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0243463" cy="42773600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0">
          <p15:clr>
            <a:srgbClr val="A4A3A4"/>
          </p15:clr>
        </p15:guide>
        <p15:guide id="2" pos="9526">
          <p15:clr>
            <a:srgbClr val="A4A3A4"/>
          </p15:clr>
        </p15:guide>
        <p15:guide id="3" pos="453">
          <p15:clr>
            <a:srgbClr val="A4A3A4"/>
          </p15:clr>
        </p15:guide>
        <p15:guide id="4" pos="19050">
          <p15:clr>
            <a:srgbClr val="A4A3A4"/>
          </p15:clr>
        </p15:guide>
        <p15:guide id="5" pos="9979">
          <p15:clr>
            <a:srgbClr val="A4A3A4"/>
          </p15:clr>
        </p15:guide>
        <p15:guide id="6" pos="9071">
          <p15:clr>
            <a:srgbClr val="A4A3A4"/>
          </p15:clr>
        </p15:guide>
        <p15:guide id="7" pos="18597">
          <p15:clr>
            <a:srgbClr val="A4A3A4"/>
          </p15:clr>
        </p15:guide>
        <p15:guide id="8" pos="14288">
          <p15:clr>
            <a:srgbClr val="A4A3A4"/>
          </p15:clr>
        </p15:guide>
        <p15:guide id="9" pos="47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IN Patrick 207314" initials="TP2" lastIdx="2" clrIdx="0">
    <p:extLst>
      <p:ext uri="{19B8F6BF-5375-455C-9EA6-DF929625EA0E}">
        <p15:presenceInfo xmlns:p15="http://schemas.microsoft.com/office/powerpoint/2012/main" userId="S-1-5-21-1801674531-299502267-839522115-165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053991"/>
    <a:srgbClr val="034EE3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6327" autoAdjust="0"/>
  </p:normalViewPr>
  <p:slideViewPr>
    <p:cSldViewPr snapToObjects="1" showGuides="1">
      <p:cViewPr>
        <p:scale>
          <a:sx n="50" d="100"/>
          <a:sy n="50" d="100"/>
        </p:scale>
        <p:origin x="-5388" y="-5204"/>
      </p:cViewPr>
      <p:guideLst>
        <p:guide orient="horz" pos="26400"/>
        <p:guide pos="9526"/>
        <p:guide pos="453"/>
        <p:guide pos="19050"/>
        <p:guide pos="9979"/>
        <p:guide pos="9071"/>
        <p:guide pos="18597"/>
        <p:guide pos="14288"/>
        <p:guide pos="4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2-08T21:51:29" idx="2">
    <p:pos x="18693" y="13228"/>
    <p:text>Quick explanation about this figure...
It is the result of a parallel connection length scan in SOLEDGE3X turbulence simulations in 3D slab geometry, which can be interpreted as a flux tube - aligned domain. Since Bt is untouched in the scan the parallel connection length scan is actually equivalent to a Bpol scan in full geometry. What you see here is the lambda as a function of the scanned parameter, where the ~1/Bpol dependency form the Scarabosio scaling law (we are in L-mode) is recovered.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630" y="9933963"/>
            <a:ext cx="13681075" cy="28800000"/>
          </a:xfrm>
        </p:spPr>
        <p:txBody>
          <a:bodyPr/>
          <a:lstStyle>
            <a:lvl1pPr>
              <a:defRPr sz="28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9313" indent="-130333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300913" indent="-1042988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88475" indent="-10445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97138" y="9937528"/>
            <a:ext cx="13680000" cy="28800000"/>
          </a:xfrm>
        </p:spPr>
        <p:txBody>
          <a:bodyPr/>
          <a:lstStyle>
            <a:lvl1pPr>
              <a:defRPr sz="28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389313" indent="-130333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14938" indent="-1042988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257925" indent="0"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343900" indent="0"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42938" y="504480"/>
            <a:ext cx="28803136" cy="3432175"/>
          </a:xfrm>
          <a:prstGeom prst="rect">
            <a:avLst/>
          </a:prstGeom>
          <a:solidFill>
            <a:srgbClr val="05399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>
              <a:ln w="0">
                <a:solidFill>
                  <a:schemeClr val="tx1"/>
                </a:solidFill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pic>
        <p:nvPicPr>
          <p:cNvPr id="8" name="Picture 7" descr="EUROfusion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91890"/>
            <a:ext cx="13163393" cy="403244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42938" y="39748840"/>
            <a:ext cx="28803136" cy="144016"/>
          </a:xfrm>
          <a:prstGeom prst="rect">
            <a:avLst/>
          </a:prstGeom>
          <a:solidFill>
            <a:srgbClr val="05399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>
              <a:ln w="0"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7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9479-20CA-49E5-B958-A00599B075DD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539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712913"/>
            <a:ext cx="28803600" cy="71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2888" y="9980613"/>
            <a:ext cx="27217687" cy="282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38952488"/>
            <a:ext cx="7056437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defTabSz="4171950">
              <a:defRPr sz="64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3038" y="38952488"/>
            <a:ext cx="9577387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ctr" defTabSz="4171950">
              <a:defRPr sz="6400"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4138" y="38952488"/>
            <a:ext cx="7056437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232" tIns="208616" rIns="417232" bIns="208616" numCol="1" anchor="t" anchorCtr="0" compatLnSpc="1">
            <a:prstTxWarp prst="textNoShape">
              <a:avLst/>
            </a:prstTxWarp>
          </a:bodyPr>
          <a:lstStyle>
            <a:lvl1pPr algn="r" defTabSz="4171950">
              <a:defRPr sz="6400">
                <a:latin typeface="Arial" pitchFamily="34" charset="0"/>
              </a:defRPr>
            </a:lvl1pPr>
          </a:lstStyle>
          <a:p>
            <a:pPr>
              <a:defRPr/>
            </a:pPr>
            <a:fld id="{53888E81-490F-4023-85A6-ABFAE224168C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txStyles>
    <p:titleStyle>
      <a:lvl1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57200"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914400"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71600"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828800" algn="ctr" defTabSz="4171950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5275" indent="-1565275" algn="l" defTabSz="4171950" rtl="0" eaLnBrk="1" fontAlgn="base" hangingPunct="1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89313" indent="-1303338" algn="l" defTabSz="4171950" rtl="0" eaLnBrk="1" fontAlgn="base" hangingPunct="1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4938" indent="-1042988" algn="l" defTabSz="4171950" rtl="0" eaLnBrk="1" fontAlgn="base" hangingPunct="1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0913" indent="-1042988" algn="l" defTabSz="4171950" rtl="0" eaLnBrk="1" fontAlgn="base" hangingPunct="1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884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456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028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00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17275" indent="-1044575" algn="l" defTabSz="4171950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emf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0725" y="4145268"/>
            <a:ext cx="2872581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7200" dirty="0"/>
              <a:t>TSVV-B: Plasma Particle/Heat Exhaust – Fluid Simulations</a:t>
            </a:r>
          </a:p>
          <a:p>
            <a:pPr algn="ctr" eaLnBrk="1" hangingPunct="1">
              <a:defRPr/>
            </a:pPr>
            <a:r>
              <a:rPr lang="en-GB" altLang="en-US" sz="6600" i="1" dirty="0"/>
              <a:t>Current status and 2026-2027 workplan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EBF26A-E3ED-6948-B350-C06EE7B97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549" y="40153051"/>
            <a:ext cx="11719989" cy="2404101"/>
          </a:xfrm>
          <a:prstGeom prst="rect">
            <a:avLst/>
          </a:prstGeom>
        </p:spPr>
      </p:pic>
      <p:pic>
        <p:nvPicPr>
          <p:cNvPr id="12" name="Picture 2" descr="http://www.holo3.com/wp-content/uploads/2017/06/logo-cea.png">
            <a:extLst>
              <a:ext uri="{FF2B5EF4-FFF2-40B4-BE49-F238E27FC236}">
                <a16:creationId xmlns:a16="http://schemas.microsoft.com/office/drawing/2014/main" id="{8DFAAA1E-E92D-4D44-BEC0-1032814B2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3" t="10733" r="35327" b="10874"/>
          <a:stretch/>
        </p:blipFill>
        <p:spPr bwMode="auto">
          <a:xfrm>
            <a:off x="1627797" y="40112363"/>
            <a:ext cx="1161102" cy="11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Résultat de recherche d'images pour &quot;aix marseille université logo&quot;">
            <a:extLst>
              <a:ext uri="{FF2B5EF4-FFF2-40B4-BE49-F238E27FC236}">
                <a16:creationId xmlns:a16="http://schemas.microsoft.com/office/drawing/2014/main" id="{73CD4094-7F82-4EC4-B289-2D3FEEFA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76" y="40040351"/>
            <a:ext cx="2568044" cy="12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Résultat de recherche d'images pour &quot;logo kul&quot;">
            <a:extLst>
              <a:ext uri="{FF2B5EF4-FFF2-40B4-BE49-F238E27FC236}">
                <a16:creationId xmlns:a16="http://schemas.microsoft.com/office/drawing/2014/main" id="{C27C302A-2312-449B-BD42-8FCFEB1AA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39" y="41415603"/>
            <a:ext cx="2862329" cy="10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0165EA1-6933-45CC-981B-313C89E71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9" b="22721"/>
          <a:stretch/>
        </p:blipFill>
        <p:spPr bwMode="auto">
          <a:xfrm>
            <a:off x="7134697" y="40040351"/>
            <a:ext cx="4472388" cy="109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Résultat de recherche d'images pour &quot;logo dtu denmark&quot;">
            <a:extLst>
              <a:ext uri="{FF2B5EF4-FFF2-40B4-BE49-F238E27FC236}">
                <a16:creationId xmlns:a16="http://schemas.microsoft.com/office/drawing/2014/main" id="{A576127C-5D59-4BF5-8902-604FAA393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23632" b="21092"/>
          <a:stretch/>
        </p:blipFill>
        <p:spPr bwMode="auto">
          <a:xfrm>
            <a:off x="9466619" y="41350186"/>
            <a:ext cx="2593149" cy="116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PP_-RGB-_Colour_Horisontal_Short">
            <a:extLst>
              <a:ext uri="{FF2B5EF4-FFF2-40B4-BE49-F238E27FC236}">
                <a16:creationId xmlns:a16="http://schemas.microsoft.com/office/drawing/2014/main" id="{27EDE858-C436-49C0-AC5E-6D2285730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41" y="41261008"/>
            <a:ext cx="3145028" cy="13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Résultat de recherche d'images pour &quot;logo ipp garching&quot;">
            <a:extLst>
              <a:ext uri="{FF2B5EF4-FFF2-40B4-BE49-F238E27FC236}">
                <a16:creationId xmlns:a16="http://schemas.microsoft.com/office/drawing/2014/main" id="{19EED953-04CB-4009-A8BC-D3B7F67FF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09"/>
          <a:stretch/>
        </p:blipFill>
        <p:spPr bwMode="auto">
          <a:xfrm>
            <a:off x="12495962" y="39994471"/>
            <a:ext cx="1415253" cy="11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54E9F686-B764-49F1-ACF2-31D1EF631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114" y="7891300"/>
            <a:ext cx="25683921" cy="25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146" tIns="48573" rIns="97146" bIns="48573" numCol="2">
            <a:spAutoFit/>
          </a:bodyPr>
          <a:lstStyle>
            <a:lvl1pPr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1550" eaLnBrk="0" hangingPunct="0">
              <a:spcBef>
                <a:spcPct val="20000"/>
              </a:spcBef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fr-FR" sz="2400" i="1" baseline="30000" dirty="0"/>
              <a:t>1</a:t>
            </a:r>
            <a:r>
              <a:rPr lang="fr-FR" sz="2400" i="1" dirty="0"/>
              <a:t>CEA, IRFM, Saint-Paul-lez-Durance, France</a:t>
            </a:r>
          </a:p>
          <a:p>
            <a:pPr>
              <a:buNone/>
            </a:pPr>
            <a:r>
              <a:rPr lang="en-GB" sz="2400" i="1" baseline="30000" dirty="0"/>
              <a:t>2</a:t>
            </a:r>
            <a:r>
              <a:rPr lang="en-GB" sz="2400" i="1" dirty="0"/>
              <a:t>KU Leuven, Department of Mechanical Engineering, Leuven, Belgium</a:t>
            </a:r>
            <a:endParaRPr lang="fr-FR" sz="2400" i="1" dirty="0"/>
          </a:p>
          <a:p>
            <a:pPr>
              <a:buNone/>
            </a:pPr>
            <a:r>
              <a:rPr lang="fr-FR" sz="2400" i="1" baseline="30000" dirty="0"/>
              <a:t>3</a:t>
            </a:r>
            <a:r>
              <a:rPr lang="fr-FR" sz="2400" i="1" dirty="0"/>
              <a:t>EPFL, SPC, Lausanne, </a:t>
            </a:r>
            <a:r>
              <a:rPr lang="fr-FR" sz="2400" i="1" dirty="0" err="1"/>
              <a:t>Switzerland</a:t>
            </a:r>
            <a:endParaRPr lang="fr-FR" sz="2400" i="1" dirty="0"/>
          </a:p>
          <a:p>
            <a:pPr>
              <a:buNone/>
            </a:pPr>
            <a:r>
              <a:rPr lang="fr-FR" sz="2400" i="1" baseline="30000" dirty="0"/>
              <a:t>4</a:t>
            </a:r>
            <a:r>
              <a:rPr lang="fr-FR" sz="2400" i="1" dirty="0"/>
              <a:t>Aix-Marseille Univ, CNRS, Centrale Marseille, M2P2, Marseille, France</a:t>
            </a:r>
          </a:p>
          <a:p>
            <a:pPr>
              <a:buNone/>
            </a:pPr>
            <a:r>
              <a:rPr lang="en-GB" altLang="en-US" sz="2400" i="1" baseline="30000" dirty="0"/>
              <a:t>5</a:t>
            </a:r>
            <a:r>
              <a:rPr lang="en-GB" altLang="en-US" sz="2400" i="1" dirty="0"/>
              <a:t>Department of Physics, Technical University of Denmark (DTU), Denmark</a:t>
            </a:r>
            <a:endParaRPr lang="fr-FR" sz="2400" i="1" dirty="0"/>
          </a:p>
          <a:p>
            <a:pPr>
              <a:buNone/>
            </a:pPr>
            <a:endParaRPr lang="en-GB" altLang="en-US" sz="2400" i="1" baseline="30000" dirty="0"/>
          </a:p>
          <a:p>
            <a:pPr>
              <a:buNone/>
            </a:pPr>
            <a:r>
              <a:rPr lang="en-GB" altLang="en-US" sz="2400" i="1" baseline="30000" dirty="0"/>
              <a:t>6</a:t>
            </a:r>
            <a:r>
              <a:rPr lang="en-GB" altLang="en-US" sz="2400" i="1" dirty="0"/>
              <a:t>Max-Planck-Institut </a:t>
            </a:r>
            <a:r>
              <a:rPr lang="en-GB" altLang="en-US" sz="2400" i="1" dirty="0" err="1"/>
              <a:t>für</a:t>
            </a:r>
            <a:r>
              <a:rPr lang="en-GB" altLang="en-US" sz="2400" i="1" dirty="0"/>
              <a:t> </a:t>
            </a:r>
            <a:r>
              <a:rPr lang="en-GB" altLang="en-US" sz="2400" i="1" dirty="0" err="1"/>
              <a:t>Plasmaphysik</a:t>
            </a:r>
            <a:r>
              <a:rPr lang="en-GB" altLang="en-US" sz="2400" i="1" dirty="0"/>
              <a:t>, </a:t>
            </a:r>
            <a:r>
              <a:rPr lang="en-GB" altLang="en-US" sz="2400" i="1" dirty="0" err="1"/>
              <a:t>Garching</a:t>
            </a:r>
            <a:r>
              <a:rPr lang="en-GB" altLang="en-US" sz="2400" i="1" dirty="0"/>
              <a:t>, Germany</a:t>
            </a:r>
          </a:p>
          <a:p>
            <a:pPr>
              <a:buNone/>
            </a:pPr>
            <a:r>
              <a:rPr lang="en-GB" altLang="en-US" sz="2400" i="1" baseline="30000" dirty="0"/>
              <a:t>7</a:t>
            </a:r>
            <a:r>
              <a:rPr lang="de-DE" sz="2400" dirty="0"/>
              <a:t>Max-Planck-Institut für Plasmaphysik, Greifswald, Germany</a:t>
            </a:r>
            <a:endParaRPr lang="en-GB" altLang="en-US" sz="2400" i="1" dirty="0"/>
          </a:p>
          <a:p>
            <a:pPr>
              <a:buNone/>
            </a:pPr>
            <a:r>
              <a:rPr lang="en-GB" altLang="en-US" sz="2400" i="1" baseline="30000" dirty="0"/>
              <a:t>8</a:t>
            </a:r>
            <a:r>
              <a:rPr lang="en-GB" altLang="en-US" sz="2400" i="1" dirty="0"/>
              <a:t>Institute of Plasma Physics of the CAS, Prague, Czech Republic</a:t>
            </a:r>
          </a:p>
          <a:p>
            <a:pPr>
              <a:buNone/>
            </a:pPr>
            <a:endParaRPr lang="en-GB" altLang="en-US" sz="2400" i="1" dirty="0"/>
          </a:p>
          <a:p>
            <a:pPr>
              <a:buNone/>
            </a:pPr>
            <a:r>
              <a:rPr lang="en-GB" altLang="en-US" sz="2400" i="1" dirty="0"/>
              <a:t>* E-mail: patrick.tamain@cea.fr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D9849DBE-83B2-40FB-A2D0-B9FF5DD0B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7" y="6529228"/>
            <a:ext cx="28803600" cy="114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46" tIns="48573" rIns="97146" bIns="48573">
            <a:spAutoFit/>
          </a:bodyPr>
          <a:lstStyle>
            <a:lvl1pPr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4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1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71550" eaLnBrk="0" hangingPunct="0">
              <a:spcBef>
                <a:spcPct val="20000"/>
              </a:spcBef>
              <a:buChar char="•"/>
              <a:tabLst>
                <a:tab pos="13630275" algn="l"/>
              </a:tabLst>
              <a:defRPr sz="1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71550" eaLnBrk="0" hangingPunct="0">
              <a:spcBef>
                <a:spcPct val="20000"/>
              </a:spcBef>
              <a:buChar char="–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71550" eaLnBrk="0" hangingPunct="0">
              <a:spcBef>
                <a:spcPct val="20000"/>
              </a:spcBef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630275" algn="l"/>
              </a:tabLst>
              <a:defRPr sz="9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400" baseline="30000" dirty="0"/>
              <a:t>1</a:t>
            </a:r>
            <a:r>
              <a:rPr lang="en-GB" altLang="en-US" sz="3400" dirty="0"/>
              <a:t>P. Tamain*, </a:t>
            </a:r>
            <a:r>
              <a:rPr lang="en-GB" altLang="en-US" sz="3400" baseline="30000" dirty="0"/>
              <a:t>1</a:t>
            </a:r>
            <a:r>
              <a:rPr lang="en-GB" altLang="en-US" sz="3400" dirty="0"/>
              <a:t>H. </a:t>
            </a:r>
            <a:r>
              <a:rPr lang="en-GB" altLang="en-US" sz="3400" dirty="0" err="1"/>
              <a:t>Bufferand</a:t>
            </a:r>
            <a:r>
              <a:rPr lang="en-GB" altLang="en-US" sz="3400" dirty="0"/>
              <a:t>, </a:t>
            </a:r>
            <a:r>
              <a:rPr lang="en-GB" altLang="en-US" sz="3400" baseline="30000" dirty="0"/>
              <a:t>2</a:t>
            </a:r>
            <a:r>
              <a:rPr lang="en-GB" altLang="en-US" sz="3400" dirty="0"/>
              <a:t>W. </a:t>
            </a:r>
            <a:r>
              <a:rPr lang="en-GB" altLang="en-US" sz="3400" dirty="0" err="1"/>
              <a:t>Dekeyser</a:t>
            </a:r>
            <a:r>
              <a:rPr lang="en-GB" altLang="en-US" sz="3400" dirty="0"/>
              <a:t>, </a:t>
            </a:r>
            <a:r>
              <a:rPr lang="en-GB" altLang="en-US" sz="3400" baseline="30000" dirty="0"/>
              <a:t>3</a:t>
            </a:r>
            <a:r>
              <a:rPr lang="en-GB" altLang="en-US" sz="3400" dirty="0"/>
              <a:t>S. Garcia Herreros, </a:t>
            </a:r>
            <a:r>
              <a:rPr lang="en-GB" altLang="en-US" sz="3400" baseline="30000" dirty="0"/>
              <a:t>2</a:t>
            </a:r>
            <a:r>
              <a:rPr lang="en-GB" altLang="en-US" sz="3400" dirty="0"/>
              <a:t>D. Hens, </a:t>
            </a:r>
            <a:r>
              <a:rPr lang="en-GB" altLang="en-US" sz="3400" baseline="30000" dirty="0"/>
              <a:t>4</a:t>
            </a:r>
            <a:r>
              <a:rPr lang="en-GB" altLang="en-US" sz="3400" dirty="0"/>
              <a:t>I. </a:t>
            </a:r>
            <a:r>
              <a:rPr lang="en-GB" altLang="en-US" sz="3400" dirty="0" err="1"/>
              <a:t>Kudashev</a:t>
            </a:r>
            <a:r>
              <a:rPr lang="en-GB" altLang="en-US" sz="3400" dirty="0"/>
              <a:t>, </a:t>
            </a:r>
            <a:r>
              <a:rPr lang="en-GB" altLang="en-US" sz="3400" i="1" baseline="30000" dirty="0"/>
              <a:t>3</a:t>
            </a:r>
            <a:r>
              <a:rPr lang="en-GB" altLang="en-US" sz="3400" i="1" dirty="0"/>
              <a:t>D. Mancini, </a:t>
            </a:r>
            <a:r>
              <a:rPr lang="en-GB" altLang="en-US" sz="3400" i="1" baseline="30000" dirty="0"/>
              <a:t>4</a:t>
            </a:r>
            <a:r>
              <a:rPr lang="en-GB" altLang="en-US" sz="3400" i="1" dirty="0"/>
              <a:t>A. Medvedeva</a:t>
            </a:r>
            <a:r>
              <a:rPr lang="en-GB" altLang="en-US" sz="3400" dirty="0"/>
              <a:t>, </a:t>
            </a:r>
            <a:r>
              <a:rPr lang="en-GB" altLang="en-US" sz="3400" baseline="30000" dirty="0"/>
              <a:t>5</a:t>
            </a:r>
            <a:r>
              <a:rPr lang="en-GB" altLang="en-US" sz="3400" dirty="0"/>
              <a:t>A.H. Nielsen, </a:t>
            </a:r>
            <a:r>
              <a:rPr lang="en-GB" altLang="en-US" sz="3400" i="1" baseline="30000" dirty="0"/>
              <a:t>2</a:t>
            </a:r>
            <a:r>
              <a:rPr lang="en-GB" altLang="en-US" sz="3400" i="1" dirty="0"/>
              <a:t>O. Renders</a:t>
            </a:r>
            <a:r>
              <a:rPr lang="en-GB" altLang="en-US" sz="3400" dirty="0"/>
              <a:t>, </a:t>
            </a:r>
            <a:r>
              <a:rPr lang="en-GB" altLang="en-US" sz="3400" baseline="30000" dirty="0"/>
              <a:t>3</a:t>
            </a:r>
            <a:r>
              <a:rPr lang="en-GB" altLang="en-US" sz="3400" dirty="0"/>
              <a:t>P. Ricci, </a:t>
            </a:r>
            <a:r>
              <a:rPr lang="en-GB" altLang="en-US" sz="3400" baseline="30000" dirty="0"/>
              <a:t>6</a:t>
            </a:r>
            <a:r>
              <a:rPr lang="en-GB" altLang="en-US" sz="3400" dirty="0"/>
              <a:t>A. Stegmeir, </a:t>
            </a:r>
            <a:r>
              <a:rPr lang="en-GB" altLang="en-US" sz="3400" baseline="30000" dirty="0"/>
              <a:t>3</a:t>
            </a:r>
            <a:r>
              <a:rPr lang="en-GB" altLang="en-US" sz="3400" dirty="0"/>
              <a:t>Z. Tecchiolli, </a:t>
            </a:r>
            <a:r>
              <a:rPr lang="en-GB" altLang="en-US" sz="3400" baseline="30000" dirty="0"/>
              <a:t>5</a:t>
            </a:r>
            <a:r>
              <a:rPr lang="en-GB" altLang="en-US" sz="3400" dirty="0"/>
              <a:t>A. </a:t>
            </a:r>
            <a:r>
              <a:rPr lang="en-GB" altLang="en-US" sz="3400" dirty="0" err="1"/>
              <a:t>Thrysøe</a:t>
            </a:r>
            <a:r>
              <a:rPr lang="en-GB" altLang="en-US" sz="3400" dirty="0"/>
              <a:t>, </a:t>
            </a:r>
            <a:r>
              <a:rPr lang="en-GB" altLang="en-US" sz="3400" i="1" baseline="30000" dirty="0"/>
              <a:t>7</a:t>
            </a:r>
            <a:r>
              <a:rPr lang="en-GB" altLang="en-US" sz="3400" i="1" dirty="0"/>
              <a:t>T. Tork</a:t>
            </a:r>
            <a:r>
              <a:rPr lang="en-GB" altLang="en-US" sz="3400" dirty="0"/>
              <a:t>, </a:t>
            </a:r>
            <a:r>
              <a:rPr lang="en-GB" altLang="en-US" sz="3400" baseline="30000" dirty="0"/>
              <a:t>8</a:t>
            </a:r>
            <a:r>
              <a:rPr lang="en-GB" altLang="en-US" sz="3400" dirty="0"/>
              <a:t>D. </a:t>
            </a:r>
            <a:r>
              <a:rPr lang="en-GB" altLang="en-US" sz="3400" dirty="0" err="1"/>
              <a:t>Tskhakaya</a:t>
            </a:r>
            <a:r>
              <a:rPr lang="en-GB" altLang="en-US" sz="3400" dirty="0"/>
              <a:t>, </a:t>
            </a:r>
            <a:r>
              <a:rPr lang="en-GB" altLang="en-US" sz="3400" baseline="30000" dirty="0"/>
              <a:t>5</a:t>
            </a:r>
            <a:r>
              <a:rPr lang="en-GB" altLang="en-US" sz="3400" dirty="0"/>
              <a:t>M. Wiesenberger, </a:t>
            </a:r>
            <a:r>
              <a:rPr lang="en-GB" altLang="en-US" sz="3400" baseline="30000" dirty="0"/>
              <a:t>6</a:t>
            </a:r>
            <a:r>
              <a:rPr lang="en-GB" altLang="en-US" sz="3400" dirty="0"/>
              <a:t>W. Zholobenko</a:t>
            </a:r>
            <a:endParaRPr lang="en-GB" altLang="en-US" sz="34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4E2A1D-B9FB-41C0-9562-024FD5AD30C4}"/>
              </a:ext>
            </a:extLst>
          </p:cNvPr>
          <p:cNvSpPr/>
          <p:nvPr/>
        </p:nvSpPr>
        <p:spPr bwMode="auto">
          <a:xfrm>
            <a:off x="642938" y="10277094"/>
            <a:ext cx="28803136" cy="144016"/>
          </a:xfrm>
          <a:prstGeom prst="rect">
            <a:avLst/>
          </a:prstGeom>
          <a:solidFill>
            <a:srgbClr val="05399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719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200" b="0" i="0" u="none" strike="noStrike" cap="none" normalizeH="0" baseline="0">
              <a:ln w="0"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D2A099C-E793-4A49-AD2D-E22A484BF310}"/>
              </a:ext>
            </a:extLst>
          </p:cNvPr>
          <p:cNvSpPr txBox="1"/>
          <p:nvPr/>
        </p:nvSpPr>
        <p:spPr>
          <a:xfrm>
            <a:off x="24914819" y="7945250"/>
            <a:ext cx="4296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‡"/>
            </a:pPr>
            <a:r>
              <a:rPr lang="fr-FR" sz="2400" dirty="0" err="1"/>
              <a:t>Legend</a:t>
            </a:r>
            <a:r>
              <a:rPr lang="fr-FR" sz="2400" dirty="0"/>
              <a:t>:</a:t>
            </a:r>
          </a:p>
          <a:p>
            <a:r>
              <a:rPr lang="fr-FR" sz="2400" dirty="0"/>
              <a:t>	</a:t>
            </a:r>
            <a:r>
              <a:rPr lang="fr-FR" sz="2400" dirty="0" err="1"/>
              <a:t>Contributors</a:t>
            </a:r>
            <a:r>
              <a:rPr lang="fr-FR" sz="2400" dirty="0"/>
              <a:t> </a:t>
            </a:r>
            <a:r>
              <a:rPr lang="fr-FR" sz="2400" dirty="0" err="1"/>
              <a:t>funded</a:t>
            </a:r>
            <a:r>
              <a:rPr lang="fr-FR" sz="2400" dirty="0"/>
              <a:t> by 	TSVV-B </a:t>
            </a:r>
            <a:r>
              <a:rPr lang="fr-FR" sz="2400" dirty="0" err="1"/>
              <a:t>project</a:t>
            </a:r>
            <a:endParaRPr lang="fr-FR" sz="2400" dirty="0"/>
          </a:p>
          <a:p>
            <a:r>
              <a:rPr lang="fr-FR" sz="2400" i="1" dirty="0"/>
              <a:t>	</a:t>
            </a:r>
            <a:r>
              <a:rPr lang="fr-FR" sz="2400" i="1" dirty="0" err="1"/>
              <a:t>Contributors</a:t>
            </a:r>
            <a:r>
              <a:rPr lang="fr-FR" sz="2400" i="1" dirty="0"/>
              <a:t> </a:t>
            </a:r>
            <a:r>
              <a:rPr lang="fr-FR" sz="2400" i="1" dirty="0" err="1"/>
              <a:t>funded</a:t>
            </a:r>
            <a:r>
              <a:rPr lang="fr-FR" sz="2400" i="1" dirty="0"/>
              <a:t> by 	</a:t>
            </a:r>
            <a:r>
              <a:rPr lang="fr-FR" sz="2400" i="1" dirty="0" err="1"/>
              <a:t>other</a:t>
            </a:r>
            <a:r>
              <a:rPr lang="fr-FR" sz="2400" i="1" dirty="0"/>
              <a:t> </a:t>
            </a:r>
            <a:r>
              <a:rPr lang="fr-FR" sz="2400" i="1" dirty="0" err="1"/>
              <a:t>means</a:t>
            </a:r>
            <a:endParaRPr lang="fr-FR" sz="2400" i="1" dirty="0"/>
          </a:p>
        </p:txBody>
      </p:sp>
      <p:sp>
        <p:nvSpPr>
          <p:cNvPr id="22" name="Text Box 248">
            <a:extLst>
              <a:ext uri="{FF2B5EF4-FFF2-40B4-BE49-F238E27FC236}">
                <a16:creationId xmlns:a16="http://schemas.microsoft.com/office/drawing/2014/main" id="{6D5FFEFF-2625-4037-9D76-B36BE102A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56" y="10521018"/>
            <a:ext cx="14400000" cy="707886"/>
          </a:xfrm>
          <a:prstGeom prst="rect">
            <a:avLst/>
          </a:prstGeom>
          <a:solidFill>
            <a:srgbClr val="053991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FRAMEWORK &amp; OBJECTIVES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23" name="Text Box 248">
            <a:extLst>
              <a:ext uri="{FF2B5EF4-FFF2-40B4-BE49-F238E27FC236}">
                <a16:creationId xmlns:a16="http://schemas.microsoft.com/office/drawing/2014/main" id="{23BF928E-6733-4C03-B272-5C0CC2F6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56" y="16286426"/>
            <a:ext cx="14400000" cy="707886"/>
          </a:xfrm>
          <a:prstGeom prst="rect">
            <a:avLst/>
          </a:prstGeom>
          <a:solidFill>
            <a:srgbClr val="053991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TASK 1: EDGE TURBULENCE IN RELEVANT DIVERTOR REGIME 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24" name="Text Box 248">
            <a:extLst>
              <a:ext uri="{FF2B5EF4-FFF2-40B4-BE49-F238E27FC236}">
                <a16:creationId xmlns:a16="http://schemas.microsoft.com/office/drawing/2014/main" id="{358D60EC-680D-4F3C-8A4C-7D790A44D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2200" y="13622130"/>
            <a:ext cx="14400000" cy="707886"/>
          </a:xfrm>
          <a:prstGeom prst="rect">
            <a:avLst/>
          </a:prstGeom>
          <a:solidFill>
            <a:srgbClr val="053991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TASK 4: EDGE TURBULENCE IN STELLARATORS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25" name="Text Box 248">
            <a:extLst>
              <a:ext uri="{FF2B5EF4-FFF2-40B4-BE49-F238E27FC236}">
                <a16:creationId xmlns:a16="http://schemas.microsoft.com/office/drawing/2014/main" id="{CD8BDD3E-4BD8-4272-B89D-3C1CEFE21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23" y="28278492"/>
            <a:ext cx="14400000" cy="707886"/>
          </a:xfrm>
          <a:prstGeom prst="rect">
            <a:avLst/>
          </a:prstGeom>
          <a:solidFill>
            <a:srgbClr val="053991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TASK 2: EDGE TURBULENCE IN ADVANCED CONFINEMENT REGIME 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26" name="Text Box 248">
            <a:extLst>
              <a:ext uri="{FF2B5EF4-FFF2-40B4-BE49-F238E27FC236}">
                <a16:creationId xmlns:a16="http://schemas.microsoft.com/office/drawing/2014/main" id="{BA2E4A68-F0B7-4B63-B031-3038431D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06" y="36004424"/>
            <a:ext cx="14400000" cy="707886"/>
          </a:xfrm>
          <a:prstGeom prst="rect">
            <a:avLst/>
          </a:prstGeom>
          <a:solidFill>
            <a:srgbClr val="053991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TASK 3: CONFRONTATION TO EXPERIMENT IN ADVANCED GEOM.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27" name="Text Box 248">
            <a:extLst>
              <a:ext uri="{FF2B5EF4-FFF2-40B4-BE49-F238E27FC236}">
                <a16:creationId xmlns:a16="http://schemas.microsoft.com/office/drawing/2014/main" id="{8F032E19-8281-4722-8A6F-A64BA3F5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2200" y="19795932"/>
            <a:ext cx="14400000" cy="707886"/>
          </a:xfrm>
          <a:prstGeom prst="rect">
            <a:avLst/>
          </a:prstGeom>
          <a:solidFill>
            <a:srgbClr val="053991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TASK 5: VALIDATION AGAINST SCALING LAWS AND EXTRAPOLATION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28" name="Text Box 248">
            <a:extLst>
              <a:ext uri="{FF2B5EF4-FFF2-40B4-BE49-F238E27FC236}">
                <a16:creationId xmlns:a16="http://schemas.microsoft.com/office/drawing/2014/main" id="{4F9A63FE-09AC-4D07-BC76-CAD754AC6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2200" y="25942406"/>
            <a:ext cx="14400000" cy="707886"/>
          </a:xfrm>
          <a:prstGeom prst="rect">
            <a:avLst/>
          </a:prstGeom>
          <a:solidFill>
            <a:srgbClr val="053991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TASKS 6 &amp; 7: IMPROVING MODELS’ FIDELITY &amp; CODE CAPABILITIES 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30" name="Text Box 248">
            <a:extLst>
              <a:ext uri="{FF2B5EF4-FFF2-40B4-BE49-F238E27FC236}">
                <a16:creationId xmlns:a16="http://schemas.microsoft.com/office/drawing/2014/main" id="{58629DF6-0F17-4524-BF5F-17F44623B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2200" y="35224530"/>
            <a:ext cx="14400000" cy="707886"/>
          </a:xfrm>
          <a:prstGeom prst="rect">
            <a:avLst/>
          </a:prstGeom>
          <a:solidFill>
            <a:srgbClr val="053991"/>
          </a:solidFill>
          <a:ln w="19050">
            <a:noFill/>
            <a:miter lim="800000"/>
          </a:ln>
        </p:spPr>
        <p:txBody>
          <a:bodyPr wrap="square">
            <a:spAutoFit/>
          </a:bodyPr>
          <a:lstStyle>
            <a:defPPr>
              <a:defRPr kern="1200" smtId="4294967295"/>
            </a:defPPr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TASK 8: BUILDING SIMULATIONS TOOLS FOR THE COMMUNITY</a:t>
            </a:r>
            <a:endParaRPr lang="en-US" altLang="zh-CN" sz="2800" b="1" dirty="0">
              <a:solidFill>
                <a:schemeClr val="bg1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33" name="Text Box 242">
            <a:extLst>
              <a:ext uri="{FF2B5EF4-FFF2-40B4-BE49-F238E27FC236}">
                <a16:creationId xmlns:a16="http://schemas.microsoft.com/office/drawing/2014/main" id="{E49C94AA-35FC-48D2-8F57-71F7FADAF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56" y="11338782"/>
            <a:ext cx="14400000" cy="4768100"/>
          </a:xfrm>
          <a:prstGeom prst="rect">
            <a:avLst/>
          </a:prstGeom>
          <a:noFill/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Framework: TSVV-B = extension of TSVV-3 project in 2026-2027</a:t>
            </a:r>
          </a:p>
          <a:p>
            <a:pPr algn="just">
              <a:lnSpc>
                <a:spcPct val="11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Project objective: </a:t>
            </a: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self-consistent fluid modelling (including turbulence) of the edge plasma in fusion power plant - relevant conditions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 new mission vs TSVV-3: non-axisymmetric configurations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4 edge turbulence codes involved: </a:t>
            </a: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FELTOR, GBS, GRILLIX, SOLEDGE3X</a:t>
            </a:r>
          </a:p>
          <a:p>
            <a:pPr algn="just">
              <a:lnSpc>
                <a:spcPct val="12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Following outcome of TSVV-3:</a:t>
            </a:r>
          </a:p>
          <a:p>
            <a:pPr marL="914400" lvl="1" indent="-457200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Move </a:t>
            </a: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from development- to application-centered plan </a:t>
            </a: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(Tasks 1 to 5)</a:t>
            </a:r>
            <a:endParaRPr lang="en-US" altLang="ja-JP" sz="3200" b="1" dirty="0"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Carry on progress on models and technical gaps (Tasks 6 to 8)</a:t>
            </a:r>
          </a:p>
        </p:txBody>
      </p:sp>
      <p:sp>
        <p:nvSpPr>
          <p:cNvPr id="34" name="Text Box 242">
            <a:extLst>
              <a:ext uri="{FF2B5EF4-FFF2-40B4-BE49-F238E27FC236}">
                <a16:creationId xmlns:a16="http://schemas.microsoft.com/office/drawing/2014/main" id="{8CC5A5AE-B603-4CC1-A897-8D4C4CE88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56" y="17078762"/>
            <a:ext cx="14400000" cy="2958374"/>
          </a:xfrm>
          <a:prstGeom prst="rect">
            <a:avLst/>
          </a:prstGeom>
          <a:noFill/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Status at end of TSVV-3: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Different flavors of neutrals models implemented in turbulence codes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Turbulence simulations in detached and XPR regime demonstrated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Significant impact observed on turbulent transport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Only proof-of-principle multi-species turbulent simulations</a:t>
            </a:r>
          </a:p>
        </p:txBody>
      </p:sp>
      <p:sp>
        <p:nvSpPr>
          <p:cNvPr id="35" name="Text Box 242">
            <a:extLst>
              <a:ext uri="{FF2B5EF4-FFF2-40B4-BE49-F238E27FC236}">
                <a16:creationId xmlns:a16="http://schemas.microsoft.com/office/drawing/2014/main" id="{47BF4EA7-8AAB-47E1-BE07-C1D8B812C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23" y="24736614"/>
            <a:ext cx="14400000" cy="3500061"/>
          </a:xfrm>
          <a:prstGeom prst="rect">
            <a:avLst/>
          </a:prstGeom>
          <a:noFill/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buFontTx/>
              <a:buChar char="•"/>
            </a:pP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Proposed work-plan: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Analysis of turbulence in detached regime in TCV-X23 experiment, both with direct numerical simulations of turbulence and reduced turbulence models.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Perform first evaluation of light impurity turbulent transport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Investigate the modelling of 2 majority species D-T plasmas in mean-field as well as turbulence simulations</a:t>
            </a:r>
          </a:p>
        </p:txBody>
      </p:sp>
      <p:pic>
        <p:nvPicPr>
          <p:cNvPr id="36" name="Google Shape;113;g38c81afb8a0_0_1699">
            <a:extLst>
              <a:ext uri="{FF2B5EF4-FFF2-40B4-BE49-F238E27FC236}">
                <a16:creationId xmlns:a16="http://schemas.microsoft.com/office/drawing/2014/main" id="{E59469B0-0052-4089-9E5E-750000451E9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3299" y="20143924"/>
            <a:ext cx="4877304" cy="4521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5345FF91-2B50-46EB-B004-2B1A7DD471DD}"/>
              </a:ext>
            </a:extLst>
          </p:cNvPr>
          <p:cNvGrpSpPr/>
          <p:nvPr/>
        </p:nvGrpSpPr>
        <p:grpSpPr>
          <a:xfrm>
            <a:off x="6485757" y="19855932"/>
            <a:ext cx="4263016" cy="4882978"/>
            <a:chOff x="3429130" y="1740013"/>
            <a:chExt cx="2644655" cy="3029261"/>
          </a:xfrm>
        </p:grpSpPr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4A74CB09-7B4A-4392-AEE7-A86390D8178A}"/>
                </a:ext>
              </a:extLst>
            </p:cNvPr>
            <p:cNvGrpSpPr/>
            <p:nvPr/>
          </p:nvGrpSpPr>
          <p:grpSpPr>
            <a:xfrm>
              <a:off x="3429130" y="1740013"/>
              <a:ext cx="2566665" cy="3029261"/>
              <a:chOff x="2231371" y="6624264"/>
              <a:chExt cx="4681257" cy="5524973"/>
            </a:xfrm>
          </p:grpSpPr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3ADAF646-83BE-4874-94C4-4E6FE7A452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t="9806"/>
              <a:stretch/>
            </p:blipFill>
            <p:spPr>
              <a:xfrm>
                <a:off x="2231371" y="7093813"/>
                <a:ext cx="4681257" cy="5055424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ZoneTexte 53">
                    <a:extLst>
                      <a:ext uri="{FF2B5EF4-FFF2-40B4-BE49-F238E27FC236}">
                        <a16:creationId xmlns:a16="http://schemas.microsoft.com/office/drawing/2014/main" id="{62CB9857-D293-4A79-B279-195408D0A5A3}"/>
                      </a:ext>
                    </a:extLst>
                  </p:cNvPr>
                  <p:cNvSpPr txBox="1"/>
                  <p:nvPr/>
                </p:nvSpPr>
                <p:spPr>
                  <a:xfrm>
                    <a:off x="3681341" y="6624264"/>
                    <a:ext cx="1815738" cy="41782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fr-FR" sz="2000" dirty="0"/>
                  </a:p>
                </p:txBody>
              </p:sp>
            </mc:Choice>
            <mc:Fallback>
              <p:sp>
                <p:nvSpPr>
                  <p:cNvPr id="54" name="ZoneTexte 53">
                    <a:extLst>
                      <a:ext uri="{FF2B5EF4-FFF2-40B4-BE49-F238E27FC236}">
                        <a16:creationId xmlns:a16="http://schemas.microsoft.com/office/drawing/2014/main" id="{62CB9857-D293-4A79-B279-195408D0A5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1341" y="6624264"/>
                    <a:ext cx="1815738" cy="4178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5" name="ZoneTexte 54">
                    <a:extLst>
                      <a:ext uri="{FF2B5EF4-FFF2-40B4-BE49-F238E27FC236}">
                        <a16:creationId xmlns:a16="http://schemas.microsoft.com/office/drawing/2014/main" id="{09041938-EE72-4760-A4ED-946A0226EA52}"/>
                      </a:ext>
                    </a:extLst>
                  </p:cNvPr>
                  <p:cNvSpPr txBox="1"/>
                  <p:nvPr/>
                </p:nvSpPr>
                <p:spPr>
                  <a:xfrm>
                    <a:off x="2850073" y="9718518"/>
                    <a:ext cx="2620061" cy="14636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400" b="0" dirty="0">
                        <a:solidFill>
                          <a:srgbClr val="3FD5D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Attached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FR" sz="2000" b="0" i="1" dirty="0" smtClean="0">
                                  <a:solidFill>
                                    <a:srgbClr val="3FD5D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0" i="1" dirty="0" smtClean="0">
                                  <a:solidFill>
                                    <a:srgbClr val="3FD5D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sz="2000" b="0" i="1" dirty="0" smtClean="0">
                                  <a:solidFill>
                                    <a:srgbClr val="3FD5D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fr-FR" sz="2000" b="0" i="1" dirty="0" smtClean="0">
                                  <a:solidFill>
                                    <a:srgbClr val="3FD5D1"/>
                                  </a:solidFill>
                                  <a:latin typeface="Cambria Math" panose="02040503050406030204" pitchFamily="18" charset="0"/>
                                </a:rPr>
                                <m:t>𝑛𝑒𝑎𝑟</m:t>
                              </m:r>
                            </m:sup>
                          </m:sSubSup>
                          <m:r>
                            <a:rPr lang="fr-FR" sz="2000" b="0" i="1" dirty="0" smtClean="0">
                              <a:solidFill>
                                <a:srgbClr val="3FD5D1"/>
                              </a:solidFill>
                              <a:latin typeface="Cambria Math" panose="02040503050406030204" pitchFamily="18" charset="0"/>
                            </a:rPr>
                            <m:t>=2.6</m:t>
                          </m:r>
                          <m:r>
                            <a:rPr lang="fr-FR" sz="2000" b="0" i="1" dirty="0" smtClean="0">
                              <a:solidFill>
                                <a:srgbClr val="3FD5D1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fr-FR" sz="2000" dirty="0">
                      <a:solidFill>
                        <a:srgbClr val="3FD5D1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FR" sz="2000" b="0" i="1" smtClean="0">
                                  <a:solidFill>
                                    <a:srgbClr val="3FD5D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0" i="1" smtClean="0">
                                  <a:solidFill>
                                    <a:srgbClr val="3FD5D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sz="2000" b="0" i="1" smtClean="0">
                                  <a:solidFill>
                                    <a:srgbClr val="3FD5D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fr-FR" sz="2000" b="0" i="1" smtClean="0">
                                  <a:solidFill>
                                    <a:srgbClr val="3FD5D1"/>
                                  </a:solidFill>
                                  <a:latin typeface="Cambria Math" panose="02040503050406030204" pitchFamily="18" charset="0"/>
                                </a:rPr>
                                <m:t>𝑓𝑎𝑟</m:t>
                              </m:r>
                            </m:sup>
                          </m:sSubSup>
                          <m:r>
                            <a:rPr lang="fr-FR" sz="2000" b="0" i="1" smtClean="0">
                              <a:solidFill>
                                <a:srgbClr val="3FD5D1"/>
                              </a:solidFill>
                              <a:latin typeface="Cambria Math" panose="02040503050406030204" pitchFamily="18" charset="0"/>
                            </a:rPr>
                            <m:t>=6.3</m:t>
                          </m:r>
                          <m:r>
                            <a:rPr lang="fr-FR" sz="2000" b="0" i="1" smtClean="0">
                              <a:solidFill>
                                <a:srgbClr val="3FD5D1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fr-FR" sz="2000" dirty="0">
                      <a:solidFill>
                        <a:srgbClr val="3FD5D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5" name="ZoneTexte 54">
                    <a:extLst>
                      <a:ext uri="{FF2B5EF4-FFF2-40B4-BE49-F238E27FC236}">
                        <a16:creationId xmlns:a16="http://schemas.microsoft.com/office/drawing/2014/main" id="{09041938-EE72-4760-A4ED-946A0226EA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0073" y="9718518"/>
                    <a:ext cx="2620061" cy="146364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4222" t="-377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6410B9C-5F49-46F3-B6D6-EE40C38DE00D}"/>
                  </a:ext>
                </a:extLst>
              </p:cNvPr>
              <p:cNvSpPr/>
              <p:nvPr/>
            </p:nvSpPr>
            <p:spPr bwMode="auto">
              <a:xfrm>
                <a:off x="3934945" y="7185912"/>
                <a:ext cx="2664296" cy="1283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1719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60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7" name="ZoneTexte 56">
                    <a:extLst>
                      <a:ext uri="{FF2B5EF4-FFF2-40B4-BE49-F238E27FC236}">
                        <a16:creationId xmlns:a16="http://schemas.microsoft.com/office/drawing/2014/main" id="{4F80E04A-E2F7-49BB-A035-776436EA0C2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9416" y="7147447"/>
                    <a:ext cx="2620061" cy="14636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2400" b="0" dirty="0">
                        <a:solidFill>
                          <a:srgbClr val="B56BB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Detached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FR" sz="2000" b="0" i="1" dirty="0" smtClean="0">
                                  <a:solidFill>
                                    <a:srgbClr val="B56BB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0" i="1" dirty="0" smtClean="0">
                                  <a:solidFill>
                                    <a:srgbClr val="B56BB5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sz="2000" b="0" i="1" dirty="0" smtClean="0">
                                  <a:solidFill>
                                    <a:srgbClr val="B56BB5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fr-FR" sz="2000" b="0" i="1" dirty="0" smtClean="0">
                                  <a:solidFill>
                                    <a:srgbClr val="B56BB5"/>
                                  </a:solidFill>
                                  <a:latin typeface="Cambria Math" panose="02040503050406030204" pitchFamily="18" charset="0"/>
                                </a:rPr>
                                <m:t>𝑛𝑒𝑎𝑟</m:t>
                              </m:r>
                            </m:sup>
                          </m:sSubSup>
                          <m:r>
                            <a:rPr lang="fr-FR" sz="2000" b="0" i="1" dirty="0" smtClean="0">
                              <a:solidFill>
                                <a:srgbClr val="B56BB5"/>
                              </a:solidFill>
                              <a:latin typeface="Cambria Math" panose="02040503050406030204" pitchFamily="18" charset="0"/>
                            </a:rPr>
                            <m:t>=4.3</m:t>
                          </m:r>
                          <m:r>
                            <a:rPr lang="fr-FR" sz="2000" b="0" i="1" dirty="0" smtClean="0">
                              <a:solidFill>
                                <a:srgbClr val="B56BB5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fr-FR" sz="2000" dirty="0">
                      <a:solidFill>
                        <a:srgbClr val="B56BB5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FR" sz="2000" b="0" i="1" smtClean="0">
                                  <a:solidFill>
                                    <a:srgbClr val="B56BB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0" i="1" smtClean="0">
                                  <a:solidFill>
                                    <a:srgbClr val="B56BB5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fr-FR" sz="2000" b="0" i="1" smtClean="0">
                                  <a:solidFill>
                                    <a:srgbClr val="B56BB5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fr-FR" sz="2000" b="0" i="1" smtClean="0">
                                  <a:solidFill>
                                    <a:srgbClr val="B56BB5"/>
                                  </a:solidFill>
                                  <a:latin typeface="Cambria Math" panose="02040503050406030204" pitchFamily="18" charset="0"/>
                                </a:rPr>
                                <m:t>𝑓𝑎𝑟</m:t>
                              </m:r>
                            </m:sup>
                          </m:sSubSup>
                          <m:r>
                            <a:rPr lang="fr-FR" sz="2000" b="0" i="1" smtClean="0">
                              <a:solidFill>
                                <a:srgbClr val="B56BB5"/>
                              </a:solidFill>
                              <a:latin typeface="Cambria Math" panose="02040503050406030204" pitchFamily="18" charset="0"/>
                            </a:rPr>
                            <m:t>=17</m:t>
                          </m:r>
                          <m:r>
                            <a:rPr lang="fr-FR" sz="2000" b="0" i="1" smtClean="0">
                              <a:solidFill>
                                <a:srgbClr val="B56BB5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oMath>
                      </m:oMathPara>
                    </a14:m>
                    <a:endParaRPr lang="fr-FR" sz="2000" dirty="0">
                      <a:solidFill>
                        <a:srgbClr val="B56BB5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7" name="ZoneTexte 56">
                    <a:extLst>
                      <a:ext uri="{FF2B5EF4-FFF2-40B4-BE49-F238E27FC236}">
                        <a16:creationId xmlns:a16="http://schemas.microsoft.com/office/drawing/2014/main" id="{4F80E04A-E2F7-49BB-A035-776436EA0C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29416" y="7147447"/>
                    <a:ext cx="2620061" cy="146364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4222" t="-3774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E2F46B81-DF3E-4BD2-B7E3-2AA55F0EA180}"/>
                </a:ext>
              </a:extLst>
            </p:cNvPr>
            <p:cNvCxnSpPr/>
            <p:nvPr/>
          </p:nvCxnSpPr>
          <p:spPr>
            <a:xfrm flipV="1">
              <a:off x="4694818" y="2831599"/>
              <a:ext cx="354098" cy="84473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ZoneTexte 51">
                  <a:extLst>
                    <a:ext uri="{FF2B5EF4-FFF2-40B4-BE49-F238E27FC236}">
                      <a16:creationId xmlns:a16="http://schemas.microsoft.com/office/drawing/2014/main" id="{BCB1A8AD-6782-464B-A007-0EE93539B032}"/>
                    </a:ext>
                  </a:extLst>
                </p:cNvPr>
                <p:cNvSpPr txBox="1"/>
                <p:nvPr/>
              </p:nvSpPr>
              <p:spPr>
                <a:xfrm>
                  <a:off x="4855080" y="3211333"/>
                  <a:ext cx="1218705" cy="3977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fr-FR" sz="2800" dirty="0">
                      <a:solidFill>
                        <a:srgbClr val="FF0000"/>
                      </a:solidFill>
                    </a:rPr>
                    <a:t> 2 - 3</a:t>
                  </a:r>
                </a:p>
              </p:txBody>
            </p:sp>
          </mc:Choice>
          <mc:Fallback>
            <p:sp>
              <p:nvSpPr>
                <p:cNvPr id="52" name="ZoneTexte 51">
                  <a:extLst>
                    <a:ext uri="{FF2B5EF4-FFF2-40B4-BE49-F238E27FC236}">
                      <a16:creationId xmlns:a16="http://schemas.microsoft.com/office/drawing/2014/main" id="{BCB1A8AD-6782-464B-A007-0EE93539B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5080" y="3211333"/>
                  <a:ext cx="1218705" cy="397758"/>
                </a:xfrm>
                <a:prstGeom prst="rect">
                  <a:avLst/>
                </a:prstGeom>
                <a:blipFill>
                  <a:blip r:embed="rId15"/>
                  <a:stretch>
                    <a:fillRect t="-10476"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672A4D54-5858-4401-B483-6D969963B213}"/>
              </a:ext>
            </a:extLst>
          </p:cNvPr>
          <p:cNvGrpSpPr/>
          <p:nvPr/>
        </p:nvGrpSpPr>
        <p:grpSpPr>
          <a:xfrm>
            <a:off x="11083384" y="19945544"/>
            <a:ext cx="3449919" cy="4795322"/>
            <a:chOff x="10169422" y="20764852"/>
            <a:chExt cx="2776875" cy="3859803"/>
          </a:xfrm>
        </p:grpSpPr>
        <p:pic>
          <p:nvPicPr>
            <p:cNvPr id="58" name="Google Shape;214;p27">
              <a:extLst>
                <a:ext uri="{FF2B5EF4-FFF2-40B4-BE49-F238E27FC236}">
                  <a16:creationId xmlns:a16="http://schemas.microsoft.com/office/drawing/2014/main" id="{4F3FDD66-8ABE-4308-BB98-7968FF0DAA2E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 r="63110" b="10505"/>
            <a:stretch/>
          </p:blipFill>
          <p:spPr>
            <a:xfrm>
              <a:off x="10174386" y="20764852"/>
              <a:ext cx="2743826" cy="181686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C5342B0C-657F-490E-A46E-1B59C3C918AA}"/>
                </a:ext>
              </a:extLst>
            </p:cNvPr>
            <p:cNvGrpSpPr/>
            <p:nvPr/>
          </p:nvGrpSpPr>
          <p:grpSpPr>
            <a:xfrm>
              <a:off x="10169422" y="22593402"/>
              <a:ext cx="2776875" cy="2031253"/>
              <a:chOff x="11884075" y="20387332"/>
              <a:chExt cx="1881344" cy="1376182"/>
            </a:xfrm>
          </p:grpSpPr>
          <p:pic>
            <p:nvPicPr>
              <p:cNvPr id="59" name="Google Shape;215;p27">
                <a:extLst>
                  <a:ext uri="{FF2B5EF4-FFF2-40B4-BE49-F238E27FC236}">
                    <a16:creationId xmlns:a16="http://schemas.microsoft.com/office/drawing/2014/main" id="{C72ECA56-0729-432B-AC17-B78C9DA3FFD5}"/>
                  </a:ext>
                </a:extLst>
              </p:cNvPr>
              <p:cNvPicPr preferRelativeResize="0"/>
              <p:nvPr/>
            </p:nvPicPr>
            <p:blipFill rotWithShape="1">
              <a:blip r:embed="rId17">
                <a:alphaModFix/>
              </a:blip>
              <a:srcRect l="68045"/>
              <a:stretch/>
            </p:blipFill>
            <p:spPr>
              <a:xfrm>
                <a:off x="12169403" y="20387332"/>
                <a:ext cx="1596016" cy="137544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215;p27">
                <a:extLst>
                  <a:ext uri="{FF2B5EF4-FFF2-40B4-BE49-F238E27FC236}">
                    <a16:creationId xmlns:a16="http://schemas.microsoft.com/office/drawing/2014/main" id="{E0D9BBC8-33A1-4458-9B42-92C5606F8803}"/>
                  </a:ext>
                </a:extLst>
              </p:cNvPr>
              <p:cNvPicPr preferRelativeResize="0"/>
              <p:nvPr/>
            </p:nvPicPr>
            <p:blipFill rotWithShape="1">
              <a:blip r:embed="rId17">
                <a:alphaModFix/>
              </a:blip>
              <a:srcRect r="93415"/>
              <a:stretch/>
            </p:blipFill>
            <p:spPr>
              <a:xfrm>
                <a:off x="11884075" y="20388072"/>
                <a:ext cx="328890" cy="13754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34B21A5B-1C6B-45BD-8B8D-C90E731942A5}"/>
              </a:ext>
            </a:extLst>
          </p:cNvPr>
          <p:cNvGrpSpPr/>
          <p:nvPr/>
        </p:nvGrpSpPr>
        <p:grpSpPr>
          <a:xfrm>
            <a:off x="7348309" y="29172110"/>
            <a:ext cx="7608719" cy="4373947"/>
            <a:chOff x="11798775" y="30659813"/>
            <a:chExt cx="5274912" cy="3032335"/>
          </a:xfrm>
        </p:grpSpPr>
        <p:pic>
          <p:nvPicPr>
            <p:cNvPr id="63" name="Google Shape;202;p26">
              <a:extLst>
                <a:ext uri="{FF2B5EF4-FFF2-40B4-BE49-F238E27FC236}">
                  <a16:creationId xmlns:a16="http://schemas.microsoft.com/office/drawing/2014/main" id="{7E0BDB69-AB6E-40E0-8F36-7F16BF05A184}"/>
                </a:ext>
              </a:extLst>
            </p:cNvPr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14654337" y="31293037"/>
              <a:ext cx="2419350" cy="22232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74EAD01E-536A-470F-9F6F-C9B300E1B41A}"/>
                </a:ext>
              </a:extLst>
            </p:cNvPr>
            <p:cNvSpPr txBox="1"/>
            <p:nvPr/>
          </p:nvSpPr>
          <p:spPr>
            <a:xfrm>
              <a:off x="11920301" y="30659813"/>
              <a:ext cx="2520280" cy="448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" sz="1800" i="1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L-H transition?</a:t>
              </a:r>
            </a:p>
            <a:p>
              <a:pPr algn="ctr"/>
              <a:r>
                <a:rPr lang="en-GB" sz="1800" i="1" dirty="0">
                  <a:solidFill>
                    <a:srgbClr val="008000"/>
                  </a:solidFill>
                  <a:cs typeface="Calibri" panose="020F0502020204030204" pitchFamily="34" charset="0"/>
                </a:rPr>
                <a:t>[Zholobenko, PRL accepted]</a:t>
              </a:r>
              <a:endParaRPr lang="fr-FR" sz="1800" i="1" dirty="0">
                <a:solidFill>
                  <a:srgbClr val="008000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65" name="Picture 6">
              <a:extLst>
                <a:ext uri="{FF2B5EF4-FFF2-40B4-BE49-F238E27FC236}">
                  <a16:creationId xmlns:a16="http://schemas.microsoft.com/office/drawing/2014/main" id="{58E987FE-9668-461B-9B0A-BDEEA584B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b="37553"/>
            <a:stretch/>
          </p:blipFill>
          <p:spPr>
            <a:xfrm>
              <a:off x="11798775" y="31123437"/>
              <a:ext cx="2797374" cy="2389806"/>
            </a:xfrm>
            <a:prstGeom prst="rect">
              <a:avLst/>
            </a:prstGeom>
          </p:spPr>
        </p:pic>
        <p:pic>
          <p:nvPicPr>
            <p:cNvPr id="67" name="Picture 10">
              <a:extLst>
                <a:ext uri="{FF2B5EF4-FFF2-40B4-BE49-F238E27FC236}">
                  <a16:creationId xmlns:a16="http://schemas.microsoft.com/office/drawing/2014/main" id="{3A6A5D00-FC07-4179-AB94-30082D486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13167" t="93971"/>
            <a:stretch/>
          </p:blipFill>
          <p:spPr>
            <a:xfrm>
              <a:off x="12174962" y="33462329"/>
              <a:ext cx="2419350" cy="229819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 Box 242">
                <a:extLst>
                  <a:ext uri="{FF2B5EF4-FFF2-40B4-BE49-F238E27FC236}">
                    <a16:creationId xmlns:a16="http://schemas.microsoft.com/office/drawing/2014/main" id="{BC6C74F4-8843-4BE0-963B-B0D56ED97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6924" y="29022619"/>
                <a:ext cx="6565346" cy="4583434"/>
              </a:xfrm>
              <a:prstGeom prst="rect">
                <a:avLst/>
              </a:prstGeom>
              <a:noFill/>
              <a:ln w="57150" cmpd="thinThick">
                <a:noFill/>
                <a:miter lim="800000"/>
              </a:ln>
            </p:spPr>
            <p:txBody>
              <a:bodyPr wrap="square" lIns="182880" tIns="91440" rIns="182880" bIns="182880">
                <a:spAutoFit/>
              </a:bodyPr>
              <a:lstStyle>
                <a:defPPr>
                  <a:defRPr kern="1200" smtId="4294967295"/>
                </a:defPPr>
                <a:lvl1pPr marL="2286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lnSpc>
                    <a:spcPct val="110000"/>
                  </a:lnSpc>
                  <a:buFontTx/>
                  <a:buChar char="•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 </a:t>
                </a:r>
                <a:r>
                  <a:rPr lang="en-US" altLang="ja-JP" sz="3200" b="1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Status at end of TSVV-3: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High-</a:t>
                </a:r>
                <a14:m>
                  <m:oMath xmlns:m="http://schemas.openxmlformats.org/officeDocument/2006/math">
                    <m:r>
                      <a:rPr lang="fr-FR" altLang="ja-JP" sz="3200" b="0" i="1" smtClean="0">
                        <a:latin typeface="Cambria Math" panose="02040503050406030204" pitchFamily="18" charset="0"/>
                        <a:ea typeface="ＭＳ Ｐゴシック" charset="-128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 compatible models (EM) implemented in all codes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ja-JP" sz="3200" b="0" i="1" smtClean="0">
                            <a:latin typeface="Cambria Math" panose="02040503050406030204" pitchFamily="18" charset="0"/>
                            <a:ea typeface="ＭＳ Ｐゴシック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altLang="ja-JP" sz="3200" b="0" i="1" smtClean="0">
                            <a:latin typeface="Cambria Math" panose="02040503050406030204" pitchFamily="18" charset="0"/>
                            <a:ea typeface="ＭＳ Ｐゴシック" charset="-128"/>
                            <a:cs typeface="Calibri" panose="020F0502020204030204" pitchFamily="34" charset="0"/>
                          </a:rPr>
                          <m:t>𝜈</m:t>
                        </m:r>
                      </m:e>
                      <m:sub>
                        <m:r>
                          <a:rPr lang="fr-FR" altLang="ja-JP" sz="3200" b="0" i="1" smtClean="0">
                            <a:latin typeface="Cambria Math" panose="02040503050406030204" pitchFamily="18" charset="0"/>
                            <a:ea typeface="ＭＳ Ｐゴシック" charset="-128"/>
                            <a:cs typeface="Calibri" panose="020F0502020204030204" pitchFamily="34" charset="0"/>
                          </a:rPr>
                          <m:t>⋆</m:t>
                        </m:r>
                      </m:sub>
                    </m:sSub>
                  </m:oMath>
                </a14:m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 closure implemented in GRILLIX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First modelling of QCE H-mode and turbulence phase transition with P</a:t>
                </a:r>
                <a:r>
                  <a:rPr lang="en-US" altLang="ja-JP" sz="3200" baseline="-250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SOL</a:t>
                </a: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 observed in GRILLIX</a:t>
                </a:r>
              </a:p>
            </p:txBody>
          </p:sp>
        </mc:Choice>
        <mc:Fallback>
          <p:sp>
            <p:nvSpPr>
              <p:cNvPr id="68" name="Text Box 242">
                <a:extLst>
                  <a:ext uri="{FF2B5EF4-FFF2-40B4-BE49-F238E27FC236}">
                    <a16:creationId xmlns:a16="http://schemas.microsoft.com/office/drawing/2014/main" id="{BC6C74F4-8843-4BE0-963B-B0D56ED97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924" y="29022619"/>
                <a:ext cx="6565346" cy="4583434"/>
              </a:xfrm>
              <a:prstGeom prst="rect">
                <a:avLst/>
              </a:prstGeom>
              <a:blipFill>
                <a:blip r:embed="rId20"/>
                <a:stretch>
                  <a:fillRect l="-1021" t="-532" r="-1021" b="-399"/>
                </a:stretch>
              </a:blipFill>
              <a:ln w="57150" cmpd="thinThick">
                <a:noFill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 Box 242">
                <a:extLst>
                  <a:ext uri="{FF2B5EF4-FFF2-40B4-BE49-F238E27FC236}">
                    <a16:creationId xmlns:a16="http://schemas.microsoft.com/office/drawing/2014/main" id="{BCB758BB-B3AF-448E-91BC-F8A636C24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1731" y="33479695"/>
                <a:ext cx="14400000" cy="24166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</a:ln>
            </p:spPr>
            <p:txBody>
              <a:bodyPr wrap="square" lIns="182880" tIns="91440" rIns="182880" bIns="182880">
                <a:spAutoFit/>
              </a:bodyPr>
              <a:lstStyle>
                <a:defPPr>
                  <a:defRPr kern="1200" smtId="4294967295"/>
                </a:defPPr>
                <a:lvl1pPr marL="2286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lnSpc>
                    <a:spcPct val="110000"/>
                  </a:lnSpc>
                  <a:buFontTx/>
                  <a:buChar char="•"/>
                </a:pPr>
                <a:r>
                  <a:rPr lang="en-US" altLang="ja-JP" sz="3200" b="1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 Proposed work-plan: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Compare ES and EM models from low- to high-</a:t>
                </a:r>
                <a14:m>
                  <m:oMath xmlns:m="http://schemas.openxmlformats.org/officeDocument/2006/math">
                    <m:r>
                      <a:rPr lang="fr-FR" altLang="ja-JP" sz="3200" b="0" i="1" smtClean="0">
                        <a:latin typeface="Cambria Math" panose="02040503050406030204" pitchFamily="18" charset="0"/>
                        <a:ea typeface="ＭＳ Ｐゴシック" charset="-128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 conditions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Evaluate response of turbulence to power scans in TCV and AUG conditions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Investigate edge plasma turbulence in QCE regime on AUG</a:t>
                </a:r>
              </a:p>
            </p:txBody>
          </p:sp>
        </mc:Choice>
        <mc:Fallback>
          <p:sp>
            <p:nvSpPr>
              <p:cNvPr id="72" name="Text Box 242">
                <a:extLst>
                  <a:ext uri="{FF2B5EF4-FFF2-40B4-BE49-F238E27FC236}">
                    <a16:creationId xmlns:a16="http://schemas.microsoft.com/office/drawing/2014/main" id="{BCB758BB-B3AF-448E-91BC-F8A636C24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1731" y="33479695"/>
                <a:ext cx="14400000" cy="2416687"/>
              </a:xfrm>
              <a:prstGeom prst="rect">
                <a:avLst/>
              </a:prstGeom>
              <a:blipFill>
                <a:blip r:embed="rId21"/>
                <a:stretch>
                  <a:fillRect l="-466" t="-1008" b="-1763"/>
                </a:stretch>
              </a:blipFill>
              <a:ln w="57150" cmpd="thinThick">
                <a:noFill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 Box 242">
            <a:extLst>
              <a:ext uri="{FF2B5EF4-FFF2-40B4-BE49-F238E27FC236}">
                <a16:creationId xmlns:a16="http://schemas.microsoft.com/office/drawing/2014/main" id="{8B2E6205-D5EA-4070-B1E2-A3C2BB22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23" y="36794711"/>
            <a:ext cx="8731289" cy="2958374"/>
          </a:xfrm>
          <a:prstGeom prst="rect">
            <a:avLst/>
          </a:prstGeom>
          <a:noFill/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Status at end of TSVV-3: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Turbulence codes now able to address non-standard divertor configurations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Time-dependent PWI in full geometry demonstrated with HDG</a:t>
            </a:r>
          </a:p>
        </p:txBody>
      </p:sp>
      <p:sp>
        <p:nvSpPr>
          <p:cNvPr id="74" name="Text Box 242">
            <a:extLst>
              <a:ext uri="{FF2B5EF4-FFF2-40B4-BE49-F238E27FC236}">
                <a16:creationId xmlns:a16="http://schemas.microsoft.com/office/drawing/2014/main" id="{AA7ECD18-55C3-48D8-AB78-9A8F1DCF5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3000" y="36130318"/>
            <a:ext cx="7200585" cy="3500061"/>
          </a:xfrm>
          <a:prstGeom prst="rect">
            <a:avLst/>
          </a:prstGeom>
          <a:noFill/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Status at end of TSVV-3: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All codes compliant with 1st level of EUROfusion standard software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Partial IMAS-</a:t>
            </a:r>
            <a:r>
              <a:rPr lang="en-US" altLang="ja-JP" sz="320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ification</a:t>
            </a: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of outputs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Coding and documentation standards have been enforced</a:t>
            </a:r>
          </a:p>
        </p:txBody>
      </p:sp>
      <p:sp>
        <p:nvSpPr>
          <p:cNvPr id="75" name="Text Box 242">
            <a:extLst>
              <a:ext uri="{FF2B5EF4-FFF2-40B4-BE49-F238E27FC236}">
                <a16:creationId xmlns:a16="http://schemas.microsoft.com/office/drawing/2014/main" id="{FE18E29D-9AE6-49FB-B5C2-6816A599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3585" y="36133249"/>
            <a:ext cx="7199415" cy="3500061"/>
          </a:xfrm>
          <a:prstGeom prst="rect">
            <a:avLst/>
          </a:prstGeom>
          <a:noFill/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Proposed workplan: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Complete IMAS-</a:t>
            </a:r>
            <a:r>
              <a:rPr lang="en-US" altLang="ja-JP" sz="320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ification</a:t>
            </a: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of outputs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Invest permanent effort in code maintenance and documentation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Provide effective user support and organize training for new users</a:t>
            </a:r>
          </a:p>
        </p:txBody>
      </p:sp>
      <p:sp>
        <p:nvSpPr>
          <p:cNvPr id="76" name="Text Box 242">
            <a:extLst>
              <a:ext uri="{FF2B5EF4-FFF2-40B4-BE49-F238E27FC236}">
                <a16:creationId xmlns:a16="http://schemas.microsoft.com/office/drawing/2014/main" id="{BEF5AF21-6BBB-4343-9E9C-418A2FAB6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2200" y="10516717"/>
            <a:ext cx="14400000" cy="2958374"/>
          </a:xfrm>
          <a:prstGeom prst="rect">
            <a:avLst/>
          </a:prstGeom>
          <a:noFill/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Proposed workplan: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Confrontation to WPTE machines in non-standard plasma configurations: MAST-U, TCV with long leg or </a:t>
            </a:r>
            <a:r>
              <a:rPr lang="en-US" altLang="ja-JP" sz="320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XPTr</a:t>
            </a: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, and ADCs in AUG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Evaluation of plasma conditions at the WEST FW with SOLEDGE-HDG focusing on start-up phase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755A67E2-A770-4194-AD8C-9E5ACE3C4AEE}"/>
              </a:ext>
            </a:extLst>
          </p:cNvPr>
          <p:cNvSpPr txBox="1"/>
          <p:nvPr/>
        </p:nvSpPr>
        <p:spPr>
          <a:xfrm>
            <a:off x="6691003" y="24621386"/>
            <a:ext cx="3802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[Quadri NME 2025; Tamain, EPS 2025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]</a:t>
            </a:r>
            <a:endParaRPr lang="fr-FR" sz="9600" dirty="0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43AB5816-92EC-4215-9748-AC18282841ED}"/>
              </a:ext>
            </a:extLst>
          </p:cNvPr>
          <p:cNvSpPr txBox="1"/>
          <p:nvPr/>
        </p:nvSpPr>
        <p:spPr>
          <a:xfrm>
            <a:off x="10976210" y="24636495"/>
            <a:ext cx="3802979" cy="379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chemeClr val="tx1"/>
              </a:buClr>
            </a:pPr>
            <a:r>
              <a:rPr lang="en-GB" sz="1800" i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GB" sz="1800" i="1" dirty="0">
                <a:solidFill>
                  <a:srgbClr val="00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Eder, NF 2025]</a:t>
            </a:r>
          </a:p>
        </p:txBody>
      </p:sp>
      <p:pic>
        <p:nvPicPr>
          <p:cNvPr id="81" name="Google Shape;78;g3b537de9f6b_0_0">
            <a:extLst>
              <a:ext uri="{FF2B5EF4-FFF2-40B4-BE49-F238E27FC236}">
                <a16:creationId xmlns:a16="http://schemas.microsoft.com/office/drawing/2014/main" id="{1C51FBBA-1E2F-46FE-B790-0737B439555A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9635812" y="36775515"/>
            <a:ext cx="2968197" cy="232345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79;g3b537de9f6b_0_0">
            <a:extLst>
              <a:ext uri="{FF2B5EF4-FFF2-40B4-BE49-F238E27FC236}">
                <a16:creationId xmlns:a16="http://schemas.microsoft.com/office/drawing/2014/main" id="{4B1AA3C5-1EFA-485D-97EB-82806F494428}"/>
              </a:ext>
            </a:extLst>
          </p:cNvPr>
          <p:cNvSpPr txBox="1"/>
          <p:nvPr/>
        </p:nvSpPr>
        <p:spPr>
          <a:xfrm>
            <a:off x="9994582" y="39057534"/>
            <a:ext cx="2181550" cy="78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150" tIns="74150" rIns="74150" bIns="74150" anchor="t" anchorCtr="0">
            <a:noAutofit/>
          </a:bodyPr>
          <a:lstStyle/>
          <a:p>
            <a:pPr algn="ctr"/>
            <a:r>
              <a:rPr lang="de" sz="1600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TCV ADC (GBS)</a:t>
            </a:r>
          </a:p>
          <a:p>
            <a:pPr algn="ctr"/>
            <a:r>
              <a:rPr lang="en-GB" sz="1600" i="1" dirty="0">
                <a:solidFill>
                  <a:srgbClr val="008000"/>
                </a:solidFill>
                <a:cs typeface="Calibri" panose="020F0502020204030204" pitchFamily="34" charset="0"/>
                <a:sym typeface="Arial"/>
              </a:rPr>
              <a:t>[</a:t>
            </a:r>
            <a:r>
              <a:rPr lang="en-GB" sz="1600" i="1" dirty="0" err="1">
                <a:solidFill>
                  <a:srgbClr val="008000"/>
                </a:solidFill>
                <a:cs typeface="Calibri" panose="020F0502020204030204" pitchFamily="34" charset="0"/>
                <a:sym typeface="Arial"/>
              </a:rPr>
              <a:t>Giacomin</a:t>
            </a:r>
            <a:r>
              <a:rPr lang="en-GB" sz="1600" i="1" dirty="0">
                <a:solidFill>
                  <a:srgbClr val="008000"/>
                </a:solidFill>
                <a:cs typeface="Calibri" panose="020F0502020204030204" pitchFamily="34" charset="0"/>
                <a:sym typeface="Arial"/>
              </a:rPr>
              <a:t>, NF, 2020]</a:t>
            </a:r>
            <a:endParaRPr sz="1600" i="1" dirty="0">
              <a:solidFill>
                <a:srgbClr val="008000"/>
              </a:solidFill>
              <a:cs typeface="Calibri" panose="020F0502020204030204" pitchFamily="34" charset="0"/>
              <a:sym typeface="Arial"/>
            </a:endParaRPr>
          </a:p>
        </p:txBody>
      </p:sp>
      <p:pic>
        <p:nvPicPr>
          <p:cNvPr id="71" name="Image 70">
            <a:extLst>
              <a:ext uri="{FF2B5EF4-FFF2-40B4-BE49-F238E27FC236}">
                <a16:creationId xmlns:a16="http://schemas.microsoft.com/office/drawing/2014/main" id="{6074BEBA-9F06-4FF5-9DC2-CE4C616AE41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248" y="37159140"/>
            <a:ext cx="2276875" cy="2517521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0613CF71-A598-4139-9D09-3F326274A957}"/>
              </a:ext>
            </a:extLst>
          </p:cNvPr>
          <p:cNvSpPr txBox="1"/>
          <p:nvPr/>
        </p:nvSpPr>
        <p:spPr>
          <a:xfrm>
            <a:off x="12564803" y="36791321"/>
            <a:ext cx="29681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1400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MAST-U (FELTOR)</a:t>
            </a:r>
          </a:p>
          <a:p>
            <a:pPr algn="ctr"/>
            <a:r>
              <a:rPr lang="en-GB" sz="1600" i="1" dirty="0">
                <a:solidFill>
                  <a:srgbClr val="008000"/>
                </a:solidFill>
                <a:cs typeface="Calibri" panose="020F0502020204030204" pitchFamily="34" charset="0"/>
              </a:rPr>
              <a:t>[Nielsen </a:t>
            </a:r>
            <a:r>
              <a:rPr lang="en-US" sz="1600" i="1" dirty="0">
                <a:solidFill>
                  <a:srgbClr val="008000"/>
                </a:solidFill>
                <a:cs typeface="Calibri" panose="020F0502020204030204" pitchFamily="34" charset="0"/>
              </a:rPr>
              <a:t>AAPPS-DPP, 2025</a:t>
            </a:r>
            <a:r>
              <a:rPr lang="en-GB" sz="1600" i="1" dirty="0">
                <a:solidFill>
                  <a:srgbClr val="008000"/>
                </a:solidFill>
                <a:cs typeface="Calibri" panose="020F0502020204030204" pitchFamily="34" charset="0"/>
              </a:rPr>
              <a:t>]</a:t>
            </a:r>
            <a:endParaRPr lang="fr-FR" sz="1600" i="1" dirty="0">
              <a:solidFill>
                <a:srgbClr val="008000"/>
              </a:solidFill>
              <a:cs typeface="Calibri" panose="020F0502020204030204" pitchFamily="34" charset="0"/>
            </a:endParaRPr>
          </a:p>
        </p:txBody>
      </p:sp>
      <p:sp>
        <p:nvSpPr>
          <p:cNvPr id="92" name="Text Box 242">
            <a:extLst>
              <a:ext uri="{FF2B5EF4-FFF2-40B4-BE49-F238E27FC236}">
                <a16:creationId xmlns:a16="http://schemas.microsoft.com/office/drawing/2014/main" id="{4DDAD67B-BF6E-4833-91DC-F110C57C6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2200" y="14402024"/>
            <a:ext cx="14400000" cy="1875000"/>
          </a:xfrm>
          <a:prstGeom prst="rect">
            <a:avLst/>
          </a:prstGeom>
          <a:noFill/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Status at end of TSVV-3: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First stellarator turbulence simulations demonstrated with GBS and GRILLIX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Some limitations concerning the ability to handle complex edge configurations</a:t>
            </a:r>
          </a:p>
        </p:txBody>
      </p:sp>
      <p:pic>
        <p:nvPicPr>
          <p:cNvPr id="93" name="Google Shape;231;p28" title="anim.1243.png">
            <a:extLst>
              <a:ext uri="{FF2B5EF4-FFF2-40B4-BE49-F238E27FC236}">
                <a16:creationId xmlns:a16="http://schemas.microsoft.com/office/drawing/2014/main" id="{758043B8-08AC-4110-9BDC-9F4276772C9B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6999662" y="17243381"/>
            <a:ext cx="2844054" cy="216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7;g3b4f4c4c8f3_0_15" descr="A diagram of a colorful object&#10;&#10;Description automatically generated with medium confidence">
            <a:extLst>
              <a:ext uri="{FF2B5EF4-FFF2-40B4-BE49-F238E27FC236}">
                <a16:creationId xmlns:a16="http://schemas.microsoft.com/office/drawing/2014/main" id="{18AF32B7-3F37-4BE3-BAB0-F1423EA1749F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r="45382"/>
          <a:stretch/>
        </p:blipFill>
        <p:spPr>
          <a:xfrm>
            <a:off x="23327948" y="16296204"/>
            <a:ext cx="3566172" cy="263905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ZoneTexte 94">
            <a:extLst>
              <a:ext uri="{FF2B5EF4-FFF2-40B4-BE49-F238E27FC236}">
                <a16:creationId xmlns:a16="http://schemas.microsoft.com/office/drawing/2014/main" id="{DA056558-ADDC-4B0E-AD2D-09D6D039B19B}"/>
              </a:ext>
            </a:extLst>
          </p:cNvPr>
          <p:cNvSpPr txBox="1"/>
          <p:nvPr/>
        </p:nvSpPr>
        <p:spPr>
          <a:xfrm>
            <a:off x="24087905" y="18934236"/>
            <a:ext cx="2087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W7-AS (GBS) </a:t>
            </a:r>
            <a:r>
              <a:rPr lang="en-GB" sz="1800" i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GB" sz="1800" i="1" dirty="0" err="1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Tecchioli</a:t>
            </a:r>
            <a:r>
              <a:rPr lang="en-GB" sz="1800" i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 prep] </a:t>
            </a:r>
            <a:endParaRPr lang="fr-FR" sz="1800" i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82870EE6-CEC3-4BB4-A69B-E30E31159064}"/>
              </a:ext>
            </a:extLst>
          </p:cNvPr>
          <p:cNvSpPr txBox="1"/>
          <p:nvPr/>
        </p:nvSpPr>
        <p:spPr>
          <a:xfrm>
            <a:off x="27334064" y="16301340"/>
            <a:ext cx="21752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W7-AS (GRILLIX) </a:t>
            </a:r>
            <a:r>
              <a:rPr lang="en-GB" sz="1800" i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[Stegmeir, submitted to CPP] </a:t>
            </a:r>
            <a:endParaRPr lang="fr-FR" sz="1800" i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 Box 242">
            <a:extLst>
              <a:ext uri="{FF2B5EF4-FFF2-40B4-BE49-F238E27FC236}">
                <a16:creationId xmlns:a16="http://schemas.microsoft.com/office/drawing/2014/main" id="{E7D73A58-5E8E-4E2E-A668-32A6F4A44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2200" y="16174331"/>
            <a:ext cx="7772290" cy="3500061"/>
          </a:xfrm>
          <a:prstGeom prst="rect">
            <a:avLst/>
          </a:prstGeom>
          <a:noFill/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Proposed workplan: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Prepare FELTOR and GRILLIX to handle stellarator relevant geometries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Analyse</a:t>
            </a: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edge plasma turbulence in selected stellarators cases: W7-AS </a:t>
            </a:r>
            <a:r>
              <a:rPr lang="en-US" altLang="ja-JP" sz="3200" dirty="0">
                <a:ea typeface="ＭＳ Ｐゴシック" charset="-128"/>
                <a:cs typeface="Times New Roman" panose="02020603050405020304" pitchFamily="18" charset="0"/>
              </a:rPr>
              <a:t>→</a:t>
            </a: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W7-X + other MS machines (HSX, LHD)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B3D9DD14-1183-4EFC-AB63-E7C76FE1FD42}"/>
              </a:ext>
            </a:extLst>
          </p:cNvPr>
          <p:cNvSpPr txBox="1"/>
          <p:nvPr/>
        </p:nvSpPr>
        <p:spPr>
          <a:xfrm>
            <a:off x="1622570" y="20133596"/>
            <a:ext cx="21195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[Mancini, NF 2023; Mancini, EPS 2025</a:t>
            </a:r>
            <a:endParaRPr lang="fr-FR" sz="9600" dirty="0"/>
          </a:p>
        </p:txBody>
      </p:sp>
      <p:sp>
        <p:nvSpPr>
          <p:cNvPr id="100" name="Text Box 242">
            <a:extLst>
              <a:ext uri="{FF2B5EF4-FFF2-40B4-BE49-F238E27FC236}">
                <a16:creationId xmlns:a16="http://schemas.microsoft.com/office/drawing/2014/main" id="{2B410872-6F46-4DF2-A8C5-2209382E4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3000" y="20598270"/>
            <a:ext cx="9024865" cy="1875000"/>
          </a:xfrm>
          <a:prstGeom prst="rect">
            <a:avLst/>
          </a:prstGeom>
          <a:noFill/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Status at end of TSVV-3: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little systematic study yet, mainly because of numerical cost of parameter scans</a:t>
            </a:r>
          </a:p>
        </p:txBody>
      </p:sp>
      <p:sp>
        <p:nvSpPr>
          <p:cNvPr id="101" name="Text Box 242">
            <a:extLst>
              <a:ext uri="{FF2B5EF4-FFF2-40B4-BE49-F238E27FC236}">
                <a16:creationId xmlns:a16="http://schemas.microsoft.com/office/drawing/2014/main" id="{838B0450-7740-4BCD-B7E9-531A9B76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3000" y="22350982"/>
            <a:ext cx="9052021" cy="3500061"/>
          </a:xfrm>
          <a:prstGeom prst="rect">
            <a:avLst/>
          </a:prstGeom>
          <a:noFill/>
          <a:ln w="57150" cmpd="thinThick">
            <a:noFill/>
            <a:miter lim="800000"/>
          </a:ln>
        </p:spPr>
        <p:txBody>
          <a:bodyPr wrap="square" lIns="182880" tIns="91440" rIns="182880" bIns="182880">
            <a:spAutoFit/>
          </a:bodyPr>
          <a:lstStyle>
            <a:defPPr>
              <a:defRPr kern="1200" smtId="4294967295"/>
            </a:defPPr>
            <a:lvl1pPr marL="2286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0000"/>
              </a:lnSpc>
              <a:buFontTx/>
              <a:buChar char="•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</a:t>
            </a:r>
            <a:r>
              <a:rPr lang="en-US" altLang="ja-JP" sz="3200" b="1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Proposed workplan: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Evaluate SOL width dependency with key parameters (</a:t>
            </a:r>
            <a:r>
              <a:rPr lang="en-US" altLang="ja-JP" sz="320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B</a:t>
            </a:r>
            <a:r>
              <a:rPr lang="en-US" altLang="ja-JP" sz="3200" baseline="-2500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pol</a:t>
            </a: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, </a:t>
            </a:r>
            <a:r>
              <a:rPr lang="en-US" altLang="ja-JP" sz="320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B</a:t>
            </a:r>
            <a:r>
              <a:rPr lang="en-US" altLang="ja-JP" sz="3200" baseline="-2500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tor</a:t>
            </a: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, </a:t>
            </a:r>
            <a:r>
              <a:rPr lang="en-US" altLang="ja-JP" sz="320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</a:t>
            </a:r>
            <a:r>
              <a:rPr lang="en-US" altLang="ja-JP" sz="3200" baseline="-25000" dirty="0" err="1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heat</a:t>
            </a: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…) and compare with experimental scaling laws</a:t>
            </a:r>
          </a:p>
          <a:p>
            <a:pPr marL="914400" lvl="1" indent="-457200"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altLang="ja-JP" sz="320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Evaluate response of RANS turbulence model to similar parameter scans (KUL)</a:t>
            </a:r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1CA4D41B-03A3-441E-8F0D-72EC4A9FAB5E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r="45442"/>
          <a:stretch/>
        </p:blipFill>
        <p:spPr>
          <a:xfrm>
            <a:off x="24914820" y="20998997"/>
            <a:ext cx="4760318" cy="36670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442F0FEA-6862-47BE-92D5-37886BBDD118}"/>
                  </a:ext>
                </a:extLst>
              </p:cNvPr>
              <p:cNvSpPr txBox="1"/>
              <p:nvPr/>
            </p:nvSpPr>
            <p:spPr>
              <a:xfrm>
                <a:off x="25345941" y="24658038"/>
                <a:ext cx="4467821" cy="6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fr-FR" sz="1800" b="0" i="1" dirty="0">
                    <a:solidFill>
                      <a:schemeClr val="tx1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1800" b="0" i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dependency</a:t>
                </a:r>
                <a:r>
                  <a:rPr lang="fr-FR" sz="1800" b="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𝐿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GB" sz="1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𝑝𝑜𝑙</m:t>
                        </m:r>
                      </m:sub>
                    </m:sSub>
                  </m:oMath>
                </a14:m>
                <a:r>
                  <a:rPr lang="en-GB" sz="18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in SOLEDGE3X </a:t>
                </a:r>
                <a:r>
                  <a:rPr lang="en-GB" sz="1800" i="1" dirty="0">
                    <a:solidFill>
                      <a:srgbClr val="008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GB" sz="1800" i="1" dirty="0" err="1">
                    <a:solidFill>
                      <a:srgbClr val="008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Corvoysier</a:t>
                </a:r>
                <a:r>
                  <a:rPr lang="en-GB" sz="1800" i="1" dirty="0">
                    <a:solidFill>
                      <a:srgbClr val="008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submitted to PSI conf.] </a:t>
                </a:r>
                <a:endParaRPr lang="fr-FR" sz="1800" i="1" dirty="0">
                  <a:solidFill>
                    <a:srgbClr val="008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442F0FEA-6862-47BE-92D5-37886BBDD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5941" y="24658038"/>
                <a:ext cx="4467821" cy="667747"/>
              </a:xfrm>
              <a:prstGeom prst="rect">
                <a:avLst/>
              </a:prstGeom>
              <a:blipFill>
                <a:blip r:embed="rId27"/>
                <a:stretch>
                  <a:fillRect t="-4587" b="-146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Text Box 242">
                <a:extLst>
                  <a:ext uri="{FF2B5EF4-FFF2-40B4-BE49-F238E27FC236}">
                    <a16:creationId xmlns:a16="http://schemas.microsoft.com/office/drawing/2014/main" id="{5D64CC8D-3975-440C-B25B-89CBB725F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533000" y="26704307"/>
                <a:ext cx="11101638" cy="8375241"/>
              </a:xfrm>
              <a:prstGeom prst="rect">
                <a:avLst/>
              </a:prstGeom>
              <a:noFill/>
              <a:ln w="57150" cmpd="thinThick">
                <a:noFill/>
                <a:miter lim="800000"/>
              </a:ln>
            </p:spPr>
            <p:txBody>
              <a:bodyPr wrap="square" lIns="182880" tIns="91440" rIns="182880" bIns="182880">
                <a:spAutoFit/>
              </a:bodyPr>
              <a:lstStyle>
                <a:defPPr>
                  <a:defRPr kern="1200" smtId="4294967295"/>
                </a:defPPr>
                <a:lvl1pPr marL="2286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61277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6127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>
                  <a:lnSpc>
                    <a:spcPct val="110000"/>
                  </a:lnSpc>
                  <a:buFontTx/>
                  <a:buChar char="•"/>
                </a:pPr>
                <a:r>
                  <a:rPr lang="en-US" altLang="ja-JP" sz="3200" b="1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 Proposed work-plan: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Improve implemented neutrals models, either fluid (towards full AFN) or kinetic (STYX-EIRENE and KINDNES kinetic modules extended to other codes)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Improve RANS turbulence models by inclusion of </a:t>
                </a:r>
                <a14:m>
                  <m:oMath xmlns:m="http://schemas.openxmlformats.org/officeDocument/2006/math">
                    <m:r>
                      <a:rPr lang="en-US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∥</m:t>
                    </m:r>
                  </m:oMath>
                </a14:m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 physics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Extend sheath boundary conditions models for drift- and gyro-fluid codes to relevant edge plasma regimes (high </a:t>
                </a:r>
                <a:r>
                  <a:rPr lang="en-US" altLang="ja-JP" sz="3200" dirty="0" err="1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collisionality</a:t>
                </a: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 gradient, collisional sheath…)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Improve HDG code towards multi-species capability and drifts, and investigate method to extend to 3D geometries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Couple TSVV-B codes to 2 new synthetic </a:t>
                </a:r>
                <a:r>
                  <a:rPr lang="en-US" altLang="ja-JP" sz="3200" dirty="0" err="1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diags</a:t>
                </a: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: IR and DBS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Improve codes’ performances to up-scale simulations towards larger machines (TCV &gt; MAST / ASDEX &gt; WEST &gt; JET / JT60-SA, W7-AS -&gt; W7-X)</a:t>
                </a:r>
              </a:p>
              <a:p>
                <a:pPr marL="914400" lvl="1" indent="-457200" algn="just">
                  <a:lnSpc>
                    <a:spcPct val="11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ja-JP" sz="3200" dirty="0">
                    <a:latin typeface="Calibri" panose="020F0502020204030204" pitchFamily="34" charset="0"/>
                    <a:ea typeface="ＭＳ Ｐゴシック" charset="-128"/>
                    <a:cs typeface="Calibri" panose="020F0502020204030204" pitchFamily="34" charset="0"/>
                  </a:rPr>
                  <a:t>Investigate new wall discretization method with FCI</a:t>
                </a:r>
              </a:p>
            </p:txBody>
          </p:sp>
        </mc:Choice>
        <mc:Fallback>
          <p:sp>
            <p:nvSpPr>
              <p:cNvPr id="106" name="Text Box 242">
                <a:extLst>
                  <a:ext uri="{FF2B5EF4-FFF2-40B4-BE49-F238E27FC236}">
                    <a16:creationId xmlns:a16="http://schemas.microsoft.com/office/drawing/2014/main" id="{5D64CC8D-3975-440C-B25B-89CBB725F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33000" y="26704307"/>
                <a:ext cx="11101638" cy="8375241"/>
              </a:xfrm>
              <a:prstGeom prst="rect">
                <a:avLst/>
              </a:prstGeom>
              <a:blipFill>
                <a:blip r:embed="rId28"/>
                <a:stretch>
                  <a:fillRect l="-604" t="-291" r="-604"/>
                </a:stretch>
              </a:blipFill>
              <a:ln w="57150" cmpd="thinThick">
                <a:noFill/>
                <a:miter lim="800000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" name="Picture 8" descr="A diagram of a number of objects&#10;&#10;AI-generated content may be incorrect.">
            <a:extLst>
              <a:ext uri="{FF2B5EF4-FFF2-40B4-BE49-F238E27FC236}">
                <a16:creationId xmlns:a16="http://schemas.microsoft.com/office/drawing/2014/main" id="{2368757A-A174-44CE-AE95-48F7E0367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035" y="27547276"/>
            <a:ext cx="2954727" cy="52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ZoneTexte 107">
            <a:extLst>
              <a:ext uri="{FF2B5EF4-FFF2-40B4-BE49-F238E27FC236}">
                <a16:creationId xmlns:a16="http://schemas.microsoft.com/office/drawing/2014/main" id="{04FBBC56-2785-40F6-89BD-1E190E78923A}"/>
              </a:ext>
            </a:extLst>
          </p:cNvPr>
          <p:cNvSpPr txBox="1"/>
          <p:nvPr/>
        </p:nvSpPr>
        <p:spPr>
          <a:xfrm>
            <a:off x="26966075" y="32745394"/>
            <a:ext cx="29669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Perpendicular transport coefficient map from reduced turbulence model in TCV</a:t>
            </a:r>
          </a:p>
          <a:p>
            <a:pPr algn="ctr"/>
            <a:r>
              <a:rPr lang="en-US" altLang="ja-JP" sz="1800" i="1" dirty="0">
                <a:solidFill>
                  <a:srgbClr val="008000"/>
                </a:solidFill>
                <a:latin typeface="Calibri"/>
                <a:ea typeface="ＭＳ Ｐゴシック" panose="020B0600070205080204" pitchFamily="34" charset="-128"/>
                <a:cs typeface="Calibri" panose="020F0502020204030204" pitchFamily="34" charset="0"/>
              </a:rPr>
              <a:t>[</a:t>
            </a:r>
            <a:r>
              <a:rPr lang="fr-FR" sz="1800" i="1" dirty="0" err="1">
                <a:solidFill>
                  <a:srgbClr val="008000"/>
                </a:solidFill>
                <a:latin typeface="Calibri"/>
                <a:cs typeface="Calibri" panose="020F0502020204030204" pitchFamily="34" charset="0"/>
              </a:rPr>
              <a:t>Dekeyser</a:t>
            </a:r>
            <a:r>
              <a:rPr lang="fr-FR" sz="1800" i="1" dirty="0">
                <a:solidFill>
                  <a:srgbClr val="008000"/>
                </a:solidFill>
                <a:latin typeface="Calibri"/>
                <a:cs typeface="Calibri" panose="020F0502020204030204" pitchFamily="34" charset="0"/>
              </a:rPr>
              <a:t>, CPP 2022; Carli, PET 2025]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104" grpId="0"/>
      <p:bldP spid="10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1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Design</Template>
  <TotalTime>8621</TotalTime>
  <Words>1009</Words>
  <Application>Microsoft Office PowerPoint</Application>
  <PresentationFormat>Personnalisé</PresentationFormat>
  <Paragraphs>104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Courier New</vt:lpstr>
      <vt:lpstr>Times New Roman</vt:lpstr>
      <vt:lpstr>Default Design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Beaton,Will</dc:creator>
  <cp:lastModifiedBy>TAMAIN Patrick 207314</cp:lastModifiedBy>
  <cp:revision>80</cp:revision>
  <cp:lastPrinted>2015-03-19T14:24:05Z</cp:lastPrinted>
  <dcterms:created xsi:type="dcterms:W3CDTF">2021-12-22T14:22:19Z</dcterms:created>
  <dcterms:modified xsi:type="dcterms:W3CDTF">2026-02-08T20:54:14Z</dcterms:modified>
</cp:coreProperties>
</file>