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43463" cy="42773600"/>
  <p:notesSz cx="29605288" cy="42132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0">
          <p15:clr>
            <a:srgbClr val="A4A3A4"/>
          </p15:clr>
        </p15:guide>
        <p15:guide id="2" pos="9526">
          <p15:clr>
            <a:srgbClr val="A4A3A4"/>
          </p15:clr>
        </p15:guide>
        <p15:guide id="3" pos="453">
          <p15:clr>
            <a:srgbClr val="A4A3A4"/>
          </p15:clr>
        </p15:guide>
        <p15:guide id="4" pos="19050">
          <p15:clr>
            <a:srgbClr val="A4A3A4"/>
          </p15:clr>
        </p15:guide>
        <p15:guide id="5" pos="9979">
          <p15:clr>
            <a:srgbClr val="A4A3A4"/>
          </p15:clr>
        </p15:guide>
        <p15:guide id="6" pos="9071">
          <p15:clr>
            <a:srgbClr val="A4A3A4"/>
          </p15:clr>
        </p15:guide>
        <p15:guide id="7" pos="18597">
          <p15:clr>
            <a:srgbClr val="A4A3A4"/>
          </p15:clr>
        </p15:guide>
        <p15:guide id="8" pos="14288">
          <p15:clr>
            <a:srgbClr val="A4A3A4"/>
          </p15:clr>
        </p15:guide>
        <p15:guide id="9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34EA2"/>
    <a:srgbClr val="053991"/>
    <a:srgbClr val="034EE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6327" autoAdjust="0"/>
  </p:normalViewPr>
  <p:slideViewPr>
    <p:cSldViewPr snapToObjects="1" showGuides="1">
      <p:cViewPr varScale="1">
        <p:scale>
          <a:sx n="26" d="100"/>
          <a:sy n="26" d="100"/>
        </p:scale>
        <p:origin x="3860" y="80"/>
      </p:cViewPr>
      <p:guideLst>
        <p:guide orient="horz" pos="26400"/>
        <p:guide pos="9526"/>
        <p:guide pos="453"/>
        <p:guide pos="19050"/>
        <p:guide pos="9979"/>
        <p:guide pos="9071"/>
        <p:guide pos="18597"/>
        <p:guide pos="1428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630" y="9933963"/>
            <a:ext cx="13681075" cy="28800000"/>
          </a:xfrm>
        </p:spPr>
        <p:txBody>
          <a:bodyPr/>
          <a:lstStyle>
            <a:lvl1pPr>
              <a:defRPr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9313" indent="-130333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37528"/>
            <a:ext cx="13680000" cy="28800000"/>
          </a:xfrm>
        </p:spPr>
        <p:txBody>
          <a:bodyPr/>
          <a:lstStyle>
            <a:lvl1pPr>
              <a:defRPr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9313" indent="-130333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57925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439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42938" y="504480"/>
            <a:ext cx="28803136" cy="3432175"/>
          </a:xfrm>
          <a:prstGeom prst="rect">
            <a:avLst/>
          </a:prstGeom>
          <a:solidFill>
            <a:srgbClr val="053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solidFill>
                  <a:schemeClr val="tx1"/>
                </a:solidFill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8" name="Picture 7" descr="EUROfusion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91890"/>
            <a:ext cx="13163393" cy="403244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42938" y="39532816"/>
            <a:ext cx="28803136" cy="144016"/>
          </a:xfrm>
          <a:prstGeom prst="rect">
            <a:avLst/>
          </a:prstGeom>
          <a:solidFill>
            <a:srgbClr val="05399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19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163" y="40108880"/>
            <a:ext cx="9972527" cy="18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9479-20CA-49E5-B958-A00599B075DD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539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712913"/>
            <a:ext cx="28803600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0613"/>
            <a:ext cx="27217687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52488"/>
            <a:ext cx="705643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643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fld id="{53888E81-490F-4023-85A6-ABFAE224168C}" type="slidenum">
              <a:rPr lang="en-GB" altLang="en-US"/>
              <a:pPr>
                <a:defRPr/>
              </a:pPr>
              <a:t>‹Nr.›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1950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4938" indent="-1042988" algn="l" defTabSz="4171950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0913" indent="-1042988" algn="l" defTabSz="4171950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884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456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28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00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172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2817848"/>
            <a:ext cx="13681075" cy="26206112"/>
          </a:xfrm>
        </p:spPr>
        <p:txBody>
          <a:bodyPr lIns="97200" tIns="50400" rIns="97200" bIns="50400"/>
          <a:lstStyle/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Context &amp; Motivation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Future fusion devices (ITER, EU-FPP) face disruptions with extreme heat loads, electromagnetic forces, and runaway electrons (REs) that can severely damage the machine.​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Disruption avoidance will never be perfect; robust, well-validated mitigation of all disruption phases is essential for safe operation.​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RE avalanching scales exponentially with plasma current, making complete RE avoidance in ITER-like devices virtually impossible and demanding reliable mitigation and benign termination strategies.​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A multi-fidelity approach is needed with higher and lower-dimensional models complementing each other.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What the project does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Develop an integrated multi-physics, multi-scale simulation framework </a:t>
            </a:r>
            <a:r>
              <a:rPr lang="en-US" altLang="en-US" b="0" dirty="0">
                <a:latin typeface="Arial" charset="0"/>
                <a:cs typeface="Arial" charset="0"/>
              </a:rPr>
              <a:t>combining JOREK, DREAM, CARIDDI, and LUKE for tokamak disruptions and REs (strong and weak coupling depending on the needs) to establish a hierarchy of predictive models.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Perform high-fidelity 2D/3D global simulations plus reduced and surrogate models to cover full disruption dynamics and fast parameter scans.​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Closely link modeling with experiments (AUG, DIII-D, WEST, TCV, JET, ITER) for validation.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Support model exploitation for experiment interpretation in the experimental EUROfusion work packages.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Support ITER and EU-FPP predictive applications for scenario and mitigation design.​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Broaden the user basis and expertise.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Key scientific goals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Improve understanding of RE generation, transport, and benign termination under ITER-relevant conditions and tungsten-wall environments.​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Clarify how MHD activity during the current quench affects RE avalanching, vertical motion, and electromagnetic forces on the vessel.​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Quantify the role of intrinsic and injected impurities, pellet assimilation, and pre-disruption plasma conditions for successful disruption mitigation.​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Main modeling &amp; code goals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Achieve deep integration and direct coupling between JOREK and DREAM, including exchange of RE distribution functions and transport coefficients.​ Allow to switch seamlessly between different model fidelities (2D JOREK + 1D2V DREAM ↔ 3D2V JOREK).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Enhance JOREK and DREAM companion plasma and RE models, including impurities, neutrals, and RE-induced effects on charge states.​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Implement self-consistent </a:t>
            </a:r>
            <a:r>
              <a:rPr lang="en-US" altLang="en-US" b="0" dirty="0" err="1">
                <a:latin typeface="Arial" charset="0"/>
                <a:cs typeface="Arial" charset="0"/>
              </a:rPr>
              <a:t>ExB</a:t>
            </a:r>
            <a:r>
              <a:rPr lang="en-US" altLang="en-US" b="0" dirty="0">
                <a:latin typeface="Arial" charset="0"/>
                <a:cs typeface="Arial" charset="0"/>
              </a:rPr>
              <a:t> boundary conditions and accurate plasma–wall coupling via CARIDDI for electromagnetic force evaluation.​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Use LUKE to model kinetic instabilities and wave effects (ECRH, helicon) and to provide non-Maxwellian distributions for DREAM and JOREK.​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sz="half" idx="2"/>
          </p:nvPr>
        </p:nvSpPr>
        <p:spPr>
          <a:xfrm>
            <a:off x="15841663" y="12817848"/>
            <a:ext cx="13681075" cy="26207432"/>
          </a:xfrm>
        </p:spPr>
        <p:txBody>
          <a:bodyPr lIns="97200" tIns="50400" rIns="97200" bIns="50400"/>
          <a:lstStyle/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4400" i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Synthetic diagnostics &amp; data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Develop synthetic diagnostics for high-energy Bremsstrahlung, thermography, and RE impact signatures for direct comparison to experiments.​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Derive improved large-angle collision cross sections for partially ionized impurities and implement them in DREAM and LUKE.​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Use synthetic diagnostics to validate models, interpret experiments, and support control scheme design for future devices.​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Surrogate and reduced models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Build reduced-order and surrogate models for rapid RE risk assessment and disruption consequence prediction.​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Provide simple criteria for RE generation in activated devices and models for RE-induced wall heating and damage thresholds.​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Deliver effective RE transport coefficients for use in “flight simulators” and real-time plasma control tools.​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Expected impact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Provide validated tools to predict natural and mitigated disruptions and to design robust mitigation and control strategies for ITER and EU-FPP.​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Reduce the risk of severe disruption-related damage, supporting safe, reliable fusion power plant operation.​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Strengthen the European and international disruption/RE modeling community, by training young researchers and promoting open, shared software and data.​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4400" i="1" dirty="0">
                <a:latin typeface="Arial" charset="0"/>
                <a:cs typeface="Arial" charset="0"/>
              </a:rPr>
              <a:t>Collaboration &amp; community</a:t>
            </a:r>
          </a:p>
          <a:p>
            <a:r>
              <a:rPr lang="en-US" altLang="en-US" dirty="0">
                <a:latin typeface="Arial" charset="0"/>
                <a:cs typeface="Arial" charset="0"/>
              </a:rPr>
              <a:t>Build on and unify the JOREK and DREAM code communities within the EUROfusion software suite with strong ties to LUKE and CARIDDI.​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Maintain close collaboration with WP TE, WP DES, ITER Organization, and international programs, including coordination via regular meetings and workshops.​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Ensure open governance with representatives from all partners, open seminars, and publicly accessible codes, publications, and data sets where possible.</a:t>
            </a:r>
          </a:p>
          <a:p>
            <a:r>
              <a:rPr lang="en-US" altLang="en-US" b="0" dirty="0">
                <a:latin typeface="Arial" charset="0"/>
                <a:cs typeface="Arial" charset="0"/>
              </a:rPr>
              <a:t>Strengthen the European disruption and runaway electron community beyond the official list of project contributors.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19137" y="5760000"/>
            <a:ext cx="28803600" cy="139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46" tIns="48573" rIns="97146" bIns="48573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b="1" kern="0" dirty="0"/>
              <a:t>M. Hoelzl (PI), M. Hoppe, N. Schwarz, T. Fülöp, L. Votta, D. Bonfiglio, S. Guinchard, M. Kong, J. Decker, N. Isernia, G. </a:t>
            </a:r>
            <a:r>
              <a:rPr lang="en-GB" altLang="en-US" sz="3600" b="1" kern="0" dirty="0" err="1"/>
              <a:t>Rubinacci</a:t>
            </a:r>
            <a:r>
              <a:rPr lang="en-GB" altLang="en-US" sz="3600" b="1" kern="0" dirty="0"/>
              <a:t>,</a:t>
            </a:r>
            <a:br>
              <a:rPr lang="en-GB" altLang="en-US" sz="3600" b="1" kern="0" dirty="0"/>
            </a:br>
            <a:r>
              <a:rPr lang="en-GB" altLang="en-US" sz="3600" b="1" kern="0" dirty="0"/>
              <a:t>G. Papp, F. Wouters, E. </a:t>
            </a:r>
            <a:r>
              <a:rPr lang="en-GB" altLang="en-US" sz="3600" b="1" kern="0" dirty="0" err="1"/>
              <a:t>Nardon</a:t>
            </a:r>
            <a:r>
              <a:rPr lang="en-GB" altLang="en-US" sz="3600" b="1" kern="0" dirty="0"/>
              <a:t>, C. Wang, B. Zaar, F. Cipolletta, </a:t>
            </a:r>
            <a:r>
              <a:rPr lang="en-GB" altLang="en-US" sz="3600" b="1" i="1" kern="0" dirty="0">
                <a:solidFill>
                  <a:schemeClr val="accent5">
                    <a:lumMod val="50000"/>
                  </a:schemeClr>
                </a:solidFill>
              </a:rPr>
              <a:t>and the entire Disruption &amp; RE &amp; and Code Communities.</a:t>
            </a:r>
            <a:endParaRPr lang="fr-FR" altLang="en-US" sz="12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altLang="en-US" sz="1200" i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725" y="4032872"/>
            <a:ext cx="28725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800" b="1" dirty="0"/>
              <a:t>TSVV-F: Disruptions and Runaway Electrons</a:t>
            </a:r>
            <a:endParaRPr lang="en-GB" altLang="en-US" sz="8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144E2-9E8E-DD49-9198-CF1DF7B5D183}"/>
              </a:ext>
            </a:extLst>
          </p:cNvPr>
          <p:cNvSpPr/>
          <p:nvPr/>
        </p:nvSpPr>
        <p:spPr>
          <a:xfrm>
            <a:off x="18794139" y="39865018"/>
            <a:ext cx="10369152" cy="240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BF26A-E3ED-6948-B350-C06EE7B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49" y="40121730"/>
            <a:ext cx="11719989" cy="24041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C40874D-58B2-4A48-B6EA-CF290ADA6484}"/>
              </a:ext>
            </a:extLst>
          </p:cNvPr>
          <p:cNvSpPr txBox="1"/>
          <p:nvPr/>
        </p:nvSpPr>
        <p:spPr>
          <a:xfrm>
            <a:off x="719137" y="7777288"/>
            <a:ext cx="1440259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solidFill>
                  <a:srgbClr val="003399"/>
                </a:solidFill>
              </a:rPr>
              <a:t>Advance predictive simulations and practical mitigation strategies for tokamak disruptions and runaway electrons to enable safe operation of ITER and future European fusion power plants.</a:t>
            </a:r>
            <a:endParaRPr lang="de-DE" sz="5500" b="1" i="1" dirty="0">
              <a:solidFill>
                <a:srgbClr val="003399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771CBDE-C6A7-409C-8428-32C5B5E7E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0593" y="7489256"/>
            <a:ext cx="13672143" cy="7226704"/>
          </a:xfrm>
          <a:prstGeom prst="rect">
            <a:avLst/>
          </a:prstGeom>
          <a:effectLst>
            <a:reflection blurRad="6350" stA="63000" endPos="55000" dir="5400000" sy="-100000" algn="bl" rotWithShape="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28E3A5B-0878-4B19-8560-9F9F48C2F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" y="39437809"/>
            <a:ext cx="5740099" cy="26152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A673945-68B2-46B9-9A6E-952CF92A9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42" y="39748840"/>
            <a:ext cx="6037256" cy="301862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22261DD-47F0-4354-AC72-26BB87C0983E}"/>
              </a:ext>
            </a:extLst>
          </p:cNvPr>
          <p:cNvSpPr txBox="1"/>
          <p:nvPr/>
        </p:nvSpPr>
        <p:spPr>
          <a:xfrm>
            <a:off x="12050050" y="39929439"/>
            <a:ext cx="510909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Arial Black" panose="020B0A04020102020204" pitchFamily="34" charset="0"/>
              </a:rPr>
              <a:t>LUKE</a:t>
            </a:r>
          </a:p>
          <a:p>
            <a:endParaRPr lang="en-US" sz="2000" b="1" dirty="0">
              <a:latin typeface="Arial Black" panose="020B0A04020102020204" pitchFamily="34" charset="0"/>
            </a:endParaRPr>
          </a:p>
          <a:p>
            <a:r>
              <a:rPr lang="en-US" sz="7200" b="1" dirty="0">
                <a:latin typeface="Arial Black" panose="020B0A04020102020204" pitchFamily="34" charset="0"/>
              </a:rPr>
              <a:t>  CARIDDI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0</TotalTime>
  <Words>799</Words>
  <Application>Microsoft Office PowerPoint</Application>
  <PresentationFormat>Benutzerdefiniert</PresentationFormat>
  <Paragraphs>58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Arial Black</vt:lpstr>
      <vt:lpstr>Default 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Beaton,Will</dc:creator>
  <cp:lastModifiedBy>Matthias Hölzl</cp:lastModifiedBy>
  <cp:revision>10</cp:revision>
  <cp:lastPrinted>2026-01-30T09:20:11Z</cp:lastPrinted>
  <dcterms:created xsi:type="dcterms:W3CDTF">2021-12-22T14:22:19Z</dcterms:created>
  <dcterms:modified xsi:type="dcterms:W3CDTF">2026-01-30T09:28:10Z</dcterms:modified>
</cp:coreProperties>
</file>