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9"/>
  </p:notesMasterIdLst>
  <p:handoutMasterIdLst>
    <p:handoutMasterId r:id="rId40"/>
  </p:handoutMasterIdLst>
  <p:sldIdLst>
    <p:sldId id="1739" r:id="rId5"/>
    <p:sldId id="1765" r:id="rId6"/>
    <p:sldId id="1790" r:id="rId7"/>
    <p:sldId id="1791" r:id="rId8"/>
    <p:sldId id="1792" r:id="rId9"/>
    <p:sldId id="1746" r:id="rId10"/>
    <p:sldId id="1747" r:id="rId11"/>
    <p:sldId id="1748" r:id="rId12"/>
    <p:sldId id="1749" r:id="rId13"/>
    <p:sldId id="1763" r:id="rId14"/>
    <p:sldId id="1793" r:id="rId15"/>
    <p:sldId id="1740" r:id="rId16"/>
    <p:sldId id="1760" r:id="rId17"/>
    <p:sldId id="1745" r:id="rId18"/>
    <p:sldId id="1796" r:id="rId19"/>
    <p:sldId id="1795" r:id="rId20"/>
    <p:sldId id="400" r:id="rId21"/>
    <p:sldId id="281" r:id="rId22"/>
    <p:sldId id="1782" r:id="rId23"/>
    <p:sldId id="1756" r:id="rId24"/>
    <p:sldId id="1757" r:id="rId25"/>
    <p:sldId id="1787" r:id="rId26"/>
    <p:sldId id="1786" r:id="rId27"/>
    <p:sldId id="1785" r:id="rId28"/>
    <p:sldId id="1788" r:id="rId29"/>
    <p:sldId id="1776" r:id="rId30"/>
    <p:sldId id="1743" r:id="rId31"/>
    <p:sldId id="1794" r:id="rId32"/>
    <p:sldId id="1753" r:id="rId33"/>
    <p:sldId id="1754" r:id="rId34"/>
    <p:sldId id="1764" r:id="rId35"/>
    <p:sldId id="1758" r:id="rId36"/>
    <p:sldId id="269" r:id="rId37"/>
    <p:sldId id="262" r:id="rId38"/>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EFFF"/>
    <a:srgbClr val="FF6699"/>
    <a:srgbClr val="008000"/>
    <a:srgbClr val="0033CC"/>
    <a:srgbClr val="FF00FF"/>
    <a:srgbClr val="0000FF"/>
    <a:srgbClr val="00CC00"/>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8" autoAdjust="0"/>
  </p:normalViewPr>
  <p:slideViewPr>
    <p:cSldViewPr snapToGrid="0">
      <p:cViewPr varScale="1">
        <p:scale>
          <a:sx n="72" d="100"/>
          <a:sy n="72" d="100"/>
        </p:scale>
        <p:origin x="998" y="43"/>
      </p:cViewPr>
      <p:guideLst/>
    </p:cSldViewPr>
  </p:slideViewPr>
  <p:notesTextViewPr>
    <p:cViewPr>
      <p:scale>
        <a:sx n="1" d="1"/>
        <a:sy n="1" d="1"/>
      </p:scale>
      <p:origin x="0" y="0"/>
    </p:cViewPr>
  </p:notesTextViewPr>
  <p:notesViewPr>
    <p:cSldViewPr snapToGrid="0">
      <p:cViewPr varScale="1">
        <p:scale>
          <a:sx n="85" d="100"/>
          <a:sy n="85"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404AE96-8694-4F85-ABA4-AF0826CDC2D5}"/>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A71ECD91-0C6A-42F1-973D-CBCDA1937B0D}"/>
              </a:ext>
            </a:extLst>
          </p:cNvPr>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5A3A52A2-CB83-46A2-9D5F-71BBD06789E0}" type="datetimeFigureOut">
              <a:rPr lang="en-US" smtClean="0"/>
              <a:t>2/11/2026</a:t>
            </a:fld>
            <a:endParaRPr lang="en-US"/>
          </a:p>
        </p:txBody>
      </p:sp>
      <p:sp>
        <p:nvSpPr>
          <p:cNvPr id="4" name="Espace réservé du pied de page 3">
            <a:extLst>
              <a:ext uri="{FF2B5EF4-FFF2-40B4-BE49-F238E27FC236}">
                <a16:creationId xmlns:a16="http://schemas.microsoft.com/office/drawing/2014/main" id="{EBFC7FB8-C6EE-4B92-970F-D2BC376FD611}"/>
              </a:ext>
            </a:extLst>
          </p:cNvPr>
          <p:cNvSpPr>
            <a:spLocks noGrp="1"/>
          </p:cNvSpPr>
          <p:nvPr>
            <p:ph type="ftr" sz="quarter" idx="2"/>
          </p:nvPr>
        </p:nvSpPr>
        <p:spPr>
          <a:xfrm>
            <a:off x="0" y="9429750"/>
            <a:ext cx="2971800" cy="496888"/>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id="{48AC2AFF-07BA-486D-BA22-73B1E72305A9}"/>
              </a:ext>
            </a:extLst>
          </p:cNvPr>
          <p:cNvSpPr>
            <a:spLocks noGrp="1"/>
          </p:cNvSpPr>
          <p:nvPr>
            <p:ph type="sldNum" sz="quarter" idx="3"/>
          </p:nvPr>
        </p:nvSpPr>
        <p:spPr>
          <a:xfrm>
            <a:off x="3884613" y="9429750"/>
            <a:ext cx="2971800" cy="496888"/>
          </a:xfrm>
          <a:prstGeom prst="rect">
            <a:avLst/>
          </a:prstGeom>
        </p:spPr>
        <p:txBody>
          <a:bodyPr vert="horz" lIns="91440" tIns="45720" rIns="91440" bIns="45720" rtlCol="0" anchor="b"/>
          <a:lstStyle>
            <a:lvl1pPr algn="r">
              <a:defRPr sz="1200"/>
            </a:lvl1pPr>
          </a:lstStyle>
          <a:p>
            <a:fld id="{07E4A646-7B48-4DC6-82E5-DF531890F0E8}" type="slidenum">
              <a:rPr lang="en-US" smtClean="0"/>
              <a:t>‹N°›</a:t>
            </a:fld>
            <a:endParaRPr lang="en-US"/>
          </a:p>
        </p:txBody>
      </p:sp>
    </p:spTree>
    <p:extLst>
      <p:ext uri="{BB962C8B-B14F-4D97-AF65-F5344CB8AC3E}">
        <p14:creationId xmlns:p14="http://schemas.microsoft.com/office/powerpoint/2010/main" val="2875978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18B36782-74E5-46ED-8E16-69EA853B4B5B}" type="datetimeFigureOut">
              <a:rPr lang="en-GB" smtClean="0"/>
              <a:t>11/02/2026</a:t>
            </a:fld>
            <a:endParaRPr lang="en-GB"/>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0E7ABEC1-3DF5-4D42-BF17-03400327A1B8}" type="slidenum">
              <a:rPr lang="en-GB" smtClean="0"/>
              <a:t>‹N°›</a:t>
            </a:fld>
            <a:endParaRPr lang="en-GB"/>
          </a:p>
        </p:txBody>
      </p:sp>
    </p:spTree>
    <p:extLst>
      <p:ext uri="{BB962C8B-B14F-4D97-AF65-F5344CB8AC3E}">
        <p14:creationId xmlns:p14="http://schemas.microsoft.com/office/powerpoint/2010/main" val="61040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UROfusion_cover">
    <p:spTree>
      <p:nvGrpSpPr>
        <p:cNvPr id="1" name=""/>
        <p:cNvGrpSpPr/>
        <p:nvPr/>
      </p:nvGrpSpPr>
      <p:grpSpPr>
        <a:xfrm>
          <a:off x="0" y="0"/>
          <a:ext cx="0" cy="0"/>
          <a:chOff x="0" y="0"/>
          <a:chExt cx="0" cy="0"/>
        </a:xfrm>
      </p:grpSpPr>
      <p:grpSp>
        <p:nvGrpSpPr>
          <p:cNvPr id="4" name="Gruppieren 3"/>
          <p:cNvGrpSpPr/>
          <p:nvPr/>
        </p:nvGrpSpPr>
        <p:grpSpPr>
          <a:xfrm>
            <a:off x="411869" y="6034962"/>
            <a:ext cx="4392488" cy="497895"/>
            <a:chOff x="5735960" y="5717361"/>
            <a:chExt cx="6120680" cy="713919"/>
          </a:xfrm>
        </p:grpSpPr>
        <p:pic>
          <p:nvPicPr>
            <p:cNvPr id="25" name="Grafik 24"/>
            <p:cNvPicPr preferRelativeResize="0">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fr-FR"/>
              <a:t>Modifiez le style du titre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p:nvPicPr>
        <p:blipFill>
          <a:blip r:embed="rId4" cstate="email">
            <a:alphaModFix/>
            <a:extLst>
              <a:ext uri="{28A0092B-C50C-407E-A947-70E740481C1C}">
                <a14:useLocalDpi xmlns:a14="http://schemas.microsoft.com/office/drawing/2010/main"/>
              </a:ext>
            </a:extLst>
          </a:blip>
          <a:srcRect/>
          <a:stretch>
            <a:fillRect/>
          </a:stretch>
        </p:blipFill>
        <p:spPr>
          <a:xfrm>
            <a:off x="7247890" y="129324"/>
            <a:ext cx="4944110" cy="6353175"/>
          </a:xfrm>
          <a:prstGeom prst="rect">
            <a:avLst/>
          </a:prstGeom>
          <a:solidFill>
            <a:schemeClr val="bg1"/>
          </a:solidFill>
        </p:spPr>
      </p:pic>
      <p:sp>
        <p:nvSpPr>
          <p:cNvPr id="5" name="Footer Placeholder 3">
            <a:extLst>
              <a:ext uri="{FF2B5EF4-FFF2-40B4-BE49-F238E27FC236}">
                <a16:creationId xmlns:a16="http://schemas.microsoft.com/office/drawing/2014/main" id="{79CF2BA5-4830-94FA-FFE8-0282491760AB}"/>
              </a:ext>
            </a:extLst>
          </p:cNvPr>
          <p:cNvSpPr>
            <a:spLocks noGrp="1"/>
          </p:cNvSpPr>
          <p:nvPr>
            <p:ph type="ftr" sz="quarter" idx="3"/>
          </p:nvPr>
        </p:nvSpPr>
        <p:spPr>
          <a:xfrm>
            <a:off x="825623" y="6555770"/>
            <a:ext cx="5487253" cy="329614"/>
          </a:xfrm>
          <a:prstGeom prst="rect">
            <a:avLst/>
          </a:prstGeom>
        </p:spPr>
        <p:txBody>
          <a:bodyPr/>
          <a:lstStyle>
            <a:lvl1pPr>
              <a:defRPr sz="1200"/>
            </a:lvl1pPr>
          </a:lstStyle>
          <a:p>
            <a:r>
              <a:rPr lang="en-GB">
                <a:solidFill>
                  <a:prstClr val="white"/>
                </a:solidFill>
              </a:rPr>
              <a:t>E-TASC general meeting #2 11/02/2026</a:t>
            </a:r>
            <a:endParaRPr lang="en-GB" sz="1100" dirty="0">
              <a:solidFill>
                <a:prstClr val="white"/>
              </a:solidFill>
            </a:endParaRPr>
          </a:p>
        </p:txBody>
      </p:sp>
      <p:grpSp>
        <p:nvGrpSpPr>
          <p:cNvPr id="12" name="Gruppieren 3">
            <a:extLst>
              <a:ext uri="{FF2B5EF4-FFF2-40B4-BE49-F238E27FC236}">
                <a16:creationId xmlns:a16="http://schemas.microsoft.com/office/drawing/2014/main" id="{B5DF99E8-3FE9-40CF-B5F3-10EF0FECC11E}"/>
              </a:ext>
            </a:extLst>
          </p:cNvPr>
          <p:cNvGrpSpPr/>
          <p:nvPr userDrawn="1"/>
        </p:nvGrpSpPr>
        <p:grpSpPr>
          <a:xfrm>
            <a:off x="411869" y="6034962"/>
            <a:ext cx="4392488" cy="497895"/>
            <a:chOff x="5735960" y="5717361"/>
            <a:chExt cx="6120680" cy="713919"/>
          </a:xfrm>
        </p:grpSpPr>
        <p:pic>
          <p:nvPicPr>
            <p:cNvPr id="13" name="Grafik 24">
              <a:extLst>
                <a:ext uri="{FF2B5EF4-FFF2-40B4-BE49-F238E27FC236}">
                  <a16:creationId xmlns:a16="http://schemas.microsoft.com/office/drawing/2014/main" id="{000B3DED-4214-4213-A948-706F038202A9}"/>
                </a:ext>
              </a:extLst>
            </p:cNvPr>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16" name="Rechteck 2">
              <a:extLst>
                <a:ext uri="{FF2B5EF4-FFF2-40B4-BE49-F238E27FC236}">
                  <a16:creationId xmlns:a16="http://schemas.microsoft.com/office/drawing/2014/main" id="{3FAF295A-1B9F-4930-87A8-BDF904404576}"/>
                </a:ext>
              </a:extLst>
            </p:cNvPr>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17" name="Picture 12" descr="Contract between EC and EUROfusion is signed | FuseNet">
            <a:extLst>
              <a:ext uri="{FF2B5EF4-FFF2-40B4-BE49-F238E27FC236}">
                <a16:creationId xmlns:a16="http://schemas.microsoft.com/office/drawing/2014/main" id="{0BF7B828-7ECE-43E5-9A8B-D84D4F897B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
            <a:extLst>
              <a:ext uri="{FF2B5EF4-FFF2-40B4-BE49-F238E27FC236}">
                <a16:creationId xmlns:a16="http://schemas.microsoft.com/office/drawing/2014/main" id="{1D1F17F6-7604-43AA-83AE-B8E15FBC3412}"/>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129324"/>
            <a:ext cx="4944110" cy="6353175"/>
          </a:xfrm>
          <a:prstGeom prst="rect">
            <a:avLst/>
          </a:prstGeom>
          <a:solidFill>
            <a:schemeClr val="bg1"/>
          </a:solidFill>
        </p:spPr>
      </p:pic>
    </p:spTree>
    <p:extLst>
      <p:ext uri="{BB962C8B-B14F-4D97-AF65-F5344CB8AC3E}">
        <p14:creationId xmlns:p14="http://schemas.microsoft.com/office/powerpoint/2010/main" val="358360483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fr-FR"/>
              <a:t>Modifiez le style du titre</a:t>
            </a:r>
            <a:endParaRPr lang="en-GB"/>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7" name="Footer Placeholder 3">
            <a:extLst>
              <a:ext uri="{FF2B5EF4-FFF2-40B4-BE49-F238E27FC236}">
                <a16:creationId xmlns:a16="http://schemas.microsoft.com/office/drawing/2014/main" id="{5B61898C-E825-C7EF-D71C-2DA5C34FED92}"/>
              </a:ext>
            </a:extLst>
          </p:cNvPr>
          <p:cNvSpPr>
            <a:spLocks noGrp="1"/>
          </p:cNvSpPr>
          <p:nvPr>
            <p:ph type="ftr" sz="quarter" idx="3"/>
          </p:nvPr>
        </p:nvSpPr>
        <p:spPr>
          <a:xfrm>
            <a:off x="825623" y="6555770"/>
            <a:ext cx="5487253" cy="329614"/>
          </a:xfrm>
          <a:prstGeom prst="rect">
            <a:avLst/>
          </a:prstGeom>
        </p:spPr>
        <p:txBody>
          <a:bodyPr/>
          <a:lstStyle>
            <a:lvl1pPr>
              <a:defRPr sz="1200"/>
            </a:lvl1pPr>
          </a:lstStyle>
          <a:p>
            <a:r>
              <a:rPr lang="en-GB">
                <a:solidFill>
                  <a:prstClr val="white"/>
                </a:solidFill>
              </a:rPr>
              <a:t>E-TASC general meeting #2 11/02/2026</a:t>
            </a:r>
            <a:endParaRPr lang="en-GB" sz="1100" dirty="0">
              <a:solidFill>
                <a:prstClr val="white"/>
              </a:solidFill>
            </a:endParaRPr>
          </a:p>
        </p:txBody>
      </p:sp>
      <p:sp>
        <p:nvSpPr>
          <p:cNvPr id="10" name="Rectangle 9">
            <a:extLst>
              <a:ext uri="{FF2B5EF4-FFF2-40B4-BE49-F238E27FC236}">
                <a16:creationId xmlns:a16="http://schemas.microsoft.com/office/drawing/2014/main" id="{3B2D426D-086E-431F-A1FE-ECFE77B274D3}"/>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2" descr="EUROfusion - Realising Fusion Energy">
            <a:extLst>
              <a:ext uri="{FF2B5EF4-FFF2-40B4-BE49-F238E27FC236}">
                <a16:creationId xmlns:a16="http://schemas.microsoft.com/office/drawing/2014/main" id="{9405DC15-653A-4795-89EB-B0C62F4F394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8E14FD6A-1FE7-4949-85B7-9D330E4958D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17582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EUROfusion Values</a:t>
            </a:r>
            <a:endParaRPr lang="en-GB"/>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Footer Placeholder 3">
            <a:extLst>
              <a:ext uri="{FF2B5EF4-FFF2-40B4-BE49-F238E27FC236}">
                <a16:creationId xmlns:a16="http://schemas.microsoft.com/office/drawing/2014/main" id="{2151DE1B-873E-94E0-16B2-A95358B7D486}"/>
              </a:ext>
            </a:extLst>
          </p:cNvPr>
          <p:cNvSpPr>
            <a:spLocks noGrp="1"/>
          </p:cNvSpPr>
          <p:nvPr>
            <p:ph type="ftr" sz="quarter" idx="3"/>
          </p:nvPr>
        </p:nvSpPr>
        <p:spPr>
          <a:xfrm>
            <a:off x="825623" y="6555770"/>
            <a:ext cx="5487253" cy="329614"/>
          </a:xfrm>
          <a:prstGeom prst="rect">
            <a:avLst/>
          </a:prstGeom>
        </p:spPr>
        <p:txBody>
          <a:bodyPr/>
          <a:lstStyle>
            <a:lvl1pPr>
              <a:defRPr sz="1200"/>
            </a:lvl1pPr>
          </a:lstStyle>
          <a:p>
            <a:r>
              <a:rPr lang="en-GB">
                <a:solidFill>
                  <a:prstClr val="white"/>
                </a:solidFill>
              </a:rPr>
              <a:t>E-TASC general meeting #2 11/02/2026</a:t>
            </a:r>
            <a:endParaRPr lang="en-GB" sz="1100" dirty="0">
              <a:solidFill>
                <a:prstClr val="white"/>
              </a:solidFill>
            </a:endParaRPr>
          </a:p>
        </p:txBody>
      </p:sp>
      <p:pic>
        <p:nvPicPr>
          <p:cNvPr id="11" name="Picture 5">
            <a:extLst>
              <a:ext uri="{FF2B5EF4-FFF2-40B4-BE49-F238E27FC236}">
                <a16:creationId xmlns:a16="http://schemas.microsoft.com/office/drawing/2014/main" id="{BD1A3A2C-EB87-4F5D-BDD8-441ED13F083D}"/>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2" name="Rectangle 11">
            <a:extLst>
              <a:ext uri="{FF2B5EF4-FFF2-40B4-BE49-F238E27FC236}">
                <a16:creationId xmlns:a16="http://schemas.microsoft.com/office/drawing/2014/main" id="{7E56C68A-7977-447E-8843-F62F0B95E6D5}"/>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707CC1C-F192-4868-99C0-D8D89ABB95B3}"/>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96EE72B-6EAE-4AE5-B4DA-0C6C7F813F9A}"/>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2" descr="EUROfusion - Realising Fusion Energy">
            <a:extLst>
              <a:ext uri="{FF2B5EF4-FFF2-40B4-BE49-F238E27FC236}">
                <a16:creationId xmlns:a16="http://schemas.microsoft.com/office/drawing/2014/main" id="{946D6D5D-7258-4E24-A534-7F7F12FEB8CB}"/>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391556AA-D936-4485-9698-D4DE4E14F4A4}"/>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6545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EUROfusion_content_empty">
    <p:spTree>
      <p:nvGrpSpPr>
        <p:cNvPr id="1" name=""/>
        <p:cNvGrpSpPr/>
        <p:nvPr/>
      </p:nvGrpSpPr>
      <p:grpSpPr>
        <a:xfrm>
          <a:off x="0" y="0"/>
          <a:ext cx="0" cy="0"/>
          <a:chOff x="0" y="0"/>
          <a:chExt cx="0" cy="0"/>
        </a:xfrm>
      </p:grpSpPr>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fr-FR"/>
              <a:t>Modifiez le style du titre</a:t>
            </a:r>
            <a:endParaRPr lang="en-GB" dirty="0"/>
          </a:p>
        </p:txBody>
      </p:sp>
      <p:sp>
        <p:nvSpPr>
          <p:cNvPr id="8" name="Footer Placeholder 7"/>
          <p:cNvSpPr>
            <a:spLocks noGrp="1"/>
          </p:cNvSpPr>
          <p:nvPr>
            <p:ph type="ftr" sz="quarter" idx="11"/>
          </p:nvPr>
        </p:nvSpPr>
        <p:spPr>
          <a:xfrm>
            <a:off x="685383" y="6555770"/>
            <a:ext cx="4726037" cy="276999"/>
          </a:xfrm>
          <a:prstGeom prst="rect">
            <a:avLst/>
          </a:prstGeom>
        </p:spPr>
        <p:txBody>
          <a:bodyPr wrap="none" anchor="t">
            <a:spAutoFit/>
          </a:bodyPr>
          <a:lstStyle>
            <a:lvl1pPr>
              <a:defRPr sz="1200">
                <a:solidFill>
                  <a:schemeClr val="bg1"/>
                </a:solidFill>
              </a:defRPr>
            </a:lvl1pPr>
          </a:lstStyle>
          <a:p>
            <a:r>
              <a:rPr lang="en-GB">
                <a:solidFill>
                  <a:prstClr val="white"/>
                </a:solidFill>
              </a:rPr>
              <a:t>E-TASC general meeting #2 11/02/2026</a:t>
            </a:r>
            <a:endParaRPr lang="en-GB" sz="1100"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 name="Picture 2" descr="EUROfusion - Realising Fusion Energy">
            <a:extLst>
              <a:ext uri="{FF2B5EF4-FFF2-40B4-BE49-F238E27FC236}">
                <a16:creationId xmlns:a16="http://schemas.microsoft.com/office/drawing/2014/main" id="{D4AF9FEA-C6B0-47E7-9BBC-CADAAFE09C6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661B261E-3133-4DD8-9638-169DDF31D97E}"/>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38586478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14526"/>
            <a:ext cx="12192000" cy="35019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a:solidFill>
                <a:prstClr val="white"/>
              </a:solidFill>
            </a:endParaRPr>
          </a:p>
        </p:txBody>
      </p:sp>
      <p:sp>
        <p:nvSpPr>
          <p:cNvPr id="9" name="Slide Number Placeholder 8"/>
          <p:cNvSpPr>
            <a:spLocks noGrp="1"/>
          </p:cNvSpPr>
          <p:nvPr>
            <p:ph type="sldNum" sz="quarter" idx="12"/>
          </p:nvPr>
        </p:nvSpPr>
        <p:spPr>
          <a:xfrm>
            <a:off x="237811" y="6556255"/>
            <a:ext cx="244458" cy="266740"/>
          </a:xfrm>
        </p:spPr>
        <p:txBody>
          <a:bodyPr anchor="ctr"/>
          <a:lstStyle>
            <a:lvl1pPr>
              <a:defRPr sz="10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5" y="57008"/>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6768514" y="336449"/>
            <a:ext cx="4944110" cy="6353175"/>
          </a:xfrm>
          <a:prstGeom prst="rect">
            <a:avLst/>
          </a:prstGeom>
          <a:noFill/>
        </p:spPr>
      </p:pic>
      <p:sp>
        <p:nvSpPr>
          <p:cNvPr id="11" name="TextBox 10">
            <a:extLst>
              <a:ext uri="{FF2B5EF4-FFF2-40B4-BE49-F238E27FC236}">
                <a16:creationId xmlns:a16="http://schemas.microsoft.com/office/drawing/2014/main" id="{25A51A11-C3D4-1A77-17F4-87CE673D3787}"/>
              </a:ext>
            </a:extLst>
          </p:cNvPr>
          <p:cNvSpPr txBox="1"/>
          <p:nvPr userDrawn="1"/>
        </p:nvSpPr>
        <p:spPr>
          <a:xfrm>
            <a:off x="642026" y="6577118"/>
            <a:ext cx="8015591"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000" dirty="0">
                <a:solidFill>
                  <a:prstClr val="white"/>
                </a:solidFill>
              </a:rPr>
              <a:t>RST, 8/12/2025</a:t>
            </a:r>
          </a:p>
        </p:txBody>
      </p:sp>
      <p:cxnSp>
        <p:nvCxnSpPr>
          <p:cNvPr id="16" name="Straight Connector 15">
            <a:extLst>
              <a:ext uri="{FF2B5EF4-FFF2-40B4-BE49-F238E27FC236}">
                <a16:creationId xmlns:a16="http://schemas.microsoft.com/office/drawing/2014/main" id="{0F4D6BE6-B1F3-0292-F1D4-F5D24D36B564}"/>
              </a:ext>
            </a:extLst>
          </p:cNvPr>
          <p:cNvCxnSpPr>
            <a:cxnSpLocks/>
          </p:cNvCxnSpPr>
          <p:nvPr userDrawn="1"/>
        </p:nvCxnSpPr>
        <p:spPr>
          <a:xfrm>
            <a:off x="-9728" y="683303"/>
            <a:ext cx="1219200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2265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129324"/>
            <a:ext cx="4944110" cy="6353175"/>
          </a:xfrm>
          <a:prstGeom prst="rect">
            <a:avLst/>
          </a:prstGeom>
          <a:solidFill>
            <a:schemeClr val="bg1"/>
          </a:solidFill>
        </p:spPr>
      </p:pic>
      <p:sp>
        <p:nvSpPr>
          <p:cNvPr id="5" name="Footer Placeholder 3">
            <a:extLst>
              <a:ext uri="{FF2B5EF4-FFF2-40B4-BE49-F238E27FC236}">
                <a16:creationId xmlns:a16="http://schemas.microsoft.com/office/drawing/2014/main" id="{79CF2BA5-4830-94FA-FFE8-0282491760AB}"/>
              </a:ext>
            </a:extLst>
          </p:cNvPr>
          <p:cNvSpPr>
            <a:spLocks noGrp="1"/>
          </p:cNvSpPr>
          <p:nvPr>
            <p:ph type="ftr" sz="quarter" idx="3"/>
          </p:nvPr>
        </p:nvSpPr>
        <p:spPr>
          <a:xfrm>
            <a:off x="825623" y="6555770"/>
            <a:ext cx="5487253" cy="329614"/>
          </a:xfrm>
          <a:prstGeom prst="rect">
            <a:avLst/>
          </a:prstGeom>
        </p:spPr>
        <p:txBody>
          <a:bodyPr/>
          <a:lstStyle>
            <a:lvl1pPr>
              <a:defRPr sz="1200"/>
            </a:lvl1p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64070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UROfusion_content_empty">
    <p:spTree>
      <p:nvGrpSpPr>
        <p:cNvPr id="1" name=""/>
        <p:cNvGrpSpPr/>
        <p:nvPr/>
      </p:nvGrpSpPr>
      <p:grpSpPr>
        <a:xfrm>
          <a:off x="0" y="0"/>
          <a:ext cx="0" cy="0"/>
          <a:chOff x="0" y="0"/>
          <a:chExt cx="0" cy="0"/>
        </a:xfrm>
      </p:grpSpPr>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3" name="Footer Placeholder 3">
            <a:extLst>
              <a:ext uri="{FF2B5EF4-FFF2-40B4-BE49-F238E27FC236}">
                <a16:creationId xmlns:a16="http://schemas.microsoft.com/office/drawing/2014/main" id="{6A0296E1-02CA-6FF1-852A-4799E10C78EA}"/>
              </a:ext>
            </a:extLst>
          </p:cNvPr>
          <p:cNvSpPr>
            <a:spLocks noGrp="1"/>
          </p:cNvSpPr>
          <p:nvPr>
            <p:ph type="ftr" sz="quarter" idx="3"/>
          </p:nvPr>
        </p:nvSpPr>
        <p:spPr>
          <a:xfrm>
            <a:off x="825623" y="6555770"/>
            <a:ext cx="5487253" cy="329614"/>
          </a:xfrm>
          <a:prstGeom prst="rect">
            <a:avLst/>
          </a:prstGeom>
        </p:spPr>
        <p:txBody>
          <a:bodyPr/>
          <a:lstStyle>
            <a:lvl1pPr>
              <a:defRPr sz="1200"/>
            </a:lvl1p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169645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EUROfusion Values</a:t>
            </a:r>
            <a:endParaRPr lang="en-GB"/>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Footer Placeholder 3">
            <a:extLst>
              <a:ext uri="{FF2B5EF4-FFF2-40B4-BE49-F238E27FC236}">
                <a16:creationId xmlns:a16="http://schemas.microsoft.com/office/drawing/2014/main" id="{2151DE1B-873E-94E0-16B2-A95358B7D486}"/>
              </a:ext>
            </a:extLst>
          </p:cNvPr>
          <p:cNvSpPr>
            <a:spLocks noGrp="1"/>
          </p:cNvSpPr>
          <p:nvPr>
            <p:ph type="ftr" sz="quarter" idx="3"/>
          </p:nvPr>
        </p:nvSpPr>
        <p:spPr>
          <a:xfrm>
            <a:off x="825623" y="6555770"/>
            <a:ext cx="5487253" cy="329614"/>
          </a:xfrm>
          <a:prstGeom prst="rect">
            <a:avLst/>
          </a:prstGeom>
        </p:spPr>
        <p:txBody>
          <a:bodyPr/>
          <a:lstStyle>
            <a:lvl1pPr>
              <a:defRPr sz="1200"/>
            </a:lvl1p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130808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7" name="Footer Placeholder 3">
            <a:extLst>
              <a:ext uri="{FF2B5EF4-FFF2-40B4-BE49-F238E27FC236}">
                <a16:creationId xmlns:a16="http://schemas.microsoft.com/office/drawing/2014/main" id="{5B61898C-E825-C7EF-D71C-2DA5C34FED92}"/>
              </a:ext>
            </a:extLst>
          </p:cNvPr>
          <p:cNvSpPr>
            <a:spLocks noGrp="1"/>
          </p:cNvSpPr>
          <p:nvPr>
            <p:ph type="ftr" sz="quarter" idx="3"/>
          </p:nvPr>
        </p:nvSpPr>
        <p:spPr>
          <a:xfrm>
            <a:off x="825623" y="6555770"/>
            <a:ext cx="5487253" cy="329614"/>
          </a:xfrm>
          <a:prstGeom prst="rect">
            <a:avLst/>
          </a:prstGeom>
        </p:spPr>
        <p:txBody>
          <a:bodyPr/>
          <a:lstStyle>
            <a:lvl1pPr>
              <a:defRPr sz="1200"/>
            </a:lvl1p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1889432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1DCF2133-6C3F-7C37-839D-21B457DFB8C0}"/>
              </a:ext>
            </a:extLst>
          </p:cNvPr>
          <p:cNvSpPr>
            <a:spLocks noGrp="1"/>
          </p:cNvSpPr>
          <p:nvPr>
            <p:ph type="ftr" sz="quarter" idx="3"/>
          </p:nvPr>
        </p:nvSpPr>
        <p:spPr>
          <a:xfrm>
            <a:off x="825623" y="6555770"/>
            <a:ext cx="5487253" cy="329614"/>
          </a:xfrm>
          <a:prstGeom prst="rect">
            <a:avLst/>
          </a:prstGeom>
        </p:spPr>
        <p:txBody>
          <a:bodyPr/>
          <a:lstStyle>
            <a:lvl1pPr>
              <a:defRPr sz="1200"/>
            </a:lvl1p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12848035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58" r:id="rId6"/>
    <p:sldLayoutId id="2147483664" r:id="rId7"/>
    <p:sldLayoutId id="2147483669" r:id="rId8"/>
    <p:sldLayoutId id="2147483682"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opscience.iop.org/article/10.1088/1741-4326/ad7c63/meta" TargetMode="External"/><Relationship Id="rId2" Type="http://schemas.openxmlformats.org/officeDocument/2006/relationships/hyperlink" Target="https://doi.org/10.1088/1741-4326/ace2d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opscience.iop.org/article/10.1088/1741-4326/ad7c63/meta" TargetMode="External"/><Relationship Id="rId2" Type="http://schemas.openxmlformats.org/officeDocument/2006/relationships/hyperlink" Target="https://doi.org/10.1088/1741-4326/ace2d8"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iopscience.iop.org/article/10.1088/1361-6587/adbc1d/meta"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ciencedirect.com/science/article/pii/S0920379621007365?via%3Dihub" TargetMode="External"/><Relationship Id="rId2" Type="http://schemas.openxmlformats.org/officeDocument/2006/relationships/hyperlink" Target="https://iopscience.iop.org/article/10.1088/1741-4326/ab1178" TargetMode="External"/><Relationship Id="rId1" Type="http://schemas.openxmlformats.org/officeDocument/2006/relationships/slideLayout" Target="../slideLayouts/slideLayout2.xml"/><Relationship Id="rId5" Type="http://schemas.openxmlformats.org/officeDocument/2006/relationships/hyperlink" Target="https://idm.euro-fusion.org/default.aspx?uid=2SRFXT" TargetMode="External"/><Relationship Id="rId4" Type="http://schemas.openxmlformats.org/officeDocument/2006/relationships/hyperlink" Target="https://idm.euro-fusion.org/default.aspx?uid=2ST3R6"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dm.euro-fusion.org/default.aspx?uid=2SY8M3" TargetMode="External"/><Relationship Id="rId2" Type="http://schemas.openxmlformats.org/officeDocument/2006/relationships/hyperlink" Target="https://idm.euro-fusion.org/default.aspx?uid=2SY9PA" TargetMode="External"/><Relationship Id="rId1" Type="http://schemas.openxmlformats.org/officeDocument/2006/relationships/slideLayout" Target="../slideLayouts/slideLayout2.xml"/><Relationship Id="rId5" Type="http://schemas.openxmlformats.org/officeDocument/2006/relationships/hyperlink" Target="https://idm.euro-fusion.org/default.aspx?uid=2SYAL2" TargetMode="External"/><Relationship Id="rId4" Type="http://schemas.openxmlformats.org/officeDocument/2006/relationships/hyperlink" Target="https://idm.euro-fusion.org/default.aspx?uid=2SY99Z"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iopscience.iop.org/article/10.1088/1741-4326/ad89da" TargetMode="External"/><Relationship Id="rId2" Type="http://schemas.openxmlformats.org/officeDocument/2006/relationships/hyperlink" Target="https://www.sciencedirect.com/science/article/pii/S2352179120301526"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opscience.iop.org/article/10.1088/1741-4326/ada6d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iopscience.iop.org/article/10.1088/1361-6587/59/2/025010" TargetMode="External"/><Relationship Id="rId7" Type="http://schemas.openxmlformats.org/officeDocument/2006/relationships/hyperlink" Target="https://iopscience.iop.org/article/10.1088/0029-5515/55/6/063019/meta" TargetMode="External"/><Relationship Id="rId2" Type="http://schemas.openxmlformats.org/officeDocument/2006/relationships/hyperlink" Target="https://pubs.aip.org/aip/pop/article/16/5/056118/677838/Development-and-validation-of-a-predictive-model"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iopscience.iop.org/article/10.1088/1741-4326/ade54f/meta" TargetMode="External"/><Relationship Id="rId4" Type="http://schemas.openxmlformats.org/officeDocument/2006/relationships/hyperlink" Target="https://pure.mpg.de/rest/items/item_3262339/component/file_3262340/content"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opscience.iop.org/article/10.1088/1741-4326/ada6d9/pdf" TargetMode="External"/><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iopscience.iop.org/article/10.1088/0029-5515/39/12/302" TargetMode="External"/><Relationship Id="rId2" Type="http://schemas.openxmlformats.org/officeDocument/2006/relationships/hyperlink" Target="https://iopscience.iop.org/article/10.1088/0741-3335/44/8/201" TargetMode="External"/><Relationship Id="rId1" Type="http://schemas.openxmlformats.org/officeDocument/2006/relationships/slideLayout" Target="../slideLayouts/slideLayout9.xml"/><Relationship Id="rId5" Type="http://schemas.openxmlformats.org/officeDocument/2006/relationships/image" Target="../media/image70.png"/><Relationship Id="rId4" Type="http://schemas.openxmlformats.org/officeDocument/2006/relationships/hyperlink" Target="https://idm.euro-fusion.org/default.aspx?uid=2MQCZH"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dx.doi.org/10.1103/PhysRevLett.107.215001" TargetMode="External"/><Relationship Id="rId2" Type="http://schemas.openxmlformats.org/officeDocument/2006/relationships/hyperlink" Target="https://iopscience.iop.org/article/10.1088/1742-6596/123/1/012033/meta" TargetMode="Externa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iopscience.iop.org/article/10.1088/1741-4326/ada6d9/pdf" TargetMode="External"/><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hyperlink" Target="https://www.sciencedirect.com/science/article/pii/S0920379614005961?via%3Dihu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02250-C61C-7572-4B0E-AE5181832771}"/>
              </a:ext>
            </a:extLst>
          </p:cNvPr>
          <p:cNvSpPr>
            <a:spLocks noGrp="1"/>
          </p:cNvSpPr>
          <p:nvPr>
            <p:ph type="title"/>
          </p:nvPr>
        </p:nvSpPr>
        <p:spPr>
          <a:xfrm>
            <a:off x="428633" y="2542021"/>
            <a:ext cx="10342148" cy="620251"/>
          </a:xfrm>
        </p:spPr>
        <p:txBody>
          <a:bodyPr>
            <a:noAutofit/>
          </a:bodyPr>
          <a:lstStyle/>
          <a:p>
            <a:r>
              <a:rPr lang="en-GB" sz="2400" b="1" dirty="0">
                <a:effectLst/>
                <a:latin typeface="Verdana" panose="020B0604030504040204" pitchFamily="34" charset="0"/>
                <a:ea typeface="Times New Roman" panose="02020603050405020304" pitchFamily="18" charset="0"/>
                <a:cs typeface="Calibri" panose="020F0502020204030204" pitchFamily="34" charset="0"/>
              </a:rPr>
              <a:t>Beyond ITER</a:t>
            </a:r>
            <a:br>
              <a:rPr lang="en-GB" sz="2400" b="1" dirty="0">
                <a:effectLst/>
                <a:latin typeface="Verdana" panose="020B0604030504040204" pitchFamily="34" charset="0"/>
                <a:ea typeface="Times New Roman" panose="02020603050405020304" pitchFamily="18" charset="0"/>
                <a:cs typeface="Calibri" panose="020F0502020204030204" pitchFamily="34" charset="0"/>
              </a:rPr>
            </a:br>
            <a:br>
              <a:rPr lang="en-GB" sz="2400" b="1" dirty="0">
                <a:effectLst/>
                <a:latin typeface="Verdana" panose="020B0604030504040204" pitchFamily="34" charset="0"/>
                <a:ea typeface="Times New Roman" panose="02020603050405020304" pitchFamily="18" charset="0"/>
                <a:cs typeface="Calibri" panose="020F0502020204030204" pitchFamily="34" charset="0"/>
              </a:rPr>
            </a:br>
            <a:r>
              <a:rPr lang="en-GB" sz="2000" b="1" dirty="0">
                <a:effectLst/>
                <a:latin typeface="Verdana" panose="020B0604030504040204" pitchFamily="34" charset="0"/>
                <a:ea typeface="Times New Roman" panose="02020603050405020304" pitchFamily="18" charset="0"/>
                <a:cs typeface="Calibri" panose="020F0502020204030204" pitchFamily="34" charset="0"/>
              </a:rPr>
              <a:t>DEMO A=2.8: physics uncertainties </a:t>
            </a:r>
            <a:r>
              <a:rPr lang="en-GB" sz="2000" b="1">
                <a:effectLst/>
                <a:latin typeface="Verdana" panose="020B0604030504040204" pitchFamily="34" charset="0"/>
                <a:ea typeface="Times New Roman" panose="02020603050405020304" pitchFamily="18" charset="0"/>
                <a:cs typeface="Calibri" panose="020F0502020204030204" pitchFamily="34" charset="0"/>
              </a:rPr>
              <a:t>and mitigation </a:t>
            </a:r>
            <a:r>
              <a:rPr lang="en-GB" sz="2000" b="1" dirty="0">
                <a:effectLst/>
                <a:latin typeface="Verdana" panose="020B0604030504040204" pitchFamily="34" charset="0"/>
                <a:ea typeface="Times New Roman" panose="02020603050405020304" pitchFamily="18" charset="0"/>
                <a:cs typeface="Calibri" panose="020F0502020204030204" pitchFamily="34" charset="0"/>
              </a:rPr>
              <a:t>actions </a:t>
            </a:r>
            <a:endParaRPr lang="en-GB" sz="4000" dirty="0"/>
          </a:p>
        </p:txBody>
      </p:sp>
      <p:sp>
        <p:nvSpPr>
          <p:cNvPr id="3" name="Text Placeholder 2">
            <a:extLst>
              <a:ext uri="{FF2B5EF4-FFF2-40B4-BE49-F238E27FC236}">
                <a16:creationId xmlns:a16="http://schemas.microsoft.com/office/drawing/2014/main" id="{33F4DCF1-F563-41DA-E9E9-F93EC4C22B32}"/>
              </a:ext>
            </a:extLst>
          </p:cNvPr>
          <p:cNvSpPr>
            <a:spLocks noGrp="1"/>
          </p:cNvSpPr>
          <p:nvPr>
            <p:ph type="body" sz="quarter" idx="10"/>
          </p:nvPr>
        </p:nvSpPr>
        <p:spPr>
          <a:xfrm>
            <a:off x="407367" y="3863195"/>
            <a:ext cx="10150763" cy="457848"/>
          </a:xfrm>
        </p:spPr>
        <p:txBody>
          <a:bodyPr>
            <a:noAutofit/>
          </a:bodyPr>
          <a:lstStyle/>
          <a:p>
            <a:r>
              <a:rPr lang="en-GB" dirty="0"/>
              <a:t>Clarisse Bourdelle for the </a:t>
            </a:r>
            <a:r>
              <a:rPr lang="it-IT" sz="2400" b="1" dirty="0">
                <a:latin typeface="Calibri" panose="020F0502020204030204" pitchFamily="34" charset="0"/>
                <a:ea typeface="Calibri" panose="020F0502020204030204" pitchFamily="34" charset="0"/>
              </a:rPr>
              <a:t>Plasma System Division in DEMO Central team</a:t>
            </a:r>
            <a:endParaRPr lang="en-GB" dirty="0"/>
          </a:p>
        </p:txBody>
      </p:sp>
      <p:sp>
        <p:nvSpPr>
          <p:cNvPr id="4" name="Text Placeholder 3">
            <a:extLst>
              <a:ext uri="{FF2B5EF4-FFF2-40B4-BE49-F238E27FC236}">
                <a16:creationId xmlns:a16="http://schemas.microsoft.com/office/drawing/2014/main" id="{3A45C40B-279E-6DBE-8A74-3FF7ED76A0C9}"/>
              </a:ext>
            </a:extLst>
          </p:cNvPr>
          <p:cNvSpPr>
            <a:spLocks noGrp="1"/>
          </p:cNvSpPr>
          <p:nvPr>
            <p:ph type="body" sz="quarter" idx="11"/>
          </p:nvPr>
        </p:nvSpPr>
        <p:spPr>
          <a:xfrm>
            <a:off x="459142" y="4478237"/>
            <a:ext cx="8766451" cy="457848"/>
          </a:xfrm>
        </p:spPr>
        <p:txBody>
          <a:bodyPr>
            <a:noAutofit/>
          </a:bodyPr>
          <a:lstStyle/>
          <a:p>
            <a:r>
              <a:rPr lang="fr-FR" dirty="0"/>
              <a:t>CEA, IRFM, F-13108 Saint Paul-lez-Durance, France</a:t>
            </a:r>
          </a:p>
        </p:txBody>
      </p:sp>
      <p:sp>
        <p:nvSpPr>
          <p:cNvPr id="6" name="Footer Placeholder 5">
            <a:extLst>
              <a:ext uri="{FF2B5EF4-FFF2-40B4-BE49-F238E27FC236}">
                <a16:creationId xmlns:a16="http://schemas.microsoft.com/office/drawing/2014/main" id="{B475D491-D396-E3C5-8929-1D933C636FF6}"/>
              </a:ext>
            </a:extLst>
          </p:cNvPr>
          <p:cNvSpPr>
            <a:spLocks noGrp="1"/>
          </p:cNvSpPr>
          <p:nvPr>
            <p:ph type="ftr" sz="quarter" idx="3"/>
          </p:nvPr>
        </p:nvSpPr>
        <p:spPr>
          <a:xfrm>
            <a:off x="0" y="6556375"/>
            <a:ext cx="5487988" cy="328613"/>
          </a:xfrm>
        </p:spPr>
        <p:txBody>
          <a:bodyPr/>
          <a:lstStyle/>
          <a:p>
            <a:r>
              <a:rPr lang="en-GB">
                <a:solidFill>
                  <a:prstClr val="white"/>
                </a:solidFill>
              </a:rPr>
              <a:t>E-TASC general meeting #2 11/02/2026</a:t>
            </a:r>
            <a:endParaRPr lang="en-GB" sz="1100" dirty="0">
              <a:solidFill>
                <a:prstClr val="white"/>
              </a:solidFill>
            </a:endParaRPr>
          </a:p>
        </p:txBody>
      </p:sp>
      <p:sp>
        <p:nvSpPr>
          <p:cNvPr id="8" name="Espace réservé du texte 7">
            <a:extLst>
              <a:ext uri="{FF2B5EF4-FFF2-40B4-BE49-F238E27FC236}">
                <a16:creationId xmlns:a16="http://schemas.microsoft.com/office/drawing/2014/main" id="{2C06E9FE-C3BA-4383-8D2D-ADA74CC17F40}"/>
              </a:ext>
            </a:extLst>
          </p:cNvPr>
          <p:cNvSpPr>
            <a:spLocks noGrp="1"/>
          </p:cNvSpPr>
          <p:nvPr>
            <p:ph type="body" sz="quarter" idx="12"/>
          </p:nvPr>
        </p:nvSpPr>
        <p:spPr/>
        <p:txBody>
          <a:bodyPr/>
          <a:lstStyle/>
          <a:p>
            <a:r>
              <a:rPr lang="en-US" dirty="0"/>
              <a:t>E-TASC General Meeting #2, 11/02/2026</a:t>
            </a:r>
          </a:p>
        </p:txBody>
      </p:sp>
    </p:spTree>
    <p:extLst>
      <p:ext uri="{BB962C8B-B14F-4D97-AF65-F5344CB8AC3E}">
        <p14:creationId xmlns:p14="http://schemas.microsoft.com/office/powerpoint/2010/main" val="3082080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30E91-4A14-4A11-925B-16F7CA863F0F}"/>
              </a:ext>
            </a:extLst>
          </p:cNvPr>
          <p:cNvSpPr>
            <a:spLocks noGrp="1"/>
          </p:cNvSpPr>
          <p:nvPr>
            <p:ph type="title"/>
          </p:nvPr>
        </p:nvSpPr>
        <p:spPr/>
        <p:txBody>
          <a:bodyPr/>
          <a:lstStyle/>
          <a:p>
            <a:r>
              <a:rPr lang="en-US" dirty="0"/>
              <a:t>In summary, physics parameters in PROCESS:</a:t>
            </a:r>
          </a:p>
        </p:txBody>
      </p:sp>
      <p:sp>
        <p:nvSpPr>
          <p:cNvPr id="3" name="Espace réservé du contenu 2">
            <a:extLst>
              <a:ext uri="{FF2B5EF4-FFF2-40B4-BE49-F238E27FC236}">
                <a16:creationId xmlns:a16="http://schemas.microsoft.com/office/drawing/2014/main" id="{AF125E11-BB82-425C-84BC-D2986CAA0364}"/>
              </a:ext>
            </a:extLst>
          </p:cNvPr>
          <p:cNvSpPr>
            <a:spLocks noGrp="1"/>
          </p:cNvSpPr>
          <p:nvPr>
            <p:ph idx="1"/>
          </p:nvPr>
        </p:nvSpPr>
        <p:spPr>
          <a:xfrm>
            <a:off x="1022685" y="728428"/>
            <a:ext cx="8999620" cy="5688632"/>
          </a:xfrm>
        </p:spPr>
        <p:txBody>
          <a:bodyPr/>
          <a:lstStyle/>
          <a:p>
            <a:pPr marL="0" indent="0">
              <a:buNone/>
            </a:pPr>
            <a:endParaRPr lang="en-US" sz="2400" dirty="0"/>
          </a:p>
          <a:p>
            <a:pPr marL="0" indent="0">
              <a:buNone/>
            </a:pPr>
            <a:endParaRPr lang="en-US" dirty="0"/>
          </a:p>
          <a:p>
            <a:pPr marL="0" indent="0">
              <a:buNone/>
            </a:pPr>
            <a:endParaRPr lang="en-US" sz="2400" dirty="0"/>
          </a:p>
          <a:p>
            <a:pPr marL="0" indent="0">
              <a:buNone/>
            </a:pPr>
            <a:endParaRPr lang="en-US" dirty="0"/>
          </a:p>
          <a:p>
            <a:pPr marL="0" indent="0">
              <a:buNone/>
            </a:pPr>
            <a:r>
              <a:rPr lang="en-US" sz="2400" dirty="0"/>
              <a:t>14 ad-hoc parameters and 4 scaling laws used in PROCESS to determine the fusion power , pulse length and constrain power crossing separatrix</a:t>
            </a:r>
          </a:p>
          <a:p>
            <a:pPr marL="0" indent="0">
              <a:buNone/>
            </a:pPr>
            <a:endParaRPr lang="en-US" dirty="0"/>
          </a:p>
        </p:txBody>
      </p:sp>
      <p:sp>
        <p:nvSpPr>
          <p:cNvPr id="4" name="Espace réservé du numéro de diapositive 3">
            <a:extLst>
              <a:ext uri="{FF2B5EF4-FFF2-40B4-BE49-F238E27FC236}">
                <a16:creationId xmlns:a16="http://schemas.microsoft.com/office/drawing/2014/main" id="{AA74383D-D8E2-4DD5-BB60-A11538834AB7}"/>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sp>
        <p:nvSpPr>
          <p:cNvPr id="5" name="Espace réservé du pied de page 4">
            <a:extLst>
              <a:ext uri="{FF2B5EF4-FFF2-40B4-BE49-F238E27FC236}">
                <a16:creationId xmlns:a16="http://schemas.microsoft.com/office/drawing/2014/main" id="{AAD62853-8ABA-4DD9-9600-9A04F52B7CD6}"/>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69037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DA99-9BA6-956D-D638-FDA8F7514487}"/>
              </a:ext>
            </a:extLst>
          </p:cNvPr>
          <p:cNvSpPr>
            <a:spLocks noGrp="1"/>
          </p:cNvSpPr>
          <p:nvPr>
            <p:ph type="title"/>
          </p:nvPr>
        </p:nvSpPr>
        <p:spPr/>
        <p:txBody>
          <a:bodyPr/>
          <a:lstStyle/>
          <a:p>
            <a:r>
              <a:rPr lang="en-US" dirty="0"/>
              <a:t>Table of Content</a:t>
            </a:r>
            <a:endParaRPr lang="en-GB" dirty="0"/>
          </a:p>
        </p:txBody>
      </p:sp>
      <p:sp>
        <p:nvSpPr>
          <p:cNvPr id="3" name="Content Placeholder 2">
            <a:extLst>
              <a:ext uri="{FF2B5EF4-FFF2-40B4-BE49-F238E27FC236}">
                <a16:creationId xmlns:a16="http://schemas.microsoft.com/office/drawing/2014/main" id="{75DC992C-7CCB-56E6-3ACB-117F589A74C3}"/>
              </a:ext>
            </a:extLst>
          </p:cNvPr>
          <p:cNvSpPr>
            <a:spLocks noGrp="1"/>
          </p:cNvSpPr>
          <p:nvPr>
            <p:ph idx="4294967295"/>
          </p:nvPr>
        </p:nvSpPr>
        <p:spPr>
          <a:xfrm>
            <a:off x="609600" y="836712"/>
            <a:ext cx="11103024" cy="5688632"/>
          </a:xfrm>
        </p:spPr>
        <p:txBody>
          <a:bodyPr>
            <a:normAutofit/>
          </a:bodyPr>
          <a:lstStyle/>
          <a:p>
            <a:endParaRPr lang="en-GB" sz="2000" b="1" dirty="0"/>
          </a:p>
          <a:p>
            <a:endParaRPr lang="en-GB" sz="2000" b="1" dirty="0"/>
          </a:p>
          <a:p>
            <a:r>
              <a:rPr lang="en-GB" sz="2000" b="1" dirty="0"/>
              <a:t>Physics assumptions used in the system code to design DEMO A=2.8</a:t>
            </a:r>
          </a:p>
          <a:p>
            <a:endParaRPr lang="en-GB" sz="2000" dirty="0"/>
          </a:p>
          <a:p>
            <a:r>
              <a:rPr lang="en-GB" sz="2000" b="1" dirty="0">
                <a:solidFill>
                  <a:srgbClr val="C00000"/>
                </a:solidFill>
              </a:rPr>
              <a:t>Motivation/Context for high fidelity physics based DEMO plasma modelling</a:t>
            </a:r>
          </a:p>
          <a:p>
            <a:endParaRPr lang="en-GB" sz="2000" dirty="0"/>
          </a:p>
          <a:p>
            <a:r>
              <a:rPr lang="en-GB" sz="2000" b="1" dirty="0"/>
              <a:t>Preparing a High fidelity integrated modelling of DEMO burning plasma </a:t>
            </a:r>
          </a:p>
          <a:p>
            <a:endParaRPr lang="en-GB" sz="2000" dirty="0">
              <a:ea typeface="Calibri" panose="020F0502020204030204" pitchFamily="34" charset="0"/>
            </a:endParaRPr>
          </a:p>
          <a:p>
            <a:r>
              <a:rPr lang="en-GB" sz="2000" b="1" dirty="0">
                <a:ea typeface="Calibri" panose="020F0502020204030204" pitchFamily="34" charset="0"/>
              </a:rPr>
              <a:t>High fidelity i</a:t>
            </a:r>
            <a:r>
              <a:rPr lang="en-GB" sz="2000" b="1" dirty="0">
                <a:effectLst/>
                <a:ea typeface="Calibri" panose="020F0502020204030204" pitchFamily="34" charset="0"/>
              </a:rPr>
              <a:t>ntegrated modelling results</a:t>
            </a:r>
          </a:p>
          <a:p>
            <a:pPr lvl="1"/>
            <a:endParaRPr lang="en-GB" sz="2000" dirty="0">
              <a:ea typeface="Calibri" panose="020F0502020204030204" pitchFamily="34" charset="0"/>
            </a:endParaRPr>
          </a:p>
          <a:p>
            <a:r>
              <a:rPr lang="en-GB" sz="2000" b="1" dirty="0">
                <a:ea typeface="Calibri" panose="020F0502020204030204" pitchFamily="34" charset="0"/>
              </a:rPr>
              <a:t>Lessons learnt, way forward</a:t>
            </a:r>
          </a:p>
        </p:txBody>
      </p:sp>
      <p:sp>
        <p:nvSpPr>
          <p:cNvPr id="4" name="Slide Number Placeholder 3">
            <a:extLst>
              <a:ext uri="{FF2B5EF4-FFF2-40B4-BE49-F238E27FC236}">
                <a16:creationId xmlns:a16="http://schemas.microsoft.com/office/drawing/2014/main" id="{FB71C711-B085-8750-E0A1-6924C0572CEF}"/>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a:solidFill>
                <a:prstClr val="white"/>
              </a:solidFill>
            </a:endParaRPr>
          </a:p>
        </p:txBody>
      </p:sp>
      <p:sp>
        <p:nvSpPr>
          <p:cNvPr id="5" name="Footer Placeholder 4">
            <a:extLst>
              <a:ext uri="{FF2B5EF4-FFF2-40B4-BE49-F238E27FC236}">
                <a16:creationId xmlns:a16="http://schemas.microsoft.com/office/drawing/2014/main" id="{C8B8CD36-30A1-64E2-B407-D29FB4AA2DBB}"/>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245012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88BE-BCE0-85C0-A646-AC3C92537027}"/>
              </a:ext>
            </a:extLst>
          </p:cNvPr>
          <p:cNvSpPr>
            <a:spLocks noGrp="1"/>
          </p:cNvSpPr>
          <p:nvPr>
            <p:ph type="title"/>
          </p:nvPr>
        </p:nvSpPr>
        <p:spPr>
          <a:xfrm>
            <a:off x="983432" y="192515"/>
            <a:ext cx="9451776" cy="417085"/>
          </a:xfrm>
        </p:spPr>
        <p:txBody>
          <a:bodyPr/>
          <a:lstStyle/>
          <a:p>
            <a:r>
              <a:rPr lang="en-GB" dirty="0"/>
              <a:t>To reduce uncertainty on ad-hoc parameters:</a:t>
            </a:r>
            <a:br>
              <a:rPr lang="en-GB" sz="2800" b="1" dirty="0"/>
            </a:br>
            <a:r>
              <a:rPr lang="en-GB" sz="2800" b="1" dirty="0"/>
              <a:t>Need high fidelity integrated modelling</a:t>
            </a:r>
            <a:endParaRPr lang="en-GB" dirty="0"/>
          </a:p>
        </p:txBody>
      </p:sp>
      <p:sp>
        <p:nvSpPr>
          <p:cNvPr id="4" name="Slide Number Placeholder 3">
            <a:extLst>
              <a:ext uri="{FF2B5EF4-FFF2-40B4-BE49-F238E27FC236}">
                <a16:creationId xmlns:a16="http://schemas.microsoft.com/office/drawing/2014/main" id="{E79265CB-18F9-F5D5-F869-1D19E504C64C}"/>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a:solidFill>
                <a:prstClr val="white"/>
              </a:solidFill>
            </a:endParaRPr>
          </a:p>
        </p:txBody>
      </p:sp>
      <p:sp>
        <p:nvSpPr>
          <p:cNvPr id="5" name="Footer Placeholder 4">
            <a:extLst>
              <a:ext uri="{FF2B5EF4-FFF2-40B4-BE49-F238E27FC236}">
                <a16:creationId xmlns:a16="http://schemas.microsoft.com/office/drawing/2014/main" id="{11109318-D35B-48E8-61B3-ACC3E8B9282D}"/>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
        <p:nvSpPr>
          <p:cNvPr id="7" name="ZoneTexte 6">
            <a:extLst>
              <a:ext uri="{FF2B5EF4-FFF2-40B4-BE49-F238E27FC236}">
                <a16:creationId xmlns:a16="http://schemas.microsoft.com/office/drawing/2014/main" id="{148D640D-8462-469A-A8BC-D98BFB1D5548}"/>
              </a:ext>
            </a:extLst>
          </p:cNvPr>
          <p:cNvSpPr txBox="1"/>
          <p:nvPr/>
        </p:nvSpPr>
        <p:spPr>
          <a:xfrm>
            <a:off x="1812022" y="808291"/>
            <a:ext cx="8682605" cy="1015663"/>
          </a:xfrm>
          <a:prstGeom prst="rect">
            <a:avLst/>
          </a:prstGeom>
          <a:noFill/>
        </p:spPr>
        <p:txBody>
          <a:bodyPr wrap="square" rtlCol="0">
            <a:spAutoFit/>
          </a:bodyPr>
          <a:lstStyle/>
          <a:p>
            <a:r>
              <a:rPr lang="en-US" sz="2000" dirty="0"/>
              <a:t>Integrated modelling provides :</a:t>
            </a:r>
          </a:p>
          <a:p>
            <a:r>
              <a:rPr lang="en-US" sz="2000" b="1" dirty="0">
                <a:solidFill>
                  <a:srgbClr val="C00000"/>
                </a:solidFill>
              </a:rPr>
              <a:t>self-consistent physics based modelling of transport and sources using </a:t>
            </a:r>
          </a:p>
          <a:p>
            <a:r>
              <a:rPr lang="en-US" sz="2000" b="1" dirty="0">
                <a:solidFill>
                  <a:srgbClr val="C00000"/>
                </a:solidFill>
              </a:rPr>
              <a:t>verified and validated reduced models</a:t>
            </a:r>
          </a:p>
        </p:txBody>
      </p:sp>
      <p:grpSp>
        <p:nvGrpSpPr>
          <p:cNvPr id="28" name="Groupe 27">
            <a:extLst>
              <a:ext uri="{FF2B5EF4-FFF2-40B4-BE49-F238E27FC236}">
                <a16:creationId xmlns:a16="http://schemas.microsoft.com/office/drawing/2014/main" id="{BB34508C-AA32-4877-958D-AB2C2E1EB8B0}"/>
              </a:ext>
            </a:extLst>
          </p:cNvPr>
          <p:cNvGrpSpPr/>
          <p:nvPr/>
        </p:nvGrpSpPr>
        <p:grpSpPr>
          <a:xfrm>
            <a:off x="1524000" y="1881809"/>
            <a:ext cx="9405258" cy="4246658"/>
            <a:chOff x="325715" y="2707663"/>
            <a:chExt cx="8709428" cy="3780032"/>
          </a:xfrm>
        </p:grpSpPr>
        <p:sp>
          <p:nvSpPr>
            <p:cNvPr id="11" name="Rectangle 10">
              <a:extLst>
                <a:ext uri="{FF2B5EF4-FFF2-40B4-BE49-F238E27FC236}">
                  <a16:creationId xmlns:a16="http://schemas.microsoft.com/office/drawing/2014/main" id="{0B965B10-A667-4C29-85EF-7FC01165B5E4}"/>
                </a:ext>
              </a:extLst>
            </p:cNvPr>
            <p:cNvSpPr/>
            <p:nvPr/>
          </p:nvSpPr>
          <p:spPr>
            <a:xfrm>
              <a:off x="325715" y="2743200"/>
              <a:ext cx="8709428" cy="3744495"/>
            </a:xfrm>
            <a:prstGeom prst="rect">
              <a:avLst/>
            </a:prstGeom>
            <a:solidFill>
              <a:srgbClr val="FF00FF">
                <a:alpha val="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e 4">
              <a:extLst>
                <a:ext uri="{FF2B5EF4-FFF2-40B4-BE49-F238E27FC236}">
                  <a16:creationId xmlns:a16="http://schemas.microsoft.com/office/drawing/2014/main" id="{27269EBA-94B9-4A30-8B0C-30C07C4074A3}"/>
                </a:ext>
              </a:extLst>
            </p:cNvPr>
            <p:cNvGrpSpPr/>
            <p:nvPr/>
          </p:nvGrpSpPr>
          <p:grpSpPr>
            <a:xfrm>
              <a:off x="380756" y="2857884"/>
              <a:ext cx="8188499" cy="3302884"/>
              <a:chOff x="854809" y="2223643"/>
              <a:chExt cx="8188499" cy="3302884"/>
            </a:xfrm>
            <a:solidFill>
              <a:srgbClr val="FFFFFF"/>
            </a:solidFill>
          </p:grpSpPr>
          <mc:AlternateContent xmlns:mc="http://schemas.openxmlformats.org/markup-compatibility/2006" xmlns:a14="http://schemas.microsoft.com/office/drawing/2010/main">
            <mc:Choice Requires="a14">
              <p:sp>
                <p:nvSpPr>
                  <p:cNvPr id="17" name="ZoneTexte 5">
                    <a:extLst>
                      <a:ext uri="{FF2B5EF4-FFF2-40B4-BE49-F238E27FC236}">
                        <a16:creationId xmlns:a16="http://schemas.microsoft.com/office/drawing/2014/main" id="{C29C19F9-21A7-45F3-970E-63CA31A789F7}"/>
                      </a:ext>
                    </a:extLst>
                  </p:cNvPr>
                  <p:cNvSpPr txBox="1"/>
                  <p:nvPr/>
                </p:nvSpPr>
                <p:spPr>
                  <a:xfrm>
                    <a:off x="3512374" y="3551316"/>
                    <a:ext cx="2181142" cy="707886"/>
                  </a:xfrm>
                  <a:prstGeom prst="rect">
                    <a:avLst/>
                  </a:prstGeom>
                  <a:grpFill/>
                  <a:ln w="38100">
                    <a:solidFill>
                      <a:srgbClr val="7030A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7030A0"/>
                        </a:solidFill>
                        <a:effectLst/>
                        <a:uLnTx/>
                        <a:uFillTx/>
                        <a:latin typeface="Arial"/>
                      </a:rPr>
                      <a:t>transport PDE solver </a:t>
                    </a:r>
                    <a14:m>
                      <m:oMath xmlns:m="http://schemas.openxmlformats.org/officeDocument/2006/math">
                        <m:r>
                          <a:rPr kumimoji="0" lang="fr-FR" sz="2000" b="0" i="1" u="none" strike="noStrike" kern="0" cap="none" spc="0" normalizeH="0" baseline="0" noProof="0">
                            <a:ln>
                              <a:noFill/>
                            </a:ln>
                            <a:solidFill>
                              <a:srgbClr val="7030A0"/>
                            </a:solidFill>
                            <a:effectLst/>
                            <a:uLnTx/>
                            <a:uFillTx/>
                            <a:latin typeface="Cambria Math"/>
                          </a:rPr>
                          <m:t>𝑡</m:t>
                        </m:r>
                        <m:r>
                          <a:rPr kumimoji="0" lang="fr-FR" sz="2000" b="0" i="1" u="none" strike="noStrike" kern="0" cap="none" spc="0" normalizeH="0" baseline="0" noProof="0">
                            <a:ln>
                              <a:noFill/>
                            </a:ln>
                            <a:solidFill>
                              <a:srgbClr val="7030A0"/>
                            </a:solidFill>
                            <a:effectLst/>
                            <a:uLnTx/>
                            <a:uFillTx/>
                            <a:latin typeface="Cambria Math"/>
                            <a:ea typeface="Cambria Math"/>
                          </a:rPr>
                          <m:t>→</m:t>
                        </m:r>
                        <m:r>
                          <a:rPr kumimoji="0" lang="fr-FR" sz="2000" b="0" i="1" u="none" strike="noStrike" kern="0" cap="none" spc="0" normalizeH="0" baseline="0" noProof="0">
                            <a:ln>
                              <a:noFill/>
                            </a:ln>
                            <a:solidFill>
                              <a:srgbClr val="7030A0"/>
                            </a:solidFill>
                            <a:effectLst/>
                            <a:uLnTx/>
                            <a:uFillTx/>
                            <a:latin typeface="Cambria Math"/>
                            <a:ea typeface="Cambria Math"/>
                          </a:rPr>
                          <m:t>𝑡</m:t>
                        </m:r>
                        <m:r>
                          <a:rPr kumimoji="0" lang="fr-FR" sz="2000" b="0" i="1" u="none" strike="noStrike" kern="0" cap="none" spc="0" normalizeH="0" baseline="0" noProof="0">
                            <a:ln>
                              <a:noFill/>
                            </a:ln>
                            <a:solidFill>
                              <a:srgbClr val="7030A0"/>
                            </a:solidFill>
                            <a:effectLst/>
                            <a:uLnTx/>
                            <a:uFillTx/>
                            <a:latin typeface="Cambria Math"/>
                            <a:ea typeface="Cambria Math"/>
                          </a:rPr>
                          <m:t>+∆</m:t>
                        </m:r>
                        <m:r>
                          <a:rPr kumimoji="0" lang="fr-FR" sz="2000" b="0" i="1" u="none" strike="noStrike" kern="0" cap="none" spc="0" normalizeH="0" baseline="0" noProof="0">
                            <a:ln>
                              <a:noFill/>
                            </a:ln>
                            <a:solidFill>
                              <a:srgbClr val="7030A0"/>
                            </a:solidFill>
                            <a:effectLst/>
                            <a:uLnTx/>
                            <a:uFillTx/>
                            <a:latin typeface="Cambria Math"/>
                            <a:ea typeface="Cambria Math"/>
                          </a:rPr>
                          <m:t>𝑡</m:t>
                        </m:r>
                      </m:oMath>
                    </a14:m>
                    <a:endParaRPr kumimoji="0" lang="en-US" sz="2000" b="0" i="0" u="none" strike="noStrike" kern="0" cap="none" spc="0" normalizeH="0" baseline="0" noProof="0" dirty="0">
                      <a:ln>
                        <a:noFill/>
                      </a:ln>
                      <a:solidFill>
                        <a:srgbClr val="7030A0"/>
                      </a:solidFill>
                      <a:effectLst/>
                      <a:uLnTx/>
                      <a:uFillTx/>
                      <a:latin typeface="Arial"/>
                    </a:endParaRPr>
                  </a:p>
                </p:txBody>
              </p:sp>
            </mc:Choice>
            <mc:Fallback xmlns="">
              <p:sp>
                <p:nvSpPr>
                  <p:cNvPr id="38" name="ZoneTexte 5">
                    <a:extLst>
                      <a:ext uri="{FF2B5EF4-FFF2-40B4-BE49-F238E27FC236}">
                        <a16:creationId xmlns:a16="http://schemas.microsoft.com/office/drawing/2014/main" id="{A55752DE-BCF5-4D12-ADAA-A96060B697CD}"/>
                      </a:ext>
                    </a:extLst>
                  </p:cNvPr>
                  <p:cNvSpPr txBox="1">
                    <a:spLocks noRot="1" noChangeAspect="1" noMove="1" noResize="1" noEditPoints="1" noAdjustHandles="1" noChangeArrowheads="1" noChangeShapeType="1" noTextEdit="1"/>
                  </p:cNvSpPr>
                  <p:nvPr/>
                </p:nvSpPr>
                <p:spPr>
                  <a:xfrm>
                    <a:off x="3512374" y="3551316"/>
                    <a:ext cx="2181142" cy="707886"/>
                  </a:xfrm>
                  <a:prstGeom prst="rect">
                    <a:avLst/>
                  </a:prstGeom>
                  <a:blipFill>
                    <a:blip r:embed="rId3"/>
                    <a:stretch>
                      <a:fillRect l="-1923" t="-1639" b="-12295"/>
                    </a:stretch>
                  </a:blipFill>
                  <a:ln w="38100">
                    <a:solidFill>
                      <a:srgbClr val="7030A0"/>
                    </a:solidFill>
                  </a:ln>
                </p:spPr>
                <p:txBody>
                  <a:bodyPr/>
                  <a:lstStyle/>
                  <a:p>
                    <a:r>
                      <a:rPr lang="en-US">
                        <a:noFill/>
                      </a:rPr>
                      <a:t> </a:t>
                    </a:r>
                  </a:p>
                </p:txBody>
              </p:sp>
            </mc:Fallback>
          </mc:AlternateContent>
          <p:sp>
            <p:nvSpPr>
              <p:cNvPr id="18" name="ZoneTexte 6">
                <a:extLst>
                  <a:ext uri="{FF2B5EF4-FFF2-40B4-BE49-F238E27FC236}">
                    <a16:creationId xmlns:a16="http://schemas.microsoft.com/office/drawing/2014/main" id="{97FB7B96-F562-4A37-9E25-2B06AFAFCA8F}"/>
                  </a:ext>
                </a:extLst>
              </p:cNvPr>
              <p:cNvSpPr txBox="1"/>
              <p:nvPr/>
            </p:nvSpPr>
            <p:spPr>
              <a:xfrm>
                <a:off x="854809" y="2253413"/>
                <a:ext cx="4222201" cy="630103"/>
              </a:xfrm>
              <a:prstGeom prst="rect">
                <a:avLst/>
              </a:prstGeom>
              <a:grpFill/>
              <a:ln w="38100">
                <a:solidFill>
                  <a:srgbClr val="008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000" kern="0" dirty="0">
                    <a:solidFill>
                      <a:srgbClr val="006600"/>
                    </a:solidFill>
                    <a:latin typeface="Arial"/>
                  </a:rPr>
                  <a:t>Sources: ECRH, fusion power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err="1">
                    <a:ln>
                      <a:noFill/>
                    </a:ln>
                    <a:solidFill>
                      <a:srgbClr val="006600"/>
                    </a:solidFill>
                    <a:effectLst/>
                    <a:uLnTx/>
                    <a:uFillTx/>
                    <a:latin typeface="Arial"/>
                  </a:rPr>
                  <a:t>Sinks</a:t>
                </a:r>
                <a:r>
                  <a:rPr kumimoji="0" lang="fr-FR" sz="2000" b="0" i="0" u="none" strike="noStrike" kern="0" cap="none" spc="0" normalizeH="0" baseline="0" noProof="0" dirty="0">
                    <a:ln>
                      <a:noFill/>
                    </a:ln>
                    <a:solidFill>
                      <a:srgbClr val="006600"/>
                    </a:solidFill>
                    <a:effectLst/>
                    <a:uLnTx/>
                    <a:uFillTx/>
                    <a:latin typeface="Arial"/>
                  </a:rPr>
                  <a:t>:</a:t>
                </a:r>
                <a:r>
                  <a:rPr kumimoji="0" lang="fr-FR" sz="2000" b="0" i="0" u="none" strike="noStrike" kern="0" cap="none" spc="0" normalizeH="0" noProof="0" dirty="0">
                    <a:ln>
                      <a:noFill/>
                    </a:ln>
                    <a:solidFill>
                      <a:srgbClr val="006600"/>
                    </a:solidFill>
                    <a:effectLst/>
                    <a:uLnTx/>
                    <a:uFillTx/>
                    <a:latin typeface="Arial"/>
                  </a:rPr>
                  <a:t> radiation</a:t>
                </a:r>
                <a:endParaRPr kumimoji="0" lang="fr-FR" sz="2000" b="0" i="0" u="none" strike="noStrike" kern="0" cap="none" spc="0" normalizeH="0" baseline="0" noProof="0" dirty="0">
                  <a:ln>
                    <a:noFill/>
                  </a:ln>
                  <a:solidFill>
                    <a:srgbClr val="006600"/>
                  </a:solidFill>
                  <a:effectLst/>
                  <a:uLnTx/>
                  <a:uFillTx/>
                  <a:latin typeface="Arial"/>
                </a:endParaRPr>
              </a:p>
            </p:txBody>
          </p:sp>
          <p:sp>
            <p:nvSpPr>
              <p:cNvPr id="19" name="ZoneTexte 7">
                <a:extLst>
                  <a:ext uri="{FF2B5EF4-FFF2-40B4-BE49-F238E27FC236}">
                    <a16:creationId xmlns:a16="http://schemas.microsoft.com/office/drawing/2014/main" id="{A4878FDC-5398-4F9E-8914-B8392845B1B0}"/>
                  </a:ext>
                </a:extLst>
              </p:cNvPr>
              <p:cNvSpPr txBox="1"/>
              <p:nvPr/>
            </p:nvSpPr>
            <p:spPr>
              <a:xfrm>
                <a:off x="5548599" y="2223643"/>
                <a:ext cx="3289683" cy="707886"/>
              </a:xfrm>
              <a:prstGeom prst="rect">
                <a:avLst/>
              </a:prstGeom>
              <a:grpFill/>
              <a:ln w="38100">
                <a:solidFill>
                  <a:srgbClr val="0000FF"/>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srgbClr val="0000FF"/>
                    </a:solidFill>
                    <a:effectLst/>
                    <a:uLnTx/>
                    <a:uFillTx/>
                    <a:latin typeface="Arial"/>
                  </a:rPr>
                  <a:t>Turbulent transport fluxes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srgbClr val="0000FF"/>
                    </a:solidFill>
                    <a:latin typeface="Arial"/>
                  </a:rPr>
                  <a:t>reduced models: TGLFsat2</a:t>
                </a:r>
                <a:endParaRPr kumimoji="0" lang="en-US" sz="2000" i="0" u="none" strike="noStrike" kern="0" cap="none" spc="0" normalizeH="0" baseline="0" noProof="0" dirty="0">
                  <a:ln>
                    <a:noFill/>
                  </a:ln>
                  <a:solidFill>
                    <a:srgbClr val="0000FF"/>
                  </a:solidFill>
                  <a:effectLst/>
                  <a:uLnTx/>
                  <a:uFillTx/>
                  <a:latin typeface="Arial"/>
                </a:endParaRPr>
              </a:p>
            </p:txBody>
          </p:sp>
          <p:sp>
            <p:nvSpPr>
              <p:cNvPr id="20" name="ZoneTexte 8">
                <a:extLst>
                  <a:ext uri="{FF2B5EF4-FFF2-40B4-BE49-F238E27FC236}">
                    <a16:creationId xmlns:a16="http://schemas.microsoft.com/office/drawing/2014/main" id="{846AE29F-745B-4B6A-8D63-4359C202CD43}"/>
                  </a:ext>
                </a:extLst>
              </p:cNvPr>
              <p:cNvSpPr txBox="1"/>
              <p:nvPr/>
            </p:nvSpPr>
            <p:spPr>
              <a:xfrm>
                <a:off x="5619493" y="4896424"/>
                <a:ext cx="3423815" cy="630103"/>
              </a:xfrm>
              <a:prstGeom prst="rect">
                <a:avLst/>
              </a:prstGeom>
              <a:grpFill/>
              <a:ln w="381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Arial"/>
                  </a:rPr>
                  <a:t>2D </a:t>
                </a:r>
                <a:r>
                  <a:rPr kumimoji="0" lang="fr-FR" sz="2000" b="0" i="0" u="none" strike="noStrike" kern="0" cap="none" spc="0" normalizeH="0" baseline="0" noProof="0" dirty="0" err="1">
                    <a:ln>
                      <a:noFill/>
                    </a:ln>
                    <a:solidFill>
                      <a:prstClr val="black"/>
                    </a:solidFill>
                    <a:effectLst/>
                    <a:uLnTx/>
                    <a:uFillTx/>
                    <a:latin typeface="Arial"/>
                  </a:rPr>
                  <a:t>magnetic</a:t>
                </a:r>
                <a:r>
                  <a:rPr kumimoji="0" lang="fr-FR" sz="2000" b="0" i="0" u="none" strike="noStrike" kern="0" cap="none" spc="0" normalizeH="0" baseline="0" noProof="0" dirty="0">
                    <a:ln>
                      <a:noFill/>
                    </a:ln>
                    <a:solidFill>
                      <a:prstClr val="black"/>
                    </a:solidFill>
                    <a:effectLst/>
                    <a:uLnTx/>
                    <a:uFillTx/>
                    <a:latin typeface="Arial"/>
                  </a:rPr>
                  <a:t> eq and </a:t>
                </a:r>
                <a:r>
                  <a:rPr kumimoji="0" lang="fr-FR" sz="2000" b="0" i="0" u="none" strike="noStrike" kern="0" cap="none" spc="0" normalizeH="0" baseline="0" noProof="0" dirty="0" err="1">
                    <a:ln>
                      <a:noFill/>
                    </a:ln>
                    <a:solidFill>
                      <a:prstClr val="black"/>
                    </a:solidFill>
                    <a:effectLst/>
                    <a:uLnTx/>
                    <a:uFillTx/>
                    <a:latin typeface="Arial"/>
                  </a:rPr>
                  <a:t>stability</a:t>
                </a:r>
                <a:endParaRPr kumimoji="0" lang="fr-FR" sz="2000" b="0" i="0" u="none" strike="noStrike" kern="0" cap="none" spc="0" normalizeH="0" baseline="0" noProof="0" dirty="0">
                  <a:ln>
                    <a:noFill/>
                  </a:ln>
                  <a:solidFill>
                    <a:prstClr val="black"/>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2000" kern="0" dirty="0" err="1">
                    <a:solidFill>
                      <a:prstClr val="black"/>
                    </a:solidFill>
                    <a:latin typeface="Arial"/>
                  </a:rPr>
                  <a:t>Current</a:t>
                </a:r>
                <a:r>
                  <a:rPr lang="fr-FR" sz="2000" kern="0" dirty="0">
                    <a:solidFill>
                      <a:prstClr val="black"/>
                    </a:solidFill>
                    <a:latin typeface="Arial"/>
                  </a:rPr>
                  <a:t> diffusion</a:t>
                </a:r>
                <a:r>
                  <a:rPr kumimoji="0" lang="fr-FR" sz="2000" b="0" i="0" u="none" strike="noStrike" kern="0" cap="none" spc="0" normalizeH="0" baseline="0" noProof="0" dirty="0">
                    <a:ln>
                      <a:noFill/>
                    </a:ln>
                    <a:solidFill>
                      <a:prstClr val="black"/>
                    </a:solidFill>
                    <a:effectLst/>
                    <a:uLnTx/>
                    <a:uFillTx/>
                    <a:latin typeface="Arial"/>
                  </a:rPr>
                  <a:t> </a:t>
                </a:r>
                <a:endParaRPr kumimoji="0" lang="en-US" sz="2000" b="0" i="0" u="none" strike="noStrike" kern="0" cap="none" spc="0" normalizeH="0" baseline="0" noProof="0" dirty="0">
                  <a:ln>
                    <a:noFill/>
                  </a:ln>
                  <a:solidFill>
                    <a:prstClr val="black"/>
                  </a:solidFill>
                  <a:effectLst/>
                  <a:uLnTx/>
                  <a:uFillTx/>
                  <a:latin typeface="Arial"/>
                </a:endParaRPr>
              </a:p>
            </p:txBody>
          </p:sp>
          <p:sp>
            <p:nvSpPr>
              <p:cNvPr id="21" name="ZoneTexte 9">
                <a:extLst>
                  <a:ext uri="{FF2B5EF4-FFF2-40B4-BE49-F238E27FC236}">
                    <a16:creationId xmlns:a16="http://schemas.microsoft.com/office/drawing/2014/main" id="{7629C5F5-0E9A-4ECB-A812-92FDF7895DD7}"/>
                  </a:ext>
                </a:extLst>
              </p:cNvPr>
              <p:cNvSpPr txBox="1"/>
              <p:nvPr/>
            </p:nvSpPr>
            <p:spPr>
              <a:xfrm>
                <a:off x="951138" y="3661052"/>
                <a:ext cx="1681871" cy="400110"/>
              </a:xfrm>
              <a:prstGeom prst="rect">
                <a:avLst/>
              </a:prstGeom>
              <a:grpFill/>
              <a:ln w="38100">
                <a:solidFill>
                  <a:srgbClr val="C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C00000"/>
                    </a:solidFill>
                    <a:effectLst/>
                    <a:uLnTx/>
                    <a:uFillTx/>
                    <a:latin typeface="Arial"/>
                  </a:rPr>
                  <a:t>Initial profiles</a:t>
                </a:r>
                <a:endParaRPr kumimoji="0" lang="en-US" sz="2000" b="0" i="0" u="none" strike="noStrike" kern="0" cap="none" spc="0" normalizeH="0" baseline="0" noProof="0" dirty="0">
                  <a:ln>
                    <a:noFill/>
                  </a:ln>
                  <a:solidFill>
                    <a:srgbClr val="C00000"/>
                  </a:solidFill>
                  <a:effectLst/>
                  <a:uLnTx/>
                  <a:uFillTx/>
                  <a:latin typeface="Arial"/>
                </a:endParaRPr>
              </a:p>
            </p:txBody>
          </p:sp>
          <p:sp>
            <p:nvSpPr>
              <p:cNvPr id="22" name="ZoneTexte 10">
                <a:extLst>
                  <a:ext uri="{FF2B5EF4-FFF2-40B4-BE49-F238E27FC236}">
                    <a16:creationId xmlns:a16="http://schemas.microsoft.com/office/drawing/2014/main" id="{036D21F3-A27B-447F-BC69-66927E19B5D8}"/>
                  </a:ext>
                </a:extLst>
              </p:cNvPr>
              <p:cNvSpPr txBox="1"/>
              <p:nvPr/>
            </p:nvSpPr>
            <p:spPr>
              <a:xfrm>
                <a:off x="6542085" y="3528095"/>
                <a:ext cx="2369412" cy="630103"/>
              </a:xfrm>
              <a:prstGeom prst="rect">
                <a:avLst/>
              </a:prstGeom>
              <a:grpFill/>
              <a:ln w="38100">
                <a:solidFill>
                  <a:srgbClr val="C00000"/>
                </a:solidFill>
              </a:ln>
            </p:spPr>
            <p:txBody>
              <a:bodyPr wrap="none" rtlCol="0">
                <a:spAutoFit/>
              </a:bodyPr>
              <a:lstStyle/>
              <a:p>
                <a:pPr>
                  <a:defRPr/>
                </a:pPr>
                <a:r>
                  <a:rPr kumimoji="0" lang="fr-FR" sz="2000" b="0" i="0" u="none" strike="noStrike" kern="0" cap="none" spc="0" normalizeH="0" baseline="0" noProof="0" dirty="0" err="1">
                    <a:ln>
                      <a:noFill/>
                    </a:ln>
                    <a:solidFill>
                      <a:srgbClr val="C00000"/>
                    </a:solidFill>
                    <a:effectLst/>
                    <a:uLnTx/>
                    <a:uFillTx/>
                    <a:latin typeface="Arial"/>
                  </a:rPr>
                  <a:t>Predicted</a:t>
                </a:r>
                <a:r>
                  <a:rPr kumimoji="0" lang="fr-FR" sz="2000" b="0" i="0" u="none" strike="noStrike" kern="0" cap="none" spc="0" normalizeH="0" baseline="0" noProof="0" dirty="0">
                    <a:ln>
                      <a:noFill/>
                    </a:ln>
                    <a:solidFill>
                      <a:srgbClr val="C00000"/>
                    </a:solidFill>
                    <a:effectLst/>
                    <a:uLnTx/>
                    <a:uFillTx/>
                    <a:latin typeface="Arial"/>
                  </a:rPr>
                  <a:t> T</a:t>
                </a:r>
                <a:r>
                  <a:rPr kumimoji="0" lang="fr-FR" sz="2000" b="0" i="0" u="none" strike="noStrike" kern="0" cap="none" spc="0" normalizeH="0" baseline="-25000" noProof="0" dirty="0">
                    <a:ln>
                      <a:noFill/>
                    </a:ln>
                    <a:solidFill>
                      <a:srgbClr val="C00000"/>
                    </a:solidFill>
                    <a:effectLst/>
                    <a:uLnTx/>
                    <a:uFillTx/>
                    <a:latin typeface="Arial"/>
                  </a:rPr>
                  <a:t>i</a:t>
                </a:r>
                <a:r>
                  <a:rPr kumimoji="0" lang="fr-FR" sz="2000" b="0" i="0" u="none" strike="noStrike" kern="0" cap="none" spc="0" normalizeH="0" baseline="0" noProof="0" dirty="0">
                    <a:ln>
                      <a:noFill/>
                    </a:ln>
                    <a:solidFill>
                      <a:srgbClr val="C00000"/>
                    </a:solidFill>
                    <a:effectLst/>
                    <a:uLnTx/>
                    <a:uFillTx/>
                    <a:latin typeface="Arial"/>
                  </a:rPr>
                  <a:t>, </a:t>
                </a:r>
                <a:r>
                  <a:rPr kumimoji="0" lang="fr-FR" sz="2000" b="0" i="0" u="none" strike="noStrike" kern="0" cap="none" spc="0" normalizeH="0" baseline="0" noProof="0" dirty="0" err="1">
                    <a:ln>
                      <a:noFill/>
                    </a:ln>
                    <a:solidFill>
                      <a:srgbClr val="C00000"/>
                    </a:solidFill>
                    <a:effectLst/>
                    <a:uLnTx/>
                    <a:uFillTx/>
                    <a:latin typeface="Arial"/>
                  </a:rPr>
                  <a:t>density</a:t>
                </a:r>
                <a:r>
                  <a:rPr kumimoji="0" lang="fr-FR" sz="2000" b="0" i="0" u="none" strike="noStrike" kern="0" cap="none" spc="0" normalizeH="0" baseline="0" noProof="0" dirty="0">
                    <a:ln>
                      <a:noFill/>
                    </a:ln>
                    <a:solidFill>
                      <a:srgbClr val="C00000"/>
                    </a:solidFill>
                    <a:effectLst/>
                    <a:uLnTx/>
                    <a:uFillTx/>
                    <a:latin typeface="Arial"/>
                  </a:rPr>
                  <a:t>,</a:t>
                </a:r>
                <a:br>
                  <a:rPr kumimoji="0" lang="fr-FR" sz="2000" b="0" i="0" u="none" strike="noStrike" kern="0" cap="none" spc="0" normalizeH="0" baseline="0" noProof="0" dirty="0">
                    <a:ln>
                      <a:noFill/>
                    </a:ln>
                    <a:solidFill>
                      <a:srgbClr val="C00000"/>
                    </a:solidFill>
                    <a:effectLst/>
                    <a:uLnTx/>
                    <a:uFillTx/>
                    <a:latin typeface="Arial"/>
                  </a:rPr>
                </a:br>
                <a:r>
                  <a:rPr kumimoji="0" lang="fr-FR" sz="2000" b="0" i="0" u="none" strike="noStrike" kern="0" cap="none" spc="0" normalizeH="0" baseline="0" noProof="0" dirty="0">
                    <a:ln>
                      <a:noFill/>
                    </a:ln>
                    <a:solidFill>
                      <a:srgbClr val="C00000"/>
                    </a:solidFill>
                    <a:effectLst/>
                    <a:uLnTx/>
                    <a:uFillTx/>
                    <a:latin typeface="Arial"/>
                  </a:rPr>
                  <a:t>profiles </a:t>
                </a:r>
                <a:r>
                  <a:rPr lang="fr-FR" sz="2000" kern="0" dirty="0">
                    <a:solidFill>
                      <a:srgbClr val="C00000"/>
                    </a:solidFill>
                    <a:latin typeface="Arial"/>
                  </a:rPr>
                  <a:t>up to </a:t>
                </a:r>
                <a:r>
                  <a:rPr lang="fr-FR" sz="2000" kern="0" dirty="0">
                    <a:solidFill>
                      <a:srgbClr val="C00000"/>
                    </a:solidFill>
                    <a:latin typeface="Symbol" panose="05050102010706020507" pitchFamily="18" charset="2"/>
                  </a:rPr>
                  <a:t>r</a:t>
                </a:r>
                <a:r>
                  <a:rPr lang="fr-FR" sz="2000" kern="0" dirty="0">
                    <a:solidFill>
                      <a:srgbClr val="C00000"/>
                    </a:solidFill>
                    <a:latin typeface="Arial"/>
                  </a:rPr>
                  <a:t>=1</a:t>
                </a:r>
                <a:endParaRPr lang="en-US" sz="2000" kern="0" dirty="0">
                  <a:solidFill>
                    <a:srgbClr val="C00000"/>
                  </a:solidFill>
                  <a:latin typeface="Arial"/>
                </a:endParaRPr>
              </a:p>
            </p:txBody>
          </p:sp>
          <p:cxnSp>
            <p:nvCxnSpPr>
              <p:cNvPr id="23" name="Connecteur droit avec flèche 11">
                <a:extLst>
                  <a:ext uri="{FF2B5EF4-FFF2-40B4-BE49-F238E27FC236}">
                    <a16:creationId xmlns:a16="http://schemas.microsoft.com/office/drawing/2014/main" id="{BBFBCF02-6C20-472F-A357-8129C3C431DC}"/>
                  </a:ext>
                </a:extLst>
              </p:cNvPr>
              <p:cNvCxnSpPr/>
              <p:nvPr/>
            </p:nvCxnSpPr>
            <p:spPr>
              <a:xfrm>
                <a:off x="2714934" y="3861107"/>
                <a:ext cx="768429" cy="13374"/>
              </a:xfrm>
              <a:prstGeom prst="straightConnector1">
                <a:avLst/>
              </a:prstGeom>
              <a:grpFill/>
              <a:ln w="76200" cap="flat" cmpd="sng" algn="ctr">
                <a:solidFill>
                  <a:srgbClr val="0000FF"/>
                </a:solidFill>
                <a:prstDash val="solid"/>
                <a:headEnd type="none" w="med" len="med"/>
                <a:tailEnd type="triangle" w="med" len="med"/>
              </a:ln>
              <a:effectLst/>
            </p:spPr>
          </p:cxnSp>
          <p:cxnSp>
            <p:nvCxnSpPr>
              <p:cNvPr id="24" name="Connecteur droit avec flèche 12">
                <a:extLst>
                  <a:ext uri="{FF2B5EF4-FFF2-40B4-BE49-F238E27FC236}">
                    <a16:creationId xmlns:a16="http://schemas.microsoft.com/office/drawing/2014/main" id="{241C5686-B4AB-4051-BA0F-4AEBBAB803B5}"/>
                  </a:ext>
                </a:extLst>
              </p:cNvPr>
              <p:cNvCxnSpPr/>
              <p:nvPr/>
            </p:nvCxnSpPr>
            <p:spPr>
              <a:xfrm flipV="1">
                <a:off x="5737189" y="3861107"/>
                <a:ext cx="661627" cy="4721"/>
              </a:xfrm>
              <a:prstGeom prst="straightConnector1">
                <a:avLst/>
              </a:prstGeom>
              <a:grpFill/>
              <a:ln w="76200" cap="flat" cmpd="sng" algn="ctr">
                <a:solidFill>
                  <a:srgbClr val="0000FF"/>
                </a:solidFill>
                <a:prstDash val="solid"/>
                <a:headEnd type="none" w="med" len="med"/>
                <a:tailEnd type="triangle" w="med" len="med"/>
              </a:ln>
              <a:effectLst/>
            </p:spPr>
          </p:cxnSp>
          <p:cxnSp>
            <p:nvCxnSpPr>
              <p:cNvPr id="25" name="Connecteur droit avec flèche 13">
                <a:extLst>
                  <a:ext uri="{FF2B5EF4-FFF2-40B4-BE49-F238E27FC236}">
                    <a16:creationId xmlns:a16="http://schemas.microsoft.com/office/drawing/2014/main" id="{B049EE13-A91C-407A-B477-C1115F537E9B}"/>
                  </a:ext>
                </a:extLst>
              </p:cNvPr>
              <p:cNvCxnSpPr/>
              <p:nvPr/>
            </p:nvCxnSpPr>
            <p:spPr>
              <a:xfrm flipH="1" flipV="1">
                <a:off x="3370112" y="3088934"/>
                <a:ext cx="288032" cy="345759"/>
              </a:xfrm>
              <a:prstGeom prst="straightConnector1">
                <a:avLst/>
              </a:prstGeom>
              <a:grpFill/>
              <a:ln w="38100" cap="flat" cmpd="sng" algn="ctr">
                <a:solidFill>
                  <a:srgbClr val="0000FF"/>
                </a:solidFill>
                <a:prstDash val="solid"/>
                <a:headEnd type="triangle" w="med" len="med"/>
                <a:tailEnd type="triangle" w="med" len="med"/>
              </a:ln>
              <a:effectLst/>
            </p:spPr>
          </p:cxnSp>
          <p:cxnSp>
            <p:nvCxnSpPr>
              <p:cNvPr id="26" name="Connecteur droit avec flèche 14">
                <a:extLst>
                  <a:ext uri="{FF2B5EF4-FFF2-40B4-BE49-F238E27FC236}">
                    <a16:creationId xmlns:a16="http://schemas.microsoft.com/office/drawing/2014/main" id="{8C85A6F9-01B2-4B42-ABBC-A7E5FC44FE6C}"/>
                  </a:ext>
                </a:extLst>
              </p:cNvPr>
              <p:cNvCxnSpPr/>
              <p:nvPr/>
            </p:nvCxnSpPr>
            <p:spPr>
              <a:xfrm flipV="1">
                <a:off x="5538606" y="3067363"/>
                <a:ext cx="432049" cy="383859"/>
              </a:xfrm>
              <a:prstGeom prst="straightConnector1">
                <a:avLst/>
              </a:prstGeom>
              <a:grpFill/>
              <a:ln w="38100" cap="flat" cmpd="sng" algn="ctr">
                <a:solidFill>
                  <a:srgbClr val="0000FF"/>
                </a:solidFill>
                <a:prstDash val="solid"/>
                <a:headEnd type="triangle" w="med" len="med"/>
                <a:tailEnd type="triangle" w="med" len="med"/>
              </a:ln>
              <a:effectLst/>
            </p:spPr>
          </p:cxnSp>
          <p:cxnSp>
            <p:nvCxnSpPr>
              <p:cNvPr id="27" name="Connecteur droit avec flèche 15">
                <a:extLst>
                  <a:ext uri="{FF2B5EF4-FFF2-40B4-BE49-F238E27FC236}">
                    <a16:creationId xmlns:a16="http://schemas.microsoft.com/office/drawing/2014/main" id="{BF8CEAE7-36E1-4808-9459-864A67D47FD7}"/>
                  </a:ext>
                </a:extLst>
              </p:cNvPr>
              <p:cNvCxnSpPr/>
              <p:nvPr/>
            </p:nvCxnSpPr>
            <p:spPr>
              <a:xfrm>
                <a:off x="5465070" y="4394455"/>
                <a:ext cx="462622" cy="289328"/>
              </a:xfrm>
              <a:prstGeom prst="straightConnector1">
                <a:avLst/>
              </a:prstGeom>
              <a:grpFill/>
              <a:ln w="38100" cap="flat" cmpd="sng" algn="ctr">
                <a:solidFill>
                  <a:srgbClr val="0000FF"/>
                </a:solidFill>
                <a:prstDash val="solid"/>
                <a:headEnd type="triangle" w="med" len="med"/>
                <a:tailEnd type="triangle" w="med" len="med"/>
              </a:ln>
              <a:effectLst/>
            </p:spPr>
          </p:cxnSp>
        </p:grpSp>
        <p:sp>
          <p:nvSpPr>
            <p:cNvPr id="15" name="ZoneTexte 14">
              <a:extLst>
                <a:ext uri="{FF2B5EF4-FFF2-40B4-BE49-F238E27FC236}">
                  <a16:creationId xmlns:a16="http://schemas.microsoft.com/office/drawing/2014/main" id="{E28CD593-82D0-4FA4-9915-F954D5FB48C7}"/>
                </a:ext>
              </a:extLst>
            </p:cNvPr>
            <p:cNvSpPr txBox="1"/>
            <p:nvPr/>
          </p:nvSpPr>
          <p:spPr>
            <a:xfrm>
              <a:off x="8435844" y="2707663"/>
              <a:ext cx="184731" cy="338554"/>
            </a:xfrm>
            <a:prstGeom prst="rect">
              <a:avLst/>
            </a:prstGeom>
            <a:noFill/>
          </p:spPr>
          <p:txBody>
            <a:bodyPr wrap="none" rtlCol="0">
              <a:spAutoFit/>
            </a:bodyPr>
            <a:lstStyle/>
            <a:p>
              <a:endParaRPr lang="en-US" sz="2400" b="1" baseline="-25000" dirty="0">
                <a:solidFill>
                  <a:srgbClr val="FF0000"/>
                </a:solidFill>
              </a:endParaRPr>
            </a:p>
          </p:txBody>
        </p:sp>
        <p:sp>
          <p:nvSpPr>
            <p:cNvPr id="16" name="ZoneTexte 15">
              <a:extLst>
                <a:ext uri="{FF2B5EF4-FFF2-40B4-BE49-F238E27FC236}">
                  <a16:creationId xmlns:a16="http://schemas.microsoft.com/office/drawing/2014/main" id="{F77EE9F5-2185-40BF-BDA0-522FABE954A2}"/>
                </a:ext>
              </a:extLst>
            </p:cNvPr>
            <p:cNvSpPr txBox="1"/>
            <p:nvPr/>
          </p:nvSpPr>
          <p:spPr>
            <a:xfrm>
              <a:off x="567015" y="5994400"/>
              <a:ext cx="1604051" cy="356146"/>
            </a:xfrm>
            <a:prstGeom prst="rect">
              <a:avLst/>
            </a:prstGeom>
            <a:noFill/>
          </p:spPr>
          <p:txBody>
            <a:bodyPr wrap="none" rtlCol="0">
              <a:spAutoFit/>
            </a:bodyPr>
            <a:lstStyle/>
            <a:p>
              <a:r>
                <a:rPr lang="en-US" sz="2000" b="1" dirty="0">
                  <a:solidFill>
                    <a:srgbClr val="FF00FF"/>
                  </a:solidFill>
                </a:rPr>
                <a:t>ASTRA, </a:t>
              </a:r>
              <a:r>
                <a:rPr lang="en-US" sz="2000" b="1" dirty="0">
                  <a:solidFill>
                    <a:srgbClr val="C00000"/>
                  </a:solidFill>
                </a:rPr>
                <a:t>HFPS</a:t>
              </a:r>
              <a:r>
                <a:rPr lang="en-US" sz="2000" b="1" dirty="0">
                  <a:solidFill>
                    <a:srgbClr val="FF00FF"/>
                  </a:solidFill>
                </a:rPr>
                <a:t>…</a:t>
              </a:r>
            </a:p>
          </p:txBody>
        </p:sp>
      </p:grpSp>
    </p:spTree>
    <p:extLst>
      <p:ext uri="{BB962C8B-B14F-4D97-AF65-F5344CB8AC3E}">
        <p14:creationId xmlns:p14="http://schemas.microsoft.com/office/powerpoint/2010/main" val="3336424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D83BA-1D7C-4ACA-9D60-0F5422C12230}"/>
              </a:ext>
            </a:extLst>
          </p:cNvPr>
          <p:cNvSpPr>
            <a:spLocks noGrp="1"/>
          </p:cNvSpPr>
          <p:nvPr>
            <p:ph type="title"/>
          </p:nvPr>
        </p:nvSpPr>
        <p:spPr/>
        <p:txBody>
          <a:bodyPr/>
          <a:lstStyle/>
          <a:p>
            <a:r>
              <a:rPr lang="en-US" dirty="0"/>
              <a:t>High fidelity integrated modelling vs system codes</a:t>
            </a:r>
          </a:p>
        </p:txBody>
      </p:sp>
      <p:sp>
        <p:nvSpPr>
          <p:cNvPr id="3" name="Espace réservé du contenu 2">
            <a:extLst>
              <a:ext uri="{FF2B5EF4-FFF2-40B4-BE49-F238E27FC236}">
                <a16:creationId xmlns:a16="http://schemas.microsoft.com/office/drawing/2014/main" id="{ABE94595-CC88-45EC-97F0-D2F840A21E42}"/>
              </a:ext>
            </a:extLst>
          </p:cNvPr>
          <p:cNvSpPr>
            <a:spLocks noGrp="1"/>
          </p:cNvSpPr>
          <p:nvPr>
            <p:ph idx="4294967295"/>
          </p:nvPr>
        </p:nvSpPr>
        <p:spPr>
          <a:xfrm>
            <a:off x="609600" y="742442"/>
            <a:ext cx="11103024" cy="5688632"/>
          </a:xfrm>
        </p:spPr>
        <p:txBody>
          <a:bodyPr>
            <a:noAutofit/>
          </a:bodyPr>
          <a:lstStyle/>
          <a:p>
            <a:pPr marL="0" indent="0">
              <a:buNone/>
            </a:pPr>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pPr marL="0" indent="0">
              <a:buNone/>
            </a:pPr>
            <a:endParaRPr lang="en-US" sz="2000" b="1" dirty="0"/>
          </a:p>
          <a:p>
            <a:pPr marL="0" indent="0">
              <a:buNone/>
            </a:pPr>
            <a:endParaRPr lang="en-US" sz="2000" b="1" dirty="0"/>
          </a:p>
        </p:txBody>
      </p:sp>
      <p:sp>
        <p:nvSpPr>
          <p:cNvPr id="4" name="Espace réservé du numéro de diapositive 3">
            <a:extLst>
              <a:ext uri="{FF2B5EF4-FFF2-40B4-BE49-F238E27FC236}">
                <a16:creationId xmlns:a16="http://schemas.microsoft.com/office/drawing/2014/main" id="{523C5211-3DF4-416E-8BF3-61E55B81A569}"/>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a:solidFill>
                <a:prstClr val="white"/>
              </a:solidFill>
            </a:endParaRPr>
          </a:p>
        </p:txBody>
      </p:sp>
      <p:sp>
        <p:nvSpPr>
          <p:cNvPr id="5" name="Espace réservé du pied de page 4">
            <a:extLst>
              <a:ext uri="{FF2B5EF4-FFF2-40B4-BE49-F238E27FC236}">
                <a16:creationId xmlns:a16="http://schemas.microsoft.com/office/drawing/2014/main" id="{8F00EAD5-6B8A-47B9-90F7-A7464A70C50B}"/>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graphicFrame>
        <p:nvGraphicFramePr>
          <p:cNvPr id="6" name="Tableau 6">
            <a:extLst>
              <a:ext uri="{FF2B5EF4-FFF2-40B4-BE49-F238E27FC236}">
                <a16:creationId xmlns:a16="http://schemas.microsoft.com/office/drawing/2014/main" id="{10192FAA-9E94-41AF-A5B1-530950703102}"/>
              </a:ext>
            </a:extLst>
          </p:cNvPr>
          <p:cNvGraphicFramePr>
            <a:graphicFrameLocks noGrp="1"/>
          </p:cNvGraphicFramePr>
          <p:nvPr>
            <p:extLst>
              <p:ext uri="{D42A27DB-BD31-4B8C-83A1-F6EECF244321}">
                <p14:modId xmlns:p14="http://schemas.microsoft.com/office/powerpoint/2010/main" val="1493918937"/>
              </p:ext>
            </p:extLst>
          </p:nvPr>
        </p:nvGraphicFramePr>
        <p:xfrm>
          <a:off x="488913" y="746224"/>
          <a:ext cx="11185952" cy="5797178"/>
        </p:xfrm>
        <a:graphic>
          <a:graphicData uri="http://schemas.openxmlformats.org/drawingml/2006/table">
            <a:tbl>
              <a:tblPr firstRow="1" bandRow="1">
                <a:tableStyleId>{5C22544A-7EE6-4342-B048-85BDC9FD1C3A}</a:tableStyleId>
              </a:tblPr>
              <a:tblGrid>
                <a:gridCol w="1908765">
                  <a:extLst>
                    <a:ext uri="{9D8B030D-6E8A-4147-A177-3AD203B41FA5}">
                      <a16:colId xmlns:a16="http://schemas.microsoft.com/office/drawing/2014/main" val="2406906596"/>
                    </a:ext>
                  </a:extLst>
                </a:gridCol>
                <a:gridCol w="3092396">
                  <a:extLst>
                    <a:ext uri="{9D8B030D-6E8A-4147-A177-3AD203B41FA5}">
                      <a16:colId xmlns:a16="http://schemas.microsoft.com/office/drawing/2014/main" val="374382751"/>
                    </a:ext>
                  </a:extLst>
                </a:gridCol>
                <a:gridCol w="3092396">
                  <a:extLst>
                    <a:ext uri="{9D8B030D-6E8A-4147-A177-3AD203B41FA5}">
                      <a16:colId xmlns:a16="http://schemas.microsoft.com/office/drawing/2014/main" val="2169934538"/>
                    </a:ext>
                  </a:extLst>
                </a:gridCol>
                <a:gridCol w="3092395">
                  <a:extLst>
                    <a:ext uri="{9D8B030D-6E8A-4147-A177-3AD203B41FA5}">
                      <a16:colId xmlns:a16="http://schemas.microsoft.com/office/drawing/2014/main" val="501531485"/>
                    </a:ext>
                  </a:extLst>
                </a:gridCol>
              </a:tblGrid>
              <a:tr h="444949">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System code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0.5D integrated modelling </a:t>
                      </a:r>
                    </a:p>
                    <a:p>
                      <a:r>
                        <a:rPr lang="en-US" sz="2000" dirty="0">
                          <a:solidFill>
                            <a:schemeClr val="tx1"/>
                          </a:solidFill>
                        </a:rPr>
                        <a:t>(ASTRA-0.5D, METIS)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High fidelity integrated modelling (</a:t>
                      </a:r>
                      <a:r>
                        <a:rPr lang="en-US" sz="2000" dirty="0">
                          <a:solidFill>
                            <a:srgbClr val="C00000"/>
                          </a:solidFill>
                        </a:rPr>
                        <a:t>ASTRA,</a:t>
                      </a:r>
                      <a:r>
                        <a:rPr lang="en-US" sz="2000" dirty="0">
                          <a:solidFill>
                            <a:schemeClr val="tx1"/>
                          </a:solidFill>
                        </a:rPr>
                        <a:t> </a:t>
                      </a:r>
                      <a:r>
                        <a:rPr lang="en-US" sz="2000" dirty="0">
                          <a:solidFill>
                            <a:srgbClr val="C00000"/>
                          </a:solidFill>
                        </a:rPr>
                        <a:t>HFPS</a:t>
                      </a: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005670"/>
                  </a:ext>
                </a:extLst>
              </a:tr>
              <a:tr h="251493">
                <a:tc>
                  <a:txBody>
                    <a:bodyPr/>
                    <a:lstStyle/>
                    <a:p>
                      <a:r>
                        <a:rPr lang="en-US" sz="2000" b="1" dirty="0">
                          <a:solidFill>
                            <a:schemeClr val="tx1"/>
                          </a:solidFill>
                        </a:rPr>
                        <a:t>Density 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ad-hoc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endParaRPr lang="en-US" sz="2000" b="0" dirty="0">
                        <a:solidFill>
                          <a:srgbClr val="C00000"/>
                        </a:solidFill>
                      </a:endParaRPr>
                    </a:p>
                    <a:p>
                      <a:pPr algn="ctr"/>
                      <a:r>
                        <a:rPr lang="en-US" sz="2000" b="1" dirty="0">
                          <a:solidFill>
                            <a:srgbClr val="C00000"/>
                          </a:solidFill>
                        </a:rPr>
                        <a:t>Turbulent transport </a:t>
                      </a:r>
                    </a:p>
                    <a:p>
                      <a:pPr algn="ctr"/>
                      <a:r>
                        <a:rPr lang="en-US" sz="2000" b="1" dirty="0">
                          <a:solidFill>
                            <a:srgbClr val="C00000"/>
                          </a:solidFill>
                        </a:rPr>
                        <a:t>reduced model +</a:t>
                      </a:r>
                    </a:p>
                    <a:p>
                      <a:pPr algn="ctr"/>
                      <a:r>
                        <a:rPr lang="en-US" sz="2000" b="0" dirty="0">
                          <a:solidFill>
                            <a:srgbClr val="C00000"/>
                          </a:solidFill>
                        </a:rPr>
                        <a:t>Pedestal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617167"/>
                  </a:ext>
                </a:extLst>
              </a:tr>
              <a:tr h="470038">
                <a:tc rowSpan="2">
                  <a:txBody>
                    <a:bodyPr/>
                    <a:lstStyle/>
                    <a:p>
                      <a:r>
                        <a:rPr lang="en-US" sz="2000" b="1" dirty="0">
                          <a:solidFill>
                            <a:schemeClr val="tx1"/>
                          </a:solidFill>
                        </a:rPr>
                        <a:t>Temperature 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Ad-hoc profile shape</a:t>
                      </a:r>
                    </a:p>
                    <a:p>
                      <a:r>
                        <a:rPr lang="en-US" sz="2000" dirty="0" err="1">
                          <a:solidFill>
                            <a:schemeClr val="tx1"/>
                          </a:solidFill>
                        </a:rPr>
                        <a:t>T</a:t>
                      </a:r>
                      <a:r>
                        <a:rPr lang="en-US" sz="2000" baseline="-25000" dirty="0" err="1">
                          <a:solidFill>
                            <a:schemeClr val="tx1"/>
                          </a:solidFill>
                        </a:rPr>
                        <a:t>i</a:t>
                      </a:r>
                      <a:r>
                        <a:rPr lang="en-US" sz="2000" dirty="0">
                          <a:solidFill>
                            <a:schemeClr val="tx1"/>
                          </a:solidFill>
                        </a:rPr>
                        <a:t>=</a:t>
                      </a:r>
                      <a:r>
                        <a:rPr lang="en-US" sz="2000" dirty="0" err="1">
                          <a:solidFill>
                            <a:schemeClr val="tx1"/>
                          </a:solidFill>
                        </a:rPr>
                        <a:t>T</a:t>
                      </a:r>
                      <a:r>
                        <a:rPr lang="en-US" sz="2000" baseline="-25000" dirty="0" err="1">
                          <a:solidFill>
                            <a:schemeClr val="tx1"/>
                          </a:solidFill>
                        </a:rPr>
                        <a:t>e</a:t>
                      </a:r>
                      <a:endParaRPr lang="en-US" sz="20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Ad-hoc pedestal + heat diffusion shape + power balance</a:t>
                      </a:r>
                      <a:endParaRPr lang="en-US" sz="20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2000" b="0" dirty="0">
                        <a:solidFill>
                          <a:srgbClr val="C00000"/>
                        </a:solidFill>
                      </a:endParaRPr>
                    </a:p>
                    <a:p>
                      <a:pPr algn="ctr"/>
                      <a:r>
                        <a:rPr lang="en-US" sz="2000" b="0" dirty="0">
                          <a:solidFill>
                            <a:srgbClr val="C00000"/>
                          </a:solidFill>
                        </a:rPr>
                        <a:t>Turbulent reduced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328646"/>
                  </a:ext>
                </a:extLst>
              </a:tr>
              <a:tr h="444949">
                <a:tc vMerge="1">
                  <a:txBody>
                    <a:bodyPr/>
                    <a:lstStyle/>
                    <a:p>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Constrained by </a:t>
                      </a:r>
                      <a:r>
                        <a:rPr lang="en-US" sz="2000" b="1" dirty="0">
                          <a:solidFill>
                            <a:schemeClr val="tx1"/>
                          </a:solidFill>
                        </a:rPr>
                        <a:t>energy scaling 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474114"/>
                  </a:ext>
                </a:extLst>
              </a:tr>
              <a:tr h="638405">
                <a:tc>
                  <a:txBody>
                    <a:bodyPr/>
                    <a:lstStyle/>
                    <a:p>
                      <a:r>
                        <a:rPr lang="en-US" sz="2000" b="1" dirty="0">
                          <a:solidFill>
                            <a:schemeClr val="tx1"/>
                          </a:solidFill>
                        </a:rPr>
                        <a:t>Heat 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Not self-consistent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dirty="0">
                          <a:solidFill>
                            <a:srgbClr val="C00000"/>
                          </a:solidFill>
                        </a:rPr>
                        <a:t>Self-consistently iterated with T profile, incl. heat-exchange, fusion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2648028"/>
                  </a:ext>
                </a:extLst>
              </a:tr>
              <a:tr h="444949">
                <a:tc>
                  <a:txBody>
                    <a:bodyPr/>
                    <a:lstStyle/>
                    <a:p>
                      <a:r>
                        <a:rPr lang="en-US" sz="2000" b="1" dirty="0">
                          <a:solidFill>
                            <a:schemeClr val="tx1"/>
                          </a:solidFill>
                        </a:rPr>
                        <a:t>Radiated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Not iterated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dirty="0">
                          <a:solidFill>
                            <a:srgbClr val="C00000"/>
                          </a:solidFill>
                        </a:rPr>
                        <a:t>self-consistently iterated with T profiles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59039"/>
                  </a:ext>
                </a:extLst>
              </a:tr>
              <a:tr h="638405">
                <a:tc>
                  <a:txBody>
                    <a:bodyPr/>
                    <a:lstStyle/>
                    <a:p>
                      <a:r>
                        <a:rPr lang="en-US" sz="2000" b="1" dirty="0">
                          <a:solidFill>
                            <a:schemeClr val="tx1"/>
                          </a:solidFill>
                        </a:rPr>
                        <a:t>Current profile, equilibrium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Not calculated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dirty="0">
                          <a:solidFill>
                            <a:srgbClr val="C00000"/>
                          </a:solidFill>
                        </a:rPr>
                        <a:t>Self-consistent 1D current diffusion and 2D equilibrium inside LCFS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817678"/>
                  </a:ext>
                </a:extLst>
              </a:tr>
              <a:tr h="444949">
                <a:tc>
                  <a:txBody>
                    <a:bodyPr/>
                    <a:lstStyle/>
                    <a:p>
                      <a:r>
                        <a:rPr lang="en-US" sz="2000" b="1" dirty="0">
                          <a:solidFill>
                            <a:schemeClr val="tx1"/>
                          </a:solidFill>
                        </a:rPr>
                        <a:t>Flux consumption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Formula + ad-hoc 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dirty="0" err="1">
                          <a:solidFill>
                            <a:srgbClr val="C00000"/>
                          </a:solidFill>
                        </a:rPr>
                        <a:t>V</a:t>
                      </a:r>
                      <a:r>
                        <a:rPr lang="en-US" sz="2000" baseline="-25000" dirty="0" err="1">
                          <a:solidFill>
                            <a:srgbClr val="C00000"/>
                          </a:solidFill>
                        </a:rPr>
                        <a:t>loop</a:t>
                      </a:r>
                      <a:r>
                        <a:rPr lang="en-US" sz="2000" dirty="0">
                          <a:solidFill>
                            <a:srgbClr val="C00000"/>
                          </a:solidFill>
                        </a:rPr>
                        <a:t> self-consistent with profiles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1875109"/>
                  </a:ext>
                </a:extLst>
              </a:tr>
              <a:tr h="251493">
                <a:tc>
                  <a:txBody>
                    <a:bodyPr/>
                    <a:lstStyle/>
                    <a:p>
                      <a:r>
                        <a:rPr lang="en-US" sz="2000" b="1" dirty="0">
                          <a:solidFill>
                            <a:schemeClr val="tx1"/>
                          </a:solidFill>
                        </a:rPr>
                        <a:t>CPU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000" dirty="0">
                          <a:solidFill>
                            <a:schemeClr val="tx1"/>
                          </a:solidFill>
                        </a:rPr>
                        <a:t>~ sec. per operation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 minute per operation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~1000 </a:t>
                      </a:r>
                      <a:r>
                        <a:rPr lang="en-US" sz="2000" dirty="0" err="1">
                          <a:solidFill>
                            <a:srgbClr val="C00000"/>
                          </a:solidFill>
                        </a:rPr>
                        <a:t>CPUh</a:t>
                      </a:r>
                      <a:r>
                        <a:rPr lang="en-US" sz="2000" dirty="0">
                          <a:solidFill>
                            <a:srgbClr val="C00000"/>
                          </a:solidFill>
                        </a:rPr>
                        <a:t> (~ 1 day on 48 procs)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4480774"/>
                  </a:ext>
                </a:extLst>
              </a:tr>
            </a:tbl>
          </a:graphicData>
        </a:graphic>
      </p:graphicFrame>
      <p:sp>
        <p:nvSpPr>
          <p:cNvPr id="7" name="Flèche : droite 6">
            <a:extLst>
              <a:ext uri="{FF2B5EF4-FFF2-40B4-BE49-F238E27FC236}">
                <a16:creationId xmlns:a16="http://schemas.microsoft.com/office/drawing/2014/main" id="{353048E1-AF2D-4707-8DA3-770FB376DA3E}"/>
              </a:ext>
            </a:extLst>
          </p:cNvPr>
          <p:cNvSpPr/>
          <p:nvPr/>
        </p:nvSpPr>
        <p:spPr>
          <a:xfrm>
            <a:off x="8142633" y="1594748"/>
            <a:ext cx="1073792" cy="15351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336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805544-D033-422D-8208-8EBEA99D5830}"/>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rPr>
              <a:t>T</a:t>
            </a:r>
            <a:r>
              <a:rPr lang="en-GB" sz="2800" dirty="0">
                <a:effectLst/>
                <a:latin typeface="Calibri" panose="020F0502020204030204" pitchFamily="34" charset="0"/>
                <a:ea typeface="Calibri" panose="020F0502020204030204" pitchFamily="34" charset="0"/>
              </a:rPr>
              <a:t>he challenge of the gaps</a:t>
            </a:r>
            <a:br>
              <a:rPr lang="en-GB" sz="2800" dirty="0">
                <a:effectLst/>
                <a:latin typeface="Calibri" panose="020F0502020204030204" pitchFamily="34" charset="0"/>
                <a:ea typeface="Calibri" panose="020F0502020204030204" pitchFamily="34" charset="0"/>
              </a:rPr>
            </a:br>
            <a:r>
              <a:rPr lang="en-GB" sz="2800" dirty="0">
                <a:effectLst/>
                <a:latin typeface="Calibri" panose="020F0502020204030204" pitchFamily="34" charset="0"/>
                <a:ea typeface="Calibri" panose="020F0502020204030204" pitchFamily="34" charset="0"/>
              </a:rPr>
              <a:t>between today’s tokamaks and ITER/DEMO</a:t>
            </a:r>
            <a:endParaRPr lang="en-US" dirty="0"/>
          </a:p>
        </p:txBody>
      </p:sp>
      <p:sp>
        <p:nvSpPr>
          <p:cNvPr id="4" name="Espace réservé du numéro de diapositive 3">
            <a:extLst>
              <a:ext uri="{FF2B5EF4-FFF2-40B4-BE49-F238E27FC236}">
                <a16:creationId xmlns:a16="http://schemas.microsoft.com/office/drawing/2014/main" id="{AB1C9E05-3147-44C1-9F68-2C634005506B}"/>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a:solidFill>
                <a:prstClr val="white"/>
              </a:solidFill>
            </a:endParaRPr>
          </a:p>
        </p:txBody>
      </p:sp>
      <p:sp>
        <p:nvSpPr>
          <p:cNvPr id="5" name="Espace réservé du pied de page 4">
            <a:extLst>
              <a:ext uri="{FF2B5EF4-FFF2-40B4-BE49-F238E27FC236}">
                <a16:creationId xmlns:a16="http://schemas.microsoft.com/office/drawing/2014/main" id="{D6312345-99FB-46C9-8C82-96EB5C6F2B3E}"/>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graphicFrame>
        <p:nvGraphicFramePr>
          <p:cNvPr id="6" name="Tableau 5">
            <a:extLst>
              <a:ext uri="{FF2B5EF4-FFF2-40B4-BE49-F238E27FC236}">
                <a16:creationId xmlns:a16="http://schemas.microsoft.com/office/drawing/2014/main" id="{E88D0AFF-AFD7-4939-B934-7AD6C3E720DB}"/>
              </a:ext>
            </a:extLst>
          </p:cNvPr>
          <p:cNvGraphicFramePr>
            <a:graphicFrameLocks noGrp="1"/>
          </p:cNvGraphicFramePr>
          <p:nvPr>
            <p:extLst>
              <p:ext uri="{D42A27DB-BD31-4B8C-83A1-F6EECF244321}">
                <p14:modId xmlns:p14="http://schemas.microsoft.com/office/powerpoint/2010/main" val="433900335"/>
              </p:ext>
            </p:extLst>
          </p:nvPr>
        </p:nvGraphicFramePr>
        <p:xfrm>
          <a:off x="191859" y="1010806"/>
          <a:ext cx="11049388" cy="3183688"/>
        </p:xfrm>
        <a:graphic>
          <a:graphicData uri="http://schemas.openxmlformats.org/drawingml/2006/table">
            <a:tbl>
              <a:tblPr bandRow="1">
                <a:tableStyleId>{5C22544A-7EE6-4342-B048-85BDC9FD1C3A}</a:tableStyleId>
              </a:tblPr>
              <a:tblGrid>
                <a:gridCol w="1939968">
                  <a:extLst>
                    <a:ext uri="{9D8B030D-6E8A-4147-A177-3AD203B41FA5}">
                      <a16:colId xmlns:a16="http://schemas.microsoft.com/office/drawing/2014/main" val="3917322758"/>
                    </a:ext>
                  </a:extLst>
                </a:gridCol>
                <a:gridCol w="1469697">
                  <a:extLst>
                    <a:ext uri="{9D8B030D-6E8A-4147-A177-3AD203B41FA5}">
                      <a16:colId xmlns:a16="http://schemas.microsoft.com/office/drawing/2014/main" val="482767308"/>
                    </a:ext>
                  </a:extLst>
                </a:gridCol>
                <a:gridCol w="1532034">
                  <a:extLst>
                    <a:ext uri="{9D8B030D-6E8A-4147-A177-3AD203B41FA5}">
                      <a16:colId xmlns:a16="http://schemas.microsoft.com/office/drawing/2014/main" val="428041062"/>
                    </a:ext>
                  </a:extLst>
                </a:gridCol>
                <a:gridCol w="1365371">
                  <a:extLst>
                    <a:ext uri="{9D8B030D-6E8A-4147-A177-3AD203B41FA5}">
                      <a16:colId xmlns:a16="http://schemas.microsoft.com/office/drawing/2014/main" val="3097990887"/>
                    </a:ext>
                  </a:extLst>
                </a:gridCol>
                <a:gridCol w="1823969">
                  <a:extLst>
                    <a:ext uri="{9D8B030D-6E8A-4147-A177-3AD203B41FA5}">
                      <a16:colId xmlns:a16="http://schemas.microsoft.com/office/drawing/2014/main" val="1574982823"/>
                    </a:ext>
                  </a:extLst>
                </a:gridCol>
                <a:gridCol w="1365371">
                  <a:extLst>
                    <a:ext uri="{9D8B030D-6E8A-4147-A177-3AD203B41FA5}">
                      <a16:colId xmlns:a16="http://schemas.microsoft.com/office/drawing/2014/main" val="1220189076"/>
                    </a:ext>
                  </a:extLst>
                </a:gridCol>
                <a:gridCol w="1552978">
                  <a:extLst>
                    <a:ext uri="{9D8B030D-6E8A-4147-A177-3AD203B41FA5}">
                      <a16:colId xmlns:a16="http://schemas.microsoft.com/office/drawing/2014/main" val="3657726256"/>
                    </a:ext>
                  </a:extLst>
                </a:gridCol>
              </a:tblGrid>
              <a:tr h="1307713">
                <a:tc>
                  <a:txBody>
                    <a:bodyPr/>
                    <a:lstStyle/>
                    <a:p>
                      <a:pPr algn="just">
                        <a:lnSpc>
                          <a:spcPct val="115000"/>
                        </a:lnSpc>
                        <a:spcAft>
                          <a:spcPts val="1000"/>
                        </a:spcAft>
                      </a:pPr>
                      <a:r>
                        <a:rPr lang="en-GB" sz="2000" b="1" dirty="0">
                          <a:effectLst/>
                        </a:rPr>
                        <a:t> </a:t>
                      </a:r>
                      <a:endParaRPr lang="fr-FR" sz="2000" b="1"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15000"/>
                        </a:lnSpc>
                        <a:spcBef>
                          <a:spcPts val="0"/>
                        </a:spcBef>
                        <a:spcAft>
                          <a:spcPts val="1000"/>
                        </a:spcAft>
                        <a:buClrTx/>
                        <a:buSzTx/>
                        <a:buFontTx/>
                        <a:buNone/>
                        <a:tabLst/>
                        <a:defRPr/>
                      </a:pPr>
                      <a:r>
                        <a:rPr lang="en-GB" sz="2000" b="1" dirty="0" err="1">
                          <a:effectLst/>
                        </a:rPr>
                        <a:t>P</a:t>
                      </a:r>
                      <a:r>
                        <a:rPr lang="en-GB" sz="2000" b="1" baseline="-25000" dirty="0" err="1">
                          <a:effectLst/>
                        </a:rPr>
                        <a:t>fus</a:t>
                      </a:r>
                      <a:r>
                        <a:rPr lang="en-GB" sz="2000" b="1" baseline="0" dirty="0">
                          <a:effectLst/>
                        </a:rPr>
                        <a:t>=</a:t>
                      </a:r>
                    </a:p>
                    <a:p>
                      <a:pPr marL="0" marR="0" lvl="0" indent="0" algn="just" defTabSz="685800" rtl="0" eaLnBrk="1" fontAlgn="auto" latinLnBrk="0" hangingPunct="1">
                        <a:lnSpc>
                          <a:spcPct val="115000"/>
                        </a:lnSpc>
                        <a:spcBef>
                          <a:spcPts val="0"/>
                        </a:spcBef>
                        <a:spcAft>
                          <a:spcPts val="1000"/>
                        </a:spcAft>
                        <a:buClrTx/>
                        <a:buSzTx/>
                        <a:buFontTx/>
                        <a:buNone/>
                        <a:tabLst/>
                        <a:defRPr/>
                      </a:pPr>
                      <a:r>
                        <a:rPr lang="en-GB" sz="2000" b="1" baseline="0" dirty="0">
                          <a:effectLst/>
                        </a:rPr>
                        <a:t>5x</a:t>
                      </a:r>
                      <a:r>
                        <a:rPr lang="en-GB" sz="2000" b="1" dirty="0">
                          <a:effectLst/>
                        </a:rPr>
                        <a:t>P</a:t>
                      </a:r>
                      <a:r>
                        <a:rPr lang="en-GB" sz="2000" b="1" baseline="-25000" dirty="0">
                          <a:effectLst/>
                        </a:rPr>
                        <a:t>alpha</a:t>
                      </a:r>
                      <a:r>
                        <a:rPr lang="en-GB" sz="2000" b="1" baseline="-25000" dirty="0">
                          <a:effectLst/>
                          <a:latin typeface="+mn-lt"/>
                          <a:ea typeface="+mn-ea"/>
                        </a:rPr>
                        <a:t> </a:t>
                      </a:r>
                      <a:r>
                        <a:rPr lang="en-GB" sz="2000" b="1" baseline="0" dirty="0">
                          <a:effectLst/>
                          <a:latin typeface="Calibri" panose="020F0502020204030204" pitchFamily="34" charset="0"/>
                          <a:ea typeface="Calibri" panose="020F0502020204030204" pitchFamily="34" charset="0"/>
                        </a:rPr>
                        <a:t>MW</a:t>
                      </a:r>
                      <a:endParaRPr lang="fr-FR" sz="2000" b="1" baseline="0"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GB" sz="2000" b="1" dirty="0" err="1">
                          <a:solidFill>
                            <a:srgbClr val="C00000"/>
                          </a:solidFill>
                          <a:effectLst/>
                        </a:rPr>
                        <a:t>P</a:t>
                      </a:r>
                      <a:r>
                        <a:rPr lang="en-GB" sz="2000" b="1" baseline="-25000" dirty="0" err="1">
                          <a:solidFill>
                            <a:srgbClr val="C00000"/>
                          </a:solidFill>
                          <a:effectLst/>
                        </a:rPr>
                        <a:t>alpha</a:t>
                      </a:r>
                      <a:r>
                        <a:rPr lang="en-GB" sz="2000" b="1" dirty="0">
                          <a:solidFill>
                            <a:srgbClr val="C00000"/>
                          </a:solidFill>
                          <a:effectLst/>
                        </a:rPr>
                        <a:t>/</a:t>
                      </a:r>
                      <a:r>
                        <a:rPr lang="en-GB" sz="2000" b="1" dirty="0" err="1">
                          <a:solidFill>
                            <a:srgbClr val="C00000"/>
                          </a:solidFill>
                          <a:effectLst/>
                        </a:rPr>
                        <a:t>P</a:t>
                      </a:r>
                      <a:r>
                        <a:rPr lang="en-GB" sz="2000" b="1" baseline="-25000" dirty="0" err="1">
                          <a:solidFill>
                            <a:srgbClr val="C00000"/>
                          </a:solidFill>
                          <a:effectLst/>
                        </a:rPr>
                        <a:t>aux</a:t>
                      </a:r>
                      <a:endParaRPr lang="fr-FR" sz="2000" b="1"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GB" sz="2000" b="1" dirty="0">
                          <a:effectLst/>
                        </a:rPr>
                        <a:t>Q=</a:t>
                      </a:r>
                    </a:p>
                    <a:p>
                      <a:pPr marL="0" marR="0" lvl="0" indent="0" algn="just" defTabSz="685800" rtl="0" eaLnBrk="1" fontAlgn="auto" latinLnBrk="0" hangingPunct="1">
                        <a:lnSpc>
                          <a:spcPct val="115000"/>
                        </a:lnSpc>
                        <a:spcBef>
                          <a:spcPts val="0"/>
                        </a:spcBef>
                        <a:spcAft>
                          <a:spcPts val="1000"/>
                        </a:spcAft>
                        <a:buClrTx/>
                        <a:buSzTx/>
                        <a:buFontTx/>
                        <a:buNone/>
                        <a:tabLst/>
                        <a:defRPr/>
                      </a:pPr>
                      <a:r>
                        <a:rPr lang="en-GB" sz="2000" b="1" dirty="0" err="1">
                          <a:solidFill>
                            <a:schemeClr val="tx1"/>
                          </a:solidFill>
                          <a:effectLst/>
                        </a:rPr>
                        <a:t>P</a:t>
                      </a:r>
                      <a:r>
                        <a:rPr lang="en-GB" sz="2000" b="1" baseline="-25000" dirty="0" err="1">
                          <a:solidFill>
                            <a:schemeClr val="tx1"/>
                          </a:solidFill>
                          <a:effectLst/>
                        </a:rPr>
                        <a:t>fus</a:t>
                      </a:r>
                      <a:r>
                        <a:rPr lang="en-GB" sz="2000" b="1" baseline="-25000" dirty="0">
                          <a:solidFill>
                            <a:schemeClr val="tx1"/>
                          </a:solidFill>
                          <a:effectLst/>
                        </a:rPr>
                        <a:t>/</a:t>
                      </a:r>
                      <a:r>
                        <a:rPr lang="en-GB" sz="2000" b="1" dirty="0" err="1">
                          <a:solidFill>
                            <a:schemeClr val="tx1"/>
                          </a:solidFill>
                          <a:effectLst/>
                        </a:rPr>
                        <a:t>P</a:t>
                      </a:r>
                      <a:r>
                        <a:rPr lang="en-GB" sz="2000" b="1" baseline="-25000" dirty="0" err="1">
                          <a:solidFill>
                            <a:schemeClr val="tx1"/>
                          </a:solidFill>
                          <a:effectLst/>
                        </a:rPr>
                        <a:t>aux</a:t>
                      </a:r>
                      <a:endParaRPr lang="fr-FR" sz="2000" b="1"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GB" sz="2000" b="1" dirty="0">
                          <a:solidFill>
                            <a:srgbClr val="C00000"/>
                          </a:solidFill>
                          <a:effectLst/>
                          <a:latin typeface="Calibri" panose="020F0502020204030204" pitchFamily="34" charset="0"/>
                          <a:ea typeface="Calibri" panose="020F0502020204030204" pitchFamily="34" charset="0"/>
                        </a:rPr>
                        <a:t>Kinetic/magnetic Pressure </a:t>
                      </a:r>
                      <a:r>
                        <a:rPr lang="en-GB" sz="2000" b="1" dirty="0" err="1">
                          <a:solidFill>
                            <a:srgbClr val="C00000"/>
                          </a:solidFill>
                          <a:effectLst/>
                          <a:latin typeface="Symbol" panose="05050102010706020507" pitchFamily="18" charset="2"/>
                          <a:ea typeface="Calibri" panose="020F0502020204030204" pitchFamily="34" charset="0"/>
                        </a:rPr>
                        <a:t>b</a:t>
                      </a:r>
                      <a:r>
                        <a:rPr lang="en-GB" sz="2000" b="1" baseline="-25000" dirty="0" err="1">
                          <a:solidFill>
                            <a:srgbClr val="C00000"/>
                          </a:solidFill>
                          <a:effectLst/>
                          <a:latin typeface="+mn-lt"/>
                          <a:ea typeface="Calibri" panose="020F0502020204030204" pitchFamily="34" charset="0"/>
                        </a:rPr>
                        <a:t>core</a:t>
                      </a:r>
                      <a:endParaRPr lang="fr-FR" sz="2000" b="1" baseline="-25000" dirty="0">
                        <a:solidFill>
                          <a:srgbClr val="C00000"/>
                        </a:solidFill>
                        <a:effectLst/>
                        <a:latin typeface="+mn-lt"/>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GB" sz="2000" b="1" dirty="0">
                          <a:solidFill>
                            <a:schemeClr val="tx1"/>
                          </a:solidFill>
                          <a:effectLst/>
                          <a:latin typeface="+mn-lt"/>
                        </a:rPr>
                        <a:t>Larmor radius</a:t>
                      </a:r>
                    </a:p>
                    <a:p>
                      <a:pPr algn="just">
                        <a:lnSpc>
                          <a:spcPct val="115000"/>
                        </a:lnSpc>
                        <a:spcAft>
                          <a:spcPts val="1000"/>
                        </a:spcAft>
                      </a:pPr>
                      <a:r>
                        <a:rPr lang="en-GB" sz="2000" b="1" dirty="0">
                          <a:solidFill>
                            <a:schemeClr val="tx1"/>
                          </a:solidFill>
                          <a:effectLst/>
                          <a:latin typeface="Symbol" panose="05050102010706020507" pitchFamily="18" charset="2"/>
                        </a:rPr>
                        <a:t>r</a:t>
                      </a:r>
                      <a:r>
                        <a:rPr lang="en-GB" sz="2000" b="1" dirty="0">
                          <a:solidFill>
                            <a:schemeClr val="tx1"/>
                          </a:solidFill>
                          <a:effectLst/>
                        </a:rPr>
                        <a:t>*</a:t>
                      </a:r>
                      <a:endParaRPr lang="fr-FR" sz="2000" b="1"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GB" sz="2000" b="1" baseline="0" dirty="0">
                          <a:solidFill>
                            <a:schemeClr val="tx1"/>
                          </a:solidFill>
                          <a:effectLst/>
                        </a:rPr>
                        <a:t>P</a:t>
                      </a:r>
                      <a:r>
                        <a:rPr lang="en-GB" sz="2000" b="1" baseline="-25000" dirty="0">
                          <a:solidFill>
                            <a:schemeClr val="tx1"/>
                          </a:solidFill>
                          <a:effectLst/>
                        </a:rPr>
                        <a:t>rad</a:t>
                      </a:r>
                      <a:r>
                        <a:rPr lang="en-GB" sz="2000" b="1" dirty="0">
                          <a:solidFill>
                            <a:schemeClr val="tx1"/>
                          </a:solidFill>
                          <a:effectLst/>
                        </a:rPr>
                        <a:t> / </a:t>
                      </a:r>
                      <a:r>
                        <a:rPr lang="en-GB" sz="2000" b="1" dirty="0" err="1">
                          <a:solidFill>
                            <a:schemeClr val="tx1"/>
                          </a:solidFill>
                          <a:effectLst/>
                        </a:rPr>
                        <a:t>P</a:t>
                      </a:r>
                      <a:r>
                        <a:rPr lang="en-GB" sz="2000" b="1" baseline="-25000" dirty="0" err="1">
                          <a:solidFill>
                            <a:schemeClr val="tx1"/>
                          </a:solidFill>
                          <a:effectLst/>
                        </a:rPr>
                        <a:t>alpha</a:t>
                      </a:r>
                      <a:r>
                        <a:rPr lang="en-GB" sz="2000" b="1" dirty="0" err="1">
                          <a:solidFill>
                            <a:schemeClr val="tx1"/>
                          </a:solidFill>
                          <a:effectLst/>
                        </a:rPr>
                        <a:t>+P</a:t>
                      </a:r>
                      <a:r>
                        <a:rPr lang="en-GB" sz="2000" b="1" baseline="-25000" dirty="0" err="1">
                          <a:solidFill>
                            <a:schemeClr val="tx1"/>
                          </a:solidFill>
                          <a:effectLst/>
                        </a:rPr>
                        <a:t>aux</a:t>
                      </a:r>
                      <a:endParaRPr lang="en-GB" sz="2000" b="1" baseline="-25000" dirty="0">
                        <a:solidFill>
                          <a:schemeClr val="tx1"/>
                        </a:solidFill>
                        <a:effectLst/>
                      </a:endParaRPr>
                    </a:p>
                    <a:p>
                      <a:pPr algn="just">
                        <a:lnSpc>
                          <a:spcPct val="115000"/>
                        </a:lnSpc>
                        <a:spcAft>
                          <a:spcPts val="1000"/>
                        </a:spcAft>
                      </a:pPr>
                      <a:r>
                        <a:rPr lang="en-GB" sz="2000" b="1" baseline="0" dirty="0">
                          <a:solidFill>
                            <a:schemeClr val="tx1"/>
                          </a:solidFill>
                          <a:effectLst/>
                          <a:latin typeface="Symbol" panose="05050102010706020507" pitchFamily="18" charset="2"/>
                        </a:rPr>
                        <a:t>r</a:t>
                      </a:r>
                      <a:r>
                        <a:rPr lang="en-GB" sz="2000" b="1" baseline="0" dirty="0">
                          <a:solidFill>
                            <a:schemeClr val="tx1"/>
                          </a:solidFill>
                          <a:effectLst/>
                        </a:rPr>
                        <a:t>&lt;1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129829"/>
                  </a:ext>
                </a:extLst>
              </a:tr>
              <a:tr h="713868">
                <a:tc>
                  <a:txBody>
                    <a:bodyPr/>
                    <a:lstStyle/>
                    <a:p>
                      <a:pPr algn="just">
                        <a:lnSpc>
                          <a:spcPct val="100000"/>
                        </a:lnSpc>
                        <a:spcAft>
                          <a:spcPts val="0"/>
                        </a:spcAft>
                      </a:pPr>
                      <a:r>
                        <a:rPr lang="en-GB" sz="2000" b="1" dirty="0">
                          <a:effectLst/>
                        </a:rPr>
                        <a:t>JET DT </a:t>
                      </a:r>
                    </a:p>
                    <a:p>
                      <a:pPr algn="just">
                        <a:lnSpc>
                          <a:spcPct val="100000"/>
                        </a:lnSpc>
                        <a:spcAft>
                          <a:spcPts val="0"/>
                        </a:spcAft>
                      </a:pPr>
                      <a:r>
                        <a:rPr lang="en-GB" sz="2000" b="1" dirty="0">
                          <a:effectLst/>
                        </a:rPr>
                        <a:t>[</a:t>
                      </a:r>
                      <a:r>
                        <a:rPr lang="en-GB" sz="2000" b="1" u="sng" dirty="0">
                          <a:effectLst/>
                          <a:hlinkClick r:id="rId2"/>
                        </a:rPr>
                        <a:t>NF2023</a:t>
                      </a:r>
                      <a:r>
                        <a:rPr lang="en-GB" sz="2000" b="1" dirty="0">
                          <a:effectLst/>
                        </a:rPr>
                        <a:t>] </a:t>
                      </a:r>
                      <a:endParaRPr lang="fr-FR" sz="2000" b="1"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effectLst/>
                        </a:rPr>
                        <a:t>12.5 </a:t>
                      </a:r>
                      <a:endParaRPr lang="fr-FR" sz="2000"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rgbClr val="C00000"/>
                          </a:solidFill>
                          <a:effectLst/>
                        </a:rPr>
                        <a:t>8 %</a:t>
                      </a:r>
                      <a:endParaRPr lang="fr-FR" sz="2000"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effectLst/>
                        </a:rPr>
                        <a:t>0.4</a:t>
                      </a:r>
                      <a:endParaRPr lang="fr-FR" sz="2000"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rgbClr val="C00000"/>
                          </a:solidFill>
                          <a:effectLst/>
                        </a:rPr>
                        <a:t>2.2 %</a:t>
                      </a:r>
                      <a:endParaRPr lang="fr-FR" sz="2000"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chemeClr val="tx1"/>
                          </a:solidFill>
                          <a:effectLst/>
                        </a:rPr>
                        <a:t>0.034</a:t>
                      </a:r>
                      <a:endParaRPr lang="fr-FR" sz="2000"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chemeClr val="tx1"/>
                          </a:solidFill>
                          <a:effectLst/>
                        </a:rPr>
                        <a:t>~20%</a:t>
                      </a:r>
                      <a:endParaRPr lang="fr-FR" sz="2000"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9818089"/>
                  </a:ext>
                </a:extLst>
              </a:tr>
              <a:tr h="713868">
                <a:tc>
                  <a:txBody>
                    <a:bodyPr/>
                    <a:lstStyle/>
                    <a:p>
                      <a:pPr algn="just">
                        <a:lnSpc>
                          <a:spcPct val="100000"/>
                        </a:lnSpc>
                        <a:spcAft>
                          <a:spcPts val="0"/>
                        </a:spcAft>
                      </a:pPr>
                      <a:r>
                        <a:rPr lang="de-DE" sz="2000" b="1" dirty="0">
                          <a:effectLst/>
                        </a:rPr>
                        <a:t>ITER 15 MA [</a:t>
                      </a:r>
                      <a:r>
                        <a:rPr lang="de-DE" sz="2000" b="1" u="sng" dirty="0">
                          <a:effectLst/>
                          <a:hlinkClick r:id="rId3"/>
                        </a:rPr>
                        <a:t>NF2024</a:t>
                      </a:r>
                      <a:r>
                        <a:rPr lang="de-DE" sz="2000" b="1" dirty="0">
                          <a:effectLst/>
                        </a:rPr>
                        <a:t>]</a:t>
                      </a:r>
                      <a:endParaRPr lang="fr-FR" sz="2000" b="1"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effectLst/>
                        </a:rPr>
                        <a:t>500 </a:t>
                      </a:r>
                      <a:endParaRPr lang="fr-FR" sz="2000"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rgbClr val="C00000"/>
                          </a:solidFill>
                          <a:effectLst/>
                        </a:rPr>
                        <a:t>200 %</a:t>
                      </a:r>
                      <a:endParaRPr lang="fr-FR" sz="2000"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a:effectLst/>
                        </a:rPr>
                        <a:t>10</a:t>
                      </a:r>
                      <a:endParaRPr lang="fr-FR" sz="200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rgbClr val="C00000"/>
                          </a:solidFill>
                          <a:effectLst/>
                        </a:rPr>
                        <a:t>4-4.2 %</a:t>
                      </a:r>
                      <a:endParaRPr lang="fr-FR" sz="2000"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chemeClr val="tx1"/>
                          </a:solidFill>
                          <a:effectLst/>
                        </a:rPr>
                        <a:t>0.021</a:t>
                      </a:r>
                      <a:endParaRPr lang="fr-FR" sz="2000"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chemeClr val="tx1"/>
                          </a:solidFill>
                          <a:effectLst/>
                        </a:rPr>
                        <a:t>4%</a:t>
                      </a:r>
                      <a:endParaRPr lang="fr-FR" sz="2000"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1840838"/>
                  </a:ext>
                </a:extLst>
              </a:tr>
              <a:tr h="448239">
                <a:tc>
                  <a:txBody>
                    <a:bodyPr/>
                    <a:lstStyle/>
                    <a:p>
                      <a:pPr algn="just">
                        <a:lnSpc>
                          <a:spcPct val="100000"/>
                        </a:lnSpc>
                        <a:spcAft>
                          <a:spcPts val="0"/>
                        </a:spcAft>
                      </a:pPr>
                      <a:r>
                        <a:rPr lang="en-GB" sz="2000" b="1" dirty="0">
                          <a:effectLst/>
                        </a:rPr>
                        <a:t>DEMO A=2.8 </a:t>
                      </a:r>
                      <a:endParaRPr lang="fr-FR" sz="2000" b="1"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effectLst/>
                        </a:rPr>
                        <a:t>1600 </a:t>
                      </a:r>
                      <a:endParaRPr lang="fr-FR" sz="2000"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rgbClr val="C00000"/>
                          </a:solidFill>
                          <a:effectLst/>
                        </a:rPr>
                        <a:t>640 %</a:t>
                      </a:r>
                      <a:endParaRPr lang="fr-FR" sz="2000"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effectLst/>
                        </a:rPr>
                        <a:t>32</a:t>
                      </a:r>
                      <a:endParaRPr lang="fr-FR" sz="2000"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rgbClr val="C00000"/>
                          </a:solidFill>
                          <a:effectLst/>
                        </a:rPr>
                        <a:t>4.9 %</a:t>
                      </a:r>
                      <a:endParaRPr lang="fr-FR" sz="2000"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chemeClr val="tx1"/>
                          </a:solidFill>
                          <a:effectLst/>
                        </a:rPr>
                        <a:t>0.016</a:t>
                      </a:r>
                      <a:endParaRPr lang="fr-FR" sz="2000"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chemeClr val="tx1"/>
                          </a:solidFill>
                          <a:effectLst/>
                        </a:rPr>
                        <a:t>~60-70%</a:t>
                      </a:r>
                      <a:endParaRPr lang="fr-FR" sz="2000"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346657"/>
                  </a:ext>
                </a:extLst>
              </a:tr>
            </a:tbl>
          </a:graphicData>
        </a:graphic>
      </p:graphicFrame>
      <p:sp>
        <p:nvSpPr>
          <p:cNvPr id="9" name="ZoneTexte 8">
            <a:extLst>
              <a:ext uri="{FF2B5EF4-FFF2-40B4-BE49-F238E27FC236}">
                <a16:creationId xmlns:a16="http://schemas.microsoft.com/office/drawing/2014/main" id="{D869D58D-BAF2-4ADA-BEDD-E112311E19F9}"/>
              </a:ext>
            </a:extLst>
          </p:cNvPr>
          <p:cNvSpPr txBox="1"/>
          <p:nvPr/>
        </p:nvSpPr>
        <p:spPr>
          <a:xfrm>
            <a:off x="285525" y="4665778"/>
            <a:ext cx="5629746" cy="1631216"/>
          </a:xfrm>
          <a:prstGeom prst="rect">
            <a:avLst/>
          </a:prstGeom>
          <a:noFill/>
        </p:spPr>
        <p:txBody>
          <a:bodyPr wrap="none" rtlCol="0">
            <a:spAutoFit/>
          </a:bodyPr>
          <a:lstStyle/>
          <a:p>
            <a:pPr algn="l"/>
            <a:r>
              <a:rPr lang="en-US" sz="2000" dirty="0">
                <a:solidFill>
                  <a:srgbClr val="C00000"/>
                </a:solidFill>
              </a:rPr>
              <a:t>Very large gaps between JET DT and ITER/DEMO </a:t>
            </a:r>
          </a:p>
          <a:p>
            <a:r>
              <a:rPr lang="en-US" sz="2000" dirty="0"/>
              <a:t>In terms of </a:t>
            </a:r>
            <a:r>
              <a:rPr lang="en-GB" sz="2000" dirty="0" err="1">
                <a:effectLst/>
              </a:rPr>
              <a:t>P</a:t>
            </a:r>
            <a:r>
              <a:rPr lang="en-GB" sz="2000" baseline="-25000" dirty="0" err="1">
                <a:effectLst/>
              </a:rPr>
              <a:t>alpha</a:t>
            </a:r>
            <a:r>
              <a:rPr lang="en-GB" sz="2000" dirty="0">
                <a:effectLst/>
              </a:rPr>
              <a:t>/</a:t>
            </a:r>
            <a:r>
              <a:rPr lang="en-GB" sz="2000" dirty="0" err="1">
                <a:effectLst/>
              </a:rPr>
              <a:t>P</a:t>
            </a:r>
            <a:r>
              <a:rPr lang="en-GB" sz="2000" baseline="-25000" dirty="0" err="1">
                <a:effectLst/>
              </a:rPr>
              <a:t>aux</a:t>
            </a:r>
            <a:r>
              <a:rPr lang="en-US" sz="2000" dirty="0"/>
              <a:t>, </a:t>
            </a:r>
            <a:r>
              <a:rPr lang="en-US" sz="2000" dirty="0">
                <a:latin typeface="Symbol" panose="05050102010706020507" pitchFamily="18" charset="2"/>
              </a:rPr>
              <a:t>b</a:t>
            </a:r>
            <a:endParaRPr lang="en-US" sz="2000" dirty="0"/>
          </a:p>
          <a:p>
            <a:pPr algn="l"/>
            <a:endParaRPr lang="en-US" sz="2000" b="1" dirty="0"/>
          </a:p>
          <a:p>
            <a:pPr algn="l"/>
            <a:r>
              <a:rPr lang="en-US" sz="2000" dirty="0">
                <a:solidFill>
                  <a:srgbClr val="C00000"/>
                </a:solidFill>
              </a:rPr>
              <a:t>But </a:t>
            </a:r>
            <a:r>
              <a:rPr lang="en-US" sz="2000" b="1" dirty="0">
                <a:solidFill>
                  <a:srgbClr val="C00000"/>
                </a:solidFill>
              </a:rPr>
              <a:t>ITER/DEMO have similar </a:t>
            </a:r>
            <a:r>
              <a:rPr lang="en-US" sz="2000" b="1" dirty="0">
                <a:solidFill>
                  <a:srgbClr val="C00000"/>
                </a:solidFill>
                <a:latin typeface="Symbol" panose="05050102010706020507" pitchFamily="18" charset="2"/>
              </a:rPr>
              <a:t>b </a:t>
            </a:r>
            <a:r>
              <a:rPr lang="en-US" sz="2000" b="1" dirty="0">
                <a:solidFill>
                  <a:srgbClr val="C00000"/>
                </a:solidFill>
              </a:rPr>
              <a:t>and power density!</a:t>
            </a:r>
          </a:p>
          <a:p>
            <a:pPr algn="l"/>
            <a:r>
              <a:rPr lang="en-US" sz="2000" dirty="0"/>
              <a:t>Due to different plasma volumes: 2700 m</a:t>
            </a:r>
            <a:r>
              <a:rPr lang="en-US" sz="2000" baseline="30000" dirty="0"/>
              <a:t>3</a:t>
            </a:r>
            <a:r>
              <a:rPr lang="en-US" sz="2000" dirty="0"/>
              <a:t> ~ 3 x ITER</a:t>
            </a:r>
          </a:p>
        </p:txBody>
      </p:sp>
    </p:spTree>
    <p:extLst>
      <p:ext uri="{BB962C8B-B14F-4D97-AF65-F5344CB8AC3E}">
        <p14:creationId xmlns:p14="http://schemas.microsoft.com/office/powerpoint/2010/main" val="350597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805544-D033-422D-8208-8EBEA99D5830}"/>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rPr>
              <a:t>T</a:t>
            </a:r>
            <a:r>
              <a:rPr lang="en-GB" sz="2800" dirty="0">
                <a:effectLst/>
                <a:latin typeface="Calibri" panose="020F0502020204030204" pitchFamily="34" charset="0"/>
                <a:ea typeface="Calibri" panose="020F0502020204030204" pitchFamily="34" charset="0"/>
              </a:rPr>
              <a:t>he challenge of the gaps</a:t>
            </a:r>
            <a:br>
              <a:rPr lang="en-GB" sz="2800" dirty="0">
                <a:effectLst/>
                <a:latin typeface="Calibri" panose="020F0502020204030204" pitchFamily="34" charset="0"/>
                <a:ea typeface="Calibri" panose="020F0502020204030204" pitchFamily="34" charset="0"/>
              </a:rPr>
            </a:br>
            <a:r>
              <a:rPr lang="en-GB" sz="2800" dirty="0">
                <a:effectLst/>
                <a:latin typeface="Calibri" panose="020F0502020204030204" pitchFamily="34" charset="0"/>
                <a:ea typeface="Calibri" panose="020F0502020204030204" pitchFamily="34" charset="0"/>
              </a:rPr>
              <a:t>between today’s tokamaks and ITER/DEMO</a:t>
            </a:r>
            <a:endParaRPr lang="en-US" dirty="0"/>
          </a:p>
        </p:txBody>
      </p:sp>
      <p:sp>
        <p:nvSpPr>
          <p:cNvPr id="4" name="Espace réservé du numéro de diapositive 3">
            <a:extLst>
              <a:ext uri="{FF2B5EF4-FFF2-40B4-BE49-F238E27FC236}">
                <a16:creationId xmlns:a16="http://schemas.microsoft.com/office/drawing/2014/main" id="{AB1C9E05-3147-44C1-9F68-2C634005506B}"/>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a:solidFill>
                <a:prstClr val="white"/>
              </a:solidFill>
            </a:endParaRPr>
          </a:p>
        </p:txBody>
      </p:sp>
      <p:sp>
        <p:nvSpPr>
          <p:cNvPr id="5" name="Espace réservé du pied de page 4">
            <a:extLst>
              <a:ext uri="{FF2B5EF4-FFF2-40B4-BE49-F238E27FC236}">
                <a16:creationId xmlns:a16="http://schemas.microsoft.com/office/drawing/2014/main" id="{D6312345-99FB-46C9-8C82-96EB5C6F2B3E}"/>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graphicFrame>
        <p:nvGraphicFramePr>
          <p:cNvPr id="6" name="Tableau 5">
            <a:extLst>
              <a:ext uri="{FF2B5EF4-FFF2-40B4-BE49-F238E27FC236}">
                <a16:creationId xmlns:a16="http://schemas.microsoft.com/office/drawing/2014/main" id="{E88D0AFF-AFD7-4939-B934-7AD6C3E720DB}"/>
              </a:ext>
            </a:extLst>
          </p:cNvPr>
          <p:cNvGraphicFramePr>
            <a:graphicFrameLocks noGrp="1"/>
          </p:cNvGraphicFramePr>
          <p:nvPr/>
        </p:nvGraphicFramePr>
        <p:xfrm>
          <a:off x="191859" y="1010806"/>
          <a:ext cx="11049388" cy="3183688"/>
        </p:xfrm>
        <a:graphic>
          <a:graphicData uri="http://schemas.openxmlformats.org/drawingml/2006/table">
            <a:tbl>
              <a:tblPr bandRow="1">
                <a:tableStyleId>{5C22544A-7EE6-4342-B048-85BDC9FD1C3A}</a:tableStyleId>
              </a:tblPr>
              <a:tblGrid>
                <a:gridCol w="1939968">
                  <a:extLst>
                    <a:ext uri="{9D8B030D-6E8A-4147-A177-3AD203B41FA5}">
                      <a16:colId xmlns:a16="http://schemas.microsoft.com/office/drawing/2014/main" val="3917322758"/>
                    </a:ext>
                  </a:extLst>
                </a:gridCol>
                <a:gridCol w="1469697">
                  <a:extLst>
                    <a:ext uri="{9D8B030D-6E8A-4147-A177-3AD203B41FA5}">
                      <a16:colId xmlns:a16="http://schemas.microsoft.com/office/drawing/2014/main" val="482767308"/>
                    </a:ext>
                  </a:extLst>
                </a:gridCol>
                <a:gridCol w="1532034">
                  <a:extLst>
                    <a:ext uri="{9D8B030D-6E8A-4147-A177-3AD203B41FA5}">
                      <a16:colId xmlns:a16="http://schemas.microsoft.com/office/drawing/2014/main" val="428041062"/>
                    </a:ext>
                  </a:extLst>
                </a:gridCol>
                <a:gridCol w="1365371">
                  <a:extLst>
                    <a:ext uri="{9D8B030D-6E8A-4147-A177-3AD203B41FA5}">
                      <a16:colId xmlns:a16="http://schemas.microsoft.com/office/drawing/2014/main" val="3097990887"/>
                    </a:ext>
                  </a:extLst>
                </a:gridCol>
                <a:gridCol w="1823969">
                  <a:extLst>
                    <a:ext uri="{9D8B030D-6E8A-4147-A177-3AD203B41FA5}">
                      <a16:colId xmlns:a16="http://schemas.microsoft.com/office/drawing/2014/main" val="1574982823"/>
                    </a:ext>
                  </a:extLst>
                </a:gridCol>
                <a:gridCol w="1365371">
                  <a:extLst>
                    <a:ext uri="{9D8B030D-6E8A-4147-A177-3AD203B41FA5}">
                      <a16:colId xmlns:a16="http://schemas.microsoft.com/office/drawing/2014/main" val="1220189076"/>
                    </a:ext>
                  </a:extLst>
                </a:gridCol>
                <a:gridCol w="1552978">
                  <a:extLst>
                    <a:ext uri="{9D8B030D-6E8A-4147-A177-3AD203B41FA5}">
                      <a16:colId xmlns:a16="http://schemas.microsoft.com/office/drawing/2014/main" val="3657726256"/>
                    </a:ext>
                  </a:extLst>
                </a:gridCol>
              </a:tblGrid>
              <a:tr h="1307713">
                <a:tc>
                  <a:txBody>
                    <a:bodyPr/>
                    <a:lstStyle/>
                    <a:p>
                      <a:pPr algn="just">
                        <a:lnSpc>
                          <a:spcPct val="115000"/>
                        </a:lnSpc>
                        <a:spcAft>
                          <a:spcPts val="1000"/>
                        </a:spcAft>
                      </a:pPr>
                      <a:r>
                        <a:rPr lang="en-GB" sz="2000" b="1" dirty="0">
                          <a:effectLst/>
                        </a:rPr>
                        <a:t> </a:t>
                      </a:r>
                      <a:endParaRPr lang="fr-FR" sz="2000" b="1"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15000"/>
                        </a:lnSpc>
                        <a:spcBef>
                          <a:spcPts val="0"/>
                        </a:spcBef>
                        <a:spcAft>
                          <a:spcPts val="1000"/>
                        </a:spcAft>
                        <a:buClrTx/>
                        <a:buSzTx/>
                        <a:buFontTx/>
                        <a:buNone/>
                        <a:tabLst/>
                        <a:defRPr/>
                      </a:pPr>
                      <a:r>
                        <a:rPr lang="en-GB" sz="2000" b="1" dirty="0" err="1">
                          <a:effectLst/>
                        </a:rPr>
                        <a:t>P</a:t>
                      </a:r>
                      <a:r>
                        <a:rPr lang="en-GB" sz="2000" b="1" baseline="-25000" dirty="0" err="1">
                          <a:effectLst/>
                        </a:rPr>
                        <a:t>fus</a:t>
                      </a:r>
                      <a:r>
                        <a:rPr lang="en-GB" sz="2000" b="1" baseline="0" dirty="0">
                          <a:effectLst/>
                        </a:rPr>
                        <a:t>=</a:t>
                      </a:r>
                    </a:p>
                    <a:p>
                      <a:pPr marL="0" marR="0" lvl="0" indent="0" algn="just" defTabSz="685800" rtl="0" eaLnBrk="1" fontAlgn="auto" latinLnBrk="0" hangingPunct="1">
                        <a:lnSpc>
                          <a:spcPct val="115000"/>
                        </a:lnSpc>
                        <a:spcBef>
                          <a:spcPts val="0"/>
                        </a:spcBef>
                        <a:spcAft>
                          <a:spcPts val="1000"/>
                        </a:spcAft>
                        <a:buClrTx/>
                        <a:buSzTx/>
                        <a:buFontTx/>
                        <a:buNone/>
                        <a:tabLst/>
                        <a:defRPr/>
                      </a:pPr>
                      <a:r>
                        <a:rPr lang="en-GB" sz="2000" b="1" baseline="0" dirty="0">
                          <a:effectLst/>
                        </a:rPr>
                        <a:t>5x</a:t>
                      </a:r>
                      <a:r>
                        <a:rPr lang="en-GB" sz="2000" b="1" dirty="0">
                          <a:effectLst/>
                        </a:rPr>
                        <a:t>P</a:t>
                      </a:r>
                      <a:r>
                        <a:rPr lang="en-GB" sz="2000" b="1" baseline="-25000" dirty="0">
                          <a:effectLst/>
                        </a:rPr>
                        <a:t>alpha</a:t>
                      </a:r>
                      <a:r>
                        <a:rPr lang="en-GB" sz="2000" b="1" baseline="-25000" dirty="0">
                          <a:effectLst/>
                          <a:latin typeface="+mn-lt"/>
                          <a:ea typeface="+mn-ea"/>
                        </a:rPr>
                        <a:t> </a:t>
                      </a:r>
                      <a:r>
                        <a:rPr lang="en-GB" sz="2000" b="1" baseline="0" dirty="0">
                          <a:effectLst/>
                          <a:latin typeface="Calibri" panose="020F0502020204030204" pitchFamily="34" charset="0"/>
                          <a:ea typeface="Calibri" panose="020F0502020204030204" pitchFamily="34" charset="0"/>
                        </a:rPr>
                        <a:t>MW</a:t>
                      </a:r>
                      <a:endParaRPr lang="fr-FR" sz="2000" b="1" baseline="0"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GB" sz="2000" b="1" dirty="0" err="1">
                          <a:solidFill>
                            <a:srgbClr val="C00000"/>
                          </a:solidFill>
                          <a:effectLst/>
                        </a:rPr>
                        <a:t>P</a:t>
                      </a:r>
                      <a:r>
                        <a:rPr lang="en-GB" sz="2000" b="1" baseline="-25000" dirty="0" err="1">
                          <a:solidFill>
                            <a:srgbClr val="C00000"/>
                          </a:solidFill>
                          <a:effectLst/>
                        </a:rPr>
                        <a:t>alpha</a:t>
                      </a:r>
                      <a:r>
                        <a:rPr lang="en-GB" sz="2000" b="1" dirty="0">
                          <a:solidFill>
                            <a:srgbClr val="C00000"/>
                          </a:solidFill>
                          <a:effectLst/>
                        </a:rPr>
                        <a:t>/</a:t>
                      </a:r>
                      <a:r>
                        <a:rPr lang="en-GB" sz="2000" b="1" dirty="0" err="1">
                          <a:solidFill>
                            <a:srgbClr val="C00000"/>
                          </a:solidFill>
                          <a:effectLst/>
                        </a:rPr>
                        <a:t>P</a:t>
                      </a:r>
                      <a:r>
                        <a:rPr lang="en-GB" sz="2000" b="1" baseline="-25000" dirty="0" err="1">
                          <a:solidFill>
                            <a:srgbClr val="C00000"/>
                          </a:solidFill>
                          <a:effectLst/>
                        </a:rPr>
                        <a:t>aux</a:t>
                      </a:r>
                      <a:endParaRPr lang="fr-FR" sz="2000" b="1"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GB" sz="2000" b="1" dirty="0">
                          <a:effectLst/>
                        </a:rPr>
                        <a:t>Q=</a:t>
                      </a:r>
                    </a:p>
                    <a:p>
                      <a:pPr marL="0" marR="0" lvl="0" indent="0" algn="just" defTabSz="685800" rtl="0" eaLnBrk="1" fontAlgn="auto" latinLnBrk="0" hangingPunct="1">
                        <a:lnSpc>
                          <a:spcPct val="115000"/>
                        </a:lnSpc>
                        <a:spcBef>
                          <a:spcPts val="0"/>
                        </a:spcBef>
                        <a:spcAft>
                          <a:spcPts val="1000"/>
                        </a:spcAft>
                        <a:buClrTx/>
                        <a:buSzTx/>
                        <a:buFontTx/>
                        <a:buNone/>
                        <a:tabLst/>
                        <a:defRPr/>
                      </a:pPr>
                      <a:r>
                        <a:rPr lang="en-GB" sz="2000" b="1" dirty="0" err="1">
                          <a:solidFill>
                            <a:schemeClr val="tx1"/>
                          </a:solidFill>
                          <a:effectLst/>
                        </a:rPr>
                        <a:t>P</a:t>
                      </a:r>
                      <a:r>
                        <a:rPr lang="en-GB" sz="2000" b="1" baseline="-25000" dirty="0" err="1">
                          <a:solidFill>
                            <a:schemeClr val="tx1"/>
                          </a:solidFill>
                          <a:effectLst/>
                        </a:rPr>
                        <a:t>fus</a:t>
                      </a:r>
                      <a:r>
                        <a:rPr lang="en-GB" sz="2000" b="1" baseline="-25000" dirty="0">
                          <a:solidFill>
                            <a:schemeClr val="tx1"/>
                          </a:solidFill>
                          <a:effectLst/>
                        </a:rPr>
                        <a:t>/</a:t>
                      </a:r>
                      <a:r>
                        <a:rPr lang="en-GB" sz="2000" b="1" dirty="0" err="1">
                          <a:solidFill>
                            <a:schemeClr val="tx1"/>
                          </a:solidFill>
                          <a:effectLst/>
                        </a:rPr>
                        <a:t>P</a:t>
                      </a:r>
                      <a:r>
                        <a:rPr lang="en-GB" sz="2000" b="1" baseline="-25000" dirty="0" err="1">
                          <a:solidFill>
                            <a:schemeClr val="tx1"/>
                          </a:solidFill>
                          <a:effectLst/>
                        </a:rPr>
                        <a:t>aux</a:t>
                      </a:r>
                      <a:endParaRPr lang="fr-FR" sz="2000" b="1"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GB" sz="2000" b="1" dirty="0">
                          <a:solidFill>
                            <a:srgbClr val="C00000"/>
                          </a:solidFill>
                          <a:effectLst/>
                          <a:latin typeface="Calibri" panose="020F0502020204030204" pitchFamily="34" charset="0"/>
                          <a:ea typeface="Calibri" panose="020F0502020204030204" pitchFamily="34" charset="0"/>
                        </a:rPr>
                        <a:t>Kinetic/magnetic Pressure </a:t>
                      </a:r>
                      <a:r>
                        <a:rPr lang="en-GB" sz="2000" b="1" dirty="0" err="1">
                          <a:solidFill>
                            <a:srgbClr val="C00000"/>
                          </a:solidFill>
                          <a:effectLst/>
                          <a:latin typeface="Symbol" panose="05050102010706020507" pitchFamily="18" charset="2"/>
                          <a:ea typeface="Calibri" panose="020F0502020204030204" pitchFamily="34" charset="0"/>
                        </a:rPr>
                        <a:t>b</a:t>
                      </a:r>
                      <a:r>
                        <a:rPr lang="en-GB" sz="2000" b="1" baseline="-25000" dirty="0" err="1">
                          <a:solidFill>
                            <a:srgbClr val="C00000"/>
                          </a:solidFill>
                          <a:effectLst/>
                          <a:latin typeface="+mn-lt"/>
                          <a:ea typeface="Calibri" panose="020F0502020204030204" pitchFamily="34" charset="0"/>
                        </a:rPr>
                        <a:t>core</a:t>
                      </a:r>
                      <a:endParaRPr lang="fr-FR" sz="2000" b="1" baseline="-25000" dirty="0">
                        <a:solidFill>
                          <a:srgbClr val="C00000"/>
                        </a:solidFill>
                        <a:effectLst/>
                        <a:latin typeface="+mn-lt"/>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GB" sz="2000" b="1" dirty="0">
                          <a:solidFill>
                            <a:schemeClr val="tx1"/>
                          </a:solidFill>
                          <a:effectLst/>
                          <a:latin typeface="+mn-lt"/>
                        </a:rPr>
                        <a:t>Larmor radius</a:t>
                      </a:r>
                    </a:p>
                    <a:p>
                      <a:pPr algn="just">
                        <a:lnSpc>
                          <a:spcPct val="115000"/>
                        </a:lnSpc>
                        <a:spcAft>
                          <a:spcPts val="1000"/>
                        </a:spcAft>
                      </a:pPr>
                      <a:r>
                        <a:rPr lang="en-GB" sz="2000" b="1" dirty="0">
                          <a:solidFill>
                            <a:schemeClr val="tx1"/>
                          </a:solidFill>
                          <a:effectLst/>
                          <a:latin typeface="Symbol" panose="05050102010706020507" pitchFamily="18" charset="2"/>
                        </a:rPr>
                        <a:t>r</a:t>
                      </a:r>
                      <a:r>
                        <a:rPr lang="en-GB" sz="2000" b="1" dirty="0">
                          <a:solidFill>
                            <a:schemeClr val="tx1"/>
                          </a:solidFill>
                          <a:effectLst/>
                        </a:rPr>
                        <a:t>*</a:t>
                      </a:r>
                      <a:endParaRPr lang="fr-FR" sz="2000" b="1"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GB" sz="2000" b="1" baseline="0" dirty="0">
                          <a:solidFill>
                            <a:schemeClr val="tx1"/>
                          </a:solidFill>
                          <a:effectLst/>
                        </a:rPr>
                        <a:t>P</a:t>
                      </a:r>
                      <a:r>
                        <a:rPr lang="en-GB" sz="2000" b="1" baseline="-25000" dirty="0">
                          <a:solidFill>
                            <a:schemeClr val="tx1"/>
                          </a:solidFill>
                          <a:effectLst/>
                        </a:rPr>
                        <a:t>rad</a:t>
                      </a:r>
                      <a:r>
                        <a:rPr lang="en-GB" sz="2000" b="1" dirty="0">
                          <a:solidFill>
                            <a:schemeClr val="tx1"/>
                          </a:solidFill>
                          <a:effectLst/>
                        </a:rPr>
                        <a:t> / </a:t>
                      </a:r>
                      <a:r>
                        <a:rPr lang="en-GB" sz="2000" b="1" dirty="0" err="1">
                          <a:solidFill>
                            <a:schemeClr val="tx1"/>
                          </a:solidFill>
                          <a:effectLst/>
                        </a:rPr>
                        <a:t>P</a:t>
                      </a:r>
                      <a:r>
                        <a:rPr lang="en-GB" sz="2000" b="1" baseline="-25000" dirty="0" err="1">
                          <a:solidFill>
                            <a:schemeClr val="tx1"/>
                          </a:solidFill>
                          <a:effectLst/>
                        </a:rPr>
                        <a:t>alpha</a:t>
                      </a:r>
                      <a:r>
                        <a:rPr lang="en-GB" sz="2000" b="1" dirty="0" err="1">
                          <a:solidFill>
                            <a:schemeClr val="tx1"/>
                          </a:solidFill>
                          <a:effectLst/>
                        </a:rPr>
                        <a:t>+P</a:t>
                      </a:r>
                      <a:r>
                        <a:rPr lang="en-GB" sz="2000" b="1" baseline="-25000" dirty="0" err="1">
                          <a:solidFill>
                            <a:schemeClr val="tx1"/>
                          </a:solidFill>
                          <a:effectLst/>
                        </a:rPr>
                        <a:t>aux</a:t>
                      </a:r>
                      <a:endParaRPr lang="en-GB" sz="2000" b="1" baseline="-25000" dirty="0">
                        <a:solidFill>
                          <a:schemeClr val="tx1"/>
                        </a:solidFill>
                        <a:effectLst/>
                      </a:endParaRPr>
                    </a:p>
                    <a:p>
                      <a:pPr algn="just">
                        <a:lnSpc>
                          <a:spcPct val="115000"/>
                        </a:lnSpc>
                        <a:spcAft>
                          <a:spcPts val="1000"/>
                        </a:spcAft>
                      </a:pPr>
                      <a:r>
                        <a:rPr lang="en-GB" sz="2000" b="1" baseline="0" dirty="0">
                          <a:solidFill>
                            <a:schemeClr val="tx1"/>
                          </a:solidFill>
                          <a:effectLst/>
                          <a:latin typeface="Symbol" panose="05050102010706020507" pitchFamily="18" charset="2"/>
                        </a:rPr>
                        <a:t>r</a:t>
                      </a:r>
                      <a:r>
                        <a:rPr lang="en-GB" sz="2000" b="1" baseline="0" dirty="0">
                          <a:solidFill>
                            <a:schemeClr val="tx1"/>
                          </a:solidFill>
                          <a:effectLst/>
                        </a:rPr>
                        <a:t>&lt;1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129829"/>
                  </a:ext>
                </a:extLst>
              </a:tr>
              <a:tr h="713868">
                <a:tc>
                  <a:txBody>
                    <a:bodyPr/>
                    <a:lstStyle/>
                    <a:p>
                      <a:pPr algn="just">
                        <a:lnSpc>
                          <a:spcPct val="100000"/>
                        </a:lnSpc>
                        <a:spcAft>
                          <a:spcPts val="0"/>
                        </a:spcAft>
                      </a:pPr>
                      <a:r>
                        <a:rPr lang="en-GB" sz="2000" b="1" dirty="0">
                          <a:effectLst/>
                        </a:rPr>
                        <a:t>JET DT </a:t>
                      </a:r>
                    </a:p>
                    <a:p>
                      <a:pPr algn="just">
                        <a:lnSpc>
                          <a:spcPct val="100000"/>
                        </a:lnSpc>
                        <a:spcAft>
                          <a:spcPts val="0"/>
                        </a:spcAft>
                      </a:pPr>
                      <a:r>
                        <a:rPr lang="en-GB" sz="2000" b="1" dirty="0">
                          <a:effectLst/>
                        </a:rPr>
                        <a:t>[</a:t>
                      </a:r>
                      <a:r>
                        <a:rPr lang="en-GB" sz="2000" b="1" u="sng" dirty="0">
                          <a:effectLst/>
                          <a:hlinkClick r:id="rId2"/>
                        </a:rPr>
                        <a:t>NF2023</a:t>
                      </a:r>
                      <a:r>
                        <a:rPr lang="en-GB" sz="2000" b="1" dirty="0">
                          <a:effectLst/>
                        </a:rPr>
                        <a:t>] </a:t>
                      </a:r>
                      <a:endParaRPr lang="fr-FR" sz="2000" b="1"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effectLst/>
                        </a:rPr>
                        <a:t>12.5 </a:t>
                      </a:r>
                      <a:endParaRPr lang="fr-FR" sz="2000"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rgbClr val="C00000"/>
                          </a:solidFill>
                          <a:effectLst/>
                        </a:rPr>
                        <a:t>8 %</a:t>
                      </a:r>
                      <a:endParaRPr lang="fr-FR" sz="2000"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effectLst/>
                        </a:rPr>
                        <a:t>0.4</a:t>
                      </a:r>
                      <a:endParaRPr lang="fr-FR" sz="2000"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rgbClr val="C00000"/>
                          </a:solidFill>
                          <a:effectLst/>
                        </a:rPr>
                        <a:t>2.2 %</a:t>
                      </a:r>
                      <a:endParaRPr lang="fr-FR" sz="2000"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chemeClr val="tx1"/>
                          </a:solidFill>
                          <a:effectLst/>
                        </a:rPr>
                        <a:t>0.034</a:t>
                      </a:r>
                      <a:endParaRPr lang="fr-FR" sz="2000"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chemeClr val="tx1"/>
                          </a:solidFill>
                          <a:effectLst/>
                        </a:rPr>
                        <a:t>~20%</a:t>
                      </a:r>
                      <a:endParaRPr lang="fr-FR" sz="2000"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9818089"/>
                  </a:ext>
                </a:extLst>
              </a:tr>
              <a:tr h="713868">
                <a:tc>
                  <a:txBody>
                    <a:bodyPr/>
                    <a:lstStyle/>
                    <a:p>
                      <a:pPr algn="just">
                        <a:lnSpc>
                          <a:spcPct val="100000"/>
                        </a:lnSpc>
                        <a:spcAft>
                          <a:spcPts val="0"/>
                        </a:spcAft>
                      </a:pPr>
                      <a:r>
                        <a:rPr lang="de-DE" sz="2000" b="1" dirty="0">
                          <a:effectLst/>
                        </a:rPr>
                        <a:t>ITER 15 MA [</a:t>
                      </a:r>
                      <a:r>
                        <a:rPr lang="de-DE" sz="2000" b="1" u="sng" dirty="0">
                          <a:effectLst/>
                          <a:hlinkClick r:id="rId3"/>
                        </a:rPr>
                        <a:t>NF2024</a:t>
                      </a:r>
                      <a:r>
                        <a:rPr lang="de-DE" sz="2000" b="1" dirty="0">
                          <a:effectLst/>
                        </a:rPr>
                        <a:t>]</a:t>
                      </a:r>
                      <a:endParaRPr lang="fr-FR" sz="2000" b="1"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effectLst/>
                        </a:rPr>
                        <a:t>500 </a:t>
                      </a:r>
                      <a:endParaRPr lang="fr-FR" sz="2000"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rgbClr val="C00000"/>
                          </a:solidFill>
                          <a:effectLst/>
                        </a:rPr>
                        <a:t>200 %</a:t>
                      </a:r>
                      <a:endParaRPr lang="fr-FR" sz="2000"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a:effectLst/>
                        </a:rPr>
                        <a:t>10</a:t>
                      </a:r>
                      <a:endParaRPr lang="fr-FR" sz="200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rgbClr val="C00000"/>
                          </a:solidFill>
                          <a:effectLst/>
                        </a:rPr>
                        <a:t>4-4.2 %</a:t>
                      </a:r>
                      <a:endParaRPr lang="fr-FR" sz="2000"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chemeClr val="tx1"/>
                          </a:solidFill>
                          <a:effectLst/>
                        </a:rPr>
                        <a:t>0.021</a:t>
                      </a:r>
                      <a:endParaRPr lang="fr-FR" sz="2000"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chemeClr val="tx1"/>
                          </a:solidFill>
                          <a:effectLst/>
                        </a:rPr>
                        <a:t>4%</a:t>
                      </a:r>
                      <a:endParaRPr lang="fr-FR" sz="2000"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1840838"/>
                  </a:ext>
                </a:extLst>
              </a:tr>
              <a:tr h="448239">
                <a:tc>
                  <a:txBody>
                    <a:bodyPr/>
                    <a:lstStyle/>
                    <a:p>
                      <a:pPr algn="just">
                        <a:lnSpc>
                          <a:spcPct val="100000"/>
                        </a:lnSpc>
                        <a:spcAft>
                          <a:spcPts val="0"/>
                        </a:spcAft>
                      </a:pPr>
                      <a:r>
                        <a:rPr lang="en-GB" sz="2000" b="1" dirty="0">
                          <a:effectLst/>
                        </a:rPr>
                        <a:t>DEMO A=2.8 </a:t>
                      </a:r>
                      <a:endParaRPr lang="fr-FR" sz="2000" b="1"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effectLst/>
                        </a:rPr>
                        <a:t>1600 </a:t>
                      </a:r>
                      <a:endParaRPr lang="fr-FR" sz="2000"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rgbClr val="C00000"/>
                          </a:solidFill>
                          <a:effectLst/>
                        </a:rPr>
                        <a:t>640 %</a:t>
                      </a:r>
                      <a:endParaRPr lang="fr-FR" sz="2000"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effectLst/>
                        </a:rPr>
                        <a:t>32</a:t>
                      </a:r>
                      <a:endParaRPr lang="fr-FR" sz="2000" dirty="0">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rgbClr val="C00000"/>
                          </a:solidFill>
                          <a:effectLst/>
                        </a:rPr>
                        <a:t>4.9 %</a:t>
                      </a:r>
                      <a:endParaRPr lang="fr-FR" sz="2000" dirty="0">
                        <a:solidFill>
                          <a:srgbClr val="C00000"/>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chemeClr val="tx1"/>
                          </a:solidFill>
                          <a:effectLst/>
                        </a:rPr>
                        <a:t>0.016</a:t>
                      </a:r>
                      <a:endParaRPr lang="fr-FR" sz="2000"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2000" dirty="0">
                          <a:solidFill>
                            <a:schemeClr val="tx1"/>
                          </a:solidFill>
                          <a:effectLst/>
                        </a:rPr>
                        <a:t>~60-70%</a:t>
                      </a:r>
                      <a:endParaRPr lang="fr-FR" sz="2000" dirty="0">
                        <a:solidFill>
                          <a:schemeClr val="tx1"/>
                        </a:solidFill>
                        <a:effectLst/>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346657"/>
                  </a:ext>
                </a:extLst>
              </a:tr>
            </a:tbl>
          </a:graphicData>
        </a:graphic>
      </p:graphicFrame>
      <p:sp>
        <p:nvSpPr>
          <p:cNvPr id="9" name="ZoneTexte 8">
            <a:extLst>
              <a:ext uri="{FF2B5EF4-FFF2-40B4-BE49-F238E27FC236}">
                <a16:creationId xmlns:a16="http://schemas.microsoft.com/office/drawing/2014/main" id="{D869D58D-BAF2-4ADA-BEDD-E112311E19F9}"/>
              </a:ext>
            </a:extLst>
          </p:cNvPr>
          <p:cNvSpPr txBox="1"/>
          <p:nvPr/>
        </p:nvSpPr>
        <p:spPr>
          <a:xfrm>
            <a:off x="285525" y="4665778"/>
            <a:ext cx="5629746" cy="1631216"/>
          </a:xfrm>
          <a:prstGeom prst="rect">
            <a:avLst/>
          </a:prstGeom>
          <a:noFill/>
        </p:spPr>
        <p:txBody>
          <a:bodyPr wrap="none" rtlCol="0">
            <a:spAutoFit/>
          </a:bodyPr>
          <a:lstStyle/>
          <a:p>
            <a:pPr algn="l"/>
            <a:r>
              <a:rPr lang="en-US" sz="2000" dirty="0">
                <a:solidFill>
                  <a:srgbClr val="C00000"/>
                </a:solidFill>
              </a:rPr>
              <a:t>Very large gaps between JET DT and ITER/DEMO </a:t>
            </a:r>
          </a:p>
          <a:p>
            <a:r>
              <a:rPr lang="en-US" sz="2000" dirty="0"/>
              <a:t>In terms of </a:t>
            </a:r>
            <a:r>
              <a:rPr lang="en-GB" sz="2000" dirty="0" err="1">
                <a:effectLst/>
              </a:rPr>
              <a:t>P</a:t>
            </a:r>
            <a:r>
              <a:rPr lang="en-GB" sz="2000" baseline="-25000" dirty="0" err="1">
                <a:effectLst/>
              </a:rPr>
              <a:t>alpha</a:t>
            </a:r>
            <a:r>
              <a:rPr lang="en-GB" sz="2000" dirty="0">
                <a:effectLst/>
              </a:rPr>
              <a:t>/</a:t>
            </a:r>
            <a:r>
              <a:rPr lang="en-GB" sz="2000" dirty="0" err="1">
                <a:effectLst/>
              </a:rPr>
              <a:t>P</a:t>
            </a:r>
            <a:r>
              <a:rPr lang="en-GB" sz="2000" baseline="-25000" dirty="0" err="1">
                <a:effectLst/>
              </a:rPr>
              <a:t>aux</a:t>
            </a:r>
            <a:r>
              <a:rPr lang="en-US" sz="2000" dirty="0"/>
              <a:t>, </a:t>
            </a:r>
            <a:r>
              <a:rPr lang="en-US" sz="2000" dirty="0">
                <a:latin typeface="Symbol" panose="05050102010706020507" pitchFamily="18" charset="2"/>
              </a:rPr>
              <a:t>b</a:t>
            </a:r>
            <a:endParaRPr lang="en-US" sz="2000" b="1" dirty="0"/>
          </a:p>
          <a:p>
            <a:pPr algn="l"/>
            <a:r>
              <a:rPr lang="en-US" sz="2000" dirty="0">
                <a:solidFill>
                  <a:srgbClr val="C00000"/>
                </a:solidFill>
              </a:rPr>
              <a:t>But </a:t>
            </a:r>
            <a:r>
              <a:rPr lang="en-US" sz="2000" b="1" dirty="0">
                <a:solidFill>
                  <a:srgbClr val="C00000"/>
                </a:solidFill>
              </a:rPr>
              <a:t>ITER/DEMO have similar </a:t>
            </a:r>
            <a:r>
              <a:rPr lang="en-US" sz="2000" b="1" dirty="0">
                <a:solidFill>
                  <a:srgbClr val="C00000"/>
                </a:solidFill>
                <a:latin typeface="Symbol" panose="05050102010706020507" pitchFamily="18" charset="2"/>
              </a:rPr>
              <a:t>b </a:t>
            </a:r>
            <a:r>
              <a:rPr lang="en-US" sz="2000" b="1" dirty="0">
                <a:solidFill>
                  <a:srgbClr val="C00000"/>
                </a:solidFill>
              </a:rPr>
              <a:t>and power density!</a:t>
            </a:r>
          </a:p>
          <a:p>
            <a:pPr algn="l"/>
            <a:r>
              <a:rPr lang="en-US" sz="2000" dirty="0"/>
              <a:t>Due to different plasma volumes: 2700 m</a:t>
            </a:r>
            <a:r>
              <a:rPr lang="en-US" sz="2000" baseline="30000" dirty="0"/>
              <a:t>3</a:t>
            </a:r>
            <a:r>
              <a:rPr lang="en-US" sz="2000" dirty="0"/>
              <a:t> ~ 3 x ITER</a:t>
            </a:r>
          </a:p>
          <a:p>
            <a:pPr algn="l"/>
            <a:r>
              <a:rPr lang="en-US" sz="2000" dirty="0">
                <a:solidFill>
                  <a:srgbClr val="C00000"/>
                </a:solidFill>
              </a:rPr>
              <a:t>Synergy: preparing ITER operation / designing DEMO</a:t>
            </a:r>
          </a:p>
        </p:txBody>
      </p:sp>
      <p:grpSp>
        <p:nvGrpSpPr>
          <p:cNvPr id="7" name="Groupe 6">
            <a:extLst>
              <a:ext uri="{FF2B5EF4-FFF2-40B4-BE49-F238E27FC236}">
                <a16:creationId xmlns:a16="http://schemas.microsoft.com/office/drawing/2014/main" id="{D0E9ED52-5BF0-4446-9171-2DD2976848A7}"/>
              </a:ext>
            </a:extLst>
          </p:cNvPr>
          <p:cNvGrpSpPr/>
          <p:nvPr/>
        </p:nvGrpSpPr>
        <p:grpSpPr>
          <a:xfrm>
            <a:off x="6445769" y="1039649"/>
            <a:ext cx="5545122" cy="5184395"/>
            <a:chOff x="6073630" y="1082180"/>
            <a:chExt cx="5545122" cy="5184395"/>
          </a:xfrm>
        </p:grpSpPr>
        <p:pic>
          <p:nvPicPr>
            <p:cNvPr id="8" name="image38.png">
              <a:extLst>
                <a:ext uri="{FF2B5EF4-FFF2-40B4-BE49-F238E27FC236}">
                  <a16:creationId xmlns:a16="http://schemas.microsoft.com/office/drawing/2014/main" id="{2E1F809D-3A1C-49B1-AFB9-ACD81E42FEA9}"/>
                </a:ext>
              </a:extLst>
            </p:cNvPr>
            <p:cNvPicPr/>
            <p:nvPr/>
          </p:nvPicPr>
          <p:blipFill>
            <a:blip r:embed="rId4"/>
            <a:srcRect/>
            <a:stretch>
              <a:fillRect/>
            </a:stretch>
          </p:blipFill>
          <p:spPr>
            <a:xfrm>
              <a:off x="6073630" y="1082180"/>
              <a:ext cx="5545122" cy="5184395"/>
            </a:xfrm>
            <a:prstGeom prst="rect">
              <a:avLst/>
            </a:prstGeom>
            <a:ln/>
          </p:spPr>
        </p:pic>
        <p:sp>
          <p:nvSpPr>
            <p:cNvPr id="10" name="ZoneTexte 9">
              <a:extLst>
                <a:ext uri="{FF2B5EF4-FFF2-40B4-BE49-F238E27FC236}">
                  <a16:creationId xmlns:a16="http://schemas.microsoft.com/office/drawing/2014/main" id="{6D6F6F27-1A4D-4648-B753-B08BCC883571}"/>
                </a:ext>
              </a:extLst>
            </p:cNvPr>
            <p:cNvSpPr txBox="1"/>
            <p:nvPr/>
          </p:nvSpPr>
          <p:spPr>
            <a:xfrm>
              <a:off x="7667537" y="1652631"/>
              <a:ext cx="3045204" cy="707886"/>
            </a:xfrm>
            <a:prstGeom prst="rect">
              <a:avLst/>
            </a:prstGeom>
            <a:solidFill>
              <a:schemeClr val="bg1"/>
            </a:solidFill>
          </p:spPr>
          <p:txBody>
            <a:bodyPr wrap="square" rtlCol="0">
              <a:spAutoFit/>
            </a:bodyPr>
            <a:lstStyle/>
            <a:p>
              <a:pPr algn="ctr"/>
              <a:r>
                <a:rPr lang="en-US" sz="2000" b="1" dirty="0">
                  <a:solidFill>
                    <a:srgbClr val="C00000"/>
                  </a:solidFill>
                </a:rPr>
                <a:t>DEMO A=2.8</a:t>
              </a:r>
            </a:p>
            <a:p>
              <a:pPr algn="ctr"/>
              <a:r>
                <a:rPr lang="en-US" sz="2000" b="1" dirty="0">
                  <a:solidFill>
                    <a:srgbClr val="0033CC"/>
                  </a:solidFill>
                </a:rPr>
                <a:t>ITER 15 MA</a:t>
              </a:r>
            </a:p>
          </p:txBody>
        </p:sp>
        <p:sp>
          <p:nvSpPr>
            <p:cNvPr id="11" name="ZoneTexte 10">
              <a:extLst>
                <a:ext uri="{FF2B5EF4-FFF2-40B4-BE49-F238E27FC236}">
                  <a16:creationId xmlns:a16="http://schemas.microsoft.com/office/drawing/2014/main" id="{3D0A7812-8435-4193-AC0B-340E3BAC3785}"/>
                </a:ext>
              </a:extLst>
            </p:cNvPr>
            <p:cNvSpPr txBox="1"/>
            <p:nvPr/>
          </p:nvSpPr>
          <p:spPr>
            <a:xfrm>
              <a:off x="7290033" y="3145872"/>
              <a:ext cx="3040512" cy="400110"/>
            </a:xfrm>
            <a:prstGeom prst="rect">
              <a:avLst/>
            </a:prstGeom>
            <a:noFill/>
          </p:spPr>
          <p:txBody>
            <a:bodyPr wrap="none" rtlCol="0">
              <a:spAutoFit/>
            </a:bodyPr>
            <a:lstStyle/>
            <a:p>
              <a:pPr algn="l"/>
              <a:r>
                <a:rPr lang="en-US" sz="2000" b="1" dirty="0"/>
                <a:t>Alpha heating on electrons</a:t>
              </a:r>
            </a:p>
          </p:txBody>
        </p:sp>
        <p:sp>
          <p:nvSpPr>
            <p:cNvPr id="12" name="ZoneTexte 11">
              <a:extLst>
                <a:ext uri="{FF2B5EF4-FFF2-40B4-BE49-F238E27FC236}">
                  <a16:creationId xmlns:a16="http://schemas.microsoft.com/office/drawing/2014/main" id="{6D29AA6E-6EEB-46C8-B37D-4E2149C6B43D}"/>
                </a:ext>
              </a:extLst>
            </p:cNvPr>
            <p:cNvSpPr txBox="1"/>
            <p:nvPr/>
          </p:nvSpPr>
          <p:spPr>
            <a:xfrm>
              <a:off x="7207540" y="4565010"/>
              <a:ext cx="748346" cy="400110"/>
            </a:xfrm>
            <a:prstGeom prst="rect">
              <a:avLst/>
            </a:prstGeom>
            <a:noFill/>
          </p:spPr>
          <p:txBody>
            <a:bodyPr wrap="none" rtlCol="0">
              <a:spAutoFit/>
            </a:bodyPr>
            <a:lstStyle/>
            <a:p>
              <a:pPr algn="l"/>
              <a:r>
                <a:rPr lang="en-US" sz="2000" b="1" dirty="0"/>
                <a:t>ECRH</a:t>
              </a:r>
            </a:p>
          </p:txBody>
        </p:sp>
      </p:grpSp>
    </p:spTree>
    <p:extLst>
      <p:ext uri="{BB962C8B-B14F-4D97-AF65-F5344CB8AC3E}">
        <p14:creationId xmlns:p14="http://schemas.microsoft.com/office/powerpoint/2010/main" val="3152515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DA99-9BA6-956D-D638-FDA8F7514487}"/>
              </a:ext>
            </a:extLst>
          </p:cNvPr>
          <p:cNvSpPr>
            <a:spLocks noGrp="1"/>
          </p:cNvSpPr>
          <p:nvPr>
            <p:ph type="title"/>
          </p:nvPr>
        </p:nvSpPr>
        <p:spPr/>
        <p:txBody>
          <a:bodyPr/>
          <a:lstStyle/>
          <a:p>
            <a:r>
              <a:rPr lang="en-US" dirty="0"/>
              <a:t>Table of Content</a:t>
            </a:r>
            <a:endParaRPr lang="en-GB" dirty="0"/>
          </a:p>
        </p:txBody>
      </p:sp>
      <p:sp>
        <p:nvSpPr>
          <p:cNvPr id="3" name="Content Placeholder 2">
            <a:extLst>
              <a:ext uri="{FF2B5EF4-FFF2-40B4-BE49-F238E27FC236}">
                <a16:creationId xmlns:a16="http://schemas.microsoft.com/office/drawing/2014/main" id="{75DC992C-7CCB-56E6-3ACB-117F589A74C3}"/>
              </a:ext>
            </a:extLst>
          </p:cNvPr>
          <p:cNvSpPr>
            <a:spLocks noGrp="1"/>
          </p:cNvSpPr>
          <p:nvPr>
            <p:ph idx="4294967295"/>
          </p:nvPr>
        </p:nvSpPr>
        <p:spPr>
          <a:xfrm>
            <a:off x="609600" y="836712"/>
            <a:ext cx="11103024" cy="5688632"/>
          </a:xfrm>
        </p:spPr>
        <p:txBody>
          <a:bodyPr>
            <a:normAutofit/>
          </a:bodyPr>
          <a:lstStyle/>
          <a:p>
            <a:endParaRPr lang="en-GB" sz="2000" b="1" dirty="0"/>
          </a:p>
          <a:p>
            <a:r>
              <a:rPr lang="en-GB" sz="2000" b="1" dirty="0"/>
              <a:t>Physics assumptions used in the system code to design DEMO A=2.8</a:t>
            </a:r>
          </a:p>
          <a:p>
            <a:endParaRPr lang="en-GB" sz="2000" dirty="0"/>
          </a:p>
          <a:p>
            <a:r>
              <a:rPr lang="en-GB" sz="2000" b="1" dirty="0"/>
              <a:t>Motivation/Context for high fidelity physics based DEMO plasma modelling</a:t>
            </a:r>
          </a:p>
          <a:p>
            <a:endParaRPr lang="en-GB" sz="2000" dirty="0">
              <a:solidFill>
                <a:srgbClr val="C00000"/>
              </a:solidFill>
            </a:endParaRPr>
          </a:p>
          <a:p>
            <a:r>
              <a:rPr lang="en-GB" sz="2000" b="1" dirty="0">
                <a:solidFill>
                  <a:srgbClr val="C00000"/>
                </a:solidFill>
              </a:rPr>
              <a:t>Preparing a High fidelity integrated modelling of DEMO burning plasma </a:t>
            </a:r>
          </a:p>
          <a:p>
            <a:endParaRPr lang="en-GB" sz="2000" dirty="0">
              <a:ea typeface="Calibri" panose="020F0502020204030204" pitchFamily="34" charset="0"/>
            </a:endParaRPr>
          </a:p>
          <a:p>
            <a:r>
              <a:rPr lang="en-GB" sz="2000" b="1" dirty="0">
                <a:ea typeface="Calibri" panose="020F0502020204030204" pitchFamily="34" charset="0"/>
              </a:rPr>
              <a:t>High fidelity i</a:t>
            </a:r>
            <a:r>
              <a:rPr lang="en-GB" sz="2000" b="1" dirty="0">
                <a:effectLst/>
                <a:ea typeface="Calibri" panose="020F0502020204030204" pitchFamily="34" charset="0"/>
              </a:rPr>
              <a:t>ntegrated modelling results</a:t>
            </a:r>
          </a:p>
          <a:p>
            <a:pPr lvl="1"/>
            <a:endParaRPr lang="en-GB" sz="2000" dirty="0">
              <a:ea typeface="Calibri" panose="020F0502020204030204" pitchFamily="34" charset="0"/>
            </a:endParaRPr>
          </a:p>
          <a:p>
            <a:r>
              <a:rPr lang="en-GB" sz="2000" b="1" dirty="0">
                <a:ea typeface="Calibri" panose="020F0502020204030204" pitchFamily="34" charset="0"/>
              </a:rPr>
              <a:t>Lessons learnt, way forward</a:t>
            </a:r>
          </a:p>
        </p:txBody>
      </p:sp>
      <p:sp>
        <p:nvSpPr>
          <p:cNvPr id="4" name="Slide Number Placeholder 3">
            <a:extLst>
              <a:ext uri="{FF2B5EF4-FFF2-40B4-BE49-F238E27FC236}">
                <a16:creationId xmlns:a16="http://schemas.microsoft.com/office/drawing/2014/main" id="{FB71C711-B085-8750-E0A1-6924C0572CEF}"/>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a:solidFill>
                <a:prstClr val="white"/>
              </a:solidFill>
            </a:endParaRPr>
          </a:p>
        </p:txBody>
      </p:sp>
      <p:sp>
        <p:nvSpPr>
          <p:cNvPr id="5" name="Footer Placeholder 4">
            <a:extLst>
              <a:ext uri="{FF2B5EF4-FFF2-40B4-BE49-F238E27FC236}">
                <a16:creationId xmlns:a16="http://schemas.microsoft.com/office/drawing/2014/main" id="{C8B8CD36-30A1-64E2-B407-D29FB4AA2DBB}"/>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467661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C6EA48-B893-4250-A5AF-2550A67761EF}"/>
              </a:ext>
            </a:extLst>
          </p:cNvPr>
          <p:cNvSpPr>
            <a:spLocks noGrp="1"/>
          </p:cNvSpPr>
          <p:nvPr>
            <p:ph type="title"/>
          </p:nvPr>
        </p:nvSpPr>
        <p:spPr/>
        <p:txBody>
          <a:bodyPr>
            <a:normAutofit fontScale="90000"/>
          </a:bodyPr>
          <a:lstStyle/>
          <a:p>
            <a:r>
              <a:rPr lang="en-US" dirty="0"/>
              <a:t>Given the gaps in </a:t>
            </a:r>
            <a:r>
              <a:rPr lang="en-US" dirty="0">
                <a:latin typeface="Symbol" panose="05050102010706020507" pitchFamily="18" charset="2"/>
              </a:rPr>
              <a:t>b</a:t>
            </a:r>
            <a:r>
              <a:rPr lang="en-US" dirty="0"/>
              <a:t> and alpha power: </a:t>
            </a:r>
            <a:r>
              <a:rPr lang="en-US" u="sng" dirty="0"/>
              <a:t>verification before extrapolation</a:t>
            </a:r>
            <a:br>
              <a:rPr lang="en-US" dirty="0"/>
            </a:br>
            <a:r>
              <a:rPr lang="en-US" dirty="0"/>
              <a:t>of reduced turbulent transport in burning plasma context</a:t>
            </a:r>
          </a:p>
        </p:txBody>
      </p:sp>
      <p:sp>
        <p:nvSpPr>
          <p:cNvPr id="5" name="Espace réservé du numéro de diapositive 4">
            <a:extLst>
              <a:ext uri="{FF2B5EF4-FFF2-40B4-BE49-F238E27FC236}">
                <a16:creationId xmlns:a16="http://schemas.microsoft.com/office/drawing/2014/main" id="{7642329D-3829-4B77-9134-9CA6530DCD93}"/>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
        <p:nvSpPr>
          <p:cNvPr id="4" name="Espace réservé du pied de page 3">
            <a:extLst>
              <a:ext uri="{FF2B5EF4-FFF2-40B4-BE49-F238E27FC236}">
                <a16:creationId xmlns:a16="http://schemas.microsoft.com/office/drawing/2014/main" id="{631DA2DE-A090-45B0-8C62-71F867076E0C}"/>
              </a:ext>
            </a:extLst>
          </p:cNvPr>
          <p:cNvSpPr>
            <a:spLocks noGrp="1"/>
          </p:cNvSpPr>
          <p:nvPr>
            <p:ph type="ftr" sz="quarter" idx="3"/>
          </p:nvPr>
        </p:nvSpPr>
        <p:spPr>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E-TASC general meeting #2 11/02/2026</a:t>
            </a:r>
            <a:endParaRPr lang="en-GB" sz="1100" dirty="0">
              <a:solidFill>
                <a:prstClr val="white"/>
              </a:solidFill>
            </a:endParaRPr>
          </a:p>
        </p:txBody>
      </p:sp>
      <p:sp>
        <p:nvSpPr>
          <p:cNvPr id="6" name="ZoneTexte 5">
            <a:extLst>
              <a:ext uri="{FF2B5EF4-FFF2-40B4-BE49-F238E27FC236}">
                <a16:creationId xmlns:a16="http://schemas.microsoft.com/office/drawing/2014/main" id="{CEEDD51F-E19D-49ED-AB42-E8314D02A012}"/>
              </a:ext>
            </a:extLst>
          </p:cNvPr>
          <p:cNvSpPr txBox="1"/>
          <p:nvPr/>
        </p:nvSpPr>
        <p:spPr>
          <a:xfrm>
            <a:off x="99391" y="961135"/>
            <a:ext cx="4820479" cy="5324535"/>
          </a:xfrm>
          <a:prstGeom prst="rect">
            <a:avLst/>
          </a:prstGeom>
          <a:noFill/>
        </p:spPr>
        <p:txBody>
          <a:bodyPr wrap="square" rtlCol="0">
            <a:spAutoFit/>
          </a:bodyPr>
          <a:lstStyle/>
          <a:p>
            <a:pPr marL="285750" indent="-285750" algn="l">
              <a:buFont typeface="Arial" panose="020B0604020202020204" pitchFamily="34" charset="0"/>
              <a:buChar char="•"/>
            </a:pPr>
            <a:r>
              <a:rPr lang="en-US" sz="2000" b="1" dirty="0">
                <a:solidFill>
                  <a:srgbClr val="C00000"/>
                </a:solidFill>
              </a:rPr>
              <a:t>Reduced turbulent transport model</a:t>
            </a:r>
            <a:r>
              <a:rPr lang="en-US" sz="2000" dirty="0">
                <a:solidFill>
                  <a:srgbClr val="C00000"/>
                </a:solidFill>
              </a:rPr>
              <a:t>: </a:t>
            </a:r>
            <a:r>
              <a:rPr lang="en-US" sz="2000" dirty="0"/>
              <a:t>TGLFsat2 in HFPS integrated modelling framework: settings optimized for electromagnetic turbulence tested </a:t>
            </a:r>
            <a:r>
              <a:rPr lang="en-US" sz="2000" i="0" u="none" strike="noStrike" baseline="0" dirty="0">
                <a:solidFill>
                  <a:srgbClr val="000000"/>
                </a:solidFill>
                <a:latin typeface="SFRM1000"/>
              </a:rPr>
              <a:t>on JET high </a:t>
            </a:r>
            <a:r>
              <a:rPr lang="el-GR" sz="2000" i="0" u="none" strike="noStrike" baseline="0" dirty="0">
                <a:solidFill>
                  <a:srgbClr val="000000"/>
                </a:solidFill>
                <a:latin typeface="CMMI10"/>
              </a:rPr>
              <a:t>β </a:t>
            </a:r>
            <a:r>
              <a:rPr lang="en-US" sz="2000" i="0" u="none" strike="noStrike" baseline="0" dirty="0">
                <a:solidFill>
                  <a:srgbClr val="000000"/>
                </a:solidFill>
                <a:latin typeface="SFRM1000"/>
              </a:rPr>
              <a:t>plasma</a:t>
            </a:r>
            <a:r>
              <a:rPr lang="en-US" sz="2000" dirty="0"/>
              <a:t> [</a:t>
            </a:r>
            <a:r>
              <a:rPr lang="en-US" sz="2000" dirty="0">
                <a:hlinkClick r:id="rId2"/>
              </a:rPr>
              <a:t>Najlaoui PPCF 2025</a:t>
            </a:r>
            <a:r>
              <a:rPr lang="en-US" sz="2000" dirty="0"/>
              <a:t>] ~1000 </a:t>
            </a:r>
            <a:r>
              <a:rPr lang="en-US" sz="2000" dirty="0" err="1"/>
              <a:t>CPUh</a:t>
            </a:r>
            <a:r>
              <a:rPr lang="en-US" sz="2000" dirty="0"/>
              <a:t>, ~1 day on 48 processors</a:t>
            </a:r>
          </a:p>
          <a:p>
            <a:pPr algn="l"/>
            <a:endParaRPr lang="en-US" sz="2000" dirty="0">
              <a:solidFill>
                <a:srgbClr val="C00000"/>
              </a:solidFill>
            </a:endParaRPr>
          </a:p>
          <a:p>
            <a:r>
              <a:rPr lang="en-US" sz="2000" b="1" i="0" u="none" strike="noStrike" baseline="0" dirty="0">
                <a:solidFill>
                  <a:srgbClr val="000000"/>
                </a:solidFill>
                <a:latin typeface="CMMI10"/>
              </a:rPr>
              <a:t>VS</a:t>
            </a:r>
          </a:p>
          <a:p>
            <a:endParaRPr lang="en-US" sz="2000" b="1" i="0" u="none" strike="noStrike" baseline="0" dirty="0">
              <a:solidFill>
                <a:srgbClr val="000000"/>
              </a:solidFill>
              <a:latin typeface="CMMI10"/>
            </a:endParaRPr>
          </a:p>
          <a:p>
            <a:pPr marL="285750" indent="-285750" algn="l">
              <a:buFont typeface="Arial" panose="020B0604020202020204" pitchFamily="34" charset="0"/>
              <a:buChar char="•"/>
            </a:pPr>
            <a:r>
              <a:rPr lang="en-US" sz="2000" b="1" dirty="0">
                <a:solidFill>
                  <a:srgbClr val="C00000"/>
                </a:solidFill>
              </a:rPr>
              <a:t>Higher fidelity turbulent transport model, frontier of achievable calculations</a:t>
            </a:r>
            <a:r>
              <a:rPr lang="en-US" sz="2000" dirty="0">
                <a:solidFill>
                  <a:srgbClr val="C00000"/>
                </a:solidFill>
              </a:rPr>
              <a:t>: </a:t>
            </a:r>
            <a:r>
              <a:rPr lang="en-US" sz="2000" dirty="0"/>
              <a:t>GENE global, electromagnetic, nonlinear, coupled in  Tango framework. 8 million </a:t>
            </a:r>
            <a:r>
              <a:rPr lang="en-US" sz="2000" dirty="0" err="1"/>
              <a:t>CPUh</a:t>
            </a:r>
            <a:r>
              <a:rPr lang="en-US" sz="2000" dirty="0"/>
              <a:t> for convergence tests + 70k node hours on GPU </a:t>
            </a:r>
            <a:r>
              <a:rPr lang="en-US" sz="2000" i="0" u="none" strike="noStrike" baseline="0" dirty="0"/>
              <a:t>[</a:t>
            </a:r>
            <a:r>
              <a:rPr lang="en-US" sz="2000" i="0" u="none" strike="noStrike" baseline="0" dirty="0">
                <a:solidFill>
                  <a:srgbClr val="0000FF"/>
                </a:solidFill>
              </a:rPr>
              <a:t>A. Di Siena</a:t>
            </a:r>
            <a:r>
              <a:rPr lang="en-US" sz="2000" dirty="0">
                <a:solidFill>
                  <a:srgbClr val="0000FF"/>
                </a:solidFill>
              </a:rPr>
              <a:t> </a:t>
            </a:r>
            <a:r>
              <a:rPr lang="en-US" sz="2000" i="0" u="none" strike="noStrike" baseline="0" dirty="0">
                <a:solidFill>
                  <a:srgbClr val="0000FF"/>
                </a:solidFill>
              </a:rPr>
              <a:t>NF2026</a:t>
            </a:r>
            <a:r>
              <a:rPr lang="en-US" sz="2000" i="0" u="none" strike="noStrike" baseline="0" dirty="0"/>
              <a:t>] ~ year work needed</a:t>
            </a:r>
          </a:p>
        </p:txBody>
      </p:sp>
      <p:pic>
        <p:nvPicPr>
          <p:cNvPr id="27" name="Image 26">
            <a:extLst>
              <a:ext uri="{FF2B5EF4-FFF2-40B4-BE49-F238E27FC236}">
                <a16:creationId xmlns:a16="http://schemas.microsoft.com/office/drawing/2014/main" id="{F7603AE3-561F-4ECE-AEDD-CCF17C7A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845" y="1109824"/>
            <a:ext cx="7488795" cy="2438719"/>
          </a:xfrm>
          <a:prstGeom prst="rect">
            <a:avLst/>
          </a:prstGeom>
        </p:spPr>
      </p:pic>
      <p:pic>
        <p:nvPicPr>
          <p:cNvPr id="33" name="Image 32">
            <a:extLst>
              <a:ext uri="{FF2B5EF4-FFF2-40B4-BE49-F238E27FC236}">
                <a16:creationId xmlns:a16="http://schemas.microsoft.com/office/drawing/2014/main" id="{DD255CBB-8B23-498D-9B91-E2B0B991F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8439" y="3731194"/>
            <a:ext cx="7038359" cy="2388118"/>
          </a:xfrm>
          <a:prstGeom prst="rect">
            <a:avLst/>
          </a:prstGeom>
        </p:spPr>
      </p:pic>
    </p:spTree>
    <p:extLst>
      <p:ext uri="{BB962C8B-B14F-4D97-AF65-F5344CB8AC3E}">
        <p14:creationId xmlns:p14="http://schemas.microsoft.com/office/powerpoint/2010/main" val="656549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A2B6F46-8E91-40DF-91B2-C84AD4734D87}"/>
              </a:ext>
            </a:extLst>
          </p:cNvPr>
          <p:cNvPicPr>
            <a:picLocks noChangeAspect="1"/>
          </p:cNvPicPr>
          <p:nvPr/>
        </p:nvPicPr>
        <p:blipFill>
          <a:blip r:embed="rId2"/>
          <a:stretch>
            <a:fillRect/>
          </a:stretch>
        </p:blipFill>
        <p:spPr>
          <a:xfrm>
            <a:off x="705414" y="1820771"/>
            <a:ext cx="10497355" cy="3674074"/>
          </a:xfrm>
          <a:prstGeom prst="rect">
            <a:avLst/>
          </a:prstGeom>
        </p:spPr>
      </p:pic>
      <p:sp>
        <p:nvSpPr>
          <p:cNvPr id="4" name="ZoneTexte 3"/>
          <p:cNvSpPr txBox="1"/>
          <p:nvPr/>
        </p:nvSpPr>
        <p:spPr>
          <a:xfrm>
            <a:off x="347745" y="969208"/>
            <a:ext cx="11413619" cy="6247864"/>
          </a:xfrm>
          <a:prstGeom prst="rect">
            <a:avLst/>
          </a:prstGeom>
          <a:noFill/>
        </p:spPr>
        <p:txBody>
          <a:bodyPr wrap="square" rtlCol="0">
            <a:spAutoFit/>
          </a:bodyPr>
          <a:lstStyle/>
          <a:p>
            <a:pPr marL="285750" indent="-285750">
              <a:buFont typeface="Arial" panose="020B0604020202020204" pitchFamily="34" charset="0"/>
              <a:buChar char="•"/>
            </a:pPr>
            <a:r>
              <a:rPr lang="fr-FR" sz="2000" b="1" dirty="0">
                <a:solidFill>
                  <a:srgbClr val="C00000"/>
                </a:solidFill>
              </a:rPr>
              <a:t>TGLFsat2 in HFPS</a:t>
            </a:r>
            <a:r>
              <a:rPr lang="fr-FR" sz="2000" dirty="0">
                <a:solidFill>
                  <a:srgbClr val="C00000"/>
                </a:solidFill>
              </a:rPr>
              <a:t> </a:t>
            </a:r>
            <a:r>
              <a:rPr lang="fr-FR" sz="2000" dirty="0" err="1"/>
              <a:t>framework</a:t>
            </a:r>
            <a:r>
              <a:rPr lang="fr-FR" sz="2000" dirty="0"/>
              <a:t> </a:t>
            </a:r>
            <a:r>
              <a:rPr lang="fr-FR" sz="2000" b="1" dirty="0" err="1">
                <a:solidFill>
                  <a:srgbClr val="C00000"/>
                </a:solidFill>
              </a:rPr>
              <a:t>verified</a:t>
            </a:r>
            <a:r>
              <a:rPr lang="fr-FR" sz="2000" b="1" dirty="0">
                <a:solidFill>
                  <a:srgbClr val="C00000"/>
                </a:solidFill>
              </a:rPr>
              <a:t> </a:t>
            </a:r>
            <a:r>
              <a:rPr lang="fr-FR" sz="2000" b="1" dirty="0" err="1">
                <a:solidFill>
                  <a:srgbClr val="C00000"/>
                </a:solidFill>
              </a:rPr>
              <a:t>against</a:t>
            </a:r>
            <a:r>
              <a:rPr lang="fr-FR" sz="2000" b="1" dirty="0">
                <a:solidFill>
                  <a:srgbClr val="C00000"/>
                </a:solidFill>
              </a:rPr>
              <a:t> GENE in Tango </a:t>
            </a:r>
            <a:r>
              <a:rPr lang="fr-FR" sz="2000" dirty="0" err="1"/>
              <a:t>framework</a:t>
            </a:r>
            <a:endParaRPr lang="fr-FR" sz="2000" dirty="0"/>
          </a:p>
          <a:p>
            <a:pPr marL="285750" indent="-285750">
              <a:buFont typeface="Arial" panose="020B0604020202020204" pitchFamily="34" charset="0"/>
              <a:buChar char="•"/>
            </a:pPr>
            <a:r>
              <a:rPr lang="fr-FR" sz="2000" dirty="0"/>
              <a:t>1st time </a:t>
            </a:r>
            <a:r>
              <a:rPr lang="fr-FR" sz="2000" dirty="0" err="1"/>
              <a:t>reduced</a:t>
            </a:r>
            <a:r>
              <a:rPr lang="fr-FR" sz="2000" dirty="0"/>
              <a:t> turbulent transport model </a:t>
            </a:r>
            <a:r>
              <a:rPr lang="fr-FR" sz="2000" dirty="0" err="1"/>
              <a:t>verified</a:t>
            </a:r>
            <a:r>
              <a:rPr lang="fr-FR" sz="2000" dirty="0"/>
              <a:t> in </a:t>
            </a:r>
            <a:r>
              <a:rPr lang="fr-FR" sz="2000" dirty="0" err="1"/>
              <a:t>burning</a:t>
            </a:r>
            <a:r>
              <a:rPr lang="fr-FR" sz="2000" dirty="0"/>
              <a:t> plasma conditions. </a:t>
            </a:r>
            <a:r>
              <a:rPr lang="fr-FR" sz="2000" b="1" dirty="0"/>
              <a:t>ITER 15 MA </a:t>
            </a:r>
            <a:r>
              <a:rPr lang="fr-FR" sz="2000" b="1" dirty="0" err="1"/>
              <a:t>burning</a:t>
            </a:r>
            <a:r>
              <a:rPr lang="fr-FR" sz="2000" b="1" dirty="0"/>
              <a:t> plasma </a:t>
            </a:r>
            <a:r>
              <a:rPr lang="fr-FR" sz="2000" b="1" dirty="0" err="1"/>
              <a:t>used</a:t>
            </a:r>
            <a:r>
              <a:rPr lang="fr-FR" sz="2000" b="1" dirty="0"/>
              <a:t>, for </a:t>
            </a:r>
            <a:r>
              <a:rPr lang="fr-FR" sz="2000" b="1" dirty="0">
                <a:latin typeface="Symbol" panose="05050102010706020507" pitchFamily="18" charset="2"/>
              </a:rPr>
              <a:t>r</a:t>
            </a:r>
            <a:r>
              <a:rPr lang="fr-FR" sz="2000" b="1" dirty="0"/>
              <a:t>&lt;0.6</a:t>
            </a:r>
          </a:p>
          <a:p>
            <a:pPr marL="285750" indent="-285750" algn="l">
              <a:buFont typeface="Arial" panose="020B0604020202020204" pitchFamily="34" charset="0"/>
              <a:buChar char="•"/>
            </a:pPr>
            <a:endParaRPr lang="fr-FR" sz="2000" dirty="0"/>
          </a:p>
          <a:p>
            <a:pPr marL="285750" indent="-285750" algn="l">
              <a:buFont typeface="Arial" panose="020B0604020202020204" pitchFamily="34" charset="0"/>
              <a:buChar char="•"/>
            </a:pPr>
            <a:endParaRPr lang="fr-FR" sz="2000" dirty="0"/>
          </a:p>
          <a:p>
            <a:pPr marL="285750" indent="-285750" algn="l">
              <a:buFont typeface="Arial" panose="020B0604020202020204" pitchFamily="34" charset="0"/>
              <a:buChar char="•"/>
            </a:pPr>
            <a:endParaRPr lang="fr-FR" sz="2000" dirty="0"/>
          </a:p>
          <a:p>
            <a:pPr marL="285750" indent="-285750" algn="l">
              <a:buFont typeface="Arial" panose="020B0604020202020204" pitchFamily="34" charset="0"/>
              <a:buChar char="•"/>
            </a:pPr>
            <a:endParaRPr lang="fr-FR" sz="2000" dirty="0"/>
          </a:p>
          <a:p>
            <a:pPr marL="285750" indent="-285750" algn="l">
              <a:buFont typeface="Arial" panose="020B0604020202020204" pitchFamily="34" charset="0"/>
              <a:buChar char="•"/>
            </a:pPr>
            <a:endParaRPr lang="fr-FR" sz="2000" dirty="0"/>
          </a:p>
          <a:p>
            <a:pPr marL="285750" indent="-285750" algn="l">
              <a:buFont typeface="Arial" panose="020B0604020202020204" pitchFamily="34" charset="0"/>
              <a:buChar char="•"/>
            </a:pPr>
            <a:endParaRPr lang="fr-FR" sz="2000" dirty="0"/>
          </a:p>
          <a:p>
            <a:pPr marL="285750" indent="-285750" algn="l">
              <a:buFont typeface="Arial" panose="020B0604020202020204" pitchFamily="34" charset="0"/>
              <a:buChar char="•"/>
            </a:pPr>
            <a:endParaRPr lang="fr-FR" sz="2000" dirty="0"/>
          </a:p>
          <a:p>
            <a:pPr marL="285750" indent="-285750" algn="l">
              <a:buFont typeface="Arial" panose="020B0604020202020204" pitchFamily="34" charset="0"/>
              <a:buChar char="•"/>
            </a:pPr>
            <a:endParaRPr lang="fr-FR" sz="2000" dirty="0"/>
          </a:p>
          <a:p>
            <a:pPr marL="285750" indent="-285750" algn="l">
              <a:buFont typeface="Arial" panose="020B0604020202020204" pitchFamily="34" charset="0"/>
              <a:buChar char="•"/>
            </a:pPr>
            <a:endParaRPr lang="fr-FR" sz="2000" dirty="0"/>
          </a:p>
          <a:p>
            <a:endParaRPr lang="fr-FR" sz="2000" dirty="0"/>
          </a:p>
          <a:p>
            <a:pPr marL="342900" indent="-342900">
              <a:buFont typeface="Arial" panose="020B0604020202020204" pitchFamily="34" charset="0"/>
              <a:buChar char="•"/>
            </a:pPr>
            <a:endParaRPr lang="en-US" sz="2000" b="1" dirty="0">
              <a:solidFill>
                <a:srgbClr val="C00000"/>
              </a:solidFill>
            </a:endParaRPr>
          </a:p>
          <a:p>
            <a:pPr marL="342900" indent="-342900">
              <a:buFont typeface="Arial" panose="020B0604020202020204" pitchFamily="34" charset="0"/>
              <a:buChar char="•"/>
            </a:pPr>
            <a:endParaRPr lang="en-US" sz="2000" dirty="0">
              <a:solidFill>
                <a:srgbClr val="C00000"/>
              </a:solidFill>
            </a:endParaRPr>
          </a:p>
          <a:p>
            <a:pPr marL="342900" indent="-342900">
              <a:buFont typeface="Arial" panose="020B0604020202020204" pitchFamily="34" charset="0"/>
              <a:buChar char="•"/>
            </a:pPr>
            <a:r>
              <a:rPr lang="en-US" sz="2000" b="1" dirty="0">
                <a:solidFill>
                  <a:srgbClr val="C00000"/>
                </a:solidFill>
              </a:rPr>
              <a:t>Good agreement </a:t>
            </a:r>
            <a:r>
              <a:rPr lang="en-US" sz="2000" dirty="0"/>
              <a:t>between GENE-Tango electromagnetic and TGLFsat2-HFPS electromagnetic</a:t>
            </a:r>
          </a:p>
          <a:p>
            <a:pPr marL="285750" indent="-285750">
              <a:buFont typeface="Arial" panose="020B0604020202020204" pitchFamily="34" charset="0"/>
              <a:buChar char="•"/>
            </a:pPr>
            <a:r>
              <a:rPr lang="en-US" sz="2000" dirty="0"/>
              <a:t>DEMO prediction in HFPS: </a:t>
            </a:r>
            <a:r>
              <a:rPr lang="en-US" sz="2000" b="1" dirty="0"/>
              <a:t>using TGLFsat2 verified electromagnetic settings</a:t>
            </a:r>
          </a:p>
          <a:p>
            <a:pPr marL="285750" indent="-285750" algn="l">
              <a:buFont typeface="Arial" panose="020B0604020202020204" pitchFamily="34" charset="0"/>
              <a:buChar char="•"/>
            </a:pPr>
            <a:endParaRPr lang="en-US" sz="2000" i="0" u="none" strike="noStrike" baseline="0" dirty="0">
              <a:solidFill>
                <a:srgbClr val="000000"/>
              </a:solidFill>
              <a:latin typeface="CMMI10"/>
            </a:endParaRPr>
          </a:p>
          <a:p>
            <a:pPr marL="285750" indent="-285750" algn="l">
              <a:buFont typeface="Arial" panose="020B0604020202020204" pitchFamily="34" charset="0"/>
              <a:buChar char="•"/>
            </a:pPr>
            <a:endParaRPr lang="fr-FR" sz="2000" dirty="0"/>
          </a:p>
          <a:p>
            <a:endParaRPr lang="en-US" sz="2000" dirty="0">
              <a:solidFill>
                <a:srgbClr val="FF0000"/>
              </a:solidFill>
            </a:endParaRPr>
          </a:p>
        </p:txBody>
      </p:sp>
      <p:sp>
        <p:nvSpPr>
          <p:cNvPr id="2" name="Titre 1"/>
          <p:cNvSpPr>
            <a:spLocks noGrp="1"/>
          </p:cNvSpPr>
          <p:nvPr>
            <p:ph type="title"/>
          </p:nvPr>
        </p:nvSpPr>
        <p:spPr/>
        <p:txBody>
          <a:bodyPr/>
          <a:lstStyle/>
          <a:p>
            <a:r>
              <a:rPr lang="en-US" sz="2500" i="0" u="none" strike="noStrike" baseline="0" dirty="0"/>
              <a:t>Verification of reduced model against </a:t>
            </a:r>
            <a:br>
              <a:rPr lang="en-US" sz="2500" i="0" u="none" strike="noStrike" baseline="0" dirty="0"/>
            </a:br>
            <a:r>
              <a:rPr lang="en-US" sz="2500" i="0" u="none" strike="noStrike" baseline="0" dirty="0"/>
              <a:t>First global gyrokinetic profile predictions of ITER burning plasma</a:t>
            </a:r>
            <a:endParaRPr lang="en-US" sz="2500" dirty="0"/>
          </a:p>
        </p:txBody>
      </p:sp>
      <p:sp>
        <p:nvSpPr>
          <p:cNvPr id="14" name="Espace réservé du numéro de diapositive 13">
            <a:extLst>
              <a:ext uri="{FF2B5EF4-FFF2-40B4-BE49-F238E27FC236}">
                <a16:creationId xmlns:a16="http://schemas.microsoft.com/office/drawing/2014/main" id="{9F540B2B-5D4C-46FB-BB8A-E5201A997519}"/>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a:solidFill>
                <a:prstClr val="white"/>
              </a:solidFill>
            </a:endParaRPr>
          </a:p>
        </p:txBody>
      </p:sp>
      <p:sp>
        <p:nvSpPr>
          <p:cNvPr id="13" name="Espace réservé du pied de page 12">
            <a:extLst>
              <a:ext uri="{FF2B5EF4-FFF2-40B4-BE49-F238E27FC236}">
                <a16:creationId xmlns:a16="http://schemas.microsoft.com/office/drawing/2014/main" id="{CAC955EC-FF74-4E7B-A693-C1BC009D6500}"/>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
        <p:nvSpPr>
          <p:cNvPr id="10" name="Rectangle : coins arrondis 9">
            <a:extLst>
              <a:ext uri="{FF2B5EF4-FFF2-40B4-BE49-F238E27FC236}">
                <a16:creationId xmlns:a16="http://schemas.microsoft.com/office/drawing/2014/main" id="{21284F62-DEC5-4246-9667-22F2637E945B}"/>
              </a:ext>
            </a:extLst>
          </p:cNvPr>
          <p:cNvSpPr/>
          <p:nvPr/>
        </p:nvSpPr>
        <p:spPr>
          <a:xfrm>
            <a:off x="2957876" y="2184670"/>
            <a:ext cx="1491048" cy="963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rPr>
              <a:t>GENE-Tango - ES</a:t>
            </a:r>
          </a:p>
          <a:p>
            <a:pPr algn="ctr"/>
            <a:r>
              <a:rPr lang="en-US" sz="1100" b="1" dirty="0">
                <a:solidFill>
                  <a:srgbClr val="0000FF"/>
                </a:solidFill>
              </a:rPr>
              <a:t>GENE-Tango – EM</a:t>
            </a:r>
          </a:p>
          <a:p>
            <a:pPr algn="ctr"/>
            <a:r>
              <a:rPr lang="en-US" sz="1100" b="1" dirty="0" err="1">
                <a:solidFill>
                  <a:schemeClr val="tx1"/>
                </a:solidFill>
              </a:rPr>
              <a:t>QuaLiKiz</a:t>
            </a:r>
            <a:r>
              <a:rPr lang="en-US" sz="1100" b="1" dirty="0">
                <a:solidFill>
                  <a:schemeClr val="tx1"/>
                </a:solidFill>
              </a:rPr>
              <a:t>-HFPS</a:t>
            </a:r>
          </a:p>
          <a:p>
            <a:pPr algn="ctr"/>
            <a:r>
              <a:rPr lang="en-US" sz="1100" b="1" dirty="0">
                <a:solidFill>
                  <a:srgbClr val="FF0000"/>
                </a:solidFill>
              </a:rPr>
              <a:t>TGLFsat2-HFPS – ES</a:t>
            </a:r>
          </a:p>
          <a:p>
            <a:pPr algn="ctr"/>
            <a:r>
              <a:rPr lang="en-US" sz="1100" b="1" dirty="0">
                <a:solidFill>
                  <a:srgbClr val="0000FF"/>
                </a:solidFill>
              </a:rPr>
              <a:t>TGLFsat2-HFPS - EM</a:t>
            </a:r>
          </a:p>
          <a:p>
            <a:pPr algn="ctr"/>
            <a:endParaRPr lang="en-US" sz="1100" b="1" dirty="0">
              <a:solidFill>
                <a:schemeClr val="tx1"/>
              </a:solidFill>
            </a:endParaRPr>
          </a:p>
        </p:txBody>
      </p:sp>
      <p:sp>
        <p:nvSpPr>
          <p:cNvPr id="11" name="ZoneTexte 10">
            <a:extLst>
              <a:ext uri="{FF2B5EF4-FFF2-40B4-BE49-F238E27FC236}">
                <a16:creationId xmlns:a16="http://schemas.microsoft.com/office/drawing/2014/main" id="{CC62FA01-1DDA-412F-BBCD-390E76910B05}"/>
              </a:ext>
            </a:extLst>
          </p:cNvPr>
          <p:cNvSpPr txBox="1"/>
          <p:nvPr/>
        </p:nvSpPr>
        <p:spPr>
          <a:xfrm>
            <a:off x="7552266" y="1839411"/>
            <a:ext cx="5088467" cy="400110"/>
          </a:xfrm>
          <a:prstGeom prst="rect">
            <a:avLst/>
          </a:prstGeom>
          <a:noFill/>
        </p:spPr>
        <p:txBody>
          <a:bodyPr wrap="square">
            <a:spAutoFit/>
          </a:bodyPr>
          <a:lstStyle/>
          <a:p>
            <a:r>
              <a:rPr lang="en-US" sz="2000" i="0" u="none" strike="noStrike" baseline="0" dirty="0"/>
              <a:t>[</a:t>
            </a:r>
            <a:r>
              <a:rPr lang="en-US" sz="2000" i="0" u="none" strike="noStrike" baseline="0" dirty="0">
                <a:solidFill>
                  <a:srgbClr val="0000FF"/>
                </a:solidFill>
              </a:rPr>
              <a:t>A. Di Siena NF2026</a:t>
            </a:r>
            <a:r>
              <a:rPr lang="en-US" sz="2000" i="0" u="none" strike="noStrike" baseline="0" dirty="0"/>
              <a:t>] </a:t>
            </a:r>
            <a:endParaRPr lang="en-US" sz="2000" dirty="0"/>
          </a:p>
        </p:txBody>
      </p:sp>
    </p:spTree>
    <p:extLst>
      <p:ext uri="{BB962C8B-B14F-4D97-AF65-F5344CB8AC3E}">
        <p14:creationId xmlns:p14="http://schemas.microsoft.com/office/powerpoint/2010/main" val="2763365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DA99-9BA6-956D-D638-FDA8F7514487}"/>
              </a:ext>
            </a:extLst>
          </p:cNvPr>
          <p:cNvSpPr>
            <a:spLocks noGrp="1"/>
          </p:cNvSpPr>
          <p:nvPr>
            <p:ph type="title"/>
          </p:nvPr>
        </p:nvSpPr>
        <p:spPr/>
        <p:txBody>
          <a:bodyPr/>
          <a:lstStyle/>
          <a:p>
            <a:r>
              <a:rPr lang="en-US" dirty="0"/>
              <a:t>Table of Content</a:t>
            </a:r>
            <a:endParaRPr lang="en-GB" dirty="0"/>
          </a:p>
        </p:txBody>
      </p:sp>
      <p:sp>
        <p:nvSpPr>
          <p:cNvPr id="3" name="Content Placeholder 2">
            <a:extLst>
              <a:ext uri="{FF2B5EF4-FFF2-40B4-BE49-F238E27FC236}">
                <a16:creationId xmlns:a16="http://schemas.microsoft.com/office/drawing/2014/main" id="{75DC992C-7CCB-56E6-3ACB-117F589A74C3}"/>
              </a:ext>
            </a:extLst>
          </p:cNvPr>
          <p:cNvSpPr>
            <a:spLocks noGrp="1"/>
          </p:cNvSpPr>
          <p:nvPr>
            <p:ph idx="4294967295"/>
          </p:nvPr>
        </p:nvSpPr>
        <p:spPr>
          <a:xfrm>
            <a:off x="609600" y="836712"/>
            <a:ext cx="11103024" cy="5688632"/>
          </a:xfrm>
        </p:spPr>
        <p:txBody>
          <a:bodyPr>
            <a:normAutofit/>
          </a:bodyPr>
          <a:lstStyle/>
          <a:p>
            <a:endParaRPr lang="en-GB" sz="2000" b="1" dirty="0"/>
          </a:p>
          <a:p>
            <a:endParaRPr lang="en-GB" sz="2000" b="1" dirty="0"/>
          </a:p>
          <a:p>
            <a:r>
              <a:rPr lang="en-GB" sz="2000" b="1" dirty="0"/>
              <a:t>Physics assumptions used in the system code to design DEMO A=2.8</a:t>
            </a:r>
          </a:p>
          <a:p>
            <a:endParaRPr lang="en-GB" sz="2000" dirty="0"/>
          </a:p>
          <a:p>
            <a:r>
              <a:rPr lang="en-GB" sz="2000" b="1" dirty="0"/>
              <a:t>Motivation/Context for high fidelity physics based DEMO plasma modelling</a:t>
            </a:r>
          </a:p>
          <a:p>
            <a:endParaRPr lang="en-GB" sz="2000" dirty="0"/>
          </a:p>
          <a:p>
            <a:r>
              <a:rPr lang="en-GB" sz="2000" b="1" dirty="0"/>
              <a:t>Preparing a High fidelity integrated modelling of DEMO burning plasma </a:t>
            </a:r>
          </a:p>
          <a:p>
            <a:endParaRPr lang="en-GB" sz="2000" dirty="0">
              <a:ea typeface="Calibri" panose="020F0502020204030204" pitchFamily="34" charset="0"/>
            </a:endParaRPr>
          </a:p>
          <a:p>
            <a:r>
              <a:rPr lang="en-GB" sz="2000" b="1" dirty="0">
                <a:solidFill>
                  <a:srgbClr val="C00000"/>
                </a:solidFill>
                <a:ea typeface="Calibri" panose="020F0502020204030204" pitchFamily="34" charset="0"/>
              </a:rPr>
              <a:t>High fidelity i</a:t>
            </a:r>
            <a:r>
              <a:rPr lang="en-GB" sz="2000" b="1" dirty="0">
                <a:solidFill>
                  <a:srgbClr val="C00000"/>
                </a:solidFill>
                <a:effectLst/>
                <a:ea typeface="Calibri" panose="020F0502020204030204" pitchFamily="34" charset="0"/>
              </a:rPr>
              <a:t>ntegrated modelling results</a:t>
            </a:r>
          </a:p>
          <a:p>
            <a:pPr lvl="1"/>
            <a:endParaRPr lang="en-GB" sz="2000" dirty="0">
              <a:ea typeface="Calibri" panose="020F0502020204030204" pitchFamily="34" charset="0"/>
            </a:endParaRPr>
          </a:p>
          <a:p>
            <a:r>
              <a:rPr lang="en-GB" sz="2000" b="1" dirty="0">
                <a:ea typeface="Calibri" panose="020F0502020204030204" pitchFamily="34" charset="0"/>
              </a:rPr>
              <a:t>Lessons learnt, way forward</a:t>
            </a:r>
          </a:p>
        </p:txBody>
      </p:sp>
      <p:sp>
        <p:nvSpPr>
          <p:cNvPr id="4" name="Slide Number Placeholder 3">
            <a:extLst>
              <a:ext uri="{FF2B5EF4-FFF2-40B4-BE49-F238E27FC236}">
                <a16:creationId xmlns:a16="http://schemas.microsoft.com/office/drawing/2014/main" id="{FB71C711-B085-8750-E0A1-6924C0572CEF}"/>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a:solidFill>
                <a:prstClr val="white"/>
              </a:solidFill>
            </a:endParaRPr>
          </a:p>
        </p:txBody>
      </p:sp>
      <p:sp>
        <p:nvSpPr>
          <p:cNvPr id="5" name="Footer Placeholder 4">
            <a:extLst>
              <a:ext uri="{FF2B5EF4-FFF2-40B4-BE49-F238E27FC236}">
                <a16:creationId xmlns:a16="http://schemas.microsoft.com/office/drawing/2014/main" id="{C8B8CD36-30A1-64E2-B407-D29FB4AA2DBB}"/>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62251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9D395-6180-496F-B1FA-A3C44A62DA36}"/>
              </a:ext>
            </a:extLst>
          </p:cNvPr>
          <p:cNvSpPr>
            <a:spLocks noGrp="1"/>
          </p:cNvSpPr>
          <p:nvPr>
            <p:ph type="title"/>
          </p:nvPr>
        </p:nvSpPr>
        <p:spPr/>
        <p:txBody>
          <a:bodyPr/>
          <a:lstStyle/>
          <a:p>
            <a:r>
              <a:rPr lang="en-US" dirty="0"/>
              <a:t>Context and Acknowledgements</a:t>
            </a:r>
          </a:p>
        </p:txBody>
      </p:sp>
      <p:sp>
        <p:nvSpPr>
          <p:cNvPr id="3" name="Espace réservé du contenu 2">
            <a:extLst>
              <a:ext uri="{FF2B5EF4-FFF2-40B4-BE49-F238E27FC236}">
                <a16:creationId xmlns:a16="http://schemas.microsoft.com/office/drawing/2014/main" id="{4FEE44A9-BA98-403A-B4A7-205BE1AF032F}"/>
              </a:ext>
            </a:extLst>
          </p:cNvPr>
          <p:cNvSpPr>
            <a:spLocks noGrp="1"/>
          </p:cNvSpPr>
          <p:nvPr>
            <p:ph idx="4294967295"/>
          </p:nvPr>
        </p:nvSpPr>
        <p:spPr>
          <a:xfrm>
            <a:off x="609600" y="836712"/>
            <a:ext cx="11103024" cy="5688632"/>
          </a:xfrm>
        </p:spPr>
        <p:txBody>
          <a:bodyPr>
            <a:noAutofit/>
          </a:bodyPr>
          <a:lstStyle/>
          <a:p>
            <a:pPr marL="0" indent="0" algn="l">
              <a:buNone/>
            </a:pPr>
            <a:r>
              <a:rPr lang="en-US" sz="1800" b="0" i="0" u="none" strike="noStrike" baseline="0" dirty="0"/>
              <a:t>DEMO: </a:t>
            </a:r>
            <a:r>
              <a:rPr lang="en-US" sz="1800" b="0" i="1" u="none" strike="noStrike" baseline="0" dirty="0" err="1"/>
              <a:t>DEMOnstration</a:t>
            </a:r>
            <a:r>
              <a:rPr lang="en-US" sz="1800" b="0" i="1" u="none" strike="noStrike" baseline="0" dirty="0"/>
              <a:t> Fusion Power Plant (…) aims of demonstrating the production of few hundred MWs of net electricity, the feasibility of operation with a closed tritium fuel cycle, and maintenance systems capable of achieving adequate plant availability </a:t>
            </a:r>
            <a:r>
              <a:rPr lang="it-IT" sz="1800" dirty="0">
                <a:ea typeface="Calibri" panose="020F0502020204030204" pitchFamily="34" charset="0"/>
              </a:rPr>
              <a:t>[</a:t>
            </a:r>
            <a:r>
              <a:rPr lang="it-IT" sz="1800" dirty="0">
                <a:ea typeface="Calibri" panose="020F0502020204030204" pitchFamily="34" charset="0"/>
                <a:hlinkClick r:id="rId2"/>
              </a:rPr>
              <a:t>Federici NF 2019</a:t>
            </a:r>
            <a:r>
              <a:rPr lang="it-IT" sz="1800" dirty="0">
                <a:ea typeface="Calibri" panose="020F0502020204030204" pitchFamily="34" charset="0"/>
              </a:rPr>
              <a:t>]</a:t>
            </a:r>
          </a:p>
          <a:p>
            <a:pPr marL="0" indent="0" algn="l">
              <a:buNone/>
            </a:pPr>
            <a:r>
              <a:rPr lang="en-GB" sz="1800" dirty="0"/>
              <a:t>In 2020, G1 Gate Review which identified </a:t>
            </a:r>
            <a:r>
              <a:rPr lang="en-GB" sz="1800" b="1" dirty="0"/>
              <a:t>integration issues</a:t>
            </a:r>
            <a:r>
              <a:rPr lang="en-GB" sz="1800" dirty="0"/>
              <a:t>. </a:t>
            </a:r>
          </a:p>
          <a:p>
            <a:pPr marL="0" indent="0" algn="l">
              <a:buNone/>
            </a:pPr>
            <a:r>
              <a:rPr lang="en-GB" sz="1800" dirty="0">
                <a:ea typeface="Calibri" panose="020F0502020204030204" pitchFamily="34" charset="0"/>
              </a:rPr>
              <a:t>Since 2021, to address </a:t>
            </a:r>
            <a:r>
              <a:rPr lang="it-IT" sz="1800" dirty="0">
                <a:ea typeface="Calibri" panose="020F0502020204030204" pitchFamily="34" charset="0"/>
              </a:rPr>
              <a:t>integration issues DEMO central team started in Garching [</a:t>
            </a:r>
            <a:r>
              <a:rPr lang="it-IT" sz="1800" dirty="0">
                <a:ea typeface="Calibri" panose="020F0502020204030204" pitchFamily="34" charset="0"/>
                <a:hlinkClick r:id="rId3"/>
              </a:rPr>
              <a:t>Federici FED 2021</a:t>
            </a:r>
            <a:r>
              <a:rPr lang="it-IT" sz="1800" dirty="0">
                <a:ea typeface="Calibri" panose="020F0502020204030204" pitchFamily="34" charset="0"/>
              </a:rPr>
              <a:t>].</a:t>
            </a:r>
          </a:p>
          <a:p>
            <a:pPr marL="0" indent="0">
              <a:buNone/>
            </a:pPr>
            <a:endParaRPr lang="it-IT" sz="1800" b="1" dirty="0">
              <a:latin typeface="Calibri" panose="020F0502020204030204" pitchFamily="34" charset="0"/>
              <a:ea typeface="Calibri" panose="020F0502020204030204" pitchFamily="34" charset="0"/>
            </a:endParaRPr>
          </a:p>
          <a:p>
            <a:pPr marL="0" indent="0">
              <a:buNone/>
            </a:pPr>
            <a:r>
              <a:rPr lang="it-IT" sz="1800" b="1" dirty="0">
                <a:latin typeface="Calibri" panose="020F0502020204030204" pitchFamily="34" charset="0"/>
                <a:ea typeface="Calibri" panose="020F0502020204030204" pitchFamily="34" charset="0"/>
              </a:rPr>
              <a:t>**</a:t>
            </a:r>
          </a:p>
          <a:p>
            <a:r>
              <a:rPr lang="it-IT" sz="2000" b="1" dirty="0">
                <a:latin typeface="Calibri" panose="020F0502020204030204" pitchFamily="34" charset="0"/>
                <a:ea typeface="Calibri" panose="020F0502020204030204" pitchFamily="34" charset="0"/>
              </a:rPr>
              <a:t>Plasma System Division team</a:t>
            </a:r>
            <a:r>
              <a:rPr lang="it-IT" sz="2000" dirty="0">
                <a:latin typeface="Calibri" panose="020F0502020204030204" pitchFamily="34" charset="0"/>
                <a:ea typeface="Calibri" panose="020F0502020204030204" pitchFamily="34" charset="0"/>
              </a:rPr>
              <a:t>: Philipp Lauber, Francesco Maviglia, </a:t>
            </a:r>
            <a:r>
              <a:rPr lang="it-IT" sz="2000" dirty="0">
                <a:effectLst/>
                <a:latin typeface="Calibri" panose="020F0502020204030204" pitchFamily="34" charset="0"/>
                <a:ea typeface="Calibri" panose="020F0502020204030204" pitchFamily="34" charset="0"/>
              </a:rPr>
              <a:t>Andrea Quartararo, Mattia Siccinio, Sven Wiesen, Pasquale Zumbolo </a:t>
            </a:r>
            <a:endParaRPr lang="it-IT" sz="2000" dirty="0">
              <a:latin typeface="Calibri" panose="020F0502020204030204" pitchFamily="34" charset="0"/>
              <a:ea typeface="Calibri" panose="020F0502020204030204" pitchFamily="34" charset="0"/>
            </a:endParaRPr>
          </a:p>
          <a:p>
            <a:pPr marL="0" indent="0">
              <a:buNone/>
            </a:pPr>
            <a:r>
              <a:rPr lang="it-IT" sz="2000" dirty="0">
                <a:effectLst/>
                <a:latin typeface="Calibri" panose="020F0502020204030204" pitchFamily="34" charset="0"/>
                <a:ea typeface="Calibri" panose="020F0502020204030204" pitchFamily="34" charset="0"/>
              </a:rPr>
              <a:t>&amp; former lead (until Dec 2024): Hartmut Zohm, former member: Florian Koechl</a:t>
            </a:r>
          </a:p>
          <a:p>
            <a:r>
              <a:rPr lang="it-IT" sz="2000" b="1" dirty="0">
                <a:effectLst/>
                <a:latin typeface="Calibri" panose="020F0502020204030204" pitchFamily="34" charset="0"/>
                <a:ea typeface="Calibri" panose="020F0502020204030204" pitchFamily="34" charset="0"/>
              </a:rPr>
              <a:t>WPDES support</a:t>
            </a:r>
            <a:r>
              <a:rPr lang="it-IT" sz="2000" dirty="0">
                <a:effectLst/>
                <a:latin typeface="Calibri" panose="020F0502020204030204" pitchFamily="34" charset="0"/>
                <a:ea typeface="Calibri" panose="020F0502020204030204" pitchFamily="34" charset="0"/>
              </a:rPr>
              <a:t>: Mike Dunne, Alessandro Di Siena, Matteo Falessi, Teobaldo Luda, Leonardo Pigatto</a:t>
            </a:r>
            <a:endParaRPr lang="it-IT" sz="1800" dirty="0">
              <a:latin typeface="Calibri" panose="020F0502020204030204" pitchFamily="34" charset="0"/>
              <a:ea typeface="Calibri" panose="020F0502020204030204" pitchFamily="34" charset="0"/>
            </a:endParaRPr>
          </a:p>
          <a:p>
            <a:pPr marL="0" indent="0">
              <a:buNone/>
            </a:pPr>
            <a:r>
              <a:rPr lang="it-IT" sz="1800" dirty="0">
                <a:latin typeface="Calibri" panose="020F0502020204030204" pitchFamily="34" charset="0"/>
                <a:ea typeface="Calibri" panose="020F0502020204030204" pitchFamily="34" charset="0"/>
              </a:rPr>
              <a:t>**</a:t>
            </a:r>
          </a:p>
          <a:p>
            <a:pPr marL="0" indent="0">
              <a:buNone/>
            </a:pPr>
            <a:endParaRPr lang="it-IT" sz="1800" dirty="0">
              <a:latin typeface="Calibri" panose="020F0502020204030204" pitchFamily="34" charset="0"/>
              <a:ea typeface="Calibri" panose="020F0502020204030204" pitchFamily="34" charset="0"/>
            </a:endParaRPr>
          </a:p>
          <a:p>
            <a:pPr marL="0" indent="0">
              <a:buNone/>
            </a:pPr>
            <a:r>
              <a:rPr lang="it-IT" sz="2000" dirty="0">
                <a:latin typeface="Calibri" panose="020F0502020204030204" pitchFamily="34" charset="0"/>
                <a:ea typeface="Calibri" panose="020F0502020204030204" pitchFamily="34" charset="0"/>
              </a:rPr>
              <a:t>November 17-20 2025, DEMO status was reviewed at the </a:t>
            </a:r>
            <a:r>
              <a:rPr lang="it-IT" sz="2000" dirty="0">
                <a:latin typeface="Calibri" panose="020F0502020204030204" pitchFamily="34" charset="0"/>
                <a:ea typeface="Calibri" panose="020F0502020204030204" pitchFamily="34" charset="0"/>
                <a:hlinkClick r:id="rId4"/>
              </a:rPr>
              <a:t>G2 Gate</a:t>
            </a:r>
            <a:r>
              <a:rPr lang="it-IT" sz="2000" dirty="0">
                <a:latin typeface="Calibri" panose="020F0502020204030204" pitchFamily="34" charset="0"/>
                <a:ea typeface="Calibri" panose="020F0502020204030204" pitchFamily="34" charset="0"/>
              </a:rPr>
              <a:t>. </a:t>
            </a:r>
          </a:p>
          <a:p>
            <a:pPr marL="0" indent="0">
              <a:buNone/>
            </a:pPr>
            <a:r>
              <a:rPr lang="it-IT" sz="1800" dirty="0">
                <a:latin typeface="Calibri" panose="020F0502020204030204" pitchFamily="34" charset="0"/>
                <a:ea typeface="Calibri" panose="020F0502020204030204" pitchFamily="34" charset="0"/>
              </a:rPr>
              <a:t>I presented results on </a:t>
            </a:r>
            <a:r>
              <a:rPr lang="it-IT" sz="1800" b="1" dirty="0">
                <a:latin typeface="Calibri" panose="020F0502020204030204" pitchFamily="34" charset="0"/>
                <a:ea typeface="Calibri" panose="020F0502020204030204" pitchFamily="34" charset="0"/>
              </a:rPr>
              <a:t>physics uncertainties impact and on high fidelity integrated modelling</a:t>
            </a:r>
            <a:r>
              <a:rPr lang="it-IT" sz="1800" dirty="0">
                <a:latin typeface="Calibri" panose="020F0502020204030204" pitchFamily="34" charset="0"/>
                <a:ea typeface="Calibri" panose="020F0502020204030204" pitchFamily="34" charset="0"/>
              </a:rPr>
              <a:t>. </a:t>
            </a:r>
          </a:p>
          <a:p>
            <a:pPr marL="0" indent="0">
              <a:buNone/>
            </a:pPr>
            <a:r>
              <a:rPr lang="it-IT" sz="1800" dirty="0">
                <a:latin typeface="Calibri" panose="020F0502020204030204" pitchFamily="34" charset="0"/>
                <a:ea typeface="Calibri" panose="020F0502020204030204" pitchFamily="34" charset="0"/>
              </a:rPr>
              <a:t>Two </a:t>
            </a:r>
            <a:r>
              <a:rPr lang="it-IT" sz="1800" dirty="0">
                <a:latin typeface="Calibri" panose="020F0502020204030204" pitchFamily="34" charset="0"/>
                <a:ea typeface="Calibri" panose="020F0502020204030204" pitchFamily="34" charset="0"/>
                <a:hlinkClick r:id="rId5"/>
              </a:rPr>
              <a:t>reports,</a:t>
            </a:r>
            <a:r>
              <a:rPr lang="it-IT" sz="1800" dirty="0">
                <a:latin typeface="Calibri" panose="020F0502020204030204" pitchFamily="34" charset="0"/>
                <a:ea typeface="Calibri" panose="020F0502020204030204" pitchFamily="34" charset="0"/>
              </a:rPr>
              <a:t> two </a:t>
            </a:r>
            <a:r>
              <a:rPr lang="it-IT" sz="1800" dirty="0">
                <a:latin typeface="Calibri" panose="020F0502020204030204" pitchFamily="34" charset="0"/>
                <a:ea typeface="Calibri" panose="020F0502020204030204" pitchFamily="34" charset="0"/>
                <a:hlinkClick r:id="rId4"/>
              </a:rPr>
              <a:t>talks</a:t>
            </a:r>
            <a:r>
              <a:rPr lang="it-IT" sz="1800" dirty="0">
                <a:latin typeface="Calibri" panose="020F0502020204030204" pitchFamily="34" charset="0"/>
                <a:ea typeface="Calibri" panose="020F0502020204030204" pitchFamily="34" charset="0"/>
              </a:rPr>
              <a:t> and </a:t>
            </a:r>
            <a:r>
              <a:rPr lang="it-IT" sz="1800" b="1" dirty="0">
                <a:latin typeface="Calibri" panose="020F0502020204030204" pitchFamily="34" charset="0"/>
                <a:ea typeface="Calibri" panose="020F0502020204030204" pitchFamily="34" charset="0"/>
              </a:rPr>
              <a:t>one publication in preparation. </a:t>
            </a:r>
          </a:p>
        </p:txBody>
      </p:sp>
      <p:sp>
        <p:nvSpPr>
          <p:cNvPr id="4" name="Espace réservé du numéro de diapositive 3">
            <a:extLst>
              <a:ext uri="{FF2B5EF4-FFF2-40B4-BE49-F238E27FC236}">
                <a16:creationId xmlns:a16="http://schemas.microsoft.com/office/drawing/2014/main" id="{E077DAD7-4A98-417D-B9B8-31421482CCBF}"/>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5" name="Espace réservé du pied de page 4">
            <a:extLst>
              <a:ext uri="{FF2B5EF4-FFF2-40B4-BE49-F238E27FC236}">
                <a16:creationId xmlns:a16="http://schemas.microsoft.com/office/drawing/2014/main" id="{F50F0162-61A8-45D7-8F5B-71C4018EA5EE}"/>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235801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7F6C64-97AB-4E17-8190-D9F732DBAEFB}"/>
              </a:ext>
            </a:extLst>
          </p:cNvPr>
          <p:cNvSpPr>
            <a:spLocks noGrp="1"/>
          </p:cNvSpPr>
          <p:nvPr>
            <p:ph type="title"/>
          </p:nvPr>
        </p:nvSpPr>
        <p:spPr/>
        <p:txBody>
          <a:bodyPr/>
          <a:lstStyle/>
          <a:p>
            <a:r>
              <a:rPr lang="en-US" dirty="0"/>
              <a:t>High fidelity integrated modelling, main settings, ref. case</a:t>
            </a:r>
          </a:p>
        </p:txBody>
      </p:sp>
      <p:sp>
        <p:nvSpPr>
          <p:cNvPr id="3" name="Espace réservé du contenu 2">
            <a:extLst>
              <a:ext uri="{FF2B5EF4-FFF2-40B4-BE49-F238E27FC236}">
                <a16:creationId xmlns:a16="http://schemas.microsoft.com/office/drawing/2014/main" id="{591E10CF-0512-4595-AEA2-9B4850083BC8}"/>
              </a:ext>
            </a:extLst>
          </p:cNvPr>
          <p:cNvSpPr>
            <a:spLocks noGrp="1"/>
          </p:cNvSpPr>
          <p:nvPr>
            <p:ph idx="4294967295"/>
          </p:nvPr>
        </p:nvSpPr>
        <p:spPr>
          <a:xfrm>
            <a:off x="609600" y="836712"/>
            <a:ext cx="11103024" cy="5688632"/>
          </a:xfrm>
        </p:spPr>
        <p:txBody>
          <a:bodyPr>
            <a:normAutofit/>
          </a:bodyPr>
          <a:lstStyle/>
          <a:p>
            <a:pPr>
              <a:spcBef>
                <a:spcPts val="0"/>
              </a:spcBef>
            </a:pPr>
            <a:r>
              <a:rPr lang="en-GB" sz="2000" b="1" dirty="0">
                <a:latin typeface="Calibri" panose="020F0502020204030204" pitchFamily="34" charset="0"/>
                <a:ea typeface="Calibri" panose="020F0502020204030204" pitchFamily="34" charset="0"/>
              </a:rPr>
              <a:t>Turbulent transport: </a:t>
            </a:r>
            <a:r>
              <a:rPr lang="en-GB" sz="2000" dirty="0">
                <a:latin typeface="Calibri" panose="020F0502020204030204" pitchFamily="34" charset="0"/>
                <a:ea typeface="Calibri" panose="020F0502020204030204" pitchFamily="34" charset="0"/>
              </a:rPr>
              <a:t>verified electromagnetic TGLFsat2 for heat and particle (D, T, </a:t>
            </a:r>
            <a:r>
              <a:rPr lang="en-GB" sz="2000" dirty="0" err="1">
                <a:latin typeface="Calibri" panose="020F0502020204030204" pitchFamily="34" charset="0"/>
                <a:ea typeface="Calibri" panose="020F0502020204030204" pitchFamily="34" charset="0"/>
              </a:rPr>
              <a:t>Ar</a:t>
            </a:r>
            <a:r>
              <a:rPr lang="en-GB" sz="2000" dirty="0">
                <a:latin typeface="Calibri" panose="020F0502020204030204" pitchFamily="34" charset="0"/>
                <a:ea typeface="Calibri" panose="020F0502020204030204" pitchFamily="34" charset="0"/>
              </a:rPr>
              <a:t>, Xe, W</a:t>
            </a:r>
            <a:r>
              <a:rPr lang="en-GB" sz="2000" dirty="0">
                <a:effectLst/>
                <a:latin typeface="Calibri" panose="020F0502020204030204" pitchFamily="34" charset="0"/>
                <a:ea typeface="Calibri" panose="020F0502020204030204" pitchFamily="34" charset="0"/>
              </a:rPr>
              <a:t> )</a:t>
            </a:r>
            <a:endParaRPr lang="en-GB" sz="2000" dirty="0">
              <a:latin typeface="Calibri" panose="020F0502020204030204" pitchFamily="34" charset="0"/>
              <a:ea typeface="Calibri" panose="020F0502020204030204" pitchFamily="34" charset="0"/>
            </a:endParaRPr>
          </a:p>
          <a:p>
            <a:pPr>
              <a:spcBef>
                <a:spcPts val="0"/>
              </a:spcBef>
            </a:pPr>
            <a:endParaRPr lang="en-GB" sz="2000" b="1" dirty="0">
              <a:latin typeface="Calibri" panose="020F0502020204030204" pitchFamily="34" charset="0"/>
              <a:ea typeface="Calibri" panose="020F0502020204030204" pitchFamily="34" charset="0"/>
            </a:endParaRPr>
          </a:p>
          <a:p>
            <a:pPr>
              <a:spcBef>
                <a:spcPts val="0"/>
              </a:spcBef>
            </a:pPr>
            <a:r>
              <a:rPr lang="en-GB" sz="2000" b="1" dirty="0">
                <a:latin typeface="Calibri" panose="020F0502020204030204" pitchFamily="34" charset="0"/>
                <a:ea typeface="Calibri" panose="020F0502020204030204" pitchFamily="34" charset="0"/>
              </a:rPr>
              <a:t>Pedestal: </a:t>
            </a:r>
            <a:r>
              <a:rPr lang="en-GB" sz="2000" dirty="0">
                <a:latin typeface="Calibri" panose="020F0502020204030204" pitchFamily="34" charset="0"/>
                <a:ea typeface="Calibri" panose="020F0502020204030204" pitchFamily="34" charset="0"/>
              </a:rPr>
              <a:t>ITER-EPED with fudge factor, pedestal top at </a:t>
            </a:r>
            <a:r>
              <a:rPr lang="en-GB" sz="2000" dirty="0" err="1">
                <a:effectLst/>
                <a:latin typeface="Symbol" panose="05050102010706020507" pitchFamily="18" charset="2"/>
                <a:ea typeface="Calibri" panose="020F0502020204030204" pitchFamily="34" charset="0"/>
                <a:cs typeface="Calibri" panose="020F0502020204030204" pitchFamily="34" charset="0"/>
              </a:rPr>
              <a:t>r</a:t>
            </a:r>
            <a:r>
              <a:rPr lang="en-GB" sz="2000" baseline="-25000" dirty="0" err="1">
                <a:effectLst/>
                <a:latin typeface="Calibri" panose="020F0502020204030204" pitchFamily="34" charset="0"/>
                <a:ea typeface="Calibri" panose="020F0502020204030204" pitchFamily="34" charset="0"/>
              </a:rPr>
              <a:t>tor</a:t>
            </a:r>
            <a:r>
              <a:rPr lang="en-GB" sz="2000" dirty="0">
                <a:effectLst/>
                <a:latin typeface="Calibri" panose="020F0502020204030204" pitchFamily="34" charset="0"/>
                <a:ea typeface="Calibri" panose="020F0502020204030204" pitchFamily="34" charset="0"/>
              </a:rPr>
              <a:t>=0.93 to match stand alone ideal MHD </a:t>
            </a:r>
            <a:r>
              <a:rPr lang="en-GB" sz="2000" dirty="0" err="1">
                <a:effectLst/>
                <a:latin typeface="Calibri" panose="020F0502020204030204" pitchFamily="34" charset="0"/>
                <a:ea typeface="Calibri" panose="020F0502020204030204" pitchFamily="34" charset="0"/>
              </a:rPr>
              <a:t>P</a:t>
            </a:r>
            <a:r>
              <a:rPr lang="en-GB" sz="2000" baseline="-25000" dirty="0" err="1">
                <a:effectLst/>
                <a:latin typeface="Calibri" panose="020F0502020204030204" pitchFamily="34" charset="0"/>
                <a:ea typeface="Calibri" panose="020F0502020204030204" pitchFamily="34" charset="0"/>
              </a:rPr>
              <a:t>ped</a:t>
            </a:r>
            <a:endParaRPr lang="en-GB" sz="2000" baseline="-25000" dirty="0">
              <a:effectLst/>
              <a:latin typeface="Calibri" panose="020F0502020204030204" pitchFamily="34" charset="0"/>
              <a:ea typeface="Calibri" panose="020F0502020204030204" pitchFamily="34" charset="0"/>
            </a:endParaRPr>
          </a:p>
          <a:p>
            <a:pPr>
              <a:spcBef>
                <a:spcPts val="0"/>
              </a:spcBef>
            </a:pPr>
            <a:endParaRPr lang="en-GB" sz="2000" dirty="0">
              <a:latin typeface="Calibri" panose="020F0502020204030204" pitchFamily="34" charset="0"/>
              <a:ea typeface="Calibri" panose="020F0502020204030204" pitchFamily="34" charset="0"/>
            </a:endParaRPr>
          </a:p>
          <a:p>
            <a:pPr>
              <a:spcBef>
                <a:spcPts val="0"/>
              </a:spcBef>
            </a:pPr>
            <a:r>
              <a:rPr lang="en-GB" sz="2000" b="1" dirty="0">
                <a:latin typeface="Calibri" panose="020F0502020204030204" pitchFamily="34" charset="0"/>
                <a:ea typeface="Calibri" panose="020F0502020204030204" pitchFamily="34" charset="0"/>
              </a:rPr>
              <a:t>P</a:t>
            </a:r>
            <a:r>
              <a:rPr lang="en-GB" sz="2000" b="1" dirty="0">
                <a:effectLst/>
                <a:latin typeface="Calibri" panose="020F0502020204030204" pitchFamily="34" charset="0"/>
                <a:ea typeface="Calibri" panose="020F0502020204030204" pitchFamily="34" charset="0"/>
              </a:rPr>
              <a:t>lasma composition: </a:t>
            </a:r>
          </a:p>
          <a:p>
            <a:pPr lvl="1">
              <a:spcBef>
                <a:spcPts val="0"/>
              </a:spcBef>
            </a:pPr>
            <a:r>
              <a:rPr lang="en-GB" sz="2000" dirty="0">
                <a:effectLst/>
                <a:latin typeface="Calibri" panose="020F0502020204030204" pitchFamily="34" charset="0"/>
                <a:ea typeface="Calibri" panose="020F0502020204030204" pitchFamily="34" charset="0"/>
              </a:rPr>
              <a:t>D and T 50/50 </a:t>
            </a:r>
          </a:p>
          <a:p>
            <a:pPr lvl="1">
              <a:spcBef>
                <a:spcPts val="0"/>
              </a:spcBef>
            </a:pPr>
            <a:r>
              <a:rPr lang="en-GB" sz="2000" dirty="0">
                <a:effectLst/>
                <a:latin typeface="Calibri" panose="020F0502020204030204" pitchFamily="34" charset="0"/>
                <a:ea typeface="Calibri" panose="020F0502020204030204" pitchFamily="34" charset="0"/>
              </a:rPr>
              <a:t>Helium ashes produced by fusion reactions. No </a:t>
            </a:r>
            <a:r>
              <a:rPr lang="en-GB" sz="2000" dirty="0">
                <a:latin typeface="Calibri" panose="020F0502020204030204" pitchFamily="34" charset="0"/>
                <a:ea typeface="Calibri" panose="020F0502020204030204" pitchFamily="34" charset="0"/>
              </a:rPr>
              <a:t>3.5 MeV alpha at this stage</a:t>
            </a:r>
            <a:r>
              <a:rPr lang="en-GB" sz="2000" dirty="0">
                <a:effectLst/>
                <a:latin typeface="Calibri" panose="020F0502020204030204" pitchFamily="34" charset="0"/>
                <a:ea typeface="Calibri" panose="020F0502020204030204" pitchFamily="34" charset="0"/>
              </a:rPr>
              <a:t>. </a:t>
            </a:r>
          </a:p>
          <a:p>
            <a:pPr lvl="1">
              <a:spcBef>
                <a:spcPts val="0"/>
              </a:spcBef>
            </a:pPr>
            <a:r>
              <a:rPr lang="en-GB" sz="2000" dirty="0">
                <a:effectLst/>
                <a:latin typeface="Calibri" panose="020F0502020204030204" pitchFamily="34" charset="0"/>
                <a:ea typeface="Calibri" panose="020F0502020204030204" pitchFamily="34" charset="0"/>
              </a:rPr>
              <a:t>Initial Z</a:t>
            </a:r>
            <a:r>
              <a:rPr lang="en-GB" sz="2000" baseline="-25000" dirty="0">
                <a:effectLst/>
                <a:latin typeface="Calibri" panose="020F0502020204030204" pitchFamily="34" charset="0"/>
                <a:ea typeface="Calibri" panose="020F0502020204030204" pitchFamily="34" charset="0"/>
              </a:rPr>
              <a:t>eff</a:t>
            </a:r>
            <a:r>
              <a:rPr lang="en-GB" sz="2000" dirty="0">
                <a:effectLst/>
                <a:latin typeface="Calibri" panose="020F0502020204030204" pitchFamily="34" charset="0"/>
                <a:ea typeface="Calibri" panose="020F0502020204030204" pitchFamily="34" charset="0"/>
              </a:rPr>
              <a:t> of 1.5, W concentration at separatrix 5x10</a:t>
            </a:r>
            <a:r>
              <a:rPr lang="en-GB" sz="2000" baseline="30000" dirty="0">
                <a:effectLst/>
                <a:latin typeface="Calibri" panose="020F0502020204030204" pitchFamily="34" charset="0"/>
                <a:ea typeface="Calibri" panose="020F0502020204030204" pitchFamily="34" charset="0"/>
              </a:rPr>
              <a:t>-5</a:t>
            </a:r>
            <a:r>
              <a:rPr lang="en-GB" sz="2000" dirty="0">
                <a:effectLst/>
                <a:latin typeface="Calibri" panose="020F0502020204030204" pitchFamily="34" charset="0"/>
                <a:ea typeface="Calibri" panose="020F0502020204030204" pitchFamily="34" charset="0"/>
              </a:rPr>
              <a:t>. </a:t>
            </a:r>
            <a:r>
              <a:rPr lang="en-GB" sz="2000" b="1" dirty="0">
                <a:latin typeface="Calibri" panose="020F0502020204030204" pitchFamily="34" charset="0"/>
                <a:ea typeface="Calibri" panose="020F0502020204030204" pitchFamily="34" charset="0"/>
              </a:rPr>
              <a:t>Xe content feedback to have </a:t>
            </a:r>
            <a:r>
              <a:rPr lang="en-GB" sz="2000" b="1" dirty="0" err="1">
                <a:latin typeface="Calibri" panose="020F0502020204030204" pitchFamily="34" charset="0"/>
                <a:ea typeface="Calibri" panose="020F0502020204030204" pitchFamily="34" charset="0"/>
              </a:rPr>
              <a:t>P</a:t>
            </a:r>
            <a:r>
              <a:rPr lang="en-GB" sz="2000" b="1" baseline="-25000" dirty="0" err="1">
                <a:latin typeface="Calibri" panose="020F0502020204030204" pitchFamily="34" charset="0"/>
                <a:ea typeface="Calibri" panose="020F0502020204030204" pitchFamily="34" charset="0"/>
              </a:rPr>
              <a:t>sep</a:t>
            </a:r>
            <a:r>
              <a:rPr lang="en-GB" sz="2000" b="1" dirty="0">
                <a:latin typeface="Calibri" panose="020F0502020204030204" pitchFamily="34" charset="0"/>
                <a:ea typeface="Calibri" panose="020F0502020204030204" pitchFamily="34" charset="0"/>
              </a:rPr>
              <a:t> ~170 MW</a:t>
            </a:r>
          </a:p>
          <a:p>
            <a:pPr lvl="1">
              <a:spcBef>
                <a:spcPts val="0"/>
              </a:spcBef>
            </a:pPr>
            <a:r>
              <a:rPr lang="en-GB" sz="2000" dirty="0">
                <a:effectLst/>
                <a:latin typeface="Calibri" panose="020F0502020204030204" pitchFamily="34" charset="0"/>
                <a:ea typeface="Calibri" panose="020F0502020204030204" pitchFamily="34" charset="0"/>
              </a:rPr>
              <a:t>He escape velocity at separatrix of 25 cm/s, Xe of 10 cm/s while </a:t>
            </a:r>
            <a:r>
              <a:rPr lang="en-GB" sz="2000" dirty="0" err="1">
                <a:effectLst/>
                <a:latin typeface="Calibri" panose="020F0502020204030204" pitchFamily="34" charset="0"/>
                <a:ea typeface="Calibri" panose="020F0502020204030204" pitchFamily="34" charset="0"/>
              </a:rPr>
              <a:t>Ar</a:t>
            </a:r>
            <a:r>
              <a:rPr lang="en-GB" sz="2000" dirty="0">
                <a:effectLst/>
                <a:latin typeface="Calibri" panose="020F0502020204030204" pitchFamily="34" charset="0"/>
                <a:ea typeface="Calibri" panose="020F0502020204030204" pitchFamily="34" charset="0"/>
              </a:rPr>
              <a:t> and W have no escape velocities. </a:t>
            </a:r>
          </a:p>
          <a:p>
            <a:pPr>
              <a:spcBef>
                <a:spcPts val="0"/>
              </a:spcBef>
            </a:pPr>
            <a:endParaRPr lang="en-GB" sz="2000" b="1" dirty="0">
              <a:effectLst/>
              <a:latin typeface="Calibri" panose="020F0502020204030204" pitchFamily="34" charset="0"/>
              <a:ea typeface="Calibri" panose="020F0502020204030204" pitchFamily="34" charset="0"/>
            </a:endParaRPr>
          </a:p>
          <a:p>
            <a:pPr>
              <a:spcBef>
                <a:spcPts val="0"/>
              </a:spcBef>
            </a:pPr>
            <a:r>
              <a:rPr lang="en-GB" sz="2000" b="1" dirty="0">
                <a:effectLst/>
                <a:latin typeface="Calibri" panose="020F0502020204030204" pitchFamily="34" charset="0"/>
                <a:ea typeface="Calibri" panose="020F0502020204030204" pitchFamily="34" charset="0"/>
              </a:rPr>
              <a:t>ECRH power 50 MW, </a:t>
            </a:r>
            <a:r>
              <a:rPr lang="en-GB" sz="2000" dirty="0">
                <a:effectLst/>
                <a:latin typeface="Calibri" panose="020F0502020204030204" pitchFamily="34" charset="0"/>
                <a:ea typeface="Calibri" panose="020F0502020204030204" pitchFamily="34" charset="0"/>
              </a:rPr>
              <a:t>gaussian centred at </a:t>
            </a:r>
            <a:r>
              <a:rPr lang="en-GB" sz="2000" dirty="0" err="1">
                <a:effectLst/>
                <a:latin typeface="Symbol" panose="05050102010706020507" pitchFamily="18" charset="2"/>
                <a:ea typeface="Calibri" panose="020F0502020204030204" pitchFamily="34" charset="0"/>
                <a:cs typeface="Calibri" panose="020F0502020204030204" pitchFamily="34" charset="0"/>
              </a:rPr>
              <a:t>r</a:t>
            </a:r>
            <a:r>
              <a:rPr lang="en-GB" sz="2000" baseline="-25000" dirty="0" err="1">
                <a:effectLst/>
                <a:latin typeface="Calibri" panose="020F0502020204030204" pitchFamily="34" charset="0"/>
                <a:ea typeface="Calibri" panose="020F0502020204030204" pitchFamily="34" charset="0"/>
              </a:rPr>
              <a:t>tor</a:t>
            </a:r>
            <a:r>
              <a:rPr lang="en-GB" sz="2000" dirty="0">
                <a:effectLst/>
                <a:latin typeface="Calibri" panose="020F0502020204030204" pitchFamily="34" charset="0"/>
                <a:ea typeface="Calibri" panose="020F0502020204030204" pitchFamily="34" charset="0"/>
              </a:rPr>
              <a:t>=0.15. ECCD ~ 1 MA. </a:t>
            </a:r>
          </a:p>
          <a:p>
            <a:pPr>
              <a:spcBef>
                <a:spcPts val="0"/>
              </a:spcBef>
            </a:pPr>
            <a:endParaRPr lang="en-GB" sz="2000" b="1" dirty="0">
              <a:latin typeface="Calibri" panose="020F0502020204030204" pitchFamily="34" charset="0"/>
              <a:ea typeface="Calibri" panose="020F0502020204030204" pitchFamily="34" charset="0"/>
            </a:endParaRPr>
          </a:p>
          <a:p>
            <a:pPr>
              <a:spcBef>
                <a:spcPts val="0"/>
              </a:spcBef>
            </a:pPr>
            <a:r>
              <a:rPr lang="en-GB" sz="2000" b="1" dirty="0">
                <a:latin typeface="Calibri" panose="020F0502020204030204" pitchFamily="34" charset="0"/>
                <a:ea typeface="Calibri" panose="020F0502020204030204" pitchFamily="34" charset="0"/>
              </a:rPr>
              <a:t>P</a:t>
            </a:r>
            <a:r>
              <a:rPr lang="en-GB" sz="2000" b="1" dirty="0">
                <a:effectLst/>
                <a:latin typeface="Calibri" panose="020F0502020204030204" pitchFamily="34" charset="0"/>
                <a:ea typeface="Calibri" panose="020F0502020204030204" pitchFamily="34" charset="0"/>
              </a:rPr>
              <a:t>article source </a:t>
            </a:r>
            <a:r>
              <a:rPr lang="en-GB" sz="2000" dirty="0">
                <a:effectLst/>
                <a:latin typeface="Calibri" panose="020F0502020204030204" pitchFamily="34" charset="0"/>
                <a:ea typeface="Calibri" panose="020F0502020204030204" pitchFamily="34" charset="0"/>
              </a:rPr>
              <a:t>by ‘continuous pellet model’, which provides 50/50 D/T, </a:t>
            </a:r>
            <a:r>
              <a:rPr lang="en-GB" sz="2000" b="1" dirty="0">
                <a:effectLst/>
                <a:latin typeface="Calibri" panose="020F0502020204030204" pitchFamily="34" charset="0"/>
                <a:ea typeface="Calibri" panose="020F0502020204030204" pitchFamily="34" charset="0"/>
              </a:rPr>
              <a:t>feedback on electron density at pedestal top </a:t>
            </a:r>
            <a:r>
              <a:rPr lang="en-GB" sz="2000" dirty="0">
                <a:effectLst/>
                <a:latin typeface="Calibri" panose="020F0502020204030204" pitchFamily="34" charset="0"/>
                <a:ea typeface="Calibri" panose="020F0502020204030204" pitchFamily="34" charset="0"/>
              </a:rPr>
              <a:t>of 5.7x10</a:t>
            </a:r>
            <a:r>
              <a:rPr lang="en-GB" sz="2000" baseline="30000" dirty="0">
                <a:effectLst/>
                <a:latin typeface="Calibri" panose="020F0502020204030204" pitchFamily="34" charset="0"/>
                <a:ea typeface="Calibri" panose="020F0502020204030204" pitchFamily="34" charset="0"/>
              </a:rPr>
              <a:t>19</a:t>
            </a:r>
            <a:r>
              <a:rPr lang="en-GB" sz="2000" dirty="0">
                <a:effectLst/>
                <a:latin typeface="Calibri" panose="020F0502020204030204" pitchFamily="34" charset="0"/>
                <a:ea typeface="Calibri" panose="020F0502020204030204" pitchFamily="34" charset="0"/>
              </a:rPr>
              <a:t>m</a:t>
            </a:r>
            <a:r>
              <a:rPr lang="en-GB" sz="2000" baseline="30000" dirty="0">
                <a:effectLst/>
                <a:latin typeface="Calibri" panose="020F0502020204030204" pitchFamily="34" charset="0"/>
                <a:ea typeface="Calibri" panose="020F0502020204030204" pitchFamily="34" charset="0"/>
              </a:rPr>
              <a:t>-3</a:t>
            </a:r>
            <a:r>
              <a:rPr lang="en-GB" sz="2000" dirty="0">
                <a:effectLst/>
                <a:latin typeface="Calibri" panose="020F0502020204030204" pitchFamily="34" charset="0"/>
                <a:ea typeface="Calibri" panose="020F0502020204030204" pitchFamily="34" charset="0"/>
              </a:rPr>
              <a:t>, i.e. </a:t>
            </a:r>
            <a:r>
              <a:rPr lang="en-GB" sz="2000" b="1" dirty="0">
                <a:effectLst/>
                <a:latin typeface="Calibri" panose="020F0502020204030204" pitchFamily="34" charset="0"/>
                <a:ea typeface="Calibri" panose="020F0502020204030204" pitchFamily="34" charset="0"/>
              </a:rPr>
              <a:t>90% of the Greenwald density</a:t>
            </a:r>
            <a:endParaRPr lang="en-GB" sz="2000" b="1" dirty="0">
              <a:latin typeface="Calibri" panose="020F0502020204030204" pitchFamily="34" charset="0"/>
              <a:ea typeface="Calibri" panose="020F0502020204030204" pitchFamily="34" charset="0"/>
            </a:endParaRPr>
          </a:p>
          <a:p>
            <a:pPr marL="0" indent="0">
              <a:spcBef>
                <a:spcPts val="0"/>
              </a:spcBef>
              <a:buNone/>
            </a:pPr>
            <a:endParaRPr lang="fr-FR" sz="2000" dirty="0">
              <a:effectLst/>
              <a:latin typeface="Calibri" panose="020F0502020204030204" pitchFamily="34" charset="0"/>
              <a:ea typeface="Calibri" panose="020F0502020204030204" pitchFamily="34" charset="0"/>
            </a:endParaRPr>
          </a:p>
          <a:p>
            <a:pPr algn="just">
              <a:spcBef>
                <a:spcPts val="0"/>
              </a:spcBef>
            </a:pPr>
            <a:r>
              <a:rPr lang="en-GB" sz="2000" b="1" dirty="0">
                <a:effectLst/>
                <a:latin typeface="Calibri" panose="020F0502020204030204" pitchFamily="34" charset="0"/>
                <a:ea typeface="Calibri" panose="020F0502020204030204" pitchFamily="34" charset="0"/>
              </a:rPr>
              <a:t>Continuous sawtooth model </a:t>
            </a:r>
            <a:r>
              <a:rPr lang="en-GB" sz="2000" dirty="0">
                <a:effectLst/>
                <a:latin typeface="Calibri" panose="020F0502020204030204" pitchFamily="34" charset="0"/>
                <a:ea typeface="Calibri" panose="020F0502020204030204" pitchFamily="34" charset="0"/>
              </a:rPr>
              <a:t>inside q=1, adding an additional transport of 0.3 m</a:t>
            </a:r>
            <a:r>
              <a:rPr lang="en-GB" sz="2000" baseline="30000" dirty="0">
                <a:effectLst/>
                <a:latin typeface="Calibri" panose="020F0502020204030204" pitchFamily="34" charset="0"/>
                <a:ea typeface="Calibri" panose="020F0502020204030204" pitchFamily="34" charset="0"/>
              </a:rPr>
              <a:t>2</a:t>
            </a:r>
            <a:r>
              <a:rPr lang="en-GB" sz="2000" dirty="0">
                <a:effectLst/>
                <a:latin typeface="Calibri" panose="020F0502020204030204" pitchFamily="34" charset="0"/>
                <a:ea typeface="Calibri" panose="020F0502020204030204" pitchFamily="34" charset="0"/>
              </a:rPr>
              <a:t>/s. </a:t>
            </a:r>
          </a:p>
          <a:p>
            <a:pPr algn="just">
              <a:spcBef>
                <a:spcPts val="0"/>
              </a:spcBef>
            </a:pPr>
            <a:endParaRPr lang="en-GB" sz="2000" dirty="0">
              <a:effectLst/>
              <a:latin typeface="Calibri" panose="020F0502020204030204" pitchFamily="34" charset="0"/>
              <a:ea typeface="Calibri" panose="020F0502020204030204" pitchFamily="34" charset="0"/>
            </a:endParaRPr>
          </a:p>
          <a:p>
            <a:pPr algn="just">
              <a:spcBef>
                <a:spcPts val="0"/>
              </a:spcBef>
            </a:pPr>
            <a:r>
              <a:rPr lang="en-GB" sz="2000" b="1" dirty="0">
                <a:effectLst/>
                <a:latin typeface="Calibri" panose="020F0502020204030204" pitchFamily="34" charset="0"/>
                <a:ea typeface="Calibri" panose="020F0502020204030204" pitchFamily="34" charset="0"/>
              </a:rPr>
              <a:t>Toroidal rotation not evolved</a:t>
            </a:r>
            <a:r>
              <a:rPr lang="en-GB" sz="2000" dirty="0">
                <a:effectLst/>
                <a:latin typeface="Calibri" panose="020F0502020204030204" pitchFamily="34" charset="0"/>
                <a:ea typeface="Calibri" panose="020F0502020204030204" pitchFamily="34" charset="0"/>
              </a:rPr>
              <a:t>, at 0 at all radii. </a:t>
            </a:r>
            <a:endParaRPr lang="fr-FR" sz="2000" dirty="0">
              <a:effectLst/>
              <a:latin typeface="Calibri" panose="020F0502020204030204" pitchFamily="34" charset="0"/>
              <a:ea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F71083ED-8F72-48D3-90C9-54CDAF0F404E}"/>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a:solidFill>
                <a:prstClr val="white"/>
              </a:solidFill>
            </a:endParaRPr>
          </a:p>
        </p:txBody>
      </p:sp>
      <p:sp>
        <p:nvSpPr>
          <p:cNvPr id="5" name="Espace réservé du pied de page 4">
            <a:extLst>
              <a:ext uri="{FF2B5EF4-FFF2-40B4-BE49-F238E27FC236}">
                <a16:creationId xmlns:a16="http://schemas.microsoft.com/office/drawing/2014/main" id="{CA343EA4-5418-4DCC-9B41-E5EF9B2FDFEA}"/>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3631890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46E93-0259-44A6-A81D-72EE0431819D}"/>
              </a:ext>
            </a:extLst>
          </p:cNvPr>
          <p:cNvSpPr>
            <a:spLocks noGrp="1"/>
          </p:cNvSpPr>
          <p:nvPr>
            <p:ph type="title"/>
          </p:nvPr>
        </p:nvSpPr>
        <p:spPr/>
        <p:txBody>
          <a:bodyPr/>
          <a:lstStyle/>
          <a:p>
            <a:r>
              <a:rPr lang="en-US" dirty="0"/>
              <a:t>Reference case for high fidelity integrated modelling</a:t>
            </a:r>
          </a:p>
        </p:txBody>
      </p:sp>
      <p:sp>
        <p:nvSpPr>
          <p:cNvPr id="4" name="Espace réservé du numéro de diapositive 3">
            <a:extLst>
              <a:ext uri="{FF2B5EF4-FFF2-40B4-BE49-F238E27FC236}">
                <a16:creationId xmlns:a16="http://schemas.microsoft.com/office/drawing/2014/main" id="{7AA004F4-13BF-415B-8BC7-92B342845106}"/>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a:solidFill>
                <a:prstClr val="white"/>
              </a:solidFill>
            </a:endParaRPr>
          </a:p>
        </p:txBody>
      </p:sp>
      <p:sp>
        <p:nvSpPr>
          <p:cNvPr id="5" name="Espace réservé du pied de page 4">
            <a:extLst>
              <a:ext uri="{FF2B5EF4-FFF2-40B4-BE49-F238E27FC236}">
                <a16:creationId xmlns:a16="http://schemas.microsoft.com/office/drawing/2014/main" id="{B9E942D3-F49D-42B0-BB6C-DD7E63B19869}"/>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pic>
        <p:nvPicPr>
          <p:cNvPr id="6" name="image19.png">
            <a:extLst>
              <a:ext uri="{FF2B5EF4-FFF2-40B4-BE49-F238E27FC236}">
                <a16:creationId xmlns:a16="http://schemas.microsoft.com/office/drawing/2014/main" id="{F5164758-47DC-480F-95BF-82A4A04C551C}"/>
              </a:ext>
            </a:extLst>
          </p:cNvPr>
          <p:cNvPicPr/>
          <p:nvPr/>
        </p:nvPicPr>
        <p:blipFill>
          <a:blip r:embed="rId2"/>
          <a:srcRect/>
          <a:stretch>
            <a:fillRect/>
          </a:stretch>
        </p:blipFill>
        <p:spPr>
          <a:xfrm>
            <a:off x="3962236" y="715792"/>
            <a:ext cx="7948769" cy="5427678"/>
          </a:xfrm>
          <a:prstGeom prst="rect">
            <a:avLst/>
          </a:prstGeom>
          <a:ln/>
        </p:spPr>
      </p:pic>
      <p:sp>
        <p:nvSpPr>
          <p:cNvPr id="8" name="ZoneTexte 7">
            <a:extLst>
              <a:ext uri="{FF2B5EF4-FFF2-40B4-BE49-F238E27FC236}">
                <a16:creationId xmlns:a16="http://schemas.microsoft.com/office/drawing/2014/main" id="{74B045CB-000A-4854-A6E8-AEDDF3CD8FA1}"/>
              </a:ext>
            </a:extLst>
          </p:cNvPr>
          <p:cNvSpPr txBox="1"/>
          <p:nvPr/>
        </p:nvSpPr>
        <p:spPr>
          <a:xfrm>
            <a:off x="182734" y="993002"/>
            <a:ext cx="3120704" cy="5016758"/>
          </a:xfrm>
          <a:prstGeom prst="rect">
            <a:avLst/>
          </a:prstGeom>
          <a:noFill/>
        </p:spPr>
        <p:txBody>
          <a:bodyPr wrap="square" rtlCol="0">
            <a:spAutoFit/>
          </a:bodyPr>
          <a:lstStyle/>
          <a:p>
            <a:pPr marL="457200" indent="-457200">
              <a:buFont typeface="Arial" panose="020B0604020202020204" pitchFamily="34" charset="0"/>
              <a:buChar char="•"/>
            </a:pPr>
            <a:r>
              <a:rPr lang="en-US" sz="2000" dirty="0"/>
              <a:t>Fusion power 1.7 GW, reached ~ t</a:t>
            </a:r>
            <a:r>
              <a:rPr lang="en-US" sz="2000" baseline="-25000" dirty="0"/>
              <a:t>0</a:t>
            </a:r>
            <a:r>
              <a:rPr lang="en-US" sz="2000" dirty="0"/>
              <a:t>+10 s</a:t>
            </a:r>
          </a:p>
          <a:p>
            <a:pPr marL="457200" indent="-457200" algn="l">
              <a:buFont typeface="Arial" panose="020B0604020202020204" pitchFamily="34" charset="0"/>
              <a:buChar char="•"/>
            </a:pPr>
            <a:endParaRPr lang="en-US" sz="2000" dirty="0"/>
          </a:p>
          <a:p>
            <a:pPr marL="457200" indent="-457200" algn="l">
              <a:buFont typeface="Arial" panose="020B0604020202020204" pitchFamily="34" charset="0"/>
              <a:buChar char="•"/>
            </a:pPr>
            <a:r>
              <a:rPr lang="en-US" sz="2000" dirty="0"/>
              <a:t>Power crossing the separatrix, feedback using Xe content, slowly leading to larger P</a:t>
            </a:r>
            <a:r>
              <a:rPr lang="en-US" sz="2000" baseline="-25000" dirty="0"/>
              <a:t>rad</a:t>
            </a:r>
          </a:p>
          <a:p>
            <a:pPr marL="457200" indent="-457200" algn="l">
              <a:buFont typeface="Arial" panose="020B0604020202020204" pitchFamily="34" charset="0"/>
              <a:buChar char="•"/>
            </a:pPr>
            <a:endParaRPr lang="en-US" sz="2000" dirty="0"/>
          </a:p>
          <a:p>
            <a:pPr marL="457200" indent="-457200" algn="l">
              <a:buFont typeface="Arial" panose="020B0604020202020204" pitchFamily="34" charset="0"/>
              <a:buChar char="•"/>
            </a:pPr>
            <a:r>
              <a:rPr lang="en-US" sz="2000" dirty="0"/>
              <a:t>Density at the pedestal matching reference in ~ t</a:t>
            </a:r>
            <a:r>
              <a:rPr lang="en-US" sz="2000" baseline="-25000" dirty="0"/>
              <a:t>0</a:t>
            </a:r>
            <a:r>
              <a:rPr lang="en-US" sz="2000" dirty="0"/>
              <a:t>+8 s</a:t>
            </a:r>
          </a:p>
          <a:p>
            <a:pPr marL="457200" indent="-457200" algn="l">
              <a:buFont typeface="Arial" panose="020B0604020202020204" pitchFamily="34" charset="0"/>
              <a:buChar char="•"/>
            </a:pPr>
            <a:endParaRPr lang="en-US" sz="2000" dirty="0"/>
          </a:p>
          <a:p>
            <a:pPr marL="457200" indent="-457200" algn="l">
              <a:buFont typeface="Arial" panose="020B0604020202020204" pitchFamily="34" charset="0"/>
              <a:buChar char="•"/>
            </a:pPr>
            <a:r>
              <a:rPr lang="en-US" sz="2000" dirty="0"/>
              <a:t>Pedestal pressure 8% higher than IMEP / ideal MHD stand alone prediction  </a:t>
            </a:r>
          </a:p>
        </p:txBody>
      </p:sp>
      <p:sp>
        <p:nvSpPr>
          <p:cNvPr id="3" name="ZoneTexte 2">
            <a:extLst>
              <a:ext uri="{FF2B5EF4-FFF2-40B4-BE49-F238E27FC236}">
                <a16:creationId xmlns:a16="http://schemas.microsoft.com/office/drawing/2014/main" id="{C041EAEF-A1FE-4ACD-9521-ED6D2F942482}"/>
              </a:ext>
            </a:extLst>
          </p:cNvPr>
          <p:cNvSpPr txBox="1"/>
          <p:nvPr/>
        </p:nvSpPr>
        <p:spPr>
          <a:xfrm>
            <a:off x="489098" y="6124354"/>
            <a:ext cx="8813951" cy="400110"/>
          </a:xfrm>
          <a:prstGeom prst="rect">
            <a:avLst/>
          </a:prstGeom>
          <a:noFill/>
        </p:spPr>
        <p:txBody>
          <a:bodyPr wrap="none" rtlCol="0">
            <a:spAutoFit/>
          </a:bodyPr>
          <a:lstStyle/>
          <a:p>
            <a:pPr algn="l"/>
            <a:r>
              <a:rPr lang="en-US" sz="2000" b="1" dirty="0"/>
              <a:t>NB: here no self-consistent pedestal, on-going now ASTRA-TGLFsat2-IMEP T. Luda</a:t>
            </a:r>
          </a:p>
        </p:txBody>
      </p:sp>
    </p:spTree>
    <p:extLst>
      <p:ext uri="{BB962C8B-B14F-4D97-AF65-F5344CB8AC3E}">
        <p14:creationId xmlns:p14="http://schemas.microsoft.com/office/powerpoint/2010/main" val="290943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E9DE3-460F-4681-B684-5AC80F3E0978}"/>
              </a:ext>
            </a:extLst>
          </p:cNvPr>
          <p:cNvSpPr>
            <a:spLocks noGrp="1"/>
          </p:cNvSpPr>
          <p:nvPr>
            <p:ph type="title"/>
          </p:nvPr>
        </p:nvSpPr>
        <p:spPr/>
        <p:txBody>
          <a:bodyPr/>
          <a:lstStyle/>
          <a:p>
            <a:r>
              <a:rPr lang="en-US" dirty="0"/>
              <a:t>Impact of the reduced turbulent model settings</a:t>
            </a:r>
            <a:br>
              <a:rPr lang="en-US" dirty="0"/>
            </a:br>
            <a:r>
              <a:rPr lang="en-US" dirty="0"/>
              <a:t>fusion power reduced by 700 MW</a:t>
            </a:r>
          </a:p>
        </p:txBody>
      </p:sp>
      <p:sp>
        <p:nvSpPr>
          <p:cNvPr id="4" name="Espace réservé du numéro de diapositive 3">
            <a:extLst>
              <a:ext uri="{FF2B5EF4-FFF2-40B4-BE49-F238E27FC236}">
                <a16:creationId xmlns:a16="http://schemas.microsoft.com/office/drawing/2014/main" id="{997EC28D-728B-4ADF-9306-6272D9594BDB}"/>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a:solidFill>
                <a:prstClr val="white"/>
              </a:solidFill>
            </a:endParaRPr>
          </a:p>
        </p:txBody>
      </p:sp>
      <p:sp>
        <p:nvSpPr>
          <p:cNvPr id="5" name="Espace réservé du pied de page 4">
            <a:extLst>
              <a:ext uri="{FF2B5EF4-FFF2-40B4-BE49-F238E27FC236}">
                <a16:creationId xmlns:a16="http://schemas.microsoft.com/office/drawing/2014/main" id="{9432CB59-40A2-42E8-B138-C0CE420369FA}"/>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graphicFrame>
        <p:nvGraphicFramePr>
          <p:cNvPr id="6" name="Tableau 5">
            <a:extLst>
              <a:ext uri="{FF2B5EF4-FFF2-40B4-BE49-F238E27FC236}">
                <a16:creationId xmlns:a16="http://schemas.microsoft.com/office/drawing/2014/main" id="{CD1EA07C-2A12-4049-8FF8-D7AD0E5C463D}"/>
              </a:ext>
            </a:extLst>
          </p:cNvPr>
          <p:cNvGraphicFramePr>
            <a:graphicFrameLocks noGrp="1"/>
          </p:cNvGraphicFramePr>
          <p:nvPr/>
        </p:nvGraphicFramePr>
        <p:xfrm>
          <a:off x="947956" y="1250908"/>
          <a:ext cx="4815281" cy="807466"/>
        </p:xfrm>
        <a:graphic>
          <a:graphicData uri="http://schemas.openxmlformats.org/drawingml/2006/table">
            <a:tbl>
              <a:tblPr>
                <a:tableStyleId>{5C22544A-7EE6-4342-B048-85BDC9FD1C3A}</a:tableStyleId>
              </a:tblPr>
              <a:tblGrid>
                <a:gridCol w="1140903">
                  <a:extLst>
                    <a:ext uri="{9D8B030D-6E8A-4147-A177-3AD203B41FA5}">
                      <a16:colId xmlns:a16="http://schemas.microsoft.com/office/drawing/2014/main" val="3930906239"/>
                    </a:ext>
                  </a:extLst>
                </a:gridCol>
                <a:gridCol w="1541224">
                  <a:extLst>
                    <a:ext uri="{9D8B030D-6E8A-4147-A177-3AD203B41FA5}">
                      <a16:colId xmlns:a16="http://schemas.microsoft.com/office/drawing/2014/main" val="1239518059"/>
                    </a:ext>
                  </a:extLst>
                </a:gridCol>
                <a:gridCol w="2133154">
                  <a:extLst>
                    <a:ext uri="{9D8B030D-6E8A-4147-A177-3AD203B41FA5}">
                      <a16:colId xmlns:a16="http://schemas.microsoft.com/office/drawing/2014/main" val="740846037"/>
                    </a:ext>
                  </a:extLst>
                </a:gridCol>
              </a:tblGrid>
              <a:tr h="550581">
                <a:tc>
                  <a:txBody>
                    <a:bodyPr/>
                    <a:lstStyle/>
                    <a:p>
                      <a:pPr algn="just">
                        <a:lnSpc>
                          <a:spcPct val="115000"/>
                        </a:lnSpc>
                        <a:spcAft>
                          <a:spcPts val="1000"/>
                        </a:spcAft>
                      </a:pPr>
                      <a:r>
                        <a:rPr lang="en-GB" sz="2000" b="0" dirty="0">
                          <a:effectLst/>
                        </a:rPr>
                        <a:t>TGLFsat2</a:t>
                      </a:r>
                      <a:endParaRPr lang="fr-FR" sz="2000" b="0" dirty="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1000"/>
                        </a:spcAft>
                      </a:pPr>
                      <a:r>
                        <a:rPr lang="en-GB" sz="2000" b="0" dirty="0">
                          <a:solidFill>
                            <a:srgbClr val="008000"/>
                          </a:solidFill>
                          <a:effectLst/>
                        </a:rPr>
                        <a:t>Electrostatic, ‘default’</a:t>
                      </a:r>
                      <a:endParaRPr lang="fr-FR" sz="2000" b="0" dirty="0">
                        <a:solidFill>
                          <a:srgbClr val="008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1000"/>
                        </a:spcAft>
                      </a:pPr>
                      <a:r>
                        <a:rPr lang="en-GB" sz="2000" b="0" dirty="0">
                          <a:solidFill>
                            <a:srgbClr val="C00000"/>
                          </a:solidFill>
                          <a:effectLst/>
                        </a:rPr>
                        <a:t>Electromagnetic, ‘verified’ </a:t>
                      </a:r>
                      <a:endParaRPr lang="fr-FR" sz="2000" b="0" dirty="0">
                        <a:solidFill>
                          <a:srgbClr val="C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437471170"/>
                  </a:ext>
                </a:extLst>
              </a:tr>
            </a:tbl>
          </a:graphicData>
        </a:graphic>
      </p:graphicFrame>
      <p:pic>
        <p:nvPicPr>
          <p:cNvPr id="7" name="image1.png">
            <a:extLst>
              <a:ext uri="{FF2B5EF4-FFF2-40B4-BE49-F238E27FC236}">
                <a16:creationId xmlns:a16="http://schemas.microsoft.com/office/drawing/2014/main" id="{1FAD94DD-C76A-40B0-87E4-C40B89E18B79}"/>
              </a:ext>
            </a:extLst>
          </p:cNvPr>
          <p:cNvPicPr/>
          <p:nvPr/>
        </p:nvPicPr>
        <p:blipFill>
          <a:blip r:embed="rId2"/>
          <a:srcRect/>
          <a:stretch>
            <a:fillRect/>
          </a:stretch>
        </p:blipFill>
        <p:spPr>
          <a:xfrm>
            <a:off x="805343" y="2030136"/>
            <a:ext cx="4941118" cy="4186104"/>
          </a:xfrm>
          <a:prstGeom prst="rect">
            <a:avLst/>
          </a:prstGeom>
          <a:ln/>
        </p:spPr>
      </p:pic>
      <p:pic>
        <p:nvPicPr>
          <p:cNvPr id="8" name="image29.png">
            <a:extLst>
              <a:ext uri="{FF2B5EF4-FFF2-40B4-BE49-F238E27FC236}">
                <a16:creationId xmlns:a16="http://schemas.microsoft.com/office/drawing/2014/main" id="{DF495A76-3425-4F08-B1CE-DFC5CBCFC302}"/>
              </a:ext>
            </a:extLst>
          </p:cNvPr>
          <p:cNvPicPr/>
          <p:nvPr/>
        </p:nvPicPr>
        <p:blipFill>
          <a:blip r:embed="rId3"/>
          <a:srcRect/>
          <a:stretch>
            <a:fillRect/>
          </a:stretch>
        </p:blipFill>
        <p:spPr>
          <a:xfrm>
            <a:off x="6670302" y="2088364"/>
            <a:ext cx="4719282" cy="4085620"/>
          </a:xfrm>
          <a:prstGeom prst="rect">
            <a:avLst/>
          </a:prstGeom>
          <a:ln/>
        </p:spPr>
      </p:pic>
      <p:sp>
        <p:nvSpPr>
          <p:cNvPr id="9" name="ZoneTexte 8">
            <a:extLst>
              <a:ext uri="{FF2B5EF4-FFF2-40B4-BE49-F238E27FC236}">
                <a16:creationId xmlns:a16="http://schemas.microsoft.com/office/drawing/2014/main" id="{0FE2B1AA-19BD-418A-A42D-A7952A96D107}"/>
              </a:ext>
            </a:extLst>
          </p:cNvPr>
          <p:cNvSpPr txBox="1"/>
          <p:nvPr/>
        </p:nvSpPr>
        <p:spPr>
          <a:xfrm>
            <a:off x="7052554" y="1139648"/>
            <a:ext cx="4547399" cy="707886"/>
          </a:xfrm>
          <a:prstGeom prst="rect">
            <a:avLst/>
          </a:prstGeom>
          <a:noFill/>
        </p:spPr>
        <p:txBody>
          <a:bodyPr wrap="none" rtlCol="0">
            <a:spAutoFit/>
          </a:bodyPr>
          <a:lstStyle/>
          <a:p>
            <a:pPr algn="l"/>
            <a:r>
              <a:rPr lang="en-US" sz="2000" dirty="0">
                <a:solidFill>
                  <a:srgbClr val="C00000"/>
                </a:solidFill>
              </a:rPr>
              <a:t>Strong impact on </a:t>
            </a:r>
            <a:r>
              <a:rPr lang="en-US" sz="2000" dirty="0" err="1">
                <a:solidFill>
                  <a:srgbClr val="C00000"/>
                </a:solidFill>
              </a:rPr>
              <a:t>T</a:t>
            </a:r>
            <a:r>
              <a:rPr lang="en-US" sz="2000" baseline="-25000" dirty="0" err="1">
                <a:solidFill>
                  <a:srgbClr val="C00000"/>
                </a:solidFill>
              </a:rPr>
              <a:t>i</a:t>
            </a:r>
            <a:r>
              <a:rPr lang="en-US" sz="2000" dirty="0">
                <a:solidFill>
                  <a:srgbClr val="C00000"/>
                </a:solidFill>
              </a:rPr>
              <a:t> and density for </a:t>
            </a:r>
            <a:r>
              <a:rPr lang="en-US" sz="2000" dirty="0">
                <a:solidFill>
                  <a:srgbClr val="C00000"/>
                </a:solidFill>
                <a:latin typeface="Symbol" panose="05050102010706020507" pitchFamily="18" charset="2"/>
              </a:rPr>
              <a:t>r</a:t>
            </a:r>
            <a:r>
              <a:rPr lang="en-US" sz="2000" dirty="0">
                <a:solidFill>
                  <a:srgbClr val="C00000"/>
                </a:solidFill>
              </a:rPr>
              <a:t>&lt;0.6</a:t>
            </a:r>
          </a:p>
          <a:p>
            <a:pPr algn="l"/>
            <a:r>
              <a:rPr lang="en-US" sz="2000" dirty="0"/>
              <a:t>Hence on </a:t>
            </a:r>
            <a:r>
              <a:rPr lang="en-US" sz="2000" dirty="0" err="1"/>
              <a:t>P</a:t>
            </a:r>
            <a:r>
              <a:rPr lang="en-US" sz="2000" baseline="-25000" dirty="0" err="1"/>
              <a:t>fus</a:t>
            </a:r>
            <a:r>
              <a:rPr lang="en-US" sz="2000" dirty="0"/>
              <a:t>…</a:t>
            </a:r>
          </a:p>
        </p:txBody>
      </p:sp>
      <p:sp>
        <p:nvSpPr>
          <p:cNvPr id="10" name="ZoneTexte 9">
            <a:extLst>
              <a:ext uri="{FF2B5EF4-FFF2-40B4-BE49-F238E27FC236}">
                <a16:creationId xmlns:a16="http://schemas.microsoft.com/office/drawing/2014/main" id="{420E576F-A468-48DA-8260-E3EC80BBE49F}"/>
              </a:ext>
            </a:extLst>
          </p:cNvPr>
          <p:cNvSpPr txBox="1"/>
          <p:nvPr/>
        </p:nvSpPr>
        <p:spPr>
          <a:xfrm>
            <a:off x="8846543" y="3341326"/>
            <a:ext cx="2214068" cy="400110"/>
          </a:xfrm>
          <a:prstGeom prst="rect">
            <a:avLst/>
          </a:prstGeom>
          <a:noFill/>
        </p:spPr>
        <p:txBody>
          <a:bodyPr wrap="none" rtlCol="0">
            <a:spAutoFit/>
          </a:bodyPr>
          <a:lstStyle/>
          <a:p>
            <a:pPr algn="l"/>
            <a:r>
              <a:rPr lang="en-US" sz="2000" b="1" dirty="0">
                <a:solidFill>
                  <a:srgbClr val="7030A0"/>
                </a:solidFill>
              </a:rPr>
              <a:t>-~40%, - ~700 MW!</a:t>
            </a:r>
          </a:p>
        </p:txBody>
      </p:sp>
      <p:sp>
        <p:nvSpPr>
          <p:cNvPr id="11" name="Flèche : bas 10">
            <a:extLst>
              <a:ext uri="{FF2B5EF4-FFF2-40B4-BE49-F238E27FC236}">
                <a16:creationId xmlns:a16="http://schemas.microsoft.com/office/drawing/2014/main" id="{DC7C7879-0AE1-48D8-AE41-514897ED4641}"/>
              </a:ext>
            </a:extLst>
          </p:cNvPr>
          <p:cNvSpPr/>
          <p:nvPr/>
        </p:nvSpPr>
        <p:spPr>
          <a:xfrm>
            <a:off x="8313554" y="3014927"/>
            <a:ext cx="494950" cy="199290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31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E2CB8-FBE5-46E4-8532-44888240197A}"/>
              </a:ext>
            </a:extLst>
          </p:cNvPr>
          <p:cNvSpPr>
            <a:spLocks noGrp="1"/>
          </p:cNvSpPr>
          <p:nvPr>
            <p:ph type="title"/>
          </p:nvPr>
        </p:nvSpPr>
        <p:spPr/>
        <p:txBody>
          <a:bodyPr/>
          <a:lstStyle/>
          <a:p>
            <a:r>
              <a:rPr lang="en-US" dirty="0"/>
              <a:t>Given uncertainties, </a:t>
            </a:r>
            <a:br>
              <a:rPr lang="en-US" dirty="0"/>
            </a:br>
            <a:r>
              <a:rPr lang="en-US" dirty="0"/>
              <a:t>can a larger I</a:t>
            </a:r>
            <a:r>
              <a:rPr lang="en-US" baseline="-25000" dirty="0"/>
              <a:t>p</a:t>
            </a:r>
            <a:r>
              <a:rPr lang="en-US" dirty="0"/>
              <a:t> recover potential confinement quality loss?</a:t>
            </a:r>
          </a:p>
        </p:txBody>
      </p:sp>
      <p:sp>
        <p:nvSpPr>
          <p:cNvPr id="4" name="Espace réservé du numéro de diapositive 3">
            <a:extLst>
              <a:ext uri="{FF2B5EF4-FFF2-40B4-BE49-F238E27FC236}">
                <a16:creationId xmlns:a16="http://schemas.microsoft.com/office/drawing/2014/main" id="{9E0DD708-2BE9-4B1B-943C-E24709F5EF53}"/>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a:solidFill>
                <a:prstClr val="white"/>
              </a:solidFill>
            </a:endParaRPr>
          </a:p>
        </p:txBody>
      </p:sp>
      <p:sp>
        <p:nvSpPr>
          <p:cNvPr id="5" name="Espace réservé du pied de page 4">
            <a:extLst>
              <a:ext uri="{FF2B5EF4-FFF2-40B4-BE49-F238E27FC236}">
                <a16:creationId xmlns:a16="http://schemas.microsoft.com/office/drawing/2014/main" id="{04965810-91B2-45C0-8696-3D24D9CFC770}"/>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pic>
        <p:nvPicPr>
          <p:cNvPr id="6" name="image36.png">
            <a:extLst>
              <a:ext uri="{FF2B5EF4-FFF2-40B4-BE49-F238E27FC236}">
                <a16:creationId xmlns:a16="http://schemas.microsoft.com/office/drawing/2014/main" id="{21659001-65EB-472A-83C6-2873A1377014}"/>
              </a:ext>
            </a:extLst>
          </p:cNvPr>
          <p:cNvPicPr/>
          <p:nvPr/>
        </p:nvPicPr>
        <p:blipFill>
          <a:blip r:embed="rId2"/>
          <a:srcRect/>
          <a:stretch>
            <a:fillRect/>
          </a:stretch>
        </p:blipFill>
        <p:spPr>
          <a:xfrm>
            <a:off x="4495087" y="1162229"/>
            <a:ext cx="7528843" cy="4982198"/>
          </a:xfrm>
          <a:prstGeom prst="rect">
            <a:avLst/>
          </a:prstGeom>
          <a:ln/>
        </p:spPr>
      </p:pic>
      <p:sp>
        <p:nvSpPr>
          <p:cNvPr id="7" name="ZoneTexte 6">
            <a:extLst>
              <a:ext uri="{FF2B5EF4-FFF2-40B4-BE49-F238E27FC236}">
                <a16:creationId xmlns:a16="http://schemas.microsoft.com/office/drawing/2014/main" id="{68137634-944C-432A-962C-4A08C7DD7235}"/>
              </a:ext>
            </a:extLst>
          </p:cNvPr>
          <p:cNvSpPr txBox="1"/>
          <p:nvPr/>
        </p:nvSpPr>
        <p:spPr>
          <a:xfrm>
            <a:off x="369115" y="1342239"/>
            <a:ext cx="3909269" cy="3785652"/>
          </a:xfrm>
          <a:prstGeom prst="rect">
            <a:avLst/>
          </a:prstGeom>
          <a:noFill/>
        </p:spPr>
        <p:txBody>
          <a:bodyPr wrap="square" rtlCol="0">
            <a:spAutoFit/>
          </a:bodyPr>
          <a:lstStyle/>
          <a:p>
            <a:pPr marL="457200" indent="-457200">
              <a:buFont typeface="Arial" panose="020B0604020202020204" pitchFamily="34" charset="0"/>
              <a:buChar char="•"/>
            </a:pPr>
            <a:r>
              <a:rPr lang="en-US" sz="2000" dirty="0"/>
              <a:t>‘forced’ pedestal pressure increase guided by stand-alone IMEP. to be confirmed by self-consistent modelling (on-going)</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Increasing I</a:t>
            </a:r>
            <a:r>
              <a:rPr lang="en-US" sz="2000" baseline="-25000" dirty="0"/>
              <a:t>p</a:t>
            </a:r>
            <a:r>
              <a:rPr lang="en-US" sz="2000" dirty="0"/>
              <a:t> by 33% leads to +40%, + 700MW on </a:t>
            </a:r>
            <a:r>
              <a:rPr lang="en-US" sz="2000" dirty="0" err="1"/>
              <a:t>P</a:t>
            </a:r>
            <a:r>
              <a:rPr lang="en-US" sz="2000" baseline="-25000" dirty="0" err="1"/>
              <a:t>fus</a:t>
            </a:r>
            <a:r>
              <a:rPr lang="en-US" sz="2000" dirty="0"/>
              <a:t> </a:t>
            </a:r>
          </a:p>
          <a:p>
            <a:pPr marL="457200" indent="-457200" algn="l">
              <a:buFont typeface="Arial" panose="020B0604020202020204" pitchFamily="34" charset="0"/>
              <a:buChar char="•"/>
            </a:pPr>
            <a:endParaRPr lang="en-US" sz="2000" dirty="0"/>
          </a:p>
          <a:p>
            <a:pPr marL="457200" indent="-457200" algn="l">
              <a:buFont typeface="Arial" panose="020B0604020202020204" pitchFamily="34" charset="0"/>
              <a:buChar char="•"/>
            </a:pPr>
            <a:r>
              <a:rPr lang="en-US" sz="2000" dirty="0"/>
              <a:t>For 25 MA, q</a:t>
            </a:r>
            <a:r>
              <a:rPr lang="en-US" sz="2000" baseline="-25000" dirty="0"/>
              <a:t>95</a:t>
            </a:r>
            <a:r>
              <a:rPr lang="en-US" sz="2000" dirty="0"/>
              <a:t> ~&lt;3, would need ideal MHD stability checks</a:t>
            </a:r>
            <a:endParaRPr lang="en-US" sz="2000" baseline="-25000" dirty="0"/>
          </a:p>
          <a:p>
            <a:pPr marL="457200" indent="-457200" algn="l">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4ADB01EE-8806-4280-BF32-ABD504E103CE}"/>
              </a:ext>
            </a:extLst>
          </p:cNvPr>
          <p:cNvSpPr/>
          <p:nvPr/>
        </p:nvSpPr>
        <p:spPr>
          <a:xfrm>
            <a:off x="5629013" y="1224793"/>
            <a:ext cx="1031846" cy="67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id="{1234225D-781F-4293-84AA-9C5EBA3A8C56}"/>
              </a:ext>
            </a:extLst>
          </p:cNvPr>
          <p:cNvSpPr txBox="1"/>
          <p:nvPr/>
        </p:nvSpPr>
        <p:spPr>
          <a:xfrm>
            <a:off x="3473042" y="2562728"/>
            <a:ext cx="6107184" cy="369332"/>
          </a:xfrm>
          <a:prstGeom prst="rect">
            <a:avLst/>
          </a:prstGeom>
          <a:noFill/>
        </p:spPr>
        <p:txBody>
          <a:bodyPr wrap="square">
            <a:spAutoFit/>
          </a:bodyPr>
          <a:lstStyle/>
          <a:p>
            <a:pPr algn="ctr"/>
            <a:r>
              <a:rPr lang="en-US" sz="1800" b="1" dirty="0">
                <a:solidFill>
                  <a:srgbClr val="C00000"/>
                </a:solidFill>
              </a:rPr>
              <a:t>18.8 MA</a:t>
            </a:r>
          </a:p>
        </p:txBody>
      </p:sp>
      <p:sp>
        <p:nvSpPr>
          <p:cNvPr id="13" name="ZoneTexte 12">
            <a:extLst>
              <a:ext uri="{FF2B5EF4-FFF2-40B4-BE49-F238E27FC236}">
                <a16:creationId xmlns:a16="http://schemas.microsoft.com/office/drawing/2014/main" id="{724FFA6C-F39B-430B-8AC2-F454B27876E7}"/>
              </a:ext>
            </a:extLst>
          </p:cNvPr>
          <p:cNvSpPr txBox="1"/>
          <p:nvPr/>
        </p:nvSpPr>
        <p:spPr>
          <a:xfrm>
            <a:off x="3900881" y="2101334"/>
            <a:ext cx="6107184" cy="369332"/>
          </a:xfrm>
          <a:prstGeom prst="rect">
            <a:avLst/>
          </a:prstGeom>
          <a:noFill/>
        </p:spPr>
        <p:txBody>
          <a:bodyPr wrap="square">
            <a:spAutoFit/>
          </a:bodyPr>
          <a:lstStyle/>
          <a:p>
            <a:pPr algn="ctr"/>
            <a:r>
              <a:rPr lang="en-US" sz="1800" b="1" dirty="0">
                <a:solidFill>
                  <a:srgbClr val="0033CC"/>
                </a:solidFill>
              </a:rPr>
              <a:t>22 MA</a:t>
            </a:r>
          </a:p>
        </p:txBody>
      </p:sp>
      <p:sp>
        <p:nvSpPr>
          <p:cNvPr id="15" name="ZoneTexte 14">
            <a:extLst>
              <a:ext uri="{FF2B5EF4-FFF2-40B4-BE49-F238E27FC236}">
                <a16:creationId xmlns:a16="http://schemas.microsoft.com/office/drawing/2014/main" id="{9C21F882-4307-46B0-A87C-D259BFDB4293}"/>
              </a:ext>
            </a:extLst>
          </p:cNvPr>
          <p:cNvSpPr txBox="1"/>
          <p:nvPr/>
        </p:nvSpPr>
        <p:spPr>
          <a:xfrm>
            <a:off x="3967993" y="1614771"/>
            <a:ext cx="6107184" cy="369332"/>
          </a:xfrm>
          <a:prstGeom prst="rect">
            <a:avLst/>
          </a:prstGeom>
          <a:noFill/>
        </p:spPr>
        <p:txBody>
          <a:bodyPr wrap="square">
            <a:spAutoFit/>
          </a:bodyPr>
          <a:lstStyle/>
          <a:p>
            <a:pPr algn="ctr"/>
            <a:r>
              <a:rPr lang="en-US" sz="1800" b="1" dirty="0">
                <a:solidFill>
                  <a:srgbClr val="008000"/>
                </a:solidFill>
              </a:rPr>
              <a:t>25 MA</a:t>
            </a:r>
          </a:p>
        </p:txBody>
      </p:sp>
      <p:sp>
        <p:nvSpPr>
          <p:cNvPr id="16" name="Flèche : bas 15">
            <a:extLst>
              <a:ext uri="{FF2B5EF4-FFF2-40B4-BE49-F238E27FC236}">
                <a16:creationId xmlns:a16="http://schemas.microsoft.com/office/drawing/2014/main" id="{AB4B263E-346D-40F6-B8AB-29A055EF1B10}"/>
              </a:ext>
            </a:extLst>
          </p:cNvPr>
          <p:cNvSpPr/>
          <p:nvPr/>
        </p:nvSpPr>
        <p:spPr>
          <a:xfrm>
            <a:off x="7051835" y="4497897"/>
            <a:ext cx="494950" cy="102205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Flèche : bas 16">
            <a:extLst>
              <a:ext uri="{FF2B5EF4-FFF2-40B4-BE49-F238E27FC236}">
                <a16:creationId xmlns:a16="http://schemas.microsoft.com/office/drawing/2014/main" id="{FA253D20-92E1-4E67-8955-6219663D2BA0}"/>
              </a:ext>
            </a:extLst>
          </p:cNvPr>
          <p:cNvSpPr/>
          <p:nvPr/>
        </p:nvSpPr>
        <p:spPr>
          <a:xfrm rot="10800000">
            <a:off x="7606906" y="1932264"/>
            <a:ext cx="494950" cy="102205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Flèche : bas 17">
            <a:extLst>
              <a:ext uri="{FF2B5EF4-FFF2-40B4-BE49-F238E27FC236}">
                <a16:creationId xmlns:a16="http://schemas.microsoft.com/office/drawing/2014/main" id="{BE26C97D-8FF8-4144-A60E-83628677CDAE}"/>
              </a:ext>
            </a:extLst>
          </p:cNvPr>
          <p:cNvSpPr/>
          <p:nvPr/>
        </p:nvSpPr>
        <p:spPr>
          <a:xfrm rot="10800000">
            <a:off x="11299460" y="1958829"/>
            <a:ext cx="494950" cy="102205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Flèche : bas 18">
            <a:extLst>
              <a:ext uri="{FF2B5EF4-FFF2-40B4-BE49-F238E27FC236}">
                <a16:creationId xmlns:a16="http://schemas.microsoft.com/office/drawing/2014/main" id="{23598CAE-1467-4957-A211-5B874245CB91}"/>
              </a:ext>
            </a:extLst>
          </p:cNvPr>
          <p:cNvSpPr/>
          <p:nvPr/>
        </p:nvSpPr>
        <p:spPr>
          <a:xfrm rot="10800000">
            <a:off x="11500796" y="4068660"/>
            <a:ext cx="419960" cy="8836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78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DA99-9BA6-956D-D638-FDA8F7514487}"/>
              </a:ext>
            </a:extLst>
          </p:cNvPr>
          <p:cNvSpPr>
            <a:spLocks noGrp="1"/>
          </p:cNvSpPr>
          <p:nvPr>
            <p:ph type="title"/>
          </p:nvPr>
        </p:nvSpPr>
        <p:spPr/>
        <p:txBody>
          <a:bodyPr/>
          <a:lstStyle/>
          <a:p>
            <a:r>
              <a:rPr lang="en-US" dirty="0"/>
              <a:t>Table of Content</a:t>
            </a:r>
            <a:endParaRPr lang="en-GB" dirty="0"/>
          </a:p>
        </p:txBody>
      </p:sp>
      <p:sp>
        <p:nvSpPr>
          <p:cNvPr id="3" name="Content Placeholder 2">
            <a:extLst>
              <a:ext uri="{FF2B5EF4-FFF2-40B4-BE49-F238E27FC236}">
                <a16:creationId xmlns:a16="http://schemas.microsoft.com/office/drawing/2014/main" id="{75DC992C-7CCB-56E6-3ACB-117F589A74C3}"/>
              </a:ext>
            </a:extLst>
          </p:cNvPr>
          <p:cNvSpPr>
            <a:spLocks noGrp="1"/>
          </p:cNvSpPr>
          <p:nvPr>
            <p:ph idx="4294967295"/>
          </p:nvPr>
        </p:nvSpPr>
        <p:spPr>
          <a:xfrm>
            <a:off x="609600" y="836712"/>
            <a:ext cx="11103024" cy="5688632"/>
          </a:xfrm>
        </p:spPr>
        <p:txBody>
          <a:bodyPr>
            <a:normAutofit/>
          </a:bodyPr>
          <a:lstStyle/>
          <a:p>
            <a:endParaRPr lang="en-GB" sz="2000" b="1" dirty="0"/>
          </a:p>
          <a:p>
            <a:endParaRPr lang="en-GB" sz="2000" b="1" dirty="0"/>
          </a:p>
          <a:p>
            <a:r>
              <a:rPr lang="en-GB" sz="2000" b="1" dirty="0"/>
              <a:t>Physics assumptions used in the system code to design DEMO A=2.8</a:t>
            </a:r>
          </a:p>
          <a:p>
            <a:endParaRPr lang="en-GB" sz="2000" dirty="0"/>
          </a:p>
          <a:p>
            <a:r>
              <a:rPr lang="en-GB" sz="2000" b="1" dirty="0"/>
              <a:t>Motivation/Context for high fidelity physics based DEMO plasma modelling</a:t>
            </a:r>
          </a:p>
          <a:p>
            <a:endParaRPr lang="en-GB" sz="2000" dirty="0"/>
          </a:p>
          <a:p>
            <a:r>
              <a:rPr lang="en-GB" sz="2000" b="1" dirty="0"/>
              <a:t>Preparing a High fidelity integrated modelling of DEMO burning plasma </a:t>
            </a:r>
          </a:p>
          <a:p>
            <a:endParaRPr lang="en-GB" sz="2000" dirty="0">
              <a:ea typeface="Calibri" panose="020F0502020204030204" pitchFamily="34" charset="0"/>
            </a:endParaRPr>
          </a:p>
          <a:p>
            <a:r>
              <a:rPr lang="en-GB" sz="2000" b="1" dirty="0">
                <a:ea typeface="Calibri" panose="020F0502020204030204" pitchFamily="34" charset="0"/>
              </a:rPr>
              <a:t>High fidelity i</a:t>
            </a:r>
            <a:r>
              <a:rPr lang="en-GB" sz="2000" b="1" dirty="0">
                <a:effectLst/>
                <a:ea typeface="Calibri" panose="020F0502020204030204" pitchFamily="34" charset="0"/>
              </a:rPr>
              <a:t>ntegrated modelling results</a:t>
            </a:r>
          </a:p>
          <a:p>
            <a:pPr lvl="1"/>
            <a:endParaRPr lang="en-GB" sz="2000" dirty="0">
              <a:ea typeface="Calibri" panose="020F0502020204030204" pitchFamily="34" charset="0"/>
            </a:endParaRPr>
          </a:p>
          <a:p>
            <a:r>
              <a:rPr lang="en-GB" sz="2000" b="1" dirty="0">
                <a:solidFill>
                  <a:srgbClr val="C00000"/>
                </a:solidFill>
                <a:ea typeface="Calibri" panose="020F0502020204030204" pitchFamily="34" charset="0"/>
              </a:rPr>
              <a:t>Lessons learnt, way forward</a:t>
            </a:r>
          </a:p>
        </p:txBody>
      </p:sp>
      <p:sp>
        <p:nvSpPr>
          <p:cNvPr id="4" name="Slide Number Placeholder 3">
            <a:extLst>
              <a:ext uri="{FF2B5EF4-FFF2-40B4-BE49-F238E27FC236}">
                <a16:creationId xmlns:a16="http://schemas.microsoft.com/office/drawing/2014/main" id="{FB71C711-B085-8750-E0A1-6924C0572CEF}"/>
              </a:ext>
            </a:extLst>
          </p:cNvPr>
          <p:cNvSpPr>
            <a:spLocks noGrp="1"/>
          </p:cNvSpPr>
          <p:nvPr>
            <p:ph type="sldNum" sz="quarter" idx="12"/>
          </p:nvPr>
        </p:nvSpPr>
        <p:spPr/>
        <p:txBody>
          <a:bodyPr/>
          <a:lstStyle/>
          <a:p>
            <a:fld id="{6A6D9FA1-99C7-4910-8E32-B85D378B0060}" type="slidenum">
              <a:rPr lang="en-GB" smtClean="0">
                <a:solidFill>
                  <a:prstClr val="white"/>
                </a:solidFill>
              </a:rPr>
              <a:pPr/>
              <a:t>24</a:t>
            </a:fld>
            <a:endParaRPr lang="en-GB">
              <a:solidFill>
                <a:prstClr val="white"/>
              </a:solidFill>
            </a:endParaRPr>
          </a:p>
        </p:txBody>
      </p:sp>
      <p:sp>
        <p:nvSpPr>
          <p:cNvPr id="5" name="Footer Placeholder 4">
            <a:extLst>
              <a:ext uri="{FF2B5EF4-FFF2-40B4-BE49-F238E27FC236}">
                <a16:creationId xmlns:a16="http://schemas.microsoft.com/office/drawing/2014/main" id="{C8B8CD36-30A1-64E2-B407-D29FB4AA2DBB}"/>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2109135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D903C0-E242-4543-8797-495B6E1EDAFC}"/>
              </a:ext>
            </a:extLst>
          </p:cNvPr>
          <p:cNvSpPr>
            <a:spLocks noGrp="1"/>
          </p:cNvSpPr>
          <p:nvPr>
            <p:ph type="title"/>
          </p:nvPr>
        </p:nvSpPr>
        <p:spPr/>
        <p:txBody>
          <a:bodyPr/>
          <a:lstStyle/>
          <a:p>
            <a:r>
              <a:rPr lang="en-US" dirty="0"/>
              <a:t>Conclusions</a:t>
            </a:r>
          </a:p>
        </p:txBody>
      </p:sp>
      <p:sp>
        <p:nvSpPr>
          <p:cNvPr id="3" name="Espace réservé du numéro de diapositive 2">
            <a:extLst>
              <a:ext uri="{FF2B5EF4-FFF2-40B4-BE49-F238E27FC236}">
                <a16:creationId xmlns:a16="http://schemas.microsoft.com/office/drawing/2014/main" id="{21C5AC73-C128-4217-8CC1-35D7667248CF}"/>
              </a:ext>
            </a:extLst>
          </p:cNvPr>
          <p:cNvSpPr>
            <a:spLocks noGrp="1"/>
          </p:cNvSpPr>
          <p:nvPr>
            <p:ph type="sldNum" sz="quarter" idx="12"/>
          </p:nvPr>
        </p:nvSpPr>
        <p:spPr/>
        <p:txBody>
          <a:bodyPr/>
          <a:lstStyle/>
          <a:p>
            <a:fld id="{6A6D9FA1-99C7-4910-8E32-B85D378B0060}" type="slidenum">
              <a:rPr lang="en-GB" smtClean="0">
                <a:solidFill>
                  <a:prstClr val="white"/>
                </a:solidFill>
              </a:rPr>
              <a:pPr/>
              <a:t>25</a:t>
            </a:fld>
            <a:endParaRPr lang="en-GB">
              <a:solidFill>
                <a:prstClr val="white"/>
              </a:solidFill>
            </a:endParaRPr>
          </a:p>
        </p:txBody>
      </p:sp>
      <p:sp>
        <p:nvSpPr>
          <p:cNvPr id="4" name="Espace réservé du pied de page 3">
            <a:extLst>
              <a:ext uri="{FF2B5EF4-FFF2-40B4-BE49-F238E27FC236}">
                <a16:creationId xmlns:a16="http://schemas.microsoft.com/office/drawing/2014/main" id="{D94A78B4-988D-4634-97C3-0B324BCEE92A}"/>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
        <p:nvSpPr>
          <p:cNvPr id="5" name="ZoneTexte 4">
            <a:extLst>
              <a:ext uri="{FF2B5EF4-FFF2-40B4-BE49-F238E27FC236}">
                <a16:creationId xmlns:a16="http://schemas.microsoft.com/office/drawing/2014/main" id="{72770BE6-C153-403B-AB22-446414E1C087}"/>
              </a:ext>
            </a:extLst>
          </p:cNvPr>
          <p:cNvSpPr txBox="1"/>
          <p:nvPr/>
        </p:nvSpPr>
        <p:spPr>
          <a:xfrm>
            <a:off x="820865" y="694891"/>
            <a:ext cx="11055702" cy="5632311"/>
          </a:xfrm>
          <a:prstGeom prst="rect">
            <a:avLst/>
          </a:prstGeom>
          <a:noFill/>
        </p:spPr>
        <p:txBody>
          <a:bodyPr wrap="square" rtlCol="0">
            <a:spAutoFit/>
          </a:bodyPr>
          <a:lstStyle/>
          <a:p>
            <a:pPr marL="457200" indent="-457200" algn="l">
              <a:buFont typeface="Arial" panose="020B0604020202020204" pitchFamily="34" charset="0"/>
              <a:buChar char="•"/>
            </a:pPr>
            <a:r>
              <a:rPr lang="en-US" sz="2000" dirty="0"/>
              <a:t>In system code, physics in 14 ad-hoc parameters and 4 scaling laws</a:t>
            </a:r>
          </a:p>
          <a:p>
            <a:pPr marL="457200" indent="-457200" algn="l">
              <a:buFont typeface="Arial" panose="020B0604020202020204" pitchFamily="34" charset="0"/>
              <a:buChar char="•"/>
            </a:pPr>
            <a:r>
              <a:rPr lang="en-US" sz="2000" dirty="0"/>
              <a:t>Need guidance from higher fidelity burning plasma modelling</a:t>
            </a:r>
          </a:p>
          <a:p>
            <a:pPr marL="457200" indent="-457200" algn="l">
              <a:buFont typeface="Arial" panose="020B0604020202020204" pitchFamily="34" charset="0"/>
              <a:buChar char="•"/>
            </a:pPr>
            <a:endParaRPr lang="en-US" sz="2000" dirty="0"/>
          </a:p>
          <a:p>
            <a:pPr marL="457200" indent="-457200" algn="l">
              <a:buFont typeface="Arial" panose="020B0604020202020204" pitchFamily="34" charset="0"/>
              <a:buChar char="•"/>
            </a:pPr>
            <a:r>
              <a:rPr lang="en-US" sz="2000" dirty="0">
                <a:solidFill>
                  <a:srgbClr val="C00000"/>
                </a:solidFill>
              </a:rPr>
              <a:t>Given the gaps between todays devices and ITER/DEMO mandatory:</a:t>
            </a:r>
          </a:p>
          <a:p>
            <a:pPr marL="914400" lvl="1" indent="-457200">
              <a:buFont typeface="Arial" panose="020B0604020202020204" pitchFamily="34" charset="0"/>
              <a:buChar char="•"/>
            </a:pPr>
            <a:r>
              <a:rPr lang="en-US" sz="2000" dirty="0">
                <a:solidFill>
                  <a:srgbClr val="C00000"/>
                </a:solidFill>
              </a:rPr>
              <a:t>Verification</a:t>
            </a:r>
            <a:r>
              <a:rPr lang="en-US" sz="2000" dirty="0"/>
              <a:t> of physics based reduced models against frontier modelling capability (done from turbulent transport, and energetic particle physics) </a:t>
            </a:r>
          </a:p>
          <a:p>
            <a:pPr marL="914400" lvl="1" indent="-457200">
              <a:buFont typeface="Arial" panose="020B0604020202020204" pitchFamily="34" charset="0"/>
              <a:buChar char="•"/>
            </a:pPr>
            <a:r>
              <a:rPr lang="en-US" sz="2000" dirty="0">
                <a:solidFill>
                  <a:srgbClr val="C00000"/>
                </a:solidFill>
              </a:rPr>
              <a:t>Validation on Q&gt;5 ITER plasmas as soon as possible</a:t>
            </a:r>
          </a:p>
          <a:p>
            <a:pPr marL="457200" indent="-457200" algn="l">
              <a:buFont typeface="Arial" panose="020B0604020202020204" pitchFamily="34" charset="0"/>
              <a:buChar char="•"/>
            </a:pPr>
            <a:endParaRPr lang="en-US" sz="2000" dirty="0"/>
          </a:p>
          <a:p>
            <a:pPr marL="457200" indent="-457200" algn="l">
              <a:buFont typeface="Arial" panose="020B0604020202020204" pitchFamily="34" charset="0"/>
              <a:buChar char="•"/>
            </a:pPr>
            <a:r>
              <a:rPr lang="en-US" sz="2000" b="1" dirty="0">
                <a:solidFill>
                  <a:srgbClr val="C00000"/>
                </a:solidFill>
              </a:rPr>
              <a:t>Integrate verified reduced physics models and predict DEMO burning plasmas</a:t>
            </a:r>
          </a:p>
          <a:p>
            <a:pPr marL="914400" lvl="1" indent="-457200">
              <a:buFont typeface="Arial" panose="020B0604020202020204" pitchFamily="34" charset="0"/>
              <a:buChar char="•"/>
            </a:pPr>
            <a:r>
              <a:rPr lang="en-US" sz="2000" b="1" dirty="0">
                <a:solidFill>
                  <a:srgbClr val="C00000"/>
                </a:solidFill>
              </a:rPr>
              <a:t>Done in HFPS using TGLFsat2 for turbulent transport</a:t>
            </a:r>
            <a:r>
              <a:rPr lang="en-US" sz="2000" dirty="0">
                <a:solidFill>
                  <a:srgbClr val="C00000"/>
                </a:solidFill>
              </a:rPr>
              <a:t> </a:t>
            </a:r>
            <a:r>
              <a:rPr lang="en-US" sz="2000" dirty="0"/>
              <a:t>including electromagnetic modes, </a:t>
            </a:r>
            <a:r>
              <a:rPr lang="en-US" sz="2000" dirty="0" err="1"/>
              <a:t>P</a:t>
            </a:r>
            <a:r>
              <a:rPr lang="en-US" sz="2000" baseline="-25000" dirty="0" err="1"/>
              <a:t>fus</a:t>
            </a:r>
            <a:r>
              <a:rPr lang="en-US" sz="2000" dirty="0"/>
              <a:t> 1.7 GW, + 700 MW if I</a:t>
            </a:r>
            <a:r>
              <a:rPr lang="en-US" sz="2000" baseline="-25000" dirty="0"/>
              <a:t>p</a:t>
            </a:r>
            <a:r>
              <a:rPr lang="en-US" sz="2000" dirty="0"/>
              <a:t> increased by 30%. TGLF electrostatic ‘default’ leads </a:t>
            </a:r>
            <a:r>
              <a:rPr lang="en-US" sz="2000" dirty="0" err="1"/>
              <a:t>P</a:t>
            </a:r>
            <a:r>
              <a:rPr lang="en-US" sz="2000" baseline="-25000" dirty="0" err="1"/>
              <a:t>fus</a:t>
            </a:r>
            <a:r>
              <a:rPr lang="en-US" sz="2000" dirty="0"/>
              <a:t> - 700 MW!</a:t>
            </a:r>
          </a:p>
          <a:p>
            <a:pPr marL="914400" lvl="1" indent="-457200">
              <a:buFont typeface="Arial" panose="020B0604020202020204" pitchFamily="34" charset="0"/>
              <a:buChar char="•"/>
            </a:pPr>
            <a:r>
              <a:rPr lang="en-US" sz="2000" dirty="0"/>
              <a:t>CPU time: 1000 h ~1 day/48 procs, can be used to test uncertainties, prepare control schemes</a:t>
            </a:r>
          </a:p>
          <a:p>
            <a:pPr marL="914400" lvl="1" indent="-457200">
              <a:buFont typeface="Arial" panose="020B0604020202020204" pitchFamily="34" charset="0"/>
              <a:buChar char="•"/>
            </a:pPr>
            <a:r>
              <a:rPr lang="en-US" sz="2000" b="1" dirty="0"/>
              <a:t>Self-consistent pedestal stability coupling done, simulations on-going (ASTRA/IMEP/TGLFsat2) including QCE compatible </a:t>
            </a:r>
            <a:r>
              <a:rPr lang="en-US" sz="2000" b="1" dirty="0" err="1"/>
              <a:t>n</a:t>
            </a:r>
            <a:r>
              <a:rPr lang="en-US" sz="2000" b="1" baseline="-25000" dirty="0" err="1"/>
              <a:t>sep</a:t>
            </a:r>
            <a:r>
              <a:rPr lang="en-US" sz="2000" b="1" dirty="0"/>
              <a:t>, SOLPS informed </a:t>
            </a:r>
            <a:r>
              <a:rPr lang="en-US" sz="2000" b="1" dirty="0" err="1"/>
              <a:t>T</a:t>
            </a:r>
            <a:r>
              <a:rPr lang="en-US" sz="2000" b="1" baseline="-25000" dirty="0" err="1"/>
              <a:t>sep</a:t>
            </a:r>
            <a:endParaRPr lang="en-US" sz="2000" b="1" baseline="-25000" dirty="0"/>
          </a:p>
          <a:p>
            <a:pPr marL="914400" lvl="1" indent="-457200">
              <a:buFont typeface="Arial" panose="020B0604020202020204" pitchFamily="34" charset="0"/>
              <a:buChar char="•"/>
            </a:pPr>
            <a:r>
              <a:rPr lang="en-US" sz="2000" b="1" dirty="0"/>
              <a:t>Workflow for energetic particle (ATEP)</a:t>
            </a:r>
            <a:r>
              <a:rPr lang="en-US" sz="2000" dirty="0"/>
              <a:t> in ~h/256 procs, IMAS out/in. </a:t>
            </a:r>
            <a:r>
              <a:rPr lang="en-US" sz="2000" b="1" dirty="0"/>
              <a:t>Self-consistent coupling on-going (TSVV-H and G)</a:t>
            </a:r>
          </a:p>
          <a:p>
            <a:pPr marL="914400" lvl="1" indent="-457200">
              <a:buFont typeface="Arial" panose="020B0604020202020204" pitchFamily="34" charset="0"/>
              <a:buChar char="•"/>
            </a:pPr>
            <a:r>
              <a:rPr lang="en-US" sz="2000" b="1" dirty="0"/>
              <a:t>Pellet, ECRH self-consistent planned in the coming year</a:t>
            </a:r>
          </a:p>
          <a:p>
            <a:pPr marL="914400" lvl="1" indent="-457200">
              <a:buFont typeface="Arial" panose="020B0604020202020204" pitchFamily="34" charset="0"/>
              <a:buChar char="•"/>
            </a:pPr>
            <a:r>
              <a:rPr lang="en-US" sz="2000" b="1" dirty="0"/>
              <a:t>SOLPSNN coupling in the coming year</a:t>
            </a:r>
          </a:p>
        </p:txBody>
      </p:sp>
    </p:spTree>
    <p:extLst>
      <p:ext uri="{BB962C8B-B14F-4D97-AF65-F5344CB8AC3E}">
        <p14:creationId xmlns:p14="http://schemas.microsoft.com/office/powerpoint/2010/main" val="124622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127092527"/>
              </p:ext>
            </p:extLst>
          </p:nvPr>
        </p:nvGraphicFramePr>
        <p:xfrm>
          <a:off x="278296" y="838337"/>
          <a:ext cx="11555896" cy="5601728"/>
        </p:xfrm>
        <a:graphic>
          <a:graphicData uri="http://schemas.openxmlformats.org/drawingml/2006/table">
            <a:tbl>
              <a:tblPr firstRow="1" bandRow="1">
                <a:tableStyleId>{5C22544A-7EE6-4342-B048-85BDC9FD1C3A}</a:tableStyleId>
              </a:tblPr>
              <a:tblGrid>
                <a:gridCol w="2866297">
                  <a:extLst>
                    <a:ext uri="{9D8B030D-6E8A-4147-A177-3AD203B41FA5}">
                      <a16:colId xmlns:a16="http://schemas.microsoft.com/office/drawing/2014/main" val="1889637288"/>
                    </a:ext>
                  </a:extLst>
                </a:gridCol>
                <a:gridCol w="3259465">
                  <a:extLst>
                    <a:ext uri="{9D8B030D-6E8A-4147-A177-3AD203B41FA5}">
                      <a16:colId xmlns:a16="http://schemas.microsoft.com/office/drawing/2014/main" val="3741619723"/>
                    </a:ext>
                  </a:extLst>
                </a:gridCol>
                <a:gridCol w="2715068">
                  <a:extLst>
                    <a:ext uri="{9D8B030D-6E8A-4147-A177-3AD203B41FA5}">
                      <a16:colId xmlns:a16="http://schemas.microsoft.com/office/drawing/2014/main" val="3371295585"/>
                    </a:ext>
                  </a:extLst>
                </a:gridCol>
                <a:gridCol w="2715066">
                  <a:extLst>
                    <a:ext uri="{9D8B030D-6E8A-4147-A177-3AD203B41FA5}">
                      <a16:colId xmlns:a16="http://schemas.microsoft.com/office/drawing/2014/main" val="1737610569"/>
                    </a:ext>
                  </a:extLst>
                </a:gridCol>
              </a:tblGrid>
              <a:tr h="655320">
                <a:tc gridSpan="2">
                  <a:txBody>
                    <a:bodyPr/>
                    <a:lstStyle/>
                    <a:p>
                      <a:pPr algn="ctr"/>
                      <a:endParaRPr lang="en-US" sz="2000" b="0" dirty="0">
                        <a:solidFill>
                          <a:schemeClr val="tx1"/>
                        </a:solidFill>
                      </a:endParaRPr>
                    </a:p>
                    <a:p>
                      <a:pPr algn="ctr"/>
                      <a:r>
                        <a:rPr lang="en-US" sz="2000" b="1" dirty="0">
                          <a:solidFill>
                            <a:schemeClr val="tx1"/>
                          </a:solidFill>
                        </a:rPr>
                        <a:t>Engineering Design</a:t>
                      </a:r>
                      <a:r>
                        <a:rPr lang="en-US" sz="2000" b="1" baseline="0" dirty="0">
                          <a:solidFill>
                            <a:schemeClr val="tx1"/>
                          </a:solidFill>
                        </a:rPr>
                        <a:t> of future devices </a:t>
                      </a:r>
                      <a:r>
                        <a:rPr lang="en-US" sz="2000" b="0" baseline="0" dirty="0">
                          <a:solidFill>
                            <a:schemeClr val="tx1"/>
                          </a:solidFill>
                        </a:rPr>
                        <a:t>(DEMO/VNS)</a:t>
                      </a:r>
                    </a:p>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3482308"/>
                  </a:ext>
                </a:extLst>
              </a:tr>
              <a:tr h="655320">
                <a:tc gridSpan="2">
                  <a:txBody>
                    <a:bodyPr/>
                    <a:lstStyle/>
                    <a:p>
                      <a:pPr algn="ctr"/>
                      <a:endParaRPr lang="en-US" sz="2000" b="1" dirty="0">
                        <a:solidFill>
                          <a:schemeClr val="tx1"/>
                        </a:solidFill>
                      </a:endParaRPr>
                    </a:p>
                    <a:p>
                      <a:pPr algn="ctr"/>
                      <a:r>
                        <a:rPr lang="en-US" sz="2000" b="1" dirty="0">
                          <a:solidFill>
                            <a:schemeClr val="tx1"/>
                          </a:solidFill>
                        </a:rPr>
                        <a:t>Magnetic equilibrium, stability </a:t>
                      </a:r>
                    </a:p>
                    <a:p>
                      <a:pPr algn="ctr"/>
                      <a:r>
                        <a:rPr lang="en-US" sz="2000" b="0" dirty="0">
                          <a:solidFill>
                            <a:schemeClr val="tx1"/>
                          </a:solidFill>
                        </a:rPr>
                        <a:t>see </a:t>
                      </a:r>
                      <a:r>
                        <a:rPr lang="en-US" sz="2000" b="0" dirty="0">
                          <a:solidFill>
                            <a:schemeClr val="tx1"/>
                          </a:solidFill>
                          <a:hlinkClick r:id="rId2"/>
                        </a:rPr>
                        <a:t>F. Maviglia Gate 2</a:t>
                      </a:r>
                      <a:endParaRPr lang="en-US" sz="2000" b="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39595534"/>
                  </a:ext>
                </a:extLst>
              </a:tr>
              <a:tr h="0">
                <a:tc>
                  <a:txBody>
                    <a:bodyPr/>
                    <a:lstStyle/>
                    <a:p>
                      <a:pPr algn="ctr"/>
                      <a:endParaRPr lang="en-US" sz="2000" b="1" dirty="0">
                        <a:solidFill>
                          <a:schemeClr val="tx1"/>
                        </a:solidFill>
                      </a:endParaRPr>
                    </a:p>
                    <a:p>
                      <a:pPr algn="ctr"/>
                      <a:r>
                        <a:rPr lang="en-US" sz="2000" b="1" dirty="0">
                          <a:solidFill>
                            <a:schemeClr val="tx1"/>
                          </a:solidFill>
                        </a:rPr>
                        <a:t>System codes</a:t>
                      </a:r>
                    </a:p>
                    <a:p>
                      <a:pPr algn="ctr"/>
                      <a:r>
                        <a:rPr lang="en-US" sz="2000" b="0" dirty="0">
                          <a:solidFill>
                            <a:schemeClr val="tx1"/>
                          </a:solidFill>
                        </a:rPr>
                        <a:t>See </a:t>
                      </a:r>
                      <a:r>
                        <a:rPr lang="en-US" sz="2000" b="0" dirty="0">
                          <a:solidFill>
                            <a:schemeClr val="tx1"/>
                          </a:solidFill>
                          <a:hlinkClick r:id="rId3"/>
                        </a:rPr>
                        <a:t>A. Quartararo Gate 2</a:t>
                      </a:r>
                      <a:endParaRPr lang="en-US" sz="2000" b="0" dirty="0">
                        <a:solidFill>
                          <a:schemeClr val="tx1"/>
                        </a:solidFill>
                      </a:endParaRPr>
                    </a:p>
                    <a:p>
                      <a:pPr algn="ctr"/>
                      <a:r>
                        <a:rPr lang="en-US" sz="2000" b="1" dirty="0">
                          <a:solidFill>
                            <a:srgbClr val="FF0000"/>
                          </a:solidFill>
                        </a:rPr>
                        <a:t>More expertise to guide </a:t>
                      </a:r>
                      <a:r>
                        <a:rPr lang="en-US" sz="2000" b="1" dirty="0" err="1">
                          <a:solidFill>
                            <a:srgbClr val="FF00FF"/>
                          </a:solidFill>
                        </a:rPr>
                        <a:t>parameters+range</a:t>
                      </a:r>
                      <a:endParaRPr lang="en-US" sz="2000" b="1" dirty="0">
                        <a:solidFill>
                          <a:srgbClr val="FF00FF"/>
                        </a:solidFill>
                      </a:endParaRPr>
                    </a:p>
                    <a:p>
                      <a:pPr algn="ctr"/>
                      <a:r>
                        <a:rPr lang="en-US" sz="2000" b="1" dirty="0">
                          <a:solidFill>
                            <a:srgbClr val="FF00FF"/>
                          </a:solidFill>
                        </a:rPr>
                        <a:t>&amp; </a:t>
                      </a:r>
                      <a:r>
                        <a:rPr lang="en-US" sz="2000" b="1" dirty="0">
                          <a:solidFill>
                            <a:srgbClr val="FF0000"/>
                          </a:solidFill>
                        </a:rPr>
                        <a:t>physics based </a:t>
                      </a:r>
                      <a:r>
                        <a:rPr lang="en-US" sz="2000" b="1" dirty="0">
                          <a:solidFill>
                            <a:srgbClr val="FF00FF"/>
                          </a:solidFill>
                        </a:rPr>
                        <a:t>scaling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endParaRPr lang="en-US" sz="2000" b="1" dirty="0">
                        <a:solidFill>
                          <a:schemeClr val="tx1"/>
                        </a:solidFill>
                      </a:endParaRPr>
                    </a:p>
                    <a:p>
                      <a:pPr algn="ctr"/>
                      <a:r>
                        <a:rPr lang="en-US" sz="2000" b="1" dirty="0">
                          <a:solidFill>
                            <a:schemeClr val="tx1"/>
                          </a:solidFill>
                        </a:rPr>
                        <a:t>Pulse Design Tools</a:t>
                      </a:r>
                    </a:p>
                    <a:p>
                      <a:pPr algn="ctr"/>
                      <a:r>
                        <a:rPr lang="en-US" sz="2000" b="0" dirty="0">
                          <a:solidFill>
                            <a:schemeClr val="tx1"/>
                          </a:solidFill>
                        </a:rPr>
                        <a:t>Full</a:t>
                      </a:r>
                      <a:r>
                        <a:rPr lang="en-US" sz="2000" b="0" baseline="0" dirty="0">
                          <a:solidFill>
                            <a:schemeClr val="tx1"/>
                          </a:solidFill>
                        </a:rPr>
                        <a:t> pulse, testing controllers</a:t>
                      </a:r>
                    </a:p>
                    <a:p>
                      <a:pPr algn="ctr"/>
                      <a:r>
                        <a:rPr lang="en-US" sz="2000" b="1" baseline="0" dirty="0">
                          <a:solidFill>
                            <a:srgbClr val="FF00FF"/>
                          </a:solidFill>
                        </a:rPr>
                        <a:t>Some physics models</a:t>
                      </a:r>
                      <a:endParaRPr lang="en-US" sz="2000" b="1" dirty="0">
                        <a:solidFill>
                          <a:srgbClr val="FF00FF"/>
                        </a:solidFill>
                      </a:endParaRPr>
                    </a:p>
                    <a:p>
                      <a:pPr algn="ctr"/>
                      <a:r>
                        <a:rPr lang="en-US" sz="2000" b="1" dirty="0">
                          <a:solidFill>
                            <a:srgbClr val="FF0000"/>
                          </a:solidFill>
                        </a:rPr>
                        <a:t>&amp; Surrogate models</a:t>
                      </a:r>
                      <a:r>
                        <a:rPr lang="en-US" sz="2000" b="1" dirty="0">
                          <a:solidFill>
                            <a:srgbClr val="7030A0"/>
                          </a:solidFill>
                        </a:rPr>
                        <a: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dirty="0"/>
                        <a:t>See </a:t>
                      </a:r>
                      <a:r>
                        <a:rPr lang="en-US" sz="2000" b="0" dirty="0">
                          <a:hlinkClick r:id="rId4"/>
                        </a:rPr>
                        <a:t>M. Siccinio Gate 2 </a:t>
                      </a:r>
                      <a:endParaRPr lang="en-US" sz="2000" b="0" dirty="0"/>
                    </a:p>
                    <a:p>
                      <a:pPr algn="ctr"/>
                      <a:endParaRPr lang="en-US" sz="20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High Fidelity Integrated Modeling</a:t>
                      </a:r>
                      <a:endParaRPr lang="en-US" sz="2000" b="1" baseline="0" dirty="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rgbClr val="FF00FF"/>
                          </a:solidFill>
                        </a:rPr>
                        <a:t>More physics models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rgbClr val="FF00FF"/>
                          </a:solidFill>
                        </a:rPr>
                        <a:t>Pellet, pedestal, Alpha, SOL </a:t>
                      </a:r>
                      <a:r>
                        <a:rPr lang="en-US" sz="2000" b="0" dirty="0">
                          <a:solidFill>
                            <a:srgbClr val="FF00FF"/>
                          </a:solidFill>
                          <a:hlinkClick r:id="rId5"/>
                        </a:rPr>
                        <a:t>S. Wiesen Gate 2</a:t>
                      </a:r>
                      <a:endParaRPr lang="en-US" sz="2000" b="1" dirty="0">
                        <a:solidFill>
                          <a:srgbClr val="FF00FF"/>
                        </a:solidFill>
                      </a:endParaRPr>
                    </a:p>
                    <a:p>
                      <a:pPr algn="ctr"/>
                      <a:endParaRPr lang="en-US" sz="20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endParaRPr lang="en-US" sz="2000" b="1" dirty="0">
                        <a:solidFill>
                          <a:schemeClr val="tx1"/>
                        </a:solidFill>
                      </a:endParaRPr>
                    </a:p>
                    <a:p>
                      <a:pPr algn="ctr"/>
                      <a:r>
                        <a:rPr lang="en-US" sz="2000" b="1" dirty="0">
                          <a:solidFill>
                            <a:srgbClr val="FF0000"/>
                          </a:solidFill>
                        </a:rPr>
                        <a:t>More</a:t>
                      </a:r>
                      <a:r>
                        <a:rPr lang="en-US" sz="2000" b="1" dirty="0">
                          <a:solidFill>
                            <a:schemeClr val="tx1"/>
                          </a:solidFill>
                        </a:rPr>
                        <a:t> Verification vs 1</a:t>
                      </a:r>
                      <a:r>
                        <a:rPr lang="en-US" sz="2000" b="1" baseline="30000" dirty="0">
                          <a:solidFill>
                            <a:schemeClr val="tx1"/>
                          </a:solidFill>
                        </a:rPr>
                        <a:t>st</a:t>
                      </a:r>
                      <a:r>
                        <a:rPr lang="en-US" sz="2000" b="1" dirty="0">
                          <a:solidFill>
                            <a:schemeClr val="tx1"/>
                          </a:solidFill>
                        </a:rPr>
                        <a:t> principle physics codes</a:t>
                      </a:r>
                    </a:p>
                    <a:p>
                      <a:pPr algn="ctr"/>
                      <a:r>
                        <a:rPr lang="en-US" sz="2000" b="0" dirty="0">
                          <a:solidFill>
                            <a:srgbClr val="FF0000"/>
                          </a:solidFill>
                        </a:rPr>
                        <a:t>Turbulence + alpha</a:t>
                      </a:r>
                    </a:p>
                    <a:p>
                      <a:pPr algn="ctr"/>
                      <a:r>
                        <a:rPr lang="en-US" sz="2000" b="0" dirty="0">
                          <a:solidFill>
                            <a:srgbClr val="FF0000"/>
                          </a:solidFill>
                        </a:rPr>
                        <a:t>High beta / flat q</a:t>
                      </a:r>
                    </a:p>
                    <a:p>
                      <a:pPr algn="ctr"/>
                      <a:r>
                        <a:rPr lang="en-US" sz="2000" b="0" dirty="0">
                          <a:solidFill>
                            <a:srgbClr val="FF0000"/>
                          </a:solidFill>
                        </a:rPr>
                        <a:t>Pedestal transport</a:t>
                      </a:r>
                    </a:p>
                    <a:p>
                      <a:pPr algn="ctr"/>
                      <a:r>
                        <a:rPr lang="en-US" sz="2000" b="0" dirty="0">
                          <a:solidFill>
                            <a:srgbClr val="FF0000"/>
                          </a:solidFill>
                        </a:rPr>
                        <a:t>Turb. SOL incl. imp.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8150165"/>
                  </a:ext>
                </a:extLst>
              </a:tr>
              <a:tr h="1365008">
                <a:tc>
                  <a:txBody>
                    <a:bodyPr/>
                    <a:lstStyle/>
                    <a:p>
                      <a:pPr algn="ctr"/>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endParaRPr lang="en-US" sz="2000" b="1" dirty="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rgbClr val="FF0000"/>
                          </a:solidFill>
                        </a:rPr>
                        <a:t>More </a:t>
                      </a:r>
                      <a:r>
                        <a:rPr lang="en-US" sz="2000" b="1" dirty="0">
                          <a:solidFill>
                            <a:schemeClr val="tx1"/>
                          </a:solidFill>
                        </a:rPr>
                        <a:t>Validation against</a:t>
                      </a:r>
                      <a:r>
                        <a:rPr lang="en-US" sz="2000" b="1" baseline="0" dirty="0">
                          <a:solidFill>
                            <a:schemeClr val="tx1"/>
                          </a:solidFill>
                        </a:rPr>
                        <a:t> tokamak experiments</a:t>
                      </a:r>
                      <a:r>
                        <a:rPr lang="en-US" sz="2000" b="0" baseline="0" dirty="0">
                          <a:solidFill>
                            <a:schemeClr val="tx1"/>
                          </a:solidFill>
                        </a:rPr>
                        <a:t>, </a:t>
                      </a:r>
                    </a:p>
                    <a:p>
                      <a:pPr algn="ctr"/>
                      <a:r>
                        <a:rPr lang="en-US" sz="2000" b="0" baseline="0" dirty="0">
                          <a:solidFill>
                            <a:srgbClr val="FF0000"/>
                          </a:solidFill>
                        </a:rPr>
                        <a:t>including high </a:t>
                      </a:r>
                      <a:r>
                        <a:rPr lang="en-US" sz="2000" b="0" baseline="0" dirty="0">
                          <a:solidFill>
                            <a:srgbClr val="FF0000"/>
                          </a:solidFill>
                          <a:latin typeface="Symbol" panose="05050102010706020507" pitchFamily="18" charset="2"/>
                        </a:rPr>
                        <a:t>b </a:t>
                      </a:r>
                      <a:r>
                        <a:rPr lang="en-US" sz="2000" b="0" baseline="0" dirty="0">
                          <a:solidFill>
                            <a:srgbClr val="FF0000"/>
                          </a:solidFill>
                          <a:latin typeface="+mn-lt"/>
                        </a:rPr>
                        <a:t>(JT60-SA), density limit, L-H transition threshold scaling, QCE and detachment, SOL impurity ‘compressibility’,  </a:t>
                      </a:r>
                      <a:r>
                        <a:rPr lang="en-US" sz="2000" b="0" baseline="0" dirty="0" err="1">
                          <a:solidFill>
                            <a:srgbClr val="FF0000"/>
                          </a:solidFill>
                        </a:rPr>
                        <a:t>P</a:t>
                      </a:r>
                      <a:r>
                        <a:rPr lang="en-US" sz="2000" b="0" baseline="-25000" dirty="0" err="1">
                          <a:solidFill>
                            <a:srgbClr val="FF0000"/>
                          </a:solidFill>
                        </a:rPr>
                        <a:t>alpha</a:t>
                      </a:r>
                      <a:r>
                        <a:rPr lang="en-US" sz="2000" b="0" baseline="0" dirty="0">
                          <a:solidFill>
                            <a:srgbClr val="FF0000"/>
                          </a:solidFill>
                        </a:rPr>
                        <a:t>&gt;</a:t>
                      </a:r>
                      <a:r>
                        <a:rPr lang="en-US" sz="2000" b="0" baseline="0" dirty="0" err="1">
                          <a:solidFill>
                            <a:srgbClr val="FF0000"/>
                          </a:solidFill>
                        </a:rPr>
                        <a:t>P</a:t>
                      </a:r>
                      <a:r>
                        <a:rPr lang="en-US" sz="2000" b="0" baseline="-25000" dirty="0" err="1">
                          <a:solidFill>
                            <a:srgbClr val="FF0000"/>
                          </a:solidFill>
                        </a:rPr>
                        <a:t>aux</a:t>
                      </a:r>
                      <a:r>
                        <a:rPr lang="en-US" sz="2000" b="0" baseline="0" dirty="0">
                          <a:solidFill>
                            <a:srgbClr val="FF0000"/>
                          </a:solidFill>
                        </a:rPr>
                        <a:t>  </a:t>
                      </a:r>
                      <a:r>
                        <a:rPr lang="en-US" sz="2000" b="1" baseline="0" dirty="0">
                          <a:solidFill>
                            <a:srgbClr val="FF0000"/>
                          </a:solidFill>
                        </a:rPr>
                        <a:t>Q&gt;5 experiments (ITER)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7062809"/>
                  </a:ext>
                </a:extLst>
              </a:tr>
            </a:tbl>
          </a:graphicData>
        </a:graphic>
      </p:graphicFrame>
      <p:cxnSp>
        <p:nvCxnSpPr>
          <p:cNvPr id="19" name="Connecteur droit avec flèche 18"/>
          <p:cNvCxnSpPr>
            <a:cxnSpLocks/>
          </p:cNvCxnSpPr>
          <p:nvPr/>
        </p:nvCxnSpPr>
        <p:spPr>
          <a:xfrm>
            <a:off x="8856914" y="4397999"/>
            <a:ext cx="606287" cy="9939"/>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cxnSpLocks/>
          </p:cNvCxnSpPr>
          <p:nvPr/>
        </p:nvCxnSpPr>
        <p:spPr>
          <a:xfrm flipH="1">
            <a:off x="7410014" y="4768839"/>
            <a:ext cx="1" cy="566531"/>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cxnSpLocks/>
          </p:cNvCxnSpPr>
          <p:nvPr/>
        </p:nvCxnSpPr>
        <p:spPr>
          <a:xfrm flipH="1">
            <a:off x="4781145" y="4826663"/>
            <a:ext cx="1" cy="566531"/>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itre 7">
            <a:extLst>
              <a:ext uri="{FF2B5EF4-FFF2-40B4-BE49-F238E27FC236}">
                <a16:creationId xmlns:a16="http://schemas.microsoft.com/office/drawing/2014/main" id="{08ADE1DA-1C90-4691-92F9-78AC5AD881BB}"/>
              </a:ext>
            </a:extLst>
          </p:cNvPr>
          <p:cNvSpPr>
            <a:spLocks noGrp="1"/>
          </p:cNvSpPr>
          <p:nvPr>
            <p:ph type="title"/>
          </p:nvPr>
        </p:nvSpPr>
        <p:spPr>
          <a:xfrm>
            <a:off x="983431" y="192515"/>
            <a:ext cx="10784499" cy="735138"/>
          </a:xfrm>
        </p:spPr>
        <p:txBody>
          <a:bodyPr>
            <a:normAutofit/>
          </a:bodyPr>
          <a:lstStyle/>
          <a:p>
            <a:r>
              <a:rPr lang="en-GB" dirty="0"/>
              <a:t>Verification and/or validation mandatory before extrapolation</a:t>
            </a:r>
            <a:endParaRPr lang="en-US" dirty="0"/>
          </a:p>
        </p:txBody>
      </p:sp>
      <p:sp>
        <p:nvSpPr>
          <p:cNvPr id="6" name="Espace réservé du numéro de diapositive 5"/>
          <p:cNvSpPr>
            <a:spLocks noGrp="1"/>
          </p:cNvSpPr>
          <p:nvPr>
            <p:ph type="sldNum" sz="quarter" idx="12"/>
          </p:nvPr>
        </p:nvSpPr>
        <p:spPr/>
        <p:txBody>
          <a:bodyPr/>
          <a:lstStyle/>
          <a:p>
            <a:fld id="{6A6D9FA1-99C7-4910-8E32-B85D378B0060}" type="slidenum">
              <a:rPr lang="en-GB" smtClean="0">
                <a:solidFill>
                  <a:prstClr val="white"/>
                </a:solidFill>
              </a:rPr>
              <a:pPr/>
              <a:t>26</a:t>
            </a:fld>
            <a:endParaRPr lang="en-GB" dirty="0">
              <a:solidFill>
                <a:prstClr val="white"/>
              </a:solidFill>
            </a:endParaRPr>
          </a:p>
        </p:txBody>
      </p:sp>
      <p:sp>
        <p:nvSpPr>
          <p:cNvPr id="3" name="Espace réservé du pied de page 2"/>
          <p:cNvSpPr>
            <a:spLocks noGrp="1"/>
          </p:cNvSpPr>
          <p:nvPr>
            <p:ph type="ftr" sz="quarter" idx="3"/>
          </p:nvPr>
        </p:nvSpPr>
        <p:spPr>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E-TASC general meeting #2 11/02/2026</a:t>
            </a:r>
            <a:endParaRPr lang="en-GB" sz="1100" dirty="0">
              <a:solidFill>
                <a:prstClr val="white"/>
              </a:solidFill>
            </a:endParaRPr>
          </a:p>
        </p:txBody>
      </p:sp>
      <p:cxnSp>
        <p:nvCxnSpPr>
          <p:cNvPr id="13" name="Connecteur droit avec flèche 12">
            <a:extLst>
              <a:ext uri="{FF2B5EF4-FFF2-40B4-BE49-F238E27FC236}">
                <a16:creationId xmlns:a16="http://schemas.microsoft.com/office/drawing/2014/main" id="{DA840E89-0CE7-41FF-8E16-15C3B82A61E9}"/>
              </a:ext>
            </a:extLst>
          </p:cNvPr>
          <p:cNvCxnSpPr/>
          <p:nvPr/>
        </p:nvCxnSpPr>
        <p:spPr>
          <a:xfrm flipH="1">
            <a:off x="1991564" y="2606915"/>
            <a:ext cx="1" cy="566531"/>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9853365E-E1A2-49FB-A23D-3506308E152D}"/>
              </a:ext>
            </a:extLst>
          </p:cNvPr>
          <p:cNvCxnSpPr/>
          <p:nvPr/>
        </p:nvCxnSpPr>
        <p:spPr>
          <a:xfrm flipH="1">
            <a:off x="3157754" y="1560001"/>
            <a:ext cx="1" cy="566531"/>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6BF32319-B3B3-4D88-AFA6-5762362ADEEF}"/>
              </a:ext>
            </a:extLst>
          </p:cNvPr>
          <p:cNvCxnSpPr>
            <a:cxnSpLocks/>
          </p:cNvCxnSpPr>
          <p:nvPr/>
        </p:nvCxnSpPr>
        <p:spPr>
          <a:xfrm flipH="1">
            <a:off x="765739" y="1566623"/>
            <a:ext cx="1" cy="1931951"/>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Flèche : courbe vers le haut 1">
            <a:extLst>
              <a:ext uri="{FF2B5EF4-FFF2-40B4-BE49-F238E27FC236}">
                <a16:creationId xmlns:a16="http://schemas.microsoft.com/office/drawing/2014/main" id="{9FCC0816-84CB-40DB-B7CA-7D1208EAFE32}"/>
              </a:ext>
            </a:extLst>
          </p:cNvPr>
          <p:cNvSpPr/>
          <p:nvPr/>
        </p:nvSpPr>
        <p:spPr>
          <a:xfrm>
            <a:off x="3031435" y="4280453"/>
            <a:ext cx="3634410" cy="821634"/>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èche : courbe vers le haut 21">
            <a:extLst>
              <a:ext uri="{FF2B5EF4-FFF2-40B4-BE49-F238E27FC236}">
                <a16:creationId xmlns:a16="http://schemas.microsoft.com/office/drawing/2014/main" id="{5A629486-23F3-4E04-9625-FA463CC28433}"/>
              </a:ext>
            </a:extLst>
          </p:cNvPr>
          <p:cNvSpPr/>
          <p:nvPr/>
        </p:nvSpPr>
        <p:spPr>
          <a:xfrm flipH="1" flipV="1">
            <a:off x="2835477" y="2994990"/>
            <a:ext cx="3775047" cy="1048503"/>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ZoneTexte 4">
            <a:extLst>
              <a:ext uri="{FF2B5EF4-FFF2-40B4-BE49-F238E27FC236}">
                <a16:creationId xmlns:a16="http://schemas.microsoft.com/office/drawing/2014/main" id="{72263589-0471-4F59-B8FC-C1A13CFD53F4}"/>
              </a:ext>
            </a:extLst>
          </p:cNvPr>
          <p:cNvSpPr txBox="1"/>
          <p:nvPr/>
        </p:nvSpPr>
        <p:spPr>
          <a:xfrm>
            <a:off x="397422" y="5135525"/>
            <a:ext cx="2526534" cy="1323439"/>
          </a:xfrm>
          <a:prstGeom prst="rect">
            <a:avLst/>
          </a:prstGeom>
          <a:noFill/>
          <a:ln>
            <a:solidFill>
              <a:srgbClr val="7030A0"/>
            </a:solidFill>
          </a:ln>
        </p:spPr>
        <p:txBody>
          <a:bodyPr wrap="square" rtlCol="0">
            <a:spAutoFit/>
          </a:bodyPr>
          <a:lstStyle/>
          <a:p>
            <a:pPr algn="l"/>
            <a:r>
              <a:rPr lang="en-US" sz="2000" b="1" dirty="0">
                <a:solidFill>
                  <a:srgbClr val="7030A0"/>
                </a:solidFill>
              </a:rPr>
              <a:t>* Control schemes impact strongly DEMO design: actuators/sensors</a:t>
            </a:r>
            <a:endParaRPr lang="en-US" sz="2000" b="1" dirty="0"/>
          </a:p>
        </p:txBody>
      </p:sp>
      <p:cxnSp>
        <p:nvCxnSpPr>
          <p:cNvPr id="23" name="Connecteur droit avec flèche 22">
            <a:extLst>
              <a:ext uri="{FF2B5EF4-FFF2-40B4-BE49-F238E27FC236}">
                <a16:creationId xmlns:a16="http://schemas.microsoft.com/office/drawing/2014/main" id="{D0F2E36F-AC1A-4DA5-AB63-5DBFE7D6B566}"/>
              </a:ext>
            </a:extLst>
          </p:cNvPr>
          <p:cNvCxnSpPr>
            <a:cxnSpLocks/>
          </p:cNvCxnSpPr>
          <p:nvPr/>
        </p:nvCxnSpPr>
        <p:spPr>
          <a:xfrm flipH="1">
            <a:off x="5900954" y="1506988"/>
            <a:ext cx="1" cy="1931951"/>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D1BEF93E-0AA4-4C3C-8B57-369E1B07C0AD}"/>
              </a:ext>
            </a:extLst>
          </p:cNvPr>
          <p:cNvCxnSpPr/>
          <p:nvPr/>
        </p:nvCxnSpPr>
        <p:spPr>
          <a:xfrm flipH="1">
            <a:off x="4673442" y="2615353"/>
            <a:ext cx="1" cy="566531"/>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941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2929D-CF68-CD2A-65C7-550C8A56B4C7}"/>
              </a:ext>
            </a:extLst>
          </p:cNvPr>
          <p:cNvSpPr>
            <a:spLocks noGrp="1"/>
          </p:cNvSpPr>
          <p:nvPr>
            <p:ph type="title"/>
          </p:nvPr>
        </p:nvSpPr>
        <p:spPr/>
        <p:txBody>
          <a:bodyPr>
            <a:normAutofit/>
          </a:bodyPr>
          <a:lstStyle/>
          <a:p>
            <a:r>
              <a:rPr lang="en-US" dirty="0"/>
              <a:t>Thank you</a:t>
            </a:r>
            <a:endParaRPr lang="en-GB" dirty="0"/>
          </a:p>
        </p:txBody>
      </p:sp>
      <p:sp>
        <p:nvSpPr>
          <p:cNvPr id="4" name="Footer Placeholder 3">
            <a:extLst>
              <a:ext uri="{FF2B5EF4-FFF2-40B4-BE49-F238E27FC236}">
                <a16:creationId xmlns:a16="http://schemas.microsoft.com/office/drawing/2014/main" id="{A931C18D-C2AC-CE5A-F1C5-8DD0AA877FD8}"/>
              </a:ext>
            </a:extLst>
          </p:cNvPr>
          <p:cNvSpPr>
            <a:spLocks noGrp="1"/>
          </p:cNvSpPr>
          <p:nvPr>
            <p:ph type="ftr" sz="quarter" idx="11"/>
          </p:nvPr>
        </p:nvSpPr>
        <p:spPr/>
        <p:txBody>
          <a:bodyPr/>
          <a:lstStyle/>
          <a:p>
            <a:r>
              <a:rPr lang="en-GB">
                <a:solidFill>
                  <a:prstClr val="white"/>
                </a:solidFill>
              </a:rPr>
              <a:t>E-TASC general meeting #2 11/02/2026</a:t>
            </a:r>
            <a:endParaRPr lang="en-GB" sz="1100" dirty="0">
              <a:solidFill>
                <a:prstClr val="white"/>
              </a:solidFill>
            </a:endParaRPr>
          </a:p>
        </p:txBody>
      </p:sp>
      <p:sp>
        <p:nvSpPr>
          <p:cNvPr id="3" name="Slide Number Placeholder 2">
            <a:extLst>
              <a:ext uri="{FF2B5EF4-FFF2-40B4-BE49-F238E27FC236}">
                <a16:creationId xmlns:a16="http://schemas.microsoft.com/office/drawing/2014/main" id="{F0C7017F-CD53-F6A0-9B28-8ECAAD0C3CE0}"/>
              </a:ext>
            </a:extLst>
          </p:cNvPr>
          <p:cNvSpPr>
            <a:spLocks noGrp="1"/>
          </p:cNvSpPr>
          <p:nvPr>
            <p:ph type="sldNum" sz="quarter" idx="12"/>
          </p:nvPr>
        </p:nvSpPr>
        <p:spPr/>
        <p:txBody>
          <a:bodyPr/>
          <a:lstStyle/>
          <a:p>
            <a:fld id="{6A6D9FA1-99C7-4910-8E32-B85D378B0060}" type="slidenum">
              <a:rPr lang="en-GB" smtClean="0">
                <a:solidFill>
                  <a:prstClr val="white"/>
                </a:solidFill>
              </a:rPr>
              <a:pPr/>
              <a:t>27</a:t>
            </a:fld>
            <a:endParaRPr lang="en-GB">
              <a:solidFill>
                <a:prstClr val="white"/>
              </a:solidFill>
            </a:endParaRPr>
          </a:p>
        </p:txBody>
      </p:sp>
    </p:spTree>
    <p:extLst>
      <p:ext uri="{BB962C8B-B14F-4D97-AF65-F5344CB8AC3E}">
        <p14:creationId xmlns:p14="http://schemas.microsoft.com/office/powerpoint/2010/main" val="616103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D83BA-1D7C-4ACA-9D60-0F5422C12230}"/>
              </a:ext>
            </a:extLst>
          </p:cNvPr>
          <p:cNvSpPr>
            <a:spLocks noGrp="1"/>
          </p:cNvSpPr>
          <p:nvPr>
            <p:ph type="title"/>
          </p:nvPr>
        </p:nvSpPr>
        <p:spPr/>
        <p:txBody>
          <a:bodyPr/>
          <a:lstStyle/>
          <a:p>
            <a:r>
              <a:rPr lang="en-US" dirty="0"/>
              <a:t>High fidelity integrated modelling vs system code</a:t>
            </a:r>
          </a:p>
        </p:txBody>
      </p:sp>
      <p:sp>
        <p:nvSpPr>
          <p:cNvPr id="3" name="Espace réservé du contenu 2">
            <a:extLst>
              <a:ext uri="{FF2B5EF4-FFF2-40B4-BE49-F238E27FC236}">
                <a16:creationId xmlns:a16="http://schemas.microsoft.com/office/drawing/2014/main" id="{ABE94595-CC88-45EC-97F0-D2F840A21E42}"/>
              </a:ext>
            </a:extLst>
          </p:cNvPr>
          <p:cNvSpPr>
            <a:spLocks noGrp="1"/>
          </p:cNvSpPr>
          <p:nvPr>
            <p:ph idx="4294967295"/>
          </p:nvPr>
        </p:nvSpPr>
        <p:spPr>
          <a:xfrm>
            <a:off x="609600" y="742442"/>
            <a:ext cx="11103024" cy="5688632"/>
          </a:xfrm>
        </p:spPr>
        <p:txBody>
          <a:bodyPr>
            <a:noAutofit/>
          </a:bodyPr>
          <a:lstStyle/>
          <a:p>
            <a:pPr marL="0" indent="0">
              <a:buNone/>
            </a:pPr>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pPr marL="0" indent="0">
              <a:buNone/>
            </a:pPr>
            <a:endParaRPr lang="en-US" sz="2000" b="1" dirty="0"/>
          </a:p>
          <a:p>
            <a:pPr marL="0" indent="0">
              <a:buNone/>
            </a:pPr>
            <a:endParaRPr lang="en-US" sz="2000" b="1" dirty="0"/>
          </a:p>
        </p:txBody>
      </p:sp>
      <p:sp>
        <p:nvSpPr>
          <p:cNvPr id="4" name="Espace réservé du numéro de diapositive 3">
            <a:extLst>
              <a:ext uri="{FF2B5EF4-FFF2-40B4-BE49-F238E27FC236}">
                <a16:creationId xmlns:a16="http://schemas.microsoft.com/office/drawing/2014/main" id="{523C5211-3DF4-416E-8BF3-61E55B81A569}"/>
              </a:ext>
            </a:extLst>
          </p:cNvPr>
          <p:cNvSpPr>
            <a:spLocks noGrp="1"/>
          </p:cNvSpPr>
          <p:nvPr>
            <p:ph type="sldNum" sz="quarter" idx="12"/>
          </p:nvPr>
        </p:nvSpPr>
        <p:spPr/>
        <p:txBody>
          <a:bodyPr/>
          <a:lstStyle/>
          <a:p>
            <a:fld id="{6A6D9FA1-99C7-4910-8E32-B85D378B0060}" type="slidenum">
              <a:rPr lang="en-GB" smtClean="0">
                <a:solidFill>
                  <a:prstClr val="white"/>
                </a:solidFill>
              </a:rPr>
              <a:pPr/>
              <a:t>28</a:t>
            </a:fld>
            <a:endParaRPr lang="en-GB">
              <a:solidFill>
                <a:prstClr val="white"/>
              </a:solidFill>
            </a:endParaRPr>
          </a:p>
        </p:txBody>
      </p:sp>
      <p:sp>
        <p:nvSpPr>
          <p:cNvPr id="5" name="Espace réservé du pied de page 4">
            <a:extLst>
              <a:ext uri="{FF2B5EF4-FFF2-40B4-BE49-F238E27FC236}">
                <a16:creationId xmlns:a16="http://schemas.microsoft.com/office/drawing/2014/main" id="{8F00EAD5-6B8A-47B9-90F7-A7464A70C50B}"/>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graphicFrame>
        <p:nvGraphicFramePr>
          <p:cNvPr id="6" name="Tableau 6">
            <a:extLst>
              <a:ext uri="{FF2B5EF4-FFF2-40B4-BE49-F238E27FC236}">
                <a16:creationId xmlns:a16="http://schemas.microsoft.com/office/drawing/2014/main" id="{10192FAA-9E94-41AF-A5B1-530950703102}"/>
              </a:ext>
            </a:extLst>
          </p:cNvPr>
          <p:cNvGraphicFramePr>
            <a:graphicFrameLocks noGrp="1"/>
          </p:cNvGraphicFramePr>
          <p:nvPr/>
        </p:nvGraphicFramePr>
        <p:xfrm>
          <a:off x="407633" y="1020544"/>
          <a:ext cx="11185951" cy="4868852"/>
        </p:xfrm>
        <a:graphic>
          <a:graphicData uri="http://schemas.openxmlformats.org/drawingml/2006/table">
            <a:tbl>
              <a:tblPr firstRow="1" bandRow="1">
                <a:tableStyleId>{5C22544A-7EE6-4342-B048-85BDC9FD1C3A}</a:tableStyleId>
              </a:tblPr>
              <a:tblGrid>
                <a:gridCol w="2638068">
                  <a:extLst>
                    <a:ext uri="{9D8B030D-6E8A-4147-A177-3AD203B41FA5}">
                      <a16:colId xmlns:a16="http://schemas.microsoft.com/office/drawing/2014/main" val="2406906596"/>
                    </a:ext>
                  </a:extLst>
                </a:gridCol>
                <a:gridCol w="4273942">
                  <a:extLst>
                    <a:ext uri="{9D8B030D-6E8A-4147-A177-3AD203B41FA5}">
                      <a16:colId xmlns:a16="http://schemas.microsoft.com/office/drawing/2014/main" val="2169934538"/>
                    </a:ext>
                  </a:extLst>
                </a:gridCol>
                <a:gridCol w="4273941">
                  <a:extLst>
                    <a:ext uri="{9D8B030D-6E8A-4147-A177-3AD203B41FA5}">
                      <a16:colId xmlns:a16="http://schemas.microsoft.com/office/drawing/2014/main" val="501531485"/>
                    </a:ext>
                  </a:extLst>
                </a:gridCol>
              </a:tblGrid>
              <a:tr h="444949">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0.5D integrated modelling </a:t>
                      </a:r>
                    </a:p>
                    <a:p>
                      <a:r>
                        <a:rPr lang="en-US" sz="2000" dirty="0">
                          <a:solidFill>
                            <a:schemeClr val="tx1"/>
                          </a:solidFill>
                        </a:rPr>
                        <a:t>(ASTRA-0.5D, </a:t>
                      </a:r>
                      <a:r>
                        <a:rPr lang="en-US" sz="2000" dirty="0">
                          <a:solidFill>
                            <a:srgbClr val="C00000"/>
                          </a:solidFill>
                        </a:rPr>
                        <a:t>METIS</a:t>
                      </a: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High fidelity integrated modelling (ASTRA, </a:t>
                      </a:r>
                      <a:r>
                        <a:rPr lang="en-US" sz="2000" dirty="0">
                          <a:solidFill>
                            <a:srgbClr val="C00000"/>
                          </a:solidFill>
                        </a:rPr>
                        <a:t>HFPS</a:t>
                      </a: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005670"/>
                  </a:ext>
                </a:extLst>
              </a:tr>
              <a:tr h="251493">
                <a:tc>
                  <a:txBody>
                    <a:bodyPr/>
                    <a:lstStyle/>
                    <a:p>
                      <a:r>
                        <a:rPr lang="en-US" sz="2000" b="1" dirty="0">
                          <a:solidFill>
                            <a:schemeClr val="tx1"/>
                          </a:solidFill>
                        </a:rPr>
                        <a:t>Density 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rgbClr val="C00000"/>
                          </a:solidFill>
                        </a:rPr>
                        <a:t>ad-hoc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endParaRPr lang="en-US" sz="2000" b="0" dirty="0">
                        <a:solidFill>
                          <a:srgbClr val="C00000"/>
                        </a:solidFill>
                      </a:endParaRPr>
                    </a:p>
                    <a:p>
                      <a:pPr algn="ctr"/>
                      <a:r>
                        <a:rPr lang="en-US" sz="2000" b="1" dirty="0">
                          <a:solidFill>
                            <a:srgbClr val="C00000"/>
                          </a:solidFill>
                        </a:rPr>
                        <a:t>Turbulent transport </a:t>
                      </a:r>
                    </a:p>
                    <a:p>
                      <a:pPr algn="ctr"/>
                      <a:r>
                        <a:rPr lang="en-US" sz="2000" b="1" dirty="0">
                          <a:solidFill>
                            <a:srgbClr val="C00000"/>
                          </a:solidFill>
                        </a:rPr>
                        <a:t>reduced model +</a:t>
                      </a:r>
                    </a:p>
                    <a:p>
                      <a:pPr algn="ctr"/>
                      <a:r>
                        <a:rPr lang="en-US" sz="2000" b="0" dirty="0">
                          <a:solidFill>
                            <a:srgbClr val="C00000"/>
                          </a:solidFill>
                        </a:rPr>
                        <a:t>Pedestal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617167"/>
                  </a:ext>
                </a:extLst>
              </a:tr>
              <a:tr h="470038">
                <a:tc rowSpan="2">
                  <a:txBody>
                    <a:bodyPr/>
                    <a:lstStyle/>
                    <a:p>
                      <a:r>
                        <a:rPr lang="en-US" sz="2000" b="1" dirty="0">
                          <a:solidFill>
                            <a:schemeClr val="tx1"/>
                          </a:solidFill>
                        </a:rPr>
                        <a:t>Temperature 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rgbClr val="C00000"/>
                          </a:solidFill>
                        </a:rPr>
                        <a:t>Ad-hoc pedestal + heat diffusion shape + power balance</a:t>
                      </a:r>
                      <a:endParaRPr lang="en-US" sz="2000" baseline="-250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2000" b="0" dirty="0">
                        <a:solidFill>
                          <a:srgbClr val="C00000"/>
                        </a:solidFill>
                      </a:endParaRPr>
                    </a:p>
                    <a:p>
                      <a:pPr algn="ctr"/>
                      <a:r>
                        <a:rPr lang="en-US" sz="2000" b="0" dirty="0">
                          <a:solidFill>
                            <a:srgbClr val="C00000"/>
                          </a:solidFill>
                        </a:rPr>
                        <a:t>Turbulent reduced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328646"/>
                  </a:ext>
                </a:extLst>
              </a:tr>
              <a:tr h="444949">
                <a:tc vMerge="1">
                  <a:txBody>
                    <a:bodyPr/>
                    <a:lstStyle/>
                    <a:p>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rgbClr val="C00000"/>
                          </a:solidFill>
                        </a:rPr>
                        <a:t>Constrained by </a:t>
                      </a:r>
                      <a:r>
                        <a:rPr lang="en-US" sz="2000" b="1" dirty="0">
                          <a:solidFill>
                            <a:srgbClr val="C00000"/>
                          </a:solidFill>
                        </a:rPr>
                        <a:t>energy scaling law</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474114"/>
                  </a:ext>
                </a:extLst>
              </a:tr>
              <a:tr h="638405">
                <a:tc>
                  <a:txBody>
                    <a:bodyPr/>
                    <a:lstStyle/>
                    <a:p>
                      <a:r>
                        <a:rPr lang="en-US" sz="2000" b="1" dirty="0">
                          <a:solidFill>
                            <a:schemeClr val="tx1"/>
                          </a:solidFill>
                        </a:rPr>
                        <a:t>Heat 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dirty="0">
                          <a:solidFill>
                            <a:schemeClr val="tx1"/>
                          </a:solidFill>
                        </a:rPr>
                        <a:t>Self-consistently iterated with T profile, incl. heat-exchange, fusion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2648028"/>
                  </a:ext>
                </a:extLst>
              </a:tr>
              <a:tr h="444949">
                <a:tc>
                  <a:txBody>
                    <a:bodyPr/>
                    <a:lstStyle/>
                    <a:p>
                      <a:r>
                        <a:rPr lang="en-US" sz="2000" b="1" dirty="0">
                          <a:solidFill>
                            <a:schemeClr val="tx1"/>
                          </a:solidFill>
                        </a:rPr>
                        <a:t>Radiated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dirty="0">
                          <a:solidFill>
                            <a:schemeClr val="tx1"/>
                          </a:solidFill>
                        </a:rPr>
                        <a:t>self-consistently iterated with T profiles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59039"/>
                  </a:ext>
                </a:extLst>
              </a:tr>
              <a:tr h="638405">
                <a:tc>
                  <a:txBody>
                    <a:bodyPr/>
                    <a:lstStyle/>
                    <a:p>
                      <a:r>
                        <a:rPr lang="en-US" sz="2000" b="1" dirty="0">
                          <a:solidFill>
                            <a:schemeClr val="tx1"/>
                          </a:solidFill>
                        </a:rPr>
                        <a:t>Current profile, equilibrium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dirty="0">
                          <a:solidFill>
                            <a:schemeClr val="tx1"/>
                          </a:solidFill>
                        </a:rPr>
                        <a:t>Self-consistent 1D current diffusion and 2D equilibrium inside LCFS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817678"/>
                  </a:ext>
                </a:extLst>
              </a:tr>
              <a:tr h="444949">
                <a:tc>
                  <a:txBody>
                    <a:bodyPr/>
                    <a:lstStyle/>
                    <a:p>
                      <a:r>
                        <a:rPr lang="en-US" sz="2000" b="1" dirty="0">
                          <a:solidFill>
                            <a:schemeClr val="tx1"/>
                          </a:solidFill>
                        </a:rPr>
                        <a:t>Flux consumption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dirty="0" err="1">
                          <a:solidFill>
                            <a:schemeClr val="tx1"/>
                          </a:solidFill>
                        </a:rPr>
                        <a:t>V</a:t>
                      </a:r>
                      <a:r>
                        <a:rPr lang="en-US" sz="2000" baseline="-25000" dirty="0" err="1">
                          <a:solidFill>
                            <a:schemeClr val="tx1"/>
                          </a:solidFill>
                        </a:rPr>
                        <a:t>loop</a:t>
                      </a:r>
                      <a:r>
                        <a:rPr lang="en-US" sz="2000" dirty="0">
                          <a:solidFill>
                            <a:schemeClr val="tx1"/>
                          </a:solidFill>
                        </a:rPr>
                        <a:t> self-consistent with profiles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1875109"/>
                  </a:ext>
                </a:extLst>
              </a:tr>
              <a:tr h="251493">
                <a:tc>
                  <a:txBody>
                    <a:bodyPr/>
                    <a:lstStyle/>
                    <a:p>
                      <a:r>
                        <a:rPr lang="en-US" sz="2000" b="1" dirty="0">
                          <a:solidFill>
                            <a:schemeClr val="tx1"/>
                          </a:solidFill>
                        </a:rPr>
                        <a:t>CPU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 minute per operation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~1000 </a:t>
                      </a:r>
                      <a:r>
                        <a:rPr lang="en-US" sz="2000" dirty="0" err="1">
                          <a:solidFill>
                            <a:srgbClr val="C00000"/>
                          </a:solidFill>
                        </a:rPr>
                        <a:t>CPUh</a:t>
                      </a:r>
                      <a:r>
                        <a:rPr lang="en-US" sz="2000" dirty="0">
                          <a:solidFill>
                            <a:srgbClr val="C00000"/>
                          </a:solidFill>
                        </a:rPr>
                        <a:t> (~ 1 day on 48 procs)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4480774"/>
                  </a:ext>
                </a:extLst>
              </a:tr>
            </a:tbl>
          </a:graphicData>
        </a:graphic>
      </p:graphicFrame>
      <p:sp>
        <p:nvSpPr>
          <p:cNvPr id="7" name="Flèche : droite 6">
            <a:extLst>
              <a:ext uri="{FF2B5EF4-FFF2-40B4-BE49-F238E27FC236}">
                <a16:creationId xmlns:a16="http://schemas.microsoft.com/office/drawing/2014/main" id="{353048E1-AF2D-4707-8DA3-770FB376DA3E}"/>
              </a:ext>
            </a:extLst>
          </p:cNvPr>
          <p:cNvSpPr/>
          <p:nvPr/>
        </p:nvSpPr>
        <p:spPr>
          <a:xfrm>
            <a:off x="7197753" y="1686188"/>
            <a:ext cx="1073792" cy="15351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639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BF566-7AEE-417D-9AAB-C8EE3DB6C64A}"/>
              </a:ext>
            </a:extLst>
          </p:cNvPr>
          <p:cNvSpPr>
            <a:spLocks noGrp="1"/>
          </p:cNvSpPr>
          <p:nvPr>
            <p:ph type="title"/>
          </p:nvPr>
        </p:nvSpPr>
        <p:spPr/>
        <p:txBody>
          <a:bodyPr/>
          <a:lstStyle/>
          <a:p>
            <a:r>
              <a:rPr lang="en-GB" sz="2800" dirty="0">
                <a:effectLst/>
                <a:latin typeface="Calibri" panose="020F0502020204030204" pitchFamily="34" charset="0"/>
                <a:ea typeface="Calibri" panose="020F0502020204030204" pitchFamily="34" charset="0"/>
              </a:rPr>
              <a:t>Quasi-Continuous Exhaust (QCE) regime foreseen for DEMO</a:t>
            </a:r>
            <a:endParaRPr lang="en-US" dirty="0"/>
          </a:p>
        </p:txBody>
      </p:sp>
      <p:sp>
        <p:nvSpPr>
          <p:cNvPr id="3" name="Espace réservé du contenu 2">
            <a:extLst>
              <a:ext uri="{FF2B5EF4-FFF2-40B4-BE49-F238E27FC236}">
                <a16:creationId xmlns:a16="http://schemas.microsoft.com/office/drawing/2014/main" id="{EC42314F-CAC5-4128-96E7-80D4A38F8D3C}"/>
              </a:ext>
            </a:extLst>
          </p:cNvPr>
          <p:cNvSpPr>
            <a:spLocks noGrp="1"/>
          </p:cNvSpPr>
          <p:nvPr>
            <p:ph idx="4294967295"/>
          </p:nvPr>
        </p:nvSpPr>
        <p:spPr>
          <a:xfrm>
            <a:off x="466987" y="1021270"/>
            <a:ext cx="5958980" cy="5094304"/>
          </a:xfrm>
        </p:spPr>
        <p:txBody>
          <a:bodyPr>
            <a:normAutofit/>
          </a:bodyPr>
          <a:lstStyle/>
          <a:p>
            <a:pPr marL="0" indent="0">
              <a:buNone/>
            </a:pPr>
            <a:r>
              <a:rPr lang="en-GB" sz="2000" b="1" dirty="0">
                <a:latin typeface="Calibri" panose="020F0502020204030204" pitchFamily="34" charset="0"/>
                <a:ea typeface="Calibri" panose="020F0502020204030204" pitchFamily="34" charset="0"/>
              </a:rPr>
              <a:t>ELM free regime required </a:t>
            </a:r>
            <a:r>
              <a:rPr lang="en-GB" sz="2000" dirty="0">
                <a:latin typeface="Calibri" panose="020F0502020204030204" pitchFamily="34" charset="0"/>
                <a:ea typeface="Calibri" panose="020F0502020204030204" pitchFamily="34" charset="0"/>
              </a:rPr>
              <a:t>compatible with detached plasma in SOL</a:t>
            </a:r>
          </a:p>
          <a:p>
            <a:r>
              <a:rPr lang="en-GB" sz="2000" dirty="0">
                <a:effectLst/>
                <a:latin typeface="Calibri" panose="020F0502020204030204" pitchFamily="34" charset="0"/>
                <a:ea typeface="Calibri" panose="020F0502020204030204" pitchFamily="34" charset="0"/>
              </a:rPr>
              <a:t>Quasi-Continuous Exhaust (QCE) regime [</a:t>
            </a:r>
            <a:r>
              <a:rPr lang="en-GB" sz="2000" u="sng" dirty="0" err="1">
                <a:solidFill>
                  <a:srgbClr val="1155CC"/>
                </a:solidFill>
                <a:effectLst/>
                <a:latin typeface="Calibri" panose="020F0502020204030204" pitchFamily="34" charset="0"/>
                <a:ea typeface="Calibri" panose="020F0502020204030204" pitchFamily="34" charset="0"/>
                <a:hlinkClick r:id="rId2"/>
              </a:rPr>
              <a:t>Faitsch</a:t>
            </a:r>
            <a:r>
              <a:rPr lang="en-GB" sz="2000" u="sng" dirty="0">
                <a:solidFill>
                  <a:srgbClr val="1155CC"/>
                </a:solidFill>
                <a:effectLst/>
                <a:latin typeface="Calibri" panose="020F0502020204030204" pitchFamily="34" charset="0"/>
                <a:ea typeface="Calibri" panose="020F0502020204030204" pitchFamily="34" charset="0"/>
                <a:hlinkClick r:id="rId2"/>
              </a:rPr>
              <a:t> 2021</a:t>
            </a:r>
            <a:r>
              <a:rPr lang="en-GB" sz="2000" dirty="0">
                <a:effectLst/>
                <a:latin typeface="Calibri" panose="020F0502020204030204" pitchFamily="34" charset="0"/>
                <a:ea typeface="Calibri" panose="020F0502020204030204" pitchFamily="34" charset="0"/>
              </a:rPr>
              <a:t>] observed on AUG, TCV and JET DT </a:t>
            </a:r>
          </a:p>
          <a:p>
            <a:r>
              <a:rPr lang="en-GB" sz="2000" dirty="0">
                <a:latin typeface="Calibri" panose="020F0502020204030204" pitchFamily="34" charset="0"/>
                <a:ea typeface="Calibri" panose="020F0502020204030204" pitchFamily="34" charset="0"/>
              </a:rPr>
              <a:t>Combines no ELMs with high density at separatrix </a:t>
            </a:r>
            <a:r>
              <a:rPr lang="en-GB" sz="2000" dirty="0">
                <a:effectLst/>
                <a:latin typeface="Calibri" panose="020F0502020204030204" pitchFamily="34" charset="0"/>
                <a:ea typeface="Calibri" panose="020F0502020204030204" pitchFamily="34" charset="0"/>
              </a:rPr>
              <a:t>and broader power decay length SOL</a:t>
            </a:r>
          </a:p>
          <a:p>
            <a:r>
              <a:rPr lang="en-GB" sz="2000" dirty="0" err="1">
                <a:effectLst/>
                <a:latin typeface="Calibri" panose="020F0502020204030204" pitchFamily="34" charset="0"/>
                <a:ea typeface="Calibri" panose="020F0502020204030204" pitchFamily="34" charset="0"/>
              </a:rPr>
              <a:t>n</a:t>
            </a:r>
            <a:r>
              <a:rPr lang="en-GB" sz="2000" baseline="-25000" dirty="0" err="1">
                <a:effectLst/>
                <a:latin typeface="Calibri" panose="020F0502020204030204" pitchFamily="34" charset="0"/>
                <a:ea typeface="Calibri" panose="020F0502020204030204" pitchFamily="34" charset="0"/>
              </a:rPr>
              <a:t>sep</a:t>
            </a:r>
            <a:r>
              <a:rPr lang="en-GB" sz="2000" dirty="0">
                <a:effectLst/>
                <a:latin typeface="Calibri" panose="020F0502020204030204" pitchFamily="34" charset="0"/>
                <a:ea typeface="Calibri" panose="020F0502020204030204" pitchFamily="34" charset="0"/>
              </a:rPr>
              <a:t> values expected to be reachable in both ITER and DEMO [</a:t>
            </a:r>
            <a:r>
              <a:rPr lang="en-GB" sz="2000" u="sng" dirty="0">
                <a:solidFill>
                  <a:srgbClr val="1155CC"/>
                </a:solidFill>
                <a:effectLst/>
                <a:latin typeface="Calibri" panose="020F0502020204030204" pitchFamily="34" charset="0"/>
                <a:ea typeface="Calibri" panose="020F0502020204030204" pitchFamily="34" charset="0"/>
                <a:hlinkClick r:id="rId3"/>
              </a:rPr>
              <a:t>Dunne 2024</a:t>
            </a:r>
            <a:r>
              <a:rPr lang="en-GB" sz="2000" dirty="0">
                <a:effectLst/>
                <a:latin typeface="Calibri" panose="020F0502020204030204" pitchFamily="34" charset="0"/>
                <a:ea typeface="Calibri" panose="020F0502020204030204" pitchFamily="34" charset="0"/>
              </a:rPr>
              <a:t>]</a:t>
            </a:r>
          </a:p>
          <a:p>
            <a:r>
              <a:rPr lang="en-GB" sz="2000" dirty="0">
                <a:latin typeface="Calibri" panose="020F0502020204030204" pitchFamily="34" charset="0"/>
                <a:ea typeface="Calibri" panose="020F0502020204030204" pitchFamily="34" charset="0"/>
              </a:rPr>
              <a:t>Operational window </a:t>
            </a:r>
            <a:r>
              <a:rPr lang="en-GB" sz="2000" dirty="0">
                <a:solidFill>
                  <a:srgbClr val="C00000"/>
                </a:solidFill>
                <a:latin typeface="Calibri" panose="020F0502020204030204" pitchFamily="34" charset="0"/>
                <a:ea typeface="Calibri" panose="020F0502020204030204" pitchFamily="34" charset="0"/>
              </a:rPr>
              <a:t>larger at </a:t>
            </a:r>
            <a:r>
              <a:rPr lang="en-GB" sz="2000" dirty="0">
                <a:solidFill>
                  <a:srgbClr val="C00000"/>
                </a:solidFill>
                <a:effectLst/>
                <a:latin typeface="Calibri" panose="020F0502020204030204" pitchFamily="34" charset="0"/>
                <a:ea typeface="Calibri" panose="020F0502020204030204" pitchFamily="34" charset="0"/>
              </a:rPr>
              <a:t>high plasma shaping</a:t>
            </a:r>
            <a:r>
              <a:rPr lang="en-GB" sz="2000" dirty="0">
                <a:solidFill>
                  <a:srgbClr val="C00000"/>
                </a:solidFill>
                <a:latin typeface="Calibri" panose="020F0502020204030204" pitchFamily="34" charset="0"/>
                <a:ea typeface="Calibri" panose="020F0502020204030204" pitchFamily="34" charset="0"/>
              </a:rPr>
              <a:t> </a:t>
            </a:r>
            <a:r>
              <a:rPr lang="en-GB" sz="2000" dirty="0">
                <a:solidFill>
                  <a:srgbClr val="C00000"/>
                </a:solidFill>
                <a:effectLst/>
                <a:latin typeface="Calibri" panose="020F0502020204030204" pitchFamily="34" charset="0"/>
                <a:ea typeface="Calibri" panose="020F0502020204030204" pitchFamily="34" charset="0"/>
              </a:rPr>
              <a:t>S</a:t>
            </a:r>
            <a:r>
              <a:rPr lang="en-GB" sz="2000" baseline="-25000" dirty="0">
                <a:solidFill>
                  <a:srgbClr val="C00000"/>
                </a:solidFill>
                <a:effectLst/>
                <a:latin typeface="Calibri" panose="020F0502020204030204" pitchFamily="34" charset="0"/>
                <a:ea typeface="Calibri" panose="020F0502020204030204" pitchFamily="34" charset="0"/>
              </a:rPr>
              <a:t>d</a:t>
            </a:r>
            <a:r>
              <a:rPr lang="en-GB" sz="2000" dirty="0">
                <a:solidFill>
                  <a:srgbClr val="C00000"/>
                </a:solidFill>
                <a:effectLst/>
                <a:latin typeface="Calibri" panose="020F0502020204030204" pitchFamily="34" charset="0"/>
                <a:ea typeface="Calibri" panose="020F0502020204030204" pitchFamily="34" charset="0"/>
              </a:rPr>
              <a:t> = </a:t>
            </a:r>
            <a:r>
              <a:rPr lang="en-GB" sz="2000" dirty="0">
                <a:solidFill>
                  <a:srgbClr val="C00000"/>
                </a:solidFill>
                <a:effectLst/>
                <a:latin typeface="Arial" panose="020B0604020202020204" pitchFamily="34" charset="0"/>
                <a:ea typeface="Arial" panose="020B0604020202020204" pitchFamily="34" charset="0"/>
              </a:rPr>
              <a:t>κ</a:t>
            </a:r>
            <a:r>
              <a:rPr lang="en-GB" sz="2000" baseline="30000" dirty="0">
                <a:solidFill>
                  <a:srgbClr val="C00000"/>
                </a:solidFill>
                <a:effectLst/>
                <a:latin typeface="Calibri" panose="020F0502020204030204" pitchFamily="34" charset="0"/>
                <a:ea typeface="Calibri" panose="020F0502020204030204" pitchFamily="34" charset="0"/>
              </a:rPr>
              <a:t>2</a:t>
            </a:r>
            <a:r>
              <a:rPr lang="en-GB" sz="2000" dirty="0">
                <a:solidFill>
                  <a:srgbClr val="C00000"/>
                </a:solidFill>
                <a:effectLst/>
                <a:latin typeface="Calibri" panose="020F0502020204030204" pitchFamily="34" charset="0"/>
                <a:ea typeface="Calibri" panose="020F0502020204030204" pitchFamily="34" charset="0"/>
              </a:rPr>
              <a:t>(1+δ)=5 in DEMO-LAR</a:t>
            </a:r>
          </a:p>
          <a:p>
            <a:r>
              <a:rPr lang="en-GB" sz="2000" dirty="0">
                <a:latin typeface="Calibri" panose="020F0502020204030204" pitchFamily="34" charset="0"/>
                <a:ea typeface="Calibri" panose="020F0502020204030204" pitchFamily="34" charset="0"/>
              </a:rPr>
              <a:t>O</a:t>
            </a:r>
            <a:r>
              <a:rPr lang="en-GB" sz="2000" dirty="0">
                <a:effectLst/>
                <a:latin typeface="Calibri" panose="020F0502020204030204" pitchFamily="34" charset="0"/>
                <a:ea typeface="Calibri" panose="020F0502020204030204" pitchFamily="34" charset="0"/>
              </a:rPr>
              <a:t>ngoing experiments to assess </a:t>
            </a:r>
            <a:r>
              <a:rPr lang="en-GB" sz="2000" dirty="0">
                <a:latin typeface="Calibri" panose="020F0502020204030204" pitchFamily="34" charset="0"/>
                <a:ea typeface="Calibri" panose="020F0502020204030204" pitchFamily="34" charset="0"/>
              </a:rPr>
              <a:t>QCE</a:t>
            </a:r>
            <a:r>
              <a:rPr lang="en-GB" sz="2000" dirty="0">
                <a:effectLst/>
                <a:latin typeface="Calibri" panose="020F0502020204030204" pitchFamily="34" charset="0"/>
                <a:ea typeface="Calibri" panose="020F0502020204030204" pitchFamily="34" charset="0"/>
              </a:rPr>
              <a:t> compatibility with detachment/X point radiator, results expected in next 1-2 years</a:t>
            </a:r>
          </a:p>
          <a:p>
            <a:endParaRPr lang="en-GB" sz="2000" dirty="0">
              <a:latin typeface="Calibri" panose="020F0502020204030204" pitchFamily="34" charset="0"/>
              <a:ea typeface="Calibri" panose="020F0502020204030204" pitchFamily="34" charset="0"/>
            </a:endParaRPr>
          </a:p>
          <a:p>
            <a:pPr marL="0" indent="0">
              <a:buNone/>
            </a:pPr>
            <a:r>
              <a:rPr lang="en-GB" sz="2000" dirty="0">
                <a:effectLst/>
                <a:latin typeface="Calibri" panose="020F0502020204030204" pitchFamily="34" charset="0"/>
                <a:ea typeface="Calibri" panose="020F0502020204030204" pitchFamily="34" charset="0"/>
              </a:rPr>
              <a:t> </a:t>
            </a:r>
            <a:endParaRPr lang="en-US" sz="2000" dirty="0"/>
          </a:p>
        </p:txBody>
      </p:sp>
      <p:sp>
        <p:nvSpPr>
          <p:cNvPr id="4" name="Espace réservé du numéro de diapositive 3">
            <a:extLst>
              <a:ext uri="{FF2B5EF4-FFF2-40B4-BE49-F238E27FC236}">
                <a16:creationId xmlns:a16="http://schemas.microsoft.com/office/drawing/2014/main" id="{87E063DC-93D7-4CA6-8BBB-70D8A12D3515}"/>
              </a:ext>
            </a:extLst>
          </p:cNvPr>
          <p:cNvSpPr>
            <a:spLocks noGrp="1"/>
          </p:cNvSpPr>
          <p:nvPr>
            <p:ph type="sldNum" sz="quarter" idx="12"/>
          </p:nvPr>
        </p:nvSpPr>
        <p:spPr/>
        <p:txBody>
          <a:bodyPr/>
          <a:lstStyle/>
          <a:p>
            <a:fld id="{6A6D9FA1-99C7-4910-8E32-B85D378B0060}" type="slidenum">
              <a:rPr lang="en-GB" smtClean="0">
                <a:solidFill>
                  <a:prstClr val="white"/>
                </a:solidFill>
              </a:rPr>
              <a:pPr/>
              <a:t>29</a:t>
            </a:fld>
            <a:endParaRPr lang="en-GB">
              <a:solidFill>
                <a:prstClr val="white"/>
              </a:solidFill>
            </a:endParaRPr>
          </a:p>
        </p:txBody>
      </p:sp>
      <p:sp>
        <p:nvSpPr>
          <p:cNvPr id="5" name="Espace réservé du pied de page 4">
            <a:extLst>
              <a:ext uri="{FF2B5EF4-FFF2-40B4-BE49-F238E27FC236}">
                <a16:creationId xmlns:a16="http://schemas.microsoft.com/office/drawing/2014/main" id="{26DEFD9E-87E2-4305-9638-5592648CFAE7}"/>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grpSp>
        <p:nvGrpSpPr>
          <p:cNvPr id="10" name="Groupe 9">
            <a:extLst>
              <a:ext uri="{FF2B5EF4-FFF2-40B4-BE49-F238E27FC236}">
                <a16:creationId xmlns:a16="http://schemas.microsoft.com/office/drawing/2014/main" id="{C77ADDB0-521B-4642-842A-50B703A82434}"/>
              </a:ext>
            </a:extLst>
          </p:cNvPr>
          <p:cNvGrpSpPr/>
          <p:nvPr/>
        </p:nvGrpSpPr>
        <p:grpSpPr>
          <a:xfrm>
            <a:off x="6664963" y="1053306"/>
            <a:ext cx="5201174" cy="4036623"/>
            <a:chOff x="6853806" y="1013549"/>
            <a:chExt cx="5201174" cy="4036623"/>
          </a:xfrm>
        </p:grpSpPr>
        <p:pic>
          <p:nvPicPr>
            <p:cNvPr id="6" name="image39.png">
              <a:extLst>
                <a:ext uri="{FF2B5EF4-FFF2-40B4-BE49-F238E27FC236}">
                  <a16:creationId xmlns:a16="http://schemas.microsoft.com/office/drawing/2014/main" id="{01FC4087-1212-43B0-AD17-10D7CECA6CC2}"/>
                </a:ext>
              </a:extLst>
            </p:cNvPr>
            <p:cNvPicPr/>
            <p:nvPr/>
          </p:nvPicPr>
          <p:blipFill>
            <a:blip r:embed="rId4"/>
            <a:srcRect/>
            <a:stretch>
              <a:fillRect/>
            </a:stretch>
          </p:blipFill>
          <p:spPr>
            <a:xfrm>
              <a:off x="6853806" y="1013549"/>
              <a:ext cx="5201174" cy="4036623"/>
            </a:xfrm>
            <a:prstGeom prst="rect">
              <a:avLst/>
            </a:prstGeom>
            <a:ln/>
          </p:spPr>
        </p:pic>
        <p:cxnSp>
          <p:nvCxnSpPr>
            <p:cNvPr id="8" name="Connecteur droit 7">
              <a:extLst>
                <a:ext uri="{FF2B5EF4-FFF2-40B4-BE49-F238E27FC236}">
                  <a16:creationId xmlns:a16="http://schemas.microsoft.com/office/drawing/2014/main" id="{C28DACF5-0677-44CD-A9FB-F95C19DEAF86}"/>
                </a:ext>
              </a:extLst>
            </p:cNvPr>
            <p:cNvCxnSpPr>
              <a:cxnSpLocks/>
            </p:cNvCxnSpPr>
            <p:nvPr/>
          </p:nvCxnSpPr>
          <p:spPr>
            <a:xfrm>
              <a:off x="10616565" y="1311980"/>
              <a:ext cx="0" cy="271526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 name="ZoneTexte 11">
            <a:extLst>
              <a:ext uri="{FF2B5EF4-FFF2-40B4-BE49-F238E27FC236}">
                <a16:creationId xmlns:a16="http://schemas.microsoft.com/office/drawing/2014/main" id="{3D947497-67C7-4E3C-840A-35C4EA1773F6}"/>
              </a:ext>
            </a:extLst>
          </p:cNvPr>
          <p:cNvSpPr txBox="1"/>
          <p:nvPr/>
        </p:nvSpPr>
        <p:spPr>
          <a:xfrm>
            <a:off x="10438701" y="5075230"/>
            <a:ext cx="1753299" cy="36933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a:t>
            </a:r>
            <a:r>
              <a:rPr lang="en-GB" sz="1800" u="sng" dirty="0">
                <a:solidFill>
                  <a:srgbClr val="1155CC"/>
                </a:solidFill>
                <a:effectLst/>
                <a:latin typeface="Calibri" panose="020F0502020204030204" pitchFamily="34" charset="0"/>
                <a:ea typeface="Calibri" panose="020F0502020204030204" pitchFamily="34" charset="0"/>
                <a:hlinkClick r:id="rId3"/>
              </a:rPr>
              <a:t>Dunne 2024</a:t>
            </a:r>
            <a:r>
              <a:rPr lang="en-GB" sz="1800" dirty="0">
                <a:effectLst/>
                <a:latin typeface="Calibri" panose="020F0502020204030204" pitchFamily="34" charset="0"/>
                <a:ea typeface="Calibri" panose="020F0502020204030204" pitchFamily="34" charset="0"/>
              </a:rPr>
              <a:t>]</a:t>
            </a:r>
          </a:p>
        </p:txBody>
      </p:sp>
      <p:sp>
        <p:nvSpPr>
          <p:cNvPr id="14" name="ZoneTexte 13">
            <a:extLst>
              <a:ext uri="{FF2B5EF4-FFF2-40B4-BE49-F238E27FC236}">
                <a16:creationId xmlns:a16="http://schemas.microsoft.com/office/drawing/2014/main" id="{7B30C270-E1F1-4D2D-91E1-06AE39676D70}"/>
              </a:ext>
            </a:extLst>
          </p:cNvPr>
          <p:cNvSpPr txBox="1"/>
          <p:nvPr/>
        </p:nvSpPr>
        <p:spPr>
          <a:xfrm>
            <a:off x="779538" y="5553146"/>
            <a:ext cx="7902430" cy="707886"/>
          </a:xfrm>
          <a:prstGeom prst="rect">
            <a:avLst/>
          </a:prstGeom>
          <a:noFill/>
          <a:ln>
            <a:solidFill>
              <a:schemeClr val="tx1"/>
            </a:solidFill>
          </a:ln>
        </p:spPr>
        <p:txBody>
          <a:bodyPr wrap="square">
            <a:spAutoFit/>
          </a:bodyPr>
          <a:lstStyle/>
          <a:p>
            <a:r>
              <a:rPr lang="en-GB" sz="2000" dirty="0">
                <a:latin typeface="Calibri" panose="020F0502020204030204" pitchFamily="34" charset="0"/>
                <a:ea typeface="Calibri" panose="020F0502020204030204" pitchFamily="34" charset="0"/>
              </a:rPr>
              <a:t>At this stage </a:t>
            </a:r>
            <a:r>
              <a:rPr lang="en-GB" sz="2000" dirty="0">
                <a:solidFill>
                  <a:srgbClr val="C00000"/>
                </a:solidFill>
                <a:latin typeface="Calibri" panose="020F0502020204030204" pitchFamily="34" charset="0"/>
                <a:ea typeface="Calibri" panose="020F0502020204030204" pitchFamily="34" charset="0"/>
              </a:rPr>
              <a:t>no physics based reduced model for heat/particle transport in pedestal. Hence no QCE pedestal predictive capability as yet…</a:t>
            </a:r>
            <a:endParaRPr lang="fr-FR" sz="2000" dirty="0">
              <a:solidFill>
                <a:srgbClr val="C00000"/>
              </a:solidFill>
              <a:effectLst/>
              <a:latin typeface="Calibri" panose="020F0502020204030204" pitchFamily="34" charset="0"/>
              <a:ea typeface="Calibri" panose="020F0502020204030204" pitchFamily="34" charset="0"/>
            </a:endParaRPr>
          </a:p>
        </p:txBody>
      </p:sp>
      <p:sp>
        <p:nvSpPr>
          <p:cNvPr id="15" name="Flèche : bas 14">
            <a:extLst>
              <a:ext uri="{FF2B5EF4-FFF2-40B4-BE49-F238E27FC236}">
                <a16:creationId xmlns:a16="http://schemas.microsoft.com/office/drawing/2014/main" id="{5B8A16DD-B2E4-45DE-96D7-77F08125BD6B}"/>
              </a:ext>
            </a:extLst>
          </p:cNvPr>
          <p:cNvSpPr/>
          <p:nvPr/>
        </p:nvSpPr>
        <p:spPr>
          <a:xfrm>
            <a:off x="11549269" y="1798983"/>
            <a:ext cx="288235" cy="1411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ZoneTexte 15">
            <a:extLst>
              <a:ext uri="{FF2B5EF4-FFF2-40B4-BE49-F238E27FC236}">
                <a16:creationId xmlns:a16="http://schemas.microsoft.com/office/drawing/2014/main" id="{49E805C1-A0BC-4127-BBA8-ED7620F46860}"/>
              </a:ext>
            </a:extLst>
          </p:cNvPr>
          <p:cNvSpPr txBox="1"/>
          <p:nvPr/>
        </p:nvSpPr>
        <p:spPr>
          <a:xfrm>
            <a:off x="10495722" y="2524539"/>
            <a:ext cx="1130759" cy="400110"/>
          </a:xfrm>
          <a:prstGeom prst="rect">
            <a:avLst/>
          </a:prstGeom>
          <a:noFill/>
          <a:ln>
            <a:noFill/>
          </a:ln>
        </p:spPr>
        <p:txBody>
          <a:bodyPr wrap="none" rtlCol="0">
            <a:spAutoFit/>
          </a:bodyPr>
          <a:lstStyle/>
          <a:p>
            <a:pPr algn="l"/>
            <a:r>
              <a:rPr lang="en-US" sz="2000" b="1" dirty="0">
                <a:solidFill>
                  <a:schemeClr val="tx2"/>
                </a:solidFill>
              </a:rPr>
              <a:t>ELM free</a:t>
            </a:r>
          </a:p>
        </p:txBody>
      </p:sp>
    </p:spTree>
    <p:extLst>
      <p:ext uri="{BB962C8B-B14F-4D97-AF65-F5344CB8AC3E}">
        <p14:creationId xmlns:p14="http://schemas.microsoft.com/office/powerpoint/2010/main" val="421950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729A4-9904-4C24-8AF6-A77587D45C01}"/>
              </a:ext>
            </a:extLst>
          </p:cNvPr>
          <p:cNvSpPr>
            <a:spLocks noGrp="1"/>
          </p:cNvSpPr>
          <p:nvPr>
            <p:ph type="title"/>
          </p:nvPr>
        </p:nvSpPr>
        <p:spPr/>
        <p:txBody>
          <a:bodyPr/>
          <a:lstStyle/>
          <a:p>
            <a:r>
              <a:rPr lang="en-US" dirty="0"/>
              <a:t>DEMO revised baseline proposed [</a:t>
            </a:r>
            <a:r>
              <a:rPr lang="en-US" dirty="0">
                <a:hlinkClick r:id="rId2"/>
              </a:rPr>
              <a:t>Coleman NF 2025</a:t>
            </a:r>
            <a:r>
              <a:rPr lang="en-US" dirty="0"/>
              <a:t>]</a:t>
            </a:r>
          </a:p>
        </p:txBody>
      </p:sp>
      <p:sp>
        <p:nvSpPr>
          <p:cNvPr id="3" name="Espace réservé du numéro de diapositive 2">
            <a:extLst>
              <a:ext uri="{FF2B5EF4-FFF2-40B4-BE49-F238E27FC236}">
                <a16:creationId xmlns:a16="http://schemas.microsoft.com/office/drawing/2014/main" id="{17A2587E-AC06-4316-AA63-EE0843C94FCC}"/>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4" name="Espace réservé du pied de page 3">
            <a:extLst>
              <a:ext uri="{FF2B5EF4-FFF2-40B4-BE49-F238E27FC236}">
                <a16:creationId xmlns:a16="http://schemas.microsoft.com/office/drawing/2014/main" id="{24F31A69-D598-4B82-B857-A1B4239CCB20}"/>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pic>
        <p:nvPicPr>
          <p:cNvPr id="5" name="Picture 8">
            <a:extLst>
              <a:ext uri="{FF2B5EF4-FFF2-40B4-BE49-F238E27FC236}">
                <a16:creationId xmlns:a16="http://schemas.microsoft.com/office/drawing/2014/main" id="{D0EDBD05-5C1B-411C-883E-AD4AB1B680DC}"/>
              </a:ext>
            </a:extLst>
          </p:cNvPr>
          <p:cNvPicPr>
            <a:picLocks noChangeAspect="1"/>
          </p:cNvPicPr>
          <p:nvPr/>
        </p:nvPicPr>
        <p:blipFill>
          <a:blip r:embed="rId3"/>
          <a:stretch>
            <a:fillRect/>
          </a:stretch>
        </p:blipFill>
        <p:spPr>
          <a:xfrm>
            <a:off x="869690" y="762274"/>
            <a:ext cx="9838950" cy="4755988"/>
          </a:xfrm>
          <a:prstGeom prst="rect">
            <a:avLst/>
          </a:prstGeom>
        </p:spPr>
      </p:pic>
      <p:sp>
        <p:nvSpPr>
          <p:cNvPr id="6" name="ZoneTexte 5">
            <a:extLst>
              <a:ext uri="{FF2B5EF4-FFF2-40B4-BE49-F238E27FC236}">
                <a16:creationId xmlns:a16="http://schemas.microsoft.com/office/drawing/2014/main" id="{DCEDFA14-3570-40F3-A672-35E28397A9D1}"/>
              </a:ext>
            </a:extLst>
          </p:cNvPr>
          <p:cNvSpPr txBox="1"/>
          <p:nvPr/>
        </p:nvSpPr>
        <p:spPr>
          <a:xfrm>
            <a:off x="792480" y="5527040"/>
            <a:ext cx="9601200" cy="707886"/>
          </a:xfrm>
          <a:prstGeom prst="rect">
            <a:avLst/>
          </a:prstGeom>
          <a:noFill/>
        </p:spPr>
        <p:txBody>
          <a:bodyPr wrap="square" rtlCol="0">
            <a:spAutoFit/>
          </a:bodyPr>
          <a:lstStyle/>
          <a:p>
            <a:pPr algn="l"/>
            <a:r>
              <a:rPr lang="en-US" sz="2000" dirty="0"/>
              <a:t>A lower aspect ratio, allowing for lower B, easing defined criterium on exhaust</a:t>
            </a:r>
          </a:p>
          <a:p>
            <a:pPr algn="l"/>
            <a:r>
              <a:rPr lang="en-US" sz="2000" dirty="0"/>
              <a:t>More margin on q</a:t>
            </a:r>
            <a:r>
              <a:rPr lang="en-US" sz="2000" baseline="-25000" dirty="0"/>
              <a:t>95</a:t>
            </a:r>
            <a:r>
              <a:rPr lang="en-US" sz="2000" dirty="0"/>
              <a:t> vs MHD limit of 3</a:t>
            </a:r>
          </a:p>
        </p:txBody>
      </p:sp>
    </p:spTree>
    <p:extLst>
      <p:ext uri="{BB962C8B-B14F-4D97-AF65-F5344CB8AC3E}">
        <p14:creationId xmlns:p14="http://schemas.microsoft.com/office/powerpoint/2010/main" val="3986584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A81180-AA76-47EC-B041-66D81924FB6E}"/>
              </a:ext>
            </a:extLst>
          </p:cNvPr>
          <p:cNvSpPr>
            <a:spLocks noGrp="1"/>
          </p:cNvSpPr>
          <p:nvPr>
            <p:ph type="title"/>
          </p:nvPr>
        </p:nvSpPr>
        <p:spPr/>
        <p:txBody>
          <a:bodyPr/>
          <a:lstStyle/>
          <a:p>
            <a:r>
              <a:rPr lang="en-US" dirty="0"/>
              <a:t>DEMO pedestal pressure guided by ideal MHD limits</a:t>
            </a:r>
          </a:p>
        </p:txBody>
      </p:sp>
      <p:sp>
        <p:nvSpPr>
          <p:cNvPr id="3" name="Espace réservé du contenu 2">
            <a:extLst>
              <a:ext uri="{FF2B5EF4-FFF2-40B4-BE49-F238E27FC236}">
                <a16:creationId xmlns:a16="http://schemas.microsoft.com/office/drawing/2014/main" id="{474B19B0-01B7-4DEE-9CE0-2C8113EAAB0A}"/>
              </a:ext>
            </a:extLst>
          </p:cNvPr>
          <p:cNvSpPr>
            <a:spLocks noGrp="1"/>
          </p:cNvSpPr>
          <p:nvPr>
            <p:ph idx="4294967295"/>
          </p:nvPr>
        </p:nvSpPr>
        <p:spPr>
          <a:xfrm>
            <a:off x="554616" y="1177196"/>
            <a:ext cx="5111692" cy="3408117"/>
          </a:xfrm>
        </p:spPr>
        <p:txBody>
          <a:bodyPr>
            <a:noAutofit/>
          </a:bodyPr>
          <a:lstStyle/>
          <a:p>
            <a:r>
              <a:rPr lang="en-GB" sz="2000" dirty="0">
                <a:solidFill>
                  <a:srgbClr val="C00000"/>
                </a:solidFill>
                <a:latin typeface="Calibri" panose="020F0502020204030204" pitchFamily="34" charset="0"/>
                <a:ea typeface="Calibri" panose="020F0502020204030204" pitchFamily="34" charset="0"/>
              </a:rPr>
              <a:t>Stand-alone p</a:t>
            </a:r>
            <a:r>
              <a:rPr lang="en-GB" sz="2000" dirty="0">
                <a:solidFill>
                  <a:srgbClr val="C00000"/>
                </a:solidFill>
                <a:effectLst/>
                <a:latin typeface="Calibri" panose="020F0502020204030204" pitchFamily="34" charset="0"/>
                <a:ea typeface="Calibri" panose="020F0502020204030204" pitchFamily="34" charset="0"/>
              </a:rPr>
              <a:t>redicted pedestal top pressure using ideal MHD peeling/ballooning limit</a:t>
            </a:r>
            <a:r>
              <a:rPr lang="en-GB" sz="2000" dirty="0">
                <a:effectLst/>
                <a:latin typeface="Calibri" panose="020F0502020204030204" pitchFamily="34" charset="0"/>
                <a:ea typeface="Calibri" panose="020F0502020204030204" pitchFamily="34" charset="0"/>
              </a:rPr>
              <a:t>:</a:t>
            </a:r>
          </a:p>
          <a:p>
            <a:pPr lvl="1"/>
            <a:r>
              <a:rPr lang="en-GB" sz="2000" dirty="0">
                <a:effectLst/>
                <a:latin typeface="Calibri" panose="020F0502020204030204" pitchFamily="34" charset="0"/>
                <a:ea typeface="Calibri" panose="020F0502020204030204" pitchFamily="34" charset="0"/>
              </a:rPr>
              <a:t>EPED/IPED family [</a:t>
            </a:r>
            <a:r>
              <a:rPr lang="en-GB" sz="2000" u="sng" dirty="0">
                <a:solidFill>
                  <a:srgbClr val="1155CC"/>
                </a:solidFill>
                <a:effectLst/>
                <a:latin typeface="Calibri" panose="020F0502020204030204" pitchFamily="34" charset="0"/>
                <a:ea typeface="Calibri" panose="020F0502020204030204" pitchFamily="34" charset="0"/>
                <a:hlinkClick r:id="rId2"/>
              </a:rPr>
              <a:t>Snyder 2009</a:t>
            </a:r>
            <a:r>
              <a:rPr lang="en-GB" sz="2000" dirty="0">
                <a:effectLst/>
                <a:latin typeface="Calibri" panose="020F0502020204030204" pitchFamily="34" charset="0"/>
                <a:ea typeface="Calibri" panose="020F0502020204030204" pitchFamily="34" charset="0"/>
              </a:rPr>
              <a:t>, </a:t>
            </a:r>
            <a:r>
              <a:rPr lang="en-GB" sz="2000" u="sng" dirty="0">
                <a:solidFill>
                  <a:srgbClr val="1155CC"/>
                </a:solidFill>
                <a:effectLst/>
                <a:latin typeface="Calibri" panose="020F0502020204030204" pitchFamily="34" charset="0"/>
                <a:ea typeface="Calibri" panose="020F0502020204030204" pitchFamily="34" charset="0"/>
                <a:hlinkClick r:id="rId3"/>
              </a:rPr>
              <a:t>Dunne 2017</a:t>
            </a:r>
            <a:r>
              <a:rPr lang="en-GB" sz="2000" dirty="0">
                <a:effectLst/>
                <a:latin typeface="Calibri" panose="020F0502020204030204" pitchFamily="34" charset="0"/>
                <a:ea typeface="Calibri" panose="020F0502020204030204" pitchFamily="34" charset="0"/>
              </a:rPr>
              <a:t>], relying on parameterisation of the transport in pedestal. DYT [</a:t>
            </a:r>
            <a:r>
              <a:rPr lang="en-GB" sz="2000" u="sng" dirty="0" err="1">
                <a:solidFill>
                  <a:srgbClr val="1155CC"/>
                </a:solidFill>
                <a:effectLst/>
                <a:latin typeface="Calibri" panose="020F0502020204030204" pitchFamily="34" charset="0"/>
                <a:ea typeface="Calibri" panose="020F0502020204030204" pitchFamily="34" charset="0"/>
                <a:hlinkClick r:id="rId4"/>
              </a:rPr>
              <a:t>Puchmayr</a:t>
            </a:r>
            <a:r>
              <a:rPr lang="en-GB" sz="2000" u="sng" dirty="0">
                <a:solidFill>
                  <a:srgbClr val="1155CC"/>
                </a:solidFill>
                <a:effectLst/>
                <a:latin typeface="Calibri" panose="020F0502020204030204" pitchFamily="34" charset="0"/>
                <a:ea typeface="Calibri" panose="020F0502020204030204" pitchFamily="34" charset="0"/>
                <a:hlinkClick r:id="rId4"/>
              </a:rPr>
              <a:t>, 2020</a:t>
            </a:r>
            <a:r>
              <a:rPr lang="en-GB" sz="2000" dirty="0">
                <a:effectLst/>
                <a:latin typeface="Calibri" panose="020F0502020204030204" pitchFamily="34" charset="0"/>
                <a:ea typeface="Calibri" panose="020F0502020204030204" pitchFamily="34" charset="0"/>
              </a:rPr>
              <a:t>], derived from IPED database and the H98 scaling for the global energy content</a:t>
            </a:r>
          </a:p>
          <a:p>
            <a:pPr lvl="1"/>
            <a:r>
              <a:rPr lang="en-GB" sz="2000" dirty="0">
                <a:effectLst/>
                <a:latin typeface="Calibri" panose="020F0502020204030204" pitchFamily="34" charset="0"/>
                <a:ea typeface="Calibri" panose="020F0502020204030204" pitchFamily="34" charset="0"/>
              </a:rPr>
              <a:t>IMEP model [</a:t>
            </a:r>
            <a:r>
              <a:rPr lang="en-GB" sz="2000" u="sng" dirty="0">
                <a:solidFill>
                  <a:srgbClr val="0000FF"/>
                </a:solidFill>
                <a:effectLst/>
                <a:latin typeface="Calibri" panose="020F0502020204030204" pitchFamily="34" charset="0"/>
                <a:ea typeface="Calibri" panose="020F0502020204030204" pitchFamily="34" charset="0"/>
                <a:hlinkClick r:id="rId5"/>
              </a:rPr>
              <a:t>Luda NF2025</a:t>
            </a:r>
            <a:r>
              <a:rPr lang="en-GB" sz="2000" dirty="0">
                <a:effectLst/>
                <a:latin typeface="Calibri" panose="020F0502020204030204" pitchFamily="34" charset="0"/>
                <a:ea typeface="Calibri" panose="020F0502020204030204" pitchFamily="34" charset="0"/>
              </a:rPr>
              <a:t>] relying on ETG-like heat transport and D/</a:t>
            </a:r>
            <a:r>
              <a:rPr lang="en-GB" sz="2000" dirty="0">
                <a:effectLst/>
                <a:latin typeface="Symbol" panose="05050102010706020507" pitchFamily="18" charset="2"/>
                <a:ea typeface="Calibri" panose="020F0502020204030204" pitchFamily="34" charset="0"/>
              </a:rPr>
              <a:t>c</a:t>
            </a:r>
            <a:r>
              <a:rPr lang="en-GB" sz="2000" dirty="0">
                <a:effectLst/>
                <a:latin typeface="Calibri" panose="020F0502020204030204" pitchFamily="34" charset="0"/>
                <a:ea typeface="Calibri" panose="020F0502020204030204" pitchFamily="34" charset="0"/>
              </a:rPr>
              <a:t> ratio in the pedestal</a:t>
            </a:r>
            <a:endParaRPr lang="en-US" sz="2000" dirty="0"/>
          </a:p>
        </p:txBody>
      </p:sp>
      <p:sp>
        <p:nvSpPr>
          <p:cNvPr id="4" name="Espace réservé du numéro de diapositive 3">
            <a:extLst>
              <a:ext uri="{FF2B5EF4-FFF2-40B4-BE49-F238E27FC236}">
                <a16:creationId xmlns:a16="http://schemas.microsoft.com/office/drawing/2014/main" id="{7C3523E5-D27B-4BC2-A914-975774040FFC}"/>
              </a:ext>
            </a:extLst>
          </p:cNvPr>
          <p:cNvSpPr>
            <a:spLocks noGrp="1"/>
          </p:cNvSpPr>
          <p:nvPr>
            <p:ph type="sldNum" sz="quarter" idx="12"/>
          </p:nvPr>
        </p:nvSpPr>
        <p:spPr/>
        <p:txBody>
          <a:bodyPr/>
          <a:lstStyle/>
          <a:p>
            <a:fld id="{6A6D9FA1-99C7-4910-8E32-B85D378B0060}" type="slidenum">
              <a:rPr lang="en-GB" smtClean="0">
                <a:solidFill>
                  <a:prstClr val="white"/>
                </a:solidFill>
              </a:rPr>
              <a:pPr/>
              <a:t>30</a:t>
            </a:fld>
            <a:endParaRPr lang="en-GB">
              <a:solidFill>
                <a:prstClr val="white"/>
              </a:solidFill>
            </a:endParaRPr>
          </a:p>
        </p:txBody>
      </p:sp>
      <p:sp>
        <p:nvSpPr>
          <p:cNvPr id="5" name="Espace réservé du pied de page 4">
            <a:extLst>
              <a:ext uri="{FF2B5EF4-FFF2-40B4-BE49-F238E27FC236}">
                <a16:creationId xmlns:a16="http://schemas.microsoft.com/office/drawing/2014/main" id="{CB17428B-3E94-45EB-A432-9B9559D1EB4F}"/>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pic>
        <p:nvPicPr>
          <p:cNvPr id="6" name="image28.png">
            <a:extLst>
              <a:ext uri="{FF2B5EF4-FFF2-40B4-BE49-F238E27FC236}">
                <a16:creationId xmlns:a16="http://schemas.microsoft.com/office/drawing/2014/main" id="{BB4E2617-245D-4647-B26F-99A12BE79728}"/>
              </a:ext>
            </a:extLst>
          </p:cNvPr>
          <p:cNvPicPr/>
          <p:nvPr/>
        </p:nvPicPr>
        <p:blipFill>
          <a:blip r:embed="rId6"/>
          <a:srcRect/>
          <a:stretch>
            <a:fillRect/>
          </a:stretch>
        </p:blipFill>
        <p:spPr>
          <a:xfrm>
            <a:off x="5898540" y="1010934"/>
            <a:ext cx="6192792" cy="3370218"/>
          </a:xfrm>
          <a:prstGeom prst="rect">
            <a:avLst/>
          </a:prstGeom>
          <a:ln/>
        </p:spPr>
      </p:pic>
      <p:sp>
        <p:nvSpPr>
          <p:cNvPr id="8" name="ZoneTexte 7">
            <a:extLst>
              <a:ext uri="{FF2B5EF4-FFF2-40B4-BE49-F238E27FC236}">
                <a16:creationId xmlns:a16="http://schemas.microsoft.com/office/drawing/2014/main" id="{1EA77A40-3A90-44AE-A4FB-CFE7B187A695}"/>
              </a:ext>
            </a:extLst>
          </p:cNvPr>
          <p:cNvSpPr txBox="1"/>
          <p:nvPr/>
        </p:nvSpPr>
        <p:spPr>
          <a:xfrm>
            <a:off x="612875" y="4619282"/>
            <a:ext cx="11065604" cy="1487330"/>
          </a:xfrm>
          <a:prstGeom prst="rect">
            <a:avLst/>
          </a:prstGeom>
          <a:noFill/>
        </p:spPr>
        <p:txBody>
          <a:bodyPr wrap="square">
            <a:spAutoFit/>
          </a:bodyPr>
          <a:lstStyle/>
          <a:p>
            <a:pPr algn="just">
              <a:lnSpc>
                <a:spcPct val="115000"/>
              </a:lnSpc>
            </a:pPr>
            <a:r>
              <a:rPr lang="en-GB" sz="2000" dirty="0">
                <a:latin typeface="Calibri" panose="020F0502020204030204" pitchFamily="34" charset="0"/>
                <a:ea typeface="Calibri" panose="020F0502020204030204" pitchFamily="34" charset="0"/>
              </a:rPr>
              <a:t> </a:t>
            </a:r>
          </a:p>
          <a:p>
            <a:pPr marL="342900" indent="-342900" algn="just">
              <a:lnSpc>
                <a:spcPct val="115000"/>
              </a:lnSpc>
              <a:buFont typeface="Arial" panose="020B0604020202020204" pitchFamily="34" charset="0"/>
              <a:buChar char="•"/>
            </a:pPr>
            <a:r>
              <a:rPr lang="en-GB" sz="2000" dirty="0">
                <a:latin typeface="Calibri" panose="020F0502020204030204" pitchFamily="34" charset="0"/>
                <a:ea typeface="Calibri" panose="020F0502020204030204" pitchFamily="34" charset="0"/>
              </a:rPr>
              <a:t>For now, i</a:t>
            </a:r>
            <a:r>
              <a:rPr lang="en-GB" sz="2000" dirty="0">
                <a:effectLst/>
                <a:latin typeface="Calibri" panose="020F0502020204030204" pitchFamily="34" charset="0"/>
                <a:ea typeface="Calibri" panose="020F0502020204030204" pitchFamily="34" charset="0"/>
              </a:rPr>
              <a:t>n HFPS, </a:t>
            </a:r>
            <a:r>
              <a:rPr lang="en-GB" sz="2000" dirty="0">
                <a:solidFill>
                  <a:srgbClr val="C00000"/>
                </a:solidFill>
                <a:effectLst/>
                <a:latin typeface="Calibri" panose="020F0502020204030204" pitchFamily="34" charset="0"/>
                <a:ea typeface="Calibri" panose="020F0502020204030204" pitchFamily="34" charset="0"/>
              </a:rPr>
              <a:t>tuned an ITER EPED based model </a:t>
            </a:r>
            <a:r>
              <a:rPr lang="en-GB" sz="2000" dirty="0">
                <a:effectLst/>
                <a:latin typeface="Calibri" panose="020F0502020204030204" pitchFamily="34" charset="0"/>
                <a:ea typeface="Calibri" panose="020F0502020204030204" pitchFamily="34" charset="0"/>
              </a:rPr>
              <a:t>[</a:t>
            </a:r>
            <a:r>
              <a:rPr lang="en-GB" sz="2000" u="sng" dirty="0">
                <a:solidFill>
                  <a:srgbClr val="1155CC"/>
                </a:solidFill>
                <a:effectLst/>
                <a:latin typeface="Calibri" panose="020F0502020204030204" pitchFamily="34" charset="0"/>
                <a:ea typeface="Calibri" panose="020F0502020204030204" pitchFamily="34" charset="0"/>
                <a:hlinkClick r:id="rId7"/>
              </a:rPr>
              <a:t>Polevoi NF 2015</a:t>
            </a:r>
            <a:r>
              <a:rPr lang="en-GB" sz="2000" dirty="0">
                <a:effectLst/>
                <a:latin typeface="Calibri" panose="020F0502020204030204" pitchFamily="34" charset="0"/>
                <a:ea typeface="Calibri" panose="020F0502020204030204" pitchFamily="34" charset="0"/>
              </a:rPr>
              <a:t>] </a:t>
            </a:r>
            <a:r>
              <a:rPr lang="en-GB" sz="2000" dirty="0">
                <a:solidFill>
                  <a:srgbClr val="C00000"/>
                </a:solidFill>
                <a:effectLst/>
                <a:latin typeface="Calibri" panose="020F0502020204030204" pitchFamily="34" charset="0"/>
                <a:ea typeface="Calibri" panose="020F0502020204030204" pitchFamily="34" charset="0"/>
              </a:rPr>
              <a:t>to IMEP/DYT stand-alone results </a:t>
            </a:r>
            <a:r>
              <a:rPr lang="en-GB" sz="2000" dirty="0">
                <a:effectLst/>
                <a:latin typeface="Calibri" panose="020F0502020204030204" pitchFamily="34" charset="0"/>
                <a:ea typeface="Calibri" panose="020F0502020204030204" pitchFamily="34" charset="0"/>
              </a:rPr>
              <a:t>(fudge factor 0.55). Pedestal to</a:t>
            </a:r>
            <a:r>
              <a:rPr lang="en-GB" sz="2000" dirty="0">
                <a:latin typeface="Calibri" panose="020F0502020204030204" pitchFamily="34" charset="0"/>
                <a:ea typeface="Calibri" panose="020F0502020204030204" pitchFamily="34" charset="0"/>
              </a:rPr>
              <a:t>p chosen at </a:t>
            </a:r>
            <a:r>
              <a:rPr lang="en-GB" sz="2000" dirty="0">
                <a:latin typeface="Symbol" panose="05050102010706020507" pitchFamily="18" charset="2"/>
                <a:ea typeface="Calibri" panose="020F0502020204030204" pitchFamily="34" charset="0"/>
              </a:rPr>
              <a:t>r</a:t>
            </a:r>
            <a:r>
              <a:rPr lang="en-GB" sz="2000" dirty="0">
                <a:latin typeface="Calibri" panose="020F0502020204030204" pitchFamily="34" charset="0"/>
                <a:ea typeface="Calibri" panose="020F0502020204030204" pitchFamily="34" charset="0"/>
              </a:rPr>
              <a:t>=0.93. Found a posteriori too narrow, unstable with respect to ideal MHD using </a:t>
            </a:r>
            <a:r>
              <a:rPr lang="en-US" sz="2000" dirty="0"/>
              <a:t>MARS-F. </a:t>
            </a:r>
            <a:r>
              <a:rPr lang="en-US" sz="2000" b="1" dirty="0"/>
              <a:t>Self-consistent pedestal modeling on-going.</a:t>
            </a:r>
            <a:endParaRPr lang="fr-FR" sz="2000" b="1" dirty="0">
              <a:effectLst/>
              <a:latin typeface="Calibri" panose="020F0502020204030204" pitchFamily="34" charset="0"/>
              <a:ea typeface="Calibri" panose="020F0502020204030204" pitchFamily="34" charset="0"/>
            </a:endParaRPr>
          </a:p>
        </p:txBody>
      </p:sp>
      <p:sp>
        <p:nvSpPr>
          <p:cNvPr id="7" name="Ellipse 6">
            <a:extLst>
              <a:ext uri="{FF2B5EF4-FFF2-40B4-BE49-F238E27FC236}">
                <a16:creationId xmlns:a16="http://schemas.microsoft.com/office/drawing/2014/main" id="{6327C9E3-ABEB-420C-B9AA-E6A31FCB5AAD}"/>
              </a:ext>
            </a:extLst>
          </p:cNvPr>
          <p:cNvSpPr/>
          <p:nvPr/>
        </p:nvSpPr>
        <p:spPr>
          <a:xfrm>
            <a:off x="8204433" y="662731"/>
            <a:ext cx="1375794" cy="40267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 droite 8">
            <a:extLst>
              <a:ext uri="{FF2B5EF4-FFF2-40B4-BE49-F238E27FC236}">
                <a16:creationId xmlns:a16="http://schemas.microsoft.com/office/drawing/2014/main" id="{F1C601BE-5B03-4438-9495-FB4F9CF06FE8}"/>
              </a:ext>
            </a:extLst>
          </p:cNvPr>
          <p:cNvSpPr/>
          <p:nvPr/>
        </p:nvSpPr>
        <p:spPr>
          <a:xfrm>
            <a:off x="5516217" y="3329609"/>
            <a:ext cx="546653" cy="20872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Flèche : droite 9">
            <a:extLst>
              <a:ext uri="{FF2B5EF4-FFF2-40B4-BE49-F238E27FC236}">
                <a16:creationId xmlns:a16="http://schemas.microsoft.com/office/drawing/2014/main" id="{CC70A20E-12E0-405F-9A0A-98872A575EA4}"/>
              </a:ext>
            </a:extLst>
          </p:cNvPr>
          <p:cNvSpPr/>
          <p:nvPr/>
        </p:nvSpPr>
        <p:spPr>
          <a:xfrm>
            <a:off x="5509591" y="3969026"/>
            <a:ext cx="546653" cy="208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915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5D4A09-ABF6-42D6-BC54-476FB5522841}"/>
              </a:ext>
            </a:extLst>
          </p:cNvPr>
          <p:cNvSpPr>
            <a:spLocks noGrp="1"/>
          </p:cNvSpPr>
          <p:nvPr>
            <p:ph type="title"/>
          </p:nvPr>
        </p:nvSpPr>
        <p:spPr/>
        <p:txBody>
          <a:bodyPr/>
          <a:lstStyle/>
          <a:p>
            <a:r>
              <a:rPr lang="en-US" dirty="0"/>
              <a:t>Impact of the pedestal height, here stiff profiles, </a:t>
            </a:r>
            <a:br>
              <a:rPr lang="en-US" dirty="0"/>
            </a:br>
            <a:r>
              <a:rPr lang="en-US" dirty="0"/>
              <a:t>hence as expected lower pedestal means lower fusion power</a:t>
            </a:r>
          </a:p>
        </p:txBody>
      </p:sp>
      <p:sp>
        <p:nvSpPr>
          <p:cNvPr id="4" name="Espace réservé du numéro de diapositive 3">
            <a:extLst>
              <a:ext uri="{FF2B5EF4-FFF2-40B4-BE49-F238E27FC236}">
                <a16:creationId xmlns:a16="http://schemas.microsoft.com/office/drawing/2014/main" id="{DD6E048A-052F-48ED-AF4F-EC63AE88BE10}"/>
              </a:ext>
            </a:extLst>
          </p:cNvPr>
          <p:cNvSpPr>
            <a:spLocks noGrp="1"/>
          </p:cNvSpPr>
          <p:nvPr>
            <p:ph type="sldNum" sz="quarter" idx="12"/>
          </p:nvPr>
        </p:nvSpPr>
        <p:spPr/>
        <p:txBody>
          <a:bodyPr/>
          <a:lstStyle/>
          <a:p>
            <a:fld id="{6A6D9FA1-99C7-4910-8E32-B85D378B0060}" type="slidenum">
              <a:rPr lang="en-GB" smtClean="0">
                <a:solidFill>
                  <a:prstClr val="white"/>
                </a:solidFill>
              </a:rPr>
              <a:pPr/>
              <a:t>31</a:t>
            </a:fld>
            <a:endParaRPr lang="en-GB">
              <a:solidFill>
                <a:prstClr val="white"/>
              </a:solidFill>
            </a:endParaRPr>
          </a:p>
        </p:txBody>
      </p:sp>
      <p:sp>
        <p:nvSpPr>
          <p:cNvPr id="5" name="Espace réservé du pied de page 4">
            <a:extLst>
              <a:ext uri="{FF2B5EF4-FFF2-40B4-BE49-F238E27FC236}">
                <a16:creationId xmlns:a16="http://schemas.microsoft.com/office/drawing/2014/main" id="{F5034D48-A247-4FF0-9EFE-CBB6FF3470C3}"/>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pic>
        <p:nvPicPr>
          <p:cNvPr id="6" name="image4.png">
            <a:extLst>
              <a:ext uri="{FF2B5EF4-FFF2-40B4-BE49-F238E27FC236}">
                <a16:creationId xmlns:a16="http://schemas.microsoft.com/office/drawing/2014/main" id="{053301A8-681A-4C79-BA23-89B631F6AEF6}"/>
              </a:ext>
            </a:extLst>
          </p:cNvPr>
          <p:cNvPicPr/>
          <p:nvPr/>
        </p:nvPicPr>
        <p:blipFill>
          <a:blip r:embed="rId2"/>
          <a:srcRect/>
          <a:stretch>
            <a:fillRect/>
          </a:stretch>
        </p:blipFill>
        <p:spPr>
          <a:xfrm>
            <a:off x="1154286" y="1276625"/>
            <a:ext cx="9130618" cy="3949716"/>
          </a:xfrm>
          <a:prstGeom prst="rect">
            <a:avLst/>
          </a:prstGeom>
          <a:ln/>
        </p:spPr>
      </p:pic>
      <p:sp>
        <p:nvSpPr>
          <p:cNvPr id="3" name="Flèche : bas 2">
            <a:extLst>
              <a:ext uri="{FF2B5EF4-FFF2-40B4-BE49-F238E27FC236}">
                <a16:creationId xmlns:a16="http://schemas.microsoft.com/office/drawing/2014/main" id="{C55C6985-732B-45D0-9EDD-AA3A5BA50628}"/>
              </a:ext>
            </a:extLst>
          </p:cNvPr>
          <p:cNvSpPr/>
          <p:nvPr/>
        </p:nvSpPr>
        <p:spPr>
          <a:xfrm>
            <a:off x="7415868" y="2449585"/>
            <a:ext cx="494950" cy="16861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ZoneTexte 6">
            <a:extLst>
              <a:ext uri="{FF2B5EF4-FFF2-40B4-BE49-F238E27FC236}">
                <a16:creationId xmlns:a16="http://schemas.microsoft.com/office/drawing/2014/main" id="{7209F6BB-BC87-4517-A6B6-440655DBF6E9}"/>
              </a:ext>
            </a:extLst>
          </p:cNvPr>
          <p:cNvSpPr txBox="1"/>
          <p:nvPr/>
        </p:nvSpPr>
        <p:spPr>
          <a:xfrm>
            <a:off x="3633609" y="3238777"/>
            <a:ext cx="2130711" cy="400110"/>
          </a:xfrm>
          <a:prstGeom prst="rect">
            <a:avLst/>
          </a:prstGeom>
          <a:noFill/>
        </p:spPr>
        <p:txBody>
          <a:bodyPr wrap="none" rtlCol="0">
            <a:spAutoFit/>
          </a:bodyPr>
          <a:lstStyle/>
          <a:p>
            <a:pPr algn="l"/>
            <a:r>
              <a:rPr lang="en-US" sz="2000" b="1" dirty="0">
                <a:solidFill>
                  <a:srgbClr val="7030A0"/>
                </a:solidFill>
              </a:rPr>
              <a:t>-~10%, - ~150 MW</a:t>
            </a:r>
          </a:p>
        </p:txBody>
      </p:sp>
      <p:sp>
        <p:nvSpPr>
          <p:cNvPr id="8" name="ZoneTexte 7">
            <a:extLst>
              <a:ext uri="{FF2B5EF4-FFF2-40B4-BE49-F238E27FC236}">
                <a16:creationId xmlns:a16="http://schemas.microsoft.com/office/drawing/2014/main" id="{39805E46-9A7C-45ED-AE5B-09BE3B21304F}"/>
              </a:ext>
            </a:extLst>
          </p:cNvPr>
          <p:cNvSpPr txBox="1"/>
          <p:nvPr/>
        </p:nvSpPr>
        <p:spPr>
          <a:xfrm>
            <a:off x="7214532" y="1392572"/>
            <a:ext cx="2637838" cy="400110"/>
          </a:xfrm>
          <a:prstGeom prst="rect">
            <a:avLst/>
          </a:prstGeom>
          <a:noFill/>
        </p:spPr>
        <p:txBody>
          <a:bodyPr wrap="none" rtlCol="0">
            <a:spAutoFit/>
          </a:bodyPr>
          <a:lstStyle/>
          <a:p>
            <a:pPr algn="l"/>
            <a:r>
              <a:rPr lang="en-US" sz="2000" dirty="0"/>
              <a:t>Pedestal pressure in Pa</a:t>
            </a:r>
          </a:p>
        </p:txBody>
      </p:sp>
      <p:sp>
        <p:nvSpPr>
          <p:cNvPr id="9" name="ZoneTexte 8">
            <a:extLst>
              <a:ext uri="{FF2B5EF4-FFF2-40B4-BE49-F238E27FC236}">
                <a16:creationId xmlns:a16="http://schemas.microsoft.com/office/drawing/2014/main" id="{DDC9E28A-FB64-4C16-A4BC-2C47C801BED0}"/>
              </a:ext>
            </a:extLst>
          </p:cNvPr>
          <p:cNvSpPr txBox="1"/>
          <p:nvPr/>
        </p:nvSpPr>
        <p:spPr>
          <a:xfrm>
            <a:off x="2685875" y="1368803"/>
            <a:ext cx="2129044" cy="400110"/>
          </a:xfrm>
          <a:prstGeom prst="rect">
            <a:avLst/>
          </a:prstGeom>
          <a:noFill/>
        </p:spPr>
        <p:txBody>
          <a:bodyPr wrap="none" rtlCol="0">
            <a:spAutoFit/>
          </a:bodyPr>
          <a:lstStyle/>
          <a:p>
            <a:pPr algn="l"/>
            <a:r>
              <a:rPr lang="en-US" sz="2000" dirty="0"/>
              <a:t>Fusion power in W</a:t>
            </a:r>
          </a:p>
        </p:txBody>
      </p:sp>
      <p:sp>
        <p:nvSpPr>
          <p:cNvPr id="10" name="Flèche : bas 9">
            <a:extLst>
              <a:ext uri="{FF2B5EF4-FFF2-40B4-BE49-F238E27FC236}">
                <a16:creationId xmlns:a16="http://schemas.microsoft.com/office/drawing/2014/main" id="{E919656C-47B2-4871-AE45-EBEDB4F6DA66}"/>
              </a:ext>
            </a:extLst>
          </p:cNvPr>
          <p:cNvSpPr/>
          <p:nvPr/>
        </p:nvSpPr>
        <p:spPr>
          <a:xfrm>
            <a:off x="3100620" y="2912378"/>
            <a:ext cx="494950" cy="102205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id="{6177A42A-B21A-408E-9BDB-6D137F72686D}"/>
              </a:ext>
            </a:extLst>
          </p:cNvPr>
          <p:cNvSpPr txBox="1"/>
          <p:nvPr/>
        </p:nvSpPr>
        <p:spPr>
          <a:xfrm>
            <a:off x="8113552" y="3029824"/>
            <a:ext cx="838691" cy="400110"/>
          </a:xfrm>
          <a:prstGeom prst="rect">
            <a:avLst/>
          </a:prstGeom>
          <a:noFill/>
        </p:spPr>
        <p:txBody>
          <a:bodyPr wrap="none" rtlCol="0">
            <a:spAutoFit/>
          </a:bodyPr>
          <a:lstStyle/>
          <a:p>
            <a:pPr algn="l"/>
            <a:r>
              <a:rPr lang="en-US" sz="2000" b="1" dirty="0">
                <a:solidFill>
                  <a:srgbClr val="7030A0"/>
                </a:solidFill>
              </a:rPr>
              <a:t>-~10%</a:t>
            </a:r>
          </a:p>
        </p:txBody>
      </p:sp>
      <p:cxnSp>
        <p:nvCxnSpPr>
          <p:cNvPr id="12" name="Connecteur droit 11">
            <a:extLst>
              <a:ext uri="{FF2B5EF4-FFF2-40B4-BE49-F238E27FC236}">
                <a16:creationId xmlns:a16="http://schemas.microsoft.com/office/drawing/2014/main" id="{C21ED8BC-0E29-4FAE-8C54-7FE204159BAD}"/>
              </a:ext>
            </a:extLst>
          </p:cNvPr>
          <p:cNvCxnSpPr>
            <a:cxnSpLocks/>
          </p:cNvCxnSpPr>
          <p:nvPr/>
        </p:nvCxnSpPr>
        <p:spPr>
          <a:xfrm>
            <a:off x="6496727" y="3857932"/>
            <a:ext cx="386978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DC7B811C-AC9F-4A22-A43E-A3EE57A2D53F}"/>
              </a:ext>
            </a:extLst>
          </p:cNvPr>
          <p:cNvSpPr txBox="1"/>
          <p:nvPr/>
        </p:nvSpPr>
        <p:spPr>
          <a:xfrm>
            <a:off x="6616634" y="3502494"/>
            <a:ext cx="1851597" cy="400110"/>
          </a:xfrm>
          <a:prstGeom prst="rect">
            <a:avLst/>
          </a:prstGeom>
          <a:noFill/>
        </p:spPr>
        <p:txBody>
          <a:bodyPr wrap="square" rtlCol="0">
            <a:spAutoFit/>
          </a:bodyPr>
          <a:lstStyle/>
          <a:p>
            <a:pPr algn="l"/>
            <a:r>
              <a:rPr lang="en-US" sz="2000" dirty="0">
                <a:solidFill>
                  <a:schemeClr val="accent1"/>
                </a:solidFill>
              </a:rPr>
              <a:t>IMEP</a:t>
            </a:r>
          </a:p>
        </p:txBody>
      </p:sp>
    </p:spTree>
    <p:extLst>
      <p:ext uri="{BB962C8B-B14F-4D97-AF65-F5344CB8AC3E}">
        <p14:creationId xmlns:p14="http://schemas.microsoft.com/office/powerpoint/2010/main" val="2422368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2F5C5-427E-410A-9CA7-8955BCD3DDF4}"/>
              </a:ext>
            </a:extLst>
          </p:cNvPr>
          <p:cNvSpPr>
            <a:spLocks noGrp="1"/>
          </p:cNvSpPr>
          <p:nvPr>
            <p:ph type="title"/>
          </p:nvPr>
        </p:nvSpPr>
        <p:spPr/>
        <p:txBody>
          <a:bodyPr/>
          <a:lstStyle/>
          <a:p>
            <a:r>
              <a:rPr lang="en-US" dirty="0"/>
              <a:t>High fidelity modelling vs 0.5D and System code profiles</a:t>
            </a:r>
          </a:p>
        </p:txBody>
      </p:sp>
      <p:sp>
        <p:nvSpPr>
          <p:cNvPr id="4" name="Espace réservé du numéro de diapositive 3">
            <a:extLst>
              <a:ext uri="{FF2B5EF4-FFF2-40B4-BE49-F238E27FC236}">
                <a16:creationId xmlns:a16="http://schemas.microsoft.com/office/drawing/2014/main" id="{A4A7E6BA-9466-4CD9-93FE-F81F6D4A6888}"/>
              </a:ext>
            </a:extLst>
          </p:cNvPr>
          <p:cNvSpPr>
            <a:spLocks noGrp="1"/>
          </p:cNvSpPr>
          <p:nvPr>
            <p:ph type="sldNum" sz="quarter" idx="12"/>
          </p:nvPr>
        </p:nvSpPr>
        <p:spPr/>
        <p:txBody>
          <a:bodyPr/>
          <a:lstStyle/>
          <a:p>
            <a:fld id="{6A6D9FA1-99C7-4910-8E32-B85D378B0060}" type="slidenum">
              <a:rPr lang="en-GB" smtClean="0">
                <a:solidFill>
                  <a:prstClr val="white"/>
                </a:solidFill>
              </a:rPr>
              <a:pPr/>
              <a:t>32</a:t>
            </a:fld>
            <a:endParaRPr lang="en-GB">
              <a:solidFill>
                <a:prstClr val="white"/>
              </a:solidFill>
            </a:endParaRPr>
          </a:p>
        </p:txBody>
      </p:sp>
      <p:sp>
        <p:nvSpPr>
          <p:cNvPr id="5" name="Espace réservé du pied de page 4">
            <a:extLst>
              <a:ext uri="{FF2B5EF4-FFF2-40B4-BE49-F238E27FC236}">
                <a16:creationId xmlns:a16="http://schemas.microsoft.com/office/drawing/2014/main" id="{629ADB9B-3316-493A-AAA1-A99E796A2670}"/>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graphicFrame>
        <p:nvGraphicFramePr>
          <p:cNvPr id="6" name="Tableau 5">
            <a:extLst>
              <a:ext uri="{FF2B5EF4-FFF2-40B4-BE49-F238E27FC236}">
                <a16:creationId xmlns:a16="http://schemas.microsoft.com/office/drawing/2014/main" id="{63443C27-D7C9-489D-A146-9C2F83899F72}"/>
              </a:ext>
            </a:extLst>
          </p:cNvPr>
          <p:cNvGraphicFramePr>
            <a:graphicFrameLocks noGrp="1"/>
          </p:cNvGraphicFramePr>
          <p:nvPr/>
        </p:nvGraphicFramePr>
        <p:xfrm>
          <a:off x="415346" y="4398148"/>
          <a:ext cx="11526470" cy="1983009"/>
        </p:xfrm>
        <a:graphic>
          <a:graphicData uri="http://schemas.openxmlformats.org/drawingml/2006/table">
            <a:tbl>
              <a:tblPr>
                <a:tableStyleId>{5C22544A-7EE6-4342-B048-85BDC9FD1C3A}</a:tableStyleId>
              </a:tblPr>
              <a:tblGrid>
                <a:gridCol w="939568">
                  <a:extLst>
                    <a:ext uri="{9D8B030D-6E8A-4147-A177-3AD203B41FA5}">
                      <a16:colId xmlns:a16="http://schemas.microsoft.com/office/drawing/2014/main" val="982336575"/>
                    </a:ext>
                  </a:extLst>
                </a:gridCol>
                <a:gridCol w="889233">
                  <a:extLst>
                    <a:ext uri="{9D8B030D-6E8A-4147-A177-3AD203B41FA5}">
                      <a16:colId xmlns:a16="http://schemas.microsoft.com/office/drawing/2014/main" val="3882627331"/>
                    </a:ext>
                  </a:extLst>
                </a:gridCol>
                <a:gridCol w="1325460">
                  <a:extLst>
                    <a:ext uri="{9D8B030D-6E8A-4147-A177-3AD203B41FA5}">
                      <a16:colId xmlns:a16="http://schemas.microsoft.com/office/drawing/2014/main" val="528339907"/>
                    </a:ext>
                  </a:extLst>
                </a:gridCol>
                <a:gridCol w="796954">
                  <a:extLst>
                    <a:ext uri="{9D8B030D-6E8A-4147-A177-3AD203B41FA5}">
                      <a16:colId xmlns:a16="http://schemas.microsoft.com/office/drawing/2014/main" val="2948299858"/>
                    </a:ext>
                  </a:extLst>
                </a:gridCol>
                <a:gridCol w="805344">
                  <a:extLst>
                    <a:ext uri="{9D8B030D-6E8A-4147-A177-3AD203B41FA5}">
                      <a16:colId xmlns:a16="http://schemas.microsoft.com/office/drawing/2014/main" val="617604887"/>
                    </a:ext>
                  </a:extLst>
                </a:gridCol>
                <a:gridCol w="847288">
                  <a:extLst>
                    <a:ext uri="{9D8B030D-6E8A-4147-A177-3AD203B41FA5}">
                      <a16:colId xmlns:a16="http://schemas.microsoft.com/office/drawing/2014/main" val="486245002"/>
                    </a:ext>
                  </a:extLst>
                </a:gridCol>
                <a:gridCol w="545284">
                  <a:extLst>
                    <a:ext uri="{9D8B030D-6E8A-4147-A177-3AD203B41FA5}">
                      <a16:colId xmlns:a16="http://schemas.microsoft.com/office/drawing/2014/main" val="2832720869"/>
                    </a:ext>
                  </a:extLst>
                </a:gridCol>
                <a:gridCol w="629174">
                  <a:extLst>
                    <a:ext uri="{9D8B030D-6E8A-4147-A177-3AD203B41FA5}">
                      <a16:colId xmlns:a16="http://schemas.microsoft.com/office/drawing/2014/main" val="3952997156"/>
                    </a:ext>
                  </a:extLst>
                </a:gridCol>
                <a:gridCol w="503340">
                  <a:extLst>
                    <a:ext uri="{9D8B030D-6E8A-4147-A177-3AD203B41FA5}">
                      <a16:colId xmlns:a16="http://schemas.microsoft.com/office/drawing/2014/main" val="2980859773"/>
                    </a:ext>
                  </a:extLst>
                </a:gridCol>
                <a:gridCol w="1157681">
                  <a:extLst>
                    <a:ext uri="{9D8B030D-6E8A-4147-A177-3AD203B41FA5}">
                      <a16:colId xmlns:a16="http://schemas.microsoft.com/office/drawing/2014/main" val="1457508622"/>
                    </a:ext>
                  </a:extLst>
                </a:gridCol>
                <a:gridCol w="855677">
                  <a:extLst>
                    <a:ext uri="{9D8B030D-6E8A-4147-A177-3AD203B41FA5}">
                      <a16:colId xmlns:a16="http://schemas.microsoft.com/office/drawing/2014/main" val="1894527955"/>
                    </a:ext>
                  </a:extLst>
                </a:gridCol>
                <a:gridCol w="788565">
                  <a:extLst>
                    <a:ext uri="{9D8B030D-6E8A-4147-A177-3AD203B41FA5}">
                      <a16:colId xmlns:a16="http://schemas.microsoft.com/office/drawing/2014/main" val="1933075880"/>
                    </a:ext>
                  </a:extLst>
                </a:gridCol>
                <a:gridCol w="1442902">
                  <a:extLst>
                    <a:ext uri="{9D8B030D-6E8A-4147-A177-3AD203B41FA5}">
                      <a16:colId xmlns:a16="http://schemas.microsoft.com/office/drawing/2014/main" val="2671545536"/>
                    </a:ext>
                  </a:extLst>
                </a:gridCol>
              </a:tblGrid>
              <a:tr h="0">
                <a:tc>
                  <a:txBody>
                    <a:bodyPr/>
                    <a:lstStyle/>
                    <a:p>
                      <a:pPr algn="just">
                        <a:lnSpc>
                          <a:spcPct val="115000"/>
                        </a:lnSpc>
                        <a:spcAft>
                          <a:spcPts val="1000"/>
                        </a:spcAft>
                      </a:pPr>
                      <a:r>
                        <a:rPr lang="en-GB" sz="2000" b="1" dirty="0">
                          <a:effectLst/>
                        </a:rPr>
                        <a:t> </a:t>
                      </a:r>
                      <a:endParaRPr lang="fr-FR" sz="20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b="1" dirty="0" err="1">
                          <a:effectLst/>
                        </a:rPr>
                        <a:t>W</a:t>
                      </a:r>
                      <a:r>
                        <a:rPr lang="en-GB" sz="2000" b="1" baseline="-25000" dirty="0" err="1">
                          <a:effectLst/>
                        </a:rPr>
                        <a:t>th</a:t>
                      </a:r>
                      <a:r>
                        <a:rPr lang="en-GB" sz="2000" b="1" dirty="0">
                          <a:effectLst/>
                        </a:rPr>
                        <a:t> (MJ)</a:t>
                      </a:r>
                      <a:endParaRPr lang="fr-FR" sz="20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b="1" dirty="0">
                          <a:effectLst/>
                        </a:rPr>
                        <a:t>I</a:t>
                      </a:r>
                      <a:r>
                        <a:rPr lang="en-GB" sz="2000" b="1" baseline="-25000" dirty="0">
                          <a:effectLst/>
                        </a:rPr>
                        <a:t>p</a:t>
                      </a:r>
                      <a:r>
                        <a:rPr lang="en-GB" sz="2000" b="1" dirty="0">
                          <a:effectLst/>
                        </a:rPr>
                        <a:t> (MA)/B</a:t>
                      </a:r>
                      <a:r>
                        <a:rPr lang="en-GB" sz="2000" b="1" baseline="-25000" dirty="0">
                          <a:effectLst/>
                        </a:rPr>
                        <a:t>T</a:t>
                      </a:r>
                      <a:r>
                        <a:rPr lang="en-GB" sz="2000" b="1" dirty="0">
                          <a:effectLst/>
                        </a:rPr>
                        <a:t>(T)</a:t>
                      </a:r>
                      <a:endParaRPr lang="fr-FR" sz="20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b="1" dirty="0" err="1">
                          <a:effectLst/>
                        </a:rPr>
                        <a:t>V</a:t>
                      </a:r>
                      <a:r>
                        <a:rPr lang="en-GB" sz="2000" b="1" baseline="-25000" dirty="0" err="1">
                          <a:effectLst/>
                        </a:rPr>
                        <a:t>loop</a:t>
                      </a:r>
                      <a:r>
                        <a:rPr lang="en-GB" sz="2000" b="1" dirty="0">
                          <a:effectLst/>
                        </a:rPr>
                        <a:t> (mV)</a:t>
                      </a:r>
                      <a:endParaRPr lang="fr-FR" sz="20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b="1">
                          <a:effectLst/>
                        </a:rPr>
                        <a:t>li</a:t>
                      </a:r>
                      <a:endParaRPr lang="fr-FR" sz="2000" b="1">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b="1" dirty="0" err="1">
                          <a:effectLst/>
                        </a:rPr>
                        <a:t>P</a:t>
                      </a:r>
                      <a:r>
                        <a:rPr lang="en-GB" sz="2000" b="1" baseline="-25000" dirty="0" err="1">
                          <a:effectLst/>
                        </a:rPr>
                        <a:t>fus</a:t>
                      </a:r>
                      <a:endParaRPr lang="fr-FR" sz="2000" b="1" dirty="0">
                        <a:effectLst/>
                      </a:endParaRPr>
                    </a:p>
                    <a:p>
                      <a:pPr algn="just">
                        <a:lnSpc>
                          <a:spcPct val="115000"/>
                        </a:lnSpc>
                        <a:spcAft>
                          <a:spcPts val="1000"/>
                        </a:spcAft>
                      </a:pPr>
                      <a:r>
                        <a:rPr lang="en-GB" sz="2000" b="1" dirty="0">
                          <a:effectLst/>
                        </a:rPr>
                        <a:t>(GW)</a:t>
                      </a:r>
                      <a:endParaRPr lang="fr-FR" sz="20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b="1">
                          <a:effectLst/>
                        </a:rPr>
                        <a:t>q</a:t>
                      </a:r>
                      <a:r>
                        <a:rPr lang="en-GB" sz="2000" b="1" baseline="-25000">
                          <a:effectLst/>
                        </a:rPr>
                        <a:t>95</a:t>
                      </a:r>
                      <a:endParaRPr lang="fr-FR" sz="2000" b="1">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b="1" dirty="0" err="1">
                          <a:effectLst/>
                          <a:latin typeface="Symbol" panose="05050102010706020507" pitchFamily="18" charset="2"/>
                        </a:rPr>
                        <a:t>b</a:t>
                      </a:r>
                      <a:r>
                        <a:rPr lang="en-GB" sz="2000" b="1" baseline="-25000" dirty="0" err="1">
                          <a:effectLst/>
                        </a:rPr>
                        <a:t>N</a:t>
                      </a:r>
                      <a:endParaRPr lang="fr-FR" sz="20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b="1" dirty="0">
                          <a:effectLst/>
                        </a:rPr>
                        <a:t>Z</a:t>
                      </a:r>
                      <a:r>
                        <a:rPr lang="en-GB" sz="2000" b="1" baseline="-25000" dirty="0">
                          <a:effectLst/>
                        </a:rPr>
                        <a:t>eff</a:t>
                      </a:r>
                      <a:endParaRPr lang="fr-FR" sz="20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b="1" dirty="0" err="1">
                          <a:effectLst/>
                        </a:rPr>
                        <a:t>W</a:t>
                      </a:r>
                      <a:r>
                        <a:rPr lang="en-GB" sz="2000" b="1" baseline="-25000" dirty="0" err="1">
                          <a:effectLst/>
                        </a:rPr>
                        <a:t>fast</a:t>
                      </a:r>
                      <a:r>
                        <a:rPr lang="en-GB" sz="2000" b="1" baseline="-25000" dirty="0">
                          <a:effectLst/>
                        </a:rPr>
                        <a:t>/</a:t>
                      </a:r>
                      <a:r>
                        <a:rPr lang="en-GB" sz="2000" b="1" dirty="0" err="1">
                          <a:effectLst/>
                        </a:rPr>
                        <a:t>W</a:t>
                      </a:r>
                      <a:r>
                        <a:rPr lang="en-GB" sz="2000" b="1" baseline="-25000" dirty="0" err="1">
                          <a:effectLst/>
                        </a:rPr>
                        <a:t>tot</a:t>
                      </a:r>
                      <a:endParaRPr lang="fr-FR" sz="20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b="1" dirty="0" err="1">
                          <a:effectLst/>
                        </a:rPr>
                        <a:t>f</a:t>
                      </a:r>
                      <a:r>
                        <a:rPr lang="en-GB" sz="2000" b="1" baseline="-25000" dirty="0" err="1">
                          <a:effectLst/>
                        </a:rPr>
                        <a:t>boot</a:t>
                      </a:r>
                      <a:endParaRPr lang="fr-FR" sz="20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b="1" dirty="0" err="1">
                          <a:effectLst/>
                        </a:rPr>
                        <a:t>P</a:t>
                      </a:r>
                      <a:r>
                        <a:rPr lang="en-GB" sz="2000" b="1" baseline="-25000" dirty="0" err="1">
                          <a:effectLst/>
                        </a:rPr>
                        <a:t>ped</a:t>
                      </a:r>
                      <a:endParaRPr lang="fr-FR" sz="2000" b="1" dirty="0">
                        <a:effectLst/>
                      </a:endParaRPr>
                    </a:p>
                    <a:p>
                      <a:pPr algn="just">
                        <a:lnSpc>
                          <a:spcPct val="115000"/>
                        </a:lnSpc>
                        <a:spcAft>
                          <a:spcPts val="1000"/>
                        </a:spcAft>
                      </a:pPr>
                      <a:r>
                        <a:rPr lang="en-GB" sz="2000" b="1" dirty="0">
                          <a:effectLst/>
                        </a:rPr>
                        <a:t>(kPa)</a:t>
                      </a:r>
                      <a:endParaRPr lang="fr-FR" sz="20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b="1" dirty="0">
                          <a:effectLst/>
                        </a:rPr>
                        <a:t>Pulse length estimate</a:t>
                      </a:r>
                      <a:endParaRPr lang="fr-FR" sz="20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896"/>
                  </a:ext>
                </a:extLst>
              </a:tr>
              <a:tr h="0">
                <a:tc>
                  <a:txBody>
                    <a:bodyPr/>
                    <a:lstStyle/>
                    <a:p>
                      <a:pPr algn="just">
                        <a:lnSpc>
                          <a:spcPct val="115000"/>
                        </a:lnSpc>
                        <a:spcAft>
                          <a:spcPts val="1000"/>
                        </a:spcAft>
                      </a:pPr>
                      <a:r>
                        <a:rPr lang="en-GB" sz="2000" b="1" dirty="0">
                          <a:solidFill>
                            <a:srgbClr val="FF00FF"/>
                          </a:solidFill>
                          <a:effectLst/>
                        </a:rPr>
                        <a:t>METIS</a:t>
                      </a:r>
                      <a:endParaRPr lang="fr-FR" sz="2000" b="1" dirty="0">
                        <a:solidFill>
                          <a:srgbClr val="FF00FF"/>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FF00FF"/>
                          </a:solidFill>
                          <a:effectLst/>
                        </a:rPr>
                        <a:t>1113</a:t>
                      </a:r>
                      <a:endParaRPr lang="fr-FR" sz="2000" dirty="0">
                        <a:solidFill>
                          <a:srgbClr val="FF00FF"/>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FF00FF"/>
                          </a:solidFill>
                          <a:effectLst/>
                        </a:rPr>
                        <a:t>18.4/4.4</a:t>
                      </a:r>
                      <a:endParaRPr lang="fr-FR" sz="2000" dirty="0">
                        <a:solidFill>
                          <a:srgbClr val="FF00FF"/>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FF00FF"/>
                          </a:solidFill>
                          <a:effectLst/>
                        </a:rPr>
                        <a:t>40</a:t>
                      </a:r>
                      <a:endParaRPr lang="fr-FR" sz="2000" dirty="0">
                        <a:solidFill>
                          <a:srgbClr val="FF00FF"/>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FF00FF"/>
                          </a:solidFill>
                          <a:effectLst/>
                        </a:rPr>
                        <a:t>0.86</a:t>
                      </a:r>
                      <a:endParaRPr lang="fr-FR" sz="2000" dirty="0">
                        <a:solidFill>
                          <a:srgbClr val="FF00FF"/>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FF00FF"/>
                          </a:solidFill>
                          <a:effectLst/>
                        </a:rPr>
                        <a:t>1.7</a:t>
                      </a:r>
                      <a:endParaRPr lang="fr-FR" sz="2000" dirty="0">
                        <a:solidFill>
                          <a:srgbClr val="FF00FF"/>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FF00FF"/>
                          </a:solidFill>
                          <a:effectLst/>
                        </a:rPr>
                        <a:t>3.8</a:t>
                      </a:r>
                      <a:endParaRPr lang="fr-FR" sz="2000" dirty="0">
                        <a:solidFill>
                          <a:srgbClr val="FF00FF"/>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a:solidFill>
                            <a:srgbClr val="FF00FF"/>
                          </a:solidFill>
                          <a:effectLst/>
                        </a:rPr>
                        <a:t>3.1</a:t>
                      </a:r>
                      <a:endParaRPr lang="fr-FR" sz="2000">
                        <a:solidFill>
                          <a:srgbClr val="FF00FF"/>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FF00FF"/>
                          </a:solidFill>
                          <a:effectLst/>
                        </a:rPr>
                        <a:t>2.8</a:t>
                      </a:r>
                      <a:endParaRPr lang="fr-FR" sz="2000" dirty="0">
                        <a:solidFill>
                          <a:srgbClr val="FF00FF"/>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FF00FF"/>
                          </a:solidFill>
                          <a:effectLst/>
                        </a:rPr>
                        <a:t>16%</a:t>
                      </a:r>
                      <a:endParaRPr lang="fr-FR" sz="2000" dirty="0">
                        <a:solidFill>
                          <a:srgbClr val="FF00FF"/>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FF00FF"/>
                          </a:solidFill>
                          <a:effectLst/>
                        </a:rPr>
                        <a:t>38%</a:t>
                      </a:r>
                      <a:endParaRPr lang="fr-FR" sz="2000" dirty="0">
                        <a:solidFill>
                          <a:srgbClr val="FF00FF"/>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FF00FF"/>
                          </a:solidFill>
                          <a:effectLst/>
                        </a:rPr>
                        <a:t>71</a:t>
                      </a:r>
                      <a:endParaRPr lang="fr-FR" sz="2000" dirty="0">
                        <a:solidFill>
                          <a:srgbClr val="FF00FF"/>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FF00FF"/>
                          </a:solidFill>
                          <a:effectLst/>
                        </a:rPr>
                        <a:t>1h38min</a:t>
                      </a:r>
                      <a:endParaRPr lang="fr-FR" sz="2000" dirty="0">
                        <a:solidFill>
                          <a:srgbClr val="FF00FF"/>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6921561"/>
                  </a:ext>
                </a:extLst>
              </a:tr>
              <a:tr h="591597">
                <a:tc>
                  <a:txBody>
                    <a:bodyPr/>
                    <a:lstStyle/>
                    <a:p>
                      <a:pPr algn="just">
                        <a:lnSpc>
                          <a:spcPct val="115000"/>
                        </a:lnSpc>
                        <a:spcAft>
                          <a:spcPts val="1000"/>
                        </a:spcAft>
                      </a:pPr>
                      <a:r>
                        <a:rPr lang="en-GB" sz="2000" b="1" dirty="0">
                          <a:solidFill>
                            <a:srgbClr val="C00000"/>
                          </a:solidFill>
                          <a:effectLst/>
                        </a:rPr>
                        <a:t>HFPS</a:t>
                      </a:r>
                      <a:endParaRPr lang="fr-FR" sz="2000" b="1" dirty="0">
                        <a:solidFill>
                          <a:srgbClr val="C0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C00000"/>
                          </a:solidFill>
                          <a:effectLst/>
                        </a:rPr>
                        <a:t>1055</a:t>
                      </a:r>
                      <a:endParaRPr lang="fr-FR" sz="2000" dirty="0">
                        <a:solidFill>
                          <a:srgbClr val="C0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C00000"/>
                          </a:solidFill>
                          <a:effectLst/>
                        </a:rPr>
                        <a:t>18.8/4.4</a:t>
                      </a:r>
                      <a:endParaRPr lang="fr-FR" sz="2000" dirty="0">
                        <a:solidFill>
                          <a:srgbClr val="C0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C00000"/>
                          </a:solidFill>
                          <a:effectLst/>
                        </a:rPr>
                        <a:t>~50</a:t>
                      </a:r>
                      <a:endParaRPr lang="fr-FR" sz="2000" dirty="0">
                        <a:solidFill>
                          <a:srgbClr val="C0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C00000"/>
                          </a:solidFill>
                          <a:effectLst/>
                        </a:rPr>
                        <a:t>0.71</a:t>
                      </a:r>
                      <a:endParaRPr lang="fr-FR" sz="2000" dirty="0">
                        <a:solidFill>
                          <a:srgbClr val="C0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C00000"/>
                          </a:solidFill>
                          <a:effectLst/>
                        </a:rPr>
                        <a:t>1.6</a:t>
                      </a:r>
                      <a:endParaRPr lang="fr-FR" sz="2000" dirty="0">
                        <a:solidFill>
                          <a:srgbClr val="C0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C00000"/>
                          </a:solidFill>
                          <a:effectLst/>
                        </a:rPr>
                        <a:t>3.9</a:t>
                      </a:r>
                      <a:endParaRPr lang="fr-FR" sz="2000" dirty="0">
                        <a:solidFill>
                          <a:srgbClr val="C0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C00000"/>
                          </a:solidFill>
                          <a:effectLst/>
                        </a:rPr>
                        <a:t>2.6</a:t>
                      </a:r>
                      <a:endParaRPr lang="fr-FR" sz="2000" dirty="0">
                        <a:solidFill>
                          <a:srgbClr val="C0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C00000"/>
                          </a:solidFill>
                          <a:effectLst/>
                        </a:rPr>
                        <a:t>1.7</a:t>
                      </a:r>
                      <a:endParaRPr lang="fr-FR" sz="2000" dirty="0">
                        <a:solidFill>
                          <a:srgbClr val="C0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C00000"/>
                          </a:solidFill>
                          <a:effectLst/>
                        </a:rPr>
                        <a:t>9%</a:t>
                      </a:r>
                      <a:endParaRPr lang="fr-FR" sz="2000" dirty="0">
                        <a:solidFill>
                          <a:srgbClr val="C0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C00000"/>
                          </a:solidFill>
                          <a:effectLst/>
                        </a:rPr>
                        <a:t>40%</a:t>
                      </a:r>
                      <a:endParaRPr lang="fr-FR" sz="2000" dirty="0">
                        <a:solidFill>
                          <a:srgbClr val="C0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C00000"/>
                          </a:solidFill>
                          <a:effectLst/>
                        </a:rPr>
                        <a:t>99</a:t>
                      </a:r>
                      <a:endParaRPr lang="fr-FR" sz="2000" dirty="0">
                        <a:solidFill>
                          <a:srgbClr val="C0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2000" dirty="0">
                          <a:solidFill>
                            <a:srgbClr val="C00000"/>
                          </a:solidFill>
                          <a:effectLst/>
                        </a:rPr>
                        <a:t>1h22min</a:t>
                      </a:r>
                      <a:endParaRPr lang="fr-FR" sz="2000" dirty="0">
                        <a:solidFill>
                          <a:srgbClr val="C0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000405"/>
                  </a:ext>
                </a:extLst>
              </a:tr>
            </a:tbl>
          </a:graphicData>
        </a:graphic>
      </p:graphicFrame>
      <p:pic>
        <p:nvPicPr>
          <p:cNvPr id="9" name="image26.png">
            <a:extLst>
              <a:ext uri="{FF2B5EF4-FFF2-40B4-BE49-F238E27FC236}">
                <a16:creationId xmlns:a16="http://schemas.microsoft.com/office/drawing/2014/main" id="{FD646DCF-C103-4C79-94E7-91C2A643B3FA}"/>
              </a:ext>
            </a:extLst>
          </p:cNvPr>
          <p:cNvPicPr/>
          <p:nvPr/>
        </p:nvPicPr>
        <p:blipFill>
          <a:blip r:embed="rId2"/>
          <a:srcRect/>
          <a:stretch>
            <a:fillRect/>
          </a:stretch>
        </p:blipFill>
        <p:spPr>
          <a:xfrm>
            <a:off x="336472" y="656621"/>
            <a:ext cx="6428763" cy="3674378"/>
          </a:xfrm>
          <a:prstGeom prst="rect">
            <a:avLst/>
          </a:prstGeom>
          <a:ln/>
        </p:spPr>
      </p:pic>
      <p:sp>
        <p:nvSpPr>
          <p:cNvPr id="10" name="ZoneTexte 9">
            <a:extLst>
              <a:ext uri="{FF2B5EF4-FFF2-40B4-BE49-F238E27FC236}">
                <a16:creationId xmlns:a16="http://schemas.microsoft.com/office/drawing/2014/main" id="{2DFF60E5-3188-418E-A18F-A3E9071FE71A}"/>
              </a:ext>
            </a:extLst>
          </p:cNvPr>
          <p:cNvSpPr txBox="1"/>
          <p:nvPr/>
        </p:nvSpPr>
        <p:spPr>
          <a:xfrm>
            <a:off x="7012388" y="1109866"/>
            <a:ext cx="5105399" cy="2308324"/>
          </a:xfrm>
          <a:prstGeom prst="rect">
            <a:avLst/>
          </a:prstGeom>
          <a:noFill/>
        </p:spPr>
        <p:txBody>
          <a:bodyPr wrap="square" rtlCol="0">
            <a:spAutoFit/>
          </a:bodyPr>
          <a:lstStyle/>
          <a:p>
            <a:pPr algn="l"/>
            <a:r>
              <a:rPr lang="en-US" sz="2400" dirty="0"/>
              <a:t>Similar fusion power by ‘chance’</a:t>
            </a:r>
          </a:p>
          <a:p>
            <a:pPr algn="l"/>
            <a:r>
              <a:rPr lang="en-US" sz="2400" dirty="0"/>
              <a:t>Very different profiles for T and density</a:t>
            </a:r>
          </a:p>
          <a:p>
            <a:pPr algn="l"/>
            <a:endParaRPr lang="en-US" sz="2400" dirty="0"/>
          </a:p>
          <a:p>
            <a:pPr algn="l"/>
            <a:r>
              <a:rPr lang="en-US" sz="2400" dirty="0"/>
              <a:t>But </a:t>
            </a:r>
            <a:r>
              <a:rPr lang="en-US" sz="2400" dirty="0">
                <a:solidFill>
                  <a:srgbClr val="C00000"/>
                </a:solidFill>
              </a:rPr>
              <a:t>now can explore physics based  plasma response to changes of input data, boundary/initial conditions, </a:t>
            </a:r>
            <a:r>
              <a:rPr lang="en-US" sz="2400" dirty="0" err="1">
                <a:solidFill>
                  <a:srgbClr val="C00000"/>
                </a:solidFill>
              </a:rPr>
              <a:t>etc</a:t>
            </a:r>
            <a:endParaRPr lang="en-US" sz="2400" dirty="0">
              <a:solidFill>
                <a:srgbClr val="C00000"/>
              </a:solidFill>
            </a:endParaRPr>
          </a:p>
        </p:txBody>
      </p:sp>
    </p:spTree>
    <p:extLst>
      <p:ext uri="{BB962C8B-B14F-4D97-AF65-F5344CB8AC3E}">
        <p14:creationId xmlns:p14="http://schemas.microsoft.com/office/powerpoint/2010/main" val="2823884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BB78FBB-F2B4-4D55-BDD0-054CECCCD71F}"/>
              </a:ext>
            </a:extLst>
          </p:cNvPr>
          <p:cNvSpPr>
            <a:spLocks noGrp="1"/>
          </p:cNvSpPr>
          <p:nvPr>
            <p:ph type="title"/>
          </p:nvPr>
        </p:nvSpPr>
        <p:spPr/>
        <p:txBody>
          <a:bodyPr/>
          <a:lstStyle/>
          <a:p>
            <a:r>
              <a:rPr lang="en-US" sz="2800" dirty="0"/>
              <a:t>assessment of energetic particle dynamics: status and plans</a:t>
            </a:r>
            <a:endParaRPr lang="en-US" dirty="0"/>
          </a:p>
        </p:txBody>
      </p:sp>
      <p:sp>
        <p:nvSpPr>
          <p:cNvPr id="352"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5" name="Espace réservé du pied de page 4">
            <a:extLst>
              <a:ext uri="{FF2B5EF4-FFF2-40B4-BE49-F238E27FC236}">
                <a16:creationId xmlns:a16="http://schemas.microsoft.com/office/drawing/2014/main" id="{9438883B-60CF-45FA-A34D-AC1185F4B260}"/>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
        <p:nvSpPr>
          <p:cNvPr id="353" name="conclusions and lessons learnt"/>
          <p:cNvSpPr txBox="1"/>
          <p:nvPr/>
        </p:nvSpPr>
        <p:spPr>
          <a:xfrm>
            <a:off x="2090731" y="125233"/>
            <a:ext cx="51361" cy="45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5300" b="1">
                <a:latin typeface="Gill Sans"/>
                <a:ea typeface="Gill Sans"/>
                <a:cs typeface="Gill Sans"/>
                <a:sym typeface="Gill Sans"/>
              </a:defRPr>
            </a:lvl1pPr>
          </a:lstStyle>
          <a:p>
            <a:endParaRPr sz="2650" dirty="0"/>
          </a:p>
        </p:txBody>
      </p:sp>
      <p:sp>
        <p:nvSpPr>
          <p:cNvPr id="354" name="first quasi-linear assessment of alpha particle dynamics for DEMO LAR parameters shows:…"/>
          <p:cNvSpPr txBox="1"/>
          <p:nvPr/>
        </p:nvSpPr>
        <p:spPr>
          <a:xfrm>
            <a:off x="262570" y="866282"/>
            <a:ext cx="11666860" cy="5437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a:spcBef>
                <a:spcPts val="1200"/>
              </a:spcBef>
              <a:defRPr sz="4000" b="1">
                <a:latin typeface="Gill Sans"/>
                <a:ea typeface="Gill Sans"/>
                <a:cs typeface="Gill Sans"/>
                <a:sym typeface="Gill Sans"/>
              </a:defRPr>
            </a:pPr>
            <a:r>
              <a:rPr sz="2000" dirty="0">
                <a:latin typeface="+mj-lt"/>
              </a:rPr>
              <a:t>first quasi-linear assessment of alpha particle dynamics for DEMO LAR parameters shows:</a:t>
            </a:r>
          </a:p>
          <a:p>
            <a:pPr marL="114300" indent="-114300">
              <a:spcBef>
                <a:spcPts val="1200"/>
              </a:spcBef>
              <a:buSzPct val="100000"/>
              <a:buChar char="•"/>
              <a:defRPr sz="4000">
                <a:latin typeface="Gill Sans"/>
                <a:ea typeface="Gill Sans"/>
                <a:cs typeface="Gill Sans"/>
                <a:sym typeface="Gill Sans"/>
              </a:defRPr>
            </a:pPr>
            <a:r>
              <a:rPr sz="2000" dirty="0">
                <a:latin typeface="+mj-lt"/>
              </a:rPr>
              <a:t>weakly unstable toroidal Alfvén eigenmodes - similar to ITER</a:t>
            </a:r>
          </a:p>
          <a:p>
            <a:pPr marL="114300" indent="-114300">
              <a:spcBef>
                <a:spcPts val="1200"/>
              </a:spcBef>
              <a:buSzPct val="100000"/>
              <a:buChar char="•"/>
              <a:defRPr sz="4000">
                <a:latin typeface="Gill Sans"/>
                <a:ea typeface="Gill Sans"/>
                <a:cs typeface="Gill Sans"/>
                <a:sym typeface="Gill Sans"/>
              </a:defRPr>
            </a:pPr>
            <a:r>
              <a:rPr sz="2000" dirty="0">
                <a:latin typeface="+mj-lt"/>
              </a:rPr>
              <a:t>linearly unstable KBM/ATIG branches - driven by both thermal and alpha particle gradients </a:t>
            </a:r>
          </a:p>
          <a:p>
            <a:pPr>
              <a:spcBef>
                <a:spcPts val="1200"/>
              </a:spcBef>
              <a:defRPr sz="4000" b="1">
                <a:latin typeface="Gill Sans"/>
                <a:ea typeface="Gill Sans"/>
                <a:cs typeface="Gill Sans"/>
                <a:sym typeface="Gill Sans"/>
              </a:defRPr>
            </a:pPr>
            <a:r>
              <a:rPr sz="2000" dirty="0">
                <a:latin typeface="+mj-lt"/>
              </a:rPr>
              <a:t>physics gaps that need to be addressed:</a:t>
            </a:r>
          </a:p>
          <a:p>
            <a:pPr marL="114300" indent="-114300">
              <a:spcBef>
                <a:spcPts val="1200"/>
              </a:spcBef>
              <a:buSzPct val="100000"/>
              <a:buChar char="•"/>
              <a:defRPr sz="4000">
                <a:latin typeface="Gill Sans"/>
                <a:ea typeface="Gill Sans"/>
                <a:cs typeface="Gill Sans"/>
                <a:sym typeface="Gill Sans"/>
              </a:defRPr>
            </a:pPr>
            <a:r>
              <a:rPr sz="2000" dirty="0">
                <a:latin typeface="+mj-lt"/>
              </a:rPr>
              <a:t>how are they coupled non-linearly? role of q=1 dynamics: </a:t>
            </a:r>
            <a:r>
              <a:rPr sz="2000" dirty="0" err="1">
                <a:latin typeface="+mj-lt"/>
              </a:rPr>
              <a:t>sawteeth</a:t>
            </a:r>
            <a:r>
              <a:rPr sz="2000" dirty="0">
                <a:latin typeface="+mj-lt"/>
              </a:rPr>
              <a:t>/flux pumping</a:t>
            </a:r>
          </a:p>
          <a:p>
            <a:pPr marL="114300" indent="-114300">
              <a:spcBef>
                <a:spcPts val="1200"/>
              </a:spcBef>
              <a:buSzPct val="100000"/>
              <a:buChar char="•"/>
              <a:defRPr sz="4000">
                <a:latin typeface="Gill Sans"/>
                <a:ea typeface="Gill Sans"/>
                <a:cs typeface="Gill Sans"/>
                <a:sym typeface="Gill Sans"/>
              </a:defRPr>
            </a:pPr>
            <a:r>
              <a:rPr sz="2000" dirty="0">
                <a:latin typeface="+mj-lt"/>
              </a:rPr>
              <a:t>effect on self-consistent profiles in presence of non-linear alpha production rate?</a:t>
            </a:r>
          </a:p>
          <a:p>
            <a:pPr marL="114300" indent="-114300">
              <a:spcBef>
                <a:spcPts val="1200"/>
              </a:spcBef>
              <a:buSzPct val="100000"/>
              <a:buChar char="•"/>
              <a:defRPr sz="4000">
                <a:latin typeface="Gill Sans"/>
                <a:ea typeface="Gill Sans"/>
                <a:cs typeface="Gill Sans"/>
                <a:sym typeface="Gill Sans"/>
              </a:defRPr>
            </a:pPr>
            <a:r>
              <a:rPr sz="2000" dirty="0">
                <a:latin typeface="+mj-lt"/>
              </a:rPr>
              <a:t>understanding/models for non-linear interaction with turbulence and EP-driven modes ongoing [TSVV</a:t>
            </a:r>
            <a:r>
              <a:rPr lang="fr-FR" sz="2000" dirty="0">
                <a:latin typeface="+mj-lt"/>
              </a:rPr>
              <a:t>-G</a:t>
            </a:r>
            <a:r>
              <a:rPr sz="2000" dirty="0">
                <a:latin typeface="+mj-lt"/>
              </a:rPr>
              <a:t>]; important role of non-linearly generated zonal flows and currents [Chen et al,  NF 2024]</a:t>
            </a:r>
          </a:p>
          <a:p>
            <a:pPr marL="114300" indent="-114300">
              <a:spcBef>
                <a:spcPts val="1200"/>
              </a:spcBef>
              <a:buSzPct val="100000"/>
              <a:buChar char="•"/>
              <a:defRPr sz="4000">
                <a:latin typeface="Gill Sans"/>
                <a:ea typeface="Gill Sans"/>
                <a:cs typeface="Gill Sans"/>
                <a:sym typeface="Gill Sans"/>
              </a:defRPr>
            </a:pPr>
            <a:r>
              <a:rPr sz="2000" dirty="0">
                <a:latin typeface="+mj-lt"/>
              </a:rPr>
              <a:t>phase space resolved reduced models/codes (e.g. ATEP) need be improved further and integrated in modelling chains</a:t>
            </a:r>
          </a:p>
          <a:p>
            <a:pPr marL="114300" indent="-114300">
              <a:spcBef>
                <a:spcPts val="1200"/>
              </a:spcBef>
              <a:buSzPct val="100000"/>
              <a:buChar char="•"/>
              <a:defRPr sz="4000">
                <a:latin typeface="Gill Sans"/>
                <a:ea typeface="Gill Sans"/>
                <a:cs typeface="Gill Sans"/>
                <a:sym typeface="Gill Sans"/>
              </a:defRPr>
            </a:pPr>
            <a:r>
              <a:rPr sz="2000" dirty="0">
                <a:latin typeface="+mj-lt"/>
              </a:rPr>
              <a:t>considerable uncertainty: sensitivity to be scanned for </a:t>
            </a:r>
            <a:r>
              <a:rPr sz="2000" dirty="0" err="1">
                <a:latin typeface="+mj-lt"/>
              </a:rPr>
              <a:t>optimisation</a:t>
            </a:r>
            <a:r>
              <a:rPr sz="2000" dirty="0">
                <a:latin typeface="+mj-lt"/>
              </a:rPr>
              <a:t>/control</a:t>
            </a:r>
          </a:p>
          <a:p>
            <a:pPr marL="114300" indent="-114300">
              <a:spcBef>
                <a:spcPts val="1200"/>
              </a:spcBef>
              <a:buSzPct val="100000"/>
              <a:buChar char="•"/>
              <a:defRPr sz="4000">
                <a:latin typeface="Gill Sans"/>
                <a:ea typeface="Gill Sans"/>
                <a:cs typeface="Gill Sans"/>
                <a:sym typeface="Gill Sans"/>
              </a:defRPr>
            </a:pPr>
            <a:r>
              <a:rPr sz="2000" dirty="0">
                <a:latin typeface="+mj-lt"/>
              </a:rPr>
              <a:t>extrapolating to reactor conditions needs to remain an important driver, together with validation efforts (high-beta JT-60SA cases)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C9F2E5D6-A4D3-47FE-822F-9FDD4D3EC5F3}"/>
              </a:ext>
            </a:extLst>
          </p:cNvPr>
          <p:cNvPicPr>
            <a:picLocks noChangeAspect="1"/>
          </p:cNvPicPr>
          <p:nvPr/>
        </p:nvPicPr>
        <p:blipFill>
          <a:blip r:embed="rId2"/>
          <a:stretch>
            <a:fillRect/>
          </a:stretch>
        </p:blipFill>
        <p:spPr>
          <a:xfrm>
            <a:off x="5406746" y="1473293"/>
            <a:ext cx="6509951" cy="2755955"/>
          </a:xfrm>
          <a:prstGeom prst="rect">
            <a:avLst/>
          </a:prstGeom>
        </p:spPr>
      </p:pic>
      <p:pic>
        <p:nvPicPr>
          <p:cNvPr id="26" name="Image 25">
            <a:extLst>
              <a:ext uri="{FF2B5EF4-FFF2-40B4-BE49-F238E27FC236}">
                <a16:creationId xmlns:a16="http://schemas.microsoft.com/office/drawing/2014/main" id="{B8CCBFC7-7D00-4349-9C19-768CDC2F9039}"/>
              </a:ext>
            </a:extLst>
          </p:cNvPr>
          <p:cNvPicPr>
            <a:picLocks noChangeAspect="1"/>
          </p:cNvPicPr>
          <p:nvPr/>
        </p:nvPicPr>
        <p:blipFill>
          <a:blip r:embed="rId3"/>
          <a:stretch>
            <a:fillRect/>
          </a:stretch>
        </p:blipFill>
        <p:spPr>
          <a:xfrm>
            <a:off x="8518673" y="3972225"/>
            <a:ext cx="3457008" cy="2644885"/>
          </a:xfrm>
          <a:prstGeom prst="rect">
            <a:avLst/>
          </a:prstGeom>
        </p:spPr>
      </p:pic>
      <p:grpSp>
        <p:nvGrpSpPr>
          <p:cNvPr id="9" name="Gruppo 16">
            <a:extLst>
              <a:ext uri="{FF2B5EF4-FFF2-40B4-BE49-F238E27FC236}">
                <a16:creationId xmlns:a16="http://schemas.microsoft.com/office/drawing/2014/main" id="{46EAF57B-D5D4-419B-9DBC-A9F7BF656D08}"/>
              </a:ext>
            </a:extLst>
          </p:cNvPr>
          <p:cNvGrpSpPr/>
          <p:nvPr/>
        </p:nvGrpSpPr>
        <p:grpSpPr>
          <a:xfrm>
            <a:off x="8803860" y="140093"/>
            <a:ext cx="3156145" cy="1226592"/>
            <a:chOff x="9311148" y="649715"/>
            <a:chExt cx="2756645" cy="1306904"/>
          </a:xfrm>
        </p:grpSpPr>
        <p:cxnSp>
          <p:nvCxnSpPr>
            <p:cNvPr id="10" name="Connettore diritto 8">
              <a:extLst>
                <a:ext uri="{FF2B5EF4-FFF2-40B4-BE49-F238E27FC236}">
                  <a16:creationId xmlns:a16="http://schemas.microsoft.com/office/drawing/2014/main" id="{47D0A608-9D1F-48DB-9FB9-D02C2A84CCD1}"/>
                </a:ext>
              </a:extLst>
            </p:cNvPr>
            <p:cNvCxnSpPr>
              <a:cxnSpLocks/>
            </p:cNvCxnSpPr>
            <p:nvPr/>
          </p:nvCxnSpPr>
          <p:spPr>
            <a:xfrm>
              <a:off x="9476761" y="1298522"/>
              <a:ext cx="442452" cy="0"/>
            </a:xfrm>
            <a:prstGeom prst="line">
              <a:avLst/>
            </a:prstGeom>
            <a:ln w="57150">
              <a:solidFill>
                <a:srgbClr val="3636FF"/>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6DE8820-E2F7-4AA5-9D62-EA38327E09E4}"/>
                </a:ext>
              </a:extLst>
            </p:cNvPr>
            <p:cNvCxnSpPr>
              <a:cxnSpLocks/>
            </p:cNvCxnSpPr>
            <p:nvPr/>
          </p:nvCxnSpPr>
          <p:spPr>
            <a:xfrm>
              <a:off x="9467696" y="933805"/>
              <a:ext cx="4424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E3D120CE-91A9-480C-8885-C3D22978F65A}"/>
                </a:ext>
              </a:extLst>
            </p:cNvPr>
            <p:cNvCxnSpPr>
              <a:cxnSpLocks/>
            </p:cNvCxnSpPr>
            <p:nvPr/>
          </p:nvCxnSpPr>
          <p:spPr>
            <a:xfrm>
              <a:off x="9458632" y="1635574"/>
              <a:ext cx="442452" cy="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9EDD5754-0A07-4371-B0CE-CBFAC4846C93}"/>
                </a:ext>
              </a:extLst>
            </p:cNvPr>
            <p:cNvSpPr txBox="1"/>
            <p:nvPr/>
          </p:nvSpPr>
          <p:spPr>
            <a:xfrm>
              <a:off x="10110436" y="1063404"/>
              <a:ext cx="175803" cy="388935"/>
            </a:xfrm>
            <a:prstGeom prst="rect">
              <a:avLst/>
            </a:prstGeom>
            <a:noFill/>
          </p:spPr>
          <p:txBody>
            <a:bodyPr wrap="none" rtlCol="0">
              <a:spAutoFit/>
            </a:bodyPr>
            <a:lstStyle/>
            <a:p>
              <a:pPr algn="l"/>
              <a:endParaRPr lang="it-IT" b="1" dirty="0">
                <a:solidFill>
                  <a:srgbClr val="FF0000"/>
                </a:solidFill>
              </a:endParaRPr>
            </a:p>
          </p:txBody>
        </p:sp>
        <p:sp>
          <p:nvSpPr>
            <p:cNvPr id="14" name="CasellaDiTesto 13">
              <a:extLst>
                <a:ext uri="{FF2B5EF4-FFF2-40B4-BE49-F238E27FC236}">
                  <a16:creationId xmlns:a16="http://schemas.microsoft.com/office/drawing/2014/main" id="{D36379B2-652D-46AE-AAA7-3A10DC924B68}"/>
                </a:ext>
              </a:extLst>
            </p:cNvPr>
            <p:cNvSpPr txBox="1"/>
            <p:nvPr/>
          </p:nvSpPr>
          <p:spPr>
            <a:xfrm>
              <a:off x="10110436" y="1432736"/>
              <a:ext cx="1683198" cy="393514"/>
            </a:xfrm>
            <a:prstGeom prst="rect">
              <a:avLst/>
            </a:prstGeom>
            <a:noFill/>
          </p:spPr>
          <p:txBody>
            <a:bodyPr wrap="none" rtlCol="0">
              <a:spAutoFit/>
            </a:bodyPr>
            <a:lstStyle/>
            <a:p>
              <a:pPr algn="l"/>
              <a:r>
                <a:rPr lang="it-IT" b="1" dirty="0">
                  <a:solidFill>
                    <a:srgbClr val="008000"/>
                  </a:solidFill>
                </a:rPr>
                <a:t>METIS – JET based</a:t>
              </a:r>
            </a:p>
          </p:txBody>
        </p:sp>
        <p:sp>
          <p:nvSpPr>
            <p:cNvPr id="15" name="CasellaDiTesto 14">
              <a:extLst>
                <a:ext uri="{FF2B5EF4-FFF2-40B4-BE49-F238E27FC236}">
                  <a16:creationId xmlns:a16="http://schemas.microsoft.com/office/drawing/2014/main" id="{22BE867F-D3F6-48DF-AFBF-31474286EE05}"/>
                </a:ext>
              </a:extLst>
            </p:cNvPr>
            <p:cNvSpPr txBox="1"/>
            <p:nvPr/>
          </p:nvSpPr>
          <p:spPr>
            <a:xfrm>
              <a:off x="10101563" y="1064101"/>
              <a:ext cx="1966230" cy="388935"/>
            </a:xfrm>
            <a:prstGeom prst="rect">
              <a:avLst/>
            </a:prstGeom>
            <a:noFill/>
          </p:spPr>
          <p:txBody>
            <a:bodyPr wrap="none" rtlCol="0">
              <a:spAutoFit/>
            </a:bodyPr>
            <a:lstStyle/>
            <a:p>
              <a:pPr algn="l"/>
              <a:r>
                <a:rPr lang="it-IT" b="1" dirty="0">
                  <a:solidFill>
                    <a:srgbClr val="3636FF"/>
                  </a:solidFill>
                </a:rPr>
                <a:t>METIS – ref settings</a:t>
              </a:r>
            </a:p>
          </p:txBody>
        </p:sp>
        <p:sp>
          <p:nvSpPr>
            <p:cNvPr id="16" name="Rettangolo con angoli arrotondati 15">
              <a:extLst>
                <a:ext uri="{FF2B5EF4-FFF2-40B4-BE49-F238E27FC236}">
                  <a16:creationId xmlns:a16="http://schemas.microsoft.com/office/drawing/2014/main" id="{F5789A69-A7E1-4617-AB7A-6E7BE73155B2}"/>
                </a:ext>
              </a:extLst>
            </p:cNvPr>
            <p:cNvSpPr/>
            <p:nvPr/>
          </p:nvSpPr>
          <p:spPr>
            <a:xfrm>
              <a:off x="9311148" y="649715"/>
              <a:ext cx="2699167" cy="130690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Titre 5">
            <a:extLst>
              <a:ext uri="{FF2B5EF4-FFF2-40B4-BE49-F238E27FC236}">
                <a16:creationId xmlns:a16="http://schemas.microsoft.com/office/drawing/2014/main" id="{4BE6E3F8-6E42-4EB1-B3F9-083D6F3EFA1C}"/>
              </a:ext>
            </a:extLst>
          </p:cNvPr>
          <p:cNvSpPr>
            <a:spLocks noGrp="1"/>
          </p:cNvSpPr>
          <p:nvPr>
            <p:ph type="title"/>
          </p:nvPr>
        </p:nvSpPr>
        <p:spPr>
          <a:xfrm>
            <a:off x="1031057" y="306815"/>
            <a:ext cx="7627168" cy="457200"/>
          </a:xfrm>
        </p:spPr>
        <p:txBody>
          <a:bodyPr/>
          <a:lstStyle/>
          <a:p>
            <a:r>
              <a:rPr lang="en-US" dirty="0"/>
              <a:t>Impact of various modelling fidelity levels </a:t>
            </a:r>
            <a:br>
              <a:rPr lang="en-US" dirty="0"/>
            </a:br>
            <a:r>
              <a:rPr lang="en-US" dirty="0"/>
              <a:t>on VNS performances</a:t>
            </a:r>
            <a:br>
              <a:rPr lang="en-US" dirty="0"/>
            </a:br>
            <a:endParaRPr lang="en-US" dirty="0"/>
          </a:p>
        </p:txBody>
      </p:sp>
      <p:sp>
        <p:nvSpPr>
          <p:cNvPr id="3" name="Espace réservé du pied de page 2">
            <a:extLst>
              <a:ext uri="{FF2B5EF4-FFF2-40B4-BE49-F238E27FC236}">
                <a16:creationId xmlns:a16="http://schemas.microsoft.com/office/drawing/2014/main" id="{48177ECD-CBF0-40AC-A4BF-C5FEADEA5830}"/>
              </a:ext>
            </a:extLst>
          </p:cNvPr>
          <p:cNvSpPr>
            <a:spLocks noGrp="1"/>
          </p:cNvSpPr>
          <p:nvPr>
            <p:ph type="ftr" sz="quarter" idx="11"/>
          </p:nvPr>
        </p:nvSpPr>
        <p:spPr/>
        <p:txBody>
          <a:bodyPr/>
          <a:lstStyle/>
          <a:p>
            <a:r>
              <a:rPr lang="fr-FR">
                <a:solidFill>
                  <a:prstClr val="white"/>
                </a:solidFill>
              </a:rPr>
              <a:t>C. Bourdelle &amp; PSD/WPDES | 28/01/2026 </a:t>
            </a:r>
            <a:endParaRPr lang="en-GB" dirty="0">
              <a:solidFill>
                <a:prstClr val="white"/>
              </a:solidFill>
            </a:endParaRPr>
          </a:p>
        </p:txBody>
      </p:sp>
      <p:sp>
        <p:nvSpPr>
          <p:cNvPr id="4" name="Espace réservé du numéro de diapositive 3">
            <a:extLst>
              <a:ext uri="{FF2B5EF4-FFF2-40B4-BE49-F238E27FC236}">
                <a16:creationId xmlns:a16="http://schemas.microsoft.com/office/drawing/2014/main" id="{51CDA281-12FA-4CB4-AC88-DFDF0DB4F928}"/>
              </a:ext>
            </a:extLst>
          </p:cNvPr>
          <p:cNvSpPr>
            <a:spLocks noGrp="1"/>
          </p:cNvSpPr>
          <p:nvPr>
            <p:ph type="sldNum" sz="quarter" idx="12"/>
          </p:nvPr>
        </p:nvSpPr>
        <p:spPr/>
        <p:txBody>
          <a:bodyPr/>
          <a:lstStyle/>
          <a:p>
            <a:fld id="{6A6D9FA1-99C7-4910-8E32-B85D378B0060}" type="slidenum">
              <a:rPr lang="en-GB" smtClean="0">
                <a:solidFill>
                  <a:prstClr val="white"/>
                </a:solidFill>
              </a:rPr>
              <a:pPr/>
              <a:t>34</a:t>
            </a:fld>
            <a:endParaRPr lang="en-GB" dirty="0">
              <a:solidFill>
                <a:prstClr val="white"/>
              </a:solidFill>
            </a:endParaRPr>
          </a:p>
        </p:txBody>
      </p:sp>
      <p:graphicFrame>
        <p:nvGraphicFramePr>
          <p:cNvPr id="7" name="Tableau 6">
            <a:extLst>
              <a:ext uri="{FF2B5EF4-FFF2-40B4-BE49-F238E27FC236}">
                <a16:creationId xmlns:a16="http://schemas.microsoft.com/office/drawing/2014/main" id="{A56216BA-5264-441B-966B-11FFFC8B4B2B}"/>
              </a:ext>
            </a:extLst>
          </p:cNvPr>
          <p:cNvGraphicFramePr>
            <a:graphicFrameLocks noGrp="1"/>
          </p:cNvGraphicFramePr>
          <p:nvPr/>
        </p:nvGraphicFramePr>
        <p:xfrm>
          <a:off x="514658" y="1048917"/>
          <a:ext cx="4971743" cy="4694492"/>
        </p:xfrm>
        <a:graphic>
          <a:graphicData uri="http://schemas.openxmlformats.org/drawingml/2006/table">
            <a:tbl>
              <a:tblPr firstRow="1" bandRow="1">
                <a:tableStyleId>{5C22544A-7EE6-4342-B048-85BDC9FD1C3A}</a:tableStyleId>
              </a:tblPr>
              <a:tblGrid>
                <a:gridCol w="990842">
                  <a:extLst>
                    <a:ext uri="{9D8B030D-6E8A-4147-A177-3AD203B41FA5}">
                      <a16:colId xmlns:a16="http://schemas.microsoft.com/office/drawing/2014/main" val="2385756575"/>
                    </a:ext>
                  </a:extLst>
                </a:gridCol>
                <a:gridCol w="2043946">
                  <a:extLst>
                    <a:ext uri="{9D8B030D-6E8A-4147-A177-3AD203B41FA5}">
                      <a16:colId xmlns:a16="http://schemas.microsoft.com/office/drawing/2014/main" val="3701273672"/>
                    </a:ext>
                  </a:extLst>
                </a:gridCol>
                <a:gridCol w="1936955">
                  <a:extLst>
                    <a:ext uri="{9D8B030D-6E8A-4147-A177-3AD203B41FA5}">
                      <a16:colId xmlns:a16="http://schemas.microsoft.com/office/drawing/2014/main" val="1232618818"/>
                    </a:ext>
                  </a:extLst>
                </a:gridCol>
              </a:tblGrid>
              <a:tr h="1165716">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0.5D integrated modelling </a:t>
                      </a:r>
                    </a:p>
                    <a:p>
                      <a:pPr algn="ctr"/>
                      <a:r>
                        <a:rPr lang="en-US" sz="1800" dirty="0">
                          <a:solidFill>
                            <a:schemeClr val="tx1"/>
                          </a:solidFill>
                        </a:rPr>
                        <a:t>(ASTRA-0.5D, </a:t>
                      </a:r>
                      <a:r>
                        <a:rPr lang="en-US" sz="1800" dirty="0">
                          <a:solidFill>
                            <a:srgbClr val="3636FF"/>
                          </a:solidFill>
                        </a:rPr>
                        <a:t>METIS</a:t>
                      </a:r>
                      <a:r>
                        <a:rPr lang="en-US"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High fidelity integrated modelling (</a:t>
                      </a:r>
                      <a:r>
                        <a:rPr lang="en-US" sz="1800" dirty="0">
                          <a:solidFill>
                            <a:srgbClr val="FF0000"/>
                          </a:solidFill>
                        </a:rPr>
                        <a:t>ASTRA</a:t>
                      </a:r>
                      <a:r>
                        <a:rPr lang="en-US" sz="1800" dirty="0">
                          <a:solidFill>
                            <a:schemeClr val="tx1"/>
                          </a:solidFill>
                        </a:rPr>
                        <a:t>, HFPS)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261955"/>
                  </a:ext>
                </a:extLst>
              </a:tr>
              <a:tr h="758462">
                <a:tc>
                  <a:txBody>
                    <a:bodyPr/>
                    <a:lstStyle/>
                    <a:p>
                      <a:r>
                        <a:rPr lang="en-US" sz="1800" b="1" dirty="0">
                          <a:solidFill>
                            <a:schemeClr val="tx1"/>
                          </a:solidFill>
                        </a:rPr>
                        <a:t>Density 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dirty="0">
                          <a:solidFill>
                            <a:schemeClr val="tx1"/>
                          </a:solidFill>
                        </a:rPr>
                        <a:t>ad-hoc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US" sz="1800" b="0" dirty="0">
                          <a:solidFill>
                            <a:schemeClr val="tx1"/>
                          </a:solidFill>
                        </a:rPr>
                        <a:t>Physics based: Turbulent transport </a:t>
                      </a:r>
                    </a:p>
                    <a:p>
                      <a:pPr algn="ctr"/>
                      <a:r>
                        <a:rPr lang="en-US" sz="1800" b="0" dirty="0">
                          <a:solidFill>
                            <a:schemeClr val="tx1"/>
                          </a:solidFill>
                        </a:rPr>
                        <a:t>reduced model &amp;</a:t>
                      </a:r>
                    </a:p>
                    <a:p>
                      <a:pPr algn="ctr"/>
                      <a:r>
                        <a:rPr lang="en-US" sz="1800" b="0" dirty="0">
                          <a:solidFill>
                            <a:schemeClr val="tx1"/>
                          </a:solidFill>
                        </a:rPr>
                        <a:t>Pedestal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0568845"/>
                  </a:ext>
                </a:extLst>
              </a:tr>
              <a:tr h="896704">
                <a:tc rowSpan="2">
                  <a:txBody>
                    <a:bodyPr/>
                    <a:lstStyle/>
                    <a:p>
                      <a:r>
                        <a:rPr lang="en-US" sz="1800" b="1" dirty="0">
                          <a:solidFill>
                            <a:schemeClr val="tx1"/>
                          </a:solidFill>
                        </a:rPr>
                        <a:t>Temperature 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dirty="0">
                          <a:solidFill>
                            <a:schemeClr val="tx1"/>
                          </a:solidFill>
                        </a:rPr>
                        <a:t>Ad-hoc pedestal &amp; heat diffusion shape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2000" b="0" dirty="0">
                        <a:solidFill>
                          <a:srgbClr val="C00000"/>
                        </a:solidFill>
                      </a:endParaRPr>
                    </a:p>
                    <a:p>
                      <a:pPr algn="ctr"/>
                      <a:r>
                        <a:rPr lang="en-US" sz="2000" b="0" dirty="0">
                          <a:solidFill>
                            <a:srgbClr val="C00000"/>
                          </a:solidFill>
                        </a:rPr>
                        <a:t>Turbulent reduced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418572"/>
                  </a:ext>
                </a:extLst>
              </a:tr>
              <a:tr h="667194">
                <a:tc vMerge="1">
                  <a:txBody>
                    <a:bodyPr/>
                    <a:lstStyle/>
                    <a:p>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Constrained by energy scaling 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8899521"/>
                  </a:ext>
                </a:extLst>
              </a:tr>
              <a:tr h="1165716">
                <a:tc>
                  <a:txBody>
                    <a:bodyPr/>
                    <a:lstStyle/>
                    <a:p>
                      <a:r>
                        <a:rPr lang="en-US" sz="1800" b="1" dirty="0">
                          <a:solidFill>
                            <a:schemeClr val="tx1"/>
                          </a:solidFill>
                        </a:rPr>
                        <a:t>CPU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 minute per operation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 1 day on 48 procs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for 100s of plasma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0301408"/>
                  </a:ext>
                </a:extLst>
              </a:tr>
            </a:tbl>
          </a:graphicData>
        </a:graphic>
      </p:graphicFrame>
      <p:sp>
        <p:nvSpPr>
          <p:cNvPr id="17" name="ZoneTexte 16">
            <a:extLst>
              <a:ext uri="{FF2B5EF4-FFF2-40B4-BE49-F238E27FC236}">
                <a16:creationId xmlns:a16="http://schemas.microsoft.com/office/drawing/2014/main" id="{32E8DA24-7CD0-4962-9C9D-564FFA09217E}"/>
              </a:ext>
            </a:extLst>
          </p:cNvPr>
          <p:cNvSpPr txBox="1"/>
          <p:nvPr/>
        </p:nvSpPr>
        <p:spPr>
          <a:xfrm>
            <a:off x="6202004" y="479322"/>
            <a:ext cx="1497782" cy="1015663"/>
          </a:xfrm>
          <a:prstGeom prst="rect">
            <a:avLst/>
          </a:prstGeom>
          <a:noFill/>
        </p:spPr>
        <p:txBody>
          <a:bodyPr wrap="none" rtlCol="0">
            <a:spAutoFit/>
          </a:bodyPr>
          <a:lstStyle/>
          <a:p>
            <a:r>
              <a:rPr lang="en-US" sz="2000" b="1" dirty="0" err="1">
                <a:solidFill>
                  <a:srgbClr val="0000FF"/>
                </a:solidFill>
              </a:rPr>
              <a:t>P</a:t>
            </a:r>
            <a:r>
              <a:rPr lang="en-US" sz="2000" b="1" baseline="-25000" dirty="0" err="1">
                <a:solidFill>
                  <a:srgbClr val="0000FF"/>
                </a:solidFill>
              </a:rPr>
              <a:t>fus</a:t>
            </a:r>
            <a:r>
              <a:rPr lang="en-US" sz="2000" b="1" dirty="0">
                <a:solidFill>
                  <a:srgbClr val="0000FF"/>
                </a:solidFill>
              </a:rPr>
              <a:t> =37 MW</a:t>
            </a:r>
          </a:p>
          <a:p>
            <a:r>
              <a:rPr lang="en-US" sz="2000" b="1" dirty="0" err="1">
                <a:solidFill>
                  <a:srgbClr val="008000"/>
                </a:solidFill>
              </a:rPr>
              <a:t>P</a:t>
            </a:r>
            <a:r>
              <a:rPr lang="en-US" sz="2000" b="1" baseline="-25000" dirty="0" err="1">
                <a:solidFill>
                  <a:srgbClr val="008000"/>
                </a:solidFill>
              </a:rPr>
              <a:t>fus</a:t>
            </a:r>
            <a:r>
              <a:rPr lang="en-US" sz="2000" b="1" dirty="0">
                <a:solidFill>
                  <a:srgbClr val="008000"/>
                </a:solidFill>
              </a:rPr>
              <a:t> =25 MW</a:t>
            </a:r>
          </a:p>
          <a:p>
            <a:r>
              <a:rPr lang="en-US" sz="2000" b="1" dirty="0" err="1">
                <a:solidFill>
                  <a:srgbClr val="FF0000"/>
                </a:solidFill>
              </a:rPr>
              <a:t>P</a:t>
            </a:r>
            <a:r>
              <a:rPr lang="en-US" sz="2000" b="1" baseline="-25000" dirty="0" err="1">
                <a:solidFill>
                  <a:srgbClr val="FF0000"/>
                </a:solidFill>
              </a:rPr>
              <a:t>fus</a:t>
            </a:r>
            <a:r>
              <a:rPr lang="en-US" sz="2000" b="1" dirty="0">
                <a:solidFill>
                  <a:srgbClr val="FF0000"/>
                </a:solidFill>
              </a:rPr>
              <a:t> =17 MW</a:t>
            </a:r>
          </a:p>
        </p:txBody>
      </p:sp>
      <p:sp>
        <p:nvSpPr>
          <p:cNvPr id="22" name="ZoneTexte 21">
            <a:extLst>
              <a:ext uri="{FF2B5EF4-FFF2-40B4-BE49-F238E27FC236}">
                <a16:creationId xmlns:a16="http://schemas.microsoft.com/office/drawing/2014/main" id="{A8F2FE9E-81BA-431F-A55B-B8226F7A4C09}"/>
              </a:ext>
            </a:extLst>
          </p:cNvPr>
          <p:cNvSpPr txBox="1"/>
          <p:nvPr/>
        </p:nvSpPr>
        <p:spPr>
          <a:xfrm>
            <a:off x="9616947" y="215384"/>
            <a:ext cx="6110286" cy="369332"/>
          </a:xfrm>
          <a:prstGeom prst="rect">
            <a:avLst/>
          </a:prstGeom>
          <a:noFill/>
        </p:spPr>
        <p:txBody>
          <a:bodyPr wrap="square">
            <a:spAutoFit/>
          </a:bodyPr>
          <a:lstStyle/>
          <a:p>
            <a:pPr algn="l"/>
            <a:r>
              <a:rPr lang="it-IT" b="1" dirty="0">
                <a:solidFill>
                  <a:srgbClr val="FF0000"/>
                </a:solidFill>
              </a:rPr>
              <a:t>  ASTRA-TGLF</a:t>
            </a:r>
          </a:p>
        </p:txBody>
      </p:sp>
      <p:pic>
        <p:nvPicPr>
          <p:cNvPr id="24" name="Image 23">
            <a:extLst>
              <a:ext uri="{FF2B5EF4-FFF2-40B4-BE49-F238E27FC236}">
                <a16:creationId xmlns:a16="http://schemas.microsoft.com/office/drawing/2014/main" id="{ACDF53ED-BB39-4B40-B9FB-8CB72E55FD4A}"/>
              </a:ext>
            </a:extLst>
          </p:cNvPr>
          <p:cNvPicPr>
            <a:picLocks noChangeAspect="1"/>
          </p:cNvPicPr>
          <p:nvPr/>
        </p:nvPicPr>
        <p:blipFill>
          <a:blip r:embed="rId4"/>
          <a:stretch>
            <a:fillRect/>
          </a:stretch>
        </p:blipFill>
        <p:spPr>
          <a:xfrm>
            <a:off x="5698826" y="3912108"/>
            <a:ext cx="3356684" cy="2676275"/>
          </a:xfrm>
          <a:prstGeom prst="rect">
            <a:avLst/>
          </a:prstGeom>
        </p:spPr>
      </p:pic>
      <p:sp>
        <p:nvSpPr>
          <p:cNvPr id="27" name="ZoneTexte 26">
            <a:extLst>
              <a:ext uri="{FF2B5EF4-FFF2-40B4-BE49-F238E27FC236}">
                <a16:creationId xmlns:a16="http://schemas.microsoft.com/office/drawing/2014/main" id="{F338155C-A188-4D86-AD4C-28A62AA94F95}"/>
              </a:ext>
            </a:extLst>
          </p:cNvPr>
          <p:cNvSpPr txBox="1"/>
          <p:nvPr/>
        </p:nvSpPr>
        <p:spPr>
          <a:xfrm>
            <a:off x="235974" y="5968181"/>
            <a:ext cx="5646546" cy="400110"/>
          </a:xfrm>
          <a:prstGeom prst="rect">
            <a:avLst/>
          </a:prstGeom>
          <a:solidFill>
            <a:schemeClr val="accent2">
              <a:lumMod val="20000"/>
              <a:lumOff val="80000"/>
            </a:schemeClr>
          </a:solidFill>
        </p:spPr>
        <p:txBody>
          <a:bodyPr wrap="none" rtlCol="0">
            <a:spAutoFit/>
          </a:bodyPr>
          <a:lstStyle/>
          <a:p>
            <a:pPr algn="l"/>
            <a:r>
              <a:rPr lang="en-US" sz="2000" b="1" dirty="0"/>
              <a:t>To maximize </a:t>
            </a:r>
            <a:r>
              <a:rPr lang="en-US" sz="2000" b="1" dirty="0" err="1"/>
              <a:t>P</a:t>
            </a:r>
            <a:r>
              <a:rPr lang="en-US" sz="2000" b="1" baseline="-25000" dirty="0" err="1"/>
              <a:t>fus</a:t>
            </a:r>
            <a:r>
              <a:rPr lang="en-US" sz="2000" b="1" dirty="0"/>
              <a:t>: Key role of NBI absorption and </a:t>
            </a:r>
            <a:r>
              <a:rPr lang="en-US" sz="2000" b="1" dirty="0" err="1"/>
              <a:t>T</a:t>
            </a:r>
            <a:r>
              <a:rPr lang="en-US" sz="2000" b="1" baseline="-25000" dirty="0" err="1"/>
              <a:t>e</a:t>
            </a:r>
            <a:endParaRPr lang="en-US" sz="2000" b="1" baseline="-25000" dirty="0"/>
          </a:p>
        </p:txBody>
      </p:sp>
    </p:spTree>
    <p:extLst>
      <p:ext uri="{BB962C8B-B14F-4D97-AF65-F5344CB8AC3E}">
        <p14:creationId xmlns:p14="http://schemas.microsoft.com/office/powerpoint/2010/main" val="171288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08ADE1DA-1C90-4691-92F9-78AC5AD881BB}"/>
              </a:ext>
            </a:extLst>
          </p:cNvPr>
          <p:cNvSpPr>
            <a:spLocks noGrp="1"/>
          </p:cNvSpPr>
          <p:nvPr>
            <p:ph type="title"/>
          </p:nvPr>
        </p:nvSpPr>
        <p:spPr>
          <a:xfrm>
            <a:off x="983431" y="192515"/>
            <a:ext cx="10784499" cy="735138"/>
          </a:xfrm>
        </p:spPr>
        <p:txBody>
          <a:bodyPr>
            <a:normAutofit/>
          </a:bodyPr>
          <a:lstStyle/>
          <a:p>
            <a:r>
              <a:rPr lang="en-US" dirty="0"/>
              <a:t>Various fidelity levels for plasma physics in the Plasma System Division</a:t>
            </a:r>
          </a:p>
        </p:txBody>
      </p:sp>
      <p:sp>
        <p:nvSpPr>
          <p:cNvPr id="6" name="Espace réservé du numéro de diapositive 5"/>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22" name="Footer Placeholder 4">
            <a:extLst>
              <a:ext uri="{FF2B5EF4-FFF2-40B4-BE49-F238E27FC236}">
                <a16:creationId xmlns:a16="http://schemas.microsoft.com/office/drawing/2014/main" id="{442D0B49-B64A-4112-9EBF-1038AD247F71}"/>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pic>
        <p:nvPicPr>
          <p:cNvPr id="16" name="Image 15">
            <a:extLst>
              <a:ext uri="{FF2B5EF4-FFF2-40B4-BE49-F238E27FC236}">
                <a16:creationId xmlns:a16="http://schemas.microsoft.com/office/drawing/2014/main" id="{E6EA6A55-E1D4-476E-9DAD-DAF8FEFC9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14" y="922688"/>
            <a:ext cx="11576971" cy="5012623"/>
          </a:xfrm>
          <a:prstGeom prst="rect">
            <a:avLst/>
          </a:prstGeom>
        </p:spPr>
      </p:pic>
      <p:sp>
        <p:nvSpPr>
          <p:cNvPr id="18" name="Oval 1">
            <a:extLst>
              <a:ext uri="{FF2B5EF4-FFF2-40B4-BE49-F238E27FC236}">
                <a16:creationId xmlns:a16="http://schemas.microsoft.com/office/drawing/2014/main" id="{EF3E6573-B2E8-406A-BC10-D4DA2C017B98}"/>
              </a:ext>
            </a:extLst>
          </p:cNvPr>
          <p:cNvSpPr/>
          <p:nvPr/>
        </p:nvSpPr>
        <p:spPr>
          <a:xfrm>
            <a:off x="0" y="2777596"/>
            <a:ext cx="3775047" cy="1921078"/>
          </a:xfrm>
          <a:prstGeom prst="ellipse">
            <a:avLst/>
          </a:prstGeom>
          <a:noFill/>
          <a:ln w="762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
            <a:extLst>
              <a:ext uri="{FF2B5EF4-FFF2-40B4-BE49-F238E27FC236}">
                <a16:creationId xmlns:a16="http://schemas.microsoft.com/office/drawing/2014/main" id="{E1749073-DE14-4294-BD7E-E71E59BD3B62}"/>
              </a:ext>
            </a:extLst>
          </p:cNvPr>
          <p:cNvSpPr/>
          <p:nvPr/>
        </p:nvSpPr>
        <p:spPr>
          <a:xfrm>
            <a:off x="5821680" y="2767436"/>
            <a:ext cx="3775047" cy="1921078"/>
          </a:xfrm>
          <a:prstGeom prst="ellipse">
            <a:avLst/>
          </a:prstGeom>
          <a:noFill/>
          <a:ln w="762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67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DA99-9BA6-956D-D638-FDA8F7514487}"/>
              </a:ext>
            </a:extLst>
          </p:cNvPr>
          <p:cNvSpPr>
            <a:spLocks noGrp="1"/>
          </p:cNvSpPr>
          <p:nvPr>
            <p:ph type="title"/>
          </p:nvPr>
        </p:nvSpPr>
        <p:spPr/>
        <p:txBody>
          <a:bodyPr/>
          <a:lstStyle/>
          <a:p>
            <a:r>
              <a:rPr lang="en-US" dirty="0"/>
              <a:t>Table of Content</a:t>
            </a:r>
            <a:endParaRPr lang="en-GB" dirty="0"/>
          </a:p>
        </p:txBody>
      </p:sp>
      <p:sp>
        <p:nvSpPr>
          <p:cNvPr id="3" name="Content Placeholder 2">
            <a:extLst>
              <a:ext uri="{FF2B5EF4-FFF2-40B4-BE49-F238E27FC236}">
                <a16:creationId xmlns:a16="http://schemas.microsoft.com/office/drawing/2014/main" id="{75DC992C-7CCB-56E6-3ACB-117F589A74C3}"/>
              </a:ext>
            </a:extLst>
          </p:cNvPr>
          <p:cNvSpPr>
            <a:spLocks noGrp="1"/>
          </p:cNvSpPr>
          <p:nvPr>
            <p:ph idx="4294967295"/>
          </p:nvPr>
        </p:nvSpPr>
        <p:spPr>
          <a:xfrm>
            <a:off x="609600" y="836712"/>
            <a:ext cx="11103024" cy="5688632"/>
          </a:xfrm>
        </p:spPr>
        <p:txBody>
          <a:bodyPr>
            <a:normAutofit/>
          </a:bodyPr>
          <a:lstStyle/>
          <a:p>
            <a:endParaRPr lang="en-GB" sz="2000" b="1" dirty="0"/>
          </a:p>
          <a:p>
            <a:endParaRPr lang="en-GB" sz="2000" b="1" dirty="0"/>
          </a:p>
          <a:p>
            <a:r>
              <a:rPr lang="en-GB" sz="2000" b="1" dirty="0">
                <a:solidFill>
                  <a:srgbClr val="C00000"/>
                </a:solidFill>
              </a:rPr>
              <a:t>Physics assumptions used in the system code to design DEMO A=2.8</a:t>
            </a:r>
          </a:p>
          <a:p>
            <a:endParaRPr lang="en-GB" sz="2000" dirty="0"/>
          </a:p>
          <a:p>
            <a:r>
              <a:rPr lang="en-GB" sz="2000" b="1" dirty="0"/>
              <a:t>Motivation/Context for high fidelity physics based DEMO plasma modelling</a:t>
            </a:r>
          </a:p>
          <a:p>
            <a:endParaRPr lang="en-GB" sz="2000" dirty="0"/>
          </a:p>
          <a:p>
            <a:r>
              <a:rPr lang="en-GB" sz="2000" b="1" dirty="0"/>
              <a:t>Preparing a High fidelity integrated modelling of DEMO burning plasma </a:t>
            </a:r>
          </a:p>
          <a:p>
            <a:endParaRPr lang="en-GB" sz="2000" dirty="0">
              <a:ea typeface="Calibri" panose="020F0502020204030204" pitchFamily="34" charset="0"/>
            </a:endParaRPr>
          </a:p>
          <a:p>
            <a:r>
              <a:rPr lang="en-GB" sz="2000" b="1" dirty="0">
                <a:ea typeface="Calibri" panose="020F0502020204030204" pitchFamily="34" charset="0"/>
              </a:rPr>
              <a:t>High fidelity i</a:t>
            </a:r>
            <a:r>
              <a:rPr lang="en-GB" sz="2000" b="1" dirty="0">
                <a:effectLst/>
                <a:ea typeface="Calibri" panose="020F0502020204030204" pitchFamily="34" charset="0"/>
              </a:rPr>
              <a:t>ntegrated modelling results</a:t>
            </a:r>
          </a:p>
          <a:p>
            <a:pPr lvl="1"/>
            <a:endParaRPr lang="en-GB" sz="2000" dirty="0">
              <a:ea typeface="Calibri" panose="020F0502020204030204" pitchFamily="34" charset="0"/>
            </a:endParaRPr>
          </a:p>
          <a:p>
            <a:r>
              <a:rPr lang="en-GB" sz="2000" b="1" dirty="0">
                <a:ea typeface="Calibri" panose="020F0502020204030204" pitchFamily="34" charset="0"/>
              </a:rPr>
              <a:t>Lessons learnt, way forward</a:t>
            </a:r>
          </a:p>
        </p:txBody>
      </p:sp>
      <p:sp>
        <p:nvSpPr>
          <p:cNvPr id="4" name="Slide Number Placeholder 3">
            <a:extLst>
              <a:ext uri="{FF2B5EF4-FFF2-40B4-BE49-F238E27FC236}">
                <a16:creationId xmlns:a16="http://schemas.microsoft.com/office/drawing/2014/main" id="{FB71C711-B085-8750-E0A1-6924C0572CEF}"/>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5" name="Footer Placeholder 4">
            <a:extLst>
              <a:ext uri="{FF2B5EF4-FFF2-40B4-BE49-F238E27FC236}">
                <a16:creationId xmlns:a16="http://schemas.microsoft.com/office/drawing/2014/main" id="{C8B8CD36-30A1-64E2-B407-D29FB4AA2DBB}"/>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119618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436133-2858-449E-A630-9E8D14FA71DA}"/>
              </a:ext>
            </a:extLst>
          </p:cNvPr>
          <p:cNvSpPr>
            <a:spLocks noGrp="1"/>
          </p:cNvSpPr>
          <p:nvPr>
            <p:ph type="title"/>
          </p:nvPr>
        </p:nvSpPr>
        <p:spPr/>
        <p:txBody>
          <a:bodyPr/>
          <a:lstStyle/>
          <a:p>
            <a:r>
              <a:rPr lang="en-US" dirty="0"/>
              <a:t>Plasma physics in system code for DEMO design </a:t>
            </a:r>
          </a:p>
        </p:txBody>
      </p:sp>
      <p:sp>
        <p:nvSpPr>
          <p:cNvPr id="3" name="Espace réservé du contenu 2">
            <a:extLst>
              <a:ext uri="{FF2B5EF4-FFF2-40B4-BE49-F238E27FC236}">
                <a16:creationId xmlns:a16="http://schemas.microsoft.com/office/drawing/2014/main" id="{48C1237B-01B5-4235-8090-383748B095CF}"/>
              </a:ext>
            </a:extLst>
          </p:cNvPr>
          <p:cNvSpPr>
            <a:spLocks noGrp="1"/>
          </p:cNvSpPr>
          <p:nvPr>
            <p:ph idx="1"/>
          </p:nvPr>
        </p:nvSpPr>
        <p:spPr/>
        <p:txBody>
          <a:bodyPr>
            <a:normAutofit/>
          </a:bodyPr>
          <a:lstStyle/>
          <a:p>
            <a:pPr marL="0" indent="0">
              <a:buNone/>
            </a:pPr>
            <a:r>
              <a:rPr lang="en-US" sz="2000" b="1" dirty="0">
                <a:solidFill>
                  <a:srgbClr val="C00000"/>
                </a:solidFill>
              </a:rPr>
              <a:t>In system code, 3 quantities from plasma physics needed: </a:t>
            </a:r>
          </a:p>
          <a:p>
            <a:endParaRPr lang="en-US" sz="2000" dirty="0">
              <a:solidFill>
                <a:srgbClr val="C00000"/>
              </a:solidFill>
            </a:endParaRPr>
          </a:p>
          <a:p>
            <a:r>
              <a:rPr lang="en-US" sz="2000" dirty="0">
                <a:solidFill>
                  <a:srgbClr val="C00000"/>
                </a:solidFill>
              </a:rPr>
              <a:t>Fusion power, </a:t>
            </a:r>
            <a:r>
              <a:rPr lang="en-US" sz="2000" dirty="0" err="1">
                <a:solidFill>
                  <a:srgbClr val="C00000"/>
                </a:solidFill>
              </a:rPr>
              <a:t>P</a:t>
            </a:r>
            <a:r>
              <a:rPr lang="en-US" sz="2000" baseline="-25000" dirty="0" err="1">
                <a:solidFill>
                  <a:srgbClr val="C00000"/>
                </a:solidFill>
              </a:rPr>
              <a:t>fus</a:t>
            </a:r>
            <a:r>
              <a:rPr lang="en-US" sz="2000" dirty="0">
                <a:solidFill>
                  <a:srgbClr val="C00000"/>
                </a:solidFill>
              </a:rPr>
              <a:t> </a:t>
            </a:r>
            <a:r>
              <a:rPr lang="en-US" sz="2000" dirty="0"/>
              <a:t>, key quantity, summarizing the plasma output for DEMO design by system code that is then </a:t>
            </a:r>
            <a:r>
              <a:rPr lang="en-US" sz="2000" b="1" dirty="0">
                <a:solidFill>
                  <a:srgbClr val="C00000"/>
                </a:solidFill>
              </a:rPr>
              <a:t>converted in electric power</a:t>
            </a:r>
          </a:p>
          <a:p>
            <a:pPr marL="0" indent="0">
              <a:buNone/>
            </a:pPr>
            <a:endParaRPr lang="en-US" sz="2000" dirty="0"/>
          </a:p>
          <a:p>
            <a:pPr marL="0" indent="0">
              <a:buNone/>
            </a:pPr>
            <a:endParaRPr lang="en-US" sz="2000" dirty="0"/>
          </a:p>
          <a:p>
            <a:pPr marL="0" indent="0">
              <a:buNone/>
            </a:pPr>
            <a:endParaRPr lang="en-US" sz="2000" dirty="0">
              <a:solidFill>
                <a:srgbClr val="C00000"/>
              </a:solidFill>
            </a:endParaRPr>
          </a:p>
          <a:p>
            <a:pPr marL="0" indent="0">
              <a:buNone/>
            </a:pPr>
            <a:endParaRPr lang="en-US" sz="2000" dirty="0">
              <a:solidFill>
                <a:srgbClr val="C00000"/>
              </a:solidFill>
            </a:endParaRPr>
          </a:p>
          <a:p>
            <a:pPr marL="0" indent="0">
              <a:buNone/>
            </a:pPr>
            <a:endParaRPr lang="en-US" sz="2000" dirty="0">
              <a:solidFill>
                <a:srgbClr val="C00000"/>
              </a:solidFill>
            </a:endParaRPr>
          </a:p>
          <a:p>
            <a:r>
              <a:rPr lang="en-US" sz="2000" dirty="0">
                <a:solidFill>
                  <a:srgbClr val="C00000"/>
                </a:solidFill>
              </a:rPr>
              <a:t>Power crossing the separatrix, </a:t>
            </a:r>
            <a:r>
              <a:rPr lang="en-US" sz="2000" dirty="0" err="1">
                <a:solidFill>
                  <a:srgbClr val="C00000"/>
                </a:solidFill>
              </a:rPr>
              <a:t>P</a:t>
            </a:r>
            <a:r>
              <a:rPr lang="en-US" sz="2000" baseline="-25000" dirty="0" err="1">
                <a:solidFill>
                  <a:srgbClr val="C00000"/>
                </a:solidFill>
              </a:rPr>
              <a:t>sep</a:t>
            </a:r>
            <a:r>
              <a:rPr lang="en-US" sz="2000" baseline="-25000" dirty="0">
                <a:solidFill>
                  <a:srgbClr val="C00000"/>
                </a:solidFill>
              </a:rPr>
              <a:t> </a:t>
            </a:r>
            <a:r>
              <a:rPr lang="en-US" sz="2000" dirty="0"/>
              <a:t>, constrained to a max value for divertor protection</a:t>
            </a:r>
          </a:p>
          <a:p>
            <a:r>
              <a:rPr lang="en-US" sz="2000" dirty="0">
                <a:solidFill>
                  <a:srgbClr val="C00000"/>
                </a:solidFill>
              </a:rPr>
              <a:t>Plasma resistivity </a:t>
            </a:r>
            <a:r>
              <a:rPr lang="en-US" sz="2000" dirty="0"/>
              <a:t>to compute the </a:t>
            </a:r>
            <a:r>
              <a:rPr lang="en-US" sz="2000" b="1" dirty="0">
                <a:solidFill>
                  <a:srgbClr val="C00000"/>
                </a:solidFill>
              </a:rPr>
              <a:t>pulse length</a:t>
            </a:r>
          </a:p>
          <a:p>
            <a:pPr marL="0" indent="0" algn="ctr">
              <a:buNone/>
            </a:pPr>
            <a:endParaRPr lang="en-US" sz="2000" b="1" dirty="0">
              <a:solidFill>
                <a:srgbClr val="C00000"/>
              </a:solidFill>
            </a:endParaRPr>
          </a:p>
          <a:p>
            <a:pPr marL="0" indent="0" algn="ctr">
              <a:buNone/>
            </a:pPr>
            <a:r>
              <a:rPr lang="en-US" sz="2000" b="1" dirty="0">
                <a:solidFill>
                  <a:srgbClr val="C00000"/>
                </a:solidFill>
              </a:rPr>
              <a:t>How are these 3 quantities estimated? </a:t>
            </a:r>
          </a:p>
          <a:p>
            <a:pPr marL="0" indent="0">
              <a:buNone/>
            </a:pPr>
            <a:endParaRPr lang="en-US" sz="2000" dirty="0"/>
          </a:p>
          <a:p>
            <a:pPr marL="0" indent="0">
              <a:buNone/>
            </a:pPr>
            <a:endParaRPr lang="en-US" sz="2000" dirty="0">
              <a:solidFill>
                <a:schemeClr val="tx1"/>
              </a:solidFill>
            </a:endParaRPr>
          </a:p>
        </p:txBody>
      </p:sp>
      <p:sp>
        <p:nvSpPr>
          <p:cNvPr id="4" name="Espace réservé du numéro de diapositive 3">
            <a:extLst>
              <a:ext uri="{FF2B5EF4-FFF2-40B4-BE49-F238E27FC236}">
                <a16:creationId xmlns:a16="http://schemas.microsoft.com/office/drawing/2014/main" id="{9179A6F8-0EA6-4823-943E-6D70450A3AC2}"/>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5" name="Espace réservé du pied de page 4">
            <a:extLst>
              <a:ext uri="{FF2B5EF4-FFF2-40B4-BE49-F238E27FC236}">
                <a16:creationId xmlns:a16="http://schemas.microsoft.com/office/drawing/2014/main" id="{CDF05258-1C64-46CF-AF40-9506D2566F6B}"/>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3EFDBF50-AFFF-46B6-B168-7B48A7566E8F}"/>
                  </a:ext>
                </a:extLst>
              </p:cNvPr>
              <p:cNvSpPr txBox="1"/>
              <p:nvPr/>
            </p:nvSpPr>
            <p:spPr>
              <a:xfrm>
                <a:off x="1486850" y="2589468"/>
                <a:ext cx="9641593" cy="1199431"/>
              </a:xfrm>
              <a:prstGeom prst="rect">
                <a:avLst/>
              </a:prstGeom>
              <a:solidFill>
                <a:srgbClr val="FFFFCC"/>
              </a:solidFill>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𝑃</m:t>
                          </m:r>
                        </m:e>
                        <m:sub>
                          <m:r>
                            <a:rPr lang="fr-FR" sz="2000" b="0" i="1">
                              <a:solidFill>
                                <a:schemeClr val="tx1"/>
                              </a:solidFill>
                              <a:latin typeface="Cambria Math" panose="02040503050406030204" pitchFamily="18" charset="0"/>
                            </a:rPr>
                            <m:t>𝑓𝑢𝑠</m:t>
                          </m:r>
                        </m:sub>
                      </m:sSub>
                      <m:r>
                        <a:rPr lang="en-US" sz="2000" b="0" i="1">
                          <a:solidFill>
                            <a:schemeClr val="tx1"/>
                          </a:solidFill>
                          <a:latin typeface="Cambria Math" panose="02040503050406030204" pitchFamily="18" charset="0"/>
                          <a:ea typeface="Cambria Math" panose="02040503050406030204" pitchFamily="18" charset="0"/>
                        </a:rPr>
                        <m:t>∝</m:t>
                      </m:r>
                      <m:sSup>
                        <m:sSupPr>
                          <m:ctrlPr>
                            <a:rPr lang="en-US" sz="2000" i="1">
                              <a:solidFill>
                                <a:schemeClr val="tx1"/>
                              </a:solidFill>
                              <a:latin typeface="Cambria Math" panose="02040503050406030204" pitchFamily="18" charset="0"/>
                              <a:ea typeface="Cambria Math" panose="02040503050406030204" pitchFamily="18" charset="0"/>
                            </a:rPr>
                          </m:ctrlPr>
                        </m:sSupPr>
                        <m:e>
                          <m:sSub>
                            <m:sSubPr>
                              <m:ctrlPr>
                                <a:rPr lang="en-US" sz="2000" i="1">
                                  <a:solidFill>
                                    <a:schemeClr val="tx1"/>
                                  </a:solidFill>
                                  <a:latin typeface="Cambria Math" panose="02040503050406030204" pitchFamily="18" charset="0"/>
                                  <a:ea typeface="Cambria Math" panose="02040503050406030204" pitchFamily="18" charset="0"/>
                                </a:rPr>
                              </m:ctrlPr>
                            </m:sSubPr>
                            <m:e>
                              <m:r>
                                <a:rPr lang="fr-FR" sz="2000" b="0" i="1">
                                  <a:solidFill>
                                    <a:schemeClr val="tx1"/>
                                  </a:solidFill>
                                  <a:latin typeface="Cambria Math" panose="02040503050406030204" pitchFamily="18" charset="0"/>
                                  <a:ea typeface="Cambria Math" panose="02040503050406030204" pitchFamily="18" charset="0"/>
                                </a:rPr>
                                <m:t>𝑛</m:t>
                              </m:r>
                            </m:e>
                            <m:sub>
                              <m:r>
                                <a:rPr lang="fr-FR" sz="2000" b="0" i="1">
                                  <a:solidFill>
                                    <a:schemeClr val="tx1"/>
                                  </a:solidFill>
                                  <a:latin typeface="Cambria Math" panose="02040503050406030204" pitchFamily="18" charset="0"/>
                                  <a:ea typeface="Cambria Math" panose="02040503050406030204" pitchFamily="18" charset="0"/>
                                </a:rPr>
                                <m:t>𝑓𝑢𝑒𝑙</m:t>
                              </m:r>
                            </m:sub>
                          </m:sSub>
                          <m:r>
                            <a:rPr lang="fr-FR" sz="2000" b="0" i="1">
                              <a:solidFill>
                                <a:schemeClr val="tx1"/>
                              </a:solidFill>
                              <a:latin typeface="Cambria Math" panose="02040503050406030204" pitchFamily="18" charset="0"/>
                              <a:ea typeface="Cambria Math" panose="02040503050406030204" pitchFamily="18" charset="0"/>
                            </a:rPr>
                            <m:t>(</m:t>
                          </m:r>
                          <m:r>
                            <a:rPr lang="fr-FR" sz="2000" b="0" i="1">
                              <a:solidFill>
                                <a:schemeClr val="tx1"/>
                              </a:solidFill>
                              <a:latin typeface="Cambria Math" panose="02040503050406030204" pitchFamily="18" charset="0"/>
                              <a:ea typeface="Cambria Math" panose="02040503050406030204" pitchFamily="18" charset="0"/>
                            </a:rPr>
                            <m:t>𝑐𝑜𝑟𝑒</m:t>
                          </m:r>
                          <m:r>
                            <a:rPr lang="fr-FR" sz="2000" b="0" i="1">
                              <a:solidFill>
                                <a:schemeClr val="tx1"/>
                              </a:solidFill>
                              <a:latin typeface="Cambria Math" panose="02040503050406030204" pitchFamily="18" charset="0"/>
                              <a:ea typeface="Cambria Math" panose="02040503050406030204" pitchFamily="18" charset="0"/>
                            </a:rPr>
                            <m:t>)</m:t>
                          </m:r>
                        </m:e>
                        <m:sup>
                          <m:r>
                            <a:rPr lang="fr-FR" sz="2000" b="0" i="1">
                              <a:solidFill>
                                <a:schemeClr val="tx1"/>
                              </a:solidFill>
                              <a:latin typeface="Cambria Math" panose="02040503050406030204" pitchFamily="18" charset="0"/>
                              <a:ea typeface="Cambria Math" panose="02040503050406030204" pitchFamily="18" charset="0"/>
                            </a:rPr>
                            <m:t>2</m:t>
                          </m:r>
                        </m:sup>
                      </m:sSup>
                      <m:sSup>
                        <m:sSupPr>
                          <m:ctrlPr>
                            <a:rPr lang="en-US" sz="2000" i="1">
                              <a:solidFill>
                                <a:schemeClr val="tx1"/>
                              </a:solidFill>
                              <a:latin typeface="Cambria Math" panose="02040503050406030204" pitchFamily="18" charset="0"/>
                              <a:ea typeface="Cambria Math" panose="02040503050406030204" pitchFamily="18" charset="0"/>
                            </a:rPr>
                          </m:ctrlPr>
                        </m:sSupPr>
                        <m:e>
                          <m:sSub>
                            <m:sSubPr>
                              <m:ctrlPr>
                                <a:rPr lang="en-US" sz="2000" i="1">
                                  <a:solidFill>
                                    <a:schemeClr val="tx1"/>
                                  </a:solidFill>
                                  <a:latin typeface="Cambria Math" panose="02040503050406030204" pitchFamily="18" charset="0"/>
                                  <a:ea typeface="Cambria Math" panose="02040503050406030204" pitchFamily="18" charset="0"/>
                                </a:rPr>
                              </m:ctrlPr>
                            </m:sSubPr>
                            <m:e>
                              <m:r>
                                <a:rPr lang="fr-FR" sz="2000" b="0" i="1">
                                  <a:solidFill>
                                    <a:schemeClr val="tx1"/>
                                  </a:solidFill>
                                  <a:latin typeface="Cambria Math" panose="02040503050406030204" pitchFamily="18" charset="0"/>
                                  <a:ea typeface="Cambria Math" panose="02040503050406030204" pitchFamily="18" charset="0"/>
                                </a:rPr>
                                <m:t>𝑇</m:t>
                              </m:r>
                            </m:e>
                            <m:sub>
                              <m:r>
                                <a:rPr lang="fr-FR" sz="2000" b="0" i="1">
                                  <a:solidFill>
                                    <a:schemeClr val="tx1"/>
                                  </a:solidFill>
                                  <a:latin typeface="Cambria Math" panose="02040503050406030204" pitchFamily="18" charset="0"/>
                                  <a:ea typeface="Cambria Math" panose="02040503050406030204" pitchFamily="18" charset="0"/>
                                </a:rPr>
                                <m:t>𝑖</m:t>
                              </m:r>
                            </m:sub>
                          </m:sSub>
                          <m:r>
                            <a:rPr lang="fr-FR" sz="2000" b="0" i="1">
                              <a:solidFill>
                                <a:schemeClr val="tx1"/>
                              </a:solidFill>
                              <a:latin typeface="Cambria Math" panose="02040503050406030204" pitchFamily="18" charset="0"/>
                              <a:ea typeface="Cambria Math" panose="02040503050406030204" pitchFamily="18" charset="0"/>
                            </a:rPr>
                            <m:t>(</m:t>
                          </m:r>
                          <m:r>
                            <a:rPr lang="fr-FR" sz="2000" b="0" i="1">
                              <a:solidFill>
                                <a:schemeClr val="tx1"/>
                              </a:solidFill>
                              <a:latin typeface="Cambria Math" panose="02040503050406030204" pitchFamily="18" charset="0"/>
                              <a:ea typeface="Cambria Math" panose="02040503050406030204" pitchFamily="18" charset="0"/>
                            </a:rPr>
                            <m:t>𝑐𝑜𝑟𝑒</m:t>
                          </m:r>
                          <m:r>
                            <a:rPr lang="fr-FR" sz="2000" b="0" i="1">
                              <a:solidFill>
                                <a:schemeClr val="tx1"/>
                              </a:solidFill>
                              <a:latin typeface="Cambria Math" panose="02040503050406030204" pitchFamily="18" charset="0"/>
                              <a:ea typeface="Cambria Math" panose="02040503050406030204" pitchFamily="18" charset="0"/>
                            </a:rPr>
                            <m:t>)</m:t>
                          </m:r>
                        </m:e>
                        <m:sup>
                          <m:r>
                            <a:rPr lang="fr-FR" sz="2000" b="0" i="1">
                              <a:solidFill>
                                <a:schemeClr val="tx1"/>
                              </a:solidFill>
                              <a:latin typeface="Cambria Math" panose="02040503050406030204" pitchFamily="18" charset="0"/>
                              <a:ea typeface="Cambria Math" panose="02040503050406030204" pitchFamily="18" charset="0"/>
                            </a:rPr>
                            <m:t>1−2</m:t>
                          </m:r>
                        </m:sup>
                      </m:sSup>
                    </m:oMath>
                  </m:oMathPara>
                </a14:m>
                <a:endParaRPr lang="en-US" sz="2000" i="1" dirty="0">
                  <a:solidFill>
                    <a:schemeClr val="tx1"/>
                  </a:solidFill>
                  <a:latin typeface="Cambria Math" panose="02040503050406030204" pitchFamily="18" charset="0"/>
                </a:endParaRPr>
              </a:p>
              <a:p>
                <a:pPr algn="ct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𝑃</m:t>
                        </m:r>
                      </m:e>
                      <m:sub>
                        <m:r>
                          <a:rPr lang="fr-FR" sz="2000" b="0" i="1">
                            <a:solidFill>
                              <a:schemeClr val="tx1"/>
                            </a:solidFill>
                            <a:latin typeface="Cambria Math" panose="02040503050406030204" pitchFamily="18" charset="0"/>
                          </a:rPr>
                          <m:t>𝑓𝑢𝑠</m:t>
                        </m:r>
                      </m:sub>
                    </m:sSub>
                    <m:r>
                      <a:rPr lang="fr-FR" sz="2000" b="0" i="1" smtClean="0">
                        <a:solidFill>
                          <a:schemeClr val="tx1"/>
                        </a:solidFill>
                        <a:latin typeface="Cambria Math" panose="02040503050406030204" pitchFamily="18" charset="0"/>
                        <a:ea typeface="Cambria Math" panose="02040503050406030204" pitchFamily="18" charset="0"/>
                      </a:rPr>
                      <m:t>=  </m:t>
                    </m:r>
                  </m:oMath>
                </a14:m>
                <a:r>
                  <a:rPr lang="en-US" sz="2000" dirty="0">
                    <a:solidFill>
                      <a:schemeClr val="tx1"/>
                    </a:solidFill>
                  </a:rPr>
                  <a:t>4/5 on 14 MeV neutrons + 1/5 on 3.5 MeV alphas: self-heating </a:t>
                </a:r>
                <a14:m>
                  <m:oMath xmlns:m="http://schemas.openxmlformats.org/officeDocument/2006/math">
                    <m:sSub>
                      <m:sSubPr>
                        <m:ctrlPr>
                          <a:rPr lang="en-US" sz="2000" i="1">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𝑃</m:t>
                        </m:r>
                      </m:e>
                      <m:sub>
                        <m:r>
                          <a:rPr lang="fr-FR" sz="2000" b="0" i="1" smtClean="0">
                            <a:solidFill>
                              <a:schemeClr val="tx1"/>
                            </a:solidFill>
                            <a:latin typeface="Cambria Math" panose="02040503050406030204" pitchFamily="18" charset="0"/>
                          </a:rPr>
                          <m:t>𝑎𝑙𝑝h𝑎</m:t>
                        </m:r>
                      </m:sub>
                    </m:sSub>
                    <m:r>
                      <a:rPr lang="fr-FR" sz="2000" b="0" i="1" smtClean="0">
                        <a:solidFill>
                          <a:schemeClr val="tx1"/>
                        </a:solidFill>
                        <a:latin typeface="Cambria Math" panose="02040503050406030204" pitchFamily="18" charset="0"/>
                      </a:rPr>
                      <m:t>=</m:t>
                    </m:r>
                    <m:f>
                      <m:fPr>
                        <m:ctrlPr>
                          <a:rPr lang="fr-FR" sz="2000" i="1" smtClean="0">
                            <a:solidFill>
                              <a:schemeClr val="tx1"/>
                            </a:solidFill>
                            <a:latin typeface="Cambria Math" panose="02040503050406030204" pitchFamily="18" charset="0"/>
                          </a:rPr>
                        </m:ctrlPr>
                      </m:fPr>
                      <m:num>
                        <m:r>
                          <a:rPr lang="fr-FR" sz="2000" b="0" i="1" smtClean="0">
                            <a:solidFill>
                              <a:schemeClr val="tx1"/>
                            </a:solidFill>
                            <a:latin typeface="Cambria Math" panose="02040503050406030204" pitchFamily="18" charset="0"/>
                          </a:rPr>
                          <m:t>1</m:t>
                        </m:r>
                      </m:num>
                      <m:den>
                        <m:r>
                          <a:rPr lang="fr-FR" sz="2000" b="0" i="1" smtClean="0">
                            <a:solidFill>
                              <a:schemeClr val="tx1"/>
                            </a:solidFill>
                            <a:latin typeface="Cambria Math" panose="02040503050406030204" pitchFamily="18" charset="0"/>
                          </a:rPr>
                          <m:t>5</m:t>
                        </m:r>
                      </m:den>
                    </m:f>
                  </m:oMath>
                </a14:m>
                <a:r>
                  <a:rPr lang="en-US" sz="2000" dirty="0">
                    <a:solidFill>
                      <a:schemeClr val="tx1"/>
                    </a:solidFill>
                  </a:rPr>
                  <a:t> </a:t>
                </a:r>
                <a14:m>
                  <m:oMath xmlns:m="http://schemas.openxmlformats.org/officeDocument/2006/math">
                    <m:sSub>
                      <m:sSubPr>
                        <m:ctrlPr>
                          <a:rPr lang="en-US" sz="2000" i="1">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𝑃</m:t>
                        </m:r>
                      </m:e>
                      <m:sub>
                        <m:r>
                          <a:rPr lang="fr-FR" sz="2000" b="0" i="1">
                            <a:solidFill>
                              <a:schemeClr val="tx1"/>
                            </a:solidFill>
                            <a:latin typeface="Cambria Math" panose="02040503050406030204" pitchFamily="18" charset="0"/>
                          </a:rPr>
                          <m:t>𝑓𝑢𝑠</m:t>
                        </m:r>
                      </m:sub>
                    </m:sSub>
                  </m:oMath>
                </a14:m>
                <a:r>
                  <a:rPr lang="en-US" sz="2000" dirty="0">
                    <a:solidFill>
                      <a:schemeClr val="tx1"/>
                    </a:solidFill>
                  </a:rPr>
                  <a:t> </a:t>
                </a:r>
              </a:p>
              <a:p>
                <a:pPr algn="ctr"/>
                <a:r>
                  <a:rPr lang="en-US" sz="2000" dirty="0">
                    <a:solidFill>
                      <a:schemeClr val="tx1"/>
                    </a:solidFill>
                  </a:rPr>
                  <a:t>Q&gt;5 needed for a burning plasma such that  </a:t>
                </a:r>
                <a14:m>
                  <m:oMath xmlns:m="http://schemas.openxmlformats.org/officeDocument/2006/math">
                    <m:sSub>
                      <m:sSubPr>
                        <m:ctrlPr>
                          <a:rPr lang="en-US" sz="2000" i="1">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𝑃</m:t>
                        </m:r>
                      </m:e>
                      <m:sub>
                        <m:r>
                          <a:rPr lang="fr-FR" sz="2000" b="0" i="1">
                            <a:solidFill>
                              <a:schemeClr val="tx1"/>
                            </a:solidFill>
                            <a:latin typeface="Cambria Math" panose="02040503050406030204" pitchFamily="18" charset="0"/>
                          </a:rPr>
                          <m:t>𝑎𝑙𝑝h𝑎</m:t>
                        </m:r>
                      </m:sub>
                    </m:sSub>
                    <m:r>
                      <a:rPr lang="fr-FR" sz="2000" b="0" i="1" smtClean="0">
                        <a:solidFill>
                          <a:schemeClr val="tx1"/>
                        </a:solidFill>
                        <a:latin typeface="Cambria Math" panose="02040503050406030204" pitchFamily="18" charset="0"/>
                      </a:rPr>
                      <m:t>&gt;</m:t>
                    </m:r>
                    <m:sSub>
                      <m:sSubPr>
                        <m:ctrlPr>
                          <a:rPr lang="en-US" sz="2000" i="1">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𝑃</m:t>
                        </m:r>
                      </m:e>
                      <m:sub>
                        <m:r>
                          <a:rPr lang="fr-FR" sz="2000" b="0" i="1">
                            <a:solidFill>
                              <a:schemeClr val="tx1"/>
                            </a:solidFill>
                            <a:latin typeface="Cambria Math" panose="02040503050406030204" pitchFamily="18" charset="0"/>
                          </a:rPr>
                          <m:t>𝑎</m:t>
                        </m:r>
                        <m:r>
                          <a:rPr lang="fr-FR" sz="2000" b="0" i="1" smtClean="0">
                            <a:solidFill>
                              <a:schemeClr val="tx1"/>
                            </a:solidFill>
                            <a:latin typeface="Cambria Math" panose="02040503050406030204" pitchFamily="18" charset="0"/>
                          </a:rPr>
                          <m:t>𝑢𝑥𝑖𝑙𝑖𝑎𝑟𝑦</m:t>
                        </m:r>
                      </m:sub>
                    </m:sSub>
                  </m:oMath>
                </a14:m>
                <a:endParaRPr lang="en-US" sz="2000" dirty="0">
                  <a:solidFill>
                    <a:schemeClr val="tx1"/>
                  </a:solidFill>
                </a:endParaRPr>
              </a:p>
            </p:txBody>
          </p:sp>
        </mc:Choice>
        <mc:Fallback xmlns="">
          <p:sp>
            <p:nvSpPr>
              <p:cNvPr id="6" name="ZoneTexte 5">
                <a:extLst>
                  <a:ext uri="{FF2B5EF4-FFF2-40B4-BE49-F238E27FC236}">
                    <a16:creationId xmlns:a16="http://schemas.microsoft.com/office/drawing/2014/main" id="{3EFDBF50-AFFF-46B6-B168-7B48A7566E8F}"/>
                  </a:ext>
                </a:extLst>
              </p:cNvPr>
              <p:cNvSpPr txBox="1">
                <a:spLocks noRot="1" noChangeAspect="1" noMove="1" noResize="1" noEditPoints="1" noAdjustHandles="1" noChangeArrowheads="1" noChangeShapeType="1" noTextEdit="1"/>
              </p:cNvSpPr>
              <p:nvPr/>
            </p:nvSpPr>
            <p:spPr>
              <a:xfrm>
                <a:off x="1486850" y="2589468"/>
                <a:ext cx="9641593" cy="1199431"/>
              </a:xfrm>
              <a:prstGeom prst="rect">
                <a:avLst/>
              </a:prstGeom>
              <a:blipFill>
                <a:blip r:embed="rId2"/>
                <a:stretch>
                  <a:fillRect b="-6599"/>
                </a:stretch>
              </a:blipFill>
            </p:spPr>
            <p:txBody>
              <a:bodyPr/>
              <a:lstStyle/>
              <a:p>
                <a:r>
                  <a:rPr lang="en-US">
                    <a:noFill/>
                  </a:rPr>
                  <a:t> </a:t>
                </a:r>
              </a:p>
            </p:txBody>
          </p:sp>
        </mc:Fallback>
      </mc:AlternateContent>
      <p:sp>
        <p:nvSpPr>
          <p:cNvPr id="7" name="ZoneTexte 6">
            <a:extLst>
              <a:ext uri="{FF2B5EF4-FFF2-40B4-BE49-F238E27FC236}">
                <a16:creationId xmlns:a16="http://schemas.microsoft.com/office/drawing/2014/main" id="{E00B795A-CA3E-434D-917F-A267972ABE1E}"/>
              </a:ext>
            </a:extLst>
          </p:cNvPr>
          <p:cNvSpPr txBox="1"/>
          <p:nvPr/>
        </p:nvSpPr>
        <p:spPr>
          <a:xfrm>
            <a:off x="711387" y="6096071"/>
            <a:ext cx="11113042" cy="400110"/>
          </a:xfrm>
          <a:prstGeom prst="rect">
            <a:avLst/>
          </a:prstGeom>
          <a:noFill/>
        </p:spPr>
        <p:txBody>
          <a:bodyPr wrap="none" rtlCol="0">
            <a:spAutoFit/>
          </a:bodyPr>
          <a:lstStyle/>
          <a:p>
            <a:pPr algn="l"/>
            <a:r>
              <a:rPr lang="en-US" sz="2000" b="1" dirty="0">
                <a:solidFill>
                  <a:srgbClr val="7030A0"/>
                </a:solidFill>
              </a:rPr>
              <a:t>Thanks to [</a:t>
            </a:r>
            <a:r>
              <a:rPr lang="en-US" sz="2000" dirty="0">
                <a:solidFill>
                  <a:srgbClr val="7030A0"/>
                </a:solidFill>
                <a:hlinkClick r:id="rId3"/>
              </a:rPr>
              <a:t>Matti Coleman NF 2025</a:t>
            </a:r>
            <a:r>
              <a:rPr lang="en-US" sz="2000" b="1" dirty="0">
                <a:solidFill>
                  <a:srgbClr val="7030A0"/>
                </a:solidFill>
              </a:rPr>
              <a:t>] &amp; Andrea Quartararo for expertise on PROCESS physics parameters </a:t>
            </a:r>
          </a:p>
        </p:txBody>
      </p:sp>
    </p:spTree>
    <p:extLst>
      <p:ext uri="{BB962C8B-B14F-4D97-AF65-F5344CB8AC3E}">
        <p14:creationId xmlns:p14="http://schemas.microsoft.com/office/powerpoint/2010/main" val="148081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436133-2858-449E-A630-9E8D14FA71DA}"/>
              </a:ext>
            </a:extLst>
          </p:cNvPr>
          <p:cNvSpPr>
            <a:spLocks noGrp="1"/>
          </p:cNvSpPr>
          <p:nvPr>
            <p:ph type="title"/>
          </p:nvPr>
        </p:nvSpPr>
        <p:spPr/>
        <p:txBody>
          <a:bodyPr/>
          <a:lstStyle/>
          <a:p>
            <a:r>
              <a:rPr lang="en-US" dirty="0"/>
              <a:t>Plasma physics in system code: fusion power estimation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8C1237B-01B5-4235-8090-383748B095CF}"/>
                  </a:ext>
                </a:extLst>
              </p:cNvPr>
              <p:cNvSpPr>
                <a:spLocks noGrp="1"/>
              </p:cNvSpPr>
              <p:nvPr>
                <p:ph idx="1"/>
              </p:nvPr>
            </p:nvSpPr>
            <p:spPr/>
            <p:txBody>
              <a:bodyPr>
                <a:normAutofit fontScale="85000" lnSpcReduction="10000"/>
              </a:bodyPr>
              <a:lstStyle/>
              <a:p>
                <a:pPr marL="0" indent="0" algn="ctr">
                  <a:buNone/>
                </a:pPr>
                <a14:m>
                  <m:oMath xmlns:m="http://schemas.openxmlformats.org/officeDocument/2006/math">
                    <m:sSub>
                      <m:sSubPr>
                        <m:ctrlPr>
                          <a:rPr lang="en-US" b="1" i="1" smtClean="0">
                            <a:solidFill>
                              <a:srgbClr val="C00000"/>
                            </a:solidFill>
                            <a:latin typeface="Cambria Math" panose="02040503050406030204" pitchFamily="18" charset="0"/>
                          </a:rPr>
                        </m:ctrlPr>
                      </m:sSubPr>
                      <m:e>
                        <m:r>
                          <a:rPr lang="fr-FR" b="1" i="1">
                            <a:solidFill>
                              <a:srgbClr val="C00000"/>
                            </a:solidFill>
                            <a:latin typeface="Cambria Math" panose="02040503050406030204" pitchFamily="18" charset="0"/>
                          </a:rPr>
                          <m:t>𝑷</m:t>
                        </m:r>
                      </m:e>
                      <m:sub>
                        <m:r>
                          <a:rPr lang="fr-FR" b="1" i="1">
                            <a:solidFill>
                              <a:srgbClr val="C00000"/>
                            </a:solidFill>
                            <a:latin typeface="Cambria Math" panose="02040503050406030204" pitchFamily="18" charset="0"/>
                          </a:rPr>
                          <m:t>𝒇𝒖𝒔</m:t>
                        </m:r>
                      </m:sub>
                    </m:sSub>
                    <m:r>
                      <a:rPr lang="en-US" b="1" i="1">
                        <a:solidFill>
                          <a:srgbClr val="C00000"/>
                        </a:solidFill>
                        <a:latin typeface="Cambria Math" panose="02040503050406030204" pitchFamily="18" charset="0"/>
                        <a:ea typeface="Cambria Math" panose="02040503050406030204" pitchFamily="18" charset="0"/>
                      </a:rPr>
                      <m:t>∝</m:t>
                    </m:r>
                    <m:sSup>
                      <m:sSupPr>
                        <m:ctrlPr>
                          <a:rPr lang="en-US" b="1" i="1">
                            <a:solidFill>
                              <a:srgbClr val="C00000"/>
                            </a:solidFill>
                            <a:latin typeface="Cambria Math" panose="02040503050406030204" pitchFamily="18" charset="0"/>
                            <a:ea typeface="Cambria Math" panose="02040503050406030204" pitchFamily="18" charset="0"/>
                          </a:rPr>
                        </m:ctrlPr>
                      </m:sSupPr>
                      <m:e>
                        <m:sSub>
                          <m:sSubPr>
                            <m:ctrlPr>
                              <a:rPr lang="en-US" b="1" i="1">
                                <a:solidFill>
                                  <a:srgbClr val="C00000"/>
                                </a:solidFill>
                                <a:latin typeface="Cambria Math" panose="02040503050406030204" pitchFamily="18" charset="0"/>
                                <a:ea typeface="Cambria Math" panose="02040503050406030204" pitchFamily="18" charset="0"/>
                              </a:rPr>
                            </m:ctrlPr>
                          </m:sSubPr>
                          <m:e>
                            <m:r>
                              <a:rPr lang="fr-FR" b="1" i="1">
                                <a:solidFill>
                                  <a:srgbClr val="C00000"/>
                                </a:solidFill>
                                <a:latin typeface="Cambria Math" panose="02040503050406030204" pitchFamily="18" charset="0"/>
                                <a:ea typeface="Cambria Math" panose="02040503050406030204" pitchFamily="18" charset="0"/>
                              </a:rPr>
                              <m:t>𝒏</m:t>
                            </m:r>
                          </m:e>
                          <m:sub>
                            <m:r>
                              <a:rPr lang="fr-FR" b="1" i="1">
                                <a:solidFill>
                                  <a:srgbClr val="C00000"/>
                                </a:solidFill>
                                <a:latin typeface="Cambria Math" panose="02040503050406030204" pitchFamily="18" charset="0"/>
                                <a:ea typeface="Cambria Math" panose="02040503050406030204" pitchFamily="18" charset="0"/>
                              </a:rPr>
                              <m:t>𝒇𝒖𝒆𝒍</m:t>
                            </m:r>
                          </m:sub>
                        </m:sSub>
                        <m:r>
                          <a:rPr lang="fr-FR" b="1" i="1">
                            <a:solidFill>
                              <a:srgbClr val="C00000"/>
                            </a:solidFill>
                            <a:latin typeface="Cambria Math" panose="02040503050406030204" pitchFamily="18" charset="0"/>
                            <a:ea typeface="Cambria Math" panose="02040503050406030204" pitchFamily="18" charset="0"/>
                          </a:rPr>
                          <m:t>(</m:t>
                        </m:r>
                        <m:r>
                          <a:rPr lang="fr-FR" b="1" i="1">
                            <a:solidFill>
                              <a:srgbClr val="C00000"/>
                            </a:solidFill>
                            <a:latin typeface="Cambria Math" panose="02040503050406030204" pitchFamily="18" charset="0"/>
                            <a:ea typeface="Cambria Math" panose="02040503050406030204" pitchFamily="18" charset="0"/>
                          </a:rPr>
                          <m:t>𝒄𝒐𝒓𝒆</m:t>
                        </m:r>
                        <m:r>
                          <a:rPr lang="fr-FR" b="1" i="1">
                            <a:solidFill>
                              <a:srgbClr val="C00000"/>
                            </a:solidFill>
                            <a:latin typeface="Cambria Math" panose="02040503050406030204" pitchFamily="18" charset="0"/>
                            <a:ea typeface="Cambria Math" panose="02040503050406030204" pitchFamily="18" charset="0"/>
                          </a:rPr>
                          <m:t>)</m:t>
                        </m:r>
                      </m:e>
                      <m:sup>
                        <m:r>
                          <a:rPr lang="fr-FR" b="1" i="1">
                            <a:solidFill>
                              <a:srgbClr val="C00000"/>
                            </a:solidFill>
                            <a:latin typeface="Cambria Math" panose="02040503050406030204" pitchFamily="18" charset="0"/>
                            <a:ea typeface="Cambria Math" panose="02040503050406030204" pitchFamily="18" charset="0"/>
                          </a:rPr>
                          <m:t>𝟐</m:t>
                        </m:r>
                      </m:sup>
                    </m:sSup>
                    <m:sSup>
                      <m:sSupPr>
                        <m:ctrlPr>
                          <a:rPr lang="en-US" b="1" i="1">
                            <a:solidFill>
                              <a:srgbClr val="C00000"/>
                            </a:solidFill>
                            <a:latin typeface="Cambria Math" panose="02040503050406030204" pitchFamily="18" charset="0"/>
                            <a:ea typeface="Cambria Math" panose="02040503050406030204" pitchFamily="18" charset="0"/>
                          </a:rPr>
                        </m:ctrlPr>
                      </m:sSupPr>
                      <m:e>
                        <m:sSub>
                          <m:sSubPr>
                            <m:ctrlPr>
                              <a:rPr lang="en-US" b="1" i="1">
                                <a:solidFill>
                                  <a:srgbClr val="C00000"/>
                                </a:solidFill>
                                <a:latin typeface="Cambria Math" panose="02040503050406030204" pitchFamily="18" charset="0"/>
                                <a:ea typeface="Cambria Math" panose="02040503050406030204" pitchFamily="18" charset="0"/>
                              </a:rPr>
                            </m:ctrlPr>
                          </m:sSubPr>
                          <m:e>
                            <m:r>
                              <a:rPr lang="fr-FR" b="1" i="1">
                                <a:solidFill>
                                  <a:srgbClr val="C00000"/>
                                </a:solidFill>
                                <a:latin typeface="Cambria Math" panose="02040503050406030204" pitchFamily="18" charset="0"/>
                                <a:ea typeface="Cambria Math" panose="02040503050406030204" pitchFamily="18" charset="0"/>
                              </a:rPr>
                              <m:t>𝑻</m:t>
                            </m:r>
                          </m:e>
                          <m:sub>
                            <m:r>
                              <a:rPr lang="fr-FR" b="1" i="1">
                                <a:solidFill>
                                  <a:srgbClr val="C00000"/>
                                </a:solidFill>
                                <a:latin typeface="Cambria Math" panose="02040503050406030204" pitchFamily="18" charset="0"/>
                                <a:ea typeface="Cambria Math" panose="02040503050406030204" pitchFamily="18" charset="0"/>
                              </a:rPr>
                              <m:t>𝒊</m:t>
                            </m:r>
                          </m:sub>
                        </m:sSub>
                        <m:r>
                          <a:rPr lang="fr-FR" b="1" i="1">
                            <a:solidFill>
                              <a:srgbClr val="C00000"/>
                            </a:solidFill>
                            <a:latin typeface="Cambria Math" panose="02040503050406030204" pitchFamily="18" charset="0"/>
                            <a:ea typeface="Cambria Math" panose="02040503050406030204" pitchFamily="18" charset="0"/>
                          </a:rPr>
                          <m:t>(</m:t>
                        </m:r>
                        <m:r>
                          <a:rPr lang="fr-FR" b="1" i="1">
                            <a:solidFill>
                              <a:srgbClr val="C00000"/>
                            </a:solidFill>
                            <a:latin typeface="Cambria Math" panose="02040503050406030204" pitchFamily="18" charset="0"/>
                            <a:ea typeface="Cambria Math" panose="02040503050406030204" pitchFamily="18" charset="0"/>
                          </a:rPr>
                          <m:t>𝒄𝒐𝒓𝒆</m:t>
                        </m:r>
                        <m:r>
                          <a:rPr lang="fr-FR" b="1" i="1">
                            <a:solidFill>
                              <a:srgbClr val="C00000"/>
                            </a:solidFill>
                            <a:latin typeface="Cambria Math" panose="02040503050406030204" pitchFamily="18" charset="0"/>
                            <a:ea typeface="Cambria Math" panose="02040503050406030204" pitchFamily="18" charset="0"/>
                          </a:rPr>
                          <m:t>)</m:t>
                        </m:r>
                      </m:e>
                      <m:sup>
                        <m:r>
                          <a:rPr lang="fr-FR" b="1" i="1">
                            <a:solidFill>
                              <a:srgbClr val="C00000"/>
                            </a:solidFill>
                            <a:latin typeface="Cambria Math" panose="02040503050406030204" pitchFamily="18" charset="0"/>
                            <a:ea typeface="Cambria Math" panose="02040503050406030204" pitchFamily="18" charset="0"/>
                          </a:rPr>
                          <m:t>𝟏</m:t>
                        </m:r>
                        <m:r>
                          <a:rPr lang="fr-FR" b="1" i="1">
                            <a:solidFill>
                              <a:srgbClr val="C00000"/>
                            </a:solidFill>
                            <a:latin typeface="Cambria Math" panose="02040503050406030204" pitchFamily="18" charset="0"/>
                            <a:ea typeface="Cambria Math" panose="02040503050406030204" pitchFamily="18" charset="0"/>
                          </a:rPr>
                          <m:t>−</m:t>
                        </m:r>
                        <m:r>
                          <a:rPr lang="fr-FR" b="1" i="1">
                            <a:solidFill>
                              <a:srgbClr val="C00000"/>
                            </a:solidFill>
                            <a:latin typeface="Cambria Math" panose="02040503050406030204" pitchFamily="18" charset="0"/>
                            <a:ea typeface="Cambria Math" panose="02040503050406030204" pitchFamily="18" charset="0"/>
                          </a:rPr>
                          <m:t>𝟐</m:t>
                        </m:r>
                      </m:sup>
                    </m:sSup>
                  </m:oMath>
                </a14:m>
                <a:r>
                  <a:rPr lang="en-US" b="1" dirty="0">
                    <a:solidFill>
                      <a:schemeClr val="tx1"/>
                    </a:solidFill>
                  </a:rPr>
                  <a:t> </a:t>
                </a:r>
              </a:p>
              <a:p>
                <a:r>
                  <a:rPr lang="en-GB" b="1" dirty="0">
                    <a:solidFill>
                      <a:srgbClr val="C00000"/>
                    </a:solidFill>
                    <a:effectLst/>
                    <a:latin typeface="+mj-lt"/>
                    <a:ea typeface="Times New Roman" panose="02020603050405020304" pitchFamily="18" charset="0"/>
                    <a:cs typeface="Times New Roman" panose="02020603050405020304" pitchFamily="18" charset="0"/>
                  </a:rPr>
                  <a:t>For </a:t>
                </a:r>
                <a:r>
                  <a:rPr lang="en-GB" b="1" dirty="0">
                    <a:solidFill>
                      <a:srgbClr val="C00000"/>
                    </a:solidFill>
                    <a:effectLst/>
                    <a:ea typeface="Times New Roman" panose="02020603050405020304" pitchFamily="18" charset="0"/>
                    <a:cs typeface="Times New Roman" panose="02020603050405020304" pitchFamily="18" charset="0"/>
                  </a:rPr>
                  <a:t>the density</a:t>
                </a:r>
                <a:r>
                  <a:rPr lang="en-GB" dirty="0">
                    <a:solidFill>
                      <a:srgbClr val="C00000"/>
                    </a:solidFill>
                    <a:effectLst/>
                    <a:ea typeface="Times New Roman" panose="02020603050405020304" pitchFamily="18" charset="0"/>
                    <a:cs typeface="Times New Roman" panose="02020603050405020304" pitchFamily="18" charset="0"/>
                  </a:rPr>
                  <a:t>, 1 scaling law and 3 ad-hoc parameters</a:t>
                </a:r>
                <a:endParaRPr lang="en-GB" dirty="0">
                  <a:effectLst/>
                  <a:ea typeface="Times New Roman" panose="02020603050405020304" pitchFamily="18" charset="0"/>
                  <a:cs typeface="Times New Roman" panose="02020603050405020304" pitchFamily="18" charset="0"/>
                </a:endParaRPr>
              </a:p>
              <a:p>
                <a:pPr lvl="1"/>
                <a:r>
                  <a:rPr lang="en-GB" sz="2400" dirty="0">
                    <a:ea typeface="Times New Roman" panose="02020603050405020304" pitchFamily="18" charset="0"/>
                    <a:cs typeface="Times New Roman" panose="02020603050405020304" pitchFamily="18" charset="0"/>
                  </a:rPr>
                  <a:t>Scaling law assumed: </a:t>
                </a:r>
                <a:r>
                  <a:rPr lang="en-GB" sz="2400" u="sng" dirty="0">
                    <a:ea typeface="Times New Roman" panose="02020603050405020304" pitchFamily="18" charset="0"/>
                    <a:cs typeface="Times New Roman" panose="02020603050405020304" pitchFamily="18" charset="0"/>
                  </a:rPr>
                  <a:t>global</a:t>
                </a:r>
                <a:r>
                  <a:rPr lang="en-GB" sz="2400" dirty="0">
                    <a:ea typeface="Times New Roman" panose="02020603050405020304" pitchFamily="18" charset="0"/>
                    <a:cs typeface="Times New Roman" panose="02020603050405020304" pitchFamily="18" charset="0"/>
                  </a:rPr>
                  <a:t> line averaged density &lt; </a:t>
                </a:r>
                <a:r>
                  <a:rPr lang="en-GB" sz="2400" b="1" dirty="0">
                    <a:ea typeface="Times New Roman" panose="02020603050405020304" pitchFamily="18" charset="0"/>
                    <a:cs typeface="Times New Roman" panose="02020603050405020304" pitchFamily="18" charset="0"/>
                  </a:rPr>
                  <a:t>Greenwald limit: </a:t>
                </a:r>
                <a14:m>
                  <m:oMath xmlns:m="http://schemas.openxmlformats.org/officeDocument/2006/math">
                    <m:sSub>
                      <m:sSubPr>
                        <m:ctrlPr>
                          <a:rPr lang="en-GB" sz="2400" b="1" i="1" smtClean="0">
                            <a:latin typeface="Cambria Math" panose="02040503050406030204" pitchFamily="18" charset="0"/>
                            <a:cs typeface="Times New Roman" panose="02020603050405020304" pitchFamily="18" charset="0"/>
                          </a:rPr>
                        </m:ctrlPr>
                      </m:sSubPr>
                      <m:e>
                        <m:r>
                          <a:rPr lang="fr-FR" sz="2400" b="1" i="1" smtClean="0">
                            <a:latin typeface="Cambria Math" panose="02040503050406030204" pitchFamily="18" charset="0"/>
                            <a:cs typeface="Times New Roman" panose="02020603050405020304" pitchFamily="18" charset="0"/>
                          </a:rPr>
                          <m:t>𝑰</m:t>
                        </m:r>
                      </m:e>
                      <m:sub>
                        <m:r>
                          <a:rPr lang="fr-FR" sz="2400" b="1" i="1" smtClean="0">
                            <a:latin typeface="Cambria Math" panose="02040503050406030204" pitchFamily="18" charset="0"/>
                            <a:cs typeface="Times New Roman" panose="02020603050405020304" pitchFamily="18" charset="0"/>
                          </a:rPr>
                          <m:t>𝒑</m:t>
                        </m:r>
                      </m:sub>
                    </m:sSub>
                    <m:r>
                      <a:rPr lang="fr-FR" sz="2400" b="1" i="1" smtClean="0">
                        <a:latin typeface="Cambria Math" panose="02040503050406030204" pitchFamily="18" charset="0"/>
                        <a:cs typeface="Times New Roman" panose="02020603050405020304" pitchFamily="18" charset="0"/>
                      </a:rPr>
                      <m:t>/(</m:t>
                    </m:r>
                    <m:r>
                      <a:rPr lang="fr-FR" sz="2400" b="1" i="1" smtClean="0">
                        <a:latin typeface="Cambria Math" panose="02040503050406030204" pitchFamily="18" charset="0"/>
                        <a:ea typeface="Cambria Math" panose="02040503050406030204" pitchFamily="18" charset="0"/>
                        <a:cs typeface="Times New Roman" panose="02020603050405020304" pitchFamily="18" charset="0"/>
                      </a:rPr>
                      <m:t>𝝅</m:t>
                    </m:r>
                    <m:sSup>
                      <m:sSupPr>
                        <m:ctrlPr>
                          <a:rPr lang="fr-FR" sz="2400" b="1"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fr-FR" sz="2400" b="1" i="1" smtClean="0">
                            <a:latin typeface="Cambria Math" panose="02040503050406030204" pitchFamily="18" charset="0"/>
                            <a:ea typeface="Cambria Math" panose="02040503050406030204" pitchFamily="18" charset="0"/>
                            <a:cs typeface="Times New Roman" panose="02020603050405020304" pitchFamily="18" charset="0"/>
                          </a:rPr>
                          <m:t>𝒂</m:t>
                        </m:r>
                      </m:e>
                      <m:sup>
                        <m:r>
                          <a:rPr lang="fr-FR" sz="2400" b="1" i="1" smtClean="0">
                            <a:latin typeface="Cambria Math" panose="02040503050406030204" pitchFamily="18" charset="0"/>
                            <a:ea typeface="Cambria Math" panose="02040503050406030204" pitchFamily="18" charset="0"/>
                            <a:cs typeface="Times New Roman" panose="02020603050405020304" pitchFamily="18" charset="0"/>
                          </a:rPr>
                          <m:t>𝟐</m:t>
                        </m:r>
                      </m:sup>
                    </m:sSup>
                    <m:r>
                      <a:rPr lang="fr-FR" sz="2400" b="1"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GB" sz="2400" b="1" dirty="0">
                    <a:ea typeface="Times New Roman" panose="02020603050405020304" pitchFamily="18" charset="0"/>
                    <a:cs typeface="Times New Roman" panose="02020603050405020304" pitchFamily="18" charset="0"/>
                  </a:rPr>
                  <a:t> </a:t>
                </a:r>
                <a:r>
                  <a:rPr lang="en-GB" sz="1900" dirty="0">
                    <a:ea typeface="Times New Roman" panose="02020603050405020304" pitchFamily="18" charset="0"/>
                    <a:cs typeface="Times New Roman" panose="02020603050405020304" pitchFamily="18" charset="0"/>
                  </a:rPr>
                  <a:t>[</a:t>
                </a:r>
                <a:r>
                  <a:rPr lang="en-GB" sz="1900" dirty="0">
                    <a:ea typeface="Times New Roman" panose="02020603050405020304" pitchFamily="18" charset="0"/>
                    <a:cs typeface="Times New Roman" panose="02020603050405020304" pitchFamily="18" charset="0"/>
                    <a:hlinkClick r:id="rId2"/>
                  </a:rPr>
                  <a:t>Greenwald PPCF 2002</a:t>
                </a:r>
                <a:r>
                  <a:rPr lang="en-GB" sz="1900" dirty="0">
                    <a:ea typeface="Times New Roman" panose="02020603050405020304" pitchFamily="18" charset="0"/>
                    <a:cs typeface="Times New Roman" panose="02020603050405020304" pitchFamily="18" charset="0"/>
                  </a:rPr>
                  <a:t>]</a:t>
                </a:r>
                <a:endParaRPr lang="en-GB" sz="2400" dirty="0">
                  <a:ea typeface="Times New Roman" panose="02020603050405020304" pitchFamily="18" charset="0"/>
                  <a:cs typeface="Times New Roman" panose="02020603050405020304" pitchFamily="18" charset="0"/>
                </a:endParaRPr>
              </a:p>
              <a:p>
                <a:pPr lvl="1"/>
                <a:r>
                  <a:rPr lang="en-GB" sz="2400" dirty="0">
                    <a:ea typeface="Times New Roman" panose="02020603050405020304" pitchFamily="18" charset="0"/>
                    <a:cs typeface="Times New Roman" panose="02020603050405020304" pitchFamily="18" charset="0"/>
                  </a:rPr>
                  <a:t>To obtain </a:t>
                </a:r>
                <a:r>
                  <a:rPr lang="en-GB" sz="2400" u="sng" dirty="0">
                    <a:ea typeface="Times New Roman" panose="02020603050405020304" pitchFamily="18" charset="0"/>
                    <a:cs typeface="Times New Roman" panose="02020603050405020304" pitchFamily="18" charset="0"/>
                  </a:rPr>
                  <a:t>local</a:t>
                </a:r>
                <a:r>
                  <a:rPr lang="en-GB" sz="24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solidFill>
                              <a:srgbClr val="C00000"/>
                            </a:solidFill>
                            <a:latin typeface="Cambria Math" panose="02040503050406030204" pitchFamily="18" charset="0"/>
                            <a:ea typeface="Cambria Math" panose="02040503050406030204" pitchFamily="18" charset="0"/>
                          </a:rPr>
                        </m:ctrlPr>
                      </m:sSubPr>
                      <m:e>
                        <m:r>
                          <a:rPr lang="fr-FR" sz="2400" b="0" i="1">
                            <a:solidFill>
                              <a:srgbClr val="C00000"/>
                            </a:solidFill>
                            <a:latin typeface="Cambria Math" panose="02040503050406030204" pitchFamily="18" charset="0"/>
                            <a:ea typeface="Cambria Math" panose="02040503050406030204" pitchFamily="18" charset="0"/>
                          </a:rPr>
                          <m:t>𝑛</m:t>
                        </m:r>
                      </m:e>
                      <m:sub>
                        <m:r>
                          <a:rPr lang="fr-FR" sz="2400" b="0" i="1">
                            <a:solidFill>
                              <a:srgbClr val="C00000"/>
                            </a:solidFill>
                            <a:latin typeface="Cambria Math" panose="02040503050406030204" pitchFamily="18" charset="0"/>
                            <a:ea typeface="Cambria Math" panose="02040503050406030204" pitchFamily="18" charset="0"/>
                          </a:rPr>
                          <m:t>𝑓𝑢𝑒𝑙</m:t>
                        </m:r>
                      </m:sub>
                    </m:sSub>
                    <m:r>
                      <a:rPr lang="fr-FR" sz="2400" b="0" i="1">
                        <a:solidFill>
                          <a:srgbClr val="C00000"/>
                        </a:solidFill>
                        <a:latin typeface="Cambria Math" panose="02040503050406030204" pitchFamily="18" charset="0"/>
                        <a:ea typeface="Cambria Math" panose="02040503050406030204" pitchFamily="18" charset="0"/>
                      </a:rPr>
                      <m:t>(</m:t>
                    </m:r>
                    <m:r>
                      <a:rPr lang="fr-FR" sz="2400" b="0" i="1">
                        <a:solidFill>
                          <a:srgbClr val="C00000"/>
                        </a:solidFill>
                        <a:latin typeface="Cambria Math" panose="02040503050406030204" pitchFamily="18" charset="0"/>
                        <a:ea typeface="Cambria Math" panose="02040503050406030204" pitchFamily="18" charset="0"/>
                      </a:rPr>
                      <m:t>𝑐𝑜𝑟𝑒</m:t>
                    </m:r>
                    <m:r>
                      <a:rPr lang="fr-FR" sz="2400" b="0" i="1">
                        <a:solidFill>
                          <a:srgbClr val="C00000"/>
                        </a:solidFill>
                        <a:latin typeface="Cambria Math" panose="02040503050406030204" pitchFamily="18" charset="0"/>
                        <a:ea typeface="Cambria Math" panose="02040503050406030204" pitchFamily="18" charset="0"/>
                      </a:rPr>
                      <m:t>) </m:t>
                    </m:r>
                  </m:oMath>
                </a14:m>
                <a:r>
                  <a:rPr lang="en-GB" sz="2400" dirty="0">
                    <a:effectLst/>
                    <a:ea typeface="Times New Roman" panose="02020603050405020304" pitchFamily="18" charset="0"/>
                    <a:cs typeface="Times New Roman" panose="02020603050405020304" pitchFamily="18" charset="0"/>
                  </a:rPr>
                  <a:t>need to assume </a:t>
                </a:r>
                <a:r>
                  <a:rPr lang="en-GB" sz="2400" dirty="0">
                    <a:ea typeface="Times New Roman" panose="02020603050405020304" pitchFamily="18" charset="0"/>
                    <a:cs typeface="Times New Roman" panose="02020603050405020304" pitchFamily="18" charset="0"/>
                  </a:rPr>
                  <a:t>density profile, 3 ad-hoc parameters:</a:t>
                </a:r>
              </a:p>
              <a:p>
                <a:pPr lvl="2"/>
                <a:r>
                  <a:rPr lang="en-GB" sz="2400" dirty="0">
                    <a:effectLst/>
                    <a:ea typeface="Times New Roman" panose="02020603050405020304" pitchFamily="18" charset="0"/>
                    <a:cs typeface="Times New Roman" panose="02020603050405020304" pitchFamily="18" charset="0"/>
                  </a:rPr>
                  <a:t>At </a:t>
                </a:r>
                <a:r>
                  <a:rPr lang="en-GB" sz="2400" b="1" dirty="0">
                    <a:effectLst/>
                    <a:ea typeface="Times New Roman" panose="02020603050405020304" pitchFamily="18" charset="0"/>
                    <a:cs typeface="Times New Roman" panose="02020603050405020304" pitchFamily="18" charset="0"/>
                  </a:rPr>
                  <a:t>separatrix : 50% </a:t>
                </a:r>
                <a:r>
                  <a:rPr lang="en-GB" sz="2400" dirty="0">
                    <a:effectLst/>
                    <a:ea typeface="Times New Roman" panose="02020603050405020304" pitchFamily="18" charset="0"/>
                    <a:cs typeface="Times New Roman" panose="02020603050405020304" pitchFamily="18" charset="0"/>
                  </a:rPr>
                  <a:t>of Greenwald </a:t>
                </a:r>
              </a:p>
              <a:p>
                <a:pPr lvl="2"/>
                <a:r>
                  <a:rPr lang="en-GB" sz="2400" dirty="0">
                    <a:ea typeface="Times New Roman" panose="02020603050405020304" pitchFamily="18" charset="0"/>
                    <a:cs typeface="Times New Roman" panose="02020603050405020304" pitchFamily="18" charset="0"/>
                  </a:rPr>
                  <a:t>At </a:t>
                </a:r>
                <a:r>
                  <a:rPr lang="en-GB" sz="2400" b="1" dirty="0">
                    <a:ea typeface="Times New Roman" panose="02020603050405020304" pitchFamily="18" charset="0"/>
                    <a:cs typeface="Times New Roman" panose="02020603050405020304" pitchFamily="18" charset="0"/>
                  </a:rPr>
                  <a:t>pedestal: </a:t>
                </a:r>
                <a:r>
                  <a:rPr lang="en-GB" sz="2400" b="1" dirty="0">
                    <a:effectLst/>
                    <a:ea typeface="Times New Roman" panose="02020603050405020304" pitchFamily="18" charset="0"/>
                    <a:cs typeface="Times New Roman" panose="02020603050405020304" pitchFamily="18" charset="0"/>
                  </a:rPr>
                  <a:t>85% </a:t>
                </a:r>
                <a:r>
                  <a:rPr lang="en-GB" sz="2400" dirty="0">
                    <a:effectLst/>
                    <a:ea typeface="Times New Roman" panose="02020603050405020304" pitchFamily="18" charset="0"/>
                    <a:cs typeface="Times New Roman" panose="02020603050405020304" pitchFamily="18" charset="0"/>
                  </a:rPr>
                  <a:t>of Greenwald </a:t>
                </a:r>
              </a:p>
              <a:p>
                <a:pPr lvl="2"/>
                <a:r>
                  <a:rPr lang="en-GB" sz="2400" dirty="0">
                    <a:ea typeface="Times New Roman" panose="02020603050405020304" pitchFamily="18" charset="0"/>
                    <a:cs typeface="Times New Roman" panose="02020603050405020304" pitchFamily="18" charset="0"/>
                  </a:rPr>
                  <a:t>From pedestal to core: </a:t>
                </a:r>
                <a:r>
                  <a:rPr lang="en-GB" sz="2400" dirty="0">
                    <a:effectLst/>
                    <a:ea typeface="Times New Roman" panose="02020603050405020304" pitchFamily="18" charset="0"/>
                    <a:cs typeface="Times New Roman" panose="02020603050405020304" pitchFamily="18" charset="0"/>
                  </a:rPr>
                  <a:t>a density </a:t>
                </a:r>
                <a:r>
                  <a:rPr lang="en-GB" sz="2400" b="1" dirty="0">
                    <a:effectLst/>
                    <a:ea typeface="Times New Roman" panose="02020603050405020304" pitchFamily="18" charset="0"/>
                    <a:cs typeface="Times New Roman" panose="02020603050405020304" pitchFamily="18" charset="0"/>
                  </a:rPr>
                  <a:t>peaking factor of 1</a:t>
                </a:r>
                <a:endParaRPr lang="fr-FR" sz="2400" b="1" dirty="0">
                  <a:ea typeface="Times New Roman" panose="02020603050405020304" pitchFamily="18" charset="0"/>
                  <a:cs typeface="Times New Roman" panose="02020603050405020304" pitchFamily="18" charset="0"/>
                </a:endParaRPr>
              </a:p>
              <a:p>
                <a:r>
                  <a:rPr lang="en-US" b="1" dirty="0">
                    <a:solidFill>
                      <a:srgbClr val="C00000"/>
                    </a:solidFill>
                  </a:rPr>
                  <a:t>For the temperature</a:t>
                </a:r>
                <a:r>
                  <a:rPr lang="en-US" dirty="0">
                    <a:solidFill>
                      <a:srgbClr val="C00000"/>
                    </a:solidFill>
                  </a:rPr>
                  <a:t>, 1 scaling law and 7 ad-hoc parameters</a:t>
                </a:r>
              </a:p>
              <a:p>
                <a:pPr lvl="2"/>
                <a:r>
                  <a:rPr lang="en-US" sz="2400" dirty="0"/>
                  <a:t>Scaling law for </a:t>
                </a:r>
                <a:r>
                  <a:rPr lang="en-US" sz="2400" u="sng" dirty="0"/>
                  <a:t>total</a:t>
                </a:r>
                <a:r>
                  <a:rPr lang="en-US" sz="2400" dirty="0"/>
                  <a:t> energy: based on </a:t>
                </a:r>
                <a:r>
                  <a:rPr lang="en-US" sz="2400" dirty="0" err="1"/>
                  <a:t>ELMy</a:t>
                </a:r>
                <a:r>
                  <a:rPr lang="en-US" sz="2400" dirty="0"/>
                  <a:t> H mode, low radiation plasmas: </a:t>
                </a:r>
                <a:r>
                  <a:rPr lang="en-GB" sz="2400" dirty="0">
                    <a:ea typeface="Times New Roman" panose="02020603050405020304" pitchFamily="18" charset="0"/>
                    <a:cs typeface="Times New Roman" panose="02020603050405020304" pitchFamily="18" charset="0"/>
                  </a:rPr>
                  <a:t>IPB98(y,2) </a:t>
                </a:r>
                <a:r>
                  <a:rPr lang="en-GB" sz="1900" dirty="0">
                    <a:ea typeface="Times New Roman" panose="02020603050405020304" pitchFamily="18" charset="0"/>
                    <a:cs typeface="Times New Roman" panose="02020603050405020304" pitchFamily="18" charset="0"/>
                  </a:rPr>
                  <a:t>[</a:t>
                </a:r>
                <a:r>
                  <a:rPr lang="en-GB" sz="1900" dirty="0">
                    <a:ea typeface="Times New Roman" panose="02020603050405020304" pitchFamily="18" charset="0"/>
                    <a:cs typeface="Times New Roman" panose="02020603050405020304" pitchFamily="18" charset="0"/>
                    <a:hlinkClick r:id="rId3"/>
                  </a:rPr>
                  <a:t>NF 1999</a:t>
                </a:r>
                <a:r>
                  <a:rPr lang="en-GB" sz="1900" dirty="0">
                    <a:ea typeface="Times New Roman" panose="02020603050405020304" pitchFamily="18" charset="0"/>
                    <a:cs typeface="Times New Roman" panose="02020603050405020304" pitchFamily="18" charset="0"/>
                  </a:rPr>
                  <a:t>]. </a:t>
                </a:r>
                <a:r>
                  <a:rPr lang="en-GB" sz="2400" dirty="0">
                    <a:ea typeface="Times New Roman" panose="02020603050405020304" pitchFamily="18" charset="0"/>
                    <a:cs typeface="Times New Roman" panose="02020603050405020304" pitchFamily="18" charset="0"/>
                  </a:rPr>
                  <a:t>NB: 95% ‘log-non-linear’ interval impact ignored. 			           		                       </a:t>
                </a:r>
                <a:r>
                  <a:rPr lang="en-US" sz="2400" b="1" dirty="0"/>
                  <a:t>Energy </a:t>
                </a:r>
                <a14:m>
                  <m:oMath xmlns:m="http://schemas.openxmlformats.org/officeDocument/2006/math">
                    <m:r>
                      <a:rPr lang="fr-FR" sz="2400" b="1" i="1">
                        <a:latin typeface="Cambria Math" panose="02040503050406030204" pitchFamily="18" charset="0"/>
                      </a:rPr>
                      <m:t>=</m:t>
                    </m:r>
                    <m:r>
                      <a:rPr lang="fr-FR" sz="2400" b="1" i="1">
                        <a:latin typeface="Cambria Math" panose="02040503050406030204" pitchFamily="18" charset="0"/>
                      </a:rPr>
                      <m:t>𝑯</m:t>
                    </m:r>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𝟎</m:t>
                    </m:r>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𝟎𝟓𝟔𝟐</m:t>
                    </m:r>
                    <m:r>
                      <a:rPr lang="fr-FR" sz="2400" b="1" i="1">
                        <a:latin typeface="Cambria Math" panose="02040503050406030204" pitchFamily="18" charset="0"/>
                        <a:ea typeface="Cambria Math" panose="02040503050406030204" pitchFamily="18" charset="0"/>
                      </a:rPr>
                      <m:t>×</m:t>
                    </m:r>
                    <m:sSup>
                      <m:sSupPr>
                        <m:ctrlPr>
                          <a:rPr lang="fr-FR" sz="2400" b="1" i="1">
                            <a:latin typeface="Cambria Math" panose="02040503050406030204" pitchFamily="18" charset="0"/>
                            <a:ea typeface="Cambria Math" panose="02040503050406030204" pitchFamily="18" charset="0"/>
                          </a:rPr>
                        </m:ctrlPr>
                      </m:sSupPr>
                      <m:e>
                        <m:r>
                          <a:rPr lang="fr-FR" sz="2400" b="1" i="1">
                            <a:latin typeface="Cambria Math" panose="02040503050406030204" pitchFamily="18" charset="0"/>
                            <a:ea typeface="Cambria Math" panose="02040503050406030204" pitchFamily="18" charset="0"/>
                          </a:rPr>
                          <m:t>𝑰</m:t>
                        </m:r>
                      </m:e>
                      <m:sup>
                        <m:r>
                          <a:rPr lang="fr-FR" sz="2400" b="1" i="1">
                            <a:latin typeface="Cambria Math" panose="02040503050406030204" pitchFamily="18" charset="0"/>
                            <a:ea typeface="Cambria Math" panose="02040503050406030204" pitchFamily="18" charset="0"/>
                          </a:rPr>
                          <m:t>𝟎</m:t>
                        </m:r>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𝟗𝟑</m:t>
                        </m:r>
                      </m:sup>
                    </m:sSup>
                    <m:r>
                      <a:rPr lang="fr-FR" sz="2400" b="1" i="1">
                        <a:latin typeface="Cambria Math" panose="02040503050406030204" pitchFamily="18" charset="0"/>
                        <a:ea typeface="Cambria Math" panose="02040503050406030204" pitchFamily="18" charset="0"/>
                      </a:rPr>
                      <m:t>×</m:t>
                    </m:r>
                    <m:sSup>
                      <m:sSupPr>
                        <m:ctrlPr>
                          <a:rPr lang="fr-FR" sz="2400" b="1" i="1">
                            <a:latin typeface="Cambria Math" panose="02040503050406030204" pitchFamily="18" charset="0"/>
                            <a:ea typeface="Cambria Math" panose="02040503050406030204" pitchFamily="18" charset="0"/>
                          </a:rPr>
                        </m:ctrlPr>
                      </m:sSupPr>
                      <m:e>
                        <m:r>
                          <a:rPr lang="fr-FR" sz="2400" b="1" i="1">
                            <a:latin typeface="Cambria Math" panose="02040503050406030204" pitchFamily="18" charset="0"/>
                            <a:ea typeface="Cambria Math" panose="02040503050406030204" pitchFamily="18" charset="0"/>
                          </a:rPr>
                          <m:t>𝑩</m:t>
                        </m:r>
                      </m:e>
                      <m:sup>
                        <m:r>
                          <a:rPr lang="fr-FR" sz="2400" b="1" i="1">
                            <a:latin typeface="Cambria Math" panose="02040503050406030204" pitchFamily="18" charset="0"/>
                            <a:ea typeface="Cambria Math" panose="02040503050406030204" pitchFamily="18" charset="0"/>
                          </a:rPr>
                          <m:t>𝟎</m:t>
                        </m:r>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𝟏𝟓</m:t>
                        </m:r>
                      </m:sup>
                    </m:sSup>
                    <m:r>
                      <a:rPr lang="fr-FR" sz="2400" b="1" i="1">
                        <a:latin typeface="Cambria Math" panose="02040503050406030204" pitchFamily="18" charset="0"/>
                        <a:ea typeface="Cambria Math" panose="02040503050406030204" pitchFamily="18" charset="0"/>
                      </a:rPr>
                      <m:t>×</m:t>
                    </m:r>
                    <m:sSup>
                      <m:sSupPr>
                        <m:ctrlPr>
                          <a:rPr lang="fr-FR" sz="2400" b="1" i="1">
                            <a:latin typeface="Cambria Math" panose="02040503050406030204" pitchFamily="18" charset="0"/>
                            <a:ea typeface="Cambria Math" panose="02040503050406030204" pitchFamily="18" charset="0"/>
                          </a:rPr>
                        </m:ctrlPr>
                      </m:sSupPr>
                      <m:e>
                        <m:r>
                          <a:rPr lang="fr-FR" sz="2400" b="1" i="1">
                            <a:latin typeface="Cambria Math" panose="02040503050406030204" pitchFamily="18" charset="0"/>
                            <a:ea typeface="Cambria Math" panose="02040503050406030204" pitchFamily="18" charset="0"/>
                          </a:rPr>
                          <m:t>𝑷</m:t>
                        </m:r>
                      </m:e>
                      <m:sup>
                        <m:r>
                          <a:rPr lang="fr-FR" sz="2400" b="1" i="1">
                            <a:latin typeface="Cambria Math" panose="02040503050406030204" pitchFamily="18" charset="0"/>
                            <a:ea typeface="Cambria Math" panose="02040503050406030204" pitchFamily="18" charset="0"/>
                          </a:rPr>
                          <m:t>𝟎</m:t>
                        </m:r>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𝟑𝟏</m:t>
                        </m:r>
                      </m:sup>
                    </m:sSup>
                    <m:r>
                      <a:rPr lang="fr-FR" sz="2400" b="1" i="1">
                        <a:solidFill>
                          <a:srgbClr val="FF0000"/>
                        </a:solidFill>
                        <a:latin typeface="Cambria Math" panose="02040503050406030204" pitchFamily="18" charset="0"/>
                      </a:rPr>
                      <m:t> </m:t>
                    </m:r>
                    <m:r>
                      <a:rPr lang="fr-FR" sz="2400" b="1" i="1">
                        <a:latin typeface="Cambria Math" panose="02040503050406030204" pitchFamily="18" charset="0"/>
                        <a:ea typeface="Cambria Math" panose="02040503050406030204" pitchFamily="18" charset="0"/>
                      </a:rPr>
                      <m:t>×</m:t>
                    </m:r>
                    <m:sSup>
                      <m:sSupPr>
                        <m:ctrlPr>
                          <a:rPr lang="fr-FR" sz="2400" b="1" i="1">
                            <a:latin typeface="Cambria Math" panose="02040503050406030204" pitchFamily="18" charset="0"/>
                            <a:ea typeface="Cambria Math" panose="02040503050406030204" pitchFamily="18" charset="0"/>
                          </a:rPr>
                        </m:ctrlPr>
                      </m:sSupPr>
                      <m:e>
                        <m:r>
                          <a:rPr lang="fr-FR" sz="2400" b="1" i="1">
                            <a:latin typeface="Cambria Math" panose="02040503050406030204" pitchFamily="18" charset="0"/>
                            <a:ea typeface="Cambria Math" panose="02040503050406030204" pitchFamily="18" charset="0"/>
                          </a:rPr>
                          <m:t>𝒏</m:t>
                        </m:r>
                      </m:e>
                      <m:sup>
                        <m:r>
                          <a:rPr lang="fr-FR" sz="2400" b="1" i="1">
                            <a:latin typeface="Cambria Math" panose="02040503050406030204" pitchFamily="18" charset="0"/>
                            <a:ea typeface="Cambria Math" panose="02040503050406030204" pitchFamily="18" charset="0"/>
                          </a:rPr>
                          <m:t>𝟎</m:t>
                        </m:r>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𝟒𝟏</m:t>
                        </m:r>
                      </m:sup>
                    </m:sSup>
                    <m:r>
                      <a:rPr lang="fr-FR" sz="2400" b="1" i="1">
                        <a:latin typeface="Cambria Math" panose="02040503050406030204" pitchFamily="18" charset="0"/>
                        <a:ea typeface="Cambria Math" panose="02040503050406030204" pitchFamily="18" charset="0"/>
                      </a:rPr>
                      <m:t>×</m:t>
                    </m:r>
                    <m:sSup>
                      <m:sSupPr>
                        <m:ctrlPr>
                          <a:rPr lang="fr-FR" sz="2400" b="1" i="1">
                            <a:latin typeface="Cambria Math" panose="02040503050406030204" pitchFamily="18" charset="0"/>
                            <a:ea typeface="Cambria Math" panose="02040503050406030204" pitchFamily="18" charset="0"/>
                          </a:rPr>
                        </m:ctrlPr>
                      </m:sSupPr>
                      <m:e>
                        <m:r>
                          <a:rPr lang="fr-FR" sz="2400" b="1" i="1">
                            <a:latin typeface="Cambria Math" panose="02040503050406030204" pitchFamily="18" charset="0"/>
                            <a:ea typeface="Cambria Math" panose="02040503050406030204" pitchFamily="18" charset="0"/>
                          </a:rPr>
                          <m:t>𝑴</m:t>
                        </m:r>
                      </m:e>
                      <m:sup>
                        <m:r>
                          <a:rPr lang="fr-FR" sz="2400" b="1" i="1">
                            <a:latin typeface="Cambria Math" panose="02040503050406030204" pitchFamily="18" charset="0"/>
                            <a:ea typeface="Cambria Math" panose="02040503050406030204" pitchFamily="18" charset="0"/>
                          </a:rPr>
                          <m:t>𝟎</m:t>
                        </m:r>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𝟏𝟗</m:t>
                        </m:r>
                      </m:sup>
                    </m:sSup>
                    <m:r>
                      <a:rPr lang="fr-FR" sz="2400" b="1" i="1">
                        <a:latin typeface="Cambria Math" panose="02040503050406030204" pitchFamily="18" charset="0"/>
                        <a:ea typeface="Cambria Math" panose="02040503050406030204" pitchFamily="18" charset="0"/>
                      </a:rPr>
                      <m:t>×</m:t>
                    </m:r>
                    <m:sSup>
                      <m:sSupPr>
                        <m:ctrlPr>
                          <a:rPr lang="fr-FR" sz="2400" b="1" i="1">
                            <a:latin typeface="Cambria Math" panose="02040503050406030204" pitchFamily="18" charset="0"/>
                            <a:ea typeface="Cambria Math" panose="02040503050406030204" pitchFamily="18" charset="0"/>
                          </a:rPr>
                        </m:ctrlPr>
                      </m:sSupPr>
                      <m:e>
                        <m:r>
                          <a:rPr lang="fr-FR" sz="2400" b="1" i="1">
                            <a:latin typeface="Cambria Math" panose="02040503050406030204" pitchFamily="18" charset="0"/>
                            <a:ea typeface="Cambria Math" panose="02040503050406030204" pitchFamily="18" charset="0"/>
                          </a:rPr>
                          <m:t>𝑹</m:t>
                        </m:r>
                      </m:e>
                      <m:sup>
                        <m:r>
                          <a:rPr lang="fr-FR" sz="2400" b="1" i="1">
                            <a:latin typeface="Cambria Math" panose="02040503050406030204" pitchFamily="18" charset="0"/>
                            <a:ea typeface="Cambria Math" panose="02040503050406030204" pitchFamily="18" charset="0"/>
                          </a:rPr>
                          <m:t>𝟏</m:t>
                        </m:r>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𝟗𝟕</m:t>
                        </m:r>
                      </m:sup>
                    </m:sSup>
                    <m:r>
                      <a:rPr lang="fr-FR" sz="2400" b="1" i="1">
                        <a:latin typeface="Cambria Math" panose="02040503050406030204" pitchFamily="18" charset="0"/>
                        <a:ea typeface="Cambria Math" panose="02040503050406030204" pitchFamily="18" charset="0"/>
                      </a:rPr>
                      <m:t>×</m:t>
                    </m:r>
                    <m:sSup>
                      <m:sSupPr>
                        <m:ctrlPr>
                          <a:rPr lang="fr-FR" sz="2400" b="1" i="1">
                            <a:latin typeface="Cambria Math" panose="02040503050406030204" pitchFamily="18" charset="0"/>
                            <a:ea typeface="Cambria Math" panose="02040503050406030204" pitchFamily="18" charset="0"/>
                          </a:rPr>
                        </m:ctrlPr>
                      </m:sSupPr>
                      <m:e>
                        <m:r>
                          <a:rPr lang="fr-FR" sz="2400" b="1" i="1">
                            <a:latin typeface="Cambria Math" panose="02040503050406030204" pitchFamily="18" charset="0"/>
                            <a:ea typeface="Cambria Math" panose="02040503050406030204" pitchFamily="18" charset="0"/>
                          </a:rPr>
                          <m:t>𝜿</m:t>
                        </m:r>
                      </m:e>
                      <m:sup>
                        <m:r>
                          <a:rPr lang="fr-FR" sz="2400" b="1" i="1">
                            <a:latin typeface="Cambria Math" panose="02040503050406030204" pitchFamily="18" charset="0"/>
                            <a:ea typeface="Cambria Math" panose="02040503050406030204" pitchFamily="18" charset="0"/>
                          </a:rPr>
                          <m:t>𝟎</m:t>
                        </m:r>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𝟕𝟖</m:t>
                        </m:r>
                      </m:sup>
                    </m:sSup>
                    <m:r>
                      <a:rPr lang="fr-FR" sz="2400" b="1" i="1">
                        <a:latin typeface="Cambria Math" panose="02040503050406030204" pitchFamily="18" charset="0"/>
                        <a:ea typeface="Cambria Math" panose="02040503050406030204" pitchFamily="18" charset="0"/>
                      </a:rPr>
                      <m:t>×</m:t>
                    </m:r>
                    <m:sSup>
                      <m:sSupPr>
                        <m:ctrlPr>
                          <a:rPr lang="fr-FR" sz="2400" b="1" i="1">
                            <a:latin typeface="Cambria Math" panose="02040503050406030204" pitchFamily="18" charset="0"/>
                            <a:ea typeface="Cambria Math" panose="02040503050406030204" pitchFamily="18" charset="0"/>
                          </a:rPr>
                        </m:ctrlPr>
                      </m:sSupPr>
                      <m:e>
                        <m:r>
                          <a:rPr lang="fr-FR" sz="2400" b="1" i="1">
                            <a:latin typeface="Cambria Math" panose="02040503050406030204" pitchFamily="18" charset="0"/>
                            <a:ea typeface="Cambria Math" panose="02040503050406030204" pitchFamily="18" charset="0"/>
                          </a:rPr>
                          <m:t>𝑨</m:t>
                        </m:r>
                      </m:e>
                      <m:sup>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𝟎</m:t>
                        </m:r>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𝟓𝟖</m:t>
                        </m:r>
                      </m:sup>
                    </m:sSup>
                  </m:oMath>
                </a14:m>
                <a:endParaRPr lang="en-US" sz="2400" b="1" dirty="0"/>
              </a:p>
              <a:p>
                <a:pPr lvl="2"/>
                <a:r>
                  <a:rPr lang="en-GB" sz="2400" b="1" dirty="0">
                    <a:ea typeface="Times New Roman" panose="02020603050405020304" pitchFamily="18" charset="0"/>
                    <a:cs typeface="Times New Roman" panose="02020603050405020304" pitchFamily="18" charset="0"/>
                  </a:rPr>
                  <a:t>H =1.1</a:t>
                </a:r>
                <a:r>
                  <a:rPr lang="en-GB" sz="2400" dirty="0">
                    <a:ea typeface="Times New Roman" panose="02020603050405020304" pitchFamily="18" charset="0"/>
                    <a:cs typeface="Times New Roman" panose="02020603050405020304" pitchFamily="18" charset="0"/>
                  </a:rPr>
                  <a:t>. Said to be ‘radiation-corrected’.</a:t>
                </a:r>
                <a14:m>
                  <m:oMath xmlns:m="http://schemas.openxmlformats.org/officeDocument/2006/math">
                    <m:r>
                      <a:rPr lang="fr-FR" sz="2400" b="0" i="0" smtClean="0">
                        <a:latin typeface="Cambria Math" panose="02040503050406030204" pitchFamily="18" charset="0"/>
                        <a:ea typeface="Cambria Math" panose="02040503050406030204" pitchFamily="18" charset="0"/>
                      </a:rPr>
                      <m:t> </m:t>
                    </m:r>
                    <m:r>
                      <a:rPr lang="fr-FR" sz="2400" b="1" i="1" smtClean="0">
                        <a:latin typeface="Cambria Math" panose="02040503050406030204" pitchFamily="18" charset="0"/>
                        <a:ea typeface="Cambria Math" panose="02040503050406030204" pitchFamily="18" charset="0"/>
                      </a:rPr>
                      <m:t> </m:t>
                    </m:r>
                    <m:r>
                      <a:rPr lang="fr-FR" sz="2400" b="1" i="1">
                        <a:latin typeface="Cambria Math" panose="02040503050406030204" pitchFamily="18" charset="0"/>
                        <a:ea typeface="Cambria Math" panose="02040503050406030204" pitchFamily="18" charset="0"/>
                      </a:rPr>
                      <m:t>𝑷</m:t>
                    </m:r>
                    <m:sSub>
                      <m:sSubPr>
                        <m:ctrlPr>
                          <a:rPr lang="fr-FR" sz="2400" i="1">
                            <a:latin typeface="Cambria Math" panose="02040503050406030204" pitchFamily="18" charset="0"/>
                            <a:ea typeface="Cambria Math" panose="02040503050406030204" pitchFamily="18" charset="0"/>
                          </a:rPr>
                        </m:ctrlPr>
                      </m:sSubPr>
                      <m:e>
                        <m:r>
                          <a:rPr lang="fr-FR" sz="2400" b="0" i="1">
                            <a:latin typeface="Cambria Math" panose="02040503050406030204" pitchFamily="18" charset="0"/>
                            <a:ea typeface="Cambria Math" panose="02040503050406030204" pitchFamily="18" charset="0"/>
                          </a:rPr>
                          <m:t>= </m:t>
                        </m:r>
                        <m:r>
                          <a:rPr lang="fr-FR" sz="2400" b="0" i="1">
                            <a:latin typeface="Cambria Math" panose="02040503050406030204" pitchFamily="18" charset="0"/>
                            <a:ea typeface="Cambria Math" panose="02040503050406030204" pitchFamily="18" charset="0"/>
                          </a:rPr>
                          <m:t>𝑃</m:t>
                        </m:r>
                      </m:e>
                      <m:sub>
                        <m:r>
                          <a:rPr lang="fr-FR" sz="2400" b="0" i="1">
                            <a:latin typeface="Cambria Math" panose="02040503050406030204" pitchFamily="18" charset="0"/>
                            <a:ea typeface="Cambria Math" panose="02040503050406030204" pitchFamily="18" charset="0"/>
                          </a:rPr>
                          <m:t>𝑎𝑢𝑥</m:t>
                        </m:r>
                      </m:sub>
                    </m:sSub>
                    <m:r>
                      <a:rPr lang="fr-FR" sz="2400" b="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b="0" i="1">
                            <a:latin typeface="Cambria Math" panose="02040503050406030204" pitchFamily="18" charset="0"/>
                            <a:ea typeface="Cambria Math" panose="02040503050406030204" pitchFamily="18" charset="0"/>
                          </a:rPr>
                          <m:t>𝑃</m:t>
                        </m:r>
                      </m:e>
                      <m:sub>
                        <m:r>
                          <a:rPr lang="fr-FR" sz="2400" b="0" i="1">
                            <a:latin typeface="Cambria Math" panose="02040503050406030204" pitchFamily="18" charset="0"/>
                            <a:ea typeface="Cambria Math" panose="02040503050406030204" pitchFamily="18" charset="0"/>
                          </a:rPr>
                          <m:t>𝑎𝑙𝑝h𝑎</m:t>
                        </m:r>
                      </m:sub>
                    </m:sSub>
                    <m:r>
                      <a:rPr lang="fr-FR" sz="2400" b="0"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𝟎</m:t>
                    </m:r>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𝟔</m:t>
                    </m:r>
                    <m:r>
                      <a:rPr lang="fr-FR" sz="2400" b="0" i="1">
                        <a:latin typeface="Cambria Math" panose="02040503050406030204" pitchFamily="18" charset="0"/>
                        <a:ea typeface="Cambria Math" panose="02040503050406030204" pitchFamily="18" charset="0"/>
                      </a:rPr>
                      <m:t> </m:t>
                    </m:r>
                    <m:nary>
                      <m:naryPr>
                        <m:ctrlPr>
                          <a:rPr lang="fr-FR" sz="2400" i="1">
                            <a:latin typeface="Cambria Math" panose="02040503050406030204" pitchFamily="18" charset="0"/>
                            <a:ea typeface="Cambria Math" panose="02040503050406030204" pitchFamily="18" charset="0"/>
                          </a:rPr>
                        </m:ctrlPr>
                      </m:naryPr>
                      <m:sub>
                        <m:r>
                          <m:rPr>
                            <m:brk m:alnAt="23"/>
                          </m:rPr>
                          <a:rPr lang="fr-FR" sz="2400" b="0" i="1">
                            <a:latin typeface="Cambria Math" panose="02040503050406030204" pitchFamily="18" charset="0"/>
                            <a:ea typeface="Cambria Math" panose="02040503050406030204" pitchFamily="18" charset="0"/>
                          </a:rPr>
                          <m:t>0</m:t>
                        </m:r>
                      </m:sub>
                      <m:sup>
                        <m:r>
                          <a:rPr lang="fr-FR" sz="2400" b="1" i="1" smtClean="0">
                            <a:latin typeface="Cambria Math" panose="02040503050406030204" pitchFamily="18" charset="0"/>
                            <a:ea typeface="Cambria Math" panose="02040503050406030204" pitchFamily="18" charset="0"/>
                          </a:rPr>
                          <m:t>𝝆</m:t>
                        </m:r>
                        <m:r>
                          <a:rPr lang="fr-FR" sz="2400" b="1" i="1" smtClean="0">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𝟎</m:t>
                        </m:r>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𝟕𝟓</m:t>
                        </m:r>
                      </m:sup>
                      <m:e>
                        <m:sSub>
                          <m:sSubPr>
                            <m:ctrlPr>
                              <a:rPr lang="fr-FR" sz="2400" i="1" smtClean="0">
                                <a:solidFill>
                                  <a:schemeClr val="tx1"/>
                                </a:solidFill>
                                <a:latin typeface="Cambria Math" panose="02040503050406030204" pitchFamily="18" charset="0"/>
                                <a:ea typeface="Cambria Math" panose="02040503050406030204" pitchFamily="18" charset="0"/>
                              </a:rPr>
                            </m:ctrlPr>
                          </m:sSubPr>
                          <m:e>
                            <m:r>
                              <a:rPr lang="fr-FR" sz="2400" b="0" i="1">
                                <a:solidFill>
                                  <a:schemeClr val="tx1"/>
                                </a:solidFill>
                                <a:latin typeface="Cambria Math" panose="02040503050406030204" pitchFamily="18" charset="0"/>
                                <a:ea typeface="Cambria Math" panose="02040503050406030204" pitchFamily="18" charset="0"/>
                              </a:rPr>
                              <m:t>𝑞</m:t>
                            </m:r>
                          </m:e>
                          <m:sub>
                            <m:r>
                              <a:rPr lang="fr-FR" sz="2400" b="0" i="1">
                                <a:solidFill>
                                  <a:schemeClr val="tx1"/>
                                </a:solidFill>
                                <a:latin typeface="Cambria Math" panose="02040503050406030204" pitchFamily="18" charset="0"/>
                                <a:ea typeface="Cambria Math" panose="02040503050406030204" pitchFamily="18" charset="0"/>
                              </a:rPr>
                              <m:t>𝑟𝑎𝑑</m:t>
                            </m:r>
                          </m:sub>
                        </m:sSub>
                        <m:r>
                          <a:rPr lang="fr-FR" sz="2400" b="0" i="1">
                            <a:solidFill>
                              <a:schemeClr val="tx1"/>
                            </a:solidFill>
                            <a:latin typeface="Cambria Math" panose="02040503050406030204" pitchFamily="18" charset="0"/>
                            <a:ea typeface="Cambria Math" panose="02040503050406030204" pitchFamily="18" charset="0"/>
                          </a:rPr>
                          <m:t>𝑑𝑉</m:t>
                        </m:r>
                      </m:e>
                    </m:nary>
                  </m:oMath>
                </a14:m>
                <a:endParaRPr lang="fr-FR" sz="2400" dirty="0">
                  <a:solidFill>
                    <a:srgbClr val="FF0000"/>
                  </a:solidFill>
                  <a:ea typeface="Cambria Math" panose="02040503050406030204" pitchFamily="18" charset="0"/>
                </a:endParaRPr>
              </a:p>
              <a:p>
                <a:pPr lvl="2"/>
                <a14:m>
                  <m:oMath xmlns:m="http://schemas.openxmlformats.org/officeDocument/2006/math">
                    <m:sSub>
                      <m:sSubPr>
                        <m:ctrlPr>
                          <a:rPr lang="fr-FR" sz="2400" i="1" smtClean="0">
                            <a:solidFill>
                              <a:schemeClr val="tx1"/>
                            </a:solidFill>
                            <a:latin typeface="Cambria Math" panose="02040503050406030204" pitchFamily="18" charset="0"/>
                            <a:ea typeface="Cambria Math" panose="02040503050406030204" pitchFamily="18" charset="0"/>
                          </a:rPr>
                        </m:ctrlPr>
                      </m:sSubPr>
                      <m:e>
                        <m:r>
                          <a:rPr lang="fr-FR" sz="2400" b="0" i="1">
                            <a:solidFill>
                              <a:schemeClr val="tx1"/>
                            </a:solidFill>
                            <a:latin typeface="Cambria Math" panose="02040503050406030204" pitchFamily="18" charset="0"/>
                            <a:ea typeface="Cambria Math" panose="02040503050406030204" pitchFamily="18" charset="0"/>
                          </a:rPr>
                          <m:t>𝑞</m:t>
                        </m:r>
                      </m:e>
                      <m:sub>
                        <m:r>
                          <a:rPr lang="fr-FR" sz="2400" b="0" i="1">
                            <a:solidFill>
                              <a:schemeClr val="tx1"/>
                            </a:solidFill>
                            <a:latin typeface="Cambria Math" panose="02040503050406030204" pitchFamily="18" charset="0"/>
                            <a:ea typeface="Cambria Math" panose="02040503050406030204" pitchFamily="18" charset="0"/>
                          </a:rPr>
                          <m:t>𝑟𝑎𝑑</m:t>
                        </m:r>
                      </m:sub>
                    </m:sSub>
                  </m:oMath>
                </a14:m>
                <a:r>
                  <a:rPr lang="fr-FR" sz="2400" dirty="0">
                    <a:solidFill>
                      <a:srgbClr val="FF0000"/>
                    </a:solidFill>
                    <a:ea typeface="Cambria Math" panose="02040503050406030204" pitchFamily="18" charset="0"/>
                  </a:rPr>
                  <a:t> </a:t>
                </a:r>
                <a:r>
                  <a:rPr lang="fr-FR" sz="2400" dirty="0" err="1">
                    <a:ea typeface="Cambria Math" panose="02040503050406030204" pitchFamily="18" charset="0"/>
                  </a:rPr>
                  <a:t>impacted</a:t>
                </a:r>
                <a:r>
                  <a:rPr lang="fr-FR" sz="2400" dirty="0">
                    <a:ea typeface="Cambria Math" panose="02040503050406030204" pitchFamily="18" charset="0"/>
                  </a:rPr>
                  <a:t> by </a:t>
                </a:r>
                <a:r>
                  <a:rPr lang="fr-FR" sz="2400" dirty="0" err="1">
                    <a:ea typeface="Cambria Math" panose="02040503050406030204" pitchFamily="18" charset="0"/>
                  </a:rPr>
                  <a:t>impurity</a:t>
                </a:r>
                <a:r>
                  <a:rPr lang="fr-FR" sz="2400" dirty="0">
                    <a:ea typeface="Cambria Math" panose="02040503050406030204" pitchFamily="18" charset="0"/>
                  </a:rPr>
                  <a:t> mix: </a:t>
                </a:r>
                <a:r>
                  <a:rPr lang="fr-FR" sz="2400" b="1" dirty="0">
                    <a:ea typeface="Cambria Math" panose="02040503050406030204" pitchFamily="18" charset="0"/>
                  </a:rPr>
                  <a:t>W </a:t>
                </a:r>
                <a:r>
                  <a:rPr lang="fr-FR" sz="2400" b="1" dirty="0">
                    <a:solidFill>
                      <a:schemeClr val="tx1"/>
                    </a:solidFill>
                    <a:ea typeface="Cambria Math" panose="02040503050406030204" pitchFamily="18" charset="0"/>
                  </a:rPr>
                  <a:t>concentration </a:t>
                </a:r>
                <a14:m>
                  <m:oMath xmlns:m="http://schemas.openxmlformats.org/officeDocument/2006/math">
                    <m:r>
                      <a:rPr lang="fr-FR" sz="2400" b="1" i="1" smtClean="0">
                        <a:solidFill>
                          <a:schemeClr val="tx1"/>
                        </a:solidFill>
                        <a:latin typeface="Cambria Math" panose="02040503050406030204" pitchFamily="18" charset="0"/>
                        <a:ea typeface="Cambria Math" panose="02040503050406030204" pitchFamily="18" charset="0"/>
                      </a:rPr>
                      <m:t>𝟓</m:t>
                    </m:r>
                    <m:r>
                      <a:rPr lang="fr-FR" sz="2400" b="1" i="1" smtClean="0">
                        <a:solidFill>
                          <a:schemeClr val="tx1"/>
                        </a:solidFill>
                        <a:latin typeface="Cambria Math" panose="02040503050406030204" pitchFamily="18" charset="0"/>
                        <a:ea typeface="Cambria Math" panose="02040503050406030204" pitchFamily="18" charset="0"/>
                      </a:rPr>
                      <m:t>×</m:t>
                    </m:r>
                    <m:sSup>
                      <m:sSupPr>
                        <m:ctrlPr>
                          <a:rPr lang="fr-FR" sz="2400" b="1" i="1" smtClean="0">
                            <a:solidFill>
                              <a:schemeClr val="tx1"/>
                            </a:solidFill>
                            <a:latin typeface="Cambria Math" panose="02040503050406030204" pitchFamily="18" charset="0"/>
                            <a:ea typeface="Cambria Math" panose="02040503050406030204" pitchFamily="18" charset="0"/>
                          </a:rPr>
                        </m:ctrlPr>
                      </m:sSupPr>
                      <m:e>
                        <m:r>
                          <a:rPr lang="fr-FR" sz="2400" b="1" i="1" smtClean="0">
                            <a:solidFill>
                              <a:schemeClr val="tx1"/>
                            </a:solidFill>
                            <a:latin typeface="Cambria Math" panose="02040503050406030204" pitchFamily="18" charset="0"/>
                            <a:ea typeface="Cambria Math" panose="02040503050406030204" pitchFamily="18" charset="0"/>
                          </a:rPr>
                          <m:t>𝟏𝟎</m:t>
                        </m:r>
                      </m:e>
                      <m:sup>
                        <m:r>
                          <a:rPr lang="fr-FR" sz="2400" b="1" i="1" smtClean="0">
                            <a:solidFill>
                              <a:schemeClr val="tx1"/>
                            </a:solidFill>
                            <a:latin typeface="Cambria Math" panose="02040503050406030204" pitchFamily="18" charset="0"/>
                            <a:ea typeface="Cambria Math" panose="02040503050406030204" pitchFamily="18" charset="0"/>
                          </a:rPr>
                          <m:t>−</m:t>
                        </m:r>
                        <m:r>
                          <a:rPr lang="fr-FR" sz="2400" b="1" i="1" smtClean="0">
                            <a:solidFill>
                              <a:schemeClr val="tx1"/>
                            </a:solidFill>
                            <a:latin typeface="Cambria Math" panose="02040503050406030204" pitchFamily="18" charset="0"/>
                            <a:ea typeface="Cambria Math" panose="02040503050406030204" pitchFamily="18" charset="0"/>
                          </a:rPr>
                          <m:t>𝟓</m:t>
                        </m:r>
                      </m:sup>
                    </m:sSup>
                  </m:oMath>
                </a14:m>
                <a:endParaRPr lang="fr-FR" sz="2400" b="1" dirty="0">
                  <a:solidFill>
                    <a:srgbClr val="FF0000"/>
                  </a:solidFill>
                  <a:ea typeface="Cambria Math" panose="02040503050406030204" pitchFamily="18" charset="0"/>
                </a:endParaRPr>
              </a:p>
              <a:p>
                <a:pPr lvl="2"/>
                <a:r>
                  <a:rPr lang="en-GB" sz="2400" dirty="0">
                    <a:ea typeface="Times New Roman" panose="02020603050405020304" pitchFamily="18" charset="0"/>
                    <a:cs typeface="Times New Roman" panose="02020603050405020304" pitchFamily="18" charset="0"/>
                  </a:rPr>
                  <a:t>From global energy + density, to obtain </a:t>
                </a:r>
                <a:r>
                  <a:rPr lang="en-GB" sz="2400" u="sng" dirty="0">
                    <a:ea typeface="Times New Roman" panose="02020603050405020304" pitchFamily="18" charset="0"/>
                    <a:cs typeface="Times New Roman" panose="02020603050405020304" pitchFamily="18" charset="0"/>
                  </a:rPr>
                  <a:t>local</a:t>
                </a:r>
                <a:r>
                  <a:rPr lang="en-GB" sz="24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solidFill>
                              <a:srgbClr val="C00000"/>
                            </a:solidFill>
                            <a:latin typeface="Cambria Math" panose="02040503050406030204" pitchFamily="18" charset="0"/>
                            <a:ea typeface="Cambria Math" panose="02040503050406030204" pitchFamily="18" charset="0"/>
                          </a:rPr>
                        </m:ctrlPr>
                      </m:sSubPr>
                      <m:e>
                        <m:r>
                          <a:rPr lang="fr-FR" sz="2400" b="0" i="1">
                            <a:solidFill>
                              <a:srgbClr val="C00000"/>
                            </a:solidFill>
                            <a:latin typeface="Cambria Math" panose="02040503050406030204" pitchFamily="18" charset="0"/>
                            <a:ea typeface="Cambria Math" panose="02040503050406030204" pitchFamily="18" charset="0"/>
                          </a:rPr>
                          <m:t>𝑇</m:t>
                        </m:r>
                      </m:e>
                      <m:sub>
                        <m:r>
                          <a:rPr lang="fr-FR" sz="2400" b="0" i="1">
                            <a:solidFill>
                              <a:srgbClr val="C00000"/>
                            </a:solidFill>
                            <a:latin typeface="Cambria Math" panose="02040503050406030204" pitchFamily="18" charset="0"/>
                            <a:ea typeface="Cambria Math" panose="02040503050406030204" pitchFamily="18" charset="0"/>
                          </a:rPr>
                          <m:t>𝑖</m:t>
                        </m:r>
                      </m:sub>
                    </m:sSub>
                    <m:r>
                      <a:rPr lang="fr-FR" sz="2400" b="0" i="1">
                        <a:solidFill>
                          <a:srgbClr val="C00000"/>
                        </a:solidFill>
                        <a:latin typeface="Cambria Math" panose="02040503050406030204" pitchFamily="18" charset="0"/>
                        <a:ea typeface="Cambria Math" panose="02040503050406030204" pitchFamily="18" charset="0"/>
                      </a:rPr>
                      <m:t>(</m:t>
                    </m:r>
                    <m:r>
                      <a:rPr lang="fr-FR" sz="2400" b="0" i="1">
                        <a:solidFill>
                          <a:srgbClr val="C00000"/>
                        </a:solidFill>
                        <a:latin typeface="Cambria Math" panose="02040503050406030204" pitchFamily="18" charset="0"/>
                        <a:ea typeface="Cambria Math" panose="02040503050406030204" pitchFamily="18" charset="0"/>
                      </a:rPr>
                      <m:t>𝑐𝑜𝑟𝑒</m:t>
                    </m:r>
                    <m:r>
                      <a:rPr lang="fr-FR" sz="2400" b="0" i="1">
                        <a:solidFill>
                          <a:srgbClr val="C00000"/>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GB" sz="2400" dirty="0">
                    <a:ea typeface="Times New Roman" panose="02020603050405020304" pitchFamily="18" charset="0"/>
                    <a:cs typeface="Times New Roman" panose="02020603050405020304" pitchFamily="18" charset="0"/>
                  </a:rPr>
                  <a:t>need to assume temperature profile</a:t>
                </a:r>
              </a:p>
              <a:p>
                <a:pPr lvl="3">
                  <a:buFont typeface="Arial" panose="020B0604020202020204" pitchFamily="34" charset="0"/>
                  <a:buChar char="•"/>
                </a:pPr>
                <a:r>
                  <a:rPr lang="en-GB" sz="2400" dirty="0">
                    <a:effectLst/>
                    <a:ea typeface="Times New Roman" panose="02020603050405020304" pitchFamily="18" charset="0"/>
                    <a:cs typeface="Times New Roman" panose="02020603050405020304" pitchFamily="18" charset="0"/>
                  </a:rPr>
                  <a:t>pedestal, </a:t>
                </a:r>
                <a:r>
                  <a:rPr lang="en-GB" sz="2400" dirty="0" err="1">
                    <a:effectLst/>
                    <a:ea typeface="Times New Roman" panose="02020603050405020304" pitchFamily="18" charset="0"/>
                    <a:cs typeface="Times New Roman" panose="02020603050405020304" pitchFamily="18" charset="0"/>
                  </a:rPr>
                  <a:t>T</a:t>
                </a:r>
                <a:r>
                  <a:rPr lang="en-GB" sz="2400" baseline="-25000" dirty="0" err="1">
                    <a:effectLst/>
                    <a:ea typeface="Times New Roman" panose="02020603050405020304" pitchFamily="18" charset="0"/>
                    <a:cs typeface="Times New Roman" panose="02020603050405020304" pitchFamily="18" charset="0"/>
                  </a:rPr>
                  <a:t>ped</a:t>
                </a:r>
                <a:r>
                  <a:rPr lang="en-GB" sz="2400" dirty="0">
                    <a:effectLst/>
                    <a:ea typeface="Times New Roman" panose="02020603050405020304" pitchFamily="18" charset="0"/>
                    <a:cs typeface="Times New Roman" panose="02020603050405020304" pitchFamily="18" charset="0"/>
                  </a:rPr>
                  <a:t>, </a:t>
                </a:r>
                <a:r>
                  <a:rPr lang="en-GB" sz="2400" b="1" dirty="0">
                    <a:effectLst/>
                    <a:ea typeface="Times New Roman" panose="02020603050405020304" pitchFamily="18" charset="0"/>
                    <a:cs typeface="Times New Roman" panose="02020603050405020304" pitchFamily="18" charset="0"/>
                  </a:rPr>
                  <a:t>based on EPED </a:t>
                </a:r>
                <a:r>
                  <a:rPr lang="en-GB" sz="2400" dirty="0">
                    <a:effectLst/>
                    <a:ea typeface="Times New Roman" panose="02020603050405020304" pitchFamily="18" charset="0"/>
                    <a:cs typeface="Times New Roman" panose="02020603050405020304" pitchFamily="18" charset="0"/>
                  </a:rPr>
                  <a:t>DEMO-2018 </a:t>
                </a:r>
                <a:r>
                  <a:rPr lang="en-GB" sz="2400" b="1" dirty="0">
                    <a:effectLst/>
                    <a:ea typeface="Times New Roman" panose="02020603050405020304" pitchFamily="18" charset="0"/>
                    <a:cs typeface="Times New Roman" panose="02020603050405020304" pitchFamily="18" charset="0"/>
                  </a:rPr>
                  <a:t>at 5.7 T </a:t>
                </a:r>
                <a:r>
                  <a:rPr lang="en-GB" sz="1900" dirty="0">
                    <a:effectLst/>
                    <a:ea typeface="Times New Roman" panose="02020603050405020304" pitchFamily="18" charset="0"/>
                    <a:cs typeface="Times New Roman" panose="02020603050405020304" pitchFamily="18" charset="0"/>
                  </a:rPr>
                  <a:t>[</a:t>
                </a:r>
                <a:r>
                  <a:rPr lang="en-GB" sz="1900" u="sng" dirty="0">
                    <a:solidFill>
                      <a:srgbClr val="1155CC"/>
                    </a:solidFill>
                    <a:effectLst/>
                    <a:ea typeface="Times New Roman" panose="02020603050405020304" pitchFamily="18" charset="0"/>
                    <a:cs typeface="Times New Roman" panose="02020603050405020304" pitchFamily="18" charset="0"/>
                    <a:hlinkClick r:id="rId4"/>
                  </a:rPr>
                  <a:t>S. Saarelma 2018</a:t>
                </a:r>
                <a:r>
                  <a:rPr lang="en-GB" sz="1900" dirty="0">
                    <a:effectLst/>
                    <a:ea typeface="Times New Roman" panose="02020603050405020304" pitchFamily="18" charset="0"/>
                    <a:cs typeface="Times New Roman" panose="02020603050405020304" pitchFamily="18" charset="0"/>
                  </a:rPr>
                  <a:t>] </a:t>
                </a:r>
                <a:r>
                  <a:rPr lang="en-GB" sz="2400" dirty="0">
                    <a:effectLst/>
                    <a:ea typeface="Times New Roman" panose="02020603050405020304" pitchFamily="18" charset="0"/>
                    <a:cs typeface="Times New Roman" panose="02020603050405020304" pitchFamily="18" charset="0"/>
                  </a:rPr>
                  <a:t>and fudge factor 0.65</a:t>
                </a:r>
              </a:p>
              <a:p>
                <a:pPr lvl="3">
                  <a:buFont typeface="Arial" panose="020B0604020202020204" pitchFamily="34" charset="0"/>
                  <a:buChar char="•"/>
                </a:pPr>
                <a:r>
                  <a:rPr lang="en-GB" sz="2400" b="1" dirty="0">
                    <a:effectLst/>
                    <a:ea typeface="Times New Roman" panose="02020603050405020304" pitchFamily="18" charset="0"/>
                    <a:cs typeface="Times New Roman" panose="02020603050405020304" pitchFamily="18" charset="0"/>
                  </a:rPr>
                  <a:t>profile factors </a:t>
                </a:r>
                <a:r>
                  <a:rPr lang="en-GB" sz="2400" dirty="0">
                    <a:effectLst/>
                    <a:ea typeface="Times New Roman" panose="02020603050405020304" pitchFamily="18" charset="0"/>
                    <a:cs typeface="Times New Roman" panose="02020603050405020304" pitchFamily="18" charset="0"/>
                  </a:rPr>
                  <a:t>from the pedestal top inward: </a:t>
                </a:r>
                <a:r>
                  <a:rPr lang="en-GB" sz="2400" b="1" dirty="0">
                    <a:effectLst/>
                    <a:ea typeface="Times New Roman" panose="02020603050405020304" pitchFamily="18" charset="0"/>
                    <a:cs typeface="Times New Roman" panose="02020603050405020304" pitchFamily="18" charset="0"/>
                  </a:rPr>
                  <a:t>1.45 </a:t>
                </a:r>
                <a:r>
                  <a:rPr lang="en-GB" sz="2400" dirty="0">
                    <a:effectLst/>
                    <a:ea typeface="Times New Roman" panose="02020603050405020304" pitchFamily="18" charset="0"/>
                    <a:cs typeface="Times New Roman" panose="02020603050405020304" pitchFamily="18" charset="0"/>
                  </a:rPr>
                  <a:t>and</a:t>
                </a:r>
                <a:r>
                  <a:rPr lang="en-GB" sz="2400" b="1" dirty="0">
                    <a:effectLst/>
                    <a:ea typeface="Times New Roman" panose="02020603050405020304" pitchFamily="18" charset="0"/>
                    <a:cs typeface="Times New Roman" panose="02020603050405020304" pitchFamily="18" charset="0"/>
                  </a:rPr>
                  <a:t> 2</a:t>
                </a:r>
                <a:endParaRPr lang="en-GB" sz="2400" b="1" dirty="0">
                  <a:ea typeface="Times New Roman" panose="02020603050405020304" pitchFamily="18" charset="0"/>
                  <a:cs typeface="Times New Roman" panose="02020603050405020304" pitchFamily="18" charset="0"/>
                </a:endParaRPr>
              </a:p>
              <a:p>
                <a:pPr lvl="1"/>
                <a:endParaRPr lang="en-US" sz="2400" dirty="0">
                  <a:solidFill>
                    <a:schemeClr val="tx1"/>
                  </a:solidFill>
                </a:endParaRPr>
              </a:p>
              <a:p>
                <a:pPr>
                  <a:buFontTx/>
                  <a:buChar char="-"/>
                </a:pPr>
                <a:endParaRPr lang="en-US" dirty="0">
                  <a:solidFill>
                    <a:schemeClr val="tx1"/>
                  </a:solidFill>
                </a:endParaRPr>
              </a:p>
            </p:txBody>
          </p:sp>
        </mc:Choice>
        <mc:Fallback xmlns="">
          <p:sp>
            <p:nvSpPr>
              <p:cNvPr id="3" name="Espace réservé du contenu 2">
                <a:extLst>
                  <a:ext uri="{FF2B5EF4-FFF2-40B4-BE49-F238E27FC236}">
                    <a16:creationId xmlns:a16="http://schemas.microsoft.com/office/drawing/2014/main" id="{48C1237B-01B5-4235-8090-383748B095CF}"/>
                  </a:ext>
                </a:extLst>
              </p:cNvPr>
              <p:cNvSpPr>
                <a:spLocks noGrp="1" noRot="1" noChangeAspect="1" noMove="1" noResize="1" noEditPoints="1" noAdjustHandles="1" noChangeArrowheads="1" noChangeShapeType="1" noTextEdit="1"/>
              </p:cNvSpPr>
              <p:nvPr>
                <p:ph idx="1"/>
              </p:nvPr>
            </p:nvSpPr>
            <p:spPr>
              <a:blipFill>
                <a:blip r:embed="rId5"/>
                <a:stretch>
                  <a:fillRect l="-494"/>
                </a:stretch>
              </a:blipFill>
            </p:spPr>
            <p:txBody>
              <a:bodyPr/>
              <a:lstStyle/>
              <a:p>
                <a:r>
                  <a:rPr lang="en-US">
                    <a:noFill/>
                  </a:rPr>
                  <a:t> </a:t>
                </a:r>
              </a:p>
            </p:txBody>
          </p:sp>
        </mc:Fallback>
      </mc:AlternateContent>
      <p:sp>
        <p:nvSpPr>
          <p:cNvPr id="4" name="Espace réservé du numéro de diapositive 3">
            <a:extLst>
              <a:ext uri="{FF2B5EF4-FFF2-40B4-BE49-F238E27FC236}">
                <a16:creationId xmlns:a16="http://schemas.microsoft.com/office/drawing/2014/main" id="{9179A6F8-0EA6-4823-943E-6D70450A3AC2}"/>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
        <p:nvSpPr>
          <p:cNvPr id="5" name="Espace réservé du pied de page 4">
            <a:extLst>
              <a:ext uri="{FF2B5EF4-FFF2-40B4-BE49-F238E27FC236}">
                <a16:creationId xmlns:a16="http://schemas.microsoft.com/office/drawing/2014/main" id="{CDF05258-1C64-46CF-AF40-9506D2566F6B}"/>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415023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436133-2858-449E-A630-9E8D14FA71DA}"/>
              </a:ext>
            </a:extLst>
          </p:cNvPr>
          <p:cNvSpPr>
            <a:spLocks noGrp="1"/>
          </p:cNvSpPr>
          <p:nvPr>
            <p:ph type="title"/>
          </p:nvPr>
        </p:nvSpPr>
        <p:spPr/>
        <p:txBody>
          <a:bodyPr/>
          <a:lstStyle/>
          <a:p>
            <a:r>
              <a:rPr lang="en-US" dirty="0"/>
              <a:t>Plasma physics in system code: power crossing the separatrix</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8C1237B-01B5-4235-8090-383748B095CF}"/>
                  </a:ext>
                </a:extLst>
              </p:cNvPr>
              <p:cNvSpPr>
                <a:spLocks noGrp="1"/>
              </p:cNvSpPr>
              <p:nvPr>
                <p:ph idx="1"/>
              </p:nvPr>
            </p:nvSpPr>
            <p:spPr/>
            <p:txBody>
              <a:bodyPr>
                <a:normAutofit/>
              </a:bodyPr>
              <a:lstStyle/>
              <a:p>
                <a:pPr marL="0" indent="0" algn="ctr">
                  <a:buNone/>
                </a:pPr>
                <a14:m>
                  <m:oMathPara xmlns:m="http://schemas.openxmlformats.org/officeDocument/2006/math">
                    <m:oMathParaPr>
                      <m:jc m:val="center"/>
                    </m:oMathParaPr>
                    <m:oMath xmlns:m="http://schemas.openxmlformats.org/officeDocument/2006/math">
                      <m:sSub>
                        <m:sSubPr>
                          <m:ctrlPr>
                            <a:rPr lang="fr-FR" sz="2000" b="1" i="1" smtClean="0">
                              <a:solidFill>
                                <a:srgbClr val="C00000"/>
                              </a:solidFill>
                              <a:latin typeface="Cambria Math" panose="02040503050406030204" pitchFamily="18" charset="0"/>
                              <a:ea typeface="Cambria Math" panose="02040503050406030204" pitchFamily="18" charset="0"/>
                            </a:rPr>
                          </m:ctrlPr>
                        </m:sSubPr>
                        <m:e>
                          <m:r>
                            <a:rPr lang="fr-FR" sz="2000" b="1" i="1">
                              <a:solidFill>
                                <a:srgbClr val="C00000"/>
                              </a:solidFill>
                              <a:latin typeface="Cambria Math" panose="02040503050406030204" pitchFamily="18" charset="0"/>
                              <a:ea typeface="Cambria Math" panose="02040503050406030204" pitchFamily="18" charset="0"/>
                            </a:rPr>
                            <m:t>𝑷</m:t>
                          </m:r>
                        </m:e>
                        <m:sub>
                          <m:r>
                            <a:rPr lang="fr-FR" sz="2000" b="1" i="1" smtClean="0">
                              <a:solidFill>
                                <a:srgbClr val="C00000"/>
                              </a:solidFill>
                              <a:latin typeface="Cambria Math" panose="02040503050406030204" pitchFamily="18" charset="0"/>
                              <a:ea typeface="Cambria Math" panose="02040503050406030204" pitchFamily="18" charset="0"/>
                            </a:rPr>
                            <m:t>𝒔𝒆𝒑</m:t>
                          </m:r>
                        </m:sub>
                      </m:sSub>
                      <m:sSub>
                        <m:sSubPr>
                          <m:ctrlPr>
                            <a:rPr lang="fr-FR" sz="2000" b="1" i="1">
                              <a:solidFill>
                                <a:srgbClr val="C00000"/>
                              </a:solidFill>
                              <a:latin typeface="Cambria Math" panose="02040503050406030204" pitchFamily="18" charset="0"/>
                              <a:ea typeface="Cambria Math" panose="02040503050406030204" pitchFamily="18" charset="0"/>
                            </a:rPr>
                          </m:ctrlPr>
                        </m:sSubPr>
                        <m:e>
                          <m:r>
                            <a:rPr lang="fr-FR" sz="2000" b="1" i="1">
                              <a:solidFill>
                                <a:srgbClr val="C00000"/>
                              </a:solidFill>
                              <a:latin typeface="Cambria Math" panose="02040503050406030204" pitchFamily="18" charset="0"/>
                              <a:ea typeface="Cambria Math" panose="02040503050406030204" pitchFamily="18" charset="0"/>
                            </a:rPr>
                            <m:t>= </m:t>
                          </m:r>
                          <m:r>
                            <a:rPr lang="fr-FR" sz="2000" b="1" i="1">
                              <a:solidFill>
                                <a:srgbClr val="C00000"/>
                              </a:solidFill>
                              <a:latin typeface="Cambria Math" panose="02040503050406030204" pitchFamily="18" charset="0"/>
                              <a:ea typeface="Cambria Math" panose="02040503050406030204" pitchFamily="18" charset="0"/>
                            </a:rPr>
                            <m:t>𝑷</m:t>
                          </m:r>
                        </m:e>
                        <m:sub>
                          <m:r>
                            <a:rPr lang="fr-FR" sz="2000" b="1" i="1">
                              <a:solidFill>
                                <a:srgbClr val="C00000"/>
                              </a:solidFill>
                              <a:latin typeface="Cambria Math" panose="02040503050406030204" pitchFamily="18" charset="0"/>
                              <a:ea typeface="Cambria Math" panose="02040503050406030204" pitchFamily="18" charset="0"/>
                            </a:rPr>
                            <m:t>𝒂𝒖𝒙</m:t>
                          </m:r>
                          <m:r>
                            <a:rPr lang="fr-FR" sz="2000" b="1" i="1" smtClean="0">
                              <a:solidFill>
                                <a:srgbClr val="C00000"/>
                              </a:solidFill>
                              <a:latin typeface="Cambria Math" panose="02040503050406030204" pitchFamily="18" charset="0"/>
                              <a:ea typeface="Cambria Math" panose="02040503050406030204" pitchFamily="18" charset="0"/>
                            </a:rPr>
                            <m:t>𝒊𝒍𝒊𝒂𝒓𝒚</m:t>
                          </m:r>
                        </m:sub>
                      </m:sSub>
                      <m:r>
                        <a:rPr lang="fr-FR" sz="2000" b="1" i="1">
                          <a:solidFill>
                            <a:srgbClr val="C00000"/>
                          </a:solidFill>
                          <a:latin typeface="Cambria Math" panose="02040503050406030204" pitchFamily="18" charset="0"/>
                          <a:ea typeface="Cambria Math" panose="02040503050406030204" pitchFamily="18" charset="0"/>
                        </a:rPr>
                        <m:t>+</m:t>
                      </m:r>
                      <m:sSub>
                        <m:sSubPr>
                          <m:ctrlPr>
                            <a:rPr lang="fr-FR" sz="2000" b="1" i="1">
                              <a:solidFill>
                                <a:srgbClr val="C00000"/>
                              </a:solidFill>
                              <a:latin typeface="Cambria Math" panose="02040503050406030204" pitchFamily="18" charset="0"/>
                              <a:ea typeface="Cambria Math" panose="02040503050406030204" pitchFamily="18" charset="0"/>
                            </a:rPr>
                          </m:ctrlPr>
                        </m:sSubPr>
                        <m:e>
                          <m:r>
                            <a:rPr lang="fr-FR" sz="2000" b="1" i="1">
                              <a:solidFill>
                                <a:srgbClr val="C00000"/>
                              </a:solidFill>
                              <a:latin typeface="Cambria Math" panose="02040503050406030204" pitchFamily="18" charset="0"/>
                              <a:ea typeface="Cambria Math" panose="02040503050406030204" pitchFamily="18" charset="0"/>
                            </a:rPr>
                            <m:t>𝑷</m:t>
                          </m:r>
                        </m:e>
                        <m:sub>
                          <m:r>
                            <a:rPr lang="fr-FR" sz="2000" b="1" i="1">
                              <a:solidFill>
                                <a:srgbClr val="C00000"/>
                              </a:solidFill>
                              <a:latin typeface="Cambria Math" panose="02040503050406030204" pitchFamily="18" charset="0"/>
                              <a:ea typeface="Cambria Math" panose="02040503050406030204" pitchFamily="18" charset="0"/>
                            </a:rPr>
                            <m:t>𝒂𝒍𝒑𝒉𝒂</m:t>
                          </m:r>
                        </m:sub>
                      </m:sSub>
                      <m:r>
                        <a:rPr lang="fr-FR" sz="2000" b="1" i="1">
                          <a:solidFill>
                            <a:srgbClr val="C00000"/>
                          </a:solidFill>
                          <a:latin typeface="Cambria Math" panose="02040503050406030204" pitchFamily="18" charset="0"/>
                          <a:ea typeface="Cambria Math" panose="02040503050406030204" pitchFamily="18" charset="0"/>
                        </a:rPr>
                        <m:t>−</m:t>
                      </m:r>
                      <m:sSub>
                        <m:sSubPr>
                          <m:ctrlPr>
                            <a:rPr lang="fr-FR" sz="2000" b="1" i="1">
                              <a:solidFill>
                                <a:srgbClr val="C00000"/>
                              </a:solidFill>
                              <a:latin typeface="Cambria Math" panose="02040503050406030204" pitchFamily="18" charset="0"/>
                              <a:ea typeface="Cambria Math" panose="02040503050406030204" pitchFamily="18" charset="0"/>
                            </a:rPr>
                          </m:ctrlPr>
                        </m:sSubPr>
                        <m:e>
                          <m:r>
                            <a:rPr lang="fr-FR" sz="2000" b="1" i="1">
                              <a:solidFill>
                                <a:srgbClr val="C00000"/>
                              </a:solidFill>
                              <a:latin typeface="Cambria Math" panose="02040503050406030204" pitchFamily="18" charset="0"/>
                              <a:ea typeface="Cambria Math" panose="02040503050406030204" pitchFamily="18" charset="0"/>
                            </a:rPr>
                            <m:t>𝑷</m:t>
                          </m:r>
                        </m:e>
                        <m:sub>
                          <m:r>
                            <a:rPr lang="fr-FR" sz="2000" b="1" i="1" smtClean="0">
                              <a:solidFill>
                                <a:srgbClr val="C00000"/>
                              </a:solidFill>
                              <a:latin typeface="Cambria Math" panose="02040503050406030204" pitchFamily="18" charset="0"/>
                              <a:ea typeface="Cambria Math" panose="02040503050406030204" pitchFamily="18" charset="0"/>
                            </a:rPr>
                            <m:t>𝒓𝒂𝒅</m:t>
                          </m:r>
                        </m:sub>
                      </m:sSub>
                      <m:r>
                        <a:rPr lang="fr-FR" sz="2000" b="1" i="1" smtClean="0">
                          <a:solidFill>
                            <a:srgbClr val="C00000"/>
                          </a:solidFill>
                          <a:latin typeface="Cambria Math" panose="02040503050406030204" pitchFamily="18" charset="0"/>
                          <a:ea typeface="Cambria Math" panose="02040503050406030204" pitchFamily="18" charset="0"/>
                        </a:rPr>
                        <m:t> </m:t>
                      </m:r>
                    </m:oMath>
                  </m:oMathPara>
                </a14:m>
                <a:endParaRPr lang="fr-FR" sz="2000" b="1" dirty="0">
                  <a:solidFill>
                    <a:srgbClr val="C00000"/>
                  </a:solidFill>
                  <a:latin typeface="+mj-lt"/>
                  <a:ea typeface="Cambria Math" panose="02040503050406030204" pitchFamily="18" charset="0"/>
                </a:endParaRPr>
              </a:p>
              <a:p>
                <a:pPr lvl="1"/>
                <a:endParaRPr lang="en-US" sz="2000" dirty="0">
                  <a:solidFill>
                    <a:srgbClr val="C00000"/>
                  </a:solidFill>
                </a:endParaRPr>
              </a:p>
              <a:p>
                <a:pPr marL="342900" lvl="1" indent="0">
                  <a:buNone/>
                </a:pPr>
                <a:r>
                  <a:rPr lang="en-US" sz="2000" dirty="0">
                    <a:solidFill>
                      <a:srgbClr val="C00000"/>
                    </a:solidFill>
                  </a:rPr>
                  <a:t>2 scaling laws and 1 ad-hoc parameter</a:t>
                </a:r>
              </a:p>
              <a:p>
                <a:pPr lvl="1"/>
                <a:endParaRPr lang="en-US" sz="2000" dirty="0"/>
              </a:p>
              <a:p>
                <a:pPr lvl="1"/>
                <a:r>
                  <a:rPr lang="en-US" sz="2000" dirty="0"/>
                  <a:t>Xenon amount as needed to adjust </a:t>
                </a:r>
                <a14:m>
                  <m:oMath xmlns:m="http://schemas.openxmlformats.org/officeDocument/2006/math">
                    <m:sSub>
                      <m:sSubPr>
                        <m:ctrlPr>
                          <a:rPr lang="fr-FR" sz="2000" i="1">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𝑃</m:t>
                        </m:r>
                      </m:e>
                      <m:sub>
                        <m:r>
                          <a:rPr lang="fr-FR" sz="2000" i="1">
                            <a:latin typeface="Cambria Math" panose="02040503050406030204" pitchFamily="18" charset="0"/>
                            <a:ea typeface="Cambria Math" panose="02040503050406030204" pitchFamily="18" charset="0"/>
                          </a:rPr>
                          <m:t>𝑟𝑎𝑑</m:t>
                        </m:r>
                      </m:sub>
                    </m:sSub>
                    <m:r>
                      <a:rPr lang="fr-FR" sz="2000" i="1">
                        <a:latin typeface="Cambria Math" panose="02040503050406030204" pitchFamily="18" charset="0"/>
                        <a:ea typeface="Cambria Math" panose="02040503050406030204" pitchFamily="18" charset="0"/>
                      </a:rPr>
                      <m:t> </m:t>
                    </m:r>
                  </m:oMath>
                </a14:m>
                <a:r>
                  <a:rPr lang="en-US" sz="2000" dirty="0"/>
                  <a:t>and minimize </a:t>
                </a:r>
                <a14:m>
                  <m:oMath xmlns:m="http://schemas.openxmlformats.org/officeDocument/2006/math">
                    <m:sSub>
                      <m:sSubPr>
                        <m:ctrlPr>
                          <a:rPr lang="fr-FR" sz="2000" i="1" smtClean="0">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𝑃</m:t>
                        </m:r>
                      </m:e>
                      <m:sub>
                        <m:r>
                          <a:rPr lang="fr-FR" sz="2000" b="0" i="1" smtClean="0">
                            <a:latin typeface="Cambria Math" panose="02040503050406030204" pitchFamily="18" charset="0"/>
                            <a:ea typeface="Cambria Math" panose="02040503050406030204" pitchFamily="18" charset="0"/>
                          </a:rPr>
                          <m:t>𝑠𝑒𝑝</m:t>
                        </m:r>
                      </m:sub>
                    </m:sSub>
                  </m:oMath>
                </a14:m>
                <a:r>
                  <a:rPr lang="en-US" sz="2000" dirty="0">
                    <a:solidFill>
                      <a:schemeClr val="tx1"/>
                    </a:solidFill>
                  </a:rPr>
                  <a:t> to ease exhaust challenge </a:t>
                </a:r>
              </a:p>
              <a:p>
                <a:pPr lvl="1"/>
                <a:r>
                  <a:rPr lang="en-US" sz="2000" dirty="0"/>
                  <a:t>Energy content based on </a:t>
                </a:r>
                <a:r>
                  <a:rPr lang="en-US" sz="2000" b="1" dirty="0"/>
                  <a:t>H mode scaling law</a:t>
                </a:r>
                <a:r>
                  <a:rPr lang="en-US" sz="2000" dirty="0"/>
                  <a:t>, hence need </a:t>
                </a:r>
                <a14:m>
                  <m:oMath xmlns:m="http://schemas.openxmlformats.org/officeDocument/2006/math">
                    <m:sSub>
                      <m:sSubPr>
                        <m:ctrlPr>
                          <a:rPr lang="fr-FR" sz="2000" i="1" smtClean="0">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𝑃</m:t>
                        </m:r>
                      </m:e>
                      <m:sub>
                        <m:r>
                          <a:rPr lang="fr-FR" sz="2000" b="0" i="1" smtClean="0">
                            <a:latin typeface="Cambria Math" panose="02040503050406030204" pitchFamily="18" charset="0"/>
                            <a:ea typeface="Cambria Math" panose="02040503050406030204" pitchFamily="18" charset="0"/>
                          </a:rPr>
                          <m:t>𝑠𝑒𝑝</m:t>
                        </m:r>
                      </m:sub>
                    </m:sSub>
                    <m:r>
                      <a:rPr lang="fr-FR" sz="2000" b="0" i="1" smtClean="0">
                        <a:latin typeface="Cambria Math" panose="02040503050406030204" pitchFamily="18" charset="0"/>
                        <a:ea typeface="Cambria Math" panose="02040503050406030204" pitchFamily="18" charset="0"/>
                      </a:rPr>
                      <m:t>&gt;</m:t>
                    </m:r>
                    <m:sSub>
                      <m:sSubPr>
                        <m:ctrlPr>
                          <a:rPr lang="fr-FR" sz="2000" i="1">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𝑃</m:t>
                        </m:r>
                      </m:e>
                      <m:sub>
                        <m:r>
                          <a:rPr lang="fr-FR" sz="2000" b="0" i="1" smtClean="0">
                            <a:latin typeface="Cambria Math" panose="02040503050406030204" pitchFamily="18" charset="0"/>
                            <a:ea typeface="Cambria Math" panose="02040503050406030204" pitchFamily="18" charset="0"/>
                          </a:rPr>
                          <m:t>𝐿</m:t>
                        </m:r>
                        <m:r>
                          <a:rPr lang="fr-FR" sz="2000" b="0" i="1" smtClean="0">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𝐻</m:t>
                        </m:r>
                      </m:sub>
                    </m:sSub>
                    <m:r>
                      <a:rPr lang="fr-FR" sz="2000" b="0" i="0" smtClean="0">
                        <a:latin typeface="Cambria Math" panose="02040503050406030204" pitchFamily="18" charset="0"/>
                        <a:ea typeface="Cambria Math" panose="02040503050406030204" pitchFamily="18" charset="0"/>
                      </a:rPr>
                      <m:t> </m:t>
                    </m:r>
                  </m:oMath>
                </a14:m>
                <a:r>
                  <a:rPr lang="en-US" sz="2000" dirty="0">
                    <a:solidFill>
                      <a:schemeClr val="tx1"/>
                    </a:solidFill>
                  </a:rPr>
                  <a:t>here </a:t>
                </a:r>
                <a14:m>
                  <m:oMath xmlns:m="http://schemas.openxmlformats.org/officeDocument/2006/math">
                    <m:sSub>
                      <m:sSubPr>
                        <m:ctrlPr>
                          <a:rPr lang="fr-FR" sz="2000" i="1">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𝑃</m:t>
                        </m:r>
                      </m:e>
                      <m:sub>
                        <m:r>
                          <a:rPr lang="fr-FR" sz="2000" i="1">
                            <a:latin typeface="Cambria Math" panose="02040503050406030204" pitchFamily="18" charset="0"/>
                            <a:ea typeface="Cambria Math" panose="02040503050406030204" pitchFamily="18" charset="0"/>
                          </a:rPr>
                          <m:t>𝑠𝑒𝑝</m:t>
                        </m:r>
                      </m:sub>
                    </m:sSub>
                    <m:r>
                      <a:rPr lang="fr-FR" sz="2000" b="0" i="1" smtClean="0">
                        <a:latin typeface="Cambria Math" panose="02040503050406030204" pitchFamily="18" charset="0"/>
                        <a:ea typeface="Cambria Math" panose="02040503050406030204" pitchFamily="18" charset="0"/>
                      </a:rPr>
                      <m:t>=</m:t>
                    </m:r>
                    <m:r>
                      <a:rPr lang="fr-FR" sz="2000" b="1" i="1" smtClean="0">
                        <a:latin typeface="Cambria Math" panose="02040503050406030204" pitchFamily="18" charset="0"/>
                        <a:ea typeface="Cambria Math" panose="02040503050406030204" pitchFamily="18" charset="0"/>
                      </a:rPr>
                      <m:t>𝟏</m:t>
                    </m:r>
                    <m:r>
                      <a:rPr lang="fr-FR" sz="2000" b="1" i="1" smtClean="0">
                        <a:latin typeface="Cambria Math" panose="02040503050406030204" pitchFamily="18" charset="0"/>
                        <a:ea typeface="Cambria Math" panose="02040503050406030204" pitchFamily="18" charset="0"/>
                      </a:rPr>
                      <m:t>.</m:t>
                    </m:r>
                    <m:r>
                      <a:rPr lang="fr-FR" sz="2000" b="1" i="1" smtClean="0">
                        <a:latin typeface="Cambria Math" panose="02040503050406030204" pitchFamily="18" charset="0"/>
                        <a:ea typeface="Cambria Math" panose="02040503050406030204" pitchFamily="18" charset="0"/>
                      </a:rPr>
                      <m:t>𝟏</m:t>
                    </m:r>
                    <m:r>
                      <a:rPr lang="fr-FR" sz="2000" b="0" i="1" smtClean="0">
                        <a:latin typeface="Cambria Math" panose="02040503050406030204" pitchFamily="18" charset="0"/>
                        <a:ea typeface="Cambria Math" panose="02040503050406030204" pitchFamily="18" charset="0"/>
                      </a:rPr>
                      <m:t>×</m:t>
                    </m:r>
                    <m:sSub>
                      <m:sSubPr>
                        <m:ctrlPr>
                          <a:rPr lang="fr-FR" sz="2000" i="1">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𝑃</m:t>
                        </m:r>
                      </m:e>
                      <m:sub>
                        <m:r>
                          <a:rPr lang="fr-FR" sz="2000" i="1">
                            <a:latin typeface="Cambria Math" panose="02040503050406030204" pitchFamily="18" charset="0"/>
                            <a:ea typeface="Cambria Math" panose="02040503050406030204" pitchFamily="18" charset="0"/>
                          </a:rPr>
                          <m:t>𝐿</m:t>
                        </m:r>
                        <m:r>
                          <a:rPr lang="fr-FR" sz="2000" i="1">
                            <a:latin typeface="Cambria Math" panose="02040503050406030204" pitchFamily="18" charset="0"/>
                            <a:ea typeface="Cambria Math" panose="02040503050406030204" pitchFamily="18" charset="0"/>
                          </a:rPr>
                          <m:t>−</m:t>
                        </m:r>
                        <m:r>
                          <a:rPr lang="fr-FR" sz="2000" i="1">
                            <a:latin typeface="Cambria Math" panose="02040503050406030204" pitchFamily="18" charset="0"/>
                            <a:ea typeface="Cambria Math" panose="02040503050406030204" pitchFamily="18" charset="0"/>
                          </a:rPr>
                          <m:t>𝐻</m:t>
                        </m:r>
                      </m:sub>
                    </m:sSub>
                    <m:r>
                      <a:rPr lang="fr-FR" sz="2000">
                        <a:latin typeface="Cambria Math" panose="02040503050406030204" pitchFamily="18" charset="0"/>
                        <a:ea typeface="Cambria Math" panose="02040503050406030204" pitchFamily="18" charset="0"/>
                      </a:rPr>
                      <m:t> </m:t>
                    </m:r>
                  </m:oMath>
                </a14:m>
                <a:endParaRPr lang="en-US" sz="2000" dirty="0">
                  <a:solidFill>
                    <a:schemeClr val="tx1"/>
                  </a:solidFill>
                </a:endParaRPr>
              </a:p>
              <a:p>
                <a:pPr lvl="1"/>
                <a:r>
                  <a:rPr lang="en-US" sz="2000" dirty="0"/>
                  <a:t>P</a:t>
                </a:r>
                <a:r>
                  <a:rPr lang="en-US" sz="2000" dirty="0">
                    <a:solidFill>
                      <a:schemeClr val="tx1"/>
                    </a:solidFill>
                  </a:rPr>
                  <a:t>ower threshold from L to H mode </a:t>
                </a:r>
                <a:r>
                  <a:rPr lang="en-GB" sz="2000" dirty="0">
                    <a:effectLst/>
                    <a:latin typeface="+mj-lt"/>
                    <a:ea typeface="Times New Roman" panose="02020603050405020304" pitchFamily="18" charset="0"/>
                    <a:cs typeface="Times New Roman" panose="02020603050405020304" pitchFamily="18" charset="0"/>
                  </a:rPr>
                  <a:t>[</a:t>
                </a:r>
                <a:r>
                  <a:rPr lang="en-GB" sz="2000" u="sng" dirty="0">
                    <a:solidFill>
                      <a:srgbClr val="1155CC"/>
                    </a:solidFill>
                    <a:effectLst/>
                    <a:latin typeface="+mj-lt"/>
                    <a:ea typeface="Times New Roman" panose="02020603050405020304" pitchFamily="18" charset="0"/>
                    <a:cs typeface="Times New Roman" panose="02020603050405020304" pitchFamily="18" charset="0"/>
                    <a:hlinkClick r:id="rId2"/>
                  </a:rPr>
                  <a:t>Martin </a:t>
                </a:r>
                <a:r>
                  <a:rPr lang="en-GB" sz="2000" u="sng" dirty="0" err="1">
                    <a:solidFill>
                      <a:srgbClr val="1155CC"/>
                    </a:solidFill>
                    <a:effectLst/>
                    <a:latin typeface="+mj-lt"/>
                    <a:ea typeface="Times New Roman" panose="02020603050405020304" pitchFamily="18" charset="0"/>
                    <a:cs typeface="Times New Roman" panose="02020603050405020304" pitchFamily="18" charset="0"/>
                    <a:hlinkClick r:id="rId2"/>
                  </a:rPr>
                  <a:t>JoPh</a:t>
                </a:r>
                <a:r>
                  <a:rPr lang="en-GB" sz="2000" u="sng" dirty="0">
                    <a:solidFill>
                      <a:srgbClr val="1155CC"/>
                    </a:solidFill>
                    <a:effectLst/>
                    <a:latin typeface="+mj-lt"/>
                    <a:ea typeface="Times New Roman" panose="02020603050405020304" pitchFamily="18" charset="0"/>
                    <a:cs typeface="Times New Roman" panose="02020603050405020304" pitchFamily="18" charset="0"/>
                    <a:hlinkClick r:id="rId2"/>
                  </a:rPr>
                  <a:t> 2008</a:t>
                </a:r>
                <a:r>
                  <a:rPr lang="en-GB" sz="2000" dirty="0">
                    <a:effectLst/>
                    <a:latin typeface="+mj-lt"/>
                    <a:ea typeface="Times New Roman" panose="02020603050405020304" pitchFamily="18" charset="0"/>
                    <a:cs typeface="Times New Roman" panose="02020603050405020304" pitchFamily="18" charset="0"/>
                  </a:rPr>
                  <a:t>]:</a:t>
                </a:r>
                <a14:m>
                  <m:oMath xmlns:m="http://schemas.openxmlformats.org/officeDocument/2006/math">
                    <m:sSub>
                      <m:sSubPr>
                        <m:ctrlPr>
                          <a:rPr lang="fr-FR" sz="2000" i="1">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𝑃</m:t>
                        </m:r>
                      </m:e>
                      <m:sub>
                        <m:r>
                          <a:rPr lang="fr-FR" sz="2000" i="1">
                            <a:latin typeface="Cambria Math" panose="02040503050406030204" pitchFamily="18" charset="0"/>
                            <a:ea typeface="Cambria Math" panose="02040503050406030204" pitchFamily="18" charset="0"/>
                          </a:rPr>
                          <m:t>𝐿</m:t>
                        </m:r>
                        <m:r>
                          <a:rPr lang="fr-FR" sz="2000" i="1">
                            <a:latin typeface="Cambria Math" panose="02040503050406030204" pitchFamily="18" charset="0"/>
                            <a:ea typeface="Cambria Math" panose="02040503050406030204" pitchFamily="18" charset="0"/>
                          </a:rPr>
                          <m:t>−</m:t>
                        </m:r>
                        <m:r>
                          <a:rPr lang="fr-FR" sz="2000" i="1">
                            <a:latin typeface="Cambria Math" panose="02040503050406030204" pitchFamily="18" charset="0"/>
                            <a:ea typeface="Cambria Math" panose="02040503050406030204" pitchFamily="18" charset="0"/>
                          </a:rPr>
                          <m:t>𝐻</m:t>
                        </m:r>
                      </m:sub>
                    </m:sSub>
                    <m:r>
                      <a:rPr lang="fr-FR" sz="2000" b="0" i="1" smtClean="0">
                        <a:latin typeface="Cambria Math" panose="02040503050406030204" pitchFamily="18" charset="0"/>
                        <a:ea typeface="Cambria Math" panose="02040503050406030204" pitchFamily="18" charset="0"/>
                      </a:rPr>
                      <m:t>=0.0488 </m:t>
                    </m:r>
                    <m:sSup>
                      <m:sSupPr>
                        <m:ctrlPr>
                          <a:rPr lang="fr-FR" sz="2000" b="0" i="1" smtClean="0">
                            <a:latin typeface="Cambria Math" panose="02040503050406030204" pitchFamily="18" charset="0"/>
                            <a:ea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𝑛</m:t>
                        </m:r>
                      </m:e>
                      <m:sup>
                        <m:r>
                          <a:rPr lang="fr-FR" sz="2000" b="0" i="1" smtClean="0">
                            <a:latin typeface="Cambria Math" panose="02040503050406030204" pitchFamily="18" charset="0"/>
                            <a:ea typeface="Cambria Math" panose="02040503050406030204" pitchFamily="18" charset="0"/>
                          </a:rPr>
                          <m:t>0.717</m:t>
                        </m:r>
                      </m:sup>
                    </m:sSup>
                    <m:sSup>
                      <m:sSupPr>
                        <m:ctrlPr>
                          <a:rPr lang="fr-FR" sz="2000" b="1" i="1" smtClean="0">
                            <a:latin typeface="Cambria Math" panose="02040503050406030204" pitchFamily="18" charset="0"/>
                            <a:ea typeface="Cambria Math" panose="02040503050406030204" pitchFamily="18" charset="0"/>
                          </a:rPr>
                        </m:ctrlPr>
                      </m:sSupPr>
                      <m:e>
                        <m:r>
                          <a:rPr lang="fr-FR" sz="2000" b="1" i="1" smtClean="0">
                            <a:latin typeface="Cambria Math" panose="02040503050406030204" pitchFamily="18" charset="0"/>
                            <a:ea typeface="Cambria Math" panose="02040503050406030204" pitchFamily="18" charset="0"/>
                          </a:rPr>
                          <m:t>𝑩</m:t>
                        </m:r>
                      </m:e>
                      <m:sup>
                        <m:r>
                          <a:rPr lang="fr-FR" sz="2000" b="1" i="1" smtClean="0">
                            <a:latin typeface="Cambria Math" panose="02040503050406030204" pitchFamily="18" charset="0"/>
                            <a:ea typeface="Cambria Math" panose="02040503050406030204" pitchFamily="18" charset="0"/>
                          </a:rPr>
                          <m:t>𝟎</m:t>
                        </m:r>
                        <m:r>
                          <a:rPr lang="fr-FR" sz="2000" b="1" i="1" smtClean="0">
                            <a:latin typeface="Cambria Math" panose="02040503050406030204" pitchFamily="18" charset="0"/>
                            <a:ea typeface="Cambria Math" panose="02040503050406030204" pitchFamily="18" charset="0"/>
                          </a:rPr>
                          <m:t>.</m:t>
                        </m:r>
                        <m:r>
                          <a:rPr lang="fr-FR" sz="2000" b="1" i="1" smtClean="0">
                            <a:latin typeface="Cambria Math" panose="02040503050406030204" pitchFamily="18" charset="0"/>
                            <a:ea typeface="Cambria Math" panose="02040503050406030204" pitchFamily="18" charset="0"/>
                          </a:rPr>
                          <m:t>𝟖𝟎𝟑</m:t>
                        </m:r>
                      </m:sup>
                    </m:sSup>
                    <m:sSup>
                      <m:sSupPr>
                        <m:ctrlPr>
                          <a:rPr lang="fr-FR" sz="2000" b="0" i="1" smtClean="0">
                            <a:latin typeface="Cambria Math" panose="02040503050406030204" pitchFamily="18" charset="0"/>
                            <a:ea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𝑆</m:t>
                        </m:r>
                      </m:e>
                      <m:sup>
                        <m:r>
                          <a:rPr lang="fr-FR" sz="2000" b="0" i="1" smtClean="0">
                            <a:latin typeface="Cambria Math" panose="02040503050406030204" pitchFamily="18" charset="0"/>
                            <a:ea typeface="Cambria Math" panose="02040503050406030204" pitchFamily="18" charset="0"/>
                          </a:rPr>
                          <m:t>0.941</m:t>
                        </m:r>
                      </m:sup>
                    </m:sSup>
                  </m:oMath>
                </a14:m>
                <a:r>
                  <a:rPr lang="fr-FR" sz="2000" dirty="0"/>
                  <a:t>             NB: </a:t>
                </a:r>
                <a:r>
                  <a:rPr lang="en-US" sz="2000" dirty="0"/>
                  <a:t>RMS value of fit 30.8%, </a:t>
                </a:r>
                <a14:m>
                  <m:oMath xmlns:m="http://schemas.openxmlformats.org/officeDocument/2006/math">
                    <m:sSub>
                      <m:sSubPr>
                        <m:ctrlPr>
                          <a:rPr lang="fr-FR" sz="2000" i="1">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𝑃</m:t>
                        </m:r>
                      </m:e>
                      <m:sub>
                        <m:r>
                          <a:rPr lang="fr-FR" sz="2000" i="1">
                            <a:latin typeface="Cambria Math" panose="02040503050406030204" pitchFamily="18" charset="0"/>
                            <a:ea typeface="Cambria Math" panose="02040503050406030204" pitchFamily="18" charset="0"/>
                          </a:rPr>
                          <m:t>𝐿</m:t>
                        </m:r>
                        <m:r>
                          <a:rPr lang="fr-FR" sz="2000" i="1">
                            <a:latin typeface="Cambria Math" panose="02040503050406030204" pitchFamily="18" charset="0"/>
                            <a:ea typeface="Cambria Math" panose="02040503050406030204" pitchFamily="18" charset="0"/>
                          </a:rPr>
                          <m:t>−</m:t>
                        </m:r>
                        <m:r>
                          <a:rPr lang="fr-FR" sz="2000" i="1">
                            <a:latin typeface="Cambria Math" panose="02040503050406030204" pitchFamily="18" charset="0"/>
                            <a:ea typeface="Cambria Math" panose="02040503050406030204" pitchFamily="18" charset="0"/>
                          </a:rPr>
                          <m:t>𝐻</m:t>
                        </m:r>
                      </m:sub>
                    </m:sSub>
                    <m:r>
                      <a:rPr lang="fr-FR" sz="2000" b="0" i="0" smtClean="0">
                        <a:latin typeface="Cambria Math" panose="02040503050406030204" pitchFamily="18" charset="0"/>
                        <a:ea typeface="Cambria Math" panose="02040503050406030204" pitchFamily="18" charset="0"/>
                      </a:rPr>
                      <m:t>&lt;10 </m:t>
                    </m:r>
                    <m:r>
                      <m:rPr>
                        <m:sty m:val="p"/>
                      </m:rPr>
                      <a:rPr lang="fr-FR" sz="2000" b="0" i="0" smtClean="0">
                        <a:latin typeface="Cambria Math" panose="02040503050406030204" pitchFamily="18" charset="0"/>
                        <a:ea typeface="Cambria Math" panose="02040503050406030204" pitchFamily="18" charset="0"/>
                      </a:rPr>
                      <m:t>MW</m:t>
                    </m:r>
                  </m:oMath>
                </a14:m>
                <a:r>
                  <a:rPr lang="en-US" sz="2000" dirty="0">
                    <a:solidFill>
                      <a:schemeClr val="tx1"/>
                    </a:solidFill>
                  </a:rPr>
                  <a:t> extrapolating to 110 MW in DEMO-LAR</a:t>
                </a:r>
              </a:p>
              <a:p>
                <a:pPr lvl="1"/>
                <a:r>
                  <a:rPr lang="en-US" sz="2000" dirty="0"/>
                  <a:t>Optimization in PROCESS on </a:t>
                </a:r>
                <a14:m>
                  <m:oMath xmlns:m="http://schemas.openxmlformats.org/officeDocument/2006/math">
                    <m:f>
                      <m:fPr>
                        <m:ctrlPr>
                          <a:rPr lang="fr-FR" sz="2000" b="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𝑠𝑒𝑝</m:t>
                            </m:r>
                          </m:sub>
                        </m:sSub>
                        <m:sSub>
                          <m:sSubPr>
                            <m:ctrlPr>
                              <a:rPr lang="en-US" sz="2000" i="1" smtClean="0">
                                <a:latin typeface="Cambria Math" panose="02040503050406030204" pitchFamily="18" charset="0"/>
                              </a:rPr>
                            </m:ctrlPr>
                          </m:sSubPr>
                          <m:e>
                            <m:r>
                              <a:rPr lang="fr-FR" sz="2000" b="0" i="1" smtClean="0">
                                <a:latin typeface="Cambria Math" panose="02040503050406030204" pitchFamily="18" charset="0"/>
                              </a:rPr>
                              <m:t>𝐵</m:t>
                            </m:r>
                          </m:e>
                          <m:sub>
                            <m:r>
                              <a:rPr lang="fr-FR" sz="2000" b="0" i="1" smtClean="0">
                                <a:latin typeface="Cambria Math" panose="02040503050406030204" pitchFamily="18" charset="0"/>
                              </a:rPr>
                              <m:t>𝑇</m:t>
                            </m:r>
                          </m:sub>
                        </m:sSub>
                      </m:num>
                      <m:den>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𝑞</m:t>
                            </m:r>
                          </m:e>
                          <m:sub>
                            <m:r>
                              <a:rPr lang="fr-FR" sz="2000" b="0" i="1" smtClean="0">
                                <a:latin typeface="Cambria Math" panose="02040503050406030204" pitchFamily="18" charset="0"/>
                              </a:rPr>
                              <m:t>95</m:t>
                            </m:r>
                          </m:sub>
                        </m:sSub>
                        <m:r>
                          <a:rPr lang="fr-FR" sz="2000" b="0" i="1" smtClean="0">
                            <a:latin typeface="Cambria Math" panose="02040503050406030204" pitchFamily="18" charset="0"/>
                          </a:rPr>
                          <m:t>𝐴</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𝑅</m:t>
                            </m:r>
                          </m:e>
                          <m:sub>
                            <m:r>
                              <a:rPr lang="fr-FR" sz="2000" b="0" i="1" smtClean="0">
                                <a:latin typeface="Cambria Math" panose="02040503050406030204" pitchFamily="18" charset="0"/>
                              </a:rPr>
                              <m:t>0</m:t>
                            </m:r>
                          </m:sub>
                        </m:sSub>
                      </m:den>
                    </m:f>
                    <m:r>
                      <a:rPr lang="fr-FR" sz="2000" b="0" i="1" smtClean="0">
                        <a:latin typeface="Cambria Math" panose="02040503050406030204" pitchFamily="18" charset="0"/>
                        <a:ea typeface="Cambria Math" panose="02040503050406030204" pitchFamily="18" charset="0"/>
                      </a:rPr>
                      <m:t>≤</m:t>
                    </m:r>
                    <m:r>
                      <a:rPr lang="fr-FR" sz="2000" b="1" i="1" smtClean="0">
                        <a:latin typeface="Cambria Math" panose="02040503050406030204" pitchFamily="18" charset="0"/>
                        <a:ea typeface="Cambria Math" panose="02040503050406030204" pitchFamily="18" charset="0"/>
                      </a:rPr>
                      <m:t>𝟔</m:t>
                    </m:r>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𝑀𝑊</m:t>
                    </m:r>
                    <m:r>
                      <a:rPr lang="fr-FR" sz="2000" b="0" i="1" smtClean="0">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𝑇</m:t>
                    </m:r>
                    <m:sSup>
                      <m:sSupPr>
                        <m:ctrlPr>
                          <a:rPr lang="fr-FR" sz="2000" b="0" i="1" smtClean="0">
                            <a:latin typeface="Cambria Math" panose="02040503050406030204" pitchFamily="18" charset="0"/>
                            <a:ea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𝑚</m:t>
                        </m:r>
                      </m:e>
                      <m:sup>
                        <m:r>
                          <a:rPr lang="fr-FR" sz="2000" b="0" i="1" smtClean="0">
                            <a:latin typeface="Cambria Math" panose="02040503050406030204" pitchFamily="18" charset="0"/>
                            <a:ea typeface="Cambria Math" panose="02040503050406030204" pitchFamily="18" charset="0"/>
                          </a:rPr>
                          <m:t>−1</m:t>
                        </m:r>
                      </m:sup>
                    </m:sSup>
                  </m:oMath>
                </a14:m>
                <a:r>
                  <a:rPr lang="en-US" sz="2000" dirty="0">
                    <a:solidFill>
                      <a:schemeClr val="tx1"/>
                    </a:solidFill>
                  </a:rPr>
                  <a:t>. Equivalent to heat flux on target assuming the </a:t>
                </a:r>
                <a:r>
                  <a:rPr lang="en-US" sz="2000" b="1" dirty="0">
                    <a:solidFill>
                      <a:schemeClr val="tx1"/>
                    </a:solidFill>
                  </a:rPr>
                  <a:t>Eich scaling for the </a:t>
                </a:r>
                <a:r>
                  <a:rPr lang="en-US" sz="2000" b="1" dirty="0"/>
                  <a:t>Power Decay Length</a:t>
                </a:r>
                <a:r>
                  <a:rPr lang="en-US" sz="2000" dirty="0"/>
                  <a:t> on divertor targets [</a:t>
                </a:r>
                <a:r>
                  <a:rPr lang="en-US" sz="2000" dirty="0">
                    <a:hlinkClick r:id="rId3" action="ppaction://hlinkfile"/>
                  </a:rPr>
                  <a:t>Eich PRL2011</a:t>
                </a:r>
                <a:r>
                  <a:rPr lang="en-US" sz="2000" dirty="0"/>
                  <a:t>]. Goal: divertor protected in case of accidental reattachment by sweeping, </a:t>
                </a:r>
                <a:r>
                  <a:rPr lang="en-US" sz="2000" dirty="0" err="1"/>
                  <a:t>q</a:t>
                </a:r>
                <a:r>
                  <a:rPr lang="en-US" sz="2000" baseline="-25000" dirty="0" err="1"/>
                  <a:t>target</a:t>
                </a:r>
                <a:r>
                  <a:rPr lang="en-US" sz="2000" dirty="0"/>
                  <a:t> &lt; 40 MW/m</a:t>
                </a:r>
                <a:r>
                  <a:rPr lang="en-US" sz="2000" baseline="30000" dirty="0"/>
                  <a:t>2</a:t>
                </a:r>
                <a:endParaRPr lang="en-US" sz="2000" baseline="30000" dirty="0">
                  <a:solidFill>
                    <a:schemeClr val="tx1"/>
                  </a:solidFill>
                </a:endParaRPr>
              </a:p>
              <a:p>
                <a:pPr lvl="1"/>
                <a:endParaRPr lang="en-US" sz="2000" dirty="0">
                  <a:solidFill>
                    <a:schemeClr val="tx1"/>
                  </a:solidFill>
                </a:endParaRPr>
              </a:p>
              <a:p>
                <a:pPr>
                  <a:buFontTx/>
                  <a:buChar char="-"/>
                </a:pPr>
                <a:endParaRPr lang="en-US" dirty="0">
                  <a:solidFill>
                    <a:schemeClr val="tx1"/>
                  </a:solidFill>
                </a:endParaRPr>
              </a:p>
            </p:txBody>
          </p:sp>
        </mc:Choice>
        <mc:Fallback xmlns="">
          <p:sp>
            <p:nvSpPr>
              <p:cNvPr id="3" name="Espace réservé du contenu 2">
                <a:extLst>
                  <a:ext uri="{FF2B5EF4-FFF2-40B4-BE49-F238E27FC236}">
                    <a16:creationId xmlns:a16="http://schemas.microsoft.com/office/drawing/2014/main" id="{48C1237B-01B5-4235-8090-383748B095CF}"/>
                  </a:ext>
                </a:extLst>
              </p:cNvPr>
              <p:cNvSpPr>
                <a:spLocks noGrp="1" noRot="1" noChangeAspect="1" noMove="1" noResize="1" noEditPoints="1" noAdjustHandles="1" noChangeArrowheads="1" noChangeShapeType="1" noTextEdit="1"/>
              </p:cNvSpPr>
              <p:nvPr>
                <p:ph idx="1"/>
              </p:nvPr>
            </p:nvSpPr>
            <p:spPr>
              <a:blipFill>
                <a:blip r:embed="rId4"/>
                <a:stretch>
                  <a:fillRect r="-934"/>
                </a:stretch>
              </a:blipFill>
            </p:spPr>
            <p:txBody>
              <a:bodyPr/>
              <a:lstStyle/>
              <a:p>
                <a:r>
                  <a:rPr lang="en-US">
                    <a:noFill/>
                  </a:rPr>
                  <a:t> </a:t>
                </a:r>
              </a:p>
            </p:txBody>
          </p:sp>
        </mc:Fallback>
      </mc:AlternateContent>
      <p:sp>
        <p:nvSpPr>
          <p:cNvPr id="4" name="Espace réservé du numéro de diapositive 3">
            <a:extLst>
              <a:ext uri="{FF2B5EF4-FFF2-40B4-BE49-F238E27FC236}">
                <a16:creationId xmlns:a16="http://schemas.microsoft.com/office/drawing/2014/main" id="{9179A6F8-0EA6-4823-943E-6D70450A3AC2}"/>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sp>
        <p:nvSpPr>
          <p:cNvPr id="5" name="Espace réservé du pied de page 4">
            <a:extLst>
              <a:ext uri="{FF2B5EF4-FFF2-40B4-BE49-F238E27FC236}">
                <a16:creationId xmlns:a16="http://schemas.microsoft.com/office/drawing/2014/main" id="{CDF05258-1C64-46CF-AF40-9506D2566F6B}"/>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Tree>
    <p:extLst>
      <p:ext uri="{BB962C8B-B14F-4D97-AF65-F5344CB8AC3E}">
        <p14:creationId xmlns:p14="http://schemas.microsoft.com/office/powerpoint/2010/main" val="36725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436133-2858-449E-A630-9E8D14FA71DA}"/>
              </a:ext>
            </a:extLst>
          </p:cNvPr>
          <p:cNvSpPr>
            <a:spLocks noGrp="1"/>
          </p:cNvSpPr>
          <p:nvPr>
            <p:ph type="title"/>
          </p:nvPr>
        </p:nvSpPr>
        <p:spPr/>
        <p:txBody>
          <a:bodyPr/>
          <a:lstStyle/>
          <a:p>
            <a:r>
              <a:rPr lang="en-US" dirty="0"/>
              <a:t>Plasma physics in system code: pulse length</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8C1237B-01B5-4235-8090-383748B095CF}"/>
                  </a:ext>
                </a:extLst>
              </p:cNvPr>
              <p:cNvSpPr>
                <a:spLocks noGrp="1"/>
              </p:cNvSpPr>
              <p:nvPr>
                <p:ph idx="1"/>
              </p:nvPr>
            </p:nvSpPr>
            <p:spPr/>
            <p:txBody>
              <a:bodyPr>
                <a:normAutofit lnSpcReduction="10000"/>
              </a:bodyPr>
              <a:lstStyle/>
              <a:p>
                <a:pPr marL="342900" lvl="1" indent="0">
                  <a:buNone/>
                </a:pPr>
                <a14:m>
                  <m:oMathPara xmlns:m="http://schemas.openxmlformats.org/officeDocument/2006/math">
                    <m:oMathParaPr>
                      <m:jc m:val="centerGroup"/>
                    </m:oMathParaPr>
                    <m:oMath xmlns:m="http://schemas.openxmlformats.org/officeDocument/2006/math">
                      <m:sSub>
                        <m:sSubPr>
                          <m:ctrlPr>
                            <a:rPr lang="en-US" sz="2000" b="1" i="1" u="none" strike="noStrike" baseline="0" smtClean="0">
                              <a:solidFill>
                                <a:srgbClr val="C00000"/>
                              </a:solidFill>
                              <a:latin typeface="Cambria Math" panose="02040503050406030204" pitchFamily="18" charset="0"/>
                            </a:rPr>
                          </m:ctrlPr>
                        </m:sSubPr>
                        <m:e>
                          <m:r>
                            <a:rPr lang="en-US" sz="2000" b="1" i="1" u="none" strike="noStrike" baseline="0" smtClean="0">
                              <a:solidFill>
                                <a:srgbClr val="C00000"/>
                              </a:solidFill>
                              <a:latin typeface="Cambria Math" panose="02040503050406030204" pitchFamily="18" charset="0"/>
                              <a:ea typeface="Cambria Math" panose="02040503050406030204" pitchFamily="18" charset="0"/>
                            </a:rPr>
                            <m:t>𝝉</m:t>
                          </m:r>
                        </m:e>
                        <m:sub>
                          <m:r>
                            <a:rPr lang="fr-FR" sz="2000" b="1" i="1" u="none" strike="noStrike" baseline="0" smtClean="0">
                              <a:solidFill>
                                <a:srgbClr val="C00000"/>
                              </a:solidFill>
                              <a:latin typeface="Cambria Math" panose="02040503050406030204" pitchFamily="18" charset="0"/>
                            </a:rPr>
                            <m:t>𝒑𝒖𝒍𝒔𝒆</m:t>
                          </m:r>
                        </m:sub>
                      </m:sSub>
                      <m:r>
                        <a:rPr lang="fr-FR" sz="2000" b="1" i="1" u="none" strike="noStrike" baseline="0" smtClean="0">
                          <a:solidFill>
                            <a:srgbClr val="C00000"/>
                          </a:solidFill>
                          <a:latin typeface="Cambria Math" panose="02040503050406030204" pitchFamily="18" charset="0"/>
                        </a:rPr>
                        <m:t>=</m:t>
                      </m:r>
                      <m:sSub>
                        <m:sSubPr>
                          <m:ctrlPr>
                            <a:rPr lang="el-GR" sz="2000" b="1" i="1" u="none" strike="noStrike" baseline="0" smtClean="0">
                              <a:solidFill>
                                <a:srgbClr val="C00000"/>
                              </a:solidFill>
                              <a:latin typeface="Cambria Math" panose="02040503050406030204" pitchFamily="18" charset="0"/>
                              <a:ea typeface="Cambria Math" panose="02040503050406030204" pitchFamily="18" charset="0"/>
                            </a:rPr>
                          </m:ctrlPr>
                        </m:sSubPr>
                        <m:e>
                          <m:r>
                            <a:rPr lang="el-GR" sz="2000" b="1" i="1" u="none" strike="noStrike" baseline="0" smtClean="0">
                              <a:solidFill>
                                <a:srgbClr val="C00000"/>
                              </a:solidFill>
                              <a:latin typeface="Cambria Math" panose="02040503050406030204" pitchFamily="18" charset="0"/>
                              <a:ea typeface="Cambria Math" panose="02040503050406030204" pitchFamily="18" charset="0"/>
                            </a:rPr>
                            <m:t>𝜱</m:t>
                          </m:r>
                        </m:e>
                        <m:sub>
                          <m:r>
                            <a:rPr lang="fr-FR" sz="2000" b="1" i="1" u="none" strike="noStrike" baseline="0" smtClean="0">
                              <a:solidFill>
                                <a:srgbClr val="C00000"/>
                              </a:solidFill>
                              <a:latin typeface="Cambria Math" panose="02040503050406030204" pitchFamily="18" charset="0"/>
                              <a:ea typeface="Cambria Math" panose="02040503050406030204" pitchFamily="18" charset="0"/>
                            </a:rPr>
                            <m:t>𝒇𝒍𝒂𝒕𝒕𝒐𝒑</m:t>
                          </m:r>
                        </m:sub>
                      </m:sSub>
                      <m:r>
                        <a:rPr lang="fr-FR" sz="2000" b="1" i="1" u="none" strike="noStrike" baseline="0" smtClean="0">
                          <a:solidFill>
                            <a:srgbClr val="C00000"/>
                          </a:solidFill>
                          <a:latin typeface="Cambria Math" panose="02040503050406030204" pitchFamily="18" charset="0"/>
                          <a:ea typeface="Cambria Math" panose="02040503050406030204" pitchFamily="18" charset="0"/>
                        </a:rPr>
                        <m:t>/</m:t>
                      </m:r>
                      <m:sSub>
                        <m:sSubPr>
                          <m:ctrlPr>
                            <a:rPr lang="fr-FR" sz="2000" b="1" i="1" u="none" strike="noStrike" baseline="0" smtClean="0">
                              <a:solidFill>
                                <a:srgbClr val="C00000"/>
                              </a:solidFill>
                              <a:latin typeface="Cambria Math" panose="02040503050406030204" pitchFamily="18" charset="0"/>
                              <a:ea typeface="Cambria Math" panose="02040503050406030204" pitchFamily="18" charset="0"/>
                            </a:rPr>
                          </m:ctrlPr>
                        </m:sSubPr>
                        <m:e>
                          <m:r>
                            <a:rPr lang="fr-FR" sz="2000" b="1" i="1" u="none" strike="noStrike" baseline="0" smtClean="0">
                              <a:solidFill>
                                <a:srgbClr val="C00000"/>
                              </a:solidFill>
                              <a:latin typeface="Cambria Math" panose="02040503050406030204" pitchFamily="18" charset="0"/>
                              <a:ea typeface="Cambria Math" panose="02040503050406030204" pitchFamily="18" charset="0"/>
                            </a:rPr>
                            <m:t>𝑽</m:t>
                          </m:r>
                        </m:e>
                        <m:sub>
                          <m:r>
                            <a:rPr lang="fr-FR" sz="2000" b="1" i="1" u="none" strike="noStrike" baseline="0" smtClean="0">
                              <a:solidFill>
                                <a:srgbClr val="C00000"/>
                              </a:solidFill>
                              <a:latin typeface="Cambria Math" panose="02040503050406030204" pitchFamily="18" charset="0"/>
                              <a:ea typeface="Cambria Math" panose="02040503050406030204" pitchFamily="18" charset="0"/>
                            </a:rPr>
                            <m:t>𝒍𝒐𝒐𝒑</m:t>
                          </m:r>
                        </m:sub>
                      </m:sSub>
                    </m:oMath>
                  </m:oMathPara>
                </a14:m>
                <a:endParaRPr lang="en-US" sz="2000" b="1" dirty="0"/>
              </a:p>
              <a:p>
                <a:pPr marL="342900" lvl="1" indent="0">
                  <a:buNone/>
                </a:pPr>
                <a:endParaRPr lang="en-US" sz="2000" b="1" dirty="0">
                  <a:solidFill>
                    <a:schemeClr val="tx1"/>
                  </a:solidFill>
                </a:endParaRPr>
              </a:p>
              <a:p>
                <a:pPr marL="342900" lvl="1" indent="0">
                  <a:buNone/>
                </a:pPr>
                <a:r>
                  <a:rPr lang="en-US" sz="2000" dirty="0">
                    <a:solidFill>
                      <a:srgbClr val="C00000"/>
                    </a:solidFill>
                  </a:rPr>
                  <a:t>&gt;3 ad-hoc parameters</a:t>
                </a:r>
                <a:endParaRPr lang="en-US" sz="2000" b="1" dirty="0">
                  <a:solidFill>
                    <a:schemeClr val="tx1"/>
                  </a:solidFill>
                </a:endParaRPr>
              </a:p>
              <a:p>
                <a:pPr lvl="1"/>
                <a:r>
                  <a:rPr lang="en-US" sz="2000" b="1" dirty="0">
                    <a:solidFill>
                      <a:schemeClr val="tx1"/>
                    </a:solidFill>
                  </a:rPr>
                  <a:t>During the ramp up, resistive and inductive fluxes: </a:t>
                </a:r>
              </a:p>
              <a:p>
                <a:pPr lvl="2"/>
                <a14:m>
                  <m:oMath xmlns:m="http://schemas.openxmlformats.org/officeDocument/2006/math">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a:rPr lang="fr-FR" sz="2000" i="1">
                            <a:latin typeface="Cambria Math" panose="02040503050406030204" pitchFamily="18" charset="0"/>
                            <a:ea typeface="Cambria Math" panose="02040503050406030204" pitchFamily="18" charset="0"/>
                          </a:rPr>
                          <m:t>𝑅𝑈</m:t>
                        </m:r>
                        <m:r>
                          <a:rPr lang="fr-FR" sz="2000" i="1">
                            <a:latin typeface="Cambria Math" panose="02040503050406030204" pitchFamily="18" charset="0"/>
                            <a:ea typeface="Cambria Math" panose="02040503050406030204" pitchFamily="18" charset="0"/>
                          </a:rPr>
                          <m:t>,</m:t>
                        </m:r>
                        <m:r>
                          <a:rPr lang="fr-FR" sz="2000" i="1">
                            <a:latin typeface="Cambria Math" panose="02040503050406030204" pitchFamily="18" charset="0"/>
                            <a:ea typeface="Cambria Math" panose="02040503050406030204" pitchFamily="18" charset="0"/>
                          </a:rPr>
                          <m:t>𝑟𝑒𝑠</m:t>
                        </m:r>
                      </m:sub>
                    </m:sSub>
                    <m:r>
                      <a:rPr lang="fr-FR" sz="2000" i="1">
                        <a:latin typeface="Cambria Math" panose="02040503050406030204" pitchFamily="18" charset="0"/>
                        <a:ea typeface="Cambria Math" panose="02040503050406030204" pitchFamily="18" charset="0"/>
                      </a:rPr>
                      <m:t> </m:t>
                    </m:r>
                  </m:oMath>
                </a14:m>
                <a:r>
                  <a:rPr lang="en-US" sz="2000" dirty="0">
                    <a:solidFill>
                      <a:schemeClr val="tx1"/>
                    </a:solidFill>
                  </a:rPr>
                  <a:t>: using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fr-FR" sz="2000" b="0" i="1" smtClean="0">
                            <a:solidFill>
                              <a:schemeClr val="tx1"/>
                            </a:solidFill>
                            <a:latin typeface="Cambria Math" panose="02040503050406030204" pitchFamily="18" charset="0"/>
                          </a:rPr>
                          <m:t>𝐶</m:t>
                        </m:r>
                      </m:e>
                      <m:sub>
                        <m:r>
                          <a:rPr lang="fr-FR" sz="2000" b="0" i="1" smtClean="0">
                            <a:solidFill>
                              <a:schemeClr val="tx1"/>
                            </a:solidFill>
                            <a:latin typeface="Cambria Math" panose="02040503050406030204" pitchFamily="18" charset="0"/>
                          </a:rPr>
                          <m:t>𝐸𝑗𝑖𝑚𝑎</m:t>
                        </m:r>
                      </m:sub>
                    </m:sSub>
                  </m:oMath>
                </a14:m>
                <a:r>
                  <a:rPr lang="en-US" sz="2000" dirty="0">
                    <a:solidFill>
                      <a:schemeClr val="tx1"/>
                    </a:solidFill>
                  </a:rPr>
                  <a:t> constant value </a:t>
                </a:r>
                <a:r>
                  <a:rPr lang="en-US" sz="2000" b="1" dirty="0">
                    <a:solidFill>
                      <a:schemeClr val="tx1"/>
                    </a:solidFill>
                  </a:rPr>
                  <a:t>0.2</a:t>
                </a:r>
                <a:r>
                  <a:rPr lang="en-US" sz="2000" dirty="0">
                    <a:solidFill>
                      <a:schemeClr val="tx1"/>
                    </a:solidFill>
                  </a:rPr>
                  <a:t> </a:t>
                </a:r>
                <a:endParaRPr lang="en-US" sz="2000" dirty="0"/>
              </a:p>
              <a:p>
                <a:pPr lvl="2"/>
                <a:r>
                  <a:rPr lang="en-US" sz="2000" dirty="0">
                    <a:solidFill>
                      <a:schemeClr val="tx1"/>
                    </a:solidFill>
                  </a:rPr>
                  <a:t>For</a:t>
                </a:r>
                <a:r>
                  <a:rPr lang="en-US" sz="2000" dirty="0"/>
                  <a:t>mula for internal and external inductances</a:t>
                </a:r>
                <a:r>
                  <a:rPr lang="en-US" sz="2000" dirty="0">
                    <a:solidFill>
                      <a:schemeClr val="tx1"/>
                    </a:solidFill>
                  </a:rPr>
                  <a:t> </a:t>
                </a:r>
              </a:p>
              <a:p>
                <a:pPr lvl="2"/>
                <a14:m>
                  <m:oMath xmlns:m="http://schemas.openxmlformats.org/officeDocument/2006/math">
                    <m:sSub>
                      <m:sSubPr>
                        <m:ctrlPr>
                          <a:rPr lang="el-GR" sz="2000" b="0" i="1" u="none" strike="noStrike" baseline="0" smtClean="0">
                            <a:solidFill>
                              <a:srgbClr val="C00000"/>
                            </a:solidFill>
                            <a:latin typeface="Cambria Math" panose="02040503050406030204" pitchFamily="18" charset="0"/>
                            <a:ea typeface="Cambria Math" panose="02040503050406030204" pitchFamily="18" charset="0"/>
                          </a:rPr>
                        </m:ctrlPr>
                      </m:sSubPr>
                      <m:e>
                        <m:r>
                          <m:rPr>
                            <m:sty m:val="p"/>
                          </m:rPr>
                          <a:rPr lang="el-GR" sz="2000" b="0" i="1" u="none" strike="noStrike" baseline="0" smtClean="0">
                            <a:solidFill>
                              <a:srgbClr val="C00000"/>
                            </a:solidFill>
                            <a:latin typeface="Cambria Math" panose="02040503050406030204" pitchFamily="18" charset="0"/>
                            <a:ea typeface="Cambria Math" panose="02040503050406030204" pitchFamily="18" charset="0"/>
                          </a:rPr>
                          <m:t>Φ</m:t>
                        </m:r>
                      </m:e>
                      <m:sub>
                        <m:r>
                          <a:rPr lang="fr-FR" sz="2000" b="0" i="1" u="none" strike="noStrike" baseline="0" smtClean="0">
                            <a:solidFill>
                              <a:srgbClr val="C00000"/>
                            </a:solidFill>
                            <a:latin typeface="Cambria Math" panose="02040503050406030204" pitchFamily="18" charset="0"/>
                            <a:ea typeface="Cambria Math" panose="02040503050406030204" pitchFamily="18" charset="0"/>
                          </a:rPr>
                          <m:t>𝑓𝑙𝑎𝑡𝑡𝑜𝑝</m:t>
                        </m:r>
                      </m:sub>
                    </m:sSub>
                    <m:r>
                      <a:rPr lang="fr-FR" sz="2000" b="0" i="1" u="none" strike="noStrike" baseline="0" smtClean="0">
                        <a:latin typeface="Cambria Math" panose="02040503050406030204" pitchFamily="18" charset="0"/>
                        <a:ea typeface="Cambria Math" panose="02040503050406030204" pitchFamily="18" charset="0"/>
                      </a:rPr>
                      <m:t>=</m:t>
                    </m:r>
                  </m:oMath>
                </a14:m>
                <a:r>
                  <a:rPr lang="el-GR" sz="2000" dirty="0">
                    <a:ea typeface="Cambria Math" panose="02040503050406030204" pitchFamily="18" charset="0"/>
                  </a:rPr>
                  <a:t> </a:t>
                </a:r>
                <a14:m>
                  <m:oMath xmlns:m="http://schemas.openxmlformats.org/officeDocument/2006/math">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a:rPr lang="fr-FR" sz="2000" b="0" i="1" smtClean="0">
                            <a:latin typeface="Cambria Math" panose="02040503050406030204" pitchFamily="18" charset="0"/>
                            <a:ea typeface="Cambria Math" panose="02040503050406030204" pitchFamily="18" charset="0"/>
                          </a:rPr>
                          <m:t>𝐶𝑆</m:t>
                        </m:r>
                      </m:sub>
                    </m:sSub>
                    <m:r>
                      <a:rPr lang="fr-FR" sz="2000" b="0" i="1" smtClean="0">
                        <a:latin typeface="Cambria Math" panose="02040503050406030204" pitchFamily="18" charset="0"/>
                        <a:ea typeface="Cambria Math" panose="02040503050406030204" pitchFamily="18" charset="0"/>
                      </a:rPr>
                      <m:t>+</m:t>
                    </m:r>
                  </m:oMath>
                </a14:m>
                <a:r>
                  <a:rPr lang="el-GR" sz="2000" dirty="0">
                    <a:ea typeface="Cambria Math" panose="02040503050406030204" pitchFamily="18" charset="0"/>
                  </a:rPr>
                  <a:t> </a:t>
                </a:r>
                <a14:m>
                  <m:oMath xmlns:m="http://schemas.openxmlformats.org/officeDocument/2006/math">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a:rPr lang="fr-FR" sz="2000" b="0" i="1" smtClean="0">
                            <a:latin typeface="Cambria Math" panose="02040503050406030204" pitchFamily="18" charset="0"/>
                            <a:ea typeface="Cambria Math" panose="02040503050406030204" pitchFamily="18" charset="0"/>
                          </a:rPr>
                          <m:t>𝑃𝐹</m:t>
                        </m:r>
                      </m:sub>
                    </m:sSub>
                    <m:r>
                      <a:rPr lang="fr-FR" sz="2000" b="0" i="1" smtClean="0">
                        <a:latin typeface="Cambria Math" panose="02040503050406030204" pitchFamily="18" charset="0"/>
                        <a:ea typeface="Cambria Math" panose="02040503050406030204" pitchFamily="18" charset="0"/>
                      </a:rPr>
                      <m:t>−</m:t>
                    </m:r>
                  </m:oMath>
                </a14:m>
                <a:r>
                  <a:rPr lang="el-GR" sz="2000" dirty="0">
                    <a:ea typeface="Cambria Math" panose="02040503050406030204" pitchFamily="18" charset="0"/>
                  </a:rPr>
                  <a:t> </a:t>
                </a:r>
                <a14:m>
                  <m:oMath xmlns:m="http://schemas.openxmlformats.org/officeDocument/2006/math">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a:rPr lang="fr-FR" sz="2000" b="0" i="1" smtClean="0">
                            <a:latin typeface="Cambria Math" panose="02040503050406030204" pitchFamily="18" charset="0"/>
                            <a:ea typeface="Cambria Math" panose="02040503050406030204" pitchFamily="18" charset="0"/>
                          </a:rPr>
                          <m:t>𝑅𝑈</m:t>
                        </m:r>
                        <m:r>
                          <a:rPr lang="fr-FR" sz="2000" b="0" i="1" smtClean="0">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𝑟𝑒𝑠</m:t>
                        </m:r>
                      </m:sub>
                    </m:sSub>
                  </m:oMath>
                </a14:m>
                <a:r>
                  <a:rPr lang="fr-FR" sz="2000" dirty="0">
                    <a:ea typeface="Cambria Math" panose="02040503050406030204" pitchFamily="18" charset="0"/>
                  </a:rPr>
                  <a:t> </a:t>
                </a:r>
                <a14:m>
                  <m:oMath xmlns:m="http://schemas.openxmlformats.org/officeDocument/2006/math">
                    <m:r>
                      <a:rPr lang="fr-FR" sz="2000" i="1">
                        <a:latin typeface="Cambria Math" panose="02040503050406030204" pitchFamily="18" charset="0"/>
                        <a:ea typeface="Cambria Math" panose="02040503050406030204" pitchFamily="18" charset="0"/>
                      </a:rPr>
                      <m:t>−</m:t>
                    </m:r>
                  </m:oMath>
                </a14:m>
                <a:r>
                  <a:rPr lang="el-GR" sz="2000" dirty="0">
                    <a:ea typeface="Cambria Math" panose="02040503050406030204" pitchFamily="18" charset="0"/>
                  </a:rPr>
                  <a:t> </a:t>
                </a:r>
                <a14:m>
                  <m:oMath xmlns:m="http://schemas.openxmlformats.org/officeDocument/2006/math">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a:rPr lang="fr-FR" sz="2000" i="1">
                            <a:latin typeface="Cambria Math" panose="02040503050406030204" pitchFamily="18" charset="0"/>
                            <a:ea typeface="Cambria Math" panose="02040503050406030204" pitchFamily="18" charset="0"/>
                          </a:rPr>
                          <m:t>𝑅𝑈</m:t>
                        </m:r>
                        <m:r>
                          <a:rPr lang="fr-FR" sz="2000" i="1">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𝑖𝑛𝑑</m:t>
                        </m:r>
                      </m:sub>
                    </m:sSub>
                  </m:oMath>
                </a14:m>
                <a:endParaRPr lang="en-US" sz="2000" dirty="0">
                  <a:solidFill>
                    <a:schemeClr val="tx1"/>
                  </a:solidFill>
                </a:endParaRPr>
              </a:p>
              <a:p>
                <a:pPr lvl="2"/>
                <a:endParaRPr lang="en-US" sz="2000" dirty="0"/>
              </a:p>
              <a:p>
                <a:pPr lvl="1"/>
                <a:r>
                  <a:rPr lang="en-US" sz="2000" b="1" dirty="0"/>
                  <a:t>During the flat top</a:t>
                </a:r>
                <a:r>
                  <a:rPr lang="en-US" sz="2000" dirty="0"/>
                  <a:t>: </a:t>
                </a:r>
              </a:p>
              <a:p>
                <a:pPr lvl="2"/>
                <a14:m>
                  <m:oMath xmlns:m="http://schemas.openxmlformats.org/officeDocument/2006/math">
                    <m:sSub>
                      <m:sSubPr>
                        <m:ctrlPr>
                          <a:rPr lang="fr-FR" sz="2000" b="0" i="1" u="none" strike="noStrike" baseline="0" smtClean="0">
                            <a:latin typeface="Cambria Math" panose="02040503050406030204" pitchFamily="18" charset="0"/>
                            <a:ea typeface="Cambria Math" panose="02040503050406030204" pitchFamily="18" charset="0"/>
                          </a:rPr>
                        </m:ctrlPr>
                      </m:sSubPr>
                      <m:e>
                        <m:r>
                          <a:rPr lang="fr-FR" sz="2000" b="0" i="1" u="none" strike="noStrike" baseline="0" smtClean="0">
                            <a:latin typeface="Cambria Math" panose="02040503050406030204" pitchFamily="18" charset="0"/>
                            <a:ea typeface="Cambria Math" panose="02040503050406030204" pitchFamily="18" charset="0"/>
                          </a:rPr>
                          <m:t>𝑓</m:t>
                        </m:r>
                      </m:e>
                      <m:sub>
                        <m:r>
                          <a:rPr lang="fr-FR" sz="2000" b="0" i="1" u="none" strike="noStrike" baseline="0" smtClean="0">
                            <a:latin typeface="Cambria Math" panose="02040503050406030204" pitchFamily="18" charset="0"/>
                            <a:ea typeface="Cambria Math" panose="02040503050406030204" pitchFamily="18" charset="0"/>
                          </a:rPr>
                          <m:t>𝑏𝑜𝑜𝑡</m:t>
                        </m:r>
                      </m:sub>
                    </m:sSub>
                  </m:oMath>
                </a14:m>
                <a:r>
                  <a:rPr lang="en-US" sz="2000" dirty="0"/>
                  <a:t> Bootstrap current from Sauter formula using the T, n PROCESS profiles</a:t>
                </a:r>
              </a:p>
              <a:p>
                <a:pPr lvl="2"/>
                <a14:m>
                  <m:oMath xmlns:m="http://schemas.openxmlformats.org/officeDocument/2006/math">
                    <m:sSub>
                      <m:sSubPr>
                        <m:ctrlPr>
                          <a:rPr lang="fr-FR" sz="2000" b="0" i="1" u="none" strike="noStrike" baseline="0" smtClean="0">
                            <a:latin typeface="Cambria Math" panose="02040503050406030204" pitchFamily="18" charset="0"/>
                            <a:ea typeface="Cambria Math" panose="02040503050406030204" pitchFamily="18" charset="0"/>
                          </a:rPr>
                        </m:ctrlPr>
                      </m:sSubPr>
                      <m:e>
                        <m:r>
                          <a:rPr lang="fr-FR" sz="2000" b="0" i="1" u="none" strike="noStrike" baseline="0" smtClean="0">
                            <a:latin typeface="Cambria Math" panose="02040503050406030204" pitchFamily="18" charset="0"/>
                            <a:ea typeface="Cambria Math" panose="02040503050406030204" pitchFamily="18" charset="0"/>
                          </a:rPr>
                          <m:t>𝑓</m:t>
                        </m:r>
                      </m:e>
                      <m:sub>
                        <m:r>
                          <a:rPr lang="fr-FR" sz="2000" b="0" i="1" u="none" strike="noStrike" baseline="0" smtClean="0">
                            <a:latin typeface="Cambria Math" panose="02040503050406030204" pitchFamily="18" charset="0"/>
                            <a:ea typeface="Cambria Math" panose="02040503050406030204" pitchFamily="18" charset="0"/>
                          </a:rPr>
                          <m:t>𝐶𝐷</m:t>
                        </m:r>
                      </m:sub>
                    </m:sSub>
                  </m:oMath>
                </a14:m>
                <a:r>
                  <a:rPr lang="en-US" sz="2000" dirty="0"/>
                  <a:t> from ECCD is chosen to be 2MA </a:t>
                </a:r>
              </a:p>
              <a:p>
                <a:pPr lvl="2"/>
                <a14:m>
                  <m:oMath xmlns:m="http://schemas.openxmlformats.org/officeDocument/2006/math">
                    <m:sSub>
                      <m:sSubPr>
                        <m:ctrlPr>
                          <a:rPr lang="fr-FR" sz="2000" b="0" i="1" u="none" strike="noStrike" baseline="0" smtClean="0">
                            <a:latin typeface="Cambria Math" panose="02040503050406030204" pitchFamily="18" charset="0"/>
                            <a:ea typeface="Cambria Math" panose="02040503050406030204" pitchFamily="18" charset="0"/>
                          </a:rPr>
                        </m:ctrlPr>
                      </m:sSubPr>
                      <m:e>
                        <m:r>
                          <a:rPr lang="fr-FR" sz="2000" b="0" i="1" u="none" strike="noStrike" baseline="0" smtClean="0">
                            <a:latin typeface="Cambria Math" panose="02040503050406030204" pitchFamily="18" charset="0"/>
                            <a:ea typeface="Cambria Math" panose="02040503050406030204" pitchFamily="18" charset="0"/>
                          </a:rPr>
                          <m:t>𝑅</m:t>
                        </m:r>
                      </m:e>
                      <m:sub>
                        <m:r>
                          <a:rPr lang="fr-FR" sz="2000" b="0" i="1" u="none" strike="noStrike" baseline="0" smtClean="0">
                            <a:latin typeface="Cambria Math" panose="02040503050406030204" pitchFamily="18" charset="0"/>
                            <a:ea typeface="Cambria Math" panose="02040503050406030204" pitchFamily="18" charset="0"/>
                          </a:rPr>
                          <m:t>𝑝𝑙𝑎𝑠𝑚𝑎</m:t>
                        </m:r>
                      </m:sub>
                    </m:sSub>
                    <m:r>
                      <a:rPr lang="fr-FR" sz="2000" b="0" i="1" u="none" strike="noStrike" baseline="0" smtClean="0">
                        <a:latin typeface="Cambria Math" panose="02040503050406030204" pitchFamily="18" charset="0"/>
                        <a:ea typeface="Cambria Math" panose="02040503050406030204" pitchFamily="18" charset="0"/>
                      </a:rPr>
                      <m:t>=</m:t>
                    </m:r>
                    <m:r>
                      <a:rPr lang="fr-FR" sz="2000" b="1" i="1" u="none" strike="noStrike" baseline="0" smtClean="0">
                        <a:latin typeface="Cambria Math" panose="02040503050406030204" pitchFamily="18" charset="0"/>
                        <a:ea typeface="Cambria Math" panose="02040503050406030204" pitchFamily="18" charset="0"/>
                      </a:rPr>
                      <m:t>𝟎</m:t>
                    </m:r>
                    <m:r>
                      <a:rPr lang="fr-FR" sz="2000" b="1" i="1" u="none" strike="noStrike" baseline="0" smtClean="0">
                        <a:latin typeface="Cambria Math" panose="02040503050406030204" pitchFamily="18" charset="0"/>
                        <a:ea typeface="Cambria Math" panose="02040503050406030204" pitchFamily="18" charset="0"/>
                      </a:rPr>
                      <m:t>.</m:t>
                    </m:r>
                    <m:r>
                      <a:rPr lang="fr-FR" sz="2000" b="1" i="1" u="none" strike="noStrike" baseline="0" smtClean="0">
                        <a:latin typeface="Cambria Math" panose="02040503050406030204" pitchFamily="18" charset="0"/>
                        <a:ea typeface="Cambria Math" panose="02040503050406030204" pitchFamily="18" charset="0"/>
                      </a:rPr>
                      <m:t>𝟔𝟔</m:t>
                    </m:r>
                    <m:r>
                      <a:rPr lang="fr-FR" sz="2000" b="0" i="1" u="none" strike="noStrike" baseline="0" smtClean="0">
                        <a:latin typeface="Cambria Math" panose="02040503050406030204" pitchFamily="18" charset="0"/>
                        <a:ea typeface="Cambria Math" panose="02040503050406030204" pitchFamily="18" charset="0"/>
                      </a:rPr>
                      <m:t>×</m:t>
                    </m:r>
                    <m:d>
                      <m:dPr>
                        <m:ctrlPr>
                          <a:rPr lang="fr-FR" sz="2000" b="0" i="1" u="none" strike="noStrike" baseline="0" smtClean="0">
                            <a:latin typeface="Cambria Math" panose="02040503050406030204" pitchFamily="18" charset="0"/>
                            <a:ea typeface="Cambria Math" panose="02040503050406030204" pitchFamily="18" charset="0"/>
                          </a:rPr>
                        </m:ctrlPr>
                      </m:dPr>
                      <m:e>
                        <m:r>
                          <a:rPr lang="fr-FR" sz="2000" b="0" i="1" u="none" strike="noStrike" baseline="0" smtClean="0">
                            <a:latin typeface="Cambria Math" panose="02040503050406030204" pitchFamily="18" charset="0"/>
                            <a:ea typeface="Cambria Math" panose="02040503050406030204" pitchFamily="18" charset="0"/>
                          </a:rPr>
                          <m:t>4.3−0.6</m:t>
                        </m:r>
                        <m:r>
                          <a:rPr lang="fr-FR" sz="2000" b="0" i="1" u="none" strike="noStrike" baseline="0" smtClean="0">
                            <a:latin typeface="Cambria Math" panose="02040503050406030204" pitchFamily="18" charset="0"/>
                            <a:ea typeface="Cambria Math" panose="02040503050406030204" pitchFamily="18" charset="0"/>
                          </a:rPr>
                          <m:t>𝐴</m:t>
                        </m:r>
                      </m:e>
                    </m:d>
                    <m:r>
                      <a:rPr lang="fr-FR" sz="2000" b="0" i="1" u="none" strike="noStrike" baseline="0" smtClean="0">
                        <a:latin typeface="Cambria Math" panose="02040503050406030204" pitchFamily="18" charset="0"/>
                        <a:ea typeface="Cambria Math" panose="02040503050406030204" pitchFamily="18" charset="0"/>
                      </a:rPr>
                      <m:t>×2.15×</m:t>
                    </m:r>
                    <m:sSup>
                      <m:sSupPr>
                        <m:ctrlPr>
                          <a:rPr lang="fr-FR" sz="2000" b="0" i="1" u="none" strike="noStrike" baseline="0" smtClean="0">
                            <a:latin typeface="Cambria Math" panose="02040503050406030204" pitchFamily="18" charset="0"/>
                            <a:ea typeface="Cambria Math" panose="02040503050406030204" pitchFamily="18" charset="0"/>
                          </a:rPr>
                        </m:ctrlPr>
                      </m:sSupPr>
                      <m:e>
                        <m:r>
                          <a:rPr lang="fr-FR" sz="2000" b="0" i="1" u="none" strike="noStrike" baseline="0" smtClean="0">
                            <a:latin typeface="Cambria Math" panose="02040503050406030204" pitchFamily="18" charset="0"/>
                            <a:ea typeface="Cambria Math" panose="02040503050406030204" pitchFamily="18" charset="0"/>
                          </a:rPr>
                          <m:t>10</m:t>
                        </m:r>
                      </m:e>
                      <m:sup>
                        <m:r>
                          <a:rPr lang="fr-FR" sz="2000" b="0" i="1" u="none" strike="noStrike" baseline="0" smtClean="0">
                            <a:latin typeface="Cambria Math" panose="02040503050406030204" pitchFamily="18" charset="0"/>
                            <a:ea typeface="Cambria Math" panose="02040503050406030204" pitchFamily="18" charset="0"/>
                          </a:rPr>
                          <m:t>−9</m:t>
                        </m:r>
                      </m:sup>
                    </m:sSup>
                    <m:r>
                      <a:rPr lang="fr-FR" sz="2000" b="0" i="1" u="none" strike="noStrike" baseline="0" smtClean="0">
                        <a:latin typeface="Cambria Math" panose="02040503050406030204" pitchFamily="18" charset="0"/>
                        <a:ea typeface="Cambria Math" panose="02040503050406030204" pitchFamily="18" charset="0"/>
                      </a:rPr>
                      <m:t>×</m:t>
                    </m:r>
                    <m:f>
                      <m:fPr>
                        <m:ctrlPr>
                          <a:rPr lang="fr-FR" sz="2000" b="0" i="1" u="none" strike="noStrike" baseline="0" smtClean="0">
                            <a:latin typeface="Cambria Math" panose="02040503050406030204" pitchFamily="18" charset="0"/>
                            <a:ea typeface="Cambria Math" panose="02040503050406030204" pitchFamily="18" charset="0"/>
                          </a:rPr>
                        </m:ctrlPr>
                      </m:fPr>
                      <m:num>
                        <m:sSub>
                          <m:sSubPr>
                            <m:ctrlPr>
                              <a:rPr lang="fr-FR" sz="2000" b="1" i="1">
                                <a:latin typeface="Cambria Math" panose="02040503050406030204" pitchFamily="18" charset="0"/>
                                <a:ea typeface="Cambria Math" panose="02040503050406030204" pitchFamily="18" charset="0"/>
                              </a:rPr>
                            </m:ctrlPr>
                          </m:sSubPr>
                          <m:e>
                            <m:r>
                              <a:rPr lang="fr-FR" sz="2000" b="1" i="1">
                                <a:latin typeface="Cambria Math" panose="02040503050406030204" pitchFamily="18" charset="0"/>
                                <a:ea typeface="Cambria Math" panose="02040503050406030204" pitchFamily="18" charset="0"/>
                              </a:rPr>
                              <m:t>𝒁</m:t>
                            </m:r>
                          </m:e>
                          <m:sub>
                            <m:r>
                              <a:rPr lang="fr-FR" sz="2000" b="1" i="1">
                                <a:latin typeface="Cambria Math" panose="02040503050406030204" pitchFamily="18" charset="0"/>
                                <a:ea typeface="Cambria Math" panose="02040503050406030204" pitchFamily="18" charset="0"/>
                              </a:rPr>
                              <m:t>𝒆𝒇𝒇</m:t>
                            </m:r>
                          </m:sub>
                        </m:sSub>
                        <m:sSub>
                          <m:sSubPr>
                            <m:ctrlPr>
                              <a:rPr lang="fr-FR" sz="200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𝑅</m:t>
                            </m:r>
                          </m:e>
                          <m:sub>
                            <m:r>
                              <a:rPr lang="fr-FR" sz="2000" b="0" i="1" smtClean="0">
                                <a:latin typeface="Cambria Math" panose="02040503050406030204" pitchFamily="18" charset="0"/>
                                <a:ea typeface="Cambria Math" panose="02040503050406030204" pitchFamily="18" charset="0"/>
                              </a:rPr>
                              <m:t>0</m:t>
                            </m:r>
                          </m:sub>
                        </m:sSub>
                      </m:num>
                      <m:den>
                        <m:sSub>
                          <m:sSubPr>
                            <m:ctrlPr>
                              <a:rPr lang="fr-FR" sz="2000" b="0" i="1" u="none" strike="noStrike" baseline="0" smtClean="0">
                                <a:latin typeface="Cambria Math" panose="02040503050406030204" pitchFamily="18" charset="0"/>
                                <a:ea typeface="Cambria Math" panose="02040503050406030204" pitchFamily="18" charset="0"/>
                              </a:rPr>
                            </m:ctrlPr>
                          </m:sSubPr>
                          <m:e>
                            <m:r>
                              <a:rPr lang="fr-FR" sz="2000" b="0" i="1" u="none" strike="noStrike" baseline="0" smtClean="0">
                                <a:latin typeface="Cambria Math" panose="02040503050406030204" pitchFamily="18" charset="0"/>
                                <a:ea typeface="Cambria Math" panose="02040503050406030204" pitchFamily="18" charset="0"/>
                              </a:rPr>
                              <m:t>𝜅</m:t>
                            </m:r>
                          </m:e>
                          <m:sub>
                            <m:r>
                              <a:rPr lang="fr-FR" sz="2000" b="0" i="1" u="none" strike="noStrike" baseline="0" smtClean="0">
                                <a:latin typeface="Cambria Math" panose="02040503050406030204" pitchFamily="18" charset="0"/>
                                <a:ea typeface="Cambria Math" panose="02040503050406030204" pitchFamily="18" charset="0"/>
                              </a:rPr>
                              <m:t>95</m:t>
                            </m:r>
                          </m:sub>
                        </m:sSub>
                        <m:sSup>
                          <m:sSupPr>
                            <m:ctrlPr>
                              <a:rPr lang="fr-FR" sz="2000" b="0" i="1" u="none" strike="noStrike" baseline="0" smtClean="0">
                                <a:latin typeface="Cambria Math" panose="02040503050406030204" pitchFamily="18" charset="0"/>
                                <a:ea typeface="Cambria Math" panose="02040503050406030204" pitchFamily="18" charset="0"/>
                              </a:rPr>
                            </m:ctrlPr>
                          </m:sSupPr>
                          <m:e>
                            <m:r>
                              <a:rPr lang="fr-FR" sz="2000" b="0" i="1" u="none" strike="noStrike" baseline="0" smtClean="0">
                                <a:latin typeface="Cambria Math" panose="02040503050406030204" pitchFamily="18" charset="0"/>
                                <a:ea typeface="Cambria Math" panose="02040503050406030204" pitchFamily="18" charset="0"/>
                              </a:rPr>
                              <m:t>𝑎</m:t>
                            </m:r>
                          </m:e>
                          <m:sup>
                            <m:r>
                              <a:rPr lang="fr-FR" sz="2000" b="0" i="1" u="none" strike="noStrike" baseline="0" smtClean="0">
                                <a:latin typeface="Cambria Math" panose="02040503050406030204" pitchFamily="18" charset="0"/>
                                <a:ea typeface="Cambria Math" panose="02040503050406030204" pitchFamily="18" charset="0"/>
                              </a:rPr>
                              <m:t>2</m:t>
                            </m:r>
                          </m:sup>
                        </m:sSup>
                        <m:sSup>
                          <m:sSupPr>
                            <m:ctrlPr>
                              <a:rPr lang="fr-FR" sz="2000" b="0" i="1" u="none" strike="noStrike" baseline="0" smtClean="0">
                                <a:latin typeface="Cambria Math" panose="02040503050406030204" pitchFamily="18" charset="0"/>
                                <a:ea typeface="Cambria Math" panose="02040503050406030204" pitchFamily="18" charset="0"/>
                              </a:rPr>
                            </m:ctrlPr>
                          </m:sSupPr>
                          <m:e>
                            <m:d>
                              <m:dPr>
                                <m:ctrlPr>
                                  <a:rPr lang="fr-FR" sz="2000" b="0" i="1" u="none" strike="noStrike" baseline="0" smtClean="0">
                                    <a:latin typeface="Cambria Math" panose="02040503050406030204" pitchFamily="18" charset="0"/>
                                    <a:ea typeface="Cambria Math" panose="02040503050406030204" pitchFamily="18" charset="0"/>
                                  </a:rPr>
                                </m:ctrlPr>
                              </m:dPr>
                              <m:e>
                                <m:f>
                                  <m:fPr>
                                    <m:ctrlPr>
                                      <a:rPr lang="fr-FR" sz="2000" b="0" i="1" u="none" strike="noStrike" baseline="0" smtClean="0">
                                        <a:latin typeface="Cambria Math" panose="02040503050406030204" pitchFamily="18" charset="0"/>
                                        <a:ea typeface="Cambria Math" panose="02040503050406030204" pitchFamily="18" charset="0"/>
                                      </a:rPr>
                                    </m:ctrlPr>
                                  </m:fPr>
                                  <m:num>
                                    <m:sSub>
                                      <m:sSubPr>
                                        <m:ctrlPr>
                                          <a:rPr lang="fr-FR" sz="2000" b="0" i="1" u="none" strike="noStrike" baseline="0" smtClean="0">
                                            <a:latin typeface="Cambria Math" panose="02040503050406030204" pitchFamily="18" charset="0"/>
                                            <a:ea typeface="Cambria Math" panose="02040503050406030204" pitchFamily="18" charset="0"/>
                                          </a:rPr>
                                        </m:ctrlPr>
                                      </m:sSubPr>
                                      <m:e>
                                        <m:r>
                                          <a:rPr lang="fr-FR" sz="2000" b="0" i="1" u="none" strike="noStrike" baseline="0" smtClean="0">
                                            <a:latin typeface="Cambria Math" panose="02040503050406030204" pitchFamily="18" charset="0"/>
                                            <a:ea typeface="Cambria Math" panose="02040503050406030204" pitchFamily="18" charset="0"/>
                                          </a:rPr>
                                          <m:t>𝑇</m:t>
                                        </m:r>
                                      </m:e>
                                      <m:sub>
                                        <m:r>
                                          <a:rPr lang="fr-FR" sz="2000" b="0" i="1" u="none" strike="noStrike" baseline="0" smtClean="0">
                                            <a:latin typeface="Cambria Math" panose="02040503050406030204" pitchFamily="18" charset="0"/>
                                            <a:ea typeface="Cambria Math" panose="02040503050406030204" pitchFamily="18" charset="0"/>
                                          </a:rPr>
                                          <m:t>𝑒</m:t>
                                        </m:r>
                                      </m:sub>
                                    </m:sSub>
                                  </m:num>
                                  <m:den>
                                    <m:r>
                                      <a:rPr lang="fr-FR" sz="2000" b="0" i="1" u="none" strike="noStrike" baseline="0" smtClean="0">
                                        <a:latin typeface="Cambria Math" panose="02040503050406030204" pitchFamily="18" charset="0"/>
                                        <a:ea typeface="Cambria Math" panose="02040503050406030204" pitchFamily="18" charset="0"/>
                                      </a:rPr>
                                      <m:t>10</m:t>
                                    </m:r>
                                  </m:den>
                                </m:f>
                              </m:e>
                            </m:d>
                          </m:e>
                          <m:sup>
                            <m:f>
                              <m:fPr>
                                <m:ctrlPr>
                                  <a:rPr lang="fr-FR" sz="2000" b="0" i="1" u="none" strike="noStrike" baseline="0" smtClean="0">
                                    <a:latin typeface="Cambria Math" panose="02040503050406030204" pitchFamily="18" charset="0"/>
                                    <a:ea typeface="Cambria Math" panose="02040503050406030204" pitchFamily="18" charset="0"/>
                                  </a:rPr>
                                </m:ctrlPr>
                              </m:fPr>
                              <m:num>
                                <m:r>
                                  <a:rPr lang="fr-FR" sz="2000" b="0" i="1" u="none" strike="noStrike" baseline="0" smtClean="0">
                                    <a:latin typeface="Cambria Math" panose="02040503050406030204" pitchFamily="18" charset="0"/>
                                    <a:ea typeface="Cambria Math" panose="02040503050406030204" pitchFamily="18" charset="0"/>
                                  </a:rPr>
                                  <m:t>3</m:t>
                                </m:r>
                              </m:num>
                              <m:den>
                                <m:r>
                                  <a:rPr lang="fr-FR" sz="2000" b="0" i="1" u="none" strike="noStrike" baseline="0" smtClean="0">
                                    <a:latin typeface="Cambria Math" panose="02040503050406030204" pitchFamily="18" charset="0"/>
                                    <a:ea typeface="Cambria Math" panose="02040503050406030204" pitchFamily="18" charset="0"/>
                                  </a:rPr>
                                  <m:t>2</m:t>
                                </m:r>
                              </m:den>
                            </m:f>
                          </m:sup>
                        </m:sSup>
                      </m:den>
                    </m:f>
                    <m:r>
                      <a:rPr lang="fr-FR" sz="2000" b="0" i="0" u="none" strike="noStrike" baseline="0" smtClean="0">
                        <a:latin typeface="Cambria Math" panose="02040503050406030204" pitchFamily="18" charset="0"/>
                        <a:ea typeface="Cambria Math" panose="02040503050406030204" pitchFamily="18" charset="0"/>
                      </a:rPr>
                      <m:t>. </m:t>
                    </m:r>
                  </m:oMath>
                </a14:m>
                <a:r>
                  <a:rPr lang="en-US" sz="2000" dirty="0"/>
                  <a:t>Approximate formula, valid for given profile shapes, volume averaged </a:t>
                </a:r>
                <a:r>
                  <a:rPr lang="en-US" sz="2000" dirty="0" err="1"/>
                  <a:t>T</a:t>
                </a:r>
                <a:r>
                  <a:rPr lang="en-US" sz="2000" baseline="-25000" dirty="0" err="1"/>
                  <a:t>e</a:t>
                </a:r>
                <a:r>
                  <a:rPr lang="en-US" sz="2000" dirty="0"/>
                  <a:t>. Ad hoc 0.66 parameter. </a:t>
                </a:r>
                <a14:m>
                  <m:oMath xmlns:m="http://schemas.openxmlformats.org/officeDocument/2006/math">
                    <m:sSub>
                      <m:sSubPr>
                        <m:ctrlPr>
                          <a:rPr lang="fr-FR" sz="2000" b="1" i="1">
                            <a:latin typeface="Cambria Math" panose="02040503050406030204" pitchFamily="18" charset="0"/>
                            <a:ea typeface="Cambria Math" panose="02040503050406030204" pitchFamily="18" charset="0"/>
                          </a:rPr>
                        </m:ctrlPr>
                      </m:sSubPr>
                      <m:e>
                        <m:r>
                          <a:rPr lang="fr-FR" sz="2000" b="1" i="1">
                            <a:latin typeface="Cambria Math" panose="02040503050406030204" pitchFamily="18" charset="0"/>
                            <a:ea typeface="Cambria Math" panose="02040503050406030204" pitchFamily="18" charset="0"/>
                          </a:rPr>
                          <m:t>𝒁</m:t>
                        </m:r>
                      </m:e>
                      <m:sub>
                        <m:r>
                          <a:rPr lang="fr-FR" sz="2000" b="1" i="1">
                            <a:latin typeface="Cambria Math" panose="02040503050406030204" pitchFamily="18" charset="0"/>
                            <a:ea typeface="Cambria Math" panose="02040503050406030204" pitchFamily="18" charset="0"/>
                          </a:rPr>
                          <m:t>𝒆𝒇𝒇</m:t>
                        </m:r>
                      </m:sub>
                    </m:sSub>
                  </m:oMath>
                </a14:m>
                <a:r>
                  <a:rPr lang="en-US" sz="2000" dirty="0"/>
                  <a:t> depends on </a:t>
                </a:r>
                <a:r>
                  <a:rPr lang="en-US" sz="2000" dirty="0" err="1"/>
                  <a:t>Ar</a:t>
                </a:r>
                <a:r>
                  <a:rPr lang="en-US" sz="2000" dirty="0"/>
                  <a:t> content.</a:t>
                </a:r>
              </a:p>
              <a:p>
                <a:pPr lvl="2"/>
                <a14:m>
                  <m:oMath xmlns:m="http://schemas.openxmlformats.org/officeDocument/2006/math">
                    <m:sSub>
                      <m:sSubPr>
                        <m:ctrlPr>
                          <a:rPr lang="fr-FR" sz="2000" b="0" i="1" u="none" strike="noStrike" baseline="0" smtClean="0">
                            <a:solidFill>
                              <a:srgbClr val="C00000"/>
                            </a:solidFill>
                            <a:latin typeface="Cambria Math" panose="02040503050406030204" pitchFamily="18" charset="0"/>
                            <a:ea typeface="Cambria Math" panose="02040503050406030204" pitchFamily="18" charset="0"/>
                          </a:rPr>
                        </m:ctrlPr>
                      </m:sSubPr>
                      <m:e>
                        <m:r>
                          <a:rPr lang="fr-FR" sz="2000" b="0" i="1" u="none" strike="noStrike" baseline="0" smtClean="0">
                            <a:solidFill>
                              <a:srgbClr val="C00000"/>
                            </a:solidFill>
                            <a:latin typeface="Cambria Math" panose="02040503050406030204" pitchFamily="18" charset="0"/>
                            <a:ea typeface="Cambria Math" panose="02040503050406030204" pitchFamily="18" charset="0"/>
                          </a:rPr>
                          <m:t>𝑉</m:t>
                        </m:r>
                      </m:e>
                      <m:sub>
                        <m:r>
                          <a:rPr lang="fr-FR" sz="2000" b="0" i="1" u="none" strike="noStrike" baseline="0" smtClean="0">
                            <a:solidFill>
                              <a:srgbClr val="C00000"/>
                            </a:solidFill>
                            <a:latin typeface="Cambria Math" panose="02040503050406030204" pitchFamily="18" charset="0"/>
                            <a:ea typeface="Cambria Math" panose="02040503050406030204" pitchFamily="18" charset="0"/>
                          </a:rPr>
                          <m:t>𝑙𝑜𝑜𝑝</m:t>
                        </m:r>
                      </m:sub>
                    </m:sSub>
                    <m:r>
                      <a:rPr lang="fr-FR" sz="2000" b="0" i="1" u="none" strike="noStrike" baseline="0" smtClean="0">
                        <a:latin typeface="Cambria Math" panose="02040503050406030204" pitchFamily="18" charset="0"/>
                        <a:ea typeface="Cambria Math" panose="02040503050406030204" pitchFamily="18" charset="0"/>
                      </a:rPr>
                      <m:t>=</m:t>
                    </m:r>
                    <m:sSub>
                      <m:sSubPr>
                        <m:ctrlPr>
                          <a:rPr lang="fr-FR" sz="2000" b="0" i="1" u="none" strike="noStrike" baseline="0" smtClean="0">
                            <a:latin typeface="Cambria Math" panose="02040503050406030204" pitchFamily="18" charset="0"/>
                            <a:ea typeface="Cambria Math" panose="02040503050406030204" pitchFamily="18" charset="0"/>
                          </a:rPr>
                        </m:ctrlPr>
                      </m:sSubPr>
                      <m:e>
                        <m:r>
                          <a:rPr lang="fr-FR" sz="2000" b="0" i="1" u="none" strike="noStrike" baseline="0" smtClean="0">
                            <a:latin typeface="Cambria Math" panose="02040503050406030204" pitchFamily="18" charset="0"/>
                            <a:ea typeface="Cambria Math" panose="02040503050406030204" pitchFamily="18" charset="0"/>
                          </a:rPr>
                          <m:t>(1−</m:t>
                        </m:r>
                        <m:r>
                          <a:rPr lang="fr-FR" sz="2000" b="0" i="1" u="none" strike="noStrike" baseline="0" smtClean="0">
                            <a:latin typeface="Cambria Math" panose="02040503050406030204" pitchFamily="18" charset="0"/>
                            <a:ea typeface="Cambria Math" panose="02040503050406030204" pitchFamily="18" charset="0"/>
                          </a:rPr>
                          <m:t>𝑓</m:t>
                        </m:r>
                      </m:e>
                      <m:sub>
                        <m:r>
                          <a:rPr lang="fr-FR" sz="2000" b="0" i="1" u="none" strike="noStrike" baseline="0" smtClean="0">
                            <a:latin typeface="Cambria Math" panose="02040503050406030204" pitchFamily="18" charset="0"/>
                            <a:ea typeface="Cambria Math" panose="02040503050406030204" pitchFamily="18" charset="0"/>
                          </a:rPr>
                          <m:t>𝑏𝑜𝑜𝑡</m:t>
                        </m:r>
                      </m:sub>
                    </m:sSub>
                    <m:r>
                      <a:rPr lang="fr-FR" sz="2000" b="0" i="1" u="none" strike="noStrike" baseline="0" smtClean="0">
                        <a:latin typeface="Cambria Math" panose="02040503050406030204" pitchFamily="18" charset="0"/>
                        <a:ea typeface="Cambria Math" panose="02040503050406030204" pitchFamily="18" charset="0"/>
                      </a:rPr>
                      <m:t>−</m:t>
                    </m:r>
                    <m:sSub>
                      <m:sSubPr>
                        <m:ctrlPr>
                          <a:rPr lang="fr-FR" sz="2000" i="1">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𝑓</m:t>
                        </m:r>
                      </m:e>
                      <m:sub>
                        <m:r>
                          <a:rPr lang="fr-FR" sz="2000" b="0" i="1" smtClean="0">
                            <a:latin typeface="Cambria Math" panose="02040503050406030204" pitchFamily="18" charset="0"/>
                            <a:ea typeface="Cambria Math" panose="02040503050406030204" pitchFamily="18" charset="0"/>
                          </a:rPr>
                          <m:t>𝐶𝐷</m:t>
                        </m:r>
                      </m:sub>
                    </m:sSub>
                    <m:r>
                      <a:rPr lang="fr-FR" sz="2000" b="0" i="1" u="none" strike="noStrike" baseline="0" smtClean="0">
                        <a:latin typeface="Cambria Math" panose="02040503050406030204" pitchFamily="18" charset="0"/>
                        <a:ea typeface="Cambria Math" panose="02040503050406030204" pitchFamily="18" charset="0"/>
                      </a:rPr>
                      <m:t>)</m:t>
                    </m:r>
                    <m:sSub>
                      <m:sSubPr>
                        <m:ctrlPr>
                          <a:rPr lang="fr-FR" sz="2000" b="0" i="1" u="none" strike="noStrike" baseline="0" smtClean="0">
                            <a:latin typeface="Cambria Math" panose="02040503050406030204" pitchFamily="18" charset="0"/>
                            <a:ea typeface="Cambria Math" panose="02040503050406030204" pitchFamily="18" charset="0"/>
                          </a:rPr>
                        </m:ctrlPr>
                      </m:sSubPr>
                      <m:e>
                        <m:r>
                          <a:rPr lang="fr-FR" sz="2000" b="0" i="1" u="none" strike="noStrike" baseline="0" smtClean="0">
                            <a:latin typeface="Cambria Math" panose="02040503050406030204" pitchFamily="18" charset="0"/>
                            <a:ea typeface="Cambria Math" panose="02040503050406030204" pitchFamily="18" charset="0"/>
                          </a:rPr>
                          <m:t>𝐼</m:t>
                        </m:r>
                      </m:e>
                      <m:sub>
                        <m:r>
                          <a:rPr lang="fr-FR" sz="2000" b="0" i="1" u="none" strike="noStrike" baseline="0" smtClean="0">
                            <a:latin typeface="Cambria Math" panose="02040503050406030204" pitchFamily="18" charset="0"/>
                            <a:ea typeface="Cambria Math" panose="02040503050406030204" pitchFamily="18" charset="0"/>
                          </a:rPr>
                          <m:t>𝑝</m:t>
                        </m:r>
                      </m:sub>
                    </m:sSub>
                    <m:sSub>
                      <m:sSubPr>
                        <m:ctrlPr>
                          <a:rPr lang="fr-FR" sz="2000" b="0" i="1" u="none" strike="noStrike" baseline="0" smtClean="0">
                            <a:latin typeface="Cambria Math" panose="02040503050406030204" pitchFamily="18" charset="0"/>
                            <a:ea typeface="Cambria Math" panose="02040503050406030204" pitchFamily="18" charset="0"/>
                          </a:rPr>
                        </m:ctrlPr>
                      </m:sSubPr>
                      <m:e>
                        <m:r>
                          <a:rPr lang="fr-FR" sz="2000" b="0" i="1" u="none" strike="noStrike" baseline="0" smtClean="0">
                            <a:latin typeface="Cambria Math" panose="02040503050406030204" pitchFamily="18" charset="0"/>
                            <a:ea typeface="Cambria Math" panose="02040503050406030204" pitchFamily="18" charset="0"/>
                          </a:rPr>
                          <m:t>𝑅</m:t>
                        </m:r>
                      </m:e>
                      <m:sub>
                        <m:r>
                          <a:rPr lang="fr-FR" sz="2000" b="0" i="1" u="none" strike="noStrike" baseline="0" smtClean="0">
                            <a:latin typeface="Cambria Math" panose="02040503050406030204" pitchFamily="18" charset="0"/>
                            <a:ea typeface="Cambria Math" panose="02040503050406030204" pitchFamily="18" charset="0"/>
                          </a:rPr>
                          <m:t>𝑝𝑙𝑎𝑠𝑚𝑎</m:t>
                        </m:r>
                      </m:sub>
                    </m:sSub>
                  </m:oMath>
                </a14:m>
                <a:endParaRPr lang="en-US" sz="2000" dirty="0"/>
              </a:p>
              <a:p>
                <a:pPr algn="l"/>
                <a:endParaRPr lang="en-US" sz="2000" b="0" i="0" u="none" strike="noStrike" baseline="0" dirty="0">
                  <a:latin typeface="CMR10"/>
                </a:endParaRPr>
              </a:p>
              <a:p>
                <a:pPr lvl="1"/>
                <a:endParaRPr lang="en-US" sz="2000" dirty="0">
                  <a:solidFill>
                    <a:schemeClr val="tx1"/>
                  </a:solidFill>
                </a:endParaRPr>
              </a:p>
              <a:p>
                <a:pPr>
                  <a:buFontTx/>
                  <a:buChar char="-"/>
                </a:pPr>
                <a:endParaRPr lang="en-US" sz="2000" dirty="0">
                  <a:solidFill>
                    <a:schemeClr val="tx1"/>
                  </a:solidFill>
                </a:endParaRPr>
              </a:p>
            </p:txBody>
          </p:sp>
        </mc:Choice>
        <mc:Fallback xmlns="">
          <p:sp>
            <p:nvSpPr>
              <p:cNvPr id="3" name="Espace réservé du contenu 2">
                <a:extLst>
                  <a:ext uri="{FF2B5EF4-FFF2-40B4-BE49-F238E27FC236}">
                    <a16:creationId xmlns:a16="http://schemas.microsoft.com/office/drawing/2014/main" id="{48C1237B-01B5-4235-8090-383748B095C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Espace réservé du numéro de diapositive 3">
            <a:extLst>
              <a:ext uri="{FF2B5EF4-FFF2-40B4-BE49-F238E27FC236}">
                <a16:creationId xmlns:a16="http://schemas.microsoft.com/office/drawing/2014/main" id="{9179A6F8-0EA6-4823-943E-6D70450A3AC2}"/>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sp>
        <p:nvSpPr>
          <p:cNvPr id="5" name="Espace réservé du pied de page 4">
            <a:extLst>
              <a:ext uri="{FF2B5EF4-FFF2-40B4-BE49-F238E27FC236}">
                <a16:creationId xmlns:a16="http://schemas.microsoft.com/office/drawing/2014/main" id="{CDF05258-1C64-46CF-AF40-9506D2566F6B}"/>
              </a:ext>
            </a:extLst>
          </p:cNvPr>
          <p:cNvSpPr>
            <a:spLocks noGrp="1"/>
          </p:cNvSpPr>
          <p:nvPr>
            <p:ph type="ftr" sz="quarter" idx="3"/>
          </p:nvPr>
        </p:nvSpPr>
        <p:spPr/>
        <p:txBody>
          <a:bodyPr/>
          <a:lstStyle/>
          <a:p>
            <a:r>
              <a:rPr lang="en-GB">
                <a:solidFill>
                  <a:prstClr val="white"/>
                </a:solidFill>
              </a:rPr>
              <a:t>E-TASC general meeting #2 11/02/2026</a:t>
            </a:r>
            <a:endParaRPr lang="en-GB" sz="1100" dirty="0">
              <a:solidFill>
                <a:prstClr val="white"/>
              </a:solidFill>
            </a:endParaRPr>
          </a:p>
        </p:txBody>
      </p:sp>
      <p:sp>
        <p:nvSpPr>
          <p:cNvPr id="11" name="ZoneTexte 10">
            <a:extLst>
              <a:ext uri="{FF2B5EF4-FFF2-40B4-BE49-F238E27FC236}">
                <a16:creationId xmlns:a16="http://schemas.microsoft.com/office/drawing/2014/main" id="{FF90DA32-AD3A-4BA6-9A8B-22208F57888C}"/>
              </a:ext>
            </a:extLst>
          </p:cNvPr>
          <p:cNvSpPr txBox="1"/>
          <p:nvPr/>
        </p:nvSpPr>
        <p:spPr>
          <a:xfrm>
            <a:off x="6909847" y="5827824"/>
            <a:ext cx="5109327" cy="646331"/>
          </a:xfrm>
          <a:prstGeom prst="rect">
            <a:avLst/>
          </a:prstGeom>
          <a:noFill/>
          <a:ln>
            <a:solidFill>
              <a:schemeClr val="tx1"/>
            </a:solidFill>
          </a:ln>
        </p:spPr>
        <p:txBody>
          <a:bodyPr wrap="square">
            <a:spAutoFit/>
          </a:bodyPr>
          <a:lstStyle/>
          <a:p>
            <a:pPr marL="342900" lvl="1" indent="0">
              <a:buNone/>
            </a:pPr>
            <a:r>
              <a:rPr lang="en-US" sz="1800" dirty="0">
                <a:solidFill>
                  <a:schemeClr val="tx1"/>
                </a:solidFill>
              </a:rPr>
              <a:t>More in Appendix D [</a:t>
            </a:r>
            <a:r>
              <a:rPr lang="en-US" sz="1800" dirty="0">
                <a:hlinkClick r:id="rId3"/>
              </a:rPr>
              <a:t>Coleman et al NF 2025</a:t>
            </a:r>
            <a:r>
              <a:rPr lang="en-US" sz="1800" dirty="0"/>
              <a:t>]</a:t>
            </a:r>
            <a:r>
              <a:rPr lang="en-US" sz="1800" dirty="0">
                <a:solidFill>
                  <a:schemeClr val="tx1"/>
                </a:solidFill>
              </a:rPr>
              <a:t>  </a:t>
            </a:r>
          </a:p>
          <a:p>
            <a:pPr marL="342900" lvl="1" indent="0">
              <a:buNone/>
            </a:pPr>
            <a:r>
              <a:rPr lang="en-US" sz="1800" dirty="0">
                <a:solidFill>
                  <a:schemeClr val="tx1"/>
                </a:solidFill>
              </a:rPr>
              <a:t>[</a:t>
            </a:r>
            <a:r>
              <a:rPr lang="en-US" sz="1800" dirty="0">
                <a:solidFill>
                  <a:schemeClr val="tx1"/>
                </a:solidFill>
                <a:hlinkClick r:id="rId4"/>
              </a:rPr>
              <a:t>Kovari FED 2014</a:t>
            </a:r>
            <a:r>
              <a:rPr lang="en-US" sz="1800" dirty="0">
                <a:solidFill>
                  <a:schemeClr val="tx1"/>
                </a:solidFill>
              </a:rPr>
              <a:t>]</a:t>
            </a:r>
          </a:p>
        </p:txBody>
      </p:sp>
    </p:spTree>
    <p:extLst>
      <p:ext uri="{BB962C8B-B14F-4D97-AF65-F5344CB8AC3E}">
        <p14:creationId xmlns:p14="http://schemas.microsoft.com/office/powerpoint/2010/main" val="3024921022"/>
      </p:ext>
    </p:extLst>
  </p:cSld>
  <p:clrMapOvr>
    <a:masterClrMapping/>
  </p:clrMapOvr>
</p:sld>
</file>

<file path=ppt/theme/theme1.xml><?xml version="1.0" encoding="utf-8"?>
<a:theme xmlns:a="http://schemas.openxmlformats.org/drawingml/2006/main" name="EF_G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extLst>
    <a:ext uri="{05A4C25C-085E-4340-85A3-A5531E510DB2}">
      <thm15:themeFamily xmlns:thm15="http://schemas.microsoft.com/office/thememl/2012/main" name="EF_Gate2" id="{45983A19-FFA6-40A7-A86E-F82A26CA7787}" vid="{5AF9682E-1A11-4A93-B339-C0245AD0EF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fa182c-6dac-4729-a9e3-09e193319198" xsi:nil="true"/>
    <lcf76f155ced4ddcb4097134ff3c332f xmlns="8ca1e1a0-5cae-47e6-b8d0-67c5e3c78975">
      <Terms xmlns="http://schemas.microsoft.com/office/infopath/2007/PartnerControls"/>
    </lcf76f155ced4ddcb4097134ff3c332f>
    <Comments xmlns="8ca1e1a0-5cae-47e6-b8d0-67c5e3c78975" xsi:nil="true"/>
    <SharedWithUsers xmlns="5bfa182c-6dac-4729-a9e3-09e193319198">
      <UserInfo>
        <DisplayName>Marina Ricci</DisplayName>
        <AccountId>131</AccountId>
        <AccountType/>
      </UserInfo>
      <UserInfo>
        <DisplayName>Christophe Baylard</DisplayName>
        <AccountId>11</AccountId>
        <AccountType/>
      </UserInfo>
      <UserInfo>
        <DisplayName>John Holden</DisplayName>
        <AccountId>21</AccountId>
        <AccountType/>
      </UserInfo>
      <UserInfo>
        <DisplayName>Emilia Genangeli</DisplayName>
        <AccountId>183</AccountId>
        <AccountType/>
      </UserInfo>
      <UserInfo>
        <DisplayName>Fabio Vinagre</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A69721D1034C469B20EDF41283343A" ma:contentTypeVersion="20" ma:contentTypeDescription="Create a new document." ma:contentTypeScope="" ma:versionID="56182e9a78a63853dc0738549ce84d54">
  <xsd:schema xmlns:xsd="http://www.w3.org/2001/XMLSchema" xmlns:xs="http://www.w3.org/2001/XMLSchema" xmlns:p="http://schemas.microsoft.com/office/2006/metadata/properties" xmlns:ns2="8ca1e1a0-5cae-47e6-b8d0-67c5e3c78975" xmlns:ns3="5bfa182c-6dac-4729-a9e3-09e193319198" targetNamespace="http://schemas.microsoft.com/office/2006/metadata/properties" ma:root="true" ma:fieldsID="70272a74289e2667d8828715ea72d21d" ns2:_="" ns3:_="">
    <xsd:import namespace="8ca1e1a0-5cae-47e6-b8d0-67c5e3c78975"/>
    <xsd:import namespace="5bfa182c-6dac-4729-a9e3-09e1933191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Comment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1e1a0-5cae-47e6-b8d0-67c5e3c78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Comments" ma:index="20" nillable="true" ma:displayName="Comments" ma:description="Comments to the report" ma:format="Dropdown" ma:internalName="Comments">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fa182c-6dac-4729-a9e3-09e1933191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449f967-4052-444c-93ef-7d7b39dfb21b}" ma:internalName="TaxCatchAll" ma:showField="CatchAllData" ma:web="5bfa182c-6dac-4729-a9e3-09e1933191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1EFF-75CA-400B-8B14-07B3BB5FE4A6}">
  <ds:schemaRefs>
    <ds:schemaRef ds:uri="http://purl.org/dc/elements/1.1/"/>
    <ds:schemaRef ds:uri="http://purl.org/dc/terms/"/>
    <ds:schemaRef ds:uri="5bfa182c-6dac-4729-a9e3-09e193319198"/>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8ca1e1a0-5cae-47e6-b8d0-67c5e3c78975"/>
    <ds:schemaRef ds:uri="http://purl.org/dc/dcmitype/"/>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EA42C704-AD1A-4DF9-A61C-B4ECA75272BA}">
  <ds:schemaRefs>
    <ds:schemaRef ds:uri="5bfa182c-6dac-4729-a9e3-09e193319198"/>
    <ds:schemaRef ds:uri="8ca1e1a0-5cae-47e6-b8d0-67c5e3c789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b3cd43f7-99bd-4233-8384-6f3a21adeced}" enabled="0" method="" siteId="{b3cd43f7-99bd-4233-8384-6f3a21adeced}" removed="1"/>
</clbl:labelList>
</file>

<file path=docProps/app.xml><?xml version="1.0" encoding="utf-8"?>
<Properties xmlns="http://schemas.openxmlformats.org/officeDocument/2006/extended-properties" xmlns:vt="http://schemas.openxmlformats.org/officeDocument/2006/docPropsVTypes">
  <Template>EF_Gate2</Template>
  <TotalTime>6462</TotalTime>
  <Words>3648</Words>
  <Application>Microsoft Office PowerPoint</Application>
  <PresentationFormat>Grand écran</PresentationFormat>
  <Paragraphs>610</Paragraphs>
  <Slides>34</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34</vt:i4>
      </vt:variant>
    </vt:vector>
  </HeadingPairs>
  <TitlesOfParts>
    <vt:vector size="45" baseType="lpstr">
      <vt:lpstr>Aptos</vt:lpstr>
      <vt:lpstr>Arial</vt:lpstr>
      <vt:lpstr>Calibri</vt:lpstr>
      <vt:lpstr>Cambria Math</vt:lpstr>
      <vt:lpstr>CMMI10</vt:lpstr>
      <vt:lpstr>CMR10</vt:lpstr>
      <vt:lpstr>Gill Sans</vt:lpstr>
      <vt:lpstr>SFRM1000</vt:lpstr>
      <vt:lpstr>Symbol</vt:lpstr>
      <vt:lpstr>Verdana</vt:lpstr>
      <vt:lpstr>EF_Gate2</vt:lpstr>
      <vt:lpstr>Beyond ITER  DEMO A=2.8: physics uncertainties and mitigation actions </vt:lpstr>
      <vt:lpstr>Context and Acknowledgements</vt:lpstr>
      <vt:lpstr>DEMO revised baseline proposed [Coleman NF 2025]</vt:lpstr>
      <vt:lpstr>Various fidelity levels for plasma physics in the Plasma System Division</vt:lpstr>
      <vt:lpstr>Table of Content</vt:lpstr>
      <vt:lpstr>Plasma physics in system code for DEMO design </vt:lpstr>
      <vt:lpstr>Plasma physics in system code: fusion power estimation </vt:lpstr>
      <vt:lpstr>Plasma physics in system code: power crossing the separatrix</vt:lpstr>
      <vt:lpstr>Plasma physics in system code: pulse length</vt:lpstr>
      <vt:lpstr>In summary, physics parameters in PROCESS:</vt:lpstr>
      <vt:lpstr>Table of Content</vt:lpstr>
      <vt:lpstr>To reduce uncertainty on ad-hoc parameters: Need high fidelity integrated modelling</vt:lpstr>
      <vt:lpstr>High fidelity integrated modelling vs system codes</vt:lpstr>
      <vt:lpstr>The challenge of the gaps between today’s tokamaks and ITER/DEMO</vt:lpstr>
      <vt:lpstr>The challenge of the gaps between today’s tokamaks and ITER/DEMO</vt:lpstr>
      <vt:lpstr>Table of Content</vt:lpstr>
      <vt:lpstr>Given the gaps in b and alpha power: verification before extrapolation of reduced turbulent transport in burning plasma context</vt:lpstr>
      <vt:lpstr>Verification of reduced model against  First global gyrokinetic profile predictions of ITER burning plasma</vt:lpstr>
      <vt:lpstr>Table of Content</vt:lpstr>
      <vt:lpstr>High fidelity integrated modelling, main settings, ref. case</vt:lpstr>
      <vt:lpstr>Reference case for high fidelity integrated modelling</vt:lpstr>
      <vt:lpstr>Impact of the reduced turbulent model settings fusion power reduced by 700 MW</vt:lpstr>
      <vt:lpstr>Given uncertainties,  can a larger Ip recover potential confinement quality loss?</vt:lpstr>
      <vt:lpstr>Table of Content</vt:lpstr>
      <vt:lpstr>Conclusions</vt:lpstr>
      <vt:lpstr>Verification and/or validation mandatory before extrapolation</vt:lpstr>
      <vt:lpstr>Thank you</vt:lpstr>
      <vt:lpstr>High fidelity integrated modelling vs system code</vt:lpstr>
      <vt:lpstr>Quasi-Continuous Exhaust (QCE) regime foreseen for DEMO</vt:lpstr>
      <vt:lpstr>DEMO pedestal pressure guided by ideal MHD limits</vt:lpstr>
      <vt:lpstr>Impact of the pedestal height, here stiff profiles,  hence as expected lower pedestal means lower fusion power</vt:lpstr>
      <vt:lpstr>High fidelity modelling vs 0.5D and System code profiles</vt:lpstr>
      <vt:lpstr>assessment of energetic particle dynamics: status and plans</vt:lpstr>
      <vt:lpstr>Impact of various modelling fidelity levels  on VNS performances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Marcinkiewicz Krystyna</dc:creator>
  <cp:lastModifiedBy>BOURDELLE Clarisse 165101</cp:lastModifiedBy>
  <cp:revision>136</cp:revision>
  <cp:lastPrinted>2025-03-19T07:41:06Z</cp:lastPrinted>
  <dcterms:created xsi:type="dcterms:W3CDTF">2023-11-15T09:40:03Z</dcterms:created>
  <dcterms:modified xsi:type="dcterms:W3CDTF">2026-02-11T07:25:04Z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0x0101006EA69721D1034C469B20EDF41283343A</vt:lpwstr>
  </property>
  <property fmtid="{D5CDD505-2E9C-101B-9397-08002B2CF9AE}" pid="3" name="MediaServiceImageTags">
    <vt:lpwstr/>
  </property>
</Properties>
</file>