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259" r:id="rId2"/>
    <p:sldId id="2769" r:id="rId3"/>
    <p:sldId id="2076136514" r:id="rId4"/>
    <p:sldId id="2147473232" r:id="rId5"/>
    <p:sldId id="2147481920" r:id="rId6"/>
    <p:sldId id="2147473231" r:id="rId7"/>
    <p:sldId id="2147481909" r:id="rId8"/>
    <p:sldId id="2076136508" r:id="rId9"/>
    <p:sldId id="2076136510" r:id="rId10"/>
    <p:sldId id="2076136511" r:id="rId11"/>
    <p:sldId id="2076136530" r:id="rId12"/>
    <p:sldId id="2147481910" r:id="rId13"/>
    <p:sldId id="295" r:id="rId14"/>
    <p:sldId id="2775" r:id="rId15"/>
    <p:sldId id="2076136541" r:id="rId16"/>
    <p:sldId id="2147481911" r:id="rId17"/>
    <p:sldId id="727" r:id="rId18"/>
    <p:sldId id="2147481917" r:id="rId19"/>
    <p:sldId id="266" r:id="rId20"/>
    <p:sldId id="261" r:id="rId21"/>
    <p:sldId id="264" r:id="rId22"/>
    <p:sldId id="21474819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/>
    <p:restoredTop sz="81559"/>
  </p:normalViewPr>
  <p:slideViewPr>
    <p:cSldViewPr snapToGrid="0">
      <p:cViewPr varScale="1">
        <p:scale>
          <a:sx n="122" d="100"/>
          <a:sy n="122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493E-3BAB-CE48-9954-F4067B16323D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E24F-0C8A-9642-A36B-8A1AC59E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9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48910-6F4D-834D-99F7-F386323F34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4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E24F-0C8A-9642-A36B-8A1AC59E1B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9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E24F-0C8A-9642-A36B-8A1AC59E1B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E24F-0C8A-9642-A36B-8A1AC59E1B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3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E24F-0C8A-9642-A36B-8A1AC59E1B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E24F-0C8A-9642-A36B-8A1AC59E1B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3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3839478"/>
            <a:ext cx="12192000" cy="553998"/>
          </a:xfrm>
          <a:prstGeom prst="rect">
            <a:avLst/>
          </a:prstGeom>
          <a:ln>
            <a:noFill/>
          </a:ln>
          <a:effectLst/>
        </p:spPr>
        <p:txBody>
          <a:bodyPr lIns="0" tIns="0" rIns="0" bIns="0">
            <a:spAutoFit/>
          </a:bodyPr>
          <a:lstStyle>
            <a:lvl1pPr algn="ctr">
              <a:defRPr sz="36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096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14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905000"/>
            <a:ext cx="8534400" cy="8763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9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2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 marL="800100" indent="-342900">
              <a:buClr>
                <a:schemeClr val="bg1"/>
              </a:buClr>
              <a:buFont typeface="Lucida Grande"/>
              <a:buChar char="−"/>
              <a:defRPr sz="2200">
                <a:solidFill>
                  <a:srgbClr val="FFFFFF"/>
                </a:solidFill>
              </a:defRPr>
            </a:lvl2pPr>
            <a:lvl3pPr marL="1371600" indent="-457200">
              <a:buClr>
                <a:schemeClr val="bg1"/>
              </a:buClr>
              <a:buFont typeface="Arial"/>
              <a:buChar char="•"/>
              <a:defRPr sz="2000">
                <a:solidFill>
                  <a:srgbClr val="FFFFFF"/>
                </a:solidFill>
              </a:defRPr>
            </a:lvl3pPr>
            <a:lvl4pPr marL="1371600" indent="0">
              <a:buClr>
                <a:schemeClr val="bg1"/>
              </a:buClr>
              <a:buNone/>
              <a:defRPr sz="1400">
                <a:solidFill>
                  <a:srgbClr val="FFFFFF"/>
                </a:solidFill>
              </a:defRPr>
            </a:lvl4pPr>
            <a:lvl5pPr marL="1828800" indent="0">
              <a:buClr>
                <a:schemeClr val="bg1"/>
              </a:buClr>
              <a:buNone/>
              <a:defRPr sz="1400">
                <a:solidFill>
                  <a:srgbClr val="FFFFFF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34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2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rgbClr val="FFFFFF"/>
                </a:solidFill>
              </a:defRPr>
            </a:lvl2pPr>
            <a:lvl3pPr marL="1257300" indent="-342900">
              <a:buClr>
                <a:schemeClr val="bg1"/>
              </a:buClr>
              <a:buFont typeface="Arial"/>
              <a:buChar char="•"/>
              <a:defRPr lang="en-US" dirty="0" smtClean="0"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6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Font typeface="Arial"/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4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5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4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2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95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49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Century gothic 20 bold</a:t>
            </a:r>
          </a:p>
          <a:p>
            <a:pPr lvl="0"/>
            <a:r>
              <a:rPr lang="en-US" dirty="0"/>
              <a:t>Century gothic 20 bold</a:t>
            </a:r>
          </a:p>
          <a:p>
            <a:pPr lvl="1"/>
            <a:r>
              <a:rPr lang="en-US" dirty="0"/>
              <a:t>Century gothic 20</a:t>
            </a:r>
          </a:p>
          <a:p>
            <a:pPr lvl="1"/>
            <a:r>
              <a:rPr lang="en-US" dirty="0"/>
              <a:t>Century gothic 20</a:t>
            </a:r>
          </a:p>
          <a:p>
            <a:pPr lvl="2"/>
            <a:r>
              <a:rPr lang="en-US" dirty="0"/>
              <a:t>Century gothic 20</a:t>
            </a:r>
          </a:p>
          <a:p>
            <a:pPr lvl="2"/>
            <a:r>
              <a:rPr lang="en-US" dirty="0"/>
              <a:t>Century gothic 20</a:t>
            </a:r>
          </a:p>
          <a:p>
            <a:pPr lvl="0"/>
            <a:r>
              <a:rPr lang="en-US" dirty="0"/>
              <a:t>Century gothic 20 bold</a:t>
            </a:r>
          </a:p>
        </p:txBody>
      </p:sp>
      <p:sp>
        <p:nvSpPr>
          <p:cNvPr id="1029" name="Rectangle 13"/>
          <p:cNvSpPr>
            <a:spLocks noChangeArrowheads="1"/>
          </p:cNvSpPr>
          <p:nvPr userDrawn="1"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 b="1">
              <a:solidFill>
                <a:srgbClr val="1F497D"/>
              </a:solidFill>
            </a:endParaRPr>
          </a:p>
        </p:txBody>
      </p:sp>
      <p:sp>
        <p:nvSpPr>
          <p:cNvPr id="1031" name="Rectangle 13"/>
          <p:cNvSpPr>
            <a:spLocks noChangeArrowheads="1"/>
          </p:cNvSpPr>
          <p:nvPr userDrawn="1"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74D8F888-0728-C242-BE45-53BCA02D2D81}" type="slidenum">
              <a:rPr lang="en-US" sz="1200" b="1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76636-AE8C-604D-B046-093252AC087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451" y="6467286"/>
            <a:ext cx="2464586" cy="333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0FF7D-C613-FC96-DB33-82DA0EF120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112162" y="6418151"/>
            <a:ext cx="1117601" cy="4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charset="0"/>
          <a:cs typeface="Helvetic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/>
        <a:buChar char="•"/>
        <a:defRPr sz="2000" b="1" kern="1200">
          <a:solidFill>
            <a:srgbClr val="FFFFFF"/>
          </a:solidFill>
          <a:latin typeface="+mn-lt"/>
          <a:ea typeface="ＭＳ Ｐゴシック" charset="0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/>
        <a:buChar char="•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2.jp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21" Type="http://schemas.openxmlformats.org/officeDocument/2006/relationships/image" Target="../media/image37.jpg"/><Relationship Id="rId7" Type="http://schemas.openxmlformats.org/officeDocument/2006/relationships/image" Target="../media/image47.jpg"/><Relationship Id="rId12" Type="http://schemas.openxmlformats.org/officeDocument/2006/relationships/image" Target="../media/image34.jpg"/><Relationship Id="rId17" Type="http://schemas.openxmlformats.org/officeDocument/2006/relationships/image" Target="../media/image56.jpg"/><Relationship Id="rId25" Type="http://schemas.openxmlformats.org/officeDocument/2006/relationships/image" Target="../media/image40.png"/><Relationship Id="rId2" Type="http://schemas.openxmlformats.org/officeDocument/2006/relationships/image" Target="../media/image42.png"/><Relationship Id="rId16" Type="http://schemas.openxmlformats.org/officeDocument/2006/relationships/image" Target="../media/image55.pn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24" Type="http://schemas.openxmlformats.org/officeDocument/2006/relationships/image" Target="../media/image58.jpg"/><Relationship Id="rId5" Type="http://schemas.openxmlformats.org/officeDocument/2006/relationships/image" Target="../media/image45.jpg"/><Relationship Id="rId15" Type="http://schemas.openxmlformats.org/officeDocument/2006/relationships/image" Target="../media/image54.jpg"/><Relationship Id="rId23" Type="http://schemas.openxmlformats.org/officeDocument/2006/relationships/image" Target="../media/image39.png"/><Relationship Id="rId10" Type="http://schemas.openxmlformats.org/officeDocument/2006/relationships/image" Target="../media/image50.jpg"/><Relationship Id="rId19" Type="http://schemas.openxmlformats.org/officeDocument/2006/relationships/image" Target="../media/image35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3.jpg"/><Relationship Id="rId22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larkm@fusion.gat.com" TargetMode="External"/><Relationship Id="rId2" Type="http://schemas.openxmlformats.org/officeDocument/2006/relationships/hyperlink" Target="mailto:sammuli@fusion.gat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B1C8A-1C06-B94E-8EE1-111A71A8B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903890"/>
            <a:ext cx="12188824" cy="55052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956A54-A042-6C4E-A5C1-491F38366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sz="2400" dirty="0"/>
              <a:t>Enabling Data-Driven Fusion Science: </a:t>
            </a:r>
            <a:br>
              <a:rPr lang="en-US" sz="2400" dirty="0"/>
            </a:br>
            <a:r>
              <a:rPr lang="en-US" sz="2400" dirty="0"/>
              <a:t>Platforms, Federation, and AI-Ready Workflows</a:t>
            </a:r>
            <a:endParaRPr lang="en-US" sz="1800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F5A66E84-C408-ED4C-8141-9780D3CD1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678" y="1004813"/>
            <a:ext cx="11391141" cy="5351733"/>
          </a:xfrm>
        </p:spPr>
        <p:txBody>
          <a:bodyPr/>
          <a:lstStyle/>
          <a:p>
            <a:pPr algn="l"/>
            <a:r>
              <a:rPr lang="en-US" sz="1800" i="1" dirty="0"/>
              <a:t>presented by </a:t>
            </a:r>
          </a:p>
          <a:p>
            <a:pPr algn="l"/>
            <a:r>
              <a:rPr lang="en-US" sz="2000" dirty="0"/>
              <a:t>Brian Sammuli</a:t>
            </a:r>
          </a:p>
          <a:p>
            <a:pPr algn="l"/>
            <a:r>
              <a:rPr lang="en-US" sz="2000" dirty="0"/>
              <a:t>General Atomics</a:t>
            </a:r>
          </a:p>
          <a:p>
            <a:pPr algn="l"/>
            <a:r>
              <a:rPr lang="en-US" sz="2000" dirty="0"/>
              <a:t>PI, Fusion Data Platform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Brian Sammuli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Raffi Nazikian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Mitchell Clark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Erik Olofsson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Tom Neiser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David Orozco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Cihan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Akcay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Javier Hernandez Nicolau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Fabio Andrijauskas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Annmary Justine Koomthanam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Aalap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Tripathy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Rishabh Sharma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Matthew Waller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Ruqi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Pei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Zeyu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Amitava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Majumdar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Rose Yu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Sicun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Frank Wuerthwein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Martin Foltin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Craig Michoski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David Schissel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Sterling Smith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Xi Chen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Ilkay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Altintas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Shweta Purawat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800" dirty="0"/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General Atomics</a:t>
            </a:r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California, San Diego</a:t>
            </a:r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Hewlett Packard Enterprise</a:t>
            </a:r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Sophelio</a:t>
            </a:r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endParaRPr lang="en-US" sz="8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Presented at the </a:t>
            </a:r>
          </a:p>
          <a:p>
            <a:pPr algn="l"/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E-TASC General Meeting</a:t>
            </a:r>
          </a:p>
          <a:p>
            <a:pPr algn="l"/>
            <a:r>
              <a:rPr lang="en-US" sz="2000" i="1" dirty="0"/>
              <a:t>9-13 February, 2026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F5A22-50D2-18CB-ECED-0AA8BE45EF2E}"/>
              </a:ext>
            </a:extLst>
          </p:cNvPr>
          <p:cNvSpPr txBox="1"/>
          <p:nvPr/>
        </p:nvSpPr>
        <p:spPr>
          <a:xfrm>
            <a:off x="9152923" y="4654770"/>
            <a:ext cx="3037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supported by the U.S. Department of Energy under Award No. DE-FC02-04ER54698 and Award No. DE-SC0024426</a:t>
            </a:r>
            <a:r>
              <a:rPr lang="en-US" sz="1600" dirty="0">
                <a:solidFill>
                  <a:schemeClr val="bg1"/>
                </a:solidFill>
                <a:effectLst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94C7A-F1DB-AC42-ADC9-86E958A44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FDP uses distributed version control semantics, allowing for collaborative development and workflow sharing 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3D689E40-98A3-0245-BB6C-D288448B70F6}"/>
              </a:ext>
            </a:extLst>
          </p:cNvPr>
          <p:cNvGrpSpPr/>
          <p:nvPr/>
        </p:nvGrpSpPr>
        <p:grpSpPr>
          <a:xfrm>
            <a:off x="10458506" y="4492752"/>
            <a:ext cx="1605477" cy="1843488"/>
            <a:chOff x="10458506" y="4492752"/>
            <a:chExt cx="1605477" cy="1843488"/>
          </a:xfrm>
        </p:grpSpPr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2C565567-116C-5F47-9DB1-04F30D04B22C}"/>
                </a:ext>
              </a:extLst>
            </p:cNvPr>
            <p:cNvSpPr/>
            <p:nvPr/>
          </p:nvSpPr>
          <p:spPr>
            <a:xfrm>
              <a:off x="10458506" y="4492752"/>
              <a:ext cx="1605477" cy="18434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62CA3F5-23F9-874D-A0C0-9DC780933304}"/>
                </a:ext>
              </a:extLst>
            </p:cNvPr>
            <p:cNvSpPr/>
            <p:nvPr/>
          </p:nvSpPr>
          <p:spPr>
            <a:xfrm>
              <a:off x="10547898" y="4707166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Stage</a:t>
              </a:r>
            </a:p>
          </p:txBody>
        </p:sp>
        <p:sp>
          <p:nvSpPr>
            <p:cNvPr id="244" name="Snip Single Corner Rectangle 243">
              <a:extLst>
                <a:ext uri="{FF2B5EF4-FFF2-40B4-BE49-F238E27FC236}">
                  <a16:creationId xmlns:a16="http://schemas.microsoft.com/office/drawing/2014/main" id="{8986400D-0A48-3143-9558-811CFF2D7B84}"/>
                </a:ext>
              </a:extLst>
            </p:cNvPr>
            <p:cNvSpPr/>
            <p:nvPr/>
          </p:nvSpPr>
          <p:spPr>
            <a:xfrm>
              <a:off x="10532160" y="5587773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Data/Artifact</a:t>
              </a:r>
            </a:p>
          </p:txBody>
        </p:sp>
        <p:sp>
          <p:nvSpPr>
            <p:cNvPr id="245" name="Down Arrow 244">
              <a:extLst>
                <a:ext uri="{FF2B5EF4-FFF2-40B4-BE49-F238E27FC236}">
                  <a16:creationId xmlns:a16="http://schemas.microsoft.com/office/drawing/2014/main" id="{9F7DBA4C-E347-8D4D-9A71-F186E6283DB1}"/>
                </a:ext>
              </a:extLst>
            </p:cNvPr>
            <p:cNvSpPr/>
            <p:nvPr/>
          </p:nvSpPr>
          <p:spPr>
            <a:xfrm rot="16200000">
              <a:off x="10704155" y="5167419"/>
              <a:ext cx="169323" cy="33878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B0349B7A-4AAA-174D-AE5B-57B62C4960E6}"/>
                </a:ext>
              </a:extLst>
            </p:cNvPr>
            <p:cNvSpPr txBox="1"/>
            <p:nvPr/>
          </p:nvSpPr>
          <p:spPr>
            <a:xfrm>
              <a:off x="10958211" y="5136758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Lineage 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Metadata</a:t>
              </a:r>
            </a:p>
          </p:txBody>
        </p:sp>
        <p:sp>
          <p:nvSpPr>
            <p:cNvPr id="247" name="Folded Corner 246">
              <a:extLst>
                <a:ext uri="{FF2B5EF4-FFF2-40B4-BE49-F238E27FC236}">
                  <a16:creationId xmlns:a16="http://schemas.microsoft.com/office/drawing/2014/main" id="{2A4CC446-84D6-2744-A757-96BB13E8909F}"/>
                </a:ext>
              </a:extLst>
            </p:cNvPr>
            <p:cNvSpPr/>
            <p:nvPr/>
          </p:nvSpPr>
          <p:spPr>
            <a:xfrm>
              <a:off x="10613774" y="5968643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Metadata</a:t>
              </a:r>
            </a:p>
          </p:txBody>
        </p:sp>
      </p:grpSp>
      <p:pic>
        <p:nvPicPr>
          <p:cNvPr id="269" name="Graphic 268" descr="Database">
            <a:extLst>
              <a:ext uri="{FF2B5EF4-FFF2-40B4-BE49-F238E27FC236}">
                <a16:creationId xmlns:a16="http://schemas.microsoft.com/office/drawing/2014/main" id="{0C9CB4EC-4E2A-334D-9E39-D913D2AF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706" y="2131956"/>
            <a:ext cx="1433783" cy="1433783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B0859D68-5234-5C4F-8EB6-32350FDCF493}"/>
              </a:ext>
            </a:extLst>
          </p:cNvPr>
          <p:cNvSpPr txBox="1"/>
          <p:nvPr/>
        </p:nvSpPr>
        <p:spPr>
          <a:xfrm>
            <a:off x="10822389" y="341258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CMF Remote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Repo</a:t>
            </a: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AD8C4EC2-94D8-F04B-B9DB-D5AB5AD4DDA6}"/>
              </a:ext>
            </a:extLst>
          </p:cNvPr>
          <p:cNvCxnSpPr/>
          <p:nvPr/>
        </p:nvCxnSpPr>
        <p:spPr>
          <a:xfrm>
            <a:off x="9784269" y="2545017"/>
            <a:ext cx="99864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EABBDDC3-5858-9D43-B94D-0DB6B24E7E6B}"/>
              </a:ext>
            </a:extLst>
          </p:cNvPr>
          <p:cNvSpPr txBox="1"/>
          <p:nvPr/>
        </p:nvSpPr>
        <p:spPr>
          <a:xfrm>
            <a:off x="9911269" y="2242565"/>
            <a:ext cx="73610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Push v1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6C714A3-3204-A641-ADA5-D9040E41F069}"/>
              </a:ext>
            </a:extLst>
          </p:cNvPr>
          <p:cNvGrpSpPr/>
          <p:nvPr/>
        </p:nvGrpSpPr>
        <p:grpSpPr>
          <a:xfrm>
            <a:off x="2144567" y="1530543"/>
            <a:ext cx="1433784" cy="2386320"/>
            <a:chOff x="2199431" y="2176719"/>
            <a:chExt cx="1433784" cy="2386320"/>
          </a:xfrm>
        </p:grpSpPr>
        <p:sp>
          <p:nvSpPr>
            <p:cNvPr id="212" name="Rounded Rectangle 211">
              <a:extLst>
                <a:ext uri="{FF2B5EF4-FFF2-40B4-BE49-F238E27FC236}">
                  <a16:creationId xmlns:a16="http://schemas.microsoft.com/office/drawing/2014/main" id="{EA4DB532-A1E0-BC44-894F-F37BFED39A02}"/>
                </a:ext>
              </a:extLst>
            </p:cNvPr>
            <p:cNvSpPr/>
            <p:nvPr/>
          </p:nvSpPr>
          <p:spPr>
            <a:xfrm>
              <a:off x="2199432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Load and Preprocess Data</a:t>
              </a:r>
            </a:p>
          </p:txBody>
        </p:sp>
        <p:sp>
          <p:nvSpPr>
            <p:cNvPr id="217" name="Snip Single Corner Rectangle 216">
              <a:extLst>
                <a:ext uri="{FF2B5EF4-FFF2-40B4-BE49-F238E27FC236}">
                  <a16:creationId xmlns:a16="http://schemas.microsoft.com/office/drawing/2014/main" id="{F8A06D5F-B373-7547-B604-F40134E292B2}"/>
                </a:ext>
              </a:extLst>
            </p:cNvPr>
            <p:cNvSpPr/>
            <p:nvPr/>
          </p:nvSpPr>
          <p:spPr>
            <a:xfrm>
              <a:off x="2199431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Unlabeled Dataset</a:t>
              </a:r>
            </a:p>
          </p:txBody>
        </p:sp>
        <p:sp>
          <p:nvSpPr>
            <p:cNvPr id="218" name="Down Arrow 217">
              <a:extLst>
                <a:ext uri="{FF2B5EF4-FFF2-40B4-BE49-F238E27FC236}">
                  <a16:creationId xmlns:a16="http://schemas.microsoft.com/office/drawing/2014/main" id="{480FBE71-FE65-3D48-86B7-1B1ED4B744EA}"/>
                </a:ext>
              </a:extLst>
            </p:cNvPr>
            <p:cNvSpPr/>
            <p:nvPr/>
          </p:nvSpPr>
          <p:spPr>
            <a:xfrm>
              <a:off x="2848196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olded Corner 220">
              <a:extLst>
                <a:ext uri="{FF2B5EF4-FFF2-40B4-BE49-F238E27FC236}">
                  <a16:creationId xmlns:a16="http://schemas.microsoft.com/office/drawing/2014/main" id="{1D01F75E-00B7-D44C-9DCF-050E78738015}"/>
                </a:ext>
              </a:extLst>
            </p:cNvPr>
            <p:cNvSpPr/>
            <p:nvPr/>
          </p:nvSpPr>
          <p:spPr>
            <a:xfrm>
              <a:off x="2293237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Signals Used</a:t>
              </a:r>
            </a:p>
          </p:txBody>
        </p:sp>
        <p:sp>
          <p:nvSpPr>
            <p:cNvPr id="222" name="Folded Corner 221">
              <a:extLst>
                <a:ext uri="{FF2B5EF4-FFF2-40B4-BE49-F238E27FC236}">
                  <a16:creationId xmlns:a16="http://schemas.microsoft.com/office/drawing/2014/main" id="{251508A3-0438-5141-BBC2-09193E045E2D}"/>
                </a:ext>
              </a:extLst>
            </p:cNvPr>
            <p:cNvSpPr/>
            <p:nvPr/>
          </p:nvSpPr>
          <p:spPr>
            <a:xfrm>
              <a:off x="2293237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Shots Used</a:t>
              </a:r>
            </a:p>
          </p:txBody>
        </p:sp>
        <p:sp>
          <p:nvSpPr>
            <p:cNvPr id="223" name="Folded Corner 222">
              <a:extLst>
                <a:ext uri="{FF2B5EF4-FFF2-40B4-BE49-F238E27FC236}">
                  <a16:creationId xmlns:a16="http://schemas.microsoft.com/office/drawing/2014/main" id="{1C194805-A15D-424D-BB77-60BED19C24B8}"/>
                </a:ext>
              </a:extLst>
            </p:cNvPr>
            <p:cNvSpPr/>
            <p:nvPr/>
          </p:nvSpPr>
          <p:spPr>
            <a:xfrm>
              <a:off x="2293237" y="4350807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Archive Version</a:t>
              </a:r>
            </a:p>
          </p:txBody>
        </p: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9DE1E48E-813A-2D4E-BEE5-DC77461388D5}"/>
              </a:ext>
            </a:extLst>
          </p:cNvPr>
          <p:cNvSpPr/>
          <p:nvPr/>
        </p:nvSpPr>
        <p:spPr>
          <a:xfrm rot="13146719">
            <a:off x="3818008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8CF33CFC-555B-9244-852E-79B47666EBAE}"/>
              </a:ext>
            </a:extLst>
          </p:cNvPr>
          <p:cNvGrpSpPr/>
          <p:nvPr/>
        </p:nvGrpSpPr>
        <p:grpSpPr>
          <a:xfrm>
            <a:off x="4143720" y="1530543"/>
            <a:ext cx="1433783" cy="1716391"/>
            <a:chOff x="4198584" y="2176719"/>
            <a:chExt cx="1433783" cy="171639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EDEBE59-BBAD-0D49-BAEF-71A956CC69F2}"/>
                </a:ext>
              </a:extLst>
            </p:cNvPr>
            <p:cNvSpPr/>
            <p:nvPr/>
          </p:nvSpPr>
          <p:spPr>
            <a:xfrm>
              <a:off x="4198584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Label Data</a:t>
              </a:r>
            </a:p>
          </p:txBody>
        </p:sp>
        <p:sp>
          <p:nvSpPr>
            <p:cNvPr id="224" name="Snip Single Corner Rectangle 223">
              <a:extLst>
                <a:ext uri="{FF2B5EF4-FFF2-40B4-BE49-F238E27FC236}">
                  <a16:creationId xmlns:a16="http://schemas.microsoft.com/office/drawing/2014/main" id="{BB11C2EE-8772-594E-868F-E7FDBC736812}"/>
                </a:ext>
              </a:extLst>
            </p:cNvPr>
            <p:cNvSpPr/>
            <p:nvPr/>
          </p:nvSpPr>
          <p:spPr>
            <a:xfrm>
              <a:off x="4198584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Labeled Dataset</a:t>
              </a:r>
            </a:p>
          </p:txBody>
        </p:sp>
        <p:sp>
          <p:nvSpPr>
            <p:cNvPr id="225" name="Folded Corner 224">
              <a:extLst>
                <a:ext uri="{FF2B5EF4-FFF2-40B4-BE49-F238E27FC236}">
                  <a16:creationId xmlns:a16="http://schemas.microsoft.com/office/drawing/2014/main" id="{213E1414-D694-8C49-B3AA-E941F9874B5F}"/>
                </a:ext>
              </a:extLst>
            </p:cNvPr>
            <p:cNvSpPr/>
            <p:nvPr/>
          </p:nvSpPr>
          <p:spPr>
            <a:xfrm>
              <a:off x="4292390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Labels</a:t>
              </a:r>
            </a:p>
          </p:txBody>
        </p:sp>
        <p:sp>
          <p:nvSpPr>
            <p:cNvPr id="237" name="Down Arrow 236">
              <a:extLst>
                <a:ext uri="{FF2B5EF4-FFF2-40B4-BE49-F238E27FC236}">
                  <a16:creationId xmlns:a16="http://schemas.microsoft.com/office/drawing/2014/main" id="{1BD7E7F3-B937-5D40-BD07-68119A38E95D}"/>
                </a:ext>
              </a:extLst>
            </p:cNvPr>
            <p:cNvSpPr/>
            <p:nvPr/>
          </p:nvSpPr>
          <p:spPr>
            <a:xfrm>
              <a:off x="4830813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3B0A37C-70DE-C741-AA42-317AD0E82714}"/>
              </a:ext>
            </a:extLst>
          </p:cNvPr>
          <p:cNvGrpSpPr/>
          <p:nvPr/>
        </p:nvGrpSpPr>
        <p:grpSpPr>
          <a:xfrm>
            <a:off x="6096815" y="1530543"/>
            <a:ext cx="1442552" cy="2060898"/>
            <a:chOff x="6151679" y="2176719"/>
            <a:chExt cx="1442552" cy="2060898"/>
          </a:xfrm>
        </p:grpSpPr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CFC8AD48-1F11-A64E-BF06-EB7DA0361510}"/>
                </a:ext>
              </a:extLst>
            </p:cNvPr>
            <p:cNvSpPr/>
            <p:nvPr/>
          </p:nvSpPr>
          <p:spPr>
            <a:xfrm>
              <a:off x="6160448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Train ML Model</a:t>
              </a:r>
            </a:p>
          </p:txBody>
        </p:sp>
        <p:sp>
          <p:nvSpPr>
            <p:cNvPr id="229" name="Snip Single Corner Rectangle 228">
              <a:extLst>
                <a:ext uri="{FF2B5EF4-FFF2-40B4-BE49-F238E27FC236}">
                  <a16:creationId xmlns:a16="http://schemas.microsoft.com/office/drawing/2014/main" id="{15996FED-C2DC-F845-9583-414F8588BDCC}"/>
                </a:ext>
              </a:extLst>
            </p:cNvPr>
            <p:cNvSpPr/>
            <p:nvPr/>
          </p:nvSpPr>
          <p:spPr>
            <a:xfrm>
              <a:off x="6151679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Model</a:t>
              </a:r>
            </a:p>
          </p:txBody>
        </p:sp>
        <p:sp>
          <p:nvSpPr>
            <p:cNvPr id="230" name="Folded Corner 229">
              <a:extLst>
                <a:ext uri="{FF2B5EF4-FFF2-40B4-BE49-F238E27FC236}">
                  <a16:creationId xmlns:a16="http://schemas.microsoft.com/office/drawing/2014/main" id="{EA37294C-6642-0D49-A681-C14C9F56A38D}"/>
                </a:ext>
              </a:extLst>
            </p:cNvPr>
            <p:cNvSpPr/>
            <p:nvPr/>
          </p:nvSpPr>
          <p:spPr>
            <a:xfrm>
              <a:off x="6221539" y="3692111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Hyperparameters</a:t>
              </a:r>
            </a:p>
          </p:txBody>
        </p:sp>
        <p:sp>
          <p:nvSpPr>
            <p:cNvPr id="231" name="Folded Corner 230">
              <a:extLst>
                <a:ext uri="{FF2B5EF4-FFF2-40B4-BE49-F238E27FC236}">
                  <a16:creationId xmlns:a16="http://schemas.microsoft.com/office/drawing/2014/main" id="{DA1812FB-8B41-094C-B765-991D105B0EA7}"/>
                </a:ext>
              </a:extLst>
            </p:cNvPr>
            <p:cNvSpPr/>
            <p:nvPr/>
          </p:nvSpPr>
          <p:spPr>
            <a:xfrm>
              <a:off x="6225516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Train/Test Split</a:t>
              </a:r>
            </a:p>
          </p:txBody>
        </p:sp>
        <p:sp>
          <p:nvSpPr>
            <p:cNvPr id="238" name="Down Arrow 237">
              <a:extLst>
                <a:ext uri="{FF2B5EF4-FFF2-40B4-BE49-F238E27FC236}">
                  <a16:creationId xmlns:a16="http://schemas.microsoft.com/office/drawing/2014/main" id="{A2421809-9FC3-194F-A5E0-D68289E086D4}"/>
                </a:ext>
              </a:extLst>
            </p:cNvPr>
            <p:cNvSpPr/>
            <p:nvPr/>
          </p:nvSpPr>
          <p:spPr>
            <a:xfrm>
              <a:off x="6792677" y="2641497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0" name="Down Arrow 239">
            <a:extLst>
              <a:ext uri="{FF2B5EF4-FFF2-40B4-BE49-F238E27FC236}">
                <a16:creationId xmlns:a16="http://schemas.microsoft.com/office/drawing/2014/main" id="{78391635-1864-EE44-B4A4-92B4786B8ABF}"/>
              </a:ext>
            </a:extLst>
          </p:cNvPr>
          <p:cNvSpPr/>
          <p:nvPr/>
        </p:nvSpPr>
        <p:spPr>
          <a:xfrm rot="13146719">
            <a:off x="5767006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wn Arrow 240">
            <a:extLst>
              <a:ext uri="{FF2B5EF4-FFF2-40B4-BE49-F238E27FC236}">
                <a16:creationId xmlns:a16="http://schemas.microsoft.com/office/drawing/2014/main" id="{1F2AEAE0-7837-A349-8D82-8D600E7D9F30}"/>
              </a:ext>
            </a:extLst>
          </p:cNvPr>
          <p:cNvSpPr/>
          <p:nvPr/>
        </p:nvSpPr>
        <p:spPr>
          <a:xfrm rot="13146719">
            <a:off x="7714761" y="195926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A0E3F79-E978-254E-9962-957A4361800B}"/>
              </a:ext>
            </a:extLst>
          </p:cNvPr>
          <p:cNvGrpSpPr/>
          <p:nvPr/>
        </p:nvGrpSpPr>
        <p:grpSpPr>
          <a:xfrm>
            <a:off x="8013632" y="1530543"/>
            <a:ext cx="1433783" cy="1716391"/>
            <a:chOff x="8068496" y="2176719"/>
            <a:chExt cx="1433783" cy="1716391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99D04577-5A3B-344D-BCAB-4CBDDC82A3C8}"/>
                </a:ext>
              </a:extLst>
            </p:cNvPr>
            <p:cNvSpPr/>
            <p:nvPr/>
          </p:nvSpPr>
          <p:spPr>
            <a:xfrm>
              <a:off x="8068496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Evaluate</a:t>
              </a:r>
            </a:p>
          </p:txBody>
        </p:sp>
        <p:sp>
          <p:nvSpPr>
            <p:cNvPr id="239" name="Down Arrow 238">
              <a:extLst>
                <a:ext uri="{FF2B5EF4-FFF2-40B4-BE49-F238E27FC236}">
                  <a16:creationId xmlns:a16="http://schemas.microsoft.com/office/drawing/2014/main" id="{2F382349-4955-0A44-ACCB-8DE9A8F5F5BF}"/>
                </a:ext>
              </a:extLst>
            </p:cNvPr>
            <p:cNvSpPr/>
            <p:nvPr/>
          </p:nvSpPr>
          <p:spPr>
            <a:xfrm>
              <a:off x="8737003" y="2651623"/>
              <a:ext cx="169323" cy="67896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olded Corner 241">
              <a:extLst>
                <a:ext uri="{FF2B5EF4-FFF2-40B4-BE49-F238E27FC236}">
                  <a16:creationId xmlns:a16="http://schemas.microsoft.com/office/drawing/2014/main" id="{0F33EB12-0032-4645-8B09-E19453EF4B6B}"/>
                </a:ext>
              </a:extLst>
            </p:cNvPr>
            <p:cNvSpPr/>
            <p:nvPr/>
          </p:nvSpPr>
          <p:spPr>
            <a:xfrm>
              <a:off x="8159862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Metrics</a:t>
              </a:r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05F2EB1B-3FC3-D14F-94B8-699547F0A256}"/>
              </a:ext>
            </a:extLst>
          </p:cNvPr>
          <p:cNvSpPr/>
          <p:nvPr/>
        </p:nvSpPr>
        <p:spPr>
          <a:xfrm>
            <a:off x="1719061" y="1091183"/>
            <a:ext cx="8065208" cy="524503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Working Directory</a:t>
            </a: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F95BECBB-0ACC-6C4B-AC08-16BDE4364862}"/>
              </a:ext>
            </a:extLst>
          </p:cNvPr>
          <p:cNvSpPr/>
          <p:nvPr/>
        </p:nvSpPr>
        <p:spPr>
          <a:xfrm>
            <a:off x="1950719" y="1150595"/>
            <a:ext cx="7681919" cy="4878349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CMF Commit v1</a:t>
            </a:r>
          </a:p>
        </p:txBody>
      </p:sp>
      <p:sp>
        <p:nvSpPr>
          <p:cNvPr id="255" name="Down Arrow 254">
            <a:extLst>
              <a:ext uri="{FF2B5EF4-FFF2-40B4-BE49-F238E27FC236}">
                <a16:creationId xmlns:a16="http://schemas.microsoft.com/office/drawing/2014/main" id="{1E72428D-C545-414A-BE04-0DD1B7A740E2}"/>
              </a:ext>
            </a:extLst>
          </p:cNvPr>
          <p:cNvSpPr/>
          <p:nvPr/>
        </p:nvSpPr>
        <p:spPr>
          <a:xfrm rot="13146719">
            <a:off x="1640959" y="194262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45" descr="Database">
            <a:extLst>
              <a:ext uri="{FF2B5EF4-FFF2-40B4-BE49-F238E27FC236}">
                <a16:creationId xmlns:a16="http://schemas.microsoft.com/office/drawing/2014/main" id="{96F054CE-BDE4-A441-A5E4-6BFC0609F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278" y="2528281"/>
            <a:ext cx="1433783" cy="14337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994FFD-6530-5C43-9FF6-5BB22F54FB55}"/>
              </a:ext>
            </a:extLst>
          </p:cNvPr>
          <p:cNvSpPr txBox="1"/>
          <p:nvPr/>
        </p:nvSpPr>
        <p:spPr>
          <a:xfrm>
            <a:off x="620728" y="3810747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Data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Archive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433287-688C-F842-A01E-17F006BB997B}"/>
              </a:ext>
            </a:extLst>
          </p:cNvPr>
          <p:cNvGrpSpPr/>
          <p:nvPr/>
        </p:nvGrpSpPr>
        <p:grpSpPr>
          <a:xfrm>
            <a:off x="6166675" y="3866061"/>
            <a:ext cx="1442552" cy="2060898"/>
            <a:chOff x="6151679" y="2176719"/>
            <a:chExt cx="1442552" cy="2060898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335D9760-D276-2C40-9396-35CDE3DC6AE9}"/>
                </a:ext>
              </a:extLst>
            </p:cNvPr>
            <p:cNvSpPr/>
            <p:nvPr/>
          </p:nvSpPr>
          <p:spPr>
            <a:xfrm>
              <a:off x="6160448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Train Additional ML Model</a:t>
              </a:r>
            </a:p>
          </p:txBody>
        </p:sp>
        <p:sp>
          <p:nvSpPr>
            <p:cNvPr id="50" name="Snip Single Corner Rectangle 49">
              <a:extLst>
                <a:ext uri="{FF2B5EF4-FFF2-40B4-BE49-F238E27FC236}">
                  <a16:creationId xmlns:a16="http://schemas.microsoft.com/office/drawing/2014/main" id="{1A8FC9AA-7EA3-9741-8637-1540FF4BF1FD}"/>
                </a:ext>
              </a:extLst>
            </p:cNvPr>
            <p:cNvSpPr/>
            <p:nvPr/>
          </p:nvSpPr>
          <p:spPr>
            <a:xfrm>
              <a:off x="6151679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Model</a:t>
              </a:r>
            </a:p>
          </p:txBody>
        </p:sp>
        <p:sp>
          <p:nvSpPr>
            <p:cNvPr id="51" name="Folded Corner 50">
              <a:extLst>
                <a:ext uri="{FF2B5EF4-FFF2-40B4-BE49-F238E27FC236}">
                  <a16:creationId xmlns:a16="http://schemas.microsoft.com/office/drawing/2014/main" id="{8457D970-899F-0B4A-9907-17C92D8EDBC7}"/>
                </a:ext>
              </a:extLst>
            </p:cNvPr>
            <p:cNvSpPr/>
            <p:nvPr/>
          </p:nvSpPr>
          <p:spPr>
            <a:xfrm>
              <a:off x="6221539" y="3692111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Hyperparameters</a:t>
              </a:r>
            </a:p>
          </p:txBody>
        </p:sp>
        <p:sp>
          <p:nvSpPr>
            <p:cNvPr id="52" name="Folded Corner 51">
              <a:extLst>
                <a:ext uri="{FF2B5EF4-FFF2-40B4-BE49-F238E27FC236}">
                  <a16:creationId xmlns:a16="http://schemas.microsoft.com/office/drawing/2014/main" id="{866B969C-AD2E-DF46-B0C3-32AD01D316FD}"/>
                </a:ext>
              </a:extLst>
            </p:cNvPr>
            <p:cNvSpPr/>
            <p:nvPr/>
          </p:nvSpPr>
          <p:spPr>
            <a:xfrm>
              <a:off x="6225516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Train/Test Split</a:t>
              </a:r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6A913F48-F73D-574B-9197-7585221A30F1}"/>
                </a:ext>
              </a:extLst>
            </p:cNvPr>
            <p:cNvSpPr/>
            <p:nvPr/>
          </p:nvSpPr>
          <p:spPr>
            <a:xfrm>
              <a:off x="6792677" y="2641497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Down Arrow 53">
            <a:extLst>
              <a:ext uri="{FF2B5EF4-FFF2-40B4-BE49-F238E27FC236}">
                <a16:creationId xmlns:a16="http://schemas.microsoft.com/office/drawing/2014/main" id="{E64D358A-732B-204B-BC27-86ACE7F76C18}"/>
              </a:ext>
            </a:extLst>
          </p:cNvPr>
          <p:cNvSpPr/>
          <p:nvPr/>
        </p:nvSpPr>
        <p:spPr>
          <a:xfrm rot="19950998">
            <a:off x="5745980" y="2953235"/>
            <a:ext cx="221613" cy="91697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C5AC41A-862D-0C4B-9B98-EC4FE73F1AD4}"/>
              </a:ext>
            </a:extLst>
          </p:cNvPr>
          <p:cNvGrpSpPr/>
          <p:nvPr/>
        </p:nvGrpSpPr>
        <p:grpSpPr>
          <a:xfrm>
            <a:off x="7987971" y="3874254"/>
            <a:ext cx="1433783" cy="1716391"/>
            <a:chOff x="8068496" y="2176719"/>
            <a:chExt cx="1433783" cy="1716391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18FD7822-198D-EB4A-988F-F1ADFC4EEF90}"/>
                </a:ext>
              </a:extLst>
            </p:cNvPr>
            <p:cNvSpPr/>
            <p:nvPr/>
          </p:nvSpPr>
          <p:spPr>
            <a:xfrm>
              <a:off x="8068496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Evaluate Additional Model</a:t>
              </a:r>
            </a:p>
          </p:txBody>
        </p:sp>
        <p:sp>
          <p:nvSpPr>
            <p:cNvPr id="57" name="Down Arrow 56">
              <a:extLst>
                <a:ext uri="{FF2B5EF4-FFF2-40B4-BE49-F238E27FC236}">
                  <a16:creationId xmlns:a16="http://schemas.microsoft.com/office/drawing/2014/main" id="{304BC1AF-4120-074A-B316-6269CFA53222}"/>
                </a:ext>
              </a:extLst>
            </p:cNvPr>
            <p:cNvSpPr/>
            <p:nvPr/>
          </p:nvSpPr>
          <p:spPr>
            <a:xfrm>
              <a:off x="8737003" y="2651623"/>
              <a:ext cx="169323" cy="67896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olded Corner 57">
              <a:extLst>
                <a:ext uri="{FF2B5EF4-FFF2-40B4-BE49-F238E27FC236}">
                  <a16:creationId xmlns:a16="http://schemas.microsoft.com/office/drawing/2014/main" id="{B6081B0B-613D-A642-BA79-6BD94DD60E56}"/>
                </a:ext>
              </a:extLst>
            </p:cNvPr>
            <p:cNvSpPr/>
            <p:nvPr/>
          </p:nvSpPr>
          <p:spPr>
            <a:xfrm>
              <a:off x="8159862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Metrics</a:t>
              </a:r>
            </a:p>
          </p:txBody>
        </p:sp>
      </p:grpSp>
      <p:sp>
        <p:nvSpPr>
          <p:cNvPr id="59" name="Down Arrow 58">
            <a:extLst>
              <a:ext uri="{FF2B5EF4-FFF2-40B4-BE49-F238E27FC236}">
                <a16:creationId xmlns:a16="http://schemas.microsoft.com/office/drawing/2014/main" id="{EC7DC695-B120-CB4B-A56D-493989F612E1}"/>
              </a:ext>
            </a:extLst>
          </p:cNvPr>
          <p:cNvSpPr/>
          <p:nvPr/>
        </p:nvSpPr>
        <p:spPr>
          <a:xfrm rot="13146719">
            <a:off x="7725256" y="4274949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A58133-3331-3F40-9362-8F53AB57193F}"/>
              </a:ext>
            </a:extLst>
          </p:cNvPr>
          <p:cNvGrpSpPr/>
          <p:nvPr/>
        </p:nvGrpSpPr>
        <p:grpSpPr>
          <a:xfrm>
            <a:off x="460060" y="846517"/>
            <a:ext cx="914400" cy="1052899"/>
            <a:chOff x="460060" y="846517"/>
            <a:chExt cx="914400" cy="1052899"/>
          </a:xfrm>
        </p:grpSpPr>
        <p:pic>
          <p:nvPicPr>
            <p:cNvPr id="5" name="Graphic 4" descr="User">
              <a:extLst>
                <a:ext uri="{FF2B5EF4-FFF2-40B4-BE49-F238E27FC236}">
                  <a16:creationId xmlns:a16="http://schemas.microsoft.com/office/drawing/2014/main" id="{6B5701DF-72A6-304A-8146-2412C1927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0060" y="846517"/>
              <a:ext cx="914400" cy="9144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BCE7AF-DF1A-8644-9F3A-B01842B79CA4}"/>
                </a:ext>
              </a:extLst>
            </p:cNvPr>
            <p:cNvSpPr txBox="1"/>
            <p:nvPr/>
          </p:nvSpPr>
          <p:spPr>
            <a:xfrm>
              <a:off x="574860" y="1622417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User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27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68" grpId="0" animBg="1"/>
      <p:bldP spid="54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AD743B-A443-5864-B49C-9219198FA3A0}"/>
              </a:ext>
            </a:extLst>
          </p:cNvPr>
          <p:cNvSpPr/>
          <p:nvPr/>
        </p:nvSpPr>
        <p:spPr>
          <a:xfrm>
            <a:off x="1471961" y="4360127"/>
            <a:ext cx="8987883" cy="2007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CF503-2D32-31F0-3761-A6F2C5E8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867" y="5709426"/>
            <a:ext cx="8352265" cy="6579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TokSearch accelerates this type of processing pipeline!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4333A7-14E4-2AEC-6E96-6C903A763DC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Quick poll: How many of you have written something like this?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F6374-93BA-F3A4-7089-14085C7115FC}"/>
              </a:ext>
            </a:extLst>
          </p:cNvPr>
          <p:cNvSpPr txBox="1"/>
          <p:nvPr/>
        </p:nvSpPr>
        <p:spPr>
          <a:xfrm>
            <a:off x="691375" y="1148574"/>
            <a:ext cx="11006253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results = []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for shot in shots: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data =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read_data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(shot)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processed_data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process_data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(data)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if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meets_some_criteria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processed_data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results.append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processed_data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)   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196B0B-0DCE-F841-E52B-EABB35C76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3262" y="4490355"/>
            <a:ext cx="3351479" cy="9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D4B4E3-C1B6-154E-EE6C-FEFA31F62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</p:spPr>
        <p:txBody>
          <a:bodyPr/>
          <a:lstStyle/>
          <a:p>
            <a:r>
              <a:rPr lang="en-US" dirty="0"/>
              <a:t>FDP facilitates data ingestion and processing via the TokSearch framework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3BCD55-755E-99EF-5281-6060B9427982}"/>
              </a:ext>
            </a:extLst>
          </p:cNvPr>
          <p:cNvSpPr/>
          <p:nvPr/>
        </p:nvSpPr>
        <p:spPr>
          <a:xfrm>
            <a:off x="3010251" y="1963247"/>
            <a:ext cx="7251862" cy="2117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165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E9AA16-32DB-5BC2-959C-7B763F474FCB}"/>
              </a:ext>
            </a:extLst>
          </p:cNvPr>
          <p:cNvSpPr/>
          <p:nvPr/>
        </p:nvSpPr>
        <p:spPr>
          <a:xfrm>
            <a:off x="3249765" y="2266266"/>
            <a:ext cx="6616788" cy="30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Common Metadata Framework: Track Workflows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20F1E-62EB-8F33-E027-0F3536B98E94}"/>
              </a:ext>
            </a:extLst>
          </p:cNvPr>
          <p:cNvSpPr/>
          <p:nvPr/>
        </p:nvSpPr>
        <p:spPr>
          <a:xfrm>
            <a:off x="3249766" y="2937977"/>
            <a:ext cx="5380064" cy="1081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FDP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C84514-3389-3022-49E6-AD50222EB379}"/>
              </a:ext>
            </a:extLst>
          </p:cNvPr>
          <p:cNvSpPr/>
          <p:nvPr/>
        </p:nvSpPr>
        <p:spPr>
          <a:xfrm>
            <a:off x="3249767" y="4167111"/>
            <a:ext cx="3633000" cy="907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Fusion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DF604D-AE17-3DE6-DB40-4ADD663061BB}"/>
              </a:ext>
            </a:extLst>
          </p:cNvPr>
          <p:cNvSpPr/>
          <p:nvPr/>
        </p:nvSpPr>
        <p:spPr>
          <a:xfrm>
            <a:off x="3697169" y="1896962"/>
            <a:ext cx="5792355" cy="356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 err="1">
                <a:solidFill>
                  <a:schemeClr val="tx1"/>
                </a:solidFill>
              </a:rPr>
              <a:t>MetaHub</a:t>
            </a:r>
            <a:r>
              <a:rPr lang="en-US" sz="1320" b="1" dirty="0">
                <a:solidFill>
                  <a:schemeClr val="tx1"/>
                </a:solidFill>
              </a:rPr>
              <a:t> Web Portal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A5AF8E-9636-0259-71AF-2C91769888DE}"/>
              </a:ext>
            </a:extLst>
          </p:cNvPr>
          <p:cNvSpPr/>
          <p:nvPr/>
        </p:nvSpPr>
        <p:spPr>
          <a:xfrm>
            <a:off x="8629830" y="2955134"/>
            <a:ext cx="1236723" cy="1081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Third Party Tools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B40CF5-D15A-DAC2-3507-0DDFD157A772}"/>
              </a:ext>
            </a:extLst>
          </p:cNvPr>
          <p:cNvSpPr/>
          <p:nvPr/>
        </p:nvSpPr>
        <p:spPr>
          <a:xfrm>
            <a:off x="7353901" y="1338241"/>
            <a:ext cx="851349" cy="46943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Data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Code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685322-BB00-43F0-A9CD-9DD690ACB7B5}"/>
              </a:ext>
            </a:extLst>
          </p:cNvPr>
          <p:cNvSpPr/>
          <p:nvPr/>
        </p:nvSpPr>
        <p:spPr>
          <a:xfrm>
            <a:off x="4720659" y="1427767"/>
            <a:ext cx="1091829" cy="3204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Search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A0ACD-785C-A2DD-6FD4-308C3FE0BF2E}"/>
              </a:ext>
            </a:extLst>
          </p:cNvPr>
          <p:cNvSpPr/>
          <p:nvPr/>
        </p:nvSpPr>
        <p:spPr>
          <a:xfrm>
            <a:off x="3249766" y="2595065"/>
            <a:ext cx="6616788" cy="332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User Defined Workflows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90A87-8272-B914-0E74-02B09E33FA56}"/>
              </a:ext>
            </a:extLst>
          </p:cNvPr>
          <p:cNvGrpSpPr/>
          <p:nvPr/>
        </p:nvGrpSpPr>
        <p:grpSpPr>
          <a:xfrm>
            <a:off x="5793278" y="1248381"/>
            <a:ext cx="1361970" cy="650388"/>
            <a:chOff x="10000114" y="1216042"/>
            <a:chExt cx="1143111" cy="662579"/>
          </a:xfrm>
          <a:solidFill>
            <a:schemeClr val="bg1">
              <a:lumMod val="85000"/>
            </a:schemeClr>
          </a:solidFill>
        </p:grpSpPr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CA36040-4824-6EAA-C619-0480BCBB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00114" y="1216042"/>
              <a:ext cx="662579" cy="6625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808470-A814-0892-3917-998BC176046E}"/>
                </a:ext>
              </a:extLst>
            </p:cNvPr>
            <p:cNvSpPr txBox="1"/>
            <p:nvPr/>
          </p:nvSpPr>
          <p:spPr>
            <a:xfrm>
              <a:off x="10526757" y="1411661"/>
              <a:ext cx="616468" cy="37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Users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478D995-AA7F-34BD-4B8C-F93E3889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74" y="1919029"/>
            <a:ext cx="1145391" cy="479161"/>
          </a:xfrm>
          <a:prstGeom prst="rect">
            <a:avLst/>
          </a:prstGeom>
          <a:solidFill>
            <a:schemeClr val="bg1">
              <a:alpha val="87550"/>
            </a:schemeClr>
          </a:solidFill>
          <a:ln>
            <a:solidFill>
              <a:schemeClr val="tx1"/>
            </a:solidFill>
          </a:ln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3DA48C-4860-13DD-B92E-EFF1EAB15A7A}"/>
              </a:ext>
            </a:extLst>
          </p:cNvPr>
          <p:cNvSpPr/>
          <p:nvPr/>
        </p:nvSpPr>
        <p:spPr>
          <a:xfrm>
            <a:off x="5086397" y="3253289"/>
            <a:ext cx="1558396" cy="709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Data Curation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ED9D4-7286-E8E0-C181-57C89CF4B00F}"/>
              </a:ext>
            </a:extLst>
          </p:cNvPr>
          <p:cNvGrpSpPr/>
          <p:nvPr/>
        </p:nvGrpSpPr>
        <p:grpSpPr>
          <a:xfrm>
            <a:off x="7043595" y="3253289"/>
            <a:ext cx="1388616" cy="709238"/>
            <a:chOff x="4239009" y="3647000"/>
            <a:chExt cx="1388616" cy="70923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4C22AD-C06D-5AAD-E00C-30A80F78BDEB}"/>
                </a:ext>
              </a:extLst>
            </p:cNvPr>
            <p:cNvSpPr/>
            <p:nvPr/>
          </p:nvSpPr>
          <p:spPr>
            <a:xfrm>
              <a:off x="4239009" y="3647000"/>
              <a:ext cx="1388616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Model Lifecycle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0723F2-7CDD-D736-DACC-21C02A6D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836" y="3948741"/>
              <a:ext cx="856191" cy="35817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556C6E-55F0-BFB7-CE1A-67A8C88408BE}"/>
              </a:ext>
            </a:extLst>
          </p:cNvPr>
          <p:cNvGrpSpPr/>
          <p:nvPr/>
        </p:nvGrpSpPr>
        <p:grpSpPr>
          <a:xfrm>
            <a:off x="3300970" y="3253289"/>
            <a:ext cx="1419689" cy="709238"/>
            <a:chOff x="1164820" y="3703890"/>
            <a:chExt cx="1419689" cy="7092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2590C0-9552-C524-1D81-476EA8B44227}"/>
                </a:ext>
              </a:extLst>
            </p:cNvPr>
            <p:cNvSpPr/>
            <p:nvPr/>
          </p:nvSpPr>
          <p:spPr>
            <a:xfrm>
              <a:off x="1164820" y="3703890"/>
              <a:ext cx="1419689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Data Processing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5683A6B-618F-6806-F41C-53BA4089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262" y="4025125"/>
              <a:ext cx="1128792" cy="331113"/>
            </a:xfrm>
            <a:prstGeom prst="rect">
              <a:avLst/>
            </a:prstGeom>
          </p:spPr>
        </p:pic>
      </p:grpSp>
      <p:sp>
        <p:nvSpPr>
          <p:cNvPr id="43" name="Can 42">
            <a:extLst>
              <a:ext uri="{FF2B5EF4-FFF2-40B4-BE49-F238E27FC236}">
                <a16:creationId xmlns:a16="http://schemas.microsoft.com/office/drawing/2014/main" id="{BCA589A8-DD7F-FD06-999B-1F9EE5168096}"/>
              </a:ext>
            </a:extLst>
          </p:cNvPr>
          <p:cNvSpPr/>
          <p:nvPr/>
        </p:nvSpPr>
        <p:spPr>
          <a:xfrm>
            <a:off x="4396289" y="4474264"/>
            <a:ext cx="1339956" cy="495742"/>
          </a:xfrm>
          <a:prstGeom prst="can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Cache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3B41C-4F23-605F-AAA9-E2DDCCF07C2C}"/>
              </a:ext>
            </a:extLst>
          </p:cNvPr>
          <p:cNvGrpSpPr/>
          <p:nvPr/>
        </p:nvGrpSpPr>
        <p:grpSpPr>
          <a:xfrm>
            <a:off x="2823303" y="5609734"/>
            <a:ext cx="7929393" cy="676165"/>
            <a:chOff x="1343894" y="3642246"/>
            <a:chExt cx="7929393" cy="6761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C59548-27A0-C44D-19A1-6F781612E099}"/>
                </a:ext>
              </a:extLst>
            </p:cNvPr>
            <p:cNvSpPr/>
            <p:nvPr/>
          </p:nvSpPr>
          <p:spPr>
            <a:xfrm>
              <a:off x="1343894" y="3642246"/>
              <a:ext cx="7929393" cy="665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 Science Data Federation</a:t>
              </a:r>
            </a:p>
            <a:p>
              <a:pPr algn="ctr"/>
              <a:r>
                <a:rPr lang="en-US" dirty="0"/>
                <a:t>Common Namespace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AE74B60-5B1F-23D2-6023-C54AFD89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492" y="3739131"/>
              <a:ext cx="870245" cy="432221"/>
            </a:xfrm>
            <a:prstGeom prst="rect">
              <a:avLst/>
            </a:prstGeom>
          </p:spPr>
        </p:pic>
        <p:pic>
          <p:nvPicPr>
            <p:cNvPr id="62" name="Picture 2" descr="Pelican Logo">
              <a:extLst>
                <a:ext uri="{FF2B5EF4-FFF2-40B4-BE49-F238E27FC236}">
                  <a16:creationId xmlns:a16="http://schemas.microsoft.com/office/drawing/2014/main" id="{C9E5A731-C559-C51F-3156-FEA0A964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23" y="3647432"/>
              <a:ext cx="678042" cy="6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ciTokens">
              <a:extLst>
                <a:ext uri="{FF2B5EF4-FFF2-40B4-BE49-F238E27FC236}">
                  <a16:creationId xmlns:a16="http://schemas.microsoft.com/office/drawing/2014/main" id="{22FC58DE-2097-7793-C1EF-2AD8D3DE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660" y="3642246"/>
              <a:ext cx="1534508" cy="57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Up-Down Arrow 63">
            <a:extLst>
              <a:ext uri="{FF2B5EF4-FFF2-40B4-BE49-F238E27FC236}">
                <a16:creationId xmlns:a16="http://schemas.microsoft.com/office/drawing/2014/main" id="{B20A5AB7-BCC0-52A2-A0AD-05CA90AE0D8B}"/>
              </a:ext>
            </a:extLst>
          </p:cNvPr>
          <p:cNvSpPr/>
          <p:nvPr/>
        </p:nvSpPr>
        <p:spPr>
          <a:xfrm>
            <a:off x="4942982" y="5075036"/>
            <a:ext cx="286829" cy="53469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2" descr="Sophelio logo - No tagline-04">
            <a:extLst>
              <a:ext uri="{FF2B5EF4-FFF2-40B4-BE49-F238E27FC236}">
                <a16:creationId xmlns:a16="http://schemas.microsoft.com/office/drawing/2014/main" id="{90644DCE-1D98-D0F2-1E35-7AFD588B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655" y="3537070"/>
            <a:ext cx="1351900" cy="3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DA644A-84D3-8ABA-5DD2-03D44AFC2FC1}"/>
              </a:ext>
            </a:extLst>
          </p:cNvPr>
          <p:cNvSpPr/>
          <p:nvPr/>
        </p:nvSpPr>
        <p:spPr>
          <a:xfrm>
            <a:off x="3127521" y="3184312"/>
            <a:ext cx="1761258" cy="835360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7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47A7292-2C82-EC47-A89E-290B7A413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231" y="2075370"/>
            <a:ext cx="1264920" cy="2270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5C819D-A605-5349-8E3C-02295CB66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357" y="2083472"/>
            <a:ext cx="1249680" cy="2270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E8BB2A-BBA8-7A49-B894-CDD29FF87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754" y="2075370"/>
            <a:ext cx="1211580" cy="22703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94506BF-2E65-174B-B30D-DCE1295E1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357" y="2083472"/>
            <a:ext cx="1386840" cy="22703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36957D-F6B1-7C4F-879B-EB43778EAC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197" y="2083472"/>
            <a:ext cx="1280160" cy="22703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5D157C-C841-004B-8773-12C329D384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TokSearch composes built-in and user-defined functions into a pipeline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AB056B-3D97-5E4C-AAB2-BA4F2E0B13F9}"/>
              </a:ext>
            </a:extLst>
          </p:cNvPr>
          <p:cNvCxnSpPr/>
          <p:nvPr/>
        </p:nvCxnSpPr>
        <p:spPr>
          <a:xfrm>
            <a:off x="2672049" y="2049152"/>
            <a:ext cx="71856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7147A0-775C-104F-9C02-829A75A41705}"/>
              </a:ext>
            </a:extLst>
          </p:cNvPr>
          <p:cNvCxnSpPr/>
          <p:nvPr/>
        </p:nvCxnSpPr>
        <p:spPr>
          <a:xfrm>
            <a:off x="2606040" y="4380872"/>
            <a:ext cx="71856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9DA8167-552A-6648-B147-D9C1DAD1E40F}"/>
              </a:ext>
            </a:extLst>
          </p:cNvPr>
          <p:cNvSpPr txBox="1"/>
          <p:nvPr/>
        </p:nvSpPr>
        <p:spPr>
          <a:xfrm>
            <a:off x="2971800" y="4442272"/>
            <a:ext cx="205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Fetch: </a:t>
            </a:r>
          </a:p>
          <a:p>
            <a:r>
              <a:rPr lang="en-US" dirty="0">
                <a:solidFill>
                  <a:schemeClr val="bg1"/>
                </a:solidFill>
              </a:rPr>
              <a:t>Pull signals</a:t>
            </a:r>
          </a:p>
          <a:p>
            <a:r>
              <a:rPr lang="en-US" dirty="0">
                <a:solidFill>
                  <a:schemeClr val="bg1"/>
                </a:solidFill>
              </a:rPr>
              <a:t>from archives</a:t>
            </a:r>
          </a:p>
          <a:p>
            <a:r>
              <a:rPr lang="en-US" dirty="0">
                <a:solidFill>
                  <a:schemeClr val="bg1"/>
                </a:solidFill>
              </a:rPr>
              <a:t>(0D, 1D, 2D, ...)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C5CBA4-4A3B-6544-B3E7-A94B8F0C602D}"/>
              </a:ext>
            </a:extLst>
          </p:cNvPr>
          <p:cNvGrpSpPr/>
          <p:nvPr/>
        </p:nvGrpSpPr>
        <p:grpSpPr>
          <a:xfrm>
            <a:off x="1520080" y="2727741"/>
            <a:ext cx="1006090" cy="662940"/>
            <a:chOff x="-3920" y="2727741"/>
            <a:chExt cx="1006090" cy="662940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ADAD9414-C28F-8748-ADD4-F232447A1AC7}"/>
                </a:ext>
              </a:extLst>
            </p:cNvPr>
            <p:cNvSpPr/>
            <p:nvPr/>
          </p:nvSpPr>
          <p:spPr>
            <a:xfrm>
              <a:off x="66885" y="2727741"/>
              <a:ext cx="935285" cy="662940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1269FD-2DC8-A74D-B80F-A9CAA9AA3601}"/>
                </a:ext>
              </a:extLst>
            </p:cNvPr>
            <p:cNvSpPr txBox="1"/>
            <p:nvPr/>
          </p:nvSpPr>
          <p:spPr>
            <a:xfrm>
              <a:off x="-3920" y="2905322"/>
              <a:ext cx="91082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Shot No.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FE540D6-928F-B745-861E-0ED26B3ECEBB}"/>
              </a:ext>
            </a:extLst>
          </p:cNvPr>
          <p:cNvSpPr txBox="1"/>
          <p:nvPr/>
        </p:nvSpPr>
        <p:spPr>
          <a:xfrm>
            <a:off x="4179430" y="999470"/>
            <a:ext cx="2499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Align:</a:t>
            </a:r>
          </a:p>
          <a:p>
            <a:r>
              <a:rPr lang="en-US" dirty="0">
                <a:solidFill>
                  <a:schemeClr val="bg1"/>
                </a:solidFill>
              </a:rPr>
              <a:t>Put signals onto a common </a:t>
            </a:r>
            <a:r>
              <a:rPr lang="en-US" dirty="0" err="1">
                <a:solidFill>
                  <a:schemeClr val="bg1"/>
                </a:solidFill>
              </a:rPr>
              <a:t>timebase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42071-D2E4-2242-995C-B3D02CCC90E8}"/>
              </a:ext>
            </a:extLst>
          </p:cNvPr>
          <p:cNvSpPr txBox="1"/>
          <p:nvPr/>
        </p:nvSpPr>
        <p:spPr>
          <a:xfrm>
            <a:off x="3113910" y="2286429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BD7D3A-B609-B949-82D8-25F994E1C113}"/>
              </a:ext>
            </a:extLst>
          </p:cNvPr>
          <p:cNvSpPr txBox="1"/>
          <p:nvPr/>
        </p:nvSpPr>
        <p:spPr>
          <a:xfrm>
            <a:off x="3128234" y="3246119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883D8-E314-D848-B258-53CFB0C7F57B}"/>
              </a:ext>
            </a:extLst>
          </p:cNvPr>
          <p:cNvSpPr txBox="1"/>
          <p:nvPr/>
        </p:nvSpPr>
        <p:spPr>
          <a:xfrm>
            <a:off x="5635926" y="385039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19985F-8B76-694A-BBB9-D1D7D83E46B7}"/>
              </a:ext>
            </a:extLst>
          </p:cNvPr>
          <p:cNvSpPr txBox="1"/>
          <p:nvPr/>
        </p:nvSpPr>
        <p:spPr>
          <a:xfrm>
            <a:off x="5429110" y="4468944"/>
            <a:ext cx="249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Map:</a:t>
            </a:r>
          </a:p>
          <a:p>
            <a:r>
              <a:rPr lang="en-US" dirty="0">
                <a:solidFill>
                  <a:schemeClr val="bg1"/>
                </a:solidFill>
              </a:rPr>
              <a:t>Apply an arbitrary function to the data</a:t>
            </a:r>
          </a:p>
          <a:p>
            <a:r>
              <a:rPr lang="en-US" dirty="0">
                <a:solidFill>
                  <a:schemeClr val="bg1"/>
                </a:solidFill>
              </a:rPr>
              <a:t>(S3 = S1 * S2)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D7435E-2C13-CC44-B7B6-61F24C992990}"/>
              </a:ext>
            </a:extLst>
          </p:cNvPr>
          <p:cNvSpPr txBox="1"/>
          <p:nvPr/>
        </p:nvSpPr>
        <p:spPr>
          <a:xfrm>
            <a:off x="6842760" y="1008340"/>
            <a:ext cx="2499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Keep:</a:t>
            </a:r>
          </a:p>
          <a:p>
            <a:r>
              <a:rPr lang="en-US" dirty="0">
                <a:solidFill>
                  <a:schemeClr val="bg1"/>
                </a:solidFill>
              </a:rPr>
              <a:t>Only preserve selected data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AE7E9E-2EA1-8948-AA74-B6E26E9119CC}"/>
              </a:ext>
            </a:extLst>
          </p:cNvPr>
          <p:cNvCxnSpPr/>
          <p:nvPr/>
        </p:nvCxnSpPr>
        <p:spPr>
          <a:xfrm>
            <a:off x="8153400" y="3742769"/>
            <a:ext cx="105918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4E7020-1BBA-0E46-B0C5-F1A7EDA6C1C8}"/>
              </a:ext>
            </a:extLst>
          </p:cNvPr>
          <p:cNvSpPr txBox="1"/>
          <p:nvPr/>
        </p:nvSpPr>
        <p:spPr>
          <a:xfrm>
            <a:off x="9200942" y="35761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F5A405-1C72-5A45-AEB5-DF2626129F04}"/>
              </a:ext>
            </a:extLst>
          </p:cNvPr>
          <p:cNvSpPr txBox="1"/>
          <p:nvPr/>
        </p:nvSpPr>
        <p:spPr>
          <a:xfrm>
            <a:off x="8153400" y="4482780"/>
            <a:ext cx="1988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Where:</a:t>
            </a:r>
          </a:p>
          <a:p>
            <a:r>
              <a:rPr lang="en-US" dirty="0">
                <a:solidFill>
                  <a:schemeClr val="bg1"/>
                </a:solidFill>
              </a:rPr>
              <a:t>Only allow data</a:t>
            </a:r>
          </a:p>
          <a:p>
            <a:r>
              <a:rPr lang="en-US" dirty="0">
                <a:solidFill>
                  <a:schemeClr val="bg1"/>
                </a:solidFill>
              </a:rPr>
              <a:t>matching user-defined criteria to continue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C035ABB1-D2CD-D94B-A29B-952F2E76390B}"/>
              </a:ext>
            </a:extLst>
          </p:cNvPr>
          <p:cNvSpPr/>
          <p:nvPr/>
        </p:nvSpPr>
        <p:spPr>
          <a:xfrm>
            <a:off x="9670806" y="2809196"/>
            <a:ext cx="935285" cy="662940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C2C214-2944-3B4F-A300-71DFE957AD18}"/>
              </a:ext>
            </a:extLst>
          </p:cNvPr>
          <p:cNvSpPr txBox="1"/>
          <p:nvPr/>
        </p:nvSpPr>
        <p:spPr>
          <a:xfrm>
            <a:off x="9670806" y="298259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Output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CB1E56-1921-6B49-B420-B9FE69BBDF5A}"/>
              </a:ext>
            </a:extLst>
          </p:cNvPr>
          <p:cNvSpPr txBox="1"/>
          <p:nvPr/>
        </p:nvSpPr>
        <p:spPr>
          <a:xfrm>
            <a:off x="1678087" y="3988895"/>
            <a:ext cx="145014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PIPELINE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7ABC6C-119F-1442-96BD-F2E3E416C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452" y="1030869"/>
            <a:ext cx="3351479" cy="9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18" grpId="0"/>
      <p:bldP spid="19" grpId="0"/>
      <p:bldP spid="20" grpId="0"/>
      <p:bldP spid="21" grpId="0"/>
      <p:bldP spid="21" grpId="1"/>
      <p:bldP spid="22" grpId="0"/>
      <p:bldP spid="22" grpId="1"/>
      <p:bldP spid="25" grpId="0"/>
      <p:bldP spid="26" grpId="0"/>
      <p:bldP spid="26" grpId="1"/>
      <p:bldP spid="3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20A6-AF77-DD45-9E84-905A1F27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19" y="5431768"/>
            <a:ext cx="11225446" cy="1099871"/>
          </a:xfrm>
        </p:spPr>
        <p:txBody>
          <a:bodyPr/>
          <a:lstStyle/>
          <a:p>
            <a:r>
              <a:rPr lang="en-US" dirty="0"/>
              <a:t>Access to ~1PB of DIII-D data at high throughput </a:t>
            </a:r>
          </a:p>
          <a:p>
            <a:r>
              <a:rPr lang="en-US" dirty="0"/>
              <a:t>Load and process O(10,000) shots in minutes instead of days</a:t>
            </a:r>
          </a:p>
          <a:p>
            <a:r>
              <a:rPr lang="en-US" dirty="0"/>
              <a:t>Compatible with IMAS schema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AA6CB8-223C-744E-B6F7-32D2E5A390F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TokSearch pipelines can be executed in parallel for high throughput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80E8-4EFF-8D42-B11E-F1927F39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70" y="914400"/>
            <a:ext cx="8902745" cy="44974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38100"/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206D749-3BCA-544D-9029-6D5E1F6C7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8433" y="4720980"/>
            <a:ext cx="2355134" cy="690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BC2DC-04F2-03F6-9885-688576CF85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2830" y="2757995"/>
            <a:ext cx="1443935" cy="1342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51AF1-85C7-8314-B105-877EC4231DBB}"/>
              </a:ext>
            </a:extLst>
          </p:cNvPr>
          <p:cNvSpPr txBox="1"/>
          <p:nvPr/>
        </p:nvSpPr>
        <p:spPr>
          <a:xfrm>
            <a:off x="10577562" y="2428411"/>
            <a:ext cx="1574470" cy="3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</a:rPr>
              <a:t>TokSearch Docs</a:t>
            </a:r>
          </a:p>
        </p:txBody>
      </p:sp>
    </p:spTree>
    <p:extLst>
      <p:ext uri="{BB962C8B-B14F-4D97-AF65-F5344CB8AC3E}">
        <p14:creationId xmlns:p14="http://schemas.microsoft.com/office/powerpoint/2010/main" val="357391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1E4443-5E57-2396-C5F0-56CED958BA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6"/>
            <a:ext cx="12192000" cy="914400"/>
          </a:xfrm>
        </p:spPr>
        <p:txBody>
          <a:bodyPr/>
          <a:lstStyle/>
          <a:p>
            <a:r>
              <a:rPr lang="en-US" dirty="0"/>
              <a:t>FDP data access is flexible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13D240C-0E08-E94D-9AFC-40C664A1C630}"/>
              </a:ext>
            </a:extLst>
          </p:cNvPr>
          <p:cNvSpPr txBox="1">
            <a:spLocks/>
          </p:cNvSpPr>
          <p:nvPr/>
        </p:nvSpPr>
        <p:spPr bwMode="auto">
          <a:xfrm>
            <a:off x="720792" y="1348301"/>
            <a:ext cx="11144380" cy="36575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000" b="1" kern="1200">
                <a:solidFill>
                  <a:srgbClr val="FFFFFF"/>
                </a:solidFill>
                <a:latin typeface="+mn-lt"/>
                <a:ea typeface="ＭＳ Ｐゴシック" charset="0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Data fetching can be done via tools besides TokSearch</a:t>
            </a:r>
          </a:p>
          <a:p>
            <a:pPr lvl="1"/>
            <a:r>
              <a:rPr lang="en-US" dirty="0" err="1"/>
              <a:t>MDSplus</a:t>
            </a:r>
            <a:r>
              <a:rPr lang="en-US" dirty="0"/>
              <a:t> patched to allow direct access to OSDF-hosted data</a:t>
            </a:r>
          </a:p>
          <a:p>
            <a:pPr lvl="1"/>
            <a:r>
              <a:rPr lang="en-US" dirty="0"/>
              <a:t>Same for PTDATA (DIII-D specific)</a:t>
            </a:r>
          </a:p>
          <a:p>
            <a:pPr lvl="1"/>
            <a:r>
              <a:rPr lang="en-US" dirty="0"/>
              <a:t>Pelican provides multiple access methods/APIs (POSIX, REST, C++, Go, Python FSSPEC)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TokSearch can be extended to additional data formats</a:t>
            </a:r>
          </a:p>
          <a:p>
            <a:pPr lvl="1"/>
            <a:r>
              <a:rPr lang="en-US" dirty="0"/>
              <a:t>Example: MAST team at UKAEA incorporated </a:t>
            </a:r>
            <a:r>
              <a:rPr lang="en-US" dirty="0" err="1"/>
              <a:t>Zarr</a:t>
            </a:r>
            <a:r>
              <a:rPr lang="en-US" dirty="0"/>
              <a:t> file access into the codebase with a few day’s effort</a:t>
            </a:r>
          </a:p>
          <a:p>
            <a:pPr lvl="2"/>
            <a:r>
              <a:rPr lang="en-US" dirty="0"/>
              <a:t>Allows FDP to access FAIR MAST datasets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D4B4E3-C1B6-154E-EE6C-FEFA31F62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</p:spPr>
        <p:txBody>
          <a:bodyPr/>
          <a:lstStyle/>
          <a:p>
            <a:r>
              <a:rPr lang="en-US" dirty="0"/>
              <a:t>FDP is equipped with tools for data exploration and curation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3BCD55-755E-99EF-5281-6060B9427982}"/>
              </a:ext>
            </a:extLst>
          </p:cNvPr>
          <p:cNvSpPr/>
          <p:nvPr/>
        </p:nvSpPr>
        <p:spPr>
          <a:xfrm>
            <a:off x="3010251" y="1963247"/>
            <a:ext cx="7251862" cy="2117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165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E9AA16-32DB-5BC2-959C-7B763F474FCB}"/>
              </a:ext>
            </a:extLst>
          </p:cNvPr>
          <p:cNvSpPr/>
          <p:nvPr/>
        </p:nvSpPr>
        <p:spPr>
          <a:xfrm>
            <a:off x="3249765" y="2266266"/>
            <a:ext cx="6616788" cy="30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Common Metadata Framework: Track Workflows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20F1E-62EB-8F33-E027-0F3536B98E94}"/>
              </a:ext>
            </a:extLst>
          </p:cNvPr>
          <p:cNvSpPr/>
          <p:nvPr/>
        </p:nvSpPr>
        <p:spPr>
          <a:xfrm>
            <a:off x="3249766" y="2937977"/>
            <a:ext cx="5380064" cy="1081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FDP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C84514-3389-3022-49E6-AD50222EB379}"/>
              </a:ext>
            </a:extLst>
          </p:cNvPr>
          <p:cNvSpPr/>
          <p:nvPr/>
        </p:nvSpPr>
        <p:spPr>
          <a:xfrm>
            <a:off x="3249767" y="4167111"/>
            <a:ext cx="3633000" cy="907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Fusion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DF604D-AE17-3DE6-DB40-4ADD663061BB}"/>
              </a:ext>
            </a:extLst>
          </p:cNvPr>
          <p:cNvSpPr/>
          <p:nvPr/>
        </p:nvSpPr>
        <p:spPr>
          <a:xfrm>
            <a:off x="3697169" y="1896962"/>
            <a:ext cx="5792355" cy="356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 err="1">
                <a:solidFill>
                  <a:schemeClr val="tx1"/>
                </a:solidFill>
              </a:rPr>
              <a:t>MetaHub</a:t>
            </a:r>
            <a:r>
              <a:rPr lang="en-US" sz="1320" b="1" dirty="0">
                <a:solidFill>
                  <a:schemeClr val="tx1"/>
                </a:solidFill>
              </a:rPr>
              <a:t> Web Portal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A5AF8E-9636-0259-71AF-2C91769888DE}"/>
              </a:ext>
            </a:extLst>
          </p:cNvPr>
          <p:cNvSpPr/>
          <p:nvPr/>
        </p:nvSpPr>
        <p:spPr>
          <a:xfrm>
            <a:off x="8629830" y="2955134"/>
            <a:ext cx="1236723" cy="1081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Third Party Tools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B40CF5-D15A-DAC2-3507-0DDFD157A772}"/>
              </a:ext>
            </a:extLst>
          </p:cNvPr>
          <p:cNvSpPr/>
          <p:nvPr/>
        </p:nvSpPr>
        <p:spPr>
          <a:xfrm>
            <a:off x="7353901" y="1338241"/>
            <a:ext cx="851349" cy="46943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Data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Code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685322-BB00-43F0-A9CD-9DD690ACB7B5}"/>
              </a:ext>
            </a:extLst>
          </p:cNvPr>
          <p:cNvSpPr/>
          <p:nvPr/>
        </p:nvSpPr>
        <p:spPr>
          <a:xfrm>
            <a:off x="4720659" y="1427767"/>
            <a:ext cx="1091829" cy="3204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Search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A0ACD-785C-A2DD-6FD4-308C3FE0BF2E}"/>
              </a:ext>
            </a:extLst>
          </p:cNvPr>
          <p:cNvSpPr/>
          <p:nvPr/>
        </p:nvSpPr>
        <p:spPr>
          <a:xfrm>
            <a:off x="3249766" y="2595065"/>
            <a:ext cx="6616788" cy="332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User Defined Workflows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90A87-8272-B914-0E74-02B09E33FA56}"/>
              </a:ext>
            </a:extLst>
          </p:cNvPr>
          <p:cNvGrpSpPr/>
          <p:nvPr/>
        </p:nvGrpSpPr>
        <p:grpSpPr>
          <a:xfrm>
            <a:off x="5793278" y="1248381"/>
            <a:ext cx="1361970" cy="650388"/>
            <a:chOff x="10000114" y="1216042"/>
            <a:chExt cx="1143111" cy="662579"/>
          </a:xfrm>
          <a:solidFill>
            <a:schemeClr val="bg1">
              <a:lumMod val="85000"/>
            </a:schemeClr>
          </a:solidFill>
        </p:grpSpPr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CA36040-4824-6EAA-C619-0480BCBB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00114" y="1216042"/>
              <a:ext cx="662579" cy="6625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808470-A814-0892-3917-998BC176046E}"/>
                </a:ext>
              </a:extLst>
            </p:cNvPr>
            <p:cNvSpPr txBox="1"/>
            <p:nvPr/>
          </p:nvSpPr>
          <p:spPr>
            <a:xfrm>
              <a:off x="10526757" y="1411661"/>
              <a:ext cx="616468" cy="37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Users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478D995-AA7F-34BD-4B8C-F93E3889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74" y="1919029"/>
            <a:ext cx="1145391" cy="479161"/>
          </a:xfrm>
          <a:prstGeom prst="rect">
            <a:avLst/>
          </a:prstGeom>
          <a:solidFill>
            <a:schemeClr val="bg1">
              <a:alpha val="87550"/>
            </a:schemeClr>
          </a:solidFill>
          <a:ln>
            <a:solidFill>
              <a:schemeClr val="tx1"/>
            </a:solidFill>
          </a:ln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3DA48C-4860-13DD-B92E-EFF1EAB15A7A}"/>
              </a:ext>
            </a:extLst>
          </p:cNvPr>
          <p:cNvSpPr/>
          <p:nvPr/>
        </p:nvSpPr>
        <p:spPr>
          <a:xfrm>
            <a:off x="5086397" y="3253289"/>
            <a:ext cx="1558396" cy="709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Data Curation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ED9D4-7286-E8E0-C181-57C89CF4B00F}"/>
              </a:ext>
            </a:extLst>
          </p:cNvPr>
          <p:cNvGrpSpPr/>
          <p:nvPr/>
        </p:nvGrpSpPr>
        <p:grpSpPr>
          <a:xfrm>
            <a:off x="7043595" y="3253289"/>
            <a:ext cx="1388616" cy="709238"/>
            <a:chOff x="4239009" y="3647000"/>
            <a:chExt cx="1388616" cy="70923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4C22AD-C06D-5AAD-E00C-30A80F78BDEB}"/>
                </a:ext>
              </a:extLst>
            </p:cNvPr>
            <p:cNvSpPr/>
            <p:nvPr/>
          </p:nvSpPr>
          <p:spPr>
            <a:xfrm>
              <a:off x="4239009" y="3647000"/>
              <a:ext cx="1388616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Model Lifecycle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0723F2-7CDD-D736-DACC-21C02A6D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836" y="3948741"/>
              <a:ext cx="856191" cy="35817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556C6E-55F0-BFB7-CE1A-67A8C88408BE}"/>
              </a:ext>
            </a:extLst>
          </p:cNvPr>
          <p:cNvGrpSpPr/>
          <p:nvPr/>
        </p:nvGrpSpPr>
        <p:grpSpPr>
          <a:xfrm>
            <a:off x="3300970" y="3253289"/>
            <a:ext cx="1419689" cy="709238"/>
            <a:chOff x="1164820" y="3703890"/>
            <a:chExt cx="1419689" cy="7092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2590C0-9552-C524-1D81-476EA8B44227}"/>
                </a:ext>
              </a:extLst>
            </p:cNvPr>
            <p:cNvSpPr/>
            <p:nvPr/>
          </p:nvSpPr>
          <p:spPr>
            <a:xfrm>
              <a:off x="1164820" y="3703890"/>
              <a:ext cx="1419689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Data Processing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5683A6B-618F-6806-F41C-53BA4089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262" y="4025125"/>
              <a:ext cx="1128792" cy="331113"/>
            </a:xfrm>
            <a:prstGeom prst="rect">
              <a:avLst/>
            </a:prstGeom>
          </p:spPr>
        </p:pic>
      </p:grpSp>
      <p:sp>
        <p:nvSpPr>
          <p:cNvPr id="43" name="Can 42">
            <a:extLst>
              <a:ext uri="{FF2B5EF4-FFF2-40B4-BE49-F238E27FC236}">
                <a16:creationId xmlns:a16="http://schemas.microsoft.com/office/drawing/2014/main" id="{BCA589A8-DD7F-FD06-999B-1F9EE5168096}"/>
              </a:ext>
            </a:extLst>
          </p:cNvPr>
          <p:cNvSpPr/>
          <p:nvPr/>
        </p:nvSpPr>
        <p:spPr>
          <a:xfrm>
            <a:off x="4396289" y="4474264"/>
            <a:ext cx="1339956" cy="495742"/>
          </a:xfrm>
          <a:prstGeom prst="can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Cache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3B41C-4F23-605F-AAA9-E2DDCCF07C2C}"/>
              </a:ext>
            </a:extLst>
          </p:cNvPr>
          <p:cNvGrpSpPr/>
          <p:nvPr/>
        </p:nvGrpSpPr>
        <p:grpSpPr>
          <a:xfrm>
            <a:off x="2823303" y="5609734"/>
            <a:ext cx="7929393" cy="676165"/>
            <a:chOff x="1343894" y="3642246"/>
            <a:chExt cx="7929393" cy="6761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C59548-27A0-C44D-19A1-6F781612E099}"/>
                </a:ext>
              </a:extLst>
            </p:cNvPr>
            <p:cNvSpPr/>
            <p:nvPr/>
          </p:nvSpPr>
          <p:spPr>
            <a:xfrm>
              <a:off x="1343894" y="3642246"/>
              <a:ext cx="7929393" cy="665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 Science Data Federation</a:t>
              </a:r>
            </a:p>
            <a:p>
              <a:pPr algn="ctr"/>
              <a:r>
                <a:rPr lang="en-US" dirty="0"/>
                <a:t>Common Namespace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AE74B60-5B1F-23D2-6023-C54AFD89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492" y="3739131"/>
              <a:ext cx="870245" cy="432221"/>
            </a:xfrm>
            <a:prstGeom prst="rect">
              <a:avLst/>
            </a:prstGeom>
          </p:spPr>
        </p:pic>
        <p:pic>
          <p:nvPicPr>
            <p:cNvPr id="62" name="Picture 2" descr="Pelican Logo">
              <a:extLst>
                <a:ext uri="{FF2B5EF4-FFF2-40B4-BE49-F238E27FC236}">
                  <a16:creationId xmlns:a16="http://schemas.microsoft.com/office/drawing/2014/main" id="{C9E5A731-C559-C51F-3156-FEA0A964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23" y="3647432"/>
              <a:ext cx="678042" cy="6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ciTokens">
              <a:extLst>
                <a:ext uri="{FF2B5EF4-FFF2-40B4-BE49-F238E27FC236}">
                  <a16:creationId xmlns:a16="http://schemas.microsoft.com/office/drawing/2014/main" id="{22FC58DE-2097-7793-C1EF-2AD8D3DE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660" y="3642246"/>
              <a:ext cx="1534508" cy="57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Up-Down Arrow 63">
            <a:extLst>
              <a:ext uri="{FF2B5EF4-FFF2-40B4-BE49-F238E27FC236}">
                <a16:creationId xmlns:a16="http://schemas.microsoft.com/office/drawing/2014/main" id="{B20A5AB7-BCC0-52A2-A0AD-05CA90AE0D8B}"/>
              </a:ext>
            </a:extLst>
          </p:cNvPr>
          <p:cNvSpPr/>
          <p:nvPr/>
        </p:nvSpPr>
        <p:spPr>
          <a:xfrm>
            <a:off x="4942982" y="5075036"/>
            <a:ext cx="286829" cy="53469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2" descr="Sophelio logo - No tagline-04">
            <a:extLst>
              <a:ext uri="{FF2B5EF4-FFF2-40B4-BE49-F238E27FC236}">
                <a16:creationId xmlns:a16="http://schemas.microsoft.com/office/drawing/2014/main" id="{90644DCE-1D98-D0F2-1E35-7AFD588B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655" y="3537070"/>
            <a:ext cx="1351900" cy="3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DA644A-84D3-8ABA-5DD2-03D44AFC2FC1}"/>
              </a:ext>
            </a:extLst>
          </p:cNvPr>
          <p:cNvSpPr/>
          <p:nvPr/>
        </p:nvSpPr>
        <p:spPr>
          <a:xfrm>
            <a:off x="4960174" y="3227344"/>
            <a:ext cx="1761258" cy="835360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12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C12095A-DFEF-441F-E13D-7D9A4F24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03" y="1127185"/>
            <a:ext cx="6768405" cy="5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3F660CF-7F2C-58C0-2A83-A10CB851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3254" y="1124050"/>
            <a:ext cx="4876958" cy="4754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I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nitially applied to generation of database for high-confinement DIII-D discharges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Labels:</a:t>
            </a:r>
          </a:p>
          <a:p>
            <a:r>
              <a:rPr kumimoji="1" lang="en-US" altLang="zh-CN" b="1" dirty="0">
                <a:solidFill>
                  <a:schemeClr val="bg1"/>
                </a:solidFill>
              </a:rPr>
              <a:t>Edge-localized-mode (</a:t>
            </a:r>
            <a:r>
              <a:rPr kumimoji="1" lang="en-US" altLang="zh-CN" b="1" dirty="0" err="1">
                <a:solidFill>
                  <a:schemeClr val="bg1"/>
                </a:solidFill>
              </a:rPr>
              <a:t>ELMy</a:t>
            </a:r>
            <a:r>
              <a:rPr kumimoji="1" lang="en-US" altLang="zh-CN" b="1" dirty="0">
                <a:solidFill>
                  <a:schemeClr val="bg1"/>
                </a:solidFill>
              </a:rPr>
              <a:t>)</a:t>
            </a:r>
          </a:p>
          <a:p>
            <a:r>
              <a:rPr kumimoji="1" lang="en-US" altLang="zh-CN" b="1" dirty="0">
                <a:solidFill>
                  <a:schemeClr val="bg1"/>
                </a:solidFill>
              </a:rPr>
              <a:t>Standard quiescent-H mode (QH)</a:t>
            </a:r>
          </a:p>
          <a:p>
            <a:r>
              <a:rPr kumimoji="1" lang="en-US" altLang="zh-CN" b="1" dirty="0">
                <a:solidFill>
                  <a:schemeClr val="bg1"/>
                </a:solidFill>
              </a:rPr>
              <a:t>Wide pedestal quiescent-H mode (WPQH)</a:t>
            </a:r>
          </a:p>
          <a:p>
            <a:r>
              <a:rPr kumimoji="1" lang="en-US" altLang="zh-CN" b="1" dirty="0">
                <a:solidFill>
                  <a:schemeClr val="bg1"/>
                </a:solidFill>
              </a:rPr>
              <a:t>Broadband quiescent-H mode (BBQH)</a:t>
            </a:r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Labeling throughput increased ~5-8x compared with previous ad hoc method</a:t>
            </a:r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AB98C65-14D9-7500-B6E5-8609FCBA4F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98241"/>
            <a:ext cx="10972801" cy="740589"/>
          </a:xfrm>
        </p:spPr>
        <p:txBody>
          <a:bodyPr/>
          <a:lstStyle/>
          <a:p>
            <a:r>
              <a:rPr kumimoji="1" lang="en-US" altLang="zh-CN" dirty="0"/>
              <a:t>FDP installations provide the Data Fusion Labeler (</a:t>
            </a:r>
            <a:r>
              <a:rPr kumimoji="1" lang="en-US" altLang="zh-CN" dirty="0" err="1"/>
              <a:t>dFL</a:t>
            </a:r>
            <a:r>
              <a:rPr kumimoji="1" lang="en-US" altLang="zh-CN" dirty="0"/>
              <a:t>) for rich data processing and labeling functionality</a:t>
            </a:r>
            <a:endParaRPr kumimoji="1" lang="zh-CN" altLang="en-US" dirty="0"/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F2765EE-5325-C773-34DB-A4D1210CD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13035"/>
              </p:ext>
            </p:extLst>
          </p:nvPr>
        </p:nvGraphicFramePr>
        <p:xfrm>
          <a:off x="2083638" y="4856128"/>
          <a:ext cx="4876958" cy="17493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18294">
                  <a:extLst>
                    <a:ext uri="{9D8B030D-6E8A-4147-A177-3AD203B41FA5}">
                      <a16:colId xmlns:a16="http://schemas.microsoft.com/office/drawing/2014/main" val="2124136959"/>
                    </a:ext>
                  </a:extLst>
                </a:gridCol>
                <a:gridCol w="902941">
                  <a:extLst>
                    <a:ext uri="{9D8B030D-6E8A-4147-A177-3AD203B41FA5}">
                      <a16:colId xmlns:a16="http://schemas.microsoft.com/office/drawing/2014/main" val="2974408111"/>
                    </a:ext>
                  </a:extLst>
                </a:gridCol>
                <a:gridCol w="1236483">
                  <a:extLst>
                    <a:ext uri="{9D8B030D-6E8A-4147-A177-3AD203B41FA5}">
                      <a16:colId xmlns:a16="http://schemas.microsoft.com/office/drawing/2014/main" val="4151486628"/>
                    </a:ext>
                  </a:extLst>
                </a:gridCol>
                <a:gridCol w="1219240">
                  <a:extLst>
                    <a:ext uri="{9D8B030D-6E8A-4147-A177-3AD203B41FA5}">
                      <a16:colId xmlns:a16="http://schemas.microsoft.com/office/drawing/2014/main" val="482678780"/>
                    </a:ext>
                  </a:extLst>
                </a:gridCol>
              </a:tblGrid>
              <a:tr h="504326">
                <a:tc>
                  <a:txBody>
                    <a:bodyPr/>
                    <a:lstStyle/>
                    <a:p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Shots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Time Spent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Speed up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016637"/>
                  </a:ext>
                </a:extLst>
              </a:tr>
              <a:tr h="585127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Previous database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145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~2-3 weeks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-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65885"/>
                  </a:ext>
                </a:extLst>
              </a:tr>
              <a:tr h="585127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New</a:t>
                      </a:r>
                    </a:p>
                    <a:p>
                      <a:r>
                        <a:rPr lang="en-US" altLang="zh-CN" sz="1600" dirty="0"/>
                        <a:t>Database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 week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~5-8x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361394"/>
                  </a:ext>
                </a:extLst>
              </a:tr>
            </a:tbl>
          </a:graphicData>
        </a:graphic>
      </p:graphicFrame>
      <p:pic>
        <p:nvPicPr>
          <p:cNvPr id="7" name="Picture 2" descr="Sophelio logo - No tagline-04">
            <a:extLst>
              <a:ext uri="{FF2B5EF4-FFF2-40B4-BE49-F238E27FC236}">
                <a16:creationId xmlns:a16="http://schemas.microsoft.com/office/drawing/2014/main" id="{E3A0E0A3-F607-3F4F-DAE8-AEF70ED6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0312" y="1323075"/>
            <a:ext cx="1798218" cy="4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8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5E82F4-963C-A691-8241-67F7C8CE4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9" y="1099595"/>
            <a:ext cx="4595358" cy="5026569"/>
          </a:xfrm>
        </p:spPr>
        <p:txBody>
          <a:bodyPr/>
          <a:lstStyle/>
          <a:p>
            <a:r>
              <a:rPr lang="en-US" dirty="0"/>
              <a:t>Federated data lake</a:t>
            </a:r>
          </a:p>
          <a:p>
            <a:pPr lvl="1"/>
            <a:r>
              <a:rPr lang="en-US" dirty="0"/>
              <a:t>Logically centralized</a:t>
            </a:r>
          </a:p>
          <a:p>
            <a:pPr lvl="1"/>
            <a:r>
              <a:rPr lang="en-US" dirty="0"/>
              <a:t>Physically distributed</a:t>
            </a:r>
          </a:p>
          <a:p>
            <a:pPr algn="l"/>
            <a:r>
              <a:rPr lang="en-US" dirty="0"/>
              <a:t>S</a:t>
            </a:r>
            <a:r>
              <a:rPr lang="en-US" b="1" dirty="0"/>
              <a:t>calable </a:t>
            </a:r>
            <a:r>
              <a:rPr lang="en-US" dirty="0"/>
              <a:t>i</a:t>
            </a:r>
            <a:r>
              <a:rPr lang="en-US" b="1" dirty="0"/>
              <a:t>nfrastructure for heterogeneous fusion data </a:t>
            </a:r>
          </a:p>
          <a:p>
            <a:pPr algn="l"/>
            <a:r>
              <a:rPr lang="en-US" dirty="0"/>
              <a:t>Metadata standards and LLMs for data discoverability </a:t>
            </a:r>
            <a:endParaRPr lang="en-US" b="1" dirty="0"/>
          </a:p>
          <a:p>
            <a:pPr algn="l"/>
            <a:r>
              <a:rPr lang="en-US" dirty="0"/>
              <a:t>User-friendly tools for multi-source data integrated analysis </a:t>
            </a:r>
            <a:endParaRPr lang="en-US" b="1" dirty="0"/>
          </a:p>
          <a:p>
            <a:pPr algn="l"/>
            <a:r>
              <a:rPr lang="en-US" dirty="0"/>
              <a:t>Reusable analysis pipelines integrating models and data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Aims to be largest knowledge fusion knowledge base ever created to accelerate development of fusion energy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E42585-0CCE-92B9-81EA-C1230EF34A6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Fusion Energy Data Ecosystem &amp; Repository (FEDER) uses FDP, expands it to incorporate additional sources of data from FIRE collaboratives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22F43-59E0-9549-63CE-E6BD00F2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657" y="1592585"/>
            <a:ext cx="7047302" cy="41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6576" y="1037064"/>
            <a:ext cx="11999594" cy="395980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  <a:sym typeface="Wingdings" pitchFamily="2" charset="2"/>
            </a:endParaRP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  <a:sym typeface="Wingdings" pitchFamily="2" charset="2"/>
              </a:rPr>
              <a:t>• Common ontologies, standardized interfaces for transferable research products, without bespoke data workflows, across IFE and MFE </a:t>
            </a: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  <a:sym typeface="Wingdings" pitchFamily="2" charset="2"/>
              </a:rPr>
              <a:t> IMAS ontology for all inputs and outputs, expand with the community </a:t>
            </a: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  <a:sym typeface="Wingdings" pitchFamily="2" charset="2"/>
            </a:endParaRP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  <a:sym typeface="Wingdings" pitchFamily="2" charset="2"/>
              </a:rPr>
              <a:t>• Accessible data and workflows with end-to-end provenance for 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traceability &amp; reproducibility</a:t>
            </a: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• Scalability through integration with the DOE IRI and HPDF infrastructure (inc.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cs typeface="Arial"/>
              </a:rPr>
              <a:t>AmSC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 marL="12065" marR="387350">
              <a:lnSpc>
                <a:spcPct val="101699"/>
              </a:lnSpc>
              <a:spcBef>
                <a:spcPts val="50"/>
              </a:spcBef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69875" marR="387350" indent="-257810">
              <a:lnSpc>
                <a:spcPct val="101699"/>
              </a:lnSpc>
              <a:spcBef>
                <a:spcPts val="50"/>
              </a:spcBef>
              <a:buChar char="•"/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69875" marR="387350" indent="-257810">
              <a:lnSpc>
                <a:spcPct val="101699"/>
              </a:lnSpc>
              <a:spcBef>
                <a:spcPts val="50"/>
              </a:spcBef>
              <a:buChar char="•"/>
              <a:tabLst>
                <a:tab pos="269875" algn="l"/>
                <a:tab pos="279400" algn="l"/>
              </a:tabLst>
            </a:pP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655320" lvl="1" indent="-185420">
              <a:lnSpc>
                <a:spcPct val="100000"/>
              </a:lnSpc>
              <a:spcBef>
                <a:spcPts val="575"/>
              </a:spcBef>
              <a:buChar char="-"/>
              <a:tabLst>
                <a:tab pos="655320" algn="l"/>
              </a:tabLst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460692" y="6528040"/>
            <a:ext cx="19685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lang="en-US" spc="-25" smtClean="0"/>
              <a:pPr marL="12700">
                <a:lnSpc>
                  <a:spcPct val="100000"/>
                </a:lnSpc>
                <a:spcBef>
                  <a:spcPts val="90"/>
                </a:spcBef>
              </a:pPr>
              <a:t>19</a:t>
            </a:fld>
            <a:endParaRPr spc="-25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B83FB7-AB24-4453-BBC4-A53D210B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" y="18161"/>
            <a:ext cx="121119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ea typeface="ＭＳ Ｐゴシック" charset="0"/>
              </a:rPr>
              <a:t>What FEDER delivers</a:t>
            </a:r>
          </a:p>
        </p:txBody>
      </p:sp>
      <p:pic>
        <p:nvPicPr>
          <p:cNvPr id="2" name="object 12">
            <a:extLst>
              <a:ext uri="{FF2B5EF4-FFF2-40B4-BE49-F238E27FC236}">
                <a16:creationId xmlns:a16="http://schemas.microsoft.com/office/drawing/2014/main" id="{AF2EF26F-D75D-E100-830E-41F6887782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172" y="4632317"/>
            <a:ext cx="1368955" cy="1132289"/>
          </a:xfrm>
          <a:prstGeom prst="rect">
            <a:avLst/>
          </a:prstGeom>
        </p:spPr>
      </p:pic>
      <p:pic>
        <p:nvPicPr>
          <p:cNvPr id="6" name="object 20">
            <a:extLst>
              <a:ext uri="{FF2B5EF4-FFF2-40B4-BE49-F238E27FC236}">
                <a16:creationId xmlns:a16="http://schemas.microsoft.com/office/drawing/2014/main" id="{0C818892-279D-B298-D12D-002C9AA616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8624" y="5525263"/>
            <a:ext cx="2423624" cy="847725"/>
          </a:xfrm>
          <a:prstGeom prst="rect">
            <a:avLst/>
          </a:prstGeom>
        </p:spPr>
      </p:pic>
      <p:pic>
        <p:nvPicPr>
          <p:cNvPr id="8" name="object 21">
            <a:extLst>
              <a:ext uri="{FF2B5EF4-FFF2-40B4-BE49-F238E27FC236}">
                <a16:creationId xmlns:a16="http://schemas.microsoft.com/office/drawing/2014/main" id="{5B15FE4B-1C21-9940-537A-31E2927EF2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5648" y="4632981"/>
            <a:ext cx="3276600" cy="800100"/>
          </a:xfrm>
          <a:prstGeom prst="rect">
            <a:avLst/>
          </a:prstGeom>
        </p:spPr>
      </p:pic>
      <p:pic>
        <p:nvPicPr>
          <p:cNvPr id="9" name="object 22">
            <a:extLst>
              <a:ext uri="{FF2B5EF4-FFF2-40B4-BE49-F238E27FC236}">
                <a16:creationId xmlns:a16="http://schemas.microsoft.com/office/drawing/2014/main" id="{98A2CE25-55DD-F784-02BA-07DAF0E214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7913" y="4632317"/>
            <a:ext cx="1993719" cy="1057275"/>
          </a:xfrm>
          <a:prstGeom prst="rect">
            <a:avLst/>
          </a:prstGeom>
        </p:spPr>
      </p:pic>
      <p:pic>
        <p:nvPicPr>
          <p:cNvPr id="10" name="object 23">
            <a:extLst>
              <a:ext uri="{FF2B5EF4-FFF2-40B4-BE49-F238E27FC236}">
                <a16:creationId xmlns:a16="http://schemas.microsoft.com/office/drawing/2014/main" id="{161B5E77-2035-4E1C-DA4A-D6C9D559493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5623" y="5546635"/>
            <a:ext cx="1228725" cy="1057275"/>
          </a:xfrm>
          <a:prstGeom prst="rect">
            <a:avLst/>
          </a:prstGeom>
        </p:spPr>
      </p:pic>
      <p:pic>
        <p:nvPicPr>
          <p:cNvPr id="11" name="object 25">
            <a:extLst>
              <a:ext uri="{FF2B5EF4-FFF2-40B4-BE49-F238E27FC236}">
                <a16:creationId xmlns:a16="http://schemas.microsoft.com/office/drawing/2014/main" id="{20B8D014-B240-F66F-4B5A-2C9E3BD9A72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56373" y="5528688"/>
            <a:ext cx="2038350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0C66AA-D92B-BD42-CEA3-D1DA5680F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623" y="4609169"/>
            <a:ext cx="3406034" cy="8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70078A-E43B-6C4F-B72C-8F9D693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59" y="942730"/>
            <a:ext cx="8165089" cy="45377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for Tokamak Research, FIRE collaboratives, broader fusion community, data science research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Fusion Data Platform (FDP)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Under development now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Development environment for fusion data-driven applications with fusion-specific data tools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Uses distributed version control semantics for code, metadata, generated artifacts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Provides federated access to data via the Open Science Data Federation</a:t>
            </a:r>
          </a:p>
          <a:p>
            <a:pPr lvl="1"/>
            <a:endParaRPr lang="en-US" dirty="0"/>
          </a:p>
          <a:p>
            <a:r>
              <a:rPr lang="en-US" dirty="0"/>
              <a:t>Fusion Energy Data Ecosystem and Repository (FEDER) </a:t>
            </a:r>
            <a:r>
              <a:rPr lang="en-US" dirty="0">
                <a:sym typeface="Wingdings" pitchFamily="2" charset="2"/>
              </a:rPr>
              <a:t> Starting Soon</a:t>
            </a:r>
            <a:endParaRPr lang="en-US" dirty="0"/>
          </a:p>
          <a:p>
            <a:pPr lvl="1"/>
            <a:r>
              <a:rPr lang="en-US" dirty="0"/>
              <a:t>Expansion of FDP capabilities</a:t>
            </a:r>
          </a:p>
          <a:p>
            <a:pPr lvl="2"/>
            <a:r>
              <a:rPr lang="en-US" dirty="0"/>
              <a:t>Materials databases, engineering data and workflows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FDABE-7918-D441-B9A3-7D231B9D30B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Overview: US fusion program is developing data infrastructure to support science and technology development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2479B22-CCC5-FB40-AF11-FD4CBD34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395" y="3183643"/>
            <a:ext cx="1892946" cy="3785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2B3C55-4F27-B74F-9689-EEEEDBE65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282" y="3180582"/>
            <a:ext cx="1509247" cy="493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1A078A-2B9A-B54C-B888-243C038A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274" y="3769343"/>
            <a:ext cx="1501469" cy="6281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1DA595-D799-E640-82D0-396F353CB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704" y="2605796"/>
            <a:ext cx="3304160" cy="446966"/>
          </a:xfrm>
          <a:prstGeom prst="rect">
            <a:avLst/>
          </a:prstGeom>
        </p:spPr>
      </p:pic>
      <p:pic>
        <p:nvPicPr>
          <p:cNvPr id="4" name="Picture 2" descr="Sophelio logo - No tagline-04">
            <a:extLst>
              <a:ext uri="{FF2B5EF4-FFF2-40B4-BE49-F238E27FC236}">
                <a16:creationId xmlns:a16="http://schemas.microsoft.com/office/drawing/2014/main" id="{4554B6FF-BC02-FDAF-9A7C-C0D62C54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5395" y="3837472"/>
            <a:ext cx="1798218" cy="4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A6F60-D85D-D60C-46F8-77F0CB948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531" y="1344793"/>
            <a:ext cx="3009728" cy="10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3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F5D711-192E-9882-7BE1-53F90503A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1594" y="1442546"/>
            <a:ext cx="3867807" cy="4525963"/>
          </a:xfrm>
        </p:spPr>
        <p:txBody>
          <a:bodyPr/>
          <a:lstStyle/>
          <a:p>
            <a:r>
              <a:rPr lang="en-US" dirty="0"/>
              <a:t>FEDER will provide the data substrate needed for integrating multiscale whole device digital twin development</a:t>
            </a:r>
          </a:p>
          <a:p>
            <a:endParaRPr lang="en-US" dirty="0"/>
          </a:p>
          <a:p>
            <a:r>
              <a:rPr lang="en-US" dirty="0"/>
              <a:t>DIII-D digital twin currently under development (part of </a:t>
            </a:r>
            <a:r>
              <a:rPr lang="en-US" dirty="0" err="1"/>
              <a:t>AmSC</a:t>
            </a:r>
            <a:r>
              <a:rPr lang="en-US" dirty="0"/>
              <a:t> program)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615950" marR="5080" indent="-603250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ＭＳ Ｐゴシック" charset="0"/>
              </a:rPr>
              <a:t>FEDER Exemplar: Enabling community-driven digital twins, integrating materials and system-scale models 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6527800"/>
            <a:ext cx="196850" cy="211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lang="en-US" spc="-25" smtClean="0"/>
              <a:pPr marL="12700">
                <a:lnSpc>
                  <a:spcPct val="100000"/>
                </a:lnSpc>
                <a:spcBef>
                  <a:spcPts val="90"/>
                </a:spcBef>
              </a:pPr>
              <a:t>20</a:t>
            </a:fld>
            <a:endParaRPr spc="-25" dirty="0"/>
          </a:p>
        </p:txBody>
      </p:sp>
      <p:pic>
        <p:nvPicPr>
          <p:cNvPr id="6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692" y="1248760"/>
            <a:ext cx="6907060" cy="54337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9771" y="5563629"/>
            <a:ext cx="3564406" cy="8762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04" y="18161"/>
            <a:ext cx="12111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4055745" marR="5080" indent="-3618865">
              <a:lnSpc>
                <a:spcPct val="100000"/>
              </a:lnSpc>
              <a:spcBef>
                <a:spcPts val="13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ＭＳ Ｐゴシック" charset="0"/>
              </a:rPr>
              <a:t>FEDER builds on strong community &amp; industry engagement </a:t>
            </a:r>
            <a:endParaRPr sz="2400" dirty="0">
              <a:solidFill>
                <a:schemeClr val="bg1"/>
              </a:solidFill>
              <a:latin typeface="+mj-lt"/>
              <a:ea typeface="ＭＳ Ｐゴシック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0084" y="761855"/>
            <a:ext cx="1876425" cy="504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2427" y="4108260"/>
            <a:ext cx="2066925" cy="6572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1515" y="5564735"/>
            <a:ext cx="1819275" cy="876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0714" y="2341720"/>
            <a:ext cx="2486506" cy="9140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60908" y="2189186"/>
            <a:ext cx="1120418" cy="112092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89633" y="1466850"/>
            <a:ext cx="2209800" cy="5715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88336" y="3367750"/>
            <a:ext cx="3283574" cy="6191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9132" y="1351833"/>
            <a:ext cx="1819275" cy="7334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81713" y="2151761"/>
            <a:ext cx="1533525" cy="1209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4250" y="2168496"/>
            <a:ext cx="790575" cy="8096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377970" y="5092072"/>
            <a:ext cx="1619250" cy="7620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714609" y="4103156"/>
            <a:ext cx="1257300" cy="9144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86059" y="745935"/>
            <a:ext cx="1085850" cy="10572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502427" y="4900617"/>
            <a:ext cx="1400175" cy="50482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89633" y="762000"/>
            <a:ext cx="2495550" cy="6191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04100" y="4459514"/>
            <a:ext cx="1714500" cy="9525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52051" y="2158011"/>
            <a:ext cx="2423624" cy="84772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6359" y="1241366"/>
            <a:ext cx="3276600" cy="8001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47008" y="4104344"/>
            <a:ext cx="1993719" cy="10572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29817" y="4105666"/>
            <a:ext cx="1228725" cy="10572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35972" y="3105151"/>
            <a:ext cx="2038350" cy="85725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71171" y="3460952"/>
            <a:ext cx="2286000" cy="847725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460692" y="6528040"/>
            <a:ext cx="19685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lang="en-US" spc="-25" smtClean="0"/>
              <a:pPr marL="12700">
                <a:lnSpc>
                  <a:spcPct val="100000"/>
                </a:lnSpc>
                <a:spcBef>
                  <a:spcPts val="90"/>
                </a:spcBef>
              </a:pPr>
              <a:t>21</a:t>
            </a:fld>
            <a:endParaRPr spc="-25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F5DFFB-09FF-BB06-45CD-80B20356EC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0628" y="5261034"/>
            <a:ext cx="3406034" cy="8477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369F15-474C-B187-D336-4E614FBDC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3" y="1691286"/>
            <a:ext cx="6437394" cy="365759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Interested in getting access? </a:t>
            </a:r>
          </a:p>
          <a:p>
            <a:pPr marL="0" indent="0" algn="ctr">
              <a:buNone/>
            </a:pPr>
            <a:r>
              <a:rPr lang="en-US" dirty="0"/>
              <a:t>Reach out to: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sammuli@fusion.gat.com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clarkm@fusion.gat.com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Questions?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1E4443-5E57-2396-C5F0-56CED958BA8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Users Welcome!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5BEBE-3935-F1B0-1CF5-9A36E350C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395" y="1691286"/>
            <a:ext cx="5294674" cy="338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17ED9-44D1-AFE6-CD1A-3AC1163A2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887" y="3799953"/>
            <a:ext cx="1110044" cy="11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78EBA-ECF4-6148-AE40-27D10096832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Motivation: Why do we need an updated data ecosystem?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DE97B-0DF9-0E4D-820C-C4C4332AFD1B}"/>
              </a:ext>
            </a:extLst>
          </p:cNvPr>
          <p:cNvSpPr/>
          <p:nvPr/>
        </p:nvSpPr>
        <p:spPr>
          <a:xfrm>
            <a:off x="938621" y="1649149"/>
            <a:ext cx="1616853" cy="60957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Data Distribution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551B1-9E26-AA4A-B947-FBE7D7931666}"/>
              </a:ext>
            </a:extLst>
          </p:cNvPr>
          <p:cNvSpPr/>
          <p:nvPr/>
        </p:nvSpPr>
        <p:spPr>
          <a:xfrm>
            <a:off x="3244301" y="1649149"/>
            <a:ext cx="2560523" cy="6095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No community-wide broad distribution of fusion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01718-7010-9049-9ACC-92121DDF3CC7}"/>
              </a:ext>
            </a:extLst>
          </p:cNvPr>
          <p:cNvSpPr/>
          <p:nvPr/>
        </p:nvSpPr>
        <p:spPr>
          <a:xfrm>
            <a:off x="6493652" y="1649149"/>
            <a:ext cx="4915153" cy="609579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Use Open Science Data Federation software stack (HEP tested)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BE6E6-C13D-7B43-9696-856130F5623A}"/>
              </a:ext>
            </a:extLst>
          </p:cNvPr>
          <p:cNvSpPr/>
          <p:nvPr/>
        </p:nvSpPr>
        <p:spPr>
          <a:xfrm>
            <a:off x="938621" y="1014773"/>
            <a:ext cx="4866203" cy="40471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Need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5276E-E57E-1C45-ADDE-E2249252DA1D}"/>
              </a:ext>
            </a:extLst>
          </p:cNvPr>
          <p:cNvSpPr/>
          <p:nvPr/>
        </p:nvSpPr>
        <p:spPr>
          <a:xfrm>
            <a:off x="6493652" y="1004253"/>
            <a:ext cx="4915153" cy="40471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FDP/FEDER Solution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205D3A-B550-C245-BEDE-A26FB6D32B1F}"/>
              </a:ext>
            </a:extLst>
          </p:cNvPr>
          <p:cNvSpPr/>
          <p:nvPr/>
        </p:nvSpPr>
        <p:spPr>
          <a:xfrm>
            <a:off x="938621" y="2611500"/>
            <a:ext cx="1616853" cy="6095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Data Curation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BCC27D-CB7E-164A-83E4-D04539372B94}"/>
              </a:ext>
            </a:extLst>
          </p:cNvPr>
          <p:cNvSpPr/>
          <p:nvPr/>
        </p:nvSpPr>
        <p:spPr>
          <a:xfrm>
            <a:off x="3244301" y="2611500"/>
            <a:ext cx="2560523" cy="6095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No standard tools for curating fusion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D5FD1-6E67-C74C-A760-6FA90320AB59}"/>
              </a:ext>
            </a:extLst>
          </p:cNvPr>
          <p:cNvSpPr/>
          <p:nvPr/>
        </p:nvSpPr>
        <p:spPr>
          <a:xfrm>
            <a:off x="6493652" y="2611501"/>
            <a:ext cx="4915153" cy="609580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Equip with fusion-specific data curation tools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FEFED7-E316-D145-9D35-BBA75DD6AF5E}"/>
              </a:ext>
            </a:extLst>
          </p:cNvPr>
          <p:cNvSpPr/>
          <p:nvPr/>
        </p:nvSpPr>
        <p:spPr>
          <a:xfrm>
            <a:off x="938621" y="3573853"/>
            <a:ext cx="1616853" cy="60957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Standardization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C8850-0D10-6E4F-8CE5-664C70953576}"/>
              </a:ext>
            </a:extLst>
          </p:cNvPr>
          <p:cNvSpPr/>
          <p:nvPr/>
        </p:nvSpPr>
        <p:spPr>
          <a:xfrm>
            <a:off x="3244301" y="3573853"/>
            <a:ext cx="2560523" cy="6095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>
                <a:solidFill>
                  <a:schemeClr val="bg1"/>
                </a:solidFill>
              </a:rPr>
              <a:t>MDSplus</a:t>
            </a:r>
            <a:r>
              <a:rPr lang="en-US" sz="1200" dirty="0">
                <a:solidFill>
                  <a:schemeClr val="bg1"/>
                </a:solidFill>
              </a:rPr>
              <a:t> commonly used, but no unified schema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62DEA-15BB-634C-BBBF-FCB4B7ADA26A}"/>
              </a:ext>
            </a:extLst>
          </p:cNvPr>
          <p:cNvSpPr/>
          <p:nvPr/>
        </p:nvSpPr>
        <p:spPr>
          <a:xfrm>
            <a:off x="6493652" y="3573854"/>
            <a:ext cx="4915153" cy="609579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Use IMAS schema for curated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329381-4820-5C4D-B9C3-11EC10AF5535}"/>
              </a:ext>
            </a:extLst>
          </p:cNvPr>
          <p:cNvSpPr/>
          <p:nvPr/>
        </p:nvSpPr>
        <p:spPr>
          <a:xfrm>
            <a:off x="938621" y="4536205"/>
            <a:ext cx="1616853" cy="60957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Reproducibility and Provenance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B4CD51-38D2-3D46-8485-06EAAC31D6B8}"/>
              </a:ext>
            </a:extLst>
          </p:cNvPr>
          <p:cNvSpPr/>
          <p:nvPr/>
        </p:nvSpPr>
        <p:spPr>
          <a:xfrm>
            <a:off x="3244301" y="4536205"/>
            <a:ext cx="2560523" cy="6095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ML models often published with insufficient info to reproduce 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3A73C1-9C75-9A47-96D2-E77399E5FE90}"/>
              </a:ext>
            </a:extLst>
          </p:cNvPr>
          <p:cNvSpPr/>
          <p:nvPr/>
        </p:nvSpPr>
        <p:spPr>
          <a:xfrm>
            <a:off x="6493652" y="4536206"/>
            <a:ext cx="4915153" cy="609579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Use HPE's Common Metadata Framework for workflows, with complete provenance tracking of data, models, and metadata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FB13FE-2D92-D741-ABEF-CD7C68DDCDB7}"/>
              </a:ext>
            </a:extLst>
          </p:cNvPr>
          <p:cNvSpPr/>
          <p:nvPr/>
        </p:nvSpPr>
        <p:spPr>
          <a:xfrm>
            <a:off x="938621" y="5498558"/>
            <a:ext cx="1616853" cy="60957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Discoverability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AC0C2-BC10-864A-A17E-83BBAF523600}"/>
              </a:ext>
            </a:extLst>
          </p:cNvPr>
          <p:cNvSpPr/>
          <p:nvPr/>
        </p:nvSpPr>
        <p:spPr>
          <a:xfrm>
            <a:off x="3244301" y="5498558"/>
            <a:ext cx="2560523" cy="6095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No standard repository of curated data, no ability to search existing models/data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926BF-A6DF-4447-9490-4FEB82C5CA5F}"/>
              </a:ext>
            </a:extLst>
          </p:cNvPr>
          <p:cNvSpPr/>
          <p:nvPr/>
        </p:nvSpPr>
        <p:spPr>
          <a:xfrm>
            <a:off x="6493652" y="5498559"/>
            <a:ext cx="4915153" cy="609579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Provide metadata database with web portal and search interfaces</a:t>
            </a:r>
          </a:p>
        </p:txBody>
      </p:sp>
    </p:spTree>
    <p:extLst>
      <p:ext uri="{BB962C8B-B14F-4D97-AF65-F5344CB8AC3E}">
        <p14:creationId xmlns:p14="http://schemas.microsoft.com/office/powerpoint/2010/main" val="25918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D4B4E3-C1B6-154E-EE6C-FEFA31F62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FDP provides framework for FAIR (Findable, Accessible, Interoperable, Reproducible) usage of fusion data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3BCD55-755E-99EF-5281-6060B9427982}"/>
              </a:ext>
            </a:extLst>
          </p:cNvPr>
          <p:cNvSpPr/>
          <p:nvPr/>
        </p:nvSpPr>
        <p:spPr>
          <a:xfrm>
            <a:off x="3010251" y="1963247"/>
            <a:ext cx="7251862" cy="2117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165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E9AA16-32DB-5BC2-959C-7B763F474FCB}"/>
              </a:ext>
            </a:extLst>
          </p:cNvPr>
          <p:cNvSpPr/>
          <p:nvPr/>
        </p:nvSpPr>
        <p:spPr>
          <a:xfrm>
            <a:off x="3249765" y="2266266"/>
            <a:ext cx="6616788" cy="30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Common Metadata Framework: Track Workflows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20F1E-62EB-8F33-E027-0F3536B98E94}"/>
              </a:ext>
            </a:extLst>
          </p:cNvPr>
          <p:cNvSpPr/>
          <p:nvPr/>
        </p:nvSpPr>
        <p:spPr>
          <a:xfrm>
            <a:off x="3249766" y="2937977"/>
            <a:ext cx="5380064" cy="1081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FDP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C84514-3389-3022-49E6-AD50222EB379}"/>
              </a:ext>
            </a:extLst>
          </p:cNvPr>
          <p:cNvSpPr/>
          <p:nvPr/>
        </p:nvSpPr>
        <p:spPr>
          <a:xfrm>
            <a:off x="3249767" y="4167111"/>
            <a:ext cx="3633000" cy="907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Fusion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DF604D-AE17-3DE6-DB40-4ADD663061BB}"/>
              </a:ext>
            </a:extLst>
          </p:cNvPr>
          <p:cNvSpPr/>
          <p:nvPr/>
        </p:nvSpPr>
        <p:spPr>
          <a:xfrm>
            <a:off x="3697169" y="1896962"/>
            <a:ext cx="5792355" cy="356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 err="1">
                <a:solidFill>
                  <a:schemeClr val="tx1"/>
                </a:solidFill>
              </a:rPr>
              <a:t>MetaHub</a:t>
            </a:r>
            <a:r>
              <a:rPr lang="en-US" sz="1320" b="1" dirty="0">
                <a:solidFill>
                  <a:schemeClr val="tx1"/>
                </a:solidFill>
              </a:rPr>
              <a:t> Web Portal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A5AF8E-9636-0259-71AF-2C91769888DE}"/>
              </a:ext>
            </a:extLst>
          </p:cNvPr>
          <p:cNvSpPr/>
          <p:nvPr/>
        </p:nvSpPr>
        <p:spPr>
          <a:xfrm>
            <a:off x="8629830" y="2955134"/>
            <a:ext cx="1236723" cy="1081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Third Party Tools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B40CF5-D15A-DAC2-3507-0DDFD157A772}"/>
              </a:ext>
            </a:extLst>
          </p:cNvPr>
          <p:cNvSpPr/>
          <p:nvPr/>
        </p:nvSpPr>
        <p:spPr>
          <a:xfrm>
            <a:off x="7353901" y="1338241"/>
            <a:ext cx="851349" cy="46943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Data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Code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685322-BB00-43F0-A9CD-9DD690ACB7B5}"/>
              </a:ext>
            </a:extLst>
          </p:cNvPr>
          <p:cNvSpPr/>
          <p:nvPr/>
        </p:nvSpPr>
        <p:spPr>
          <a:xfrm>
            <a:off x="4720659" y="1427767"/>
            <a:ext cx="1091829" cy="3204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Search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A0ACD-785C-A2DD-6FD4-308C3FE0BF2E}"/>
              </a:ext>
            </a:extLst>
          </p:cNvPr>
          <p:cNvSpPr/>
          <p:nvPr/>
        </p:nvSpPr>
        <p:spPr>
          <a:xfrm>
            <a:off x="3249766" y="2595065"/>
            <a:ext cx="6616788" cy="332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User Defined Workflows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90A87-8272-B914-0E74-02B09E33FA56}"/>
              </a:ext>
            </a:extLst>
          </p:cNvPr>
          <p:cNvGrpSpPr/>
          <p:nvPr/>
        </p:nvGrpSpPr>
        <p:grpSpPr>
          <a:xfrm>
            <a:off x="5793278" y="1248381"/>
            <a:ext cx="1361970" cy="650388"/>
            <a:chOff x="10000114" y="1216042"/>
            <a:chExt cx="1143111" cy="662579"/>
          </a:xfrm>
          <a:solidFill>
            <a:schemeClr val="bg1">
              <a:lumMod val="85000"/>
            </a:schemeClr>
          </a:solidFill>
        </p:grpSpPr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CA36040-4824-6EAA-C619-0480BCBB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00114" y="1216042"/>
              <a:ext cx="662579" cy="6625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808470-A814-0892-3917-998BC176046E}"/>
                </a:ext>
              </a:extLst>
            </p:cNvPr>
            <p:cNvSpPr txBox="1"/>
            <p:nvPr/>
          </p:nvSpPr>
          <p:spPr>
            <a:xfrm>
              <a:off x="10526757" y="1411661"/>
              <a:ext cx="616468" cy="37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Users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478D995-AA7F-34BD-4B8C-F93E3889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74" y="1919029"/>
            <a:ext cx="1145391" cy="479161"/>
          </a:xfrm>
          <a:prstGeom prst="rect">
            <a:avLst/>
          </a:prstGeom>
          <a:solidFill>
            <a:schemeClr val="bg1">
              <a:alpha val="87550"/>
            </a:schemeClr>
          </a:solidFill>
          <a:ln>
            <a:solidFill>
              <a:schemeClr val="tx1"/>
            </a:solidFill>
          </a:ln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3DA48C-4860-13DD-B92E-EFF1EAB15A7A}"/>
              </a:ext>
            </a:extLst>
          </p:cNvPr>
          <p:cNvSpPr/>
          <p:nvPr/>
        </p:nvSpPr>
        <p:spPr>
          <a:xfrm>
            <a:off x="5086397" y="3253289"/>
            <a:ext cx="1558396" cy="709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Data Curation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ED9D4-7286-E8E0-C181-57C89CF4B00F}"/>
              </a:ext>
            </a:extLst>
          </p:cNvPr>
          <p:cNvGrpSpPr/>
          <p:nvPr/>
        </p:nvGrpSpPr>
        <p:grpSpPr>
          <a:xfrm>
            <a:off x="7043595" y="3253289"/>
            <a:ext cx="1388616" cy="709238"/>
            <a:chOff x="4239009" y="3647000"/>
            <a:chExt cx="1388616" cy="70923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4C22AD-C06D-5AAD-E00C-30A80F78BDEB}"/>
                </a:ext>
              </a:extLst>
            </p:cNvPr>
            <p:cNvSpPr/>
            <p:nvPr/>
          </p:nvSpPr>
          <p:spPr>
            <a:xfrm>
              <a:off x="4239009" y="3647000"/>
              <a:ext cx="1388616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Model Lifecycle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0723F2-7CDD-D736-DACC-21C02A6D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836" y="3948741"/>
              <a:ext cx="856191" cy="35817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556C6E-55F0-BFB7-CE1A-67A8C88408BE}"/>
              </a:ext>
            </a:extLst>
          </p:cNvPr>
          <p:cNvGrpSpPr/>
          <p:nvPr/>
        </p:nvGrpSpPr>
        <p:grpSpPr>
          <a:xfrm>
            <a:off x="3300970" y="3253289"/>
            <a:ext cx="1419689" cy="709238"/>
            <a:chOff x="1164820" y="3703890"/>
            <a:chExt cx="1419689" cy="7092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2590C0-9552-C524-1D81-476EA8B44227}"/>
                </a:ext>
              </a:extLst>
            </p:cNvPr>
            <p:cNvSpPr/>
            <p:nvPr/>
          </p:nvSpPr>
          <p:spPr>
            <a:xfrm>
              <a:off x="1164820" y="3703890"/>
              <a:ext cx="1419689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Data Processing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5683A6B-618F-6806-F41C-53BA4089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262" y="4025125"/>
              <a:ext cx="1128792" cy="331113"/>
            </a:xfrm>
            <a:prstGeom prst="rect">
              <a:avLst/>
            </a:prstGeom>
          </p:spPr>
        </p:pic>
      </p:grpSp>
      <p:sp>
        <p:nvSpPr>
          <p:cNvPr id="43" name="Can 42">
            <a:extLst>
              <a:ext uri="{FF2B5EF4-FFF2-40B4-BE49-F238E27FC236}">
                <a16:creationId xmlns:a16="http://schemas.microsoft.com/office/drawing/2014/main" id="{BCA589A8-DD7F-FD06-999B-1F9EE5168096}"/>
              </a:ext>
            </a:extLst>
          </p:cNvPr>
          <p:cNvSpPr/>
          <p:nvPr/>
        </p:nvSpPr>
        <p:spPr>
          <a:xfrm>
            <a:off x="4396289" y="4474264"/>
            <a:ext cx="1339956" cy="495742"/>
          </a:xfrm>
          <a:prstGeom prst="can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Cache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3B41C-4F23-605F-AAA9-E2DDCCF07C2C}"/>
              </a:ext>
            </a:extLst>
          </p:cNvPr>
          <p:cNvGrpSpPr/>
          <p:nvPr/>
        </p:nvGrpSpPr>
        <p:grpSpPr>
          <a:xfrm>
            <a:off x="2823303" y="5609734"/>
            <a:ext cx="7929393" cy="676165"/>
            <a:chOff x="1343894" y="3642246"/>
            <a:chExt cx="7929393" cy="6761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C59548-27A0-C44D-19A1-6F781612E099}"/>
                </a:ext>
              </a:extLst>
            </p:cNvPr>
            <p:cNvSpPr/>
            <p:nvPr/>
          </p:nvSpPr>
          <p:spPr>
            <a:xfrm>
              <a:off x="1343894" y="3642246"/>
              <a:ext cx="7929393" cy="665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 Science Data Federation</a:t>
              </a:r>
            </a:p>
            <a:p>
              <a:pPr algn="ctr"/>
              <a:r>
                <a:rPr lang="en-US" dirty="0"/>
                <a:t>Common Namespace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AE74B60-5B1F-23D2-6023-C54AFD89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492" y="3739131"/>
              <a:ext cx="870245" cy="432221"/>
            </a:xfrm>
            <a:prstGeom prst="rect">
              <a:avLst/>
            </a:prstGeom>
          </p:spPr>
        </p:pic>
        <p:pic>
          <p:nvPicPr>
            <p:cNvPr id="62" name="Picture 2" descr="Pelican Logo">
              <a:extLst>
                <a:ext uri="{FF2B5EF4-FFF2-40B4-BE49-F238E27FC236}">
                  <a16:creationId xmlns:a16="http://schemas.microsoft.com/office/drawing/2014/main" id="{C9E5A731-C559-C51F-3156-FEA0A964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23" y="3647432"/>
              <a:ext cx="678042" cy="6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ciTokens">
              <a:extLst>
                <a:ext uri="{FF2B5EF4-FFF2-40B4-BE49-F238E27FC236}">
                  <a16:creationId xmlns:a16="http://schemas.microsoft.com/office/drawing/2014/main" id="{22FC58DE-2097-7793-C1EF-2AD8D3DE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660" y="3642246"/>
              <a:ext cx="1534508" cy="57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Up-Down Arrow 63">
            <a:extLst>
              <a:ext uri="{FF2B5EF4-FFF2-40B4-BE49-F238E27FC236}">
                <a16:creationId xmlns:a16="http://schemas.microsoft.com/office/drawing/2014/main" id="{B20A5AB7-BCC0-52A2-A0AD-05CA90AE0D8B}"/>
              </a:ext>
            </a:extLst>
          </p:cNvPr>
          <p:cNvSpPr/>
          <p:nvPr/>
        </p:nvSpPr>
        <p:spPr>
          <a:xfrm>
            <a:off x="4942982" y="5075036"/>
            <a:ext cx="286829" cy="53469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0A191E1-9B83-B2C1-FEF8-950456F5FF4C}"/>
              </a:ext>
            </a:extLst>
          </p:cNvPr>
          <p:cNvGrpSpPr/>
          <p:nvPr/>
        </p:nvGrpSpPr>
        <p:grpSpPr>
          <a:xfrm>
            <a:off x="678664" y="4365345"/>
            <a:ext cx="2052445" cy="1634923"/>
            <a:chOff x="325186" y="4756546"/>
            <a:chExt cx="2052445" cy="163492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1BB7165-C88A-62A5-2AD2-6EAD74326201}"/>
                </a:ext>
              </a:extLst>
            </p:cNvPr>
            <p:cNvSpPr txBox="1"/>
            <p:nvPr/>
          </p:nvSpPr>
          <p:spPr>
            <a:xfrm>
              <a:off x="325186" y="5389342"/>
              <a:ext cx="1385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Accessible</a:t>
              </a:r>
            </a:p>
          </p:txBody>
        </p:sp>
        <p:sp>
          <p:nvSpPr>
            <p:cNvPr id="68" name="Left Brace 67">
              <a:extLst>
                <a:ext uri="{FF2B5EF4-FFF2-40B4-BE49-F238E27FC236}">
                  <a16:creationId xmlns:a16="http://schemas.microsoft.com/office/drawing/2014/main" id="{7DD01B08-DBBE-53A3-6527-8FFE62FFA73E}"/>
                </a:ext>
              </a:extLst>
            </p:cNvPr>
            <p:cNvSpPr/>
            <p:nvPr/>
          </p:nvSpPr>
          <p:spPr>
            <a:xfrm>
              <a:off x="1828858" y="4756546"/>
              <a:ext cx="548773" cy="1634923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862D168-96BB-5140-09CB-C66E42BA2A9D}"/>
              </a:ext>
            </a:extLst>
          </p:cNvPr>
          <p:cNvGrpSpPr/>
          <p:nvPr/>
        </p:nvGrpSpPr>
        <p:grpSpPr>
          <a:xfrm>
            <a:off x="390467" y="1867132"/>
            <a:ext cx="3213345" cy="369332"/>
            <a:chOff x="390467" y="2211379"/>
            <a:chExt cx="3213345" cy="36933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628FB0-EED1-6346-FC77-0536B15B4F94}"/>
                </a:ext>
              </a:extLst>
            </p:cNvPr>
            <p:cNvSpPr txBox="1"/>
            <p:nvPr/>
          </p:nvSpPr>
          <p:spPr>
            <a:xfrm>
              <a:off x="390467" y="2211379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Findable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D7F05BC-938C-6571-2B35-CE7840990EFF}"/>
                </a:ext>
              </a:extLst>
            </p:cNvPr>
            <p:cNvCxnSpPr/>
            <p:nvPr/>
          </p:nvCxnSpPr>
          <p:spPr>
            <a:xfrm>
              <a:off x="1635162" y="2396045"/>
              <a:ext cx="19686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A08CCEF-73DE-08E5-885C-7403C4B5C4D6}"/>
              </a:ext>
            </a:extLst>
          </p:cNvPr>
          <p:cNvGrpSpPr/>
          <p:nvPr/>
        </p:nvGrpSpPr>
        <p:grpSpPr>
          <a:xfrm>
            <a:off x="676524" y="2319271"/>
            <a:ext cx="2249880" cy="618706"/>
            <a:chOff x="676524" y="2663518"/>
            <a:chExt cx="2249880" cy="61870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1C0007-1845-AA13-FDFA-BF38E18E540F}"/>
                </a:ext>
              </a:extLst>
            </p:cNvPr>
            <p:cNvSpPr txBox="1"/>
            <p:nvPr/>
          </p:nvSpPr>
          <p:spPr>
            <a:xfrm>
              <a:off x="676524" y="2763875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Reproducible</a:t>
              </a:r>
            </a:p>
          </p:txBody>
        </p: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60CA554C-6EA1-4556-9F98-E6E547B04373}"/>
                </a:ext>
              </a:extLst>
            </p:cNvPr>
            <p:cNvSpPr/>
            <p:nvPr/>
          </p:nvSpPr>
          <p:spPr>
            <a:xfrm>
              <a:off x="2377631" y="2663518"/>
              <a:ext cx="548773" cy="61870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462246A-5BFB-749A-D241-DF849ECEAD71}"/>
              </a:ext>
            </a:extLst>
          </p:cNvPr>
          <p:cNvGrpSpPr/>
          <p:nvPr/>
        </p:nvGrpSpPr>
        <p:grpSpPr>
          <a:xfrm>
            <a:off x="569726" y="3378960"/>
            <a:ext cx="2636912" cy="369332"/>
            <a:chOff x="-62254" y="2202782"/>
            <a:chExt cx="2636912" cy="369332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F5C7198-C81D-50B7-B982-681A72749FEF}"/>
                </a:ext>
              </a:extLst>
            </p:cNvPr>
            <p:cNvSpPr txBox="1"/>
            <p:nvPr/>
          </p:nvSpPr>
          <p:spPr>
            <a:xfrm>
              <a:off x="-62254" y="2202782"/>
              <a:ext cx="1715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Interoperable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EDA3D85-3379-A264-09AB-59B3A3802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5162" y="2378852"/>
              <a:ext cx="939496" cy="171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2" descr="Sophelio logo - No tagline-04">
            <a:extLst>
              <a:ext uri="{FF2B5EF4-FFF2-40B4-BE49-F238E27FC236}">
                <a16:creationId xmlns:a16="http://schemas.microsoft.com/office/drawing/2014/main" id="{90644DCE-1D98-D0F2-1E35-7AFD588B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655" y="3537070"/>
            <a:ext cx="1351900" cy="3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8FCBA-A553-3367-0228-3995E9945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18" y="5505153"/>
            <a:ext cx="1267374" cy="1267374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DA3CA8-A93C-559E-1C4F-069D0C74B364}"/>
              </a:ext>
            </a:extLst>
          </p:cNvPr>
          <p:cNvCxnSpPr>
            <a:stCxn id="2" idx="3"/>
          </p:cNvCxnSpPr>
          <p:nvPr/>
        </p:nvCxnSpPr>
        <p:spPr>
          <a:xfrm>
            <a:off x="1617892" y="6138840"/>
            <a:ext cx="120541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74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238039-081B-073E-DBBA-F3CA01CE2CA8}"/>
              </a:ext>
            </a:extLst>
          </p:cNvPr>
          <p:cNvSpPr/>
          <p:nvPr/>
        </p:nvSpPr>
        <p:spPr>
          <a:xfrm>
            <a:off x="350518" y="3657602"/>
            <a:ext cx="1359012" cy="15986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4B4E3-C1B6-154E-EE6C-FEFA31F62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</p:spPr>
        <p:txBody>
          <a:bodyPr/>
          <a:lstStyle/>
          <a:p>
            <a:r>
              <a:rPr lang="en-US" dirty="0"/>
              <a:t>FDP uses the Pelican stack and the Open Science Data Federation for storage efficient data distribution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3BCD55-755E-99EF-5281-6060B9427982}"/>
              </a:ext>
            </a:extLst>
          </p:cNvPr>
          <p:cNvSpPr/>
          <p:nvPr/>
        </p:nvSpPr>
        <p:spPr>
          <a:xfrm>
            <a:off x="3010251" y="1963247"/>
            <a:ext cx="7251862" cy="2117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165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E9AA16-32DB-5BC2-959C-7B763F474FCB}"/>
              </a:ext>
            </a:extLst>
          </p:cNvPr>
          <p:cNvSpPr/>
          <p:nvPr/>
        </p:nvSpPr>
        <p:spPr>
          <a:xfrm>
            <a:off x="3249765" y="2266266"/>
            <a:ext cx="6616788" cy="30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Common Metadata Framework: Track Workflows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20F1E-62EB-8F33-E027-0F3536B98E94}"/>
              </a:ext>
            </a:extLst>
          </p:cNvPr>
          <p:cNvSpPr/>
          <p:nvPr/>
        </p:nvSpPr>
        <p:spPr>
          <a:xfrm>
            <a:off x="3249766" y="2937977"/>
            <a:ext cx="5380064" cy="1081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FDP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C84514-3389-3022-49E6-AD50222EB379}"/>
              </a:ext>
            </a:extLst>
          </p:cNvPr>
          <p:cNvSpPr/>
          <p:nvPr/>
        </p:nvSpPr>
        <p:spPr>
          <a:xfrm>
            <a:off x="3249767" y="4167111"/>
            <a:ext cx="3633000" cy="907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Fusion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DF604D-AE17-3DE6-DB40-4ADD663061BB}"/>
              </a:ext>
            </a:extLst>
          </p:cNvPr>
          <p:cNvSpPr/>
          <p:nvPr/>
        </p:nvSpPr>
        <p:spPr>
          <a:xfrm>
            <a:off x="3697169" y="1896962"/>
            <a:ext cx="5792355" cy="356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 err="1">
                <a:solidFill>
                  <a:schemeClr val="tx1"/>
                </a:solidFill>
              </a:rPr>
              <a:t>MetaHub</a:t>
            </a:r>
            <a:r>
              <a:rPr lang="en-US" sz="1320" b="1" dirty="0">
                <a:solidFill>
                  <a:schemeClr val="tx1"/>
                </a:solidFill>
              </a:rPr>
              <a:t> Web Portal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A5AF8E-9636-0259-71AF-2C91769888DE}"/>
              </a:ext>
            </a:extLst>
          </p:cNvPr>
          <p:cNvSpPr/>
          <p:nvPr/>
        </p:nvSpPr>
        <p:spPr>
          <a:xfrm>
            <a:off x="8629830" y="2955134"/>
            <a:ext cx="1236723" cy="1081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Third Party Tools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B40CF5-D15A-DAC2-3507-0DDFD157A772}"/>
              </a:ext>
            </a:extLst>
          </p:cNvPr>
          <p:cNvSpPr/>
          <p:nvPr/>
        </p:nvSpPr>
        <p:spPr>
          <a:xfrm>
            <a:off x="7353901" y="1338241"/>
            <a:ext cx="851349" cy="46943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Data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Code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685322-BB00-43F0-A9CD-9DD690ACB7B5}"/>
              </a:ext>
            </a:extLst>
          </p:cNvPr>
          <p:cNvSpPr/>
          <p:nvPr/>
        </p:nvSpPr>
        <p:spPr>
          <a:xfrm>
            <a:off x="4720659" y="1427767"/>
            <a:ext cx="1091829" cy="3204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Search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A0ACD-785C-A2DD-6FD4-308C3FE0BF2E}"/>
              </a:ext>
            </a:extLst>
          </p:cNvPr>
          <p:cNvSpPr/>
          <p:nvPr/>
        </p:nvSpPr>
        <p:spPr>
          <a:xfrm>
            <a:off x="3249766" y="2595065"/>
            <a:ext cx="6616788" cy="332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User Defined Workflows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90A87-8272-B914-0E74-02B09E33FA56}"/>
              </a:ext>
            </a:extLst>
          </p:cNvPr>
          <p:cNvGrpSpPr/>
          <p:nvPr/>
        </p:nvGrpSpPr>
        <p:grpSpPr>
          <a:xfrm>
            <a:off x="5793278" y="1248381"/>
            <a:ext cx="1361970" cy="650388"/>
            <a:chOff x="10000114" y="1216042"/>
            <a:chExt cx="1143111" cy="662579"/>
          </a:xfrm>
          <a:solidFill>
            <a:schemeClr val="bg1">
              <a:lumMod val="85000"/>
            </a:schemeClr>
          </a:solidFill>
        </p:grpSpPr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CA36040-4824-6EAA-C619-0480BCBB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00114" y="1216042"/>
              <a:ext cx="662579" cy="6625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808470-A814-0892-3917-998BC176046E}"/>
                </a:ext>
              </a:extLst>
            </p:cNvPr>
            <p:cNvSpPr txBox="1"/>
            <p:nvPr/>
          </p:nvSpPr>
          <p:spPr>
            <a:xfrm>
              <a:off x="10526757" y="1411661"/>
              <a:ext cx="616468" cy="37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Users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3DA48C-4860-13DD-B92E-EFF1EAB15A7A}"/>
              </a:ext>
            </a:extLst>
          </p:cNvPr>
          <p:cNvSpPr/>
          <p:nvPr/>
        </p:nvSpPr>
        <p:spPr>
          <a:xfrm>
            <a:off x="5086397" y="3253289"/>
            <a:ext cx="1558396" cy="709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Data Curation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ED9D4-7286-E8E0-C181-57C89CF4B00F}"/>
              </a:ext>
            </a:extLst>
          </p:cNvPr>
          <p:cNvGrpSpPr/>
          <p:nvPr/>
        </p:nvGrpSpPr>
        <p:grpSpPr>
          <a:xfrm>
            <a:off x="7043595" y="3253289"/>
            <a:ext cx="1388616" cy="709238"/>
            <a:chOff x="4239009" y="3647000"/>
            <a:chExt cx="1388616" cy="70923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4C22AD-C06D-5AAD-E00C-30A80F78BDEB}"/>
                </a:ext>
              </a:extLst>
            </p:cNvPr>
            <p:cNvSpPr/>
            <p:nvPr/>
          </p:nvSpPr>
          <p:spPr>
            <a:xfrm>
              <a:off x="4239009" y="3647000"/>
              <a:ext cx="1388616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Model Lifecycle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0723F2-7CDD-D736-DACC-21C02A6D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836" y="3948741"/>
              <a:ext cx="856191" cy="35817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556C6E-55F0-BFB7-CE1A-67A8C88408BE}"/>
              </a:ext>
            </a:extLst>
          </p:cNvPr>
          <p:cNvGrpSpPr/>
          <p:nvPr/>
        </p:nvGrpSpPr>
        <p:grpSpPr>
          <a:xfrm>
            <a:off x="3300970" y="3253289"/>
            <a:ext cx="1419689" cy="709238"/>
            <a:chOff x="1164820" y="3703890"/>
            <a:chExt cx="1419689" cy="7092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2590C0-9552-C524-1D81-476EA8B44227}"/>
                </a:ext>
              </a:extLst>
            </p:cNvPr>
            <p:cNvSpPr/>
            <p:nvPr/>
          </p:nvSpPr>
          <p:spPr>
            <a:xfrm>
              <a:off x="1164820" y="3703890"/>
              <a:ext cx="1419689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Data Processing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5683A6B-618F-6806-F41C-53BA4089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262" y="4025125"/>
              <a:ext cx="1128792" cy="331113"/>
            </a:xfrm>
            <a:prstGeom prst="rect">
              <a:avLst/>
            </a:prstGeom>
          </p:spPr>
        </p:pic>
      </p:grpSp>
      <p:sp>
        <p:nvSpPr>
          <p:cNvPr id="43" name="Can 42">
            <a:extLst>
              <a:ext uri="{FF2B5EF4-FFF2-40B4-BE49-F238E27FC236}">
                <a16:creationId xmlns:a16="http://schemas.microsoft.com/office/drawing/2014/main" id="{BCA589A8-DD7F-FD06-999B-1F9EE5168096}"/>
              </a:ext>
            </a:extLst>
          </p:cNvPr>
          <p:cNvSpPr/>
          <p:nvPr/>
        </p:nvSpPr>
        <p:spPr>
          <a:xfrm>
            <a:off x="4396289" y="4474264"/>
            <a:ext cx="1339956" cy="495742"/>
          </a:xfrm>
          <a:prstGeom prst="can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Cache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3B41C-4F23-605F-AAA9-E2DDCCF07C2C}"/>
              </a:ext>
            </a:extLst>
          </p:cNvPr>
          <p:cNvGrpSpPr/>
          <p:nvPr/>
        </p:nvGrpSpPr>
        <p:grpSpPr>
          <a:xfrm>
            <a:off x="2823303" y="5609734"/>
            <a:ext cx="7929393" cy="676165"/>
            <a:chOff x="1343894" y="3642246"/>
            <a:chExt cx="7929393" cy="6761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C59548-27A0-C44D-19A1-6F781612E099}"/>
                </a:ext>
              </a:extLst>
            </p:cNvPr>
            <p:cNvSpPr/>
            <p:nvPr/>
          </p:nvSpPr>
          <p:spPr>
            <a:xfrm>
              <a:off x="1343894" y="3642246"/>
              <a:ext cx="7929393" cy="665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 Science Data Federation</a:t>
              </a:r>
            </a:p>
            <a:p>
              <a:pPr algn="ctr"/>
              <a:r>
                <a:rPr lang="en-US" dirty="0"/>
                <a:t>Common Namespace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AE74B60-5B1F-23D2-6023-C54AFD89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492" y="3739131"/>
              <a:ext cx="870245" cy="432221"/>
            </a:xfrm>
            <a:prstGeom prst="rect">
              <a:avLst/>
            </a:prstGeom>
          </p:spPr>
        </p:pic>
        <p:pic>
          <p:nvPicPr>
            <p:cNvPr id="62" name="Picture 2" descr="Pelican Logo">
              <a:extLst>
                <a:ext uri="{FF2B5EF4-FFF2-40B4-BE49-F238E27FC236}">
                  <a16:creationId xmlns:a16="http://schemas.microsoft.com/office/drawing/2014/main" id="{C9E5A731-C559-C51F-3156-FEA0A964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23" y="3647432"/>
              <a:ext cx="678042" cy="6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ciTokens">
              <a:extLst>
                <a:ext uri="{FF2B5EF4-FFF2-40B4-BE49-F238E27FC236}">
                  <a16:creationId xmlns:a16="http://schemas.microsoft.com/office/drawing/2014/main" id="{22FC58DE-2097-7793-C1EF-2AD8D3DE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660" y="3642246"/>
              <a:ext cx="1534508" cy="57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Up-Down Arrow 63">
            <a:extLst>
              <a:ext uri="{FF2B5EF4-FFF2-40B4-BE49-F238E27FC236}">
                <a16:creationId xmlns:a16="http://schemas.microsoft.com/office/drawing/2014/main" id="{B20A5AB7-BCC0-52A2-A0AD-05CA90AE0D8B}"/>
              </a:ext>
            </a:extLst>
          </p:cNvPr>
          <p:cNvSpPr/>
          <p:nvPr/>
        </p:nvSpPr>
        <p:spPr>
          <a:xfrm>
            <a:off x="4942982" y="5075036"/>
            <a:ext cx="286829" cy="53469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2" descr="Sophelio logo - No tagline-04">
            <a:extLst>
              <a:ext uri="{FF2B5EF4-FFF2-40B4-BE49-F238E27FC236}">
                <a16:creationId xmlns:a16="http://schemas.microsoft.com/office/drawing/2014/main" id="{90644DCE-1D98-D0F2-1E35-7AFD588B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655" y="3537070"/>
            <a:ext cx="1351900" cy="3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4029D4-76A3-E35F-B220-C46202B85F7E}"/>
              </a:ext>
            </a:extLst>
          </p:cNvPr>
          <p:cNvSpPr/>
          <p:nvPr/>
        </p:nvSpPr>
        <p:spPr>
          <a:xfrm>
            <a:off x="2557489" y="5479773"/>
            <a:ext cx="8514702" cy="907925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78D995-AA7F-34BD-4B8C-F93E3889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74" y="1919029"/>
            <a:ext cx="1145391" cy="479161"/>
          </a:xfrm>
          <a:prstGeom prst="rect">
            <a:avLst/>
          </a:prstGeom>
          <a:solidFill>
            <a:schemeClr val="bg1">
              <a:alpha val="87550"/>
            </a:schemeClr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CECD1-2280-DB25-19CB-B474990F2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18" y="5505153"/>
            <a:ext cx="1267374" cy="1267374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7FC36C-2526-B00C-7C6C-5B02D9346485}"/>
              </a:ext>
            </a:extLst>
          </p:cNvPr>
          <p:cNvCxnSpPr>
            <a:stCxn id="5" idx="3"/>
          </p:cNvCxnSpPr>
          <p:nvPr/>
        </p:nvCxnSpPr>
        <p:spPr>
          <a:xfrm>
            <a:off x="1617892" y="6138840"/>
            <a:ext cx="120541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4CC9437-DCCE-586D-51C5-316E5D689DC0}"/>
              </a:ext>
            </a:extLst>
          </p:cNvPr>
          <p:cNvSpPr/>
          <p:nvPr/>
        </p:nvSpPr>
        <p:spPr>
          <a:xfrm>
            <a:off x="509052" y="4036829"/>
            <a:ext cx="1031483" cy="48260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KSTAR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DB068-E1EE-B6B1-74CB-72D73C6DBA5D}"/>
              </a:ext>
            </a:extLst>
          </p:cNvPr>
          <p:cNvSpPr/>
          <p:nvPr/>
        </p:nvSpPr>
        <p:spPr>
          <a:xfrm>
            <a:off x="509051" y="4676203"/>
            <a:ext cx="1031483" cy="48260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21D9F-9B24-E088-CE79-C091AE3D2A29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804840" y="4474264"/>
            <a:ext cx="1018463" cy="14682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5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6457C-E7C4-C722-CBA6-CCDB0B1FA39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OSDF acts as a content delivery network for scientific data with global reach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5A731CF-1A29-8BE9-56CE-0F9EB1E91B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151" y="1014620"/>
            <a:ext cx="10747990" cy="5349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8E45B-CC5B-3A79-82A9-830CC5ADDF70}"/>
              </a:ext>
            </a:extLst>
          </p:cNvPr>
          <p:cNvSpPr txBox="1"/>
          <p:nvPr/>
        </p:nvSpPr>
        <p:spPr>
          <a:xfrm>
            <a:off x="97216" y="5270738"/>
            <a:ext cx="9308507" cy="923330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Aim to deploy at...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...a</a:t>
            </a:r>
            <a:r>
              <a:rPr lang="en-US" dirty="0">
                <a:solidFill>
                  <a:schemeClr val="bg1"/>
                </a:solidFill>
              </a:rPr>
              <a:t>ll US DOE leadership class computing sites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...additional experimental sites, funded under US DOE TR program (KSTAR, WEST)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7C7E9F-7491-FB84-930C-B990A416B41B}"/>
              </a:ext>
            </a:extLst>
          </p:cNvPr>
          <p:cNvGrpSpPr/>
          <p:nvPr/>
        </p:nvGrpSpPr>
        <p:grpSpPr>
          <a:xfrm>
            <a:off x="0" y="2766135"/>
            <a:ext cx="1679864" cy="1991722"/>
            <a:chOff x="10305241" y="1261567"/>
            <a:chExt cx="1679864" cy="1991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115703-F805-4F7B-6746-00D5D5AE2A82}"/>
                </a:ext>
              </a:extLst>
            </p:cNvPr>
            <p:cNvSpPr/>
            <p:nvPr/>
          </p:nvSpPr>
          <p:spPr>
            <a:xfrm>
              <a:off x="10305241" y="1261567"/>
              <a:ext cx="1679864" cy="199172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noFill/>
              <a:prstDash val="lg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bg1"/>
                  </a:solidFill>
                </a:rPr>
                <a:t>FDP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Currently Deployed at SDSC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42CFF9-1253-4A8E-A899-D0808476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2457" y="2511210"/>
              <a:ext cx="1532153" cy="500503"/>
            </a:xfrm>
            <a:prstGeom prst="rect">
              <a:avLst/>
            </a:prstGeom>
            <a:effectLst>
              <a:softEdge rad="254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A2DBF7-7684-2788-9BB9-FC24F7323951}"/>
              </a:ext>
            </a:extLst>
          </p:cNvPr>
          <p:cNvGrpSpPr/>
          <p:nvPr/>
        </p:nvGrpSpPr>
        <p:grpSpPr>
          <a:xfrm>
            <a:off x="208158" y="1070718"/>
            <a:ext cx="8841249" cy="2211488"/>
            <a:chOff x="208158" y="1070718"/>
            <a:chExt cx="8841249" cy="2211488"/>
          </a:xfrm>
        </p:grpSpPr>
        <p:pic>
          <p:nvPicPr>
            <p:cNvPr id="8" name="Picture 2" descr="SciTokens">
              <a:extLst>
                <a:ext uri="{FF2B5EF4-FFF2-40B4-BE49-F238E27FC236}">
                  <a16:creationId xmlns:a16="http://schemas.microsoft.com/office/drawing/2014/main" id="{121CB5AB-B45E-66DB-AB4D-E3F1D87F1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146" y="2473204"/>
              <a:ext cx="2157341" cy="80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733B22-680F-BF33-1814-43A6BD8C74FA}"/>
                </a:ext>
              </a:extLst>
            </p:cNvPr>
            <p:cNvSpPr txBox="1"/>
            <p:nvPr/>
          </p:nvSpPr>
          <p:spPr>
            <a:xfrm>
              <a:off x="208158" y="1070718"/>
              <a:ext cx="8841249" cy="1477328"/>
            </a:xfrm>
            <a:prstGeom prst="rect">
              <a:avLst/>
            </a:prstGeom>
            <a:solidFill>
              <a:schemeClr val="tx2">
                <a:lumMod val="50000"/>
                <a:alpha val="82000"/>
              </a:schemeClr>
            </a:solidFill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Access control via </a:t>
              </a:r>
              <a:r>
                <a:rPr lang="en-US" dirty="0" err="1">
                  <a:solidFill>
                    <a:schemeClr val="bg1"/>
                  </a:solidFill>
                </a:rPr>
                <a:t>SciTokens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Short-lived, OAuth2/JWT capability tokens for scientific cyberinfrastructure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Enables least-privilege, federated access to data and compute without long-lived credentials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Issuance tied to institutional data usage 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8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D4B4E3-C1B6-154E-EE6C-FEFA31F62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</p:spPr>
        <p:txBody>
          <a:bodyPr/>
          <a:lstStyle/>
          <a:p>
            <a:r>
              <a:rPr lang="en-US" dirty="0"/>
              <a:t>FDP provides tools for tracking provenance and reproducibility via the Common Metadata Framework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3BCD55-755E-99EF-5281-6060B9427982}"/>
              </a:ext>
            </a:extLst>
          </p:cNvPr>
          <p:cNvSpPr/>
          <p:nvPr/>
        </p:nvSpPr>
        <p:spPr>
          <a:xfrm>
            <a:off x="3010251" y="1963247"/>
            <a:ext cx="7251862" cy="2117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165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E9AA16-32DB-5BC2-959C-7B763F474FCB}"/>
              </a:ext>
            </a:extLst>
          </p:cNvPr>
          <p:cNvSpPr/>
          <p:nvPr/>
        </p:nvSpPr>
        <p:spPr>
          <a:xfrm>
            <a:off x="3249765" y="2266266"/>
            <a:ext cx="6616788" cy="301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Common Metadata Framework: Track Workflows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20F1E-62EB-8F33-E027-0F3536B98E94}"/>
              </a:ext>
            </a:extLst>
          </p:cNvPr>
          <p:cNvSpPr/>
          <p:nvPr/>
        </p:nvSpPr>
        <p:spPr>
          <a:xfrm>
            <a:off x="3249766" y="2937977"/>
            <a:ext cx="5380064" cy="1081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FDP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C84514-3389-3022-49E6-AD50222EB379}"/>
              </a:ext>
            </a:extLst>
          </p:cNvPr>
          <p:cNvSpPr/>
          <p:nvPr/>
        </p:nvSpPr>
        <p:spPr>
          <a:xfrm>
            <a:off x="3249767" y="4167111"/>
            <a:ext cx="3633000" cy="907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Fusion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9DF604D-AE17-3DE6-DB40-4ADD663061BB}"/>
              </a:ext>
            </a:extLst>
          </p:cNvPr>
          <p:cNvSpPr/>
          <p:nvPr/>
        </p:nvSpPr>
        <p:spPr>
          <a:xfrm>
            <a:off x="3697169" y="1896962"/>
            <a:ext cx="5792355" cy="356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 err="1">
                <a:solidFill>
                  <a:schemeClr val="tx1"/>
                </a:solidFill>
              </a:rPr>
              <a:t>MetaHub</a:t>
            </a:r>
            <a:r>
              <a:rPr lang="en-US" sz="1320" b="1" dirty="0">
                <a:solidFill>
                  <a:schemeClr val="tx1"/>
                </a:solidFill>
              </a:rPr>
              <a:t> Web Portal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A5AF8E-9636-0259-71AF-2C91769888DE}"/>
              </a:ext>
            </a:extLst>
          </p:cNvPr>
          <p:cNvSpPr/>
          <p:nvPr/>
        </p:nvSpPr>
        <p:spPr>
          <a:xfrm>
            <a:off x="8629830" y="2955134"/>
            <a:ext cx="1236723" cy="1081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Third Party Tools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B40CF5-D15A-DAC2-3507-0DDFD157A772}"/>
              </a:ext>
            </a:extLst>
          </p:cNvPr>
          <p:cNvSpPr/>
          <p:nvPr/>
        </p:nvSpPr>
        <p:spPr>
          <a:xfrm>
            <a:off x="7353901" y="1338241"/>
            <a:ext cx="851349" cy="46943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Data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Code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685322-BB00-43F0-A9CD-9DD690ACB7B5}"/>
              </a:ext>
            </a:extLst>
          </p:cNvPr>
          <p:cNvSpPr/>
          <p:nvPr/>
        </p:nvSpPr>
        <p:spPr>
          <a:xfrm>
            <a:off x="4720659" y="1427767"/>
            <a:ext cx="1091829" cy="3204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Search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99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A0ACD-785C-A2DD-6FD4-308C3FE0BF2E}"/>
              </a:ext>
            </a:extLst>
          </p:cNvPr>
          <p:cNvSpPr/>
          <p:nvPr/>
        </p:nvSpPr>
        <p:spPr>
          <a:xfrm>
            <a:off x="3249766" y="2595065"/>
            <a:ext cx="6616788" cy="332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b="1" dirty="0">
                <a:solidFill>
                  <a:schemeClr val="tx1"/>
                </a:solidFill>
              </a:rPr>
              <a:t>User Defined Workflows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90A87-8272-B914-0E74-02B09E33FA56}"/>
              </a:ext>
            </a:extLst>
          </p:cNvPr>
          <p:cNvGrpSpPr/>
          <p:nvPr/>
        </p:nvGrpSpPr>
        <p:grpSpPr>
          <a:xfrm>
            <a:off x="5793278" y="1248381"/>
            <a:ext cx="1361970" cy="650388"/>
            <a:chOff x="10000114" y="1216042"/>
            <a:chExt cx="1143111" cy="662579"/>
          </a:xfrm>
          <a:solidFill>
            <a:schemeClr val="bg1">
              <a:lumMod val="85000"/>
            </a:schemeClr>
          </a:solidFill>
        </p:grpSpPr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DCA36040-4824-6EAA-C619-0480BCBB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00114" y="1216042"/>
              <a:ext cx="662579" cy="6625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808470-A814-0892-3917-998BC176046E}"/>
                </a:ext>
              </a:extLst>
            </p:cNvPr>
            <p:cNvSpPr txBox="1"/>
            <p:nvPr/>
          </p:nvSpPr>
          <p:spPr>
            <a:xfrm>
              <a:off x="10526757" y="1411661"/>
              <a:ext cx="616468" cy="376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Users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3DA48C-4860-13DD-B92E-EFF1EAB15A7A}"/>
              </a:ext>
            </a:extLst>
          </p:cNvPr>
          <p:cNvSpPr/>
          <p:nvPr/>
        </p:nvSpPr>
        <p:spPr>
          <a:xfrm>
            <a:off x="5086397" y="3253289"/>
            <a:ext cx="1558396" cy="709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Data Curation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ED9D4-7286-E8E0-C181-57C89CF4B00F}"/>
              </a:ext>
            </a:extLst>
          </p:cNvPr>
          <p:cNvGrpSpPr/>
          <p:nvPr/>
        </p:nvGrpSpPr>
        <p:grpSpPr>
          <a:xfrm>
            <a:off x="7043595" y="3253289"/>
            <a:ext cx="1388616" cy="709238"/>
            <a:chOff x="4239009" y="3647000"/>
            <a:chExt cx="1388616" cy="709238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4C22AD-C06D-5AAD-E00C-30A80F78BDEB}"/>
                </a:ext>
              </a:extLst>
            </p:cNvPr>
            <p:cNvSpPr/>
            <p:nvPr/>
          </p:nvSpPr>
          <p:spPr>
            <a:xfrm>
              <a:off x="4239009" y="3647000"/>
              <a:ext cx="1388616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Model Lifecycle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0723F2-7CDD-D736-DACC-21C02A6D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836" y="3948741"/>
              <a:ext cx="856191" cy="358178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556C6E-55F0-BFB7-CE1A-67A8C88408BE}"/>
              </a:ext>
            </a:extLst>
          </p:cNvPr>
          <p:cNvGrpSpPr/>
          <p:nvPr/>
        </p:nvGrpSpPr>
        <p:grpSpPr>
          <a:xfrm>
            <a:off x="3300970" y="3253289"/>
            <a:ext cx="1419689" cy="709238"/>
            <a:chOff x="1164820" y="3703890"/>
            <a:chExt cx="1419689" cy="7092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2590C0-9552-C524-1D81-476EA8B44227}"/>
                </a:ext>
              </a:extLst>
            </p:cNvPr>
            <p:cNvSpPr/>
            <p:nvPr/>
          </p:nvSpPr>
          <p:spPr>
            <a:xfrm>
              <a:off x="1164820" y="3703890"/>
              <a:ext cx="1419689" cy="70923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55" b="1" dirty="0">
                  <a:solidFill>
                    <a:schemeClr val="tx1"/>
                  </a:solidFill>
                </a:rPr>
                <a:t>Data Processing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5683A6B-618F-6806-F41C-53BA4089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262" y="4025125"/>
              <a:ext cx="1128792" cy="331113"/>
            </a:xfrm>
            <a:prstGeom prst="rect">
              <a:avLst/>
            </a:prstGeom>
          </p:spPr>
        </p:pic>
      </p:grpSp>
      <p:sp>
        <p:nvSpPr>
          <p:cNvPr id="43" name="Can 42">
            <a:extLst>
              <a:ext uri="{FF2B5EF4-FFF2-40B4-BE49-F238E27FC236}">
                <a16:creationId xmlns:a16="http://schemas.microsoft.com/office/drawing/2014/main" id="{BCA589A8-DD7F-FD06-999B-1F9EE5168096}"/>
              </a:ext>
            </a:extLst>
          </p:cNvPr>
          <p:cNvSpPr/>
          <p:nvPr/>
        </p:nvSpPr>
        <p:spPr>
          <a:xfrm>
            <a:off x="4396289" y="4474264"/>
            <a:ext cx="1339956" cy="495742"/>
          </a:xfrm>
          <a:prstGeom prst="can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" b="1" dirty="0">
                <a:solidFill>
                  <a:schemeClr val="tx1"/>
                </a:solidFill>
              </a:rPr>
              <a:t>Cache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3B41C-4F23-605F-AAA9-E2DDCCF07C2C}"/>
              </a:ext>
            </a:extLst>
          </p:cNvPr>
          <p:cNvGrpSpPr/>
          <p:nvPr/>
        </p:nvGrpSpPr>
        <p:grpSpPr>
          <a:xfrm>
            <a:off x="2823303" y="5609734"/>
            <a:ext cx="7929393" cy="676165"/>
            <a:chOff x="1343894" y="3642246"/>
            <a:chExt cx="7929393" cy="6761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C59548-27A0-C44D-19A1-6F781612E099}"/>
                </a:ext>
              </a:extLst>
            </p:cNvPr>
            <p:cNvSpPr/>
            <p:nvPr/>
          </p:nvSpPr>
          <p:spPr>
            <a:xfrm>
              <a:off x="1343894" y="3642246"/>
              <a:ext cx="7929393" cy="665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 Science Data Federation</a:t>
              </a:r>
            </a:p>
            <a:p>
              <a:pPr algn="ctr"/>
              <a:r>
                <a:rPr lang="en-US" dirty="0"/>
                <a:t>Common Namespace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AE74B60-5B1F-23D2-6023-C54AFD89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492" y="3739131"/>
              <a:ext cx="870245" cy="432221"/>
            </a:xfrm>
            <a:prstGeom prst="rect">
              <a:avLst/>
            </a:prstGeom>
          </p:spPr>
        </p:pic>
        <p:pic>
          <p:nvPicPr>
            <p:cNvPr id="62" name="Picture 2" descr="Pelican Logo">
              <a:extLst>
                <a:ext uri="{FF2B5EF4-FFF2-40B4-BE49-F238E27FC236}">
                  <a16:creationId xmlns:a16="http://schemas.microsoft.com/office/drawing/2014/main" id="{C9E5A731-C559-C51F-3156-FEA0A964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923" y="3647432"/>
              <a:ext cx="678042" cy="6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SciTokens">
              <a:extLst>
                <a:ext uri="{FF2B5EF4-FFF2-40B4-BE49-F238E27FC236}">
                  <a16:creationId xmlns:a16="http://schemas.microsoft.com/office/drawing/2014/main" id="{22FC58DE-2097-7793-C1EF-2AD8D3DE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660" y="3642246"/>
              <a:ext cx="1534508" cy="57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Up-Down Arrow 63">
            <a:extLst>
              <a:ext uri="{FF2B5EF4-FFF2-40B4-BE49-F238E27FC236}">
                <a16:creationId xmlns:a16="http://schemas.microsoft.com/office/drawing/2014/main" id="{B20A5AB7-BCC0-52A2-A0AD-05CA90AE0D8B}"/>
              </a:ext>
            </a:extLst>
          </p:cNvPr>
          <p:cNvSpPr/>
          <p:nvPr/>
        </p:nvSpPr>
        <p:spPr>
          <a:xfrm>
            <a:off x="4942982" y="5075036"/>
            <a:ext cx="286829" cy="53469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2" descr="Sophelio logo - No tagline-04">
            <a:extLst>
              <a:ext uri="{FF2B5EF4-FFF2-40B4-BE49-F238E27FC236}">
                <a16:creationId xmlns:a16="http://schemas.microsoft.com/office/drawing/2014/main" id="{90644DCE-1D98-D0F2-1E35-7AFD588B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655" y="3537070"/>
            <a:ext cx="1351900" cy="3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7C8FF-5A1F-E30A-7304-5DF9A1B511E2}"/>
              </a:ext>
            </a:extLst>
          </p:cNvPr>
          <p:cNvSpPr/>
          <p:nvPr/>
        </p:nvSpPr>
        <p:spPr>
          <a:xfrm>
            <a:off x="6868572" y="3184312"/>
            <a:ext cx="1761258" cy="835360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029D4-76A3-E35F-B220-C46202B85F7E}"/>
              </a:ext>
            </a:extLst>
          </p:cNvPr>
          <p:cNvSpPr/>
          <p:nvPr/>
        </p:nvSpPr>
        <p:spPr>
          <a:xfrm>
            <a:off x="3130185" y="2168817"/>
            <a:ext cx="6857980" cy="835360"/>
          </a:xfrm>
          <a:prstGeom prst="rect">
            <a:avLst/>
          </a:prstGeom>
          <a:noFill/>
          <a:ln w="730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78D995-AA7F-34BD-4B8C-F93E3889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74" y="1919029"/>
            <a:ext cx="1145391" cy="479161"/>
          </a:xfrm>
          <a:prstGeom prst="rect">
            <a:avLst/>
          </a:prstGeom>
          <a:solidFill>
            <a:schemeClr val="bg1">
              <a:alpha val="8755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96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ontent Placeholder 264">
            <a:extLst>
              <a:ext uri="{FF2B5EF4-FFF2-40B4-BE49-F238E27FC236}">
                <a16:creationId xmlns:a16="http://schemas.microsoft.com/office/drawing/2014/main" id="{02978F0F-4963-854E-B201-C42B2D20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07166"/>
            <a:ext cx="9515856" cy="799681"/>
          </a:xfrm>
        </p:spPr>
        <p:txBody>
          <a:bodyPr/>
          <a:lstStyle/>
          <a:p>
            <a:r>
              <a:rPr lang="en-US" dirty="0"/>
              <a:t>Typical Usage Pattern – Just version the code</a:t>
            </a:r>
          </a:p>
          <a:p>
            <a:pPr lvl="1"/>
            <a:r>
              <a:rPr lang="en-US" dirty="0"/>
              <a:t>Code and model can diverge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F94C7A-F1DB-AC42-ADC9-86E958A44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Workflows are represented as directed graphs that capture the relationship between code, data, generated artifacts, and metadata 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6C714A3-3204-A641-ADA5-D9040E41F069}"/>
              </a:ext>
            </a:extLst>
          </p:cNvPr>
          <p:cNvGrpSpPr/>
          <p:nvPr/>
        </p:nvGrpSpPr>
        <p:grpSpPr>
          <a:xfrm>
            <a:off x="2144567" y="1530543"/>
            <a:ext cx="1433784" cy="2386320"/>
            <a:chOff x="2199431" y="2176719"/>
            <a:chExt cx="1433784" cy="2386320"/>
          </a:xfrm>
        </p:grpSpPr>
        <p:sp>
          <p:nvSpPr>
            <p:cNvPr id="212" name="Rounded Rectangle 211">
              <a:extLst>
                <a:ext uri="{FF2B5EF4-FFF2-40B4-BE49-F238E27FC236}">
                  <a16:creationId xmlns:a16="http://schemas.microsoft.com/office/drawing/2014/main" id="{EA4DB532-A1E0-BC44-894F-F37BFED39A02}"/>
                </a:ext>
              </a:extLst>
            </p:cNvPr>
            <p:cNvSpPr/>
            <p:nvPr/>
          </p:nvSpPr>
          <p:spPr>
            <a:xfrm>
              <a:off x="2199432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Load and Preprocess Data</a:t>
              </a:r>
            </a:p>
          </p:txBody>
        </p:sp>
        <p:sp>
          <p:nvSpPr>
            <p:cNvPr id="217" name="Snip Single Corner Rectangle 216">
              <a:extLst>
                <a:ext uri="{FF2B5EF4-FFF2-40B4-BE49-F238E27FC236}">
                  <a16:creationId xmlns:a16="http://schemas.microsoft.com/office/drawing/2014/main" id="{F8A06D5F-B373-7547-B604-F40134E292B2}"/>
                </a:ext>
              </a:extLst>
            </p:cNvPr>
            <p:cNvSpPr/>
            <p:nvPr/>
          </p:nvSpPr>
          <p:spPr>
            <a:xfrm>
              <a:off x="2199431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Unlabeled Dataset</a:t>
              </a:r>
            </a:p>
          </p:txBody>
        </p:sp>
        <p:sp>
          <p:nvSpPr>
            <p:cNvPr id="218" name="Down Arrow 217">
              <a:extLst>
                <a:ext uri="{FF2B5EF4-FFF2-40B4-BE49-F238E27FC236}">
                  <a16:creationId xmlns:a16="http://schemas.microsoft.com/office/drawing/2014/main" id="{480FBE71-FE65-3D48-86B7-1B1ED4B744EA}"/>
                </a:ext>
              </a:extLst>
            </p:cNvPr>
            <p:cNvSpPr/>
            <p:nvPr/>
          </p:nvSpPr>
          <p:spPr>
            <a:xfrm>
              <a:off x="2848196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olded Corner 220">
              <a:extLst>
                <a:ext uri="{FF2B5EF4-FFF2-40B4-BE49-F238E27FC236}">
                  <a16:creationId xmlns:a16="http://schemas.microsoft.com/office/drawing/2014/main" id="{1D01F75E-00B7-D44C-9DCF-050E78738015}"/>
                </a:ext>
              </a:extLst>
            </p:cNvPr>
            <p:cNvSpPr/>
            <p:nvPr/>
          </p:nvSpPr>
          <p:spPr>
            <a:xfrm>
              <a:off x="2293237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Signals Used</a:t>
              </a:r>
            </a:p>
          </p:txBody>
        </p:sp>
        <p:sp>
          <p:nvSpPr>
            <p:cNvPr id="222" name="Folded Corner 221">
              <a:extLst>
                <a:ext uri="{FF2B5EF4-FFF2-40B4-BE49-F238E27FC236}">
                  <a16:creationId xmlns:a16="http://schemas.microsoft.com/office/drawing/2014/main" id="{251508A3-0438-5141-BBC2-09193E045E2D}"/>
                </a:ext>
              </a:extLst>
            </p:cNvPr>
            <p:cNvSpPr/>
            <p:nvPr/>
          </p:nvSpPr>
          <p:spPr>
            <a:xfrm>
              <a:off x="2293237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Shots Used</a:t>
              </a:r>
            </a:p>
          </p:txBody>
        </p:sp>
        <p:sp>
          <p:nvSpPr>
            <p:cNvPr id="223" name="Folded Corner 222">
              <a:extLst>
                <a:ext uri="{FF2B5EF4-FFF2-40B4-BE49-F238E27FC236}">
                  <a16:creationId xmlns:a16="http://schemas.microsoft.com/office/drawing/2014/main" id="{1C194805-A15D-424D-BB77-60BED19C24B8}"/>
                </a:ext>
              </a:extLst>
            </p:cNvPr>
            <p:cNvSpPr/>
            <p:nvPr/>
          </p:nvSpPr>
          <p:spPr>
            <a:xfrm>
              <a:off x="2293237" y="4350807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Archive Version</a:t>
              </a:r>
            </a:p>
          </p:txBody>
        </p: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9DE1E48E-813A-2D4E-BEE5-DC77461388D5}"/>
              </a:ext>
            </a:extLst>
          </p:cNvPr>
          <p:cNvSpPr/>
          <p:nvPr/>
        </p:nvSpPr>
        <p:spPr>
          <a:xfrm rot="13146719">
            <a:off x="3818008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8CF33CFC-555B-9244-852E-79B47666EBAE}"/>
              </a:ext>
            </a:extLst>
          </p:cNvPr>
          <p:cNvGrpSpPr/>
          <p:nvPr/>
        </p:nvGrpSpPr>
        <p:grpSpPr>
          <a:xfrm>
            <a:off x="4143720" y="1530543"/>
            <a:ext cx="1433783" cy="1716391"/>
            <a:chOff x="4198584" y="2176719"/>
            <a:chExt cx="1433783" cy="171639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EDEBE59-BBAD-0D49-BAEF-71A956CC69F2}"/>
                </a:ext>
              </a:extLst>
            </p:cNvPr>
            <p:cNvSpPr/>
            <p:nvPr/>
          </p:nvSpPr>
          <p:spPr>
            <a:xfrm>
              <a:off x="4198584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Label Data</a:t>
              </a:r>
            </a:p>
          </p:txBody>
        </p:sp>
        <p:sp>
          <p:nvSpPr>
            <p:cNvPr id="224" name="Snip Single Corner Rectangle 223">
              <a:extLst>
                <a:ext uri="{FF2B5EF4-FFF2-40B4-BE49-F238E27FC236}">
                  <a16:creationId xmlns:a16="http://schemas.microsoft.com/office/drawing/2014/main" id="{BB11C2EE-8772-594E-868F-E7FDBC736812}"/>
                </a:ext>
              </a:extLst>
            </p:cNvPr>
            <p:cNvSpPr/>
            <p:nvPr/>
          </p:nvSpPr>
          <p:spPr>
            <a:xfrm>
              <a:off x="4198584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Labeled Dataset</a:t>
              </a:r>
            </a:p>
          </p:txBody>
        </p:sp>
        <p:sp>
          <p:nvSpPr>
            <p:cNvPr id="225" name="Folded Corner 224">
              <a:extLst>
                <a:ext uri="{FF2B5EF4-FFF2-40B4-BE49-F238E27FC236}">
                  <a16:creationId xmlns:a16="http://schemas.microsoft.com/office/drawing/2014/main" id="{213E1414-D694-8C49-B3AA-E941F9874B5F}"/>
                </a:ext>
              </a:extLst>
            </p:cNvPr>
            <p:cNvSpPr/>
            <p:nvPr/>
          </p:nvSpPr>
          <p:spPr>
            <a:xfrm>
              <a:off x="4292390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Labels</a:t>
              </a:r>
            </a:p>
          </p:txBody>
        </p:sp>
        <p:sp>
          <p:nvSpPr>
            <p:cNvPr id="237" name="Down Arrow 236">
              <a:extLst>
                <a:ext uri="{FF2B5EF4-FFF2-40B4-BE49-F238E27FC236}">
                  <a16:creationId xmlns:a16="http://schemas.microsoft.com/office/drawing/2014/main" id="{1BD7E7F3-B937-5D40-BD07-68119A38E95D}"/>
                </a:ext>
              </a:extLst>
            </p:cNvPr>
            <p:cNvSpPr/>
            <p:nvPr/>
          </p:nvSpPr>
          <p:spPr>
            <a:xfrm>
              <a:off x="4830813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3B0A37C-70DE-C741-AA42-317AD0E82714}"/>
              </a:ext>
            </a:extLst>
          </p:cNvPr>
          <p:cNvGrpSpPr/>
          <p:nvPr/>
        </p:nvGrpSpPr>
        <p:grpSpPr>
          <a:xfrm>
            <a:off x="6096815" y="1530543"/>
            <a:ext cx="1442552" cy="2060898"/>
            <a:chOff x="6151679" y="2176719"/>
            <a:chExt cx="1442552" cy="2060898"/>
          </a:xfrm>
        </p:grpSpPr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CFC8AD48-1F11-A64E-BF06-EB7DA0361510}"/>
                </a:ext>
              </a:extLst>
            </p:cNvPr>
            <p:cNvSpPr/>
            <p:nvPr/>
          </p:nvSpPr>
          <p:spPr>
            <a:xfrm>
              <a:off x="6160448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Train ML Model</a:t>
              </a:r>
            </a:p>
          </p:txBody>
        </p:sp>
        <p:sp>
          <p:nvSpPr>
            <p:cNvPr id="229" name="Snip Single Corner Rectangle 228">
              <a:extLst>
                <a:ext uri="{FF2B5EF4-FFF2-40B4-BE49-F238E27FC236}">
                  <a16:creationId xmlns:a16="http://schemas.microsoft.com/office/drawing/2014/main" id="{15996FED-C2DC-F845-9583-414F8588BDCC}"/>
                </a:ext>
              </a:extLst>
            </p:cNvPr>
            <p:cNvSpPr/>
            <p:nvPr/>
          </p:nvSpPr>
          <p:spPr>
            <a:xfrm>
              <a:off x="6151679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Model</a:t>
              </a:r>
            </a:p>
          </p:txBody>
        </p:sp>
        <p:sp>
          <p:nvSpPr>
            <p:cNvPr id="230" name="Folded Corner 229">
              <a:extLst>
                <a:ext uri="{FF2B5EF4-FFF2-40B4-BE49-F238E27FC236}">
                  <a16:creationId xmlns:a16="http://schemas.microsoft.com/office/drawing/2014/main" id="{EA37294C-6642-0D49-A681-C14C9F56A38D}"/>
                </a:ext>
              </a:extLst>
            </p:cNvPr>
            <p:cNvSpPr/>
            <p:nvPr/>
          </p:nvSpPr>
          <p:spPr>
            <a:xfrm>
              <a:off x="6221539" y="3692111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Hyperparameters</a:t>
              </a:r>
            </a:p>
          </p:txBody>
        </p:sp>
        <p:sp>
          <p:nvSpPr>
            <p:cNvPr id="231" name="Folded Corner 230">
              <a:extLst>
                <a:ext uri="{FF2B5EF4-FFF2-40B4-BE49-F238E27FC236}">
                  <a16:creationId xmlns:a16="http://schemas.microsoft.com/office/drawing/2014/main" id="{DA1812FB-8B41-094C-B765-991D105B0EA7}"/>
                </a:ext>
              </a:extLst>
            </p:cNvPr>
            <p:cNvSpPr/>
            <p:nvPr/>
          </p:nvSpPr>
          <p:spPr>
            <a:xfrm>
              <a:off x="6225516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Train/Test Split</a:t>
              </a:r>
            </a:p>
          </p:txBody>
        </p:sp>
        <p:sp>
          <p:nvSpPr>
            <p:cNvPr id="238" name="Down Arrow 237">
              <a:extLst>
                <a:ext uri="{FF2B5EF4-FFF2-40B4-BE49-F238E27FC236}">
                  <a16:creationId xmlns:a16="http://schemas.microsoft.com/office/drawing/2014/main" id="{A2421809-9FC3-194F-A5E0-D68289E086D4}"/>
                </a:ext>
              </a:extLst>
            </p:cNvPr>
            <p:cNvSpPr/>
            <p:nvPr/>
          </p:nvSpPr>
          <p:spPr>
            <a:xfrm>
              <a:off x="6792677" y="2641497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0" name="Down Arrow 239">
            <a:extLst>
              <a:ext uri="{FF2B5EF4-FFF2-40B4-BE49-F238E27FC236}">
                <a16:creationId xmlns:a16="http://schemas.microsoft.com/office/drawing/2014/main" id="{78391635-1864-EE44-B4A4-92B4786B8ABF}"/>
              </a:ext>
            </a:extLst>
          </p:cNvPr>
          <p:cNvSpPr/>
          <p:nvPr/>
        </p:nvSpPr>
        <p:spPr>
          <a:xfrm rot="13146719">
            <a:off x="5767006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wn Arrow 240">
            <a:extLst>
              <a:ext uri="{FF2B5EF4-FFF2-40B4-BE49-F238E27FC236}">
                <a16:creationId xmlns:a16="http://schemas.microsoft.com/office/drawing/2014/main" id="{1F2AEAE0-7837-A349-8D82-8D600E7D9F30}"/>
              </a:ext>
            </a:extLst>
          </p:cNvPr>
          <p:cNvSpPr/>
          <p:nvPr/>
        </p:nvSpPr>
        <p:spPr>
          <a:xfrm rot="13146719">
            <a:off x="7714761" y="195926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A0E3F79-E978-254E-9962-957A4361800B}"/>
              </a:ext>
            </a:extLst>
          </p:cNvPr>
          <p:cNvGrpSpPr/>
          <p:nvPr/>
        </p:nvGrpSpPr>
        <p:grpSpPr>
          <a:xfrm>
            <a:off x="8013632" y="1530543"/>
            <a:ext cx="1433783" cy="1716391"/>
            <a:chOff x="8068496" y="2176719"/>
            <a:chExt cx="1433783" cy="1716391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99D04577-5A3B-344D-BCAB-4CBDDC82A3C8}"/>
                </a:ext>
              </a:extLst>
            </p:cNvPr>
            <p:cNvSpPr/>
            <p:nvPr/>
          </p:nvSpPr>
          <p:spPr>
            <a:xfrm>
              <a:off x="8068496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Evaluate</a:t>
              </a:r>
            </a:p>
          </p:txBody>
        </p:sp>
        <p:sp>
          <p:nvSpPr>
            <p:cNvPr id="239" name="Down Arrow 238">
              <a:extLst>
                <a:ext uri="{FF2B5EF4-FFF2-40B4-BE49-F238E27FC236}">
                  <a16:creationId xmlns:a16="http://schemas.microsoft.com/office/drawing/2014/main" id="{2F382349-4955-0A44-ACCB-8DE9A8F5F5BF}"/>
                </a:ext>
              </a:extLst>
            </p:cNvPr>
            <p:cNvSpPr/>
            <p:nvPr/>
          </p:nvSpPr>
          <p:spPr>
            <a:xfrm>
              <a:off x="8737003" y="2651623"/>
              <a:ext cx="169323" cy="67896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olded Corner 241">
              <a:extLst>
                <a:ext uri="{FF2B5EF4-FFF2-40B4-BE49-F238E27FC236}">
                  <a16:creationId xmlns:a16="http://schemas.microsoft.com/office/drawing/2014/main" id="{0F33EB12-0032-4645-8B09-E19453EF4B6B}"/>
                </a:ext>
              </a:extLst>
            </p:cNvPr>
            <p:cNvSpPr/>
            <p:nvPr/>
          </p:nvSpPr>
          <p:spPr>
            <a:xfrm>
              <a:off x="8159862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Metrics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3D689E40-98A3-0245-BB6C-D288448B70F6}"/>
              </a:ext>
            </a:extLst>
          </p:cNvPr>
          <p:cNvGrpSpPr/>
          <p:nvPr/>
        </p:nvGrpSpPr>
        <p:grpSpPr>
          <a:xfrm>
            <a:off x="10458506" y="4492752"/>
            <a:ext cx="1605477" cy="1843488"/>
            <a:chOff x="10458506" y="4492752"/>
            <a:chExt cx="1605477" cy="1843488"/>
          </a:xfrm>
        </p:grpSpPr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2C565567-116C-5F47-9DB1-04F30D04B22C}"/>
                </a:ext>
              </a:extLst>
            </p:cNvPr>
            <p:cNvSpPr/>
            <p:nvPr/>
          </p:nvSpPr>
          <p:spPr>
            <a:xfrm>
              <a:off x="10458506" y="4492752"/>
              <a:ext cx="1605477" cy="18434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62CA3F5-23F9-874D-A0C0-9DC780933304}"/>
                </a:ext>
              </a:extLst>
            </p:cNvPr>
            <p:cNvSpPr/>
            <p:nvPr/>
          </p:nvSpPr>
          <p:spPr>
            <a:xfrm>
              <a:off x="10547898" y="4707166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Stage</a:t>
              </a:r>
            </a:p>
          </p:txBody>
        </p:sp>
        <p:sp>
          <p:nvSpPr>
            <p:cNvPr id="244" name="Snip Single Corner Rectangle 243">
              <a:extLst>
                <a:ext uri="{FF2B5EF4-FFF2-40B4-BE49-F238E27FC236}">
                  <a16:creationId xmlns:a16="http://schemas.microsoft.com/office/drawing/2014/main" id="{8986400D-0A48-3143-9558-811CFF2D7B84}"/>
                </a:ext>
              </a:extLst>
            </p:cNvPr>
            <p:cNvSpPr/>
            <p:nvPr/>
          </p:nvSpPr>
          <p:spPr>
            <a:xfrm>
              <a:off x="10532160" y="5587773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Data/Artifact</a:t>
              </a:r>
            </a:p>
          </p:txBody>
        </p:sp>
        <p:sp>
          <p:nvSpPr>
            <p:cNvPr id="245" name="Down Arrow 244">
              <a:extLst>
                <a:ext uri="{FF2B5EF4-FFF2-40B4-BE49-F238E27FC236}">
                  <a16:creationId xmlns:a16="http://schemas.microsoft.com/office/drawing/2014/main" id="{9F7DBA4C-E347-8D4D-9A71-F186E6283DB1}"/>
                </a:ext>
              </a:extLst>
            </p:cNvPr>
            <p:cNvSpPr/>
            <p:nvPr/>
          </p:nvSpPr>
          <p:spPr>
            <a:xfrm rot="16200000">
              <a:off x="10704155" y="5167419"/>
              <a:ext cx="169323" cy="33878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B0349B7A-4AAA-174D-AE5B-57B62C4960E6}"/>
                </a:ext>
              </a:extLst>
            </p:cNvPr>
            <p:cNvSpPr txBox="1"/>
            <p:nvPr/>
          </p:nvSpPr>
          <p:spPr>
            <a:xfrm>
              <a:off x="10958211" y="5136758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Lineage 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Metadata</a:t>
              </a:r>
            </a:p>
          </p:txBody>
        </p:sp>
        <p:sp>
          <p:nvSpPr>
            <p:cNvPr id="247" name="Folded Corner 246">
              <a:extLst>
                <a:ext uri="{FF2B5EF4-FFF2-40B4-BE49-F238E27FC236}">
                  <a16:creationId xmlns:a16="http://schemas.microsoft.com/office/drawing/2014/main" id="{2A4CC446-84D6-2744-A757-96BB13E8909F}"/>
                </a:ext>
              </a:extLst>
            </p:cNvPr>
            <p:cNvSpPr/>
            <p:nvPr/>
          </p:nvSpPr>
          <p:spPr>
            <a:xfrm>
              <a:off x="10613774" y="5968643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Metadata</a:t>
              </a:r>
            </a:p>
          </p:txBody>
        </p:sp>
      </p:grpSp>
      <p:pic>
        <p:nvPicPr>
          <p:cNvPr id="254" name="Graphic 253" descr="Database">
            <a:extLst>
              <a:ext uri="{FF2B5EF4-FFF2-40B4-BE49-F238E27FC236}">
                <a16:creationId xmlns:a16="http://schemas.microsoft.com/office/drawing/2014/main" id="{7B8CECDC-65DB-8F41-A353-729CE301A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278" y="2528281"/>
            <a:ext cx="1433783" cy="1433783"/>
          </a:xfrm>
          <a:prstGeom prst="rect">
            <a:avLst/>
          </a:prstGeom>
        </p:spPr>
      </p:pic>
      <p:sp>
        <p:nvSpPr>
          <p:cNvPr id="256" name="Rectangle 255">
            <a:extLst>
              <a:ext uri="{FF2B5EF4-FFF2-40B4-BE49-F238E27FC236}">
                <a16:creationId xmlns:a16="http://schemas.microsoft.com/office/drawing/2014/main" id="{05F2EB1B-3FC3-D14F-94B8-699547F0A256}"/>
              </a:ext>
            </a:extLst>
          </p:cNvPr>
          <p:cNvSpPr/>
          <p:nvPr/>
        </p:nvSpPr>
        <p:spPr>
          <a:xfrm>
            <a:off x="1719061" y="1091184"/>
            <a:ext cx="7906523" cy="33528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Working Directory</a:t>
            </a:r>
          </a:p>
        </p:txBody>
      </p:sp>
      <p:sp>
        <p:nvSpPr>
          <p:cNvPr id="255" name="Down Arrow 254">
            <a:extLst>
              <a:ext uri="{FF2B5EF4-FFF2-40B4-BE49-F238E27FC236}">
                <a16:creationId xmlns:a16="http://schemas.microsoft.com/office/drawing/2014/main" id="{1E72428D-C545-414A-BE04-0DD1B7A740E2}"/>
              </a:ext>
            </a:extLst>
          </p:cNvPr>
          <p:cNvSpPr/>
          <p:nvPr/>
        </p:nvSpPr>
        <p:spPr>
          <a:xfrm rot="13146719">
            <a:off x="1640959" y="194262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99FBA20F-258E-AC4F-93BE-E24EC6DE168A}"/>
              </a:ext>
            </a:extLst>
          </p:cNvPr>
          <p:cNvSpPr txBox="1"/>
          <p:nvPr/>
        </p:nvSpPr>
        <p:spPr>
          <a:xfrm>
            <a:off x="620728" y="3810747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Data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Archive</a:t>
            </a:r>
          </a:p>
        </p:txBody>
      </p:sp>
      <p:sp>
        <p:nvSpPr>
          <p:cNvPr id="258" name="Rounded Rectangle 257">
            <a:extLst>
              <a:ext uri="{FF2B5EF4-FFF2-40B4-BE49-F238E27FC236}">
                <a16:creationId xmlns:a16="http://schemas.microsoft.com/office/drawing/2014/main" id="{287974AE-3B41-C74B-9A89-18C2CF4FC52D}"/>
              </a:ext>
            </a:extLst>
          </p:cNvPr>
          <p:cNvSpPr/>
          <p:nvPr/>
        </p:nvSpPr>
        <p:spPr>
          <a:xfrm>
            <a:off x="1950720" y="1142778"/>
            <a:ext cx="7552944" cy="829055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>
                <a:solidFill>
                  <a:srgbClr val="00B050"/>
                </a:solidFill>
              </a:rPr>
              <a:t>Git Commit</a:t>
            </a:r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60D95DBB-ACCF-B24A-8BF7-06252075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68" y="1170661"/>
            <a:ext cx="824660" cy="82466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7B43C138-F98D-C64B-B173-C0E21AE8360C}"/>
              </a:ext>
            </a:extLst>
          </p:cNvPr>
          <p:cNvSpPr txBox="1"/>
          <p:nvPr/>
        </p:nvSpPr>
        <p:spPr>
          <a:xfrm>
            <a:off x="11029914" y="1958728"/>
            <a:ext cx="694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</a:rPr>
              <a:t>Github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9FF2F3C8-E42F-5B4C-A776-ABD2B74B6E56}"/>
              </a:ext>
            </a:extLst>
          </p:cNvPr>
          <p:cNvCxnSpPr/>
          <p:nvPr/>
        </p:nvCxnSpPr>
        <p:spPr>
          <a:xfrm>
            <a:off x="9790176" y="1627632"/>
            <a:ext cx="99864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E095C9C9-3B46-C94E-B4B6-01421848C0F1}"/>
              </a:ext>
            </a:extLst>
          </p:cNvPr>
          <p:cNvSpPr txBox="1"/>
          <p:nvPr/>
        </p:nvSpPr>
        <p:spPr>
          <a:xfrm>
            <a:off x="10023775" y="1325180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2195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uiExpand="1" build="p"/>
      <p:bldP spid="265" grpId="1" uiExpand="1" build="p"/>
      <p:bldP spid="236" grpId="0" animBg="1"/>
      <p:bldP spid="240" grpId="0" animBg="1"/>
      <p:bldP spid="241" grpId="0" animBg="1"/>
      <p:bldP spid="256" grpId="0" animBg="1"/>
      <p:bldP spid="255" grpId="0" animBg="1"/>
      <p:bldP spid="257" grpId="0"/>
      <p:bldP spid="258" grpId="0" animBg="1"/>
      <p:bldP spid="258" grpId="1" animBg="1"/>
      <p:bldP spid="261" grpId="0"/>
      <p:bldP spid="261" grpId="1"/>
      <p:bldP spid="264" grpId="0"/>
      <p:bldP spid="26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94C7A-F1DB-AC42-ADC9-86E958A44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Workflows are represented as directed graphs that capture the relationship between code, data, generated artifacts, and metadata 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6C714A3-3204-A641-ADA5-D9040E41F069}"/>
              </a:ext>
            </a:extLst>
          </p:cNvPr>
          <p:cNvGrpSpPr/>
          <p:nvPr/>
        </p:nvGrpSpPr>
        <p:grpSpPr>
          <a:xfrm>
            <a:off x="2144567" y="1530543"/>
            <a:ext cx="1433784" cy="2386320"/>
            <a:chOff x="2199431" y="2176719"/>
            <a:chExt cx="1433784" cy="2386320"/>
          </a:xfrm>
        </p:grpSpPr>
        <p:sp>
          <p:nvSpPr>
            <p:cNvPr id="212" name="Rounded Rectangle 211">
              <a:extLst>
                <a:ext uri="{FF2B5EF4-FFF2-40B4-BE49-F238E27FC236}">
                  <a16:creationId xmlns:a16="http://schemas.microsoft.com/office/drawing/2014/main" id="{EA4DB532-A1E0-BC44-894F-F37BFED39A02}"/>
                </a:ext>
              </a:extLst>
            </p:cNvPr>
            <p:cNvSpPr/>
            <p:nvPr/>
          </p:nvSpPr>
          <p:spPr>
            <a:xfrm>
              <a:off x="2199432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Load and Preprocess Data</a:t>
              </a:r>
            </a:p>
          </p:txBody>
        </p:sp>
        <p:sp>
          <p:nvSpPr>
            <p:cNvPr id="217" name="Snip Single Corner Rectangle 216">
              <a:extLst>
                <a:ext uri="{FF2B5EF4-FFF2-40B4-BE49-F238E27FC236}">
                  <a16:creationId xmlns:a16="http://schemas.microsoft.com/office/drawing/2014/main" id="{F8A06D5F-B373-7547-B604-F40134E292B2}"/>
                </a:ext>
              </a:extLst>
            </p:cNvPr>
            <p:cNvSpPr/>
            <p:nvPr/>
          </p:nvSpPr>
          <p:spPr>
            <a:xfrm>
              <a:off x="2199431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Unlabeled Dataset</a:t>
              </a:r>
            </a:p>
          </p:txBody>
        </p:sp>
        <p:sp>
          <p:nvSpPr>
            <p:cNvPr id="218" name="Down Arrow 217">
              <a:extLst>
                <a:ext uri="{FF2B5EF4-FFF2-40B4-BE49-F238E27FC236}">
                  <a16:creationId xmlns:a16="http://schemas.microsoft.com/office/drawing/2014/main" id="{480FBE71-FE65-3D48-86B7-1B1ED4B744EA}"/>
                </a:ext>
              </a:extLst>
            </p:cNvPr>
            <p:cNvSpPr/>
            <p:nvPr/>
          </p:nvSpPr>
          <p:spPr>
            <a:xfrm>
              <a:off x="2848196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olded Corner 220">
              <a:extLst>
                <a:ext uri="{FF2B5EF4-FFF2-40B4-BE49-F238E27FC236}">
                  <a16:creationId xmlns:a16="http://schemas.microsoft.com/office/drawing/2014/main" id="{1D01F75E-00B7-D44C-9DCF-050E78738015}"/>
                </a:ext>
              </a:extLst>
            </p:cNvPr>
            <p:cNvSpPr/>
            <p:nvPr/>
          </p:nvSpPr>
          <p:spPr>
            <a:xfrm>
              <a:off x="2293237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Signals Used</a:t>
              </a:r>
            </a:p>
          </p:txBody>
        </p:sp>
        <p:sp>
          <p:nvSpPr>
            <p:cNvPr id="222" name="Folded Corner 221">
              <a:extLst>
                <a:ext uri="{FF2B5EF4-FFF2-40B4-BE49-F238E27FC236}">
                  <a16:creationId xmlns:a16="http://schemas.microsoft.com/office/drawing/2014/main" id="{251508A3-0438-5141-BBC2-09193E045E2D}"/>
                </a:ext>
              </a:extLst>
            </p:cNvPr>
            <p:cNvSpPr/>
            <p:nvPr/>
          </p:nvSpPr>
          <p:spPr>
            <a:xfrm>
              <a:off x="2293237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Shots Used</a:t>
              </a:r>
            </a:p>
          </p:txBody>
        </p:sp>
        <p:sp>
          <p:nvSpPr>
            <p:cNvPr id="223" name="Folded Corner 222">
              <a:extLst>
                <a:ext uri="{FF2B5EF4-FFF2-40B4-BE49-F238E27FC236}">
                  <a16:creationId xmlns:a16="http://schemas.microsoft.com/office/drawing/2014/main" id="{1C194805-A15D-424D-BB77-60BED19C24B8}"/>
                </a:ext>
              </a:extLst>
            </p:cNvPr>
            <p:cNvSpPr/>
            <p:nvPr/>
          </p:nvSpPr>
          <p:spPr>
            <a:xfrm>
              <a:off x="2293237" y="4350807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Archive Version</a:t>
              </a:r>
            </a:p>
          </p:txBody>
        </p: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9DE1E48E-813A-2D4E-BEE5-DC77461388D5}"/>
              </a:ext>
            </a:extLst>
          </p:cNvPr>
          <p:cNvSpPr/>
          <p:nvPr/>
        </p:nvSpPr>
        <p:spPr>
          <a:xfrm rot="13146719">
            <a:off x="3818008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8CF33CFC-555B-9244-852E-79B47666EBAE}"/>
              </a:ext>
            </a:extLst>
          </p:cNvPr>
          <p:cNvGrpSpPr/>
          <p:nvPr/>
        </p:nvGrpSpPr>
        <p:grpSpPr>
          <a:xfrm>
            <a:off x="4143720" y="1530543"/>
            <a:ext cx="1433783" cy="1716391"/>
            <a:chOff x="4198584" y="2176719"/>
            <a:chExt cx="1433783" cy="171639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EDEBE59-BBAD-0D49-BAEF-71A956CC69F2}"/>
                </a:ext>
              </a:extLst>
            </p:cNvPr>
            <p:cNvSpPr/>
            <p:nvPr/>
          </p:nvSpPr>
          <p:spPr>
            <a:xfrm>
              <a:off x="4198584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Label Data</a:t>
              </a:r>
            </a:p>
          </p:txBody>
        </p:sp>
        <p:sp>
          <p:nvSpPr>
            <p:cNvPr id="224" name="Snip Single Corner Rectangle 223">
              <a:extLst>
                <a:ext uri="{FF2B5EF4-FFF2-40B4-BE49-F238E27FC236}">
                  <a16:creationId xmlns:a16="http://schemas.microsoft.com/office/drawing/2014/main" id="{BB11C2EE-8772-594E-868F-E7FDBC736812}"/>
                </a:ext>
              </a:extLst>
            </p:cNvPr>
            <p:cNvSpPr/>
            <p:nvPr/>
          </p:nvSpPr>
          <p:spPr>
            <a:xfrm>
              <a:off x="4198584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Labeled Dataset</a:t>
              </a:r>
            </a:p>
          </p:txBody>
        </p:sp>
        <p:sp>
          <p:nvSpPr>
            <p:cNvPr id="225" name="Folded Corner 224">
              <a:extLst>
                <a:ext uri="{FF2B5EF4-FFF2-40B4-BE49-F238E27FC236}">
                  <a16:creationId xmlns:a16="http://schemas.microsoft.com/office/drawing/2014/main" id="{213E1414-D694-8C49-B3AA-E941F9874B5F}"/>
                </a:ext>
              </a:extLst>
            </p:cNvPr>
            <p:cNvSpPr/>
            <p:nvPr/>
          </p:nvSpPr>
          <p:spPr>
            <a:xfrm>
              <a:off x="4292390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Labels</a:t>
              </a:r>
            </a:p>
          </p:txBody>
        </p:sp>
        <p:sp>
          <p:nvSpPr>
            <p:cNvPr id="237" name="Down Arrow 236">
              <a:extLst>
                <a:ext uri="{FF2B5EF4-FFF2-40B4-BE49-F238E27FC236}">
                  <a16:creationId xmlns:a16="http://schemas.microsoft.com/office/drawing/2014/main" id="{1BD7E7F3-B937-5D40-BD07-68119A38E95D}"/>
                </a:ext>
              </a:extLst>
            </p:cNvPr>
            <p:cNvSpPr/>
            <p:nvPr/>
          </p:nvSpPr>
          <p:spPr>
            <a:xfrm>
              <a:off x="4830813" y="2634650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3B0A37C-70DE-C741-AA42-317AD0E82714}"/>
              </a:ext>
            </a:extLst>
          </p:cNvPr>
          <p:cNvGrpSpPr/>
          <p:nvPr/>
        </p:nvGrpSpPr>
        <p:grpSpPr>
          <a:xfrm>
            <a:off x="6096815" y="1530543"/>
            <a:ext cx="1442552" cy="2060898"/>
            <a:chOff x="6151679" y="2176719"/>
            <a:chExt cx="1442552" cy="2060898"/>
          </a:xfrm>
        </p:grpSpPr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CFC8AD48-1F11-A64E-BF06-EB7DA0361510}"/>
                </a:ext>
              </a:extLst>
            </p:cNvPr>
            <p:cNvSpPr/>
            <p:nvPr/>
          </p:nvSpPr>
          <p:spPr>
            <a:xfrm>
              <a:off x="6160448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Train ML Model</a:t>
              </a:r>
            </a:p>
          </p:txBody>
        </p:sp>
        <p:sp>
          <p:nvSpPr>
            <p:cNvPr id="229" name="Snip Single Corner Rectangle 228">
              <a:extLst>
                <a:ext uri="{FF2B5EF4-FFF2-40B4-BE49-F238E27FC236}">
                  <a16:creationId xmlns:a16="http://schemas.microsoft.com/office/drawing/2014/main" id="{15996FED-C2DC-F845-9583-414F8588BDCC}"/>
                </a:ext>
              </a:extLst>
            </p:cNvPr>
            <p:cNvSpPr/>
            <p:nvPr/>
          </p:nvSpPr>
          <p:spPr>
            <a:xfrm>
              <a:off x="6151679" y="3313618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Model</a:t>
              </a:r>
            </a:p>
          </p:txBody>
        </p:sp>
        <p:sp>
          <p:nvSpPr>
            <p:cNvPr id="230" name="Folded Corner 229">
              <a:extLst>
                <a:ext uri="{FF2B5EF4-FFF2-40B4-BE49-F238E27FC236}">
                  <a16:creationId xmlns:a16="http://schemas.microsoft.com/office/drawing/2014/main" id="{EA37294C-6642-0D49-A681-C14C9F56A38D}"/>
                </a:ext>
              </a:extLst>
            </p:cNvPr>
            <p:cNvSpPr/>
            <p:nvPr/>
          </p:nvSpPr>
          <p:spPr>
            <a:xfrm>
              <a:off x="6221539" y="3692111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Hyperparameters</a:t>
              </a:r>
            </a:p>
          </p:txBody>
        </p:sp>
        <p:sp>
          <p:nvSpPr>
            <p:cNvPr id="231" name="Folded Corner 230">
              <a:extLst>
                <a:ext uri="{FF2B5EF4-FFF2-40B4-BE49-F238E27FC236}">
                  <a16:creationId xmlns:a16="http://schemas.microsoft.com/office/drawing/2014/main" id="{DA1812FB-8B41-094C-B765-991D105B0EA7}"/>
                </a:ext>
              </a:extLst>
            </p:cNvPr>
            <p:cNvSpPr/>
            <p:nvPr/>
          </p:nvSpPr>
          <p:spPr>
            <a:xfrm>
              <a:off x="6225516" y="4025385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Train/Test Split</a:t>
              </a:r>
            </a:p>
          </p:txBody>
        </p:sp>
        <p:sp>
          <p:nvSpPr>
            <p:cNvPr id="238" name="Down Arrow 237">
              <a:extLst>
                <a:ext uri="{FF2B5EF4-FFF2-40B4-BE49-F238E27FC236}">
                  <a16:creationId xmlns:a16="http://schemas.microsoft.com/office/drawing/2014/main" id="{A2421809-9FC3-194F-A5E0-D68289E086D4}"/>
                </a:ext>
              </a:extLst>
            </p:cNvPr>
            <p:cNvSpPr/>
            <p:nvPr/>
          </p:nvSpPr>
          <p:spPr>
            <a:xfrm>
              <a:off x="6792677" y="2641497"/>
              <a:ext cx="169323" cy="56577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0" name="Down Arrow 239">
            <a:extLst>
              <a:ext uri="{FF2B5EF4-FFF2-40B4-BE49-F238E27FC236}">
                <a16:creationId xmlns:a16="http://schemas.microsoft.com/office/drawing/2014/main" id="{78391635-1864-EE44-B4A4-92B4786B8ABF}"/>
              </a:ext>
            </a:extLst>
          </p:cNvPr>
          <p:cNvSpPr/>
          <p:nvPr/>
        </p:nvSpPr>
        <p:spPr>
          <a:xfrm rot="13146719">
            <a:off x="5767006" y="191964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wn Arrow 240">
            <a:extLst>
              <a:ext uri="{FF2B5EF4-FFF2-40B4-BE49-F238E27FC236}">
                <a16:creationId xmlns:a16="http://schemas.microsoft.com/office/drawing/2014/main" id="{1F2AEAE0-7837-A349-8D82-8D600E7D9F30}"/>
              </a:ext>
            </a:extLst>
          </p:cNvPr>
          <p:cNvSpPr/>
          <p:nvPr/>
        </p:nvSpPr>
        <p:spPr>
          <a:xfrm rot="13146719">
            <a:off x="7714761" y="195926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A0E3F79-E978-254E-9962-957A4361800B}"/>
              </a:ext>
            </a:extLst>
          </p:cNvPr>
          <p:cNvGrpSpPr/>
          <p:nvPr/>
        </p:nvGrpSpPr>
        <p:grpSpPr>
          <a:xfrm>
            <a:off x="8013632" y="1530543"/>
            <a:ext cx="1433783" cy="1716391"/>
            <a:chOff x="8068496" y="2176719"/>
            <a:chExt cx="1433783" cy="1716391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99D04577-5A3B-344D-BCAB-4CBDDC82A3C8}"/>
                </a:ext>
              </a:extLst>
            </p:cNvPr>
            <p:cNvSpPr/>
            <p:nvPr/>
          </p:nvSpPr>
          <p:spPr>
            <a:xfrm>
              <a:off x="8068496" y="2176719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Evaluate</a:t>
              </a:r>
            </a:p>
          </p:txBody>
        </p:sp>
        <p:sp>
          <p:nvSpPr>
            <p:cNvPr id="239" name="Down Arrow 238">
              <a:extLst>
                <a:ext uri="{FF2B5EF4-FFF2-40B4-BE49-F238E27FC236}">
                  <a16:creationId xmlns:a16="http://schemas.microsoft.com/office/drawing/2014/main" id="{2F382349-4955-0A44-ACCB-8DE9A8F5F5BF}"/>
                </a:ext>
              </a:extLst>
            </p:cNvPr>
            <p:cNvSpPr/>
            <p:nvPr/>
          </p:nvSpPr>
          <p:spPr>
            <a:xfrm>
              <a:off x="8737003" y="2651623"/>
              <a:ext cx="169323" cy="67896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olded Corner 241">
              <a:extLst>
                <a:ext uri="{FF2B5EF4-FFF2-40B4-BE49-F238E27FC236}">
                  <a16:creationId xmlns:a16="http://schemas.microsoft.com/office/drawing/2014/main" id="{0F33EB12-0032-4645-8B09-E19453EF4B6B}"/>
                </a:ext>
              </a:extLst>
            </p:cNvPr>
            <p:cNvSpPr/>
            <p:nvPr/>
          </p:nvSpPr>
          <p:spPr>
            <a:xfrm>
              <a:off x="8159862" y="3680878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Metrics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3D689E40-98A3-0245-BB6C-D288448B70F6}"/>
              </a:ext>
            </a:extLst>
          </p:cNvPr>
          <p:cNvGrpSpPr/>
          <p:nvPr/>
        </p:nvGrpSpPr>
        <p:grpSpPr>
          <a:xfrm>
            <a:off x="10458506" y="4492752"/>
            <a:ext cx="1605477" cy="1843488"/>
            <a:chOff x="10458506" y="4492752"/>
            <a:chExt cx="1605477" cy="1843488"/>
          </a:xfrm>
        </p:grpSpPr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2C565567-116C-5F47-9DB1-04F30D04B22C}"/>
                </a:ext>
              </a:extLst>
            </p:cNvPr>
            <p:cNvSpPr/>
            <p:nvPr/>
          </p:nvSpPr>
          <p:spPr>
            <a:xfrm>
              <a:off x="10458506" y="4492752"/>
              <a:ext cx="1605477" cy="18434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62CA3F5-23F9-874D-A0C0-9DC780933304}"/>
                </a:ext>
              </a:extLst>
            </p:cNvPr>
            <p:cNvSpPr/>
            <p:nvPr/>
          </p:nvSpPr>
          <p:spPr>
            <a:xfrm>
              <a:off x="10547898" y="4707166"/>
              <a:ext cx="1433783" cy="378688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/>
                <a:t>Stage</a:t>
              </a:r>
            </a:p>
          </p:txBody>
        </p:sp>
        <p:sp>
          <p:nvSpPr>
            <p:cNvPr id="244" name="Snip Single Corner Rectangle 243">
              <a:extLst>
                <a:ext uri="{FF2B5EF4-FFF2-40B4-BE49-F238E27FC236}">
                  <a16:creationId xmlns:a16="http://schemas.microsoft.com/office/drawing/2014/main" id="{8986400D-0A48-3143-9558-811CFF2D7B84}"/>
                </a:ext>
              </a:extLst>
            </p:cNvPr>
            <p:cNvSpPr/>
            <p:nvPr/>
          </p:nvSpPr>
          <p:spPr>
            <a:xfrm>
              <a:off x="10532160" y="5587773"/>
              <a:ext cx="1433783" cy="267653"/>
            </a:xfrm>
            <a:prstGeom prst="snip1Rect">
              <a:avLst/>
            </a:prstGeom>
            <a:solidFill>
              <a:schemeClr val="accent2">
                <a:lumMod val="75000"/>
              </a:schemeClr>
            </a:solidFill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1000" dirty="0"/>
                <a:t>Data/Artifact</a:t>
              </a:r>
            </a:p>
          </p:txBody>
        </p:sp>
        <p:sp>
          <p:nvSpPr>
            <p:cNvPr id="245" name="Down Arrow 244">
              <a:extLst>
                <a:ext uri="{FF2B5EF4-FFF2-40B4-BE49-F238E27FC236}">
                  <a16:creationId xmlns:a16="http://schemas.microsoft.com/office/drawing/2014/main" id="{9F7DBA4C-E347-8D4D-9A71-F186E6283DB1}"/>
                </a:ext>
              </a:extLst>
            </p:cNvPr>
            <p:cNvSpPr/>
            <p:nvPr/>
          </p:nvSpPr>
          <p:spPr>
            <a:xfrm rot="16200000">
              <a:off x="10704155" y="5167419"/>
              <a:ext cx="169323" cy="338788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B0349B7A-4AAA-174D-AE5B-57B62C4960E6}"/>
                </a:ext>
              </a:extLst>
            </p:cNvPr>
            <p:cNvSpPr txBox="1"/>
            <p:nvPr/>
          </p:nvSpPr>
          <p:spPr>
            <a:xfrm>
              <a:off x="10958211" y="5136758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Lineage 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Metadata</a:t>
              </a:r>
            </a:p>
          </p:txBody>
        </p:sp>
        <p:sp>
          <p:nvSpPr>
            <p:cNvPr id="247" name="Folded Corner 246">
              <a:extLst>
                <a:ext uri="{FF2B5EF4-FFF2-40B4-BE49-F238E27FC236}">
                  <a16:creationId xmlns:a16="http://schemas.microsoft.com/office/drawing/2014/main" id="{2A4CC446-84D6-2744-A757-96BB13E8909F}"/>
                </a:ext>
              </a:extLst>
            </p:cNvPr>
            <p:cNvSpPr/>
            <p:nvPr/>
          </p:nvSpPr>
          <p:spPr>
            <a:xfrm>
              <a:off x="10613774" y="5968643"/>
              <a:ext cx="1270554" cy="212232"/>
            </a:xfrm>
            <a:prstGeom prst="foldedCorner">
              <a:avLst/>
            </a:prstGeom>
            <a:solidFill>
              <a:schemeClr val="accent4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Metadata</a:t>
              </a:r>
            </a:p>
          </p:txBody>
        </p:sp>
      </p:grpSp>
      <p:pic>
        <p:nvPicPr>
          <p:cNvPr id="254" name="Graphic 253" descr="Database">
            <a:extLst>
              <a:ext uri="{FF2B5EF4-FFF2-40B4-BE49-F238E27FC236}">
                <a16:creationId xmlns:a16="http://schemas.microsoft.com/office/drawing/2014/main" id="{7B8CECDC-65DB-8F41-A353-729CE301A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278" y="2528281"/>
            <a:ext cx="1433783" cy="1433783"/>
          </a:xfrm>
          <a:prstGeom prst="rect">
            <a:avLst/>
          </a:prstGeom>
        </p:spPr>
      </p:pic>
      <p:sp>
        <p:nvSpPr>
          <p:cNvPr id="256" name="Rectangle 255">
            <a:extLst>
              <a:ext uri="{FF2B5EF4-FFF2-40B4-BE49-F238E27FC236}">
                <a16:creationId xmlns:a16="http://schemas.microsoft.com/office/drawing/2014/main" id="{05F2EB1B-3FC3-D14F-94B8-699547F0A256}"/>
              </a:ext>
            </a:extLst>
          </p:cNvPr>
          <p:cNvSpPr/>
          <p:nvPr/>
        </p:nvSpPr>
        <p:spPr>
          <a:xfrm>
            <a:off x="1719061" y="1091184"/>
            <a:ext cx="7906523" cy="33528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Working Directory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99FBA20F-258E-AC4F-93BE-E24EC6DE168A}"/>
              </a:ext>
            </a:extLst>
          </p:cNvPr>
          <p:cNvSpPr txBox="1"/>
          <p:nvPr/>
        </p:nvSpPr>
        <p:spPr>
          <a:xfrm>
            <a:off x="620728" y="3810747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Data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Archive</a:t>
            </a: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F95BECBB-0ACC-6C4B-AC08-16BDE4364862}"/>
              </a:ext>
            </a:extLst>
          </p:cNvPr>
          <p:cNvSpPr/>
          <p:nvPr/>
        </p:nvSpPr>
        <p:spPr>
          <a:xfrm>
            <a:off x="1950720" y="1150595"/>
            <a:ext cx="7552944" cy="2958109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CMF Commit v0</a:t>
            </a:r>
          </a:p>
        </p:txBody>
      </p:sp>
      <p:pic>
        <p:nvPicPr>
          <p:cNvPr id="269" name="Graphic 268" descr="Database">
            <a:extLst>
              <a:ext uri="{FF2B5EF4-FFF2-40B4-BE49-F238E27FC236}">
                <a16:creationId xmlns:a16="http://schemas.microsoft.com/office/drawing/2014/main" id="{0C9CB4EC-4E2A-334D-9E39-D913D2AF2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1706" y="2131956"/>
            <a:ext cx="1433783" cy="1433783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B0859D68-5234-5C4F-8EB6-32350FDCF493}"/>
              </a:ext>
            </a:extLst>
          </p:cNvPr>
          <p:cNvSpPr txBox="1"/>
          <p:nvPr/>
        </p:nvSpPr>
        <p:spPr>
          <a:xfrm>
            <a:off x="10822389" y="341258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CMF Remote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Repo</a:t>
            </a: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AD8C4EC2-94D8-F04B-B9DB-D5AB5AD4DDA6}"/>
              </a:ext>
            </a:extLst>
          </p:cNvPr>
          <p:cNvCxnSpPr/>
          <p:nvPr/>
        </p:nvCxnSpPr>
        <p:spPr>
          <a:xfrm>
            <a:off x="9784269" y="2545017"/>
            <a:ext cx="99864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EABBDDC3-5858-9D43-B94D-0DB6B24E7E6B}"/>
              </a:ext>
            </a:extLst>
          </p:cNvPr>
          <p:cNvSpPr txBox="1"/>
          <p:nvPr/>
        </p:nvSpPr>
        <p:spPr>
          <a:xfrm>
            <a:off x="10017868" y="2242565"/>
            <a:ext cx="52290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Push</a:t>
            </a:r>
          </a:p>
        </p:txBody>
      </p:sp>
      <p:sp>
        <p:nvSpPr>
          <p:cNvPr id="273" name="Content Placeholder 264">
            <a:extLst>
              <a:ext uri="{FF2B5EF4-FFF2-40B4-BE49-F238E27FC236}">
                <a16:creationId xmlns:a16="http://schemas.microsoft.com/office/drawing/2014/main" id="{9FCA32BC-A83C-B143-9280-1C7700D4F334}"/>
              </a:ext>
            </a:extLst>
          </p:cNvPr>
          <p:cNvSpPr txBox="1">
            <a:spLocks/>
          </p:cNvSpPr>
          <p:nvPr/>
        </p:nvSpPr>
        <p:spPr bwMode="auto">
          <a:xfrm>
            <a:off x="620728" y="4820811"/>
            <a:ext cx="9515856" cy="7996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Char char="•"/>
              <a:tabLst/>
              <a:defRPr sz="2000" b="1" kern="1200">
                <a:solidFill>
                  <a:srgbClr val="FFFFFF"/>
                </a:solidFill>
                <a:latin typeface="+mn-lt"/>
                <a:ea typeface="ＭＳ Ｐゴシック" charset="0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CMF bundles entire workflow in a single atomic unit, allowing for consistent snapshots</a:t>
            </a:r>
          </a:p>
          <a:p>
            <a:pPr lvl="1"/>
            <a:r>
              <a:rPr lang="en-US" dirty="0"/>
              <a:t>Enables provenance tracking, reproducibility, and sharing</a:t>
            </a:r>
          </a:p>
        </p:txBody>
      </p:sp>
      <p:sp>
        <p:nvSpPr>
          <p:cNvPr id="255" name="Down Arrow 254">
            <a:extLst>
              <a:ext uri="{FF2B5EF4-FFF2-40B4-BE49-F238E27FC236}">
                <a16:creationId xmlns:a16="http://schemas.microsoft.com/office/drawing/2014/main" id="{1E72428D-C545-414A-BE04-0DD1B7A740E2}"/>
              </a:ext>
            </a:extLst>
          </p:cNvPr>
          <p:cNvSpPr/>
          <p:nvPr/>
        </p:nvSpPr>
        <p:spPr>
          <a:xfrm rot="13146719">
            <a:off x="1640959" y="1942622"/>
            <a:ext cx="169323" cy="73738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70" grpId="0"/>
      <p:bldP spid="272" grpId="0"/>
      <p:bldP spid="27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14540</TotalTime>
  <Words>1523</Words>
  <Application>Microsoft Macintosh PowerPoint</Application>
  <PresentationFormat>Widescreen</PresentationFormat>
  <Paragraphs>362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Consolas</vt:lpstr>
      <vt:lpstr>Lucida Grande</vt:lpstr>
      <vt:lpstr>Times New Roman</vt:lpstr>
      <vt:lpstr>1_Office Theme</vt:lpstr>
      <vt:lpstr>Enabling Data-Driven Fusion Science:  Platforms, Federation, and AI-Ready Workflows</vt:lpstr>
      <vt:lpstr>Overview: US fusion program is developing data infrastructure to support science and technology development</vt:lpstr>
      <vt:lpstr>Motivation: Why do we need an updated data ecosystem?</vt:lpstr>
      <vt:lpstr>FDP provides framework for FAIR (Findable, Accessible, Interoperable, Reproducible) usage of fusion data</vt:lpstr>
      <vt:lpstr>FDP uses the Pelican stack and the Open Science Data Federation for storage efficient data distribution </vt:lpstr>
      <vt:lpstr>OSDF acts as a content delivery network for scientific data with global reach</vt:lpstr>
      <vt:lpstr>FDP provides tools for tracking provenance and reproducibility via the Common Metadata Framework</vt:lpstr>
      <vt:lpstr>Workflows are represented as directed graphs that capture the relationship between code, data, generated artifacts, and metadata </vt:lpstr>
      <vt:lpstr>Workflows are represented as directed graphs that capture the relationship between code, data, generated artifacts, and metadata </vt:lpstr>
      <vt:lpstr>The FDP uses distributed version control semantics, allowing for collaborative development and workflow sharing </vt:lpstr>
      <vt:lpstr>Quick poll: How many of you have written something like this?</vt:lpstr>
      <vt:lpstr>FDP facilitates data ingestion and processing via the TokSearch framework</vt:lpstr>
      <vt:lpstr>TokSearch composes built-in and user-defined functions into a pipeline</vt:lpstr>
      <vt:lpstr>TokSearch pipelines can be executed in parallel for high throughput processing</vt:lpstr>
      <vt:lpstr>FDP data access is flexible</vt:lpstr>
      <vt:lpstr>FDP is equipped with tools for data exploration and curation </vt:lpstr>
      <vt:lpstr>FDP installations provide the Data Fusion Labeler (dFL) for rich data processing and labeling functionality</vt:lpstr>
      <vt:lpstr>Fusion Energy Data Ecosystem &amp; Repository (FEDER) uses FDP, expands it to incorporate additional sources of data from FIRE collaboratives</vt:lpstr>
      <vt:lpstr>What FEDER delivers</vt:lpstr>
      <vt:lpstr>FEDER Exemplar: Enabling community-driven digital twins, integrating materials and system-scale models </vt:lpstr>
      <vt:lpstr>FEDER builds on strong community &amp; industry engagement </vt:lpstr>
      <vt:lpstr>Users Welcome!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Kostuk</dc:creator>
  <cp:keywords/>
  <dc:description/>
  <cp:lastModifiedBy>Brian Sammuli</cp:lastModifiedBy>
  <cp:revision>250</cp:revision>
  <dcterms:created xsi:type="dcterms:W3CDTF">2023-11-03T19:10:58Z</dcterms:created>
  <dcterms:modified xsi:type="dcterms:W3CDTF">2026-02-09T12:27:48Z</dcterms:modified>
  <cp:category/>
</cp:coreProperties>
</file>