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6"/>
  </p:notesMasterIdLst>
  <p:sldIdLst>
    <p:sldId id="256" r:id="rId5"/>
    <p:sldId id="297" r:id="rId6"/>
    <p:sldId id="291" r:id="rId7"/>
    <p:sldId id="292" r:id="rId8"/>
    <p:sldId id="294" r:id="rId9"/>
    <p:sldId id="295" r:id="rId10"/>
    <p:sldId id="296" r:id="rId11"/>
    <p:sldId id="281" r:id="rId12"/>
    <p:sldId id="282" r:id="rId13"/>
    <p:sldId id="283" r:id="rId14"/>
    <p:sldId id="286" r:id="rId15"/>
    <p:sldId id="287" r:id="rId16"/>
    <p:sldId id="288" r:id="rId17"/>
    <p:sldId id="284" r:id="rId18"/>
    <p:sldId id="285" r:id="rId19"/>
    <p:sldId id="289" r:id="rId20"/>
    <p:sldId id="298" r:id="rId21"/>
    <p:sldId id="299" r:id="rId22"/>
    <p:sldId id="300" r:id="rId23"/>
    <p:sldId id="302"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1C397A"/>
    <a:srgbClr val="6666FF"/>
    <a:srgbClr val="FF00FF"/>
    <a:srgbClr val="FFFFCC"/>
    <a:srgbClr val="FF99FF"/>
    <a:srgbClr val="E59EDC"/>
    <a:srgbClr val="84E290"/>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751" autoAdjust="0"/>
  </p:normalViewPr>
  <p:slideViewPr>
    <p:cSldViewPr snapToGrid="0">
      <p:cViewPr>
        <p:scale>
          <a:sx n="75" d="100"/>
          <a:sy n="75" d="100"/>
        </p:scale>
        <p:origin x="1356" y="11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1ED73-3392-4D09-B421-4F6603352301}" type="datetimeFigureOut">
              <a:rPr lang="en-GB" smtClean="0"/>
              <a:t>10/02/2026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8DA02-25A4-46BC-AE6C-76BE19EBA00D}" type="slidenum">
              <a:rPr lang="en-GB" smtClean="0"/>
              <a:t>‹#›</a:t>
            </a:fld>
            <a:endParaRPr lang="en-GB"/>
          </a:p>
        </p:txBody>
      </p:sp>
    </p:spTree>
    <p:extLst>
      <p:ext uri="{BB962C8B-B14F-4D97-AF65-F5344CB8AC3E}">
        <p14:creationId xmlns:p14="http://schemas.microsoft.com/office/powerpoint/2010/main" val="186459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a:t>
              </a:r>
              <a:r>
                <a:rPr kumimoji="0" lang="en-GB" sz="700" b="0" i="0" u="none" strike="noStrike" kern="1200" cap="none" spc="0" normalizeH="0" baseline="0" noProof="0" dirty="0" err="1">
                  <a:ln>
                    <a:noFill/>
                  </a:ln>
                  <a:solidFill>
                    <a:prstClr val="black"/>
                  </a:solidFill>
                  <a:effectLst/>
                  <a:uLnTx/>
                  <a:uFillTx/>
                  <a:latin typeface="Calibri"/>
                  <a:ea typeface="+mn-ea"/>
                  <a:cs typeface="+mn-cs"/>
                </a:rPr>
                <a:t>EUROfusion</a:t>
              </a:r>
              <a:r>
                <a:rPr kumimoji="0" lang="en-GB" sz="700" b="0" i="0" u="none" strike="noStrike" kern="1200" cap="none" spc="0" normalizeH="0" baseline="0" noProof="0" dirty="0">
                  <a:ln>
                    <a:noFill/>
                  </a:ln>
                  <a:solidFill>
                    <a:prstClr val="black"/>
                  </a:solidFill>
                  <a:effectLst/>
                  <a:uLnTx/>
                  <a:uFillTx/>
                  <a:latin typeface="Calibri"/>
                  <a:ea typeface="+mn-ea"/>
                  <a:cs typeface="+mn-cs"/>
                </a:rPr>
                <a:t> Consortium, funded by the European Union via the Euratom Research and Training Programme (Grant Agreement No 101052200 — </a:t>
              </a:r>
              <a:r>
                <a:rPr kumimoji="0" lang="en-GB" sz="700" b="0" i="0" u="none" strike="noStrike" kern="1200" cap="none" spc="0" normalizeH="0" baseline="0" noProof="0" dirty="0" err="1">
                  <a:ln>
                    <a:noFill/>
                  </a:ln>
                  <a:solidFill>
                    <a:prstClr val="black"/>
                  </a:solidFill>
                  <a:effectLst/>
                  <a:uLnTx/>
                  <a:uFillTx/>
                  <a:latin typeface="Calibri"/>
                  <a:ea typeface="+mn-ea"/>
                  <a:cs typeface="+mn-cs"/>
                </a:rPr>
                <a:t>EUROfusion</a:t>
              </a:r>
              <a:r>
                <a:rPr kumimoji="0" lang="en-GB" sz="700" b="0" i="0" u="none" strike="noStrike" kern="1200" cap="none" spc="0" normalizeH="0" baseline="0" noProof="0" dirty="0">
                  <a:ln>
                    <a:noFill/>
                  </a:ln>
                  <a:solidFill>
                    <a:prstClr val="black"/>
                  </a:solidFill>
                  <a:effectLst/>
                  <a:uLnTx/>
                  <a:uFillTx/>
                  <a:latin typeface="Calibri"/>
                  <a:ea typeface="+mn-ea"/>
                  <a:cs typeface="+mn-cs"/>
                </a:rPr>
                <a:t>).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Footer Placeholder 7">
            <a:extLst>
              <a:ext uri="{FF2B5EF4-FFF2-40B4-BE49-F238E27FC236}">
                <a16:creationId xmlns:a16="http://schemas.microsoft.com/office/drawing/2014/main" id="{7634AE2D-495F-9DA7-F451-D85DECDBFA90}"/>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EUROfusion Values</a:t>
            </a:r>
            <a:endParaRPr lang="en-GB"/>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Footer Placeholder 7">
            <a:extLst>
              <a:ext uri="{FF2B5EF4-FFF2-40B4-BE49-F238E27FC236}">
                <a16:creationId xmlns:a16="http://schemas.microsoft.com/office/drawing/2014/main" id="{4E24C4A5-2CA8-7DC5-3951-532777E343E0}"/>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810E18-752D-9335-D7D9-239527257F19}"/>
              </a:ext>
            </a:extLst>
          </p:cNvPr>
          <p:cNvSpPr>
            <a:spLocks noGrp="1"/>
          </p:cNvSpPr>
          <p:nvPr>
            <p:ph type="title"/>
          </p:nvPr>
        </p:nvSpPr>
        <p:spPr>
          <a:xfrm>
            <a:off x="407368" y="2893336"/>
            <a:ext cx="6827150" cy="620251"/>
          </a:xfrm>
        </p:spPr>
        <p:txBody>
          <a:bodyPr>
            <a:normAutofit/>
          </a:bodyPr>
          <a:lstStyle/>
          <a:p>
            <a:r>
              <a:rPr lang="it-IT" dirty="0"/>
              <a:t>Engineering </a:t>
            </a:r>
            <a:r>
              <a:rPr lang="it-IT" dirty="0" err="1"/>
              <a:t>modelling</a:t>
            </a:r>
            <a:r>
              <a:rPr lang="it-IT" dirty="0"/>
              <a:t> tool</a:t>
            </a:r>
            <a:endParaRPr lang="en-GB" dirty="0"/>
          </a:p>
        </p:txBody>
      </p:sp>
      <p:sp>
        <p:nvSpPr>
          <p:cNvPr id="3" name="Segnaposto testo 2">
            <a:extLst>
              <a:ext uri="{FF2B5EF4-FFF2-40B4-BE49-F238E27FC236}">
                <a16:creationId xmlns:a16="http://schemas.microsoft.com/office/drawing/2014/main" id="{EF740BE3-C86F-7571-50E3-B09CEF421501}"/>
              </a:ext>
            </a:extLst>
          </p:cNvPr>
          <p:cNvSpPr>
            <a:spLocks noGrp="1"/>
          </p:cNvSpPr>
          <p:nvPr>
            <p:ph type="body" sz="quarter" idx="10"/>
          </p:nvPr>
        </p:nvSpPr>
        <p:spPr>
          <a:xfrm>
            <a:off x="407367" y="3693074"/>
            <a:ext cx="7642479" cy="457848"/>
          </a:xfrm>
        </p:spPr>
        <p:txBody>
          <a:bodyPr>
            <a:normAutofit/>
          </a:bodyPr>
          <a:lstStyle/>
          <a:p>
            <a:r>
              <a:rPr lang="en-GB" dirty="0"/>
              <a:t>I. Moscato </a:t>
            </a:r>
            <a:r>
              <a:rPr lang="en-GB" b="0" dirty="0"/>
              <a:t>on behalf of </a:t>
            </a:r>
            <a:r>
              <a:rPr lang="en-GB" b="0" dirty="0" err="1"/>
              <a:t>EUROfusion</a:t>
            </a:r>
            <a:r>
              <a:rPr lang="en-GB" b="0" dirty="0"/>
              <a:t> Design Central Team</a:t>
            </a:r>
          </a:p>
        </p:txBody>
      </p:sp>
      <p:sp>
        <p:nvSpPr>
          <p:cNvPr id="4" name="Segnaposto testo 3">
            <a:extLst>
              <a:ext uri="{FF2B5EF4-FFF2-40B4-BE49-F238E27FC236}">
                <a16:creationId xmlns:a16="http://schemas.microsoft.com/office/drawing/2014/main" id="{B71A9FC3-9A31-E925-820E-7D9312AF65DD}"/>
              </a:ext>
            </a:extLst>
          </p:cNvPr>
          <p:cNvSpPr>
            <a:spLocks noGrp="1"/>
          </p:cNvSpPr>
          <p:nvPr>
            <p:ph type="body" sz="quarter" idx="11"/>
          </p:nvPr>
        </p:nvSpPr>
        <p:spPr/>
        <p:txBody>
          <a:bodyPr>
            <a:noAutofit/>
          </a:bodyPr>
          <a:lstStyle/>
          <a:p>
            <a:r>
              <a:rPr lang="en-GB" sz="1800" i="1" dirty="0"/>
              <a:t>Design &amp; Integration Department</a:t>
            </a:r>
          </a:p>
        </p:txBody>
      </p:sp>
      <p:sp>
        <p:nvSpPr>
          <p:cNvPr id="5" name="Segnaposto testo 4">
            <a:extLst>
              <a:ext uri="{FF2B5EF4-FFF2-40B4-BE49-F238E27FC236}">
                <a16:creationId xmlns:a16="http://schemas.microsoft.com/office/drawing/2014/main" id="{EC5EEF42-82B5-AE85-C51A-486379D26899}"/>
              </a:ext>
            </a:extLst>
          </p:cNvPr>
          <p:cNvSpPr>
            <a:spLocks noGrp="1"/>
          </p:cNvSpPr>
          <p:nvPr>
            <p:ph type="body" sz="quarter" idx="12"/>
          </p:nvPr>
        </p:nvSpPr>
        <p:spPr>
          <a:xfrm>
            <a:off x="407368" y="1650286"/>
            <a:ext cx="5544614" cy="620250"/>
          </a:xfrm>
        </p:spPr>
        <p:txBody>
          <a:bodyPr>
            <a:noAutofit/>
          </a:bodyPr>
          <a:lstStyle/>
          <a:p>
            <a:r>
              <a:rPr lang="en-GB" dirty="0"/>
              <a:t>E-TASC General Meeting #2</a:t>
            </a:r>
          </a:p>
          <a:p>
            <a:r>
              <a:rPr lang="en-GB" dirty="0"/>
              <a:t>Max Planck IPP, </a:t>
            </a:r>
            <a:r>
              <a:rPr lang="en-GB" dirty="0" err="1"/>
              <a:t>Garching</a:t>
            </a:r>
            <a:r>
              <a:rPr lang="en-GB" dirty="0"/>
              <a:t>, 09-13/02/2026</a:t>
            </a:r>
          </a:p>
        </p:txBody>
      </p:sp>
      <p:sp>
        <p:nvSpPr>
          <p:cNvPr id="6" name="Segnaposto testo 3">
            <a:extLst>
              <a:ext uri="{FF2B5EF4-FFF2-40B4-BE49-F238E27FC236}">
                <a16:creationId xmlns:a16="http://schemas.microsoft.com/office/drawing/2014/main" id="{907FD0F6-4CEF-C789-7672-3B0E5CEC7E30}"/>
              </a:ext>
            </a:extLst>
          </p:cNvPr>
          <p:cNvSpPr txBox="1">
            <a:spLocks/>
          </p:cNvSpPr>
          <p:nvPr/>
        </p:nvSpPr>
        <p:spPr>
          <a:xfrm>
            <a:off x="407366" y="2599831"/>
            <a:ext cx="7642480" cy="457848"/>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anose="020B0604020202020204" pitchFamily="34" charset="0"/>
              <a:buNone/>
              <a:defRPr sz="2400" b="0"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2000" i="1" dirty="0"/>
              <a:t>Session: Community demand for theory and modelling</a:t>
            </a:r>
          </a:p>
        </p:txBody>
      </p:sp>
      <p:sp>
        <p:nvSpPr>
          <p:cNvPr id="7" name="Segnaposto testo 3">
            <a:extLst>
              <a:ext uri="{FF2B5EF4-FFF2-40B4-BE49-F238E27FC236}">
                <a16:creationId xmlns:a16="http://schemas.microsoft.com/office/drawing/2014/main" id="{FEF6CC9D-1C80-D781-73BB-66CFC525618F}"/>
              </a:ext>
            </a:extLst>
          </p:cNvPr>
          <p:cNvSpPr txBox="1">
            <a:spLocks/>
          </p:cNvSpPr>
          <p:nvPr/>
        </p:nvSpPr>
        <p:spPr>
          <a:xfrm>
            <a:off x="407365" y="4786317"/>
            <a:ext cx="8267712" cy="457848"/>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anose="020B0604020202020204" pitchFamily="34" charset="0"/>
              <a:buNone/>
              <a:defRPr sz="2400" b="0"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800" i="1" dirty="0"/>
              <a:t>Acknowledgment and main contributors: P. Pereslavtsev, M. Molinari and Safety Office </a:t>
            </a:r>
          </a:p>
        </p:txBody>
      </p:sp>
    </p:spTree>
    <p:extLst>
      <p:ext uri="{BB962C8B-B14F-4D97-AF65-F5344CB8AC3E}">
        <p14:creationId xmlns:p14="http://schemas.microsoft.com/office/powerpoint/2010/main" val="102217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C15F05-24FB-9E7D-1CC4-C99FB0D49285}"/>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6" name="Title 1">
            <a:extLst>
              <a:ext uri="{FF2B5EF4-FFF2-40B4-BE49-F238E27FC236}">
                <a16:creationId xmlns:a16="http://schemas.microsoft.com/office/drawing/2014/main" id="{9CDEF969-D653-8376-BACA-72872CDEBCB1}"/>
              </a:ext>
            </a:extLst>
          </p:cNvPr>
          <p:cNvSpPr>
            <a:spLocks noGrp="1"/>
          </p:cNvSpPr>
          <p:nvPr>
            <p:ph type="title"/>
          </p:nvPr>
        </p:nvSpPr>
        <p:spPr>
          <a:xfrm>
            <a:off x="983432" y="192515"/>
            <a:ext cx="10216196" cy="457200"/>
          </a:xfrm>
        </p:spPr>
        <p:txBody>
          <a:bodyPr/>
          <a:lstStyle/>
          <a:p>
            <a:r>
              <a:rPr lang="en-GB" dirty="0">
                <a:latin typeface="Arial" panose="020B0604020202020204" pitchFamily="34" charset="0"/>
              </a:rPr>
              <a:t>I. </a:t>
            </a:r>
            <a:r>
              <a:rPr lang="en-GB" dirty="0">
                <a:solidFill>
                  <a:schemeClr val="tx1">
                    <a:lumMod val="50000"/>
                    <a:lumOff val="50000"/>
                  </a:schemeClr>
                </a:solidFill>
                <a:latin typeface="Arial" panose="020B0604020202020204" pitchFamily="34" charset="0"/>
              </a:rPr>
              <a:t>Monte Carlo computer code.</a:t>
            </a:r>
            <a:r>
              <a:rPr lang="en-GB" dirty="0">
                <a:latin typeface="Arial" panose="020B0604020202020204" pitchFamily="34" charset="0"/>
              </a:rPr>
              <a:t> Verification and Validation</a:t>
            </a:r>
          </a:p>
        </p:txBody>
      </p:sp>
      <p:sp>
        <p:nvSpPr>
          <p:cNvPr id="7" name="TextBox 6">
            <a:extLst>
              <a:ext uri="{FF2B5EF4-FFF2-40B4-BE49-F238E27FC236}">
                <a16:creationId xmlns:a16="http://schemas.microsoft.com/office/drawing/2014/main" id="{597868E7-8FE4-536D-6454-6C61EA84EA15}"/>
              </a:ext>
            </a:extLst>
          </p:cNvPr>
          <p:cNvSpPr txBox="1"/>
          <p:nvPr/>
        </p:nvSpPr>
        <p:spPr>
          <a:xfrm>
            <a:off x="720080" y="773060"/>
            <a:ext cx="10704200" cy="5816977"/>
          </a:xfrm>
          <a:prstGeom prst="rect">
            <a:avLst/>
          </a:prstGeom>
          <a:noFill/>
        </p:spPr>
        <p:txBody>
          <a:bodyPr wrap="square" rtlCol="0">
            <a:spAutoFit/>
          </a:bodyPr>
          <a:lstStyle/>
          <a:p>
            <a:pPr marL="514350" indent="-514350" algn="l">
              <a:buFont typeface="+mj-lt"/>
              <a:buAutoNum type="romanUcPeriod"/>
            </a:pPr>
            <a:r>
              <a:rPr lang="en-GB" sz="2400" dirty="0">
                <a:latin typeface="+mj-lt"/>
                <a:cs typeface="Arial" panose="020B0604020202020204" pitchFamily="34" charset="0"/>
              </a:rPr>
              <a:t>Each MCNP version goes through a strict formal </a:t>
            </a:r>
            <a:r>
              <a:rPr lang="en-GB" sz="2400" b="1" dirty="0">
                <a:solidFill>
                  <a:schemeClr val="accent1">
                    <a:lumMod val="75000"/>
                  </a:schemeClr>
                </a:solidFill>
                <a:latin typeface="+mj-lt"/>
                <a:cs typeface="Arial" panose="020B0604020202020204" pitchFamily="34" charset="0"/>
              </a:rPr>
              <a:t>verification</a:t>
            </a:r>
            <a:r>
              <a:rPr lang="en-GB" sz="2400" dirty="0">
                <a:latin typeface="+mj-lt"/>
                <a:cs typeface="Arial" panose="020B0604020202020204" pitchFamily="34" charset="0"/>
              </a:rPr>
              <a:t> procedure:</a:t>
            </a:r>
          </a:p>
          <a:p>
            <a:pPr marL="800100" lvl="1" indent="-342900">
              <a:buFont typeface="Arial" panose="020B0604020202020204" pitchFamily="34" charset="0"/>
              <a:buChar char="‒"/>
            </a:pPr>
            <a:r>
              <a:rPr lang="en-GB" sz="2000" dirty="0">
                <a:latin typeface="+mj-lt"/>
                <a:cs typeface="Arial" panose="020B0604020202020204" pitchFamily="34" charset="0"/>
              </a:rPr>
              <a:t>A suit of ~ 50 code checks elaborated over 50 years</a:t>
            </a:r>
          </a:p>
          <a:p>
            <a:pPr marL="800100" lvl="1" indent="-342900">
              <a:buFont typeface="Arial" panose="020B0604020202020204" pitchFamily="34" charset="0"/>
              <a:buChar char="‒"/>
            </a:pPr>
            <a:r>
              <a:rPr lang="en-GB" sz="2000" dirty="0">
                <a:latin typeface="+mj-lt"/>
                <a:cs typeface="Arial" panose="020B0604020202020204" pitchFamily="34" charset="0"/>
              </a:rPr>
              <a:t>Geometry processing</a:t>
            </a:r>
          </a:p>
          <a:p>
            <a:pPr marL="800100" lvl="1" indent="-342900">
              <a:buFont typeface="Arial" panose="020B0604020202020204" pitchFamily="34" charset="0"/>
              <a:buChar char="‒"/>
            </a:pPr>
            <a:r>
              <a:rPr lang="en-GB" sz="2000" dirty="0">
                <a:latin typeface="+mj-lt"/>
                <a:cs typeface="Arial" panose="020B0604020202020204" pitchFamily="34" charset="0"/>
              </a:rPr>
              <a:t>Calculation procedure</a:t>
            </a:r>
          </a:p>
          <a:p>
            <a:pPr marL="800100" lvl="1" indent="-342900">
              <a:buFont typeface="Arial" panose="020B0604020202020204" pitchFamily="34" charset="0"/>
              <a:buChar char="‒"/>
            </a:pPr>
            <a:r>
              <a:rPr lang="en-GB" sz="2000" dirty="0">
                <a:latin typeface="+mj-lt"/>
                <a:cs typeface="Arial" panose="020B0604020202020204" pitchFamily="34" charset="0"/>
              </a:rPr>
              <a:t>Output checks</a:t>
            </a:r>
          </a:p>
          <a:p>
            <a:pPr algn="l"/>
            <a:endParaRPr lang="en-GB" sz="2000" dirty="0">
              <a:latin typeface="+mj-lt"/>
              <a:cs typeface="Arial" panose="020B0604020202020204" pitchFamily="34" charset="0"/>
            </a:endParaRPr>
          </a:p>
          <a:p>
            <a:pPr marL="514350" indent="-514350" algn="l">
              <a:buFont typeface="+mj-lt"/>
              <a:buAutoNum type="romanUcPeriod" startAt="2"/>
            </a:pPr>
            <a:r>
              <a:rPr lang="en-GB" sz="2400" dirty="0">
                <a:latin typeface="+mj-lt"/>
                <a:cs typeface="Arial" panose="020B0604020202020204" pitchFamily="34" charset="0"/>
              </a:rPr>
              <a:t>Each MCNP version goes through a strict </a:t>
            </a:r>
            <a:r>
              <a:rPr lang="en-GB" sz="2400" b="1" dirty="0">
                <a:solidFill>
                  <a:schemeClr val="accent1">
                    <a:lumMod val="75000"/>
                  </a:schemeClr>
                </a:solidFill>
                <a:latin typeface="+mj-lt"/>
                <a:cs typeface="Arial" panose="020B0604020202020204" pitchFamily="34" charset="0"/>
              </a:rPr>
              <a:t>validation</a:t>
            </a:r>
            <a:r>
              <a:rPr lang="en-GB" sz="2400" dirty="0">
                <a:latin typeface="+mj-lt"/>
                <a:cs typeface="Arial" panose="020B0604020202020204" pitchFamily="34" charset="0"/>
              </a:rPr>
              <a:t> procedure:</a:t>
            </a:r>
          </a:p>
          <a:p>
            <a:pPr marL="800100" lvl="1" indent="-342900">
              <a:buFont typeface="Arial" panose="020B0604020202020204" pitchFamily="34" charset="0"/>
              <a:buChar char="‒"/>
            </a:pPr>
            <a:r>
              <a:rPr lang="en-GB" sz="2000" dirty="0">
                <a:latin typeface="+mj-lt"/>
                <a:cs typeface="Arial" panose="020B0604020202020204" pitchFamily="34" charset="0"/>
              </a:rPr>
              <a:t>International set of the criticality benchmarks (120 cases)</a:t>
            </a:r>
          </a:p>
          <a:p>
            <a:pPr marL="800100" lvl="1" indent="-342900">
              <a:buFont typeface="Arial" panose="020B0604020202020204" pitchFamily="34" charset="0"/>
              <a:buChar char="‒"/>
            </a:pPr>
            <a:r>
              <a:rPr lang="en-GB" sz="2000" dirty="0">
                <a:latin typeface="+mj-lt"/>
                <a:cs typeface="Arial" panose="020B0604020202020204" pitchFamily="34" charset="0"/>
              </a:rPr>
              <a:t>Experimental data base of 26 cases for heavy ions</a:t>
            </a:r>
          </a:p>
          <a:p>
            <a:pPr marL="800100" lvl="1" indent="-342900">
              <a:buFont typeface="Arial" panose="020B0604020202020204" pitchFamily="34" charset="0"/>
              <a:buChar char="‒"/>
            </a:pPr>
            <a:r>
              <a:rPr lang="en-GB" sz="2000" dirty="0">
                <a:latin typeface="+mj-lt"/>
                <a:cs typeface="Arial" panose="020B0604020202020204" pitchFamily="34" charset="0"/>
              </a:rPr>
              <a:t>Numerous international benchmarks for different experimental setups</a:t>
            </a:r>
          </a:p>
          <a:p>
            <a:pPr algn="l"/>
            <a:endParaRPr lang="en-GB" sz="2000" dirty="0">
              <a:latin typeface="+mj-lt"/>
              <a:cs typeface="Arial" panose="020B0604020202020204" pitchFamily="34" charset="0"/>
            </a:endParaRPr>
          </a:p>
          <a:p>
            <a:pPr marL="514350" indent="-514350" algn="l">
              <a:buFont typeface="+mj-lt"/>
              <a:buAutoNum type="romanUcPeriod" startAt="3"/>
            </a:pPr>
            <a:r>
              <a:rPr lang="en-GB" sz="2400" dirty="0">
                <a:latin typeface="+mj-lt"/>
                <a:cs typeface="Arial" panose="020B0604020202020204" pitchFamily="34" charset="0"/>
              </a:rPr>
              <a:t>Each MCNP version follows strict version control</a:t>
            </a:r>
          </a:p>
          <a:p>
            <a:pPr marL="800100" lvl="1" indent="-342900">
              <a:buFont typeface="Arial" panose="020B0604020202020204" pitchFamily="34" charset="0"/>
              <a:buChar char="‒"/>
            </a:pPr>
            <a:r>
              <a:rPr lang="en-GB" sz="2000" dirty="0">
                <a:latin typeface="+mj-lt"/>
                <a:cs typeface="Arial" panose="020B0604020202020204" pitchFamily="34" charset="0"/>
              </a:rPr>
              <a:t>Any modifications are included into the source code first upon request and justification</a:t>
            </a:r>
          </a:p>
          <a:p>
            <a:pPr marL="800100" lvl="1" indent="-342900">
              <a:buFont typeface="Arial" panose="020B0604020202020204" pitchFamily="34" charset="0"/>
              <a:buChar char="‒"/>
            </a:pPr>
            <a:r>
              <a:rPr lang="en-GB" sz="2000" dirty="0">
                <a:latin typeface="+mj-lt"/>
                <a:cs typeface="Arial" panose="020B0604020202020204" pitchFamily="34" charset="0"/>
              </a:rPr>
              <a:t>The new modifications are reported to the developers</a:t>
            </a:r>
          </a:p>
          <a:p>
            <a:pPr marL="800100" lvl="1" indent="-342900">
              <a:buFont typeface="Arial" panose="020B0604020202020204" pitchFamily="34" charset="0"/>
              <a:buChar char="‒"/>
            </a:pPr>
            <a:r>
              <a:rPr lang="en-GB" sz="2000" dirty="0">
                <a:latin typeface="+mj-lt"/>
                <a:cs typeface="Arial" panose="020B0604020202020204" pitchFamily="34" charset="0"/>
              </a:rPr>
              <a:t>The modifications are justified by developers</a:t>
            </a:r>
          </a:p>
          <a:p>
            <a:pPr marL="800100" lvl="1" indent="-342900">
              <a:buFont typeface="Arial" panose="020B0604020202020204" pitchFamily="34" charset="0"/>
              <a:buChar char="‒"/>
            </a:pPr>
            <a:r>
              <a:rPr lang="en-GB" sz="2000" dirty="0">
                <a:latin typeface="+mj-lt"/>
                <a:cs typeface="Arial" panose="020B0604020202020204" pitchFamily="34" charset="0"/>
              </a:rPr>
              <a:t>The full verification and validation procedure is repeated before a release and included in the significant updates in necessary.</a:t>
            </a:r>
          </a:p>
          <a:p>
            <a:pPr algn="l"/>
            <a:r>
              <a:rPr lang="en-GB" sz="2000" dirty="0">
                <a:latin typeface="+mj-lt"/>
                <a:cs typeface="Arial" panose="020B0604020202020204" pitchFamily="34" charset="0"/>
              </a:rPr>
              <a:t> </a:t>
            </a:r>
          </a:p>
        </p:txBody>
      </p:sp>
      <p:sp>
        <p:nvSpPr>
          <p:cNvPr id="2" name="Footer Placeholder 7">
            <a:extLst>
              <a:ext uri="{FF2B5EF4-FFF2-40B4-BE49-F238E27FC236}">
                <a16:creationId xmlns:a16="http://schemas.microsoft.com/office/drawing/2014/main" id="{E9EDBE5E-4ED1-C454-2234-2F565DEF4181}"/>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239371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31">
            <a:extLst>
              <a:ext uri="{FF2B5EF4-FFF2-40B4-BE49-F238E27FC236}">
                <a16:creationId xmlns:a16="http://schemas.microsoft.com/office/drawing/2014/main" id="{CD367386-68F2-ECE1-09B0-2FE640F66F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24" t="7728" r="29376" b="12524"/>
          <a:stretch/>
        </p:blipFill>
        <p:spPr>
          <a:xfrm>
            <a:off x="7152343" y="111691"/>
            <a:ext cx="4866337" cy="3310290"/>
          </a:xfrm>
          <a:prstGeom prst="rect">
            <a:avLst/>
          </a:prstGeom>
        </p:spPr>
      </p:pic>
      <p:sp>
        <p:nvSpPr>
          <p:cNvPr id="5" name="Slide Number Placeholder 4">
            <a:extLst>
              <a:ext uri="{FF2B5EF4-FFF2-40B4-BE49-F238E27FC236}">
                <a16:creationId xmlns:a16="http://schemas.microsoft.com/office/drawing/2014/main" id="{38EFCB9A-D74B-5A75-4917-4413F4250544}"/>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pic>
        <p:nvPicPr>
          <p:cNvPr id="6" name="Grafik 18">
            <a:extLst>
              <a:ext uri="{FF2B5EF4-FFF2-40B4-BE49-F238E27FC236}">
                <a16:creationId xmlns:a16="http://schemas.microsoft.com/office/drawing/2014/main" id="{BBA2B54F-6A13-BBD2-6572-323E5E237C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38" t="3705" r="30313" b="10091"/>
          <a:stretch/>
        </p:blipFill>
        <p:spPr>
          <a:xfrm>
            <a:off x="9802" y="3265149"/>
            <a:ext cx="3766922" cy="2991380"/>
          </a:xfrm>
          <a:prstGeom prst="rect">
            <a:avLst/>
          </a:prstGeom>
        </p:spPr>
      </p:pic>
      <p:pic>
        <p:nvPicPr>
          <p:cNvPr id="7" name="Grafik 19">
            <a:extLst>
              <a:ext uri="{FF2B5EF4-FFF2-40B4-BE49-F238E27FC236}">
                <a16:creationId xmlns:a16="http://schemas.microsoft.com/office/drawing/2014/main" id="{20FCCDB1-FBA5-430E-0ACD-DE08797905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37" t="5545" r="36614" b="7078"/>
          <a:stretch/>
        </p:blipFill>
        <p:spPr>
          <a:xfrm>
            <a:off x="4126403" y="1221728"/>
            <a:ext cx="3257178" cy="5157199"/>
          </a:xfrm>
          <a:prstGeom prst="rect">
            <a:avLst/>
          </a:prstGeom>
        </p:spPr>
      </p:pic>
      <p:sp>
        <p:nvSpPr>
          <p:cNvPr id="8" name="Pfeil nach rechts 22">
            <a:extLst>
              <a:ext uri="{FF2B5EF4-FFF2-40B4-BE49-F238E27FC236}">
                <a16:creationId xmlns:a16="http://schemas.microsoft.com/office/drawing/2014/main" id="{9CCE7D79-E563-9CC9-1444-D3C642957FF7}"/>
              </a:ext>
            </a:extLst>
          </p:cNvPr>
          <p:cNvSpPr/>
          <p:nvPr/>
        </p:nvSpPr>
        <p:spPr>
          <a:xfrm rot="20695855">
            <a:off x="3267773" y="3951430"/>
            <a:ext cx="1262356" cy="75564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Abgerundetes Rechteck 26">
            <a:extLst>
              <a:ext uri="{FF2B5EF4-FFF2-40B4-BE49-F238E27FC236}">
                <a16:creationId xmlns:a16="http://schemas.microsoft.com/office/drawing/2014/main" id="{F7838E97-0490-A837-45D1-C4BEACCCAB1F}"/>
              </a:ext>
            </a:extLst>
          </p:cNvPr>
          <p:cNvSpPr/>
          <p:nvPr/>
        </p:nvSpPr>
        <p:spPr>
          <a:xfrm>
            <a:off x="7732909" y="711129"/>
            <a:ext cx="1967241" cy="734080"/>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85000"/>
                    <a:lumOff val="15000"/>
                  </a:schemeClr>
                </a:solidFill>
                <a:latin typeface="+mj-lt"/>
                <a:cs typeface="Arial" panose="020B0604020202020204" pitchFamily="34" charset="0"/>
              </a:rPr>
              <a:t>DEMO blanket</a:t>
            </a:r>
          </a:p>
        </p:txBody>
      </p:sp>
      <p:pic>
        <p:nvPicPr>
          <p:cNvPr id="10" name="Grafik 32">
            <a:extLst>
              <a:ext uri="{FF2B5EF4-FFF2-40B4-BE49-F238E27FC236}">
                <a16:creationId xmlns:a16="http://schemas.microsoft.com/office/drawing/2014/main" id="{28796CD4-6924-C81F-E9C9-D02D0849B8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056" t="6565" r="35571" b="17447"/>
          <a:stretch/>
        </p:blipFill>
        <p:spPr>
          <a:xfrm>
            <a:off x="7023692" y="3291913"/>
            <a:ext cx="3551457" cy="3063440"/>
          </a:xfrm>
          <a:prstGeom prst="rect">
            <a:avLst/>
          </a:prstGeom>
        </p:spPr>
      </p:pic>
      <p:sp>
        <p:nvSpPr>
          <p:cNvPr id="12" name="Pfeil nach rechts 28">
            <a:extLst>
              <a:ext uri="{FF2B5EF4-FFF2-40B4-BE49-F238E27FC236}">
                <a16:creationId xmlns:a16="http://schemas.microsoft.com/office/drawing/2014/main" id="{FEBA360E-B3B6-1AA3-9474-35A93D02FC71}"/>
              </a:ext>
            </a:extLst>
          </p:cNvPr>
          <p:cNvSpPr/>
          <p:nvPr/>
        </p:nvSpPr>
        <p:spPr>
          <a:xfrm rot="6060101">
            <a:off x="8055912" y="3505780"/>
            <a:ext cx="1903337" cy="375992"/>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3" name="Pfeil nach rechts 23">
            <a:extLst>
              <a:ext uri="{FF2B5EF4-FFF2-40B4-BE49-F238E27FC236}">
                <a16:creationId xmlns:a16="http://schemas.microsoft.com/office/drawing/2014/main" id="{D67ABA43-3DE8-0AAD-5A22-015E353694FE}"/>
              </a:ext>
            </a:extLst>
          </p:cNvPr>
          <p:cNvSpPr/>
          <p:nvPr/>
        </p:nvSpPr>
        <p:spPr>
          <a:xfrm rot="20362866">
            <a:off x="5518097" y="2907819"/>
            <a:ext cx="2294788" cy="434791"/>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4" name="Abgerundetes Rechteck 26">
            <a:extLst>
              <a:ext uri="{FF2B5EF4-FFF2-40B4-BE49-F238E27FC236}">
                <a16:creationId xmlns:a16="http://schemas.microsoft.com/office/drawing/2014/main" id="{BC6978F0-6A76-B691-5CB2-A4A2BA863E86}"/>
              </a:ext>
            </a:extLst>
          </p:cNvPr>
          <p:cNvSpPr/>
          <p:nvPr/>
        </p:nvSpPr>
        <p:spPr>
          <a:xfrm>
            <a:off x="4159750" y="811782"/>
            <a:ext cx="2507800" cy="734080"/>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85000"/>
                    <a:lumOff val="15000"/>
                  </a:schemeClr>
                </a:solidFill>
                <a:latin typeface="+mj-lt"/>
                <a:cs typeface="Arial" panose="020B0604020202020204" pitchFamily="34" charset="0"/>
              </a:rPr>
              <a:t>DEMO toroidal segment</a:t>
            </a:r>
          </a:p>
        </p:txBody>
      </p:sp>
      <p:sp>
        <p:nvSpPr>
          <p:cNvPr id="15" name="Abgerundetes Rechteck 26">
            <a:extLst>
              <a:ext uri="{FF2B5EF4-FFF2-40B4-BE49-F238E27FC236}">
                <a16:creationId xmlns:a16="http://schemas.microsoft.com/office/drawing/2014/main" id="{6D26CD8D-E248-BE24-378E-EB65EF85484E}"/>
              </a:ext>
            </a:extLst>
          </p:cNvPr>
          <p:cNvSpPr/>
          <p:nvPr/>
        </p:nvSpPr>
        <p:spPr>
          <a:xfrm>
            <a:off x="615740" y="2501969"/>
            <a:ext cx="1967241" cy="734080"/>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85000"/>
                    <a:lumOff val="15000"/>
                  </a:schemeClr>
                </a:solidFill>
                <a:latin typeface="+mj-lt"/>
                <a:cs typeface="Arial" panose="020B0604020202020204" pitchFamily="34" charset="0"/>
              </a:rPr>
              <a:t>DEMO </a:t>
            </a:r>
          </a:p>
        </p:txBody>
      </p:sp>
      <p:sp>
        <p:nvSpPr>
          <p:cNvPr id="16" name="Abgerundetes Rechteck 26">
            <a:extLst>
              <a:ext uri="{FF2B5EF4-FFF2-40B4-BE49-F238E27FC236}">
                <a16:creationId xmlns:a16="http://schemas.microsoft.com/office/drawing/2014/main" id="{65A5D739-A484-3287-E01F-20E99A4A84E7}"/>
              </a:ext>
            </a:extLst>
          </p:cNvPr>
          <p:cNvSpPr/>
          <p:nvPr/>
        </p:nvSpPr>
        <p:spPr>
          <a:xfrm>
            <a:off x="7383581" y="5160023"/>
            <a:ext cx="1967241" cy="734080"/>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85000"/>
                    <a:lumOff val="15000"/>
                  </a:schemeClr>
                </a:solidFill>
                <a:latin typeface="+mj-lt"/>
                <a:cs typeface="Arial" panose="020B0604020202020204" pitchFamily="34" charset="0"/>
              </a:rPr>
              <a:t>DEMO </a:t>
            </a:r>
          </a:p>
          <a:p>
            <a:pPr algn="ctr"/>
            <a:r>
              <a:rPr lang="en-GB" sz="2400" dirty="0">
                <a:solidFill>
                  <a:schemeClr val="tx1">
                    <a:lumMod val="85000"/>
                    <a:lumOff val="15000"/>
                  </a:schemeClr>
                </a:solidFill>
                <a:latin typeface="+mj-lt"/>
                <a:cs typeface="Arial" panose="020B0604020202020204" pitchFamily="34" charset="0"/>
              </a:rPr>
              <a:t>“fuel pin”</a:t>
            </a:r>
          </a:p>
        </p:txBody>
      </p:sp>
      <p:sp>
        <p:nvSpPr>
          <p:cNvPr id="17" name="Title 1">
            <a:extLst>
              <a:ext uri="{FF2B5EF4-FFF2-40B4-BE49-F238E27FC236}">
                <a16:creationId xmlns:a16="http://schemas.microsoft.com/office/drawing/2014/main" id="{9A5F021A-6D57-DAF8-87E8-2C1FF869B254}"/>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II. MCNP geometry model</a:t>
            </a:r>
          </a:p>
        </p:txBody>
      </p:sp>
      <p:sp>
        <p:nvSpPr>
          <p:cNvPr id="19" name="Rectangle: Rounded Corners 18">
            <a:extLst>
              <a:ext uri="{FF2B5EF4-FFF2-40B4-BE49-F238E27FC236}">
                <a16:creationId xmlns:a16="http://schemas.microsoft.com/office/drawing/2014/main" id="{03F04918-BB56-966A-AFEB-24C0BE5C9392}"/>
              </a:ext>
            </a:extLst>
          </p:cNvPr>
          <p:cNvSpPr/>
          <p:nvPr/>
        </p:nvSpPr>
        <p:spPr>
          <a:xfrm>
            <a:off x="173320" y="981222"/>
            <a:ext cx="3773815" cy="1336150"/>
          </a:xfrm>
          <a:prstGeom prst="roundRect">
            <a:avLst>
              <a:gd name="adj" fmla="val 797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2" name="TextBox 21">
            <a:extLst>
              <a:ext uri="{FF2B5EF4-FFF2-40B4-BE49-F238E27FC236}">
                <a16:creationId xmlns:a16="http://schemas.microsoft.com/office/drawing/2014/main" id="{B97C92CB-FCA9-1ACC-7C76-21BF5E8E5AEC}"/>
              </a:ext>
            </a:extLst>
          </p:cNvPr>
          <p:cNvSpPr txBox="1"/>
          <p:nvPr/>
        </p:nvSpPr>
        <p:spPr>
          <a:xfrm>
            <a:off x="188686" y="1149839"/>
            <a:ext cx="3646922" cy="923330"/>
          </a:xfrm>
          <a:prstGeom prst="rect">
            <a:avLst/>
          </a:prstGeom>
          <a:noFill/>
        </p:spPr>
        <p:txBody>
          <a:bodyPr wrap="square">
            <a:spAutoFit/>
          </a:bodyPr>
          <a:lstStyle/>
          <a:p>
            <a:pPr marL="342900" indent="-342900" algn="l">
              <a:buFont typeface="Arial" panose="020B0604020202020204" pitchFamily="34" charset="0"/>
              <a:buChar char="•"/>
            </a:pPr>
            <a:r>
              <a:rPr lang="en-GB" sz="1800" dirty="0">
                <a:latin typeface="+mj-lt"/>
                <a:cs typeface="Arial" panose="020B0604020202020204" pitchFamily="34" charset="0"/>
              </a:rPr>
              <a:t>The model uses a CAD design</a:t>
            </a:r>
          </a:p>
          <a:p>
            <a:pPr marL="342900" indent="-342900" algn="l">
              <a:buFont typeface="Arial" panose="020B0604020202020204" pitchFamily="34" charset="0"/>
              <a:buChar char="•"/>
            </a:pPr>
            <a:r>
              <a:rPr lang="en-GB" sz="1800" dirty="0">
                <a:latin typeface="+mj-lt"/>
                <a:cs typeface="Arial" panose="020B0604020202020204" pitchFamily="34" charset="0"/>
              </a:rPr>
              <a:t>Modular based</a:t>
            </a:r>
          </a:p>
          <a:p>
            <a:pPr marL="342900" indent="-342900" algn="l">
              <a:buFont typeface="Arial" panose="020B0604020202020204" pitchFamily="34" charset="0"/>
              <a:buChar char="•"/>
            </a:pPr>
            <a:r>
              <a:rPr lang="en-GB" sz="1800" dirty="0">
                <a:latin typeface="+mj-lt"/>
                <a:cs typeface="Arial" panose="020B0604020202020204" pitchFamily="34" charset="0"/>
              </a:rPr>
              <a:t>Almost </a:t>
            </a:r>
            <a:r>
              <a:rPr lang="en-GB" sz="1800" b="1" dirty="0">
                <a:solidFill>
                  <a:schemeClr val="accent1">
                    <a:lumMod val="75000"/>
                  </a:schemeClr>
                </a:solidFill>
                <a:latin typeface="+mj-lt"/>
                <a:cs typeface="Arial" panose="020B0604020202020204" pitchFamily="34" charset="0"/>
              </a:rPr>
              <a:t>arbitrary complexity</a:t>
            </a:r>
          </a:p>
        </p:txBody>
      </p:sp>
      <p:sp>
        <p:nvSpPr>
          <p:cNvPr id="23" name="Rechteck 27">
            <a:extLst>
              <a:ext uri="{FF2B5EF4-FFF2-40B4-BE49-F238E27FC236}">
                <a16:creationId xmlns:a16="http://schemas.microsoft.com/office/drawing/2014/main" id="{94CE9AF7-2B50-A6C5-7A59-8BA8D230254F}"/>
              </a:ext>
            </a:extLst>
          </p:cNvPr>
          <p:cNvSpPr/>
          <p:nvPr/>
        </p:nvSpPr>
        <p:spPr>
          <a:xfrm>
            <a:off x="9942166" y="3001839"/>
            <a:ext cx="2141636" cy="20821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4" name="Rechteck 28">
            <a:extLst>
              <a:ext uri="{FF2B5EF4-FFF2-40B4-BE49-F238E27FC236}">
                <a16:creationId xmlns:a16="http://schemas.microsoft.com/office/drawing/2014/main" id="{71ECB6AF-5005-B241-530D-B0EC58A61AB9}"/>
              </a:ext>
            </a:extLst>
          </p:cNvPr>
          <p:cNvSpPr/>
          <p:nvPr/>
        </p:nvSpPr>
        <p:spPr>
          <a:xfrm>
            <a:off x="9558632" y="5303508"/>
            <a:ext cx="1143954" cy="107541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25" name="Gerader Verbinder 30">
            <a:extLst>
              <a:ext uri="{FF2B5EF4-FFF2-40B4-BE49-F238E27FC236}">
                <a16:creationId xmlns:a16="http://schemas.microsoft.com/office/drawing/2014/main" id="{C1D7BBFF-0435-DC1F-0BFD-99F08D93A9F7}"/>
              </a:ext>
            </a:extLst>
          </p:cNvPr>
          <p:cNvCxnSpPr>
            <a:cxnSpLocks/>
          </p:cNvCxnSpPr>
          <p:nvPr/>
        </p:nvCxnSpPr>
        <p:spPr>
          <a:xfrm flipV="1">
            <a:off x="9558632" y="5083975"/>
            <a:ext cx="383534" cy="23567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Gerader Verbinder 31">
            <a:extLst>
              <a:ext uri="{FF2B5EF4-FFF2-40B4-BE49-F238E27FC236}">
                <a16:creationId xmlns:a16="http://schemas.microsoft.com/office/drawing/2014/main" id="{55C8238E-EDFA-39AB-55BA-BEE5E31D6ABC}"/>
              </a:ext>
            </a:extLst>
          </p:cNvPr>
          <p:cNvCxnSpPr>
            <a:cxnSpLocks/>
          </p:cNvCxnSpPr>
          <p:nvPr/>
        </p:nvCxnSpPr>
        <p:spPr>
          <a:xfrm flipV="1">
            <a:off x="10701319" y="5100613"/>
            <a:ext cx="1317361" cy="12783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9" name="Grafik 21">
            <a:extLst>
              <a:ext uri="{FF2B5EF4-FFF2-40B4-BE49-F238E27FC236}">
                <a16:creationId xmlns:a16="http://schemas.microsoft.com/office/drawing/2014/main" id="{F8E1B6F4-60AE-8C48-983E-F90EAAD1F0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234" t="57617" r="35416" b="17216"/>
          <a:stretch/>
        </p:blipFill>
        <p:spPr>
          <a:xfrm>
            <a:off x="10068336" y="3067049"/>
            <a:ext cx="2048881" cy="2082137"/>
          </a:xfrm>
          <a:prstGeom prst="rect">
            <a:avLst/>
          </a:prstGeom>
        </p:spPr>
      </p:pic>
      <p:sp>
        <p:nvSpPr>
          <p:cNvPr id="2" name="Footer Placeholder 7">
            <a:extLst>
              <a:ext uri="{FF2B5EF4-FFF2-40B4-BE49-F238E27FC236}">
                <a16:creationId xmlns:a16="http://schemas.microsoft.com/office/drawing/2014/main" id="{4953B2A7-8BB5-F4B3-76A1-CB788FD4F8CA}"/>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270186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0BC739-AF6B-94E5-EE0B-608BA03B1A6F}"/>
              </a:ext>
            </a:extLst>
          </p:cNvPr>
          <p:cNvPicPr>
            <a:picLocks noChangeAspect="1"/>
          </p:cNvPicPr>
          <p:nvPr/>
        </p:nvPicPr>
        <p:blipFill>
          <a:blip r:embed="rId2"/>
          <a:stretch>
            <a:fillRect/>
          </a:stretch>
        </p:blipFill>
        <p:spPr>
          <a:xfrm>
            <a:off x="8197759" y="296390"/>
            <a:ext cx="3994264" cy="4016091"/>
          </a:xfrm>
          <a:prstGeom prst="rect">
            <a:avLst/>
          </a:prstGeom>
        </p:spPr>
      </p:pic>
      <p:sp>
        <p:nvSpPr>
          <p:cNvPr id="5" name="Slide Number Placeholder 4">
            <a:extLst>
              <a:ext uri="{FF2B5EF4-FFF2-40B4-BE49-F238E27FC236}">
                <a16:creationId xmlns:a16="http://schemas.microsoft.com/office/drawing/2014/main" id="{693182B7-4B84-3B11-0FB2-CA52ECF07B5E}"/>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pic>
        <p:nvPicPr>
          <p:cNvPr id="6" name="Picture 5">
            <a:extLst>
              <a:ext uri="{FF2B5EF4-FFF2-40B4-BE49-F238E27FC236}">
                <a16:creationId xmlns:a16="http://schemas.microsoft.com/office/drawing/2014/main" id="{4698B38D-8931-95E0-69BA-91F3C7D2D5F0}"/>
              </a:ext>
            </a:extLst>
          </p:cNvPr>
          <p:cNvPicPr>
            <a:picLocks noChangeAspect="1"/>
          </p:cNvPicPr>
          <p:nvPr/>
        </p:nvPicPr>
        <p:blipFill>
          <a:blip r:embed="rId3"/>
          <a:srcRect l="10645" t="3892"/>
          <a:stretch>
            <a:fillRect/>
          </a:stretch>
        </p:blipFill>
        <p:spPr>
          <a:xfrm>
            <a:off x="220746" y="1270598"/>
            <a:ext cx="4497806" cy="4621602"/>
          </a:xfrm>
          <a:prstGeom prst="rect">
            <a:avLst/>
          </a:prstGeom>
        </p:spPr>
      </p:pic>
      <p:pic>
        <p:nvPicPr>
          <p:cNvPr id="8" name="Picture 7">
            <a:extLst>
              <a:ext uri="{FF2B5EF4-FFF2-40B4-BE49-F238E27FC236}">
                <a16:creationId xmlns:a16="http://schemas.microsoft.com/office/drawing/2014/main" id="{013D66BE-B22D-B039-9C42-AAF98B0221E6}"/>
              </a:ext>
            </a:extLst>
          </p:cNvPr>
          <p:cNvPicPr>
            <a:picLocks noChangeAspect="1"/>
          </p:cNvPicPr>
          <p:nvPr/>
        </p:nvPicPr>
        <p:blipFill>
          <a:blip r:embed="rId4"/>
          <a:stretch>
            <a:fillRect/>
          </a:stretch>
        </p:blipFill>
        <p:spPr>
          <a:xfrm>
            <a:off x="4410534" y="2403019"/>
            <a:ext cx="4104729" cy="4029381"/>
          </a:xfrm>
          <a:prstGeom prst="rect">
            <a:avLst/>
          </a:prstGeom>
        </p:spPr>
      </p:pic>
      <p:pic>
        <p:nvPicPr>
          <p:cNvPr id="9" name="Picture 8">
            <a:extLst>
              <a:ext uri="{FF2B5EF4-FFF2-40B4-BE49-F238E27FC236}">
                <a16:creationId xmlns:a16="http://schemas.microsoft.com/office/drawing/2014/main" id="{F904C074-35F3-54DB-C596-80E3BDC4BD9E}"/>
              </a:ext>
            </a:extLst>
          </p:cNvPr>
          <p:cNvPicPr>
            <a:picLocks noChangeAspect="1"/>
          </p:cNvPicPr>
          <p:nvPr/>
        </p:nvPicPr>
        <p:blipFill>
          <a:blip r:embed="rId5"/>
          <a:srcRect l="8841" t="25228" b="17794"/>
          <a:stretch>
            <a:fillRect/>
          </a:stretch>
        </p:blipFill>
        <p:spPr>
          <a:xfrm>
            <a:off x="8831943" y="4416009"/>
            <a:ext cx="3139311" cy="1792644"/>
          </a:xfrm>
          <a:prstGeom prst="rect">
            <a:avLst/>
          </a:prstGeom>
          <a:ln w="25400">
            <a:solidFill>
              <a:schemeClr val="accent1">
                <a:lumMod val="75000"/>
              </a:schemeClr>
            </a:solidFill>
          </a:ln>
        </p:spPr>
      </p:pic>
      <p:sp>
        <p:nvSpPr>
          <p:cNvPr id="10" name="Oval 9">
            <a:extLst>
              <a:ext uri="{FF2B5EF4-FFF2-40B4-BE49-F238E27FC236}">
                <a16:creationId xmlns:a16="http://schemas.microsoft.com/office/drawing/2014/main" id="{44FA92C4-7E6B-7EE6-A91E-AF5D70EBC859}"/>
              </a:ext>
            </a:extLst>
          </p:cNvPr>
          <p:cNvSpPr/>
          <p:nvPr/>
        </p:nvSpPr>
        <p:spPr>
          <a:xfrm>
            <a:off x="6945086" y="4673599"/>
            <a:ext cx="609600" cy="515258"/>
          </a:xfrm>
          <a:prstGeom prst="ellipse">
            <a:avLst/>
          </a:prstGeom>
          <a:noFill/>
          <a:ln w="38100">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12" name="Straight Connector 11">
            <a:extLst>
              <a:ext uri="{FF2B5EF4-FFF2-40B4-BE49-F238E27FC236}">
                <a16:creationId xmlns:a16="http://schemas.microsoft.com/office/drawing/2014/main" id="{0826D4DF-AB5C-51BD-08B4-0CDAF3534CC0}"/>
              </a:ext>
            </a:extLst>
          </p:cNvPr>
          <p:cNvCxnSpPr>
            <a:stCxn id="10" idx="0"/>
          </p:cNvCxnSpPr>
          <p:nvPr/>
        </p:nvCxnSpPr>
        <p:spPr>
          <a:xfrm flipV="1">
            <a:off x="7249886" y="4416009"/>
            <a:ext cx="1582057" cy="25759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912CF3-FA1C-D240-B368-A1EF598F0C10}"/>
              </a:ext>
            </a:extLst>
          </p:cNvPr>
          <p:cNvCxnSpPr>
            <a:stCxn id="10" idx="4"/>
          </p:cNvCxnSpPr>
          <p:nvPr/>
        </p:nvCxnSpPr>
        <p:spPr>
          <a:xfrm>
            <a:off x="7249886" y="5188857"/>
            <a:ext cx="1582057" cy="1019796"/>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Abgerundetes Rechteck 26">
            <a:extLst>
              <a:ext uri="{FF2B5EF4-FFF2-40B4-BE49-F238E27FC236}">
                <a16:creationId xmlns:a16="http://schemas.microsoft.com/office/drawing/2014/main" id="{5EE9E8D2-EBCD-4F60-2269-333D20617B48}"/>
              </a:ext>
            </a:extLst>
          </p:cNvPr>
          <p:cNvSpPr/>
          <p:nvPr/>
        </p:nvSpPr>
        <p:spPr>
          <a:xfrm>
            <a:off x="1051169" y="840083"/>
            <a:ext cx="1967241" cy="734080"/>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85000"/>
                    <a:lumOff val="15000"/>
                  </a:schemeClr>
                </a:solidFill>
                <a:latin typeface="+mj-lt"/>
                <a:cs typeface="Arial" panose="020B0604020202020204" pitchFamily="34" charset="0"/>
              </a:rPr>
              <a:t>CAD </a:t>
            </a:r>
          </a:p>
        </p:txBody>
      </p:sp>
      <p:sp>
        <p:nvSpPr>
          <p:cNvPr id="16" name="Abgerundetes Rechteck 26">
            <a:extLst>
              <a:ext uri="{FF2B5EF4-FFF2-40B4-BE49-F238E27FC236}">
                <a16:creationId xmlns:a16="http://schemas.microsoft.com/office/drawing/2014/main" id="{E2A441F0-0B27-FDF8-8910-FAFBFC16869B}"/>
              </a:ext>
            </a:extLst>
          </p:cNvPr>
          <p:cNvSpPr/>
          <p:nvPr/>
        </p:nvSpPr>
        <p:spPr>
          <a:xfrm>
            <a:off x="6577183" y="840083"/>
            <a:ext cx="1967241" cy="734080"/>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85000"/>
                    <a:lumOff val="15000"/>
                  </a:schemeClr>
                </a:solidFill>
                <a:latin typeface="+mj-lt"/>
                <a:cs typeface="Arial" panose="020B0604020202020204" pitchFamily="34" charset="0"/>
              </a:rPr>
              <a:t>MCNP </a:t>
            </a:r>
          </a:p>
        </p:txBody>
      </p:sp>
      <p:sp>
        <p:nvSpPr>
          <p:cNvPr id="18" name="Abgerundetes Rechteck 26">
            <a:extLst>
              <a:ext uri="{FF2B5EF4-FFF2-40B4-BE49-F238E27FC236}">
                <a16:creationId xmlns:a16="http://schemas.microsoft.com/office/drawing/2014/main" id="{58CB0065-9F06-1E53-A8D9-BD9502117DC4}"/>
              </a:ext>
            </a:extLst>
          </p:cNvPr>
          <p:cNvSpPr/>
          <p:nvPr/>
        </p:nvSpPr>
        <p:spPr>
          <a:xfrm>
            <a:off x="3882284" y="690605"/>
            <a:ext cx="1967241" cy="1193662"/>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85000"/>
                    <a:lumOff val="15000"/>
                  </a:schemeClr>
                </a:solidFill>
                <a:latin typeface="+mj-lt"/>
                <a:cs typeface="Arial" panose="020B0604020202020204" pitchFamily="34" charset="0"/>
              </a:rPr>
              <a:t>European</a:t>
            </a:r>
          </a:p>
          <a:p>
            <a:pPr algn="ctr"/>
            <a:r>
              <a:rPr lang="en-GB" sz="2400" dirty="0">
                <a:solidFill>
                  <a:schemeClr val="tx1">
                    <a:lumMod val="85000"/>
                    <a:lumOff val="15000"/>
                  </a:schemeClr>
                </a:solidFill>
                <a:latin typeface="+mj-lt"/>
                <a:cs typeface="Arial" panose="020B0604020202020204" pitchFamily="34" charset="0"/>
              </a:rPr>
              <a:t>automated</a:t>
            </a:r>
          </a:p>
          <a:p>
            <a:pPr algn="ctr"/>
            <a:r>
              <a:rPr lang="en-GB" sz="2400" dirty="0">
                <a:solidFill>
                  <a:schemeClr val="tx1">
                    <a:lumMod val="85000"/>
                    <a:lumOff val="15000"/>
                  </a:schemeClr>
                </a:solidFill>
                <a:latin typeface="+mj-lt"/>
                <a:cs typeface="Arial" panose="020B0604020202020204" pitchFamily="34" charset="0"/>
              </a:rPr>
              <a:t>conversion </a:t>
            </a:r>
          </a:p>
        </p:txBody>
      </p:sp>
      <p:sp>
        <p:nvSpPr>
          <p:cNvPr id="19" name="Arrow: Right 18">
            <a:extLst>
              <a:ext uri="{FF2B5EF4-FFF2-40B4-BE49-F238E27FC236}">
                <a16:creationId xmlns:a16="http://schemas.microsoft.com/office/drawing/2014/main" id="{FE867553-E6C6-79C0-ED3A-CD1D9B5D9F7D}"/>
              </a:ext>
            </a:extLst>
          </p:cNvPr>
          <p:cNvSpPr/>
          <p:nvPr/>
        </p:nvSpPr>
        <p:spPr>
          <a:xfrm>
            <a:off x="5805695" y="1055379"/>
            <a:ext cx="830423" cy="303488"/>
          </a:xfrm>
          <a:prstGeom prst="rightArrow">
            <a:avLst/>
          </a:prstGeom>
          <a:solidFill>
            <a:schemeClr val="bg2">
              <a:lumMod val="90000"/>
            </a:schemeClr>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7" name="Arrow: Right 16">
            <a:extLst>
              <a:ext uri="{FF2B5EF4-FFF2-40B4-BE49-F238E27FC236}">
                <a16:creationId xmlns:a16="http://schemas.microsoft.com/office/drawing/2014/main" id="{E5FF79E9-7B46-20A4-60FD-19FE57C761DF}"/>
              </a:ext>
            </a:extLst>
          </p:cNvPr>
          <p:cNvSpPr/>
          <p:nvPr/>
        </p:nvSpPr>
        <p:spPr>
          <a:xfrm>
            <a:off x="3038442" y="1055379"/>
            <a:ext cx="887672" cy="303488"/>
          </a:xfrm>
          <a:prstGeom prst="rightArrow">
            <a:avLst/>
          </a:prstGeom>
          <a:solidFill>
            <a:schemeClr val="bg2">
              <a:lumMod val="90000"/>
            </a:schemeClr>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21" name="Straight Arrow Connector 20">
            <a:extLst>
              <a:ext uri="{FF2B5EF4-FFF2-40B4-BE49-F238E27FC236}">
                <a16:creationId xmlns:a16="http://schemas.microsoft.com/office/drawing/2014/main" id="{EAD7D748-2C94-FA51-FE2B-18B46444CD34}"/>
              </a:ext>
            </a:extLst>
          </p:cNvPr>
          <p:cNvCxnSpPr>
            <a:stCxn id="16" idx="2"/>
          </p:cNvCxnSpPr>
          <p:nvPr/>
        </p:nvCxnSpPr>
        <p:spPr>
          <a:xfrm flipH="1">
            <a:off x="6945086" y="1574163"/>
            <a:ext cx="615718" cy="828856"/>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240A8C9-712A-C217-11DF-D2CC52C50A55}"/>
              </a:ext>
            </a:extLst>
          </p:cNvPr>
          <p:cNvCxnSpPr>
            <a:cxnSpLocks/>
            <a:stCxn id="16" idx="3"/>
          </p:cNvCxnSpPr>
          <p:nvPr/>
        </p:nvCxnSpPr>
        <p:spPr>
          <a:xfrm>
            <a:off x="8544424" y="1207123"/>
            <a:ext cx="1034750" cy="667002"/>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E18B56EE-398E-4C61-B47D-F3320481C77C}"/>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II. </a:t>
            </a:r>
            <a:r>
              <a:rPr lang="en-GB" dirty="0">
                <a:solidFill>
                  <a:schemeClr val="tx1">
                    <a:lumMod val="50000"/>
                    <a:lumOff val="50000"/>
                  </a:schemeClr>
                </a:solidFill>
                <a:latin typeface="Arial" panose="020B0604020202020204" pitchFamily="34" charset="0"/>
              </a:rPr>
              <a:t>MCNP geometry model.</a:t>
            </a:r>
            <a:r>
              <a:rPr lang="en-GB" dirty="0">
                <a:latin typeface="Arial" panose="020B0604020202020204" pitchFamily="34" charset="0"/>
              </a:rPr>
              <a:t> Model generation</a:t>
            </a:r>
          </a:p>
        </p:txBody>
      </p:sp>
      <p:sp>
        <p:nvSpPr>
          <p:cNvPr id="2" name="Footer Placeholder 7">
            <a:extLst>
              <a:ext uri="{FF2B5EF4-FFF2-40B4-BE49-F238E27FC236}">
                <a16:creationId xmlns:a16="http://schemas.microsoft.com/office/drawing/2014/main" id="{C2D87B4C-EDD8-F1CE-B431-EBFD4B54889F}"/>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94437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3D2263-9B57-0EB6-86A7-574B8E7D02AE}"/>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
        <p:nvSpPr>
          <p:cNvPr id="6" name="Title 1">
            <a:extLst>
              <a:ext uri="{FF2B5EF4-FFF2-40B4-BE49-F238E27FC236}">
                <a16:creationId xmlns:a16="http://schemas.microsoft.com/office/drawing/2014/main" id="{C56147CC-E1E7-BF4C-A4E9-778803BBADA4}"/>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III. Nuclear data</a:t>
            </a:r>
          </a:p>
        </p:txBody>
      </p:sp>
      <p:sp>
        <p:nvSpPr>
          <p:cNvPr id="7" name="TextBox 6">
            <a:extLst>
              <a:ext uri="{FF2B5EF4-FFF2-40B4-BE49-F238E27FC236}">
                <a16:creationId xmlns:a16="http://schemas.microsoft.com/office/drawing/2014/main" id="{DAA9BBB9-D205-2E48-BABD-3E5D1209CD37}"/>
              </a:ext>
            </a:extLst>
          </p:cNvPr>
          <p:cNvSpPr txBox="1"/>
          <p:nvPr/>
        </p:nvSpPr>
        <p:spPr>
          <a:xfrm>
            <a:off x="251028" y="588394"/>
            <a:ext cx="11689944" cy="6001643"/>
          </a:xfrm>
          <a:prstGeom prst="rect">
            <a:avLst/>
          </a:prstGeom>
          <a:noFill/>
        </p:spPr>
        <p:txBody>
          <a:bodyPr wrap="square" rtlCol="0">
            <a:spAutoFit/>
          </a:bodyPr>
          <a:lstStyle/>
          <a:p>
            <a:pPr algn="l"/>
            <a:r>
              <a:rPr lang="en-GB" sz="2400" dirty="0">
                <a:latin typeface="Arial" panose="020B0604020202020204" pitchFamily="34" charset="0"/>
                <a:cs typeface="Arial" panose="020B0604020202020204" pitchFamily="34" charset="0"/>
              </a:rPr>
              <a:t>The data used in the MCNP calculations:</a:t>
            </a:r>
          </a:p>
          <a:p>
            <a:pPr algn="l"/>
            <a:endParaRPr lang="en-GB" dirty="0">
              <a:latin typeface="Arial" panose="020B0604020202020204" pitchFamily="34" charset="0"/>
              <a:cs typeface="Arial" panose="020B0604020202020204" pitchFamily="34" charset="0"/>
            </a:endParaRPr>
          </a:p>
          <a:p>
            <a:pPr marL="342900" indent="-342900" algn="l">
              <a:buFont typeface="+mj-lt"/>
              <a:buAutoNum type="arabicPeriod"/>
            </a:pPr>
            <a:r>
              <a:rPr lang="en-GB" b="1" dirty="0">
                <a:solidFill>
                  <a:schemeClr val="accent1">
                    <a:lumMod val="75000"/>
                  </a:schemeClr>
                </a:solidFill>
                <a:latin typeface="Arial" panose="020B0604020202020204" pitchFamily="34" charset="0"/>
                <a:cs typeface="Arial" panose="020B0604020202020204" pitchFamily="34" charset="0"/>
              </a:rPr>
              <a:t>Neutron induced reaction </a:t>
            </a:r>
            <a:r>
              <a:rPr lang="en-GB" dirty="0">
                <a:latin typeface="Arial" panose="020B0604020202020204" pitchFamily="34" charset="0"/>
                <a:cs typeface="Arial" panose="020B0604020202020204" pitchFamily="34" charset="0"/>
              </a:rPr>
              <a:t>data from the latest European data library JEFF-4.0 (Joint European Fission Fusion), 2025</a:t>
            </a:r>
          </a:p>
          <a:p>
            <a:pPr marL="742950" lvl="1" indent="-285750">
              <a:buFont typeface="Arial" panose="020B0604020202020204" pitchFamily="34" charset="0"/>
              <a:buChar char="‒"/>
            </a:pPr>
            <a:endParaRPr lang="en-GB"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Big community of the developers (~100 people), well validated against microscopic and integral measurements, permanent quality and version control, continuous improvements towards high quality</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Reaction cross sections (E</a:t>
            </a:r>
            <a:r>
              <a:rPr lang="en-GB" i="1" baseline="-25000" dirty="0">
                <a:latin typeface="Arial" panose="020B0604020202020204" pitchFamily="34" charset="0"/>
                <a:cs typeface="Arial" panose="020B0604020202020204" pitchFamily="34" charset="0"/>
              </a:rPr>
              <a:t>n</a:t>
            </a:r>
            <a:r>
              <a:rPr lang="en-GB" i="1" dirty="0">
                <a:latin typeface="Arial" panose="020B0604020202020204" pitchFamily="34" charset="0"/>
                <a:cs typeface="Arial" panose="020B0604020202020204" pitchFamily="34" charset="0"/>
              </a:rPr>
              <a:t> ≤ 200 MeV) </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Secondary particle distributions (energy and angle)</a:t>
            </a:r>
          </a:p>
          <a:p>
            <a:pPr algn="l"/>
            <a:endParaRPr lang="en-GB" dirty="0">
              <a:latin typeface="Arial" panose="020B0604020202020204" pitchFamily="34" charset="0"/>
              <a:cs typeface="Arial" panose="020B0604020202020204" pitchFamily="34" charset="0"/>
            </a:endParaRPr>
          </a:p>
          <a:p>
            <a:pPr marL="342900" indent="-342900" algn="l">
              <a:buFont typeface="+mj-lt"/>
              <a:buAutoNum type="arabicPeriod" startAt="2"/>
            </a:pPr>
            <a:r>
              <a:rPr lang="en-GB" b="1" dirty="0">
                <a:solidFill>
                  <a:schemeClr val="accent1">
                    <a:lumMod val="75000"/>
                  </a:schemeClr>
                </a:solidFill>
                <a:latin typeface="Arial" panose="020B0604020202020204" pitchFamily="34" charset="0"/>
                <a:cs typeface="Arial" panose="020B0604020202020204" pitchFamily="34" charset="0"/>
              </a:rPr>
              <a:t>Gamma induced reactions</a:t>
            </a:r>
          </a:p>
          <a:p>
            <a:pPr algn="l"/>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Photo-atomic (E</a:t>
            </a:r>
            <a:r>
              <a:rPr lang="en-GB" i="1" baseline="-25000" dirty="0">
                <a:latin typeface="Arial" panose="020B0604020202020204" pitchFamily="34" charset="0"/>
                <a:cs typeface="Arial" panose="020B0604020202020204" pitchFamily="34" charset="0"/>
                <a:sym typeface="Symbol" panose="05050102010706020507" pitchFamily="18" charset="2"/>
              </a:rPr>
              <a:t></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 1000 MeV), from Los-Alamos Laboratory</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Gamma-nucleus (E</a:t>
            </a:r>
            <a:r>
              <a:rPr lang="en-GB" i="1" baseline="-25000" dirty="0">
                <a:latin typeface="Arial" panose="020B0604020202020204" pitchFamily="34" charset="0"/>
                <a:cs typeface="Arial" panose="020B0604020202020204" pitchFamily="34" charset="0"/>
                <a:sym typeface="Symbol" panose="05050102010706020507" pitchFamily="18" charset="2"/>
              </a:rPr>
              <a:t></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 200 MeV), from JEFF-4.0 </a:t>
            </a:r>
          </a:p>
          <a:p>
            <a:pPr algn="l"/>
            <a:endParaRPr lang="en-GB" dirty="0">
              <a:latin typeface="Arial" panose="020B0604020202020204" pitchFamily="34" charset="0"/>
              <a:cs typeface="Arial" panose="020B0604020202020204" pitchFamily="34" charset="0"/>
            </a:endParaRPr>
          </a:p>
          <a:p>
            <a:pPr marL="342900" indent="-342900" algn="l">
              <a:buFont typeface="+mj-lt"/>
              <a:buAutoNum type="arabicPeriod" startAt="3"/>
            </a:pPr>
            <a:r>
              <a:rPr lang="en-GB" b="1" dirty="0">
                <a:solidFill>
                  <a:schemeClr val="accent1">
                    <a:lumMod val="75000"/>
                  </a:schemeClr>
                </a:solidFill>
                <a:latin typeface="Arial" panose="020B0604020202020204" pitchFamily="34" charset="0"/>
                <a:cs typeface="Arial" panose="020B0604020202020204" pitchFamily="34" charset="0"/>
              </a:rPr>
              <a:t>Electron-atomic data</a:t>
            </a:r>
          </a:p>
          <a:p>
            <a:pPr algn="l"/>
            <a:endParaRPr lang="en-GB" dirty="0">
              <a:latin typeface="Arial" panose="020B0604020202020204" pitchFamily="34" charset="0"/>
              <a:cs typeface="Arial" panose="020B0604020202020204" pitchFamily="34" charset="0"/>
            </a:endParaRPr>
          </a:p>
          <a:p>
            <a:pPr marL="342900" indent="-342900" algn="l">
              <a:buFont typeface="+mj-lt"/>
              <a:buAutoNum type="arabicPeriod" startAt="4"/>
            </a:pPr>
            <a:r>
              <a:rPr lang="en-GB" b="1" dirty="0">
                <a:solidFill>
                  <a:schemeClr val="accent1">
                    <a:lumMod val="75000"/>
                  </a:schemeClr>
                </a:solidFill>
                <a:latin typeface="Arial" panose="020B0604020202020204" pitchFamily="34" charset="0"/>
                <a:cs typeface="Arial" panose="020B0604020202020204" pitchFamily="34" charset="0"/>
              </a:rPr>
              <a:t>Uncertainty data for nuclear reactions </a:t>
            </a:r>
            <a:r>
              <a:rPr lang="en-GB" dirty="0">
                <a:latin typeface="Arial" panose="020B0604020202020204" pitchFamily="34" charset="0"/>
                <a:cs typeface="Arial" panose="020B0604020202020204" pitchFamily="34" charset="0"/>
              </a:rPr>
              <a:t>(specially dedicated European project)</a:t>
            </a:r>
            <a:r>
              <a:rPr lang="en-GB" b="1" dirty="0">
                <a:solidFill>
                  <a:schemeClr val="accent1">
                    <a:lumMod val="75000"/>
                  </a:schemeClr>
                </a:solidFill>
                <a:latin typeface="Arial" panose="020B0604020202020204" pitchFamily="34" charset="0"/>
                <a:cs typeface="Arial" panose="020B0604020202020204" pitchFamily="34" charset="0"/>
              </a:rPr>
              <a:t>:</a:t>
            </a:r>
          </a:p>
          <a:p>
            <a:pPr algn="l"/>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i="1" u="sng" dirty="0">
                <a:latin typeface="Arial" panose="020B0604020202020204" pitchFamily="34" charset="0"/>
                <a:cs typeface="Arial" panose="020B0604020202020204" pitchFamily="34" charset="0"/>
              </a:rPr>
              <a:t>Variance data</a:t>
            </a:r>
            <a:r>
              <a:rPr lang="en-GB" i="1" dirty="0">
                <a:latin typeface="Arial" panose="020B0604020202020204" pitchFamily="34" charset="0"/>
                <a:cs typeface="Arial" panose="020B0604020202020204" pitchFamily="34" charset="0"/>
              </a:rPr>
              <a:t>: estimated uncertainty due to experimental data and nuclear modelling uncertainty</a:t>
            </a:r>
          </a:p>
          <a:p>
            <a:pPr marL="742950" lvl="1" indent="-285750">
              <a:buFont typeface="Arial" panose="020B0604020202020204" pitchFamily="34" charset="0"/>
              <a:buChar char="‒"/>
            </a:pPr>
            <a:r>
              <a:rPr lang="en-GB" i="1" u="sng" dirty="0">
                <a:latin typeface="Arial" panose="020B0604020202020204" pitchFamily="34" charset="0"/>
                <a:cs typeface="Arial" panose="020B0604020202020204" pitchFamily="34" charset="0"/>
              </a:rPr>
              <a:t>Covariance data</a:t>
            </a:r>
            <a:r>
              <a:rPr lang="en-GB" i="1" dirty="0">
                <a:latin typeface="Arial" panose="020B0604020202020204" pitchFamily="34" charset="0"/>
                <a:cs typeface="Arial" panose="020B0604020202020204" pitchFamily="34" charset="0"/>
              </a:rPr>
              <a:t>: estimated uncertainty of data variation due to interaction of different reaction channels</a:t>
            </a:r>
          </a:p>
        </p:txBody>
      </p:sp>
      <p:sp>
        <p:nvSpPr>
          <p:cNvPr id="2" name="Footer Placeholder 7">
            <a:extLst>
              <a:ext uri="{FF2B5EF4-FFF2-40B4-BE49-F238E27FC236}">
                <a16:creationId xmlns:a16="http://schemas.microsoft.com/office/drawing/2014/main" id="{BBABBB76-587E-07B0-6FAB-D9A51A1D07A3}"/>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265849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6966168-4111-338C-1C9A-D08DB4C20DA9}"/>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6" name="Title 1">
            <a:extLst>
              <a:ext uri="{FF2B5EF4-FFF2-40B4-BE49-F238E27FC236}">
                <a16:creationId xmlns:a16="http://schemas.microsoft.com/office/drawing/2014/main" id="{DDF38753-FC1A-DF94-5A5E-4E44EC8C94BB}"/>
              </a:ext>
            </a:extLst>
          </p:cNvPr>
          <p:cNvSpPr>
            <a:spLocks noGrp="1"/>
          </p:cNvSpPr>
          <p:nvPr>
            <p:ph type="title"/>
          </p:nvPr>
        </p:nvSpPr>
        <p:spPr>
          <a:xfrm>
            <a:off x="983432" y="192515"/>
            <a:ext cx="10216196" cy="457200"/>
          </a:xfrm>
        </p:spPr>
        <p:txBody>
          <a:bodyPr/>
          <a:lstStyle/>
          <a:p>
            <a:r>
              <a:rPr lang="en-GB" dirty="0">
                <a:latin typeface="Arial" panose="020B0604020202020204" pitchFamily="34" charset="0"/>
              </a:rPr>
              <a:t>IV. Monte Carlo calculations</a:t>
            </a:r>
          </a:p>
        </p:txBody>
      </p:sp>
      <p:sp>
        <p:nvSpPr>
          <p:cNvPr id="8" name="TextBox 7">
            <a:extLst>
              <a:ext uri="{FF2B5EF4-FFF2-40B4-BE49-F238E27FC236}">
                <a16:creationId xmlns:a16="http://schemas.microsoft.com/office/drawing/2014/main" id="{0D742783-4D61-F5ED-045B-7D5C7EECFDEE}"/>
              </a:ext>
            </a:extLst>
          </p:cNvPr>
          <p:cNvSpPr txBox="1"/>
          <p:nvPr/>
        </p:nvSpPr>
        <p:spPr>
          <a:xfrm>
            <a:off x="168648" y="736156"/>
            <a:ext cx="8277337" cy="5816977"/>
          </a:xfrm>
          <a:prstGeom prst="rect">
            <a:avLst/>
          </a:prstGeom>
          <a:noFill/>
        </p:spPr>
        <p:txBody>
          <a:bodyPr wrap="square">
            <a:spAutoFit/>
          </a:bodyPr>
          <a:lstStyle/>
          <a:p>
            <a:r>
              <a:rPr lang="en-GB" sz="2200" b="1" i="1" dirty="0">
                <a:solidFill>
                  <a:schemeClr val="bg2">
                    <a:lumMod val="50000"/>
                  </a:schemeClr>
                </a:solidFill>
                <a:latin typeface="Arial" panose="020B0604020202020204" pitchFamily="34" charset="0"/>
                <a:cs typeface="Arial" panose="020B0604020202020204" pitchFamily="34" charset="0"/>
              </a:rPr>
              <a:t>“MCNP code is not intended to be used as a “black box”.</a:t>
            </a:r>
          </a:p>
          <a:p>
            <a:endParaRPr lang="en-GB" dirty="0">
              <a:latin typeface="Arial" panose="020B0604020202020204" pitchFamily="34" charset="0"/>
              <a:cs typeface="Arial" panose="020B0604020202020204" pitchFamily="34" charset="0"/>
            </a:endParaRPr>
          </a:p>
          <a:p>
            <a:pPr>
              <a:buClr>
                <a:srgbClr val="0070C0"/>
              </a:buClr>
              <a:buSzPct val="200000"/>
            </a:pPr>
            <a:r>
              <a:rPr lang="en-GB" sz="2000" b="1" dirty="0">
                <a:solidFill>
                  <a:schemeClr val="accent1">
                    <a:lumMod val="75000"/>
                  </a:schemeClr>
                </a:solidFill>
                <a:latin typeface="Arial" panose="020B0604020202020204" pitchFamily="34" charset="0"/>
                <a:cs typeface="Arial" panose="020B0604020202020204" pitchFamily="34" charset="0"/>
              </a:rPr>
              <a:t>MCNP simulation setup includes:</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The geometry specification (geometry model)</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The description of problem materials and selection of nuclear data</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The location and definition of the particle source</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The type of answers requested (various nuclear responses)</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Variance reduction technique.</a:t>
            </a:r>
          </a:p>
          <a:p>
            <a:endParaRPr lang="en-GB" dirty="0">
              <a:latin typeface="Arial" panose="020B0604020202020204" pitchFamily="34" charset="0"/>
              <a:cs typeface="Arial" panose="020B0604020202020204" pitchFamily="34" charset="0"/>
            </a:endParaRPr>
          </a:p>
          <a:p>
            <a:pPr>
              <a:buClr>
                <a:srgbClr val="0070C0"/>
              </a:buClr>
              <a:buSzPct val="200000"/>
            </a:pPr>
            <a:r>
              <a:rPr lang="en-GB" sz="2000" b="1" dirty="0">
                <a:solidFill>
                  <a:schemeClr val="accent1">
                    <a:lumMod val="75000"/>
                  </a:schemeClr>
                </a:solidFill>
                <a:latin typeface="Arial" panose="020B0604020202020204" pitchFamily="34" charset="0"/>
                <a:cs typeface="Arial" panose="020B0604020202020204" pitchFamily="34" charset="0"/>
              </a:rPr>
              <a:t>To assure the quality of the Monte Carlo calculations:</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The number of histories (initiated source particles) is not indicative of the quality of the response</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Variance reduction technique is applied to reduce the statistical uncertainty</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The convergence of the results should be questioned</a:t>
            </a:r>
          </a:p>
          <a:p>
            <a:pPr marL="742950" lvl="1" indent="-285750">
              <a:buFont typeface="Arial" panose="020B0604020202020204" pitchFamily="34" charset="0"/>
              <a:buChar char="‒"/>
            </a:pPr>
            <a:endParaRPr lang="en-GB" i="1" dirty="0">
              <a:latin typeface="Arial" panose="020B0604020202020204" pitchFamily="34" charset="0"/>
              <a:cs typeface="Arial" panose="020B0604020202020204" pitchFamily="34" charset="0"/>
            </a:endParaRPr>
          </a:p>
          <a:p>
            <a:pPr>
              <a:buClr>
                <a:srgbClr val="0070C0"/>
              </a:buClr>
              <a:buSzPct val="200000"/>
            </a:pPr>
            <a:r>
              <a:rPr lang="en-GB" sz="2000" b="1" dirty="0">
                <a:solidFill>
                  <a:schemeClr val="accent1">
                    <a:lumMod val="75000"/>
                  </a:schemeClr>
                </a:solidFill>
                <a:latin typeface="Arial" panose="020B0604020202020204" pitchFamily="34" charset="0"/>
                <a:cs typeface="Arial" panose="020B0604020202020204" pitchFamily="34" charset="0"/>
              </a:rPr>
              <a:t>The statistical (Monte Carlo) uncertainty of the results should be below acceptable limit:</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10% as a rough estimate</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 1% accepted for simulations in EUROfusion VNS project</a:t>
            </a:r>
          </a:p>
        </p:txBody>
      </p:sp>
      <p:pic>
        <p:nvPicPr>
          <p:cNvPr id="9" name="Picture 8">
            <a:extLst>
              <a:ext uri="{FF2B5EF4-FFF2-40B4-BE49-F238E27FC236}">
                <a16:creationId xmlns:a16="http://schemas.microsoft.com/office/drawing/2014/main" id="{00E6A967-9003-A410-6AE4-072CB1A25C39}"/>
              </a:ext>
            </a:extLst>
          </p:cNvPr>
          <p:cNvPicPr>
            <a:picLocks noChangeAspect="1"/>
          </p:cNvPicPr>
          <p:nvPr/>
        </p:nvPicPr>
        <p:blipFill rotWithShape="1">
          <a:blip r:embed="rId2"/>
          <a:srcRect l="5939" t="9111" r="12574" b="4333"/>
          <a:stretch/>
        </p:blipFill>
        <p:spPr>
          <a:xfrm>
            <a:off x="8328548" y="357504"/>
            <a:ext cx="3619974" cy="2943591"/>
          </a:xfrm>
          <a:prstGeom prst="rect">
            <a:avLst/>
          </a:prstGeom>
        </p:spPr>
      </p:pic>
      <p:pic>
        <p:nvPicPr>
          <p:cNvPr id="10" name="Picture 9">
            <a:extLst>
              <a:ext uri="{FF2B5EF4-FFF2-40B4-BE49-F238E27FC236}">
                <a16:creationId xmlns:a16="http://schemas.microsoft.com/office/drawing/2014/main" id="{0B51143E-7548-F973-AE0A-A1C2E3BB70E6}"/>
              </a:ext>
            </a:extLst>
          </p:cNvPr>
          <p:cNvPicPr>
            <a:picLocks noChangeAspect="1"/>
          </p:cNvPicPr>
          <p:nvPr/>
        </p:nvPicPr>
        <p:blipFill>
          <a:blip r:embed="rId3" cstate="print">
            <a:extLst>
              <a:ext uri="{28A0092B-C50C-407E-A947-70E740481C1C}">
                <a14:useLocalDpi xmlns:a14="http://schemas.microsoft.com/office/drawing/2010/main" val="0"/>
              </a:ext>
            </a:extLst>
          </a:blip>
          <a:srcRect r="45461" b="-174"/>
          <a:stretch>
            <a:fillRect/>
          </a:stretch>
        </p:blipFill>
        <p:spPr bwMode="auto">
          <a:xfrm>
            <a:off x="8394609" y="3342218"/>
            <a:ext cx="3577367" cy="3071662"/>
          </a:xfrm>
          <a:prstGeom prst="rect">
            <a:avLst/>
          </a:prstGeom>
          <a:noFill/>
          <a:ln>
            <a:noFill/>
          </a:ln>
        </p:spPr>
      </p:pic>
      <p:sp>
        <p:nvSpPr>
          <p:cNvPr id="11" name="Oval 10">
            <a:extLst>
              <a:ext uri="{FF2B5EF4-FFF2-40B4-BE49-F238E27FC236}">
                <a16:creationId xmlns:a16="http://schemas.microsoft.com/office/drawing/2014/main" id="{8380F4E0-D22E-D585-0671-78858B97BDCC}"/>
              </a:ext>
            </a:extLst>
          </p:cNvPr>
          <p:cNvSpPr/>
          <p:nvPr/>
        </p:nvSpPr>
        <p:spPr>
          <a:xfrm rot="1587592">
            <a:off x="10089388" y="1688665"/>
            <a:ext cx="1837873" cy="988810"/>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42A790C-451A-29E9-E12E-E115475BC3D1}"/>
              </a:ext>
            </a:extLst>
          </p:cNvPr>
          <p:cNvSpPr txBox="1"/>
          <p:nvPr/>
        </p:nvSpPr>
        <p:spPr>
          <a:xfrm>
            <a:off x="7360239" y="1112656"/>
            <a:ext cx="1731077" cy="400110"/>
          </a:xfrm>
          <a:prstGeom prst="rect">
            <a:avLst/>
          </a:prstGeom>
          <a:solidFill>
            <a:schemeClr val="bg2">
              <a:lumMod val="75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Wrong result</a:t>
            </a:r>
          </a:p>
        </p:txBody>
      </p:sp>
      <p:cxnSp>
        <p:nvCxnSpPr>
          <p:cNvPr id="15" name="Straight Arrow Connector 14">
            <a:extLst>
              <a:ext uri="{FF2B5EF4-FFF2-40B4-BE49-F238E27FC236}">
                <a16:creationId xmlns:a16="http://schemas.microsoft.com/office/drawing/2014/main" id="{2BF81C42-8C8F-D7FE-FFEA-BDB6AB9E7D77}"/>
              </a:ext>
            </a:extLst>
          </p:cNvPr>
          <p:cNvCxnSpPr>
            <a:stCxn id="13" idx="3"/>
          </p:cNvCxnSpPr>
          <p:nvPr/>
        </p:nvCxnSpPr>
        <p:spPr>
          <a:xfrm>
            <a:off x="9091316" y="1312711"/>
            <a:ext cx="1092834" cy="57749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F629054-E1A3-DFD0-AF63-4F387E1D31A7}"/>
              </a:ext>
            </a:extLst>
          </p:cNvPr>
          <p:cNvSpPr/>
          <p:nvPr/>
        </p:nvSpPr>
        <p:spPr>
          <a:xfrm rot="1587592">
            <a:off x="10234899" y="5060702"/>
            <a:ext cx="1837873" cy="988810"/>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8F3DFC5-06AA-89C0-BA6C-FEE89704D9D0}"/>
              </a:ext>
            </a:extLst>
          </p:cNvPr>
          <p:cNvSpPr txBox="1"/>
          <p:nvPr/>
        </p:nvSpPr>
        <p:spPr>
          <a:xfrm>
            <a:off x="7359382" y="4390475"/>
            <a:ext cx="1731077" cy="400110"/>
          </a:xfrm>
          <a:prstGeom prst="rect">
            <a:avLst/>
          </a:prstGeom>
          <a:solidFill>
            <a:schemeClr val="bg2">
              <a:lumMod val="75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Correct result</a:t>
            </a:r>
          </a:p>
        </p:txBody>
      </p:sp>
      <p:cxnSp>
        <p:nvCxnSpPr>
          <p:cNvPr id="21" name="Straight Arrow Connector 20">
            <a:extLst>
              <a:ext uri="{FF2B5EF4-FFF2-40B4-BE49-F238E27FC236}">
                <a16:creationId xmlns:a16="http://schemas.microsoft.com/office/drawing/2014/main" id="{C1CAAA73-5805-7A96-0176-0FE3E368E739}"/>
              </a:ext>
            </a:extLst>
          </p:cNvPr>
          <p:cNvCxnSpPr>
            <a:cxnSpLocks/>
            <a:stCxn id="20" idx="3"/>
          </p:cNvCxnSpPr>
          <p:nvPr/>
        </p:nvCxnSpPr>
        <p:spPr>
          <a:xfrm>
            <a:off x="9090459" y="4590530"/>
            <a:ext cx="1156627" cy="548954"/>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7">
            <a:extLst>
              <a:ext uri="{FF2B5EF4-FFF2-40B4-BE49-F238E27FC236}">
                <a16:creationId xmlns:a16="http://schemas.microsoft.com/office/drawing/2014/main" id="{BB85F2D8-EF50-7222-162B-3682F3A006A7}"/>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327371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5386A1-E838-CB6F-FC74-FBF696DEBB7D}"/>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sp>
        <p:nvSpPr>
          <p:cNvPr id="8" name="Title 1">
            <a:extLst>
              <a:ext uri="{FF2B5EF4-FFF2-40B4-BE49-F238E27FC236}">
                <a16:creationId xmlns:a16="http://schemas.microsoft.com/office/drawing/2014/main" id="{2937B6CF-7599-25FB-804D-2FBBC2AA41A5}"/>
              </a:ext>
            </a:extLst>
          </p:cNvPr>
          <p:cNvSpPr>
            <a:spLocks noGrp="1"/>
          </p:cNvSpPr>
          <p:nvPr>
            <p:ph type="title"/>
          </p:nvPr>
        </p:nvSpPr>
        <p:spPr>
          <a:xfrm>
            <a:off x="983432" y="192515"/>
            <a:ext cx="10216196" cy="457200"/>
          </a:xfrm>
        </p:spPr>
        <p:txBody>
          <a:bodyPr/>
          <a:lstStyle/>
          <a:p>
            <a:r>
              <a:rPr lang="en-GB" dirty="0">
                <a:latin typeface="Arial" panose="020B0604020202020204" pitchFamily="34" charset="0"/>
              </a:rPr>
              <a:t>IV. </a:t>
            </a:r>
            <a:r>
              <a:rPr lang="en-GB" dirty="0">
                <a:solidFill>
                  <a:schemeClr val="tx1">
                    <a:lumMod val="50000"/>
                    <a:lumOff val="50000"/>
                  </a:schemeClr>
                </a:solidFill>
                <a:latin typeface="Arial" panose="020B0604020202020204" pitchFamily="34" charset="0"/>
              </a:rPr>
              <a:t>Monte Carlo calculations. </a:t>
            </a:r>
            <a:r>
              <a:rPr lang="en-GB" dirty="0">
                <a:latin typeface="Arial" panose="020B0604020202020204" pitchFamily="34" charset="0"/>
              </a:rPr>
              <a:t>Uncertainty analyses</a:t>
            </a:r>
          </a:p>
        </p:txBody>
      </p:sp>
      <p:pic>
        <p:nvPicPr>
          <p:cNvPr id="2" name="Grafik 11">
            <a:extLst>
              <a:ext uri="{FF2B5EF4-FFF2-40B4-BE49-F238E27FC236}">
                <a16:creationId xmlns:a16="http://schemas.microsoft.com/office/drawing/2014/main" id="{DBC85E6B-C72B-559F-5BA3-C37A856E21EF}"/>
              </a:ext>
            </a:extLst>
          </p:cNvPr>
          <p:cNvPicPr>
            <a:picLocks noChangeAspect="1"/>
          </p:cNvPicPr>
          <p:nvPr/>
        </p:nvPicPr>
        <p:blipFill rotWithShape="1">
          <a:blip r:embed="rId2">
            <a:extLst>
              <a:ext uri="{28A0092B-C50C-407E-A947-70E740481C1C}">
                <a14:useLocalDpi xmlns:a14="http://schemas.microsoft.com/office/drawing/2010/main" val="0"/>
              </a:ext>
            </a:extLst>
          </a:blip>
          <a:srcRect l="7889" t="9983" r="11144" b="3452"/>
          <a:stretch/>
        </p:blipFill>
        <p:spPr bwMode="auto">
          <a:xfrm>
            <a:off x="8305053" y="3631180"/>
            <a:ext cx="3549871" cy="2902846"/>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444934D-C64A-8A4F-EBFA-180C6B8B5D13}"/>
              </a:ext>
            </a:extLst>
          </p:cNvPr>
          <p:cNvSpPr txBox="1"/>
          <p:nvPr/>
        </p:nvSpPr>
        <p:spPr>
          <a:xfrm>
            <a:off x="258417" y="732639"/>
            <a:ext cx="7812157" cy="5693866"/>
          </a:xfrm>
          <a:prstGeom prst="rect">
            <a:avLst/>
          </a:prstGeom>
          <a:noFill/>
        </p:spPr>
        <p:txBody>
          <a:bodyPr wrap="square" rtlCol="0">
            <a:spAutoFit/>
          </a:bodyPr>
          <a:lstStyle/>
          <a:p>
            <a:pPr algn="l"/>
            <a:r>
              <a:rPr lang="en-GB" sz="2400" dirty="0">
                <a:latin typeface="Arial" panose="020B0604020202020204" pitchFamily="34" charset="0"/>
                <a:cs typeface="Arial" panose="020B0604020202020204" pitchFamily="34" charset="0"/>
              </a:rPr>
              <a:t>The reasons of the Monte Carlo results uncertainties:</a:t>
            </a:r>
          </a:p>
          <a:p>
            <a:pPr algn="l"/>
            <a:endParaRPr lang="en-GB" sz="2400" dirty="0">
              <a:latin typeface="Arial" panose="020B0604020202020204" pitchFamily="34" charset="0"/>
              <a:cs typeface="Arial" panose="020B0604020202020204" pitchFamily="34" charset="0"/>
            </a:endParaRPr>
          </a:p>
          <a:p>
            <a:pPr algn="l"/>
            <a:r>
              <a:rPr lang="en-GB" sz="2000" b="1" dirty="0">
                <a:solidFill>
                  <a:schemeClr val="accent1">
                    <a:lumMod val="75000"/>
                  </a:schemeClr>
                </a:solidFill>
                <a:latin typeface="Arial" panose="020B0604020202020204" pitchFamily="34" charset="0"/>
                <a:cs typeface="Arial" panose="020B0604020202020204" pitchFamily="34" charset="0"/>
              </a:rPr>
              <a:t>Uncertainties due to geometry modelling</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Depended on specific geometry</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Sensitivity analyses are carried out for every project</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Sensitivity to geometry simplifications (CAD level)</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Sensitivity to geometry modelling (MCNP level)</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Sensitivity to materials definitions</a:t>
            </a:r>
          </a:p>
          <a:p>
            <a:pPr algn="l"/>
            <a:endParaRPr lang="en-GB" sz="2000" dirty="0">
              <a:latin typeface="Arial" panose="020B0604020202020204" pitchFamily="34" charset="0"/>
              <a:cs typeface="Arial" panose="020B0604020202020204" pitchFamily="34" charset="0"/>
            </a:endParaRPr>
          </a:p>
          <a:p>
            <a:pPr algn="l"/>
            <a:r>
              <a:rPr lang="en-GB" sz="2000" b="1" dirty="0">
                <a:solidFill>
                  <a:schemeClr val="accent1">
                    <a:lumMod val="75000"/>
                  </a:schemeClr>
                </a:solidFill>
                <a:latin typeface="Arial" panose="020B0604020202020204" pitchFamily="34" charset="0"/>
                <a:cs typeface="Arial" panose="020B0604020202020204" pitchFamily="34" charset="0"/>
              </a:rPr>
              <a:t>Uncertainties due to Monte Carlo technique</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Results should be check on convergence  </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Accepted statistical uncertainty should be adequate the response: Tritium Breeding Ratio </a:t>
            </a:r>
            <a:r>
              <a:rPr lang="en-GB" i="1" dirty="0">
                <a:latin typeface="Arial" panose="020B0604020202020204" pitchFamily="34" charset="0"/>
                <a:cs typeface="Arial" panose="020B0604020202020204" pitchFamily="34" charset="0"/>
                <a:sym typeface="Symbol" panose="05050102010706020507" pitchFamily="18" charset="2"/>
              </a:rPr>
              <a:t></a:t>
            </a:r>
            <a:r>
              <a:rPr lang="en-GB" i="1" dirty="0">
                <a:latin typeface="Arial" panose="020B0604020202020204" pitchFamily="34" charset="0"/>
                <a:cs typeface="Arial" panose="020B0604020202020204" pitchFamily="34" charset="0"/>
              </a:rPr>
              <a:t> ≤ 0.1%, TFC nuclear loads </a:t>
            </a:r>
            <a:r>
              <a:rPr lang="en-GB" i="1" dirty="0">
                <a:latin typeface="Arial" panose="020B0604020202020204" pitchFamily="34" charset="0"/>
                <a:cs typeface="Arial" panose="020B0604020202020204" pitchFamily="34" charset="0"/>
                <a:sym typeface="Symbol" panose="05050102010706020507" pitchFamily="18" charset="2"/>
              </a:rPr>
              <a:t> </a:t>
            </a:r>
            <a:r>
              <a:rPr lang="en-GB" i="1" dirty="0">
                <a:latin typeface="Arial" panose="020B0604020202020204" pitchFamily="34" charset="0"/>
                <a:cs typeface="Arial" panose="020B0604020202020204" pitchFamily="34" charset="0"/>
              </a:rPr>
              <a:t>≤ 2%</a:t>
            </a:r>
          </a:p>
          <a:p>
            <a:pPr algn="l"/>
            <a:endParaRPr lang="en-GB" i="1" dirty="0">
              <a:latin typeface="Arial" panose="020B0604020202020204" pitchFamily="34" charset="0"/>
              <a:cs typeface="Arial" panose="020B0604020202020204" pitchFamily="34" charset="0"/>
            </a:endParaRPr>
          </a:p>
          <a:p>
            <a:pPr algn="l"/>
            <a:r>
              <a:rPr lang="en-GB" sz="2000" b="1" dirty="0">
                <a:solidFill>
                  <a:schemeClr val="accent1">
                    <a:lumMod val="75000"/>
                  </a:schemeClr>
                </a:solidFill>
                <a:latin typeface="Arial" panose="020B0604020202020204" pitchFamily="34" charset="0"/>
                <a:cs typeface="Arial" panose="020B0604020202020204" pitchFamily="34" charset="0"/>
              </a:rPr>
              <a:t>Uncertainty due to nuclear data</a:t>
            </a:r>
          </a:p>
          <a:p>
            <a:pPr marL="742950" lvl="1" indent="-285750">
              <a:buFont typeface="Arial" panose="020B0604020202020204" pitchFamily="34" charset="0"/>
              <a:buChar char="‒"/>
            </a:pPr>
            <a:r>
              <a:rPr lang="en-GB" i="1" dirty="0">
                <a:latin typeface="Arial" panose="020B0604020202020204" pitchFamily="34" charset="0"/>
                <a:cs typeface="Arial" panose="020B0604020202020204" pitchFamily="34" charset="0"/>
              </a:rPr>
              <a:t>The results are produced trough a time-consuming Total Monte Carlo simulations with thousands of the randomly prepared nuclear data files</a:t>
            </a:r>
          </a:p>
          <a:p>
            <a:pPr algn="l"/>
            <a:endParaRPr lang="en-GB"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F87EF00-2FA7-5D71-957C-C0747EFF3633}"/>
              </a:ext>
            </a:extLst>
          </p:cNvPr>
          <p:cNvSpPr/>
          <p:nvPr/>
        </p:nvSpPr>
        <p:spPr>
          <a:xfrm>
            <a:off x="8183217" y="3579572"/>
            <a:ext cx="3836505" cy="2954454"/>
          </a:xfrm>
          <a:prstGeom prst="rect">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403C63EF-6C8A-97ED-0F04-7D1A2D364D38}"/>
              </a:ext>
            </a:extLst>
          </p:cNvPr>
          <p:cNvCxnSpPr/>
          <p:nvPr/>
        </p:nvCxnSpPr>
        <p:spPr>
          <a:xfrm>
            <a:off x="4309730" y="5046921"/>
            <a:ext cx="3760844" cy="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k 4">
            <a:extLst>
              <a:ext uri="{FF2B5EF4-FFF2-40B4-BE49-F238E27FC236}">
                <a16:creationId xmlns:a16="http://schemas.microsoft.com/office/drawing/2014/main" id="{A7A521D3-4DAA-8001-F761-E8787AF39E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32" t="2752" r="50848" b="9020"/>
          <a:stretch/>
        </p:blipFill>
        <p:spPr>
          <a:xfrm>
            <a:off x="10004819" y="421115"/>
            <a:ext cx="1928764" cy="3016785"/>
          </a:xfrm>
          <a:prstGeom prst="rect">
            <a:avLst/>
          </a:prstGeom>
        </p:spPr>
      </p:pic>
      <p:sp>
        <p:nvSpPr>
          <p:cNvPr id="15" name="Abgerundetes Rechteck 26">
            <a:extLst>
              <a:ext uri="{FF2B5EF4-FFF2-40B4-BE49-F238E27FC236}">
                <a16:creationId xmlns:a16="http://schemas.microsoft.com/office/drawing/2014/main" id="{0E883894-B4A9-0B7D-0166-183A3CB6BB52}"/>
              </a:ext>
            </a:extLst>
          </p:cNvPr>
          <p:cNvSpPr/>
          <p:nvPr/>
        </p:nvSpPr>
        <p:spPr>
          <a:xfrm>
            <a:off x="9093107" y="2881544"/>
            <a:ext cx="1312571" cy="457201"/>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75000"/>
                  </a:schemeClr>
                </a:solidFill>
                <a:latin typeface="Arial" panose="020B0604020202020204" pitchFamily="34" charset="0"/>
                <a:cs typeface="Arial" panose="020B0604020202020204" pitchFamily="34" charset="0"/>
              </a:rPr>
              <a:t>Original</a:t>
            </a:r>
            <a:r>
              <a:rPr lang="en-GB" sz="24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16" name="Abgerundetes Rechteck 26">
            <a:extLst>
              <a:ext uri="{FF2B5EF4-FFF2-40B4-BE49-F238E27FC236}">
                <a16:creationId xmlns:a16="http://schemas.microsoft.com/office/drawing/2014/main" id="{29AD0DF2-A25E-9048-0FDA-3E466F20C97D}"/>
              </a:ext>
            </a:extLst>
          </p:cNvPr>
          <p:cNvSpPr/>
          <p:nvPr/>
        </p:nvSpPr>
        <p:spPr>
          <a:xfrm>
            <a:off x="7231164" y="2881544"/>
            <a:ext cx="1678819" cy="457201"/>
          </a:xfrm>
          <a:prstGeom prst="roundRect">
            <a:avLst/>
          </a:prstGeom>
          <a:solidFill>
            <a:schemeClr val="bg2">
              <a:lumMod val="9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latin typeface="Arial" panose="020B0604020202020204" pitchFamily="34" charset="0"/>
                <a:cs typeface="Arial" panose="020B0604020202020204" pitchFamily="34" charset="0"/>
              </a:rPr>
              <a:t>Simplified</a:t>
            </a:r>
            <a:r>
              <a:rPr lang="en-GB" sz="2400" dirty="0">
                <a:solidFill>
                  <a:schemeClr val="tx1">
                    <a:lumMod val="85000"/>
                    <a:lumOff val="15000"/>
                  </a:schemeClr>
                </a:solidFill>
                <a:latin typeface="Arial" panose="020B0604020202020204" pitchFamily="34" charset="0"/>
                <a:cs typeface="Arial" panose="020B0604020202020204" pitchFamily="34" charset="0"/>
              </a:rPr>
              <a:t> </a:t>
            </a:r>
          </a:p>
        </p:txBody>
      </p:sp>
      <p:grpSp>
        <p:nvGrpSpPr>
          <p:cNvPr id="38" name="Group 37">
            <a:extLst>
              <a:ext uri="{FF2B5EF4-FFF2-40B4-BE49-F238E27FC236}">
                <a16:creationId xmlns:a16="http://schemas.microsoft.com/office/drawing/2014/main" id="{E5208C9D-0B2B-0968-F39D-0A33F966C1B1}"/>
              </a:ext>
            </a:extLst>
          </p:cNvPr>
          <p:cNvGrpSpPr/>
          <p:nvPr/>
        </p:nvGrpSpPr>
        <p:grpSpPr>
          <a:xfrm>
            <a:off x="8265086" y="701323"/>
            <a:ext cx="2496230" cy="1903734"/>
            <a:chOff x="7249956" y="849553"/>
            <a:chExt cx="2496230" cy="1903734"/>
          </a:xfrm>
        </p:grpSpPr>
        <p:sp>
          <p:nvSpPr>
            <p:cNvPr id="19" name="Oval 18">
              <a:extLst>
                <a:ext uri="{FF2B5EF4-FFF2-40B4-BE49-F238E27FC236}">
                  <a16:creationId xmlns:a16="http://schemas.microsoft.com/office/drawing/2014/main" id="{F9224D39-96A2-E0D5-3CCE-28FD36EB61C9}"/>
                </a:ext>
              </a:extLst>
            </p:cNvPr>
            <p:cNvSpPr/>
            <p:nvPr/>
          </p:nvSpPr>
          <p:spPr>
            <a:xfrm>
              <a:off x="9186205" y="849553"/>
              <a:ext cx="559981" cy="457200"/>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fik 4">
              <a:extLst>
                <a:ext uri="{FF2B5EF4-FFF2-40B4-BE49-F238E27FC236}">
                  <a16:creationId xmlns:a16="http://schemas.microsoft.com/office/drawing/2014/main" id="{AD47A1FB-8686-7CB9-6455-AB95DD72CE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15" t="12335" r="67507" b="73776"/>
            <a:stretch>
              <a:fillRect/>
            </a:stretch>
          </p:blipFill>
          <p:spPr>
            <a:xfrm>
              <a:off x="7249956" y="1192995"/>
              <a:ext cx="1583595" cy="1560292"/>
            </a:xfrm>
            <a:prstGeom prst="rect">
              <a:avLst/>
            </a:prstGeom>
            <a:ln w="12700">
              <a:solidFill>
                <a:schemeClr val="accent1">
                  <a:lumMod val="75000"/>
                </a:schemeClr>
              </a:solidFill>
            </a:ln>
          </p:spPr>
        </p:pic>
        <p:cxnSp>
          <p:nvCxnSpPr>
            <p:cNvPr id="29" name="Straight Connector 28">
              <a:extLst>
                <a:ext uri="{FF2B5EF4-FFF2-40B4-BE49-F238E27FC236}">
                  <a16:creationId xmlns:a16="http://schemas.microsoft.com/office/drawing/2014/main" id="{57E9297B-9BA1-2CDC-879A-C748D8F93A2F}"/>
                </a:ext>
              </a:extLst>
            </p:cNvPr>
            <p:cNvCxnSpPr>
              <a:cxnSpLocks/>
              <a:stCxn id="19" idx="1"/>
            </p:cNvCxnSpPr>
            <p:nvPr/>
          </p:nvCxnSpPr>
          <p:spPr>
            <a:xfrm flipH="1">
              <a:off x="7249956" y="916508"/>
              <a:ext cx="2018256" cy="28499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0C9E5-C405-824F-0A67-8C699F3586F3}"/>
                </a:ext>
              </a:extLst>
            </p:cNvPr>
            <p:cNvCxnSpPr>
              <a:cxnSpLocks/>
              <a:stCxn id="19" idx="5"/>
            </p:cNvCxnSpPr>
            <p:nvPr/>
          </p:nvCxnSpPr>
          <p:spPr>
            <a:xfrm flipH="1">
              <a:off x="8831352" y="1239798"/>
              <a:ext cx="832827" cy="150687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a:extLst>
              <a:ext uri="{FF2B5EF4-FFF2-40B4-BE49-F238E27FC236}">
                <a16:creationId xmlns:a16="http://schemas.microsoft.com/office/drawing/2014/main" id="{DAA92DC0-9C57-3A37-D4AC-52B0C1CC4D9E}"/>
              </a:ext>
            </a:extLst>
          </p:cNvPr>
          <p:cNvCxnSpPr>
            <a:cxnSpLocks/>
            <a:stCxn id="16" idx="0"/>
          </p:cNvCxnSpPr>
          <p:nvPr/>
        </p:nvCxnSpPr>
        <p:spPr>
          <a:xfrm flipV="1">
            <a:off x="8070574" y="2357891"/>
            <a:ext cx="672594" cy="523653"/>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7D9BE55-F8B7-F728-FAEF-6B55754E4BEC}"/>
              </a:ext>
            </a:extLst>
          </p:cNvPr>
          <p:cNvCxnSpPr>
            <a:cxnSpLocks/>
            <a:stCxn id="15" idx="0"/>
          </p:cNvCxnSpPr>
          <p:nvPr/>
        </p:nvCxnSpPr>
        <p:spPr>
          <a:xfrm flipH="1" flipV="1">
            <a:off x="9363740" y="2357891"/>
            <a:ext cx="385653" cy="523653"/>
          </a:xfrm>
          <a:prstGeom prst="straightConnector1">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23DC638-6E7D-3FF9-859D-6136FD911FDE}"/>
              </a:ext>
            </a:extLst>
          </p:cNvPr>
          <p:cNvCxnSpPr>
            <a:cxnSpLocks/>
          </p:cNvCxnSpPr>
          <p:nvPr/>
        </p:nvCxnSpPr>
        <p:spPr>
          <a:xfrm>
            <a:off x="5350742" y="1697665"/>
            <a:ext cx="2914344" cy="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7">
            <a:extLst>
              <a:ext uri="{FF2B5EF4-FFF2-40B4-BE49-F238E27FC236}">
                <a16:creationId xmlns:a16="http://schemas.microsoft.com/office/drawing/2014/main" id="{29F08FE2-EE60-6D88-18AA-0086BEEC03F4}"/>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286213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97DAB8-C8B7-0A86-5ECA-BA2459236706}"/>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pic>
        <p:nvPicPr>
          <p:cNvPr id="6" name="Picture 5" descr="A diagram of a machine&#10;&#10;AI-generated content may be incorrect.">
            <a:extLst>
              <a:ext uri="{FF2B5EF4-FFF2-40B4-BE49-F238E27FC236}">
                <a16:creationId xmlns:a16="http://schemas.microsoft.com/office/drawing/2014/main" id="{16D26A87-200D-F1B3-8959-E2E7A5F21B83}"/>
              </a:ext>
            </a:extLst>
          </p:cNvPr>
          <p:cNvPicPr>
            <a:picLocks noChangeAspect="1"/>
          </p:cNvPicPr>
          <p:nvPr/>
        </p:nvPicPr>
        <p:blipFill>
          <a:blip r:embed="rId2">
            <a:extLst>
              <a:ext uri="{28A0092B-C50C-407E-A947-70E740481C1C}">
                <a14:useLocalDpi xmlns:a14="http://schemas.microsoft.com/office/drawing/2010/main" val="0"/>
              </a:ext>
            </a:extLst>
          </a:blip>
          <a:srcRect l="25426" t="5564" r="28623" b="12902"/>
          <a:stretch>
            <a:fillRect/>
          </a:stretch>
        </p:blipFill>
        <p:spPr>
          <a:xfrm>
            <a:off x="758436" y="1418690"/>
            <a:ext cx="4625710" cy="5034383"/>
          </a:xfrm>
          <a:prstGeom prst="rect">
            <a:avLst/>
          </a:prstGeom>
        </p:spPr>
      </p:pic>
      <p:sp>
        <p:nvSpPr>
          <p:cNvPr id="7" name="TextBox 6">
            <a:extLst>
              <a:ext uri="{FF2B5EF4-FFF2-40B4-BE49-F238E27FC236}">
                <a16:creationId xmlns:a16="http://schemas.microsoft.com/office/drawing/2014/main" id="{EB396926-9BE5-7735-7058-DA705DE92BD2}"/>
              </a:ext>
            </a:extLst>
          </p:cNvPr>
          <p:cNvSpPr txBox="1"/>
          <p:nvPr/>
        </p:nvSpPr>
        <p:spPr>
          <a:xfrm>
            <a:off x="1311350" y="779879"/>
            <a:ext cx="2273640" cy="461665"/>
          </a:xfrm>
          <a:prstGeom prst="rect">
            <a:avLst/>
          </a:prstGeom>
          <a:noFill/>
        </p:spPr>
        <p:txBody>
          <a:bodyPr wrap="square" rtlCol="0">
            <a:spAutoFit/>
          </a:bodyPr>
          <a:lstStyle/>
          <a:p>
            <a:pPr algn="l"/>
            <a:r>
              <a:rPr lang="en-GB" sz="2400" b="1" dirty="0">
                <a:solidFill>
                  <a:srgbClr val="1C397A"/>
                </a:solidFill>
                <a:latin typeface="Arial" panose="020B0604020202020204" pitchFamily="34" charset="0"/>
                <a:cs typeface="Arial" panose="020B0604020202020204" pitchFamily="34" charset="0"/>
              </a:rPr>
              <a:t>Neutron flux</a:t>
            </a:r>
          </a:p>
        </p:txBody>
      </p:sp>
      <p:pic>
        <p:nvPicPr>
          <p:cNvPr id="8" name="Picture 7" descr="A computer generated image of a device&#10;&#10;AI-generated content may be incorrect.">
            <a:extLst>
              <a:ext uri="{FF2B5EF4-FFF2-40B4-BE49-F238E27FC236}">
                <a16:creationId xmlns:a16="http://schemas.microsoft.com/office/drawing/2014/main" id="{00A64075-282A-5388-30A6-7E96627F3101}"/>
              </a:ext>
            </a:extLst>
          </p:cNvPr>
          <p:cNvPicPr>
            <a:picLocks noChangeAspect="1"/>
          </p:cNvPicPr>
          <p:nvPr/>
        </p:nvPicPr>
        <p:blipFill>
          <a:blip r:embed="rId3">
            <a:extLst>
              <a:ext uri="{28A0092B-C50C-407E-A947-70E740481C1C}">
                <a14:useLocalDpi xmlns:a14="http://schemas.microsoft.com/office/drawing/2010/main" val="0"/>
              </a:ext>
            </a:extLst>
          </a:blip>
          <a:srcRect l="15476" t="17436" r="13441" b="20457"/>
          <a:stretch>
            <a:fillRect/>
          </a:stretch>
        </p:blipFill>
        <p:spPr>
          <a:xfrm>
            <a:off x="4791289" y="758535"/>
            <a:ext cx="4609691" cy="2470410"/>
          </a:xfrm>
          <a:prstGeom prst="rect">
            <a:avLst/>
          </a:prstGeom>
        </p:spPr>
      </p:pic>
      <p:pic>
        <p:nvPicPr>
          <p:cNvPr id="9" name="Picture 8" descr="A white object with multicolored objects&#10;&#10;AI-generated content may be incorrect.">
            <a:extLst>
              <a:ext uri="{FF2B5EF4-FFF2-40B4-BE49-F238E27FC236}">
                <a16:creationId xmlns:a16="http://schemas.microsoft.com/office/drawing/2014/main" id="{68365CFA-15D2-4D65-39BE-2DFC62865F22}"/>
              </a:ext>
            </a:extLst>
          </p:cNvPr>
          <p:cNvPicPr>
            <a:picLocks noChangeAspect="1"/>
          </p:cNvPicPr>
          <p:nvPr/>
        </p:nvPicPr>
        <p:blipFill>
          <a:blip r:embed="rId4">
            <a:extLst>
              <a:ext uri="{28A0092B-C50C-407E-A947-70E740481C1C}">
                <a14:useLocalDpi xmlns:a14="http://schemas.microsoft.com/office/drawing/2010/main" val="0"/>
              </a:ext>
            </a:extLst>
          </a:blip>
          <a:srcRect l="16207" t="20274" r="11704" b="20944"/>
          <a:stretch>
            <a:fillRect/>
          </a:stretch>
        </p:blipFill>
        <p:spPr>
          <a:xfrm>
            <a:off x="5977003" y="2393851"/>
            <a:ext cx="4939338" cy="2470410"/>
          </a:xfrm>
          <a:prstGeom prst="rect">
            <a:avLst/>
          </a:prstGeom>
        </p:spPr>
      </p:pic>
      <p:pic>
        <p:nvPicPr>
          <p:cNvPr id="10" name="Picture 9" descr="A multicolored object with a black background&#10;&#10;AI-generated content may be incorrect.">
            <a:extLst>
              <a:ext uri="{FF2B5EF4-FFF2-40B4-BE49-F238E27FC236}">
                <a16:creationId xmlns:a16="http://schemas.microsoft.com/office/drawing/2014/main" id="{9892F914-184A-7FD8-6EB0-56E0FB413259}"/>
              </a:ext>
            </a:extLst>
          </p:cNvPr>
          <p:cNvPicPr>
            <a:picLocks noChangeAspect="1"/>
          </p:cNvPicPr>
          <p:nvPr/>
        </p:nvPicPr>
        <p:blipFill>
          <a:blip r:embed="rId5">
            <a:extLst>
              <a:ext uri="{28A0092B-C50C-407E-A947-70E740481C1C}">
                <a14:useLocalDpi xmlns:a14="http://schemas.microsoft.com/office/drawing/2010/main" val="0"/>
              </a:ext>
            </a:extLst>
          </a:blip>
          <a:srcRect l="23094" t="18482" r="10191" b="20913"/>
          <a:stretch>
            <a:fillRect/>
          </a:stretch>
        </p:blipFill>
        <p:spPr>
          <a:xfrm>
            <a:off x="7590340" y="3935882"/>
            <a:ext cx="4701868" cy="2619888"/>
          </a:xfrm>
          <a:prstGeom prst="rect">
            <a:avLst/>
          </a:prstGeom>
        </p:spPr>
      </p:pic>
      <p:sp>
        <p:nvSpPr>
          <p:cNvPr id="11" name="TextBox 10">
            <a:extLst>
              <a:ext uri="{FF2B5EF4-FFF2-40B4-BE49-F238E27FC236}">
                <a16:creationId xmlns:a16="http://schemas.microsoft.com/office/drawing/2014/main" id="{DD806B26-90B2-70EC-EAD8-3B31D44588E4}"/>
              </a:ext>
            </a:extLst>
          </p:cNvPr>
          <p:cNvSpPr txBox="1"/>
          <p:nvPr/>
        </p:nvSpPr>
        <p:spPr>
          <a:xfrm>
            <a:off x="9569302" y="1114528"/>
            <a:ext cx="2622697" cy="461665"/>
          </a:xfrm>
          <a:prstGeom prst="rect">
            <a:avLst/>
          </a:prstGeom>
          <a:noFill/>
        </p:spPr>
        <p:txBody>
          <a:bodyPr wrap="square" rtlCol="0">
            <a:spAutoFit/>
          </a:bodyPr>
          <a:lstStyle/>
          <a:p>
            <a:pPr algn="l"/>
            <a:r>
              <a:rPr lang="en-GB" sz="2400" b="1" dirty="0">
                <a:solidFill>
                  <a:srgbClr val="1C397A"/>
                </a:solidFill>
                <a:latin typeface="Arial" panose="020B0604020202020204" pitchFamily="34" charset="0"/>
                <a:cs typeface="Arial" panose="020B0604020202020204" pitchFamily="34" charset="0"/>
              </a:rPr>
              <a:t>Nuclear damage</a:t>
            </a:r>
          </a:p>
        </p:txBody>
      </p:sp>
      <p:sp>
        <p:nvSpPr>
          <p:cNvPr id="12" name="Title 1">
            <a:extLst>
              <a:ext uri="{FF2B5EF4-FFF2-40B4-BE49-F238E27FC236}">
                <a16:creationId xmlns:a16="http://schemas.microsoft.com/office/drawing/2014/main" id="{A13EC17B-929C-30F6-5D61-D47272E314F9}"/>
              </a:ext>
            </a:extLst>
          </p:cNvPr>
          <p:cNvSpPr>
            <a:spLocks noGrp="1"/>
          </p:cNvSpPr>
          <p:nvPr>
            <p:ph type="title"/>
          </p:nvPr>
        </p:nvSpPr>
        <p:spPr>
          <a:xfrm>
            <a:off x="983432" y="192515"/>
            <a:ext cx="10216196" cy="457200"/>
          </a:xfrm>
        </p:spPr>
        <p:txBody>
          <a:bodyPr/>
          <a:lstStyle/>
          <a:p>
            <a:r>
              <a:rPr lang="en-GB" dirty="0">
                <a:latin typeface="Arial" panose="020B0604020202020204" pitchFamily="34" charset="0"/>
              </a:rPr>
              <a:t>IV. </a:t>
            </a:r>
            <a:r>
              <a:rPr lang="en-GB" dirty="0">
                <a:solidFill>
                  <a:schemeClr val="tx1">
                    <a:lumMod val="50000"/>
                    <a:lumOff val="50000"/>
                  </a:schemeClr>
                </a:solidFill>
                <a:latin typeface="Arial" panose="020B0604020202020204" pitchFamily="34" charset="0"/>
              </a:rPr>
              <a:t>Monte Carlo calculations. </a:t>
            </a:r>
            <a:r>
              <a:rPr lang="en-GB" dirty="0">
                <a:solidFill>
                  <a:schemeClr val="accent1">
                    <a:lumMod val="75000"/>
                  </a:schemeClr>
                </a:solidFill>
                <a:latin typeface="Arial" panose="020B0604020202020204" pitchFamily="34" charset="0"/>
              </a:rPr>
              <a:t>Visualization of results</a:t>
            </a:r>
          </a:p>
        </p:txBody>
      </p:sp>
      <p:sp>
        <p:nvSpPr>
          <p:cNvPr id="2" name="Footer Placeholder 7">
            <a:extLst>
              <a:ext uri="{FF2B5EF4-FFF2-40B4-BE49-F238E27FC236}">
                <a16:creationId xmlns:a16="http://schemas.microsoft.com/office/drawing/2014/main" id="{6A1DB511-8E31-5901-A166-54DF49152347}"/>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34774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CB7EA-772E-2BF6-A7AC-1BA67129AC9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53C850-026A-E876-B02D-51872B344FF7}"/>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sp>
        <p:nvSpPr>
          <p:cNvPr id="12" name="Title 1">
            <a:extLst>
              <a:ext uri="{FF2B5EF4-FFF2-40B4-BE49-F238E27FC236}">
                <a16:creationId xmlns:a16="http://schemas.microsoft.com/office/drawing/2014/main" id="{79EB3F95-3C3D-873E-0B81-18D4809C8574}"/>
              </a:ext>
            </a:extLst>
          </p:cNvPr>
          <p:cNvSpPr>
            <a:spLocks noGrp="1"/>
          </p:cNvSpPr>
          <p:nvPr>
            <p:ph type="title"/>
          </p:nvPr>
        </p:nvSpPr>
        <p:spPr>
          <a:xfrm>
            <a:off x="983432" y="192515"/>
            <a:ext cx="10216196" cy="457200"/>
          </a:xfrm>
        </p:spPr>
        <p:txBody>
          <a:bodyPr/>
          <a:lstStyle/>
          <a:p>
            <a:r>
              <a:rPr lang="en-GB" dirty="0">
                <a:latin typeface="Arial" panose="020B0604020202020204" pitchFamily="34" charset="0"/>
              </a:rPr>
              <a:t>Safety modelling: current status and key gaps</a:t>
            </a:r>
            <a:endParaRPr lang="en-GB" dirty="0">
              <a:solidFill>
                <a:schemeClr val="accent1">
                  <a:lumMod val="75000"/>
                </a:schemeClr>
              </a:solidFill>
              <a:latin typeface="Arial" panose="020B0604020202020204" pitchFamily="34" charset="0"/>
            </a:endParaRPr>
          </a:p>
        </p:txBody>
      </p:sp>
      <p:sp>
        <p:nvSpPr>
          <p:cNvPr id="2" name="Footer Placeholder 7">
            <a:extLst>
              <a:ext uri="{FF2B5EF4-FFF2-40B4-BE49-F238E27FC236}">
                <a16:creationId xmlns:a16="http://schemas.microsoft.com/office/drawing/2014/main" id="{3D79C493-52D7-96AD-D6CD-D32993BDEFC6}"/>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3" name="Content Placeholder 2">
            <a:extLst>
              <a:ext uri="{FF2B5EF4-FFF2-40B4-BE49-F238E27FC236}">
                <a16:creationId xmlns:a16="http://schemas.microsoft.com/office/drawing/2014/main" id="{73E7558F-110C-8740-F76B-BA98B149873B}"/>
              </a:ext>
            </a:extLst>
          </p:cNvPr>
          <p:cNvSpPr>
            <a:spLocks noGrp="1"/>
          </p:cNvSpPr>
          <p:nvPr>
            <p:ph idx="1"/>
          </p:nvPr>
        </p:nvSpPr>
        <p:spPr>
          <a:xfrm>
            <a:off x="609600" y="836712"/>
            <a:ext cx="11103024" cy="5688632"/>
          </a:xfrm>
        </p:spPr>
        <p:txBody>
          <a:bodyPr/>
          <a:lstStyle/>
          <a:p>
            <a:pPr>
              <a:spcBef>
                <a:spcPts val="0"/>
              </a:spcBef>
              <a:spcAft>
                <a:spcPts val="600"/>
              </a:spcAft>
            </a:pPr>
            <a:r>
              <a:rPr sz="2200" dirty="0">
                <a:solidFill>
                  <a:srgbClr val="111B2B"/>
                </a:solidFill>
              </a:rPr>
              <a:t>Status: a toolchain exists</a:t>
            </a:r>
          </a:p>
          <a:p>
            <a:pPr lvl="1">
              <a:spcBef>
                <a:spcPts val="0"/>
              </a:spcBef>
              <a:spcAft>
                <a:spcPts val="600"/>
              </a:spcAft>
              <a:buFont typeface="Wingdings" panose="05000000000000000000" pitchFamily="2" charset="2"/>
              <a:buChar char="Ø"/>
            </a:pPr>
            <a:r>
              <a:rPr sz="2000" dirty="0">
                <a:solidFill>
                  <a:srgbClr val="111B2B"/>
                </a:solidFill>
              </a:rPr>
              <a:t>System codes (MELCOR, ASTEC, RELAP5-3D, …)</a:t>
            </a:r>
          </a:p>
          <a:p>
            <a:pPr lvl="1">
              <a:spcBef>
                <a:spcPts val="0"/>
              </a:spcBef>
              <a:spcAft>
                <a:spcPts val="600"/>
              </a:spcAft>
              <a:buFont typeface="Wingdings" panose="05000000000000000000" pitchFamily="2" charset="2"/>
              <a:buChar char="Ø"/>
            </a:pPr>
            <a:r>
              <a:rPr sz="2000" dirty="0">
                <a:solidFill>
                  <a:srgbClr val="111B2B"/>
                </a:solidFill>
              </a:rPr>
              <a:t>Containment (COCOSYS) and CFD/structural support</a:t>
            </a:r>
          </a:p>
          <a:p>
            <a:pPr lvl="1">
              <a:spcBef>
                <a:spcPts val="0"/>
              </a:spcBef>
              <a:spcAft>
                <a:spcPts val="600"/>
              </a:spcAft>
              <a:buFont typeface="Wingdings" panose="05000000000000000000" pitchFamily="2" charset="2"/>
              <a:buChar char="Ø"/>
            </a:pPr>
            <a:r>
              <a:rPr sz="2000" dirty="0">
                <a:solidFill>
                  <a:srgbClr val="111B2B"/>
                </a:solidFill>
              </a:rPr>
              <a:t>Source term &amp; consequence tools (activation, tritium, ACP, dust, release)</a:t>
            </a:r>
          </a:p>
          <a:p>
            <a:pPr>
              <a:spcBef>
                <a:spcPts val="0"/>
              </a:spcBef>
              <a:spcAft>
                <a:spcPts val="600"/>
              </a:spcAft>
            </a:pPr>
            <a:endParaRPr lang="en-US" sz="2200" dirty="0">
              <a:solidFill>
                <a:srgbClr val="111B2B"/>
              </a:solidFill>
            </a:endParaRPr>
          </a:p>
          <a:p>
            <a:pPr>
              <a:spcBef>
                <a:spcPts val="0"/>
              </a:spcBef>
              <a:spcAft>
                <a:spcPts val="600"/>
              </a:spcAft>
            </a:pPr>
            <a:r>
              <a:rPr sz="2200" dirty="0">
                <a:solidFill>
                  <a:srgbClr val="111B2B"/>
                </a:solidFill>
              </a:rPr>
              <a:t>Main fusion-specific gaps</a:t>
            </a:r>
          </a:p>
          <a:p>
            <a:pPr lvl="1">
              <a:spcBef>
                <a:spcPts val="0"/>
              </a:spcBef>
              <a:spcAft>
                <a:spcPts val="600"/>
              </a:spcAft>
              <a:buFont typeface="Wingdings" panose="05000000000000000000" pitchFamily="2" charset="2"/>
              <a:buChar char="Ø"/>
            </a:pPr>
            <a:r>
              <a:rPr sz="2000" dirty="0">
                <a:solidFill>
                  <a:srgbClr val="111B2B"/>
                </a:solidFill>
              </a:rPr>
              <a:t>Multiple working fluids (water, He, </a:t>
            </a:r>
            <a:r>
              <a:rPr sz="2000" dirty="0" err="1">
                <a:solidFill>
                  <a:srgbClr val="111B2B"/>
                </a:solidFill>
              </a:rPr>
              <a:t>PbLi</a:t>
            </a:r>
            <a:r>
              <a:rPr sz="2000" dirty="0">
                <a:solidFill>
                  <a:srgbClr val="111B2B"/>
                </a:solidFill>
              </a:rPr>
              <a:t>, molten salts, cryogens, H-isotopes)</a:t>
            </a:r>
          </a:p>
          <a:p>
            <a:pPr lvl="1">
              <a:spcBef>
                <a:spcPts val="0"/>
              </a:spcBef>
              <a:spcAft>
                <a:spcPts val="600"/>
              </a:spcAft>
              <a:buFont typeface="Wingdings" panose="05000000000000000000" pitchFamily="2" charset="2"/>
              <a:buChar char="Ø"/>
            </a:pPr>
            <a:r>
              <a:rPr sz="2000" dirty="0">
                <a:solidFill>
                  <a:srgbClr val="111B2B"/>
                </a:solidFill>
              </a:rPr>
              <a:t>New materials/impurities and chemistry</a:t>
            </a:r>
          </a:p>
          <a:p>
            <a:pPr lvl="1">
              <a:spcBef>
                <a:spcPts val="0"/>
              </a:spcBef>
              <a:spcAft>
                <a:spcPts val="600"/>
              </a:spcAft>
              <a:buFont typeface="Wingdings" panose="05000000000000000000" pitchFamily="2" charset="2"/>
              <a:buChar char="Ø"/>
            </a:pPr>
            <a:r>
              <a:rPr sz="2000" dirty="0">
                <a:solidFill>
                  <a:srgbClr val="111B2B"/>
                </a:solidFill>
              </a:rPr>
              <a:t>Source terms </a:t>
            </a:r>
            <a:r>
              <a:rPr sz="2000" dirty="0" err="1">
                <a:solidFill>
                  <a:srgbClr val="111B2B"/>
                </a:solidFill>
              </a:rPr>
              <a:t>behaviour</a:t>
            </a:r>
            <a:r>
              <a:rPr sz="2000" dirty="0">
                <a:solidFill>
                  <a:srgbClr val="111B2B"/>
                </a:solidFill>
              </a:rPr>
              <a:t>: W dust, tritium, activated products</a:t>
            </a:r>
          </a:p>
          <a:p>
            <a:pPr>
              <a:spcBef>
                <a:spcPts val="0"/>
              </a:spcBef>
              <a:spcAft>
                <a:spcPts val="600"/>
              </a:spcAft>
            </a:pPr>
            <a:endParaRPr lang="en-US" sz="2200" dirty="0">
              <a:solidFill>
                <a:srgbClr val="111B2B"/>
              </a:solidFill>
            </a:endParaRPr>
          </a:p>
          <a:p>
            <a:pPr>
              <a:spcBef>
                <a:spcPts val="0"/>
              </a:spcBef>
              <a:spcAft>
                <a:spcPts val="600"/>
              </a:spcAft>
            </a:pPr>
            <a:r>
              <a:rPr sz="2200" dirty="0">
                <a:solidFill>
                  <a:srgbClr val="111B2B"/>
                </a:solidFill>
              </a:rPr>
              <a:t>Need</a:t>
            </a:r>
          </a:p>
          <a:p>
            <a:pPr lvl="1">
              <a:spcBef>
                <a:spcPts val="0"/>
              </a:spcBef>
              <a:spcAft>
                <a:spcPts val="600"/>
              </a:spcAft>
              <a:buFont typeface="Wingdings" panose="05000000000000000000" pitchFamily="2" charset="2"/>
              <a:buChar char="Ø"/>
            </a:pPr>
            <a:r>
              <a:rPr sz="2000" dirty="0">
                <a:solidFill>
                  <a:srgbClr val="111B2B"/>
                </a:solidFill>
              </a:rPr>
              <a:t>Qualification plan: verification/validation + long-term maintenance</a:t>
            </a:r>
          </a:p>
        </p:txBody>
      </p:sp>
      <p:sp>
        <p:nvSpPr>
          <p:cNvPr id="14" name="TextBox 13">
            <a:extLst>
              <a:ext uri="{FF2B5EF4-FFF2-40B4-BE49-F238E27FC236}">
                <a16:creationId xmlns:a16="http://schemas.microsoft.com/office/drawing/2014/main" id="{79A79552-3159-FE7C-C41D-246E068D5EC5}"/>
              </a:ext>
            </a:extLst>
          </p:cNvPr>
          <p:cNvSpPr txBox="1"/>
          <p:nvPr/>
        </p:nvSpPr>
        <p:spPr>
          <a:xfrm>
            <a:off x="914400" y="6263640"/>
            <a:ext cx="10515600" cy="365760"/>
          </a:xfrm>
          <a:prstGeom prst="rect">
            <a:avLst/>
          </a:prstGeom>
          <a:noFill/>
        </p:spPr>
        <p:txBody>
          <a:bodyPr wrap="none">
            <a:spAutoFit/>
          </a:bodyPr>
          <a:lstStyle/>
          <a:p>
            <a:r>
              <a:rPr sz="1600" i="1" dirty="0">
                <a:solidFill>
                  <a:srgbClr val="6B6F76"/>
                </a:solidFill>
              </a:rPr>
              <a:t>Take-away: Safety requires a qualified chain and credible uncertainties.</a:t>
            </a:r>
          </a:p>
        </p:txBody>
      </p:sp>
    </p:spTree>
    <p:extLst>
      <p:ext uri="{BB962C8B-B14F-4D97-AF65-F5344CB8AC3E}">
        <p14:creationId xmlns:p14="http://schemas.microsoft.com/office/powerpoint/2010/main" val="325081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6D00-354F-7C1D-942A-3D3F989FB75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E371C1-BBBC-EF68-E6FC-76CDD2C953AB}"/>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sp>
        <p:nvSpPr>
          <p:cNvPr id="12" name="Title 1">
            <a:extLst>
              <a:ext uri="{FF2B5EF4-FFF2-40B4-BE49-F238E27FC236}">
                <a16:creationId xmlns:a16="http://schemas.microsoft.com/office/drawing/2014/main" id="{C27AEB99-7C7D-1E95-864F-21D153E9C5F5}"/>
              </a:ext>
            </a:extLst>
          </p:cNvPr>
          <p:cNvSpPr>
            <a:spLocks noGrp="1"/>
          </p:cNvSpPr>
          <p:nvPr>
            <p:ph type="title"/>
          </p:nvPr>
        </p:nvSpPr>
        <p:spPr>
          <a:xfrm>
            <a:off x="983432" y="192515"/>
            <a:ext cx="10216196" cy="457200"/>
          </a:xfrm>
        </p:spPr>
        <p:txBody>
          <a:bodyPr/>
          <a:lstStyle/>
          <a:p>
            <a:r>
              <a:rPr lang="en-GB" dirty="0">
                <a:latin typeface="Arial" panose="020B0604020202020204" pitchFamily="34" charset="0"/>
              </a:rPr>
              <a:t>Safety codes (examples) and integration needs</a:t>
            </a:r>
            <a:endParaRPr lang="en-GB" dirty="0">
              <a:solidFill>
                <a:schemeClr val="accent1">
                  <a:lumMod val="75000"/>
                </a:schemeClr>
              </a:solidFill>
              <a:latin typeface="Arial" panose="020B0604020202020204" pitchFamily="34" charset="0"/>
            </a:endParaRPr>
          </a:p>
        </p:txBody>
      </p:sp>
      <p:sp>
        <p:nvSpPr>
          <p:cNvPr id="2" name="Footer Placeholder 7">
            <a:extLst>
              <a:ext uri="{FF2B5EF4-FFF2-40B4-BE49-F238E27FC236}">
                <a16:creationId xmlns:a16="http://schemas.microsoft.com/office/drawing/2014/main" id="{952DF107-6868-73B4-0A0A-3ABA712877DE}"/>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3" name="Content Placeholder 2">
            <a:extLst>
              <a:ext uri="{FF2B5EF4-FFF2-40B4-BE49-F238E27FC236}">
                <a16:creationId xmlns:a16="http://schemas.microsoft.com/office/drawing/2014/main" id="{4364A913-DD2A-F7ED-3097-3688A9A15D57}"/>
              </a:ext>
            </a:extLst>
          </p:cNvPr>
          <p:cNvSpPr>
            <a:spLocks noGrp="1"/>
          </p:cNvSpPr>
          <p:nvPr>
            <p:ph idx="1"/>
          </p:nvPr>
        </p:nvSpPr>
        <p:spPr>
          <a:xfrm>
            <a:off x="609600" y="836712"/>
            <a:ext cx="11103024" cy="4992588"/>
          </a:xfrm>
        </p:spPr>
        <p:txBody>
          <a:bodyPr/>
          <a:lstStyle/>
          <a:p>
            <a:pPr>
              <a:spcBef>
                <a:spcPts val="1800"/>
              </a:spcBef>
              <a:spcAft>
                <a:spcPts val="600"/>
              </a:spcAft>
            </a:pPr>
            <a:r>
              <a:rPr lang="en-GB" sz="2200" dirty="0">
                <a:solidFill>
                  <a:srgbClr val="111B2B"/>
                </a:solidFill>
              </a:rPr>
              <a:t>System / containment</a:t>
            </a:r>
          </a:p>
          <a:p>
            <a:pPr lvl="1">
              <a:spcBef>
                <a:spcPts val="0"/>
              </a:spcBef>
              <a:spcAft>
                <a:spcPts val="600"/>
              </a:spcAft>
              <a:buFont typeface="Wingdings" panose="05000000000000000000" pitchFamily="2" charset="2"/>
              <a:buChar char="Ø"/>
            </a:pPr>
            <a:r>
              <a:rPr lang="en-GB" sz="2000" dirty="0">
                <a:solidFill>
                  <a:srgbClr val="111B2B"/>
                </a:solidFill>
              </a:rPr>
              <a:t>MELCOR (fusion), ASTEC, RELAP5-3D, …; COCOSYS</a:t>
            </a:r>
          </a:p>
          <a:p>
            <a:pPr>
              <a:spcBef>
                <a:spcPts val="1800"/>
              </a:spcBef>
              <a:spcAft>
                <a:spcPts val="600"/>
              </a:spcAft>
            </a:pPr>
            <a:r>
              <a:rPr lang="en-GB" sz="2200" dirty="0">
                <a:solidFill>
                  <a:srgbClr val="111B2B"/>
                </a:solidFill>
              </a:rPr>
              <a:t>Source terms</a:t>
            </a:r>
          </a:p>
          <a:p>
            <a:pPr lvl="1">
              <a:spcBef>
                <a:spcPts val="0"/>
              </a:spcBef>
              <a:spcAft>
                <a:spcPts val="600"/>
              </a:spcAft>
              <a:buFont typeface="Wingdings" panose="05000000000000000000" pitchFamily="2" charset="2"/>
              <a:buChar char="Ø"/>
            </a:pPr>
            <a:r>
              <a:rPr lang="en-GB" sz="2000" dirty="0">
                <a:solidFill>
                  <a:srgbClr val="111B2B"/>
                </a:solidFill>
              </a:rPr>
              <a:t>FISPACT-II, ACAB, TMAP, OSCAR-Fusion, …</a:t>
            </a:r>
          </a:p>
          <a:p>
            <a:pPr>
              <a:spcBef>
                <a:spcPts val="1800"/>
              </a:spcBef>
              <a:spcAft>
                <a:spcPts val="600"/>
              </a:spcAft>
            </a:pPr>
            <a:r>
              <a:rPr lang="en-GB" sz="2200" dirty="0">
                <a:solidFill>
                  <a:srgbClr val="111B2B"/>
                </a:solidFill>
              </a:rPr>
              <a:t>Release / consequences</a:t>
            </a:r>
          </a:p>
          <a:p>
            <a:pPr lvl="1">
              <a:spcBef>
                <a:spcPts val="0"/>
              </a:spcBef>
              <a:spcAft>
                <a:spcPts val="600"/>
              </a:spcAft>
              <a:buFont typeface="Wingdings" panose="05000000000000000000" pitchFamily="2" charset="2"/>
              <a:buChar char="Ø"/>
            </a:pPr>
            <a:r>
              <a:rPr lang="en-GB" sz="2000" dirty="0">
                <a:solidFill>
                  <a:srgbClr val="111B2B"/>
                </a:solidFill>
              </a:rPr>
              <a:t>JRODOS, MACCS, COSYMA, …</a:t>
            </a:r>
          </a:p>
          <a:p>
            <a:pPr>
              <a:spcBef>
                <a:spcPts val="1800"/>
              </a:spcBef>
              <a:spcAft>
                <a:spcPts val="600"/>
              </a:spcAft>
            </a:pPr>
            <a:r>
              <a:rPr lang="en-GB" sz="2200" dirty="0">
                <a:solidFill>
                  <a:srgbClr val="111B2B"/>
                </a:solidFill>
              </a:rPr>
              <a:t>Sensitivity / UQ</a:t>
            </a:r>
          </a:p>
          <a:p>
            <a:pPr lvl="1">
              <a:spcBef>
                <a:spcPts val="0"/>
              </a:spcBef>
              <a:spcAft>
                <a:spcPts val="600"/>
              </a:spcAft>
              <a:buFont typeface="Wingdings" panose="05000000000000000000" pitchFamily="2" charset="2"/>
              <a:buChar char="Ø"/>
            </a:pPr>
            <a:r>
              <a:rPr lang="en-GB" sz="2000" dirty="0">
                <a:solidFill>
                  <a:srgbClr val="111B2B"/>
                </a:solidFill>
              </a:rPr>
              <a:t>RAVEN, SUSA, …</a:t>
            </a:r>
          </a:p>
          <a:p>
            <a:pPr>
              <a:spcBef>
                <a:spcPts val="1800"/>
              </a:spcBef>
              <a:spcAft>
                <a:spcPts val="600"/>
              </a:spcAft>
            </a:pPr>
            <a:r>
              <a:rPr lang="en-GB" sz="2200" dirty="0">
                <a:solidFill>
                  <a:srgbClr val="111B2B"/>
                </a:solidFill>
              </a:rPr>
              <a:t>Integration focus</a:t>
            </a:r>
          </a:p>
          <a:p>
            <a:pPr lvl="1">
              <a:spcBef>
                <a:spcPts val="0"/>
              </a:spcBef>
              <a:spcAft>
                <a:spcPts val="600"/>
              </a:spcAft>
              <a:buFont typeface="Wingdings" panose="05000000000000000000" pitchFamily="2" charset="2"/>
              <a:buChar char="Ø"/>
            </a:pPr>
            <a:r>
              <a:rPr lang="en-GB" sz="2000" dirty="0">
                <a:solidFill>
                  <a:srgbClr val="111B2B"/>
                </a:solidFill>
              </a:rPr>
              <a:t>Consistent interfaces, shared assumptions, V&amp;V + UQ across the chain</a:t>
            </a:r>
          </a:p>
        </p:txBody>
      </p:sp>
      <p:sp>
        <p:nvSpPr>
          <p:cNvPr id="4" name="TextBox 3">
            <a:extLst>
              <a:ext uri="{FF2B5EF4-FFF2-40B4-BE49-F238E27FC236}">
                <a16:creationId xmlns:a16="http://schemas.microsoft.com/office/drawing/2014/main" id="{6AD09FDF-644C-8027-05CB-C05413F3B3F2}"/>
              </a:ext>
            </a:extLst>
          </p:cNvPr>
          <p:cNvSpPr txBox="1"/>
          <p:nvPr/>
        </p:nvSpPr>
        <p:spPr>
          <a:xfrm>
            <a:off x="914400" y="6263640"/>
            <a:ext cx="10515600" cy="365760"/>
          </a:xfrm>
          <a:prstGeom prst="rect">
            <a:avLst/>
          </a:prstGeom>
          <a:noFill/>
        </p:spPr>
        <p:txBody>
          <a:bodyPr wrap="none">
            <a:spAutoFit/>
          </a:bodyPr>
          <a:lstStyle/>
          <a:p>
            <a:r>
              <a:rPr sz="1600" i="1" dirty="0">
                <a:solidFill>
                  <a:srgbClr val="6B6F76"/>
                </a:solidFill>
              </a:rPr>
              <a:t>Take-away: Integration and governance are as important as the codes themselves.</a:t>
            </a:r>
          </a:p>
        </p:txBody>
      </p:sp>
    </p:spTree>
    <p:extLst>
      <p:ext uri="{BB962C8B-B14F-4D97-AF65-F5344CB8AC3E}">
        <p14:creationId xmlns:p14="http://schemas.microsoft.com/office/powerpoint/2010/main" val="606347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3B1E-4F7A-1062-A498-559147140A9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2E9A4A-7B47-D031-E633-8F5A769082E2}"/>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a:solidFill>
                <a:prstClr val="white"/>
              </a:solidFill>
            </a:endParaRPr>
          </a:p>
        </p:txBody>
      </p:sp>
      <p:sp>
        <p:nvSpPr>
          <p:cNvPr id="12" name="Title 1">
            <a:extLst>
              <a:ext uri="{FF2B5EF4-FFF2-40B4-BE49-F238E27FC236}">
                <a16:creationId xmlns:a16="http://schemas.microsoft.com/office/drawing/2014/main" id="{3A87032C-DA9E-0F7A-8F13-14256DC0CB01}"/>
              </a:ext>
            </a:extLst>
          </p:cNvPr>
          <p:cNvSpPr>
            <a:spLocks noGrp="1"/>
          </p:cNvSpPr>
          <p:nvPr>
            <p:ph type="title"/>
          </p:nvPr>
        </p:nvSpPr>
        <p:spPr>
          <a:xfrm>
            <a:off x="983432" y="192515"/>
            <a:ext cx="10216196" cy="457200"/>
          </a:xfrm>
        </p:spPr>
        <p:txBody>
          <a:bodyPr/>
          <a:lstStyle/>
          <a:p>
            <a:r>
              <a:rPr lang="en-GB" dirty="0">
                <a:latin typeface="Arial" panose="020B0604020202020204" pitchFamily="34" charset="0"/>
              </a:rPr>
              <a:t>What engineering needs from the plasma theory/modelling community</a:t>
            </a:r>
            <a:endParaRPr lang="en-GB" dirty="0">
              <a:solidFill>
                <a:schemeClr val="accent1">
                  <a:lumMod val="75000"/>
                </a:schemeClr>
              </a:solidFill>
              <a:latin typeface="Arial" panose="020B0604020202020204" pitchFamily="34" charset="0"/>
            </a:endParaRPr>
          </a:p>
        </p:txBody>
      </p:sp>
      <p:sp>
        <p:nvSpPr>
          <p:cNvPr id="2" name="Footer Placeholder 7">
            <a:extLst>
              <a:ext uri="{FF2B5EF4-FFF2-40B4-BE49-F238E27FC236}">
                <a16:creationId xmlns:a16="http://schemas.microsoft.com/office/drawing/2014/main" id="{6D807777-5281-F502-0602-6FF1E06803D4}"/>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3" name="Content Placeholder 2">
            <a:extLst>
              <a:ext uri="{FF2B5EF4-FFF2-40B4-BE49-F238E27FC236}">
                <a16:creationId xmlns:a16="http://schemas.microsoft.com/office/drawing/2014/main" id="{2114C350-138B-9648-38C2-79A785121A27}"/>
              </a:ext>
            </a:extLst>
          </p:cNvPr>
          <p:cNvSpPr>
            <a:spLocks noGrp="1"/>
          </p:cNvSpPr>
          <p:nvPr>
            <p:ph idx="1"/>
          </p:nvPr>
        </p:nvSpPr>
        <p:spPr>
          <a:xfrm>
            <a:off x="609600" y="836712"/>
            <a:ext cx="11103024" cy="4992588"/>
          </a:xfrm>
        </p:spPr>
        <p:txBody>
          <a:bodyPr>
            <a:noAutofit/>
          </a:bodyPr>
          <a:lstStyle/>
          <a:p>
            <a:pPr>
              <a:spcBef>
                <a:spcPts val="0"/>
              </a:spcBef>
              <a:spcAft>
                <a:spcPts val="600"/>
              </a:spcAft>
            </a:pPr>
            <a:r>
              <a:rPr lang="en-GB" sz="2200" dirty="0">
                <a:solidFill>
                  <a:srgbClr val="111B2B"/>
                </a:solidFill>
              </a:rPr>
              <a:t>Shareable plasma scenario definitions</a:t>
            </a:r>
          </a:p>
          <a:p>
            <a:pPr lvl="1">
              <a:spcBef>
                <a:spcPts val="0"/>
              </a:spcBef>
              <a:spcAft>
                <a:spcPts val="600"/>
              </a:spcAft>
              <a:buFont typeface="Wingdings" panose="05000000000000000000" pitchFamily="2" charset="2"/>
              <a:buChar char="Ø"/>
            </a:pPr>
            <a:r>
              <a:rPr lang="en-GB" sz="2000" dirty="0">
                <a:solidFill>
                  <a:srgbClr val="111B2B"/>
                </a:solidFill>
              </a:rPr>
              <a:t>Standardised pulses/transients/off-normal events + metadata</a:t>
            </a:r>
          </a:p>
          <a:p>
            <a:pPr lvl="1">
              <a:spcBef>
                <a:spcPts val="0"/>
              </a:spcBef>
              <a:spcAft>
                <a:spcPts val="600"/>
              </a:spcAft>
              <a:buFont typeface="Wingdings" panose="05000000000000000000" pitchFamily="2" charset="2"/>
              <a:buChar char="Ø"/>
            </a:pPr>
            <a:r>
              <a:rPr lang="en-GB" sz="2000" dirty="0">
                <a:solidFill>
                  <a:srgbClr val="111B2B"/>
                </a:solidFill>
              </a:rPr>
              <a:t>Clear mapping to engineering load cases</a:t>
            </a:r>
          </a:p>
          <a:p>
            <a:pPr>
              <a:spcBef>
                <a:spcPts val="1800"/>
              </a:spcBef>
              <a:spcAft>
                <a:spcPts val="600"/>
              </a:spcAft>
            </a:pPr>
            <a:r>
              <a:rPr lang="en-GB" sz="2200" dirty="0">
                <a:solidFill>
                  <a:srgbClr val="111B2B"/>
                </a:solidFill>
              </a:rPr>
              <a:t>Boundary conditions with uncertainty</a:t>
            </a:r>
          </a:p>
          <a:p>
            <a:pPr lvl="1">
              <a:spcBef>
                <a:spcPts val="0"/>
              </a:spcBef>
              <a:spcAft>
                <a:spcPts val="600"/>
              </a:spcAft>
              <a:buFont typeface="Wingdings" panose="05000000000000000000" pitchFamily="2" charset="2"/>
              <a:buChar char="Ø"/>
            </a:pPr>
            <a:r>
              <a:rPr lang="en-GB" sz="2000" dirty="0">
                <a:solidFill>
                  <a:srgbClr val="111B2B"/>
                </a:solidFill>
              </a:rPr>
              <a:t>Heat/particle flux, ELM/disruption statistics, radiation spectra</a:t>
            </a:r>
          </a:p>
          <a:p>
            <a:pPr lvl="1">
              <a:spcBef>
                <a:spcPts val="0"/>
              </a:spcBef>
              <a:spcAft>
                <a:spcPts val="600"/>
              </a:spcAft>
              <a:buFont typeface="Wingdings" panose="05000000000000000000" pitchFamily="2" charset="2"/>
              <a:buChar char="Ø"/>
            </a:pPr>
            <a:r>
              <a:rPr lang="en-GB" sz="2000" dirty="0">
                <a:solidFill>
                  <a:srgbClr val="111B2B"/>
                </a:solidFill>
              </a:rPr>
              <a:t>Uncertainty envelopes usable for design margins</a:t>
            </a:r>
          </a:p>
          <a:p>
            <a:pPr>
              <a:spcBef>
                <a:spcPts val="1800"/>
              </a:spcBef>
              <a:spcAft>
                <a:spcPts val="600"/>
              </a:spcAft>
            </a:pPr>
            <a:r>
              <a:rPr lang="en-GB" sz="2200" dirty="0">
                <a:solidFill>
                  <a:srgbClr val="111B2B"/>
                </a:solidFill>
              </a:rPr>
              <a:t>Coupling interfaces</a:t>
            </a:r>
          </a:p>
          <a:p>
            <a:pPr lvl="1">
              <a:spcBef>
                <a:spcPts val="0"/>
              </a:spcBef>
              <a:spcAft>
                <a:spcPts val="600"/>
              </a:spcAft>
              <a:buFont typeface="Wingdings" panose="05000000000000000000" pitchFamily="2" charset="2"/>
              <a:buChar char="Ø"/>
            </a:pPr>
            <a:r>
              <a:rPr lang="en-GB" sz="2000" dirty="0">
                <a:solidFill>
                  <a:srgbClr val="111B2B"/>
                </a:solidFill>
              </a:rPr>
              <a:t>APIs / data formats to feed the digital thread</a:t>
            </a:r>
          </a:p>
          <a:p>
            <a:pPr lvl="1">
              <a:spcBef>
                <a:spcPts val="0"/>
              </a:spcBef>
              <a:spcAft>
                <a:spcPts val="600"/>
              </a:spcAft>
              <a:buFont typeface="Wingdings" panose="05000000000000000000" pitchFamily="2" charset="2"/>
              <a:buChar char="Ø"/>
            </a:pPr>
            <a:r>
              <a:rPr lang="en-GB" sz="2000" dirty="0">
                <a:solidFill>
                  <a:srgbClr val="111B2B"/>
                </a:solidFill>
              </a:rPr>
              <a:t>Configuration control and traceability</a:t>
            </a:r>
          </a:p>
          <a:p>
            <a:pPr>
              <a:spcBef>
                <a:spcPts val="1800"/>
              </a:spcBef>
              <a:spcAft>
                <a:spcPts val="600"/>
              </a:spcAft>
            </a:pPr>
            <a:r>
              <a:rPr lang="en-GB" sz="2200" dirty="0">
                <a:solidFill>
                  <a:srgbClr val="111B2B"/>
                </a:solidFill>
              </a:rPr>
              <a:t>Joint benchmarks</a:t>
            </a:r>
          </a:p>
          <a:p>
            <a:pPr lvl="1">
              <a:spcBef>
                <a:spcPts val="0"/>
              </a:spcBef>
              <a:spcAft>
                <a:spcPts val="600"/>
              </a:spcAft>
              <a:buFont typeface="Wingdings" panose="05000000000000000000" pitchFamily="2" charset="2"/>
              <a:buChar char="Ø"/>
            </a:pPr>
            <a:r>
              <a:rPr lang="en-GB" sz="2000" dirty="0">
                <a:solidFill>
                  <a:srgbClr val="111B2B"/>
                </a:solidFill>
              </a:rPr>
              <a:t>Integrated benchmarks (plasma → PFC → plant) and agreed KPIs</a:t>
            </a:r>
          </a:p>
          <a:p>
            <a:pPr lvl="1">
              <a:spcBef>
                <a:spcPts val="0"/>
              </a:spcBef>
              <a:spcAft>
                <a:spcPts val="600"/>
              </a:spcAft>
              <a:buFont typeface="Wingdings" panose="05000000000000000000" pitchFamily="2" charset="2"/>
              <a:buChar char="Ø"/>
            </a:pPr>
            <a:r>
              <a:rPr lang="en-GB" sz="2000" dirty="0">
                <a:solidFill>
                  <a:srgbClr val="111B2B"/>
                </a:solidFill>
              </a:rPr>
              <a:t>Experiments that reduce dominant engineering uncertainties</a:t>
            </a:r>
          </a:p>
          <a:p>
            <a:pPr lvl="1">
              <a:spcBef>
                <a:spcPts val="0"/>
              </a:spcBef>
              <a:spcAft>
                <a:spcPts val="600"/>
              </a:spcAft>
              <a:buFont typeface="Wingdings" panose="05000000000000000000" pitchFamily="2" charset="2"/>
              <a:buChar char="Ø"/>
            </a:pPr>
            <a:endParaRPr lang="en-GB" sz="2000" dirty="0">
              <a:solidFill>
                <a:srgbClr val="111B2B"/>
              </a:solidFill>
            </a:endParaRPr>
          </a:p>
        </p:txBody>
      </p:sp>
      <p:sp>
        <p:nvSpPr>
          <p:cNvPr id="6" name="TextBox 5">
            <a:extLst>
              <a:ext uri="{FF2B5EF4-FFF2-40B4-BE49-F238E27FC236}">
                <a16:creationId xmlns:a16="http://schemas.microsoft.com/office/drawing/2014/main" id="{B0CBB54F-60AD-6E5D-DD7F-126195991B04}"/>
              </a:ext>
            </a:extLst>
          </p:cNvPr>
          <p:cNvSpPr txBox="1"/>
          <p:nvPr/>
        </p:nvSpPr>
        <p:spPr>
          <a:xfrm>
            <a:off x="914400" y="6263640"/>
            <a:ext cx="10515600" cy="365760"/>
          </a:xfrm>
          <a:prstGeom prst="rect">
            <a:avLst/>
          </a:prstGeom>
          <a:noFill/>
        </p:spPr>
        <p:txBody>
          <a:bodyPr wrap="none">
            <a:spAutoFit/>
          </a:bodyPr>
          <a:lstStyle/>
          <a:p>
            <a:r>
              <a:rPr sz="1600" i="1" dirty="0">
                <a:solidFill>
                  <a:srgbClr val="6B6F76"/>
                </a:solidFill>
              </a:rPr>
              <a:t>Take-away: Co-design standards, UQ and benchmarks to make models actionable for design and licensing.</a:t>
            </a:r>
          </a:p>
        </p:txBody>
      </p:sp>
    </p:spTree>
    <p:extLst>
      <p:ext uri="{BB962C8B-B14F-4D97-AF65-F5344CB8AC3E}">
        <p14:creationId xmlns:p14="http://schemas.microsoft.com/office/powerpoint/2010/main" val="285383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CE71-E19A-706E-8B96-C03EB760268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A29BA4A-CE67-C947-DC61-C405D77F9437}"/>
              </a:ext>
            </a:extLst>
          </p:cNvPr>
          <p:cNvSpPr>
            <a:spLocks noGrp="1"/>
          </p:cNvSpPr>
          <p:nvPr>
            <p:ph idx="1"/>
          </p:nvPr>
        </p:nvSpPr>
        <p:spPr/>
        <p:txBody>
          <a:bodyPr/>
          <a:lstStyle/>
          <a:p>
            <a:pPr>
              <a:spcBef>
                <a:spcPts val="0"/>
              </a:spcBef>
              <a:spcAft>
                <a:spcPts val="600"/>
              </a:spcAft>
            </a:pPr>
            <a:r>
              <a:rPr lang="en-GB" sz="2200" dirty="0">
                <a:solidFill>
                  <a:srgbClr val="111B2B"/>
                </a:solidFill>
              </a:rPr>
              <a:t>Framing and integration needs</a:t>
            </a:r>
          </a:p>
          <a:p>
            <a:pPr lvl="1">
              <a:spcBef>
                <a:spcPts val="0"/>
              </a:spcBef>
              <a:spcAft>
                <a:spcPts val="600"/>
              </a:spcAft>
            </a:pPr>
            <a:endParaRPr lang="en-GB" sz="2000" dirty="0">
              <a:solidFill>
                <a:srgbClr val="111B2B"/>
              </a:solidFill>
            </a:endParaRPr>
          </a:p>
          <a:p>
            <a:pPr>
              <a:spcBef>
                <a:spcPts val="0"/>
              </a:spcBef>
              <a:spcAft>
                <a:spcPts val="600"/>
              </a:spcAft>
            </a:pPr>
            <a:r>
              <a:rPr lang="en-GB" sz="2200" dirty="0">
                <a:solidFill>
                  <a:srgbClr val="111B2B"/>
                </a:solidFill>
              </a:rPr>
              <a:t>Case study #1: Neutronics (Monte Carlo)</a:t>
            </a:r>
          </a:p>
          <a:p>
            <a:pPr>
              <a:spcBef>
                <a:spcPts val="0"/>
              </a:spcBef>
              <a:spcAft>
                <a:spcPts val="600"/>
              </a:spcAft>
            </a:pPr>
            <a:endParaRPr lang="en-GB" sz="2200" dirty="0">
              <a:solidFill>
                <a:srgbClr val="111B2B"/>
              </a:solidFill>
            </a:endParaRPr>
          </a:p>
          <a:p>
            <a:pPr>
              <a:spcBef>
                <a:spcPts val="0"/>
              </a:spcBef>
              <a:spcAft>
                <a:spcPts val="600"/>
              </a:spcAft>
            </a:pPr>
            <a:r>
              <a:rPr lang="en-GB" sz="2200" dirty="0">
                <a:solidFill>
                  <a:srgbClr val="111B2B"/>
                </a:solidFill>
              </a:rPr>
              <a:t>Case study #2: Safety modelling</a:t>
            </a:r>
          </a:p>
          <a:p>
            <a:pPr>
              <a:spcBef>
                <a:spcPts val="0"/>
              </a:spcBef>
              <a:spcAft>
                <a:spcPts val="600"/>
              </a:spcAft>
            </a:pPr>
            <a:endParaRPr lang="en-GB" sz="2200" dirty="0">
              <a:solidFill>
                <a:srgbClr val="111B2B"/>
              </a:solidFill>
            </a:endParaRPr>
          </a:p>
          <a:p>
            <a:pPr>
              <a:spcBef>
                <a:spcPts val="0"/>
              </a:spcBef>
              <a:spcAft>
                <a:spcPts val="600"/>
              </a:spcAft>
            </a:pPr>
            <a:r>
              <a:rPr lang="en-GB" sz="2200" dirty="0">
                <a:solidFill>
                  <a:srgbClr val="111B2B"/>
                </a:solidFill>
              </a:rPr>
              <a:t>Take-away: what engineering needs from the plasma modelling community</a:t>
            </a:r>
            <a:endParaRPr lang="en-US" dirty="0"/>
          </a:p>
        </p:txBody>
      </p:sp>
      <p:sp>
        <p:nvSpPr>
          <p:cNvPr id="4" name="Footer Placeholder 3">
            <a:extLst>
              <a:ext uri="{FF2B5EF4-FFF2-40B4-BE49-F238E27FC236}">
                <a16:creationId xmlns:a16="http://schemas.microsoft.com/office/drawing/2014/main" id="{0BBF1CB3-3392-D5A7-3286-639B0CA9DB93}"/>
              </a:ext>
            </a:extLst>
          </p:cNvPr>
          <p:cNvSpPr>
            <a:spLocks noGrp="1"/>
          </p:cNvSpPr>
          <p:nvPr>
            <p:ph type="ftr" sz="quarter" idx="11"/>
          </p:nvPr>
        </p:nvSpPr>
        <p:spPr/>
        <p:txBody>
          <a:bodyPr/>
          <a:lstStyle/>
          <a:p>
            <a:r>
              <a:rPr lang="en-GB" dirty="0">
                <a:solidFill>
                  <a:prstClr val="white"/>
                </a:solidFill>
              </a:rPr>
              <a:t> E-TASC General meeting #2 | Engineering Modelling tools| I. Moscato et al. | 11/02/2026</a:t>
            </a:r>
          </a:p>
        </p:txBody>
      </p:sp>
      <p:sp>
        <p:nvSpPr>
          <p:cNvPr id="5" name="Slide Number Placeholder 4">
            <a:extLst>
              <a:ext uri="{FF2B5EF4-FFF2-40B4-BE49-F238E27FC236}">
                <a16:creationId xmlns:a16="http://schemas.microsoft.com/office/drawing/2014/main" id="{2317CA57-952B-F06D-C32B-759CD87537E8}"/>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136678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675C8-3CFE-4085-1C3E-F142B302DD9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C8575C-2B26-6568-4B0D-04380D1D8736}"/>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a:solidFill>
                <a:prstClr val="white"/>
              </a:solidFill>
            </a:endParaRPr>
          </a:p>
        </p:txBody>
      </p:sp>
      <p:sp>
        <p:nvSpPr>
          <p:cNvPr id="2" name="Footer Placeholder 7">
            <a:extLst>
              <a:ext uri="{FF2B5EF4-FFF2-40B4-BE49-F238E27FC236}">
                <a16:creationId xmlns:a16="http://schemas.microsoft.com/office/drawing/2014/main" id="{BD89AAB9-6B42-E772-88ED-5823F83C365C}"/>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10" name="Segnaposto contenuto 2">
            <a:extLst>
              <a:ext uri="{FF2B5EF4-FFF2-40B4-BE49-F238E27FC236}">
                <a16:creationId xmlns:a16="http://schemas.microsoft.com/office/drawing/2014/main" id="{AA8313D0-1315-30C7-8C4B-557AD8758F92}"/>
              </a:ext>
            </a:extLst>
          </p:cNvPr>
          <p:cNvSpPr>
            <a:spLocks noGrp="1"/>
          </p:cNvSpPr>
          <p:nvPr>
            <p:ph idx="1"/>
          </p:nvPr>
        </p:nvSpPr>
        <p:spPr>
          <a:xfrm>
            <a:off x="609600" y="836712"/>
            <a:ext cx="11103024" cy="5688632"/>
          </a:xfrm>
        </p:spPr>
        <p:txBody>
          <a:bodyPr>
            <a:normAutofit/>
          </a:bodyPr>
          <a:lstStyle/>
          <a:p>
            <a:pPr marL="0" indent="0" algn="ctr">
              <a:lnSpc>
                <a:spcPct val="110000"/>
              </a:lnSpc>
              <a:spcBef>
                <a:spcPts val="0"/>
              </a:spcBef>
              <a:spcAft>
                <a:spcPts val="600"/>
              </a:spcAft>
              <a:buNone/>
            </a:pPr>
            <a:endParaRPr lang="en-GB" sz="1800" dirty="0">
              <a:effectLst/>
              <a:latin typeface="Calibri" panose="020F0502020204030204" pitchFamily="34" charset="0"/>
              <a:ea typeface="平成明朝"/>
              <a:cs typeface="Times New Roman" panose="02020603050405020304" pitchFamily="18" charset="0"/>
            </a:endParaRPr>
          </a:p>
          <a:p>
            <a:pPr marL="0" indent="0" algn="ctr">
              <a:lnSpc>
                <a:spcPct val="110000"/>
              </a:lnSpc>
              <a:spcBef>
                <a:spcPts val="0"/>
              </a:spcBef>
              <a:spcAft>
                <a:spcPts val="600"/>
              </a:spcAft>
              <a:buNone/>
            </a:pPr>
            <a:endParaRPr lang="en-GB" sz="1800" dirty="0">
              <a:latin typeface="Calibri" panose="020F0502020204030204" pitchFamily="34" charset="0"/>
              <a:ea typeface="平成明朝"/>
              <a:cs typeface="Times New Roman" panose="02020603050405020304" pitchFamily="18" charset="0"/>
            </a:endParaRPr>
          </a:p>
          <a:p>
            <a:pPr marL="0" indent="0" algn="ctr">
              <a:lnSpc>
                <a:spcPct val="110000"/>
              </a:lnSpc>
              <a:spcBef>
                <a:spcPts val="0"/>
              </a:spcBef>
              <a:spcAft>
                <a:spcPts val="600"/>
              </a:spcAft>
              <a:buNone/>
            </a:pPr>
            <a:endParaRPr lang="en-GB" sz="1800" dirty="0">
              <a:effectLst/>
              <a:latin typeface="Calibri" panose="020F0502020204030204" pitchFamily="34" charset="0"/>
              <a:ea typeface="平成明朝"/>
              <a:cs typeface="Times New Roman" panose="02020603050405020304" pitchFamily="18" charset="0"/>
            </a:endParaRPr>
          </a:p>
          <a:p>
            <a:pPr marL="0" indent="0" algn="ctr">
              <a:lnSpc>
                <a:spcPct val="110000"/>
              </a:lnSpc>
              <a:spcBef>
                <a:spcPts val="0"/>
              </a:spcBef>
              <a:spcAft>
                <a:spcPts val="600"/>
              </a:spcAft>
              <a:buNone/>
            </a:pPr>
            <a:endParaRPr lang="en-GB" sz="1800" dirty="0">
              <a:latin typeface="Calibri" panose="020F0502020204030204" pitchFamily="34" charset="0"/>
              <a:ea typeface="平成明朝"/>
              <a:cs typeface="Times New Roman" panose="02020603050405020304" pitchFamily="18" charset="0"/>
            </a:endParaRPr>
          </a:p>
          <a:p>
            <a:pPr marL="0" indent="0" algn="ctr">
              <a:lnSpc>
                <a:spcPct val="110000"/>
              </a:lnSpc>
              <a:spcBef>
                <a:spcPts val="0"/>
              </a:spcBef>
              <a:spcAft>
                <a:spcPts val="600"/>
              </a:spcAft>
              <a:buNone/>
            </a:pPr>
            <a:endParaRPr lang="en-GB" sz="1800" dirty="0">
              <a:effectLst/>
              <a:latin typeface="Calibri" panose="020F0502020204030204" pitchFamily="34" charset="0"/>
              <a:ea typeface="平成明朝"/>
              <a:cs typeface="Times New Roman" panose="02020603050405020304" pitchFamily="18" charset="0"/>
            </a:endParaRPr>
          </a:p>
          <a:p>
            <a:pPr marL="0" indent="0" algn="ctr">
              <a:lnSpc>
                <a:spcPct val="110000"/>
              </a:lnSpc>
              <a:spcBef>
                <a:spcPts val="0"/>
              </a:spcBef>
              <a:spcAft>
                <a:spcPts val="600"/>
              </a:spcAft>
              <a:buNone/>
            </a:pPr>
            <a:r>
              <a:rPr lang="en-GB" sz="4400" b="1" dirty="0">
                <a:latin typeface="Calibri" panose="020F0502020204030204" pitchFamily="34" charset="0"/>
                <a:ea typeface="平成明朝"/>
                <a:cs typeface="Times New Roman" panose="02020603050405020304" pitchFamily="18" charset="0"/>
              </a:rPr>
              <a:t>Thank you for your attentions</a:t>
            </a:r>
            <a:endParaRPr lang="en-GB" sz="4400" b="1" kern="100" dirty="0">
              <a:latin typeface="Calibri" panose="020F0502020204030204" pitchFamily="34" charset="0"/>
              <a:ea typeface="Calibri" panose="020F0502020204030204" pitchFamily="34" charset="0"/>
            </a:endParaRPr>
          </a:p>
          <a:p>
            <a:pPr marL="0" indent="0" algn="ctr">
              <a:lnSpc>
                <a:spcPct val="110000"/>
              </a:lnSpc>
              <a:spcBef>
                <a:spcPts val="0"/>
              </a:spcBef>
              <a:spcAft>
                <a:spcPts val="600"/>
              </a:spcAft>
              <a:buNone/>
            </a:pPr>
            <a:endParaRPr lang="en-GB" sz="1800" dirty="0">
              <a:latin typeface="Calibri" panose="020F0502020204030204" pitchFamily="34" charset="0"/>
              <a:ea typeface="平成明朝"/>
              <a:cs typeface="Times New Roman" panose="02020603050405020304" pitchFamily="18" charset="0"/>
            </a:endParaRPr>
          </a:p>
        </p:txBody>
      </p:sp>
    </p:spTree>
    <p:extLst>
      <p:ext uri="{BB962C8B-B14F-4D97-AF65-F5344CB8AC3E}">
        <p14:creationId xmlns:p14="http://schemas.microsoft.com/office/powerpoint/2010/main" val="1739041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C900-BB5F-D169-2CAC-919472609863}"/>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E2F81AC4-EDA4-A0E2-9CC4-5EC997E0DBF3}"/>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a:solidFill>
                <a:prstClr val="white"/>
              </a:solidFill>
            </a:endParaRPr>
          </a:p>
        </p:txBody>
      </p:sp>
      <p:sp>
        <p:nvSpPr>
          <p:cNvPr id="4" name="Footer Placeholder 3">
            <a:extLst>
              <a:ext uri="{FF2B5EF4-FFF2-40B4-BE49-F238E27FC236}">
                <a16:creationId xmlns:a16="http://schemas.microsoft.com/office/drawing/2014/main" id="{A464D253-078A-672E-2FCA-B073BED4B1BD}"/>
              </a:ext>
            </a:extLst>
          </p:cNvPr>
          <p:cNvSpPr>
            <a:spLocks noGrp="1"/>
          </p:cNvSpPr>
          <p:nvPr>
            <p:ph type="ftr" sz="quarter" idx="11"/>
          </p:nvPr>
        </p:nvSpPr>
        <p:spPr/>
        <p:txBody>
          <a:body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195455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45CF3-B575-92DD-4C48-BB274DEA2E4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337E14-2078-0F14-B012-604C06A8ED71}"/>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2" name="Title 1">
            <a:extLst>
              <a:ext uri="{FF2B5EF4-FFF2-40B4-BE49-F238E27FC236}">
                <a16:creationId xmlns:a16="http://schemas.microsoft.com/office/drawing/2014/main" id="{1A2AA490-D109-1E03-328E-BFAF3B8813A2}"/>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Why engineering modelling is central in fusion</a:t>
            </a:r>
          </a:p>
        </p:txBody>
      </p:sp>
      <p:sp>
        <p:nvSpPr>
          <p:cNvPr id="3" name="Footer Placeholder 7">
            <a:extLst>
              <a:ext uri="{FF2B5EF4-FFF2-40B4-BE49-F238E27FC236}">
                <a16:creationId xmlns:a16="http://schemas.microsoft.com/office/drawing/2014/main" id="{57FCA733-2D52-9736-BBF3-9445B6D7C741}"/>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11" name="TextBox 10">
            <a:extLst>
              <a:ext uri="{FF2B5EF4-FFF2-40B4-BE49-F238E27FC236}">
                <a16:creationId xmlns:a16="http://schemas.microsoft.com/office/drawing/2014/main" id="{25979CA1-60C9-871B-7525-ACC404076181}"/>
              </a:ext>
            </a:extLst>
          </p:cNvPr>
          <p:cNvSpPr txBox="1"/>
          <p:nvPr/>
        </p:nvSpPr>
        <p:spPr>
          <a:xfrm>
            <a:off x="523250" y="829431"/>
            <a:ext cx="11441922" cy="4601260"/>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GB" sz="2200" b="1" dirty="0">
                <a:solidFill>
                  <a:srgbClr val="111B2B"/>
                </a:solidFill>
              </a:rPr>
              <a:t>Fusion design is multi-physics and multi-scale</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From plasma-facing components to plant-level behaviour</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Normal + off-normal + accident scenarios</a:t>
            </a:r>
          </a:p>
          <a:p>
            <a:pPr marL="342900" indent="-342900" algn="just">
              <a:spcBef>
                <a:spcPts val="600"/>
              </a:spcBef>
              <a:spcAft>
                <a:spcPts val="600"/>
              </a:spcAft>
              <a:buFont typeface="Arial" panose="020B0604020202020204" pitchFamily="34" charset="0"/>
              <a:buChar char="•"/>
            </a:pPr>
            <a:endParaRPr lang="en-GB" sz="2200" dirty="0">
              <a:solidFill>
                <a:srgbClr val="111B2B"/>
              </a:solidFill>
            </a:endParaRPr>
          </a:p>
          <a:p>
            <a:pPr marL="342900" indent="-342900" algn="just">
              <a:spcBef>
                <a:spcPts val="600"/>
              </a:spcBef>
              <a:spcAft>
                <a:spcPts val="600"/>
              </a:spcAft>
              <a:buFont typeface="Arial" panose="020B0604020202020204" pitchFamily="34" charset="0"/>
              <a:buChar char="•"/>
            </a:pPr>
            <a:r>
              <a:rPr lang="en-GB" sz="2200" b="1" dirty="0">
                <a:solidFill>
                  <a:srgbClr val="111B2B"/>
                </a:solidFill>
              </a:rPr>
              <a:t>Experiments are limited and expensive</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Need predictive capability and quantified uncertainty</a:t>
            </a:r>
          </a:p>
          <a:p>
            <a:pPr marL="342900" indent="-342900" algn="just">
              <a:spcBef>
                <a:spcPts val="600"/>
              </a:spcBef>
              <a:spcAft>
                <a:spcPts val="600"/>
              </a:spcAft>
              <a:buFont typeface="Arial" panose="020B0604020202020204" pitchFamily="34" charset="0"/>
              <a:buChar char="•"/>
            </a:pPr>
            <a:endParaRPr lang="en-GB" sz="2200" dirty="0">
              <a:solidFill>
                <a:srgbClr val="111B2B"/>
              </a:solidFill>
            </a:endParaRPr>
          </a:p>
          <a:p>
            <a:pPr marL="342900" indent="-342900" algn="just">
              <a:spcBef>
                <a:spcPts val="600"/>
              </a:spcBef>
              <a:spcAft>
                <a:spcPts val="600"/>
              </a:spcAft>
              <a:buFont typeface="Arial" panose="020B0604020202020204" pitchFamily="34" charset="0"/>
              <a:buChar char="•"/>
            </a:pPr>
            <a:r>
              <a:rPr lang="en-GB" sz="2200" b="1" dirty="0">
                <a:solidFill>
                  <a:srgbClr val="111B2B"/>
                </a:solidFill>
              </a:rPr>
              <a:t>Modelling enables rapid design loops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Requirements → CAD → analyses → optimisation → updates</a:t>
            </a:r>
          </a:p>
          <a:p>
            <a:pPr algn="just" rtl="0">
              <a:buNone/>
            </a:pPr>
            <a:endParaRPr lang="en-GB"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D484D5-5728-5C72-D48B-3110D26F1D85}"/>
              </a:ext>
            </a:extLst>
          </p:cNvPr>
          <p:cNvSpPr txBox="1"/>
          <p:nvPr/>
        </p:nvSpPr>
        <p:spPr>
          <a:xfrm>
            <a:off x="914400" y="6263640"/>
            <a:ext cx="10515600" cy="365760"/>
          </a:xfrm>
          <a:prstGeom prst="rect">
            <a:avLst/>
          </a:prstGeom>
          <a:noFill/>
        </p:spPr>
        <p:txBody>
          <a:bodyPr wrap="none">
            <a:spAutoFit/>
          </a:bodyPr>
          <a:lstStyle/>
          <a:p>
            <a:r>
              <a:rPr sz="1600" i="1">
                <a:solidFill>
                  <a:srgbClr val="6B6F76"/>
                </a:solidFill>
              </a:rPr>
              <a:t>Take-away: Engineering value comes from trustworthy, integrated workflows.</a:t>
            </a:r>
          </a:p>
        </p:txBody>
      </p:sp>
    </p:spTree>
    <p:extLst>
      <p:ext uri="{BB962C8B-B14F-4D97-AF65-F5344CB8AC3E}">
        <p14:creationId xmlns:p14="http://schemas.microsoft.com/office/powerpoint/2010/main" val="76547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1911-8EF3-C72E-8A83-B4E1D291775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07532D-FB44-64A1-308C-073F4ABCC424}"/>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2" name="Title 1">
            <a:extLst>
              <a:ext uri="{FF2B5EF4-FFF2-40B4-BE49-F238E27FC236}">
                <a16:creationId xmlns:a16="http://schemas.microsoft.com/office/drawing/2014/main" id="{ACC70447-3B0E-7194-778A-913C70258B06}"/>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Mature engineering tools</a:t>
            </a:r>
            <a:br>
              <a:rPr lang="en-GB" dirty="0">
                <a:latin typeface="Arial" panose="020B0604020202020204" pitchFamily="34" charset="0"/>
              </a:rPr>
            </a:br>
            <a:r>
              <a:rPr lang="en-GB" sz="2000" b="0" i="1" dirty="0">
                <a:latin typeface="Arial" panose="020B0604020202020204" pitchFamily="34" charset="0"/>
              </a:rPr>
              <a:t>A landscape of software largely transferable to fusion</a:t>
            </a:r>
          </a:p>
        </p:txBody>
      </p:sp>
      <p:sp>
        <p:nvSpPr>
          <p:cNvPr id="3" name="Footer Placeholder 7">
            <a:extLst>
              <a:ext uri="{FF2B5EF4-FFF2-40B4-BE49-F238E27FC236}">
                <a16:creationId xmlns:a16="http://schemas.microsoft.com/office/drawing/2014/main" id="{2B37E2A7-EA19-5D14-6F45-DD78563C0DBE}"/>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4" name="Rectangle 3">
            <a:extLst>
              <a:ext uri="{FF2B5EF4-FFF2-40B4-BE49-F238E27FC236}">
                <a16:creationId xmlns:a16="http://schemas.microsoft.com/office/drawing/2014/main" id="{D2A33FEE-2D10-0896-C539-FAA185F05B3A}"/>
              </a:ext>
            </a:extLst>
          </p:cNvPr>
          <p:cNvSpPr/>
          <p:nvPr/>
        </p:nvSpPr>
        <p:spPr>
          <a:xfrm>
            <a:off x="5981700" y="982980"/>
            <a:ext cx="36000" cy="5436000"/>
          </a:xfrm>
          <a:prstGeom prst="rect">
            <a:avLst/>
          </a:prstGeom>
          <a:solidFill>
            <a:srgbClr val="D7DBE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 name="TextBox 3">
            <a:extLst>
              <a:ext uri="{FF2B5EF4-FFF2-40B4-BE49-F238E27FC236}">
                <a16:creationId xmlns:a16="http://schemas.microsoft.com/office/drawing/2014/main" id="{25DF7B90-B6B2-354B-FFD2-13157998ADC4}"/>
              </a:ext>
            </a:extLst>
          </p:cNvPr>
          <p:cNvSpPr txBox="1"/>
          <p:nvPr/>
        </p:nvSpPr>
        <p:spPr>
          <a:xfrm>
            <a:off x="815340" y="982980"/>
            <a:ext cx="5029200" cy="36576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2000" b="1" dirty="0">
                <a:solidFill>
                  <a:srgbClr val="002D57"/>
                </a:solidFill>
              </a:rPr>
              <a:t>What already works well (industry-standard)</a:t>
            </a:r>
          </a:p>
        </p:txBody>
      </p:sp>
      <p:sp>
        <p:nvSpPr>
          <p:cNvPr id="7" name="TextBox 4">
            <a:extLst>
              <a:ext uri="{FF2B5EF4-FFF2-40B4-BE49-F238E27FC236}">
                <a16:creationId xmlns:a16="http://schemas.microsoft.com/office/drawing/2014/main" id="{7B8DC0A3-18B7-333A-750F-1AD084255E76}"/>
              </a:ext>
            </a:extLst>
          </p:cNvPr>
          <p:cNvSpPr txBox="1"/>
          <p:nvPr/>
        </p:nvSpPr>
        <p:spPr>
          <a:xfrm>
            <a:off x="0" y="1394460"/>
            <a:ext cx="5844540" cy="298543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Bef>
                <a:spcPts val="0"/>
              </a:spcBef>
              <a:spcAft>
                <a:spcPts val="600"/>
              </a:spcAft>
              <a:buFont typeface="Arial" panose="020B0604020202020204" pitchFamily="34" charset="0"/>
              <a:buChar char="•"/>
            </a:pPr>
            <a:r>
              <a:rPr sz="2100" dirty="0">
                <a:solidFill>
                  <a:srgbClr val="111B2B"/>
                </a:solidFill>
              </a:rPr>
              <a:t>FEA / thermo-mechanics </a:t>
            </a:r>
            <a:br>
              <a:rPr lang="it-IT" sz="2100" dirty="0">
                <a:solidFill>
                  <a:srgbClr val="111B2B"/>
                </a:solidFill>
              </a:rPr>
            </a:br>
            <a:r>
              <a:rPr sz="2100" dirty="0">
                <a:solidFill>
                  <a:srgbClr val="111B2B"/>
                </a:solidFill>
              </a:rPr>
              <a:t>(e.g., Abaqus, ANSYS Mechanical)</a:t>
            </a:r>
            <a:endParaRPr lang="it-IT" sz="2100" dirty="0">
              <a:solidFill>
                <a:srgbClr val="111B2B"/>
              </a:solidFill>
            </a:endParaRPr>
          </a:p>
          <a:p>
            <a:pPr marL="342900" indent="-342900" algn="just">
              <a:spcBef>
                <a:spcPts val="0"/>
              </a:spcBef>
              <a:spcAft>
                <a:spcPts val="600"/>
              </a:spcAft>
              <a:buFont typeface="Arial" panose="020B0604020202020204" pitchFamily="34" charset="0"/>
              <a:buChar char="•"/>
            </a:pPr>
            <a:endParaRPr sz="2100" dirty="0">
              <a:solidFill>
                <a:srgbClr val="111B2B"/>
              </a:solidFill>
            </a:endParaRPr>
          </a:p>
          <a:p>
            <a:pPr marL="342900" indent="-342900">
              <a:spcBef>
                <a:spcPts val="0"/>
              </a:spcBef>
              <a:spcAft>
                <a:spcPts val="600"/>
              </a:spcAft>
              <a:buFont typeface="Arial" panose="020B0604020202020204" pitchFamily="34" charset="0"/>
              <a:buChar char="•"/>
            </a:pPr>
            <a:r>
              <a:rPr sz="2100" dirty="0">
                <a:solidFill>
                  <a:srgbClr val="111B2B"/>
                </a:solidFill>
              </a:rPr>
              <a:t>CFD / thermal-hydraulics </a:t>
            </a:r>
            <a:br>
              <a:rPr lang="it-IT" sz="2100" dirty="0">
                <a:solidFill>
                  <a:srgbClr val="111B2B"/>
                </a:solidFill>
              </a:rPr>
            </a:br>
            <a:r>
              <a:rPr sz="2100" dirty="0">
                <a:solidFill>
                  <a:srgbClr val="111B2B"/>
                </a:solidFill>
              </a:rPr>
              <a:t>(e.g., ANSYS CFD/Fluent, STAR-CCM+)</a:t>
            </a:r>
            <a:endParaRPr lang="it-IT" sz="2100" dirty="0">
              <a:solidFill>
                <a:srgbClr val="111B2B"/>
              </a:solidFill>
            </a:endParaRPr>
          </a:p>
          <a:p>
            <a:pPr marL="342900" indent="-342900">
              <a:spcBef>
                <a:spcPts val="0"/>
              </a:spcBef>
              <a:spcAft>
                <a:spcPts val="600"/>
              </a:spcAft>
              <a:buFont typeface="Arial" panose="020B0604020202020204" pitchFamily="34" charset="0"/>
              <a:buChar char="•"/>
            </a:pPr>
            <a:endParaRPr sz="2100" dirty="0">
              <a:solidFill>
                <a:srgbClr val="111B2B"/>
              </a:solidFill>
            </a:endParaRPr>
          </a:p>
          <a:p>
            <a:pPr marL="342900" indent="-342900" algn="just">
              <a:spcBef>
                <a:spcPts val="0"/>
              </a:spcBef>
              <a:spcAft>
                <a:spcPts val="600"/>
              </a:spcAft>
              <a:buFont typeface="Arial" panose="020B0604020202020204" pitchFamily="34" charset="0"/>
              <a:buChar char="•"/>
            </a:pPr>
            <a:r>
              <a:rPr sz="2100" dirty="0">
                <a:solidFill>
                  <a:srgbClr val="111B2B"/>
                </a:solidFill>
              </a:rPr>
              <a:t>HPC, meshing and QA workflows; solver verification</a:t>
            </a:r>
          </a:p>
        </p:txBody>
      </p:sp>
      <p:sp>
        <p:nvSpPr>
          <p:cNvPr id="8" name="TextBox 5">
            <a:extLst>
              <a:ext uri="{FF2B5EF4-FFF2-40B4-BE49-F238E27FC236}">
                <a16:creationId xmlns:a16="http://schemas.microsoft.com/office/drawing/2014/main" id="{E35631AE-A25C-BDC1-A726-32B2D97E59CE}"/>
              </a:ext>
            </a:extLst>
          </p:cNvPr>
          <p:cNvSpPr txBox="1"/>
          <p:nvPr/>
        </p:nvSpPr>
        <p:spPr>
          <a:xfrm>
            <a:off x="6164580" y="982980"/>
            <a:ext cx="5029200" cy="36576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2000" b="1">
                <a:solidFill>
                  <a:srgbClr val="002D57"/>
                </a:solidFill>
              </a:rPr>
              <a:t>What is fusion-specific (around the solver)</a:t>
            </a:r>
          </a:p>
        </p:txBody>
      </p:sp>
      <p:sp>
        <p:nvSpPr>
          <p:cNvPr id="9" name="TextBox 6">
            <a:extLst>
              <a:ext uri="{FF2B5EF4-FFF2-40B4-BE49-F238E27FC236}">
                <a16:creationId xmlns:a16="http://schemas.microsoft.com/office/drawing/2014/main" id="{3B9D2441-BCE9-5285-87C6-7F07B48F1741}"/>
              </a:ext>
            </a:extLst>
          </p:cNvPr>
          <p:cNvSpPr txBox="1"/>
          <p:nvPr/>
        </p:nvSpPr>
        <p:spPr>
          <a:xfrm>
            <a:off x="6096000" y="1394460"/>
            <a:ext cx="6096000" cy="410881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0"/>
              </a:spcBef>
              <a:spcAft>
                <a:spcPts val="600"/>
              </a:spcAft>
              <a:buFont typeface="Arial" panose="020B0604020202020204" pitchFamily="34" charset="0"/>
              <a:buChar char="•"/>
            </a:pPr>
            <a:r>
              <a:rPr sz="2100" dirty="0">
                <a:solidFill>
                  <a:srgbClr val="111B2B"/>
                </a:solidFill>
              </a:rPr>
              <a:t>Fusion-relevant loads and boundary conditions (pulses, transients</a:t>
            </a:r>
            <a:r>
              <a:rPr lang="en-GB" sz="2100" dirty="0">
                <a:solidFill>
                  <a:srgbClr val="111B2B"/>
                </a:solidFill>
              </a:rPr>
              <a:t>)</a:t>
            </a:r>
            <a:endParaRPr lang="it-IT" sz="2100" dirty="0">
              <a:solidFill>
                <a:srgbClr val="111B2B"/>
              </a:solidFill>
            </a:endParaRPr>
          </a:p>
          <a:p>
            <a:pPr marL="342900" indent="-342900">
              <a:spcBef>
                <a:spcPts val="0"/>
              </a:spcBef>
              <a:spcAft>
                <a:spcPts val="600"/>
              </a:spcAft>
              <a:buFont typeface="Arial" panose="020B0604020202020204" pitchFamily="34" charset="0"/>
              <a:buChar char="•"/>
            </a:pPr>
            <a:endParaRPr sz="2100" dirty="0">
              <a:solidFill>
                <a:srgbClr val="111B2B"/>
              </a:solidFill>
            </a:endParaRPr>
          </a:p>
          <a:p>
            <a:pPr marL="342900" indent="-342900">
              <a:spcBef>
                <a:spcPts val="0"/>
              </a:spcBef>
              <a:spcAft>
                <a:spcPts val="600"/>
              </a:spcAft>
              <a:buFont typeface="Arial" panose="020B0604020202020204" pitchFamily="34" charset="0"/>
              <a:buChar char="•"/>
            </a:pPr>
            <a:r>
              <a:rPr sz="2100" dirty="0">
                <a:solidFill>
                  <a:srgbClr val="111B2B"/>
                </a:solidFill>
              </a:rPr>
              <a:t>Material data under irradiation / high heat flux / cryogenics</a:t>
            </a:r>
            <a:endParaRPr lang="it-IT" sz="2100" dirty="0">
              <a:solidFill>
                <a:srgbClr val="111B2B"/>
              </a:solidFill>
            </a:endParaRPr>
          </a:p>
          <a:p>
            <a:pPr marL="342900" indent="-342900">
              <a:spcBef>
                <a:spcPts val="0"/>
              </a:spcBef>
              <a:spcAft>
                <a:spcPts val="600"/>
              </a:spcAft>
              <a:buFont typeface="Arial" panose="020B0604020202020204" pitchFamily="34" charset="0"/>
              <a:buChar char="•"/>
            </a:pPr>
            <a:endParaRPr sz="2100" dirty="0">
              <a:solidFill>
                <a:srgbClr val="111B2B"/>
              </a:solidFill>
            </a:endParaRPr>
          </a:p>
          <a:p>
            <a:pPr marL="342900" indent="-342900">
              <a:spcBef>
                <a:spcPts val="0"/>
              </a:spcBef>
              <a:spcAft>
                <a:spcPts val="600"/>
              </a:spcAft>
              <a:buFont typeface="Arial" panose="020B0604020202020204" pitchFamily="34" charset="0"/>
              <a:buChar char="•"/>
            </a:pPr>
            <a:r>
              <a:rPr sz="2100" dirty="0">
                <a:solidFill>
                  <a:srgbClr val="111B2B"/>
                </a:solidFill>
              </a:rPr>
              <a:t>Multi-physics coupling </a:t>
            </a:r>
            <a:br>
              <a:rPr lang="it-IT" sz="2100" dirty="0">
                <a:solidFill>
                  <a:srgbClr val="111B2B"/>
                </a:solidFill>
              </a:rPr>
            </a:br>
            <a:r>
              <a:rPr sz="2100" dirty="0">
                <a:solidFill>
                  <a:srgbClr val="111B2B"/>
                </a:solidFill>
              </a:rPr>
              <a:t>(neutronics ↔ T</a:t>
            </a:r>
            <a:r>
              <a:rPr lang="it-IT" sz="2100" dirty="0" err="1">
                <a:solidFill>
                  <a:srgbClr val="111B2B"/>
                </a:solidFill>
              </a:rPr>
              <a:t>hermal</a:t>
            </a:r>
            <a:r>
              <a:rPr sz="2100" dirty="0">
                <a:solidFill>
                  <a:srgbClr val="111B2B"/>
                </a:solidFill>
              </a:rPr>
              <a:t>/H</a:t>
            </a:r>
            <a:r>
              <a:rPr lang="it-IT" sz="2100" dirty="0" err="1">
                <a:solidFill>
                  <a:srgbClr val="111B2B"/>
                </a:solidFill>
              </a:rPr>
              <a:t>ydraulics</a:t>
            </a:r>
            <a:r>
              <a:rPr sz="2100" dirty="0">
                <a:solidFill>
                  <a:srgbClr val="111B2B"/>
                </a:solidFill>
              </a:rPr>
              <a:t> ↔ mechanics)</a:t>
            </a:r>
            <a:endParaRPr lang="it-IT" sz="2100" dirty="0">
              <a:solidFill>
                <a:srgbClr val="111B2B"/>
              </a:solidFill>
            </a:endParaRPr>
          </a:p>
          <a:p>
            <a:pPr marL="342900" indent="-342900">
              <a:spcBef>
                <a:spcPts val="0"/>
              </a:spcBef>
              <a:spcAft>
                <a:spcPts val="600"/>
              </a:spcAft>
              <a:buFont typeface="Arial" panose="020B0604020202020204" pitchFamily="34" charset="0"/>
              <a:buChar char="•"/>
            </a:pPr>
            <a:endParaRPr sz="2100" dirty="0">
              <a:solidFill>
                <a:srgbClr val="111B2B"/>
              </a:solidFill>
            </a:endParaRPr>
          </a:p>
          <a:p>
            <a:pPr marL="342900" indent="-342900">
              <a:spcBef>
                <a:spcPts val="0"/>
              </a:spcBef>
              <a:spcAft>
                <a:spcPts val="600"/>
              </a:spcAft>
              <a:buFont typeface="Arial" panose="020B0604020202020204" pitchFamily="34" charset="0"/>
              <a:buChar char="•"/>
            </a:pPr>
            <a:r>
              <a:rPr sz="2100" dirty="0">
                <a:solidFill>
                  <a:srgbClr val="111B2B"/>
                </a:solidFill>
              </a:rPr>
              <a:t>Qualification: V&amp;V + UQ for credible design margins</a:t>
            </a:r>
          </a:p>
        </p:txBody>
      </p:sp>
      <p:sp>
        <p:nvSpPr>
          <p:cNvPr id="10" name="TextBox 9">
            <a:extLst>
              <a:ext uri="{FF2B5EF4-FFF2-40B4-BE49-F238E27FC236}">
                <a16:creationId xmlns:a16="http://schemas.microsoft.com/office/drawing/2014/main" id="{BFC2A0C8-9E4A-900E-5132-92495DAF8BA7}"/>
              </a:ext>
            </a:extLst>
          </p:cNvPr>
          <p:cNvSpPr txBox="1"/>
          <p:nvPr/>
        </p:nvSpPr>
        <p:spPr>
          <a:xfrm>
            <a:off x="914400" y="6263640"/>
            <a:ext cx="10515600" cy="365760"/>
          </a:xfrm>
          <a:prstGeom prst="rect">
            <a:avLst/>
          </a:prstGeom>
          <a:noFill/>
        </p:spPr>
        <p:txBody>
          <a:bodyPr wrap="none">
            <a:spAutoFit/>
          </a:bodyPr>
          <a:lstStyle/>
          <a:p>
            <a:r>
              <a:rPr sz="1600" i="1" dirty="0">
                <a:solidFill>
                  <a:srgbClr val="6B6F76"/>
                </a:solidFill>
              </a:rPr>
              <a:t>Take-away: Often the bottleneck is inputs, data and coupling—not the solver.</a:t>
            </a:r>
          </a:p>
        </p:txBody>
      </p:sp>
    </p:spTree>
    <p:extLst>
      <p:ext uri="{BB962C8B-B14F-4D97-AF65-F5344CB8AC3E}">
        <p14:creationId xmlns:p14="http://schemas.microsoft.com/office/powerpoint/2010/main" val="32593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C5908-D665-9EFA-C82D-A4CCEF3B584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D0501D-7A7B-81A4-62BA-475F27C9A3A4}"/>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2" name="Title 1">
            <a:extLst>
              <a:ext uri="{FF2B5EF4-FFF2-40B4-BE49-F238E27FC236}">
                <a16:creationId xmlns:a16="http://schemas.microsoft.com/office/drawing/2014/main" id="{48DDDBBC-8442-637B-90D0-B9828C08F50A}"/>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Engineering modelling toolchain </a:t>
            </a:r>
            <a:br>
              <a:rPr lang="en-GB" dirty="0">
                <a:latin typeface="Arial" panose="020B0604020202020204" pitchFamily="34" charset="0"/>
              </a:rPr>
            </a:br>
            <a:r>
              <a:rPr lang="en-GB" sz="2000" b="0" i="1" dirty="0">
                <a:latin typeface="Arial" panose="020B0604020202020204" pitchFamily="34" charset="0"/>
              </a:rPr>
              <a:t>Selected examples</a:t>
            </a:r>
            <a:endParaRPr lang="en-GB" b="0" i="1" dirty="0">
              <a:latin typeface="Arial" panose="020B0604020202020204" pitchFamily="34" charset="0"/>
            </a:endParaRPr>
          </a:p>
        </p:txBody>
      </p:sp>
      <p:sp>
        <p:nvSpPr>
          <p:cNvPr id="3" name="Footer Placeholder 7">
            <a:extLst>
              <a:ext uri="{FF2B5EF4-FFF2-40B4-BE49-F238E27FC236}">
                <a16:creationId xmlns:a16="http://schemas.microsoft.com/office/drawing/2014/main" id="{AC752091-39ED-997B-5834-ACF9CFB86344}"/>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11" name="TextBox 10">
            <a:extLst>
              <a:ext uri="{FF2B5EF4-FFF2-40B4-BE49-F238E27FC236}">
                <a16:creationId xmlns:a16="http://schemas.microsoft.com/office/drawing/2014/main" id="{048E282E-FD8B-C59F-BACB-3BF22F09E97C}"/>
              </a:ext>
            </a:extLst>
          </p:cNvPr>
          <p:cNvSpPr txBox="1"/>
          <p:nvPr/>
        </p:nvSpPr>
        <p:spPr>
          <a:xfrm>
            <a:off x="523250" y="829431"/>
            <a:ext cx="11441922" cy="5416868"/>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GB" sz="2200" b="1" dirty="0">
                <a:solidFill>
                  <a:srgbClr val="111B2B"/>
                </a:solidFill>
              </a:rPr>
              <a:t>Neutronics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Monte Carlo transport (MCNP, …)</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Activation/decay heat, shutdown dose, nuclear loads</a:t>
            </a:r>
          </a:p>
          <a:p>
            <a:pPr marL="342900" indent="-342900" algn="just">
              <a:spcBef>
                <a:spcPts val="600"/>
              </a:spcBef>
              <a:spcAft>
                <a:spcPts val="600"/>
              </a:spcAft>
              <a:buFont typeface="Arial" panose="020B0604020202020204" pitchFamily="34" charset="0"/>
              <a:buChar char="•"/>
            </a:pPr>
            <a:r>
              <a:rPr lang="en-GB" sz="2200" b="1" dirty="0">
                <a:solidFill>
                  <a:srgbClr val="111B2B"/>
                </a:solidFill>
              </a:rPr>
              <a:t>Structural &amp; fluids </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Thermo-mechanics (FEA) and thermal-hydraulics (CFD &amp; System Codes)</a:t>
            </a:r>
          </a:p>
          <a:p>
            <a:pPr marL="342900" indent="-342900" algn="just">
              <a:spcBef>
                <a:spcPts val="600"/>
              </a:spcBef>
              <a:spcAft>
                <a:spcPts val="600"/>
              </a:spcAft>
              <a:buFont typeface="Arial" panose="020B0604020202020204" pitchFamily="34" charset="0"/>
              <a:buChar char="•"/>
            </a:pPr>
            <a:r>
              <a:rPr lang="en-GB" sz="2200" b="1" dirty="0">
                <a:solidFill>
                  <a:srgbClr val="111B2B"/>
                </a:solidFill>
              </a:rPr>
              <a:t>Safety toolchain</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System codes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Source terms → release → consequences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Sensitivity/UQ frameworks</a:t>
            </a:r>
          </a:p>
          <a:p>
            <a:pPr marL="342900" indent="-342900">
              <a:spcBef>
                <a:spcPts val="0"/>
              </a:spcBef>
              <a:spcAft>
                <a:spcPts val="600"/>
              </a:spcAft>
              <a:buFont typeface="Arial" panose="020B0604020202020204" pitchFamily="34" charset="0"/>
              <a:buChar char="•"/>
            </a:pPr>
            <a:r>
              <a:rPr lang="en-GB" sz="2200" b="1" dirty="0">
                <a:solidFill>
                  <a:srgbClr val="111B2B"/>
                </a:solidFill>
              </a:rPr>
              <a:t>Workflow integration</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CAD conversion, configuration control, automation, reproducibility</a:t>
            </a:r>
          </a:p>
          <a:p>
            <a:pPr algn="just" rtl="0">
              <a:buNone/>
            </a:pPr>
            <a:endParaRPr lang="en-GB"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38FCD4-2623-A89D-9625-B0BD79C1565F}"/>
              </a:ext>
            </a:extLst>
          </p:cNvPr>
          <p:cNvSpPr txBox="1"/>
          <p:nvPr/>
        </p:nvSpPr>
        <p:spPr>
          <a:xfrm>
            <a:off x="914400" y="6187440"/>
            <a:ext cx="6995826" cy="338554"/>
          </a:xfrm>
          <a:prstGeom prst="rect">
            <a:avLst/>
          </a:prstGeom>
          <a:noFill/>
        </p:spPr>
        <p:txBody>
          <a:bodyPr wrap="none">
            <a:spAutoFit/>
          </a:bodyPr>
          <a:lstStyle/>
          <a:p>
            <a:r>
              <a:rPr sz="1600" i="1" dirty="0">
                <a:solidFill>
                  <a:srgbClr val="6B6F76"/>
                </a:solidFill>
              </a:rPr>
              <a:t>Take-away</a:t>
            </a:r>
            <a:r>
              <a:rPr lang="en-GB" sz="1600" i="1" dirty="0">
                <a:solidFill>
                  <a:srgbClr val="6B6F76"/>
                </a:solidFill>
              </a:rPr>
              <a:t>:</a:t>
            </a:r>
            <a:r>
              <a:rPr sz="1600" i="1" dirty="0">
                <a:solidFill>
                  <a:srgbClr val="6B6F76"/>
                </a:solidFill>
              </a:rPr>
              <a:t> The chain matters</a:t>
            </a:r>
            <a:r>
              <a:rPr lang="it-IT" sz="1600" i="1" dirty="0">
                <a:solidFill>
                  <a:srgbClr val="6B6F76"/>
                </a:solidFill>
              </a:rPr>
              <a:t> -</a:t>
            </a:r>
            <a:r>
              <a:rPr lang="en-US" sz="1600" i="1" dirty="0">
                <a:solidFill>
                  <a:srgbClr val="6B6F76"/>
                </a:solidFill>
              </a:rPr>
              <a:t>&gt;</a:t>
            </a:r>
            <a:r>
              <a:rPr sz="1600" i="1" dirty="0">
                <a:solidFill>
                  <a:srgbClr val="6B6F76"/>
                </a:solidFill>
              </a:rPr>
              <a:t> consistent interfaces and traceability across tools.</a:t>
            </a:r>
          </a:p>
        </p:txBody>
      </p:sp>
    </p:spTree>
    <p:extLst>
      <p:ext uri="{BB962C8B-B14F-4D97-AF65-F5344CB8AC3E}">
        <p14:creationId xmlns:p14="http://schemas.microsoft.com/office/powerpoint/2010/main" val="90173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9D124-833B-6998-63C2-3F629A6A5FD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4928ED-97E5-EFF8-E33A-92A24EAA2ACE}"/>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2" name="Title 1">
            <a:extLst>
              <a:ext uri="{FF2B5EF4-FFF2-40B4-BE49-F238E27FC236}">
                <a16:creationId xmlns:a16="http://schemas.microsoft.com/office/drawing/2014/main" id="{0A1815A4-9AC1-F08A-E8B0-FB645F18AB75}"/>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Integration challenge</a:t>
            </a:r>
            <a:br>
              <a:rPr lang="en-GB" dirty="0">
                <a:latin typeface="Arial" panose="020B0604020202020204" pitchFamily="34" charset="0"/>
              </a:rPr>
            </a:br>
            <a:r>
              <a:rPr lang="en-GB" sz="2000" b="0" i="1" dirty="0">
                <a:latin typeface="Arial" panose="020B0604020202020204" pitchFamily="34" charset="0"/>
              </a:rPr>
              <a:t>From plasma scenarios to engineering Key Performance Indicators</a:t>
            </a:r>
            <a:endParaRPr lang="en-GB" b="0" i="1" dirty="0">
              <a:latin typeface="Arial" panose="020B0604020202020204" pitchFamily="34" charset="0"/>
            </a:endParaRPr>
          </a:p>
        </p:txBody>
      </p:sp>
      <p:sp>
        <p:nvSpPr>
          <p:cNvPr id="3" name="Footer Placeholder 7">
            <a:extLst>
              <a:ext uri="{FF2B5EF4-FFF2-40B4-BE49-F238E27FC236}">
                <a16:creationId xmlns:a16="http://schemas.microsoft.com/office/drawing/2014/main" id="{2B64A74E-020A-13BF-05D5-7B086E2A0E13}"/>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grpSp>
        <p:nvGrpSpPr>
          <p:cNvPr id="17" name="Group 16">
            <a:extLst>
              <a:ext uri="{FF2B5EF4-FFF2-40B4-BE49-F238E27FC236}">
                <a16:creationId xmlns:a16="http://schemas.microsoft.com/office/drawing/2014/main" id="{BC23A207-5970-A8D8-FD4E-C7E10BC60C85}"/>
              </a:ext>
            </a:extLst>
          </p:cNvPr>
          <p:cNvGrpSpPr/>
          <p:nvPr/>
        </p:nvGrpSpPr>
        <p:grpSpPr>
          <a:xfrm>
            <a:off x="129540" y="2194560"/>
            <a:ext cx="11932920" cy="685800"/>
            <a:chOff x="127000" y="2194560"/>
            <a:chExt cx="11932920" cy="685800"/>
          </a:xfrm>
        </p:grpSpPr>
        <p:sp>
          <p:nvSpPr>
            <p:cNvPr id="6" name="Rectangle 5">
              <a:extLst>
                <a:ext uri="{FF2B5EF4-FFF2-40B4-BE49-F238E27FC236}">
                  <a16:creationId xmlns:a16="http://schemas.microsoft.com/office/drawing/2014/main" id="{A10F070B-06BA-8F67-6F06-8745CC3DDF90}"/>
                </a:ext>
              </a:extLst>
            </p:cNvPr>
            <p:cNvSpPr/>
            <p:nvPr/>
          </p:nvSpPr>
          <p:spPr>
            <a:xfrm>
              <a:off x="127000" y="2194560"/>
              <a:ext cx="2057400" cy="685800"/>
            </a:xfrm>
            <a:prstGeom prst="rect">
              <a:avLst/>
            </a:prstGeom>
            <a:solidFill>
              <a:srgbClr val="F7F8FA"/>
            </a:solidFill>
            <a:ln>
              <a:solidFill>
                <a:srgbClr val="D7DB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400" b="1" dirty="0">
                  <a:solidFill>
                    <a:srgbClr val="002D57"/>
                  </a:solidFill>
                </a:rPr>
                <a:t>Plasma scenarios</a:t>
              </a:r>
            </a:p>
          </p:txBody>
        </p:sp>
        <p:sp>
          <p:nvSpPr>
            <p:cNvPr id="7" name="Rectangle 6">
              <a:extLst>
                <a:ext uri="{FF2B5EF4-FFF2-40B4-BE49-F238E27FC236}">
                  <a16:creationId xmlns:a16="http://schemas.microsoft.com/office/drawing/2014/main" id="{571CD626-A342-E72B-7D76-94E831C3EAB9}"/>
                </a:ext>
              </a:extLst>
            </p:cNvPr>
            <p:cNvSpPr/>
            <p:nvPr/>
          </p:nvSpPr>
          <p:spPr>
            <a:xfrm>
              <a:off x="2230120" y="2514600"/>
              <a:ext cx="320040" cy="27432"/>
            </a:xfrm>
            <a:prstGeom prst="rect">
              <a:avLst/>
            </a:prstGeom>
            <a:solidFill>
              <a:srgbClr val="D7DB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a:extLst>
                <a:ext uri="{FF2B5EF4-FFF2-40B4-BE49-F238E27FC236}">
                  <a16:creationId xmlns:a16="http://schemas.microsoft.com/office/drawing/2014/main" id="{0F10D79B-72A7-DFF0-E0A0-65657AEF72CA}"/>
                </a:ext>
              </a:extLst>
            </p:cNvPr>
            <p:cNvSpPr/>
            <p:nvPr/>
          </p:nvSpPr>
          <p:spPr>
            <a:xfrm>
              <a:off x="2595880" y="2194560"/>
              <a:ext cx="2057400" cy="685800"/>
            </a:xfrm>
            <a:prstGeom prst="rect">
              <a:avLst/>
            </a:prstGeom>
            <a:solidFill>
              <a:srgbClr val="F7F8FA"/>
            </a:solidFill>
            <a:ln>
              <a:solidFill>
                <a:srgbClr val="D7DB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400" b="1">
                  <a:solidFill>
                    <a:srgbClr val="002D57"/>
                  </a:solidFill>
                </a:rPr>
                <a:t>CAD/config</a:t>
              </a:r>
            </a:p>
          </p:txBody>
        </p:sp>
        <p:sp>
          <p:nvSpPr>
            <p:cNvPr id="9" name="Rectangle 8">
              <a:extLst>
                <a:ext uri="{FF2B5EF4-FFF2-40B4-BE49-F238E27FC236}">
                  <a16:creationId xmlns:a16="http://schemas.microsoft.com/office/drawing/2014/main" id="{5D75351F-4A51-5C2C-FA08-E535AA210641}"/>
                </a:ext>
              </a:extLst>
            </p:cNvPr>
            <p:cNvSpPr/>
            <p:nvPr/>
          </p:nvSpPr>
          <p:spPr>
            <a:xfrm>
              <a:off x="4699000" y="2514600"/>
              <a:ext cx="320040" cy="27432"/>
            </a:xfrm>
            <a:prstGeom prst="rect">
              <a:avLst/>
            </a:prstGeom>
            <a:solidFill>
              <a:srgbClr val="D7DB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a:extLst>
                <a:ext uri="{FF2B5EF4-FFF2-40B4-BE49-F238E27FC236}">
                  <a16:creationId xmlns:a16="http://schemas.microsoft.com/office/drawing/2014/main" id="{8F3343B4-1CB9-FEA3-EF41-DBC334EBD31D}"/>
                </a:ext>
              </a:extLst>
            </p:cNvPr>
            <p:cNvSpPr/>
            <p:nvPr/>
          </p:nvSpPr>
          <p:spPr>
            <a:xfrm>
              <a:off x="5064760" y="2194560"/>
              <a:ext cx="2057400" cy="685800"/>
            </a:xfrm>
            <a:prstGeom prst="rect">
              <a:avLst/>
            </a:prstGeom>
            <a:solidFill>
              <a:srgbClr val="F7F8FA"/>
            </a:solidFill>
            <a:ln>
              <a:solidFill>
                <a:srgbClr val="D7DB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400" b="1">
                  <a:solidFill>
                    <a:srgbClr val="002D57"/>
                  </a:solidFill>
                </a:rPr>
                <a:t>Engineering analyses</a:t>
              </a:r>
            </a:p>
          </p:txBody>
        </p:sp>
        <p:sp>
          <p:nvSpPr>
            <p:cNvPr id="12" name="Rectangle 11">
              <a:extLst>
                <a:ext uri="{FF2B5EF4-FFF2-40B4-BE49-F238E27FC236}">
                  <a16:creationId xmlns:a16="http://schemas.microsoft.com/office/drawing/2014/main" id="{68CAAFDD-E38E-8B3F-D1D1-C87EB6BE3656}"/>
                </a:ext>
              </a:extLst>
            </p:cNvPr>
            <p:cNvSpPr/>
            <p:nvPr/>
          </p:nvSpPr>
          <p:spPr>
            <a:xfrm>
              <a:off x="7167880" y="2514600"/>
              <a:ext cx="320040" cy="27432"/>
            </a:xfrm>
            <a:prstGeom prst="rect">
              <a:avLst/>
            </a:prstGeom>
            <a:solidFill>
              <a:srgbClr val="D7DB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a:extLst>
                <a:ext uri="{FF2B5EF4-FFF2-40B4-BE49-F238E27FC236}">
                  <a16:creationId xmlns:a16="http://schemas.microsoft.com/office/drawing/2014/main" id="{A04CCEC8-D564-EA24-9011-AE824222F8B2}"/>
                </a:ext>
              </a:extLst>
            </p:cNvPr>
            <p:cNvSpPr/>
            <p:nvPr/>
          </p:nvSpPr>
          <p:spPr>
            <a:xfrm>
              <a:off x="7533640" y="2194560"/>
              <a:ext cx="2057400" cy="685800"/>
            </a:xfrm>
            <a:prstGeom prst="rect">
              <a:avLst/>
            </a:prstGeom>
            <a:solidFill>
              <a:srgbClr val="F7F8FA"/>
            </a:solidFill>
            <a:ln>
              <a:solidFill>
                <a:srgbClr val="D7DB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400" b="1">
                  <a:solidFill>
                    <a:srgbClr val="002D57"/>
                  </a:solidFill>
                </a:rPr>
                <a:t>V&amp;V + UQ</a:t>
              </a:r>
            </a:p>
          </p:txBody>
        </p:sp>
        <p:sp>
          <p:nvSpPr>
            <p:cNvPr id="14" name="Rectangle 13">
              <a:extLst>
                <a:ext uri="{FF2B5EF4-FFF2-40B4-BE49-F238E27FC236}">
                  <a16:creationId xmlns:a16="http://schemas.microsoft.com/office/drawing/2014/main" id="{19C1C037-14CB-F5E7-2BA1-AC2D66D7B39F}"/>
                </a:ext>
              </a:extLst>
            </p:cNvPr>
            <p:cNvSpPr/>
            <p:nvPr/>
          </p:nvSpPr>
          <p:spPr>
            <a:xfrm>
              <a:off x="9636760" y="2514600"/>
              <a:ext cx="320040" cy="27432"/>
            </a:xfrm>
            <a:prstGeom prst="rect">
              <a:avLst/>
            </a:prstGeom>
            <a:solidFill>
              <a:srgbClr val="D7DB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a:extLst>
                <a:ext uri="{FF2B5EF4-FFF2-40B4-BE49-F238E27FC236}">
                  <a16:creationId xmlns:a16="http://schemas.microsoft.com/office/drawing/2014/main" id="{6FDA46EF-85D5-861D-930A-9160C90CD8E1}"/>
                </a:ext>
              </a:extLst>
            </p:cNvPr>
            <p:cNvSpPr/>
            <p:nvPr/>
          </p:nvSpPr>
          <p:spPr>
            <a:xfrm>
              <a:off x="10002520" y="2194560"/>
              <a:ext cx="2057400" cy="685800"/>
            </a:xfrm>
            <a:prstGeom prst="rect">
              <a:avLst/>
            </a:prstGeom>
            <a:solidFill>
              <a:srgbClr val="F7F8FA"/>
            </a:solidFill>
            <a:ln>
              <a:solidFill>
                <a:srgbClr val="D7DB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400" b="1">
                  <a:solidFill>
                    <a:srgbClr val="002D57"/>
                  </a:solidFill>
                </a:rPr>
                <a:t>Design &amp; safety</a:t>
              </a:r>
            </a:p>
          </p:txBody>
        </p:sp>
      </p:grpSp>
      <p:sp>
        <p:nvSpPr>
          <p:cNvPr id="16" name="TextBox 15">
            <a:extLst>
              <a:ext uri="{FF2B5EF4-FFF2-40B4-BE49-F238E27FC236}">
                <a16:creationId xmlns:a16="http://schemas.microsoft.com/office/drawing/2014/main" id="{8B3C0B8F-1DEC-A5E5-E874-E591296A9539}"/>
              </a:ext>
            </a:extLst>
          </p:cNvPr>
          <p:cNvSpPr txBox="1"/>
          <p:nvPr/>
        </p:nvSpPr>
        <p:spPr>
          <a:xfrm>
            <a:off x="914400" y="3108960"/>
            <a:ext cx="10515600" cy="2185214"/>
          </a:xfrm>
          <a:prstGeom prst="rect">
            <a:avLst/>
          </a:prstGeom>
          <a:noFill/>
        </p:spPr>
        <p:txBody>
          <a:bodyPr wrap="square">
            <a:spAutoFit/>
          </a:bodyPr>
          <a:lstStyle/>
          <a:p>
            <a:pPr>
              <a:spcBef>
                <a:spcPts val="0"/>
              </a:spcBef>
              <a:spcAft>
                <a:spcPts val="600"/>
              </a:spcAft>
            </a:pPr>
            <a:r>
              <a:rPr sz="2000" b="1" dirty="0">
                <a:solidFill>
                  <a:srgbClr val="111B2B"/>
                </a:solidFill>
              </a:rPr>
              <a:t>Typical bottlenecks</a:t>
            </a:r>
          </a:p>
          <a:p>
            <a:pPr marL="800100" lvl="1" indent="-342900">
              <a:spcBef>
                <a:spcPts val="600"/>
              </a:spcBef>
              <a:spcAft>
                <a:spcPts val="600"/>
              </a:spcAft>
              <a:buFont typeface="Arial" panose="020B0604020202020204" pitchFamily="34" charset="0"/>
              <a:buChar char="•"/>
            </a:pPr>
            <a:r>
              <a:rPr sz="1900" dirty="0">
                <a:solidFill>
                  <a:srgbClr val="111B2B"/>
                </a:solidFill>
              </a:rPr>
              <a:t>CAD</a:t>
            </a:r>
            <a:r>
              <a:rPr lang="en-US" sz="1900" dirty="0">
                <a:solidFill>
                  <a:srgbClr val="111B2B"/>
                </a:solidFill>
              </a:rPr>
              <a:t> </a:t>
            </a:r>
            <a:r>
              <a:rPr sz="1900" dirty="0">
                <a:solidFill>
                  <a:srgbClr val="111B2B"/>
                </a:solidFill>
              </a:rPr>
              <a:t>→</a:t>
            </a:r>
            <a:r>
              <a:rPr lang="en-US" sz="1900" dirty="0">
                <a:solidFill>
                  <a:srgbClr val="111B2B"/>
                </a:solidFill>
              </a:rPr>
              <a:t> </a:t>
            </a:r>
            <a:r>
              <a:rPr sz="1900" dirty="0">
                <a:solidFill>
                  <a:srgbClr val="111B2B"/>
                </a:solidFill>
              </a:rPr>
              <a:t>analysis conversion and geometry QA</a:t>
            </a:r>
          </a:p>
          <a:p>
            <a:pPr marL="800100" lvl="1" indent="-342900">
              <a:spcBef>
                <a:spcPts val="600"/>
              </a:spcBef>
              <a:spcAft>
                <a:spcPts val="600"/>
              </a:spcAft>
              <a:buFont typeface="Arial" panose="020B0604020202020204" pitchFamily="34" charset="0"/>
              <a:buChar char="•"/>
            </a:pPr>
            <a:r>
              <a:rPr sz="1900" dirty="0">
                <a:solidFill>
                  <a:srgbClr val="111B2B"/>
                </a:solidFill>
              </a:rPr>
              <a:t>Configuration/version control across models and data</a:t>
            </a:r>
          </a:p>
          <a:p>
            <a:pPr marL="800100" lvl="1" indent="-342900">
              <a:spcBef>
                <a:spcPts val="600"/>
              </a:spcBef>
              <a:spcAft>
                <a:spcPts val="600"/>
              </a:spcAft>
              <a:buFont typeface="Arial" panose="020B0604020202020204" pitchFamily="34" charset="0"/>
              <a:buChar char="•"/>
            </a:pPr>
            <a:r>
              <a:rPr sz="1900" dirty="0">
                <a:solidFill>
                  <a:srgbClr val="111B2B"/>
                </a:solidFill>
              </a:rPr>
              <a:t>Uncertainty propagation into design margins</a:t>
            </a:r>
          </a:p>
          <a:p>
            <a:pPr marL="800100" lvl="1" indent="-342900">
              <a:spcBef>
                <a:spcPts val="600"/>
              </a:spcBef>
              <a:spcAft>
                <a:spcPts val="600"/>
              </a:spcAft>
              <a:buFont typeface="Arial" panose="020B0604020202020204" pitchFamily="34" charset="0"/>
              <a:buChar char="•"/>
            </a:pPr>
            <a:r>
              <a:rPr sz="1900" dirty="0">
                <a:solidFill>
                  <a:srgbClr val="111B2B"/>
                </a:solidFill>
              </a:rPr>
              <a:t>Reproducibility and automation of workflows</a:t>
            </a:r>
          </a:p>
        </p:txBody>
      </p:sp>
      <p:sp>
        <p:nvSpPr>
          <p:cNvPr id="18" name="TextBox 17">
            <a:extLst>
              <a:ext uri="{FF2B5EF4-FFF2-40B4-BE49-F238E27FC236}">
                <a16:creationId xmlns:a16="http://schemas.microsoft.com/office/drawing/2014/main" id="{30892E07-739B-51DC-A7B2-E6C3294DBE71}"/>
              </a:ext>
            </a:extLst>
          </p:cNvPr>
          <p:cNvSpPr txBox="1"/>
          <p:nvPr/>
        </p:nvSpPr>
        <p:spPr>
          <a:xfrm>
            <a:off x="914400" y="6263640"/>
            <a:ext cx="7210115" cy="338554"/>
          </a:xfrm>
          <a:prstGeom prst="rect">
            <a:avLst/>
          </a:prstGeom>
          <a:noFill/>
        </p:spPr>
        <p:txBody>
          <a:bodyPr wrap="none">
            <a:spAutoFit/>
          </a:bodyPr>
          <a:lstStyle/>
          <a:p>
            <a:r>
              <a:rPr sz="1600" i="1" dirty="0">
                <a:solidFill>
                  <a:srgbClr val="6B6F76"/>
                </a:solidFill>
              </a:rPr>
              <a:t>Take-away: Integration </a:t>
            </a:r>
            <a:r>
              <a:rPr lang="en-US" sz="1600" i="1" dirty="0">
                <a:solidFill>
                  <a:srgbClr val="6B6F76"/>
                </a:solidFill>
              </a:rPr>
              <a:t>and</a:t>
            </a:r>
            <a:r>
              <a:rPr sz="1600" i="1" dirty="0">
                <a:solidFill>
                  <a:srgbClr val="6B6F76"/>
                </a:solidFill>
              </a:rPr>
              <a:t> traceability turn modelling outputs into design decisions.</a:t>
            </a:r>
          </a:p>
        </p:txBody>
      </p:sp>
    </p:spTree>
    <p:extLst>
      <p:ext uri="{BB962C8B-B14F-4D97-AF65-F5344CB8AC3E}">
        <p14:creationId xmlns:p14="http://schemas.microsoft.com/office/powerpoint/2010/main" val="86818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D64AF-CDA9-282D-3EA1-792AF4A6F41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182566-A614-768B-9F98-570406ECDFFF}"/>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2" name="Title 1">
            <a:extLst>
              <a:ext uri="{FF2B5EF4-FFF2-40B4-BE49-F238E27FC236}">
                <a16:creationId xmlns:a16="http://schemas.microsoft.com/office/drawing/2014/main" id="{89B1BA68-7491-F6D5-7098-8EE9F7683470}"/>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Cross-cutting gaps &amp; required developments</a:t>
            </a:r>
            <a:endParaRPr lang="en-GB" b="0" i="1" dirty="0">
              <a:latin typeface="Arial" panose="020B0604020202020204" pitchFamily="34" charset="0"/>
            </a:endParaRPr>
          </a:p>
        </p:txBody>
      </p:sp>
      <p:sp>
        <p:nvSpPr>
          <p:cNvPr id="3" name="Footer Placeholder 7">
            <a:extLst>
              <a:ext uri="{FF2B5EF4-FFF2-40B4-BE49-F238E27FC236}">
                <a16:creationId xmlns:a16="http://schemas.microsoft.com/office/drawing/2014/main" id="{114FB731-B1B4-DD88-0963-9F5ABE735A02}"/>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
        <p:nvSpPr>
          <p:cNvPr id="11" name="TextBox 10">
            <a:extLst>
              <a:ext uri="{FF2B5EF4-FFF2-40B4-BE49-F238E27FC236}">
                <a16:creationId xmlns:a16="http://schemas.microsoft.com/office/drawing/2014/main" id="{1501E568-7444-35BD-ADF3-63988FAF8BB2}"/>
              </a:ext>
            </a:extLst>
          </p:cNvPr>
          <p:cNvSpPr txBox="1"/>
          <p:nvPr/>
        </p:nvSpPr>
        <p:spPr>
          <a:xfrm>
            <a:off x="523250" y="829431"/>
            <a:ext cx="11441922" cy="5416868"/>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GB" sz="2200" b="1" dirty="0">
                <a:solidFill>
                  <a:srgbClr val="111B2B"/>
                </a:solidFill>
              </a:rPr>
              <a:t>Qualification (V&amp;V)</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Reference experiments + code-to-code benchmarks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Long-term maintenance and governance</a:t>
            </a:r>
          </a:p>
          <a:p>
            <a:pPr marL="342900" indent="-342900" algn="just">
              <a:spcBef>
                <a:spcPts val="600"/>
              </a:spcBef>
              <a:spcAft>
                <a:spcPts val="600"/>
              </a:spcAft>
              <a:buFont typeface="Arial" panose="020B0604020202020204" pitchFamily="34" charset="0"/>
              <a:buChar char="•"/>
            </a:pPr>
            <a:r>
              <a:rPr lang="en-GB" sz="2200" b="1" dirty="0">
                <a:solidFill>
                  <a:srgbClr val="111B2B"/>
                </a:solidFill>
              </a:rPr>
              <a:t>Uncertainty quantification (UQ)</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Nuclear data + modelling simplifications + numerical/statistical errors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Propagate to margins and safety arguments</a:t>
            </a:r>
          </a:p>
          <a:p>
            <a:pPr marL="342900" indent="-342900" algn="just">
              <a:spcBef>
                <a:spcPts val="600"/>
              </a:spcBef>
              <a:spcAft>
                <a:spcPts val="600"/>
              </a:spcAft>
              <a:buFont typeface="Arial" panose="020B0604020202020204" pitchFamily="34" charset="0"/>
              <a:buChar char="•"/>
            </a:pPr>
            <a:r>
              <a:rPr lang="en-GB" sz="2200" b="1" dirty="0">
                <a:solidFill>
                  <a:srgbClr val="111B2B"/>
                </a:solidFill>
              </a:rPr>
              <a:t>Coupling &amp; workflows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Neutronics ↔ thermal-hydraulics ↔ mechanics ↔ safety</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Standard interfaces, co-simulation, automation</a:t>
            </a:r>
          </a:p>
          <a:p>
            <a:pPr marL="342900" indent="-342900">
              <a:spcBef>
                <a:spcPts val="0"/>
              </a:spcBef>
              <a:spcAft>
                <a:spcPts val="600"/>
              </a:spcAft>
              <a:buFont typeface="Arial" panose="020B0604020202020204" pitchFamily="34" charset="0"/>
              <a:buChar char="•"/>
            </a:pPr>
            <a:r>
              <a:rPr lang="en-GB" sz="2200" b="1" dirty="0">
                <a:solidFill>
                  <a:srgbClr val="111B2B"/>
                </a:solidFill>
              </a:rPr>
              <a:t>Fusion-specific data/models</a:t>
            </a:r>
          </a:p>
          <a:p>
            <a:pPr marL="800100" lvl="1" indent="-342900" algn="just">
              <a:spcBef>
                <a:spcPts val="600"/>
              </a:spcBef>
              <a:spcAft>
                <a:spcPts val="600"/>
              </a:spcAft>
              <a:buFont typeface="Wingdings" panose="05000000000000000000" pitchFamily="2" charset="2"/>
              <a:buChar char="Ø"/>
            </a:pPr>
            <a:r>
              <a:rPr lang="en-GB" sz="2000" dirty="0">
                <a:solidFill>
                  <a:srgbClr val="111B2B"/>
                </a:solidFill>
              </a:rPr>
              <a:t>Working fluids and chemistry; tritium and dust source terms; irradiation data</a:t>
            </a:r>
          </a:p>
          <a:p>
            <a:pPr algn="just" rtl="0">
              <a:buNone/>
            </a:pPr>
            <a:endParaRPr lang="en-GB"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4D126C7-FCB4-61BD-EFB6-C4D251680B30}"/>
              </a:ext>
            </a:extLst>
          </p:cNvPr>
          <p:cNvSpPr txBox="1"/>
          <p:nvPr/>
        </p:nvSpPr>
        <p:spPr>
          <a:xfrm>
            <a:off x="914400" y="6263640"/>
            <a:ext cx="7006405" cy="338554"/>
          </a:xfrm>
          <a:prstGeom prst="rect">
            <a:avLst/>
          </a:prstGeom>
          <a:noFill/>
        </p:spPr>
        <p:txBody>
          <a:bodyPr wrap="none">
            <a:spAutoFit/>
          </a:bodyPr>
          <a:lstStyle/>
          <a:p>
            <a:r>
              <a:rPr sz="1600" i="1" dirty="0">
                <a:solidFill>
                  <a:srgbClr val="6B6F76"/>
                </a:solidFill>
              </a:rPr>
              <a:t>Take-away: Priority</a:t>
            </a:r>
            <a:r>
              <a:rPr lang="en-US" sz="1600" i="1" dirty="0">
                <a:solidFill>
                  <a:srgbClr val="6B6F76"/>
                </a:solidFill>
              </a:rPr>
              <a:t> </a:t>
            </a:r>
            <a:r>
              <a:rPr lang="en-US" sz="1600" i="1" dirty="0">
                <a:solidFill>
                  <a:srgbClr val="6B6F76"/>
                </a:solidFill>
                <a:sym typeface="Wingdings" panose="05000000000000000000" pitchFamily="2" charset="2"/>
              </a:rPr>
              <a:t></a:t>
            </a:r>
            <a:r>
              <a:rPr sz="1600" i="1" dirty="0">
                <a:solidFill>
                  <a:srgbClr val="6B6F76"/>
                </a:solidFill>
              </a:rPr>
              <a:t> qualified data, coupling, and uncertainty-aware workflows.</a:t>
            </a:r>
          </a:p>
        </p:txBody>
      </p:sp>
    </p:spTree>
    <p:extLst>
      <p:ext uri="{BB962C8B-B14F-4D97-AF65-F5344CB8AC3E}">
        <p14:creationId xmlns:p14="http://schemas.microsoft.com/office/powerpoint/2010/main" val="378273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F55C6B-F25F-D8FD-9E56-D2B13FBA2247}"/>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grpSp>
        <p:nvGrpSpPr>
          <p:cNvPr id="33" name="Group 32">
            <a:extLst>
              <a:ext uri="{FF2B5EF4-FFF2-40B4-BE49-F238E27FC236}">
                <a16:creationId xmlns:a16="http://schemas.microsoft.com/office/drawing/2014/main" id="{BBADF2EB-1ACB-0F83-D5BD-87FE9F9F9780}"/>
              </a:ext>
            </a:extLst>
          </p:cNvPr>
          <p:cNvGrpSpPr/>
          <p:nvPr/>
        </p:nvGrpSpPr>
        <p:grpSpPr>
          <a:xfrm>
            <a:off x="7088" y="1164801"/>
            <a:ext cx="12177824" cy="4638261"/>
            <a:chOff x="7088" y="576470"/>
            <a:chExt cx="12177824" cy="4638261"/>
          </a:xfrm>
        </p:grpSpPr>
        <p:sp>
          <p:nvSpPr>
            <p:cNvPr id="6" name="Rectangle: Rounded Corners 5">
              <a:extLst>
                <a:ext uri="{FF2B5EF4-FFF2-40B4-BE49-F238E27FC236}">
                  <a16:creationId xmlns:a16="http://schemas.microsoft.com/office/drawing/2014/main" id="{23B232BC-48A5-D556-F481-82BAF0DFDB71}"/>
                </a:ext>
              </a:extLst>
            </p:cNvPr>
            <p:cNvSpPr/>
            <p:nvPr/>
          </p:nvSpPr>
          <p:spPr>
            <a:xfrm>
              <a:off x="3525078" y="576470"/>
              <a:ext cx="5141844" cy="602973"/>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mj-lt"/>
                  <a:cs typeface="Arial" panose="020B0604020202020204" pitchFamily="34" charset="0"/>
                </a:rPr>
                <a:t>Monte Carlo simulations</a:t>
              </a:r>
            </a:p>
          </p:txBody>
        </p:sp>
        <p:sp>
          <p:nvSpPr>
            <p:cNvPr id="7" name="Rectangle: Rounded Corners 6">
              <a:extLst>
                <a:ext uri="{FF2B5EF4-FFF2-40B4-BE49-F238E27FC236}">
                  <a16:creationId xmlns:a16="http://schemas.microsoft.com/office/drawing/2014/main" id="{227D5769-4908-B839-D711-8CC5DE2C2A52}"/>
                </a:ext>
              </a:extLst>
            </p:cNvPr>
            <p:cNvSpPr/>
            <p:nvPr/>
          </p:nvSpPr>
          <p:spPr>
            <a:xfrm>
              <a:off x="503274" y="2054087"/>
              <a:ext cx="2008013" cy="728870"/>
            </a:xfrm>
            <a:prstGeom prst="roundRect">
              <a:avLst>
                <a:gd name="adj" fmla="val 6942"/>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lumMod val="85000"/>
                      <a:lumOff val="15000"/>
                    </a:schemeClr>
                  </a:solidFill>
                  <a:latin typeface="+mj-lt"/>
                  <a:cs typeface="Arial" panose="020B0604020202020204" pitchFamily="34" charset="0"/>
                </a:rPr>
                <a:t>Computer Code</a:t>
              </a:r>
            </a:p>
          </p:txBody>
        </p:sp>
        <p:sp>
          <p:nvSpPr>
            <p:cNvPr id="8" name="Rectangle: Rounded Corners 7">
              <a:extLst>
                <a:ext uri="{FF2B5EF4-FFF2-40B4-BE49-F238E27FC236}">
                  <a16:creationId xmlns:a16="http://schemas.microsoft.com/office/drawing/2014/main" id="{15EE18B1-F0DA-CFF4-8DB5-C63F23516306}"/>
                </a:ext>
              </a:extLst>
            </p:cNvPr>
            <p:cNvSpPr/>
            <p:nvPr/>
          </p:nvSpPr>
          <p:spPr>
            <a:xfrm>
              <a:off x="9722383" y="2054087"/>
              <a:ext cx="2008012" cy="728870"/>
            </a:xfrm>
            <a:prstGeom prst="roundRect">
              <a:avLst>
                <a:gd name="adj" fmla="val 5969"/>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lumMod val="85000"/>
                      <a:lumOff val="15000"/>
                    </a:schemeClr>
                  </a:solidFill>
                  <a:latin typeface="+mj-lt"/>
                  <a:cs typeface="Arial" panose="020B0604020202020204" pitchFamily="34" charset="0"/>
                </a:rPr>
                <a:t>Calculations</a:t>
              </a:r>
            </a:p>
          </p:txBody>
        </p:sp>
        <p:sp>
          <p:nvSpPr>
            <p:cNvPr id="9" name="Rectangle: Rounded Corners 8">
              <a:extLst>
                <a:ext uri="{FF2B5EF4-FFF2-40B4-BE49-F238E27FC236}">
                  <a16:creationId xmlns:a16="http://schemas.microsoft.com/office/drawing/2014/main" id="{04196B60-3EBA-92C9-5A72-388AFD8338AE}"/>
                </a:ext>
              </a:extLst>
            </p:cNvPr>
            <p:cNvSpPr/>
            <p:nvPr/>
          </p:nvSpPr>
          <p:spPr>
            <a:xfrm>
              <a:off x="3595778" y="2047462"/>
              <a:ext cx="2008012" cy="728870"/>
            </a:xfrm>
            <a:prstGeom prst="roundRect">
              <a:avLst>
                <a:gd name="adj" fmla="val 9859"/>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lumMod val="85000"/>
                      <a:lumOff val="15000"/>
                    </a:schemeClr>
                  </a:solidFill>
                  <a:latin typeface="+mj-lt"/>
                  <a:cs typeface="Arial" panose="020B0604020202020204" pitchFamily="34" charset="0"/>
                </a:rPr>
                <a:t>Geometry model</a:t>
              </a:r>
            </a:p>
          </p:txBody>
        </p:sp>
        <p:sp>
          <p:nvSpPr>
            <p:cNvPr id="10" name="Rectangle: Rounded Corners 9">
              <a:extLst>
                <a:ext uri="{FF2B5EF4-FFF2-40B4-BE49-F238E27FC236}">
                  <a16:creationId xmlns:a16="http://schemas.microsoft.com/office/drawing/2014/main" id="{84E1024A-4A4F-5226-E2D4-73848D1870AD}"/>
                </a:ext>
              </a:extLst>
            </p:cNvPr>
            <p:cNvSpPr/>
            <p:nvPr/>
          </p:nvSpPr>
          <p:spPr>
            <a:xfrm>
              <a:off x="6648783" y="2047462"/>
              <a:ext cx="1972191" cy="728870"/>
            </a:xfrm>
            <a:prstGeom prst="roundRect">
              <a:avLst>
                <a:gd name="adj" fmla="val 986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lumMod val="85000"/>
                      <a:lumOff val="15000"/>
                    </a:schemeClr>
                  </a:solidFill>
                  <a:latin typeface="+mj-lt"/>
                  <a:cs typeface="Arial" panose="020B0604020202020204" pitchFamily="34" charset="0"/>
                </a:rPr>
                <a:t>Nuclear data</a:t>
              </a:r>
            </a:p>
          </p:txBody>
        </p:sp>
        <p:cxnSp>
          <p:nvCxnSpPr>
            <p:cNvPr id="12" name="Straight Connector 11">
              <a:extLst>
                <a:ext uri="{FF2B5EF4-FFF2-40B4-BE49-F238E27FC236}">
                  <a16:creationId xmlns:a16="http://schemas.microsoft.com/office/drawing/2014/main" id="{3DC74EF5-B8CF-93D4-532C-541AD2B44431}"/>
                </a:ext>
              </a:extLst>
            </p:cNvPr>
            <p:cNvCxnSpPr>
              <a:cxnSpLocks/>
            </p:cNvCxnSpPr>
            <p:nvPr/>
          </p:nvCxnSpPr>
          <p:spPr>
            <a:xfrm>
              <a:off x="1505423" y="1649897"/>
              <a:ext cx="9201568"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3C8F22-5F10-735C-FFB2-0A12D558A203}"/>
                </a:ext>
              </a:extLst>
            </p:cNvPr>
            <p:cNvCxnSpPr>
              <a:cxnSpLocks/>
              <a:endCxn id="7" idx="0"/>
            </p:cNvCxnSpPr>
            <p:nvPr/>
          </p:nvCxnSpPr>
          <p:spPr>
            <a:xfrm>
              <a:off x="1505424" y="1643270"/>
              <a:ext cx="1857" cy="41081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761A14-4557-19D0-825C-209F28935223}"/>
                </a:ext>
              </a:extLst>
            </p:cNvPr>
            <p:cNvCxnSpPr/>
            <p:nvPr/>
          </p:nvCxnSpPr>
          <p:spPr>
            <a:xfrm>
              <a:off x="4635944" y="1636644"/>
              <a:ext cx="1" cy="41081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8CE876-696C-9694-71DE-DAFB6D9AB2C0}"/>
                </a:ext>
              </a:extLst>
            </p:cNvPr>
            <p:cNvCxnSpPr/>
            <p:nvPr/>
          </p:nvCxnSpPr>
          <p:spPr>
            <a:xfrm>
              <a:off x="7653129" y="1643270"/>
              <a:ext cx="1" cy="41081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9CA70E-11F4-1245-6398-0D001A6636FD}"/>
                </a:ext>
              </a:extLst>
            </p:cNvPr>
            <p:cNvCxnSpPr/>
            <p:nvPr/>
          </p:nvCxnSpPr>
          <p:spPr>
            <a:xfrm>
              <a:off x="10706991" y="1649897"/>
              <a:ext cx="1" cy="41081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874FC-372C-839C-AC4F-F35933ADC5FB}"/>
                </a:ext>
              </a:extLst>
            </p:cNvPr>
            <p:cNvCxnSpPr/>
            <p:nvPr/>
          </p:nvCxnSpPr>
          <p:spPr>
            <a:xfrm>
              <a:off x="6096000" y="1202635"/>
              <a:ext cx="1" cy="41081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8237128-4194-A099-CD25-24991F0095B9}"/>
                </a:ext>
              </a:extLst>
            </p:cNvPr>
            <p:cNvSpPr/>
            <p:nvPr/>
          </p:nvSpPr>
          <p:spPr>
            <a:xfrm>
              <a:off x="7088" y="3683641"/>
              <a:ext cx="2998380" cy="1531089"/>
            </a:xfrm>
            <a:prstGeom prst="roundRect">
              <a:avLst>
                <a:gd name="adj" fmla="val 5399"/>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cs typeface="Arial" panose="020B0604020202020204" pitchFamily="34" charset="0"/>
                </a:rPr>
                <a:t>Verification</a:t>
              </a:r>
            </a:p>
            <a:p>
              <a:pPr algn="ctr"/>
              <a:r>
                <a:rPr lang="en-GB" b="1" dirty="0">
                  <a:latin typeface="+mj-lt"/>
                  <a:cs typeface="Arial" panose="020B0604020202020204" pitchFamily="34" charset="0"/>
                </a:rPr>
                <a:t>Validation</a:t>
              </a:r>
            </a:p>
            <a:p>
              <a:pPr algn="ctr"/>
              <a:r>
                <a:rPr lang="en-GB" b="1" dirty="0">
                  <a:latin typeface="+mj-lt"/>
                  <a:cs typeface="Arial" panose="020B0604020202020204" pitchFamily="34" charset="0"/>
                </a:rPr>
                <a:t>Version control</a:t>
              </a:r>
            </a:p>
            <a:p>
              <a:pPr algn="ctr"/>
              <a:endParaRPr lang="en-GB" dirty="0">
                <a:latin typeface="+mj-lt"/>
              </a:endParaRPr>
            </a:p>
          </p:txBody>
        </p:sp>
        <p:sp>
          <p:nvSpPr>
            <p:cNvPr id="20" name="Rectangle: Rounded Corners 19">
              <a:extLst>
                <a:ext uri="{FF2B5EF4-FFF2-40B4-BE49-F238E27FC236}">
                  <a16:creationId xmlns:a16="http://schemas.microsoft.com/office/drawing/2014/main" id="{1A89B340-44C6-BCF6-508F-CA75CEC7CC2E}"/>
                </a:ext>
              </a:extLst>
            </p:cNvPr>
            <p:cNvSpPr/>
            <p:nvPr/>
          </p:nvSpPr>
          <p:spPr>
            <a:xfrm>
              <a:off x="9186532" y="3682717"/>
              <a:ext cx="2998380" cy="1531089"/>
            </a:xfrm>
            <a:prstGeom prst="roundRect">
              <a:avLst>
                <a:gd name="adj" fmla="val 5399"/>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cs typeface="Arial" panose="020B0604020202020204" pitchFamily="34" charset="0"/>
                </a:rPr>
                <a:t>Geometry control</a:t>
              </a:r>
            </a:p>
            <a:p>
              <a:pPr algn="ctr"/>
              <a:r>
                <a:rPr lang="en-GB" b="1" dirty="0">
                  <a:latin typeface="+mj-lt"/>
                  <a:cs typeface="Arial" panose="020B0604020202020204" pitchFamily="34" charset="0"/>
                </a:rPr>
                <a:t>Check of results</a:t>
              </a:r>
            </a:p>
            <a:p>
              <a:pPr algn="ctr"/>
              <a:r>
                <a:rPr lang="en-GB" b="1" dirty="0">
                  <a:latin typeface="+mj-lt"/>
                  <a:cs typeface="Arial" panose="020B0604020202020204" pitchFamily="34" charset="0"/>
                </a:rPr>
                <a:t>Variance reduction</a:t>
              </a:r>
            </a:p>
            <a:p>
              <a:pPr algn="ctr"/>
              <a:r>
                <a:rPr lang="en-GB" b="1" dirty="0">
                  <a:latin typeface="+mj-lt"/>
                  <a:cs typeface="Arial" panose="020B0604020202020204" pitchFamily="34" charset="0"/>
                </a:rPr>
                <a:t>Uncertainty analyses</a:t>
              </a:r>
            </a:p>
            <a:p>
              <a:pPr algn="ctr"/>
              <a:r>
                <a:rPr lang="en-GB" b="1" dirty="0">
                  <a:latin typeface="+mj-lt"/>
                  <a:cs typeface="Arial" panose="020B0604020202020204" pitchFamily="34" charset="0"/>
                </a:rPr>
                <a:t>Visualization</a:t>
              </a:r>
            </a:p>
          </p:txBody>
        </p:sp>
        <p:sp>
          <p:nvSpPr>
            <p:cNvPr id="21" name="Rectangle: Rounded Corners 20">
              <a:extLst>
                <a:ext uri="{FF2B5EF4-FFF2-40B4-BE49-F238E27FC236}">
                  <a16:creationId xmlns:a16="http://schemas.microsoft.com/office/drawing/2014/main" id="{D880D32D-7027-4C49-5B7B-2587181AE15F}"/>
                </a:ext>
              </a:extLst>
            </p:cNvPr>
            <p:cNvSpPr/>
            <p:nvPr/>
          </p:nvSpPr>
          <p:spPr>
            <a:xfrm>
              <a:off x="3069099" y="3683642"/>
              <a:ext cx="2998381" cy="1531089"/>
            </a:xfrm>
            <a:prstGeom prst="roundRect">
              <a:avLst>
                <a:gd name="adj" fmla="val 5399"/>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cs typeface="Arial" panose="020B0604020202020204" pitchFamily="34" charset="0"/>
                </a:rPr>
                <a:t>Engineering CAD models</a:t>
              </a:r>
            </a:p>
            <a:p>
              <a:pPr algn="ctr"/>
              <a:r>
                <a:rPr lang="en-GB" b="1" dirty="0">
                  <a:latin typeface="+mj-lt"/>
                  <a:cs typeface="Arial" panose="020B0604020202020204" pitchFamily="34" charset="0"/>
                </a:rPr>
                <a:t>Preprocessing</a:t>
              </a:r>
            </a:p>
            <a:p>
              <a:pPr algn="ctr"/>
              <a:r>
                <a:rPr lang="en-GB" b="1" dirty="0">
                  <a:latin typeface="+mj-lt"/>
                  <a:cs typeface="Arial" panose="020B0604020202020204" pitchFamily="34" charset="0"/>
                </a:rPr>
                <a:t>Automated conversion</a:t>
              </a:r>
            </a:p>
            <a:p>
              <a:pPr algn="ctr"/>
              <a:r>
                <a:rPr lang="en-GB" b="1" dirty="0">
                  <a:latin typeface="+mj-lt"/>
                  <a:cs typeface="Arial" panose="020B0604020202020204" pitchFamily="34" charset="0"/>
                </a:rPr>
                <a:t>Geometry check</a:t>
              </a:r>
            </a:p>
            <a:p>
              <a:pPr algn="ctr"/>
              <a:endParaRPr lang="en-GB" dirty="0">
                <a:latin typeface="+mj-lt"/>
              </a:endParaRPr>
            </a:p>
          </p:txBody>
        </p:sp>
        <p:sp>
          <p:nvSpPr>
            <p:cNvPr id="22" name="Rectangle: Rounded Corners 21">
              <a:extLst>
                <a:ext uri="{FF2B5EF4-FFF2-40B4-BE49-F238E27FC236}">
                  <a16:creationId xmlns:a16="http://schemas.microsoft.com/office/drawing/2014/main" id="{B6C42E45-D782-6BF3-D0BC-46ECAE5559A2}"/>
                </a:ext>
              </a:extLst>
            </p:cNvPr>
            <p:cNvSpPr/>
            <p:nvPr/>
          </p:nvSpPr>
          <p:spPr>
            <a:xfrm>
              <a:off x="6131275" y="3670389"/>
              <a:ext cx="2998381" cy="1544341"/>
            </a:xfrm>
            <a:prstGeom prst="roundRect">
              <a:avLst>
                <a:gd name="adj" fmla="val 5399"/>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cs typeface="Arial" panose="020B0604020202020204" pitchFamily="34" charset="0"/>
                </a:rPr>
                <a:t>International library</a:t>
              </a:r>
            </a:p>
            <a:p>
              <a:pPr algn="ctr"/>
              <a:r>
                <a:rPr lang="en-GB" b="1" dirty="0">
                  <a:latin typeface="+mj-lt"/>
                  <a:cs typeface="Arial" panose="020B0604020202020204" pitchFamily="34" charset="0"/>
                </a:rPr>
                <a:t>Microscopic check</a:t>
              </a:r>
            </a:p>
            <a:p>
              <a:pPr algn="ctr"/>
              <a:r>
                <a:rPr lang="en-GB" b="1" dirty="0">
                  <a:latin typeface="+mj-lt"/>
                  <a:cs typeface="Arial" panose="020B0604020202020204" pitchFamily="34" charset="0"/>
                </a:rPr>
                <a:t>Integral benchmark</a:t>
              </a:r>
            </a:p>
            <a:p>
              <a:pPr algn="ctr"/>
              <a:endParaRPr lang="en-GB" dirty="0">
                <a:latin typeface="+mj-lt"/>
              </a:endParaRPr>
            </a:p>
          </p:txBody>
        </p:sp>
        <p:cxnSp>
          <p:nvCxnSpPr>
            <p:cNvPr id="23" name="Straight Connector 22">
              <a:extLst>
                <a:ext uri="{FF2B5EF4-FFF2-40B4-BE49-F238E27FC236}">
                  <a16:creationId xmlns:a16="http://schemas.microsoft.com/office/drawing/2014/main" id="{00371A6D-78CC-C16E-17FA-7D55FC2BB68B}"/>
                </a:ext>
              </a:extLst>
            </p:cNvPr>
            <p:cNvCxnSpPr>
              <a:cxnSpLocks/>
              <a:endCxn id="19" idx="0"/>
            </p:cNvCxnSpPr>
            <p:nvPr/>
          </p:nvCxnSpPr>
          <p:spPr>
            <a:xfrm>
              <a:off x="1505423" y="2782957"/>
              <a:ext cx="855" cy="90068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95C5C4-CE26-376E-31AB-C1009DA94EAB}"/>
                </a:ext>
              </a:extLst>
            </p:cNvPr>
            <p:cNvCxnSpPr>
              <a:cxnSpLocks/>
            </p:cNvCxnSpPr>
            <p:nvPr/>
          </p:nvCxnSpPr>
          <p:spPr>
            <a:xfrm>
              <a:off x="10706991" y="2789583"/>
              <a:ext cx="855" cy="90068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12C75F-76E5-DD76-93FA-09CFFC94F426}"/>
                </a:ext>
              </a:extLst>
            </p:cNvPr>
            <p:cNvCxnSpPr>
              <a:cxnSpLocks/>
            </p:cNvCxnSpPr>
            <p:nvPr/>
          </p:nvCxnSpPr>
          <p:spPr>
            <a:xfrm>
              <a:off x="4631396" y="2794898"/>
              <a:ext cx="855" cy="90068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CA162A-5942-8619-B615-8C06FD94AA42}"/>
                </a:ext>
              </a:extLst>
            </p:cNvPr>
            <p:cNvCxnSpPr>
              <a:cxnSpLocks/>
            </p:cNvCxnSpPr>
            <p:nvPr/>
          </p:nvCxnSpPr>
          <p:spPr>
            <a:xfrm>
              <a:off x="7643532" y="2789583"/>
              <a:ext cx="855" cy="90068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65D39D-7D11-0088-DFDB-1BD5C46C66DA}"/>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Monte Carlo neutronic simulations</a:t>
            </a:r>
          </a:p>
        </p:txBody>
      </p:sp>
      <p:sp>
        <p:nvSpPr>
          <p:cNvPr id="3" name="Footer Placeholder 7">
            <a:extLst>
              <a:ext uri="{FF2B5EF4-FFF2-40B4-BE49-F238E27FC236}">
                <a16:creationId xmlns:a16="http://schemas.microsoft.com/office/drawing/2014/main" id="{F9633E5F-2898-28E7-D2EA-64BD2751F03A}"/>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82727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C4FB8D-3B6C-78FE-F81A-C8C204A18DC3}"/>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6" name="Title 1">
            <a:extLst>
              <a:ext uri="{FF2B5EF4-FFF2-40B4-BE49-F238E27FC236}">
                <a16:creationId xmlns:a16="http://schemas.microsoft.com/office/drawing/2014/main" id="{FA4ECF15-7B36-446C-845D-6D92E33337B9}"/>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I. Monte Carlo computer code. General info.</a:t>
            </a:r>
          </a:p>
        </p:txBody>
      </p:sp>
      <p:sp>
        <p:nvSpPr>
          <p:cNvPr id="8" name="TextBox 7">
            <a:extLst>
              <a:ext uri="{FF2B5EF4-FFF2-40B4-BE49-F238E27FC236}">
                <a16:creationId xmlns:a16="http://schemas.microsoft.com/office/drawing/2014/main" id="{91C12711-697B-A817-4921-ECC6925688F7}"/>
              </a:ext>
            </a:extLst>
          </p:cNvPr>
          <p:cNvSpPr txBox="1"/>
          <p:nvPr/>
        </p:nvSpPr>
        <p:spPr>
          <a:xfrm>
            <a:off x="523250" y="829431"/>
            <a:ext cx="11441922" cy="5139869"/>
          </a:xfrm>
          <a:prstGeom prst="rect">
            <a:avLst/>
          </a:prstGeom>
          <a:noFill/>
        </p:spPr>
        <p:txBody>
          <a:bodyPr wrap="square">
            <a:spAutoFit/>
          </a:bodyPr>
          <a:lstStyle/>
          <a:p>
            <a:pPr algn="just" rtl="0">
              <a:buNone/>
            </a:pPr>
            <a:r>
              <a:rPr lang="en-GB" sz="2000" b="1" dirty="0">
                <a:solidFill>
                  <a:schemeClr val="accent1">
                    <a:lumMod val="75000"/>
                  </a:schemeClr>
                </a:solidFill>
                <a:effectLst/>
                <a:latin typeface="+mj-lt"/>
                <a:cs typeface="Arial" panose="020B0604020202020204" pitchFamily="34" charset="0"/>
              </a:rPr>
              <a:t>MCNP</a:t>
            </a:r>
            <a:r>
              <a:rPr lang="en-GB" sz="2000" dirty="0">
                <a:solidFill>
                  <a:schemeClr val="accent1">
                    <a:lumMod val="75000"/>
                  </a:schemeClr>
                </a:solidFill>
                <a:effectLst/>
                <a:latin typeface="+mj-lt"/>
                <a:cs typeface="Arial" panose="020B0604020202020204" pitchFamily="34" charset="0"/>
              </a:rPr>
              <a:t> (Monte Carlo N-Particle) </a:t>
            </a:r>
            <a:r>
              <a:rPr lang="en-GB" dirty="0">
                <a:effectLst/>
                <a:latin typeface="+mj-lt"/>
                <a:cs typeface="Arial" panose="020B0604020202020204" pitchFamily="34" charset="0"/>
              </a:rPr>
              <a:t>code, developed by Los Alamos National Laboratory (LANL) since the 1950s, it was officially formed in 1977. It evolved from a specialized code to a general-purpose, internationally distributed tool (MCNP6) supporting extensive particle transport simulations for nuclear applications. </a:t>
            </a:r>
          </a:p>
          <a:p>
            <a:pPr algn="just" rtl="0">
              <a:buNone/>
            </a:pPr>
            <a:endParaRPr lang="en-GB" b="1" dirty="0">
              <a:effectLst/>
              <a:latin typeface="+mj-lt"/>
              <a:cs typeface="Arial" panose="020B0604020202020204" pitchFamily="34" charset="0"/>
            </a:endParaRPr>
          </a:p>
          <a:p>
            <a:pPr algn="just" rtl="0">
              <a:buNone/>
            </a:pPr>
            <a:r>
              <a:rPr lang="en-GB" sz="2000" b="1" dirty="0">
                <a:solidFill>
                  <a:schemeClr val="accent1">
                    <a:lumMod val="75000"/>
                  </a:schemeClr>
                </a:solidFill>
                <a:effectLst/>
                <a:latin typeface="+mj-lt"/>
                <a:cs typeface="Arial" panose="020B0604020202020204" pitchFamily="34" charset="0"/>
              </a:rPr>
              <a:t>Key Historical Developments of MCNP:</a:t>
            </a:r>
          </a:p>
          <a:p>
            <a:pPr algn="just" rtl="0">
              <a:buNone/>
            </a:pPr>
            <a:endParaRPr lang="en-GB" dirty="0">
              <a:effectLst/>
              <a:latin typeface="+mj-lt"/>
              <a:cs typeface="Arial" panose="020B0604020202020204" pitchFamily="34" charset="0"/>
            </a:endParaRPr>
          </a:p>
          <a:p>
            <a:pPr algn="just" rtl="0">
              <a:lnSpc>
                <a:spcPct val="150000"/>
              </a:lnSpc>
              <a:buFont typeface="Arial" panose="020B0604020202020204" pitchFamily="34" charset="0"/>
              <a:buChar char="•"/>
            </a:pPr>
            <a:r>
              <a:rPr lang="en-GB" b="1" dirty="0">
                <a:effectLst/>
                <a:latin typeface="+mj-lt"/>
                <a:cs typeface="Arial" panose="020B0604020202020204" pitchFamily="34" charset="0"/>
              </a:rPr>
              <a:t>1940s-1960s (Origins):</a:t>
            </a:r>
            <a:r>
              <a:rPr lang="en-GB" dirty="0">
                <a:effectLst/>
                <a:latin typeface="+mj-lt"/>
                <a:cs typeface="Arial" panose="020B0604020202020204" pitchFamily="34" charset="0"/>
              </a:rPr>
              <a:t> Originates from early Monte Carlo work at Los Alamos </a:t>
            </a:r>
          </a:p>
          <a:p>
            <a:pPr algn="just" rtl="0">
              <a:lnSpc>
                <a:spcPct val="150000"/>
              </a:lnSpc>
              <a:buFont typeface="Arial" panose="020B0604020202020204" pitchFamily="34" charset="0"/>
              <a:buChar char="•"/>
            </a:pPr>
            <a:r>
              <a:rPr lang="en-GB" b="1" dirty="0">
                <a:effectLst/>
                <a:latin typeface="+mj-lt"/>
                <a:cs typeface="Arial" panose="020B0604020202020204" pitchFamily="34" charset="0"/>
              </a:rPr>
              <a:t>1977 (Formation):</a:t>
            </a:r>
            <a:r>
              <a:rPr lang="en-GB" dirty="0">
                <a:effectLst/>
                <a:latin typeface="+mj-lt"/>
                <a:cs typeface="Arial" panose="020B0604020202020204" pitchFamily="34" charset="0"/>
              </a:rPr>
              <a:t> MCNP is formed by merging separate Neutron and Photon codes.</a:t>
            </a:r>
          </a:p>
          <a:p>
            <a:pPr algn="just" rtl="0">
              <a:lnSpc>
                <a:spcPct val="150000"/>
              </a:lnSpc>
              <a:buFont typeface="Arial" panose="020B0604020202020204" pitchFamily="34" charset="0"/>
              <a:buChar char="•"/>
            </a:pPr>
            <a:r>
              <a:rPr lang="en-GB" b="1" dirty="0">
                <a:effectLst/>
                <a:latin typeface="+mj-lt"/>
                <a:cs typeface="Arial" panose="020B0604020202020204" pitchFamily="34" charset="0"/>
              </a:rPr>
              <a:t>1983 (MCNP3):</a:t>
            </a:r>
            <a:r>
              <a:rPr lang="en-GB" dirty="0">
                <a:effectLst/>
                <a:latin typeface="+mj-lt"/>
                <a:cs typeface="Arial" panose="020B0604020202020204" pitchFamily="34" charset="0"/>
              </a:rPr>
              <a:t> First public release</a:t>
            </a:r>
          </a:p>
          <a:p>
            <a:pPr algn="just" rtl="0">
              <a:lnSpc>
                <a:spcPct val="150000"/>
              </a:lnSpc>
              <a:buFont typeface="Arial" panose="020B0604020202020204" pitchFamily="34" charset="0"/>
              <a:buChar char="•"/>
            </a:pPr>
            <a:r>
              <a:rPr lang="en-GB" b="1" dirty="0">
                <a:effectLst/>
                <a:latin typeface="+mj-lt"/>
                <a:cs typeface="Arial" panose="020B0604020202020204" pitchFamily="34" charset="0"/>
              </a:rPr>
              <a:t>1990s (Expansion):</a:t>
            </a:r>
            <a:r>
              <a:rPr lang="en-GB" dirty="0">
                <a:effectLst/>
                <a:latin typeface="+mj-lt"/>
                <a:cs typeface="Arial" panose="020B0604020202020204" pitchFamily="34" charset="0"/>
              </a:rPr>
              <a:t> MCNP4 added electron transport and many-particle capabilities</a:t>
            </a:r>
          </a:p>
          <a:p>
            <a:pPr algn="just" rtl="0">
              <a:lnSpc>
                <a:spcPct val="150000"/>
              </a:lnSpc>
              <a:buFont typeface="Arial" panose="020B0604020202020204" pitchFamily="34" charset="0"/>
              <a:buChar char="•"/>
            </a:pPr>
            <a:r>
              <a:rPr lang="en-GB" b="1" dirty="0">
                <a:effectLst/>
                <a:latin typeface="+mj-lt"/>
                <a:cs typeface="Arial" panose="020B0604020202020204" pitchFamily="34" charset="0"/>
              </a:rPr>
              <a:t>2000s (Modernization):</a:t>
            </a:r>
            <a:r>
              <a:rPr lang="en-GB" dirty="0">
                <a:effectLst/>
                <a:latin typeface="+mj-lt"/>
                <a:cs typeface="Arial" panose="020B0604020202020204" pitchFamily="34" charset="0"/>
              </a:rPr>
              <a:t> MCNP5 (2001-2002) was rewritten for improved parallelism</a:t>
            </a:r>
          </a:p>
          <a:p>
            <a:pPr algn="just" rtl="0">
              <a:lnSpc>
                <a:spcPct val="150000"/>
              </a:lnSpc>
              <a:buFont typeface="Arial" panose="020B0604020202020204" pitchFamily="34" charset="0"/>
              <a:buChar char="•"/>
            </a:pPr>
            <a:r>
              <a:rPr lang="en-GB" b="1" dirty="0">
                <a:effectLst/>
                <a:latin typeface="+mj-lt"/>
                <a:cs typeface="Arial" panose="020B0604020202020204" pitchFamily="34" charset="0"/>
              </a:rPr>
              <a:t>2010s-Present (MCNP6):</a:t>
            </a:r>
            <a:r>
              <a:rPr lang="en-GB" dirty="0">
                <a:effectLst/>
                <a:latin typeface="+mj-lt"/>
                <a:cs typeface="Arial" panose="020B0604020202020204" pitchFamily="34" charset="0"/>
              </a:rPr>
              <a:t> Offers complete, multi-particle (n,</a:t>
            </a:r>
            <a:r>
              <a:rPr lang="en-GB" dirty="0">
                <a:effectLst/>
                <a:latin typeface="+mj-lt"/>
                <a:cs typeface="Arial" panose="020B0604020202020204" pitchFamily="34" charset="0"/>
                <a:sym typeface="Symbol" panose="05050102010706020507" pitchFamily="18" charset="2"/>
              </a:rPr>
              <a:t>, e, d, t, , ions)</a:t>
            </a:r>
            <a:r>
              <a:rPr lang="en-GB" dirty="0">
                <a:effectLst/>
                <a:latin typeface="+mj-lt"/>
                <a:cs typeface="Arial" panose="020B0604020202020204" pitchFamily="34" charset="0"/>
              </a:rPr>
              <a:t> transport, with latest versions 6.3 </a:t>
            </a:r>
          </a:p>
          <a:p>
            <a:pPr algn="just" rtl="0"/>
            <a:endParaRPr lang="en-GB" dirty="0">
              <a:latin typeface="+mj-lt"/>
              <a:cs typeface="Arial" panose="020B0604020202020204" pitchFamily="34" charset="0"/>
            </a:endParaRPr>
          </a:p>
          <a:p>
            <a:pPr algn="just" rtl="0"/>
            <a:r>
              <a:rPr lang="en-GB" b="1" dirty="0">
                <a:solidFill>
                  <a:schemeClr val="accent1">
                    <a:lumMod val="75000"/>
                  </a:schemeClr>
                </a:solidFill>
                <a:effectLst/>
                <a:latin typeface="+mj-lt"/>
                <a:cs typeface="Arial" panose="020B0604020202020204" pitchFamily="34" charset="0"/>
              </a:rPr>
              <a:t>MCNP</a:t>
            </a:r>
            <a:r>
              <a:rPr lang="en-GB" dirty="0">
                <a:effectLst/>
                <a:latin typeface="+mj-lt"/>
                <a:cs typeface="Arial" panose="020B0604020202020204" pitchFamily="34" charset="0"/>
              </a:rPr>
              <a:t> is used for reactor physics, radiation shielding, and medical dosimetry, with over 20,000 copies distributed worldwide (throughout </a:t>
            </a:r>
            <a:r>
              <a:rPr lang="en-GB" u="sng" dirty="0">
                <a:effectLst/>
                <a:latin typeface="+mj-lt"/>
                <a:cs typeface="Arial" panose="020B0604020202020204" pitchFamily="34" charset="0"/>
              </a:rPr>
              <a:t>personal licenses</a:t>
            </a:r>
            <a:r>
              <a:rPr lang="en-GB" dirty="0">
                <a:effectLst/>
                <a:latin typeface="+mj-lt"/>
                <a:cs typeface="Arial" panose="020B0604020202020204" pitchFamily="34" charset="0"/>
              </a:rPr>
              <a:t>). </a:t>
            </a:r>
          </a:p>
        </p:txBody>
      </p:sp>
      <p:sp>
        <p:nvSpPr>
          <p:cNvPr id="2" name="Footer Placeholder 7">
            <a:extLst>
              <a:ext uri="{FF2B5EF4-FFF2-40B4-BE49-F238E27FC236}">
                <a16:creationId xmlns:a16="http://schemas.microsoft.com/office/drawing/2014/main" id="{22FC80A6-04AB-5C7B-DAFA-46F437D13448}"/>
              </a:ext>
            </a:extLst>
          </p:cNvPr>
          <p:cNvSpPr>
            <a:spLocks noGrp="1"/>
          </p:cNvSpPr>
          <p:nvPr>
            <p:ph type="ftr" sz="quarter" idx="11"/>
          </p:nvPr>
        </p:nvSpPr>
        <p:spPr>
          <a:xfrm>
            <a:off x="825623" y="6555770"/>
            <a:ext cx="5786191" cy="329614"/>
          </a:xfrm>
          <a:prstGeom prst="rect">
            <a:avLst/>
          </a:prstGeom>
        </p:spPr>
        <p:txBody>
          <a:bodyPr anchor="t"/>
          <a:lstStyle>
            <a:lvl1pPr>
              <a:defRPr sz="1200">
                <a:solidFill>
                  <a:schemeClr val="bg1"/>
                </a:solidFill>
              </a:defRPr>
            </a:lvl1pPr>
          </a:lstStyle>
          <a:p>
            <a:r>
              <a:rPr lang="en-GB" dirty="0">
                <a:solidFill>
                  <a:prstClr val="white"/>
                </a:solidFill>
              </a:rPr>
              <a:t> E-TASC General meeting #2 | Engineering Modelling tools| I. Moscato et al. | 11/02/2026</a:t>
            </a:r>
          </a:p>
        </p:txBody>
      </p:sp>
    </p:spTree>
    <p:extLst>
      <p:ext uri="{BB962C8B-B14F-4D97-AF65-F5344CB8AC3E}">
        <p14:creationId xmlns:p14="http://schemas.microsoft.com/office/powerpoint/2010/main" val="315624946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50FAE8B70074BA96BEC81A4E22CC3" ma:contentTypeVersion="15" ma:contentTypeDescription="Create a new document." ma:contentTypeScope="" ma:versionID="7cc495980574e7a2d57b46c09bf20eee">
  <xsd:schema xmlns:xsd="http://www.w3.org/2001/XMLSchema" xmlns:xs="http://www.w3.org/2001/XMLSchema" xmlns:p="http://schemas.microsoft.com/office/2006/metadata/properties" xmlns:ns2="e98eedec-d50b-4550-9dce-4aa99d2ba430" xmlns:ns3="cd29bf83-a9cd-4232-8641-0dfcd42231cc" targetNamespace="http://schemas.microsoft.com/office/2006/metadata/properties" ma:root="true" ma:fieldsID="4b93eb4f7863cf3af7b4dd0705f5f903" ns2:_="" ns3:_="">
    <xsd:import namespace="e98eedec-d50b-4550-9dce-4aa99d2ba430"/>
    <xsd:import namespace="cd29bf83-a9cd-4232-8641-0dfcd42231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eedec-d50b-4550-9dce-4aa99d2ba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29bf83-a9cd-4232-8641-0dfcd42231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2b64304-c2a7-40ff-a66c-e03272cf39cc}" ma:internalName="TaxCatchAll" ma:showField="CatchAllData" ma:web="cd29bf83-a9cd-4232-8641-0dfcd42231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d29bf83-a9cd-4232-8641-0dfcd42231cc" xsi:nil="true"/>
    <lcf76f155ced4ddcb4097134ff3c332f xmlns="e98eedec-d50b-4550-9dce-4aa99d2ba430">
      <Terms xmlns="http://schemas.microsoft.com/office/infopath/2007/PartnerControls"/>
    </lcf76f155ced4ddcb4097134ff3c332f>
    <SharedWithUsers xmlns="cd29bf83-a9cd-4232-8641-0dfcd42231cc">
      <UserInfo>
        <DisplayName>Christian Bachmann</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1A6E0-D42D-4D34-9D11-7A9E5A220B45}">
  <ds:schemaRefs>
    <ds:schemaRef ds:uri="cd29bf83-a9cd-4232-8641-0dfcd42231cc"/>
    <ds:schemaRef ds:uri="e98eedec-d50b-4550-9dce-4aa99d2ba4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581EFF-75CA-400B-8B14-07B3BB5FE4A6}">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cd29bf83-a9cd-4232-8641-0dfcd42231cc"/>
    <ds:schemaRef ds:uri="http://schemas.microsoft.com/office/infopath/2007/PartnerControls"/>
    <ds:schemaRef ds:uri="e98eedec-d50b-4550-9dce-4aa99d2ba430"/>
    <ds:schemaRef ds:uri="http://schemas.microsoft.com/office/2006/metadata/properties"/>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51480</TotalTime>
  <Words>2003</Words>
  <Application>Microsoft Office PowerPoint</Application>
  <PresentationFormat>Widescreen</PresentationFormat>
  <Paragraphs>294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Wingdings</vt:lpstr>
      <vt:lpstr>EUROfusion.1line_5_3_2019</vt:lpstr>
      <vt:lpstr>Engineering modelling tool</vt:lpstr>
      <vt:lpstr>Outline</vt:lpstr>
      <vt:lpstr>Why engineering modelling is central in fusion</vt:lpstr>
      <vt:lpstr>Mature engineering tools A landscape of software largely transferable to fusion</vt:lpstr>
      <vt:lpstr>Engineering modelling toolchain  Selected examples</vt:lpstr>
      <vt:lpstr>Integration challenge From plasma scenarios to engineering Key Performance Indicators</vt:lpstr>
      <vt:lpstr>Cross-cutting gaps &amp; required developments</vt:lpstr>
      <vt:lpstr>Monte Carlo neutronic simulations</vt:lpstr>
      <vt:lpstr>I. Monte Carlo computer code. General info.</vt:lpstr>
      <vt:lpstr>I. Monte Carlo computer code. Verification and Validation</vt:lpstr>
      <vt:lpstr>II. MCNP geometry model</vt:lpstr>
      <vt:lpstr>II. MCNP geometry model. Model generation</vt:lpstr>
      <vt:lpstr>III. Nuclear data</vt:lpstr>
      <vt:lpstr>IV. Monte Carlo calculations</vt:lpstr>
      <vt:lpstr>IV. Monte Carlo calculations. Uncertainty analyses</vt:lpstr>
      <vt:lpstr>IV. Monte Carlo calculations. Visualization of results</vt:lpstr>
      <vt:lpstr>Safety modelling: current status and key gaps</vt:lpstr>
      <vt:lpstr>Safety codes (examples) and integration needs</vt:lpstr>
      <vt:lpstr>What engineering needs from the plasma theory/modelling community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Ivo Moscato</cp:lastModifiedBy>
  <cp:revision>589</cp:revision>
  <dcterms:created xsi:type="dcterms:W3CDTF">2023-11-15T09:40:03Z</dcterms:created>
  <dcterms:modified xsi:type="dcterms:W3CDTF">2026-02-11T09:30:37Z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0x010100DA650FAE8B70074BA96BEC81A4E22CC3</vt:lpwstr>
  </property>
  <property fmtid="{D5CDD505-2E9C-101B-9397-08002B2CF9AE}" pid="3" name="MediaServiceImageTags">
    <vt:lpwstr/>
  </property>
</Properties>
</file>