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2"/>
  </p:notesMasterIdLst>
  <p:sldIdLst>
    <p:sldId id="256" r:id="rId5"/>
    <p:sldId id="545" r:id="rId6"/>
    <p:sldId id="629" r:id="rId7"/>
    <p:sldId id="631" r:id="rId8"/>
    <p:sldId id="607" r:id="rId9"/>
    <p:sldId id="615" r:id="rId10"/>
    <p:sldId id="6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2482" autoAdjust="0"/>
  </p:normalViewPr>
  <p:slideViewPr>
    <p:cSldViewPr snapToGrid="0">
      <p:cViewPr varScale="1">
        <p:scale>
          <a:sx n="119" d="100"/>
          <a:sy n="119" d="100"/>
        </p:scale>
        <p:origin x="321"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11.02.2026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5E1C8-26E3-4078-718D-B335BADA05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7D6B05-87EE-E7D4-43CA-99C362A6170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5F657B7-A5C4-B55D-F64D-5B14D56C538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F71D495-590C-8C2C-0C61-43F92B712DEF}"/>
              </a:ext>
            </a:extLst>
          </p:cNvPr>
          <p:cNvSpPr>
            <a:spLocks noGrp="1"/>
          </p:cNvSpPr>
          <p:nvPr>
            <p:ph type="sldNum" sz="quarter" idx="5"/>
          </p:nvPr>
        </p:nvSpPr>
        <p:spPr/>
        <p:txBody>
          <a:bodyPr/>
          <a:lstStyle/>
          <a:p>
            <a:fld id="{8775CE09-B585-E143-9DDE-C9A191B86115}" type="slidenum">
              <a:rPr lang="de-DE" smtClean="0"/>
              <a:t>6</a:t>
            </a:fld>
            <a:endParaRPr lang="de-DE"/>
          </a:p>
        </p:txBody>
      </p:sp>
    </p:spTree>
    <p:extLst>
      <p:ext uri="{BB962C8B-B14F-4D97-AF65-F5344CB8AC3E}">
        <p14:creationId xmlns:p14="http://schemas.microsoft.com/office/powerpoint/2010/main" val="232358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Footer Placeholder 3">
            <a:extLst>
              <a:ext uri="{FF2B5EF4-FFF2-40B4-BE49-F238E27FC236}">
                <a16:creationId xmlns:a16="http://schemas.microsoft.com/office/drawing/2014/main" id="{E7ECC310-1873-3622-50D4-82F1E04FCDD8}"/>
              </a:ext>
            </a:extLst>
          </p:cNvPr>
          <p:cNvSpPr>
            <a:spLocks noGrp="1"/>
          </p:cNvSpPr>
          <p:nvPr>
            <p:ph type="ftr" sz="quarter" idx="11"/>
          </p:nvPr>
        </p:nvSpPr>
        <p:spPr>
          <a:xfrm>
            <a:off x="825624" y="6555770"/>
            <a:ext cx="9022464" cy="329614"/>
          </a:xfrm>
          <a:prstGeom prst="rect">
            <a:avLst/>
          </a:prstGeom>
        </p:spPr>
        <p:txBody>
          <a:bodyPr/>
          <a:lstStyle>
            <a:lvl1pPr>
              <a:defRPr sz="1400"/>
            </a:lvl1p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428518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tmp"/><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220705"/>
            <a:ext cx="7840894" cy="620251"/>
          </a:xfrm>
        </p:spPr>
        <p:txBody>
          <a:bodyPr>
            <a:normAutofit/>
          </a:bodyPr>
          <a:lstStyle/>
          <a:p>
            <a:r>
              <a:rPr lang="en-US" dirty="0"/>
              <a:t>WP </a:t>
            </a:r>
            <a:r>
              <a:rPr lang="en-US" i="1" dirty="0"/>
              <a:t>P</a:t>
            </a:r>
            <a:r>
              <a:rPr lang="en-US" dirty="0"/>
              <a:t>lasma-</a:t>
            </a:r>
            <a:r>
              <a:rPr lang="en-US" i="1" dirty="0"/>
              <a:t>W</a:t>
            </a:r>
            <a:r>
              <a:rPr lang="en-US" dirty="0"/>
              <a:t>all </a:t>
            </a:r>
            <a:r>
              <a:rPr lang="en-US" i="1" dirty="0"/>
              <a:t>I</a:t>
            </a:r>
            <a:r>
              <a:rPr lang="en-US" dirty="0"/>
              <a:t>nteractions and </a:t>
            </a:r>
            <a:r>
              <a:rPr lang="en-US" i="1" dirty="0"/>
              <a:t>E</a:t>
            </a:r>
            <a:r>
              <a:rPr lang="en-US" dirty="0"/>
              <a:t>xhaust</a:t>
            </a:r>
            <a:endParaRPr lang="en-GB"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(PL)</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4" name="Text Placeholder 8">
            <a:extLst>
              <a:ext uri="{FF2B5EF4-FFF2-40B4-BE49-F238E27FC236}">
                <a16:creationId xmlns:a16="http://schemas.microsoft.com/office/drawing/2014/main" id="{6D56264A-B6F0-BBE7-5401-3A12547E4FBE}"/>
              </a:ext>
            </a:extLst>
          </p:cNvPr>
          <p:cNvSpPr txBox="1">
            <a:spLocks/>
          </p:cNvSpPr>
          <p:nvPr/>
        </p:nvSpPr>
        <p:spPr>
          <a:xfrm>
            <a:off x="407367" y="4755265"/>
            <a:ext cx="4989581" cy="1255659"/>
          </a:xfrm>
          <a:prstGeom prst="rect">
            <a:avLst/>
          </a:prstGeom>
        </p:spPr>
        <p:txBody>
          <a:bodyPr vert="horz" lIns="91440" tIns="45720" rIns="91440" bIns="45720" rtlCol="0">
            <a:normAutofit fontScale="70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20000"/>
              </a:lnSpc>
              <a:spcBef>
                <a:spcPts val="0"/>
              </a:spcBef>
              <a:spcAft>
                <a:spcPts val="200"/>
              </a:spcAft>
            </a:pPr>
            <a:r>
              <a:rPr lang="en-GB" dirty="0"/>
              <a:t>J.W. </a:t>
            </a:r>
            <a:r>
              <a:rPr lang="en-GB" dirty="0" err="1"/>
              <a:t>Coenen</a:t>
            </a:r>
            <a:r>
              <a:rPr lang="en-GB" dirty="0"/>
              <a:t> (FZJ), A. Hakola (VTT), K. Schmid (MPG),</a:t>
            </a:r>
          </a:p>
          <a:p>
            <a:pPr>
              <a:lnSpc>
                <a:spcPct val="120000"/>
              </a:lnSpc>
              <a:spcBef>
                <a:spcPts val="0"/>
              </a:spcBef>
              <a:spcAft>
                <a:spcPts val="200"/>
              </a:spcAft>
            </a:pPr>
            <a:r>
              <a:rPr lang="en-GB" dirty="0"/>
              <a:t>A. Kirschner (FZJ), A. </a:t>
            </a:r>
            <a:r>
              <a:rPr lang="en-GB" dirty="0" err="1"/>
              <a:t>Goriaev</a:t>
            </a:r>
            <a:r>
              <a:rPr lang="en-GB" dirty="0"/>
              <a:t> (ERM/KMS), J. </a:t>
            </a:r>
            <a:r>
              <a:rPr lang="en-GB" dirty="0" err="1"/>
              <a:t>Likonen</a:t>
            </a:r>
            <a:r>
              <a:rPr lang="en-GB" dirty="0"/>
              <a:t> (VTT), I. Classen (DIFFER) M. Reinhart (FZJ, PSO) and D. Douai (CEA, DPL)</a:t>
            </a:r>
          </a:p>
          <a:p>
            <a:endParaRPr lang="en-GB" dirty="0"/>
          </a:p>
          <a:p>
            <a:endParaRPr lang="en-GB" dirty="0"/>
          </a:p>
        </p:txBody>
      </p:sp>
      <p:sp>
        <p:nvSpPr>
          <p:cNvPr id="8" name="Textplatzhalter 7">
            <a:extLst>
              <a:ext uri="{FF2B5EF4-FFF2-40B4-BE49-F238E27FC236}">
                <a16:creationId xmlns:a16="http://schemas.microsoft.com/office/drawing/2014/main" id="{711638AD-3839-937D-10B3-B42EEF37432D}"/>
              </a:ext>
            </a:extLst>
          </p:cNvPr>
          <p:cNvSpPr>
            <a:spLocks noGrp="1"/>
          </p:cNvSpPr>
          <p:nvPr>
            <p:ph type="body" sz="quarter" idx="12"/>
          </p:nvPr>
        </p:nvSpPr>
        <p:spPr/>
        <p:txBody>
          <a:bodyPr/>
          <a:lstStyle/>
          <a:p>
            <a:r>
              <a:rPr lang="de-DE" dirty="0"/>
              <a:t>WPTM Meeting TSVVs</a:t>
            </a:r>
          </a:p>
        </p:txBody>
      </p:sp>
    </p:spTree>
    <p:extLst>
      <p:ext uri="{BB962C8B-B14F-4D97-AF65-F5344CB8AC3E}">
        <p14:creationId xmlns:p14="http://schemas.microsoft.com/office/powerpoint/2010/main" val="89790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1FB4-231E-D249-38A8-008AAD5A9030}"/>
              </a:ext>
            </a:extLst>
          </p:cNvPr>
          <p:cNvSpPr>
            <a:spLocks noGrp="1"/>
          </p:cNvSpPr>
          <p:nvPr>
            <p:ph type="title"/>
          </p:nvPr>
        </p:nvSpPr>
        <p:spPr>
          <a:xfrm>
            <a:off x="983432" y="192515"/>
            <a:ext cx="10764620" cy="457200"/>
          </a:xfrm>
        </p:spPr>
        <p:txBody>
          <a:bodyPr/>
          <a:lstStyle/>
          <a:p>
            <a:r>
              <a:rPr lang="en-US" sz="3200" dirty="0"/>
              <a:t>Work Package Plasma-Wall Interactions and Exhaust</a:t>
            </a:r>
            <a:endParaRPr lang="en-GB" sz="3200" dirty="0"/>
          </a:p>
        </p:txBody>
      </p:sp>
      <p:sp>
        <p:nvSpPr>
          <p:cNvPr id="5" name="Slide Number Placeholder 4">
            <a:extLst>
              <a:ext uri="{FF2B5EF4-FFF2-40B4-BE49-F238E27FC236}">
                <a16:creationId xmlns:a16="http://schemas.microsoft.com/office/drawing/2014/main" id="{566B8480-2F8B-41DF-475C-BE88E2C40B70}"/>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pic>
        <p:nvPicPr>
          <p:cNvPr id="8" name="Grafik 7">
            <a:extLst>
              <a:ext uri="{FF2B5EF4-FFF2-40B4-BE49-F238E27FC236}">
                <a16:creationId xmlns:a16="http://schemas.microsoft.com/office/drawing/2014/main" id="{7F5E848F-64BE-845D-299F-874CA7E69591}"/>
              </a:ext>
            </a:extLst>
          </p:cNvPr>
          <p:cNvPicPr>
            <a:picLocks noChangeAspect="1"/>
          </p:cNvPicPr>
          <p:nvPr/>
        </p:nvPicPr>
        <p:blipFill>
          <a:blip r:embed="rId2"/>
          <a:stretch>
            <a:fillRect/>
          </a:stretch>
        </p:blipFill>
        <p:spPr>
          <a:xfrm>
            <a:off x="3359391" y="1763056"/>
            <a:ext cx="2130998" cy="1198687"/>
          </a:xfrm>
          <a:prstGeom prst="rect">
            <a:avLst/>
          </a:prstGeom>
        </p:spPr>
      </p:pic>
      <p:sp>
        <p:nvSpPr>
          <p:cNvPr id="13" name="Textfeld 12">
            <a:extLst>
              <a:ext uri="{FF2B5EF4-FFF2-40B4-BE49-F238E27FC236}">
                <a16:creationId xmlns:a16="http://schemas.microsoft.com/office/drawing/2014/main" id="{B6E2F912-9AA1-7DC3-FF11-D1DA632613D0}"/>
              </a:ext>
            </a:extLst>
          </p:cNvPr>
          <p:cNvSpPr txBox="1"/>
          <p:nvPr/>
        </p:nvSpPr>
        <p:spPr>
          <a:xfrm>
            <a:off x="4686483" y="1763056"/>
            <a:ext cx="752129" cy="245837"/>
          </a:xfrm>
          <a:prstGeom prst="rect">
            <a:avLst/>
          </a:prstGeom>
          <a:solidFill>
            <a:schemeClr val="bg1"/>
          </a:solidFill>
        </p:spPr>
        <p:txBody>
          <a:bodyPr wrap="none" rtlCol="0">
            <a:spAutoFit/>
          </a:bodyPr>
          <a:lstStyle/>
          <a:p>
            <a:pPr algn="l">
              <a:lnSpc>
                <a:spcPct val="95000"/>
              </a:lnSpc>
            </a:pPr>
            <a:r>
              <a:rPr lang="de-DE" sz="1050" dirty="0"/>
              <a:t>MAGNUM</a:t>
            </a:r>
          </a:p>
        </p:txBody>
      </p:sp>
      <p:sp>
        <p:nvSpPr>
          <p:cNvPr id="14" name="Textfeld 13">
            <a:extLst>
              <a:ext uri="{FF2B5EF4-FFF2-40B4-BE49-F238E27FC236}">
                <a16:creationId xmlns:a16="http://schemas.microsoft.com/office/drawing/2014/main" id="{F654ADB1-BE6B-5723-F0B8-A0F109EE049E}"/>
              </a:ext>
            </a:extLst>
          </p:cNvPr>
          <p:cNvSpPr txBox="1"/>
          <p:nvPr/>
        </p:nvSpPr>
        <p:spPr>
          <a:xfrm>
            <a:off x="262073" y="4844529"/>
            <a:ext cx="2577757" cy="443198"/>
          </a:xfrm>
          <a:prstGeom prst="rect">
            <a:avLst/>
          </a:prstGeom>
          <a:solidFill>
            <a:srgbClr val="E3E3E3"/>
          </a:solidFill>
          <a:ln w="12700">
            <a:solidFill>
              <a:schemeClr val="tx1"/>
            </a:solidFill>
          </a:ln>
        </p:spPr>
        <p:txBody>
          <a:bodyPr wrap="none" rtlCol="0">
            <a:spAutoFit/>
          </a:bodyPr>
          <a:lstStyle/>
          <a:p>
            <a:pPr algn="l">
              <a:lnSpc>
                <a:spcPct val="95000"/>
              </a:lnSpc>
            </a:pPr>
            <a:r>
              <a:rPr lang="de-DE" sz="1200" dirty="0">
                <a:latin typeface="Arial" panose="020B0604020202020204" pitchFamily="34" charset="0"/>
                <a:cs typeface="Arial" panose="020B0604020202020204" pitchFamily="34" charset="0"/>
              </a:rPr>
              <a:t>3D </a:t>
            </a:r>
            <a:r>
              <a:rPr lang="de-DE" sz="1200" dirty="0" err="1">
                <a:latin typeface="Arial" panose="020B0604020202020204" pitchFamily="34" charset="0"/>
                <a:cs typeface="Arial" panose="020B0604020202020204" pitchFamily="34" charset="0"/>
              </a:rPr>
              <a:t>erosion</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deposition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modelling</a:t>
            </a:r>
            <a:endParaRPr lang="de-DE" sz="1200" dirty="0">
              <a:latin typeface="Arial" panose="020B0604020202020204" pitchFamily="34" charset="0"/>
              <a:cs typeface="Arial" panose="020B0604020202020204" pitchFamily="34" charset="0"/>
            </a:endParaRPr>
          </a:p>
          <a:p>
            <a:pPr algn="l">
              <a:lnSpc>
                <a:spcPct val="95000"/>
              </a:lnSpc>
            </a:pPr>
            <a:r>
              <a:rPr lang="de-DE" sz="1200" dirty="0">
                <a:solidFill>
                  <a:srgbClr val="FF0000"/>
                </a:solidFill>
                <a:latin typeface="Arial" panose="020B0604020202020204" pitchFamily="34" charset="0"/>
                <a:cs typeface="Arial" panose="020B0604020202020204" pitchFamily="34" charset="0"/>
              </a:rPr>
              <a:t>      Tungsten and </a:t>
            </a:r>
            <a:r>
              <a:rPr lang="de-DE" sz="1200" dirty="0" err="1">
                <a:solidFill>
                  <a:srgbClr val="FF0000"/>
                </a:solidFill>
                <a:latin typeface="Arial" panose="020B0604020202020204" pitchFamily="34" charset="0"/>
                <a:cs typeface="Arial" panose="020B0604020202020204" pitchFamily="34" charset="0"/>
              </a:rPr>
              <a:t>Boron</a:t>
            </a:r>
            <a:endParaRPr lang="de-DE" sz="1200" dirty="0">
              <a:solidFill>
                <a:srgbClr val="FF0000"/>
              </a:solidFill>
              <a:latin typeface="Arial" panose="020B0604020202020204" pitchFamily="34" charset="0"/>
              <a:cs typeface="Arial" panose="020B0604020202020204" pitchFamily="34" charset="0"/>
            </a:endParaRPr>
          </a:p>
        </p:txBody>
      </p:sp>
      <p:pic>
        <p:nvPicPr>
          <p:cNvPr id="15" name="Grafik 14" descr="Bildschirmausschnitt">
            <a:extLst>
              <a:ext uri="{FF2B5EF4-FFF2-40B4-BE49-F238E27FC236}">
                <a16:creationId xmlns:a16="http://schemas.microsoft.com/office/drawing/2014/main" id="{DE803985-74CC-5D4C-C6A7-DD65A8B6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337" y="3203526"/>
            <a:ext cx="2128052" cy="1510975"/>
          </a:xfrm>
          <a:prstGeom prst="rect">
            <a:avLst/>
          </a:prstGeom>
        </p:spPr>
      </p:pic>
      <p:sp>
        <p:nvSpPr>
          <p:cNvPr id="19" name="Textfeld 18">
            <a:extLst>
              <a:ext uri="{FF2B5EF4-FFF2-40B4-BE49-F238E27FC236}">
                <a16:creationId xmlns:a16="http://schemas.microsoft.com/office/drawing/2014/main" id="{11D89C9F-B274-67E5-FBA0-E9C509C28B77}"/>
              </a:ext>
            </a:extLst>
          </p:cNvPr>
          <p:cNvSpPr txBox="1"/>
          <p:nvPr/>
        </p:nvSpPr>
        <p:spPr>
          <a:xfrm>
            <a:off x="3593713" y="1000144"/>
            <a:ext cx="1701812" cy="618631"/>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err="1">
                <a:latin typeface="Arial" panose="020B0604020202020204" pitchFamily="34" charset="0"/>
                <a:cs typeface="Arial" panose="020B0604020202020204" pitchFamily="34" charset="0"/>
              </a:rPr>
              <a:t>Particle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flux</a:t>
            </a:r>
            <a:endParaRPr lang="de-DE" sz="1200" dirty="0">
              <a:latin typeface="Arial" panose="020B0604020202020204" pitchFamily="34" charset="0"/>
              <a:cs typeface="Arial" panose="020B0604020202020204" pitchFamily="34" charset="0"/>
            </a:endParaRPr>
          </a:p>
          <a:p>
            <a:pPr algn="ctr">
              <a:lnSpc>
                <a:spcPct val="95000"/>
              </a:lnSpc>
            </a:pPr>
            <a:r>
              <a:rPr lang="de-DE" sz="1200" dirty="0">
                <a:solidFill>
                  <a:srgbClr val="FF0000"/>
                </a:solidFill>
                <a:latin typeface="Arial" panose="020B0604020202020204" pitchFamily="34" charset="0"/>
                <a:cs typeface="Arial" panose="020B0604020202020204" pitchFamily="34" charset="0"/>
              </a:rPr>
              <a:t>Tungsten + Deuterium</a:t>
            </a:r>
          </a:p>
          <a:p>
            <a:pPr algn="ctr">
              <a:lnSpc>
                <a:spcPct val="95000"/>
              </a:lnSpc>
            </a:pPr>
            <a:r>
              <a:rPr lang="de-DE" sz="1200" dirty="0">
                <a:latin typeface="Arial" panose="020B0604020202020204" pitchFamily="34" charset="0"/>
                <a:cs typeface="Arial" panose="020B0604020202020204" pitchFamily="34" charset="0"/>
              </a:rPr>
              <a:t>In linear </a:t>
            </a:r>
            <a:r>
              <a:rPr lang="de-DE" sz="1200" dirty="0" err="1">
                <a:latin typeface="Arial" panose="020B0604020202020204" pitchFamily="34" charset="0"/>
                <a:cs typeface="Arial" panose="020B0604020202020204" pitchFamily="34" charset="0"/>
              </a:rPr>
              <a:t>devices</a:t>
            </a:r>
            <a:endParaRPr lang="de-DE" sz="1200"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827A1FB5-1FBA-4904-030F-557F09A0E0BB}"/>
              </a:ext>
            </a:extLst>
          </p:cNvPr>
          <p:cNvSpPr txBox="1"/>
          <p:nvPr/>
        </p:nvSpPr>
        <p:spPr>
          <a:xfrm>
            <a:off x="3147439" y="4844529"/>
            <a:ext cx="2581156" cy="443198"/>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a:latin typeface="Arial" panose="020B0604020202020204" pitchFamily="34" charset="0"/>
                <a:cs typeface="Arial" panose="020B0604020202020204" pitchFamily="34" charset="0"/>
              </a:rPr>
              <a:t>Fuel </a:t>
            </a:r>
            <a:r>
              <a:rPr lang="de-DE" sz="1200" dirty="0" err="1">
                <a:latin typeface="Arial" panose="020B0604020202020204" pitchFamily="34" charset="0"/>
                <a:cs typeface="Arial" panose="020B0604020202020204" pitchFamily="34" charset="0"/>
              </a:rPr>
              <a:t>retention</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steel</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tungsten</a:t>
            </a:r>
            <a:endParaRPr lang="de-DE" sz="1200" dirty="0">
              <a:latin typeface="Arial" panose="020B0604020202020204" pitchFamily="34" charset="0"/>
              <a:cs typeface="Arial" panose="020B0604020202020204" pitchFamily="34" charset="0"/>
            </a:endParaRPr>
          </a:p>
          <a:p>
            <a:pPr algn="ctr">
              <a:lnSpc>
                <a:spcPct val="95000"/>
              </a:lnSpc>
            </a:pPr>
            <a:r>
              <a:rPr lang="de-DE" sz="1200" dirty="0">
                <a:solidFill>
                  <a:srgbClr val="FF0000"/>
                </a:solidFill>
                <a:latin typeface="Arial" panose="020B0604020202020204" pitchFamily="34" charset="0"/>
                <a:cs typeface="Arial" panose="020B0604020202020204" pitchFamily="34" charset="0"/>
              </a:rPr>
              <a:t>Neutrons + Deuterium/Helium</a:t>
            </a:r>
          </a:p>
        </p:txBody>
      </p:sp>
      <p:sp>
        <p:nvSpPr>
          <p:cNvPr id="21" name="Textfeld 20">
            <a:extLst>
              <a:ext uri="{FF2B5EF4-FFF2-40B4-BE49-F238E27FC236}">
                <a16:creationId xmlns:a16="http://schemas.microsoft.com/office/drawing/2014/main" id="{401BCB2E-F10F-5051-982C-41BF3F4059F2}"/>
              </a:ext>
            </a:extLst>
          </p:cNvPr>
          <p:cNvSpPr txBox="1"/>
          <p:nvPr/>
        </p:nvSpPr>
        <p:spPr>
          <a:xfrm>
            <a:off x="10702462" y="4300951"/>
            <a:ext cx="1269855" cy="230832"/>
          </a:xfrm>
          <a:prstGeom prst="rect">
            <a:avLst/>
          </a:prstGeom>
          <a:noFill/>
        </p:spPr>
        <p:txBody>
          <a:bodyPr wrap="square" rtlCol="0">
            <a:spAutoFit/>
          </a:bodyPr>
          <a:lstStyle/>
          <a:p>
            <a:r>
              <a:rPr lang="de-DE" sz="900" b="1" dirty="0"/>
              <a:t>[J. Romazanov]</a:t>
            </a:r>
          </a:p>
        </p:txBody>
      </p:sp>
      <p:sp>
        <p:nvSpPr>
          <p:cNvPr id="22" name="Textfeld 21">
            <a:extLst>
              <a:ext uri="{FF2B5EF4-FFF2-40B4-BE49-F238E27FC236}">
                <a16:creationId xmlns:a16="http://schemas.microsoft.com/office/drawing/2014/main" id="{5F996B55-7D15-4B96-5A2E-C42F4B0CAFFE}"/>
              </a:ext>
            </a:extLst>
          </p:cNvPr>
          <p:cNvSpPr txBox="1"/>
          <p:nvPr/>
        </p:nvSpPr>
        <p:spPr>
          <a:xfrm>
            <a:off x="3256273" y="2925926"/>
            <a:ext cx="1269855" cy="230832"/>
          </a:xfrm>
          <a:prstGeom prst="rect">
            <a:avLst/>
          </a:prstGeom>
          <a:noFill/>
        </p:spPr>
        <p:txBody>
          <a:bodyPr wrap="square" rtlCol="0">
            <a:spAutoFit/>
          </a:bodyPr>
          <a:lstStyle/>
          <a:p>
            <a:r>
              <a:rPr lang="de-DE" sz="900" b="1" dirty="0"/>
              <a:t>[T. Morgan]</a:t>
            </a:r>
          </a:p>
        </p:txBody>
      </p:sp>
      <p:sp>
        <p:nvSpPr>
          <p:cNvPr id="23" name="Textfeld 22">
            <a:extLst>
              <a:ext uri="{FF2B5EF4-FFF2-40B4-BE49-F238E27FC236}">
                <a16:creationId xmlns:a16="http://schemas.microsoft.com/office/drawing/2014/main" id="{3B533BCA-CA8B-CC0E-2BC8-CE1CF4AAACF1}"/>
              </a:ext>
            </a:extLst>
          </p:cNvPr>
          <p:cNvSpPr txBox="1"/>
          <p:nvPr/>
        </p:nvSpPr>
        <p:spPr>
          <a:xfrm>
            <a:off x="4686483" y="4514695"/>
            <a:ext cx="1269855" cy="230832"/>
          </a:xfrm>
          <a:prstGeom prst="rect">
            <a:avLst/>
          </a:prstGeom>
          <a:noFill/>
        </p:spPr>
        <p:txBody>
          <a:bodyPr wrap="square" rtlCol="0">
            <a:spAutoFit/>
          </a:bodyPr>
          <a:lstStyle/>
          <a:p>
            <a:r>
              <a:rPr lang="de-DE" sz="900" b="1" dirty="0"/>
              <a:t>[S. </a:t>
            </a:r>
            <a:r>
              <a:rPr lang="de-DE" sz="900" b="1" dirty="0" err="1"/>
              <a:t>Markelj</a:t>
            </a:r>
            <a:r>
              <a:rPr lang="de-DE" sz="900" b="1" dirty="0"/>
              <a:t>]</a:t>
            </a:r>
          </a:p>
        </p:txBody>
      </p:sp>
      <p:sp>
        <p:nvSpPr>
          <p:cNvPr id="25" name="Textfeld 24">
            <a:extLst>
              <a:ext uri="{FF2B5EF4-FFF2-40B4-BE49-F238E27FC236}">
                <a16:creationId xmlns:a16="http://schemas.microsoft.com/office/drawing/2014/main" id="{7E1AC7C8-897E-130C-9355-8AB1C48570D9}"/>
              </a:ext>
            </a:extLst>
          </p:cNvPr>
          <p:cNvSpPr txBox="1"/>
          <p:nvPr/>
        </p:nvSpPr>
        <p:spPr>
          <a:xfrm flipH="1">
            <a:off x="342034" y="973501"/>
            <a:ext cx="2545251" cy="692497"/>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Focus on </a:t>
            </a:r>
            <a:r>
              <a:rPr lang="en-GB" sz="1300" dirty="0">
                <a:solidFill>
                  <a:srgbClr val="FF0000"/>
                </a:solidFill>
                <a:latin typeface="Arial" panose="020B0604020202020204" pitchFamily="34" charset="0"/>
                <a:cs typeface="Arial" panose="020B0604020202020204" pitchFamily="34" charset="0"/>
              </a:rPr>
              <a:t>ITER</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PFP materials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 and isotopes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He</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seeding gases</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impurities</a:t>
            </a:r>
          </a:p>
        </p:txBody>
      </p:sp>
      <p:sp>
        <p:nvSpPr>
          <p:cNvPr id="26" name="Textfeld 25">
            <a:extLst>
              <a:ext uri="{FF2B5EF4-FFF2-40B4-BE49-F238E27FC236}">
                <a16:creationId xmlns:a16="http://schemas.microsoft.com/office/drawing/2014/main" id="{C13DB59F-9320-010A-8D38-3AC00D9741FD}"/>
              </a:ext>
            </a:extLst>
          </p:cNvPr>
          <p:cNvSpPr txBox="1"/>
          <p:nvPr/>
        </p:nvSpPr>
        <p:spPr>
          <a:xfrm flipH="1">
            <a:off x="347111" y="1766777"/>
            <a:ext cx="2545251" cy="292388"/>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Goal: steady-state operation</a:t>
            </a:r>
          </a:p>
        </p:txBody>
      </p:sp>
      <p:sp>
        <p:nvSpPr>
          <p:cNvPr id="27" name="Textfeld 26">
            <a:extLst>
              <a:ext uri="{FF2B5EF4-FFF2-40B4-BE49-F238E27FC236}">
                <a16:creationId xmlns:a16="http://schemas.microsoft.com/office/drawing/2014/main" id="{5C2EB82D-77F5-27A4-50E2-CA09D2A99254}"/>
              </a:ext>
            </a:extLst>
          </p:cNvPr>
          <p:cNvSpPr txBox="1"/>
          <p:nvPr/>
        </p:nvSpPr>
        <p:spPr>
          <a:xfrm flipH="1">
            <a:off x="8792139" y="1925598"/>
            <a:ext cx="2545251"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WPW7X exploitation</a:t>
            </a:r>
          </a:p>
          <a:p>
            <a:pPr algn="ctr"/>
            <a:r>
              <a:rPr lang="en-GB" sz="1200" dirty="0">
                <a:latin typeface="Arial" panose="020B0604020202020204" pitchFamily="34" charset="0"/>
                <a:cs typeface="Arial" panose="020B0604020202020204" pitchFamily="34" charset="0"/>
              </a:rPr>
              <a:t>operating with </a:t>
            </a:r>
            <a:r>
              <a:rPr lang="en-GB" sz="1200" dirty="0">
                <a:solidFill>
                  <a:srgbClr val="FF0000"/>
                </a:solidFill>
                <a:latin typeface="Arial" panose="020B0604020202020204" pitchFamily="34" charset="0"/>
                <a:cs typeface="Arial" panose="020B0604020202020204" pitchFamily="34" charset="0"/>
              </a:rPr>
              <a:t>C </a:t>
            </a:r>
            <a:r>
              <a:rPr lang="en-GB" sz="1200" dirty="0">
                <a:latin typeface="Arial" panose="020B0604020202020204" pitchFamily="34" charset="0"/>
                <a:cs typeface="Arial" panose="020B0604020202020204" pitchFamily="34" charset="0"/>
              </a:rPr>
              <a:t>towards</a:t>
            </a:r>
            <a:r>
              <a:rPr lang="en-GB" sz="1200" dirty="0">
                <a:solidFill>
                  <a:srgbClr val="FF0000"/>
                </a:solidFill>
                <a:latin typeface="Arial" panose="020B0604020202020204" pitchFamily="34" charset="0"/>
                <a:cs typeface="Arial" panose="020B0604020202020204" pitchFamily="34" charset="0"/>
              </a:rPr>
              <a:t> W</a:t>
            </a:r>
          </a:p>
        </p:txBody>
      </p:sp>
      <p:sp>
        <p:nvSpPr>
          <p:cNvPr id="40" name="Textfeld 39">
            <a:extLst>
              <a:ext uri="{FF2B5EF4-FFF2-40B4-BE49-F238E27FC236}">
                <a16:creationId xmlns:a16="http://schemas.microsoft.com/office/drawing/2014/main" id="{6471CE0A-2756-5F4D-429B-EFF218EE0411}"/>
              </a:ext>
            </a:extLst>
          </p:cNvPr>
          <p:cNvSpPr txBox="1"/>
          <p:nvPr/>
        </p:nvSpPr>
        <p:spPr>
          <a:xfrm flipH="1">
            <a:off x="8739542" y="4613696"/>
            <a:ext cx="2545251"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Synergistic effects by heat flux  and plasma loading of </a:t>
            </a:r>
            <a:r>
              <a:rPr lang="en-GB" sz="1200" dirty="0">
                <a:solidFill>
                  <a:srgbClr val="FF0000"/>
                </a:solidFill>
                <a:latin typeface="Arial" panose="020B0604020202020204" pitchFamily="34" charset="0"/>
                <a:cs typeface="Arial" panose="020B0604020202020204" pitchFamily="34" charset="0"/>
              </a:rPr>
              <a:t>W</a:t>
            </a:r>
            <a:r>
              <a:rPr lang="en-GB" sz="1200" dirty="0">
                <a:latin typeface="Arial" panose="020B0604020202020204" pitchFamily="34" charset="0"/>
                <a:cs typeface="Arial" panose="020B0604020202020204" pitchFamily="34" charset="0"/>
              </a:rPr>
              <a:t> materials</a:t>
            </a:r>
            <a:endParaRPr lang="en-GB" sz="1200" dirty="0">
              <a:solidFill>
                <a:srgbClr val="FF0000"/>
              </a:solidFill>
              <a:latin typeface="Arial" panose="020B0604020202020204" pitchFamily="34" charset="0"/>
              <a:cs typeface="Arial" panose="020B0604020202020204" pitchFamily="34" charset="0"/>
            </a:endParaRPr>
          </a:p>
        </p:txBody>
      </p:sp>
      <p:pic>
        <p:nvPicPr>
          <p:cNvPr id="42" name="Grafik 41">
            <a:extLst>
              <a:ext uri="{FF2B5EF4-FFF2-40B4-BE49-F238E27FC236}">
                <a16:creationId xmlns:a16="http://schemas.microsoft.com/office/drawing/2014/main" id="{9B98422B-44BA-736A-8A7F-C5B777E6EB77}"/>
              </a:ext>
            </a:extLst>
          </p:cNvPr>
          <p:cNvPicPr>
            <a:picLocks noChangeAspect="1"/>
          </p:cNvPicPr>
          <p:nvPr/>
        </p:nvPicPr>
        <p:blipFill>
          <a:blip r:embed="rId4"/>
          <a:stretch>
            <a:fillRect/>
          </a:stretch>
        </p:blipFill>
        <p:spPr>
          <a:xfrm>
            <a:off x="8677308" y="2544133"/>
            <a:ext cx="2669720" cy="1850856"/>
          </a:xfrm>
          <a:prstGeom prst="rect">
            <a:avLst/>
          </a:prstGeom>
        </p:spPr>
      </p:pic>
      <p:pic>
        <p:nvPicPr>
          <p:cNvPr id="43" name="Grafik 42">
            <a:extLst>
              <a:ext uri="{FF2B5EF4-FFF2-40B4-BE49-F238E27FC236}">
                <a16:creationId xmlns:a16="http://schemas.microsoft.com/office/drawing/2014/main" id="{37610111-D13E-FBAA-51AE-83DB2C9B069C}"/>
              </a:ext>
            </a:extLst>
          </p:cNvPr>
          <p:cNvPicPr>
            <a:picLocks noChangeAspect="1"/>
          </p:cNvPicPr>
          <p:nvPr/>
        </p:nvPicPr>
        <p:blipFill rotWithShape="1">
          <a:blip r:embed="rId5"/>
          <a:srcRect l="49085" t="11860" r="1332" b="17601"/>
          <a:stretch/>
        </p:blipFill>
        <p:spPr>
          <a:xfrm>
            <a:off x="78643" y="2248764"/>
            <a:ext cx="2869712" cy="2327347"/>
          </a:xfrm>
          <a:prstGeom prst="rect">
            <a:avLst/>
          </a:prstGeom>
        </p:spPr>
      </p:pic>
      <p:sp>
        <p:nvSpPr>
          <p:cNvPr id="44" name="Textfeld 43">
            <a:extLst>
              <a:ext uri="{FF2B5EF4-FFF2-40B4-BE49-F238E27FC236}">
                <a16:creationId xmlns:a16="http://schemas.microsoft.com/office/drawing/2014/main" id="{A985BA0C-B8EE-2610-F401-DCBDE4437660}"/>
              </a:ext>
            </a:extLst>
          </p:cNvPr>
          <p:cNvSpPr txBox="1"/>
          <p:nvPr/>
        </p:nvSpPr>
        <p:spPr>
          <a:xfrm>
            <a:off x="477319" y="4416367"/>
            <a:ext cx="1269855" cy="230832"/>
          </a:xfrm>
          <a:prstGeom prst="rect">
            <a:avLst/>
          </a:prstGeom>
          <a:noFill/>
        </p:spPr>
        <p:txBody>
          <a:bodyPr wrap="square" rtlCol="0">
            <a:spAutoFit/>
          </a:bodyPr>
          <a:lstStyle/>
          <a:p>
            <a:r>
              <a:rPr lang="de-DE" sz="900" b="1" dirty="0"/>
              <a:t>[K. Schmid]</a:t>
            </a:r>
          </a:p>
        </p:txBody>
      </p:sp>
      <p:pic>
        <p:nvPicPr>
          <p:cNvPr id="68" name="Grafik 67">
            <a:extLst>
              <a:ext uri="{FF2B5EF4-FFF2-40B4-BE49-F238E27FC236}">
                <a16:creationId xmlns:a16="http://schemas.microsoft.com/office/drawing/2014/main" id="{3FFEC082-83D8-BFFF-F76D-0FC34416945F}"/>
              </a:ext>
            </a:extLst>
          </p:cNvPr>
          <p:cNvPicPr>
            <a:picLocks noChangeAspect="1"/>
          </p:cNvPicPr>
          <p:nvPr/>
        </p:nvPicPr>
        <p:blipFill>
          <a:blip r:embed="rId6"/>
          <a:stretch>
            <a:fillRect/>
          </a:stretch>
        </p:blipFill>
        <p:spPr>
          <a:xfrm>
            <a:off x="889232" y="5386792"/>
            <a:ext cx="6660001" cy="1095242"/>
          </a:xfrm>
          <a:prstGeom prst="rect">
            <a:avLst/>
          </a:prstGeom>
        </p:spPr>
      </p:pic>
      <p:sp>
        <p:nvSpPr>
          <p:cNvPr id="69" name="Textfeld 68">
            <a:extLst>
              <a:ext uri="{FF2B5EF4-FFF2-40B4-BE49-F238E27FC236}">
                <a16:creationId xmlns:a16="http://schemas.microsoft.com/office/drawing/2014/main" id="{1BCD04C0-94B2-6462-60CC-B8EEA576C2CC}"/>
              </a:ext>
            </a:extLst>
          </p:cNvPr>
          <p:cNvSpPr txBox="1"/>
          <p:nvPr/>
        </p:nvSpPr>
        <p:spPr>
          <a:xfrm flipH="1">
            <a:off x="8739542" y="5201367"/>
            <a:ext cx="2535904"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Recombining</a:t>
            </a:r>
            <a:r>
              <a:rPr lang="en-GB" sz="1200" dirty="0">
                <a:solidFill>
                  <a:srgbClr val="FF0000"/>
                </a:solidFill>
                <a:latin typeface="Arial" panose="020B0604020202020204" pitchFamily="34" charset="0"/>
                <a:cs typeface="Arial" panose="020B0604020202020204" pitchFamily="34" charset="0"/>
              </a:rPr>
              <a:t> H,D </a:t>
            </a:r>
            <a:r>
              <a:rPr lang="en-GB" sz="1200" dirty="0">
                <a:latin typeface="Arial" panose="020B0604020202020204" pitchFamily="34" charset="0"/>
                <a:cs typeface="Arial" panose="020B0604020202020204" pitchFamily="34" charset="0"/>
              </a:rPr>
              <a:t>plasmas in PSI-2 and MAGNUM-PSI (CRMs)</a:t>
            </a:r>
            <a:endParaRPr lang="en-GB" sz="1200" dirty="0">
              <a:solidFill>
                <a:srgbClr val="FF0000"/>
              </a:solidFill>
              <a:latin typeface="Arial" panose="020B0604020202020204" pitchFamily="34" charset="0"/>
              <a:cs typeface="Arial" panose="020B0604020202020204" pitchFamily="34" charset="0"/>
            </a:endParaRPr>
          </a:p>
        </p:txBody>
      </p:sp>
      <p:sp>
        <p:nvSpPr>
          <p:cNvPr id="70" name="Textfeld 69">
            <a:extLst>
              <a:ext uri="{FF2B5EF4-FFF2-40B4-BE49-F238E27FC236}">
                <a16:creationId xmlns:a16="http://schemas.microsoft.com/office/drawing/2014/main" id="{7F6B957B-C429-8AE0-88A9-735A346F97BA}"/>
              </a:ext>
            </a:extLst>
          </p:cNvPr>
          <p:cNvSpPr txBox="1"/>
          <p:nvPr/>
        </p:nvSpPr>
        <p:spPr>
          <a:xfrm flipH="1">
            <a:off x="8792140" y="1027686"/>
            <a:ext cx="2545251" cy="646331"/>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WPTE exploitation</a:t>
            </a:r>
          </a:p>
          <a:p>
            <a:pPr algn="ctr"/>
            <a:r>
              <a:rPr lang="en-GB" sz="1200" dirty="0">
                <a:latin typeface="Arial" panose="020B0604020202020204" pitchFamily="34" charset="0"/>
                <a:cs typeface="Arial" panose="020B0604020202020204" pitchFamily="34" charset="0"/>
              </a:rPr>
              <a:t>In AUG, WEST and JET in PWIE </a:t>
            </a:r>
            <a:endParaRPr lang="en-GB" sz="1200" dirty="0">
              <a:solidFill>
                <a:srgbClr val="FF0000"/>
              </a:solidFill>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area with metallic PFCs</a:t>
            </a:r>
            <a:endParaRPr lang="en-GB" sz="1200" dirty="0">
              <a:solidFill>
                <a:srgbClr val="FF0000"/>
              </a:solidFill>
              <a:latin typeface="Arial" panose="020B0604020202020204" pitchFamily="34" charset="0"/>
              <a:cs typeface="Arial" panose="020B0604020202020204" pitchFamily="34" charset="0"/>
            </a:endParaRPr>
          </a:p>
        </p:txBody>
      </p:sp>
      <p:sp>
        <p:nvSpPr>
          <p:cNvPr id="71" name="Textfeld 70">
            <a:extLst>
              <a:ext uri="{FF2B5EF4-FFF2-40B4-BE49-F238E27FC236}">
                <a16:creationId xmlns:a16="http://schemas.microsoft.com/office/drawing/2014/main" id="{0FD18F14-350D-6759-8A87-AE871B3B18A7}"/>
              </a:ext>
            </a:extLst>
          </p:cNvPr>
          <p:cNvSpPr txBox="1"/>
          <p:nvPr/>
        </p:nvSpPr>
        <p:spPr>
          <a:xfrm flipH="1">
            <a:off x="5956338" y="4821072"/>
            <a:ext cx="2058265"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Surface analysis </a:t>
            </a:r>
            <a:r>
              <a:rPr lang="en-GB" sz="1200" dirty="0">
                <a:solidFill>
                  <a:srgbClr val="FF0000"/>
                </a:solidFill>
                <a:latin typeface="Arial" panose="020B0604020202020204" pitchFamily="34" charset="0"/>
                <a:cs typeface="Arial" panose="020B0604020202020204" pitchFamily="34" charset="0"/>
              </a:rPr>
              <a:t>(D,T) </a:t>
            </a:r>
            <a:r>
              <a:rPr lang="en-GB" sz="1200" dirty="0">
                <a:latin typeface="Arial" panose="020B0604020202020204" pitchFamily="34" charset="0"/>
                <a:cs typeface="Arial" panose="020B0604020202020204" pitchFamily="34" charset="0"/>
              </a:rPr>
              <a:t>by </a:t>
            </a:r>
          </a:p>
          <a:p>
            <a:pPr algn="ctr"/>
            <a:r>
              <a:rPr lang="en-GB" sz="1200" dirty="0">
                <a:latin typeface="Arial" panose="020B0604020202020204" pitchFamily="34" charset="0"/>
                <a:cs typeface="Arial" panose="020B0604020202020204" pitchFamily="34" charset="0"/>
              </a:rPr>
              <a:t>Laser-based techniques </a:t>
            </a:r>
          </a:p>
        </p:txBody>
      </p:sp>
      <p:sp>
        <p:nvSpPr>
          <p:cNvPr id="72" name="Textfeld 71">
            <a:extLst>
              <a:ext uri="{FF2B5EF4-FFF2-40B4-BE49-F238E27FC236}">
                <a16:creationId xmlns:a16="http://schemas.microsoft.com/office/drawing/2014/main" id="{1A7C0472-8E38-D7E6-08DB-7A03AE753B49}"/>
              </a:ext>
            </a:extLst>
          </p:cNvPr>
          <p:cNvSpPr txBox="1"/>
          <p:nvPr/>
        </p:nvSpPr>
        <p:spPr>
          <a:xfrm>
            <a:off x="250913" y="2918947"/>
            <a:ext cx="457176" cy="267766"/>
          </a:xfrm>
          <a:prstGeom prst="rect">
            <a:avLst/>
          </a:prstGeom>
          <a:noFill/>
        </p:spPr>
        <p:txBody>
          <a:bodyPr wrap="none" rtlCol="0">
            <a:spAutoFit/>
          </a:bodyPr>
          <a:lstStyle/>
          <a:p>
            <a:pPr algn="l">
              <a:lnSpc>
                <a:spcPct val="95000"/>
              </a:lnSpc>
            </a:pPr>
            <a:r>
              <a:rPr lang="de-DE" sz="1200" dirty="0"/>
              <a:t>ITER</a:t>
            </a:r>
          </a:p>
        </p:txBody>
      </p:sp>
      <p:pic>
        <p:nvPicPr>
          <p:cNvPr id="7" name="Grafik 6">
            <a:extLst>
              <a:ext uri="{FF2B5EF4-FFF2-40B4-BE49-F238E27FC236}">
                <a16:creationId xmlns:a16="http://schemas.microsoft.com/office/drawing/2014/main" id="{ED955069-AFD6-0DD9-8E26-7F992CCB14F1}"/>
              </a:ext>
            </a:extLst>
          </p:cNvPr>
          <p:cNvPicPr>
            <a:picLocks noChangeAspect="1"/>
          </p:cNvPicPr>
          <p:nvPr/>
        </p:nvPicPr>
        <p:blipFill>
          <a:blip r:embed="rId7"/>
          <a:stretch>
            <a:fillRect/>
          </a:stretch>
        </p:blipFill>
        <p:spPr>
          <a:xfrm>
            <a:off x="5763920" y="3164576"/>
            <a:ext cx="2250684" cy="1518924"/>
          </a:xfrm>
          <a:prstGeom prst="rect">
            <a:avLst/>
          </a:prstGeom>
        </p:spPr>
      </p:pic>
      <p:pic>
        <p:nvPicPr>
          <p:cNvPr id="10" name="Grafik 9">
            <a:extLst>
              <a:ext uri="{FF2B5EF4-FFF2-40B4-BE49-F238E27FC236}">
                <a16:creationId xmlns:a16="http://schemas.microsoft.com/office/drawing/2014/main" id="{8D0BA036-1FF6-E4AC-D02B-2D62CA13CB67}"/>
              </a:ext>
            </a:extLst>
          </p:cNvPr>
          <p:cNvPicPr>
            <a:picLocks noChangeAspect="1"/>
          </p:cNvPicPr>
          <p:nvPr/>
        </p:nvPicPr>
        <p:blipFill>
          <a:blip r:embed="rId8"/>
          <a:stretch>
            <a:fillRect/>
          </a:stretch>
        </p:blipFill>
        <p:spPr>
          <a:xfrm>
            <a:off x="5986617" y="1677580"/>
            <a:ext cx="1898081" cy="1382941"/>
          </a:xfrm>
          <a:prstGeom prst="rect">
            <a:avLst/>
          </a:prstGeom>
        </p:spPr>
      </p:pic>
      <p:sp>
        <p:nvSpPr>
          <p:cNvPr id="11" name="Textfeld 10">
            <a:extLst>
              <a:ext uri="{FF2B5EF4-FFF2-40B4-BE49-F238E27FC236}">
                <a16:creationId xmlns:a16="http://schemas.microsoft.com/office/drawing/2014/main" id="{E22250AC-5B0F-CF3A-B8A8-4D70FA15B52C}"/>
              </a:ext>
            </a:extLst>
          </p:cNvPr>
          <p:cNvSpPr txBox="1"/>
          <p:nvPr/>
        </p:nvSpPr>
        <p:spPr>
          <a:xfrm>
            <a:off x="5990936" y="973345"/>
            <a:ext cx="2132338" cy="618631"/>
          </a:xfrm>
          <a:prstGeom prst="rect">
            <a:avLst/>
          </a:prstGeom>
          <a:solidFill>
            <a:srgbClr val="E3E3E3"/>
          </a:solidFill>
          <a:ln w="12700">
            <a:solidFill>
              <a:schemeClr val="tx1"/>
            </a:solidFill>
          </a:ln>
        </p:spPr>
        <p:txBody>
          <a:bodyPr wrap="square" rtlCol="0">
            <a:spAutoFit/>
          </a:bodyPr>
          <a:lstStyle/>
          <a:p>
            <a:pPr algn="ctr">
              <a:lnSpc>
                <a:spcPct val="95000"/>
              </a:lnSpc>
            </a:pPr>
            <a:r>
              <a:rPr lang="de-DE" sz="1200" dirty="0">
                <a:latin typeface="Arial" panose="020B0604020202020204" pitchFamily="34" charset="0"/>
                <a:cs typeface="Arial" panose="020B0604020202020204" pitchFamily="34" charset="0"/>
              </a:rPr>
              <a:t>Runaway beam </a:t>
            </a:r>
            <a:r>
              <a:rPr lang="de-DE" sz="1200" dirty="0" err="1">
                <a:latin typeface="Arial" panose="020B0604020202020204" pitchFamily="34" charset="0"/>
                <a:cs typeface="Arial" panose="020B0604020202020204" pitchFamily="34" charset="0"/>
              </a:rPr>
              <a:t>damage</a:t>
            </a:r>
            <a:endParaRPr lang="de-DE" sz="1200" dirty="0">
              <a:latin typeface="Arial" panose="020B0604020202020204" pitchFamily="34" charset="0"/>
              <a:cs typeface="Arial" panose="020B0604020202020204" pitchFamily="34" charset="0"/>
            </a:endParaRPr>
          </a:p>
          <a:p>
            <a:pPr algn="ctr">
              <a:lnSpc>
                <a:spcPct val="95000"/>
              </a:lnSpc>
            </a:pPr>
            <a:r>
              <a:rPr lang="de-DE" sz="1200" dirty="0">
                <a:latin typeface="Arial" panose="020B0604020202020204" pitchFamily="34" charset="0"/>
                <a:cs typeface="Arial" panose="020B0604020202020204" pitchFamily="34" charset="0"/>
              </a:rPr>
              <a:t>of PFCs </a:t>
            </a:r>
            <a:r>
              <a:rPr lang="de-DE" sz="1200" dirty="0" err="1">
                <a:latin typeface="Arial" panose="020B0604020202020204" pitchFamily="34" charset="0"/>
                <a:cs typeface="Arial" panose="020B0604020202020204" pitchFamily="34" charset="0"/>
              </a:rPr>
              <a:t>analysis</a:t>
            </a:r>
            <a:r>
              <a:rPr lang="de-DE" sz="1200" dirty="0">
                <a:latin typeface="Arial" panose="020B0604020202020204" pitchFamily="34" charset="0"/>
                <a:cs typeface="Arial" panose="020B0604020202020204" pitchFamily="34" charset="0"/>
              </a:rPr>
              <a:t> and interpretative </a:t>
            </a:r>
            <a:r>
              <a:rPr lang="de-DE" sz="1200" dirty="0" err="1">
                <a:latin typeface="Arial" panose="020B0604020202020204" pitchFamily="34" charset="0"/>
                <a:cs typeface="Arial" panose="020B0604020202020204" pitchFamily="34" charset="0"/>
              </a:rPr>
              <a:t>simulation</a:t>
            </a:r>
            <a:endParaRPr lang="de-DE" sz="12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2234A05-017A-07C0-006A-8CD9EC722A57}"/>
              </a:ext>
            </a:extLst>
          </p:cNvPr>
          <p:cNvSpPr txBox="1"/>
          <p:nvPr/>
        </p:nvSpPr>
        <p:spPr>
          <a:xfrm>
            <a:off x="7280050" y="3255254"/>
            <a:ext cx="1269855" cy="230832"/>
          </a:xfrm>
          <a:prstGeom prst="rect">
            <a:avLst/>
          </a:prstGeom>
          <a:noFill/>
        </p:spPr>
        <p:txBody>
          <a:bodyPr wrap="square" rtlCol="0">
            <a:spAutoFit/>
          </a:bodyPr>
          <a:lstStyle/>
          <a:p>
            <a:r>
              <a:rPr lang="de-DE" sz="900" b="1" dirty="0"/>
              <a:t>[I. </a:t>
            </a:r>
            <a:r>
              <a:rPr lang="de-DE" sz="900" b="1" dirty="0" err="1"/>
              <a:t>Jepu</a:t>
            </a:r>
            <a:r>
              <a:rPr lang="de-DE" sz="900" b="1" dirty="0"/>
              <a:t>]</a:t>
            </a:r>
          </a:p>
        </p:txBody>
      </p:sp>
      <p:sp>
        <p:nvSpPr>
          <p:cNvPr id="28" name="Textfeld 27">
            <a:extLst>
              <a:ext uri="{FF2B5EF4-FFF2-40B4-BE49-F238E27FC236}">
                <a16:creationId xmlns:a16="http://schemas.microsoft.com/office/drawing/2014/main" id="{850D654D-F5EB-4EA0-C4BE-3B4B1A2C6C36}"/>
              </a:ext>
            </a:extLst>
          </p:cNvPr>
          <p:cNvSpPr txBox="1"/>
          <p:nvPr/>
        </p:nvSpPr>
        <p:spPr>
          <a:xfrm flipH="1">
            <a:off x="8766864" y="5820514"/>
            <a:ext cx="2535904"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Wall conditioning in TOMAS and boronization assessment</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3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p:bldP spid="22" grpId="0"/>
      <p:bldP spid="23" grpId="0"/>
      <p:bldP spid="27" grpId="0" animBg="1"/>
      <p:bldP spid="40" grpId="0" animBg="1"/>
      <p:bldP spid="69" grpId="0" animBg="1"/>
      <p:bldP spid="70" grpId="0" animBg="1"/>
      <p:bldP spid="71" grpId="0" animBg="1"/>
      <p:bldP spid="11" grpId="0" animBg="1"/>
      <p:bldP spid="12"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251FA-D56D-D82C-F3D7-EB6C75F4D6A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62113E11-058F-89E4-48F7-C040AD90DECF}"/>
              </a:ext>
            </a:extLst>
          </p:cNvPr>
          <p:cNvSpPr>
            <a:spLocks noGrp="1"/>
          </p:cNvSpPr>
          <p:nvPr>
            <p:ph idx="1"/>
          </p:nvPr>
        </p:nvSpPr>
        <p:spPr>
          <a:xfrm>
            <a:off x="534953" y="758426"/>
            <a:ext cx="10941699" cy="5278480"/>
          </a:xfrm>
        </p:spPr>
        <p:txBody>
          <a:bodyPr>
            <a:normAutofit/>
          </a:bodyPr>
          <a:lstStyle/>
          <a:p>
            <a:pPr>
              <a:buFont typeface="Wingdings" panose="05000000000000000000" pitchFamily="2" charset="2"/>
              <a:buChar char="§"/>
            </a:pPr>
            <a:r>
              <a:rPr lang="en-GB" sz="2000" noProof="0" dirty="0"/>
              <a:t>WPPWIE covers high priority activities for ITER (new baseline), supports pilot power plant and  reactor-class devices, supports tokamak and stellarator exploration, and addresses open physics questions in are of plasma-wall interactions, plasma boundary and particle exhaust</a:t>
            </a:r>
          </a:p>
          <a:p>
            <a:pPr marL="0" indent="0">
              <a:buNone/>
            </a:pPr>
            <a:endParaRPr lang="en-GB" sz="2000" noProof="0" dirty="0"/>
          </a:p>
          <a:p>
            <a:pPr>
              <a:buFont typeface="Wingdings" panose="05000000000000000000" pitchFamily="2" charset="2"/>
              <a:buChar char="§"/>
            </a:pPr>
            <a:r>
              <a:rPr lang="en-GB" sz="2000" noProof="0" dirty="0"/>
              <a:t>WPPWIE core program of 2025 continues in 2026 and 2027 addressing these priority items</a:t>
            </a:r>
          </a:p>
          <a:p>
            <a:pPr marL="0" indent="0">
              <a:buNone/>
            </a:pPr>
            <a:endParaRPr lang="de-DE" sz="2000" dirty="0"/>
          </a:p>
          <a:p>
            <a:pPr>
              <a:buFont typeface="Wingdings" panose="05000000000000000000" pitchFamily="2" charset="2"/>
              <a:buChar char="§"/>
            </a:pPr>
            <a:r>
              <a:rPr lang="en-GB" sz="2000" dirty="0"/>
              <a:t>Support program for ITER: W sources, transport, influx, and deposition at the first wall and divertor |T retention, quantification, and removal from B | (temporary) first wall material qualification</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a:t>Support program for pilot and fusion plant activities: (novel) material qualification | transients and high fluence | PWIE simulations (e.g. lifetime) | retention/diffusion/permeation in PFCs/blanket (W/steel)</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a:t>Support program for JT-60SA/Wendelstein7-X: transfer from C towards W PFCs | power handling | material migration | divertor functionality optimization| long-pulse PWI operation aspects </a:t>
            </a:r>
            <a:endParaRPr lang="de-DE" sz="2000" dirty="0"/>
          </a:p>
          <a:p>
            <a:pPr marL="0" indent="0">
              <a:buNone/>
            </a:pPr>
            <a:endParaRPr lang="de-DE" sz="2000" dirty="0"/>
          </a:p>
        </p:txBody>
      </p:sp>
      <p:sp>
        <p:nvSpPr>
          <p:cNvPr id="4" name="Foliennummernplatzhalter 3">
            <a:extLst>
              <a:ext uri="{FF2B5EF4-FFF2-40B4-BE49-F238E27FC236}">
                <a16:creationId xmlns:a16="http://schemas.microsoft.com/office/drawing/2014/main" id="{68ADEBD2-53D9-A4EC-5665-D3D76714C09D}"/>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11" name="Title 1">
            <a:extLst>
              <a:ext uri="{FF2B5EF4-FFF2-40B4-BE49-F238E27FC236}">
                <a16:creationId xmlns:a16="http://schemas.microsoft.com/office/drawing/2014/main" id="{BE6502FA-A1CF-7D6A-C3A8-2D1E30378852}"/>
              </a:ext>
            </a:extLst>
          </p:cNvPr>
          <p:cNvSpPr txBox="1">
            <a:spLocks/>
          </p:cNvSpPr>
          <p:nvPr/>
        </p:nvSpPr>
        <p:spPr>
          <a:xfrm>
            <a:off x="983431" y="192515"/>
            <a:ext cx="11623960"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Main Objectives for 2026/2027 I</a:t>
            </a:r>
            <a:endParaRPr lang="en-GB" dirty="0"/>
          </a:p>
        </p:txBody>
      </p:sp>
    </p:spTree>
    <p:extLst>
      <p:ext uri="{BB962C8B-B14F-4D97-AF65-F5344CB8AC3E}">
        <p14:creationId xmlns:p14="http://schemas.microsoft.com/office/powerpoint/2010/main" val="323599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32FC72F-F234-469E-629C-573ED6B8EE78}"/>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6" name="Title 1">
            <a:extLst>
              <a:ext uri="{FF2B5EF4-FFF2-40B4-BE49-F238E27FC236}">
                <a16:creationId xmlns:a16="http://schemas.microsoft.com/office/drawing/2014/main" id="{3F4327C4-052D-8E4B-AAF0-007269884F1C}"/>
              </a:ext>
            </a:extLst>
          </p:cNvPr>
          <p:cNvSpPr txBox="1">
            <a:spLocks/>
          </p:cNvSpPr>
          <p:nvPr/>
        </p:nvSpPr>
        <p:spPr>
          <a:xfrm>
            <a:off x="983431" y="192515"/>
            <a:ext cx="11623960"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Main Objectives for 2026/2027 II</a:t>
            </a:r>
            <a:endParaRPr lang="en-GB" dirty="0"/>
          </a:p>
        </p:txBody>
      </p:sp>
      <p:sp>
        <p:nvSpPr>
          <p:cNvPr id="7" name="Content Placeholder 2">
            <a:extLst>
              <a:ext uri="{FF2B5EF4-FFF2-40B4-BE49-F238E27FC236}">
                <a16:creationId xmlns:a16="http://schemas.microsoft.com/office/drawing/2014/main" id="{990EA836-FDF3-1B8A-DF9D-121A724C15B5}"/>
              </a:ext>
            </a:extLst>
          </p:cNvPr>
          <p:cNvSpPr>
            <a:spLocks noGrp="1"/>
          </p:cNvSpPr>
          <p:nvPr>
            <p:ph idx="1"/>
          </p:nvPr>
        </p:nvSpPr>
        <p:spPr>
          <a:xfrm>
            <a:off x="99391" y="882984"/>
            <a:ext cx="11993082" cy="5303214"/>
          </a:xfrm>
        </p:spPr>
        <p:txBody>
          <a:bodyPr>
            <a:normAutofit fontScale="85000" lnSpcReduction="10000"/>
          </a:bodyPr>
          <a:lstStyle/>
          <a:p>
            <a:pPr>
              <a:lnSpc>
                <a:spcPct val="120000"/>
              </a:lnSpc>
              <a:buFont typeface="Wingdings" panose="05000000000000000000" pitchFamily="2" charset="2"/>
              <a:buChar char="§"/>
            </a:pPr>
            <a:r>
              <a:rPr lang="en-GB" dirty="0"/>
              <a:t>PFC qualification and lifetime: synergistic effects in loading and operation beyond damage | RE beam damage analysis / interpretative modelling / predictions</a:t>
            </a:r>
          </a:p>
          <a:p>
            <a:pPr>
              <a:lnSpc>
                <a:spcPct val="120000"/>
              </a:lnSpc>
              <a:buFont typeface="Wingdings" panose="05000000000000000000" pitchFamily="2" charset="2"/>
              <a:buChar char="§"/>
            </a:pPr>
            <a:r>
              <a:rPr lang="en-GB" dirty="0"/>
              <a:t>PWIE code development and benchmark experiments: pedestal</a:t>
            </a:r>
            <a:r>
              <a:rPr lang="en-GB" dirty="0">
                <a:sym typeface="Wingdings" panose="05000000000000000000" pitchFamily="2" charset="2"/>
              </a:rPr>
              <a:t></a:t>
            </a:r>
            <a:r>
              <a:rPr lang="en-GB" dirty="0"/>
              <a:t> plasma-wall interface </a:t>
            </a:r>
            <a:r>
              <a:rPr lang="en-GB" dirty="0">
                <a:sym typeface="Wingdings" panose="05000000000000000000" pitchFamily="2" charset="2"/>
              </a:rPr>
              <a:t></a:t>
            </a:r>
            <a:r>
              <a:rPr lang="en-GB" dirty="0"/>
              <a:t> material using linear machines, laboratory experiments, reference experiments in full-W devices (ASDEX Upgrade, WEST and incl. EAST collaboration for CXN)</a:t>
            </a:r>
          </a:p>
          <a:p>
            <a:pPr>
              <a:lnSpc>
                <a:spcPct val="120000"/>
              </a:lnSpc>
              <a:buFont typeface="Wingdings" panose="05000000000000000000" pitchFamily="2" charset="2"/>
              <a:buChar char="§"/>
            </a:pPr>
            <a:r>
              <a:rPr lang="en-GB" dirty="0"/>
              <a:t>PWIE simulations for novel tokamak scenarios QCE, XPR| first wall vs. divertor W sources | material migration studies | benchmark experiments</a:t>
            </a:r>
          </a:p>
          <a:p>
            <a:pPr>
              <a:lnSpc>
                <a:spcPct val="120000"/>
              </a:lnSpc>
              <a:buFont typeface="Wingdings" panose="05000000000000000000" pitchFamily="2" charset="2"/>
              <a:buChar char="§"/>
            </a:pPr>
            <a:r>
              <a:rPr lang="en-GB" dirty="0"/>
              <a:t>Completion of JET components analysis: tungsten, steel, RE-damaged PFCs, T and He retention</a:t>
            </a:r>
          </a:p>
          <a:p>
            <a:pPr>
              <a:lnSpc>
                <a:spcPct val="120000"/>
              </a:lnSpc>
              <a:buFont typeface="Wingdings" panose="05000000000000000000" pitchFamily="2" charset="2"/>
              <a:buChar char="§"/>
            </a:pPr>
            <a:r>
              <a:rPr lang="en-GB" dirty="0"/>
              <a:t>Benchmark of CRM with A&amp;M data for H, D, T (atoms and molecules) | W collisional-radiative models |               B chemistry, MD calculations</a:t>
            </a:r>
          </a:p>
          <a:p>
            <a:pPr>
              <a:lnSpc>
                <a:spcPct val="120000"/>
              </a:lnSpc>
              <a:buFont typeface="Wingdings" panose="05000000000000000000" pitchFamily="2" charset="2"/>
              <a:buChar char="§"/>
            </a:pPr>
            <a:r>
              <a:rPr lang="en-GB" dirty="0"/>
              <a:t>In-operando diagnostics optimisation for material composition and retention | lessons learned from LIBS and LID-QMS at JET towards next step devices |analysis stations in hot cells | simulation and fast analysis tools</a:t>
            </a:r>
          </a:p>
          <a:p>
            <a:pPr>
              <a:lnSpc>
                <a:spcPct val="120000"/>
              </a:lnSpc>
              <a:buFont typeface="Wingdings" panose="05000000000000000000" pitchFamily="2" charset="2"/>
              <a:buChar char="§"/>
            </a:pPr>
            <a:r>
              <a:rPr lang="en-GB" dirty="0"/>
              <a:t>Support in surface analysis for toroidal devices and linear plasma experiments</a:t>
            </a:r>
          </a:p>
          <a:p>
            <a:pPr>
              <a:lnSpc>
                <a:spcPct val="120000"/>
              </a:lnSpc>
              <a:buFont typeface="Wingdings" panose="05000000000000000000" pitchFamily="2" charset="2"/>
              <a:buChar char="§"/>
            </a:pPr>
            <a:r>
              <a:rPr lang="en-GB" dirty="0"/>
              <a:t>First exploration of PEX JUDITH-3/PSI-2 with tungsten samples (end of 2027)</a:t>
            </a:r>
          </a:p>
          <a:p>
            <a:pPr>
              <a:buFont typeface="Wingdings" panose="05000000000000000000" pitchFamily="2" charset="2"/>
              <a:buChar char="§"/>
            </a:pPr>
            <a:endParaRPr lang="en-GB" dirty="0"/>
          </a:p>
          <a:p>
            <a:pPr marL="342900" lvl="1" indent="0">
              <a:buNone/>
            </a:pPr>
            <a:endParaRPr lang="en-GB" dirty="0"/>
          </a:p>
        </p:txBody>
      </p:sp>
    </p:spTree>
    <p:extLst>
      <p:ext uri="{BB962C8B-B14F-4D97-AF65-F5344CB8AC3E}">
        <p14:creationId xmlns:p14="http://schemas.microsoft.com/office/powerpoint/2010/main" val="286197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19DF9-0AD5-FF3F-5752-179F1E586D4D}"/>
              </a:ext>
            </a:extLst>
          </p:cNvPr>
          <p:cNvSpPr>
            <a:spLocks noGrp="1"/>
          </p:cNvSpPr>
          <p:nvPr>
            <p:ph type="title"/>
          </p:nvPr>
        </p:nvSpPr>
        <p:spPr>
          <a:xfrm>
            <a:off x="983431" y="310879"/>
            <a:ext cx="10521213" cy="338835"/>
          </a:xfrm>
        </p:spPr>
        <p:txBody>
          <a:bodyPr/>
          <a:lstStyle/>
          <a:p>
            <a:r>
              <a:rPr lang="de-DE" dirty="0" err="1"/>
              <a:t>Improved</a:t>
            </a:r>
            <a:r>
              <a:rPr lang="de-DE" dirty="0"/>
              <a:t> in-situ/</a:t>
            </a:r>
            <a:r>
              <a:rPr lang="de-DE" dirty="0" err="1"/>
              <a:t>vacuo</a:t>
            </a:r>
            <a:r>
              <a:rPr lang="de-DE" dirty="0"/>
              <a:t> </a:t>
            </a:r>
            <a:r>
              <a:rPr lang="de-DE" dirty="0" err="1"/>
              <a:t>fuel</a:t>
            </a:r>
            <a:r>
              <a:rPr lang="de-DE" dirty="0"/>
              <a:t> </a:t>
            </a:r>
            <a:r>
              <a:rPr lang="de-DE" dirty="0" err="1"/>
              <a:t>retention</a:t>
            </a:r>
            <a:r>
              <a:rPr lang="de-DE" dirty="0"/>
              <a:t> and </a:t>
            </a:r>
            <a:r>
              <a:rPr lang="de-DE" dirty="0" err="1"/>
              <a:t>recovery</a:t>
            </a:r>
            <a:r>
              <a:rPr lang="de-DE" dirty="0"/>
              <a:t> </a:t>
            </a:r>
            <a:r>
              <a:rPr lang="de-DE" dirty="0" err="1"/>
              <a:t>capabilties</a:t>
            </a:r>
            <a:endParaRPr lang="de-DE" dirty="0"/>
          </a:p>
        </p:txBody>
      </p:sp>
      <p:sp>
        <p:nvSpPr>
          <p:cNvPr id="5" name="Foliennummernplatzhalter 4">
            <a:extLst>
              <a:ext uri="{FF2B5EF4-FFF2-40B4-BE49-F238E27FC236}">
                <a16:creationId xmlns:a16="http://schemas.microsoft.com/office/drawing/2014/main" id="{31F2A8E7-8A70-8506-3AB8-5A039FE88A4B}"/>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9" name="Textfeld 8">
            <a:extLst>
              <a:ext uri="{FF2B5EF4-FFF2-40B4-BE49-F238E27FC236}">
                <a16:creationId xmlns:a16="http://schemas.microsoft.com/office/drawing/2014/main" id="{E8BF1993-91BB-CF83-62DE-BC5B0CF06529}"/>
              </a:ext>
            </a:extLst>
          </p:cNvPr>
          <p:cNvSpPr txBox="1"/>
          <p:nvPr/>
        </p:nvSpPr>
        <p:spPr>
          <a:xfrm>
            <a:off x="360040" y="895244"/>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(in-vacuo) + SP D</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Ion-damage W material studies</a:t>
            </a:r>
          </a:p>
        </p:txBody>
      </p:sp>
      <p:pic>
        <p:nvPicPr>
          <p:cNvPr id="17" name="Grafik 16">
            <a:extLst>
              <a:ext uri="{FF2B5EF4-FFF2-40B4-BE49-F238E27FC236}">
                <a16:creationId xmlns:a16="http://schemas.microsoft.com/office/drawing/2014/main" id="{B0C3CDE5-C0AF-6079-4296-9D41A0C3B57C}"/>
              </a:ext>
            </a:extLst>
          </p:cNvPr>
          <p:cNvPicPr>
            <a:picLocks noChangeAspect="1"/>
          </p:cNvPicPr>
          <p:nvPr/>
        </p:nvPicPr>
        <p:blipFill>
          <a:blip r:embed="rId2"/>
          <a:stretch>
            <a:fillRect/>
          </a:stretch>
        </p:blipFill>
        <p:spPr>
          <a:xfrm>
            <a:off x="360040" y="2190976"/>
            <a:ext cx="5585531" cy="2518965"/>
          </a:xfrm>
          <a:prstGeom prst="rect">
            <a:avLst/>
          </a:prstGeom>
        </p:spPr>
      </p:pic>
      <p:sp>
        <p:nvSpPr>
          <p:cNvPr id="18" name="Textfeld 17">
            <a:extLst>
              <a:ext uri="{FF2B5EF4-FFF2-40B4-BE49-F238E27FC236}">
                <a16:creationId xmlns:a16="http://schemas.microsoft.com/office/drawing/2014/main" id="{9C713166-6C0E-2C52-4BE7-9A974205423A}"/>
              </a:ext>
            </a:extLst>
          </p:cNvPr>
          <p:cNvSpPr txBox="1"/>
          <p:nvPr/>
        </p:nvSpPr>
        <p:spPr>
          <a:xfrm>
            <a:off x="520532" y="4301732"/>
            <a:ext cx="1112805" cy="400110"/>
          </a:xfrm>
          <a:prstGeom prst="rect">
            <a:avLst/>
          </a:prstGeom>
          <a:noFill/>
        </p:spPr>
        <p:txBody>
          <a:bodyPr wrap="none" rtlCol="0">
            <a:spAutoFit/>
          </a:bodyPr>
          <a:lstStyle/>
          <a:p>
            <a:pPr algn="l"/>
            <a:r>
              <a:rPr lang="de-DE" sz="1000" b="1" dirty="0"/>
              <a:t>H. van </a:t>
            </a:r>
            <a:r>
              <a:rPr lang="de-DE" sz="1000" b="1" dirty="0" err="1"/>
              <a:t>Eeck</a:t>
            </a:r>
            <a:r>
              <a:rPr lang="de-DE" sz="1000" b="1" dirty="0"/>
              <a:t> et al. </a:t>
            </a:r>
          </a:p>
          <a:p>
            <a:pPr algn="l"/>
            <a:r>
              <a:rPr lang="de-DE" sz="1000" b="1" dirty="0"/>
              <a:t>DIFFER</a:t>
            </a:r>
          </a:p>
        </p:txBody>
      </p:sp>
      <p:sp>
        <p:nvSpPr>
          <p:cNvPr id="12" name="Textfeld 11">
            <a:extLst>
              <a:ext uri="{FF2B5EF4-FFF2-40B4-BE49-F238E27FC236}">
                <a16:creationId xmlns:a16="http://schemas.microsoft.com/office/drawing/2014/main" id="{982DF3DB-1E1A-7DEC-C9F2-27C45990D372}"/>
              </a:ext>
            </a:extLst>
          </p:cNvPr>
          <p:cNvSpPr txBox="1"/>
          <p:nvPr/>
        </p:nvSpPr>
        <p:spPr>
          <a:xfrm>
            <a:off x="7018015" y="872643"/>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(in-operando) + SP D</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Recycling-studies on surface for W, B, layers</a:t>
            </a:r>
          </a:p>
        </p:txBody>
      </p:sp>
      <p:pic>
        <p:nvPicPr>
          <p:cNvPr id="14" name="Grafik 13">
            <a:extLst>
              <a:ext uri="{FF2B5EF4-FFF2-40B4-BE49-F238E27FC236}">
                <a16:creationId xmlns:a16="http://schemas.microsoft.com/office/drawing/2014/main" id="{99609F48-4516-6D25-66FF-44ACD8BE9877}"/>
              </a:ext>
            </a:extLst>
          </p:cNvPr>
          <p:cNvPicPr>
            <a:picLocks noChangeAspect="1"/>
          </p:cNvPicPr>
          <p:nvPr/>
        </p:nvPicPr>
        <p:blipFill>
          <a:blip r:embed="rId3"/>
          <a:stretch>
            <a:fillRect/>
          </a:stretch>
        </p:blipFill>
        <p:spPr>
          <a:xfrm>
            <a:off x="6902399" y="2244952"/>
            <a:ext cx="4385258" cy="3493710"/>
          </a:xfrm>
          <a:prstGeom prst="rect">
            <a:avLst/>
          </a:prstGeom>
        </p:spPr>
      </p:pic>
      <p:sp>
        <p:nvSpPr>
          <p:cNvPr id="4" name="Textfeld 3">
            <a:extLst>
              <a:ext uri="{FF2B5EF4-FFF2-40B4-BE49-F238E27FC236}">
                <a16:creationId xmlns:a16="http://schemas.microsoft.com/office/drawing/2014/main" id="{A53CE42F-AADA-2DA8-BB80-F3D14FFE6AD9}"/>
              </a:ext>
            </a:extLst>
          </p:cNvPr>
          <p:cNvSpPr txBox="1"/>
          <p:nvPr/>
        </p:nvSpPr>
        <p:spPr>
          <a:xfrm>
            <a:off x="520532" y="5062416"/>
            <a:ext cx="4801436"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Modelling of linear plasma experiments:</a:t>
            </a:r>
          </a:p>
          <a:p>
            <a:pPr marL="285750" indent="-285750" algn="l">
              <a:lnSpc>
                <a:spcPct val="95000"/>
              </a:lnSpc>
              <a:buFont typeface="Wingdings" panose="05000000000000000000" pitchFamily="2" charset="2"/>
              <a:buChar char="§"/>
            </a:pPr>
            <a:r>
              <a:rPr lang="en-US" sz="1500" dirty="0"/>
              <a:t>Plasma and neutrals </a:t>
            </a:r>
          </a:p>
          <a:p>
            <a:pPr marL="285750" indent="-285750" algn="l">
              <a:lnSpc>
                <a:spcPct val="95000"/>
              </a:lnSpc>
              <a:buFont typeface="Wingdings" panose="05000000000000000000" pitchFamily="2" charset="2"/>
              <a:buChar char="§"/>
            </a:pPr>
            <a:r>
              <a:rPr lang="en-US" sz="1500" dirty="0"/>
              <a:t>Plasma-Wall Interaction modelling and retention</a:t>
            </a:r>
          </a:p>
          <a:p>
            <a:pPr marL="285750" indent="-285750" algn="l">
              <a:lnSpc>
                <a:spcPct val="95000"/>
              </a:lnSpc>
              <a:buFont typeface="Wingdings" panose="05000000000000000000" pitchFamily="2" charset="2"/>
              <a:buChar char="§"/>
            </a:pPr>
            <a:endParaRPr lang="en-US" sz="1500" dirty="0"/>
          </a:p>
          <a:p>
            <a:pPr algn="l">
              <a:lnSpc>
                <a:spcPct val="95000"/>
              </a:lnSpc>
            </a:pPr>
            <a:r>
              <a:rPr lang="en-US" sz="1500" dirty="0"/>
              <a:t>Validate codes, atomic and molecular data, materials data </a:t>
            </a:r>
          </a:p>
        </p:txBody>
      </p:sp>
    </p:spTree>
    <p:extLst>
      <p:ext uri="{BB962C8B-B14F-4D97-AF65-F5344CB8AC3E}">
        <p14:creationId xmlns:p14="http://schemas.microsoft.com/office/powerpoint/2010/main" val="366311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A96AE-8126-E851-FD53-F276194D4A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8101E9-BADC-C658-AC37-F2ADDA3A10C6}"/>
              </a:ext>
            </a:extLst>
          </p:cNvPr>
          <p:cNvSpPr>
            <a:spLocks noGrp="1"/>
          </p:cNvSpPr>
          <p:nvPr>
            <p:ph type="title"/>
          </p:nvPr>
        </p:nvSpPr>
        <p:spPr>
          <a:xfrm>
            <a:off x="983432" y="192515"/>
            <a:ext cx="9824776" cy="457200"/>
          </a:xfrm>
        </p:spPr>
        <p:txBody>
          <a:bodyPr/>
          <a:lstStyle/>
          <a:p>
            <a:r>
              <a:rPr lang="de-DE" dirty="0"/>
              <a:t>General WPPWIE </a:t>
            </a:r>
            <a:r>
              <a:rPr lang="de-DE" dirty="0" err="1"/>
              <a:t>view</a:t>
            </a:r>
            <a:r>
              <a:rPr lang="de-DE" dirty="0"/>
              <a:t> on TSVVs (</a:t>
            </a:r>
            <a:r>
              <a:rPr lang="de-DE" dirty="0" err="1"/>
              <a:t>status</a:t>
            </a:r>
            <a:r>
              <a:rPr lang="de-DE" dirty="0"/>
              <a:t>)</a:t>
            </a:r>
          </a:p>
        </p:txBody>
      </p:sp>
      <p:sp>
        <p:nvSpPr>
          <p:cNvPr id="4" name="Foliennummernplatzhalter 3">
            <a:extLst>
              <a:ext uri="{FF2B5EF4-FFF2-40B4-BE49-F238E27FC236}">
                <a16:creationId xmlns:a16="http://schemas.microsoft.com/office/drawing/2014/main" id="{E44385E6-1CDB-375C-15F4-819CA8FF30E9}"/>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6" name="Textfeld 5">
            <a:extLst>
              <a:ext uri="{FF2B5EF4-FFF2-40B4-BE49-F238E27FC236}">
                <a16:creationId xmlns:a16="http://schemas.microsoft.com/office/drawing/2014/main" id="{E40B2316-DAE6-B3FB-7150-5D12EB7733C3}"/>
              </a:ext>
            </a:extLst>
          </p:cNvPr>
          <p:cNvSpPr txBox="1"/>
          <p:nvPr/>
        </p:nvSpPr>
        <p:spPr>
          <a:xfrm>
            <a:off x="457200" y="796859"/>
            <a:ext cx="11139653" cy="1631216"/>
          </a:xfrm>
          <a:prstGeom prst="rect">
            <a:avLst/>
          </a:prstGeom>
          <a:noFill/>
        </p:spPr>
        <p:txBody>
          <a:bodyPr wrap="none" rtlCol="0">
            <a:spAutoFit/>
          </a:bodyPr>
          <a:lstStyle/>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Good direct interaction between WPPWIE subproject D and former TSVV-5, TSVV-6, TSVV-7  members</a:t>
            </a:r>
          </a:p>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WPPWIE provides input in atomic and molecular data,  plasma backgrounds, reference experiments in</a:t>
            </a:r>
          </a:p>
          <a:p>
            <a:r>
              <a:rPr lang="en-AU" sz="2000" dirty="0">
                <a:solidFill>
                  <a:schemeClr val="tx2"/>
                </a:solidFill>
                <a:latin typeface="+mj-lt"/>
                <a:ea typeface="Tahoma" panose="020B0604030504040204" pitchFamily="34" charset="0"/>
                <a:cs typeface="Tahoma" panose="020B0604030504040204" pitchFamily="34" charset="0"/>
              </a:rPr>
              <a:t>     linear devices, post-mortem analysis from tokamaks and stellarators to benchmark, complementary </a:t>
            </a:r>
          </a:p>
          <a:p>
            <a:r>
              <a:rPr lang="en-AU" sz="2000" dirty="0">
                <a:solidFill>
                  <a:schemeClr val="tx2"/>
                </a:solidFill>
                <a:latin typeface="+mj-lt"/>
                <a:ea typeface="Tahoma" panose="020B0604030504040204" pitchFamily="34" charset="0"/>
                <a:cs typeface="Tahoma" panose="020B0604030504040204" pitchFamily="34" charset="0"/>
              </a:rPr>
              <a:t>     simulations, validation of code packages in laboratory experiments, etc. </a:t>
            </a:r>
          </a:p>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Interaction benefits from personal involved in both packages. common meetings, code camps etc.</a:t>
            </a:r>
          </a:p>
        </p:txBody>
      </p:sp>
      <p:cxnSp>
        <p:nvCxnSpPr>
          <p:cNvPr id="13" name="Gerader Verbinder 12">
            <a:extLst>
              <a:ext uri="{FF2B5EF4-FFF2-40B4-BE49-F238E27FC236}">
                <a16:creationId xmlns:a16="http://schemas.microsoft.com/office/drawing/2014/main" id="{F5C46BAE-1CBE-CF29-0DF7-F6902A17071A}"/>
              </a:ext>
            </a:extLst>
          </p:cNvPr>
          <p:cNvCxnSpPr>
            <a:cxnSpLocks/>
          </p:cNvCxnSpPr>
          <p:nvPr/>
        </p:nvCxnSpPr>
        <p:spPr>
          <a:xfrm>
            <a:off x="457200" y="2659567"/>
            <a:ext cx="107095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9D1336E1-73B7-F8FF-017C-B066CC92CFC6}"/>
              </a:ext>
            </a:extLst>
          </p:cNvPr>
          <p:cNvSpPr txBox="1"/>
          <p:nvPr/>
        </p:nvSpPr>
        <p:spPr>
          <a:xfrm>
            <a:off x="360040" y="3304076"/>
            <a:ext cx="11414728" cy="3170099"/>
          </a:xfrm>
          <a:prstGeom prst="rect">
            <a:avLst/>
          </a:prstGeom>
          <a:noFill/>
        </p:spPr>
        <p:txBody>
          <a:bodyPr wrap="none" rtlCol="0">
            <a:spAutoFit/>
          </a:bodyPr>
          <a:lstStyle/>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TSVV-C,-D, and-K provides code packages, which are still und development, but parts and modules are</a:t>
            </a:r>
          </a:p>
          <a:p>
            <a:r>
              <a:rPr lang="en-AU" sz="2000" dirty="0">
                <a:latin typeface="+mj-lt"/>
                <a:ea typeface="Tahoma" panose="020B0604030504040204" pitchFamily="34" charset="0"/>
                <a:cs typeface="Tahoma" panose="020B0604030504040204" pitchFamily="34" charset="0"/>
              </a:rPr>
              <a:t>      - usable for predictive modelling for full-metallic devices within EUROfusion portfolio or beyond</a:t>
            </a:r>
          </a:p>
          <a:p>
            <a:r>
              <a:rPr lang="en-AU" sz="2000" dirty="0">
                <a:latin typeface="+mj-lt"/>
                <a:ea typeface="Tahoma" panose="020B0604030504040204" pitchFamily="34" charset="0"/>
                <a:cs typeface="Tahoma" panose="020B0604030504040204" pitchFamily="34" charset="0"/>
              </a:rPr>
              <a:t>      - usable for interpretative modelling of plasma-edge, plasma-wall interaction, and exhaust as benchmark</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Main missing points from WPPWIE perspective</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real PWI-plasma coupling (iterative loop with plasma cooling by impurities)</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time-resolved plasma boundary simulation capability (transients and fuelling)</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plasma flows and drifts in 3D boundary codes</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turbulence code - PWI code coupling to assess the impact of turbulence on impurity sources</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Footprint of damage (RE beam) </a:t>
            </a:r>
            <a:r>
              <a:rPr lang="en-AU" sz="2000">
                <a:latin typeface="+mj-lt"/>
                <a:ea typeface="Tahoma" panose="020B0604030504040204" pitchFamily="34" charset="0"/>
                <a:cs typeface="Tahoma" panose="020B0604030504040204" pitchFamily="34" charset="0"/>
              </a:rPr>
              <a:t>from modelling</a:t>
            </a:r>
            <a:endParaRPr lang="en-AU" sz="2000" dirty="0">
              <a:latin typeface="+mj-lt"/>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Clarification where dust formation, conversion, transport in plasma and recessed areas is covered</a:t>
            </a:r>
          </a:p>
        </p:txBody>
      </p:sp>
      <p:sp>
        <p:nvSpPr>
          <p:cNvPr id="8" name="Titel 1">
            <a:extLst>
              <a:ext uri="{FF2B5EF4-FFF2-40B4-BE49-F238E27FC236}">
                <a16:creationId xmlns:a16="http://schemas.microsoft.com/office/drawing/2014/main" id="{3FA49405-0AB5-7ACC-1A41-8A087E3E2C53}"/>
              </a:ext>
            </a:extLst>
          </p:cNvPr>
          <p:cNvSpPr txBox="1">
            <a:spLocks/>
          </p:cNvSpPr>
          <p:nvPr/>
        </p:nvSpPr>
        <p:spPr>
          <a:xfrm>
            <a:off x="1051607" y="2815391"/>
            <a:ext cx="9824776"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de-DE" dirty="0"/>
              <a:t>General WPPWIE </a:t>
            </a:r>
            <a:r>
              <a:rPr lang="de-DE" dirty="0" err="1"/>
              <a:t>view</a:t>
            </a:r>
            <a:r>
              <a:rPr lang="de-DE" dirty="0"/>
              <a:t> on TSVVs (</a:t>
            </a:r>
            <a:r>
              <a:rPr lang="de-DE" dirty="0" err="1"/>
              <a:t>future</a:t>
            </a:r>
            <a:r>
              <a:rPr lang="de-DE" dirty="0"/>
              <a:t>)</a:t>
            </a:r>
          </a:p>
        </p:txBody>
      </p:sp>
    </p:spTree>
    <p:extLst>
      <p:ext uri="{BB962C8B-B14F-4D97-AF65-F5344CB8AC3E}">
        <p14:creationId xmlns:p14="http://schemas.microsoft.com/office/powerpoint/2010/main" val="199635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E42DC-5946-2DB6-CA6A-2557119DC356}"/>
              </a:ext>
            </a:extLst>
          </p:cNvPr>
          <p:cNvSpPr>
            <a:spLocks noGrp="1"/>
          </p:cNvSpPr>
          <p:nvPr>
            <p:ph type="title"/>
          </p:nvPr>
        </p:nvSpPr>
        <p:spPr/>
        <p:txBody>
          <a:bodyPr/>
          <a:lstStyle/>
          <a:p>
            <a:r>
              <a:rPr lang="de-DE" dirty="0"/>
              <a:t>Operational </a:t>
            </a:r>
            <a:r>
              <a:rPr lang="de-DE" dirty="0" err="1"/>
              <a:t>space</a:t>
            </a:r>
            <a:r>
              <a:rPr lang="de-DE" dirty="0"/>
              <a:t> of linear </a:t>
            </a:r>
            <a:r>
              <a:rPr lang="de-DE" dirty="0" err="1"/>
              <a:t>devices</a:t>
            </a:r>
            <a:r>
              <a:rPr lang="de-DE" dirty="0"/>
              <a:t>: Impact </a:t>
            </a:r>
            <a:r>
              <a:rPr lang="de-DE" dirty="0" err="1"/>
              <a:t>energy</a:t>
            </a:r>
            <a:r>
              <a:rPr lang="de-DE" dirty="0"/>
              <a:t> vs. </a:t>
            </a:r>
            <a:r>
              <a:rPr lang="de-DE" dirty="0" err="1"/>
              <a:t>flux</a:t>
            </a:r>
            <a:endParaRPr lang="de-DE" dirty="0"/>
          </a:p>
        </p:txBody>
      </p:sp>
      <p:sp>
        <p:nvSpPr>
          <p:cNvPr id="4" name="Foliennummernplatzhalter 3">
            <a:extLst>
              <a:ext uri="{FF2B5EF4-FFF2-40B4-BE49-F238E27FC236}">
                <a16:creationId xmlns:a16="http://schemas.microsoft.com/office/drawing/2014/main" id="{504C23F3-9554-750F-8A69-70D88B3D890F}"/>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6" name="Grafik 5">
            <a:extLst>
              <a:ext uri="{FF2B5EF4-FFF2-40B4-BE49-F238E27FC236}">
                <a16:creationId xmlns:a16="http://schemas.microsoft.com/office/drawing/2014/main" id="{FC045818-E57E-95C2-5069-4919BBBE5C5F}"/>
              </a:ext>
            </a:extLst>
          </p:cNvPr>
          <p:cNvPicPr>
            <a:picLocks noChangeAspect="1"/>
          </p:cNvPicPr>
          <p:nvPr/>
        </p:nvPicPr>
        <p:blipFill>
          <a:blip r:embed="rId2"/>
          <a:stretch>
            <a:fillRect/>
          </a:stretch>
        </p:blipFill>
        <p:spPr>
          <a:xfrm>
            <a:off x="983432" y="1168834"/>
            <a:ext cx="5363033" cy="4037647"/>
          </a:xfrm>
          <a:prstGeom prst="rect">
            <a:avLst/>
          </a:prstGeom>
        </p:spPr>
      </p:pic>
      <p:sp>
        <p:nvSpPr>
          <p:cNvPr id="7" name="Textfeld 6">
            <a:extLst>
              <a:ext uri="{FF2B5EF4-FFF2-40B4-BE49-F238E27FC236}">
                <a16:creationId xmlns:a16="http://schemas.microsoft.com/office/drawing/2014/main" id="{F0DB2EC9-02A9-082B-EAB9-0A08212A8B02}"/>
              </a:ext>
            </a:extLst>
          </p:cNvPr>
          <p:cNvSpPr txBox="1"/>
          <p:nvPr/>
        </p:nvSpPr>
        <p:spPr>
          <a:xfrm>
            <a:off x="7589116" y="2064272"/>
            <a:ext cx="3394904" cy="2246769"/>
          </a:xfrm>
          <a:prstGeom prst="rect">
            <a:avLst/>
          </a:prstGeom>
          <a:noFill/>
        </p:spPr>
        <p:txBody>
          <a:bodyPr wrap="none" rtlCol="0">
            <a:spAutoFit/>
          </a:bodyPr>
          <a:lstStyle/>
          <a:p>
            <a:pPr algn="ctr"/>
            <a:r>
              <a:rPr lang="de-DE" sz="2000" b="1" dirty="0"/>
              <a:t>Steady-</a:t>
            </a:r>
            <a:r>
              <a:rPr lang="de-DE" sz="2000" b="1" dirty="0" err="1"/>
              <a:t>state</a:t>
            </a:r>
            <a:r>
              <a:rPr lang="de-DE" sz="2000" b="1" dirty="0"/>
              <a:t> </a:t>
            </a:r>
            <a:r>
              <a:rPr lang="de-DE" sz="2000" b="1" dirty="0" err="1"/>
              <a:t>devices</a:t>
            </a:r>
            <a:r>
              <a:rPr lang="de-DE" sz="2000" b="1" dirty="0"/>
              <a:t> and </a:t>
            </a:r>
            <a:r>
              <a:rPr lang="de-DE" sz="2000" b="1" dirty="0" err="1"/>
              <a:t>can</a:t>
            </a:r>
            <a:endParaRPr lang="de-DE" sz="2000" b="1" dirty="0"/>
          </a:p>
          <a:p>
            <a:pPr algn="ctr"/>
            <a:r>
              <a:rPr lang="de-DE" sz="2000" b="1" dirty="0" err="1"/>
              <a:t>reach</a:t>
            </a:r>
            <a:r>
              <a:rPr lang="de-DE" sz="2000" b="1" dirty="0"/>
              <a:t> </a:t>
            </a:r>
            <a:r>
              <a:rPr lang="de-DE" sz="2000" b="1" dirty="0" err="1"/>
              <a:t>fluences</a:t>
            </a:r>
            <a:r>
              <a:rPr lang="de-DE" sz="2000" b="1" dirty="0"/>
              <a:t> </a:t>
            </a:r>
            <a:r>
              <a:rPr lang="de-DE" sz="2000" b="1" dirty="0" err="1"/>
              <a:t>up</a:t>
            </a:r>
            <a:r>
              <a:rPr lang="de-DE" sz="2000" b="1" dirty="0"/>
              <a:t> to 10</a:t>
            </a:r>
            <a:r>
              <a:rPr lang="de-DE" sz="2000" b="1" baseline="30000" dirty="0"/>
              <a:t>30</a:t>
            </a:r>
            <a:r>
              <a:rPr lang="de-DE" sz="2000" b="1" dirty="0"/>
              <a:t>Dm</a:t>
            </a:r>
            <a:r>
              <a:rPr lang="de-DE" sz="2000" b="1" baseline="30000" dirty="0"/>
              <a:t>-2</a:t>
            </a:r>
            <a:r>
              <a:rPr lang="de-DE" sz="2000" b="1" dirty="0"/>
              <a:t> </a:t>
            </a:r>
          </a:p>
          <a:p>
            <a:pPr algn="ctr"/>
            <a:r>
              <a:rPr lang="de-DE" sz="2000" b="1" dirty="0"/>
              <a:t>per operational </a:t>
            </a:r>
            <a:r>
              <a:rPr lang="de-DE" sz="2000" b="1" dirty="0" err="1"/>
              <a:t>day</a:t>
            </a:r>
            <a:endParaRPr lang="de-DE" sz="2000" b="1" dirty="0"/>
          </a:p>
          <a:p>
            <a:pPr algn="ctr"/>
            <a:endParaRPr lang="de-DE" sz="2000" b="1" dirty="0"/>
          </a:p>
          <a:p>
            <a:pPr algn="ctr"/>
            <a:r>
              <a:rPr lang="de-DE" sz="2000" b="1" dirty="0"/>
              <a:t>Link to WEST </a:t>
            </a:r>
            <a:r>
              <a:rPr lang="de-DE" sz="2000" b="1" dirty="0" err="1"/>
              <a:t>experiments</a:t>
            </a:r>
            <a:endParaRPr lang="de-DE" sz="2000" b="1" dirty="0"/>
          </a:p>
          <a:p>
            <a:pPr algn="ctr"/>
            <a:endParaRPr lang="de-DE" sz="2000" b="1" dirty="0"/>
          </a:p>
          <a:p>
            <a:pPr algn="ctr"/>
            <a:r>
              <a:rPr lang="de-DE" sz="2000" b="1" dirty="0"/>
              <a:t>Relevant </a:t>
            </a:r>
            <a:r>
              <a:rPr lang="de-DE" sz="2000" b="1" dirty="0" err="1"/>
              <a:t>fluence</a:t>
            </a:r>
            <a:r>
              <a:rPr lang="de-DE" sz="2000" b="1" dirty="0"/>
              <a:t> </a:t>
            </a:r>
            <a:r>
              <a:rPr lang="de-DE" sz="2000" b="1" dirty="0" err="1"/>
              <a:t>for</a:t>
            </a:r>
            <a:r>
              <a:rPr lang="de-DE" sz="2000" b="1" dirty="0"/>
              <a:t> ITER</a:t>
            </a:r>
          </a:p>
        </p:txBody>
      </p:sp>
      <p:sp>
        <p:nvSpPr>
          <p:cNvPr id="8" name="Textfeld 7">
            <a:extLst>
              <a:ext uri="{FF2B5EF4-FFF2-40B4-BE49-F238E27FC236}">
                <a16:creationId xmlns:a16="http://schemas.microsoft.com/office/drawing/2014/main" id="{65F85C12-09BB-60CD-0ED6-CAE671C34CF2}"/>
              </a:ext>
            </a:extLst>
          </p:cNvPr>
          <p:cNvSpPr txBox="1"/>
          <p:nvPr/>
        </p:nvSpPr>
        <p:spPr>
          <a:xfrm>
            <a:off x="2607189" y="5465627"/>
            <a:ext cx="3102131" cy="830997"/>
          </a:xfrm>
          <a:prstGeom prst="rect">
            <a:avLst/>
          </a:prstGeom>
          <a:noFill/>
        </p:spPr>
        <p:txBody>
          <a:bodyPr wrap="none" rtlCol="0">
            <a:spAutoFit/>
          </a:bodyPr>
          <a:lstStyle/>
          <a:p>
            <a:pPr algn="ctr"/>
            <a:r>
              <a:rPr lang="de-DE" sz="1600" b="1" dirty="0"/>
              <a:t>JULE-PSI </a:t>
            </a:r>
            <a:r>
              <a:rPr lang="de-DE" sz="1600" b="1" dirty="0" err="1"/>
              <a:t>space</a:t>
            </a:r>
            <a:r>
              <a:rPr lang="de-DE" sz="1600" b="1" dirty="0"/>
              <a:t> </a:t>
            </a:r>
            <a:r>
              <a:rPr lang="de-DE" sz="1600" b="1" dirty="0" err="1"/>
              <a:t>as</a:t>
            </a:r>
            <a:r>
              <a:rPr lang="de-DE" sz="1600" b="1" dirty="0"/>
              <a:t> PSI-2, </a:t>
            </a:r>
          </a:p>
          <a:p>
            <a:pPr algn="ctr"/>
            <a:r>
              <a:rPr lang="de-DE" sz="1600" b="1" dirty="0"/>
              <a:t>but in </a:t>
            </a:r>
            <a:r>
              <a:rPr lang="de-DE" sz="1600" b="1" dirty="0" err="1"/>
              <a:t>controlled</a:t>
            </a:r>
            <a:r>
              <a:rPr lang="de-DE" sz="1600" b="1" dirty="0"/>
              <a:t> </a:t>
            </a:r>
            <a:r>
              <a:rPr lang="de-DE" sz="1600" b="1" dirty="0" err="1"/>
              <a:t>area</a:t>
            </a:r>
            <a:r>
              <a:rPr lang="de-DE" sz="1600" b="1" dirty="0"/>
              <a:t> </a:t>
            </a:r>
            <a:r>
              <a:rPr lang="de-DE" sz="1600" b="1" dirty="0" err="1"/>
              <a:t>suitable</a:t>
            </a:r>
            <a:endParaRPr lang="de-DE" sz="1600" b="1" dirty="0"/>
          </a:p>
          <a:p>
            <a:pPr algn="ctr"/>
            <a:r>
              <a:rPr lang="de-DE" sz="1600" b="1" dirty="0" err="1"/>
              <a:t>for</a:t>
            </a:r>
            <a:r>
              <a:rPr lang="de-DE" sz="1600" b="1" dirty="0"/>
              <a:t> T, </a:t>
            </a:r>
            <a:r>
              <a:rPr lang="de-DE" sz="1600" b="1" dirty="0" err="1"/>
              <a:t>activated</a:t>
            </a:r>
            <a:r>
              <a:rPr lang="de-DE" sz="1600" b="1" dirty="0"/>
              <a:t> and </a:t>
            </a:r>
            <a:r>
              <a:rPr lang="de-DE" sz="1600" b="1" dirty="0" err="1"/>
              <a:t>toxic</a:t>
            </a:r>
            <a:r>
              <a:rPr lang="de-DE" sz="1600" b="1" dirty="0"/>
              <a:t> </a:t>
            </a:r>
            <a:r>
              <a:rPr lang="de-DE" sz="1600" b="1" dirty="0" err="1"/>
              <a:t>materials</a:t>
            </a:r>
            <a:endParaRPr lang="de-DE" sz="1600" b="1" dirty="0"/>
          </a:p>
        </p:txBody>
      </p:sp>
    </p:spTree>
    <p:extLst>
      <p:ext uri="{BB962C8B-B14F-4D97-AF65-F5344CB8AC3E}">
        <p14:creationId xmlns:p14="http://schemas.microsoft.com/office/powerpoint/2010/main" val="413730757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0</TotalTime>
  <Words>1001</Words>
  <Application>Microsoft Office PowerPoint</Application>
  <PresentationFormat>Breitbild</PresentationFormat>
  <Paragraphs>106</Paragraphs>
  <Slides>7</Slides>
  <Notes>1</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Aptos</vt:lpstr>
      <vt:lpstr>Arial</vt:lpstr>
      <vt:lpstr>Calibri</vt:lpstr>
      <vt:lpstr>Wingdings</vt:lpstr>
      <vt:lpstr>EUROfusion.1line_5_3_2019</vt:lpstr>
      <vt:lpstr>WP Plasma-Wall Interactions and Exhaust</vt:lpstr>
      <vt:lpstr>Work Package Plasma-Wall Interactions and Exhaust</vt:lpstr>
      <vt:lpstr>PowerPoint-Präsentation</vt:lpstr>
      <vt:lpstr>PowerPoint-Präsentation</vt:lpstr>
      <vt:lpstr>Improved in-situ/vacuo fuel retention and recovery capabilties</vt:lpstr>
      <vt:lpstr>General WPPWIE view on TSVVs (status)</vt:lpstr>
      <vt:lpstr>Operational space of linear devices: Impact energy vs. flux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Brezinsek, Sebastijan</cp:lastModifiedBy>
  <cp:revision>129</cp:revision>
  <dcterms:created xsi:type="dcterms:W3CDTF">2023-11-15T09:40:03Z</dcterms:created>
  <dcterms:modified xsi:type="dcterms:W3CDTF">2026-02-11T08:26:06Z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