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57" r:id="rId4"/>
  </p:sldMasterIdLst>
  <p:notesMasterIdLst>
    <p:notesMasterId r:id="rId10"/>
  </p:notesMasterIdLst>
  <p:sldIdLst>
    <p:sldId id="532" r:id="rId5"/>
    <p:sldId id="533" r:id="rId6"/>
    <p:sldId id="541" r:id="rId7"/>
    <p:sldId id="542" r:id="rId8"/>
    <p:sldId id="25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3A14B21-FBF0-A8AA-9B3C-19BB6CA4D0E3}" name="Gloria Falchetto" initials="GF" userId="S::gloria.falchetto_gmail.com#ext#@eurofusionpilot.onmicrosoft.com::6db4edd4-9c18-4362-92dc-42a37d37f423" providerId="AD"/>
  <p188:author id="{139ABAFA-15B7-3A8E-9C48-9750B52D5D81}" name="Carlo Sozzi" initials="CS" userId="S::carlo.sozzi_istp.cnr.it#ext#@eurofusionpilot.onmicrosoft.com::f4978114-4d46-4dda-a37a-a7762c07bc6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OZZI Carlo" initials="SC" lastIdx="1" clrIdx="0">
    <p:extLst>
      <p:ext uri="{19B8F6BF-5375-455C-9EA6-DF929625EA0E}">
        <p15:presenceInfo xmlns:p15="http://schemas.microsoft.com/office/powerpoint/2012/main" userId="SOZZI Carl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18" autoAdjust="0"/>
    <p:restoredTop sz="96807" autoAdjust="0"/>
  </p:normalViewPr>
  <p:slideViewPr>
    <p:cSldViewPr snapToGrid="0">
      <p:cViewPr>
        <p:scale>
          <a:sx n="80" d="100"/>
          <a:sy n="80" d="100"/>
        </p:scale>
        <p:origin x="136" y="18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1E415A-CC21-4CDF-9EA2-01C440B43D57}" type="datetimeFigureOut">
              <a:rPr lang="en-US" smtClean="0"/>
              <a:t>2/11/2026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7DFD43-BB84-4BE6-B018-F96095205441}" type="slidenum">
              <a:rPr lang="en-US" smtClean="0"/>
              <a:t>‹N°›</a:t>
            </a:fld>
            <a:endParaRPr lang="en-US"/>
          </a:p>
        </p:txBody>
      </p:sp>
    </p:spTree>
    <p:extLst>
      <p:ext uri="{BB962C8B-B14F-4D97-AF65-F5344CB8AC3E}">
        <p14:creationId xmlns:p14="http://schemas.microsoft.com/office/powerpoint/2010/main" val="2461330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UROfusion_cover">
    <p:spTree>
      <p:nvGrpSpPr>
        <p:cNvPr id="1" name=""/>
        <p:cNvGrpSpPr/>
        <p:nvPr/>
      </p:nvGrpSpPr>
      <p:grpSpPr>
        <a:xfrm>
          <a:off x="0" y="0"/>
          <a:ext cx="0" cy="0"/>
          <a:chOff x="0" y="0"/>
          <a:chExt cx="0" cy="0"/>
        </a:xfrm>
      </p:grpSpPr>
      <p:grpSp>
        <p:nvGrpSpPr>
          <p:cNvPr id="4" name="Gruppieren 3"/>
          <p:cNvGrpSpPr/>
          <p:nvPr userDrawn="1"/>
        </p:nvGrpSpPr>
        <p:grpSpPr>
          <a:xfrm>
            <a:off x="411869" y="6034962"/>
            <a:ext cx="4392488" cy="497895"/>
            <a:chOff x="5735960" y="5717361"/>
            <a:chExt cx="6120680" cy="713919"/>
          </a:xfrm>
        </p:grpSpPr>
        <p:pic>
          <p:nvPicPr>
            <p:cNvPr id="25" name="Grafik 24"/>
            <p:cNvPicPr preferRelativeResize="0">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2" y="5717361"/>
              <a:ext cx="5112568" cy="480131"/>
            </a:xfrm>
            <a:prstGeom prst="rect">
              <a:avLst/>
            </a:prstGeom>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2060" name="Picture 12" descr="Contract between EC and EUROfusion is signed | FuseNet">
            <a:extLst>
              <a:ext uri="{FF2B5EF4-FFF2-40B4-BE49-F238E27FC236}">
                <a16:creationId xmlns:a16="http://schemas.microsoft.com/office/drawing/2014/main" id="{E55ACA25-9DC9-FAB0-0545-200C2AAAE0C4}"/>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45066" y="325143"/>
            <a:ext cx="2304256" cy="59634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407368" y="2074188"/>
            <a:ext cx="5544615" cy="620251"/>
          </a:xfrm>
        </p:spPr>
        <p:txBody>
          <a:bodyPr/>
          <a:lstStyle>
            <a:lvl1pPr algn="l">
              <a:defRPr b="1"/>
            </a:lvl1pPr>
          </a:lstStyle>
          <a:p>
            <a:r>
              <a:rPr lang="en-US" dirty="0"/>
              <a:t>Click to edit Master title style</a:t>
            </a:r>
            <a:endParaRPr lang="en-DE" dirty="0"/>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407368" y="3693074"/>
            <a:ext cx="4375150" cy="457848"/>
          </a:xfrm>
        </p:spPr>
        <p:txBody>
          <a:bodyPr/>
          <a:lstStyle>
            <a:lvl1pPr marL="0" indent="0">
              <a:buNone/>
              <a:defRPr b="1"/>
            </a:lvl1pPr>
            <a:lvl2pPr marL="342900" indent="0">
              <a:buNone/>
              <a:defRPr/>
            </a:lvl2pPr>
          </a:lstStyle>
          <a:p>
            <a:pPr lvl="0"/>
            <a:r>
              <a:rPr lang="en-US" dirty="0"/>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407368" y="4159260"/>
            <a:ext cx="4375150" cy="457848"/>
          </a:xfrm>
        </p:spPr>
        <p:txBody>
          <a:bodyPr/>
          <a:lstStyle>
            <a:lvl1pPr marL="0" indent="0">
              <a:buNone/>
              <a:defRPr b="0"/>
            </a:lvl1pPr>
            <a:lvl2pPr marL="342900" indent="0">
              <a:buNone/>
              <a:defRPr/>
            </a:lvl2pPr>
          </a:lstStyle>
          <a:p>
            <a:pPr lvl="0"/>
            <a:r>
              <a:rPr lang="en-US" dirty="0"/>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407368" y="1650286"/>
            <a:ext cx="5544614" cy="338554"/>
          </a:xfrm>
        </p:spPr>
        <p:txBody>
          <a:bodyPr>
            <a:normAutofit/>
          </a:bodyPr>
          <a:lstStyle>
            <a:lvl1pPr marL="0" indent="0">
              <a:buNone/>
              <a:defRPr sz="1600" b="0"/>
            </a:lvl1pPr>
            <a:lvl2pPr marL="342900" indent="0">
              <a:buNone/>
              <a:defRPr/>
            </a:lvl2pPr>
          </a:lstStyle>
          <a:p>
            <a:pPr lvl="0"/>
            <a:r>
              <a:rPr lang="en-US" dirty="0"/>
              <a:t>Click to edit Event title</a:t>
            </a:r>
          </a:p>
        </p:txBody>
      </p:sp>
      <p:pic>
        <p:nvPicPr>
          <p:cNvPr id="2" name="Picture 1">
            <a:extLst>
              <a:ext uri="{FF2B5EF4-FFF2-40B4-BE49-F238E27FC236}">
                <a16:creationId xmlns:a16="http://schemas.microsoft.com/office/drawing/2014/main" id="{54C79CBA-5ECC-767B-846D-8D461051DE87}"/>
              </a:ext>
            </a:extLst>
          </p:cNvPr>
          <p:cNvPicPr>
            <a:picLocks noChangeAspect="1"/>
          </p:cNvPicPr>
          <p:nvPr userDrawn="1"/>
        </p:nvPicPr>
        <p:blipFill>
          <a:blip r:embed="rId4" cstate="email">
            <a:alphaModFix/>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solidFill>
            <a:schemeClr val="bg1"/>
          </a:solidFill>
        </p:spPr>
      </p:pic>
    </p:spTree>
    <p:extLst>
      <p:ext uri="{BB962C8B-B14F-4D97-AF65-F5344CB8AC3E}">
        <p14:creationId xmlns:p14="http://schemas.microsoft.com/office/powerpoint/2010/main" val="640704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609600" y="836712"/>
            <a:ext cx="11103024" cy="5688632"/>
          </a:xfrm>
        </p:spPr>
        <p:txBody>
          <a:bodyPr>
            <a:normAutofit/>
          </a:bodyPr>
          <a:lstStyle>
            <a:lvl1pPr marL="257175" indent="-257175">
              <a:buFont typeface="Arial" panose="020B0604020202020204" pitchFamily="34" charset="0"/>
              <a:buChar char="•"/>
              <a:defRPr sz="2400">
                <a:latin typeface="+mn-lt"/>
                <a:cs typeface="Arial" panose="020B0604020202020204" pitchFamily="34" charset="0"/>
              </a:defRPr>
            </a:lvl1pPr>
            <a:lvl2pPr marL="557213" indent="-214313">
              <a:buFont typeface="Arial" panose="020B0604020202020204" pitchFamily="34" charset="0"/>
              <a:buChar char="•"/>
              <a:defRPr sz="1800">
                <a:latin typeface="+mn-lt"/>
                <a:cs typeface="Arial" panose="020B0604020202020204" pitchFamily="34" charset="0"/>
              </a:defRPr>
            </a:lvl2pPr>
            <a:lvl3pPr marL="857250" indent="-171450">
              <a:buFont typeface="Arial" panose="020B0604020202020204" pitchFamily="34" charset="0"/>
              <a:buChar char="•"/>
              <a:defRPr sz="1600">
                <a:latin typeface="+mn-lt"/>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8" name="Footer Placeholder 7"/>
          <p:cNvSpPr>
            <a:spLocks noGrp="1"/>
          </p:cNvSpPr>
          <p:nvPr>
            <p:ph type="ftr" sz="quarter" idx="11"/>
          </p:nvPr>
        </p:nvSpPr>
        <p:spPr>
          <a:xfrm>
            <a:off x="825624" y="6555770"/>
            <a:ext cx="5613276" cy="329614"/>
          </a:xfrm>
          <a:prstGeom prst="rect">
            <a:avLst/>
          </a:prstGeom>
        </p:spPr>
        <p:txBody>
          <a:bodyPr anchor="t"/>
          <a:lstStyle>
            <a:lvl1pPr>
              <a:defRPr sz="1200">
                <a:solidFill>
                  <a:schemeClr val="bg1"/>
                </a:solidFill>
              </a:defRPr>
            </a:lvl1pPr>
          </a:lstStyle>
          <a:p>
            <a:r>
              <a:rPr lang="en-US">
                <a:solidFill>
                  <a:prstClr val="white"/>
                </a:solidFill>
              </a:rPr>
              <a:t>C.Sozzi | PSD Project Board - WPSA | Plans 2026-27 | 28 October 2025</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428518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UROfusion_content_empt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8" name="Footer Placeholder 7"/>
          <p:cNvSpPr>
            <a:spLocks noGrp="1"/>
          </p:cNvSpPr>
          <p:nvPr>
            <p:ph type="ftr" sz="quarter" idx="11"/>
          </p:nvPr>
        </p:nvSpPr>
        <p:spPr>
          <a:xfrm>
            <a:off x="825624" y="6555770"/>
            <a:ext cx="5643756" cy="329614"/>
          </a:xfrm>
          <a:prstGeom prst="rect">
            <a:avLst/>
          </a:prstGeom>
        </p:spPr>
        <p:txBody>
          <a:bodyPr anchor="t"/>
          <a:lstStyle>
            <a:lvl1pPr>
              <a:defRPr sz="1200">
                <a:solidFill>
                  <a:schemeClr val="bg1"/>
                </a:solidFill>
              </a:defRPr>
            </a:lvl1pPr>
          </a:lstStyle>
          <a:p>
            <a:r>
              <a:rPr lang="en-US">
                <a:solidFill>
                  <a:prstClr val="white"/>
                </a:solidFill>
              </a:rPr>
              <a:t>C.Sozzi | PSD Project Board - WPSA | Plans 2026-27 | 28 October 2025</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1696459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UROfusion_Valu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2"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
        <p:nvSpPr>
          <p:cNvPr id="5" name="Rectangle 4">
            <a:extLst>
              <a:ext uri="{FF2B5EF4-FFF2-40B4-BE49-F238E27FC236}">
                <a16:creationId xmlns:a16="http://schemas.microsoft.com/office/drawing/2014/main" id="{A136BB05-CDE1-71D8-95B1-3A5C6CD699AD}"/>
              </a:ext>
            </a:extLst>
          </p:cNvPr>
          <p:cNvSpPr/>
          <p:nvPr userDrawn="1"/>
        </p:nvSpPr>
        <p:spPr>
          <a:xfrm>
            <a:off x="6408751" y="2146852"/>
            <a:ext cx="2170706" cy="1614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5464233-290E-F450-429D-1C58FA6BE3BA}"/>
              </a:ext>
            </a:extLst>
          </p:cNvPr>
          <p:cNvSpPr/>
          <p:nvPr userDrawn="1"/>
        </p:nvSpPr>
        <p:spPr>
          <a:xfrm>
            <a:off x="9129423" y="1957346"/>
            <a:ext cx="2170706" cy="1875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EUROfusion Values</a:t>
            </a:r>
            <a:endParaRPr lang="en-GB" dirty="0"/>
          </a:p>
        </p:txBody>
      </p:sp>
      <p:sp>
        <p:nvSpPr>
          <p:cNvPr id="8" name="Footer Placeholder 7"/>
          <p:cNvSpPr>
            <a:spLocks noGrp="1"/>
          </p:cNvSpPr>
          <p:nvPr>
            <p:ph type="ftr" sz="quarter" idx="11"/>
          </p:nvPr>
        </p:nvSpPr>
        <p:spPr>
          <a:xfrm>
            <a:off x="825624" y="6555770"/>
            <a:ext cx="5514216" cy="329614"/>
          </a:xfrm>
          <a:prstGeom prst="rect">
            <a:avLst/>
          </a:prstGeom>
        </p:spPr>
        <p:txBody>
          <a:bodyPr anchor="t"/>
          <a:lstStyle>
            <a:lvl1pPr>
              <a:defRPr sz="1200">
                <a:solidFill>
                  <a:schemeClr val="bg1"/>
                </a:solidFill>
              </a:defRPr>
            </a:lvl1pPr>
          </a:lstStyle>
          <a:p>
            <a:r>
              <a:rPr lang="en-US">
                <a:solidFill>
                  <a:prstClr val="white"/>
                </a:solidFill>
              </a:rPr>
              <a:t>C.Sozzi | PSD Project Board - WPSA | Plans 2026-27 | 28 October 2025</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8D0878B-E5A6-2FA4-87BE-E46364DC8E55}"/>
              </a:ext>
            </a:extLst>
          </p:cNvPr>
          <p:cNvPicPr>
            <a:picLocks noChangeAspect="1"/>
          </p:cNvPicPr>
          <p:nvPr userDrawn="1"/>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414" y="979851"/>
            <a:ext cx="12181172" cy="5577840"/>
          </a:xfrm>
          <a:prstGeom prst="rect">
            <a:avLst/>
          </a:prstGeom>
        </p:spPr>
      </p:pic>
    </p:spTree>
    <p:extLst>
      <p:ext uri="{BB962C8B-B14F-4D97-AF65-F5344CB8AC3E}">
        <p14:creationId xmlns:p14="http://schemas.microsoft.com/office/powerpoint/2010/main" val="1308084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285" name="Line"/>
          <p:cNvSpPr/>
          <p:nvPr/>
        </p:nvSpPr>
        <p:spPr>
          <a:xfrm>
            <a:off x="39689" y="803672"/>
            <a:ext cx="12112622" cy="1"/>
          </a:xfrm>
          <a:prstGeom prst="line">
            <a:avLst/>
          </a:prstGeom>
          <a:ln w="25400">
            <a:solidFill>
              <a:srgbClr val="000000"/>
            </a:solidFill>
            <a:miter lim="400000"/>
          </a:ln>
        </p:spPr>
        <p:txBody>
          <a:bodyPr lIns="35719" tIns="35719" rIns="35719" bIns="35719" anchor="ctr"/>
          <a:lstStyle/>
          <a:p>
            <a:pPr>
              <a:defRPr sz="3200">
                <a:latin typeface="Helvetica Light"/>
                <a:ea typeface="Helvetica Light"/>
                <a:cs typeface="Helvetica Light"/>
                <a:sym typeface="Helvetica Light"/>
              </a:defRPr>
            </a:pPr>
            <a:endParaRPr sz="1600"/>
          </a:p>
        </p:txBody>
      </p:sp>
      <p:pic>
        <p:nvPicPr>
          <p:cNvPr id="286" name="Image" descr="Image"/>
          <p:cNvPicPr>
            <a:picLocks noChangeAspect="1"/>
          </p:cNvPicPr>
          <p:nvPr/>
        </p:nvPicPr>
        <p:blipFill>
          <a:blip r:embed="rId2"/>
          <a:srcRect r="72257"/>
          <a:stretch>
            <a:fillRect/>
          </a:stretch>
        </p:blipFill>
        <p:spPr>
          <a:xfrm>
            <a:off x="11491013" y="67331"/>
            <a:ext cx="711279" cy="661266"/>
          </a:xfrm>
          <a:prstGeom prst="rect">
            <a:avLst/>
          </a:prstGeom>
          <a:ln w="12700">
            <a:miter lim="400000"/>
          </a:ln>
        </p:spPr>
      </p:pic>
      <p:pic>
        <p:nvPicPr>
          <p:cNvPr id="287" name="MPI_PP_Logo_Vertical_D_green_rgb.png" descr="MPI_PP_Logo_Vertical_D_green_rgb.png"/>
          <p:cNvPicPr>
            <a:picLocks noChangeAspect="1"/>
          </p:cNvPicPr>
          <p:nvPr/>
        </p:nvPicPr>
        <p:blipFill>
          <a:blip r:embed="rId3"/>
          <a:stretch>
            <a:fillRect/>
          </a:stretch>
        </p:blipFill>
        <p:spPr>
          <a:xfrm>
            <a:off x="-31403" y="-50499"/>
            <a:ext cx="1578966" cy="896853"/>
          </a:xfrm>
          <a:prstGeom prst="rect">
            <a:avLst/>
          </a:prstGeom>
          <a:ln w="12700">
            <a:miter lim="400000"/>
          </a:ln>
        </p:spPr>
      </p:pic>
      <p:sp>
        <p:nvSpPr>
          <p:cNvPr id="288" name="Slide Number"/>
          <p:cNvSpPr txBox="1">
            <a:spLocks noGrp="1"/>
          </p:cNvSpPr>
          <p:nvPr>
            <p:ph type="sldNum" sz="quarter" idx="2"/>
          </p:nvPr>
        </p:nvSpPr>
        <p:spPr>
          <a:xfrm>
            <a:off x="11907772" y="6490832"/>
            <a:ext cx="247257" cy="255588"/>
          </a:xfrm>
          <a:prstGeom prst="rect">
            <a:avLst/>
          </a:prstGeom>
        </p:spPr>
        <p:txBody>
          <a:bodyPr lIns="71437" tIns="71437" rIns="71437" bIns="71437"/>
          <a:lstStyle>
            <a:lvl1pPr defTabSz="410766">
              <a:defRPr>
                <a:latin typeface="Helvetica Light"/>
                <a:ea typeface="Helvetica Light"/>
                <a:cs typeface="Helvetica Light"/>
                <a:sym typeface="Helvetica Light"/>
              </a:defRPr>
            </a:lvl1pPr>
          </a:lstStyle>
          <a:p>
            <a:fld id="{86CB4B4D-7CA3-9044-876B-883B54F8677D}" type="slidenum">
              <a:t>‹N°›</a:t>
            </a:fld>
            <a:endParaRPr/>
          </a:p>
        </p:txBody>
      </p:sp>
    </p:spTree>
    <p:extLst>
      <p:ext uri="{BB962C8B-B14F-4D97-AF65-F5344CB8AC3E}">
        <p14:creationId xmlns:p14="http://schemas.microsoft.com/office/powerpoint/2010/main" val="2743253855"/>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GB"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02646876"/>
      </p:ext>
    </p:extLst>
  </p:cSld>
  <p:clrMap bg1="lt1" tx1="dk1" bg2="lt2" tx2="dk2" accent1="accent1" accent2="accent2" accent3="accent3" accent4="accent4" accent5="accent5" accent6="accent6" hlink="hlink" folHlink="folHlink"/>
  <p:sldLayoutIdLst>
    <p:sldLayoutId id="2147483658" r:id="rId1"/>
    <p:sldLayoutId id="2147483663" r:id="rId2"/>
    <p:sldLayoutId id="2147483664" r:id="rId3"/>
    <p:sldLayoutId id="2147483669" r:id="rId4"/>
    <p:sldLayoutId id="2147483670" r:id="rId5"/>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indico.euro-fusion.org/event/2729/" TargetMode="Externa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3C515-5DB7-4E8A-A52A-1BD673EF5AC1}"/>
              </a:ext>
            </a:extLst>
          </p:cNvPr>
          <p:cNvSpPr>
            <a:spLocks noGrp="1"/>
          </p:cNvSpPr>
          <p:nvPr>
            <p:ph type="title"/>
          </p:nvPr>
        </p:nvSpPr>
        <p:spPr/>
        <p:txBody>
          <a:bodyPr/>
          <a:lstStyle/>
          <a:p>
            <a:r>
              <a:rPr lang="en-US" dirty="0"/>
              <a:t>WPSA objectives in 2026-27</a:t>
            </a:r>
          </a:p>
        </p:txBody>
      </p:sp>
      <p:sp>
        <p:nvSpPr>
          <p:cNvPr id="3" name="Content Placeholder 2">
            <a:extLst>
              <a:ext uri="{FF2B5EF4-FFF2-40B4-BE49-F238E27FC236}">
                <a16:creationId xmlns:a16="http://schemas.microsoft.com/office/drawing/2014/main" id="{61B1848D-31DF-4AB2-8489-D325E80FFAE9}"/>
              </a:ext>
            </a:extLst>
          </p:cNvPr>
          <p:cNvSpPr>
            <a:spLocks noGrp="1"/>
          </p:cNvSpPr>
          <p:nvPr>
            <p:ph idx="1"/>
          </p:nvPr>
        </p:nvSpPr>
        <p:spPr>
          <a:xfrm>
            <a:off x="678455" y="584684"/>
            <a:ext cx="9247083" cy="5688632"/>
          </a:xfrm>
        </p:spPr>
        <p:txBody>
          <a:bodyPr>
            <a:normAutofit/>
          </a:bodyPr>
          <a:lstStyle/>
          <a:p>
            <a:pPr>
              <a:spcBef>
                <a:spcPts val="0"/>
              </a:spcBef>
            </a:pPr>
            <a:r>
              <a:rPr lang="en-US" sz="1800" dirty="0"/>
              <a:t>The overall objective of WPSA is to support the scientific exploitation of JT-60SA through the development of machine enhancements, </a:t>
            </a:r>
            <a:r>
              <a:rPr lang="en-US" sz="1800" dirty="0">
                <a:solidFill>
                  <a:srgbClr val="FF0000"/>
                </a:solidFill>
              </a:rPr>
              <a:t>operational tools </a:t>
            </a:r>
            <a:r>
              <a:rPr lang="en-US" sz="1800" dirty="0"/>
              <a:t>and operational expertise in cooperation with the EU implementing agency F4E. </a:t>
            </a:r>
          </a:p>
          <a:p>
            <a:pPr>
              <a:spcBef>
                <a:spcPts val="0"/>
              </a:spcBef>
            </a:pPr>
            <a:r>
              <a:rPr lang="en-US" sz="1800" dirty="0"/>
              <a:t>This work is being performed in close connection with the JT-60SA Experiment Team for the assignment of priorities in the enhancements program	</a:t>
            </a:r>
          </a:p>
        </p:txBody>
      </p:sp>
      <p:sp>
        <p:nvSpPr>
          <p:cNvPr id="4" name="Footer Placeholder 3">
            <a:extLst>
              <a:ext uri="{FF2B5EF4-FFF2-40B4-BE49-F238E27FC236}">
                <a16:creationId xmlns:a16="http://schemas.microsoft.com/office/drawing/2014/main" id="{045435B3-2E0A-4AAA-88FE-8B29C36B67B2}"/>
              </a:ext>
            </a:extLst>
          </p:cNvPr>
          <p:cNvSpPr>
            <a:spLocks noGrp="1"/>
          </p:cNvSpPr>
          <p:nvPr>
            <p:ph type="ftr" sz="quarter" idx="11"/>
          </p:nvPr>
        </p:nvSpPr>
        <p:spPr/>
        <p:txBody>
          <a:bodyPr/>
          <a:lstStyle/>
          <a:p>
            <a:r>
              <a:rPr lang="en-US" dirty="0">
                <a:solidFill>
                  <a:prstClr val="white"/>
                </a:solidFill>
              </a:rPr>
              <a:t>G Falchetto on behalf of WPSA  2nd E-TASC General Meeting 2026</a:t>
            </a:r>
            <a:endParaRPr lang="en-GB" dirty="0">
              <a:solidFill>
                <a:prstClr val="white"/>
              </a:solidFill>
            </a:endParaRPr>
          </a:p>
          <a:p>
            <a:endParaRPr lang="en-GB" dirty="0">
              <a:solidFill>
                <a:prstClr val="white"/>
              </a:solidFill>
            </a:endParaRPr>
          </a:p>
        </p:txBody>
      </p:sp>
      <p:sp>
        <p:nvSpPr>
          <p:cNvPr id="5" name="Slide Number Placeholder 4">
            <a:extLst>
              <a:ext uri="{FF2B5EF4-FFF2-40B4-BE49-F238E27FC236}">
                <a16:creationId xmlns:a16="http://schemas.microsoft.com/office/drawing/2014/main" id="{7E3C9D0F-2940-4D17-9DD4-E3BC5F77DABB}"/>
              </a:ext>
            </a:extLst>
          </p:cNvPr>
          <p:cNvSpPr>
            <a:spLocks noGrp="1"/>
          </p:cNvSpPr>
          <p:nvPr>
            <p:ph type="sldNum" sz="quarter" idx="12"/>
          </p:nvPr>
        </p:nvSpPr>
        <p:spPr/>
        <p:txBody>
          <a:bodyPr/>
          <a:lstStyle/>
          <a:p>
            <a:fld id="{6A6D9FA1-99C7-4910-8E32-B85D378B0060}" type="slidenum">
              <a:rPr lang="en-GB" smtClean="0">
                <a:solidFill>
                  <a:prstClr val="white"/>
                </a:solidFill>
              </a:rPr>
              <a:pPr/>
              <a:t>1</a:t>
            </a:fld>
            <a:endParaRPr lang="en-GB" dirty="0">
              <a:solidFill>
                <a:prstClr val="white"/>
              </a:solidFill>
            </a:endParaRPr>
          </a:p>
        </p:txBody>
      </p:sp>
      <p:sp>
        <p:nvSpPr>
          <p:cNvPr id="6" name="Content Placeholder 2">
            <a:extLst>
              <a:ext uri="{FF2B5EF4-FFF2-40B4-BE49-F238E27FC236}">
                <a16:creationId xmlns:a16="http://schemas.microsoft.com/office/drawing/2014/main" id="{4F652173-EAEC-47F4-8E9A-45FADBCE0EE7}"/>
              </a:ext>
            </a:extLst>
          </p:cNvPr>
          <p:cNvSpPr txBox="1">
            <a:spLocks/>
          </p:cNvSpPr>
          <p:nvPr/>
        </p:nvSpPr>
        <p:spPr>
          <a:xfrm>
            <a:off x="9887301" y="2946290"/>
            <a:ext cx="2304699" cy="3228211"/>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ts val="0"/>
              </a:spcBef>
            </a:pPr>
            <a:r>
              <a:rPr lang="en-US" sz="1600" dirty="0"/>
              <a:t>Most of 2026: JT-60SA through Machine Enhancements 1</a:t>
            </a:r>
          </a:p>
          <a:p>
            <a:pPr>
              <a:spcBef>
                <a:spcPts val="0"/>
              </a:spcBef>
            </a:pPr>
            <a:r>
              <a:rPr lang="en-US" sz="1600" dirty="0"/>
              <a:t>Most of 2027 dedicated to OP2: </a:t>
            </a:r>
          </a:p>
          <a:p>
            <a:pPr marL="268288" indent="-92075">
              <a:spcBef>
                <a:spcPts val="0"/>
              </a:spcBef>
              <a:buNone/>
              <a:tabLst>
                <a:tab pos="176213" algn="l"/>
              </a:tabLst>
            </a:pPr>
            <a:r>
              <a:rPr lang="en-US" sz="1600" dirty="0"/>
              <a:t>  significant participation expected (running diagnostics and related data processing and validation)</a:t>
            </a:r>
          </a:p>
        </p:txBody>
      </p:sp>
      <p:pic>
        <p:nvPicPr>
          <p:cNvPr id="7" name="Picture 6">
            <a:extLst>
              <a:ext uri="{FF2B5EF4-FFF2-40B4-BE49-F238E27FC236}">
                <a16:creationId xmlns:a16="http://schemas.microsoft.com/office/drawing/2014/main" id="{933BB15B-1C4B-4946-BD39-1E324EFADA8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023" y="2225592"/>
            <a:ext cx="9854668" cy="3556740"/>
          </a:xfrm>
          <a:prstGeom prst="rect">
            <a:avLst/>
          </a:prstGeom>
          <a:noFill/>
          <a:ln w="57150">
            <a:noFill/>
          </a:ln>
        </p:spPr>
      </p:pic>
      <p:graphicFrame>
        <p:nvGraphicFramePr>
          <p:cNvPr id="10" name="Content Placeholder 10">
            <a:extLst>
              <a:ext uri="{FF2B5EF4-FFF2-40B4-BE49-F238E27FC236}">
                <a16:creationId xmlns:a16="http://schemas.microsoft.com/office/drawing/2014/main" id="{91998403-DF18-492A-B908-B4848B7175A7}"/>
              </a:ext>
            </a:extLst>
          </p:cNvPr>
          <p:cNvGraphicFramePr>
            <a:graphicFrameLocks/>
          </p:cNvGraphicFramePr>
          <p:nvPr>
            <p:extLst>
              <p:ext uri="{D42A27DB-BD31-4B8C-83A1-F6EECF244321}">
                <p14:modId xmlns:p14="http://schemas.microsoft.com/office/powerpoint/2010/main" val="3373216472"/>
              </p:ext>
            </p:extLst>
          </p:nvPr>
        </p:nvGraphicFramePr>
        <p:xfrm>
          <a:off x="175750" y="5906426"/>
          <a:ext cx="11067140" cy="490984"/>
        </p:xfrm>
        <a:graphic>
          <a:graphicData uri="http://schemas.openxmlformats.org/drawingml/2006/table">
            <a:tbl>
              <a:tblPr firstCol="1">
                <a:tableStyleId>{5C22544A-7EE6-4342-B048-85BDC9FD1C3A}</a:tableStyleId>
              </a:tblPr>
              <a:tblGrid>
                <a:gridCol w="1475618">
                  <a:extLst>
                    <a:ext uri="{9D8B030D-6E8A-4147-A177-3AD203B41FA5}">
                      <a16:colId xmlns:a16="http://schemas.microsoft.com/office/drawing/2014/main" val="312770584"/>
                    </a:ext>
                  </a:extLst>
                </a:gridCol>
                <a:gridCol w="8636077">
                  <a:extLst>
                    <a:ext uri="{9D8B030D-6E8A-4147-A177-3AD203B41FA5}">
                      <a16:colId xmlns:a16="http://schemas.microsoft.com/office/drawing/2014/main" val="564701998"/>
                    </a:ext>
                  </a:extLst>
                </a:gridCol>
                <a:gridCol w="955445">
                  <a:extLst>
                    <a:ext uri="{9D8B030D-6E8A-4147-A177-3AD203B41FA5}">
                      <a16:colId xmlns:a16="http://schemas.microsoft.com/office/drawing/2014/main" val="2186454705"/>
                    </a:ext>
                  </a:extLst>
                </a:gridCol>
              </a:tblGrid>
              <a:tr h="173388">
                <a:tc>
                  <a:txBody>
                    <a:bodyPr/>
                    <a:lstStyle/>
                    <a:p>
                      <a:pPr algn="just">
                        <a:lnSpc>
                          <a:spcPct val="105000"/>
                        </a:lnSpc>
                        <a:spcAft>
                          <a:spcPts val="600"/>
                        </a:spcAft>
                      </a:pPr>
                      <a:r>
                        <a:rPr lang="en-GB" sz="1400" dirty="0">
                          <a:effectLst/>
                        </a:rPr>
                        <a:t> Grant Milestone</a:t>
                      </a:r>
                      <a:endParaRPr lang="en-US" sz="18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lnSpc>
                          <a:spcPct val="105000"/>
                        </a:lnSpc>
                        <a:spcAft>
                          <a:spcPts val="600"/>
                        </a:spcAft>
                      </a:pPr>
                      <a:r>
                        <a:rPr lang="en-US" sz="1400" b="0" dirty="0">
                          <a:solidFill>
                            <a:schemeClr val="tx2"/>
                          </a:solidFill>
                          <a:effectLst/>
                        </a:rPr>
                        <a:t>Commissioning of the Edge Thomson Scattering diagnostics in JT-60SA completed </a:t>
                      </a:r>
                      <a:endParaRPr lang="en-US" sz="1800" b="0" dirty="0">
                        <a:solidFill>
                          <a:schemeClr val="tx2"/>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lnSpc>
                          <a:spcPct val="105000"/>
                        </a:lnSpc>
                        <a:spcAft>
                          <a:spcPts val="600"/>
                        </a:spcAft>
                      </a:pPr>
                      <a:r>
                        <a:rPr lang="en-GB" sz="1400" b="0" dirty="0">
                          <a:solidFill>
                            <a:schemeClr val="tx2"/>
                          </a:solidFill>
                          <a:effectLst/>
                        </a:rPr>
                        <a:t>31.12.2026</a:t>
                      </a:r>
                      <a:endParaRPr lang="en-US" sz="1800" b="0" dirty="0">
                        <a:solidFill>
                          <a:schemeClr val="tx2"/>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635701557"/>
                  </a:ext>
                </a:extLst>
              </a:tr>
              <a:tr h="276036">
                <a:tc>
                  <a:txBody>
                    <a:bodyPr/>
                    <a:lstStyle/>
                    <a:p>
                      <a:pPr algn="just">
                        <a:lnSpc>
                          <a:spcPct val="105000"/>
                        </a:lnSpc>
                        <a:spcAft>
                          <a:spcPts val="600"/>
                        </a:spcAft>
                      </a:pPr>
                      <a:r>
                        <a:rPr lang="en-US" sz="1400" b="1" kern="1200" dirty="0">
                          <a:solidFill>
                            <a:schemeClr val="lt1"/>
                          </a:solidFill>
                          <a:effectLst/>
                          <a:latin typeface="+mn-lt"/>
                          <a:ea typeface="+mn-ea"/>
                          <a:cs typeface="+mn-cs"/>
                        </a:rPr>
                        <a:t>Grant Deliverable</a:t>
                      </a:r>
                    </a:p>
                  </a:txBody>
                  <a:tcPr marL="68580" marR="68580" marT="0" marB="0"/>
                </a:tc>
                <a:tc>
                  <a:txBody>
                    <a:bodyPr/>
                    <a:lstStyle/>
                    <a:p>
                      <a:pPr algn="just">
                        <a:lnSpc>
                          <a:spcPct val="105000"/>
                        </a:lnSpc>
                        <a:spcAft>
                          <a:spcPts val="600"/>
                        </a:spcAft>
                      </a:pPr>
                      <a:r>
                        <a:rPr lang="en-GB" sz="1400" b="0" kern="1200" dirty="0">
                          <a:solidFill>
                            <a:schemeClr val="tx2"/>
                          </a:solidFill>
                          <a:effectLst/>
                        </a:rPr>
                        <a:t>Report on first measurement of the pedestal density and temperature at sub-cm spatial resolution in JT-60SA </a:t>
                      </a:r>
                      <a:endParaRPr lang="en-US" sz="1400" b="0" kern="1200" dirty="0">
                        <a:solidFill>
                          <a:schemeClr val="tx2"/>
                        </a:solidFill>
                        <a:effectLst/>
                        <a:latin typeface="+mn-lt"/>
                        <a:ea typeface="+mn-ea"/>
                        <a:cs typeface="+mn-cs"/>
                      </a:endParaRPr>
                    </a:p>
                  </a:txBody>
                  <a:tcPr marL="68580" marR="68580" marT="0" marB="0"/>
                </a:tc>
                <a:tc>
                  <a:txBody>
                    <a:bodyPr/>
                    <a:lstStyle/>
                    <a:p>
                      <a:pPr algn="just">
                        <a:lnSpc>
                          <a:spcPct val="105000"/>
                        </a:lnSpc>
                        <a:spcAft>
                          <a:spcPts val="600"/>
                        </a:spcAft>
                      </a:pPr>
                      <a:r>
                        <a:rPr lang="en-GB" sz="1400" b="0" kern="1200" dirty="0">
                          <a:solidFill>
                            <a:schemeClr val="tx2"/>
                          </a:solidFill>
                          <a:effectLst/>
                        </a:rPr>
                        <a:t>31.12.2027</a:t>
                      </a:r>
                      <a:endParaRPr lang="en-US" sz="1400" b="0" kern="1200" dirty="0">
                        <a:solidFill>
                          <a:schemeClr val="tx2"/>
                        </a:solidFill>
                        <a:effectLst/>
                        <a:latin typeface="+mn-lt"/>
                        <a:ea typeface="+mn-ea"/>
                        <a:cs typeface="+mn-cs"/>
                      </a:endParaRPr>
                    </a:p>
                  </a:txBody>
                  <a:tcPr marL="68580" marR="68580" marT="0" marB="0"/>
                </a:tc>
                <a:extLst>
                  <a:ext uri="{0D108BD9-81ED-4DB2-BD59-A6C34878D82A}">
                    <a16:rowId xmlns:a16="http://schemas.microsoft.com/office/drawing/2014/main" val="3669573577"/>
                  </a:ext>
                </a:extLst>
              </a:tr>
            </a:tbl>
          </a:graphicData>
        </a:graphic>
      </p:graphicFrame>
      <p:pic>
        <p:nvPicPr>
          <p:cNvPr id="11" name="Picture 4">
            <a:extLst>
              <a:ext uri="{FF2B5EF4-FFF2-40B4-BE49-F238E27FC236}">
                <a16:creationId xmlns:a16="http://schemas.microsoft.com/office/drawing/2014/main" id="{1C13FE79-E968-46DD-9E23-A43A7D536E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3774" y="107967"/>
            <a:ext cx="2264299" cy="626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0054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17AF3-08B3-4381-9E65-E2173872A440}"/>
              </a:ext>
            </a:extLst>
          </p:cNvPr>
          <p:cNvSpPr>
            <a:spLocks noGrp="1"/>
          </p:cNvSpPr>
          <p:nvPr>
            <p:ph type="title"/>
          </p:nvPr>
        </p:nvSpPr>
        <p:spPr/>
        <p:txBody>
          <a:bodyPr/>
          <a:lstStyle/>
          <a:p>
            <a:r>
              <a:rPr lang="en-US" dirty="0"/>
              <a:t>ENHANCEMENT and OPERATION activities in 2026 - 2027</a:t>
            </a:r>
          </a:p>
        </p:txBody>
      </p:sp>
      <p:sp>
        <p:nvSpPr>
          <p:cNvPr id="3" name="Content Placeholder 2">
            <a:extLst>
              <a:ext uri="{FF2B5EF4-FFF2-40B4-BE49-F238E27FC236}">
                <a16:creationId xmlns:a16="http://schemas.microsoft.com/office/drawing/2014/main" id="{D90E1625-363B-4C63-9B1C-C258B6D3BA9D}"/>
              </a:ext>
            </a:extLst>
          </p:cNvPr>
          <p:cNvSpPr>
            <a:spLocks noGrp="1"/>
          </p:cNvSpPr>
          <p:nvPr>
            <p:ph idx="1"/>
          </p:nvPr>
        </p:nvSpPr>
        <p:spPr>
          <a:xfrm>
            <a:off x="360040" y="649715"/>
            <a:ext cx="11550212" cy="5696949"/>
          </a:xfrm>
        </p:spPr>
        <p:txBody>
          <a:bodyPr>
            <a:normAutofit fontScale="92500" lnSpcReduction="10000"/>
          </a:bodyPr>
          <a:lstStyle/>
          <a:p>
            <a:pPr marL="342900" lvl="0" indent="-342900" algn="l">
              <a:lnSpc>
                <a:spcPct val="120000"/>
              </a:lnSpc>
              <a:spcBef>
                <a:spcPts val="0"/>
              </a:spcBef>
              <a:buFont typeface="Symbol" panose="05050102010706020507" pitchFamily="18" charset="2"/>
              <a:buChar char=""/>
              <a:tabLst>
                <a:tab pos="-914400" algn="l"/>
                <a:tab pos="457200" algn="l"/>
              </a:tabLst>
            </a:pPr>
            <a:r>
              <a:rPr lang="en-GB" sz="1800" dirty="0">
                <a:effectLst/>
                <a:latin typeface="Calibri" panose="020F0502020204030204" pitchFamily="34" charset="0"/>
                <a:ea typeface="Times New Roman" panose="02020603050405020304" pitchFamily="18" charset="0"/>
                <a:cs typeface="Calibri" panose="020F0502020204030204" pitchFamily="34" charset="0"/>
              </a:rPr>
              <a:t>Thomson Scattering System</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gn="l">
              <a:lnSpc>
                <a:spcPct val="120000"/>
              </a:lnSpc>
              <a:spcBef>
                <a:spcPts val="0"/>
              </a:spcBef>
              <a:buFont typeface="Courier New" panose="02070309020205020404" pitchFamily="49" charset="0"/>
              <a:buChar char="o"/>
              <a:tabLst>
                <a:tab pos="-914400" algn="l"/>
                <a:tab pos="457200" algn="l"/>
              </a:tabLst>
            </a:pPr>
            <a:r>
              <a:rPr lang="en-GB" sz="1600" dirty="0">
                <a:effectLst/>
                <a:latin typeface="Calibri" panose="020F0502020204030204" pitchFamily="34" charset="0"/>
                <a:ea typeface="Times New Roman" panose="02020603050405020304" pitchFamily="18" charset="0"/>
                <a:cs typeface="Calibri" panose="020F0502020204030204" pitchFamily="34" charset="0"/>
              </a:rPr>
              <a:t>Installation, system commissioning and exploitation of the edge TS system (2026)</a:t>
            </a:r>
          </a:p>
          <a:p>
            <a:pPr marL="742950" lvl="1" indent="-285750">
              <a:spcBef>
                <a:spcPts val="0"/>
              </a:spcBef>
              <a:buFont typeface="Courier New" panose="02070309020205020404" pitchFamily="49" charset="0"/>
              <a:buChar char="o"/>
              <a:tabLst>
                <a:tab pos="-914400" algn="l"/>
                <a:tab pos="457200" algn="l"/>
              </a:tabLst>
            </a:pPr>
            <a:r>
              <a:rPr lang="en-GB" sz="1600" dirty="0">
                <a:latin typeface="Calibri" panose="020F0502020204030204" pitchFamily="34" charset="0"/>
                <a:ea typeface="Times New Roman" panose="02020603050405020304" pitchFamily="18" charset="0"/>
                <a:cs typeface="Calibri" panose="020F0502020204030204" pitchFamily="34" charset="0"/>
              </a:rPr>
              <a:t>Exploitation and support to operation in OP2, OP3 (partially on site) (2027)</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marL="342900" indent="-342900">
              <a:lnSpc>
                <a:spcPct val="120000"/>
              </a:lnSpc>
              <a:spcBef>
                <a:spcPts val="0"/>
              </a:spcBef>
              <a:buFont typeface="Symbol" panose="05050102010706020507" pitchFamily="18" charset="2"/>
              <a:buChar char=""/>
              <a:tabLst>
                <a:tab pos="-914400" algn="l"/>
                <a:tab pos="457200" algn="l"/>
              </a:tabLst>
            </a:pPr>
            <a:r>
              <a:rPr lang="en-GB" sz="1800" dirty="0">
                <a:latin typeface="Calibri" panose="020F0502020204030204" pitchFamily="34" charset="0"/>
                <a:cs typeface="Calibri" panose="020F0502020204030204" pitchFamily="34" charset="0"/>
              </a:rPr>
              <a:t>Divertor VUV </a:t>
            </a:r>
          </a:p>
          <a:p>
            <a:pPr marL="642938" lvl="1" indent="-342900">
              <a:lnSpc>
                <a:spcPct val="120000"/>
              </a:lnSpc>
              <a:spcBef>
                <a:spcPts val="0"/>
              </a:spcBef>
              <a:buFont typeface="Symbol" panose="05050102010706020507" pitchFamily="18" charset="2"/>
              <a:buChar char=""/>
              <a:tabLst>
                <a:tab pos="-914400" algn="l"/>
                <a:tab pos="457200" algn="l"/>
              </a:tabLst>
            </a:pPr>
            <a:r>
              <a:rPr lang="en-GB" sz="1600" dirty="0">
                <a:latin typeface="Calibri" panose="020F0502020204030204" pitchFamily="34" charset="0"/>
                <a:cs typeface="Calibri" panose="020F0502020204030204" pitchFamily="34" charset="0"/>
              </a:rPr>
              <a:t>Installation, </a:t>
            </a:r>
            <a:r>
              <a:rPr lang="en-GB" sz="1600" dirty="0">
                <a:solidFill>
                  <a:srgbClr val="FF0000"/>
                </a:solidFill>
                <a:latin typeface="Calibri" panose="020F0502020204030204" pitchFamily="34" charset="0"/>
                <a:cs typeface="Calibri" panose="020F0502020204030204" pitchFamily="34" charset="0"/>
              </a:rPr>
              <a:t>development of the analysis software (synthetic diagnostics)</a:t>
            </a:r>
            <a:r>
              <a:rPr lang="en-GB" sz="1600" dirty="0">
                <a:latin typeface="Calibri" panose="020F0502020204030204" pitchFamily="34" charset="0"/>
                <a:cs typeface="Calibri" panose="020F0502020204030204" pitchFamily="34" charset="0"/>
              </a:rPr>
              <a:t>, commissioning and evaluation/validation of the first spectra against noise, support to the Experiment Team for scientific exploitation in OP2</a:t>
            </a:r>
            <a:endParaRPr lang="en-US" sz="1600" dirty="0">
              <a:latin typeface="Calibri" panose="020F0502020204030204" pitchFamily="34" charset="0"/>
              <a:cs typeface="Calibri" panose="020F0502020204030204" pitchFamily="34" charset="0"/>
            </a:endParaRPr>
          </a:p>
          <a:p>
            <a:pPr marL="342900" lvl="0" indent="-342900">
              <a:lnSpc>
                <a:spcPct val="120000"/>
              </a:lnSpc>
              <a:spcBef>
                <a:spcPts val="0"/>
              </a:spcBef>
              <a:buFont typeface="Symbol" panose="05050102010706020507" pitchFamily="18" charset="2"/>
              <a:buChar char=""/>
              <a:tabLst>
                <a:tab pos="-914400" algn="l"/>
                <a:tab pos="457200" algn="l"/>
              </a:tabLst>
            </a:pPr>
            <a:r>
              <a:rPr lang="en-GB" sz="1800" dirty="0">
                <a:latin typeface="Calibri" panose="020F0502020204030204" pitchFamily="34" charset="0"/>
                <a:ea typeface="Times New Roman" panose="02020603050405020304" pitchFamily="18" charset="0"/>
                <a:cs typeface="Calibri" panose="020F0502020204030204" pitchFamily="34" charset="0"/>
              </a:rPr>
              <a:t>Commissioning of the MGI system and </a:t>
            </a:r>
            <a:r>
              <a:rPr lang="en-GB" sz="1800" dirty="0">
                <a:effectLst/>
                <a:latin typeface="Calibri" panose="020F0502020204030204" pitchFamily="34" charset="0"/>
                <a:ea typeface="Times New Roman" panose="02020603050405020304" pitchFamily="18" charset="0"/>
                <a:cs typeface="Calibri" panose="020F0502020204030204" pitchFamily="34" charset="0"/>
              </a:rPr>
              <a:t>first operation with plasma (2026)</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l">
              <a:lnSpc>
                <a:spcPct val="120000"/>
              </a:lnSpc>
              <a:spcBef>
                <a:spcPts val="0"/>
              </a:spcBef>
              <a:buFont typeface="Symbol" panose="05050102010706020507" pitchFamily="18" charset="2"/>
              <a:buChar char=""/>
              <a:tabLst>
                <a:tab pos="-914400" algn="l"/>
                <a:tab pos="457200" algn="l"/>
              </a:tabLst>
            </a:pPr>
            <a:r>
              <a:rPr lang="en-GB" sz="1800" dirty="0">
                <a:effectLst/>
                <a:latin typeface="Calibri" panose="020F0502020204030204" pitchFamily="34" charset="0"/>
                <a:ea typeface="Times New Roman" panose="02020603050405020304" pitchFamily="18" charset="0"/>
                <a:cs typeface="Calibri" panose="020F0502020204030204" pitchFamily="34" charset="0"/>
              </a:rPr>
              <a:t>Support for the operation of EDICAM and data interpretation; in particular, assisting the development of high current scenarios</a:t>
            </a:r>
          </a:p>
          <a:p>
            <a:pPr marL="342900" indent="-342900">
              <a:spcBef>
                <a:spcPts val="0"/>
              </a:spcBef>
              <a:buFont typeface="Symbol" panose="05050102010706020507" pitchFamily="18" charset="2"/>
              <a:buChar char=""/>
              <a:tabLst>
                <a:tab pos="-914400" algn="l"/>
                <a:tab pos="457200" algn="l"/>
              </a:tabLst>
            </a:pPr>
            <a:r>
              <a:rPr lang="en-GB" sz="1800" dirty="0">
                <a:effectLst/>
                <a:latin typeface="Calibri" panose="020F0502020204030204" pitchFamily="34" charset="0"/>
                <a:ea typeface="Times New Roman" panose="02020603050405020304" pitchFamily="18" charset="0"/>
                <a:cs typeface="Calibri" panose="020F0502020204030204" pitchFamily="34" charset="0"/>
              </a:rPr>
              <a:t>Support to neutronics calculation for diagnostics shielding and for the development of the collimator of the Gamma Rays Spectrometer and of the Compact Neutron Spectrometer (2026)</a:t>
            </a:r>
            <a:endPar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a:spcBef>
                <a:spcPts val="0"/>
              </a:spcBef>
              <a:buFont typeface="Symbol" panose="05050102010706020507" pitchFamily="18" charset="2"/>
              <a:buChar char=""/>
              <a:tabLst>
                <a:tab pos="-914400" algn="l"/>
                <a:tab pos="457200" algn="l"/>
              </a:tabLs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Installation, commissioning and support to operation of the Runaway Electron Monitor (tbc)</a:t>
            </a:r>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a:p>
            <a:pPr marL="0" lvl="0" indent="0" algn="l">
              <a:spcBef>
                <a:spcPts val="0"/>
              </a:spcBef>
              <a:buNone/>
              <a:tabLst>
                <a:tab pos="-914400" algn="l"/>
                <a:tab pos="457200" algn="l"/>
              </a:tabLst>
            </a:pPr>
            <a:r>
              <a:rPr lang="en-GB" sz="1800" dirty="0">
                <a:effectLst/>
                <a:latin typeface="Calibri" panose="020F0502020204030204" pitchFamily="34" charset="0"/>
                <a:ea typeface="Times New Roman" panose="02020603050405020304" pitchFamily="18" charset="0"/>
                <a:cs typeface="Calibri" panose="020F0502020204030204" pitchFamily="34" charset="0"/>
              </a:rPr>
              <a:t>2027</a:t>
            </a:r>
          </a:p>
          <a:p>
            <a:pPr marL="342900" lvl="0" indent="-342900" algn="l">
              <a:spcBef>
                <a:spcPts val="0"/>
              </a:spcBef>
              <a:buFont typeface="Symbol" panose="05050102010706020507" pitchFamily="18" charset="2"/>
              <a:buChar char=""/>
              <a:tabLst>
                <a:tab pos="-914400" algn="l"/>
                <a:tab pos="457200" algn="l"/>
              </a:tabLst>
            </a:pPr>
            <a:r>
              <a:rPr lang="en-GB" sz="1800" dirty="0">
                <a:effectLst/>
                <a:latin typeface="Calibri" panose="020F0502020204030204" pitchFamily="34" charset="0"/>
                <a:ea typeface="Times New Roman" panose="02020603050405020304" pitchFamily="18" charset="0"/>
                <a:cs typeface="Calibri" panose="020F0502020204030204" pitchFamily="34" charset="0"/>
              </a:rPr>
              <a:t>Installation and commissioning of FILD</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l">
              <a:spcBef>
                <a:spcPts val="0"/>
              </a:spcBef>
              <a:buFont typeface="Symbol" panose="05050102010706020507" pitchFamily="18" charset="2"/>
              <a:buChar char=""/>
              <a:tabLst>
                <a:tab pos="-914400" algn="l"/>
                <a:tab pos="457200" algn="l"/>
              </a:tabLst>
            </a:pPr>
            <a:r>
              <a:rPr lang="en-GB" sz="1800" dirty="0">
                <a:latin typeface="Calibri" panose="020F0502020204030204" pitchFamily="34" charset="0"/>
                <a:ea typeface="Times New Roman" panose="02020603050405020304" pitchFamily="18" charset="0"/>
                <a:cs typeface="Calibri" panose="020F0502020204030204" pitchFamily="34" charset="0"/>
              </a:rPr>
              <a:t>I</a:t>
            </a:r>
            <a:r>
              <a:rPr lang="en-GB" sz="1800" dirty="0">
                <a:effectLst/>
                <a:latin typeface="Calibri" panose="020F0502020204030204" pitchFamily="34" charset="0"/>
                <a:ea typeface="Times New Roman" panose="02020603050405020304" pitchFamily="18" charset="0"/>
                <a:cs typeface="Calibri" panose="020F0502020204030204" pitchFamily="34" charset="0"/>
              </a:rPr>
              <a:t>nstallation and commissioning of TPCI </a:t>
            </a:r>
            <a:r>
              <a:rPr lang="en-GB" sz="16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validation of the synthetic diagnostics</a:t>
            </a:r>
          </a:p>
          <a:p>
            <a:pPr marL="342900" lvl="0" indent="-342900" algn="l">
              <a:spcBef>
                <a:spcPts val="0"/>
              </a:spcBef>
              <a:buFont typeface="Symbol" panose="05050102010706020507" pitchFamily="18" charset="2"/>
              <a:buChar char=""/>
              <a:tabLst>
                <a:tab pos="-914400" algn="l"/>
                <a:tab pos="457200" algn="l"/>
              </a:tabLst>
            </a:pPr>
            <a:r>
              <a:rPr lang="en-GB" sz="1800" dirty="0">
                <a:latin typeface="Calibri" panose="020F0502020204030204" pitchFamily="34" charset="0"/>
                <a:ea typeface="Times New Roman" panose="02020603050405020304" pitchFamily="18" charset="0"/>
                <a:cs typeface="Calibri" panose="020F0502020204030204" pitchFamily="34" charset="0"/>
              </a:rPr>
              <a:t>I</a:t>
            </a:r>
            <a:r>
              <a:rPr lang="en-GB" sz="1800" dirty="0">
                <a:effectLst/>
                <a:latin typeface="Calibri" panose="020F0502020204030204" pitchFamily="34" charset="0"/>
                <a:ea typeface="Times New Roman" panose="02020603050405020304" pitchFamily="18" charset="0"/>
                <a:cs typeface="Calibri" panose="020F0502020204030204" pitchFamily="34" charset="0"/>
              </a:rPr>
              <a:t>nstallation and commissioning of LaBr</a:t>
            </a:r>
            <a:r>
              <a:rPr lang="en-GB" sz="1800" baseline="-25000" dirty="0">
                <a:effectLst/>
                <a:latin typeface="Calibri" panose="020F0502020204030204" pitchFamily="34" charset="0"/>
                <a:ea typeface="Times New Roman" panose="02020603050405020304" pitchFamily="18" charset="0"/>
                <a:cs typeface="Calibri" panose="020F0502020204030204" pitchFamily="34" charset="0"/>
              </a:rPr>
              <a:t>3</a:t>
            </a:r>
            <a:r>
              <a:rPr lang="en-GB" sz="1800" dirty="0">
                <a:effectLst/>
                <a:latin typeface="Calibri" panose="020F0502020204030204" pitchFamily="34" charset="0"/>
                <a:ea typeface="Times New Roman" panose="02020603050405020304" pitchFamily="18" charset="0"/>
                <a:cs typeface="Calibri" panose="020F0502020204030204" pitchFamily="34" charset="0"/>
              </a:rPr>
              <a:t>(Ce) Gamma Spectrometer</a:t>
            </a:r>
          </a:p>
          <a:p>
            <a:pPr marL="342900" indent="-342900">
              <a:spcBef>
                <a:spcPts val="0"/>
              </a:spcBef>
              <a:buFont typeface="Symbol" panose="05050102010706020507" pitchFamily="18" charset="2"/>
              <a:buChar char=""/>
              <a:tabLst>
                <a:tab pos="-914400" algn="l"/>
                <a:tab pos="457200" algn="l"/>
              </a:tabLst>
            </a:pPr>
            <a:r>
              <a:rPr lang="en-GB" sz="1800" dirty="0">
                <a:effectLst/>
                <a:latin typeface="Calibri" panose="020F0502020204030204" pitchFamily="34" charset="0"/>
                <a:ea typeface="Times New Roman" panose="02020603050405020304" pitchFamily="18" charset="0"/>
                <a:cs typeface="Calibri" panose="020F0502020204030204" pitchFamily="34" charset="0"/>
              </a:rPr>
              <a:t>Support to the development of the Pellet Launching System </a:t>
            </a:r>
            <a:r>
              <a:rPr lang="en-GB" sz="1600" dirty="0">
                <a:effectLst/>
                <a:latin typeface="Calibri" panose="020F0502020204030204" pitchFamily="34" charset="0"/>
                <a:ea typeface="Times New Roman" panose="02020603050405020304" pitchFamily="18" charset="0"/>
                <a:cs typeface="Calibri" panose="020F0502020204030204" pitchFamily="34" charset="0"/>
              </a:rPr>
              <a:t>(Sources development and integration with the launcher)</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l">
              <a:spcBef>
                <a:spcPts val="0"/>
              </a:spcBef>
              <a:buFont typeface="Symbol" panose="05050102010706020507" pitchFamily="18" charset="2"/>
              <a:buChar char=""/>
              <a:tabLst>
                <a:tab pos="-914400" algn="l"/>
                <a:tab pos="457200" algn="l"/>
              </a:tabLst>
            </a:pPr>
            <a:r>
              <a:rPr lang="en-GB" sz="1800" dirty="0">
                <a:effectLst/>
                <a:latin typeface="Calibri" panose="020F0502020204030204" pitchFamily="34" charset="0"/>
                <a:ea typeface="Times New Roman" panose="02020603050405020304" pitchFamily="18" charset="0"/>
                <a:cs typeface="Calibri" panose="020F0502020204030204" pitchFamily="34" charset="0"/>
              </a:rPr>
              <a:t>Procurement and characterization of the LaCl</a:t>
            </a:r>
            <a:r>
              <a:rPr lang="en-GB" sz="1800" baseline="-25000" dirty="0">
                <a:effectLst/>
                <a:latin typeface="Calibri" panose="020F0502020204030204" pitchFamily="34" charset="0"/>
                <a:ea typeface="Times New Roman" panose="02020603050405020304" pitchFamily="18" charset="0"/>
                <a:cs typeface="Calibri" panose="020F0502020204030204" pitchFamily="34" charset="0"/>
              </a:rPr>
              <a:t>3</a:t>
            </a:r>
            <a:r>
              <a:rPr lang="en-GB" sz="1800" dirty="0">
                <a:effectLst/>
                <a:latin typeface="Calibri" panose="020F0502020204030204" pitchFamily="34" charset="0"/>
                <a:ea typeface="Times New Roman" panose="02020603050405020304" pitchFamily="18" charset="0"/>
                <a:cs typeface="Calibri" panose="020F0502020204030204" pitchFamily="34" charset="0"/>
              </a:rPr>
              <a:t>(Ce) Compact Neutron Spectrometer</a:t>
            </a:r>
            <a:endParaRPr lang="en-GB" sz="1800" dirty="0">
              <a:latin typeface="Calibri" panose="020F0502020204030204" pitchFamily="34" charset="0"/>
              <a:ea typeface="Times New Roman" panose="02020603050405020304" pitchFamily="18" charset="0"/>
              <a:cs typeface="Calibri" panose="020F0502020204030204" pitchFamily="34" charset="0"/>
            </a:endParaRPr>
          </a:p>
          <a:p>
            <a:pPr marL="342900" lvl="0" indent="-342900" algn="l">
              <a:spcBef>
                <a:spcPts val="0"/>
              </a:spcBef>
              <a:buFont typeface="Symbol" panose="05050102010706020507" pitchFamily="18" charset="2"/>
              <a:buChar char=""/>
              <a:tabLst>
                <a:tab pos="-914400" algn="l"/>
                <a:tab pos="457200" algn="l"/>
              </a:tabLst>
            </a:pPr>
            <a:r>
              <a:rPr lang="en-GB" sz="1800" dirty="0">
                <a:effectLst/>
                <a:latin typeface="Calibri" panose="020F0502020204030204" pitchFamily="34" charset="0"/>
                <a:ea typeface="Times New Roman" panose="02020603050405020304" pitchFamily="18" charset="0"/>
                <a:cs typeface="Calibri" panose="020F0502020204030204" pitchFamily="34" charset="0"/>
              </a:rPr>
              <a:t>Finalize the design of Doppler Reflectometry</a:t>
            </a:r>
          </a:p>
          <a:p>
            <a:pPr marL="342900" lvl="0" indent="-342900" algn="l">
              <a:spcBef>
                <a:spcPts val="0"/>
              </a:spcBef>
              <a:buFont typeface="Symbol" panose="05050102010706020507" pitchFamily="18" charset="2"/>
              <a:buChar char=""/>
              <a:tabLst>
                <a:tab pos="-914400" algn="l"/>
                <a:tab pos="457200" algn="l"/>
              </a:tabLst>
            </a:pPr>
            <a:r>
              <a:rPr lang="en-GB" sz="1800" dirty="0">
                <a:effectLst/>
                <a:latin typeface="Calibri" panose="020F0502020204030204" pitchFamily="34" charset="0"/>
                <a:ea typeface="Times New Roman" panose="02020603050405020304" pitchFamily="18" charset="0"/>
                <a:cs typeface="Calibri" panose="020F0502020204030204" pitchFamily="34" charset="0"/>
              </a:rPr>
              <a:t>Finalize the design of the Vertical Neutron Camera</a:t>
            </a:r>
          </a:p>
          <a:p>
            <a:pPr marL="342900" lvl="0" indent="-342900" algn="l">
              <a:spcBef>
                <a:spcPts val="0"/>
              </a:spcBef>
              <a:buFont typeface="Symbol" panose="05050102010706020507" pitchFamily="18" charset="2"/>
              <a:buChar char=""/>
              <a:tabLst>
                <a:tab pos="-914400" algn="l"/>
                <a:tab pos="457200" algn="l"/>
              </a:tabLst>
            </a:pPr>
            <a:r>
              <a:rPr lang="en-GB" sz="1800" dirty="0">
                <a:effectLst/>
                <a:latin typeface="Calibri" panose="020F0502020204030204" pitchFamily="34" charset="0"/>
                <a:ea typeface="Times New Roman" panose="02020603050405020304" pitchFamily="18" charset="0"/>
                <a:cs typeface="Calibri" panose="020F0502020204030204" pitchFamily="34" charset="0"/>
              </a:rPr>
              <a:t>Support th</a:t>
            </a:r>
            <a:r>
              <a:rPr lang="en-GB" sz="1800" dirty="0">
                <a:latin typeface="Calibri" panose="020F0502020204030204" pitchFamily="34" charset="0"/>
                <a:ea typeface="Times New Roman" panose="02020603050405020304" pitchFamily="18" charset="0"/>
                <a:cs typeface="Calibri" panose="020F0502020204030204" pitchFamily="34" charset="0"/>
              </a:rPr>
              <a:t>e selected Edge and SOL diagnostics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20000"/>
              </a:lnSpc>
              <a:spcBef>
                <a:spcPts val="0"/>
              </a:spcBef>
            </a:pPr>
            <a:endParaRPr lang="en-US" sz="3600" dirty="0"/>
          </a:p>
        </p:txBody>
      </p:sp>
      <p:sp>
        <p:nvSpPr>
          <p:cNvPr id="5" name="Slide Number Placeholder 4">
            <a:extLst>
              <a:ext uri="{FF2B5EF4-FFF2-40B4-BE49-F238E27FC236}">
                <a16:creationId xmlns:a16="http://schemas.microsoft.com/office/drawing/2014/main" id="{86760B49-6F42-48DF-9814-5126163DA059}"/>
              </a:ext>
            </a:extLst>
          </p:cNvPr>
          <p:cNvSpPr>
            <a:spLocks noGrp="1"/>
          </p:cNvSpPr>
          <p:nvPr>
            <p:ph type="sldNum" sz="quarter" idx="12"/>
          </p:nvPr>
        </p:nvSpPr>
        <p:spPr/>
        <p:txBody>
          <a:bodyPr/>
          <a:lstStyle/>
          <a:p>
            <a:fld id="{6A6D9FA1-99C7-4910-8E32-B85D378B0060}" type="slidenum">
              <a:rPr lang="en-GB" smtClean="0">
                <a:solidFill>
                  <a:prstClr val="white"/>
                </a:solidFill>
              </a:rPr>
              <a:pPr/>
              <a:t>2</a:t>
            </a:fld>
            <a:endParaRPr lang="en-GB" dirty="0">
              <a:solidFill>
                <a:prstClr val="white"/>
              </a:solidFill>
            </a:endParaRPr>
          </a:p>
        </p:txBody>
      </p:sp>
      <p:sp>
        <p:nvSpPr>
          <p:cNvPr id="8" name="Espace réservé du pied de page 7">
            <a:extLst>
              <a:ext uri="{FF2B5EF4-FFF2-40B4-BE49-F238E27FC236}">
                <a16:creationId xmlns:a16="http://schemas.microsoft.com/office/drawing/2014/main" id="{6FE1BF11-230C-4F0B-9128-DBFDD34D8CA1}"/>
              </a:ext>
            </a:extLst>
          </p:cNvPr>
          <p:cNvSpPr>
            <a:spLocks noGrp="1"/>
          </p:cNvSpPr>
          <p:nvPr>
            <p:ph type="ftr" sz="quarter" idx="11"/>
          </p:nvPr>
        </p:nvSpPr>
        <p:spPr/>
        <p:txBody>
          <a:bodyPr/>
          <a:lstStyle/>
          <a:p>
            <a:r>
              <a:rPr lang="en-US" dirty="0">
                <a:solidFill>
                  <a:prstClr val="white"/>
                </a:solidFill>
              </a:rPr>
              <a:t>G Falchetto on behalf of WPSA 2nd E-TASC General Meeting 2026</a:t>
            </a:r>
            <a:endParaRPr lang="en-GB" dirty="0">
              <a:solidFill>
                <a:prstClr val="white"/>
              </a:solidFill>
            </a:endParaRPr>
          </a:p>
        </p:txBody>
      </p:sp>
    </p:spTree>
    <p:extLst>
      <p:ext uri="{BB962C8B-B14F-4D97-AF65-F5344CB8AC3E}">
        <p14:creationId xmlns:p14="http://schemas.microsoft.com/office/powerpoint/2010/main" val="1102093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9339CF-8307-41FD-A6B4-4333EDAAAB9A}"/>
              </a:ext>
            </a:extLst>
          </p:cNvPr>
          <p:cNvSpPr>
            <a:spLocks noGrp="1"/>
          </p:cNvSpPr>
          <p:nvPr>
            <p:ph type="title"/>
          </p:nvPr>
        </p:nvSpPr>
        <p:spPr/>
        <p:txBody>
          <a:bodyPr/>
          <a:lstStyle/>
          <a:p>
            <a:r>
              <a:rPr lang="fr-FR" dirty="0"/>
              <a:t>Code Management </a:t>
            </a:r>
            <a:r>
              <a:rPr lang="fr-FR" dirty="0" err="1"/>
              <a:t>activities</a:t>
            </a:r>
            <a:r>
              <a:rPr lang="fr-FR" dirty="0"/>
              <a:t> in 2026 (~1ppy) </a:t>
            </a:r>
          </a:p>
        </p:txBody>
      </p:sp>
      <p:sp>
        <p:nvSpPr>
          <p:cNvPr id="4" name="Espace réservé du pied de page 3">
            <a:extLst>
              <a:ext uri="{FF2B5EF4-FFF2-40B4-BE49-F238E27FC236}">
                <a16:creationId xmlns:a16="http://schemas.microsoft.com/office/drawing/2014/main" id="{C915A7AE-A17A-4A09-88D7-83524A36AFF8}"/>
              </a:ext>
            </a:extLst>
          </p:cNvPr>
          <p:cNvSpPr>
            <a:spLocks noGrp="1"/>
          </p:cNvSpPr>
          <p:nvPr>
            <p:ph type="ftr" sz="quarter" idx="11"/>
          </p:nvPr>
        </p:nvSpPr>
        <p:spPr/>
        <p:txBody>
          <a:bodyPr/>
          <a:lstStyle/>
          <a:p>
            <a:r>
              <a:rPr lang="en-US" dirty="0">
                <a:solidFill>
                  <a:prstClr val="white"/>
                </a:solidFill>
              </a:rPr>
              <a:t>G Falchetto on behalf of WPSA  2nd E-TASC General Meeting 2026</a:t>
            </a:r>
            <a:endParaRPr lang="en-GB" dirty="0">
              <a:solidFill>
                <a:prstClr val="white"/>
              </a:solidFill>
            </a:endParaRPr>
          </a:p>
        </p:txBody>
      </p:sp>
      <p:sp>
        <p:nvSpPr>
          <p:cNvPr id="5" name="Espace réservé du numéro de diapositive 4">
            <a:extLst>
              <a:ext uri="{FF2B5EF4-FFF2-40B4-BE49-F238E27FC236}">
                <a16:creationId xmlns:a16="http://schemas.microsoft.com/office/drawing/2014/main" id="{60046EDA-360C-4902-9A6D-1DE4E21275A8}"/>
              </a:ext>
            </a:extLst>
          </p:cNvPr>
          <p:cNvSpPr>
            <a:spLocks noGrp="1"/>
          </p:cNvSpPr>
          <p:nvPr>
            <p:ph type="sldNum" sz="quarter" idx="12"/>
          </p:nvPr>
        </p:nvSpPr>
        <p:spPr/>
        <p:txBody>
          <a:bodyPr/>
          <a:lstStyle/>
          <a:p>
            <a:fld id="{6A6D9FA1-99C7-4910-8E32-B85D378B0060}" type="slidenum">
              <a:rPr lang="en-GB" smtClean="0">
                <a:solidFill>
                  <a:prstClr val="white"/>
                </a:solidFill>
              </a:rPr>
              <a:pPr/>
              <a:t>3</a:t>
            </a:fld>
            <a:endParaRPr lang="en-GB" dirty="0">
              <a:solidFill>
                <a:prstClr val="white"/>
              </a:solidFill>
            </a:endParaRPr>
          </a:p>
        </p:txBody>
      </p:sp>
      <p:sp>
        <p:nvSpPr>
          <p:cNvPr id="7" name="Espace réservé du contenu 6">
            <a:extLst>
              <a:ext uri="{FF2B5EF4-FFF2-40B4-BE49-F238E27FC236}">
                <a16:creationId xmlns:a16="http://schemas.microsoft.com/office/drawing/2014/main" id="{ADE3BBF2-55B8-44E7-AC57-364A1EBBDBA6}"/>
              </a:ext>
            </a:extLst>
          </p:cNvPr>
          <p:cNvSpPr>
            <a:spLocks noGrp="1"/>
          </p:cNvSpPr>
          <p:nvPr>
            <p:ph idx="1"/>
          </p:nvPr>
        </p:nvSpPr>
        <p:spPr>
          <a:xfrm>
            <a:off x="544488" y="1169368"/>
            <a:ext cx="11103024" cy="4810013"/>
          </a:xfrm>
        </p:spPr>
        <p:txBody>
          <a:bodyPr>
            <a:normAutofit/>
          </a:bodyPr>
          <a:lstStyle/>
          <a:p>
            <a:pPr marL="0" indent="0">
              <a:buNone/>
            </a:pPr>
            <a:r>
              <a:rPr lang="en-US" dirty="0"/>
              <a:t>Main objective: consolidation, test and provision of operational tools for use in Naka “control-room”  in support to the scientific exploitation :</a:t>
            </a:r>
          </a:p>
          <a:p>
            <a:r>
              <a:rPr lang="en-US" dirty="0"/>
              <a:t>JT-60SA PDS :	PDS </a:t>
            </a:r>
            <a:r>
              <a:rPr lang="en-US" dirty="0" err="1"/>
              <a:t>optimised</a:t>
            </a:r>
            <a:r>
              <a:rPr lang="en-US" dirty="0"/>
              <a:t> and applied to JT-60SA  hybrid scenario</a:t>
            </a:r>
          </a:p>
          <a:p>
            <a:r>
              <a:rPr lang="en-US" dirty="0"/>
              <a:t>Magnetic control integrated tools demonstrated on a relevant scenario</a:t>
            </a:r>
          </a:p>
          <a:p>
            <a:r>
              <a:rPr lang="en-US" dirty="0" err="1"/>
              <a:t>Intrashot</a:t>
            </a:r>
            <a:r>
              <a:rPr lang="en-US" dirty="0"/>
              <a:t> data visualization and analysis tools adapted to OP-2 (</a:t>
            </a:r>
            <a:r>
              <a:rPr lang="en-US" dirty="0" err="1"/>
              <a:t>eg</a:t>
            </a:r>
            <a:r>
              <a:rPr lang="en-US" dirty="0"/>
              <a:t> automated profile fitting tool)</a:t>
            </a:r>
          </a:p>
          <a:p>
            <a:r>
              <a:rPr lang="en-US" dirty="0"/>
              <a:t>Consolidation of EC HCD and ECE modelling tools </a:t>
            </a:r>
          </a:p>
          <a:p>
            <a:r>
              <a:rPr lang="en-US" dirty="0"/>
              <a:t>Consolidation of tools in support of OP-2 magnets operation</a:t>
            </a:r>
          </a:p>
          <a:p>
            <a:r>
              <a:rPr lang="en-US" dirty="0"/>
              <a:t>TPCI synthetic diagnostics tested on a relevant scenario</a:t>
            </a:r>
          </a:p>
          <a:p>
            <a:endParaRPr lang="en-US" dirty="0"/>
          </a:p>
          <a:p>
            <a:pPr>
              <a:buFont typeface="Wingdings" panose="05000000000000000000" pitchFamily="2" charset="2"/>
              <a:buChar char="Ø"/>
            </a:pPr>
            <a:r>
              <a:rPr lang="en-GB" dirty="0">
                <a:solidFill>
                  <a:srgbClr val="FF0000"/>
                </a:solidFill>
                <a:latin typeface="Calibri" panose="020F0502020204030204" pitchFamily="34" charset="0"/>
                <a:ea typeface="Times New Roman" panose="02020603050405020304" pitchFamily="18" charset="0"/>
                <a:cs typeface="Calibri" panose="020F0502020204030204" pitchFamily="34" charset="0"/>
              </a:rPr>
              <a:t>Training for users</a:t>
            </a:r>
            <a:r>
              <a:rPr lang="en-GB" dirty="0">
                <a:latin typeface="Calibri" panose="020F0502020204030204" pitchFamily="34" charset="0"/>
                <a:ea typeface="Times New Roman" panose="02020603050405020304" pitchFamily="18" charset="0"/>
                <a:cs typeface="Calibri" panose="020F0502020204030204" pitchFamily="34" charset="0"/>
              </a:rPr>
              <a:t> on the Pulse Design Simulator, ATEP workflow, MHD chain</a:t>
            </a:r>
            <a:endParaRPr lang="en-US" dirty="0"/>
          </a:p>
          <a:p>
            <a:pPr marL="0" indent="0">
              <a:buNone/>
            </a:pPr>
            <a:endParaRPr lang="fr-FR" dirty="0"/>
          </a:p>
        </p:txBody>
      </p:sp>
      <p:sp>
        <p:nvSpPr>
          <p:cNvPr id="3" name="ZoneTexte 2">
            <a:extLst>
              <a:ext uri="{FF2B5EF4-FFF2-40B4-BE49-F238E27FC236}">
                <a16:creationId xmlns:a16="http://schemas.microsoft.com/office/drawing/2014/main" id="{2D72193F-1ACF-41A3-A015-F757E89823FB}"/>
              </a:ext>
            </a:extLst>
          </p:cNvPr>
          <p:cNvSpPr txBox="1"/>
          <p:nvPr/>
        </p:nvSpPr>
        <p:spPr>
          <a:xfrm>
            <a:off x="983432" y="629964"/>
            <a:ext cx="3416833" cy="400110"/>
          </a:xfrm>
          <a:prstGeom prst="rect">
            <a:avLst/>
          </a:prstGeom>
          <a:noFill/>
        </p:spPr>
        <p:txBody>
          <a:bodyPr wrap="none" rtlCol="0">
            <a:spAutoFit/>
          </a:bodyPr>
          <a:lstStyle/>
          <a:p>
            <a:pPr algn="l"/>
            <a:r>
              <a:rPr lang="fr-FR" sz="2000" b="1" dirty="0"/>
              <a:t>G Falchetto - Area </a:t>
            </a:r>
            <a:r>
              <a:rPr lang="fr-FR" sz="2000" b="1" dirty="0" err="1"/>
              <a:t>Coordinator</a:t>
            </a:r>
            <a:endParaRPr lang="fr-FR" sz="2000" b="1" dirty="0"/>
          </a:p>
        </p:txBody>
      </p:sp>
    </p:spTree>
    <p:extLst>
      <p:ext uri="{BB962C8B-B14F-4D97-AF65-F5344CB8AC3E}">
        <p14:creationId xmlns:p14="http://schemas.microsoft.com/office/powerpoint/2010/main" val="2950874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C0A5E1-4B69-472B-8278-741B7BFD1541}"/>
              </a:ext>
            </a:extLst>
          </p:cNvPr>
          <p:cNvSpPr>
            <a:spLocks noGrp="1"/>
          </p:cNvSpPr>
          <p:nvPr>
            <p:ph type="title"/>
          </p:nvPr>
        </p:nvSpPr>
        <p:spPr>
          <a:xfrm>
            <a:off x="983432" y="129508"/>
            <a:ext cx="9451776" cy="457200"/>
          </a:xfrm>
        </p:spPr>
        <p:txBody>
          <a:bodyPr/>
          <a:lstStyle/>
          <a:p>
            <a:r>
              <a:rPr lang="fr-FR" dirty="0"/>
              <a:t>Pulse Design Simulator for JT-60SA</a:t>
            </a:r>
          </a:p>
        </p:txBody>
      </p:sp>
      <p:sp>
        <p:nvSpPr>
          <p:cNvPr id="3" name="Espace réservé du pied de page 2">
            <a:extLst>
              <a:ext uri="{FF2B5EF4-FFF2-40B4-BE49-F238E27FC236}">
                <a16:creationId xmlns:a16="http://schemas.microsoft.com/office/drawing/2014/main" id="{BF00E22C-8B75-41C6-B030-A72937514D3C}"/>
              </a:ext>
            </a:extLst>
          </p:cNvPr>
          <p:cNvSpPr>
            <a:spLocks noGrp="1"/>
          </p:cNvSpPr>
          <p:nvPr>
            <p:ph type="ftr" sz="quarter" idx="11"/>
          </p:nvPr>
        </p:nvSpPr>
        <p:spPr/>
        <p:txBody>
          <a:bodyPr/>
          <a:lstStyle/>
          <a:p>
            <a:r>
              <a:rPr lang="en-US" dirty="0">
                <a:solidFill>
                  <a:prstClr val="white"/>
                </a:solidFill>
              </a:rPr>
              <a:t>G Falchetto on behalf of WPSA.CM  2nd E-TASC General Meeting 2026</a:t>
            </a:r>
            <a:endParaRPr lang="en-GB" dirty="0">
              <a:solidFill>
                <a:prstClr val="white"/>
              </a:solidFill>
            </a:endParaRPr>
          </a:p>
        </p:txBody>
      </p:sp>
      <p:sp>
        <p:nvSpPr>
          <p:cNvPr id="4" name="Espace réservé du numéro de diapositive 3">
            <a:extLst>
              <a:ext uri="{FF2B5EF4-FFF2-40B4-BE49-F238E27FC236}">
                <a16:creationId xmlns:a16="http://schemas.microsoft.com/office/drawing/2014/main" id="{FA1DE742-7C00-4A62-98C5-FE9E9C594DAA}"/>
              </a:ext>
            </a:extLst>
          </p:cNvPr>
          <p:cNvSpPr>
            <a:spLocks noGrp="1"/>
          </p:cNvSpPr>
          <p:nvPr>
            <p:ph type="sldNum" sz="quarter" idx="12"/>
          </p:nvPr>
        </p:nvSpPr>
        <p:spPr/>
        <p:txBody>
          <a:bodyPr/>
          <a:lstStyle/>
          <a:p>
            <a:fld id="{6A6D9FA1-99C7-4910-8E32-B85D378B0060}" type="slidenum">
              <a:rPr lang="en-GB" smtClean="0">
                <a:solidFill>
                  <a:prstClr val="white"/>
                </a:solidFill>
              </a:rPr>
              <a:pPr/>
              <a:t>4</a:t>
            </a:fld>
            <a:endParaRPr lang="en-GB" dirty="0">
              <a:solidFill>
                <a:prstClr val="white"/>
              </a:solidFill>
            </a:endParaRPr>
          </a:p>
        </p:txBody>
      </p:sp>
      <p:grpSp>
        <p:nvGrpSpPr>
          <p:cNvPr id="5" name="Groupe 4">
            <a:extLst>
              <a:ext uri="{FF2B5EF4-FFF2-40B4-BE49-F238E27FC236}">
                <a16:creationId xmlns:a16="http://schemas.microsoft.com/office/drawing/2014/main" id="{A232A3F1-6317-4C3E-BC89-C4DD0EF24EBC}"/>
              </a:ext>
            </a:extLst>
          </p:cNvPr>
          <p:cNvGrpSpPr/>
          <p:nvPr/>
        </p:nvGrpSpPr>
        <p:grpSpPr>
          <a:xfrm>
            <a:off x="1415037" y="649715"/>
            <a:ext cx="3931920" cy="2910840"/>
            <a:chOff x="0" y="0"/>
            <a:chExt cx="3906520" cy="2739683"/>
          </a:xfrm>
        </p:grpSpPr>
        <p:pic>
          <p:nvPicPr>
            <p:cNvPr id="6" name="Image 5">
              <a:extLst>
                <a:ext uri="{FF2B5EF4-FFF2-40B4-BE49-F238E27FC236}">
                  <a16:creationId xmlns:a16="http://schemas.microsoft.com/office/drawing/2014/main" id="{615C79D3-FAAB-4885-AE97-AA7E1862A4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 y="0"/>
              <a:ext cx="3837940" cy="2446020"/>
            </a:xfrm>
            <a:prstGeom prst="rect">
              <a:avLst/>
            </a:prstGeom>
          </p:spPr>
        </p:pic>
        <p:sp>
          <p:nvSpPr>
            <p:cNvPr id="7" name="Zone de texte 9">
              <a:extLst>
                <a:ext uri="{FF2B5EF4-FFF2-40B4-BE49-F238E27FC236}">
                  <a16:creationId xmlns:a16="http://schemas.microsoft.com/office/drawing/2014/main" id="{08B74AC4-1DB2-48FA-BEA7-FC7185025729}"/>
                </a:ext>
              </a:extLst>
            </p:cNvPr>
            <p:cNvSpPr txBox="1"/>
            <p:nvPr/>
          </p:nvSpPr>
          <p:spPr>
            <a:xfrm>
              <a:off x="0" y="2499360"/>
              <a:ext cx="3559370" cy="240323"/>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fr-FR" sz="1000" dirty="0">
                <a:effectLst/>
                <a:latin typeface="Times New Roman" panose="02020603050405020304" pitchFamily="18" charset="0"/>
                <a:ea typeface="Times New Roman" panose="02020603050405020304" pitchFamily="18" charset="0"/>
              </a:endParaRPr>
            </a:p>
          </p:txBody>
        </p:sp>
      </p:grpSp>
      <p:pic>
        <p:nvPicPr>
          <p:cNvPr id="10" name="Image 9">
            <a:extLst>
              <a:ext uri="{FF2B5EF4-FFF2-40B4-BE49-F238E27FC236}">
                <a16:creationId xmlns:a16="http://schemas.microsoft.com/office/drawing/2014/main" id="{C760098D-B682-44C5-8369-A5EFCF9D8F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8506" y="689944"/>
            <a:ext cx="4067726" cy="2615274"/>
          </a:xfrm>
          <a:prstGeom prst="rect">
            <a:avLst/>
          </a:prstGeom>
        </p:spPr>
      </p:pic>
      <p:sp>
        <p:nvSpPr>
          <p:cNvPr id="12" name="ZoneTexte 11">
            <a:extLst>
              <a:ext uri="{FF2B5EF4-FFF2-40B4-BE49-F238E27FC236}">
                <a16:creationId xmlns:a16="http://schemas.microsoft.com/office/drawing/2014/main" id="{CEB76E4B-8638-472A-8278-C3A5DCD99014}"/>
              </a:ext>
            </a:extLst>
          </p:cNvPr>
          <p:cNvSpPr txBox="1"/>
          <p:nvPr/>
        </p:nvSpPr>
        <p:spPr>
          <a:xfrm>
            <a:off x="7256669" y="267226"/>
            <a:ext cx="4261254" cy="307777"/>
          </a:xfrm>
          <a:prstGeom prst="rect">
            <a:avLst/>
          </a:prstGeom>
          <a:noFill/>
        </p:spPr>
        <p:txBody>
          <a:bodyPr wrap="square">
            <a:spAutoFit/>
          </a:bodyPr>
          <a:lstStyle/>
          <a:p>
            <a:r>
              <a:rPr lang="fr-FR" sz="1400" b="1" dirty="0">
                <a:solidFill>
                  <a:srgbClr val="0070C0"/>
                </a:solidFill>
              </a:rPr>
              <a:t>[E. Joffrin et al  2026 </a:t>
            </a:r>
            <a:r>
              <a:rPr lang="fr-FR" sz="1400" b="1" dirty="0" err="1">
                <a:solidFill>
                  <a:srgbClr val="0070C0"/>
                </a:solidFill>
              </a:rPr>
              <a:t>Submitted</a:t>
            </a:r>
            <a:r>
              <a:rPr lang="fr-FR" sz="1400" b="1" dirty="0">
                <a:solidFill>
                  <a:srgbClr val="0070C0"/>
                </a:solidFill>
              </a:rPr>
              <a:t> to </a:t>
            </a:r>
            <a:r>
              <a:rPr lang="fr-FR" sz="1400" b="1" dirty="0" err="1">
                <a:solidFill>
                  <a:srgbClr val="0070C0"/>
                </a:solidFill>
              </a:rPr>
              <a:t>Nuclear</a:t>
            </a:r>
            <a:r>
              <a:rPr lang="fr-FR" sz="1400" b="1" dirty="0">
                <a:solidFill>
                  <a:srgbClr val="0070C0"/>
                </a:solidFill>
              </a:rPr>
              <a:t> Fusion ]</a:t>
            </a:r>
          </a:p>
        </p:txBody>
      </p:sp>
      <p:pic>
        <p:nvPicPr>
          <p:cNvPr id="13" name="Immagine 1" descr="Immagine che contiene testo, schermata, diagramma, Parallelo&#10;&#10;Il contenuto generato dall'IA potrebbe non essere corretto.">
            <a:extLst>
              <a:ext uri="{FF2B5EF4-FFF2-40B4-BE49-F238E27FC236}">
                <a16:creationId xmlns:a16="http://schemas.microsoft.com/office/drawing/2014/main" id="{D9DDE3DF-F6E7-4A89-B2B9-E6864E6BFC23}"/>
              </a:ext>
            </a:extLst>
          </p:cNvPr>
          <p:cNvPicPr/>
          <p:nvPr/>
        </p:nvPicPr>
        <p:blipFill rotWithShape="1">
          <a:blip r:embed="rId4"/>
          <a:srcRect t="6194" b="7103"/>
          <a:stretch>
            <a:fillRect/>
          </a:stretch>
        </p:blipFill>
        <p:spPr bwMode="auto">
          <a:xfrm>
            <a:off x="299386" y="3560555"/>
            <a:ext cx="5870575" cy="2862580"/>
          </a:xfrm>
          <a:prstGeom prst="rect">
            <a:avLst/>
          </a:prstGeom>
          <a:ln>
            <a:noFill/>
          </a:ln>
          <a:extLst>
            <a:ext uri="{53640926-AAD7-44D8-BBD7-CCE9431645EC}">
              <a14:shadowObscured xmlns:a14="http://schemas.microsoft.com/office/drawing/2010/main"/>
            </a:ext>
          </a:extLst>
        </p:spPr>
      </p:pic>
      <p:sp>
        <p:nvSpPr>
          <p:cNvPr id="14" name="Zone de texte 7">
            <a:extLst>
              <a:ext uri="{FF2B5EF4-FFF2-40B4-BE49-F238E27FC236}">
                <a16:creationId xmlns:a16="http://schemas.microsoft.com/office/drawing/2014/main" id="{6343F2A5-EB03-47A7-9AAD-F52C5438986F}"/>
              </a:ext>
            </a:extLst>
          </p:cNvPr>
          <p:cNvSpPr txBox="1"/>
          <p:nvPr/>
        </p:nvSpPr>
        <p:spPr>
          <a:xfrm>
            <a:off x="7225854" y="3319458"/>
            <a:ext cx="4067726" cy="233325"/>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GB" sz="1200" dirty="0">
                <a:effectLst/>
                <a:latin typeface="+mj-lt"/>
                <a:ea typeface="MS Mincho" panose="02020609040205080304" pitchFamily="49" charset="-128"/>
              </a:rPr>
              <a:t>PDS full discharge simulation of </a:t>
            </a:r>
            <a:r>
              <a:rPr lang="en-GB" sz="1200" dirty="0">
                <a:latin typeface="+mj-lt"/>
                <a:ea typeface="MS Mincho" panose="02020609040205080304" pitchFamily="49" charset="-128"/>
              </a:rPr>
              <a:t>JT-60SA</a:t>
            </a:r>
            <a:r>
              <a:rPr lang="en-GB" sz="1200" dirty="0">
                <a:effectLst/>
                <a:latin typeface="+mj-lt"/>
                <a:ea typeface="MS Mincho" panose="02020609040205080304" pitchFamily="49" charset="-128"/>
              </a:rPr>
              <a:t> 4.6MA/2.25T scenario</a:t>
            </a:r>
            <a:endParaRPr lang="fr-FR" sz="1200" dirty="0">
              <a:effectLst/>
              <a:latin typeface="+mj-lt"/>
              <a:ea typeface="Times New Roman" panose="02020603050405020304" pitchFamily="18" charset="0"/>
            </a:endParaRPr>
          </a:p>
        </p:txBody>
      </p:sp>
      <p:sp>
        <p:nvSpPr>
          <p:cNvPr id="16" name="ZoneTexte 15">
            <a:extLst>
              <a:ext uri="{FF2B5EF4-FFF2-40B4-BE49-F238E27FC236}">
                <a16:creationId xmlns:a16="http://schemas.microsoft.com/office/drawing/2014/main" id="{8FA81D33-E7DE-48B3-B362-17313AF846D8}"/>
              </a:ext>
            </a:extLst>
          </p:cNvPr>
          <p:cNvSpPr txBox="1"/>
          <p:nvPr/>
        </p:nvSpPr>
        <p:spPr>
          <a:xfrm>
            <a:off x="6437839" y="3888433"/>
            <a:ext cx="5643756" cy="2283767"/>
          </a:xfrm>
          <a:prstGeom prst="rect">
            <a:avLst/>
          </a:prstGeom>
          <a:noFill/>
        </p:spPr>
        <p:txBody>
          <a:bodyPr wrap="square">
            <a:spAutoFit/>
          </a:bodyPr>
          <a:lstStyle/>
          <a:p>
            <a:pPr algn="just">
              <a:lnSpc>
                <a:spcPct val="110000"/>
              </a:lnSpc>
              <a:spcAft>
                <a:spcPts val="600"/>
              </a:spcAft>
            </a:pPr>
            <a:r>
              <a:rPr lang="en-GB" sz="1400" dirty="0">
                <a:solidFill>
                  <a:srgbClr val="FF0000"/>
                </a:solidFill>
                <a:latin typeface="Arial" panose="020B0604020202020204" pitchFamily="34" charset="0"/>
                <a:ea typeface="Calibri" panose="020F0502020204030204" pitchFamily="34" charset="0"/>
                <a:cs typeface="Arial" panose="020B0604020202020204" pitchFamily="34" charset="0"/>
              </a:rPr>
              <a:t>Caveat: JT-60SA PDS is not yet routine, nor “press button code”; hence, a training is required to get familiar with the various components. </a:t>
            </a:r>
          </a:p>
          <a:p>
            <a:pPr algn="just">
              <a:lnSpc>
                <a:spcPct val="110000"/>
              </a:lnSpc>
            </a:pPr>
            <a:r>
              <a:rPr lang="en-GB" sz="1400" dirty="0">
                <a:solidFill>
                  <a:srgbClr val="0070C0"/>
                </a:solidFill>
                <a:latin typeface="Arial" panose="020B0604020202020204" pitchFamily="34" charset="0"/>
                <a:ea typeface="Calibri" panose="020F0502020204030204" pitchFamily="34" charset="0"/>
                <a:cs typeface="Arial" panose="020B0604020202020204" pitchFamily="34" charset="0"/>
              </a:rPr>
              <a:t>A training</a:t>
            </a:r>
            <a:r>
              <a:rPr lang="en-GB" sz="1400" dirty="0">
                <a:solidFill>
                  <a:srgbClr val="0070C0"/>
                </a:solidFill>
                <a:effectLst/>
                <a:latin typeface="Arial" panose="020B0604020202020204" pitchFamily="34" charset="0"/>
                <a:ea typeface="Calibri" panose="020F0502020204030204" pitchFamily="34" charset="0"/>
                <a:cs typeface="Arial" panose="020B0604020202020204" pitchFamily="34" charset="0"/>
              </a:rPr>
              <a:t> is being prepared and will be offered in 2026:</a:t>
            </a:r>
          </a:p>
          <a:p>
            <a:pPr marL="285750" indent="-285750" algn="just">
              <a:lnSpc>
                <a:spcPct val="110000"/>
              </a:lnSpc>
              <a:buFontTx/>
              <a:buChar char="-"/>
            </a:pPr>
            <a:r>
              <a:rPr lang="en-GB" sz="1400" dirty="0">
                <a:solidFill>
                  <a:srgbClr val="0070C0"/>
                </a:solidFill>
                <a:latin typeface="Arial" panose="020B0604020202020204" pitchFamily="34" charset="0"/>
                <a:ea typeface="Calibri" panose="020F0502020204030204" pitchFamily="34" charset="0"/>
                <a:cs typeface="Arial" panose="020B0604020202020204" pitchFamily="34" charset="0"/>
              </a:rPr>
              <a:t>t</a:t>
            </a:r>
            <a:r>
              <a:rPr lang="en-GB" sz="1400" dirty="0">
                <a:solidFill>
                  <a:srgbClr val="0070C0"/>
                </a:solidFill>
                <a:effectLst/>
                <a:latin typeface="Arial" panose="020B0604020202020204" pitchFamily="34" charset="0"/>
                <a:ea typeface="Calibri" panose="020F0502020204030204" pitchFamily="34" charset="0"/>
                <a:cs typeface="Arial" panose="020B0604020202020204" pitchFamily="34" charset="0"/>
              </a:rPr>
              <a:t>o users willing to gain experience in scenario design, in view of proposing an experiment or becoming a plasma operator; </a:t>
            </a:r>
          </a:p>
          <a:p>
            <a:pPr marL="285750" indent="-285750" algn="just">
              <a:lnSpc>
                <a:spcPct val="110000"/>
              </a:lnSpc>
              <a:buFontTx/>
              <a:buChar char="-"/>
            </a:pPr>
            <a:r>
              <a:rPr lang="en-GB" sz="1400" dirty="0">
                <a:solidFill>
                  <a:srgbClr val="0070C0"/>
                </a:solidFill>
                <a:effectLst/>
                <a:latin typeface="Arial" panose="020B0604020202020204" pitchFamily="34" charset="0"/>
                <a:ea typeface="Calibri" panose="020F0502020204030204" pitchFamily="34" charset="0"/>
                <a:cs typeface="Arial" panose="020B0604020202020204" pitchFamily="34" charset="0"/>
              </a:rPr>
              <a:t>al</a:t>
            </a:r>
            <a:r>
              <a:rPr lang="en-GB" sz="1400" dirty="0">
                <a:solidFill>
                  <a:srgbClr val="0070C0"/>
                </a:solidFill>
                <a:latin typeface="Arial" panose="020B0604020202020204" pitchFamily="34" charset="0"/>
                <a:ea typeface="Calibri" panose="020F0502020204030204" pitchFamily="34" charset="0"/>
                <a:cs typeface="Arial" panose="020B0604020202020204" pitchFamily="34" charset="0"/>
              </a:rPr>
              <a:t>though target will be JT-60SA it can be valuable in view of PDS development for other devices, like WEST and ITER, which are using similar tools.</a:t>
            </a:r>
            <a:endParaRPr lang="en-GB" sz="14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68C3D213-2716-42A6-A67C-CEAA7F8BAD38}"/>
              </a:ext>
            </a:extLst>
          </p:cNvPr>
          <p:cNvSpPr/>
          <p:nvPr/>
        </p:nvSpPr>
        <p:spPr>
          <a:xfrm>
            <a:off x="2558562" y="6208285"/>
            <a:ext cx="1855176" cy="255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99835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new versions of EP-Stability Workflow available on ITER SDCC and new Gateway  (thx T. Hayward-Schneider &amp; V.-A. Popa)…"/>
          <p:cNvSpPr txBox="1"/>
          <p:nvPr/>
        </p:nvSpPr>
        <p:spPr>
          <a:xfrm>
            <a:off x="382177" y="971658"/>
            <a:ext cx="7872769" cy="52219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p>
            <a:pPr marL="114300" indent="-114300">
              <a:buSzPct val="100000"/>
              <a:buChar char="•"/>
              <a:defRPr sz="4200" b="1"/>
            </a:pPr>
            <a:r>
              <a:rPr sz="2100" dirty="0"/>
              <a:t>new versions of EP-Stability Workflow available on ITER SDCC and new Gateway  (thx T. Hayward-Schneider &amp; V.-A. Popa)</a:t>
            </a:r>
          </a:p>
          <a:p>
            <a:pPr defTabSz="6350">
              <a:tabLst>
                <a:tab pos="177800" algn="l"/>
                <a:tab pos="355600" algn="l"/>
                <a:tab pos="533400" algn="l"/>
                <a:tab pos="711200" algn="l"/>
                <a:tab pos="889000" algn="l"/>
                <a:tab pos="1066800" algn="l"/>
                <a:tab pos="1244600" algn="l"/>
                <a:tab pos="1422400" algn="l"/>
                <a:tab pos="1600200" algn="l"/>
                <a:tab pos="1778000" algn="l"/>
                <a:tab pos="1955800" algn="l"/>
                <a:tab pos="2133600" algn="l"/>
              </a:tabLst>
              <a:defRPr sz="4200"/>
            </a:pPr>
            <a:endParaRPr sz="2100" dirty="0"/>
          </a:p>
          <a:p>
            <a:pPr marL="114300" indent="-114300" defTabSz="6350">
              <a:buSzPct val="100000"/>
              <a:buChar char="•"/>
              <a:tabLst>
                <a:tab pos="177800" algn="l"/>
                <a:tab pos="355600" algn="l"/>
                <a:tab pos="533400" algn="l"/>
                <a:tab pos="711200" algn="l"/>
                <a:tab pos="889000" algn="l"/>
                <a:tab pos="1066800" algn="l"/>
                <a:tab pos="1244600" algn="l"/>
                <a:tab pos="1422400" algn="l"/>
                <a:tab pos="1600200" algn="l"/>
                <a:tab pos="1778000" algn="l"/>
                <a:tab pos="1955800" algn="l"/>
                <a:tab pos="2133600" algn="l"/>
              </a:tabLst>
              <a:defRPr sz="4200" b="1"/>
            </a:pPr>
            <a:r>
              <a:rPr sz="2100" dirty="0"/>
              <a:t>docker image in preparation (thx to B. </a:t>
            </a:r>
            <a:r>
              <a:rPr sz="2100" dirty="0" err="1"/>
              <a:t>Pogodziński</a:t>
            </a:r>
            <a:r>
              <a:rPr sz="2100" dirty="0"/>
              <a:t>, ACH Poznan)</a:t>
            </a:r>
          </a:p>
          <a:p>
            <a:pPr marL="114300" indent="-114300" defTabSz="6350">
              <a:buSzPct val="100000"/>
              <a:buChar char="•"/>
              <a:tabLst>
                <a:tab pos="177800" algn="l"/>
                <a:tab pos="355600" algn="l"/>
                <a:tab pos="533400" algn="l"/>
                <a:tab pos="711200" algn="l"/>
                <a:tab pos="889000" algn="l"/>
                <a:tab pos="1066800" algn="l"/>
                <a:tab pos="1244600" algn="l"/>
                <a:tab pos="1422400" algn="l"/>
                <a:tab pos="1600200" algn="l"/>
                <a:tab pos="1778000" algn="l"/>
                <a:tab pos="1955800" algn="l"/>
                <a:tab pos="2133600" algn="l"/>
              </a:tabLst>
              <a:defRPr sz="4200" b="1"/>
            </a:pPr>
            <a:endParaRPr sz="2100" dirty="0"/>
          </a:p>
          <a:p>
            <a:pPr marL="114300" indent="-114300" defTabSz="6350">
              <a:buSzPct val="100000"/>
              <a:buChar char="•"/>
              <a:tabLst>
                <a:tab pos="177800" algn="l"/>
                <a:tab pos="355600" algn="l"/>
                <a:tab pos="533400" algn="l"/>
                <a:tab pos="711200" algn="l"/>
                <a:tab pos="889000" algn="l"/>
                <a:tab pos="1066800" algn="l"/>
                <a:tab pos="1244600" algn="l"/>
                <a:tab pos="1422400" algn="l"/>
                <a:tab pos="1600200" algn="l"/>
                <a:tab pos="1778000" algn="l"/>
                <a:tab pos="1955800" algn="l"/>
                <a:tab pos="2133600" algn="l"/>
              </a:tabLst>
              <a:defRPr sz="4200" b="1"/>
            </a:pPr>
            <a:r>
              <a:rPr sz="2100" dirty="0"/>
              <a:t>open source in preparation </a:t>
            </a:r>
          </a:p>
          <a:p>
            <a:pPr marL="114300" indent="-114300" defTabSz="6350">
              <a:buSzPct val="100000"/>
              <a:buChar char="•"/>
              <a:tabLst>
                <a:tab pos="177800" algn="l"/>
                <a:tab pos="355600" algn="l"/>
                <a:tab pos="533400" algn="l"/>
                <a:tab pos="711200" algn="l"/>
                <a:tab pos="889000" algn="l"/>
                <a:tab pos="1066800" algn="l"/>
                <a:tab pos="1244600" algn="l"/>
                <a:tab pos="1422400" algn="l"/>
                <a:tab pos="1600200" algn="l"/>
                <a:tab pos="1778000" algn="l"/>
                <a:tab pos="1955800" algn="l"/>
                <a:tab pos="2133600" algn="l"/>
              </a:tabLst>
              <a:defRPr sz="4200" b="1"/>
            </a:pPr>
            <a:endParaRPr sz="2100" dirty="0"/>
          </a:p>
          <a:p>
            <a:pPr marL="114300" indent="-114300" defTabSz="6350">
              <a:buSzPct val="100000"/>
              <a:buChar char="•"/>
              <a:tabLst>
                <a:tab pos="177800" algn="l"/>
                <a:tab pos="355600" algn="l"/>
                <a:tab pos="533400" algn="l"/>
                <a:tab pos="711200" algn="l"/>
                <a:tab pos="889000" algn="l"/>
                <a:tab pos="1066800" algn="l"/>
                <a:tab pos="1244600" algn="l"/>
                <a:tab pos="1422400" algn="l"/>
                <a:tab pos="1600200" algn="l"/>
                <a:tab pos="1778000" algn="l"/>
                <a:tab pos="1955800" algn="l"/>
                <a:tab pos="2133600" algn="l"/>
              </a:tabLst>
              <a:defRPr sz="4200" b="1"/>
            </a:pPr>
            <a:r>
              <a:rPr sz="2100" dirty="0"/>
              <a:t>soon: use ATEP and/or EPCOM transformed NBI data (</a:t>
            </a:r>
            <a:r>
              <a:rPr sz="2100" dirty="0" err="1"/>
              <a:t>CoM</a:t>
            </a:r>
            <a:r>
              <a:rPr sz="2100" dirty="0"/>
              <a:t> IDSs) for EP-WF</a:t>
            </a:r>
          </a:p>
          <a:p>
            <a:pPr defTabSz="6350">
              <a:tabLst>
                <a:tab pos="177800" algn="l"/>
                <a:tab pos="355600" algn="l"/>
                <a:tab pos="533400" algn="l"/>
                <a:tab pos="711200" algn="l"/>
                <a:tab pos="889000" algn="l"/>
                <a:tab pos="1066800" algn="l"/>
                <a:tab pos="1244600" algn="l"/>
                <a:tab pos="1422400" algn="l"/>
                <a:tab pos="1600200" algn="l"/>
                <a:tab pos="1778000" algn="l"/>
                <a:tab pos="1955800" algn="l"/>
                <a:tab pos="2133600" algn="l"/>
              </a:tabLst>
              <a:defRPr sz="4200" b="1"/>
            </a:pPr>
            <a:endParaRPr sz="2100" dirty="0"/>
          </a:p>
          <a:p>
            <a:pPr marL="114300" indent="-114300" defTabSz="6350">
              <a:buSzPct val="100000"/>
              <a:buFontTx/>
              <a:buChar char="•"/>
              <a:tabLst>
                <a:tab pos="177800" algn="l"/>
                <a:tab pos="355600" algn="l"/>
                <a:tab pos="533400" algn="l"/>
                <a:tab pos="711200" algn="l"/>
                <a:tab pos="889000" algn="l"/>
                <a:tab pos="1066800" algn="l"/>
                <a:tab pos="1244600" algn="l"/>
                <a:tab pos="1422400" algn="l"/>
                <a:tab pos="1600200" algn="l"/>
                <a:tab pos="1778000" algn="l"/>
                <a:tab pos="1955800" algn="l"/>
                <a:tab pos="2133600" algn="l"/>
              </a:tabLst>
              <a:defRPr sz="4200" b="1"/>
            </a:pPr>
            <a:r>
              <a:rPr lang="en-US" sz="2100" dirty="0"/>
              <a:t>waiting reference JT-60SA cases in IMAS format -  the training course should be built on updated SA equilibria</a:t>
            </a:r>
          </a:p>
          <a:p>
            <a:pPr marL="114300" indent="-114300" defTabSz="6350">
              <a:buSzPct val="100000"/>
              <a:buFontTx/>
              <a:buChar char="•"/>
              <a:tabLst>
                <a:tab pos="177800" algn="l"/>
                <a:tab pos="355600" algn="l"/>
                <a:tab pos="533400" algn="l"/>
                <a:tab pos="711200" algn="l"/>
                <a:tab pos="889000" algn="l"/>
                <a:tab pos="1066800" algn="l"/>
                <a:tab pos="1244600" algn="l"/>
                <a:tab pos="1422400" algn="l"/>
                <a:tab pos="1600200" algn="l"/>
                <a:tab pos="1778000" algn="l"/>
                <a:tab pos="1955800" algn="l"/>
                <a:tab pos="2133600" algn="l"/>
              </a:tabLst>
              <a:defRPr sz="4200" b="1"/>
            </a:pPr>
            <a:endParaRPr lang="en-US" sz="2100" dirty="0"/>
          </a:p>
          <a:p>
            <a:pPr marL="114300" indent="-114300" defTabSz="6350">
              <a:buSzPct val="100000"/>
              <a:buChar char="•"/>
              <a:tabLst>
                <a:tab pos="177800" algn="l"/>
                <a:tab pos="355600" algn="l"/>
                <a:tab pos="533400" algn="l"/>
                <a:tab pos="711200" algn="l"/>
                <a:tab pos="889000" algn="l"/>
                <a:tab pos="1066800" algn="l"/>
                <a:tab pos="1244600" algn="l"/>
                <a:tab pos="1422400" algn="l"/>
                <a:tab pos="1600200" algn="l"/>
                <a:tab pos="1778000" algn="l"/>
                <a:tab pos="1955800" algn="l"/>
                <a:tab pos="2133600" algn="l"/>
              </a:tabLst>
              <a:defRPr sz="4200" b="1"/>
            </a:pPr>
            <a:r>
              <a:rPr sz="2100" dirty="0"/>
              <a:t>training course (July 2023) can be repeated with updated WF versions (</a:t>
            </a:r>
            <a:r>
              <a:rPr sz="2100" u="sng" dirty="0">
                <a:hlinkClick r:id="rId2"/>
              </a:rPr>
              <a:t>https://indico.euro-fusion.org/event/2729/</a:t>
            </a:r>
            <a:r>
              <a:rPr sz="2100" dirty="0"/>
              <a:t>) </a:t>
            </a:r>
          </a:p>
          <a:p>
            <a:pPr marL="114300" indent="-114300" defTabSz="6350">
              <a:buSzPct val="100000"/>
              <a:buChar char="•"/>
              <a:tabLst>
                <a:tab pos="177800" algn="l"/>
                <a:tab pos="355600" algn="l"/>
                <a:tab pos="533400" algn="l"/>
                <a:tab pos="711200" algn="l"/>
                <a:tab pos="889000" algn="l"/>
                <a:tab pos="1066800" algn="l"/>
                <a:tab pos="1244600" algn="l"/>
                <a:tab pos="1422400" algn="l"/>
                <a:tab pos="1600200" algn="l"/>
                <a:tab pos="1778000" algn="l"/>
                <a:tab pos="1955800" algn="l"/>
                <a:tab pos="2133600" algn="l"/>
              </a:tabLst>
              <a:defRPr sz="4200" b="1"/>
            </a:pPr>
            <a:endParaRPr sz="2100" dirty="0"/>
          </a:p>
        </p:txBody>
      </p:sp>
      <p:sp>
        <p:nvSpPr>
          <p:cNvPr id="364" name="status EP-Stability Workflow"/>
          <p:cNvSpPr txBox="1"/>
          <p:nvPr/>
        </p:nvSpPr>
        <p:spPr>
          <a:xfrm>
            <a:off x="1077348" y="137827"/>
            <a:ext cx="3280706" cy="4821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sz="4500" b="1"/>
            </a:lvl1pPr>
          </a:lstStyle>
          <a:p>
            <a:r>
              <a:rPr sz="2800" dirty="0">
                <a:solidFill>
                  <a:schemeClr val="tx2"/>
                </a:solidFill>
                <a:ea typeface="+mj-ea"/>
                <a:cs typeface="Arial" panose="020B0604020202020204" pitchFamily="34" charset="0"/>
              </a:rPr>
              <a:t>EP-Stability</a:t>
            </a:r>
            <a:r>
              <a:rPr sz="2250" dirty="0"/>
              <a:t> </a:t>
            </a:r>
            <a:r>
              <a:rPr sz="2800" dirty="0">
                <a:solidFill>
                  <a:schemeClr val="tx2"/>
                </a:solidFill>
                <a:ea typeface="+mj-ea"/>
                <a:cs typeface="Arial" panose="020B0604020202020204" pitchFamily="34" charset="0"/>
              </a:rPr>
              <a:t>Workflow</a:t>
            </a:r>
          </a:p>
        </p:txBody>
      </p:sp>
      <p:pic>
        <p:nvPicPr>
          <p:cNvPr id="365" name="Screenshot 2022-12-06 at 15.10.35.pdf" descr="Screenshot 2022-12-06 at 15.10.35.pdf"/>
          <p:cNvPicPr>
            <a:picLocks noChangeAspect="1"/>
          </p:cNvPicPr>
          <p:nvPr/>
        </p:nvPicPr>
        <p:blipFill>
          <a:blip r:embed="rId3"/>
          <a:stretch>
            <a:fillRect/>
          </a:stretch>
        </p:blipFill>
        <p:spPr>
          <a:prstGeom prst="rect">
            <a:avLst/>
          </a:prstGeom>
          <a:ln w="12700">
            <a:miter lim="400000"/>
          </a:ln>
        </p:spPr>
      </p:pic>
      <p:pic>
        <p:nvPicPr>
          <p:cNvPr id="366" name="SA_EAE.png" descr="SA_EAE.png"/>
          <p:cNvPicPr>
            <a:picLocks noChangeAspect="1"/>
          </p:cNvPicPr>
          <p:nvPr/>
        </p:nvPicPr>
        <p:blipFill>
          <a:blip r:embed="rId4"/>
          <a:stretch>
            <a:fillRect/>
          </a:stretch>
        </p:blipFill>
        <p:spPr>
          <a:xfrm>
            <a:off x="9114367" y="1393566"/>
            <a:ext cx="2838451" cy="2152651"/>
          </a:xfrm>
          <a:prstGeom prst="rect">
            <a:avLst/>
          </a:prstGeom>
          <a:ln w="12700">
            <a:miter lim="400000"/>
          </a:ln>
        </p:spPr>
      </p:pic>
      <p:sp>
        <p:nvSpPr>
          <p:cNvPr id="367" name="Arrow"/>
          <p:cNvSpPr/>
          <p:nvPr/>
        </p:nvSpPr>
        <p:spPr>
          <a:xfrm rot="5400000">
            <a:off x="10302445" y="3924249"/>
            <a:ext cx="635001" cy="475892"/>
          </a:xfrm>
          <a:prstGeom prst="rightArrow">
            <a:avLst>
              <a:gd name="adj1" fmla="val 32000"/>
              <a:gd name="adj2" fmla="val 85398"/>
            </a:avLst>
          </a:prstGeom>
          <a:solidFill>
            <a:schemeClr val="accent1"/>
          </a:solidFill>
          <a:ln w="12700">
            <a:miter lim="400000"/>
          </a:ln>
        </p:spPr>
        <p:txBody>
          <a:bodyPr lIns="0" tIns="0" rIns="0" bIns="0" anchor="ctr"/>
          <a:lstStyle/>
          <a:p>
            <a:pPr defTabSz="412750">
              <a:defRPr sz="3200">
                <a:solidFill>
                  <a:srgbClr val="FFFFFF"/>
                </a:solidFill>
                <a:latin typeface="+mn-lt"/>
                <a:ea typeface="+mn-ea"/>
                <a:cs typeface="+mn-cs"/>
                <a:sym typeface="Helvetica Neue Medium"/>
              </a:defRPr>
            </a:pPr>
            <a:endParaRPr sz="1600"/>
          </a:p>
        </p:txBody>
      </p:sp>
      <p:pic>
        <p:nvPicPr>
          <p:cNvPr id="368" name="Screenshot 2022-12-06 at 15.10.35.pdf" descr="Screenshot 2022-12-06 at 15.10.35.pdf"/>
          <p:cNvPicPr>
            <a:picLocks noChangeAspect="1"/>
          </p:cNvPicPr>
          <p:nvPr/>
        </p:nvPicPr>
        <p:blipFill>
          <a:blip r:embed="rId3"/>
          <a:srcRect t="11045" r="22836"/>
          <a:stretch>
            <a:fillRect/>
          </a:stretch>
        </p:blipFill>
        <p:spPr>
          <a:xfrm>
            <a:off x="8881305" y="4556689"/>
            <a:ext cx="2910533" cy="2136183"/>
          </a:xfrm>
          <a:prstGeom prst="rect">
            <a:avLst/>
          </a:prstGeom>
          <a:ln w="12700">
            <a:miter lim="400000"/>
          </a:ln>
        </p:spPr>
      </p:pic>
      <p:pic>
        <p:nvPicPr>
          <p:cNvPr id="369" name="Screenshot 2022-12-06 at 15.10.35.pdf" descr="Screenshot 2022-12-06 at 15.10.35.pdf"/>
          <p:cNvPicPr>
            <a:picLocks noChangeAspect="1"/>
          </p:cNvPicPr>
          <p:nvPr/>
        </p:nvPicPr>
        <p:blipFill>
          <a:blip r:embed="rId3"/>
          <a:srcRect l="83979" t="19852" b="27923"/>
          <a:stretch>
            <a:fillRect/>
          </a:stretch>
        </p:blipFill>
        <p:spPr>
          <a:xfrm>
            <a:off x="11202475" y="4939472"/>
            <a:ext cx="604293" cy="1254128"/>
          </a:xfrm>
          <a:prstGeom prst="rect">
            <a:avLst/>
          </a:prstGeom>
          <a:ln w="12700">
            <a:miter lim="400000"/>
          </a:ln>
        </p:spPr>
      </p:pic>
      <p:sp>
        <p:nvSpPr>
          <p:cNvPr id="370" name="JT-60SA: EAEs"/>
          <p:cNvSpPr txBox="1"/>
          <p:nvPr/>
        </p:nvSpPr>
        <p:spPr>
          <a:xfrm>
            <a:off x="9578111" y="1117764"/>
            <a:ext cx="1580433" cy="3744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lgn="l">
              <a:defRPr sz="4200" b="1"/>
            </a:lvl1pPr>
          </a:lstStyle>
          <a:p>
            <a:r>
              <a:rPr sz="2100"/>
              <a:t>JT-60SA: EAEs</a:t>
            </a:r>
          </a:p>
        </p:txBody>
      </p:sp>
      <p:sp>
        <p:nvSpPr>
          <p:cNvPr id="371" name="phase space zonal structure"/>
          <p:cNvSpPr txBox="1"/>
          <p:nvPr/>
        </p:nvSpPr>
        <p:spPr>
          <a:xfrm>
            <a:off x="9058834" y="4458702"/>
            <a:ext cx="3122223" cy="3052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lvl1pPr algn="l">
              <a:defRPr sz="3300" b="1"/>
            </a:lvl1pPr>
          </a:lstStyle>
          <a:p>
            <a:r>
              <a:rPr sz="1650"/>
              <a:t>phase space zonal structure</a:t>
            </a:r>
          </a:p>
        </p:txBody>
      </p:sp>
      <p:sp>
        <p:nvSpPr>
          <p:cNvPr id="372" name="radius"/>
          <p:cNvSpPr txBox="1"/>
          <p:nvPr/>
        </p:nvSpPr>
        <p:spPr>
          <a:xfrm>
            <a:off x="10060386" y="3443394"/>
            <a:ext cx="621837" cy="320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lgn="l">
              <a:defRPr sz="3500" b="1"/>
            </a:lvl1pPr>
          </a:lstStyle>
          <a:p>
            <a:r>
              <a:rPr sz="1750"/>
              <a:t>radius</a:t>
            </a:r>
          </a:p>
        </p:txBody>
      </p:sp>
      <p:sp>
        <p:nvSpPr>
          <p:cNvPr id="373" name="radial coordinate |Pz|"/>
          <p:cNvSpPr txBox="1"/>
          <p:nvPr/>
        </p:nvSpPr>
        <p:spPr>
          <a:xfrm>
            <a:off x="9416079" y="6414866"/>
            <a:ext cx="2107180" cy="320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lgn="l">
              <a:defRPr sz="3500" b="1"/>
            </a:lvl1pPr>
          </a:lstStyle>
          <a:p>
            <a:r>
              <a:rPr sz="1750"/>
              <a:t>radial coordinate |Pz|</a:t>
            </a:r>
          </a:p>
        </p:txBody>
      </p:sp>
      <p:sp>
        <p:nvSpPr>
          <p:cNvPr id="374" name="energy [eV]"/>
          <p:cNvSpPr txBox="1"/>
          <p:nvPr/>
        </p:nvSpPr>
        <p:spPr>
          <a:xfrm rot="16200000">
            <a:off x="8334265" y="5406235"/>
            <a:ext cx="1125886" cy="320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lgn="l">
              <a:defRPr sz="3500" b="1"/>
            </a:lvl1pPr>
          </a:lstStyle>
          <a:p>
            <a:r>
              <a:rPr sz="1750"/>
              <a:t>energy [eV]</a:t>
            </a:r>
          </a:p>
        </p:txBody>
      </p:sp>
      <p:sp>
        <p:nvSpPr>
          <p:cNvPr id="375" name="e.s. potential"/>
          <p:cNvSpPr txBox="1"/>
          <p:nvPr/>
        </p:nvSpPr>
        <p:spPr>
          <a:xfrm rot="16200000">
            <a:off x="8364819" y="2235580"/>
            <a:ext cx="1267976" cy="320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lgn="l">
              <a:defRPr sz="3500" b="1"/>
            </a:lvl1pPr>
          </a:lstStyle>
          <a:p>
            <a:r>
              <a:rPr sz="1750"/>
              <a:t>e.s. potential</a:t>
            </a:r>
          </a:p>
        </p:txBody>
      </p:sp>
      <p:pic>
        <p:nvPicPr>
          <p:cNvPr id="376" name="Image" descr="Image"/>
          <p:cNvPicPr>
            <a:picLocks noChangeAspect="1"/>
          </p:cNvPicPr>
          <p:nvPr/>
        </p:nvPicPr>
        <p:blipFill>
          <a:blip r:embed="rId5"/>
          <a:stretch>
            <a:fillRect/>
          </a:stretch>
        </p:blipFill>
        <p:spPr>
          <a:xfrm>
            <a:off x="10221785" y="165128"/>
            <a:ext cx="1132385" cy="465600"/>
          </a:xfrm>
          <a:prstGeom prst="rect">
            <a:avLst/>
          </a:prstGeom>
          <a:ln w="12700">
            <a:miter lim="400000"/>
          </a:ln>
        </p:spPr>
      </p:pic>
      <p:sp>
        <p:nvSpPr>
          <p:cNvPr id="16" name="ZoneTexte 15">
            <a:extLst>
              <a:ext uri="{FF2B5EF4-FFF2-40B4-BE49-F238E27FC236}">
                <a16:creationId xmlns:a16="http://schemas.microsoft.com/office/drawing/2014/main" id="{6634BC41-0C9A-49ED-AE2D-726AD95AA8EB}"/>
              </a:ext>
            </a:extLst>
          </p:cNvPr>
          <p:cNvSpPr txBox="1"/>
          <p:nvPr/>
        </p:nvSpPr>
        <p:spPr>
          <a:xfrm>
            <a:off x="7967470" y="248705"/>
            <a:ext cx="2180078" cy="338554"/>
          </a:xfrm>
          <a:prstGeom prst="rect">
            <a:avLst/>
          </a:prstGeom>
          <a:noFill/>
        </p:spPr>
        <p:txBody>
          <a:bodyPr wrap="square">
            <a:spAutoFit/>
          </a:bodyPr>
          <a:lstStyle/>
          <a:p>
            <a:r>
              <a:rPr lang="fr-FR" sz="1600" b="1" dirty="0">
                <a:solidFill>
                  <a:srgbClr val="0070C0"/>
                </a:solidFill>
              </a:rPr>
              <a:t>[</a:t>
            </a:r>
            <a:r>
              <a:rPr lang="fr-FR" sz="1600" b="1" dirty="0" err="1">
                <a:solidFill>
                  <a:srgbClr val="0070C0"/>
                </a:solidFill>
              </a:rPr>
              <a:t>courtesy</a:t>
            </a:r>
            <a:r>
              <a:rPr lang="fr-FR" sz="1600" b="1" dirty="0">
                <a:solidFill>
                  <a:srgbClr val="0070C0"/>
                </a:solidFill>
              </a:rPr>
              <a:t> Ph. Lauber]</a:t>
            </a:r>
          </a:p>
        </p:txBody>
      </p:sp>
      <p:sp>
        <p:nvSpPr>
          <p:cNvPr id="5" name="Espace réservé du pied de page 4">
            <a:extLst>
              <a:ext uri="{FF2B5EF4-FFF2-40B4-BE49-F238E27FC236}">
                <a16:creationId xmlns:a16="http://schemas.microsoft.com/office/drawing/2014/main" id="{F9F0FB1B-10E5-4F73-A47F-27595EF01941}"/>
              </a:ext>
            </a:extLst>
          </p:cNvPr>
          <p:cNvSpPr>
            <a:spLocks noGrp="1"/>
          </p:cNvSpPr>
          <p:nvPr>
            <p:ph type="ftr" sz="quarter" idx="11"/>
          </p:nvPr>
        </p:nvSpPr>
        <p:spPr/>
        <p:txBody>
          <a:bodyPr/>
          <a:lstStyle/>
          <a:p>
            <a:r>
              <a:rPr lang="en-US" dirty="0">
                <a:solidFill>
                  <a:prstClr val="white"/>
                </a:solidFill>
              </a:rPr>
              <a:t>G Falchetto on behalf of WPSA.CM  2nd E-TASC General Meeting 2026</a:t>
            </a:r>
            <a:endParaRPr lang="en-GB" dirty="0">
              <a:solidFill>
                <a:prstClr val="white"/>
              </a:solidFill>
            </a:endParaRPr>
          </a:p>
        </p:txBody>
      </p:sp>
      <p:sp>
        <p:nvSpPr>
          <p:cNvPr id="6" name="Espace réservé du numéro de diapositive 5">
            <a:extLst>
              <a:ext uri="{FF2B5EF4-FFF2-40B4-BE49-F238E27FC236}">
                <a16:creationId xmlns:a16="http://schemas.microsoft.com/office/drawing/2014/main" id="{EB1B9098-3BC1-491A-8979-233A47FA68F2}"/>
              </a:ext>
            </a:extLst>
          </p:cNvPr>
          <p:cNvSpPr>
            <a:spLocks noGrp="1"/>
          </p:cNvSpPr>
          <p:nvPr>
            <p:ph type="sldNum" sz="quarter" idx="12"/>
          </p:nvPr>
        </p:nvSpPr>
        <p:spPr/>
        <p:txBody>
          <a:bodyPr/>
          <a:lstStyle/>
          <a:p>
            <a:fld id="{6A6D9FA1-99C7-4910-8E32-B85D378B0060}" type="slidenum">
              <a:rPr lang="en-GB" smtClean="0">
                <a:solidFill>
                  <a:prstClr val="white"/>
                </a:solidFill>
              </a:rPr>
              <a:pPr/>
              <a:t>5</a:t>
            </a:fld>
            <a:endParaRPr lang="en-GB" dirty="0">
              <a:solidFill>
                <a:prstClr val="white"/>
              </a:solidFill>
            </a:endParaRPr>
          </a:p>
        </p:txBody>
      </p:sp>
    </p:spTree>
  </p:cSld>
  <p:clrMapOvr>
    <a:masterClrMapping/>
  </p:clrMapOvr>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C5E97A0C0FEBC408E67B127B9678D93" ma:contentTypeVersion="16" ma:contentTypeDescription="Create a new document." ma:contentTypeScope="" ma:versionID="1d2a0d8c6deb6b6d65149e488cbe144b">
  <xsd:schema xmlns:xsd="http://www.w3.org/2001/XMLSchema" xmlns:xs="http://www.w3.org/2001/XMLSchema" xmlns:p="http://schemas.microsoft.com/office/2006/metadata/properties" xmlns:ns2="cbbfa1f3-60c2-42de-b5b6-3ee8cb87d964" xmlns:ns3="e5ba6352-0726-4226-96e7-82f7f1c59ac0" targetNamespace="http://schemas.microsoft.com/office/2006/metadata/properties" ma:root="true" ma:fieldsID="0760925279f4376d2d8626e0085fb012" ns2:_="" ns3:_="">
    <xsd:import namespace="cbbfa1f3-60c2-42de-b5b6-3ee8cb87d964"/>
    <xsd:import namespace="e5ba6352-0726-4226-96e7-82f7f1c59ac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Dateofreleas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DateTake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bfa1f3-60c2-42de-b5b6-3ee8cb87d9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Dateofrelease" ma:index="14" nillable="true" ma:displayName="Date of release" ma:format="Dropdown" ma:internalName="Dateofrelease">
      <xsd:simpleType>
        <xsd:restriction base="dms:Text">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1e10cb2-14f7-4eda-9ec0-27c7232f3f48"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ba6352-0726-4226-96e7-82f7f1c59ac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5fc3690-ba4d-4b93-9ca3-ace776e65a5b}" ma:internalName="TaxCatchAll" ma:showField="CatchAllData" ma:web="e5ba6352-0726-4226-96e7-82f7f1c59a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5ba6352-0726-4226-96e7-82f7f1c59ac0" xsi:nil="true"/>
    <Dateofrelease xmlns="cbbfa1f3-60c2-42de-b5b6-3ee8cb87d964" xsi:nil="true"/>
    <lcf76f155ced4ddcb4097134ff3c332f xmlns="cbbfa1f3-60c2-42de-b5b6-3ee8cb87d96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29BB5A6-9C9C-4509-BBBE-0C2B5904D093}">
  <ds:schemaRefs>
    <ds:schemaRef ds:uri="http://schemas.microsoft.com/sharepoint/v3/contenttype/forms"/>
  </ds:schemaRefs>
</ds:datastoreItem>
</file>

<file path=customXml/itemProps2.xml><?xml version="1.0" encoding="utf-8"?>
<ds:datastoreItem xmlns:ds="http://schemas.openxmlformats.org/officeDocument/2006/customXml" ds:itemID="{8620B528-A52D-4A7D-BA72-76895AB575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bfa1f3-60c2-42de-b5b6-3ee8cb87d964"/>
    <ds:schemaRef ds:uri="e5ba6352-0726-4226-96e7-82f7f1c59a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1581EFF-75CA-400B-8B14-07B3BB5FE4A6}">
  <ds:schemaRefs>
    <ds:schemaRef ds:uri="http://schemas.microsoft.com/office/2006/metadata/properties"/>
    <ds:schemaRef ds:uri="http://schemas.microsoft.com/office/infopath/2007/PartnerControls"/>
    <ds:schemaRef ds:uri="e5ba6352-0726-4226-96e7-82f7f1c59ac0"/>
    <ds:schemaRef ds:uri="cbbfa1f3-60c2-42de-b5b6-3ee8cb87d964"/>
  </ds:schemaRefs>
</ds:datastoreItem>
</file>

<file path=docProps/app.xml><?xml version="1.0" encoding="utf-8"?>
<Properties xmlns="http://schemas.openxmlformats.org/officeDocument/2006/extended-properties" xmlns:vt="http://schemas.openxmlformats.org/officeDocument/2006/docPropsVTypes">
  <Template/>
  <TotalTime>9316</TotalTime>
  <Words>785</Words>
  <Application>Microsoft Office PowerPoint</Application>
  <PresentationFormat>Grand écran</PresentationFormat>
  <Paragraphs>78</Paragraphs>
  <Slides>5</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5</vt:i4>
      </vt:variant>
    </vt:vector>
  </HeadingPairs>
  <TitlesOfParts>
    <vt:vector size="13" baseType="lpstr">
      <vt:lpstr>Arial</vt:lpstr>
      <vt:lpstr>Calibri</vt:lpstr>
      <vt:lpstr>Courier New</vt:lpstr>
      <vt:lpstr>Helvetica Light</vt:lpstr>
      <vt:lpstr>Symbol</vt:lpstr>
      <vt:lpstr>Times New Roman</vt:lpstr>
      <vt:lpstr>Wingdings</vt:lpstr>
      <vt:lpstr>EUROfusion.1line_5_3_2019</vt:lpstr>
      <vt:lpstr>WPSA objectives in 2026-27</vt:lpstr>
      <vt:lpstr>ENHANCEMENT and OPERATION activities in 2026 - 2027</vt:lpstr>
      <vt:lpstr>Code Management activities in 2026 (~1ppy) </vt:lpstr>
      <vt:lpstr>Pulse Design Simulator for JT-60SA</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Fabio Vinagre</dc:creator>
  <cp:lastModifiedBy>FALCHETTO Gloria</cp:lastModifiedBy>
  <cp:revision>184</cp:revision>
  <dcterms:created xsi:type="dcterms:W3CDTF">2023-11-15T09:40:03Z</dcterms:created>
  <dcterms:modified xsi:type="dcterms:W3CDTF">2026-02-11T08:48:19Z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0x0101006C5E97A0C0FEBC408E67B127B9678D93</vt:lpwstr>
  </property>
</Properties>
</file>