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11"/>
  </p:notesMasterIdLst>
  <p:sldIdLst>
    <p:sldId id="256" r:id="rId5"/>
    <p:sldId id="299" r:id="rId6"/>
    <p:sldId id="329" r:id="rId7"/>
    <p:sldId id="320" r:id="rId8"/>
    <p:sldId id="261"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A5A0C03-618F-D79B-2E52-6872FD5CFB62}" name="mgroth" initials="MG" userId="mgroth"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1F497D"/>
    <a:srgbClr val="0000FF"/>
    <a:srgbClr val="FF4F00"/>
    <a:srgbClr val="1F4B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89" autoAdjust="0"/>
    <p:restoredTop sz="94660"/>
  </p:normalViewPr>
  <p:slideViewPr>
    <p:cSldViewPr snapToGrid="0">
      <p:cViewPr varScale="1">
        <p:scale>
          <a:sx n="121" d="100"/>
          <a:sy n="121" d="100"/>
        </p:scale>
        <p:origin x="389"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C88EBD-272C-164F-B889-734A146BF411}" type="datetimeFigureOut">
              <a:rPr lang="en-US" smtClean="0"/>
              <a:t>12/12/2025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851738-8945-F64E-B9DF-B9726D38255E}" type="slidenum">
              <a:rPr lang="en-US" smtClean="0"/>
              <a:t>‹#›</a:t>
            </a:fld>
            <a:endParaRPr lang="en-US"/>
          </a:p>
        </p:txBody>
      </p:sp>
    </p:spTree>
    <p:extLst>
      <p:ext uri="{BB962C8B-B14F-4D97-AF65-F5344CB8AC3E}">
        <p14:creationId xmlns:p14="http://schemas.microsoft.com/office/powerpoint/2010/main" val="143149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a:xfrm>
            <a:off x="825622" y="6555770"/>
            <a:ext cx="7540612" cy="329614"/>
          </a:xfrm>
          <a:prstGeom prst="rect">
            <a:avLst/>
          </a:prstGeom>
        </p:spPr>
        <p:txBody>
          <a:bodyPr anchor="t"/>
          <a:lstStyle>
            <a:lvl1pPr>
              <a:defRPr sz="1200">
                <a:solidFill>
                  <a:schemeClr val="bg1"/>
                </a:solidFill>
              </a:defRPr>
            </a:lvl1pPr>
          </a:lstStyle>
          <a:p>
            <a:r>
              <a:rPr lang="en-GB">
                <a:solidFill>
                  <a:prstClr val="white"/>
                </a:solidFill>
              </a:rPr>
              <a:t>Aalto University | TSVV-5 Code Camp  | FZJ, Germany | Nov 24, 2025</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Aalto University | TSVV-5 Code Camp  | FZJ, Germany | Nov 24, 2025</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2"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EUROfusion Values</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Aalto University | TSVV-5 Code Camp  | FZJ, Germany | Nov 24, 2025</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Tree>
    <p:extLst>
      <p:ext uri="{BB962C8B-B14F-4D97-AF65-F5344CB8AC3E}">
        <p14:creationId xmlns:p14="http://schemas.microsoft.com/office/powerpoint/2010/main" val="1308084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t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0DF84-45A5-E8B6-2356-A083BD3B6272}"/>
              </a:ext>
            </a:extLst>
          </p:cNvPr>
          <p:cNvSpPr>
            <a:spLocks noGrp="1"/>
          </p:cNvSpPr>
          <p:nvPr>
            <p:ph type="title"/>
          </p:nvPr>
        </p:nvSpPr>
        <p:spPr>
          <a:xfrm>
            <a:off x="407367" y="2074188"/>
            <a:ext cx="7202359" cy="956688"/>
          </a:xfrm>
        </p:spPr>
        <p:txBody>
          <a:bodyPr>
            <a:normAutofit/>
          </a:bodyPr>
          <a:lstStyle/>
          <a:p>
            <a:r>
              <a:rPr lang="en-US" dirty="0"/>
              <a:t>Contributions from Aalto University </a:t>
            </a:r>
          </a:p>
        </p:txBody>
      </p:sp>
      <p:sp>
        <p:nvSpPr>
          <p:cNvPr id="3" name="Text Placeholder 2">
            <a:extLst>
              <a:ext uri="{FF2B5EF4-FFF2-40B4-BE49-F238E27FC236}">
                <a16:creationId xmlns:a16="http://schemas.microsoft.com/office/drawing/2014/main" id="{68F44253-FAF4-4571-7B1E-85B86398C1C5}"/>
              </a:ext>
            </a:extLst>
          </p:cNvPr>
          <p:cNvSpPr>
            <a:spLocks noGrp="1"/>
          </p:cNvSpPr>
          <p:nvPr>
            <p:ph type="body" sz="quarter" idx="10"/>
          </p:nvPr>
        </p:nvSpPr>
        <p:spPr>
          <a:xfrm>
            <a:off x="407368" y="3350174"/>
            <a:ext cx="6971332" cy="904863"/>
          </a:xfrm>
        </p:spPr>
        <p:txBody>
          <a:bodyPr wrap="square">
            <a:spAutoFit/>
          </a:bodyPr>
          <a:lstStyle/>
          <a:p>
            <a:r>
              <a:rPr lang="en-US" b="0" dirty="0"/>
              <a:t>Ray Chandra, Timo Kiviniemi, Mathias Groth</a:t>
            </a:r>
          </a:p>
          <a:p>
            <a:r>
              <a:rPr lang="en-US" b="0" dirty="0"/>
              <a:t>Aalto University, Espoo, Finland</a:t>
            </a:r>
          </a:p>
        </p:txBody>
      </p:sp>
      <p:sp>
        <p:nvSpPr>
          <p:cNvPr id="5" name="Text Placeholder 4">
            <a:extLst>
              <a:ext uri="{FF2B5EF4-FFF2-40B4-BE49-F238E27FC236}">
                <a16:creationId xmlns:a16="http://schemas.microsoft.com/office/drawing/2014/main" id="{77D306BE-80AF-BAD6-579C-9B0413B066C6}"/>
              </a:ext>
            </a:extLst>
          </p:cNvPr>
          <p:cNvSpPr>
            <a:spLocks noGrp="1"/>
          </p:cNvSpPr>
          <p:nvPr>
            <p:ph type="body" sz="quarter" idx="12"/>
          </p:nvPr>
        </p:nvSpPr>
        <p:spPr>
          <a:xfrm>
            <a:off x="407368" y="1650286"/>
            <a:ext cx="5544614" cy="338554"/>
          </a:xfrm>
        </p:spPr>
        <p:txBody>
          <a:bodyPr/>
          <a:lstStyle/>
          <a:p>
            <a:r>
              <a:rPr lang="en-US" dirty="0"/>
              <a:t>TSVV-5 : Report</a:t>
            </a:r>
            <a:r>
              <a:rPr lang="en-US" sz="1600" dirty="0"/>
              <a:t> 2025</a:t>
            </a:r>
            <a:endParaRPr lang="en-US" dirty="0"/>
          </a:p>
        </p:txBody>
      </p:sp>
      <p:pic>
        <p:nvPicPr>
          <p:cNvPr id="6" name="Picture 29">
            <a:extLst>
              <a:ext uri="{FF2B5EF4-FFF2-40B4-BE49-F238E27FC236}">
                <a16:creationId xmlns:a16="http://schemas.microsoft.com/office/drawing/2014/main" id="{D89CABE3-110D-C34E-6143-6C0301957A58}"/>
              </a:ext>
            </a:extLst>
          </p:cNvPr>
          <p:cNvPicPr/>
          <p:nvPr/>
        </p:nvPicPr>
        <p:blipFill>
          <a:blip r:embed="rId2"/>
          <a:stretch/>
        </p:blipFill>
        <p:spPr>
          <a:xfrm>
            <a:off x="5111291" y="5998530"/>
            <a:ext cx="767128" cy="634446"/>
          </a:xfrm>
          <a:prstGeom prst="rect">
            <a:avLst/>
          </a:prstGeom>
          <a:ln>
            <a:noFill/>
          </a:ln>
        </p:spPr>
      </p:pic>
      <p:sp>
        <p:nvSpPr>
          <p:cNvPr id="8" name="Text Placeholder 3">
            <a:extLst>
              <a:ext uri="{FF2B5EF4-FFF2-40B4-BE49-F238E27FC236}">
                <a16:creationId xmlns:a16="http://schemas.microsoft.com/office/drawing/2014/main" id="{D4D69522-20E5-A9B3-F49C-C5527FC0BBEA}"/>
              </a:ext>
            </a:extLst>
          </p:cNvPr>
          <p:cNvSpPr txBox="1">
            <a:spLocks/>
          </p:cNvSpPr>
          <p:nvPr/>
        </p:nvSpPr>
        <p:spPr>
          <a:xfrm>
            <a:off x="407368" y="5373743"/>
            <a:ext cx="4375150" cy="457848"/>
          </a:xfrm>
          <a:prstGeom prst="rect">
            <a:avLst/>
          </a:prstGeom>
        </p:spPr>
        <p:txBody>
          <a:bodyPr vert="horz" lIns="91440" tIns="45720" rIns="91440" bIns="45720" rtlCol="0">
            <a:normAutofit/>
          </a:bodyPr>
          <a:lstStyle>
            <a:lvl1pPr marL="0" indent="0" algn="l" defTabSz="685800" rtl="0" eaLnBrk="1" latinLnBrk="0" hangingPunct="1">
              <a:spcBef>
                <a:spcPct val="20000"/>
              </a:spcBef>
              <a:buFont typeface="Arial" panose="020B0604020202020204" pitchFamily="34" charset="0"/>
              <a:buNone/>
              <a:defRPr sz="2400" b="0" kern="1200">
                <a:solidFill>
                  <a:schemeClr val="tx1"/>
                </a:solidFill>
                <a:latin typeface="+mn-lt"/>
                <a:ea typeface="+mn-ea"/>
                <a:cs typeface="+mn-cs"/>
              </a:defRPr>
            </a:lvl1pPr>
            <a:lvl2pPr marL="342900" indent="0" algn="l" defTabSz="685800" rtl="0" eaLnBrk="1" latinLnBrk="0" hangingPunct="1">
              <a:spcBef>
                <a:spcPct val="20000"/>
              </a:spcBef>
              <a:buFont typeface="Arial" panose="020B0604020202020204" pitchFamily="34" charset="0"/>
              <a:buNone/>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dirty="0"/>
              <a:t>Dec 12, 2025</a:t>
            </a:r>
          </a:p>
        </p:txBody>
      </p:sp>
    </p:spTree>
    <p:extLst>
      <p:ext uri="{BB962C8B-B14F-4D97-AF65-F5344CB8AC3E}">
        <p14:creationId xmlns:p14="http://schemas.microsoft.com/office/powerpoint/2010/main" val="247106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D7165-A210-162F-14F5-63CA9A08DAFC}"/>
              </a:ext>
            </a:extLst>
          </p:cNvPr>
          <p:cNvSpPr>
            <a:spLocks noGrp="1"/>
          </p:cNvSpPr>
          <p:nvPr>
            <p:ph type="title"/>
          </p:nvPr>
        </p:nvSpPr>
        <p:spPr>
          <a:xfrm>
            <a:off x="983432" y="192515"/>
            <a:ext cx="10424392" cy="690354"/>
          </a:xfrm>
        </p:spPr>
        <p:txBody>
          <a:bodyPr/>
          <a:lstStyle/>
          <a:p>
            <a:r>
              <a:rPr lang="en-GB" dirty="0"/>
              <a:t>TSVV-5 deliverables 2025: </a:t>
            </a:r>
            <a:r>
              <a:rPr lang="en-GB" dirty="0">
                <a:solidFill>
                  <a:schemeClr val="tx1"/>
                </a:solidFill>
              </a:rPr>
              <a:t>development and application of EIRENE photon model &amp; EIRENE validation in JET</a:t>
            </a:r>
            <a:endParaRPr lang="en-US" dirty="0"/>
          </a:p>
        </p:txBody>
      </p:sp>
      <p:sp>
        <p:nvSpPr>
          <p:cNvPr id="3" name="Content Placeholder 2">
            <a:extLst>
              <a:ext uri="{FF2B5EF4-FFF2-40B4-BE49-F238E27FC236}">
                <a16:creationId xmlns:a16="http://schemas.microsoft.com/office/drawing/2014/main" id="{70B14D83-1827-7FED-E734-F59357A86E99}"/>
              </a:ext>
            </a:extLst>
          </p:cNvPr>
          <p:cNvSpPr>
            <a:spLocks noGrp="1"/>
          </p:cNvSpPr>
          <p:nvPr>
            <p:ph idx="1"/>
          </p:nvPr>
        </p:nvSpPr>
        <p:spPr>
          <a:xfrm>
            <a:off x="916501" y="1510846"/>
            <a:ext cx="9545495" cy="2394502"/>
          </a:xfrm>
        </p:spPr>
        <p:txBody>
          <a:bodyPr wrap="square">
            <a:spAutoFit/>
          </a:bodyPr>
          <a:lstStyle/>
          <a:p>
            <a:pPr>
              <a:spcAft>
                <a:spcPts val="1200"/>
              </a:spcAft>
              <a:buClr>
                <a:schemeClr val="tx1"/>
              </a:buClr>
            </a:pPr>
            <a:r>
              <a:rPr lang="en-US" dirty="0"/>
              <a:t>Full photon-gas-plasma coupling enabled in SOLPS-ITER and validation with JET-ILW Ohmic plasmas</a:t>
            </a:r>
          </a:p>
          <a:p>
            <a:pPr>
              <a:spcAft>
                <a:spcPts val="1200"/>
              </a:spcAft>
              <a:buClr>
                <a:schemeClr val="tx1"/>
              </a:buClr>
            </a:pPr>
            <a:r>
              <a:rPr lang="en-US" dirty="0">
                <a:cs typeface="Arial"/>
              </a:rPr>
              <a:t>Evaluation of isotope effect on (H,D,T) gas pumping with time-dependent EIRENE simulations of JET-ILW</a:t>
            </a:r>
            <a:endParaRPr lang="en-US" dirty="0"/>
          </a:p>
          <a:p>
            <a:pPr>
              <a:spcAft>
                <a:spcPts val="1200"/>
              </a:spcAft>
              <a:buClr>
                <a:schemeClr val="tx1"/>
              </a:buClr>
            </a:pPr>
            <a:endParaRPr lang="en-GB" dirty="0"/>
          </a:p>
        </p:txBody>
      </p:sp>
    </p:spTree>
    <p:extLst>
      <p:ext uri="{BB962C8B-B14F-4D97-AF65-F5344CB8AC3E}">
        <p14:creationId xmlns:p14="http://schemas.microsoft.com/office/powerpoint/2010/main" val="4156945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F7E4F-11A7-C15B-BD76-77FA09E49B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28841E-74A9-CE74-9B58-DA0359A6B0E2}"/>
              </a:ext>
            </a:extLst>
          </p:cNvPr>
          <p:cNvSpPr>
            <a:spLocks noGrp="1"/>
          </p:cNvSpPr>
          <p:nvPr>
            <p:ph type="title"/>
          </p:nvPr>
        </p:nvSpPr>
        <p:spPr>
          <a:xfrm>
            <a:off x="914400" y="151114"/>
            <a:ext cx="11277600" cy="725711"/>
          </a:xfrm>
        </p:spPr>
        <p:txBody>
          <a:bodyPr wrap="square">
            <a:spAutoFit/>
          </a:bodyPr>
          <a:lstStyle/>
          <a:p>
            <a:r>
              <a:rPr lang="en-US" dirty="0"/>
              <a:t>Full photon-gas-plasma coupling enabled in SOLPS-ITER and used for JET-ILW Ohmic plasma simulations</a:t>
            </a:r>
          </a:p>
        </p:txBody>
      </p:sp>
      <p:sp>
        <p:nvSpPr>
          <p:cNvPr id="4" name="Footer Placeholder 3">
            <a:extLst>
              <a:ext uri="{FF2B5EF4-FFF2-40B4-BE49-F238E27FC236}">
                <a16:creationId xmlns:a16="http://schemas.microsoft.com/office/drawing/2014/main" id="{356A3DCA-ADB8-71F2-6189-B864764A5532}"/>
              </a:ext>
            </a:extLst>
          </p:cNvPr>
          <p:cNvSpPr>
            <a:spLocks noGrp="1"/>
          </p:cNvSpPr>
          <p:nvPr>
            <p:ph type="ftr" sz="quarter" idx="11"/>
          </p:nvPr>
        </p:nvSpPr>
        <p:spPr/>
        <p:txBody>
          <a:bodyPr/>
          <a:lstStyle/>
          <a:p>
            <a:r>
              <a:rPr lang="en-GB">
                <a:solidFill>
                  <a:prstClr val="white"/>
                </a:solidFill>
              </a:rPr>
              <a:t>Aalto University | TSVV-5 Code Camp  | FZJ, Germany | Nov 24, 2025</a:t>
            </a:r>
            <a:endParaRPr lang="en-GB" dirty="0">
              <a:solidFill>
                <a:prstClr val="white"/>
              </a:solidFill>
            </a:endParaRPr>
          </a:p>
        </p:txBody>
      </p:sp>
      <p:sp>
        <p:nvSpPr>
          <p:cNvPr id="5" name="Slide Number Placeholder 4">
            <a:extLst>
              <a:ext uri="{FF2B5EF4-FFF2-40B4-BE49-F238E27FC236}">
                <a16:creationId xmlns:a16="http://schemas.microsoft.com/office/drawing/2014/main" id="{68577EA7-1F19-7E8A-A3F5-655CC45F090F}"/>
              </a:ext>
            </a:extLst>
          </p:cNvPr>
          <p:cNvSpPr>
            <a:spLocks noGrp="1"/>
          </p:cNvSpPr>
          <p:nvPr>
            <p:ph type="sldNum" sz="quarter" idx="12"/>
          </p:nvPr>
        </p:nvSpPr>
        <p:spPr/>
        <p:txBody>
          <a:bodyPr/>
          <a:lstStyle/>
          <a:p>
            <a:fld id="{6A6D9FA1-99C7-4910-8E32-B85D378B0060}" type="slidenum">
              <a:rPr lang="en-GB" smtClean="0">
                <a:solidFill>
                  <a:prstClr val="white"/>
                </a:solidFill>
              </a:rPr>
              <a:pPr/>
              <a:t>3</a:t>
            </a:fld>
            <a:endParaRPr lang="en-GB" dirty="0">
              <a:solidFill>
                <a:prstClr val="white"/>
              </a:solidFill>
            </a:endParaRPr>
          </a:p>
        </p:txBody>
      </p:sp>
      <p:sp>
        <p:nvSpPr>
          <p:cNvPr id="7" name="Content Placeholder 2">
            <a:extLst>
              <a:ext uri="{FF2B5EF4-FFF2-40B4-BE49-F238E27FC236}">
                <a16:creationId xmlns:a16="http://schemas.microsoft.com/office/drawing/2014/main" id="{8C323413-AA10-FC13-B468-159CB7223AB4}"/>
              </a:ext>
            </a:extLst>
          </p:cNvPr>
          <p:cNvSpPr txBox="1">
            <a:spLocks/>
          </p:cNvSpPr>
          <p:nvPr/>
        </p:nvSpPr>
        <p:spPr>
          <a:xfrm>
            <a:off x="9290779" y="5626627"/>
            <a:ext cx="2230661" cy="307777"/>
          </a:xfrm>
          <a:prstGeom prst="rect">
            <a:avLst/>
          </a:prstGeom>
        </p:spPr>
        <p:txBody>
          <a:bodyPr vert="horz" wrap="square" lIns="91440" tIns="45720" rIns="91440" bIns="45720" rtlCol="0">
            <a:sp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US" sz="1400" dirty="0"/>
              <a:t>R. Chandra et al., PET 2025</a:t>
            </a:r>
          </a:p>
        </p:txBody>
      </p:sp>
      <p:pic>
        <p:nvPicPr>
          <p:cNvPr id="16" name="Graphic 15">
            <a:extLst>
              <a:ext uri="{FF2B5EF4-FFF2-40B4-BE49-F238E27FC236}">
                <a16:creationId xmlns:a16="http://schemas.microsoft.com/office/drawing/2014/main" id="{4C4C6F8A-B3E1-2F2A-25E9-423CD5D6ACC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25317" y="3073469"/>
            <a:ext cx="3149707" cy="2707046"/>
          </a:xfrm>
          <a:prstGeom prst="rect">
            <a:avLst/>
          </a:prstGeom>
        </p:spPr>
      </p:pic>
      <p:pic>
        <p:nvPicPr>
          <p:cNvPr id="17" name="Graphic 16">
            <a:extLst>
              <a:ext uri="{FF2B5EF4-FFF2-40B4-BE49-F238E27FC236}">
                <a16:creationId xmlns:a16="http://schemas.microsoft.com/office/drawing/2014/main" id="{1A6C37E1-929D-6141-34FF-B952F5FE0D4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98304" y="3073468"/>
            <a:ext cx="3195392" cy="2692088"/>
          </a:xfrm>
          <a:prstGeom prst="rect">
            <a:avLst/>
          </a:prstGeom>
        </p:spPr>
      </p:pic>
      <p:pic>
        <p:nvPicPr>
          <p:cNvPr id="21" name="Picture 20" descr="A blue and yellow graph&#10;&#10;AI-generated content may be incorrect.">
            <a:extLst>
              <a:ext uri="{FF2B5EF4-FFF2-40B4-BE49-F238E27FC236}">
                <a16:creationId xmlns:a16="http://schemas.microsoft.com/office/drawing/2014/main" id="{E14D2297-4B3B-738B-9A49-E134C3CAEC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10366" y="1422561"/>
            <a:ext cx="2549810" cy="2231084"/>
          </a:xfrm>
          <a:prstGeom prst="rect">
            <a:avLst/>
          </a:prstGeom>
        </p:spPr>
      </p:pic>
      <p:pic>
        <p:nvPicPr>
          <p:cNvPr id="22" name="Picture 21" descr="A blue and yellow graph&#10;&#10;AI-generated content may be incorrect.">
            <a:extLst>
              <a:ext uri="{FF2B5EF4-FFF2-40B4-BE49-F238E27FC236}">
                <a16:creationId xmlns:a16="http://schemas.microsoft.com/office/drawing/2014/main" id="{56B4DB60-77D0-656C-ACF8-D8E4D61769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10366" y="3395543"/>
            <a:ext cx="2549810" cy="2231084"/>
          </a:xfrm>
          <a:prstGeom prst="rect">
            <a:avLst/>
          </a:prstGeom>
        </p:spPr>
      </p:pic>
      <p:sp>
        <p:nvSpPr>
          <p:cNvPr id="24" name="TextBox 23">
            <a:extLst>
              <a:ext uri="{FF2B5EF4-FFF2-40B4-BE49-F238E27FC236}">
                <a16:creationId xmlns:a16="http://schemas.microsoft.com/office/drawing/2014/main" id="{7ECE04F4-798F-7A03-FA4B-F80C789B8F52}"/>
              </a:ext>
            </a:extLst>
          </p:cNvPr>
          <p:cNvSpPr txBox="1"/>
          <p:nvPr/>
        </p:nvSpPr>
        <p:spPr>
          <a:xfrm>
            <a:off x="987293" y="1166688"/>
            <a:ext cx="8303486" cy="1938992"/>
          </a:xfrm>
          <a:prstGeom prst="rect">
            <a:avLst/>
          </a:prstGeom>
          <a:noFill/>
        </p:spPr>
        <p:txBody>
          <a:bodyPr wrap="square">
            <a:spAutoFit/>
          </a:bodyPr>
          <a:lstStyle/>
          <a:p>
            <a:pPr marL="400050" indent="-390525">
              <a:buFont typeface="Arial" panose="020B0604020202020204" pitchFamily="34" charset="0"/>
              <a:buChar char="•"/>
            </a:pPr>
            <a:r>
              <a:rPr lang="en-US" sz="2000" dirty="0"/>
              <a:t>Feature in the SOLPS-ITER/EIRENE git branch </a:t>
            </a:r>
            <a:r>
              <a:rPr lang="en-US" sz="2000" i="1" dirty="0"/>
              <a:t>feature/</a:t>
            </a:r>
            <a:r>
              <a:rPr lang="en-US" sz="2000" i="1" dirty="0" err="1"/>
              <a:t>photon_transport</a:t>
            </a:r>
            <a:endParaRPr lang="en-US" sz="2000" i="1" dirty="0"/>
          </a:p>
          <a:p>
            <a:pPr marL="400050" indent="-390525">
              <a:buFont typeface="Arial" panose="020B0604020202020204" pitchFamily="34" charset="0"/>
              <a:buChar char="•"/>
            </a:pPr>
            <a:endParaRPr lang="en-US" sz="2000" i="1" dirty="0"/>
          </a:p>
          <a:p>
            <a:pPr marL="400050" indent="-390525">
              <a:buFont typeface="Arial" panose="020B0604020202020204" pitchFamily="34" charset="0"/>
              <a:buChar char="•"/>
            </a:pPr>
            <a:r>
              <a:rPr lang="en-US" sz="2000" dirty="0"/>
              <a:t>Applied to SOLPS-ITER JET-ILW Ohmic D plasma in varying midplane separatrix density </a:t>
            </a:r>
            <a:r>
              <a:rPr lang="en-US" sz="2000" dirty="0">
                <a:sym typeface="Wingdings" panose="05000000000000000000" pitchFamily="2" charset="2"/>
              </a:rPr>
              <a:t> Prediction of I</a:t>
            </a:r>
            <a:r>
              <a:rPr lang="en-US" sz="2000" baseline="-25000" dirty="0">
                <a:sym typeface="Wingdings" panose="05000000000000000000" pitchFamily="2" charset="2"/>
              </a:rPr>
              <a:t>LFS-plate</a:t>
            </a:r>
            <a:r>
              <a:rPr lang="en-US" sz="2000" dirty="0">
                <a:sym typeface="Wingdings" panose="05000000000000000000" pitchFamily="2" charset="2"/>
              </a:rPr>
              <a:t> peak values improved by ~30% and increased </a:t>
            </a:r>
            <a:r>
              <a:rPr lang="en-US" sz="2000" dirty="0" err="1">
                <a:sym typeface="Wingdings" panose="05000000000000000000" pitchFamily="2" charset="2"/>
              </a:rPr>
              <a:t>q</a:t>
            </a:r>
            <a:r>
              <a:rPr lang="en-US" sz="2000" baseline="-25000" dirty="0" err="1">
                <a:sym typeface="Wingdings" panose="05000000000000000000" pitchFamily="2" charset="2"/>
              </a:rPr>
              <a:t>LFS</a:t>
            </a:r>
            <a:r>
              <a:rPr lang="en-US" sz="2000" baseline="-25000" dirty="0">
                <a:sym typeface="Wingdings" panose="05000000000000000000" pitchFamily="2" charset="2"/>
              </a:rPr>
              <a:t>-plate</a:t>
            </a:r>
            <a:r>
              <a:rPr lang="en-US" sz="2000" dirty="0">
                <a:sym typeface="Wingdings" panose="05000000000000000000" pitchFamily="2" charset="2"/>
              </a:rPr>
              <a:t> by 10-80% at high-recycling</a:t>
            </a:r>
          </a:p>
          <a:p>
            <a:pPr marL="400050" indent="-390525">
              <a:buFont typeface="Arial" panose="020B0604020202020204" pitchFamily="34" charset="0"/>
              <a:buChar char="•"/>
            </a:pPr>
            <a:endParaRPr lang="en-US" sz="2000" dirty="0"/>
          </a:p>
        </p:txBody>
      </p:sp>
    </p:spTree>
    <p:extLst>
      <p:ext uri="{BB962C8B-B14F-4D97-AF65-F5344CB8AC3E}">
        <p14:creationId xmlns:p14="http://schemas.microsoft.com/office/powerpoint/2010/main" val="1023060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CDE15-50F0-759F-80AF-D1C976E8CE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124ABF-79ED-26A9-B345-F946C500F09E}"/>
              </a:ext>
            </a:extLst>
          </p:cNvPr>
          <p:cNvSpPr>
            <a:spLocks noGrp="1"/>
          </p:cNvSpPr>
          <p:nvPr>
            <p:ph type="title"/>
          </p:nvPr>
        </p:nvSpPr>
        <p:spPr>
          <a:xfrm>
            <a:off x="914400" y="151114"/>
            <a:ext cx="11277600" cy="725711"/>
          </a:xfrm>
        </p:spPr>
        <p:txBody>
          <a:bodyPr wrap="square">
            <a:spAutoFit/>
          </a:bodyPr>
          <a:lstStyle/>
          <a:p>
            <a:r>
              <a:rPr lang="en-US" dirty="0"/>
              <a:t>Full photon-gas-plasma coupling enabled in SOLPS-ITER and used for JET-ILW Ohmic plasma simulations</a:t>
            </a:r>
          </a:p>
        </p:txBody>
      </p:sp>
      <p:sp>
        <p:nvSpPr>
          <p:cNvPr id="4" name="Footer Placeholder 3">
            <a:extLst>
              <a:ext uri="{FF2B5EF4-FFF2-40B4-BE49-F238E27FC236}">
                <a16:creationId xmlns:a16="http://schemas.microsoft.com/office/drawing/2014/main" id="{FCC060F3-1CB7-E992-9DDC-7F988B89FF07}"/>
              </a:ext>
            </a:extLst>
          </p:cNvPr>
          <p:cNvSpPr>
            <a:spLocks noGrp="1"/>
          </p:cNvSpPr>
          <p:nvPr>
            <p:ph type="ftr" sz="quarter" idx="11"/>
          </p:nvPr>
        </p:nvSpPr>
        <p:spPr/>
        <p:txBody>
          <a:bodyPr/>
          <a:lstStyle/>
          <a:p>
            <a:r>
              <a:rPr lang="en-GB">
                <a:solidFill>
                  <a:prstClr val="white"/>
                </a:solidFill>
              </a:rPr>
              <a:t>Aalto University | TSVV-5 Code Camp  | FZJ, Germany | Nov 24, 2025</a:t>
            </a:r>
            <a:endParaRPr lang="en-GB" dirty="0">
              <a:solidFill>
                <a:prstClr val="white"/>
              </a:solidFill>
            </a:endParaRPr>
          </a:p>
        </p:txBody>
      </p:sp>
      <p:sp>
        <p:nvSpPr>
          <p:cNvPr id="5" name="Slide Number Placeholder 4">
            <a:extLst>
              <a:ext uri="{FF2B5EF4-FFF2-40B4-BE49-F238E27FC236}">
                <a16:creationId xmlns:a16="http://schemas.microsoft.com/office/drawing/2014/main" id="{3CEAEF4A-995F-959B-738B-453A86A0DD60}"/>
              </a:ext>
            </a:extLst>
          </p:cNvPr>
          <p:cNvSpPr>
            <a:spLocks noGrp="1"/>
          </p:cNvSpPr>
          <p:nvPr>
            <p:ph type="sldNum" sz="quarter" idx="12"/>
          </p:nvPr>
        </p:nvSpPr>
        <p:spPr/>
        <p:txBody>
          <a:bodyPr/>
          <a:lstStyle/>
          <a:p>
            <a:fld id="{6A6D9FA1-99C7-4910-8E32-B85D378B0060}" type="slidenum">
              <a:rPr lang="en-GB" smtClean="0">
                <a:solidFill>
                  <a:prstClr val="white"/>
                </a:solidFill>
              </a:rPr>
              <a:pPr/>
              <a:t>4</a:t>
            </a:fld>
            <a:endParaRPr lang="en-GB" dirty="0">
              <a:solidFill>
                <a:prstClr val="white"/>
              </a:solidFill>
            </a:endParaRPr>
          </a:p>
        </p:txBody>
      </p:sp>
      <p:sp>
        <p:nvSpPr>
          <p:cNvPr id="7" name="Content Placeholder 2">
            <a:extLst>
              <a:ext uri="{FF2B5EF4-FFF2-40B4-BE49-F238E27FC236}">
                <a16:creationId xmlns:a16="http://schemas.microsoft.com/office/drawing/2014/main" id="{7AAEFCEA-5AB2-1086-E1C0-17FD972C751B}"/>
              </a:ext>
            </a:extLst>
          </p:cNvPr>
          <p:cNvSpPr txBox="1">
            <a:spLocks/>
          </p:cNvSpPr>
          <p:nvPr/>
        </p:nvSpPr>
        <p:spPr>
          <a:xfrm>
            <a:off x="8102555" y="4001844"/>
            <a:ext cx="2230661" cy="307777"/>
          </a:xfrm>
          <a:prstGeom prst="rect">
            <a:avLst/>
          </a:prstGeom>
        </p:spPr>
        <p:txBody>
          <a:bodyPr vert="horz" wrap="square" lIns="91440" tIns="45720" rIns="91440" bIns="45720" rtlCol="0">
            <a:sp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US" sz="1400" dirty="0"/>
              <a:t>R. Chandra et al., PET 2025</a:t>
            </a:r>
          </a:p>
        </p:txBody>
      </p:sp>
      <p:sp>
        <p:nvSpPr>
          <p:cNvPr id="24" name="TextBox 23">
            <a:extLst>
              <a:ext uri="{FF2B5EF4-FFF2-40B4-BE49-F238E27FC236}">
                <a16:creationId xmlns:a16="http://schemas.microsoft.com/office/drawing/2014/main" id="{9C7C53A8-4E09-09EF-D698-50033CE947D2}"/>
              </a:ext>
            </a:extLst>
          </p:cNvPr>
          <p:cNvSpPr txBox="1"/>
          <p:nvPr/>
        </p:nvSpPr>
        <p:spPr>
          <a:xfrm>
            <a:off x="914400" y="4365447"/>
            <a:ext cx="8303486" cy="1938992"/>
          </a:xfrm>
          <a:prstGeom prst="rect">
            <a:avLst/>
          </a:prstGeom>
          <a:noFill/>
        </p:spPr>
        <p:txBody>
          <a:bodyPr wrap="square">
            <a:spAutoFit/>
          </a:bodyPr>
          <a:lstStyle/>
          <a:p>
            <a:pPr marL="400050" indent="-390525">
              <a:buFont typeface="Arial" panose="020B0604020202020204" pitchFamily="34" charset="0"/>
              <a:buChar char="•"/>
            </a:pPr>
            <a:r>
              <a:rPr lang="en-US" sz="2000" dirty="0"/>
              <a:t>Use PESDT-</a:t>
            </a:r>
            <a:r>
              <a:rPr lang="en-US" sz="2000" dirty="0" err="1"/>
              <a:t>Cherab</a:t>
            </a:r>
            <a:r>
              <a:rPr lang="en-US" sz="2000" dirty="0"/>
              <a:t> on SOLPS-ITER result to produce synthetic diagnostic</a:t>
            </a:r>
          </a:p>
          <a:p>
            <a:pPr marL="9525"/>
            <a:endParaRPr lang="en-US" sz="2000" dirty="0"/>
          </a:p>
          <a:p>
            <a:pPr marL="400050" indent="-390525">
              <a:buFont typeface="Arial" panose="020B0604020202020204" pitchFamily="34" charset="0"/>
              <a:buChar char="•"/>
            </a:pPr>
            <a:r>
              <a:rPr lang="en-US" sz="2000" dirty="0"/>
              <a:t>Increased Ba-α emission by 3x with Lyman trapping but Ba-γ overestimated at deep detachment </a:t>
            </a:r>
            <a:r>
              <a:rPr lang="en-US" sz="2000" dirty="0">
                <a:sym typeface="Wingdings" panose="05000000000000000000" pitchFamily="2" charset="2"/>
              </a:rPr>
              <a:t> not the complete picture</a:t>
            </a:r>
          </a:p>
          <a:p>
            <a:pPr marL="400050" indent="-390525">
              <a:buFont typeface="Arial" panose="020B0604020202020204" pitchFamily="34" charset="0"/>
              <a:buChar char="•"/>
            </a:pPr>
            <a:endParaRPr lang="en-US" sz="2000" dirty="0"/>
          </a:p>
          <a:p>
            <a:pPr marL="9525"/>
            <a:r>
              <a:rPr lang="en-US" sz="2000" b="1" dirty="0"/>
              <a:t>Current results summarized to a Nuclear Fusion publication</a:t>
            </a:r>
          </a:p>
        </p:txBody>
      </p:sp>
      <p:pic>
        <p:nvPicPr>
          <p:cNvPr id="25" name="Graphic 24">
            <a:extLst>
              <a:ext uri="{FF2B5EF4-FFF2-40B4-BE49-F238E27FC236}">
                <a16:creationId xmlns:a16="http://schemas.microsoft.com/office/drawing/2014/main" id="{1A2219CB-D70A-E424-578D-E370760A237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49759" y="1078561"/>
            <a:ext cx="5651062" cy="2825531"/>
          </a:xfrm>
          <a:prstGeom prst="rect">
            <a:avLst/>
          </a:prstGeom>
        </p:spPr>
      </p:pic>
      <p:pic>
        <p:nvPicPr>
          <p:cNvPr id="26" name="Picture 25" descr="A drawing of a white oval with a yellow light in the middle&#10;&#10;AI-generated content may be incorrect.">
            <a:extLst>
              <a:ext uri="{FF2B5EF4-FFF2-40B4-BE49-F238E27FC236}">
                <a16:creationId xmlns:a16="http://schemas.microsoft.com/office/drawing/2014/main" id="{CE0A0B88-DB4B-0BBA-55DB-A7F7AAACE0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1598" y="840809"/>
            <a:ext cx="2286315" cy="2997808"/>
          </a:xfrm>
          <a:prstGeom prst="rect">
            <a:avLst/>
          </a:prstGeom>
        </p:spPr>
      </p:pic>
    </p:spTree>
    <p:extLst>
      <p:ext uri="{BB962C8B-B14F-4D97-AF65-F5344CB8AC3E}">
        <p14:creationId xmlns:p14="http://schemas.microsoft.com/office/powerpoint/2010/main" val="2212142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9C625-291B-118F-8304-ADA1789BA35A}"/>
            </a:ext>
          </a:extLst>
        </p:cNvPr>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6AAA2B2-5C2A-2AA7-B99D-D52291CA16BF}"/>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648130" y="2738932"/>
            <a:ext cx="5165587" cy="2582794"/>
          </a:xfrm>
        </p:spPr>
      </p:pic>
      <p:sp>
        <p:nvSpPr>
          <p:cNvPr id="5" name="Slide Number Placeholder 4">
            <a:extLst>
              <a:ext uri="{FF2B5EF4-FFF2-40B4-BE49-F238E27FC236}">
                <a16:creationId xmlns:a16="http://schemas.microsoft.com/office/drawing/2014/main" id="{40878F2B-B489-D2D7-B02C-D237DA303BBC}"/>
              </a:ext>
            </a:extLst>
          </p:cNvPr>
          <p:cNvSpPr>
            <a:spLocks noGrp="1"/>
          </p:cNvSpPr>
          <p:nvPr>
            <p:ph type="sldNum" sz="quarter" idx="12"/>
          </p:nvPr>
        </p:nvSpPr>
        <p:spPr/>
        <p:txBody>
          <a:bodyPr/>
          <a:lstStyle/>
          <a:p>
            <a:fld id="{6A6D9FA1-99C7-4910-8E32-B85D378B0060}" type="slidenum">
              <a:rPr lang="en-GB" smtClean="0">
                <a:solidFill>
                  <a:prstClr val="white"/>
                </a:solidFill>
              </a:rPr>
              <a:pPr/>
              <a:t>5</a:t>
            </a:fld>
            <a:endParaRPr lang="en-GB">
              <a:solidFill>
                <a:prstClr val="white"/>
              </a:solidFill>
            </a:endParaRPr>
          </a:p>
        </p:txBody>
      </p:sp>
      <p:sp>
        <p:nvSpPr>
          <p:cNvPr id="10" name="Text Placeholder 4">
            <a:extLst>
              <a:ext uri="{FF2B5EF4-FFF2-40B4-BE49-F238E27FC236}">
                <a16:creationId xmlns:a16="http://schemas.microsoft.com/office/drawing/2014/main" id="{4A43793B-21C4-AF84-501A-AD1B51CA463E}"/>
              </a:ext>
            </a:extLst>
          </p:cNvPr>
          <p:cNvSpPr txBox="1">
            <a:spLocks/>
          </p:cNvSpPr>
          <p:nvPr/>
        </p:nvSpPr>
        <p:spPr>
          <a:xfrm>
            <a:off x="379589" y="6251579"/>
            <a:ext cx="2645948" cy="199174"/>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800"/>
              </a:spcBef>
              <a:buFontTx/>
              <a:buNone/>
              <a:defRPr sz="2800" kern="1200">
                <a:solidFill>
                  <a:schemeClr val="bg1"/>
                </a:solidFill>
                <a:latin typeface="+mn-lt"/>
                <a:ea typeface="+mn-ea"/>
                <a:cs typeface="+mn-cs"/>
              </a:defRPr>
            </a:lvl1pPr>
            <a:lvl2pPr marL="266700" indent="-266700" algn="l" defTabSz="914400" rtl="0" eaLnBrk="1" latinLnBrk="0" hangingPunct="1">
              <a:lnSpc>
                <a:spcPct val="100000"/>
              </a:lnSpc>
              <a:spcBef>
                <a:spcPts val="800"/>
              </a:spcBef>
              <a:buFont typeface="Arial" panose="020B0604020202020204" pitchFamily="34" charset="0"/>
              <a:buChar char="•"/>
              <a:defRPr sz="2000" kern="1200">
                <a:solidFill>
                  <a:schemeClr val="bg1"/>
                </a:solidFill>
                <a:latin typeface="+mn-lt"/>
                <a:ea typeface="+mn-ea"/>
                <a:cs typeface="+mn-cs"/>
              </a:defRPr>
            </a:lvl2pPr>
            <a:lvl3pPr marL="542925" indent="-276225" algn="l" defTabSz="914400" rtl="0" eaLnBrk="1" latinLnBrk="0" hangingPunct="1">
              <a:lnSpc>
                <a:spcPct val="100000"/>
              </a:lnSpc>
              <a:spcBef>
                <a:spcPts val="800"/>
              </a:spcBef>
              <a:buFont typeface="Arial" panose="020B0604020202020204" pitchFamily="34" charset="0"/>
              <a:buChar char="•"/>
              <a:defRPr sz="1800" kern="1200">
                <a:solidFill>
                  <a:schemeClr val="bg1"/>
                </a:solidFill>
                <a:latin typeface="+mn-lt"/>
                <a:ea typeface="+mn-ea"/>
                <a:cs typeface="+mn-cs"/>
              </a:defRPr>
            </a:lvl3pPr>
            <a:lvl4pPr marL="809625" indent="-266700" algn="l" defTabSz="914400" rtl="0" eaLnBrk="1" latinLnBrk="0" hangingPunct="1">
              <a:lnSpc>
                <a:spcPct val="100000"/>
              </a:lnSpc>
              <a:spcBef>
                <a:spcPts val="800"/>
              </a:spcBef>
              <a:buFont typeface="Arial" panose="020B0604020202020204" pitchFamily="34" charset="0"/>
              <a:buChar char="•"/>
              <a:defRPr sz="1800" kern="1200">
                <a:solidFill>
                  <a:schemeClr val="bg1"/>
                </a:solidFill>
                <a:latin typeface="+mn-lt"/>
                <a:ea typeface="+mn-ea"/>
                <a:cs typeface="+mn-cs"/>
              </a:defRPr>
            </a:lvl4pPr>
            <a:lvl5pPr marL="1076325" indent="-266700" algn="l" defTabSz="914400" rtl="0" eaLnBrk="1" latinLnBrk="0" hangingPunct="1">
              <a:lnSpc>
                <a:spcPct val="100000"/>
              </a:lnSpc>
              <a:spcBef>
                <a:spcPts val="800"/>
              </a:spcBef>
              <a:buFont typeface="Arial" panose="020B0604020202020204" pitchFamily="34" charset="0"/>
              <a:buChar char="•"/>
              <a:defRPr sz="1800" kern="1200">
                <a:solidFill>
                  <a:schemeClr val="bg1"/>
                </a:solidFill>
                <a:latin typeface="+mn-lt"/>
                <a:ea typeface="+mn-ea"/>
                <a:cs typeface="+mn-cs"/>
              </a:defRPr>
            </a:lvl5pPr>
            <a:lvl6pPr marL="1343025" indent="-266700" algn="l" defTabSz="914400" rtl="0" eaLnBrk="1" latinLnBrk="0" hangingPunct="1">
              <a:lnSpc>
                <a:spcPct val="100000"/>
              </a:lnSpc>
              <a:spcBef>
                <a:spcPts val="800"/>
              </a:spcBef>
              <a:buFont typeface="Arial" panose="020B0604020202020204" pitchFamily="34" charset="0"/>
              <a:buChar char="•"/>
              <a:defRPr sz="1800" kern="1200">
                <a:solidFill>
                  <a:schemeClr val="bg1"/>
                </a:solidFill>
                <a:latin typeface="+mn-lt"/>
                <a:ea typeface="+mn-ea"/>
                <a:cs typeface="+mn-cs"/>
              </a:defRPr>
            </a:lvl6pPr>
            <a:lvl7pPr marL="1619250" indent="-276225" algn="l" defTabSz="914400" rtl="0" eaLnBrk="1" latinLnBrk="0" hangingPunct="1">
              <a:lnSpc>
                <a:spcPct val="100000"/>
              </a:lnSpc>
              <a:spcBef>
                <a:spcPts val="800"/>
              </a:spcBef>
              <a:buFont typeface="Arial" panose="020B0604020202020204" pitchFamily="34" charset="0"/>
              <a:buChar char="•"/>
              <a:defRPr sz="1800" kern="1200">
                <a:solidFill>
                  <a:schemeClr val="bg1"/>
                </a:solidFill>
                <a:latin typeface="+mn-lt"/>
                <a:ea typeface="+mn-ea"/>
                <a:cs typeface="+mn-cs"/>
              </a:defRPr>
            </a:lvl7pPr>
            <a:lvl8pPr marL="1885950" indent="-266700" algn="l" defTabSz="914400" rtl="0" eaLnBrk="1" latinLnBrk="0" hangingPunct="1">
              <a:lnSpc>
                <a:spcPct val="100000"/>
              </a:lnSpc>
              <a:spcBef>
                <a:spcPts val="800"/>
              </a:spcBef>
              <a:buFont typeface="Arial" panose="020B0604020202020204" pitchFamily="34" charset="0"/>
              <a:buChar char="•"/>
              <a:defRPr sz="1800" kern="1200">
                <a:solidFill>
                  <a:schemeClr val="bg1"/>
                </a:solidFill>
                <a:latin typeface="+mn-lt"/>
                <a:ea typeface="+mn-ea"/>
                <a:cs typeface="+mn-cs"/>
              </a:defRPr>
            </a:lvl8pPr>
            <a:lvl9pPr marL="2152650" indent="-266700" algn="l" defTabSz="914400" rtl="0" eaLnBrk="1" latinLnBrk="0" hangingPunct="1">
              <a:lnSpc>
                <a:spcPct val="100000"/>
              </a:lnSpc>
              <a:spcBef>
                <a:spcPts val="800"/>
              </a:spcBef>
              <a:buFont typeface="Arial" panose="020B0604020202020204" pitchFamily="34" charset="0"/>
              <a:buChar char="•"/>
              <a:defRPr sz="1800" kern="1200">
                <a:solidFill>
                  <a:schemeClr val="bg1"/>
                </a:solidFill>
                <a:latin typeface="+mn-lt"/>
                <a:ea typeface="+mn-ea"/>
                <a:cs typeface="+mn-cs"/>
              </a:defRPr>
            </a:lvl9pPr>
          </a:lstStyle>
          <a:p>
            <a:r>
              <a:rPr lang="en-US" sz="1100" dirty="0">
                <a:solidFill>
                  <a:schemeClr val="tx1"/>
                </a:solidFill>
                <a:cs typeface="Arial" panose="020B0604020202020204"/>
              </a:rPr>
              <a:t>[1] C. Day, </a:t>
            </a:r>
            <a:r>
              <a:rPr lang="fi-FI" sz="1100" dirty="0">
                <a:solidFill>
                  <a:schemeClr val="tx1"/>
                </a:solidFill>
              </a:rPr>
              <a:t>Fusion Sci. Technol., 2005</a:t>
            </a:r>
            <a:endParaRPr lang="en-US" sz="1100" dirty="0">
              <a:solidFill>
                <a:schemeClr val="tx1"/>
              </a:solidFill>
            </a:endParaRPr>
          </a:p>
        </p:txBody>
      </p:sp>
      <p:sp>
        <p:nvSpPr>
          <p:cNvPr id="12" name="TextBox 11">
            <a:extLst>
              <a:ext uri="{FF2B5EF4-FFF2-40B4-BE49-F238E27FC236}">
                <a16:creationId xmlns:a16="http://schemas.microsoft.com/office/drawing/2014/main" id="{06190CC3-4969-BC7C-58AE-5D656120D3BE}"/>
              </a:ext>
            </a:extLst>
          </p:cNvPr>
          <p:cNvSpPr txBox="1"/>
          <p:nvPr/>
        </p:nvSpPr>
        <p:spPr>
          <a:xfrm>
            <a:off x="4138005" y="3099667"/>
            <a:ext cx="2240280" cy="307777"/>
          </a:xfrm>
          <a:prstGeom prst="rect">
            <a:avLst/>
          </a:prstGeom>
          <a:noFill/>
        </p:spPr>
        <p:txBody>
          <a:bodyPr wrap="square" rtlCol="0">
            <a:spAutoFit/>
          </a:bodyPr>
          <a:lstStyle/>
          <a:p>
            <a:pPr algn="l"/>
            <a:r>
              <a:rPr lang="fi-FI" sz="1400" dirty="0">
                <a:solidFill>
                  <a:srgbClr val="FF0000"/>
                </a:solidFill>
              </a:rPr>
              <a:t>S</a:t>
            </a:r>
            <a:r>
              <a:rPr lang="fi-FI" sz="1400" baseline="-25000" dirty="0">
                <a:solidFill>
                  <a:srgbClr val="FF0000"/>
                </a:solidFill>
              </a:rPr>
              <a:t>eff </a:t>
            </a:r>
            <a:r>
              <a:rPr lang="fi-FI" sz="1400" dirty="0">
                <a:solidFill>
                  <a:srgbClr val="FF0000"/>
                </a:solidFill>
              </a:rPr>
              <a:t>(H2) = 192 m</a:t>
            </a:r>
            <a:r>
              <a:rPr lang="fi-FI" sz="1400" baseline="30000" dirty="0">
                <a:solidFill>
                  <a:srgbClr val="FF0000"/>
                </a:solidFill>
              </a:rPr>
              <a:t>3</a:t>
            </a:r>
            <a:r>
              <a:rPr lang="fi-FI" sz="1400" dirty="0">
                <a:solidFill>
                  <a:srgbClr val="FF0000"/>
                </a:solidFill>
              </a:rPr>
              <a:t>/s</a:t>
            </a:r>
            <a:endParaRPr lang="en-FI" sz="1400" dirty="0">
              <a:solidFill>
                <a:srgbClr val="FF0000"/>
              </a:solidFill>
            </a:endParaRPr>
          </a:p>
        </p:txBody>
      </p:sp>
      <p:sp>
        <p:nvSpPr>
          <p:cNvPr id="13" name="TextBox 12">
            <a:extLst>
              <a:ext uri="{FF2B5EF4-FFF2-40B4-BE49-F238E27FC236}">
                <a16:creationId xmlns:a16="http://schemas.microsoft.com/office/drawing/2014/main" id="{56F29E79-CC7A-AFCB-AD36-7F13A31BA410}"/>
              </a:ext>
            </a:extLst>
          </p:cNvPr>
          <p:cNvSpPr txBox="1"/>
          <p:nvPr/>
        </p:nvSpPr>
        <p:spPr>
          <a:xfrm>
            <a:off x="4138005" y="3466922"/>
            <a:ext cx="2240280" cy="307777"/>
          </a:xfrm>
          <a:prstGeom prst="rect">
            <a:avLst/>
          </a:prstGeom>
          <a:noFill/>
        </p:spPr>
        <p:txBody>
          <a:bodyPr wrap="square" rtlCol="0">
            <a:spAutoFit/>
          </a:bodyPr>
          <a:lstStyle/>
          <a:p>
            <a:pPr algn="l"/>
            <a:r>
              <a:rPr lang="fi-FI" sz="1400" err="1">
                <a:solidFill>
                  <a:srgbClr val="0000FF"/>
                </a:solidFill>
              </a:rPr>
              <a:t>S</a:t>
            </a:r>
            <a:r>
              <a:rPr lang="fi-FI" sz="1400" baseline="-25000" err="1">
                <a:solidFill>
                  <a:srgbClr val="0000FF"/>
                </a:solidFill>
              </a:rPr>
              <a:t>eff</a:t>
            </a:r>
            <a:r>
              <a:rPr lang="fi-FI" sz="1400" baseline="-25000">
                <a:solidFill>
                  <a:srgbClr val="0000FF"/>
                </a:solidFill>
              </a:rPr>
              <a:t> </a:t>
            </a:r>
            <a:r>
              <a:rPr lang="fi-FI" sz="1400">
                <a:solidFill>
                  <a:srgbClr val="0000FF"/>
                </a:solidFill>
              </a:rPr>
              <a:t>(D2) = 112 m</a:t>
            </a:r>
            <a:r>
              <a:rPr lang="fi-FI" sz="1400" baseline="30000">
                <a:solidFill>
                  <a:srgbClr val="0000FF"/>
                </a:solidFill>
              </a:rPr>
              <a:t>3</a:t>
            </a:r>
            <a:r>
              <a:rPr lang="fi-FI" sz="1400">
                <a:solidFill>
                  <a:srgbClr val="0000FF"/>
                </a:solidFill>
              </a:rPr>
              <a:t>/s</a:t>
            </a:r>
            <a:endParaRPr lang="en-FI" sz="1400">
              <a:solidFill>
                <a:srgbClr val="0000FF"/>
              </a:solidFill>
            </a:endParaRPr>
          </a:p>
        </p:txBody>
      </p:sp>
      <p:sp>
        <p:nvSpPr>
          <p:cNvPr id="14" name="TextBox 13">
            <a:extLst>
              <a:ext uri="{FF2B5EF4-FFF2-40B4-BE49-F238E27FC236}">
                <a16:creationId xmlns:a16="http://schemas.microsoft.com/office/drawing/2014/main" id="{804EFE4D-4343-FFD8-A64D-750C6F33604E}"/>
              </a:ext>
            </a:extLst>
          </p:cNvPr>
          <p:cNvSpPr txBox="1"/>
          <p:nvPr/>
        </p:nvSpPr>
        <p:spPr>
          <a:xfrm>
            <a:off x="4138005" y="3836254"/>
            <a:ext cx="2240280" cy="307777"/>
          </a:xfrm>
          <a:prstGeom prst="rect">
            <a:avLst/>
          </a:prstGeom>
          <a:noFill/>
        </p:spPr>
        <p:txBody>
          <a:bodyPr wrap="square" rtlCol="0">
            <a:spAutoFit/>
          </a:bodyPr>
          <a:lstStyle/>
          <a:p>
            <a:pPr algn="l"/>
            <a:r>
              <a:rPr lang="fi-FI" sz="1400" dirty="0">
                <a:solidFill>
                  <a:srgbClr val="FF00FF"/>
                </a:solidFill>
              </a:rPr>
              <a:t>S</a:t>
            </a:r>
            <a:r>
              <a:rPr lang="fi-FI" sz="1400" baseline="-25000" dirty="0">
                <a:solidFill>
                  <a:srgbClr val="FF00FF"/>
                </a:solidFill>
              </a:rPr>
              <a:t>eff </a:t>
            </a:r>
            <a:r>
              <a:rPr lang="fi-FI" sz="1400" dirty="0">
                <a:solidFill>
                  <a:srgbClr val="FF00FF"/>
                </a:solidFill>
              </a:rPr>
              <a:t>(T2) = 66 m</a:t>
            </a:r>
            <a:r>
              <a:rPr lang="fi-FI" sz="1400" baseline="30000" dirty="0">
                <a:solidFill>
                  <a:srgbClr val="FF00FF"/>
                </a:solidFill>
              </a:rPr>
              <a:t>3</a:t>
            </a:r>
            <a:r>
              <a:rPr lang="fi-FI" sz="1400" dirty="0">
                <a:solidFill>
                  <a:srgbClr val="FF00FF"/>
                </a:solidFill>
              </a:rPr>
              <a:t>/s</a:t>
            </a:r>
            <a:endParaRPr lang="en-FI" sz="1400" dirty="0">
              <a:solidFill>
                <a:srgbClr val="FF00FF"/>
              </a:solidFill>
            </a:endParaRPr>
          </a:p>
        </p:txBody>
      </p:sp>
      <p:sp>
        <p:nvSpPr>
          <p:cNvPr id="15" name="TextBox 14">
            <a:extLst>
              <a:ext uri="{FF2B5EF4-FFF2-40B4-BE49-F238E27FC236}">
                <a16:creationId xmlns:a16="http://schemas.microsoft.com/office/drawing/2014/main" id="{E34713B6-60B2-87FC-52D6-648F1D84D92D}"/>
              </a:ext>
            </a:extLst>
          </p:cNvPr>
          <p:cNvSpPr txBox="1"/>
          <p:nvPr/>
        </p:nvSpPr>
        <p:spPr>
          <a:xfrm>
            <a:off x="1149720" y="4598810"/>
            <a:ext cx="1545336" cy="307777"/>
          </a:xfrm>
          <a:prstGeom prst="rect">
            <a:avLst/>
          </a:prstGeom>
          <a:noFill/>
        </p:spPr>
        <p:txBody>
          <a:bodyPr wrap="square" rtlCol="0">
            <a:spAutoFit/>
          </a:bodyPr>
          <a:lstStyle/>
          <a:p>
            <a:pPr algn="l"/>
            <a:r>
              <a:rPr lang="fi-FI" sz="1400" b="1" dirty="0"/>
              <a:t>KT5P Bar. 1</a:t>
            </a:r>
            <a:endParaRPr lang="en-FI" sz="1400" b="1" dirty="0"/>
          </a:p>
        </p:txBody>
      </p:sp>
      <p:sp>
        <p:nvSpPr>
          <p:cNvPr id="4" name="Footer Placeholder 3">
            <a:extLst>
              <a:ext uri="{FF2B5EF4-FFF2-40B4-BE49-F238E27FC236}">
                <a16:creationId xmlns:a16="http://schemas.microsoft.com/office/drawing/2014/main" id="{366A4D9D-5632-4F9B-8166-F1DE04829B11}"/>
              </a:ext>
            </a:extLst>
          </p:cNvPr>
          <p:cNvSpPr>
            <a:spLocks noGrp="1"/>
          </p:cNvSpPr>
          <p:nvPr>
            <p:ph type="ftr" sz="quarter" idx="11"/>
          </p:nvPr>
        </p:nvSpPr>
        <p:spPr>
          <a:xfrm>
            <a:off x="774254" y="6581454"/>
            <a:ext cx="4172241" cy="286806"/>
          </a:xfrm>
        </p:spPr>
        <p:txBody>
          <a:bodyPr lIns="91440" tIns="45720" rIns="91440" bIns="45720" anchor="t"/>
          <a:lstStyle/>
          <a:p>
            <a:r>
              <a:rPr lang="en-GB">
                <a:solidFill>
                  <a:prstClr val="white"/>
                </a:solidFill>
              </a:rPr>
              <a:t>Timo Kiviniemi | TSVV-5 code camp| 24-27 November 2025</a:t>
            </a:r>
          </a:p>
        </p:txBody>
      </p:sp>
      <p:sp>
        <p:nvSpPr>
          <p:cNvPr id="11" name="Content Placeholder 2">
            <a:extLst>
              <a:ext uri="{FF2B5EF4-FFF2-40B4-BE49-F238E27FC236}">
                <a16:creationId xmlns:a16="http://schemas.microsoft.com/office/drawing/2014/main" id="{F79C50CB-ED9C-5F62-A7BA-EE53EA2A3EDC}"/>
              </a:ext>
            </a:extLst>
          </p:cNvPr>
          <p:cNvSpPr txBox="1">
            <a:spLocks/>
          </p:cNvSpPr>
          <p:nvPr/>
        </p:nvSpPr>
        <p:spPr>
          <a:xfrm>
            <a:off x="1068888" y="1003893"/>
            <a:ext cx="9958776" cy="1183559"/>
          </a:xfrm>
          <a:prstGeom prst="rect">
            <a:avLst/>
          </a:prstGeom>
        </p:spPr>
        <p:txBody>
          <a:bodyPr vert="horz" lIns="91440" tIns="45720" rIns="91440" bIns="45720" rtlCol="0" anchor="t">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342900" indent="-342900">
              <a:buFont typeface="Arial"/>
              <a:buChar char="•"/>
            </a:pPr>
            <a:r>
              <a:rPr lang="en-US" sz="2000" dirty="0">
                <a:cs typeface="Arial" panose="020B0604020202020204"/>
              </a:rPr>
              <a:t>Pumping speeds as measured by the </a:t>
            </a:r>
            <a:r>
              <a:rPr lang="en-US" sz="2000" dirty="0" err="1">
                <a:cs typeface="Arial" panose="020B0604020202020204"/>
              </a:rPr>
              <a:t>subdivertor</a:t>
            </a:r>
            <a:r>
              <a:rPr lang="en-US" sz="2000" dirty="0">
                <a:cs typeface="Arial" panose="020B0604020202020204"/>
              </a:rPr>
              <a:t> </a:t>
            </a:r>
            <a:r>
              <a:rPr lang="en-US" sz="2000" dirty="0" err="1">
                <a:cs typeface="Arial" panose="020B0604020202020204"/>
              </a:rPr>
              <a:t>Baratron</a:t>
            </a:r>
            <a:r>
              <a:rPr lang="en-US" sz="2000" dirty="0">
                <a:cs typeface="Arial" panose="020B0604020202020204"/>
              </a:rPr>
              <a:t> pressure gauge</a:t>
            </a:r>
          </a:p>
          <a:p>
            <a:pPr marL="342900" indent="-342900">
              <a:buFont typeface="Arial"/>
              <a:buChar char="•"/>
            </a:pPr>
            <a:r>
              <a:rPr lang="en-US" sz="2000" dirty="0">
                <a:cs typeface="Arial" panose="020B0604020202020204"/>
              </a:rPr>
              <a:t>The differences between isotopes are caused by their masses and sticking coefficients</a:t>
            </a:r>
            <a:endParaRPr lang="en-US" sz="2000" dirty="0">
              <a:ea typeface="Calibri"/>
              <a:cs typeface="Arial" panose="020B0604020202020204"/>
            </a:endParaRPr>
          </a:p>
          <a:p>
            <a:pPr marL="342900" indent="-342900">
              <a:buFont typeface="Arial"/>
              <a:buChar char="•"/>
            </a:pPr>
            <a:r>
              <a:rPr lang="en-US" sz="2000" dirty="0">
                <a:cs typeface="Arial" panose="020B0604020202020204"/>
              </a:rPr>
              <a:t>Sticking coefficients [1]: α(H</a:t>
            </a:r>
            <a:r>
              <a:rPr lang="en-US" sz="2000" baseline="-25000" dirty="0">
                <a:cs typeface="Arial" panose="020B0604020202020204"/>
              </a:rPr>
              <a:t>2</a:t>
            </a:r>
            <a:r>
              <a:rPr lang="en-US" sz="2000" dirty="0">
                <a:cs typeface="Arial" panose="020B0604020202020204"/>
              </a:rPr>
              <a:t>) = 0.6, α(D</a:t>
            </a:r>
            <a:r>
              <a:rPr lang="en-US" sz="2000" baseline="-25000" dirty="0">
                <a:cs typeface="Arial" panose="020B0604020202020204"/>
              </a:rPr>
              <a:t>2</a:t>
            </a:r>
            <a:r>
              <a:rPr lang="en-US" sz="2000" dirty="0">
                <a:cs typeface="Arial" panose="020B0604020202020204"/>
              </a:rPr>
              <a:t>) = 0.9 and α(T</a:t>
            </a:r>
            <a:r>
              <a:rPr lang="en-US" sz="2000" baseline="-25000" dirty="0">
                <a:cs typeface="Arial" panose="020B0604020202020204"/>
              </a:rPr>
              <a:t>2</a:t>
            </a:r>
            <a:r>
              <a:rPr lang="en-US" sz="2000" dirty="0">
                <a:cs typeface="Arial" panose="020B0604020202020204"/>
              </a:rPr>
              <a:t>) = 1.0</a:t>
            </a:r>
            <a:endParaRPr lang="en-US" sz="2000" dirty="0">
              <a:ea typeface="Calibri"/>
              <a:cs typeface="Arial" panose="020B0604020202020204"/>
            </a:endParaRPr>
          </a:p>
          <a:p>
            <a:pPr marL="342900" indent="-342900">
              <a:buFont typeface="Arial"/>
              <a:buChar char="•"/>
            </a:pPr>
            <a:endParaRPr lang="en-US" sz="2000" dirty="0">
              <a:cs typeface="Arial" panose="020B0604020202020204"/>
            </a:endParaRPr>
          </a:p>
        </p:txBody>
      </p:sp>
      <p:sp>
        <p:nvSpPr>
          <p:cNvPr id="16" name="TextBox 15">
            <a:extLst>
              <a:ext uri="{FF2B5EF4-FFF2-40B4-BE49-F238E27FC236}">
                <a16:creationId xmlns:a16="http://schemas.microsoft.com/office/drawing/2014/main" id="{1C1F484C-BBA3-C5CB-FC22-330AA88180A7}"/>
              </a:ext>
            </a:extLst>
          </p:cNvPr>
          <p:cNvSpPr txBox="1"/>
          <p:nvPr/>
        </p:nvSpPr>
        <p:spPr>
          <a:xfrm>
            <a:off x="2804820" y="3099667"/>
            <a:ext cx="1167307"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ea typeface="Calibri"/>
                <a:cs typeface="Calibri"/>
              </a:rPr>
              <a:t>JPN 104589</a:t>
            </a:r>
          </a:p>
        </p:txBody>
      </p:sp>
      <p:grpSp>
        <p:nvGrpSpPr>
          <p:cNvPr id="19" name="Group 18">
            <a:extLst>
              <a:ext uri="{FF2B5EF4-FFF2-40B4-BE49-F238E27FC236}">
                <a16:creationId xmlns:a16="http://schemas.microsoft.com/office/drawing/2014/main" id="{1309078B-1A5C-52B8-6034-6EA557D3699E}"/>
              </a:ext>
            </a:extLst>
          </p:cNvPr>
          <p:cNvGrpSpPr/>
          <p:nvPr/>
        </p:nvGrpSpPr>
        <p:grpSpPr>
          <a:xfrm>
            <a:off x="6128817" y="2738932"/>
            <a:ext cx="5352077" cy="2582794"/>
            <a:chOff x="5301258" y="3101399"/>
            <a:chExt cx="6675628" cy="3337814"/>
          </a:xfrm>
        </p:grpSpPr>
        <p:pic>
          <p:nvPicPr>
            <p:cNvPr id="20" name="Graphic 19">
              <a:extLst>
                <a:ext uri="{FF2B5EF4-FFF2-40B4-BE49-F238E27FC236}">
                  <a16:creationId xmlns:a16="http://schemas.microsoft.com/office/drawing/2014/main" id="{900346F7-1A2F-2B4C-CA0E-C66935805B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01258" y="3101399"/>
              <a:ext cx="6675628" cy="3337814"/>
            </a:xfrm>
            <a:prstGeom prst="rect">
              <a:avLst/>
            </a:prstGeom>
          </p:spPr>
        </p:pic>
        <p:sp>
          <p:nvSpPr>
            <p:cNvPr id="21" name="TextBox 20">
              <a:extLst>
                <a:ext uri="{FF2B5EF4-FFF2-40B4-BE49-F238E27FC236}">
                  <a16:creationId xmlns:a16="http://schemas.microsoft.com/office/drawing/2014/main" id="{3EB46AE7-B3BC-C447-0AFA-27E8245637AE}"/>
                </a:ext>
              </a:extLst>
            </p:cNvPr>
            <p:cNvSpPr txBox="1"/>
            <p:nvPr/>
          </p:nvSpPr>
          <p:spPr>
            <a:xfrm>
              <a:off x="9676902" y="3475668"/>
              <a:ext cx="2240280" cy="307777"/>
            </a:xfrm>
            <a:prstGeom prst="rect">
              <a:avLst/>
            </a:prstGeom>
            <a:noFill/>
          </p:spPr>
          <p:txBody>
            <a:bodyPr wrap="square" rtlCol="0">
              <a:spAutoFit/>
            </a:bodyPr>
            <a:lstStyle/>
            <a:p>
              <a:pPr algn="l"/>
              <a:r>
                <a:rPr lang="fi-FI" sz="1400" dirty="0">
                  <a:solidFill>
                    <a:srgbClr val="FF0000"/>
                  </a:solidFill>
                </a:rPr>
                <a:t>S</a:t>
              </a:r>
              <a:r>
                <a:rPr lang="fi-FI" sz="1400" baseline="-25000" dirty="0">
                  <a:solidFill>
                    <a:srgbClr val="FF0000"/>
                  </a:solidFill>
                </a:rPr>
                <a:t>eff </a:t>
              </a:r>
              <a:r>
                <a:rPr lang="fi-FI" sz="1400" dirty="0">
                  <a:solidFill>
                    <a:srgbClr val="FF0000"/>
                  </a:solidFill>
                </a:rPr>
                <a:t>(H2) = 216 m</a:t>
              </a:r>
              <a:r>
                <a:rPr lang="fi-FI" sz="1400" baseline="30000" dirty="0">
                  <a:solidFill>
                    <a:srgbClr val="FF0000"/>
                  </a:solidFill>
                </a:rPr>
                <a:t>3</a:t>
              </a:r>
              <a:r>
                <a:rPr lang="fi-FI" sz="1400" dirty="0">
                  <a:solidFill>
                    <a:srgbClr val="FF0000"/>
                  </a:solidFill>
                </a:rPr>
                <a:t>/s</a:t>
              </a:r>
              <a:endParaRPr lang="en-FI" sz="1400" dirty="0">
                <a:solidFill>
                  <a:srgbClr val="FF0000"/>
                </a:solidFill>
              </a:endParaRPr>
            </a:p>
          </p:txBody>
        </p:sp>
        <p:sp>
          <p:nvSpPr>
            <p:cNvPr id="22" name="TextBox 21">
              <a:extLst>
                <a:ext uri="{FF2B5EF4-FFF2-40B4-BE49-F238E27FC236}">
                  <a16:creationId xmlns:a16="http://schemas.microsoft.com/office/drawing/2014/main" id="{E0442911-19B6-F710-38FE-0E27EE726330}"/>
                </a:ext>
              </a:extLst>
            </p:cNvPr>
            <p:cNvSpPr txBox="1"/>
            <p:nvPr/>
          </p:nvSpPr>
          <p:spPr>
            <a:xfrm>
              <a:off x="9676902" y="3874238"/>
              <a:ext cx="2240280" cy="307777"/>
            </a:xfrm>
            <a:prstGeom prst="rect">
              <a:avLst/>
            </a:prstGeom>
            <a:noFill/>
          </p:spPr>
          <p:txBody>
            <a:bodyPr wrap="square" rtlCol="0">
              <a:spAutoFit/>
            </a:bodyPr>
            <a:lstStyle/>
            <a:p>
              <a:pPr algn="l"/>
              <a:r>
                <a:rPr lang="fi-FI" sz="1400" err="1">
                  <a:solidFill>
                    <a:srgbClr val="0000FF"/>
                  </a:solidFill>
                </a:rPr>
                <a:t>S</a:t>
              </a:r>
              <a:r>
                <a:rPr lang="fi-FI" sz="1400" baseline="-25000" err="1">
                  <a:solidFill>
                    <a:srgbClr val="0000FF"/>
                  </a:solidFill>
                </a:rPr>
                <a:t>eff</a:t>
              </a:r>
              <a:r>
                <a:rPr lang="fi-FI" sz="1400" baseline="-25000">
                  <a:solidFill>
                    <a:srgbClr val="0000FF"/>
                  </a:solidFill>
                </a:rPr>
                <a:t> </a:t>
              </a:r>
              <a:r>
                <a:rPr lang="fi-FI" sz="1400">
                  <a:solidFill>
                    <a:srgbClr val="0000FF"/>
                  </a:solidFill>
                </a:rPr>
                <a:t>(D2) = 150 m</a:t>
              </a:r>
              <a:r>
                <a:rPr lang="fi-FI" sz="1400" baseline="30000">
                  <a:solidFill>
                    <a:srgbClr val="0000FF"/>
                  </a:solidFill>
                </a:rPr>
                <a:t>3</a:t>
              </a:r>
              <a:r>
                <a:rPr lang="fi-FI" sz="1400">
                  <a:solidFill>
                    <a:srgbClr val="0000FF"/>
                  </a:solidFill>
                </a:rPr>
                <a:t>/s</a:t>
              </a:r>
              <a:endParaRPr lang="en-FI" sz="1400">
                <a:solidFill>
                  <a:srgbClr val="0000FF"/>
                </a:solidFill>
              </a:endParaRPr>
            </a:p>
          </p:txBody>
        </p:sp>
        <p:sp>
          <p:nvSpPr>
            <p:cNvPr id="23" name="TextBox 22">
              <a:extLst>
                <a:ext uri="{FF2B5EF4-FFF2-40B4-BE49-F238E27FC236}">
                  <a16:creationId xmlns:a16="http://schemas.microsoft.com/office/drawing/2014/main" id="{95A750FC-FF03-6678-F482-A5341D793809}"/>
                </a:ext>
              </a:extLst>
            </p:cNvPr>
            <p:cNvSpPr txBox="1"/>
            <p:nvPr/>
          </p:nvSpPr>
          <p:spPr>
            <a:xfrm>
              <a:off x="9676902" y="4274885"/>
              <a:ext cx="2240280" cy="307777"/>
            </a:xfrm>
            <a:prstGeom prst="rect">
              <a:avLst/>
            </a:prstGeom>
            <a:noFill/>
          </p:spPr>
          <p:txBody>
            <a:bodyPr wrap="square" rtlCol="0">
              <a:spAutoFit/>
            </a:bodyPr>
            <a:lstStyle/>
            <a:p>
              <a:pPr algn="l"/>
              <a:r>
                <a:rPr lang="fi-FI" sz="1400" err="1">
                  <a:solidFill>
                    <a:srgbClr val="FF00FF"/>
                  </a:solidFill>
                </a:rPr>
                <a:t>S</a:t>
              </a:r>
              <a:r>
                <a:rPr lang="fi-FI" sz="1400" baseline="-25000" err="1">
                  <a:solidFill>
                    <a:srgbClr val="FF00FF"/>
                  </a:solidFill>
                </a:rPr>
                <a:t>eff</a:t>
              </a:r>
              <a:r>
                <a:rPr lang="fi-FI" sz="1400" baseline="-25000">
                  <a:solidFill>
                    <a:srgbClr val="FF00FF"/>
                  </a:solidFill>
                </a:rPr>
                <a:t> </a:t>
              </a:r>
              <a:r>
                <a:rPr lang="fi-FI" sz="1400">
                  <a:solidFill>
                    <a:srgbClr val="FF00FF"/>
                  </a:solidFill>
                </a:rPr>
                <a:t>(T2) = 124 m</a:t>
              </a:r>
              <a:r>
                <a:rPr lang="fi-FI" sz="1400" baseline="30000">
                  <a:solidFill>
                    <a:srgbClr val="FF00FF"/>
                  </a:solidFill>
                </a:rPr>
                <a:t>3</a:t>
              </a:r>
              <a:r>
                <a:rPr lang="fi-FI" sz="1400">
                  <a:solidFill>
                    <a:srgbClr val="FF00FF"/>
                  </a:solidFill>
                </a:rPr>
                <a:t>/s</a:t>
              </a:r>
              <a:endParaRPr lang="en-FI" sz="1400">
                <a:solidFill>
                  <a:srgbClr val="FF00FF"/>
                </a:solidFill>
              </a:endParaRPr>
            </a:p>
          </p:txBody>
        </p:sp>
        <p:sp>
          <p:nvSpPr>
            <p:cNvPr id="24" name="TextBox 23">
              <a:extLst>
                <a:ext uri="{FF2B5EF4-FFF2-40B4-BE49-F238E27FC236}">
                  <a16:creationId xmlns:a16="http://schemas.microsoft.com/office/drawing/2014/main" id="{850E43BB-2EC7-EFE1-6BDA-5CEC6CBEEDF7}"/>
                </a:ext>
              </a:extLst>
            </p:cNvPr>
            <p:cNvSpPr txBox="1"/>
            <p:nvPr/>
          </p:nvSpPr>
          <p:spPr>
            <a:xfrm>
              <a:off x="5968656" y="5477164"/>
              <a:ext cx="1545336" cy="307777"/>
            </a:xfrm>
            <a:prstGeom prst="rect">
              <a:avLst/>
            </a:prstGeom>
            <a:noFill/>
          </p:spPr>
          <p:txBody>
            <a:bodyPr wrap="square" rtlCol="0">
              <a:spAutoFit/>
            </a:bodyPr>
            <a:lstStyle/>
            <a:p>
              <a:pPr algn="l"/>
              <a:r>
                <a:rPr lang="fi-FI" sz="1400" b="1"/>
                <a:t>EIRENE</a:t>
              </a:r>
              <a:endParaRPr lang="en-FI" sz="1400" b="1"/>
            </a:p>
          </p:txBody>
        </p:sp>
        <p:sp>
          <p:nvSpPr>
            <p:cNvPr id="25" name="TextBox 24">
              <a:extLst>
                <a:ext uri="{FF2B5EF4-FFF2-40B4-BE49-F238E27FC236}">
                  <a16:creationId xmlns:a16="http://schemas.microsoft.com/office/drawing/2014/main" id="{345328CD-442C-B6F9-909F-C4CF19139479}"/>
                </a:ext>
              </a:extLst>
            </p:cNvPr>
            <p:cNvSpPr txBox="1"/>
            <p:nvPr/>
          </p:nvSpPr>
          <p:spPr>
            <a:xfrm>
              <a:off x="6329704" y="3481772"/>
              <a:ext cx="2288768" cy="553998"/>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r>
                <a:rPr lang="en-US" sz="1200" dirty="0"/>
                <a:t>(prior to 2D geometry calibration)</a:t>
              </a:r>
            </a:p>
            <a:p>
              <a:pPr algn="l"/>
              <a:endParaRPr lang="en-US" b="1" dirty="0"/>
            </a:p>
          </p:txBody>
        </p:sp>
      </p:grpSp>
      <p:sp>
        <p:nvSpPr>
          <p:cNvPr id="27" name="Title 1">
            <a:extLst>
              <a:ext uri="{FF2B5EF4-FFF2-40B4-BE49-F238E27FC236}">
                <a16:creationId xmlns:a16="http://schemas.microsoft.com/office/drawing/2014/main" id="{2D4C1746-E043-203A-1017-77E281051C59}"/>
              </a:ext>
            </a:extLst>
          </p:cNvPr>
          <p:cNvSpPr>
            <a:spLocks noGrp="1"/>
          </p:cNvSpPr>
          <p:nvPr>
            <p:ph type="title"/>
          </p:nvPr>
        </p:nvSpPr>
        <p:spPr>
          <a:xfrm>
            <a:off x="982663" y="242536"/>
            <a:ext cx="10045700" cy="457200"/>
          </a:xfrm>
        </p:spPr>
        <p:txBody>
          <a:bodyPr/>
          <a:lstStyle/>
          <a:p>
            <a:r>
              <a:rPr lang="en-US" dirty="0">
                <a:cs typeface="Arial"/>
              </a:rPr>
              <a:t>Evaluation of isotope effect on (H,D,T) gas pumping with time-dependent EIRENE simulations of JET-ILW</a:t>
            </a:r>
            <a:endParaRPr lang="en-FI" dirty="0"/>
          </a:p>
        </p:txBody>
      </p:sp>
    </p:spTree>
    <p:extLst>
      <p:ext uri="{BB962C8B-B14F-4D97-AF65-F5344CB8AC3E}">
        <p14:creationId xmlns:p14="http://schemas.microsoft.com/office/powerpoint/2010/main" val="518408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42A63-2FAC-82ED-E260-0EC64C326D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BCC3AF-67DF-3F15-9C56-1BF857F8A402}"/>
              </a:ext>
            </a:extLst>
          </p:cNvPr>
          <p:cNvSpPr>
            <a:spLocks noGrp="1"/>
          </p:cNvSpPr>
          <p:nvPr>
            <p:ph type="title"/>
          </p:nvPr>
        </p:nvSpPr>
        <p:spPr>
          <a:xfrm>
            <a:off x="970820" y="281865"/>
            <a:ext cx="9623608" cy="457200"/>
          </a:xfrm>
        </p:spPr>
        <p:txBody>
          <a:bodyPr/>
          <a:lstStyle/>
          <a:p>
            <a:r>
              <a:rPr lang="en-US" dirty="0">
                <a:cs typeface="Arial"/>
              </a:rPr>
              <a:t>Evaluation of isotope effect on (H,D,T) gas pumping with time-dependent EIRENE simulations of JET-ILW</a:t>
            </a:r>
            <a:endParaRPr lang="en-FI" dirty="0"/>
          </a:p>
        </p:txBody>
      </p:sp>
      <p:sp>
        <p:nvSpPr>
          <p:cNvPr id="3" name="Content Placeholder 2">
            <a:extLst>
              <a:ext uri="{FF2B5EF4-FFF2-40B4-BE49-F238E27FC236}">
                <a16:creationId xmlns:a16="http://schemas.microsoft.com/office/drawing/2014/main" id="{EA16AD10-C13A-BC36-225E-A57AC8265A0C}"/>
              </a:ext>
            </a:extLst>
          </p:cNvPr>
          <p:cNvSpPr>
            <a:spLocks noGrp="1"/>
          </p:cNvSpPr>
          <p:nvPr>
            <p:ph idx="1"/>
          </p:nvPr>
        </p:nvSpPr>
        <p:spPr>
          <a:xfrm>
            <a:off x="585188" y="1100579"/>
            <a:ext cx="5758856" cy="2929087"/>
          </a:xfrm>
        </p:spPr>
        <p:txBody>
          <a:bodyPr vert="horz" lIns="91440" tIns="45720" rIns="91440" bIns="45720" rtlCol="0" anchor="t">
            <a:normAutofit/>
          </a:bodyPr>
          <a:lstStyle/>
          <a:p>
            <a:pPr marL="457200" indent="-457200"/>
            <a:r>
              <a:rPr lang="fi-FI" sz="2000" dirty="0">
                <a:cs typeface="Arial"/>
              </a:rPr>
              <a:t>Adjustment on the LFS entrance obstruction matched measured and simulated effective pumping speeds of D</a:t>
            </a:r>
            <a:r>
              <a:rPr lang="fi-FI" sz="2000" baseline="-25000" dirty="0">
                <a:cs typeface="Arial"/>
              </a:rPr>
              <a:t>2</a:t>
            </a:r>
            <a:r>
              <a:rPr lang="fi-FI" sz="2000" dirty="0">
                <a:cs typeface="Arial"/>
              </a:rPr>
              <a:t> </a:t>
            </a:r>
            <a:r>
              <a:rPr lang="en-US" sz="2000" dirty="0">
                <a:cs typeface="Arial"/>
              </a:rPr>
              <a:t>(112 m</a:t>
            </a:r>
            <a:r>
              <a:rPr lang="en-US" sz="2000" baseline="30000" dirty="0">
                <a:cs typeface="Arial"/>
              </a:rPr>
              <a:t>3</a:t>
            </a:r>
            <a:r>
              <a:rPr lang="en-US" sz="2000" dirty="0">
                <a:cs typeface="Arial"/>
              </a:rPr>
              <a:t>/s  vs. 119 m</a:t>
            </a:r>
            <a:r>
              <a:rPr lang="en-US" sz="2000" baseline="30000" dirty="0">
                <a:cs typeface="Arial"/>
              </a:rPr>
              <a:t>3</a:t>
            </a:r>
            <a:r>
              <a:rPr lang="en-US" sz="2000" dirty="0">
                <a:cs typeface="Arial"/>
              </a:rPr>
              <a:t>/s)</a:t>
            </a:r>
          </a:p>
          <a:p>
            <a:pPr marL="457200" indent="-457200"/>
            <a:r>
              <a:rPr lang="en-US" sz="2000" dirty="0">
                <a:cs typeface="Arial"/>
              </a:rPr>
              <a:t>Matching all isotopes simultaneously requires modifying sticking coefficients [similarly as in </a:t>
            </a:r>
            <a:r>
              <a:rPr lang="en-US" sz="2000" dirty="0" err="1">
                <a:cs typeface="Arial"/>
              </a:rPr>
              <a:t>A.Scarabosio</a:t>
            </a:r>
            <a:r>
              <a:rPr lang="en-US" sz="2000" dirty="0">
                <a:cs typeface="Arial"/>
              </a:rPr>
              <a:t> &amp; A. Zito works]</a:t>
            </a:r>
            <a:endParaRPr lang="fi-FI" sz="2000" dirty="0">
              <a:ea typeface="Calibri"/>
              <a:cs typeface="Calibri"/>
            </a:endParaRPr>
          </a:p>
        </p:txBody>
      </p:sp>
      <p:sp>
        <p:nvSpPr>
          <p:cNvPr id="5" name="Slide Number Placeholder 4">
            <a:extLst>
              <a:ext uri="{FF2B5EF4-FFF2-40B4-BE49-F238E27FC236}">
                <a16:creationId xmlns:a16="http://schemas.microsoft.com/office/drawing/2014/main" id="{C8FAC301-3167-9F9E-D681-F6B7872A4921}"/>
              </a:ext>
            </a:extLst>
          </p:cNvPr>
          <p:cNvSpPr>
            <a:spLocks noGrp="1"/>
          </p:cNvSpPr>
          <p:nvPr>
            <p:ph type="sldNum" sz="quarter" idx="12"/>
          </p:nvPr>
        </p:nvSpPr>
        <p:spPr/>
        <p:txBody>
          <a:bodyPr/>
          <a:lstStyle/>
          <a:p>
            <a:fld id="{6A6D9FA1-99C7-4910-8E32-B85D378B0060}" type="slidenum">
              <a:rPr lang="en-GB" smtClean="0">
                <a:solidFill>
                  <a:prstClr val="white"/>
                </a:solidFill>
              </a:rPr>
              <a:pPr/>
              <a:t>6</a:t>
            </a:fld>
            <a:endParaRPr lang="en-GB">
              <a:solidFill>
                <a:prstClr val="white"/>
              </a:solidFill>
            </a:endParaRPr>
          </a:p>
        </p:txBody>
      </p:sp>
      <p:pic>
        <p:nvPicPr>
          <p:cNvPr id="6" name="Graphic 5">
            <a:extLst>
              <a:ext uri="{FF2B5EF4-FFF2-40B4-BE49-F238E27FC236}">
                <a16:creationId xmlns:a16="http://schemas.microsoft.com/office/drawing/2014/main" id="{3A250154-851A-9DB4-1035-E5184C20E8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06710" y="1191771"/>
            <a:ext cx="4897610" cy="2997742"/>
          </a:xfrm>
          <a:prstGeom prst="rect">
            <a:avLst/>
          </a:prstGeom>
        </p:spPr>
      </p:pic>
      <p:graphicFrame>
        <p:nvGraphicFramePr>
          <p:cNvPr id="7" name="Table 6">
            <a:extLst>
              <a:ext uri="{FF2B5EF4-FFF2-40B4-BE49-F238E27FC236}">
                <a16:creationId xmlns:a16="http://schemas.microsoft.com/office/drawing/2014/main" id="{7F6DCBAE-092D-5F21-5924-7F6BBAAAFE6A}"/>
              </a:ext>
            </a:extLst>
          </p:cNvPr>
          <p:cNvGraphicFramePr>
            <a:graphicFrameLocks noGrp="1"/>
          </p:cNvGraphicFramePr>
          <p:nvPr>
            <p:extLst>
              <p:ext uri="{D42A27DB-BD31-4B8C-83A1-F6EECF244321}">
                <p14:modId xmlns:p14="http://schemas.microsoft.com/office/powerpoint/2010/main" val="3119653033"/>
              </p:ext>
            </p:extLst>
          </p:nvPr>
        </p:nvGraphicFramePr>
        <p:xfrm>
          <a:off x="4084608" y="4317937"/>
          <a:ext cx="7207812" cy="1726565"/>
        </p:xfrm>
        <a:graphic>
          <a:graphicData uri="http://schemas.openxmlformats.org/drawingml/2006/table">
            <a:tbl>
              <a:tblPr bandRow="1">
                <a:tableStyleId>{3B4B98B0-60AC-42C2-AFA5-B58CD77FA1E5}</a:tableStyleId>
              </a:tblPr>
              <a:tblGrid>
                <a:gridCol w="1721412">
                  <a:extLst>
                    <a:ext uri="{9D8B030D-6E8A-4147-A177-3AD203B41FA5}">
                      <a16:colId xmlns:a16="http://schemas.microsoft.com/office/drawing/2014/main" val="3991255772"/>
                    </a:ext>
                  </a:extLst>
                </a:gridCol>
                <a:gridCol w="1752600">
                  <a:extLst>
                    <a:ext uri="{9D8B030D-6E8A-4147-A177-3AD203B41FA5}">
                      <a16:colId xmlns:a16="http://schemas.microsoft.com/office/drawing/2014/main" val="2974977054"/>
                    </a:ext>
                  </a:extLst>
                </a:gridCol>
                <a:gridCol w="1939517">
                  <a:extLst>
                    <a:ext uri="{9D8B030D-6E8A-4147-A177-3AD203B41FA5}">
                      <a16:colId xmlns:a16="http://schemas.microsoft.com/office/drawing/2014/main" val="597065804"/>
                    </a:ext>
                  </a:extLst>
                </a:gridCol>
                <a:gridCol w="1794283">
                  <a:extLst>
                    <a:ext uri="{9D8B030D-6E8A-4147-A177-3AD203B41FA5}">
                      <a16:colId xmlns:a16="http://schemas.microsoft.com/office/drawing/2014/main" val="914974062"/>
                    </a:ext>
                  </a:extLst>
                </a:gridCol>
              </a:tblGrid>
              <a:tr h="0">
                <a:tc>
                  <a:txBody>
                    <a:bodyPr/>
                    <a:lstStyle/>
                    <a:p>
                      <a:pPr algn="l" fontAlgn="base">
                        <a:lnSpc>
                          <a:spcPts val="2160"/>
                        </a:lnSpc>
                        <a:buNone/>
                      </a:pPr>
                      <a:r>
                        <a:rPr lang="en-US" sz="1800" b="1">
                          <a:solidFill>
                            <a:schemeClr val="tx1"/>
                          </a:solidFill>
                        </a:rPr>
                        <a:t>Isotope</a:t>
                      </a:r>
                    </a:p>
                  </a:txBody>
                  <a:tcPr/>
                </a:tc>
                <a:tc>
                  <a:txBody>
                    <a:bodyPr/>
                    <a:lstStyle/>
                    <a:p>
                      <a:pPr algn="l" fontAlgn="base">
                        <a:lnSpc>
                          <a:spcPts val="2160"/>
                        </a:lnSpc>
                        <a:buNone/>
                      </a:pPr>
                      <a:r>
                        <a:rPr lang="en-US" sz="1800" b="1" dirty="0">
                          <a:solidFill>
                            <a:schemeClr val="tx1"/>
                          </a:solidFill>
                        </a:rPr>
                        <a:t>Measured S</a:t>
                      </a:r>
                      <a:r>
                        <a:rPr lang="en-US" sz="1800" b="1" baseline="-25000" dirty="0">
                          <a:solidFill>
                            <a:schemeClr val="tx1"/>
                          </a:solidFill>
                        </a:rPr>
                        <a:t>eff</a:t>
                      </a:r>
                    </a:p>
                  </a:txBody>
                  <a:tcPr/>
                </a:tc>
                <a:tc>
                  <a:txBody>
                    <a:bodyPr/>
                    <a:lstStyle/>
                    <a:p>
                      <a:pPr lvl="0" algn="l">
                        <a:lnSpc>
                          <a:spcPts val="2160"/>
                        </a:lnSpc>
                        <a:buNone/>
                      </a:pPr>
                      <a:r>
                        <a:rPr lang="en-US" sz="1800" b="1" dirty="0">
                          <a:solidFill>
                            <a:schemeClr val="tx1"/>
                          </a:solidFill>
                        </a:rPr>
                        <a:t>Simulated S</a:t>
                      </a:r>
                      <a:r>
                        <a:rPr lang="en-US" sz="1800" b="1" baseline="-25000" dirty="0">
                          <a:solidFill>
                            <a:schemeClr val="tx1"/>
                          </a:solidFill>
                        </a:rPr>
                        <a:t>eff </a:t>
                      </a:r>
                      <a:r>
                        <a:rPr lang="en-US" sz="1800" b="1" baseline="0" dirty="0">
                          <a:solidFill>
                            <a:schemeClr val="tx1"/>
                          </a:solidFill>
                        </a:rPr>
                        <a:t>(unobstructed)</a:t>
                      </a:r>
                    </a:p>
                  </a:txBody>
                  <a:tcPr/>
                </a:tc>
                <a:tc>
                  <a:txBody>
                    <a:bodyPr/>
                    <a:lstStyle/>
                    <a:p>
                      <a:pPr marL="0" marR="0" lvl="0" indent="0" algn="l" defTabSz="914400" rtl="0" eaLnBrk="1" fontAlgn="auto" latinLnBrk="0" hangingPunct="1">
                        <a:lnSpc>
                          <a:spcPts val="2160"/>
                        </a:lnSpc>
                        <a:spcBef>
                          <a:spcPts val="0"/>
                        </a:spcBef>
                        <a:spcAft>
                          <a:spcPts val="0"/>
                        </a:spcAft>
                        <a:buClrTx/>
                        <a:buSzTx/>
                        <a:buFontTx/>
                        <a:buNone/>
                        <a:tabLst/>
                        <a:defRPr/>
                      </a:pPr>
                      <a:r>
                        <a:rPr lang="en-US" sz="1800" b="1" dirty="0">
                          <a:solidFill>
                            <a:schemeClr val="tx1"/>
                          </a:solidFill>
                        </a:rPr>
                        <a:t>Simulated S</a:t>
                      </a:r>
                      <a:r>
                        <a:rPr lang="en-US" sz="1800" b="1" baseline="-25000" dirty="0">
                          <a:solidFill>
                            <a:schemeClr val="tx1"/>
                          </a:solidFill>
                        </a:rPr>
                        <a:t>eff </a:t>
                      </a:r>
                      <a:r>
                        <a:rPr lang="en-US" sz="1800" b="1" baseline="0" dirty="0">
                          <a:solidFill>
                            <a:schemeClr val="tx1"/>
                          </a:solidFill>
                        </a:rPr>
                        <a:t>(obstructed)</a:t>
                      </a:r>
                    </a:p>
                  </a:txBody>
                  <a:tcPr/>
                </a:tc>
                <a:extLst>
                  <a:ext uri="{0D108BD9-81ED-4DB2-BD59-A6C34878D82A}">
                    <a16:rowId xmlns:a16="http://schemas.microsoft.com/office/drawing/2014/main" val="2338212194"/>
                  </a:ext>
                </a:extLst>
              </a:tr>
              <a:tr h="361950">
                <a:tc>
                  <a:txBody>
                    <a:bodyPr/>
                    <a:lstStyle/>
                    <a:p>
                      <a:pPr algn="l" fontAlgn="base">
                        <a:lnSpc>
                          <a:spcPts val="2160"/>
                        </a:lnSpc>
                        <a:buNone/>
                      </a:pPr>
                      <a:r>
                        <a:rPr lang="en-US" sz="1800">
                          <a:solidFill>
                            <a:schemeClr val="tx1"/>
                          </a:solidFill>
                        </a:rPr>
                        <a:t>Protium (H</a:t>
                      </a:r>
                      <a:r>
                        <a:rPr lang="en-US" sz="1800" baseline="-25000">
                          <a:solidFill>
                            <a:schemeClr val="tx1"/>
                          </a:solidFill>
                        </a:rPr>
                        <a:t>2</a:t>
                      </a:r>
                      <a:r>
                        <a:rPr lang="en-US" sz="1800">
                          <a:solidFill>
                            <a:schemeClr val="tx1"/>
                          </a:solidFill>
                        </a:rPr>
                        <a:t>)</a:t>
                      </a:r>
                    </a:p>
                  </a:txBody>
                  <a:tcPr/>
                </a:tc>
                <a:tc>
                  <a:txBody>
                    <a:bodyPr/>
                    <a:lstStyle/>
                    <a:p>
                      <a:pPr algn="l" fontAlgn="base">
                        <a:lnSpc>
                          <a:spcPts val="2160"/>
                        </a:lnSpc>
                        <a:buNone/>
                      </a:pPr>
                      <a:r>
                        <a:rPr lang="en-US" sz="1800">
                          <a:solidFill>
                            <a:schemeClr val="tx1"/>
                          </a:solidFill>
                        </a:rPr>
                        <a:t>192 m</a:t>
                      </a:r>
                      <a:r>
                        <a:rPr lang="en-US" sz="1800" baseline="30000">
                          <a:solidFill>
                            <a:schemeClr val="tx1"/>
                          </a:solidFill>
                        </a:rPr>
                        <a:t>3</a:t>
                      </a:r>
                      <a:r>
                        <a:rPr lang="en-US" sz="1800">
                          <a:solidFill>
                            <a:schemeClr val="tx1"/>
                          </a:solidFill>
                        </a:rPr>
                        <a:t>/s</a:t>
                      </a:r>
                    </a:p>
                  </a:txBody>
                  <a:tcPr/>
                </a:tc>
                <a:tc>
                  <a:txBody>
                    <a:bodyPr/>
                    <a:lstStyle/>
                    <a:p>
                      <a:pPr lvl="0" algn="l">
                        <a:lnSpc>
                          <a:spcPts val="2160"/>
                        </a:lnSpc>
                        <a:buNone/>
                      </a:pPr>
                      <a:r>
                        <a:rPr lang="en-US" sz="1800">
                          <a:solidFill>
                            <a:schemeClr val="tx1"/>
                          </a:solidFill>
                        </a:rPr>
                        <a:t>216 m</a:t>
                      </a:r>
                      <a:r>
                        <a:rPr lang="en-US" sz="1800" baseline="30000">
                          <a:solidFill>
                            <a:schemeClr val="tx1"/>
                          </a:solidFill>
                        </a:rPr>
                        <a:t>3</a:t>
                      </a:r>
                      <a:r>
                        <a:rPr lang="en-US" sz="1800">
                          <a:solidFill>
                            <a:schemeClr val="tx1"/>
                          </a:solidFill>
                        </a:rPr>
                        <a:t>/s</a:t>
                      </a:r>
                    </a:p>
                  </a:txBody>
                  <a:tcPr/>
                </a:tc>
                <a:tc>
                  <a:txBody>
                    <a:bodyPr/>
                    <a:lstStyle/>
                    <a:p>
                      <a:pPr marL="0" marR="0" lvl="0" indent="0" algn="l" defTabSz="914400" rtl="0" eaLnBrk="1" fontAlgn="auto" latinLnBrk="0" hangingPunct="1">
                        <a:lnSpc>
                          <a:spcPts val="2160"/>
                        </a:lnSpc>
                        <a:spcBef>
                          <a:spcPts val="0"/>
                        </a:spcBef>
                        <a:spcAft>
                          <a:spcPts val="0"/>
                        </a:spcAft>
                        <a:buClrTx/>
                        <a:buSzTx/>
                        <a:buFontTx/>
                        <a:buNone/>
                        <a:tabLst/>
                        <a:defRPr/>
                      </a:pPr>
                      <a:r>
                        <a:rPr lang="en-US" sz="1800">
                          <a:solidFill>
                            <a:schemeClr val="tx1"/>
                          </a:solidFill>
                        </a:rPr>
                        <a:t>160 m</a:t>
                      </a:r>
                      <a:r>
                        <a:rPr lang="en-US" sz="1800" baseline="30000">
                          <a:solidFill>
                            <a:schemeClr val="tx1"/>
                          </a:solidFill>
                        </a:rPr>
                        <a:t>3</a:t>
                      </a:r>
                      <a:r>
                        <a:rPr lang="en-US" sz="1800">
                          <a:solidFill>
                            <a:schemeClr val="tx1"/>
                          </a:solidFill>
                        </a:rPr>
                        <a:t>/s</a:t>
                      </a:r>
                    </a:p>
                  </a:txBody>
                  <a:tcPr/>
                </a:tc>
                <a:extLst>
                  <a:ext uri="{0D108BD9-81ED-4DB2-BD59-A6C34878D82A}">
                    <a16:rowId xmlns:a16="http://schemas.microsoft.com/office/drawing/2014/main" val="1537824171"/>
                  </a:ext>
                </a:extLst>
              </a:tr>
              <a:tr h="361950">
                <a:tc>
                  <a:txBody>
                    <a:bodyPr/>
                    <a:lstStyle/>
                    <a:p>
                      <a:pPr algn="l" fontAlgn="base">
                        <a:lnSpc>
                          <a:spcPts val="2160"/>
                        </a:lnSpc>
                        <a:buNone/>
                      </a:pPr>
                      <a:r>
                        <a:rPr lang="en-US" sz="1800">
                          <a:solidFill>
                            <a:schemeClr val="tx1"/>
                          </a:solidFill>
                        </a:rPr>
                        <a:t>Deuterium (D</a:t>
                      </a:r>
                      <a:r>
                        <a:rPr lang="en-US" sz="1800" baseline="-25000">
                          <a:solidFill>
                            <a:schemeClr val="tx1"/>
                          </a:solidFill>
                        </a:rPr>
                        <a:t>2</a:t>
                      </a:r>
                      <a:r>
                        <a:rPr lang="en-US" sz="1800">
                          <a:solidFill>
                            <a:schemeClr val="tx1"/>
                          </a:solidFill>
                        </a:rPr>
                        <a:t>)</a:t>
                      </a:r>
                    </a:p>
                  </a:txBody>
                  <a:tcPr/>
                </a:tc>
                <a:tc>
                  <a:txBody>
                    <a:bodyPr/>
                    <a:lstStyle/>
                    <a:p>
                      <a:pPr algn="l" fontAlgn="base">
                        <a:lnSpc>
                          <a:spcPts val="2160"/>
                        </a:lnSpc>
                        <a:buNone/>
                      </a:pPr>
                      <a:r>
                        <a:rPr lang="en-US" sz="1800" u="sng">
                          <a:solidFill>
                            <a:schemeClr val="tx1"/>
                          </a:solidFill>
                        </a:rPr>
                        <a:t>112 m</a:t>
                      </a:r>
                      <a:r>
                        <a:rPr lang="en-US" sz="1800" u="sng" baseline="30000">
                          <a:solidFill>
                            <a:schemeClr val="tx1"/>
                          </a:solidFill>
                        </a:rPr>
                        <a:t>3</a:t>
                      </a:r>
                      <a:r>
                        <a:rPr lang="en-US" sz="1800" u="sng">
                          <a:solidFill>
                            <a:schemeClr val="tx1"/>
                          </a:solidFill>
                        </a:rPr>
                        <a:t>/s</a:t>
                      </a:r>
                    </a:p>
                  </a:txBody>
                  <a:tcPr/>
                </a:tc>
                <a:tc>
                  <a:txBody>
                    <a:bodyPr/>
                    <a:lstStyle/>
                    <a:p>
                      <a:pPr lvl="0" algn="l">
                        <a:lnSpc>
                          <a:spcPts val="2160"/>
                        </a:lnSpc>
                        <a:buNone/>
                      </a:pPr>
                      <a:r>
                        <a:rPr lang="en-US" sz="1800">
                          <a:solidFill>
                            <a:schemeClr val="tx1"/>
                          </a:solidFill>
                        </a:rPr>
                        <a:t>150 m</a:t>
                      </a:r>
                      <a:r>
                        <a:rPr lang="en-US" sz="1800" baseline="30000">
                          <a:solidFill>
                            <a:schemeClr val="tx1"/>
                          </a:solidFill>
                        </a:rPr>
                        <a:t>3</a:t>
                      </a:r>
                      <a:r>
                        <a:rPr lang="en-US" sz="1800">
                          <a:solidFill>
                            <a:schemeClr val="tx1"/>
                          </a:solidFill>
                        </a:rPr>
                        <a:t>/s</a:t>
                      </a:r>
                    </a:p>
                  </a:txBody>
                  <a:tcPr/>
                </a:tc>
                <a:tc>
                  <a:txBody>
                    <a:bodyPr/>
                    <a:lstStyle/>
                    <a:p>
                      <a:pPr marL="0" marR="0" lvl="0" indent="0" algn="l" defTabSz="914400" rtl="0" eaLnBrk="1" fontAlgn="auto" latinLnBrk="0" hangingPunct="1">
                        <a:lnSpc>
                          <a:spcPts val="2160"/>
                        </a:lnSpc>
                        <a:spcBef>
                          <a:spcPts val="0"/>
                        </a:spcBef>
                        <a:spcAft>
                          <a:spcPts val="0"/>
                        </a:spcAft>
                        <a:buClrTx/>
                        <a:buSzTx/>
                        <a:buFontTx/>
                        <a:buNone/>
                        <a:tabLst/>
                        <a:defRPr/>
                      </a:pPr>
                      <a:r>
                        <a:rPr lang="en-US" sz="1800" u="sng">
                          <a:solidFill>
                            <a:schemeClr val="tx1"/>
                          </a:solidFill>
                        </a:rPr>
                        <a:t>119 m</a:t>
                      </a:r>
                      <a:r>
                        <a:rPr lang="en-US" sz="1800" u="sng" baseline="30000">
                          <a:solidFill>
                            <a:schemeClr val="tx1"/>
                          </a:solidFill>
                        </a:rPr>
                        <a:t>3</a:t>
                      </a:r>
                      <a:r>
                        <a:rPr lang="en-US" sz="1800" u="sng">
                          <a:solidFill>
                            <a:schemeClr val="tx1"/>
                          </a:solidFill>
                        </a:rPr>
                        <a:t>/s</a:t>
                      </a:r>
                    </a:p>
                  </a:txBody>
                  <a:tcPr/>
                </a:tc>
                <a:extLst>
                  <a:ext uri="{0D108BD9-81ED-4DB2-BD59-A6C34878D82A}">
                    <a16:rowId xmlns:a16="http://schemas.microsoft.com/office/drawing/2014/main" val="208249261"/>
                  </a:ext>
                </a:extLst>
              </a:tr>
              <a:tr h="361950">
                <a:tc>
                  <a:txBody>
                    <a:bodyPr/>
                    <a:lstStyle/>
                    <a:p>
                      <a:pPr algn="l" fontAlgn="base">
                        <a:lnSpc>
                          <a:spcPts val="2160"/>
                        </a:lnSpc>
                        <a:buNone/>
                      </a:pPr>
                      <a:r>
                        <a:rPr lang="en-US" sz="1800">
                          <a:solidFill>
                            <a:schemeClr val="tx1"/>
                          </a:solidFill>
                        </a:rPr>
                        <a:t>Tritium (T</a:t>
                      </a:r>
                      <a:r>
                        <a:rPr lang="en-US" sz="1800" baseline="-25000">
                          <a:solidFill>
                            <a:schemeClr val="tx1"/>
                          </a:solidFill>
                        </a:rPr>
                        <a:t>2</a:t>
                      </a:r>
                      <a:r>
                        <a:rPr lang="en-US" sz="1800">
                          <a:solidFill>
                            <a:schemeClr val="tx1"/>
                          </a:solidFill>
                        </a:rPr>
                        <a:t>)</a:t>
                      </a:r>
                    </a:p>
                  </a:txBody>
                  <a:tcPr/>
                </a:tc>
                <a:tc>
                  <a:txBody>
                    <a:bodyPr/>
                    <a:lstStyle/>
                    <a:p>
                      <a:pPr algn="l" fontAlgn="base">
                        <a:lnSpc>
                          <a:spcPts val="2160"/>
                        </a:lnSpc>
                        <a:buNone/>
                      </a:pPr>
                      <a:r>
                        <a:rPr lang="en-US" sz="1800">
                          <a:solidFill>
                            <a:schemeClr val="tx1"/>
                          </a:solidFill>
                        </a:rPr>
                        <a:t>66 m</a:t>
                      </a:r>
                      <a:r>
                        <a:rPr lang="en-US" sz="1800" baseline="30000">
                          <a:solidFill>
                            <a:schemeClr val="tx1"/>
                          </a:solidFill>
                        </a:rPr>
                        <a:t>3</a:t>
                      </a:r>
                      <a:r>
                        <a:rPr lang="en-US" sz="1800">
                          <a:solidFill>
                            <a:schemeClr val="tx1"/>
                          </a:solidFill>
                        </a:rPr>
                        <a:t>/s</a:t>
                      </a:r>
                    </a:p>
                  </a:txBody>
                  <a:tcPr/>
                </a:tc>
                <a:tc>
                  <a:txBody>
                    <a:bodyPr/>
                    <a:lstStyle/>
                    <a:p>
                      <a:pPr lvl="0" algn="l">
                        <a:lnSpc>
                          <a:spcPts val="2160"/>
                        </a:lnSpc>
                        <a:buNone/>
                      </a:pPr>
                      <a:r>
                        <a:rPr lang="en-US" sz="1800">
                          <a:solidFill>
                            <a:schemeClr val="tx1"/>
                          </a:solidFill>
                        </a:rPr>
                        <a:t>124 m</a:t>
                      </a:r>
                      <a:r>
                        <a:rPr lang="en-US" sz="1800" baseline="30000">
                          <a:solidFill>
                            <a:schemeClr val="tx1"/>
                          </a:solidFill>
                        </a:rPr>
                        <a:t>3</a:t>
                      </a:r>
                      <a:r>
                        <a:rPr lang="en-US" sz="1800">
                          <a:solidFill>
                            <a:schemeClr val="tx1"/>
                          </a:solidFill>
                        </a:rPr>
                        <a:t>/s</a:t>
                      </a:r>
                    </a:p>
                  </a:txBody>
                  <a:tcPr/>
                </a:tc>
                <a:tc>
                  <a:txBody>
                    <a:bodyPr/>
                    <a:lstStyle/>
                    <a:p>
                      <a:pPr marL="0" marR="0" lvl="0" indent="0" algn="l" defTabSz="914400" rtl="0" eaLnBrk="1" fontAlgn="auto" latinLnBrk="0" hangingPunct="1">
                        <a:lnSpc>
                          <a:spcPts val="2160"/>
                        </a:lnSpc>
                        <a:spcBef>
                          <a:spcPts val="0"/>
                        </a:spcBef>
                        <a:spcAft>
                          <a:spcPts val="0"/>
                        </a:spcAft>
                        <a:buClrTx/>
                        <a:buSzTx/>
                        <a:buFontTx/>
                        <a:buNone/>
                        <a:tabLst/>
                        <a:defRPr/>
                      </a:pPr>
                      <a:r>
                        <a:rPr lang="en-US" sz="1800" dirty="0">
                          <a:solidFill>
                            <a:schemeClr val="tx1"/>
                          </a:solidFill>
                        </a:rPr>
                        <a:t>98 m</a:t>
                      </a:r>
                      <a:r>
                        <a:rPr lang="en-US" sz="1800" baseline="30000" dirty="0">
                          <a:solidFill>
                            <a:schemeClr val="tx1"/>
                          </a:solidFill>
                        </a:rPr>
                        <a:t>3</a:t>
                      </a:r>
                      <a:r>
                        <a:rPr lang="en-US" sz="1800" dirty="0">
                          <a:solidFill>
                            <a:schemeClr val="tx1"/>
                          </a:solidFill>
                        </a:rPr>
                        <a:t>/s</a:t>
                      </a:r>
                    </a:p>
                  </a:txBody>
                  <a:tcPr/>
                </a:tc>
                <a:extLst>
                  <a:ext uri="{0D108BD9-81ED-4DB2-BD59-A6C34878D82A}">
                    <a16:rowId xmlns:a16="http://schemas.microsoft.com/office/drawing/2014/main" val="1372255525"/>
                  </a:ext>
                </a:extLst>
              </a:tr>
            </a:tbl>
          </a:graphicData>
        </a:graphic>
      </p:graphicFrame>
      <p:sp>
        <p:nvSpPr>
          <p:cNvPr id="9" name="Footer Placeholder 3">
            <a:extLst>
              <a:ext uri="{FF2B5EF4-FFF2-40B4-BE49-F238E27FC236}">
                <a16:creationId xmlns:a16="http://schemas.microsoft.com/office/drawing/2014/main" id="{1D2F0DE8-9DEC-670F-A3FA-85E73FB8F9A5}"/>
              </a:ext>
            </a:extLst>
          </p:cNvPr>
          <p:cNvSpPr>
            <a:spLocks noGrp="1"/>
          </p:cNvSpPr>
          <p:nvPr>
            <p:ph type="ftr" sz="quarter" idx="11"/>
          </p:nvPr>
        </p:nvSpPr>
        <p:spPr>
          <a:xfrm>
            <a:off x="774254" y="6581454"/>
            <a:ext cx="4172241" cy="286806"/>
          </a:xfrm>
        </p:spPr>
        <p:txBody>
          <a:bodyPr lIns="91440" tIns="45720" rIns="91440" bIns="45720" anchor="t"/>
          <a:lstStyle/>
          <a:p>
            <a:r>
              <a:rPr lang="en-GB">
                <a:solidFill>
                  <a:prstClr val="white"/>
                </a:solidFill>
              </a:rPr>
              <a:t>Timo Kiviniemi | TSVV-5 code camp| 24-27 November 2025</a:t>
            </a:r>
          </a:p>
        </p:txBody>
      </p:sp>
    </p:spTree>
    <p:extLst>
      <p:ext uri="{BB962C8B-B14F-4D97-AF65-F5344CB8AC3E}">
        <p14:creationId xmlns:p14="http://schemas.microsoft.com/office/powerpoint/2010/main" val="955507453"/>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29BB5A6-9C9C-4509-BBBE-0C2B5904D093}">
  <ds:schemaRefs>
    <ds:schemaRef ds:uri="http://schemas.microsoft.com/sharepoint/v3/contenttype/forms"/>
  </ds:schemaRefs>
</ds:datastoreItem>
</file>

<file path=customXml/itemProps2.xml><?xml version="1.0" encoding="utf-8"?>
<ds:datastoreItem xmlns:ds="http://schemas.openxmlformats.org/officeDocument/2006/customXml" ds:itemID="{8620B528-A52D-4A7D-BA72-76895AB57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fa1f3-60c2-42de-b5b6-3ee8cb87d964"/>
    <ds:schemaRef ds:uri="e5ba6352-0726-4226-96e7-82f7f1c59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581EFF-75CA-400B-8B14-07B3BB5FE4A6}">
  <ds:schemaRefs>
    <ds:schemaRef ds:uri="http://schemas.microsoft.com/office/2006/metadata/properties"/>
    <ds:schemaRef ds:uri="http://schemas.microsoft.com/office/infopath/2007/PartnerControls"/>
    <ds:schemaRef ds:uri="e5ba6352-0726-4226-96e7-82f7f1c59ac0"/>
    <ds:schemaRef ds:uri="cbbfa1f3-60c2-42de-b5b6-3ee8cb87d964"/>
  </ds:schemaRefs>
</ds:datastoreItem>
</file>

<file path=docProps/app.xml><?xml version="1.0" encoding="utf-8"?>
<Properties xmlns="http://schemas.openxmlformats.org/officeDocument/2006/extended-properties" xmlns:vt="http://schemas.openxmlformats.org/officeDocument/2006/docPropsVTypes">
  <Template/>
  <TotalTime>37582</TotalTime>
  <Words>527</Words>
  <Application>Microsoft Office PowerPoint</Application>
  <PresentationFormat>Widescreen</PresentationFormat>
  <Paragraphs>62</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Aptos</vt:lpstr>
      <vt:lpstr>Arial</vt:lpstr>
      <vt:lpstr>Calibri</vt:lpstr>
      <vt:lpstr>Wingdings</vt:lpstr>
      <vt:lpstr>EUROfusion.1line_5_3_2019</vt:lpstr>
      <vt:lpstr>Contributions from Aalto University </vt:lpstr>
      <vt:lpstr>TSVV-5 deliverables 2025: development and application of EIRENE photon model &amp; EIRENE validation in JET</vt:lpstr>
      <vt:lpstr>Full photon-gas-plasma coupling enabled in SOLPS-ITER and used for JET-ILW Ohmic plasma simulations</vt:lpstr>
      <vt:lpstr>Full photon-gas-plasma coupling enabled in SOLPS-ITER and used for JET-ILW Ohmic plasma simulations</vt:lpstr>
      <vt:lpstr>Evaluation of isotope effect on (H,D,T) gas pumping with time-dependent EIRENE simulations of JET-ILW</vt:lpstr>
      <vt:lpstr>Evaluation of isotope effect on (H,D,T) gas pumping with time-dependent EIRENE simulations of JET-ILW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Chandra Ray</cp:lastModifiedBy>
  <cp:revision>144</cp:revision>
  <cp:lastPrinted>2025-03-26T10:52:49Z</cp:lastPrinted>
  <dcterms:created xsi:type="dcterms:W3CDTF">2023-11-15T09:40:03Z</dcterms:created>
  <dcterms:modified xsi:type="dcterms:W3CDTF">2025-12-12T07:59:00Z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ies>
</file>