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9"/>
  </p:notesMasterIdLst>
  <p:handoutMasterIdLst>
    <p:handoutMasterId r:id="rId20"/>
  </p:handoutMasterIdLst>
  <p:sldIdLst>
    <p:sldId id="528" r:id="rId3"/>
    <p:sldId id="549" r:id="rId4"/>
    <p:sldId id="601" r:id="rId5"/>
    <p:sldId id="595" r:id="rId6"/>
    <p:sldId id="565" r:id="rId7"/>
    <p:sldId id="606" r:id="rId8"/>
    <p:sldId id="593" r:id="rId9"/>
    <p:sldId id="607" r:id="rId10"/>
    <p:sldId id="552" r:id="rId11"/>
    <p:sldId id="583" r:id="rId12"/>
    <p:sldId id="568" r:id="rId13"/>
    <p:sldId id="505" r:id="rId14"/>
    <p:sldId id="605" r:id="rId15"/>
    <p:sldId id="596" r:id="rId16"/>
    <p:sldId id="560" r:id="rId17"/>
    <p:sldId id="594" r:id="rId1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itriy Borodin" initials="DB" lastIdx="1" clrIdx="0">
    <p:extLst>
      <p:ext uri="{19B8F6BF-5375-455C-9EA6-DF929625EA0E}">
        <p15:presenceInfo xmlns:p15="http://schemas.microsoft.com/office/powerpoint/2012/main" userId="cd166fcbfd57e361" providerId="Windows Live"/>
      </p:ext>
    </p:extLst>
  </p:cmAuthor>
  <p:cmAuthor id="2" name="Borodin" initials="B" lastIdx="2" clrIdx="1">
    <p:extLst>
      <p:ext uri="{19B8F6BF-5375-455C-9EA6-DF929625EA0E}">
        <p15:presenceInfo xmlns:p15="http://schemas.microsoft.com/office/powerpoint/2012/main" userId="Boro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CC"/>
    <a:srgbClr val="E3E3E3"/>
    <a:srgbClr val="D60093"/>
    <a:srgbClr val="006600"/>
    <a:srgbClr val="000000"/>
    <a:srgbClr val="EAEAEA"/>
    <a:srgbClr val="DDDDDD"/>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0" autoAdjust="0"/>
    <p:restoredTop sz="94675" autoAdjust="0"/>
  </p:normalViewPr>
  <p:slideViewPr>
    <p:cSldViewPr showGuides="1">
      <p:cViewPr varScale="1">
        <p:scale>
          <a:sx n="157" d="100"/>
          <a:sy n="157" d="100"/>
        </p:scale>
        <p:origin x="156" y="2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4" d="100"/>
          <a:sy n="64" d="100"/>
        </p:scale>
        <p:origin x="3144" y="8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12/12/2025</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12/12/2025</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399069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709930" y="4861441"/>
            <a:ext cx="5679300" cy="46056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080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356729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404138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137440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14</a:t>
            </a:fld>
            <a:endParaRPr lang="en-GB" dirty="0"/>
          </a:p>
        </p:txBody>
      </p:sp>
    </p:spTree>
    <p:extLst>
      <p:ext uri="{BB962C8B-B14F-4D97-AF65-F5344CB8AC3E}">
        <p14:creationId xmlns:p14="http://schemas.microsoft.com/office/powerpoint/2010/main" val="173638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15</a:t>
            </a:fld>
            <a:endParaRPr lang="en-GB" dirty="0"/>
          </a:p>
        </p:txBody>
      </p:sp>
    </p:spTree>
    <p:extLst>
      <p:ext uri="{BB962C8B-B14F-4D97-AF65-F5344CB8AC3E}">
        <p14:creationId xmlns:p14="http://schemas.microsoft.com/office/powerpoint/2010/main" val="3807657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4774"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pic>
        <p:nvPicPr>
          <p:cNvPr id="8" name="Picture 7">
            <a:extLst>
              <a:ext uri="{FF2B5EF4-FFF2-40B4-BE49-F238E27FC236}">
                <a16:creationId xmlns:a16="http://schemas.microsoft.com/office/drawing/2014/main" id="{943E25B2-CE0C-4A25-9974-13496D623333}"/>
              </a:ext>
            </a:extLst>
          </p:cNvPr>
          <p:cNvPicPr>
            <a:picLocks noChangeAspect="1"/>
          </p:cNvPicPr>
          <p:nvPr userDrawn="1"/>
        </p:nvPicPr>
        <p:blipFill>
          <a:blip r:embed="rId3"/>
          <a:stretch>
            <a:fillRect/>
          </a:stretch>
        </p:blipFill>
        <p:spPr>
          <a:xfrm>
            <a:off x="107504" y="4830828"/>
            <a:ext cx="869698" cy="262599"/>
          </a:xfrm>
          <a:prstGeom prst="rect">
            <a:avLst/>
          </a:prstGeom>
        </p:spPr>
      </p:pic>
      <p:sp>
        <p:nvSpPr>
          <p:cNvPr id="4" name="Rechteck 3"/>
          <p:cNvSpPr/>
          <p:nvPr userDrawn="1"/>
        </p:nvSpPr>
        <p:spPr>
          <a:xfrm>
            <a:off x="1259632" y="4835723"/>
            <a:ext cx="7813476" cy="307777"/>
          </a:xfrm>
          <a:prstGeom prst="rect">
            <a:avLst/>
          </a:prstGeom>
        </p:spPr>
        <p:txBody>
          <a:bodyPr wrap="square">
            <a:spAutoFit/>
          </a:bodyPr>
          <a:lstStyle/>
          <a:p>
            <a:pPr algn="r"/>
            <a:r>
              <a:rPr lang="en-GB" sz="1400" dirty="0"/>
              <a:t>D.V.Borodin et al.   | TSVV-5 reports for 2025 |</a:t>
            </a:r>
            <a:r>
              <a:rPr lang="en-GB" sz="1400" baseline="0" dirty="0"/>
              <a:t> 12 December </a:t>
            </a:r>
            <a:r>
              <a:rPr lang="en-GB" sz="1400" dirty="0"/>
              <a:t>2025 </a:t>
            </a:r>
            <a:r>
              <a:rPr lang="en-GB" sz="1400" baseline="0" dirty="0"/>
              <a:t> </a:t>
            </a:r>
            <a:r>
              <a:rPr lang="en-GB" sz="1400" dirty="0"/>
              <a:t>|  Page </a:t>
            </a:r>
            <a:fld id="{6A6D9FA1-99C7-4910-8E32-B85D378B0060}" type="slidenum">
              <a:rPr lang="en-GB" sz="1400" smtClean="0"/>
              <a:pPr algn="r"/>
              <a:t>‹Nr.›</a:t>
            </a:fld>
            <a:endParaRPr lang="en-GB" sz="1400" dirty="0"/>
          </a:p>
        </p:txBody>
      </p:sp>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6096" y="4352713"/>
            <a:ext cx="3456384" cy="649203"/>
          </a:xfrm>
          <a:prstGeom prst="rect">
            <a:avLst/>
          </a:prstGeom>
        </p:spPr>
      </p:pic>
    </p:spTree>
    <p:extLst>
      <p:ext uri="{BB962C8B-B14F-4D97-AF65-F5344CB8AC3E}">
        <p14:creationId xmlns:p14="http://schemas.microsoft.com/office/powerpoint/2010/main" val="114877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err="1"/>
              <a:t>D.Borodin</a:t>
            </a:r>
            <a:r>
              <a:rPr lang="en-GB" dirty="0"/>
              <a:t> | TSVV-5 VC  |  Zoom  | 07.06.2024 | Page </a:t>
            </a:r>
            <a:fld id="{6A6D9FA1-99C7-4910-8E32-B85D378B0060}" type="slidenum">
              <a:rPr lang="en-GB" smtClean="0"/>
              <a:pPr algn="r"/>
              <a:t>‹Nr.›</a:t>
            </a:fld>
            <a:endParaRPr lang="en-GB" dirty="0"/>
          </a:p>
        </p:txBody>
      </p:sp>
    </p:spTree>
    <p:extLst>
      <p:ext uri="{BB962C8B-B14F-4D97-AF65-F5344CB8AC3E}">
        <p14:creationId xmlns:p14="http://schemas.microsoft.com/office/powerpoint/2010/main" val="1953007469"/>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12/12/2025</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12/12/2025</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370004451"/>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eirene.d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irene.de/"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nferences.iaea.org/event/442/contributions/377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git@github.com:D-V-Borodin/AMDPolicyDoc.git" TargetMode="External"/><Relationship Id="rId5" Type="http://schemas.openxmlformats.org/officeDocument/2006/relationships/hyperlink" Target="https://github.com/D-V-Borodin/AMDPolicyDoc.git" TargetMode="External"/><Relationship Id="rId4" Type="http://schemas.openxmlformats.org/officeDocument/2006/relationships/hyperlink" Target="https://github.com/D-V-Borodin/AMDPolicyDo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5" name="Rectangle 4">
            <a:extLst>
              <a:ext uri="{FF2B5EF4-FFF2-40B4-BE49-F238E27FC236}">
                <a16:creationId xmlns:a16="http://schemas.microsoft.com/office/drawing/2014/main" id="{13A575D9-4B2C-9547-A865-6D57039CF7B9}"/>
              </a:ext>
            </a:extLst>
          </p:cNvPr>
          <p:cNvSpPr/>
          <p:nvPr/>
        </p:nvSpPr>
        <p:spPr>
          <a:xfrm>
            <a:off x="5220072" y="4299942"/>
            <a:ext cx="3890885" cy="68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11F0D9A-94BA-EE48-9317-87017801B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70226"/>
          <a:stretch/>
        </p:blipFill>
        <p:spPr>
          <a:xfrm>
            <a:off x="5580232" y="4310410"/>
            <a:ext cx="1080000" cy="744154"/>
          </a:xfrm>
          <a:prstGeom prst="rect">
            <a:avLst/>
          </a:prstGeom>
        </p:spPr>
      </p:pic>
      <p:sp>
        <p:nvSpPr>
          <p:cNvPr id="7" name="Subtitle 2"/>
          <p:cNvSpPr txBox="1">
            <a:spLocks/>
          </p:cNvSpPr>
          <p:nvPr/>
        </p:nvSpPr>
        <p:spPr>
          <a:xfrm>
            <a:off x="107504" y="3003798"/>
            <a:ext cx="4104456" cy="10801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b="1"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spcBef>
                <a:spcPts val="0"/>
              </a:spcBef>
            </a:pPr>
            <a:r>
              <a:rPr lang="en-US" sz="1600" kern="100" dirty="0">
                <a:ea typeface="MS Mincho"/>
              </a:rPr>
              <a:t>D. Borodin</a:t>
            </a:r>
            <a:endParaRPr lang="en-US" sz="1600" kern="100" baseline="30000" dirty="0">
              <a:ea typeface="MS Mincho"/>
            </a:endParaRPr>
          </a:p>
          <a:p>
            <a:pPr lvl="0">
              <a:spcBef>
                <a:spcPts val="0"/>
              </a:spcBef>
            </a:pPr>
            <a:endParaRPr lang="en-US" sz="1600" kern="100" baseline="30000" dirty="0">
              <a:ea typeface="MS Mincho"/>
            </a:endParaRPr>
          </a:p>
        </p:txBody>
      </p:sp>
      <p:pic>
        <p:nvPicPr>
          <p:cNvPr id="8" name="Picture 3">
            <a:extLst>
              <a:ext uri="{FF2B5EF4-FFF2-40B4-BE49-F238E27FC236}">
                <a16:creationId xmlns:a16="http://schemas.microsoft.com/office/drawing/2014/main" id="{943E25B2-CE0C-4A25-9974-13496D623333}"/>
              </a:ext>
            </a:extLst>
          </p:cNvPr>
          <p:cNvPicPr>
            <a:picLocks noChangeAspect="1"/>
          </p:cNvPicPr>
          <p:nvPr/>
        </p:nvPicPr>
        <p:blipFill>
          <a:blip r:embed="rId4"/>
          <a:stretch>
            <a:fillRect/>
          </a:stretch>
        </p:blipFill>
        <p:spPr>
          <a:xfrm>
            <a:off x="107504" y="4299942"/>
            <a:ext cx="2462891" cy="743653"/>
          </a:xfrm>
          <a:prstGeom prst="rect">
            <a:avLst/>
          </a:prstGeom>
        </p:spPr>
      </p:pic>
      <p:sp>
        <p:nvSpPr>
          <p:cNvPr id="9" name="Rechteck 8"/>
          <p:cNvSpPr/>
          <p:nvPr/>
        </p:nvSpPr>
        <p:spPr>
          <a:xfrm>
            <a:off x="72014" y="16272"/>
            <a:ext cx="6012153" cy="369332"/>
          </a:xfrm>
          <a:prstGeom prst="rect">
            <a:avLst/>
          </a:prstGeom>
        </p:spPr>
        <p:txBody>
          <a:bodyPr wrap="square">
            <a:spAutoFit/>
          </a:bodyPr>
          <a:lstStyle/>
          <a:p>
            <a:r>
              <a:rPr lang="en-GB" b="1" i="1" noProof="0" dirty="0">
                <a:solidFill>
                  <a:srgbClr val="C00000"/>
                </a:solidFill>
              </a:rPr>
              <a:t>TSVV-5 final reporting (for 2025)</a:t>
            </a:r>
            <a:endParaRPr kumimoji="0" lang="en-GB"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0" name="Title 1"/>
          <p:cNvSpPr txBox="1">
            <a:spLocks/>
          </p:cNvSpPr>
          <p:nvPr/>
        </p:nvSpPr>
        <p:spPr>
          <a:xfrm>
            <a:off x="0" y="1815666"/>
            <a:ext cx="8784976" cy="9721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baseline="0">
                <a:solidFill>
                  <a:schemeClr val="tx1"/>
                </a:solidFill>
                <a:latin typeface="Arial" panose="020B0604020202020204" pitchFamily="34" charset="0"/>
                <a:ea typeface="+mj-ea"/>
                <a:cs typeface="Arial" panose="020B0604020202020204" pitchFamily="34" charset="0"/>
              </a:defRPr>
            </a:lvl1pPr>
          </a:lstStyle>
          <a:p>
            <a:r>
              <a:rPr lang="en-GB" sz="2400" i="1" dirty="0"/>
              <a:t>FZJ report</a:t>
            </a:r>
            <a:endParaRPr kumimoji="0" lang="en-GB" sz="2400" i="1" u="none" strike="noStrike" kern="1200" cap="none" spc="0" normalizeH="0" baseline="0" noProof="0" dirty="0">
              <a:ln>
                <a:noFill/>
              </a:ln>
              <a:solidFill>
                <a:prstClr val="black"/>
              </a:solidFill>
              <a:effectLst/>
              <a:uLnTx/>
              <a:uFillTx/>
            </a:endParaRPr>
          </a:p>
        </p:txBody>
      </p:sp>
      <p:sp>
        <p:nvSpPr>
          <p:cNvPr id="3" name="Rectangle 2"/>
          <p:cNvSpPr/>
          <p:nvPr/>
        </p:nvSpPr>
        <p:spPr>
          <a:xfrm>
            <a:off x="6632710" y="4226978"/>
            <a:ext cx="2478247" cy="830997"/>
          </a:xfrm>
          <a:prstGeom prst="rect">
            <a:avLst/>
          </a:prstGeom>
          <a:solidFill>
            <a:schemeClr val="bg1"/>
          </a:solidFill>
        </p:spPr>
        <p:txBody>
          <a:bodyPr wrap="square">
            <a:spAutoFit/>
          </a:bodyPr>
          <a:lstStyle/>
          <a:p>
            <a:r>
              <a:rPr lang="en-GB" sz="600" dirty="0">
                <a:latin typeface="Arial" panose="020B0604020202020204" pitchFamily="34" charset="0"/>
                <a:cs typeface="Arial" panose="020B0604020202020204" pitchFamily="34" charset="0"/>
              </a:rPr>
              <a:t>This work has been carried out within the framework of the EUROfusion Consortium, funded by the European Union via the </a:t>
            </a:r>
            <a:r>
              <a:rPr lang="en-GB" sz="600" dirty="0" err="1">
                <a:latin typeface="Arial" panose="020B0604020202020204" pitchFamily="34" charset="0"/>
                <a:cs typeface="Arial" panose="020B0604020202020204" pitchFamily="34" charset="0"/>
              </a:rPr>
              <a:t>Euratom</a:t>
            </a:r>
            <a:r>
              <a:rPr lang="en-GB" sz="600" dirty="0">
                <a:latin typeface="Arial" panose="020B0604020202020204" pitchFamily="34" charset="0"/>
                <a:cs typeface="Arial" panose="020B0604020202020204" pitchFamily="34" charset="0"/>
              </a:rPr>
              <a:t> Research and Training Programme (Grant Agreement No 101052200 — EUROfusion). Views and opinions expressed are however those of the author(s) only and do not necessarily reflect those of the European Union or the European Commission, neither of the ITER organisation. Neither the European Union nor the European Commission can be held responsible for them.</a:t>
            </a:r>
          </a:p>
        </p:txBody>
      </p:sp>
    </p:spTree>
    <p:extLst>
      <p:ext uri="{BB962C8B-B14F-4D97-AF65-F5344CB8AC3E}">
        <p14:creationId xmlns:p14="http://schemas.microsoft.com/office/powerpoint/2010/main" val="3075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1470"/>
            <a:ext cx="7543800" cy="342900"/>
          </a:xfrm>
        </p:spPr>
        <p:txBody>
          <a:bodyPr/>
          <a:lstStyle/>
          <a:p>
            <a:r>
              <a:rPr lang="en-GB" dirty="0"/>
              <a:t>ModCR (standalone, LTE) results</a:t>
            </a:r>
          </a:p>
        </p:txBody>
      </p:sp>
      <p:pic>
        <p:nvPicPr>
          <p:cNvPr id="4" name="Grafik 3"/>
          <p:cNvPicPr>
            <a:picLocks noChangeAspect="1"/>
          </p:cNvPicPr>
          <p:nvPr/>
        </p:nvPicPr>
        <p:blipFill>
          <a:blip r:embed="rId2"/>
          <a:stretch>
            <a:fillRect/>
          </a:stretch>
        </p:blipFill>
        <p:spPr>
          <a:xfrm>
            <a:off x="107504" y="555526"/>
            <a:ext cx="6336704" cy="4252340"/>
          </a:xfrm>
          <a:prstGeom prst="rect">
            <a:avLst/>
          </a:prstGeom>
        </p:spPr>
      </p:pic>
      <p:sp>
        <p:nvSpPr>
          <p:cNvPr id="5" name="Textfeld 4"/>
          <p:cNvSpPr txBox="1"/>
          <p:nvPr/>
        </p:nvSpPr>
        <p:spPr>
          <a:xfrm>
            <a:off x="6804248" y="835036"/>
            <a:ext cx="2232248" cy="3693319"/>
          </a:xfrm>
          <a:prstGeom prst="rect">
            <a:avLst/>
          </a:prstGeom>
          <a:noFill/>
        </p:spPr>
        <p:txBody>
          <a:bodyPr wrap="square" rtlCol="0">
            <a:spAutoFit/>
          </a:bodyPr>
          <a:lstStyle/>
          <a:p>
            <a:r>
              <a:rPr lang="en-GB" b="1" dirty="0">
                <a:solidFill>
                  <a:srgbClr val="006600"/>
                </a:solidFill>
              </a:rPr>
              <a:t>ModCR works for LTE (stationary) approach</a:t>
            </a:r>
          </a:p>
          <a:p>
            <a:endParaRPr lang="en-GB" dirty="0"/>
          </a:p>
          <a:p>
            <a:pPr marL="285750" indent="-285750">
              <a:buFont typeface="Wingdings" panose="05000000000000000000" pitchFamily="2" charset="2"/>
              <a:buChar char="è"/>
            </a:pPr>
            <a:r>
              <a:rPr lang="en-GB" dirty="0">
                <a:solidFill>
                  <a:srgbClr val="FF0000"/>
                </a:solidFill>
                <a:sym typeface="Wingdings" panose="05000000000000000000" pitchFamily="2" charset="2"/>
              </a:rPr>
              <a:t>ODE (various solvers, as well as 1D MC are in yet in progress</a:t>
            </a:r>
          </a:p>
          <a:p>
            <a:pPr marL="285750" indent="-285750">
              <a:buFont typeface="Wingdings" panose="05000000000000000000" pitchFamily="2" charset="2"/>
              <a:buChar char="è"/>
            </a:pPr>
            <a:endParaRPr lang="en-GB" dirty="0">
              <a:solidFill>
                <a:srgbClr val="FF0000"/>
              </a:solidFill>
              <a:sym typeface="Wingdings" panose="05000000000000000000" pitchFamily="2" charset="2"/>
            </a:endParaRPr>
          </a:p>
          <a:p>
            <a:pPr marL="285750" indent="-285750">
              <a:buFont typeface="Wingdings" panose="05000000000000000000" pitchFamily="2" charset="2"/>
              <a:buChar char="è"/>
            </a:pPr>
            <a:r>
              <a:rPr lang="en-GB" dirty="0">
                <a:solidFill>
                  <a:srgbClr val="FF0000"/>
                </a:solidFill>
                <a:sym typeface="Wingdings" panose="05000000000000000000" pitchFamily="2" charset="2"/>
              </a:rPr>
              <a:t>MS resolved version and molecular processes (Ploutos files) in progress</a:t>
            </a:r>
            <a:endParaRPr lang="en-GB" dirty="0">
              <a:solidFill>
                <a:srgbClr val="FF0000"/>
              </a:solidFill>
            </a:endParaRPr>
          </a:p>
        </p:txBody>
      </p:sp>
      <p:sp>
        <p:nvSpPr>
          <p:cNvPr id="3" name="TextBox 2"/>
          <p:cNvSpPr txBox="1"/>
          <p:nvPr/>
        </p:nvSpPr>
        <p:spPr>
          <a:xfrm>
            <a:off x="4427984" y="2715766"/>
            <a:ext cx="1368152" cy="923330"/>
          </a:xfrm>
          <a:prstGeom prst="rect">
            <a:avLst/>
          </a:prstGeom>
          <a:solidFill>
            <a:srgbClr val="FFFFCC"/>
          </a:solidFill>
        </p:spPr>
        <p:txBody>
          <a:bodyPr wrap="square" rtlCol="0">
            <a:spAutoFit/>
          </a:bodyPr>
          <a:lstStyle/>
          <a:p>
            <a:r>
              <a:rPr lang="en-GB" dirty="0"/>
              <a:t>ADAS “</a:t>
            </a:r>
            <a:r>
              <a:rPr lang="en-GB" b="1" dirty="0"/>
              <a:t>GCR”</a:t>
            </a:r>
            <a:r>
              <a:rPr lang="en-GB" dirty="0"/>
              <a:t> </a:t>
            </a:r>
          </a:p>
          <a:p>
            <a:r>
              <a:rPr lang="en-GB" dirty="0"/>
              <a:t>approach</a:t>
            </a:r>
          </a:p>
          <a:p>
            <a:r>
              <a:rPr lang="en-GB" dirty="0"/>
              <a:t>(adf11)</a:t>
            </a:r>
          </a:p>
        </p:txBody>
      </p:sp>
    </p:spTree>
    <p:extLst>
      <p:ext uri="{BB962C8B-B14F-4D97-AF65-F5344CB8AC3E}">
        <p14:creationId xmlns:p14="http://schemas.microsoft.com/office/powerpoint/2010/main" val="215560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07504" y="-9436"/>
            <a:ext cx="81369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Summary</a:t>
            </a:r>
            <a:r>
              <a:rPr kumimoji="0" lang="en-GB" sz="2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and conclusion</a:t>
            </a:r>
            <a:endParaRPr kumimoji="0" lang="en-GB"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6" name="Textfeld 5"/>
          <p:cNvSpPr txBox="1"/>
          <p:nvPr/>
        </p:nvSpPr>
        <p:spPr>
          <a:xfrm>
            <a:off x="2178" y="555526"/>
            <a:ext cx="9152176" cy="25750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GB" sz="1400" b="1" dirty="0">
                <a:latin typeface="Arial" panose="020B0604020202020204" pitchFamily="34" charset="0"/>
                <a:cs typeface="Arial" panose="020B0604020202020204" pitchFamily="34" charset="0"/>
                <a:sym typeface="Wingdings" panose="05000000000000000000" pitchFamily="2" charset="2"/>
              </a:rPr>
              <a:t>CRMs are essential part of EIRENE and similar transport codes</a:t>
            </a:r>
          </a:p>
          <a:p>
            <a:pPr marL="742950" lvl="1" indent="-285750">
              <a:spcBef>
                <a:spcPts val="500"/>
              </a:spcBef>
              <a:buFont typeface="Wingdings" panose="05000000000000000000" pitchFamily="2" charset="2"/>
              <a:buChar char="Ø"/>
              <a:defRPr/>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They pose both performance and data amount challenges</a:t>
            </a:r>
          </a:p>
          <a:p>
            <a:pPr lvl="1">
              <a:spcBef>
                <a:spcPts val="500"/>
              </a:spcBef>
              <a:defRPr/>
            </a:pPr>
            <a:endParaRPr lang="en-GB" sz="800" i="1" dirty="0">
              <a:solidFill>
                <a:srgbClr val="003399"/>
              </a:solidFill>
              <a:latin typeface="Arial" panose="020B0604020202020204" pitchFamily="34" charset="0"/>
              <a:cs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GB" sz="1400" b="1" dirty="0">
                <a:latin typeface="Arial" panose="020B0604020202020204" pitchFamily="34" charset="0"/>
                <a:cs typeface="Arial" panose="020B0604020202020204" pitchFamily="34" charset="0"/>
                <a:sym typeface="Wingdings" panose="05000000000000000000" pitchFamily="2" charset="2"/>
              </a:rPr>
              <a:t>The MC approach for species should be combined with flexible tracking of external state calculated by ODE solution – </a:t>
            </a:r>
            <a:r>
              <a:rPr lang="en-GB" sz="1400" b="1" dirty="0">
                <a:solidFill>
                  <a:srgbClr val="00B050"/>
                </a:solidFill>
                <a:latin typeface="Arial" panose="020B0604020202020204" pitchFamily="34" charset="0"/>
                <a:cs typeface="Arial" panose="020B0604020202020204" pitchFamily="34" charset="0"/>
                <a:sym typeface="Wingdings" panose="05000000000000000000" pitchFamily="2" charset="2"/>
              </a:rPr>
              <a:t>we expect large performance boost!</a:t>
            </a:r>
          </a:p>
          <a:p>
            <a:pPr marL="742950" lvl="1" indent="-285750">
              <a:spcBef>
                <a:spcPts val="500"/>
              </a:spcBef>
              <a:buFont typeface="Wingdings" panose="05000000000000000000" pitchFamily="2" charset="2"/>
              <a:buChar char="Ø"/>
              <a:defRPr/>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New tools (</a:t>
            </a:r>
            <a:r>
              <a:rPr lang="en-GB" sz="1400" i="1" dirty="0" err="1">
                <a:solidFill>
                  <a:srgbClr val="003399"/>
                </a:solidFill>
                <a:latin typeface="Arial" panose="020B0604020202020204" pitchFamily="34" charset="0"/>
                <a:cs typeface="Arial" panose="020B0604020202020204" pitchFamily="34" charset="0"/>
                <a:sym typeface="Wingdings" panose="05000000000000000000" pitchFamily="2" charset="2"/>
              </a:rPr>
              <a:t>Plutous</a:t>
            </a: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 ModCR) are in development</a:t>
            </a:r>
          </a:p>
          <a:p>
            <a:pPr marL="742950" lvl="1" indent="-285750">
              <a:spcBef>
                <a:spcPts val="500"/>
              </a:spcBef>
              <a:buFont typeface="Wingdings" panose="05000000000000000000" pitchFamily="2" charset="2"/>
              <a:buChar char="Ø"/>
              <a:defRPr/>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Flexible border between MC and ODE solution will allow performance optimisation and error estimations. </a:t>
            </a:r>
          </a:p>
          <a:p>
            <a:pPr marL="742950" lvl="1" indent="-285750">
              <a:spcBef>
                <a:spcPts val="500"/>
              </a:spcBef>
              <a:buFont typeface="Wingdings" panose="05000000000000000000" pitchFamily="2" charset="2"/>
              <a:buChar char="Ø"/>
              <a:defRPr/>
            </a:pPr>
            <a:r>
              <a:rPr lang="en-GB" sz="1400" b="1" i="1" dirty="0">
                <a:solidFill>
                  <a:srgbClr val="C00000"/>
                </a:solidFill>
                <a:latin typeface="Arial" panose="020B0604020202020204" pitchFamily="34" charset="0"/>
                <a:cs typeface="Arial" panose="020B0604020202020204" pitchFamily="34" charset="0"/>
                <a:sym typeface="Wingdings" panose="05000000000000000000" pitchFamily="2" charset="2"/>
              </a:rPr>
              <a:t>Universal module ModCR usable both in transport codes and standalone is under development.</a:t>
            </a:r>
          </a:p>
          <a:p>
            <a:pPr marL="742950" lvl="1" indent="-285750">
              <a:spcBef>
                <a:spcPts val="500"/>
              </a:spcBef>
              <a:buFont typeface="Wingdings" panose="05000000000000000000" pitchFamily="2" charset="2"/>
              <a:buChar char="Ø"/>
              <a:defRPr/>
            </a:pPr>
            <a:r>
              <a:rPr lang="en-GB" sz="1400" b="1" i="1" dirty="0">
                <a:solidFill>
                  <a:srgbClr val="C00000"/>
                </a:solidFill>
                <a:latin typeface="Arial" panose="020B0604020202020204" pitchFamily="34" charset="0"/>
                <a:cs typeface="Arial" panose="020B0604020202020204" pitchFamily="34" charset="0"/>
                <a:sym typeface="Wingdings" panose="05000000000000000000" pitchFamily="2" charset="2"/>
              </a:rPr>
              <a:t>New IT technologies are used (e.g. UML).</a:t>
            </a:r>
            <a:endParaRPr lang="en-GB" sz="14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lvl="1">
              <a:spcBef>
                <a:spcPts val="500"/>
              </a:spcBef>
              <a:defRPr/>
            </a:pPr>
            <a:endParaRPr lang="en-GB" sz="800" i="1" dirty="0">
              <a:solidFill>
                <a:srgbClr val="003399"/>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67680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427734"/>
            <a:ext cx="7543800" cy="342900"/>
          </a:xfrm>
        </p:spPr>
        <p:txBody>
          <a:bodyPr/>
          <a:lstStyle/>
          <a:p>
            <a:pPr algn="ctr"/>
            <a:r>
              <a:rPr lang="en-GB" dirty="0"/>
              <a:t>Thanks for the attention!</a:t>
            </a:r>
          </a:p>
        </p:txBody>
      </p:sp>
    </p:spTree>
    <p:extLst>
      <p:ext uri="{BB962C8B-B14F-4D97-AF65-F5344CB8AC3E}">
        <p14:creationId xmlns:p14="http://schemas.microsoft.com/office/powerpoint/2010/main" val="244627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IMS – items for 2025</a:t>
            </a:r>
          </a:p>
        </p:txBody>
      </p:sp>
      <p:sp>
        <p:nvSpPr>
          <p:cNvPr id="4" name="Fußzeilenplatzhalter 3"/>
          <p:cNvSpPr>
            <a:spLocks noGrp="1"/>
          </p:cNvSpPr>
          <p:nvPr>
            <p:ph type="ftr" sz="quarter" idx="11"/>
          </p:nvPr>
        </p:nvSpPr>
        <p:spPr/>
        <p:txBody>
          <a:bodyPr/>
          <a:lstStyle/>
          <a:p>
            <a:pPr algn="r"/>
            <a:r>
              <a:rPr lang="en-GB"/>
              <a:t>D.Borodin | TSVV-5 VC  |  Zoom  | 07.06.2024 | Page </a:t>
            </a:r>
            <a:fld id="{6A6D9FA1-99C7-4910-8E32-B85D378B0060}" type="slidenum">
              <a:rPr lang="en-GB" smtClean="0"/>
              <a:pPr algn="r"/>
              <a:t>13</a:t>
            </a:fld>
            <a:endParaRPr lang="en-GB" dirty="0"/>
          </a:p>
        </p:txBody>
      </p:sp>
      <p:sp>
        <p:nvSpPr>
          <p:cNvPr id="5" name="Rechteck 4"/>
          <p:cNvSpPr/>
          <p:nvPr/>
        </p:nvSpPr>
        <p:spPr>
          <a:xfrm>
            <a:off x="179512" y="493384"/>
            <a:ext cx="8312236" cy="4416594"/>
          </a:xfrm>
          <a:prstGeom prst="rect">
            <a:avLst/>
          </a:prstGeom>
        </p:spPr>
        <p:txBody>
          <a:bodyPr wrap="square">
            <a:spAutoFit/>
          </a:bodyPr>
          <a:lstStyle/>
          <a:p>
            <a:pPr marL="285750" indent="-285750">
              <a:buFont typeface="Arial" panose="020B0604020202020204" pitchFamily="34" charset="0"/>
              <a:buChar char="•"/>
            </a:pPr>
            <a:r>
              <a:rPr lang="en-GB" sz="1400" dirty="0"/>
              <a:t>Perform demonstrative runs for ITER and DEMO including checks for sufficient performance and stability of the code. Document for all other “portfolio” cases utilized in TSVV-5.</a:t>
            </a:r>
            <a:br>
              <a:rPr lang="en-GB" sz="1400" dirty="0"/>
            </a:br>
            <a:endParaRPr lang="en-GB" sz="1400" dirty="0"/>
          </a:p>
          <a:p>
            <a:pPr marL="285750" indent="-285750">
              <a:buFont typeface="Arial" panose="020B0604020202020204" pitchFamily="34" charset="0"/>
              <a:buChar char="•"/>
            </a:pPr>
            <a:r>
              <a:rPr lang="en-GB" sz="1400" dirty="0"/>
              <a:t>Finalize EIRENE-NGM documentation. Optionally: provide training for collaborations and porting on </a:t>
            </a:r>
            <a:r>
              <a:rPr lang="en-GB" sz="1400" dirty="0" err="1"/>
              <a:t>GateWay</a:t>
            </a:r>
            <a:r>
              <a:rPr lang="en-GB" sz="1400" dirty="0"/>
              <a:t>.</a:t>
            </a:r>
            <a:br>
              <a:rPr lang="en-GB" sz="1400" dirty="0"/>
            </a:br>
            <a:endParaRPr lang="en-GB" sz="1400" dirty="0"/>
          </a:p>
          <a:p>
            <a:pPr marL="285750" indent="-285750">
              <a:buFont typeface="Arial" panose="020B0604020202020204" pitchFamily="34" charset="0"/>
              <a:buChar char="•"/>
            </a:pPr>
            <a:r>
              <a:rPr lang="en-GB" sz="1400" dirty="0"/>
              <a:t>Joint papers (or reports/preprints) on the a) HPC ready EIRENE-NGM with interfaces for the IM b) improved AMNS and CRMs c) EIRENE-NGM validation with extrapolations for ITER and DEMO.</a:t>
            </a:r>
          </a:p>
          <a:p>
            <a:pPr marL="285750" indent="-285750">
              <a:buFont typeface="Arial" panose="020B0604020202020204" pitchFamily="34" charset="0"/>
              <a:buChar char="•"/>
            </a:pPr>
            <a:endParaRPr lang="en-GB" sz="1300" dirty="0"/>
          </a:p>
          <a:p>
            <a:endParaRPr lang="en-GB" sz="1300" i="1" dirty="0"/>
          </a:p>
          <a:p>
            <a:r>
              <a:rPr lang="en-GB" sz="1300" b="1" i="1" dirty="0"/>
              <a:t>Significant progress is reached along main lines of the project – physics (FKH and CRMs) as well as code refactoring and infrastructure improvement (the license “EPL”, IMASification, webpages, CI and version merging, documentation etc.). Some unplanned additional developments (EIRON toy-model for testing of parallelization and domain composition concepts, new universal CRM module “ModCR” etc.) were started. In 2025 the project will focus on the following tasks. Final merge of the existing code branches, finalize the list of CI cases, final profiling and optimization of the core for performance, universal framework and particular interfaces to other codes employed in related TSVVs. Perform predictive runs for ITER and DEMO (utilizing the improved CRMs and A&amp;M data basis as well as the FKH) demonstrating new capabilities. Demonstrate a meaningful simulation case with ~1 billion volume cells. ACH HPC support is expected. Writing joint papers (or reports/preprints) on the a) HPC ready modular EIRENE-NGM with interfaces for the IM and its performance optimization from by parallelization as well as algorithmic improvement b) improved AMNS and CRMs c) EIRENE-NGM validation, UQ and predictive power.</a:t>
            </a:r>
          </a:p>
        </p:txBody>
      </p:sp>
    </p:spTree>
    <p:extLst>
      <p:ext uri="{BB962C8B-B14F-4D97-AF65-F5344CB8AC3E}">
        <p14:creationId xmlns:p14="http://schemas.microsoft.com/office/powerpoint/2010/main" val="417537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a:solidFill>
                  <a:srgbClr val="C00000"/>
                </a:solidFill>
              </a:rPr>
              <a:t>Summary: TSVV-5 progress and plans</a:t>
            </a:r>
          </a:p>
        </p:txBody>
      </p:sp>
      <p:sp>
        <p:nvSpPr>
          <p:cNvPr id="5" name="Rechteck 4"/>
          <p:cNvSpPr/>
          <p:nvPr/>
        </p:nvSpPr>
        <p:spPr>
          <a:xfrm>
            <a:off x="43470" y="555526"/>
            <a:ext cx="8849010" cy="4278094"/>
          </a:xfrm>
          <a:prstGeom prst="rect">
            <a:avLst/>
          </a:prstGeom>
        </p:spPr>
        <p:txBody>
          <a:bodyPr wrap="square">
            <a:spAutoFit/>
          </a:bodyPr>
          <a:lstStyle/>
          <a:p>
            <a:pPr marL="285750" indent="-285750">
              <a:buClr>
                <a:srgbClr val="C00000"/>
              </a:buClr>
              <a:buFont typeface="Wingdings" panose="05000000000000000000" pitchFamily="2" charset="2"/>
              <a:buChar char="q"/>
            </a:pPr>
            <a:r>
              <a:rPr lang="en-GB" sz="2000" b="1" dirty="0">
                <a:solidFill>
                  <a:prstClr val="black"/>
                </a:solidFill>
                <a:latin typeface="Arial" panose="020B0604020202020204" pitchFamily="34" charset="0"/>
                <a:ea typeface="Calibri" panose="020F0502020204030204" pitchFamily="34" charset="0"/>
              </a:rPr>
              <a:t>Physics</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F</a:t>
            </a:r>
            <a:r>
              <a:rPr lang="en-GB" sz="1400" i="1" dirty="0">
                <a:solidFill>
                  <a:srgbClr val="0070C0"/>
                </a:solidFill>
                <a:latin typeface="Arial" panose="020B0604020202020204" pitchFamily="34" charset="0"/>
                <a:ea typeface="Calibri" panose="020F0502020204030204" pitchFamily="34" charset="0"/>
              </a:rPr>
              <a:t>luid-</a:t>
            </a:r>
            <a:r>
              <a:rPr lang="en-GB" sz="1400" b="1" i="1" dirty="0">
                <a:solidFill>
                  <a:srgbClr val="0070C0"/>
                </a:solidFill>
                <a:latin typeface="Arial" panose="020B0604020202020204" pitchFamily="34" charset="0"/>
                <a:ea typeface="Calibri" panose="020F0502020204030204" pitchFamily="34" charset="0"/>
              </a:rPr>
              <a:t>k</a:t>
            </a:r>
            <a:r>
              <a:rPr lang="en-GB" sz="1400" i="1" dirty="0">
                <a:solidFill>
                  <a:srgbClr val="0070C0"/>
                </a:solidFill>
                <a:latin typeface="Arial" panose="020B0604020202020204" pitchFamily="34" charset="0"/>
                <a:ea typeface="Calibri" panose="020F0502020204030204" pitchFamily="34" charset="0"/>
              </a:rPr>
              <a:t>inetic </a:t>
            </a:r>
            <a:r>
              <a:rPr lang="en-GB" sz="1400" b="1" i="1" dirty="0">
                <a:solidFill>
                  <a:srgbClr val="0070C0"/>
                </a:solidFill>
                <a:latin typeface="Arial" panose="020B0604020202020204" pitchFamily="34" charset="0"/>
                <a:ea typeface="Calibri" panose="020F0502020204030204" pitchFamily="34" charset="0"/>
              </a:rPr>
              <a:t>h</a:t>
            </a:r>
            <a:r>
              <a:rPr lang="en-GB" sz="1400" i="1" dirty="0">
                <a:solidFill>
                  <a:srgbClr val="0070C0"/>
                </a:solidFill>
                <a:latin typeface="Arial" panose="020B0604020202020204" pitchFamily="34" charset="0"/>
                <a:ea typeface="Calibri" panose="020F0502020204030204" pitchFamily="34" charset="0"/>
              </a:rPr>
              <a:t>ybridisation </a:t>
            </a:r>
            <a:r>
              <a:rPr lang="en-GB" sz="1400" b="1" i="1" dirty="0">
                <a:solidFill>
                  <a:srgbClr val="0070C0"/>
                </a:solidFill>
                <a:latin typeface="Arial" panose="020B0604020202020204" pitchFamily="34" charset="0"/>
                <a:ea typeface="Calibri" panose="020F0502020204030204" pitchFamily="34" charset="0"/>
              </a:rPr>
              <a:t>(FKH)</a:t>
            </a:r>
            <a:r>
              <a:rPr lang="en-GB" sz="1400" i="1" dirty="0">
                <a:solidFill>
                  <a:srgbClr val="0070C0"/>
                </a:solidFill>
                <a:latin typeface="Arial" panose="020B0604020202020204" pitchFamily="34" charset="0"/>
                <a:ea typeface="Calibri" panose="020F0502020204030204" pitchFamily="34" charset="0"/>
              </a:rPr>
              <a:t> development successfully </a:t>
            </a:r>
            <a:r>
              <a:rPr lang="en-GB" sz="1400" i="1" dirty="0">
                <a:solidFill>
                  <a:srgbClr val="C00000"/>
                </a:solidFill>
                <a:latin typeface="Arial" panose="020B0604020202020204" pitchFamily="34" charset="0"/>
                <a:ea typeface="Calibri" panose="020F0502020204030204" pitchFamily="34" charset="0"/>
              </a:rPr>
              <a:t>continues </a:t>
            </a:r>
            <a:r>
              <a:rPr lang="de-DE" sz="1400" i="1" dirty="0">
                <a:solidFill>
                  <a:srgbClr val="C00000"/>
                </a:solidFill>
                <a:latin typeface="Arial" panose="020B0604020202020204" pitchFamily="34" charset="0"/>
                <a:ea typeface="Calibri" panose="020F0502020204030204" pitchFamily="34" charset="0"/>
              </a:rPr>
              <a:t>– incl. </a:t>
            </a:r>
            <a:r>
              <a:rPr lang="de-DE" sz="1400" i="1" dirty="0" err="1">
                <a:solidFill>
                  <a:srgbClr val="C00000"/>
                </a:solidFill>
                <a:latin typeface="Arial" panose="020B0604020202020204" pitchFamily="34" charset="0"/>
                <a:ea typeface="Calibri" panose="020F0502020204030204" pitchFamily="34" charset="0"/>
              </a:rPr>
              <a:t>new</a:t>
            </a:r>
            <a:r>
              <a:rPr lang="de-DE" sz="1400" i="1" dirty="0">
                <a:solidFill>
                  <a:srgbClr val="C00000"/>
                </a:solidFill>
                <a:latin typeface="Arial" panose="020B0604020202020204" pitchFamily="34" charset="0"/>
                <a:ea typeface="Calibri" panose="020F0502020204030204" pitchFamily="34" charset="0"/>
              </a:rPr>
              <a:t> </a:t>
            </a:r>
            <a:r>
              <a:rPr lang="de-DE" sz="1400" i="1" dirty="0" err="1">
                <a:solidFill>
                  <a:srgbClr val="C00000"/>
                </a:solidFill>
                <a:latin typeface="Arial" panose="020B0604020202020204" pitchFamily="34" charset="0"/>
                <a:ea typeface="Calibri" panose="020F0502020204030204" pitchFamily="34" charset="0"/>
              </a:rPr>
              <a:t>branches</a:t>
            </a:r>
            <a:r>
              <a:rPr lang="de-DE" sz="1400" i="1" dirty="0">
                <a:solidFill>
                  <a:srgbClr val="C00000"/>
                </a:solidFill>
                <a:latin typeface="Arial" panose="020B0604020202020204" pitchFamily="34" charset="0"/>
                <a:ea typeface="Calibri" panose="020F0502020204030204" pitchFamily="34" charset="0"/>
              </a:rPr>
              <a:t> (KDMC)</a:t>
            </a:r>
            <a:endParaRPr lang="en-GB" sz="1400" i="1" dirty="0">
              <a:solidFill>
                <a:srgbClr val="C00000"/>
              </a:solidFill>
              <a:latin typeface="Arial" panose="020B0604020202020204" pitchFamily="34" charset="0"/>
              <a:ea typeface="Calibri" panose="020F0502020204030204" pitchFamily="34" charset="0"/>
            </a:endParaRP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A&amp;M CRM </a:t>
            </a:r>
            <a:r>
              <a:rPr lang="en-GB" sz="1400" i="1" dirty="0">
                <a:solidFill>
                  <a:srgbClr val="0070C0"/>
                </a:solidFill>
                <a:latin typeface="Arial" panose="020B0604020202020204" pitchFamily="34" charset="0"/>
                <a:ea typeface="Calibri" panose="020F0502020204030204" pitchFamily="34" charset="0"/>
              </a:rPr>
              <a:t>extension and refinement (</a:t>
            </a:r>
            <a:r>
              <a:rPr lang="en-GB" sz="1400" i="1" dirty="0">
                <a:solidFill>
                  <a:srgbClr val="C00000"/>
                </a:solidFill>
                <a:latin typeface="Arial" panose="020B0604020202020204" pitchFamily="34" charset="0"/>
                <a:ea typeface="Calibri" panose="020F0502020204030204" pitchFamily="34" charset="0"/>
              </a:rPr>
              <a:t>Ploutos </a:t>
            </a:r>
            <a:r>
              <a:rPr lang="ru-RU" sz="1400" i="1" dirty="0">
                <a:solidFill>
                  <a:srgbClr val="C00000"/>
                </a:solidFill>
                <a:latin typeface="Arial" panose="020B0604020202020204" pitchFamily="34" charset="0"/>
                <a:ea typeface="Calibri" panose="020F0502020204030204" pitchFamily="34" charset="0"/>
              </a:rPr>
              <a:t>+</a:t>
            </a:r>
            <a:r>
              <a:rPr lang="en-GB" sz="1400" i="1" dirty="0">
                <a:solidFill>
                  <a:srgbClr val="C00000"/>
                </a:solidFill>
                <a:latin typeface="Arial" panose="020B0604020202020204" pitchFamily="34" charset="0"/>
                <a:ea typeface="Calibri" panose="020F0502020204030204" pitchFamily="34" charset="0"/>
              </a:rPr>
              <a:t> ModCR, photon tracing - opacity</a:t>
            </a:r>
            <a:r>
              <a:rPr lang="en-GB" sz="1400" i="1" dirty="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i="1" dirty="0">
                <a:solidFill>
                  <a:srgbClr val="0070C0"/>
                </a:solidFill>
                <a:latin typeface="Arial" panose="020B0604020202020204" pitchFamily="34" charset="0"/>
                <a:ea typeface="Calibri" panose="020F0502020204030204" pitchFamily="34" charset="0"/>
              </a:rPr>
              <a:t>Establishing </a:t>
            </a:r>
            <a:r>
              <a:rPr lang="en-GB" sz="1400" b="1" i="1" dirty="0">
                <a:solidFill>
                  <a:srgbClr val="0070C0"/>
                </a:solidFill>
                <a:latin typeface="Arial" panose="020B0604020202020204" pitchFamily="34" charset="0"/>
                <a:ea typeface="Calibri" panose="020F0502020204030204" pitchFamily="34" charset="0"/>
              </a:rPr>
              <a:t>simulation cases </a:t>
            </a:r>
            <a:r>
              <a:rPr lang="en-GB" sz="1400" i="1" dirty="0">
                <a:solidFill>
                  <a:srgbClr val="0070C0"/>
                </a:solidFill>
                <a:latin typeface="Arial" panose="020B0604020202020204" pitchFamily="34" charset="0"/>
                <a:ea typeface="Calibri" panose="020F0502020204030204" pitchFamily="34" charset="0"/>
              </a:rPr>
              <a:t>(validation at JET, Magnum-PSI, verification at ITER and EU-DEMO scales with realistic geometry) – </a:t>
            </a:r>
            <a:r>
              <a:rPr lang="en-GB" sz="1400" i="1" dirty="0">
                <a:solidFill>
                  <a:srgbClr val="C00000"/>
                </a:solidFill>
                <a:latin typeface="Arial" panose="020B0604020202020204" pitchFamily="34" charset="0"/>
                <a:ea typeface="Calibri" panose="020F0502020204030204" pitchFamily="34" charset="0"/>
              </a:rPr>
              <a:t>in progress incl. with new features -  FKH etc.</a:t>
            </a:r>
            <a:endParaRPr lang="en-GB" sz="800" dirty="0">
              <a:solidFill>
                <a:prstClr val="black"/>
              </a:solidFill>
              <a:latin typeface="Arial" panose="020B0604020202020204" pitchFamily="34" charset="0"/>
              <a:ea typeface="Calibri" panose="020F0502020204030204" pitchFamily="34" charset="0"/>
            </a:endParaRPr>
          </a:p>
          <a:p>
            <a:pPr lvl="1">
              <a:buClr>
                <a:srgbClr val="C00000"/>
              </a:buClr>
            </a:pPr>
            <a:endParaRPr lang="en-GB" sz="800" dirty="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a:solidFill>
                  <a:prstClr val="black"/>
                </a:solidFill>
                <a:latin typeface="Arial" panose="020B0604020202020204" pitchFamily="34" charset="0"/>
                <a:ea typeface="Calibri" panose="020F0502020204030204" pitchFamily="34" charset="0"/>
              </a:rPr>
              <a:t>Code development</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Parallelisation:</a:t>
            </a:r>
            <a:r>
              <a:rPr lang="en-GB" sz="1400" i="1" dirty="0">
                <a:solidFill>
                  <a:srgbClr val="0070C0"/>
                </a:solidFill>
                <a:latin typeface="Arial" panose="020B0604020202020204" pitchFamily="34" charset="0"/>
                <a:ea typeface="Calibri" panose="020F0502020204030204" pitchFamily="34" charset="0"/>
              </a:rPr>
              <a:t> OpenMP-MPI hybrid (related code refactoring done; </a:t>
            </a:r>
            <a:r>
              <a:rPr lang="en-GB" sz="1400" b="1" i="1" dirty="0">
                <a:solidFill>
                  <a:srgbClr val="0070C0"/>
                </a:solidFill>
                <a:latin typeface="Arial" panose="020B0604020202020204" pitchFamily="34" charset="0"/>
                <a:ea typeface="Calibri" panose="020F0502020204030204" pitchFamily="34" charset="0"/>
              </a:rPr>
              <a:t>EIRON</a:t>
            </a:r>
            <a:r>
              <a:rPr lang="en-GB" sz="1400" i="1" dirty="0">
                <a:solidFill>
                  <a:srgbClr val="0070C0"/>
                </a:solidFill>
                <a:latin typeface="Arial" panose="020B0604020202020204" pitchFamily="34" charset="0"/>
                <a:ea typeface="Calibri" panose="020F0502020204030204" pitchFamily="34" charset="0"/>
              </a:rPr>
              <a:t> “toy”-model  (ACH-VTT) allows testing CPU loading and domain decomposition approaches so as new FKH options)</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Code streamlining </a:t>
            </a:r>
            <a:r>
              <a:rPr lang="en-GB" sz="1400" i="1" dirty="0">
                <a:solidFill>
                  <a:srgbClr val="0070C0"/>
                </a:solidFill>
                <a:latin typeface="Arial" panose="020B0604020202020204" pitchFamily="34" charset="0"/>
                <a:ea typeface="Calibri" panose="020F0502020204030204" pitchFamily="34" charset="0"/>
              </a:rPr>
              <a:t>(Segregation of the numeric core, etc.) </a:t>
            </a:r>
            <a:r>
              <a:rPr lang="en-GB" sz="1400" i="1" dirty="0">
                <a:solidFill>
                  <a:srgbClr val="C00000"/>
                </a:solidFill>
                <a:latin typeface="Arial" panose="020B0604020202020204" pitchFamily="34" charset="0"/>
                <a:ea typeface="Calibri" panose="020F0502020204030204" pitchFamily="34" charset="0"/>
              </a:rPr>
              <a:t>–new big changes (e.g. ModCR substituting CRM part in the inner loop) – concepted and progressing.</a:t>
            </a:r>
          </a:p>
          <a:p>
            <a:pPr marL="742950" lvl="1" indent="-285750">
              <a:buClr>
                <a:srgbClr val="C00000"/>
              </a:buClr>
              <a:buFont typeface="Wingdings" panose="05000000000000000000" pitchFamily="2" charset="2"/>
              <a:buChar char="Ø"/>
            </a:pPr>
            <a:r>
              <a:rPr lang="en-GB" sz="1400" i="1" dirty="0">
                <a:solidFill>
                  <a:srgbClr val="0070C0"/>
                </a:solidFill>
                <a:latin typeface="Arial" panose="020B0604020202020204" pitchFamily="34" charset="0"/>
                <a:ea typeface="Calibri" panose="020F0502020204030204" pitchFamily="34" charset="0"/>
              </a:rPr>
              <a:t>Merging all existing versions into first milestone one (</a:t>
            </a:r>
            <a:r>
              <a:rPr lang="en-GB" sz="1400" b="1" i="1" dirty="0">
                <a:solidFill>
                  <a:srgbClr val="0070C0"/>
                </a:solidFill>
                <a:latin typeface="Arial" panose="020B0604020202020204" pitchFamily="34" charset="0"/>
                <a:ea typeface="Calibri" panose="020F0502020204030204" pitchFamily="34" charset="0"/>
              </a:rPr>
              <a:t>MsV</a:t>
            </a:r>
            <a:r>
              <a:rPr lang="en-GB" sz="1400" i="1" dirty="0">
                <a:solidFill>
                  <a:srgbClr val="0070C0"/>
                </a:solidFill>
                <a:latin typeface="Arial" panose="020B0604020202020204" pitchFamily="34" charset="0"/>
                <a:ea typeface="Calibri" panose="020F0502020204030204" pitchFamily="34" charset="0"/>
              </a:rPr>
              <a:t>) </a:t>
            </a:r>
            <a:r>
              <a:rPr lang="en-GB" sz="1400" i="1" dirty="0">
                <a:solidFill>
                  <a:srgbClr val="C00000"/>
                </a:solidFill>
                <a:latin typeface="Arial" panose="020B0604020202020204" pitchFamily="34" charset="0"/>
                <a:ea typeface="Calibri" panose="020F0502020204030204" pitchFamily="34" charset="0"/>
              </a:rPr>
              <a:t>– released in Nov 2024</a:t>
            </a:r>
          </a:p>
          <a:p>
            <a:pPr marL="742950" lvl="1" indent="-285750">
              <a:buClr>
                <a:srgbClr val="C00000"/>
              </a:buClr>
              <a:buFont typeface="Wingdings" panose="05000000000000000000" pitchFamily="2" charset="2"/>
              <a:buChar char="Ø"/>
            </a:pPr>
            <a:r>
              <a:rPr lang="en-GB" sz="1400" i="1" dirty="0">
                <a:solidFill>
                  <a:srgbClr val="0070C0"/>
                </a:solidFill>
                <a:latin typeface="Arial" panose="020B0604020202020204" pitchFamily="34" charset="0"/>
                <a:ea typeface="Calibri" panose="020F0502020204030204" pitchFamily="34" charset="0"/>
              </a:rPr>
              <a:t>Improved I/O (JSON/HDF5), visualisation, </a:t>
            </a:r>
            <a:r>
              <a:rPr lang="en-GB" sz="1400" b="1" i="1" dirty="0" err="1">
                <a:solidFill>
                  <a:srgbClr val="0070C0"/>
                </a:solidFill>
                <a:latin typeface="Arial" panose="020B0604020202020204" pitchFamily="34" charset="0"/>
                <a:ea typeface="Calibri" panose="020F0502020204030204" pitchFamily="34" charset="0"/>
              </a:rPr>
              <a:t>IMAS</a:t>
            </a:r>
            <a:r>
              <a:rPr lang="en-GB" sz="1400" i="1" dirty="0" err="1">
                <a:solidFill>
                  <a:srgbClr val="0070C0"/>
                </a:solidFill>
                <a:latin typeface="Arial" panose="020B0604020202020204" pitchFamily="34" charset="0"/>
                <a:ea typeface="Calibri" panose="020F0502020204030204" pitchFamily="34" charset="0"/>
              </a:rPr>
              <a:t>ification</a:t>
            </a:r>
            <a:r>
              <a:rPr lang="en-GB" sz="1400" i="1" dirty="0">
                <a:solidFill>
                  <a:srgbClr val="0070C0"/>
                </a:solidFill>
                <a:latin typeface="Arial" panose="020B0604020202020204" pitchFamily="34" charset="0"/>
                <a:ea typeface="Calibri" panose="020F0502020204030204" pitchFamily="34" charset="0"/>
              </a:rPr>
              <a:t>, etc. – </a:t>
            </a:r>
            <a:r>
              <a:rPr lang="en-GB" sz="1400" i="1" dirty="0">
                <a:solidFill>
                  <a:srgbClr val="C00000"/>
                </a:solidFill>
                <a:latin typeface="Arial" panose="020B0604020202020204" pitchFamily="34" charset="0"/>
                <a:ea typeface="Calibri" panose="020F0502020204030204" pitchFamily="34" charset="0"/>
              </a:rPr>
              <a:t>done or in good progress (with ACH)</a:t>
            </a:r>
            <a:endParaRPr lang="en-GB" sz="800" i="1" dirty="0">
              <a:solidFill>
                <a:srgbClr val="0070C0"/>
              </a:solidFill>
              <a:latin typeface="Arial" panose="020B0604020202020204" pitchFamily="34" charset="0"/>
              <a:ea typeface="Calibri" panose="020F0502020204030204" pitchFamily="34" charset="0"/>
            </a:endParaRPr>
          </a:p>
          <a:p>
            <a:pPr lvl="1">
              <a:buClr>
                <a:srgbClr val="C00000"/>
              </a:buClr>
            </a:pPr>
            <a:r>
              <a:rPr lang="en-GB" sz="800" i="1" dirty="0">
                <a:solidFill>
                  <a:srgbClr val="0070C0"/>
                </a:solidFill>
                <a:latin typeface="Arial" panose="020B0604020202020204" pitchFamily="34" charset="0"/>
                <a:ea typeface="Calibri" panose="020F0502020204030204" pitchFamily="34" charset="0"/>
              </a:rPr>
              <a:t> </a:t>
            </a:r>
            <a:endParaRPr lang="en-GB" sz="800" dirty="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a:solidFill>
                  <a:prstClr val="black"/>
                </a:solidFill>
                <a:latin typeface="Arial" panose="020B0604020202020204" pitchFamily="34" charset="0"/>
                <a:ea typeface="Calibri" panose="020F0502020204030204" pitchFamily="34" charset="0"/>
              </a:rPr>
              <a:t>Organisational and </a:t>
            </a:r>
            <a:r>
              <a:rPr lang="en-GB" sz="2000" b="1" dirty="0" err="1">
                <a:solidFill>
                  <a:prstClr val="black"/>
                </a:solidFill>
                <a:latin typeface="Arial" panose="020B0604020202020204" pitchFamily="34" charset="0"/>
                <a:ea typeface="Calibri" panose="020F0502020204030204" pitchFamily="34" charset="0"/>
              </a:rPr>
              <a:t>techical</a:t>
            </a:r>
            <a:r>
              <a:rPr lang="en-GB" sz="2000" b="1" dirty="0">
                <a:solidFill>
                  <a:prstClr val="black"/>
                </a:solidFill>
                <a:latin typeface="Arial" panose="020B0604020202020204" pitchFamily="34" charset="0"/>
                <a:ea typeface="Calibri" panose="020F0502020204030204" pitchFamily="34" charset="0"/>
              </a:rPr>
              <a:t> items</a:t>
            </a:r>
            <a:endParaRPr lang="en-GB" sz="2000" b="1" dirty="0">
              <a:latin typeface="Calibri" panose="020F0502020204030204" pitchFamily="34" charset="0"/>
              <a:ea typeface="Calibri" panose="020F0502020204030204" pitchFamily="34" charset="0"/>
            </a:endParaRP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New EIRENE license</a:t>
            </a:r>
            <a:r>
              <a:rPr lang="en-GB" sz="1400" i="1" dirty="0">
                <a:solidFill>
                  <a:srgbClr val="0070C0"/>
                </a:solidFill>
                <a:latin typeface="Arial" panose="020B0604020202020204" pitchFamily="34" charset="0"/>
                <a:ea typeface="Calibri" panose="020F0502020204030204" pitchFamily="34" charset="0"/>
              </a:rPr>
              <a:t>, “infectious open source”, </a:t>
            </a:r>
            <a:r>
              <a:rPr lang="en-GB" sz="1400" b="1" i="1" dirty="0">
                <a:solidFill>
                  <a:srgbClr val="0070C0"/>
                </a:solidFill>
                <a:latin typeface="Arial" panose="020B0604020202020204" pitchFamily="34" charset="0"/>
                <a:ea typeface="Calibri" panose="020F0502020204030204" pitchFamily="34" charset="0"/>
              </a:rPr>
              <a:t>Coding guidelines</a:t>
            </a:r>
            <a:r>
              <a:rPr lang="en-GB" sz="1400" i="1" dirty="0">
                <a:solidFill>
                  <a:srgbClr val="0070C0"/>
                </a:solidFill>
                <a:latin typeface="Arial" panose="020B0604020202020204" pitchFamily="34" charset="0"/>
                <a:ea typeface="Calibri" panose="020F0502020204030204" pitchFamily="34" charset="0"/>
              </a:rPr>
              <a:t>, ChangeLog, </a:t>
            </a:r>
            <a:r>
              <a:rPr lang="en-GB" sz="1400" b="1" i="1" dirty="0">
                <a:solidFill>
                  <a:srgbClr val="0070C0"/>
                </a:solidFill>
                <a:latin typeface="Arial" panose="020B0604020202020204" pitchFamily="34" charset="0"/>
                <a:ea typeface="Calibri" panose="020F0502020204030204" pitchFamily="34" charset="0"/>
              </a:rPr>
              <a:t>improved CI </a:t>
            </a:r>
            <a:r>
              <a:rPr lang="en-GB" sz="1400" i="1" dirty="0">
                <a:solidFill>
                  <a:srgbClr val="0070C0"/>
                </a:solidFill>
                <a:latin typeface="Arial" panose="020B0604020202020204" pitchFamily="34" charset="0"/>
                <a:ea typeface="Calibri" panose="020F0502020204030204" pitchFamily="34" charset="0"/>
              </a:rPr>
              <a:t>-  </a:t>
            </a:r>
            <a:r>
              <a:rPr lang="en-GB" sz="1400" i="1" dirty="0">
                <a:solidFill>
                  <a:srgbClr val="C00000"/>
                </a:solidFill>
                <a:latin typeface="Arial" panose="020B0604020202020204" pitchFamily="34" charset="0"/>
                <a:ea typeface="Calibri" panose="020F0502020204030204" pitchFamily="34" charset="0"/>
              </a:rPr>
              <a:t>available at </a:t>
            </a:r>
            <a:r>
              <a:rPr lang="en-GB" sz="1400" i="1" dirty="0">
                <a:solidFill>
                  <a:srgbClr val="C00000"/>
                </a:solidFill>
                <a:latin typeface="Arial" panose="020B0604020202020204" pitchFamily="34" charset="0"/>
                <a:ea typeface="Calibri" panose="020F0502020204030204" pitchFamily="34" charset="0"/>
                <a:hlinkClick r:id="rId3"/>
              </a:rPr>
              <a:t>www.Eirene.de</a:t>
            </a:r>
            <a:r>
              <a:rPr lang="en-GB" sz="1400" i="1" dirty="0">
                <a:solidFill>
                  <a:srgbClr val="C00000"/>
                </a:solidFill>
                <a:latin typeface="Arial" panose="020B0604020202020204" pitchFamily="34" charset="0"/>
                <a:ea typeface="Calibri" panose="020F0502020204030204" pitchFamily="34" charset="0"/>
              </a:rPr>
              <a:t> and as part of EIRENE Git repo, good progress</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Regular VCs and annual Code Camps, also strong and regular communication with ITER, IAEA and neighbour TSVVs </a:t>
            </a:r>
            <a:r>
              <a:rPr lang="en-GB" sz="1400" i="1" dirty="0">
                <a:solidFill>
                  <a:srgbClr val="0070C0"/>
                </a:solidFill>
                <a:latin typeface="Arial" panose="020B0604020202020204" pitchFamily="34" charset="0"/>
                <a:ea typeface="Calibri" panose="020F0502020204030204" pitchFamily="34" charset="0"/>
              </a:rPr>
              <a:t>(mostly 3 and 7, but also others)</a:t>
            </a:r>
            <a:r>
              <a:rPr lang="en-GB" sz="1400" b="1" i="1" dirty="0">
                <a:solidFill>
                  <a:srgbClr val="0070C0"/>
                </a:solidFill>
                <a:latin typeface="Arial" panose="020B0604020202020204" pitchFamily="34" charset="0"/>
                <a:ea typeface="Calibri" panose="020F0502020204030204" pitchFamily="34" charset="0"/>
              </a:rPr>
              <a:t>.</a:t>
            </a:r>
            <a:endParaRPr lang="en-GB" sz="1400" i="1" dirty="0">
              <a:solidFill>
                <a:srgbClr val="FF33CC"/>
              </a:solidFill>
              <a:latin typeface="Arial" panose="020B0604020202020204" pitchFamily="34" charset="0"/>
              <a:ea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9394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07504" y="-9436"/>
            <a:ext cx="81369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New code (also library for EIRENE): “ModCR”</a:t>
            </a:r>
          </a:p>
        </p:txBody>
      </p:sp>
      <p:sp>
        <p:nvSpPr>
          <p:cNvPr id="6" name="Textfeld 5"/>
          <p:cNvSpPr txBox="1"/>
          <p:nvPr/>
        </p:nvSpPr>
        <p:spPr>
          <a:xfrm>
            <a:off x="74897" y="483518"/>
            <a:ext cx="7592199" cy="44473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Should provide BOTH standalone and build-in CRM for EIRENE</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GB"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Therefore written in modern Fortran</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GB"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Linked with Ploutos (uses the same JSON files for I/O) </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GB"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Non-stationary approach utilising up-to-date </a:t>
            </a:r>
            <a:r>
              <a:rPr kumimoji="0" lang="en-GB" sz="1500" b="0" i="0" u="none" strike="noStrike" kern="1200" cap="none" spc="0" normalizeH="0" baseline="0" noProof="0" dirty="0" err="1">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Sundails</a:t>
            </a:r>
            <a:r>
              <a:rPr kumimoji="0" lang="en-GB"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 solver (CVODE++) for stiff ODE systems</a:t>
            </a:r>
            <a:r>
              <a:rPr kumimoji="0" lang="en-GB" sz="1500" b="0" i="0" u="none" strike="noStrike" kern="1200" cap="none" spc="0" normalizeH="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GB" sz="15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(algebraic stationary option also available for control)</a:t>
            </a: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whole specie-state and reaction basis is inside, however the code should form the list of “active states”</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GB"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Provide different resolution on states being tracked</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de-DE"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Pro</a:t>
            </a:r>
            <a:r>
              <a:rPr kumimoji="0" lang="en-GB" sz="1500"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sym typeface="Wingdings" panose="05000000000000000000" pitchFamily="2" charset="2"/>
              </a:rPr>
              <a:t>vide  flexible border  for tracking of MC species and internal state populations as variables</a:t>
            </a:r>
          </a:p>
          <a:p>
            <a:pPr marL="742950" marR="0" lvl="1"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lang="en-GB" sz="1500" dirty="0">
                <a:solidFill>
                  <a:srgbClr val="003399"/>
                </a:solidFill>
                <a:latin typeface="Arial" panose="020B0604020202020204" pitchFamily="34" charset="0"/>
                <a:cs typeface="Arial" panose="020B0604020202020204" pitchFamily="34" charset="0"/>
                <a:sym typeface="Wingdings" panose="05000000000000000000" pitchFamily="2" charset="2"/>
              </a:rPr>
              <a:t>Provide data processing pipe lines (easy to reproduce with updates)</a:t>
            </a:r>
          </a:p>
          <a:p>
            <a:pPr marL="285750" indent="-285750">
              <a:spcBef>
                <a:spcPts val="600"/>
              </a:spcBef>
              <a:buFont typeface="Wingdings" panose="05000000000000000000" pitchFamily="2" charset="2"/>
              <a:buChar char="Ø"/>
            </a:pPr>
            <a:r>
              <a:rPr lang="en-GB" sz="1500" b="1" i="1" dirty="0">
                <a:solidFill>
                  <a:srgbClr val="C00000"/>
                </a:solidFill>
                <a:latin typeface="Arial" panose="020B0604020202020204" pitchFamily="34" charset="0"/>
                <a:cs typeface="Arial" panose="020B0604020202020204" pitchFamily="34" charset="0"/>
                <a:sym typeface="Wingdings" panose="05000000000000000000" pitchFamily="2" charset="2"/>
              </a:rPr>
              <a:t>All functionality available in EIRENE (</a:t>
            </a:r>
            <a:r>
              <a:rPr lang="en-GB" sz="1500" b="1" i="1" dirty="0" err="1">
                <a:solidFill>
                  <a:srgbClr val="C00000"/>
                </a:solidFill>
                <a:latin typeface="Arial" panose="020B0604020202020204" pitchFamily="34" charset="0"/>
                <a:cs typeface="Arial" panose="020B0604020202020204" pitchFamily="34" charset="0"/>
                <a:sym typeface="Wingdings" panose="05000000000000000000" pitchFamily="2" charset="2"/>
              </a:rPr>
              <a:t>e.g</a:t>
            </a:r>
            <a:r>
              <a:rPr lang="en-GB" sz="1500" b="1" i="1" dirty="0">
                <a:solidFill>
                  <a:srgbClr val="C00000"/>
                </a:solidFill>
                <a:latin typeface="Arial" panose="020B0604020202020204" pitchFamily="34" charset="0"/>
                <a:cs typeface="Arial" panose="020B0604020202020204" pitchFamily="34" charset="0"/>
                <a:sym typeface="Wingdings" panose="05000000000000000000" pitchFamily="2" charset="2"/>
              </a:rPr>
              <a:t>, photon tracing)  must be preserved! </a:t>
            </a:r>
          </a:p>
          <a:p>
            <a:pPr marL="285750" indent="-285750">
              <a:spcBef>
                <a:spcPts val="600"/>
              </a:spcBef>
              <a:buFont typeface="Wingdings" panose="05000000000000000000" pitchFamily="2" charset="2"/>
              <a:buChar char="Ø"/>
            </a:pPr>
            <a:r>
              <a:rPr kumimoji="0" lang="de-DE" sz="15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The </a:t>
            </a:r>
            <a:r>
              <a:rPr kumimoji="0" lang="de-DE" sz="1500" b="1" i="1"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code</a:t>
            </a:r>
            <a:r>
              <a:rPr kumimoji="0" lang="de-DE" sz="15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should</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be</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sng"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modular</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library</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API)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for</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use</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in EIRENE, EIRON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toy</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model</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for</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parallelisation</a:t>
            </a:r>
            <a:r>
              <a:rPr lang="de-DE" sz="1500" b="1" i="1" dirty="0">
                <a:solidFill>
                  <a:srgbClr val="C00000"/>
                </a:solidFill>
                <a:latin typeface="Arial" panose="020B0604020202020204" pitchFamily="34" charset="0"/>
                <a:cs typeface="Arial" panose="020B0604020202020204" pitchFamily="34" charset="0"/>
                <a:sym typeface="Wingdings" panose="05000000000000000000" pitchFamily="2" charset="2"/>
              </a:rPr>
              <a:t>), ERO… </a:t>
            </a:r>
          </a:p>
          <a:p>
            <a:pPr marL="285750" indent="-285750">
              <a:spcBef>
                <a:spcPts val="600"/>
              </a:spcBef>
              <a:buFont typeface="Wingdings" panose="05000000000000000000" pitchFamily="2" charset="2"/>
              <a:buChar char="Ø"/>
            </a:pPr>
            <a:r>
              <a:rPr kumimoji="0" lang="de-DE" sz="15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ModCR </a:t>
            </a:r>
            <a:r>
              <a:rPr kumimoji="0" lang="de-DE" sz="1500" b="1" i="1"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should</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be</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used</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as</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test</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bed</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for</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serialisation</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and</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other</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new</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 </a:t>
            </a:r>
            <a:r>
              <a:rPr kumimoji="0" lang="de-DE" sz="1500" b="1" i="1"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tech</a:t>
            </a:r>
            <a:r>
              <a:rPr kumimoji="0" lang="de-DE" sz="1500" b="1" i="1"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GB" sz="15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Wingdings" panose="05000000000000000000" pitchFamily="2" charset="2"/>
            </a:endParaRPr>
          </a:p>
        </p:txBody>
      </p:sp>
      <p:pic>
        <p:nvPicPr>
          <p:cNvPr id="4" name="Google Shape;246;p9"/>
          <p:cNvPicPr preferRelativeResize="0"/>
          <p:nvPr/>
        </p:nvPicPr>
        <p:blipFill rotWithShape="1">
          <a:blip r:embed="rId3">
            <a:alphaModFix/>
          </a:blip>
          <a:srcRect l="15769" t="3913" r="14305" b="1098"/>
          <a:stretch/>
        </p:blipFill>
        <p:spPr>
          <a:xfrm>
            <a:off x="7573264" y="1275606"/>
            <a:ext cx="1479672" cy="1512168"/>
          </a:xfrm>
          <a:prstGeom prst="rect">
            <a:avLst/>
          </a:prstGeom>
          <a:noFill/>
          <a:ln>
            <a:noFill/>
          </a:ln>
        </p:spPr>
      </p:pic>
      <p:sp>
        <p:nvSpPr>
          <p:cNvPr id="3" name="Textfeld 2"/>
          <p:cNvSpPr txBox="1"/>
          <p:nvPr/>
        </p:nvSpPr>
        <p:spPr>
          <a:xfrm>
            <a:off x="7596336" y="3003798"/>
            <a:ext cx="14401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unique and justifies creation of the new code </a:t>
            </a:r>
          </a:p>
        </p:txBody>
      </p:sp>
      <p:sp>
        <p:nvSpPr>
          <p:cNvPr id="2" name="Flowchart: Alternate Process 1"/>
          <p:cNvSpPr/>
          <p:nvPr/>
        </p:nvSpPr>
        <p:spPr>
          <a:xfrm>
            <a:off x="8028384" y="3075806"/>
            <a:ext cx="576064" cy="216024"/>
          </a:xfrm>
          <a:prstGeom prst="flowChartAlternateProcess">
            <a:avLst/>
          </a:prstGeom>
          <a:noFill/>
          <a:ln w="28575">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Alternate Process 9"/>
          <p:cNvSpPr/>
          <p:nvPr/>
        </p:nvSpPr>
        <p:spPr>
          <a:xfrm>
            <a:off x="1583668" y="2956993"/>
            <a:ext cx="1296144" cy="237626"/>
          </a:xfrm>
          <a:prstGeom prst="flowChartAlternateProcess">
            <a:avLst/>
          </a:prstGeom>
          <a:noFill/>
          <a:ln w="28575">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Alternate Process 10"/>
          <p:cNvSpPr/>
          <p:nvPr/>
        </p:nvSpPr>
        <p:spPr>
          <a:xfrm>
            <a:off x="1979712" y="530467"/>
            <a:ext cx="648072" cy="288032"/>
          </a:xfrm>
          <a:prstGeom prst="flowChartAlternateProcess">
            <a:avLst/>
          </a:prstGeom>
          <a:noFill/>
          <a:ln w="28575">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mc:AlternateContent xmlns:mc="http://schemas.openxmlformats.org/markup-compatibility/2006" xmlns:a14="http://schemas.microsoft.com/office/drawing/2010/main">
        <mc:Choice Requires="a14">
          <p:sp>
            <p:nvSpPr>
              <p:cNvPr id="9" name="Rechteck 8"/>
              <p:cNvSpPr/>
              <p:nvPr/>
            </p:nvSpPr>
            <p:spPr>
              <a:xfrm>
                <a:off x="7701032" y="549155"/>
                <a:ext cx="1224135" cy="618439"/>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a:latin typeface="Cambria Math" panose="02040503050406030204" pitchFamily="18" charset="0"/>
                            </a:rPr>
                            <m:t>𝒅</m:t>
                          </m:r>
                          <m:sSub>
                            <m:sSubPr>
                              <m:ctrlPr>
                                <a:rPr lang="en-GB" b="1" i="1">
                                  <a:latin typeface="Cambria Math" panose="02040503050406030204" pitchFamily="18" charset="0"/>
                                </a:rPr>
                              </m:ctrlPr>
                            </m:sSubPr>
                            <m:e>
                              <m:r>
                                <a:rPr lang="de-DE" b="1" i="1">
                                  <a:latin typeface="Cambria Math" panose="02040503050406030204" pitchFamily="18" charset="0"/>
                                </a:rPr>
                                <m:t>𝑵</m:t>
                              </m:r>
                            </m:e>
                            <m:sub>
                              <m:r>
                                <a:rPr lang="en-GB" b="1" i="1">
                                  <a:latin typeface="Cambria Math" panose="02040503050406030204" pitchFamily="18" charset="0"/>
                                </a:rPr>
                                <m:t>𝒊</m:t>
                              </m:r>
                            </m:sub>
                          </m:sSub>
                        </m:num>
                        <m:den>
                          <m:r>
                            <a:rPr lang="en-GB" b="1" i="1">
                              <a:latin typeface="Cambria Math" panose="02040503050406030204" pitchFamily="18" charset="0"/>
                            </a:rPr>
                            <m:t>𝒅</m:t>
                          </m:r>
                          <m:r>
                            <a:rPr lang="de-DE" b="1" i="1">
                              <a:latin typeface="Cambria Math" panose="02040503050406030204" pitchFamily="18" charset="0"/>
                            </a:rPr>
                            <m:t>𝒕</m:t>
                          </m:r>
                        </m:den>
                      </m:f>
                      <m:r>
                        <a:rPr lang="ru-RU" b="1" i="1" smtClean="0">
                          <a:solidFill>
                            <a:srgbClr val="C00000"/>
                          </a:solidFill>
                          <a:latin typeface="Cambria Math" panose="02040503050406030204" pitchFamily="18" charset="0"/>
                          <a:ea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oMath>
                  </m:oMathPara>
                </a14:m>
                <a:endParaRPr lang="en-GB" b="1" dirty="0"/>
              </a:p>
            </p:txBody>
          </p:sp>
        </mc:Choice>
        <mc:Fallback xmlns="">
          <p:sp>
            <p:nvSpPr>
              <p:cNvPr id="9" name="Rechteck 8"/>
              <p:cNvSpPr>
                <a:spLocks noRot="1" noChangeAspect="1" noMove="1" noResize="1" noEditPoints="1" noAdjustHandles="1" noChangeArrowheads="1" noChangeShapeType="1" noTextEdit="1"/>
              </p:cNvSpPr>
              <p:nvPr/>
            </p:nvSpPr>
            <p:spPr>
              <a:xfrm>
                <a:off x="7701032" y="549155"/>
                <a:ext cx="1224135" cy="618439"/>
              </a:xfrm>
              <a:prstGeom prst="rect">
                <a:avLst/>
              </a:prstGeom>
              <a:blipFill>
                <a:blip r:embed="rId4"/>
                <a:stretch>
                  <a:fillRect/>
                </a:stretch>
              </a:blipFill>
              <a:ln w="12700">
                <a:solidFill>
                  <a:srgbClr val="C00000"/>
                </a:solidFill>
              </a:ln>
            </p:spPr>
            <p:txBody>
              <a:bodyPr/>
              <a:lstStyle/>
              <a:p>
                <a:r>
                  <a:rPr lang="en-GB">
                    <a:noFill/>
                  </a:rPr>
                  <a:t> </a:t>
                </a:r>
              </a:p>
            </p:txBody>
          </p:sp>
        </mc:Fallback>
      </mc:AlternateContent>
    </p:spTree>
    <p:extLst>
      <p:ext uri="{BB962C8B-B14F-4D97-AF65-F5344CB8AC3E}">
        <p14:creationId xmlns:p14="http://schemas.microsoft.com/office/powerpoint/2010/main" val="26874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20685"/>
            <a:ext cx="5184576" cy="236831"/>
          </a:xfrm>
        </p:spPr>
        <p:txBody>
          <a:bodyPr/>
          <a:lstStyle/>
          <a:p>
            <a:r>
              <a:rPr lang="en-GB" sz="1600" dirty="0"/>
              <a:t>W sputtering with B admix (SDTrimSP)  </a:t>
            </a:r>
          </a:p>
        </p:txBody>
      </p:sp>
      <p:sp>
        <p:nvSpPr>
          <p:cNvPr id="4" name="TextBox 3"/>
          <p:cNvSpPr txBox="1"/>
          <p:nvPr/>
        </p:nvSpPr>
        <p:spPr>
          <a:xfrm>
            <a:off x="91776" y="51470"/>
            <a:ext cx="7864600" cy="461665"/>
          </a:xfrm>
          <a:prstGeom prst="rect">
            <a:avLst/>
          </a:prstGeom>
          <a:noFill/>
        </p:spPr>
        <p:txBody>
          <a:bodyPr wrap="square" rtlCol="0">
            <a:spAutoFit/>
          </a:bodyPr>
          <a:lstStyle/>
          <a:p>
            <a:r>
              <a:rPr lang="en-GB" sz="2400" b="1" dirty="0">
                <a:solidFill>
                  <a:srgbClr val="C00000"/>
                </a:solidFill>
                <a:latin typeface="Arial" panose="020B0604020202020204" pitchFamily="34" charset="0"/>
                <a:cs typeface="Arial" panose="020B0604020202020204" pitchFamily="34" charset="0"/>
              </a:rPr>
              <a:t>Recent updates in ERO data for PSI</a:t>
            </a:r>
          </a:p>
        </p:txBody>
      </p:sp>
      <p:pic>
        <p:nvPicPr>
          <p:cNvPr id="5" name="Picture 4"/>
          <p:cNvPicPr>
            <a:picLocks noChangeAspect="1"/>
          </p:cNvPicPr>
          <p:nvPr/>
        </p:nvPicPr>
        <p:blipFill>
          <a:blip r:embed="rId2"/>
          <a:stretch>
            <a:fillRect/>
          </a:stretch>
        </p:blipFill>
        <p:spPr>
          <a:xfrm>
            <a:off x="179512" y="852019"/>
            <a:ext cx="4059847" cy="3036965"/>
          </a:xfrm>
          <a:prstGeom prst="rect">
            <a:avLst/>
          </a:prstGeom>
        </p:spPr>
      </p:pic>
      <p:pic>
        <p:nvPicPr>
          <p:cNvPr id="6" name="Picture 5"/>
          <p:cNvPicPr>
            <a:picLocks noChangeAspect="1"/>
          </p:cNvPicPr>
          <p:nvPr/>
        </p:nvPicPr>
        <p:blipFill>
          <a:blip r:embed="rId3"/>
          <a:stretch>
            <a:fillRect/>
          </a:stretch>
        </p:blipFill>
        <p:spPr>
          <a:xfrm>
            <a:off x="4572000" y="910929"/>
            <a:ext cx="4106334" cy="3015874"/>
          </a:xfrm>
          <a:prstGeom prst="rect">
            <a:avLst/>
          </a:prstGeom>
        </p:spPr>
      </p:pic>
      <p:sp>
        <p:nvSpPr>
          <p:cNvPr id="9" name="TextBox 8"/>
          <p:cNvSpPr txBox="1"/>
          <p:nvPr/>
        </p:nvSpPr>
        <p:spPr>
          <a:xfrm>
            <a:off x="4837226" y="534719"/>
            <a:ext cx="4415294" cy="338554"/>
          </a:xfrm>
          <a:prstGeom prst="rect">
            <a:avLst/>
          </a:prstGeom>
          <a:solidFill>
            <a:schemeClr val="bg1">
              <a:lumMod val="85000"/>
            </a:schemeClr>
          </a:solidFill>
        </p:spPr>
        <p:txBody>
          <a:bodyPr wrap="square" rtlCol="0">
            <a:spAutoFit/>
          </a:bodyPr>
          <a:lstStyle/>
          <a:p>
            <a:r>
              <a:rPr lang="en-GB" sz="1600" dirty="0" err="1"/>
              <a:t>H.Kumpulainen</a:t>
            </a:r>
            <a:r>
              <a:rPr lang="en-GB" sz="1600" dirty="0"/>
              <a:t>, PSI-2025</a:t>
            </a:r>
          </a:p>
        </p:txBody>
      </p:sp>
      <p:sp>
        <p:nvSpPr>
          <p:cNvPr id="10" name="Rectangle 9"/>
          <p:cNvSpPr/>
          <p:nvPr/>
        </p:nvSpPr>
        <p:spPr>
          <a:xfrm>
            <a:off x="4837226" y="4314821"/>
            <a:ext cx="2785121" cy="584775"/>
          </a:xfrm>
          <a:prstGeom prst="rect">
            <a:avLst/>
          </a:prstGeom>
          <a:solidFill>
            <a:schemeClr val="bg1">
              <a:lumMod val="85000"/>
            </a:schemeClr>
          </a:solidFill>
        </p:spPr>
        <p:txBody>
          <a:bodyPr wrap="none">
            <a:spAutoFit/>
          </a:bodyPr>
          <a:lstStyle/>
          <a:p>
            <a:r>
              <a:rPr lang="en-GB" sz="1600" dirty="0" err="1"/>
              <a:t>N.F.Mofrad</a:t>
            </a:r>
            <a:r>
              <a:rPr lang="en-GB" sz="1600" dirty="0"/>
              <a:t>, </a:t>
            </a:r>
            <a:r>
              <a:rPr lang="en-GB" sz="1600" dirty="0" err="1"/>
              <a:t>J.Romazanov</a:t>
            </a:r>
            <a:r>
              <a:rPr lang="en-GB" sz="1600" dirty="0"/>
              <a:t>, et al.</a:t>
            </a:r>
          </a:p>
          <a:p>
            <a:r>
              <a:rPr lang="en-GB" sz="1600" dirty="0"/>
              <a:t>JNM 609 (2025) 155758 </a:t>
            </a:r>
          </a:p>
        </p:txBody>
      </p:sp>
      <p:sp>
        <p:nvSpPr>
          <p:cNvPr id="11" name="Title 1"/>
          <p:cNvSpPr txBox="1">
            <a:spLocks/>
          </p:cNvSpPr>
          <p:nvPr/>
        </p:nvSpPr>
        <p:spPr>
          <a:xfrm>
            <a:off x="467544" y="4371950"/>
            <a:ext cx="5184576" cy="274625"/>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1600" dirty="0"/>
              <a:t>Recent Be CAPS data (</a:t>
            </a:r>
            <a:r>
              <a:rPr lang="en-GB" sz="1600" dirty="0" err="1"/>
              <a:t>MolDyn</a:t>
            </a:r>
            <a:r>
              <a:rPr lang="en-GB" sz="1600" dirty="0"/>
              <a:t>)  </a:t>
            </a:r>
          </a:p>
        </p:txBody>
      </p:sp>
      <p:sp>
        <p:nvSpPr>
          <p:cNvPr id="12" name="TextBox 11"/>
          <p:cNvSpPr txBox="1"/>
          <p:nvPr/>
        </p:nvSpPr>
        <p:spPr>
          <a:xfrm>
            <a:off x="1979712" y="3925041"/>
            <a:ext cx="5112568" cy="338554"/>
          </a:xfrm>
          <a:prstGeom prst="rect">
            <a:avLst/>
          </a:prstGeom>
          <a:solidFill>
            <a:schemeClr val="bg1">
              <a:lumMod val="95000"/>
            </a:schemeClr>
          </a:solidFill>
        </p:spPr>
        <p:txBody>
          <a:bodyPr wrap="square" rtlCol="0">
            <a:spAutoFit/>
          </a:bodyPr>
          <a:lstStyle/>
          <a:p>
            <a:r>
              <a:rPr lang="en-GB" sz="1600" dirty="0"/>
              <a:t>A. </a:t>
            </a:r>
            <a:r>
              <a:rPr lang="en-GB" sz="1600" dirty="0" err="1"/>
              <a:t>Mutzke</a:t>
            </a:r>
            <a:r>
              <a:rPr lang="en-GB" sz="1600" dirty="0"/>
              <a:t> et al. SDTrimSP Version 6.00, IPP-Report 2019-02</a:t>
            </a:r>
          </a:p>
        </p:txBody>
      </p:sp>
      <p:sp>
        <p:nvSpPr>
          <p:cNvPr id="14" name="TextBox 13"/>
          <p:cNvSpPr txBox="1"/>
          <p:nvPr/>
        </p:nvSpPr>
        <p:spPr>
          <a:xfrm>
            <a:off x="2699792" y="2499742"/>
            <a:ext cx="1044116" cy="738664"/>
          </a:xfrm>
          <a:prstGeom prst="rect">
            <a:avLst/>
          </a:prstGeom>
          <a:solidFill>
            <a:srgbClr val="FFFFCC"/>
          </a:solidFill>
        </p:spPr>
        <p:txBody>
          <a:bodyPr wrap="square" rtlCol="0">
            <a:spAutoFit/>
          </a:bodyPr>
          <a:lstStyle/>
          <a:p>
            <a:r>
              <a:rPr lang="en-GB" sz="1400" dirty="0">
                <a:latin typeface="Arial" panose="020B0604020202020204" pitchFamily="34" charset="0"/>
                <a:cs typeface="Arial" panose="020B0604020202020204" pitchFamily="34" charset="0"/>
              </a:rPr>
              <a:t>Boosts W</a:t>
            </a:r>
            <a:r>
              <a:rPr lang="en-GB" sz="1400" dirty="0">
                <a:latin typeface="Arial" panose="020B0604020202020204" pitchFamily="34" charset="0"/>
                <a:cs typeface="Arial" panose="020B0604020202020204" pitchFamily="34" charset="0"/>
                <a:sym typeface="Wingdings" panose="05000000000000000000" pitchFamily="2" charset="2"/>
              </a:rPr>
              <a:t>D at low </a:t>
            </a:r>
            <a:r>
              <a:rPr lang="en-GB" sz="1400" dirty="0" err="1">
                <a:latin typeface="Arial" panose="020B0604020202020204" pitchFamily="34" charset="0"/>
                <a:cs typeface="Arial" panose="020B0604020202020204" pitchFamily="34" charset="0"/>
                <a:sym typeface="Wingdings" panose="05000000000000000000" pitchFamily="2" charset="2"/>
              </a:rPr>
              <a:t>E</a:t>
            </a:r>
            <a:r>
              <a:rPr lang="en-GB" sz="1400" baseline="-25000" dirty="0" err="1">
                <a:latin typeface="Arial" panose="020B0604020202020204" pitchFamily="34" charset="0"/>
                <a:cs typeface="Arial" panose="020B0604020202020204" pitchFamily="34" charset="0"/>
                <a:sym typeface="Wingdings" panose="05000000000000000000" pitchFamily="2" charset="2"/>
              </a:rPr>
              <a:t>in</a:t>
            </a:r>
            <a:endParaRPr lang="en-GB" sz="1400" baseline="-25000" dirty="0">
              <a:latin typeface="Arial" panose="020B0604020202020204" pitchFamily="34" charset="0"/>
              <a:cs typeface="Arial" panose="020B0604020202020204" pitchFamily="34" charset="0"/>
            </a:endParaRPr>
          </a:p>
        </p:txBody>
      </p:sp>
      <p:sp>
        <p:nvSpPr>
          <p:cNvPr id="15" name="TextBox 14"/>
          <p:cNvSpPr txBox="1"/>
          <p:nvPr/>
        </p:nvSpPr>
        <p:spPr>
          <a:xfrm>
            <a:off x="7164288" y="1976522"/>
            <a:ext cx="1034123" cy="523220"/>
          </a:xfrm>
          <a:prstGeom prst="rect">
            <a:avLst/>
          </a:prstGeom>
          <a:solidFill>
            <a:srgbClr val="FFFFCC"/>
          </a:solidFill>
        </p:spPr>
        <p:txBody>
          <a:bodyPr wrap="square" rtlCol="0">
            <a:spAutoFit/>
          </a:bodyPr>
          <a:lstStyle/>
          <a:p>
            <a:r>
              <a:rPr lang="en-GB" sz="1400" dirty="0" err="1">
                <a:latin typeface="Arial" panose="020B0604020202020204" pitchFamily="34" charset="0"/>
                <a:cs typeface="Arial" panose="020B0604020202020204" pitchFamily="34" charset="0"/>
              </a:rPr>
              <a:t>W</a:t>
            </a:r>
            <a:r>
              <a:rPr lang="en-GB" sz="1400" dirty="0" err="1">
                <a:latin typeface="Arial" panose="020B0604020202020204" pitchFamily="34" charset="0"/>
                <a:cs typeface="Arial" panose="020B0604020202020204" pitchFamily="34" charset="0"/>
                <a:sym typeface="Wingdings" panose="05000000000000000000" pitchFamily="2" charset="2"/>
              </a:rPr>
              <a:t>Ne</a:t>
            </a:r>
            <a:r>
              <a:rPr lang="en-GB" sz="1400" dirty="0">
                <a:latin typeface="Arial" panose="020B0604020202020204" pitchFamily="34" charset="0"/>
                <a:cs typeface="Arial" panose="020B0604020202020204" pitchFamily="34" charset="0"/>
                <a:sym typeface="Wingdings" panose="05000000000000000000" pitchFamily="2" charset="2"/>
              </a:rPr>
              <a:t> is reduced!</a:t>
            </a:r>
            <a:endParaRPr lang="en-GB" sz="14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44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p:nvPr/>
        </p:nvSpPr>
        <p:spPr>
          <a:xfrm>
            <a:off x="133791" y="-6356"/>
            <a:ext cx="7423500" cy="58500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GB" sz="3200" b="1" dirty="0">
                <a:solidFill>
                  <a:srgbClr val="C00000"/>
                </a:solidFill>
                <a:latin typeface="Arial"/>
                <a:ea typeface="Arial"/>
                <a:cs typeface="Arial"/>
                <a:sym typeface="Arial"/>
              </a:rPr>
              <a:t>PLOUTOS </a:t>
            </a:r>
            <a:r>
              <a:rPr lang="en-GB" sz="3200" b="1" i="0" u="none" strike="noStrike" cap="none" dirty="0">
                <a:solidFill>
                  <a:srgbClr val="C00000"/>
                </a:solidFill>
                <a:latin typeface="Arial"/>
                <a:ea typeface="Arial"/>
                <a:cs typeface="Arial"/>
                <a:sym typeface="Arial"/>
              </a:rPr>
              <a:t>can be used to </a:t>
            </a:r>
            <a:endParaRPr sz="3200" b="1" i="0" u="none" strike="noStrike" cap="none" dirty="0">
              <a:solidFill>
                <a:srgbClr val="C00000"/>
              </a:solidFill>
              <a:latin typeface="Arial"/>
              <a:ea typeface="Arial"/>
              <a:cs typeface="Arial"/>
              <a:sym typeface="Arial"/>
            </a:endParaRPr>
          </a:p>
        </p:txBody>
      </p:sp>
      <p:sp>
        <p:nvSpPr>
          <p:cNvPr id="207" name="Google Shape;207;p7"/>
          <p:cNvSpPr txBox="1"/>
          <p:nvPr/>
        </p:nvSpPr>
        <p:spPr>
          <a:xfrm>
            <a:off x="4283968" y="660194"/>
            <a:ext cx="4680520" cy="4185721"/>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GB" sz="1400" b="1" i="0" u="none" strike="noStrike" cap="none" dirty="0">
                <a:solidFill>
                  <a:schemeClr val="dk1"/>
                </a:solidFill>
                <a:latin typeface="Arial" panose="020B0604020202020204" pitchFamily="34" charset="0"/>
                <a:ea typeface="Arial"/>
                <a:cs typeface="Arial" panose="020B0604020202020204" pitchFamily="34" charset="0"/>
                <a:sym typeface="Arial"/>
              </a:rPr>
              <a:t>to import/export data (</a:t>
            </a:r>
            <a:r>
              <a:rPr lang="en-GB" sz="1400" b="1" dirty="0">
                <a:solidFill>
                  <a:schemeClr val="dk1"/>
                </a:solidFill>
                <a:latin typeface="Arial" panose="020B0604020202020204" pitchFamily="34" charset="0"/>
                <a:ea typeface="Arial"/>
                <a:cs typeface="Arial" panose="020B0604020202020204" pitchFamily="34" charset="0"/>
                <a:sym typeface="Arial"/>
              </a:rPr>
              <a:t>JSON</a:t>
            </a:r>
            <a:r>
              <a:rPr lang="en-GB" sz="1400" b="1" i="0" u="none" strike="noStrike" cap="none" dirty="0">
                <a:solidFill>
                  <a:schemeClr val="dk1"/>
                </a:solidFill>
                <a:latin typeface="Arial" panose="020B0604020202020204" pitchFamily="34" charset="0"/>
                <a:ea typeface="Arial"/>
                <a:cs typeface="Arial" panose="020B0604020202020204" pitchFamily="34" charset="0"/>
                <a:sym typeface="Arial"/>
              </a:rPr>
              <a:t>, tabular, etc.)</a:t>
            </a:r>
          </a:p>
          <a:p>
            <a:pPr marL="457200" marR="0" lvl="0" indent="-355600" algn="l" rtl="0">
              <a:lnSpc>
                <a:spcPct val="100000"/>
              </a:lnSpc>
              <a:spcBef>
                <a:spcPts val="0"/>
              </a:spcBef>
              <a:spcAft>
                <a:spcPts val="0"/>
              </a:spcAft>
              <a:buClr>
                <a:srgbClr val="000000"/>
              </a:buClr>
              <a:buSzPts val="2000"/>
              <a:buFont typeface="Arial"/>
              <a:buChar char="●"/>
            </a:pP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GB" sz="1400" b="1" i="0" u="none" strike="noStrike" cap="none" dirty="0">
                <a:solidFill>
                  <a:srgbClr val="000000"/>
                </a:solidFill>
                <a:latin typeface="Arial" panose="020B0604020202020204" pitchFamily="34" charset="0"/>
                <a:ea typeface="Arial"/>
                <a:cs typeface="Arial" panose="020B0604020202020204" pitchFamily="34" charset="0"/>
                <a:sym typeface="Arial"/>
              </a:rPr>
              <a:t>to produce input data for EIRENE and </a:t>
            </a:r>
            <a:r>
              <a:rPr lang="en-GB" sz="1400" b="1" dirty="0">
                <a:solidFill>
                  <a:srgbClr val="000000"/>
                </a:solidFill>
                <a:latin typeface="Arial" panose="020B0604020202020204" pitchFamily="34" charset="0"/>
                <a:ea typeface="Arial"/>
                <a:cs typeface="Arial" panose="020B0604020202020204" pitchFamily="34" charset="0"/>
                <a:sym typeface="Arial"/>
              </a:rPr>
              <a:t>for </a:t>
            </a:r>
            <a:r>
              <a:rPr lang="en-GB" sz="1400" b="1" i="0" u="none" strike="noStrike" cap="none" dirty="0">
                <a:solidFill>
                  <a:srgbClr val="000000"/>
                </a:solidFill>
                <a:latin typeface="Arial" panose="020B0604020202020204" pitchFamily="34" charset="0"/>
                <a:ea typeface="Arial"/>
                <a:cs typeface="Arial" panose="020B0604020202020204" pitchFamily="34" charset="0"/>
                <a:sym typeface="Arial"/>
              </a:rPr>
              <a:t>other codes with CRMs</a:t>
            </a:r>
          </a:p>
          <a:p>
            <a:pPr marL="558800" lvl="1">
              <a:buClr>
                <a:srgbClr val="000000"/>
              </a:buClr>
              <a:buSzPts val="2000"/>
            </a:pPr>
            <a:r>
              <a:rPr lang="en-GB" sz="1400" b="1" dirty="0">
                <a:solidFill>
                  <a:srgbClr val="000000"/>
                </a:solidFill>
                <a:latin typeface="Arial" panose="020B0604020202020204" pitchFamily="34" charset="0"/>
                <a:ea typeface="Arial"/>
                <a:cs typeface="Arial" panose="020B0604020202020204" pitchFamily="34" charset="0"/>
                <a:sym typeface="Wingdings" panose="05000000000000000000" pitchFamily="2" charset="2"/>
              </a:rPr>
              <a:t> </a:t>
            </a:r>
            <a:r>
              <a:rPr lang="en-GB" sz="1400" i="1" dirty="0">
                <a:solidFill>
                  <a:srgbClr val="0070C0"/>
                </a:solidFill>
                <a:latin typeface="Arial" panose="020B0604020202020204" pitchFamily="34" charset="0"/>
                <a:ea typeface="Arial"/>
                <a:cs typeface="Arial" panose="020B0604020202020204" pitchFamily="34" charset="0"/>
                <a:sym typeface="Arial"/>
              </a:rPr>
              <a:t>load/improve/save the developed configuration (selected reactions and parameters) including starting from the standard pre-sets</a:t>
            </a:r>
          </a:p>
          <a:p>
            <a:pPr marL="101600" marR="0" lvl="0" algn="l" rtl="0">
              <a:lnSpc>
                <a:spcPct val="100000"/>
              </a:lnSpc>
              <a:spcBef>
                <a:spcPts val="0"/>
              </a:spcBef>
              <a:spcAft>
                <a:spcPts val="0"/>
              </a:spcAft>
              <a:buClr>
                <a:srgbClr val="000000"/>
              </a:buClr>
              <a:buSzPts val="2000"/>
            </a:pPr>
            <a:endParaRPr lang="en-GB"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indent="-355600">
              <a:buSzPts val="2000"/>
              <a:buFont typeface="Arial"/>
              <a:buChar char="●"/>
            </a:pPr>
            <a:r>
              <a:rPr lang="en-US" sz="1400" b="1" dirty="0">
                <a:latin typeface="Arial" panose="020B0604020202020204" pitchFamily="34" charset="0"/>
                <a:cs typeface="Arial" panose="020B0604020202020204" pitchFamily="34" charset="0"/>
              </a:rPr>
              <a:t>to check data for consistency and abnormal features</a:t>
            </a:r>
          </a:p>
          <a:p>
            <a:pPr marL="457200" indent="-355600">
              <a:buSzPts val="2000"/>
              <a:buFont typeface="Arial"/>
              <a:buChar char="●"/>
            </a:pPr>
            <a:endParaRPr lang="en-US" sz="1400" b="1" dirty="0">
              <a:latin typeface="Arial" panose="020B0604020202020204" pitchFamily="34" charset="0"/>
              <a:cs typeface="Arial" panose="020B0604020202020204" pitchFamily="34" charset="0"/>
            </a:endParaRPr>
          </a:p>
          <a:p>
            <a:pPr marL="457200" indent="-355600">
              <a:buSzPts val="2000"/>
              <a:buFont typeface="Arial"/>
              <a:buChar char="●"/>
            </a:pPr>
            <a:r>
              <a:rPr lang="en-US" sz="1400" b="1" dirty="0">
                <a:latin typeface="Arial" panose="020B0604020202020204" pitchFamily="34" charset="0"/>
                <a:cs typeface="Arial" panose="020B0604020202020204" pitchFamily="34" charset="0"/>
              </a:rPr>
              <a:t>do sensitivity studies:</a:t>
            </a:r>
          </a:p>
          <a:p>
            <a:pPr marL="558800" lvl="1">
              <a:buSzPts val="2000"/>
            </a:pPr>
            <a:r>
              <a:rPr lang="en-GB" sz="1400" b="1" dirty="0">
                <a:solidFill>
                  <a:srgbClr val="000000"/>
                </a:solidFill>
                <a:latin typeface="Arial" panose="020B0604020202020204" pitchFamily="34" charset="0"/>
                <a:ea typeface="Arial"/>
                <a:cs typeface="Arial" panose="020B0604020202020204" pitchFamily="34" charset="0"/>
                <a:sym typeface="Wingdings" panose="05000000000000000000" pitchFamily="2" charset="2"/>
              </a:rPr>
              <a:t> </a:t>
            </a:r>
            <a:r>
              <a:rPr lang="en-GB" sz="1400" i="1" dirty="0">
                <a:solidFill>
                  <a:srgbClr val="0070C0"/>
                </a:solidFill>
                <a:latin typeface="Arial" panose="020B0604020202020204" pitchFamily="34" charset="0"/>
                <a:ea typeface="Arial"/>
                <a:cs typeface="Arial" panose="020B0604020202020204" pitchFamily="34" charset="0"/>
                <a:sym typeface="Arial"/>
              </a:rPr>
              <a:t>understand A&amp;M side of the problem and identify the most significant processes (among the selected ones)</a:t>
            </a:r>
            <a:endParaRPr lang="en-GB" sz="1400" b="1"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lang="en-GB" sz="1400" b="1" i="0" u="none" strike="noStrike" cap="none" dirty="0">
              <a:solidFill>
                <a:srgbClr val="0000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dirty="0">
                <a:solidFill>
                  <a:srgbClr val="000090"/>
                </a:solidFill>
                <a:latin typeface="Arial"/>
                <a:ea typeface="Arial"/>
                <a:cs typeface="Arial"/>
                <a:sym typeface="Arial"/>
              </a:rPr>
              <a:t>The table contains data sources and type(s), ”</a:t>
            </a:r>
            <a:r>
              <a:rPr lang="en-GB" sz="1400" b="1" dirty="0">
                <a:solidFill>
                  <a:srgbClr val="FF0000"/>
                </a:solidFill>
                <a:latin typeface="Arial"/>
                <a:ea typeface="Arial"/>
                <a:cs typeface="Arial"/>
                <a:sym typeface="Arial"/>
              </a:rPr>
              <a:t>generation”, other info …</a:t>
            </a:r>
          </a:p>
          <a:p>
            <a:pPr marL="0" marR="0" lvl="0" indent="0" algn="l" rtl="0">
              <a:lnSpc>
                <a:spcPct val="100000"/>
              </a:lnSpc>
              <a:spcBef>
                <a:spcPts val="0"/>
              </a:spcBef>
              <a:spcAft>
                <a:spcPts val="0"/>
              </a:spcAft>
              <a:buClr>
                <a:srgbClr val="000000"/>
              </a:buClr>
              <a:buSzPts val="1800"/>
              <a:buFont typeface="Arial"/>
              <a:buNone/>
            </a:pPr>
            <a:r>
              <a:rPr lang="en-GB" sz="1400" i="1" dirty="0">
                <a:solidFill>
                  <a:srgbClr val="000090"/>
                </a:solidFill>
                <a:latin typeface="Arial"/>
                <a:ea typeface="Arial"/>
                <a:cs typeface="Arial"/>
                <a:sym typeface="Wingdings" panose="05000000000000000000" pitchFamily="2" charset="2"/>
              </a:rPr>
              <a:t> </a:t>
            </a:r>
            <a:r>
              <a:rPr lang="en-GB" sz="1400" i="1" dirty="0">
                <a:solidFill>
                  <a:srgbClr val="000090"/>
                </a:solidFill>
                <a:latin typeface="Arial"/>
                <a:ea typeface="Arial"/>
                <a:cs typeface="Arial"/>
                <a:sym typeface="Arial"/>
              </a:rPr>
              <a:t>we plan adding simulation case references</a:t>
            </a:r>
            <a:r>
              <a:rPr lang="en-GB" sz="1400" b="1" dirty="0">
                <a:solidFill>
                  <a:srgbClr val="000090"/>
                </a:solidFill>
                <a:latin typeface="Arial"/>
                <a:ea typeface="Arial"/>
                <a:cs typeface="Arial"/>
                <a:sym typeface="Arial"/>
              </a:rPr>
              <a:t>. </a:t>
            </a:r>
          </a:p>
        </p:txBody>
      </p:sp>
      <p:pic>
        <p:nvPicPr>
          <p:cNvPr id="1028" name="Picture 4" descr="https://www.eirene.de/eire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 y="1176442"/>
            <a:ext cx="1680121" cy="3214672"/>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links 3"/>
          <p:cNvSpPr/>
          <p:nvPr/>
        </p:nvSpPr>
        <p:spPr>
          <a:xfrm>
            <a:off x="1403648" y="1923678"/>
            <a:ext cx="457927" cy="360040"/>
          </a:xfrm>
          <a:prstGeom prst="leftArrow">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fik 1"/>
          <p:cNvPicPr>
            <a:picLocks noChangeAspect="1"/>
          </p:cNvPicPr>
          <p:nvPr/>
        </p:nvPicPr>
        <p:blipFill>
          <a:blip r:embed="rId4"/>
          <a:stretch>
            <a:fillRect/>
          </a:stretch>
        </p:blipFill>
        <p:spPr>
          <a:xfrm>
            <a:off x="1855246" y="627534"/>
            <a:ext cx="2087241" cy="2960625"/>
          </a:xfrm>
          <a:prstGeom prst="rect">
            <a:avLst/>
          </a:prstGeom>
          <a:ln w="28575">
            <a:solidFill>
              <a:schemeClr val="tx1"/>
            </a:solidFill>
          </a:ln>
        </p:spPr>
      </p:pic>
      <p:sp>
        <p:nvSpPr>
          <p:cNvPr id="5" name="Rechteck 4"/>
          <p:cNvSpPr/>
          <p:nvPr/>
        </p:nvSpPr>
        <p:spPr>
          <a:xfrm>
            <a:off x="1940303" y="3795886"/>
            <a:ext cx="1912008" cy="523220"/>
          </a:xfrm>
          <a:prstGeom prst="rect">
            <a:avLst/>
          </a:prstGeom>
        </p:spPr>
        <p:txBody>
          <a:bodyPr wrap="square">
            <a:spAutoFit/>
          </a:bodyPr>
          <a:lstStyle/>
          <a:p>
            <a:r>
              <a:rPr lang="en-GB" sz="1400" i="1" dirty="0">
                <a:solidFill>
                  <a:srgbClr val="000000"/>
                </a:solidFill>
                <a:latin typeface="Arial" panose="020B0604020202020204" pitchFamily="34" charset="0"/>
              </a:rPr>
              <a:t>Both statues are at</a:t>
            </a:r>
          </a:p>
          <a:p>
            <a:r>
              <a:rPr lang="en-GB" sz="1400" i="1" dirty="0" err="1">
                <a:solidFill>
                  <a:srgbClr val="000000"/>
                </a:solidFill>
                <a:latin typeface="Arial" panose="020B0604020202020204" pitchFamily="34" charset="0"/>
              </a:rPr>
              <a:t>Glyptothek</a:t>
            </a:r>
            <a:r>
              <a:rPr lang="en-GB" sz="1400" i="1" dirty="0">
                <a:solidFill>
                  <a:srgbClr val="000000"/>
                </a:solidFill>
                <a:latin typeface="Arial" panose="020B0604020202020204" pitchFamily="34" charset="0"/>
              </a:rPr>
              <a:t>, Munich.</a:t>
            </a:r>
            <a:endParaRPr lang="en-GB" sz="1400" dirty="0"/>
          </a:p>
        </p:txBody>
      </p:sp>
      <p:sp>
        <p:nvSpPr>
          <p:cNvPr id="10" name="Rechteck 9"/>
          <p:cNvSpPr/>
          <p:nvPr/>
        </p:nvSpPr>
        <p:spPr>
          <a:xfrm>
            <a:off x="133791" y="682507"/>
            <a:ext cx="1575256" cy="338554"/>
          </a:xfrm>
          <a:prstGeom prst="rect">
            <a:avLst/>
          </a:prstGeom>
          <a:solidFill>
            <a:schemeClr val="bg1"/>
          </a:solidFill>
        </p:spPr>
        <p:txBody>
          <a:bodyPr wrap="square">
            <a:spAutoFit/>
          </a:bodyPr>
          <a:lstStyle/>
          <a:p>
            <a:r>
              <a:rPr lang="en-GB" sz="1600" i="1" dirty="0">
                <a:solidFill>
                  <a:srgbClr val="000000"/>
                </a:solidFill>
                <a:latin typeface="Arial" panose="020B0604020202020204" pitchFamily="34" charset="0"/>
                <a:hlinkClick r:id="rId5"/>
              </a:rPr>
              <a:t>www.eirene.de</a:t>
            </a:r>
            <a:endParaRPr lang="en-GB" sz="1600" i="1" dirty="0">
              <a:solidFill>
                <a:srgbClr val="000000"/>
              </a:solidFill>
              <a:latin typeface="Arial" panose="020B0604020202020204" pitchFamily="34" charset="0"/>
            </a:endParaRPr>
          </a:p>
        </p:txBody>
      </p:sp>
      <p:sp>
        <p:nvSpPr>
          <p:cNvPr id="6" name="Rechteck 5"/>
          <p:cNvSpPr/>
          <p:nvPr/>
        </p:nvSpPr>
        <p:spPr>
          <a:xfrm>
            <a:off x="359772" y="4393108"/>
            <a:ext cx="1043876" cy="369332"/>
          </a:xfrm>
          <a:prstGeom prst="rect">
            <a:avLst/>
          </a:prstGeom>
        </p:spPr>
        <p:txBody>
          <a:bodyPr wrap="none">
            <a:spAutoFit/>
          </a:bodyPr>
          <a:lstStyle/>
          <a:p>
            <a:r>
              <a:rPr lang="en-GB" b="1" dirty="0">
                <a:solidFill>
                  <a:srgbClr val="C00000"/>
                </a:solidFill>
                <a:latin typeface="Arial"/>
                <a:ea typeface="Arial"/>
                <a:cs typeface="Arial"/>
                <a:sym typeface="Arial"/>
              </a:rPr>
              <a:t>EIRENE</a:t>
            </a:r>
            <a:endParaRPr lang="en-GB" dirty="0"/>
          </a:p>
        </p:txBody>
      </p:sp>
    </p:spTree>
    <p:extLst>
      <p:ext uri="{BB962C8B-B14F-4D97-AF65-F5344CB8AC3E}">
        <p14:creationId xmlns:p14="http://schemas.microsoft.com/office/powerpoint/2010/main" val="162250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cap="all" dirty="0">
                <a:solidFill>
                  <a:srgbClr val="FF0000"/>
                </a:solidFill>
              </a:rPr>
              <a:t>Ploutos</a:t>
            </a:r>
          </a:p>
        </p:txBody>
      </p:sp>
      <p:sp>
        <p:nvSpPr>
          <p:cNvPr id="3" name="Inhaltsplatzhalter 2"/>
          <p:cNvSpPr>
            <a:spLocks noGrp="1"/>
          </p:cNvSpPr>
          <p:nvPr>
            <p:ph idx="1"/>
          </p:nvPr>
        </p:nvSpPr>
        <p:spPr>
          <a:xfrm>
            <a:off x="114300" y="555526"/>
            <a:ext cx="5105772" cy="3672408"/>
          </a:xfrm>
        </p:spPr>
        <p:txBody>
          <a:bodyPr>
            <a:normAutofit/>
          </a:bodyPr>
          <a:lstStyle/>
          <a:p>
            <a:pPr>
              <a:buFont typeface="Wingdings" panose="05000000000000000000" pitchFamily="2" charset="2"/>
              <a:buChar char="q"/>
            </a:pPr>
            <a:r>
              <a:rPr lang="en-GB" sz="1400" cap="all" dirty="0"/>
              <a:t>Ploutos</a:t>
            </a:r>
            <a:r>
              <a:rPr lang="en-GB" sz="1400" dirty="0"/>
              <a:t> is a useful tool, but not evolving last 2 years. We should put new datasets into it.</a:t>
            </a:r>
          </a:p>
          <a:p>
            <a:pPr>
              <a:buFont typeface="Wingdings" panose="05000000000000000000" pitchFamily="2" charset="2"/>
              <a:buChar char="q"/>
            </a:pPr>
            <a:r>
              <a:rPr lang="en-GB" sz="1400" dirty="0"/>
              <a:t>Also format of PLOUTOS needs to be updated to follow up with the ModCR development.</a:t>
            </a:r>
          </a:p>
          <a:p>
            <a:pPr>
              <a:buFont typeface="Wingdings" panose="05000000000000000000" pitchFamily="2" charset="2"/>
              <a:buChar char="q"/>
            </a:pPr>
            <a:r>
              <a:rPr lang="en-GB" sz="1400" dirty="0"/>
              <a:t>ModCR should replace with time (end of next year?..) the legacy solver (Perl) in Ploutos</a:t>
            </a:r>
          </a:p>
          <a:p>
            <a:pPr>
              <a:buFont typeface="Wingdings" panose="05000000000000000000" pitchFamily="2" charset="2"/>
              <a:buChar char="q"/>
            </a:pPr>
            <a:r>
              <a:rPr lang="en-GB" sz="1400" dirty="0"/>
              <a:t>Discrepancy in Ba-alpha emission for H vs D,T suggests MAR underestimated in simulations for D and T R. Chandra et al., PET 2025 N. Horsten et al., PSI 2024, NME 2025 </a:t>
            </a:r>
            <a:r>
              <a:rPr lang="en-GB" dirty="0">
                <a:solidFill>
                  <a:srgbClr val="003399"/>
                </a:solidFill>
              </a:rPr>
              <a:t>𝐻</a:t>
            </a:r>
            <a:r>
              <a:rPr lang="en-GB" baseline="-25000" dirty="0">
                <a:solidFill>
                  <a:srgbClr val="003399"/>
                </a:solidFill>
              </a:rPr>
              <a:t>2</a:t>
            </a:r>
            <a:r>
              <a:rPr lang="en-GB" dirty="0">
                <a:solidFill>
                  <a:srgbClr val="003399"/>
                </a:solidFill>
              </a:rPr>
              <a:t>(𝑣)+𝐻</a:t>
            </a:r>
            <a:r>
              <a:rPr lang="en-GB" baseline="30000" dirty="0">
                <a:solidFill>
                  <a:srgbClr val="003399"/>
                </a:solidFill>
              </a:rPr>
              <a:t>+</a:t>
            </a:r>
            <a:r>
              <a:rPr lang="en-GB" dirty="0">
                <a:solidFill>
                  <a:srgbClr val="003399"/>
                </a:solidFill>
              </a:rPr>
              <a:t>→𝐻</a:t>
            </a:r>
            <a:r>
              <a:rPr lang="en-GB" baseline="-25000" dirty="0">
                <a:solidFill>
                  <a:srgbClr val="003399"/>
                </a:solidFill>
              </a:rPr>
              <a:t>2</a:t>
            </a:r>
            <a:r>
              <a:rPr lang="en-GB" dirty="0">
                <a:solidFill>
                  <a:srgbClr val="003399"/>
                </a:solidFill>
              </a:rPr>
              <a:t>+</a:t>
            </a:r>
            <a:r>
              <a:rPr lang="en-GB" i="1" dirty="0">
                <a:solidFill>
                  <a:srgbClr val="003399"/>
                </a:solidFill>
              </a:rPr>
              <a:t>H{H, D, </a:t>
            </a:r>
            <a:r>
              <a:rPr lang="ru-RU" i="1" dirty="0">
                <a:solidFill>
                  <a:srgbClr val="003399"/>
                </a:solidFill>
              </a:rPr>
              <a:t>Т</a:t>
            </a:r>
            <a:r>
              <a:rPr lang="en-GB" i="1" dirty="0">
                <a:solidFill>
                  <a:srgbClr val="003399"/>
                </a:solidFill>
              </a:rPr>
              <a:t>}</a:t>
            </a:r>
          </a:p>
          <a:p>
            <a:pPr>
              <a:buFont typeface="Wingdings" panose="05000000000000000000" pitchFamily="2" charset="2"/>
              <a:buChar char="q"/>
            </a:pPr>
            <a:endParaRPr lang="en-GB" sz="1400" dirty="0"/>
          </a:p>
        </p:txBody>
      </p:sp>
      <p:sp>
        <p:nvSpPr>
          <p:cNvPr id="4" name="Fußzeilenplatzhalter 3"/>
          <p:cNvSpPr>
            <a:spLocks noGrp="1"/>
          </p:cNvSpPr>
          <p:nvPr>
            <p:ph type="ftr" sz="quarter" idx="11"/>
          </p:nvPr>
        </p:nvSpPr>
        <p:spPr/>
        <p:txBody>
          <a:bodyPr/>
          <a:lstStyle/>
          <a:p>
            <a:pPr algn="r"/>
            <a:r>
              <a:rPr lang="en-GB"/>
              <a:t>D.Borodin | TSVV-5 VC  |  Zoom  | 07.06.2024 | Page </a:t>
            </a:r>
            <a:fld id="{6A6D9FA1-99C7-4910-8E32-B85D378B0060}" type="slidenum">
              <a:rPr lang="en-GB" smtClean="0"/>
              <a:pPr algn="r"/>
              <a:t>3</a:t>
            </a:fld>
            <a:endParaRPr lang="en-GB" dirty="0"/>
          </a:p>
        </p:txBody>
      </p:sp>
      <p:pic>
        <p:nvPicPr>
          <p:cNvPr id="6" name="Grafik 5"/>
          <p:cNvPicPr>
            <a:picLocks noChangeAspect="1"/>
          </p:cNvPicPr>
          <p:nvPr/>
        </p:nvPicPr>
        <p:blipFill>
          <a:blip r:embed="rId2"/>
          <a:stretch>
            <a:fillRect/>
          </a:stretch>
        </p:blipFill>
        <p:spPr>
          <a:xfrm>
            <a:off x="263649" y="3068277"/>
            <a:ext cx="4812407" cy="1809696"/>
          </a:xfrm>
          <a:prstGeom prst="rect">
            <a:avLst/>
          </a:prstGeom>
        </p:spPr>
      </p:pic>
      <p:sp>
        <p:nvSpPr>
          <p:cNvPr id="7" name="Textfeld 6"/>
          <p:cNvSpPr txBox="1"/>
          <p:nvPr/>
        </p:nvSpPr>
        <p:spPr>
          <a:xfrm>
            <a:off x="5652120" y="843558"/>
            <a:ext cx="3420888" cy="3524042"/>
          </a:xfrm>
          <a:prstGeom prst="rect">
            <a:avLst/>
          </a:prstGeom>
          <a:noFill/>
        </p:spPr>
        <p:txBody>
          <a:bodyPr wrap="square" rtlCol="0">
            <a:spAutoFit/>
          </a:bodyPr>
          <a:lstStyle/>
          <a:p>
            <a:pPr>
              <a:spcAft>
                <a:spcPts val="600"/>
              </a:spcAft>
            </a:pPr>
            <a:r>
              <a:rPr lang="en-GB" b="1" dirty="0"/>
              <a:t>We need a subgroup working on new datasets:</a:t>
            </a:r>
          </a:p>
          <a:p>
            <a:pPr marL="285750" indent="-285750">
              <a:spcAft>
                <a:spcPts val="600"/>
              </a:spcAft>
              <a:buFont typeface="Symbol" panose="05050102010706020507" pitchFamily="18" charset="2"/>
              <a:buChar char="Þ"/>
            </a:pPr>
            <a:r>
              <a:rPr lang="en-GB" i="1" dirty="0"/>
              <a:t>F.Cianfrani, R. Chandra, P.W. </a:t>
            </a:r>
            <a:r>
              <a:rPr lang="en-GB" i="1" dirty="0" err="1"/>
              <a:t>Groen</a:t>
            </a:r>
            <a:r>
              <a:rPr lang="en-GB" i="1" dirty="0"/>
              <a:t>, </a:t>
            </a:r>
            <a:r>
              <a:rPr lang="en-GB" i="1" dirty="0" err="1"/>
              <a:t>M.Gordon</a:t>
            </a:r>
            <a:r>
              <a:rPr lang="en-GB" i="1" dirty="0"/>
              <a:t>, D.V.Borodin</a:t>
            </a:r>
          </a:p>
          <a:p>
            <a:pPr marL="285750" indent="-285750">
              <a:spcAft>
                <a:spcPts val="600"/>
              </a:spcAft>
              <a:buFont typeface="Symbol" panose="05050102010706020507" pitchFamily="18" charset="2"/>
              <a:buChar char="Þ"/>
            </a:pPr>
            <a:r>
              <a:rPr lang="en-GB" dirty="0"/>
              <a:t>Do clear “code requirements” for ODE/LTE solution in ModCR</a:t>
            </a:r>
          </a:p>
          <a:p>
            <a:pPr marL="285750" indent="-285750">
              <a:spcAft>
                <a:spcPts val="600"/>
              </a:spcAft>
              <a:buFont typeface="Symbol" panose="05050102010706020507" pitchFamily="18" charset="2"/>
              <a:buChar char="Þ"/>
            </a:pPr>
            <a:r>
              <a:rPr lang="en-GB" dirty="0"/>
              <a:t>Do CI and visualisation cases for solvers convergence and accuracy estimations.</a:t>
            </a:r>
          </a:p>
          <a:p>
            <a:pPr marL="285750" indent="-285750">
              <a:spcAft>
                <a:spcPts val="600"/>
              </a:spcAft>
              <a:buFont typeface="Symbol" panose="05050102010706020507" pitchFamily="18" charset="2"/>
              <a:buChar char="Þ"/>
            </a:pPr>
            <a:r>
              <a:rPr lang="en-GB" dirty="0"/>
              <a:t>Do new datasets</a:t>
            </a:r>
          </a:p>
          <a:p>
            <a:pPr marL="285750" indent="-285750">
              <a:spcAft>
                <a:spcPts val="600"/>
              </a:spcAft>
              <a:buFont typeface="Symbol" panose="05050102010706020507" pitchFamily="18" charset="2"/>
              <a:buChar char="Þ"/>
            </a:pPr>
            <a:r>
              <a:rPr lang="de-DE" dirty="0" err="1"/>
              <a:t>Introduce</a:t>
            </a:r>
            <a:r>
              <a:rPr lang="de-DE" dirty="0"/>
              <a:t> </a:t>
            </a:r>
            <a:r>
              <a:rPr lang="de-DE" dirty="0" err="1"/>
              <a:t>data</a:t>
            </a:r>
            <a:r>
              <a:rPr lang="de-DE" dirty="0"/>
              <a:t> </a:t>
            </a:r>
            <a:r>
              <a:rPr lang="de-DE" dirty="0" err="1"/>
              <a:t>generations</a:t>
            </a:r>
            <a:endParaRPr lang="en-GB" dirty="0"/>
          </a:p>
        </p:txBody>
      </p:sp>
    </p:spTree>
    <p:extLst>
      <p:ext uri="{BB962C8B-B14F-4D97-AF65-F5344CB8AC3E}">
        <p14:creationId xmlns:p14="http://schemas.microsoft.com/office/powerpoint/2010/main" val="225686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GB" sz="2200" dirty="0">
                <a:solidFill>
                  <a:srgbClr val="C00000"/>
                </a:solidFill>
              </a:rPr>
              <a:t>Policy proposal on management of AMNS data </a:t>
            </a:r>
          </a:p>
        </p:txBody>
      </p:sp>
      <p:sp>
        <p:nvSpPr>
          <p:cNvPr id="3" name="TextBox 2"/>
          <p:cNvSpPr txBox="1"/>
          <p:nvPr/>
        </p:nvSpPr>
        <p:spPr>
          <a:xfrm>
            <a:off x="179512" y="555526"/>
            <a:ext cx="6984776" cy="2585323"/>
          </a:xfrm>
          <a:prstGeom prst="rect">
            <a:avLst/>
          </a:prstGeom>
          <a:noFill/>
        </p:spPr>
        <p:txBody>
          <a:bodyPr wrap="square" rtlCol="0">
            <a:spAutoFit/>
          </a:bodyPr>
          <a:lstStyle/>
          <a:p>
            <a:r>
              <a:rPr lang="en-GB" dirty="0"/>
              <a:t>Policy proposal formulated as it </a:t>
            </a:r>
            <a:r>
              <a:rPr lang="en-GB" dirty="0" err="1"/>
              <a:t>spinned</a:t>
            </a:r>
            <a:r>
              <a:rPr lang="en-GB" dirty="0"/>
              <a:t> off from the decennial IAEA meeting on Atomic, Molecular and surface data in 2024.</a:t>
            </a:r>
          </a:p>
          <a:p>
            <a:endParaRPr lang="en-GB" dirty="0"/>
          </a:p>
          <a:p>
            <a:r>
              <a:rPr lang="en-GB" dirty="0"/>
              <a:t>+3 additional events at FZJ and IAEA</a:t>
            </a:r>
          </a:p>
          <a:p>
            <a:endParaRPr lang="en-GB" dirty="0"/>
          </a:p>
          <a:p>
            <a:r>
              <a:rPr lang="en-GB" dirty="0"/>
              <a:t>(F.A.I.R data and metadata)</a:t>
            </a:r>
          </a:p>
          <a:p>
            <a:endParaRPr lang="en-GB" dirty="0"/>
          </a:p>
          <a:p>
            <a:r>
              <a:rPr lang="en-GB" dirty="0">
                <a:hlinkClick r:id="rId3"/>
              </a:rPr>
              <a:t>https://conferences.iaea.org/event/442/contributions/37745/</a:t>
            </a:r>
            <a:endParaRPr lang="en-GB" dirty="0"/>
          </a:p>
          <a:p>
            <a:endParaRPr lang="en-GB" dirty="0"/>
          </a:p>
        </p:txBody>
      </p:sp>
      <p:sp>
        <p:nvSpPr>
          <p:cNvPr id="4" name="Rectangle 3"/>
          <p:cNvSpPr/>
          <p:nvPr/>
        </p:nvSpPr>
        <p:spPr>
          <a:xfrm>
            <a:off x="179512" y="3003798"/>
            <a:ext cx="8424936" cy="954107"/>
          </a:xfrm>
          <a:prstGeom prst="rect">
            <a:avLst/>
          </a:prstGeom>
          <a:solidFill>
            <a:srgbClr val="E3E3E3"/>
          </a:solidFill>
        </p:spPr>
        <p:txBody>
          <a:bodyPr wrap="square">
            <a:spAutoFit/>
          </a:bodyPr>
          <a:lstStyle/>
          <a:p>
            <a:pPr marL="342900" lvl="0" indent="-342900">
              <a:spcAft>
                <a:spcPts val="0"/>
              </a:spcAft>
              <a:buFont typeface="Symbol" panose="05050102010706020507" pitchFamily="18" charset="2"/>
              <a:buChar char=""/>
            </a:pPr>
            <a:r>
              <a:rPr lang="en-GB" sz="1400" dirty="0">
                <a:ea typeface="Times New Roman" panose="02020603050405020304" pitchFamily="18" charset="0"/>
                <a:cs typeface="Arial" panose="020B0604020202020204" pitchFamily="34" charset="0"/>
              </a:rPr>
              <a:t>GitHub: </a:t>
            </a:r>
            <a:r>
              <a:rPr lang="en-GB" sz="1400" u="sng" dirty="0">
                <a:solidFill>
                  <a:srgbClr val="467886"/>
                </a:solidFill>
                <a:ea typeface="Times New Roman" panose="02020603050405020304" pitchFamily="18" charset="0"/>
                <a:cs typeface="Arial" panose="020B0604020202020204" pitchFamily="34" charset="0"/>
                <a:hlinkClick r:id="rId4"/>
              </a:rPr>
              <a:t>https://github.com/D-V-Borodin/AMDPolicyDoc</a:t>
            </a:r>
            <a:r>
              <a:rPr lang="en-GB" sz="1400" dirty="0">
                <a:ea typeface="Times New Roman" panose="02020603050405020304" pitchFamily="18" charset="0"/>
                <a:cs typeface="Arial" panose="020B0604020202020204" pitchFamily="34" charset="0"/>
              </a:rPr>
              <a:t> (public for the time being. We count on change requests to be submitted as “pull requests”)</a:t>
            </a:r>
            <a:endParaRPr lang="en-GB" sz="1400" dirty="0">
              <a:ea typeface="Aptos"/>
              <a:cs typeface="Arial" panose="020B0604020202020204" pitchFamily="34" charset="0"/>
            </a:endParaRPr>
          </a:p>
          <a:p>
            <a:pPr marL="457200">
              <a:spcAft>
                <a:spcPts val="0"/>
              </a:spcAft>
            </a:pPr>
            <a:r>
              <a:rPr lang="en-GB" sz="1400" dirty="0">
                <a:ea typeface="Calibri" panose="020F0502020204030204" pitchFamily="34" charset="0"/>
                <a:cs typeface="Times New Roman" panose="02020603050405020304" pitchFamily="18" charset="0"/>
              </a:rPr>
              <a:t>git clone </a:t>
            </a:r>
            <a:r>
              <a:rPr lang="en-GB" sz="1400" u="sng" dirty="0">
                <a:solidFill>
                  <a:srgbClr val="467886"/>
                </a:solidFill>
                <a:ea typeface="Calibri" panose="020F0502020204030204" pitchFamily="34" charset="0"/>
                <a:cs typeface="Times New Roman" panose="02020603050405020304" pitchFamily="18" charset="0"/>
                <a:hlinkClick r:id="rId5"/>
              </a:rPr>
              <a:t>https://github.com/D-V-Borodin/AMDPolicyDoc.git</a:t>
            </a:r>
            <a:r>
              <a:rPr lang="en-GB" sz="1400" dirty="0">
                <a:ea typeface="Calibri" panose="020F0502020204030204" pitchFamily="34" charset="0"/>
                <a:cs typeface="Times New Roman" panose="02020603050405020304" pitchFamily="18" charset="0"/>
              </a:rPr>
              <a:t> </a:t>
            </a:r>
          </a:p>
          <a:p>
            <a:pPr marL="457200">
              <a:spcAft>
                <a:spcPts val="0"/>
              </a:spcAft>
            </a:pPr>
            <a:r>
              <a:rPr lang="en-GB" sz="1400" dirty="0">
                <a:ea typeface="Calibri" panose="020F0502020204030204" pitchFamily="34" charset="0"/>
                <a:cs typeface="Times New Roman" panose="02020603050405020304" pitchFamily="18" charset="0"/>
              </a:rPr>
              <a:t>or git clone </a:t>
            </a:r>
            <a:r>
              <a:rPr lang="en-GB" sz="1400" u="sng" dirty="0" err="1">
                <a:solidFill>
                  <a:srgbClr val="467886"/>
                </a:solidFill>
                <a:ea typeface="Calibri" panose="020F0502020204030204" pitchFamily="34" charset="0"/>
                <a:cs typeface="Times New Roman" panose="02020603050405020304" pitchFamily="18" charset="0"/>
                <a:hlinkClick r:id="rId6"/>
              </a:rPr>
              <a:t>git@github.com:D-V-Borodin</a:t>
            </a:r>
            <a:r>
              <a:rPr lang="en-GB" sz="1400" u="sng" dirty="0">
                <a:solidFill>
                  <a:srgbClr val="467886"/>
                </a:solidFill>
                <a:ea typeface="Calibri" panose="020F0502020204030204" pitchFamily="34" charset="0"/>
                <a:cs typeface="Times New Roman" panose="02020603050405020304" pitchFamily="18" charset="0"/>
                <a:hlinkClick r:id="rId6"/>
              </a:rPr>
              <a:t>/</a:t>
            </a:r>
            <a:r>
              <a:rPr lang="en-GB" sz="1400" u="sng" dirty="0" err="1">
                <a:solidFill>
                  <a:srgbClr val="467886"/>
                </a:solidFill>
                <a:ea typeface="Calibri" panose="020F0502020204030204" pitchFamily="34" charset="0"/>
                <a:cs typeface="Times New Roman" panose="02020603050405020304" pitchFamily="18" charset="0"/>
                <a:hlinkClick r:id="rId6"/>
              </a:rPr>
              <a:t>AMDPolicyDoc.git</a:t>
            </a:r>
            <a:r>
              <a:rPr lang="en-GB" sz="14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3652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56" y="58272"/>
            <a:ext cx="8027444" cy="342900"/>
          </a:xfrm>
        </p:spPr>
        <p:txBody>
          <a:bodyPr/>
          <a:lstStyle/>
          <a:p>
            <a:r>
              <a:rPr lang="en-GB" sz="2800" dirty="0">
                <a:solidFill>
                  <a:srgbClr val="C00000"/>
                </a:solidFill>
              </a:rPr>
              <a:t>‘</a:t>
            </a:r>
            <a:r>
              <a:rPr lang="en-GB" sz="2800" dirty="0" err="1">
                <a:solidFill>
                  <a:srgbClr val="C00000"/>
                </a:solidFill>
              </a:rPr>
              <a:t>StoichioMatr</a:t>
            </a:r>
            <a:r>
              <a:rPr lang="en-GB" sz="2800" dirty="0">
                <a:solidFill>
                  <a:srgbClr val="C00000"/>
                </a:solidFill>
              </a:rPr>
              <a:t>’ approach for balance equations</a:t>
            </a:r>
          </a:p>
        </p:txBody>
      </p:sp>
      <p:pic>
        <p:nvPicPr>
          <p:cNvPr id="7" name="Picture 6"/>
          <p:cNvPicPr>
            <a:picLocks noChangeAspect="1"/>
          </p:cNvPicPr>
          <p:nvPr/>
        </p:nvPicPr>
        <p:blipFill>
          <a:blip r:embed="rId3"/>
          <a:stretch>
            <a:fillRect/>
          </a:stretch>
        </p:blipFill>
        <p:spPr>
          <a:xfrm>
            <a:off x="251520" y="627534"/>
            <a:ext cx="6814597" cy="4176464"/>
          </a:xfrm>
          <a:prstGeom prst="rect">
            <a:avLst/>
          </a:prstGeom>
        </p:spPr>
      </p:pic>
      <p:sp>
        <p:nvSpPr>
          <p:cNvPr id="8" name="Rectangle 7"/>
          <p:cNvSpPr/>
          <p:nvPr/>
        </p:nvSpPr>
        <p:spPr>
          <a:xfrm>
            <a:off x="611560" y="2931790"/>
            <a:ext cx="2376264" cy="7920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105396" y="2003231"/>
            <a:ext cx="4999868" cy="2800767"/>
          </a:xfrm>
          <a:prstGeom prst="rect">
            <a:avLst/>
          </a:prstGeom>
          <a:noFill/>
        </p:spPr>
        <p:txBody>
          <a:bodyPr wrap="square" rtlCol="0">
            <a:spAutoFit/>
          </a:bodyPr>
          <a:lstStyle/>
          <a:p>
            <a:pPr marL="285750" indent="-285750">
              <a:buFont typeface="Wingdings" panose="05000000000000000000" pitchFamily="2" charset="2"/>
              <a:buChar char="è"/>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Very good fits with the Ploutous-like CRM files</a:t>
            </a:r>
          </a:p>
          <a:p>
            <a:pPr marL="285750" indent="-285750">
              <a:buFont typeface="Wingdings" panose="05000000000000000000" pitchFamily="2" charset="2"/>
              <a:buChar char="è"/>
            </a:pPr>
            <a:endPar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General and </a:t>
            </a:r>
            <a:r>
              <a:rPr lang="en-GB" sz="1400" b="1" i="1" u="sng" dirty="0">
                <a:solidFill>
                  <a:srgbClr val="003399"/>
                </a:solidFill>
                <a:latin typeface="Arial" panose="020B0604020202020204" pitchFamily="34" charset="0"/>
                <a:cs typeface="Arial" panose="020B0604020202020204" pitchFamily="34" charset="0"/>
                <a:sym typeface="Wingdings" panose="05000000000000000000" pitchFamily="2" charset="2"/>
              </a:rPr>
              <a:t>abstract</a:t>
            </a:r>
            <a:r>
              <a:rPr lang="en-GB" sz="1400" b="1" i="1" dirty="0">
                <a:solidFill>
                  <a:srgbClr val="003399"/>
                </a:solidFill>
                <a:latin typeface="Arial" panose="020B0604020202020204" pitchFamily="34" charset="0"/>
                <a:cs typeface="Arial" panose="020B0604020202020204" pitchFamily="34" charset="0"/>
                <a:sym typeface="Wingdings" panose="05000000000000000000" pitchFamily="2" charset="2"/>
              </a:rPr>
              <a:t> </a:t>
            </a: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(no problem to treat e, p, e-e etc. driven transitions inside single matrix – “reservoirs”)</a:t>
            </a:r>
          </a:p>
          <a:p>
            <a:pPr marL="742950" lvl="1" indent="-285750">
              <a:buFont typeface="Wingdings" panose="05000000000000000000" pitchFamily="2" charset="2"/>
              <a:buChar char="v"/>
            </a:pPr>
            <a:r>
              <a:rPr lang="en-GB" sz="1200" dirty="0">
                <a:latin typeface="Arial" panose="020B0604020202020204" pitchFamily="34" charset="0"/>
                <a:cs typeface="Arial" panose="020B0604020202020204" pitchFamily="34" charset="0"/>
                <a:sym typeface="Wingdings" panose="05000000000000000000" pitchFamily="2" charset="2"/>
              </a:rPr>
              <a:t>Abstractisation of reactions in the main loop of EIRENE is one of the ModCR goals. Aim: </a:t>
            </a:r>
            <a:r>
              <a:rPr lang="en-GB" sz="1200" b="1" u="sng" dirty="0">
                <a:latin typeface="Arial" panose="020B0604020202020204" pitchFamily="34" charset="0"/>
                <a:cs typeface="Arial" panose="020B0604020202020204" pitchFamily="34" charset="0"/>
                <a:sym typeface="Wingdings" panose="05000000000000000000" pitchFamily="2" charset="2"/>
              </a:rPr>
              <a:t>minimise branching</a:t>
            </a:r>
            <a:r>
              <a:rPr lang="en-GB" sz="1200" dirty="0">
                <a:latin typeface="Arial" panose="020B0604020202020204" pitchFamily="34" charset="0"/>
                <a:cs typeface="Arial" panose="020B0604020202020204" pitchFamily="34" charset="0"/>
                <a:sym typeface="Wingdings" panose="05000000000000000000" pitchFamily="2" charset="2"/>
              </a:rPr>
              <a:t> by reaction type</a:t>
            </a:r>
          </a:p>
          <a:p>
            <a:pPr marL="742950" lvl="1" indent="-285750">
              <a:buFont typeface="Wingdings" panose="05000000000000000000" pitchFamily="2" charset="2"/>
              <a:buChar char="v"/>
            </a:pPr>
            <a:endPar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Extra step with “StoichioMatr’” will allow keeping the basic database on particular solver run (can be several even by single ModCR start)</a:t>
            </a:r>
          </a:p>
          <a:p>
            <a:endPar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en-GB" sz="1400" i="1" dirty="0">
                <a:solidFill>
                  <a:srgbClr val="003399"/>
                </a:solidFill>
                <a:latin typeface="Arial" panose="020B0604020202020204" pitchFamily="34" charset="0"/>
                <a:cs typeface="Arial" panose="020B0604020202020204" pitchFamily="34" charset="0"/>
                <a:sym typeface="Wingdings" panose="05000000000000000000" pitchFamily="2" charset="2"/>
              </a:rPr>
              <a:t>No linearity is implied</a:t>
            </a:r>
          </a:p>
        </p:txBody>
      </p:sp>
      <p:sp>
        <p:nvSpPr>
          <p:cNvPr id="10" name="Rectangle 9"/>
          <p:cNvSpPr/>
          <p:nvPr/>
        </p:nvSpPr>
        <p:spPr>
          <a:xfrm>
            <a:off x="4139951" y="939299"/>
            <a:ext cx="4464498" cy="954107"/>
          </a:xfrm>
          <a:prstGeom prst="rect">
            <a:avLst/>
          </a:prstGeom>
          <a:solidFill>
            <a:schemeClr val="bg1">
              <a:lumMod val="75000"/>
            </a:schemeClr>
          </a:solidFill>
        </p:spPr>
        <p:txBody>
          <a:bodyPr wrap="square">
            <a:spAutoFit/>
          </a:bodyPr>
          <a:lstStyle/>
          <a:p>
            <a:r>
              <a:rPr lang="en-GB" sz="1400" b="1" u="sng" dirty="0">
                <a:solidFill>
                  <a:srgbClr val="222222"/>
                </a:solidFill>
              </a:rPr>
              <a:t>Reiser, D., </a:t>
            </a:r>
            <a:r>
              <a:rPr lang="en-GB" sz="1400" dirty="0">
                <a:solidFill>
                  <a:srgbClr val="222222"/>
                </a:solidFill>
              </a:rPr>
              <a:t>von </a:t>
            </a:r>
            <a:r>
              <a:rPr lang="en-GB" sz="1400" dirty="0" err="1">
                <a:solidFill>
                  <a:srgbClr val="222222"/>
                </a:solidFill>
              </a:rPr>
              <a:t>Keudell</a:t>
            </a:r>
            <a:r>
              <a:rPr lang="en-GB" sz="1400" dirty="0">
                <a:solidFill>
                  <a:srgbClr val="222222"/>
                </a:solidFill>
              </a:rPr>
              <a:t>, A. &amp; </a:t>
            </a:r>
            <a:r>
              <a:rPr lang="en-GB" sz="1400" dirty="0" err="1">
                <a:solidFill>
                  <a:srgbClr val="222222"/>
                </a:solidFill>
              </a:rPr>
              <a:t>Urbanietz</a:t>
            </a:r>
            <a:r>
              <a:rPr lang="en-GB" sz="1400" dirty="0">
                <a:solidFill>
                  <a:srgbClr val="222222"/>
                </a:solidFill>
              </a:rPr>
              <a:t>, T. </a:t>
            </a:r>
          </a:p>
          <a:p>
            <a:r>
              <a:rPr lang="en-GB" sz="1400" dirty="0">
                <a:solidFill>
                  <a:srgbClr val="222222"/>
                </a:solidFill>
              </a:rPr>
              <a:t>Determining Chemical Reaction Systems in Plasma-Assisted Conversion of Methane Using Genetic Algorithms. </a:t>
            </a:r>
          </a:p>
          <a:p>
            <a:r>
              <a:rPr lang="en-GB" sz="1400" i="1" dirty="0">
                <a:solidFill>
                  <a:srgbClr val="222222"/>
                </a:solidFill>
              </a:rPr>
              <a:t>Plasma </a:t>
            </a:r>
            <a:r>
              <a:rPr lang="en-GB" sz="1400" i="1" dirty="0" err="1">
                <a:solidFill>
                  <a:srgbClr val="222222"/>
                </a:solidFill>
              </a:rPr>
              <a:t>Chem</a:t>
            </a:r>
            <a:r>
              <a:rPr lang="en-GB" sz="1400" i="1" dirty="0">
                <a:solidFill>
                  <a:srgbClr val="222222"/>
                </a:solidFill>
              </a:rPr>
              <a:t> Plasma Process </a:t>
            </a:r>
            <a:r>
              <a:rPr lang="en-GB" sz="1400" b="1" i="1" dirty="0">
                <a:solidFill>
                  <a:srgbClr val="222222"/>
                </a:solidFill>
              </a:rPr>
              <a:t>41</a:t>
            </a:r>
            <a:r>
              <a:rPr lang="en-GB" sz="1400" i="1" dirty="0">
                <a:solidFill>
                  <a:srgbClr val="222222"/>
                </a:solidFill>
              </a:rPr>
              <a:t>, 793–813 (2021). </a:t>
            </a:r>
            <a:endParaRPr lang="en-GB" sz="1400" i="1" dirty="0"/>
          </a:p>
        </p:txBody>
      </p:sp>
    </p:spTree>
    <p:extLst>
      <p:ext uri="{BB962C8B-B14F-4D97-AF65-F5344CB8AC3E}">
        <p14:creationId xmlns:p14="http://schemas.microsoft.com/office/powerpoint/2010/main" val="267158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74" y="77321"/>
            <a:ext cx="7975110" cy="342900"/>
          </a:xfrm>
        </p:spPr>
        <p:txBody>
          <a:bodyPr/>
          <a:lstStyle/>
          <a:p>
            <a:r>
              <a:rPr lang="en-GB" dirty="0">
                <a:solidFill>
                  <a:srgbClr val="C00000"/>
                </a:solidFill>
              </a:rPr>
              <a:t>New CRM Solver for EIRENE – “ModCR”</a:t>
            </a:r>
          </a:p>
        </p:txBody>
      </p:sp>
      <p:sp>
        <p:nvSpPr>
          <p:cNvPr id="8" name="Textfeld 7"/>
          <p:cNvSpPr txBox="1"/>
          <p:nvPr/>
        </p:nvSpPr>
        <p:spPr>
          <a:xfrm>
            <a:off x="5580112" y="3643168"/>
            <a:ext cx="72008" cy="369332"/>
          </a:xfrm>
          <a:prstGeom prst="rect">
            <a:avLst/>
          </a:prstGeom>
          <a:noFill/>
        </p:spPr>
        <p:txBody>
          <a:bodyPr wrap="square" rtlCol="0">
            <a:spAutoFit/>
          </a:bodyPr>
          <a:lstStyle/>
          <a:p>
            <a:endParaRPr lang="en-GB" dirty="0"/>
          </a:p>
        </p:txBody>
      </p:sp>
      <p:sp>
        <p:nvSpPr>
          <p:cNvPr id="5" name="Textfeld 4"/>
          <p:cNvSpPr txBox="1"/>
          <p:nvPr/>
        </p:nvSpPr>
        <p:spPr>
          <a:xfrm>
            <a:off x="45485" y="553669"/>
            <a:ext cx="7724211" cy="3354765"/>
          </a:xfrm>
          <a:prstGeom prst="rect">
            <a:avLst/>
          </a:prstGeom>
          <a:noFill/>
        </p:spPr>
        <p:txBody>
          <a:bodyPr wrap="square" rtlCol="0">
            <a:spAutoFit/>
          </a:bodyPr>
          <a:lstStyle/>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This CRM is aimed to precompute rate coefficients accounting for </a:t>
            </a:r>
            <a:r>
              <a:rPr lang="en-GB" sz="1500" b="1" dirty="0">
                <a:latin typeface="Arial" panose="020B0604020202020204" pitchFamily="34" charset="0"/>
                <a:cs typeface="Arial" panose="020B0604020202020204" pitchFamily="34" charset="0"/>
              </a:rPr>
              <a:t>all parametric dependences</a:t>
            </a:r>
            <a:r>
              <a:rPr lang="en-GB" sz="1500" dirty="0">
                <a:latin typeface="Arial" panose="020B0604020202020204" pitchFamily="34" charset="0"/>
                <a:cs typeface="Arial" panose="020B0604020202020204" pitchFamily="34" charset="0"/>
              </a:rPr>
              <a:t> (n</a:t>
            </a:r>
            <a:r>
              <a:rPr lang="en-GB" sz="1500" baseline="-25000"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 T</a:t>
            </a:r>
            <a:r>
              <a:rPr lang="en-GB" sz="1500" baseline="-25000"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 but also </a:t>
            </a:r>
            <a:r>
              <a:rPr lang="en-GB" sz="1500" dirty="0" err="1">
                <a:latin typeface="Arial" panose="020B0604020202020204" pitchFamily="34" charset="0"/>
                <a:cs typeface="Arial" panose="020B0604020202020204" pitchFamily="34" charset="0"/>
              </a:rPr>
              <a:t>T</a:t>
            </a:r>
            <a:r>
              <a:rPr lang="en-GB" sz="1500" baseline="-250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 in contrast with currently used polynomial fits (AMJUEL, …) + add a number of levels/processes not accounted for at this time</a:t>
            </a:r>
          </a:p>
          <a:p>
            <a:pPr marL="285750" indent="-285750">
              <a:buFont typeface="Wingdings" panose="05000000000000000000" pitchFamily="2" charset="2"/>
              <a:buChar char="q"/>
            </a:pPr>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The </a:t>
            </a:r>
            <a:r>
              <a:rPr lang="en-GB" sz="1500" b="1" dirty="0">
                <a:latin typeface="Arial" panose="020B0604020202020204" pitchFamily="34" charset="0"/>
                <a:cs typeface="Arial" panose="020B0604020202020204" pitchFamily="34" charset="0"/>
              </a:rPr>
              <a:t>internal states</a:t>
            </a:r>
            <a:r>
              <a:rPr lang="en-GB" sz="1500" dirty="0">
                <a:latin typeface="Arial" panose="020B0604020202020204" pitchFamily="34" charset="0"/>
                <a:cs typeface="Arial" panose="020B0604020202020204" pitchFamily="34" charset="0"/>
              </a:rPr>
              <a:t> (e.g. rovibrational states in molecular species) are to be tracked with a flexible a flexible control over this resolution (as separate specie or variable).</a:t>
            </a:r>
          </a:p>
          <a:p>
            <a:pPr marL="285750" indent="-285750">
              <a:buFont typeface="Wingdings" panose="05000000000000000000" pitchFamily="2" charset="2"/>
              <a:buChar char="q"/>
            </a:pPr>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The </a:t>
            </a:r>
            <a:r>
              <a:rPr lang="en-GB" sz="1500" b="1" dirty="0">
                <a:latin typeface="Arial" panose="020B0604020202020204" pitchFamily="34" charset="0"/>
                <a:cs typeface="Arial" panose="020B0604020202020204" pitchFamily="34" charset="0"/>
              </a:rPr>
              <a:t>nonstationary solution </a:t>
            </a:r>
            <a:r>
              <a:rPr lang="en-GB" sz="1500" dirty="0">
                <a:latin typeface="Arial" panose="020B0604020202020204" pitchFamily="34" charset="0"/>
                <a:cs typeface="Arial" panose="020B0604020202020204" pitchFamily="34" charset="0"/>
              </a:rPr>
              <a:t>for balance equations should be the default one </a:t>
            </a:r>
          </a:p>
          <a:p>
            <a:r>
              <a:rPr lang="en-GB" sz="1500" dirty="0">
                <a:latin typeface="Arial" panose="020B0604020202020204" pitchFamily="34" charset="0"/>
                <a:cs typeface="Arial" panose="020B0604020202020204" pitchFamily="34" charset="0"/>
              </a:rPr>
              <a:t>      (with the stationary only as a useful option).</a:t>
            </a:r>
          </a:p>
          <a:p>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The solver should be </a:t>
            </a:r>
            <a:r>
              <a:rPr lang="en-GB" sz="1500" b="1" dirty="0">
                <a:latin typeface="Arial" panose="020B0604020202020204" pitchFamily="34" charset="0"/>
                <a:cs typeface="Arial" panose="020B0604020202020204" pitchFamily="34" charset="0"/>
              </a:rPr>
              <a:t>modular</a:t>
            </a:r>
            <a:r>
              <a:rPr lang="en-GB" sz="1500" dirty="0">
                <a:latin typeface="Arial" panose="020B0604020202020204" pitchFamily="34" charset="0"/>
                <a:cs typeface="Arial" panose="020B0604020202020204" pitchFamily="34" charset="0"/>
              </a:rPr>
              <a:t>, thus </a:t>
            </a:r>
            <a:r>
              <a:rPr lang="en-GB" sz="1500" b="1" dirty="0">
                <a:latin typeface="Arial" panose="020B0604020202020204" pitchFamily="34" charset="0"/>
                <a:cs typeface="Arial" panose="020B0604020202020204" pitchFamily="34" charset="0"/>
              </a:rPr>
              <a:t>usable standalone </a:t>
            </a:r>
            <a:r>
              <a:rPr lang="en-GB" sz="1500" dirty="0">
                <a:latin typeface="Arial" panose="020B0604020202020204" pitchFamily="34" charset="0"/>
                <a:cs typeface="Arial" panose="020B0604020202020204" pitchFamily="34" charset="0"/>
              </a:rPr>
              <a:t>or even in </a:t>
            </a:r>
            <a:r>
              <a:rPr lang="en-GB" sz="1500" b="1" dirty="0">
                <a:latin typeface="Arial" panose="020B0604020202020204" pitchFamily="34" charset="0"/>
                <a:cs typeface="Arial" panose="020B0604020202020204" pitchFamily="34" charset="0"/>
              </a:rPr>
              <a:t>various codes</a:t>
            </a:r>
            <a:r>
              <a:rPr lang="en-GB" sz="1500" dirty="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The </a:t>
            </a:r>
            <a:r>
              <a:rPr lang="en-GB" sz="1500" b="1" dirty="0">
                <a:latin typeface="Arial" panose="020B0604020202020204" pitchFamily="34" charset="0"/>
                <a:cs typeface="Arial" panose="020B0604020202020204" pitchFamily="34" charset="0"/>
              </a:rPr>
              <a:t>improved A&amp;M data input </a:t>
            </a:r>
            <a:r>
              <a:rPr lang="en-GB" sz="1500" dirty="0">
                <a:latin typeface="Arial" panose="020B0604020202020204" pitchFamily="34" charset="0"/>
                <a:cs typeface="Arial" panose="020B0604020202020204" pitchFamily="34" charset="0"/>
              </a:rPr>
              <a:t>(encapsulated data - JSON, potentially also HDF5). We need </a:t>
            </a:r>
            <a:r>
              <a:rPr lang="en-GB" sz="1500" b="1" dirty="0">
                <a:latin typeface="Arial" panose="020B0604020202020204" pitchFamily="34" charset="0"/>
                <a:cs typeface="Arial" panose="020B0604020202020204" pitchFamily="34" charset="0"/>
              </a:rPr>
              <a:t>tools for visualisation and testing</a:t>
            </a:r>
            <a:r>
              <a:rPr lang="en-GB" sz="1500"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en-GB" sz="1500" b="1" i="1" dirty="0">
                <a:solidFill>
                  <a:srgbClr val="0070C0"/>
                </a:solidFill>
                <a:latin typeface="Arial" panose="020B0604020202020204" pitchFamily="34" charset="0"/>
                <a:cs typeface="Arial" panose="020B0604020202020204" pitchFamily="34" charset="0"/>
              </a:rPr>
              <a:t>Meet the exploding amounts of data for molecules </a:t>
            </a:r>
          </a:p>
          <a:p>
            <a:pPr lvl="1"/>
            <a:r>
              <a:rPr lang="en-GB" sz="1500" b="1" i="1" dirty="0">
                <a:solidFill>
                  <a:srgbClr val="0070C0"/>
                </a:solidFill>
                <a:latin typeface="Arial" panose="020B0604020202020204" pitchFamily="34" charset="0"/>
                <a:cs typeface="Arial" panose="020B0604020202020204" pitchFamily="34" charset="0"/>
              </a:rPr>
              <a:t>	(with resolution by rovibrational states)</a:t>
            </a:r>
          </a:p>
        </p:txBody>
      </p:sp>
      <mc:AlternateContent xmlns:mc="http://schemas.openxmlformats.org/markup-compatibility/2006" xmlns:a14="http://schemas.microsoft.com/office/drawing/2010/main">
        <mc:Choice Requires="a14">
          <p:sp>
            <p:nvSpPr>
              <p:cNvPr id="10" name="Rechteck 9"/>
              <p:cNvSpPr/>
              <p:nvPr/>
            </p:nvSpPr>
            <p:spPr>
              <a:xfrm>
                <a:off x="7839205" y="601528"/>
                <a:ext cx="1224135" cy="646331"/>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𝑻</m:t>
                      </m:r>
                      <m:r>
                        <a:rPr lang="en-GB" b="1" i="1" baseline="-25000" smtClean="0">
                          <a:latin typeface="Cambria Math" panose="02040503050406030204" pitchFamily="18" charset="0"/>
                        </a:rPr>
                        <m:t>𝒊</m:t>
                      </m:r>
                      <m:r>
                        <a:rPr lang="ru-RU" b="1" i="1" smtClean="0">
                          <a:solidFill>
                            <a:srgbClr val="C00000"/>
                          </a:solidFill>
                          <a:latin typeface="Cambria Math" panose="02040503050406030204" pitchFamily="18" charset="0"/>
                          <a:ea typeface="Cambria Math" panose="02040503050406030204" pitchFamily="18" charset="0"/>
                        </a:rPr>
                        <m:t>≠</m:t>
                      </m:r>
                      <m:r>
                        <a:rPr lang="en-GB" b="1" i="1" smtClean="0">
                          <a:solidFill>
                            <a:schemeClr val="tx1"/>
                          </a:solidFill>
                          <a:latin typeface="Cambria Math" panose="02040503050406030204" pitchFamily="18" charset="0"/>
                          <a:ea typeface="Cambria Math" panose="02040503050406030204" pitchFamily="18" charset="0"/>
                        </a:rPr>
                        <m:t>𝑻</m:t>
                      </m:r>
                      <m:r>
                        <a:rPr lang="en-GB" b="1" i="1" baseline="-25000" smtClean="0">
                          <a:solidFill>
                            <a:schemeClr val="tx1"/>
                          </a:solidFill>
                          <a:latin typeface="Cambria Math" panose="02040503050406030204" pitchFamily="18" charset="0"/>
                          <a:ea typeface="Cambria Math" panose="02040503050406030204" pitchFamily="18" charset="0"/>
                        </a:rPr>
                        <m:t>𝒆</m:t>
                      </m:r>
                      <m:r>
                        <a:rPr lang="en-GB" b="1" i="1" smtClean="0">
                          <a:solidFill>
                            <a:srgbClr val="C00000"/>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i="1"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𝑒𝑡𝑐</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dirty="0">
                  <a:solidFill>
                    <a:schemeClr val="tx1"/>
                  </a:solidFill>
                </a:endParaRPr>
              </a:p>
            </p:txBody>
          </p:sp>
        </mc:Choice>
        <mc:Fallback xmlns="">
          <p:sp>
            <p:nvSpPr>
              <p:cNvPr id="10" name="Rechteck 9"/>
              <p:cNvSpPr>
                <a:spLocks noRot="1" noChangeAspect="1" noMove="1" noResize="1" noEditPoints="1" noAdjustHandles="1" noChangeArrowheads="1" noChangeShapeType="1" noTextEdit="1"/>
              </p:cNvSpPr>
              <p:nvPr/>
            </p:nvSpPr>
            <p:spPr>
              <a:xfrm>
                <a:off x="7839205" y="601528"/>
                <a:ext cx="1224135" cy="646331"/>
              </a:xfrm>
              <a:prstGeom prst="rect">
                <a:avLst/>
              </a:prstGeom>
              <a:blipFill>
                <a:blip r:embed="rId2"/>
                <a:stretch>
                  <a:fillRect/>
                </a:stretch>
              </a:blipFill>
              <a:ln w="12700">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839205" y="1619923"/>
                <a:ext cx="1224135" cy="618439"/>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a:latin typeface="Cambria Math" panose="02040503050406030204" pitchFamily="18" charset="0"/>
                            </a:rPr>
                            <m:t>𝒅</m:t>
                          </m:r>
                          <m:sSub>
                            <m:sSubPr>
                              <m:ctrlPr>
                                <a:rPr lang="en-GB" b="1" i="1">
                                  <a:latin typeface="Cambria Math" panose="02040503050406030204" pitchFamily="18" charset="0"/>
                                </a:rPr>
                              </m:ctrlPr>
                            </m:sSubPr>
                            <m:e>
                              <m:r>
                                <a:rPr lang="de-DE" b="1" i="1">
                                  <a:latin typeface="Cambria Math" panose="02040503050406030204" pitchFamily="18" charset="0"/>
                                </a:rPr>
                                <m:t>𝑵</m:t>
                              </m:r>
                            </m:e>
                            <m:sub>
                              <m:r>
                                <a:rPr lang="en-GB" b="1" i="1">
                                  <a:latin typeface="Cambria Math" panose="02040503050406030204" pitchFamily="18" charset="0"/>
                                </a:rPr>
                                <m:t>𝒊</m:t>
                              </m:r>
                            </m:sub>
                          </m:sSub>
                        </m:num>
                        <m:den>
                          <m:r>
                            <a:rPr lang="en-GB" b="1" i="1">
                              <a:latin typeface="Cambria Math" panose="02040503050406030204" pitchFamily="18" charset="0"/>
                            </a:rPr>
                            <m:t>𝒅</m:t>
                          </m:r>
                          <m:r>
                            <a:rPr lang="de-DE" b="1" i="1">
                              <a:latin typeface="Cambria Math" panose="02040503050406030204" pitchFamily="18" charset="0"/>
                            </a:rPr>
                            <m:t>𝒕</m:t>
                          </m:r>
                        </m:den>
                      </m:f>
                      <m:r>
                        <a:rPr lang="ru-RU" b="1" i="1" smtClean="0">
                          <a:solidFill>
                            <a:srgbClr val="C00000"/>
                          </a:solidFill>
                          <a:latin typeface="Cambria Math" panose="02040503050406030204" pitchFamily="18" charset="0"/>
                          <a:ea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oMath>
                  </m:oMathPara>
                </a14:m>
                <a:endParaRPr lang="en-GB" b="1" dirty="0"/>
              </a:p>
            </p:txBody>
          </p:sp>
        </mc:Choice>
        <mc:Fallback xmlns="">
          <p:sp>
            <p:nvSpPr>
              <p:cNvPr id="6" name="Rechteck 5"/>
              <p:cNvSpPr>
                <a:spLocks noRot="1" noChangeAspect="1" noMove="1" noResize="1" noEditPoints="1" noAdjustHandles="1" noChangeArrowheads="1" noChangeShapeType="1" noTextEdit="1"/>
              </p:cNvSpPr>
              <p:nvPr/>
            </p:nvSpPr>
            <p:spPr>
              <a:xfrm>
                <a:off x="7839205" y="1619923"/>
                <a:ext cx="1224135" cy="618439"/>
              </a:xfrm>
              <a:prstGeom prst="rect">
                <a:avLst/>
              </a:prstGeom>
              <a:blipFill>
                <a:blip r:embed="rId3"/>
                <a:stretch>
                  <a:fillRect/>
                </a:stretch>
              </a:blipFill>
              <a:ln w="12700">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7839205" y="2412080"/>
                <a:ext cx="1224136" cy="584775"/>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𝑾𝒉𝒚</m:t>
                      </m:r>
                      <m:r>
                        <a:rPr lang="en-GB" sz="1600" b="1" i="1" smtClean="0">
                          <a:solidFill>
                            <a:schemeClr val="tx1"/>
                          </a:solidFill>
                          <a:latin typeface="Cambria Math" panose="02040503050406030204" pitchFamily="18" charset="0"/>
                        </a:rPr>
                        <m:t> </m:t>
                      </m:r>
                      <m:r>
                        <a:rPr lang="en-GB" sz="1600" b="1" i="1" smtClean="0">
                          <a:solidFill>
                            <a:schemeClr val="tx1"/>
                          </a:solidFill>
                          <a:latin typeface="Cambria Math" panose="02040503050406030204" pitchFamily="18" charset="0"/>
                        </a:rPr>
                        <m:t>𝒏𝒐𝒕</m:t>
                      </m:r>
                    </m:oMath>
                  </m:oMathPara>
                </a14:m>
                <a:endParaRPr lang="en-GB" sz="1600" b="1"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𝒂𝒍𝒔𝒐</m:t>
                      </m:r>
                      <m:r>
                        <a:rPr lang="en-GB" sz="1600" b="1" i="1" smtClean="0">
                          <a:solidFill>
                            <a:schemeClr val="tx1"/>
                          </a:solidFill>
                          <a:latin typeface="Cambria Math" panose="02040503050406030204" pitchFamily="18" charset="0"/>
                        </a:rPr>
                        <m:t> </m:t>
                      </m:r>
                      <m:r>
                        <a:rPr lang="en-GB" sz="1600" b="1" i="1" smtClean="0">
                          <a:solidFill>
                            <a:schemeClr val="tx1"/>
                          </a:solidFill>
                          <a:latin typeface="Cambria Math" panose="02040503050406030204" pitchFamily="18" charset="0"/>
                        </a:rPr>
                        <m:t>𝑬𝑹𝑶</m:t>
                      </m:r>
                      <m:r>
                        <a:rPr lang="en-GB" sz="1600" b="1" i="1" smtClean="0">
                          <a:solidFill>
                            <a:schemeClr val="tx1"/>
                          </a:solidFill>
                          <a:latin typeface="Cambria Math" panose="02040503050406030204" pitchFamily="18" charset="0"/>
                        </a:rPr>
                        <m:t>?..</m:t>
                      </m:r>
                    </m:oMath>
                  </m:oMathPara>
                </a14:m>
                <a:endParaRPr lang="en-GB" sz="1600" b="1" dirty="0">
                  <a:solidFill>
                    <a:schemeClr val="tx1"/>
                  </a:solidFill>
                  <a:latin typeface="Arial" panose="020B0604020202020204" pitchFamily="34" charset="0"/>
                  <a:cs typeface="Arial" panose="020B0604020202020204" pitchFamily="34" charset="0"/>
                </a:endParaRPr>
              </a:p>
            </p:txBody>
          </p:sp>
        </mc:Choice>
        <mc:Fallback xmlns="">
          <p:sp>
            <p:nvSpPr>
              <p:cNvPr id="7" name="Rechteck 6"/>
              <p:cNvSpPr>
                <a:spLocks noRot="1" noChangeAspect="1" noMove="1" noResize="1" noEditPoints="1" noAdjustHandles="1" noChangeArrowheads="1" noChangeShapeType="1" noTextEdit="1"/>
              </p:cNvSpPr>
              <p:nvPr/>
            </p:nvSpPr>
            <p:spPr>
              <a:xfrm>
                <a:off x="7839205" y="2412080"/>
                <a:ext cx="1224136" cy="584775"/>
              </a:xfrm>
              <a:prstGeom prst="rect">
                <a:avLst/>
              </a:prstGeom>
              <a:blipFill>
                <a:blip r:embed="rId4"/>
                <a:stretch>
                  <a:fillRect/>
                </a:stretch>
              </a:blipFill>
              <a:ln w="12700">
                <a:solidFill>
                  <a:srgbClr val="C00000"/>
                </a:solidFill>
              </a:ln>
            </p:spPr>
            <p:txBody>
              <a:bodyPr/>
              <a:lstStyle/>
              <a:p>
                <a:r>
                  <a:rPr lang="en-GB">
                    <a:noFill/>
                  </a:rPr>
                  <a:t> </a:t>
                </a:r>
              </a:p>
            </p:txBody>
          </p:sp>
        </mc:Fallback>
      </mc:AlternateContent>
      <p:sp>
        <p:nvSpPr>
          <p:cNvPr id="3" name="Rechteck 2"/>
          <p:cNvSpPr/>
          <p:nvPr/>
        </p:nvSpPr>
        <p:spPr>
          <a:xfrm>
            <a:off x="125282" y="4182545"/>
            <a:ext cx="7831094" cy="553998"/>
          </a:xfrm>
          <a:prstGeom prst="rect">
            <a:avLst/>
          </a:prstGeom>
        </p:spPr>
        <p:txBody>
          <a:bodyPr wrap="square">
            <a:spAutoFit/>
          </a:bodyPr>
          <a:lstStyle/>
          <a:p>
            <a:r>
              <a:rPr lang="en-GB" sz="1500" b="1" dirty="0">
                <a:solidFill>
                  <a:srgbClr val="C00000"/>
                </a:solidFill>
                <a:latin typeface="Arial" panose="020B0604020202020204" pitchFamily="34" charset="0"/>
                <a:cs typeface="Arial" panose="020B0604020202020204" pitchFamily="34" charset="0"/>
              </a:rPr>
              <a:t>Not only performance and reliability, but additional physics can be provided!</a:t>
            </a:r>
          </a:p>
          <a:p>
            <a:r>
              <a:rPr lang="en-GB" sz="1500" i="1" dirty="0">
                <a:solidFill>
                  <a:srgbClr val="C00000"/>
                </a:solidFill>
                <a:latin typeface="Arial" panose="020B0604020202020204" pitchFamily="34" charset="0"/>
                <a:cs typeface="Arial" panose="020B0604020202020204" pitchFamily="34" charset="0"/>
                <a:sym typeface="Wingdings" panose="05000000000000000000" pitchFamily="2" charset="2"/>
              </a:rPr>
              <a:t> For instance, what if detachment is caused by non-stationary effects?!..</a:t>
            </a:r>
            <a:endParaRPr lang="en-GB" sz="1500" i="1" dirty="0">
              <a:solidFill>
                <a:srgbClr val="C00000"/>
              </a:solidFill>
              <a:latin typeface="Arial" panose="020B0604020202020204" pitchFamily="34" charset="0"/>
              <a:cs typeface="Arial" panose="020B0604020202020204" pitchFamily="34" charset="0"/>
            </a:endParaRPr>
          </a:p>
        </p:txBody>
      </p:sp>
      <p:pic>
        <p:nvPicPr>
          <p:cNvPr id="9" name="Google Shape;246;p9"/>
          <p:cNvPicPr preferRelativeResize="0"/>
          <p:nvPr/>
        </p:nvPicPr>
        <p:blipFill rotWithShape="1">
          <a:blip r:embed="rId5">
            <a:alphaModFix/>
          </a:blip>
          <a:srcRect l="15769" t="3913" r="14305" b="1098"/>
          <a:stretch/>
        </p:blipFill>
        <p:spPr>
          <a:xfrm>
            <a:off x="7663925" y="3204383"/>
            <a:ext cx="1479672" cy="1512168"/>
          </a:xfrm>
          <a:prstGeom prst="rect">
            <a:avLst/>
          </a:prstGeom>
          <a:noFill/>
          <a:ln>
            <a:noFill/>
          </a:ln>
        </p:spPr>
      </p:pic>
    </p:spTree>
    <p:extLst>
      <p:ext uri="{BB962C8B-B14F-4D97-AF65-F5344CB8AC3E}">
        <p14:creationId xmlns:p14="http://schemas.microsoft.com/office/powerpoint/2010/main" val="254251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26" y="51470"/>
            <a:ext cx="8931361" cy="342900"/>
          </a:xfrm>
        </p:spPr>
        <p:txBody>
          <a:bodyPr/>
          <a:lstStyle/>
          <a:p>
            <a:r>
              <a:rPr lang="en-GB" sz="2400" dirty="0">
                <a:solidFill>
                  <a:srgbClr val="C00000"/>
                </a:solidFill>
              </a:rPr>
              <a:t>UML for ModCR –crude version of “action diagram”</a:t>
            </a:r>
          </a:p>
        </p:txBody>
      </p:sp>
      <p:pic>
        <p:nvPicPr>
          <p:cNvPr id="4" name="Grafik 3"/>
          <p:cNvPicPr>
            <a:picLocks noChangeAspect="1"/>
          </p:cNvPicPr>
          <p:nvPr/>
        </p:nvPicPr>
        <p:blipFill>
          <a:blip r:embed="rId2"/>
          <a:stretch>
            <a:fillRect/>
          </a:stretch>
        </p:blipFill>
        <p:spPr>
          <a:xfrm>
            <a:off x="33126" y="512974"/>
            <a:ext cx="6411082" cy="4291024"/>
          </a:xfrm>
          <a:prstGeom prst="rect">
            <a:avLst/>
          </a:prstGeom>
        </p:spPr>
      </p:pic>
      <p:sp>
        <p:nvSpPr>
          <p:cNvPr id="5" name="Textfeld 4"/>
          <p:cNvSpPr txBox="1"/>
          <p:nvPr/>
        </p:nvSpPr>
        <p:spPr>
          <a:xfrm>
            <a:off x="7164288" y="1203598"/>
            <a:ext cx="1872208" cy="2585323"/>
          </a:xfrm>
          <a:prstGeom prst="rect">
            <a:avLst/>
          </a:prstGeom>
          <a:noFill/>
        </p:spPr>
        <p:txBody>
          <a:bodyPr wrap="square" rtlCol="0">
            <a:spAutoFit/>
          </a:bodyPr>
          <a:lstStyle/>
          <a:p>
            <a:pPr marL="285750" indent="-285750">
              <a:buFont typeface="Wingdings" panose="05000000000000000000" pitchFamily="2" charset="2"/>
              <a:buChar char="è"/>
            </a:pPr>
            <a:r>
              <a:rPr lang="en-GB" dirty="0">
                <a:latin typeface="Arial" panose="020B0604020202020204" pitchFamily="34" charset="0"/>
                <a:cs typeface="Arial" panose="020B0604020202020204" pitchFamily="34" charset="0"/>
              </a:rPr>
              <a:t>Other diagrams </a:t>
            </a:r>
            <a:r>
              <a:rPr lang="en-GB" b="1" i="1" dirty="0">
                <a:solidFill>
                  <a:srgbClr val="0070C0"/>
                </a:solidFill>
                <a:latin typeface="Arial" panose="020B0604020202020204" pitchFamily="34" charset="0"/>
                <a:cs typeface="Arial" panose="020B0604020202020204" pitchFamily="34" charset="0"/>
              </a:rPr>
              <a:t>(e.g. “class diagram”) </a:t>
            </a:r>
            <a:r>
              <a:rPr lang="en-GB" dirty="0">
                <a:latin typeface="Arial" panose="020B0604020202020204" pitchFamily="34" charset="0"/>
                <a:cs typeface="Arial" panose="020B0604020202020204" pitchFamily="34" charset="0"/>
              </a:rPr>
              <a:t>allow optimisation of workflow and data structure…</a:t>
            </a:r>
          </a:p>
        </p:txBody>
      </p:sp>
    </p:spTree>
    <p:extLst>
      <p:ext uri="{BB962C8B-B14F-4D97-AF65-F5344CB8AC3E}">
        <p14:creationId xmlns:p14="http://schemas.microsoft.com/office/powerpoint/2010/main" val="112767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51470"/>
            <a:ext cx="7543800" cy="342900"/>
          </a:xfrm>
        </p:spPr>
        <p:txBody>
          <a:bodyPr/>
          <a:lstStyle/>
          <a:p>
            <a:r>
              <a:rPr lang="en-GB" dirty="0">
                <a:solidFill>
                  <a:srgbClr val="C00000"/>
                </a:solidFill>
              </a:rPr>
              <a:t>UML Class </a:t>
            </a:r>
            <a:r>
              <a:rPr lang="en-GB" dirty="0" err="1">
                <a:solidFill>
                  <a:srgbClr val="C00000"/>
                </a:solidFill>
              </a:rPr>
              <a:t>Diagramm</a:t>
            </a:r>
            <a:r>
              <a:rPr lang="en-GB" dirty="0">
                <a:solidFill>
                  <a:srgbClr val="C00000"/>
                </a:solidFill>
              </a:rPr>
              <a:t> of ModCR</a:t>
            </a:r>
          </a:p>
        </p:txBody>
      </p:sp>
      <p:pic>
        <p:nvPicPr>
          <p:cNvPr id="4" name="Grafik 3"/>
          <p:cNvPicPr>
            <a:picLocks noChangeAspect="1"/>
          </p:cNvPicPr>
          <p:nvPr/>
        </p:nvPicPr>
        <p:blipFill>
          <a:blip r:embed="rId2"/>
          <a:stretch>
            <a:fillRect/>
          </a:stretch>
        </p:blipFill>
        <p:spPr>
          <a:xfrm>
            <a:off x="33475" y="555526"/>
            <a:ext cx="8860758" cy="3358158"/>
          </a:xfrm>
          <a:prstGeom prst="rect">
            <a:avLst/>
          </a:prstGeom>
        </p:spPr>
      </p:pic>
      <p:pic>
        <p:nvPicPr>
          <p:cNvPr id="5" name="Grafik 4"/>
          <p:cNvPicPr>
            <a:picLocks noChangeAspect="1"/>
          </p:cNvPicPr>
          <p:nvPr/>
        </p:nvPicPr>
        <p:blipFill>
          <a:blip r:embed="rId3"/>
          <a:stretch>
            <a:fillRect/>
          </a:stretch>
        </p:blipFill>
        <p:spPr>
          <a:xfrm>
            <a:off x="1115616" y="1059582"/>
            <a:ext cx="6696744" cy="3635097"/>
          </a:xfrm>
          <a:prstGeom prst="rect">
            <a:avLst/>
          </a:prstGeom>
          <a:ln w="28575">
            <a:solidFill>
              <a:srgbClr val="C00000"/>
            </a:solidFill>
          </a:ln>
        </p:spPr>
      </p:pic>
    </p:spTree>
    <p:extLst>
      <p:ext uri="{BB962C8B-B14F-4D97-AF65-F5344CB8AC3E}">
        <p14:creationId xmlns:p14="http://schemas.microsoft.com/office/powerpoint/2010/main" val="21592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p:cNvSpPr txBox="1"/>
          <p:nvPr/>
        </p:nvSpPr>
        <p:spPr>
          <a:xfrm>
            <a:off x="154080" y="77400"/>
            <a:ext cx="8229240" cy="333720"/>
          </a:xfrm>
          <a:prstGeom prst="rect">
            <a:avLst/>
          </a:prstGeom>
          <a:noFill/>
          <a:ln>
            <a:noFill/>
          </a:ln>
        </p:spPr>
        <p:txBody>
          <a:bodyPr lIns="0" tIns="0" rIns="0" bIns="0" anchor="ctr"/>
          <a:lstStyle/>
          <a:p>
            <a:r>
              <a:rPr lang="en-US" sz="2800" b="1" strike="noStrike" spc="-1" dirty="0">
                <a:solidFill>
                  <a:srgbClr val="C00000"/>
                </a:solidFill>
                <a:latin typeface="Arial"/>
              </a:rPr>
              <a:t>Transport code variations and commons: CRMs</a:t>
            </a:r>
          </a:p>
        </p:txBody>
      </p:sp>
      <p:graphicFrame>
        <p:nvGraphicFramePr>
          <p:cNvPr id="3" name="Tabelle 2"/>
          <p:cNvGraphicFramePr>
            <a:graphicFrameLocks noGrp="1"/>
          </p:cNvGraphicFramePr>
          <p:nvPr/>
        </p:nvGraphicFramePr>
        <p:xfrm>
          <a:off x="154080" y="559379"/>
          <a:ext cx="8882416" cy="2296160"/>
        </p:xfrm>
        <a:graphic>
          <a:graphicData uri="http://schemas.openxmlformats.org/drawingml/2006/table">
            <a:tbl>
              <a:tblPr firstRow="1" bandRow="1">
                <a:tableStyleId>{5C22544A-7EE6-4342-B048-85BDC9FD1C3A}</a:tableStyleId>
              </a:tblPr>
              <a:tblGrid>
                <a:gridCol w="2401696">
                  <a:extLst>
                    <a:ext uri="{9D8B030D-6E8A-4147-A177-3AD203B41FA5}">
                      <a16:colId xmlns:a16="http://schemas.microsoft.com/office/drawing/2014/main" val="3611064813"/>
                    </a:ext>
                  </a:extLst>
                </a:gridCol>
                <a:gridCol w="3096344">
                  <a:extLst>
                    <a:ext uri="{9D8B030D-6E8A-4147-A177-3AD203B41FA5}">
                      <a16:colId xmlns:a16="http://schemas.microsoft.com/office/drawing/2014/main" val="2444984430"/>
                    </a:ext>
                  </a:extLst>
                </a:gridCol>
                <a:gridCol w="3384376">
                  <a:extLst>
                    <a:ext uri="{9D8B030D-6E8A-4147-A177-3AD203B41FA5}">
                      <a16:colId xmlns:a16="http://schemas.microsoft.com/office/drawing/2014/main" val="3198603361"/>
                    </a:ext>
                  </a:extLst>
                </a:gridCol>
              </a:tblGrid>
              <a:tr h="370840">
                <a:tc>
                  <a:txBody>
                    <a:bodyPr/>
                    <a:lstStyle/>
                    <a:p>
                      <a:r>
                        <a:rPr lang="en-GB" sz="1400" dirty="0"/>
                        <a:t>Property</a:t>
                      </a:r>
                    </a:p>
                  </a:txBody>
                  <a:tcPr/>
                </a:tc>
                <a:tc>
                  <a:txBody>
                    <a:bodyPr/>
                    <a:lstStyle/>
                    <a:p>
                      <a:r>
                        <a:rPr lang="en-GB" sz="1400" dirty="0"/>
                        <a:t>EIRENE</a:t>
                      </a:r>
                    </a:p>
                  </a:txBody>
                  <a:tcPr/>
                </a:tc>
                <a:tc>
                  <a:txBody>
                    <a:bodyPr/>
                    <a:lstStyle/>
                    <a:p>
                      <a:r>
                        <a:rPr lang="en-GB" sz="1400" dirty="0"/>
                        <a:t>ERO,</a:t>
                      </a:r>
                      <a:r>
                        <a:rPr lang="en-GB" sz="1400" baseline="0" dirty="0"/>
                        <a:t> </a:t>
                      </a:r>
                      <a:r>
                        <a:rPr lang="en-GB" sz="1400" dirty="0"/>
                        <a:t>ERO</a:t>
                      </a:r>
                      <a:r>
                        <a:rPr lang="en-GB" sz="1400" baseline="0" dirty="0"/>
                        <a:t>2.0</a:t>
                      </a:r>
                      <a:endParaRPr lang="en-GB" sz="1400" dirty="0"/>
                    </a:p>
                  </a:txBody>
                  <a:tcPr/>
                </a:tc>
                <a:extLst>
                  <a:ext uri="{0D108BD9-81ED-4DB2-BD59-A6C34878D82A}">
                    <a16:rowId xmlns:a16="http://schemas.microsoft.com/office/drawing/2014/main" val="1448566934"/>
                  </a:ext>
                </a:extLst>
              </a:tr>
              <a:tr h="370840">
                <a:tc>
                  <a:txBody>
                    <a:bodyPr/>
                    <a:lstStyle/>
                    <a:p>
                      <a:r>
                        <a:rPr lang="en-GB" sz="1400" b="1" dirty="0">
                          <a:latin typeface="Arial" panose="020B0604020202020204" pitchFamily="34" charset="0"/>
                          <a:cs typeface="Arial" panose="020B0604020202020204" pitchFamily="34" charset="0"/>
                        </a:rPr>
                        <a:t>Ab</a:t>
                      </a:r>
                      <a:r>
                        <a:rPr lang="en-GB" sz="1400" b="1" baseline="0" dirty="0">
                          <a:latin typeface="Arial" panose="020B0604020202020204" pitchFamily="34" charset="0"/>
                          <a:cs typeface="Arial" panose="020B0604020202020204" pitchFamily="34" charset="0"/>
                        </a:rPr>
                        <a:t> initio</a:t>
                      </a:r>
                      <a:endParaRPr lang="en-GB" sz="1400" b="1" dirty="0">
                        <a:latin typeface="Arial" panose="020B0604020202020204" pitchFamily="34" charset="0"/>
                        <a:cs typeface="Arial" panose="020B0604020202020204" pitchFamily="34" charset="0"/>
                      </a:endParaRPr>
                    </a:p>
                  </a:txBody>
                  <a:tcPr/>
                </a:tc>
                <a:tc>
                  <a:txBody>
                    <a:bodyPr/>
                    <a:lstStyle/>
                    <a:p>
                      <a:r>
                        <a:rPr lang="en-GB" sz="1400" b="0" dirty="0">
                          <a:solidFill>
                            <a:srgbClr val="008000"/>
                          </a:solidFill>
                          <a:latin typeface="Arial" panose="020B0604020202020204" pitchFamily="34" charset="0"/>
                          <a:cs typeface="Arial" panose="020B0604020202020204" pitchFamily="34" charset="0"/>
                        </a:rPr>
                        <a:t>Yes</a:t>
                      </a:r>
                      <a:r>
                        <a:rPr lang="en-GB" sz="1400" b="0" baseline="0" dirty="0">
                          <a:solidFill>
                            <a:srgbClr val="008000"/>
                          </a:solidFill>
                          <a:latin typeface="Arial" panose="020B0604020202020204" pitchFamily="34" charset="0"/>
                          <a:cs typeface="Arial" panose="020B0604020202020204" pitchFamily="34" charset="0"/>
                        </a:rPr>
                        <a:t> </a:t>
                      </a:r>
                      <a:r>
                        <a:rPr lang="en-GB" sz="1400" b="0" baseline="0" dirty="0">
                          <a:latin typeface="Arial" panose="020B0604020202020204" pitchFamily="34" charset="0"/>
                          <a:cs typeface="Arial" panose="020B0604020202020204" pitchFamily="34" charset="0"/>
                        </a:rPr>
                        <a:t>(iterations with fluid code, e.g. with B2.5 </a:t>
                      </a:r>
                      <a:r>
                        <a:rPr lang="en-GB" sz="1400" b="0" baseline="0" dirty="0">
                          <a:latin typeface="Arial" panose="020B0604020202020204" pitchFamily="34" charset="0"/>
                          <a:cs typeface="Arial" panose="020B0604020202020204" pitchFamily="34" charset="0"/>
                          <a:sym typeface="Wingdings" panose="05000000000000000000" pitchFamily="2" charset="2"/>
                        </a:rPr>
                        <a:t></a:t>
                      </a:r>
                      <a:r>
                        <a:rPr lang="en-GB" sz="1400" b="0" baseline="0" dirty="0">
                          <a:latin typeface="Arial" panose="020B0604020202020204" pitchFamily="34" charset="0"/>
                          <a:cs typeface="Arial" panose="020B0604020202020204" pitchFamily="34" charset="0"/>
                        </a:rPr>
                        <a:t> “SOLPS-ITER”)</a:t>
                      </a:r>
                      <a:endParaRPr lang="en-GB" sz="1400" b="0" dirty="0">
                        <a:latin typeface="Arial" panose="020B0604020202020204" pitchFamily="34" charset="0"/>
                        <a:cs typeface="Arial" panose="020B0604020202020204" pitchFamily="34" charset="0"/>
                      </a:endParaRPr>
                    </a:p>
                  </a:txBody>
                  <a:tcPr/>
                </a:tc>
                <a:tc>
                  <a:txBody>
                    <a:bodyPr/>
                    <a:lstStyle/>
                    <a:p>
                      <a:r>
                        <a:rPr lang="en-GB" sz="1400" b="0" dirty="0">
                          <a:solidFill>
                            <a:srgbClr val="C00000"/>
                          </a:solidFill>
                          <a:latin typeface="Arial" panose="020B0604020202020204" pitchFamily="34" charset="0"/>
                          <a:cs typeface="Arial" panose="020B0604020202020204" pitchFamily="34" charset="0"/>
                        </a:rPr>
                        <a:t>No</a:t>
                      </a:r>
                      <a:r>
                        <a:rPr lang="en-GB" sz="1400" b="0" dirty="0">
                          <a:latin typeface="Arial" panose="020B0604020202020204" pitchFamily="34" charset="0"/>
                          <a:cs typeface="Arial" panose="020B0604020202020204" pitchFamily="34" charset="0"/>
                        </a:rPr>
                        <a:t>, test-particle</a:t>
                      </a:r>
                      <a:r>
                        <a:rPr lang="en-GB" sz="1400" b="0" baseline="0" dirty="0">
                          <a:latin typeface="Arial" panose="020B0604020202020204" pitchFamily="34" charset="0"/>
                          <a:cs typeface="Arial" panose="020B0604020202020204" pitchFamily="34" charset="0"/>
                        </a:rPr>
                        <a:t> approximation on a given plasma BG (e.g. from SOLPS)</a:t>
                      </a:r>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9161147"/>
                  </a:ext>
                </a:extLst>
              </a:tr>
              <a:tr h="370840">
                <a:tc>
                  <a:txBody>
                    <a:bodyPr/>
                    <a:lstStyle/>
                    <a:p>
                      <a:r>
                        <a:rPr lang="en-GB" sz="1400" b="1" dirty="0">
                          <a:latin typeface="Arial" panose="020B0604020202020204" pitchFamily="34" charset="0"/>
                          <a:cs typeface="Arial" panose="020B0604020202020204" pitchFamily="34" charset="0"/>
                        </a:rPr>
                        <a:t>Gyro-motion</a:t>
                      </a:r>
                    </a:p>
                  </a:txBody>
                  <a:tcPr/>
                </a:tc>
                <a:tc>
                  <a:txBody>
                    <a:bodyPr/>
                    <a:lstStyle/>
                    <a:p>
                      <a:r>
                        <a:rPr lang="en-GB" sz="1400" b="0" dirty="0">
                          <a:latin typeface="Arial" panose="020B0604020202020204" pitchFamily="34" charset="0"/>
                          <a:cs typeface="Arial" panose="020B0604020202020204" pitchFamily="34" charset="0"/>
                        </a:rPr>
                        <a:t>Guiding</a:t>
                      </a:r>
                      <a:r>
                        <a:rPr lang="en-GB" sz="1400" b="0" baseline="0" dirty="0">
                          <a:latin typeface="Arial" panose="020B0604020202020204" pitchFamily="34" charset="0"/>
                          <a:cs typeface="Arial" panose="020B0604020202020204" pitchFamily="34" charset="0"/>
                        </a:rPr>
                        <a:t> centre approximation</a:t>
                      </a:r>
                      <a:endParaRPr lang="en-GB" sz="1400" b="0" dirty="0">
                        <a:latin typeface="Arial" panose="020B0604020202020204" pitchFamily="34" charset="0"/>
                        <a:cs typeface="Arial" panose="020B0604020202020204" pitchFamily="34" charset="0"/>
                      </a:endParaRPr>
                    </a:p>
                  </a:txBody>
                  <a:tcPr/>
                </a:tc>
                <a:tc>
                  <a:txBody>
                    <a:bodyPr/>
                    <a:lstStyle/>
                    <a:p>
                      <a:r>
                        <a:rPr lang="en-GB" sz="1400" b="0" dirty="0">
                          <a:solidFill>
                            <a:srgbClr val="008000"/>
                          </a:solidFill>
                          <a:latin typeface="Arial" panose="020B0604020202020204" pitchFamily="34" charset="0"/>
                          <a:cs typeface="Arial" panose="020B0604020202020204" pitchFamily="34" charset="0"/>
                        </a:rPr>
                        <a:t>Full-resolved</a:t>
                      </a:r>
                      <a:r>
                        <a:rPr lang="en-GB" sz="1400" b="0" dirty="0">
                          <a:latin typeface="Arial" panose="020B0604020202020204" pitchFamily="34" charset="0"/>
                          <a:cs typeface="Arial" panose="020B0604020202020204" pitchFamily="34" charset="0"/>
                        </a:rPr>
                        <a:t>, detailed</a:t>
                      </a:r>
                      <a:r>
                        <a:rPr lang="en-GB" sz="1400" b="0" baseline="0" dirty="0">
                          <a:latin typeface="Arial" panose="020B0604020202020204" pitchFamily="34" charset="0"/>
                          <a:cs typeface="Arial" panose="020B0604020202020204" pitchFamily="34" charset="0"/>
                        </a:rPr>
                        <a:t> 3D wall elements, </a:t>
                      </a:r>
                      <a:r>
                        <a:rPr lang="en-GB" sz="1400" b="0" baseline="0" dirty="0">
                          <a:solidFill>
                            <a:srgbClr val="008000"/>
                          </a:solidFill>
                          <a:latin typeface="Arial" panose="020B0604020202020204" pitchFamily="34" charset="0"/>
                          <a:cs typeface="Arial" panose="020B0604020202020204" pitchFamily="34" charset="0"/>
                        </a:rPr>
                        <a:t>surface sheath</a:t>
                      </a:r>
                      <a:endParaRPr lang="en-GB" sz="1400" b="0" dirty="0">
                        <a:solidFill>
                          <a:srgbClr val="008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2941113"/>
                  </a:ext>
                </a:extLst>
              </a:tr>
              <a:tr h="370840">
                <a:tc>
                  <a:txBody>
                    <a:bodyPr/>
                    <a:lstStyle/>
                    <a:p>
                      <a:r>
                        <a:rPr lang="en-GB" sz="1400" b="1" dirty="0">
                          <a:latin typeface="Arial" panose="020B0604020202020204" pitchFamily="34" charset="0"/>
                          <a:cs typeface="Arial" panose="020B0604020202020204" pitchFamily="34" charset="0"/>
                        </a:rPr>
                        <a:t>Plasma-wall</a:t>
                      </a:r>
                      <a:r>
                        <a:rPr lang="en-GB" sz="1400" b="1" baseline="0" dirty="0">
                          <a:latin typeface="Arial" panose="020B0604020202020204" pitchFamily="34" charset="0"/>
                          <a:cs typeface="Arial" panose="020B0604020202020204" pitchFamily="34" charset="0"/>
                        </a:rPr>
                        <a:t> interaction</a:t>
                      </a:r>
                      <a:endParaRPr lang="en-GB" sz="1400" b="1" dirty="0">
                        <a:latin typeface="Arial" panose="020B0604020202020204" pitchFamily="34" charset="0"/>
                        <a:cs typeface="Arial" panose="020B0604020202020204" pitchFamily="34" charset="0"/>
                      </a:endParaRPr>
                    </a:p>
                  </a:txBody>
                  <a:tcPr/>
                </a:tc>
                <a:tc>
                  <a:txBody>
                    <a:bodyPr/>
                    <a:lstStyle/>
                    <a:p>
                      <a:r>
                        <a:rPr lang="en-GB" sz="1400" b="0" dirty="0">
                          <a:latin typeface="Arial" panose="020B0604020202020204" pitchFamily="34" charset="0"/>
                          <a:cs typeface="Arial" panose="020B0604020202020204" pitchFamily="34" charset="0"/>
                        </a:rPr>
                        <a:t>Less detailed locally, often </a:t>
                      </a:r>
                      <a:r>
                        <a:rPr lang="en-GB" sz="1400" b="0" dirty="0">
                          <a:solidFill>
                            <a:srgbClr val="C00000"/>
                          </a:solidFill>
                          <a:latin typeface="Arial" panose="020B0604020202020204" pitchFamily="34" charset="0"/>
                          <a:cs typeface="Arial" panose="020B0604020202020204" pitchFamily="34" charset="0"/>
                        </a:rPr>
                        <a:t>no 3D</a:t>
                      </a:r>
                    </a:p>
                  </a:txBody>
                  <a:tcPr/>
                </a:tc>
                <a:tc>
                  <a:txBody>
                    <a:bodyPr/>
                    <a:lstStyle/>
                    <a:p>
                      <a:r>
                        <a:rPr lang="en-GB" sz="1400" b="0" baseline="0" dirty="0">
                          <a:solidFill>
                            <a:srgbClr val="008000"/>
                          </a:solidFill>
                          <a:latin typeface="Arial" panose="020B0604020202020204" pitchFamily="34" charset="0"/>
                          <a:cs typeface="Arial" panose="020B0604020202020204" pitchFamily="34" charset="0"/>
                        </a:rPr>
                        <a:t>More detailed</a:t>
                      </a:r>
                      <a:r>
                        <a:rPr lang="en-GB" sz="1400" b="0" baseline="0"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3D,</a:t>
                      </a:r>
                      <a:r>
                        <a:rPr lang="en-GB" sz="1400" b="0" baseline="0" dirty="0">
                          <a:latin typeface="Arial" panose="020B0604020202020204" pitchFamily="34" charset="0"/>
                          <a:cs typeface="Arial" panose="020B0604020202020204" pitchFamily="34" charset="0"/>
                        </a:rPr>
                        <a:t> sheath, etc.</a:t>
                      </a:r>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2225287"/>
                  </a:ext>
                </a:extLst>
              </a:tr>
              <a:tr h="370840">
                <a:tc>
                  <a:txBody>
                    <a:bodyPr/>
                    <a:lstStyle/>
                    <a:p>
                      <a:r>
                        <a:rPr lang="en-GB" sz="1400" b="1" dirty="0">
                          <a:latin typeface="Arial" panose="020B0604020202020204" pitchFamily="34" charset="0"/>
                          <a:cs typeface="Arial" panose="020B0604020202020204" pitchFamily="34" charset="0"/>
                        </a:rPr>
                        <a:t>PWI</a:t>
                      </a:r>
                      <a:r>
                        <a:rPr lang="en-GB" sz="1400" b="1" baseline="0" dirty="0">
                          <a:latin typeface="Arial" panose="020B0604020202020204" pitchFamily="34" charset="0"/>
                          <a:cs typeface="Arial" panose="020B0604020202020204" pitchFamily="34" charset="0"/>
                        </a:rPr>
                        <a:t> impact on plasma</a:t>
                      </a:r>
                      <a:endParaRPr lang="en-GB" sz="1400" b="1" dirty="0">
                        <a:latin typeface="Arial" panose="020B0604020202020204" pitchFamily="34" charset="0"/>
                        <a:cs typeface="Arial" panose="020B0604020202020204" pitchFamily="34" charset="0"/>
                      </a:endParaRPr>
                    </a:p>
                  </a:txBody>
                  <a:tcPr/>
                </a:tc>
                <a:tc>
                  <a:txBody>
                    <a:bodyPr/>
                    <a:lstStyle/>
                    <a:p>
                      <a:r>
                        <a:rPr lang="en-GB" sz="1400" b="0" dirty="0">
                          <a:solidFill>
                            <a:srgbClr val="008000"/>
                          </a:solidFill>
                          <a:latin typeface="Arial" panose="020B0604020202020204" pitchFamily="34" charset="0"/>
                          <a:cs typeface="Arial" panose="020B0604020202020204" pitchFamily="34" charset="0"/>
                        </a:rPr>
                        <a:t>Yes</a:t>
                      </a:r>
                      <a:r>
                        <a:rPr lang="en-GB" sz="1400" b="0" dirty="0">
                          <a:latin typeface="Arial" panose="020B0604020202020204" pitchFamily="34" charset="0"/>
                          <a:cs typeface="Arial" panose="020B0604020202020204" pitchFamily="34" charset="0"/>
                        </a:rPr>
                        <a:t>,</a:t>
                      </a:r>
                      <a:r>
                        <a:rPr lang="en-GB" sz="1400" b="0" baseline="0" dirty="0">
                          <a:latin typeface="Arial" panose="020B0604020202020204" pitchFamily="34" charset="0"/>
                          <a:cs typeface="Arial" panose="020B0604020202020204" pitchFamily="34" charset="0"/>
                        </a:rPr>
                        <a:t> also “advanced fluid neutrals”, “wall reservoirs” etc.</a:t>
                      </a:r>
                      <a:endParaRPr lang="en-GB" sz="1400" b="0" dirty="0">
                        <a:latin typeface="Arial" panose="020B0604020202020204" pitchFamily="34" charset="0"/>
                        <a:cs typeface="Arial" panose="020B0604020202020204" pitchFamily="34" charset="0"/>
                      </a:endParaRPr>
                    </a:p>
                  </a:txBody>
                  <a:tcPr/>
                </a:tc>
                <a:tc>
                  <a:txBody>
                    <a:bodyPr/>
                    <a:lstStyle/>
                    <a:p>
                      <a:r>
                        <a:rPr lang="en-GB" sz="1400" b="0" dirty="0">
                          <a:latin typeface="Arial" panose="020B0604020202020204" pitchFamily="34" charset="0"/>
                          <a:cs typeface="Arial" panose="020B0604020202020204" pitchFamily="34" charset="0"/>
                        </a:rPr>
                        <a:t>In general </a:t>
                      </a:r>
                      <a:r>
                        <a:rPr lang="en-GB" sz="1400" b="0" baseline="0" dirty="0">
                          <a:solidFill>
                            <a:srgbClr val="C00000"/>
                          </a:solidFill>
                          <a:latin typeface="Arial" panose="020B0604020202020204" pitchFamily="34" charset="0"/>
                          <a:cs typeface="Arial" panose="020B0604020202020204" pitchFamily="34" charset="0"/>
                        </a:rPr>
                        <a:t>NO </a:t>
                      </a:r>
                    </a:p>
                    <a:p>
                      <a:r>
                        <a:rPr lang="en-GB" sz="1400" b="0" baseline="0" dirty="0">
                          <a:latin typeface="Arial" panose="020B0604020202020204" pitchFamily="34" charset="0"/>
                          <a:cs typeface="Arial" panose="020B0604020202020204" pitchFamily="34" charset="0"/>
                        </a:rPr>
                        <a:t>(certain effects were introduced…)</a:t>
                      </a:r>
                      <a:endParaRPr lang="en-GB"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8067191"/>
                  </a:ext>
                </a:extLst>
              </a:tr>
            </a:tbl>
          </a:graphicData>
        </a:graphic>
      </p:graphicFrame>
      <p:sp>
        <p:nvSpPr>
          <p:cNvPr id="528" name="Textfeld 527"/>
          <p:cNvSpPr txBox="1"/>
          <p:nvPr/>
        </p:nvSpPr>
        <p:spPr>
          <a:xfrm>
            <a:off x="127549" y="2968231"/>
            <a:ext cx="8893978" cy="1815882"/>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Both approaches have clear advantages and range of appropriate tasks, both packages are highly demanded by ITER, EU-DEMO and other fusion-relevant devices! </a:t>
            </a:r>
          </a:p>
          <a:p>
            <a:r>
              <a:rPr lang="en-GB" sz="1400" i="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GB" sz="1400" i="1" dirty="0">
                <a:solidFill>
                  <a:srgbClr val="0070C0"/>
                </a:solidFill>
                <a:latin typeface="Arial" panose="020B0604020202020204" pitchFamily="34" charset="0"/>
                <a:cs typeface="Arial" panose="020B0604020202020204" pitchFamily="34" charset="0"/>
              </a:rPr>
              <a:t>Moreover, they often support each other (plasma BGs from various CFD-EIRENE </a:t>
            </a:r>
            <a:r>
              <a:rPr lang="en-GB" sz="1400" b="1" i="1" dirty="0">
                <a:solidFill>
                  <a:srgbClr val="0070C0"/>
                </a:solidFill>
                <a:latin typeface="Arial" panose="020B0604020202020204" pitchFamily="34" charset="0"/>
                <a:cs typeface="Arial" panose="020B0604020202020204" pitchFamily="34" charset="0"/>
              </a:rPr>
              <a:t>used and tested</a:t>
            </a:r>
            <a:r>
              <a:rPr lang="en-GB" sz="1400" i="1" dirty="0">
                <a:solidFill>
                  <a:srgbClr val="0070C0"/>
                </a:solidFill>
                <a:latin typeface="Arial" panose="020B0604020202020204" pitchFamily="34" charset="0"/>
                <a:cs typeface="Arial" panose="020B0604020202020204" pitchFamily="34" charset="0"/>
              </a:rPr>
              <a:t> in ERO)</a:t>
            </a:r>
          </a:p>
          <a:p>
            <a:endParaRPr lang="en-GB" sz="11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However, the subtasks for treatment of atomic and molecular processes in plasma are very similar!</a:t>
            </a:r>
          </a:p>
          <a:p>
            <a:pPr marL="342900" indent="-342900">
              <a:buFont typeface="Wingdings" panose="05000000000000000000" pitchFamily="2" charset="2"/>
              <a:buChar char="Ø"/>
            </a:pPr>
            <a:r>
              <a:rPr lang="en-GB" sz="1400" dirty="0">
                <a:latin typeface="Arial" panose="020B0604020202020204" pitchFamily="34" charset="0"/>
                <a:cs typeface="Arial" panose="020B0604020202020204" pitchFamily="34" charset="0"/>
              </a:rPr>
              <a:t>Break-up of the molecular species in plasma</a:t>
            </a:r>
          </a:p>
          <a:p>
            <a:pPr marL="342900" indent="-342900">
              <a:buFont typeface="Wingdings" panose="05000000000000000000" pitchFamily="2" charset="2"/>
              <a:buChar char="Ø"/>
            </a:pPr>
            <a:r>
              <a:rPr lang="en-GB" sz="1400" dirty="0">
                <a:latin typeface="Arial" panose="020B0604020202020204" pitchFamily="34" charset="0"/>
                <a:cs typeface="Arial" panose="020B0604020202020204" pitchFamily="34" charset="0"/>
              </a:rPr>
              <a:t>Ionisation and other processes affecting charge and energy, thus transport</a:t>
            </a:r>
          </a:p>
          <a:p>
            <a:pPr marL="342900" indent="-342900">
              <a:buFont typeface="Wingdings" panose="05000000000000000000" pitchFamily="2" charset="2"/>
              <a:buChar char="Ø"/>
            </a:pPr>
            <a:r>
              <a:rPr lang="en-GB" sz="1400" dirty="0">
                <a:latin typeface="Arial" panose="020B0604020202020204" pitchFamily="34" charset="0"/>
                <a:cs typeface="Arial" panose="020B0604020202020204" pitchFamily="34" charset="0"/>
              </a:rPr>
              <a:t>Synthetic spectroscopy for comparison with diagnostics</a:t>
            </a:r>
          </a:p>
        </p:txBody>
      </p:sp>
      <p:sp>
        <p:nvSpPr>
          <p:cNvPr id="530" name="Rechteck 529"/>
          <p:cNvSpPr/>
          <p:nvPr/>
        </p:nvSpPr>
        <p:spPr>
          <a:xfrm>
            <a:off x="6804248" y="4155926"/>
            <a:ext cx="2088232" cy="523220"/>
          </a:xfrm>
          <a:prstGeom prst="rect">
            <a:avLst/>
          </a:prstGeom>
          <a:solidFill>
            <a:srgbClr val="FFFF00"/>
          </a:solidFill>
        </p:spPr>
        <p:txBody>
          <a:bodyPr wrap="square">
            <a:spAutoFit/>
          </a:bodyPr>
          <a:lstStyle/>
          <a:p>
            <a:r>
              <a:rPr lang="en-US" sz="1400" b="1" spc="-1" dirty="0">
                <a:solidFill>
                  <a:srgbClr val="C00000"/>
                </a:solidFill>
                <a:latin typeface="Arial"/>
              </a:rPr>
              <a:t>Similar A</a:t>
            </a:r>
            <a:r>
              <a:rPr lang="en-GB" sz="1400" b="1" spc="-1" dirty="0">
                <a:solidFill>
                  <a:srgbClr val="C00000"/>
                </a:solidFill>
                <a:latin typeface="Arial"/>
              </a:rPr>
              <a:t>&amp;M process treatment challenges!</a:t>
            </a:r>
            <a:endParaRPr lang="en-GB" sz="1400" dirty="0"/>
          </a:p>
        </p:txBody>
      </p:sp>
    </p:spTree>
    <p:extLst>
      <p:ext uri="{BB962C8B-B14F-4D97-AF65-F5344CB8AC3E}">
        <p14:creationId xmlns:p14="http://schemas.microsoft.com/office/powerpoint/2010/main" val="714961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ROfusion6x9_5_3_2019 [Read-Only]" id="{4FA7D1A4-291D-482A-B5DE-8C6DF9C8AE24}" vid="{D585476B-6F94-4416-A937-50A74B4E569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2086</Words>
  <Application>Microsoft Office PowerPoint</Application>
  <PresentationFormat>Bildschirmpräsentation (16:9)</PresentationFormat>
  <Paragraphs>178</Paragraphs>
  <Slides>16</Slides>
  <Notes>7</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16</vt:i4>
      </vt:variant>
    </vt:vector>
  </HeadingPairs>
  <TitlesOfParts>
    <vt:vector size="26" baseType="lpstr">
      <vt:lpstr>MS Mincho</vt:lpstr>
      <vt:lpstr>Aptos</vt:lpstr>
      <vt:lpstr>Arial</vt:lpstr>
      <vt:lpstr>Calibri</vt:lpstr>
      <vt:lpstr>Cambria Math</vt:lpstr>
      <vt:lpstr>Symbol</vt:lpstr>
      <vt:lpstr>Times New Roman</vt:lpstr>
      <vt:lpstr>Wingdings</vt:lpstr>
      <vt:lpstr>Office Theme</vt:lpstr>
      <vt:lpstr>1_Office Theme</vt:lpstr>
      <vt:lpstr> </vt:lpstr>
      <vt:lpstr>PowerPoint-Präsentation</vt:lpstr>
      <vt:lpstr>Ploutos</vt:lpstr>
      <vt:lpstr>Policy proposal on management of AMNS data </vt:lpstr>
      <vt:lpstr>‘StoichioMatr’ approach for balance equations</vt:lpstr>
      <vt:lpstr>New CRM Solver for EIRENE – “ModCR”</vt:lpstr>
      <vt:lpstr>UML for ModCR –crude version of “action diagram”</vt:lpstr>
      <vt:lpstr>UML Class Diagramm of ModCR</vt:lpstr>
      <vt:lpstr>PowerPoint-Präsentation</vt:lpstr>
      <vt:lpstr>ModCR (standalone, LTE) results</vt:lpstr>
      <vt:lpstr>PowerPoint-Präsentation</vt:lpstr>
      <vt:lpstr>Thanks for the attention!</vt:lpstr>
      <vt:lpstr>IMS – items for 2025</vt:lpstr>
      <vt:lpstr>PowerPoint-Präsentation</vt:lpstr>
      <vt:lpstr>PowerPoint-Präsentation</vt:lpstr>
      <vt:lpstr>W sputtering with B admix (SDTrimSP)  </vt:lpstr>
    </vt:vector>
  </TitlesOfParts>
  <Company>Forschungszentrum Jülich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studies in preparation of JET-ILW TT and DT operation: insight and extrapolation to ITER by the ERO2.0 modelling</dc:title>
  <dc:creator>Dmitry Borodin</dc:creator>
  <cp:lastModifiedBy>Borodin, Dmitry</cp:lastModifiedBy>
  <cp:revision>1188</cp:revision>
  <cp:lastPrinted>2014-10-16T14:51:28Z</cp:lastPrinted>
  <dcterms:created xsi:type="dcterms:W3CDTF">2019-10-05T18:10:40Z</dcterms:created>
  <dcterms:modified xsi:type="dcterms:W3CDTF">2025-12-11T23:58:14Z</dcterms:modified>
</cp:coreProperties>
</file>