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6" r:id="rId3"/>
    <p:sldMasterId id="2147483685" r:id="rId4"/>
  </p:sldMasterIdLst>
  <p:notesMasterIdLst>
    <p:notesMasterId r:id="rId12"/>
  </p:notesMasterIdLst>
  <p:sldIdLst>
    <p:sldId id="257" r:id="rId5"/>
    <p:sldId id="289" r:id="rId6"/>
    <p:sldId id="293" r:id="rId7"/>
    <p:sldId id="294" r:id="rId8"/>
    <p:sldId id="290" r:id="rId9"/>
    <p:sldId id="295" r:id="rId10"/>
    <p:sldId id="263" r:id="rId11"/>
  </p:sldIdLst>
  <p:sldSz cx="12192000" cy="6858000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11/dec/25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9211" b="444"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/>
          <a:stretch/>
        </p:blipFill>
        <p:spPr>
          <a:xfrm>
            <a:off x="7442480" y="1"/>
            <a:ext cx="474952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01C1A-6E7E-612C-43F3-EC61D92B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22 oktober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14B9D-4B69-541B-90C5-1DE1CD19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08A3E-A8A1-F370-10DB-01F2D421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A6643CE8-9E95-432D-AD84-B6988240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72D5D7E5-F68A-4E2B-96E6-5913C514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F68FB522-1C33-417C-92A3-4C78D238D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EB5A2B4-55D0-415D-A0E6-970CFB3F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1" r="19211" b="573"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2480" y="2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3C954B-EDA7-46C1-8124-37023E7C4094}"/>
              </a:ext>
            </a:extLst>
          </p:cNvPr>
          <p:cNvSpPr txBox="1"/>
          <p:nvPr userDrawn="1"/>
        </p:nvSpPr>
        <p:spPr>
          <a:xfrm>
            <a:off x="12520337" y="2091690"/>
            <a:ext cx="2535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  <a:endParaRPr lang="en-GB" sz="1400" noProof="0">
              <a:solidFill>
                <a:schemeClr val="bg2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44F6F0-F868-4D96-BF15-2A9A62232E43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A12CD1-BB55-41C1-88B2-DD14F67E56B8}"/>
              </a:ext>
            </a:extLst>
          </p:cNvPr>
          <p:cNvSpPr txBox="1"/>
          <p:nvPr userDrawn="1"/>
        </p:nvSpPr>
        <p:spPr>
          <a:xfrm>
            <a:off x="12520337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C313B7F9-D3D7-4F9D-8883-C8DA1FE9DA02}"/>
              </a:ext>
            </a:extLst>
          </p:cNvPr>
          <p:cNvSpPr/>
          <p:nvPr userDrawn="1"/>
        </p:nvSpPr>
        <p:spPr>
          <a:xfrm rot="16200000">
            <a:off x="1230603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3E26FA-3773-470A-AAAD-81C91C27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3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9EEB36E-3627-4A84-A3BA-9AA3D876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A73902-F8F9-4FA5-9AB3-2C3A9B42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F5603FA-107F-400E-9786-33F77317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319D7B-AEDB-49D5-8483-7ACABB4C0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3978C832-D700-4C81-A864-D2FEAF5A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4337D4DD-E23F-408B-91D8-E287810B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2512E1A9-7D7F-4934-B6A5-91A809786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1"/>
            <a:ext cx="8414444" cy="6858001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130" r="5952" b="130"/>
          <a:stretch/>
        </p:blipFill>
        <p:spPr>
          <a:xfrm>
            <a:off x="-86424" y="0"/>
            <a:ext cx="3869000" cy="685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AF324-4755-455F-AB75-12704855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20" y="2826242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7" y="4156198"/>
            <a:ext cx="700130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527BFBC-FC6A-4F68-B9A0-4F0883FF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57305E4-6A9B-4D6F-9D85-6F15BCF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59D74ED-1BAB-4FBA-8486-79411567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7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16F3EBB-D968-46B8-B673-0C596144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C03DB3-583B-4DF1-A71C-17CDE9EF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1D9815BA-2AEB-4847-B651-32EF707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AF31FF6-EA75-4888-8D6D-52972ED6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87718275-8A91-4D74-8351-1490F1B47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2"/>
            <a:ext cx="8414444" cy="6858001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01026610-305B-4E94-B322-4ED0CB17B6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782576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5220" y="2826242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8" y="4156198"/>
            <a:ext cx="7011814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2E7C8E-4FEA-4866-8D67-3D0CA3CC4ECF}"/>
              </a:ext>
            </a:extLst>
          </p:cNvPr>
          <p:cNvSpPr txBox="1"/>
          <p:nvPr userDrawn="1"/>
        </p:nvSpPr>
        <p:spPr>
          <a:xfrm>
            <a:off x="-3541100" y="2091690"/>
            <a:ext cx="253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C9D9E286-C0FC-4596-85E8-38564247CDC5}"/>
              </a:ext>
            </a:extLst>
          </p:cNvPr>
          <p:cNvSpPr/>
          <p:nvPr userDrawn="1"/>
        </p:nvSpPr>
        <p:spPr>
          <a:xfrm rot="5400000" flipH="1">
            <a:off x="-100515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0C74DA-30F0-4253-B617-8A070B7777C2}"/>
              </a:ext>
            </a:extLst>
          </p:cNvPr>
          <p:cNvSpPr txBox="1"/>
          <p:nvPr userDrawn="1"/>
        </p:nvSpPr>
        <p:spPr>
          <a:xfrm>
            <a:off x="-2945103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2B710E17-039F-48FA-84AA-5509F0041060}"/>
              </a:ext>
            </a:extLst>
          </p:cNvPr>
          <p:cNvSpPr/>
          <p:nvPr userDrawn="1"/>
        </p:nvSpPr>
        <p:spPr>
          <a:xfrm rot="5400000" flipH="1">
            <a:off x="-100515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099820C-86C2-49E4-8747-4C2BF8D10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213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2389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565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074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3213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3213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52389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52389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21565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1565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1565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9074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9074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9074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22 oktober 2025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7" name="Tijdelijke aanduiding voor dianummer 5">
            <a:extLst>
              <a:ext uri="{FF2B5EF4-FFF2-40B4-BE49-F238E27FC236}">
                <a16:creationId xmlns:a16="http://schemas.microsoft.com/office/drawing/2014/main" id="{8A3ADC05-9821-42E9-BA7B-62837F2E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22 oktober 2025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00A7BDA-065E-4DB2-8FCC-E1F72517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22 oktober 2025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02402-6354-4277-ACE2-B6F3163C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22 oktober 2025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0EC1D06-D0D6-43A4-9CEF-30FB79B3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22 oktober 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799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B0E81-3B52-4998-8953-800B819F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9E0087-4B1F-49F6-840E-E51EFCB56C9B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BB7260-3041-4FA8-804F-1508C5166B67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4A7630-8387-41C4-9F4C-9F495A494852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8FF990-6680-4B40-A836-1BD155BA766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AA715D-60D7-445E-950C-A9C64264646D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75ACB5-9D43-4919-8788-A29540D290B1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353075-2B89-4C0B-876D-DD1CD854E32C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62EC549-450B-40B7-80B7-2E5B787B0F74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CE84B7-282D-4BA5-AA3B-3BBA12C0BAC9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3F1C8B-D55C-46D5-8E94-3BC739783825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42A86BD-59A5-48A2-9F87-F628C46594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E98A86A-946A-481C-AD49-4ECB4466EFF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2CA6ED0-99F3-4BD1-A890-99F5A0A747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F9DBFAC-9644-4491-BD6D-DB9F32B9D2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62C0298-2532-4B79-B7D6-9120FFAF5F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604120A-74F3-4913-9C0C-C316E84178BC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35426E9F-4CB0-4951-8E6D-27D9E43F8FB0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F5D8FD-2232-476F-899E-0FBB35A1C3F0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A6D357D-42B5-4F74-BF68-3C7A3C4657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D146617A-6150-4561-B7DD-A9E3AEA248B7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73B3C80-1F73-4C4B-A2F0-4C9C6D141AD1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7B1373FE-CCE9-4943-A741-874426342C29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37E0D2-8AAE-4042-97F8-7B885754870A}"/>
              </a:ext>
            </a:extLst>
          </p:cNvPr>
          <p:cNvSpPr txBox="1"/>
          <p:nvPr userDrawn="1"/>
        </p:nvSpPr>
        <p:spPr>
          <a:xfrm>
            <a:off x="11420230" y="6073200"/>
            <a:ext cx="48601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/4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3618288-10B5-4ECD-B4E2-6F446368A160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D72BD59B-0D58-4FD7-A1E5-ED24FCF5142B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61" r:id="rId5"/>
    <p:sldLayoutId id="2147483651" r:id="rId6"/>
    <p:sldLayoutId id="2147483650" r:id="rId7"/>
    <p:sldLayoutId id="2147483652" r:id="rId8"/>
    <p:sldLayoutId id="2147483654" r:id="rId9"/>
    <p:sldLayoutId id="2147483694" r:id="rId10"/>
    <p:sldLayoutId id="2147483658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7A53D1-31BF-4631-B5E2-371F5C5128E4}"/>
              </a:ext>
            </a:extLst>
          </p:cNvPr>
          <p:cNvSpPr txBox="1"/>
          <p:nvPr userDrawn="1"/>
        </p:nvSpPr>
        <p:spPr>
          <a:xfrm>
            <a:off x="11420230" y="6073200"/>
            <a:ext cx="53113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D47B8E5-4584-427D-89B6-F0A8EECB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22266E2-D53C-4099-99F2-3B04692355D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9922080-8859-4509-8C21-9C1063A1ADDB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9AE110ED-5D75-46D9-A2E2-A34A11AC8435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89A37689-D6F5-43DD-8C04-CAE1D8E3D83F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914E35EC-CB17-4B9F-888B-1F016DBB9A0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8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5" r:id="rId5"/>
    <p:sldLayoutId id="2147483668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53C04F6-991D-40A1-9552-3FA1755C94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E1FB83F0-47A4-4A31-AA40-34FC20FF3496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5C9865E-BAC7-43B4-B4E9-B36A4A0B95BC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B68F15BC-845E-4757-B84B-05E93469FF5E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9EB2526-3303-4C3A-9EB6-AECD250B96D8}"/>
              </a:ext>
            </a:extLst>
          </p:cNvPr>
          <p:cNvSpPr txBox="1"/>
          <p:nvPr userDrawn="1"/>
        </p:nvSpPr>
        <p:spPr>
          <a:xfrm>
            <a:off x="11420230" y="6073200"/>
            <a:ext cx="48374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CA430C7-1173-4F45-A37B-DD80EE00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C2C22B5-54F9-4941-BE55-A094F9B58E51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27366388-5760-409C-BA64-4942721E48FA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AE98557-3ECC-4F27-9AFF-756A12E4ABA7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2D988863-848C-4E57-B61C-A03C67A7CB04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7D82EF0C-5524-468F-8F09-403395F2F94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D40B6D1-C812-45B6-8A21-FA05EB07E710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C8FD228-8436-485F-A221-1AB054A110BC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63035FA-33BE-4971-8D53-40DAD9477E77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531498C-2C0A-4E32-B70F-C13F87FCB6A4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49F0B2F-63C3-4CBE-9204-D78CA455A20C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4A6D1FE4-7614-43DE-A960-3AB5FB28436E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1C2F1567-D262-42ED-9D3B-8F88D623FD82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7E3E9355-5E9C-44F2-A3C9-E0EDD5894B11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3D37270-BAE3-491B-87AC-5D6C2C6B194B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D9BC3601-233F-4A3D-9D48-B24E6E9476FC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D86E38-AF35-49CF-AFEA-A1C956C5E5FE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3C0F30C-53CD-4956-9E62-5BF94FAA8CC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497F2677-F757-4180-B7EC-4241D4886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2CDD460C-E827-4BE4-9AF6-AC4ACF716C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7CB7C18-6AFA-4E34-AAB1-78025DCC9E7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4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61D766B-AE05-41F6-97D7-B0D68CF50C9E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F08617F-AF79-47A7-B9C2-84315053016A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B32B94-2EA3-4D0C-92C5-F3EAA06F889B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52398A7D-4F24-45BA-93B0-39BC7BF6D0F1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5115A94-F044-472C-A9DA-DDFCEA712593}"/>
              </a:ext>
            </a:extLst>
          </p:cNvPr>
          <p:cNvSpPr txBox="1"/>
          <p:nvPr userDrawn="1"/>
        </p:nvSpPr>
        <p:spPr>
          <a:xfrm>
            <a:off x="11420230" y="6073200"/>
            <a:ext cx="45718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FD0C8193-8990-4BF8-8E41-F2CC0147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CDEF40A-C79D-43E4-A5DD-7AF2819FC024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4A408EF7-1008-4EAD-A953-EAA369C7BE98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5C52140-402F-4CB9-83D1-72C44AD1C68D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87729A79-CE9B-4356-AA9D-1D4C33F5740A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D9E35370-AC98-4476-B408-02EC5A5E2BF6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E3502B5-52AB-4717-9DC0-7504C6474EFD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DD7F41B-9F49-4A30-A3DF-C1B20D3A7E7F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3BCD98D-9689-43EE-8DD1-7C9E2F819DE4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79897CEA-C547-478F-9288-7B28CCA4888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E32C9BCB-1A9C-4555-A917-C79D1097992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F07A4A04-C70A-489B-AA2E-6D101B570847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E32B463-21AB-4019-9A6E-C1042D891657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B7547B45-7840-498A-8292-91123A400E2E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0A62BBFC-1240-419F-9A17-35F3D1D9FC4F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4DB68B3A-7A65-4A83-9FE7-5F81F5989BF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61E0014-6475-444A-BC6B-3270A09E1A84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3B922B2E-D787-42B1-B397-BEFFFA737309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B352AFEE-FC7C-4495-94DD-323D4599A2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ECD8D1E-D8CB-4B16-88BD-54A15B09BC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4F25046E-561D-4008-83C8-6A2015BA5A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3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662AF3C-8711-452C-A160-D08F8F85F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/>
              <a:t>DIFFER TSVV-5 2025</a:t>
            </a:r>
            <a:endParaRPr lang="nl-NL" sz="4200"/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E368232D-70F5-46FD-976B-B6E666A9F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221" y="2314631"/>
            <a:ext cx="6956245" cy="562793"/>
          </a:xfrm>
        </p:spPr>
        <p:txBody>
          <a:bodyPr>
            <a:normAutofit/>
          </a:bodyPr>
          <a:lstStyle/>
          <a:p>
            <a:r>
              <a:rPr lang="en-US"/>
              <a:t>Overview of activities</a:t>
            </a:r>
            <a:endParaRPr lang="en-US" sz="220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8845AE1-787A-485C-8672-F3347293F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dirty="0"/>
              <a:t>P.W.C. Groen and E. </a:t>
            </a:r>
            <a:r>
              <a:rPr lang="en-US" sz="2200"/>
              <a:t>Westerhof</a:t>
            </a:r>
            <a:endParaRPr lang="nl-NL" sz="2200"/>
          </a:p>
        </p:txBody>
      </p:sp>
      <p:sp>
        <p:nvSpPr>
          <p:cNvPr id="2" name="Tijdelijke aanduiding voor tekst 9">
            <a:extLst>
              <a:ext uri="{FF2B5EF4-FFF2-40B4-BE49-F238E27FC236}">
                <a16:creationId xmlns:a16="http://schemas.microsoft.com/office/drawing/2014/main" id="{77E07207-443C-C79F-FA02-A3FA19321A3D}"/>
              </a:ext>
            </a:extLst>
          </p:cNvPr>
          <p:cNvSpPr txBox="1">
            <a:spLocks/>
          </p:cNvSpPr>
          <p:nvPr/>
        </p:nvSpPr>
        <p:spPr>
          <a:xfrm>
            <a:off x="357221" y="4983865"/>
            <a:ext cx="6956245" cy="365125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lang="nl-NL" sz="2200" kern="1200" spc="-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1605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13E-95F0-4786-AA42-E1ABB26D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</a:t>
            </a:r>
            <a:r>
              <a:rPr lang="nl-NL"/>
              <a:t>ork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458-80D6-4885-B4E1-7F8C538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scoring of processes B2.5-EIRENE (PWG)</a:t>
            </a:r>
          </a:p>
          <a:p>
            <a:endParaRPr lang="en-GB" dirty="0"/>
          </a:p>
          <a:p>
            <a:r>
              <a:rPr lang="en-GB" dirty="0" err="1"/>
              <a:t>ModCR</a:t>
            </a:r>
            <a:r>
              <a:rPr lang="en-GB" dirty="0"/>
              <a:t> (PWG)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/>
              <a:t>Coupling </a:t>
            </a:r>
            <a:r>
              <a:rPr lang="en-GB" dirty="0" err="1"/>
              <a:t>FreeFEM</a:t>
            </a:r>
            <a:r>
              <a:rPr lang="en-GB" dirty="0"/>
              <a:t> to SOLPS-ITER (continued, PWG)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/>
              <a:t>Modelling of Magnum-PSI with vibrationally resolved molecular distribution (EW)</a:t>
            </a:r>
            <a:endParaRPr lang="en-GB" dirty="0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776A-6EFD-4E7B-979A-C6BE63DE70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22 oktober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88B6-BE7C-4299-AAFE-34E2F5F3E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831286" cy="365125"/>
          </a:xfrm>
        </p:spPr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6852-A172-40BF-A028-F64FD29A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4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16A1-3AD1-5CB6-40BB-6417FC32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Add scoring of processes B2.5-EIRENE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1176-CC0E-10D4-7FE4-6217BEEF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a code snippet from Nicolas Rivals (CEA) for scoring processes</a:t>
            </a:r>
          </a:p>
          <a:p>
            <a:r>
              <a:rPr lang="en-US" dirty="0"/>
              <a:t>Implemented this in </a:t>
            </a:r>
            <a:r>
              <a:rPr lang="en-US" dirty="0" err="1"/>
              <a:t>solps-iter</a:t>
            </a:r>
            <a:r>
              <a:rPr lang="en-US" dirty="0"/>
              <a:t>/modules/Eirene/</a:t>
            </a:r>
            <a:r>
              <a:rPr lang="en-US" dirty="0" err="1"/>
              <a:t>src</a:t>
            </a:r>
            <a:r>
              <a:rPr lang="en-US" dirty="0"/>
              <a:t>/user-routines/</a:t>
            </a:r>
            <a:r>
              <a:rPr lang="en-US" dirty="0" err="1"/>
              <a:t>user_iter</a:t>
            </a:r>
            <a:br>
              <a:rPr lang="en-US" dirty="0"/>
            </a:br>
            <a:r>
              <a:rPr lang="en-US" dirty="0"/>
              <a:t>(local branch)</a:t>
            </a:r>
          </a:p>
          <a:p>
            <a:pPr lvl="1"/>
            <a:r>
              <a:rPr lang="en-US" dirty="0" err="1"/>
              <a:t>eirmod_upcusr.f</a:t>
            </a:r>
            <a:endParaRPr lang="en-US" dirty="0"/>
          </a:p>
          <a:p>
            <a:pPr lvl="1"/>
            <a:r>
              <a:rPr lang="en-US" dirty="0" err="1"/>
              <a:t>eirmod_uptusr.f</a:t>
            </a:r>
            <a:endParaRPr lang="en-US" dirty="0"/>
          </a:p>
          <a:p>
            <a:r>
              <a:rPr lang="en-US" dirty="0"/>
              <a:t>However, this only concerns a subset of processes (i.e. tracked particle energy dependent)</a:t>
            </a:r>
          </a:p>
          <a:p>
            <a:r>
              <a:rPr lang="en-US" dirty="0"/>
              <a:t>Implement the scoring of other processes in these user routines would duplicate code (inefficient and error-prone), because it is spread over existing multiple parts of the code</a:t>
            </a:r>
          </a:p>
          <a:p>
            <a:r>
              <a:rPr lang="en-US" dirty="0"/>
              <a:t>This demands a much larger effort than anticipated (discontinued)</a:t>
            </a:r>
            <a:br>
              <a:rPr lang="en-US" dirty="0"/>
            </a:br>
            <a:endParaRPr lang="en-US" dirty="0"/>
          </a:p>
          <a:p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D09C-AA35-36BE-6D13-0728119362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22 oktober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DFFA4-3722-EE2B-013E-8C5DEE396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09F0-8526-4763-69D7-A307247D8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6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24A6-5DFF-7FB3-D436-B6222BD0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ModCR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4B9D-BBCF-F8CD-32F6-1F1D3DEB4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 standalone CRM code, with the intention to be coupled to EIRENE</a:t>
            </a:r>
          </a:p>
          <a:p>
            <a:endParaRPr lang="nl-NL"/>
          </a:p>
          <a:p>
            <a:r>
              <a:rPr lang="nl-NL"/>
              <a:t>In close collaboration with M. Gordon, and Dmitriy Borodin (FZJ)</a:t>
            </a:r>
          </a:p>
          <a:p>
            <a:endParaRPr lang="nl-NL"/>
          </a:p>
          <a:p>
            <a:r>
              <a:rPr lang="nl-NL"/>
              <a:t>Analysing, documenting, redesigning and refactoring code, add features (e.g. line intensity calculation)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47C5-2230-47AB-CA11-58307D9338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22 oktober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22F6-CE73-AFF9-FA98-E4AC810CB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142D-0261-D48A-C3FE-FEB057442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74B80-A3C0-978E-282A-8A7ED231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57" y="3547873"/>
            <a:ext cx="4300589" cy="2919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89FFE5-757D-0627-CEE4-10734EB55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872" y="3853813"/>
            <a:ext cx="5169408" cy="19619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E5829-D8A5-CC5D-720B-4BA90C91224C}"/>
              </a:ext>
            </a:extLst>
          </p:cNvPr>
          <p:cNvSpPr txBox="1"/>
          <p:nvPr/>
        </p:nvSpPr>
        <p:spPr>
          <a:xfrm>
            <a:off x="9579864" y="6032179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>
                <a:solidFill>
                  <a:schemeClr val="bg2"/>
                </a:solidFill>
              </a:rPr>
              <a:t>M. Gordon, FZJ</a:t>
            </a:r>
            <a:endParaRPr lang="nl-NL" sz="11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0E2E0-F14A-4923-6F12-F41D48D9D503}"/>
              </a:ext>
            </a:extLst>
          </p:cNvPr>
          <p:cNvSpPr txBox="1"/>
          <p:nvPr/>
        </p:nvSpPr>
        <p:spPr>
          <a:xfrm>
            <a:off x="6934200" y="6203678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>
                <a:solidFill>
                  <a:schemeClr val="bg2"/>
                </a:solidFill>
              </a:rPr>
              <a:t>P.W.C. Groen, DIFFER</a:t>
            </a:r>
            <a:endParaRPr lang="nl-NL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B6F7-2937-DE20-A346-9238C05D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Coupling FreeFEM to SOLPS-ITER (continued)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38EC-5655-D964-D445-91EED80F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Simulation of plasma heat flux on (linear device) Magnum-PSI target,</a:t>
            </a:r>
            <a:br>
              <a:rPr lang="en-GB" dirty="0"/>
            </a:br>
            <a:r>
              <a:rPr lang="en-GB" dirty="0"/>
              <a:t>calculating the target’s temperature</a:t>
            </a:r>
          </a:p>
          <a:p>
            <a:endParaRPr lang="en-GB" dirty="0"/>
          </a:p>
          <a:p>
            <a:r>
              <a:rPr lang="en-GB" dirty="0"/>
              <a:t>Coupling SOLPS-ITER, i.e. B2.5 with </a:t>
            </a:r>
            <a:r>
              <a:rPr lang="en-GB" dirty="0" err="1"/>
              <a:t>FreeFEM</a:t>
            </a:r>
            <a:r>
              <a:rPr lang="en-GB" dirty="0"/>
              <a:t> [1] code describing the target,</a:t>
            </a:r>
            <a:br>
              <a:rPr lang="en-GB" dirty="0"/>
            </a:br>
            <a:r>
              <a:rPr lang="en-GB" dirty="0"/>
              <a:t>as done by J. Gonzalez [2] and G.F. Nallo [3]</a:t>
            </a:r>
          </a:p>
          <a:p>
            <a:endParaRPr lang="en-GB" dirty="0"/>
          </a:p>
          <a:p>
            <a:r>
              <a:rPr lang="en-GB" dirty="0"/>
              <a:t>The coupling still needs to be implemented thoroughly, and we have contact with </a:t>
            </a:r>
            <a:r>
              <a:rPr lang="en-GB" dirty="0" err="1"/>
              <a:t>Politecnico</a:t>
            </a:r>
            <a:r>
              <a:rPr lang="en-GB" dirty="0"/>
              <a:t> di Torino to address the still open questions that are reported, e.g.</a:t>
            </a:r>
          </a:p>
          <a:p>
            <a:pPr lvl="1"/>
            <a:r>
              <a:rPr lang="en-GB" dirty="0"/>
              <a:t>documentation (routines, input files, switches, equations solved, mesh creation, etc.)</a:t>
            </a:r>
          </a:p>
          <a:p>
            <a:pPr lvl="1"/>
            <a:r>
              <a:rPr lang="en-GB" dirty="0" err="1"/>
              <a:t>FreeFEM</a:t>
            </a:r>
            <a:r>
              <a:rPr lang="en-GB" dirty="0"/>
              <a:t> installation and details</a:t>
            </a:r>
          </a:p>
          <a:p>
            <a:pPr lvl="1"/>
            <a:r>
              <a:rPr lang="en-GB" dirty="0"/>
              <a:t>deployment setup (bringing it to the users)</a:t>
            </a:r>
          </a:p>
          <a:p>
            <a:pPr lvl="1"/>
            <a:endParaRPr lang="en-GB" dirty="0"/>
          </a:p>
          <a:p>
            <a:pPr lvl="1"/>
            <a:endParaRPr lang="en-GB" dirty="0">
              <a:solidFill>
                <a:schemeClr val="bg2"/>
              </a:solidFill>
            </a:endParaRPr>
          </a:p>
          <a:p>
            <a:pPr lvl="1"/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4BA2C-6FF0-019C-753D-035CFC999B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22 oktober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F6868-10ED-029E-C852-A1CE91B20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32DC-B8D3-A799-ECB0-0A9FD0E8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2A396-0591-1465-5816-7BF05821DEC1}"/>
              </a:ext>
            </a:extLst>
          </p:cNvPr>
          <p:cNvSpPr txBox="1"/>
          <p:nvPr/>
        </p:nvSpPr>
        <p:spPr>
          <a:xfrm>
            <a:off x="4136204" y="6041001"/>
            <a:ext cx="4180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[1] freefem.org (Finite Element Method code)</a:t>
            </a:r>
          </a:p>
          <a:p>
            <a:pPr algn="l"/>
            <a:r>
              <a:rPr lang="en-US" sz="1000">
                <a:solidFill>
                  <a:schemeClr val="bg2"/>
                </a:solidFill>
              </a:rPr>
              <a:t>[2] J. Gonzalez et al., </a:t>
            </a:r>
            <a:r>
              <a:rPr lang="fr-FR" sz="1000">
                <a:solidFill>
                  <a:schemeClr val="bg2"/>
                </a:solidFill>
              </a:rPr>
              <a:t>Plasma Phys. Control. Fusion 65 (2023) 045009</a:t>
            </a:r>
            <a:endParaRPr lang="en-US" sz="1000">
              <a:solidFill>
                <a:schemeClr val="bg2"/>
              </a:solidFill>
            </a:endParaRPr>
          </a:p>
          <a:p>
            <a:pPr algn="l"/>
            <a:r>
              <a:rPr lang="en-US" sz="1000">
                <a:solidFill>
                  <a:schemeClr val="bg2"/>
                </a:solidFill>
              </a:rPr>
              <a:t>[3] G.F. Nallo et al., Journal of Fusion Energy (2023) 42:41</a:t>
            </a:r>
            <a:endParaRPr lang="nl-NL" sz="10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5B904-5143-6047-5CB4-7F2058B90E9A}"/>
              </a:ext>
            </a:extLst>
          </p:cNvPr>
          <p:cNvSpPr txBox="1"/>
          <p:nvPr/>
        </p:nvSpPr>
        <p:spPr>
          <a:xfrm>
            <a:off x="9075848" y="6102556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>
                <a:solidFill>
                  <a:schemeClr val="bg2"/>
                </a:solidFill>
              </a:rPr>
              <a:t>Target temperature output</a:t>
            </a:r>
            <a:endParaRPr lang="nl-NL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C12D-B6EA-4451-9E02-154C4FCA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of Magnum-PSI </a:t>
            </a:r>
            <a:br>
              <a:rPr lang="en-US" dirty="0"/>
            </a:br>
            <a:r>
              <a:rPr lang="en-US" dirty="0"/>
              <a:t>with vibrationally resolved molecular distribution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AC78-7B89-478E-B30F-978C5C4FE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63" y="1769063"/>
            <a:ext cx="5612825" cy="413643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/>
              <a:t>A Magnum-PSI case has been set up in SOLPS-ITER including all vibrational states of H</a:t>
            </a:r>
            <a:r>
              <a:rPr lang="en-GB" baseline="-25000" dirty="0"/>
              <a:t>2</a:t>
            </a:r>
            <a:r>
              <a:rPr lang="en-GB" dirty="0"/>
              <a:t> molecules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Analysis and comparison to standard case is still ongoing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Can serve as benchmark for future </a:t>
            </a:r>
            <a:r>
              <a:rPr lang="en-GB" dirty="0" err="1"/>
              <a:t>ModCR</a:t>
            </a:r>
            <a:r>
              <a:rPr lang="en-GB" dirty="0"/>
              <a:t> implementation in EIRENE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0F522-4990-4523-A512-3A41B2FD52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22 oktober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BA403-9601-40E6-A640-F949D4DDF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8344-0239-48E8-8E20-B11ADFC51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00A86C-6E2B-4F80-B0C5-B6D786CF6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5" y="2427047"/>
            <a:ext cx="4187857" cy="31408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EA2C63-E851-4D8E-9685-766F5E5CC335}"/>
              </a:ext>
            </a:extLst>
          </p:cNvPr>
          <p:cNvSpPr txBox="1">
            <a:spLocks/>
          </p:cNvSpPr>
          <p:nvPr/>
        </p:nvSpPr>
        <p:spPr>
          <a:xfrm>
            <a:off x="8226273" y="2253734"/>
            <a:ext cx="2968237" cy="4361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 vibrational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208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9A615-63CF-47E6-BB95-7374DCACD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F6403D-4CA1-46E2-B9CF-6F5DB8603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C63FD7-7973-4194-876C-440D6F17D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3.xml><?xml version="1.0" encoding="utf-8"?>
<a:theme xmlns:a="http://schemas.openxmlformats.org/drawingml/2006/main" name="DIFFER DarkBlueCyaan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5B15424-9DAA-4925-B955-E2E13252CCB5}"/>
    </a:ext>
  </a:extLst>
</a:theme>
</file>

<file path=ppt/theme/theme4.xml><?xml version="1.0" encoding="utf-8"?>
<a:theme xmlns:a="http://schemas.openxmlformats.org/drawingml/2006/main" name="DIFFER GreenYellow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A04CAF14-EB47-40A2-9D7E-58744428B29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50</TotalTime>
  <Words>487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Open Sans</vt:lpstr>
      <vt:lpstr>Arial</vt:lpstr>
      <vt:lpstr>Differ Petrol</vt:lpstr>
      <vt:lpstr>DIFFER RedOrange</vt:lpstr>
      <vt:lpstr>DIFFER DarkBlueCyaan</vt:lpstr>
      <vt:lpstr>DIFFER GreenYellow</vt:lpstr>
      <vt:lpstr>DIFFER TSVV-5 2025</vt:lpstr>
      <vt:lpstr>Work done</vt:lpstr>
      <vt:lpstr>Add scoring of processes B2.5-EIRENE</vt:lpstr>
      <vt:lpstr>ModCR</vt:lpstr>
      <vt:lpstr>Coupling FreeFEM to SOLPS-ITER (continued)</vt:lpstr>
      <vt:lpstr>Modelling of Magnum-PSI  with vibrationally resolved molecular distribution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Egbert Westerhof</cp:lastModifiedBy>
  <cp:revision>211</cp:revision>
  <dcterms:created xsi:type="dcterms:W3CDTF">2019-12-03T16:25:19Z</dcterms:created>
  <dcterms:modified xsi:type="dcterms:W3CDTF">2025-12-11T09:13:22Z</dcterms:modified>
</cp:coreProperties>
</file>