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82" r:id="rId5"/>
    <p:sldId id="283"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5636D3-5C1F-48F3-BC96-21A4528A9CA4}" v="9" dt="2026-01-27T08:30:32.8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p:restoredTop sz="96018"/>
  </p:normalViewPr>
  <p:slideViewPr>
    <p:cSldViewPr snapToGrid="0">
      <p:cViewPr varScale="1">
        <p:scale>
          <a:sx n="120" d="100"/>
          <a:sy n="120" d="100"/>
        </p:scale>
        <p:origin x="132"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9F5636D3-5C1F-48F3-BC96-21A4528A9CA4}"/>
    <pc:docChg chg="modSld">
      <pc:chgData name="Botond Meszaros" userId="5d125e73-0147-4210-b9aa-ece7352d8cd3" providerId="ADAL" clId="{9F5636D3-5C1F-48F3-BC96-21A4528A9CA4}" dt="2026-01-27T08:46:46.960" v="12" actId="20577"/>
      <pc:docMkLst>
        <pc:docMk/>
      </pc:docMkLst>
      <pc:sldChg chg="modSp mod">
        <pc:chgData name="Botond Meszaros" userId="5d125e73-0147-4210-b9aa-ece7352d8cd3" providerId="ADAL" clId="{9F5636D3-5C1F-48F3-BC96-21A4528A9CA4}" dt="2026-01-27T08:46:46.960" v="12" actId="20577"/>
        <pc:sldMkLst>
          <pc:docMk/>
          <pc:sldMk cId="3161415792" sldId="282"/>
        </pc:sldMkLst>
        <pc:spChg chg="mod">
          <ac:chgData name="Botond Meszaros" userId="5d125e73-0147-4210-b9aa-ece7352d8cd3" providerId="ADAL" clId="{9F5636D3-5C1F-48F3-BC96-21A4528A9CA4}" dt="2026-01-27T08:46:46.960" v="12" actId="20577"/>
          <ac:spMkLst>
            <pc:docMk/>
            <pc:sldMk cId="3161415792" sldId="282"/>
            <ac:spMk id="2" creationId="{3296EEF3-91E2-5286-5F48-E0507CD8E3E3}"/>
          </ac:spMkLst>
        </pc:spChg>
        <pc:spChg chg="mod">
          <ac:chgData name="Botond Meszaros" userId="5d125e73-0147-4210-b9aa-ece7352d8cd3" providerId="ADAL" clId="{9F5636D3-5C1F-48F3-BC96-21A4528A9CA4}" dt="2026-01-27T08:37:22.761" v="2" actId="403"/>
          <ac:spMkLst>
            <pc:docMk/>
            <pc:sldMk cId="3161415792" sldId="282"/>
            <ac:spMk id="9" creationId="{04EF2654-A931-E04D-8865-A7A0CB80B94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27/01/2026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4118487" cy="329614"/>
          </a:xfrm>
          <a:prstGeom prst="rect">
            <a:avLst/>
          </a:prstGeom>
        </p:spPr>
        <p:txBody>
          <a:bodyPr anchor="t"/>
          <a:lstStyle>
            <a:lvl1pPr>
              <a:defRPr sz="1200">
                <a:solidFill>
                  <a:schemeClr val="bg1"/>
                </a:solidFill>
              </a:defRPr>
            </a:lvl1p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3D9A-97C8-5CF0-61F5-074EA9D59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6EEF3-91E2-5286-5F48-E0507CD8E3E3}"/>
              </a:ext>
            </a:extLst>
          </p:cNvPr>
          <p:cNvSpPr>
            <a:spLocks noGrp="1"/>
          </p:cNvSpPr>
          <p:nvPr>
            <p:ph type="title"/>
          </p:nvPr>
        </p:nvSpPr>
        <p:spPr/>
        <p:txBody>
          <a:bodyPr/>
          <a:lstStyle/>
          <a:p>
            <a:r>
              <a:rPr lang="en-GB" dirty="0"/>
              <a:t>OLD (delayed) tasks list</a:t>
            </a:r>
          </a:p>
        </p:txBody>
      </p:sp>
      <p:sp>
        <p:nvSpPr>
          <p:cNvPr id="5" name="Slide Number Placeholder 4">
            <a:extLst>
              <a:ext uri="{FF2B5EF4-FFF2-40B4-BE49-F238E27FC236}">
                <a16:creationId xmlns:a16="http://schemas.microsoft.com/office/drawing/2014/main" id="{6502AD08-EFF5-4F63-6764-52D1AE185EB4}"/>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a:t>
            </a:fld>
            <a:endParaRPr lang="en-GB">
              <a:solidFill>
                <a:prstClr val="white"/>
              </a:solidFill>
            </a:endParaRPr>
          </a:p>
        </p:txBody>
      </p:sp>
      <p:sp>
        <p:nvSpPr>
          <p:cNvPr id="3" name="Footer Placeholder 3">
            <a:extLst>
              <a:ext uri="{FF2B5EF4-FFF2-40B4-BE49-F238E27FC236}">
                <a16:creationId xmlns:a16="http://schemas.microsoft.com/office/drawing/2014/main" id="{AD49E2F0-0E35-5F4B-3D3B-4B9AEDEDCE0F}"/>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PSD Management Meeting | 27</a:t>
            </a:r>
            <a:r>
              <a:rPr lang="en-GB" baseline="30000" dirty="0">
                <a:solidFill>
                  <a:prstClr val="white"/>
                </a:solidFill>
              </a:rPr>
              <a:t>th</a:t>
            </a:r>
            <a:r>
              <a:rPr lang="en-GB" dirty="0">
                <a:solidFill>
                  <a:prstClr val="white"/>
                </a:solidFill>
              </a:rPr>
              <a:t> Jan 2026</a:t>
            </a:r>
            <a:endParaRPr lang="en-GB" dirty="0"/>
          </a:p>
        </p:txBody>
      </p:sp>
      <p:graphicFrame>
        <p:nvGraphicFramePr>
          <p:cNvPr id="6" name="Table 5">
            <a:extLst>
              <a:ext uri="{FF2B5EF4-FFF2-40B4-BE49-F238E27FC236}">
                <a16:creationId xmlns:a16="http://schemas.microsoft.com/office/drawing/2014/main" id="{DBE82636-699B-C7AA-C4AA-C03F2A3FF66A}"/>
              </a:ext>
            </a:extLst>
          </p:cNvPr>
          <p:cNvGraphicFramePr>
            <a:graphicFrameLocks noGrp="1"/>
          </p:cNvGraphicFramePr>
          <p:nvPr>
            <p:extLst>
              <p:ext uri="{D42A27DB-BD31-4B8C-83A1-F6EECF244321}">
                <p14:modId xmlns:p14="http://schemas.microsoft.com/office/powerpoint/2010/main" val="2114444864"/>
              </p:ext>
            </p:extLst>
          </p:nvPr>
        </p:nvGraphicFramePr>
        <p:xfrm>
          <a:off x="184977" y="1351402"/>
          <a:ext cx="11368267" cy="3569510"/>
        </p:xfrm>
        <a:graphic>
          <a:graphicData uri="http://schemas.openxmlformats.org/drawingml/2006/table">
            <a:tbl>
              <a:tblPr/>
              <a:tblGrid>
                <a:gridCol w="1150842">
                  <a:extLst>
                    <a:ext uri="{9D8B030D-6E8A-4147-A177-3AD203B41FA5}">
                      <a16:colId xmlns:a16="http://schemas.microsoft.com/office/drawing/2014/main" val="3682488990"/>
                    </a:ext>
                  </a:extLst>
                </a:gridCol>
                <a:gridCol w="827394">
                  <a:extLst>
                    <a:ext uri="{9D8B030D-6E8A-4147-A177-3AD203B41FA5}">
                      <a16:colId xmlns:a16="http://schemas.microsoft.com/office/drawing/2014/main" val="307519439"/>
                    </a:ext>
                  </a:extLst>
                </a:gridCol>
                <a:gridCol w="643597">
                  <a:extLst>
                    <a:ext uri="{9D8B030D-6E8A-4147-A177-3AD203B41FA5}">
                      <a16:colId xmlns:a16="http://schemas.microsoft.com/office/drawing/2014/main" val="3615107420"/>
                    </a:ext>
                  </a:extLst>
                </a:gridCol>
                <a:gridCol w="1168842">
                  <a:extLst>
                    <a:ext uri="{9D8B030D-6E8A-4147-A177-3AD203B41FA5}">
                      <a16:colId xmlns:a16="http://schemas.microsoft.com/office/drawing/2014/main" val="2326865219"/>
                    </a:ext>
                  </a:extLst>
                </a:gridCol>
                <a:gridCol w="1280160">
                  <a:extLst>
                    <a:ext uri="{9D8B030D-6E8A-4147-A177-3AD203B41FA5}">
                      <a16:colId xmlns:a16="http://schemas.microsoft.com/office/drawing/2014/main" val="522857507"/>
                    </a:ext>
                  </a:extLst>
                </a:gridCol>
                <a:gridCol w="1502797">
                  <a:extLst>
                    <a:ext uri="{9D8B030D-6E8A-4147-A177-3AD203B41FA5}">
                      <a16:colId xmlns:a16="http://schemas.microsoft.com/office/drawing/2014/main" val="729508848"/>
                    </a:ext>
                  </a:extLst>
                </a:gridCol>
                <a:gridCol w="1280160">
                  <a:extLst>
                    <a:ext uri="{9D8B030D-6E8A-4147-A177-3AD203B41FA5}">
                      <a16:colId xmlns:a16="http://schemas.microsoft.com/office/drawing/2014/main" val="1964697049"/>
                    </a:ext>
                  </a:extLst>
                </a:gridCol>
                <a:gridCol w="3514475">
                  <a:extLst>
                    <a:ext uri="{9D8B030D-6E8A-4147-A177-3AD203B41FA5}">
                      <a16:colId xmlns:a16="http://schemas.microsoft.com/office/drawing/2014/main" val="2398264215"/>
                    </a:ext>
                  </a:extLst>
                </a:gridCol>
              </a:tblGrid>
              <a:tr h="475462">
                <a:tc>
                  <a:txBody>
                    <a:bodyPr/>
                    <a:lstStyle/>
                    <a:p>
                      <a:pPr algn="l" fontAlgn="b">
                        <a:buNone/>
                      </a:pPr>
                      <a:r>
                        <a:rPr lang="en-GB" sz="1600" b="0" i="0" u="none" strike="noStrike">
                          <a:solidFill>
                            <a:srgbClr val="FFFFFF"/>
                          </a:solidFill>
                          <a:effectLst/>
                          <a:latin typeface="Calibri" panose="020F0502020204030204" pitchFamily="34" charset="0"/>
                        </a:rPr>
                        <a:t>Work Package</a:t>
                      </a:r>
                    </a:p>
                  </a:txBody>
                  <a:tcPr marL="6350" marR="6350" marT="6350" marB="0" anchor="b">
                    <a:lnL>
                      <a:noFill/>
                    </a:lnL>
                    <a:lnR>
                      <a:noFill/>
                    </a:lnR>
                    <a:lnT>
                      <a:noFill/>
                    </a:lnT>
                    <a:lnB>
                      <a:noFill/>
                    </a:lnB>
                    <a:solidFill>
                      <a:srgbClr val="7A7A7A"/>
                    </a:solidFill>
                  </a:tcPr>
                </a:tc>
                <a:tc>
                  <a:txBody>
                    <a:bodyPr/>
                    <a:lstStyle/>
                    <a:p>
                      <a:pPr algn="l" fontAlgn="b">
                        <a:buNone/>
                      </a:pPr>
                      <a:r>
                        <a:rPr lang="en-GB" sz="1600" b="0" i="0" u="none" strike="noStrike">
                          <a:solidFill>
                            <a:srgbClr val="FFFFFF"/>
                          </a:solidFill>
                          <a:effectLst/>
                          <a:latin typeface="Calibri" panose="020F0502020204030204" pitchFamily="34" charset="0"/>
                        </a:rPr>
                        <a:t>Beneficiary</a:t>
                      </a:r>
                    </a:p>
                  </a:txBody>
                  <a:tcPr marL="6350" marR="6350" marT="6350" marB="0" anchor="b">
                    <a:lnL>
                      <a:noFill/>
                    </a:lnL>
                    <a:lnR>
                      <a:noFill/>
                    </a:lnR>
                    <a:lnT>
                      <a:noFill/>
                    </a:lnT>
                    <a:lnB>
                      <a:noFill/>
                    </a:lnB>
                    <a:solidFill>
                      <a:srgbClr val="7A7A7A"/>
                    </a:solidFill>
                  </a:tcPr>
                </a:tc>
                <a:tc>
                  <a:txBody>
                    <a:bodyPr/>
                    <a:lstStyle/>
                    <a:p>
                      <a:pPr algn="l" fontAlgn="b">
                        <a:buNone/>
                      </a:pPr>
                      <a:r>
                        <a:rPr lang="en-GB" sz="1600" b="0" i="0" u="none" strike="noStrike">
                          <a:solidFill>
                            <a:srgbClr val="FFFFFF"/>
                          </a:solidFill>
                          <a:effectLst/>
                          <a:latin typeface="Calibri" panose="020F0502020204030204" pitchFamily="34" charset="0"/>
                        </a:rPr>
                        <a:t>Year</a:t>
                      </a:r>
                    </a:p>
                  </a:txBody>
                  <a:tcPr marL="6350" marR="6350" marT="6350" marB="0" anchor="b">
                    <a:lnL>
                      <a:noFill/>
                    </a:lnL>
                    <a:lnR>
                      <a:noFill/>
                    </a:lnR>
                    <a:lnT>
                      <a:noFill/>
                    </a:lnT>
                    <a:lnB>
                      <a:noFill/>
                    </a:lnB>
                    <a:solidFill>
                      <a:srgbClr val="7A7A7A"/>
                    </a:solidFill>
                  </a:tcPr>
                </a:tc>
                <a:tc>
                  <a:txBody>
                    <a:bodyPr/>
                    <a:lstStyle/>
                    <a:p>
                      <a:pPr algn="l" fontAlgn="b">
                        <a:buNone/>
                      </a:pPr>
                      <a:r>
                        <a:rPr lang="en-GB" sz="1600" b="0" i="0" u="none" strike="noStrike">
                          <a:solidFill>
                            <a:srgbClr val="FFFFFF"/>
                          </a:solidFill>
                          <a:effectLst/>
                          <a:latin typeface="Calibri" panose="020F0502020204030204" pitchFamily="34" charset="0"/>
                        </a:rPr>
                        <a:t>PM @ 50%</a:t>
                      </a:r>
                    </a:p>
                  </a:txBody>
                  <a:tcPr marL="6350" marR="6350" marT="6350" marB="0" anchor="b">
                    <a:lnL>
                      <a:noFill/>
                    </a:lnL>
                    <a:lnR>
                      <a:noFill/>
                    </a:lnR>
                    <a:lnT>
                      <a:noFill/>
                    </a:lnT>
                    <a:lnB>
                      <a:noFill/>
                    </a:lnB>
                    <a:solidFill>
                      <a:srgbClr val="7A7A7A"/>
                    </a:solidFill>
                  </a:tcPr>
                </a:tc>
                <a:tc>
                  <a:txBody>
                    <a:bodyPr/>
                    <a:lstStyle/>
                    <a:p>
                      <a:pPr algn="l" fontAlgn="b">
                        <a:buNone/>
                      </a:pPr>
                      <a:r>
                        <a:rPr lang="en-GB" sz="1600" b="0" i="0" u="none" strike="noStrike">
                          <a:solidFill>
                            <a:srgbClr val="FFFFFF"/>
                          </a:solidFill>
                          <a:effectLst/>
                          <a:latin typeface="Calibri" panose="020F0502020204030204" pitchFamily="34" charset="0"/>
                        </a:rPr>
                        <a:t>Costs Eq./OGS @ 40% [k€]</a:t>
                      </a:r>
                    </a:p>
                  </a:txBody>
                  <a:tcPr marL="6350" marR="6350" marT="6350" marB="0" anchor="b">
                    <a:lnL>
                      <a:noFill/>
                    </a:lnL>
                    <a:lnR>
                      <a:noFill/>
                    </a:lnR>
                    <a:lnT>
                      <a:noFill/>
                    </a:lnT>
                    <a:lnB>
                      <a:noFill/>
                    </a:lnB>
                    <a:solidFill>
                      <a:srgbClr val="7A7A7A"/>
                    </a:solidFill>
                  </a:tcPr>
                </a:tc>
                <a:tc>
                  <a:txBody>
                    <a:bodyPr/>
                    <a:lstStyle/>
                    <a:p>
                      <a:pPr algn="l" fontAlgn="b">
                        <a:buNone/>
                      </a:pPr>
                      <a:r>
                        <a:rPr lang="en-GB" sz="1600" b="0" i="0" u="none" strike="noStrike">
                          <a:solidFill>
                            <a:srgbClr val="FFFFFF"/>
                          </a:solidFill>
                          <a:effectLst/>
                          <a:latin typeface="Calibri" panose="020F0502020204030204" pitchFamily="34" charset="0"/>
                        </a:rPr>
                        <a:t>Costs Eq./OGS @ 70% [k€]</a:t>
                      </a:r>
                    </a:p>
                  </a:txBody>
                  <a:tcPr marL="6350" marR="6350" marT="6350" marB="0" anchor="b">
                    <a:lnL>
                      <a:noFill/>
                    </a:lnL>
                    <a:lnR>
                      <a:noFill/>
                    </a:lnR>
                    <a:lnT>
                      <a:noFill/>
                    </a:lnT>
                    <a:lnB>
                      <a:noFill/>
                    </a:lnB>
                    <a:solidFill>
                      <a:srgbClr val="7A7A7A"/>
                    </a:solidFill>
                  </a:tcPr>
                </a:tc>
                <a:tc>
                  <a:txBody>
                    <a:bodyPr/>
                    <a:lstStyle/>
                    <a:p>
                      <a:pPr algn="l" fontAlgn="b">
                        <a:buNone/>
                      </a:pPr>
                      <a:r>
                        <a:rPr lang="en-GB" sz="1600" b="0" i="0" u="none" strike="noStrike" dirty="0">
                          <a:solidFill>
                            <a:srgbClr val="FFFFFF"/>
                          </a:solidFill>
                          <a:effectLst/>
                          <a:latin typeface="Calibri" panose="020F0502020204030204" pitchFamily="34" charset="0"/>
                        </a:rPr>
                        <a:t>Total Cons. Contr. (k€)</a:t>
                      </a:r>
                    </a:p>
                  </a:txBody>
                  <a:tcPr marL="6350" marR="6350" marT="6350" marB="0" anchor="b">
                    <a:lnL>
                      <a:noFill/>
                    </a:lnL>
                    <a:lnR>
                      <a:noFill/>
                    </a:lnR>
                    <a:lnT>
                      <a:noFill/>
                    </a:lnT>
                    <a:lnB>
                      <a:noFill/>
                    </a:lnB>
                    <a:solidFill>
                      <a:srgbClr val="7A7A7A"/>
                    </a:solidFill>
                  </a:tcPr>
                </a:tc>
                <a:tc>
                  <a:txBody>
                    <a:bodyPr/>
                    <a:lstStyle/>
                    <a:p>
                      <a:pPr algn="l" fontAlgn="b">
                        <a:buNone/>
                      </a:pPr>
                      <a:r>
                        <a:rPr lang="en-GB" sz="1600" b="0" i="0" u="none" strike="noStrike">
                          <a:solidFill>
                            <a:srgbClr val="FFFFFF"/>
                          </a:solidFill>
                          <a:effectLst/>
                          <a:latin typeface="Calibri" panose="020F0502020204030204" pitchFamily="34" charset="0"/>
                        </a:rPr>
                        <a:t>Description</a:t>
                      </a:r>
                    </a:p>
                  </a:txBody>
                  <a:tcPr marL="6350" marR="6350" marT="6350" marB="0" anchor="b">
                    <a:lnL>
                      <a:noFill/>
                    </a:lnL>
                    <a:lnR>
                      <a:noFill/>
                    </a:lnR>
                    <a:lnT>
                      <a:noFill/>
                    </a:lnT>
                    <a:lnB>
                      <a:noFill/>
                    </a:lnB>
                    <a:solidFill>
                      <a:srgbClr val="7A7A7A"/>
                    </a:solidFill>
                  </a:tcPr>
                </a:tc>
                <a:extLst>
                  <a:ext uri="{0D108BD9-81ED-4DB2-BD59-A6C34878D82A}">
                    <a16:rowId xmlns:a16="http://schemas.microsoft.com/office/drawing/2014/main" val="1046168668"/>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PWIE-SP B</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EPFL</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1.5</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11</a:t>
                      </a:r>
                    </a:p>
                  </a:txBody>
                  <a:tcPr marL="6350" marR="6350" marT="6350" marB="0" anchor="b">
                    <a:lnL>
                      <a:noFill/>
                    </a:lnL>
                    <a:lnR>
                      <a:noFill/>
                    </a:lnR>
                    <a:lnT>
                      <a:noFill/>
                    </a:lnT>
                    <a:lnB>
                      <a:noFill/>
                    </a:lnB>
                    <a:noFill/>
                  </a:tcPr>
                </a:tc>
                <a:tc>
                  <a:txBody>
                    <a:bodyPr/>
                    <a:lstStyle/>
                    <a:p>
                      <a:pPr algn="l" fontAlgn="b">
                        <a:buNone/>
                      </a:pPr>
                      <a:r>
                        <a:rPr lang="de-DE" sz="1600" b="0" i="0" u="none" strike="noStrike">
                          <a:solidFill>
                            <a:srgbClr val="000000"/>
                          </a:solidFill>
                          <a:effectLst/>
                          <a:latin typeface="Calibri" panose="020F0502020204030204" pitchFamily="34" charset="0"/>
                        </a:rPr>
                        <a:t>OLD PWIE-SP B.6.T-T002-D004</a:t>
                      </a:r>
                    </a:p>
                  </a:txBody>
                  <a:tcPr marL="6350" marR="6350" marT="6350" marB="0" anchor="b">
                    <a:lnL>
                      <a:noFill/>
                    </a:lnL>
                    <a:lnR>
                      <a:noFill/>
                    </a:lnR>
                    <a:lnT>
                      <a:noFill/>
                    </a:lnT>
                    <a:lnB>
                      <a:noFill/>
                    </a:lnB>
                    <a:noFill/>
                  </a:tcPr>
                </a:tc>
                <a:extLst>
                  <a:ext uri="{0D108BD9-81ED-4DB2-BD59-A6C34878D82A}">
                    <a16:rowId xmlns:a16="http://schemas.microsoft.com/office/drawing/2014/main" val="3647991922"/>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PWIE-SP E</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VTT</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8</a:t>
                      </a:r>
                    </a:p>
                  </a:txBody>
                  <a:tcPr marL="6350" marR="6350" marT="6350" marB="0" anchor="b">
                    <a:lnL>
                      <a:noFill/>
                    </a:lnL>
                    <a:lnR>
                      <a:noFill/>
                    </a:lnR>
                    <a:lnT>
                      <a:noFill/>
                    </a:lnT>
                    <a:lnB>
                      <a:noFill/>
                    </a:lnB>
                    <a:noFill/>
                  </a:tcPr>
                </a:tc>
                <a:tc>
                  <a:txBody>
                    <a:bodyPr/>
                    <a:lstStyle/>
                    <a:p>
                      <a:pPr algn="l" fontAlgn="b">
                        <a:buNone/>
                      </a:pPr>
                      <a:r>
                        <a:rPr lang="de-DE" sz="1600" b="0" i="0" u="none" strike="noStrike">
                          <a:solidFill>
                            <a:srgbClr val="000000"/>
                          </a:solidFill>
                          <a:effectLst/>
                          <a:latin typeface="Calibri" panose="020F0502020204030204" pitchFamily="34" charset="0"/>
                        </a:rPr>
                        <a:t>OLD PWIE-SP E.2.T-T004-D001</a:t>
                      </a:r>
                    </a:p>
                  </a:txBody>
                  <a:tcPr marL="6350" marR="6350" marT="6350" marB="0" anchor="b">
                    <a:lnL>
                      <a:noFill/>
                    </a:lnL>
                    <a:lnR>
                      <a:noFill/>
                    </a:lnR>
                    <a:lnT>
                      <a:noFill/>
                    </a:lnT>
                    <a:lnB>
                      <a:noFill/>
                    </a:lnB>
                    <a:noFill/>
                  </a:tcPr>
                </a:tc>
                <a:extLst>
                  <a:ext uri="{0D108BD9-81ED-4DB2-BD59-A6C34878D82A}">
                    <a16:rowId xmlns:a16="http://schemas.microsoft.com/office/drawing/2014/main" val="1677352863"/>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PWIE-SP E</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VTT</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29</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25</a:t>
                      </a:r>
                    </a:p>
                  </a:txBody>
                  <a:tcPr marL="6350" marR="6350" marT="6350" marB="0" anchor="b">
                    <a:lnL>
                      <a:noFill/>
                    </a:lnL>
                    <a:lnR>
                      <a:noFill/>
                    </a:lnR>
                    <a:lnT>
                      <a:noFill/>
                    </a:lnT>
                    <a:lnB>
                      <a:noFill/>
                    </a:lnB>
                    <a:noFill/>
                  </a:tcPr>
                </a:tc>
                <a:tc>
                  <a:txBody>
                    <a:bodyPr/>
                    <a:lstStyle/>
                    <a:p>
                      <a:pPr algn="l" fontAlgn="b">
                        <a:buNone/>
                      </a:pPr>
                      <a:r>
                        <a:rPr lang="de-DE" sz="1600" b="0" i="0" u="none" strike="noStrike">
                          <a:solidFill>
                            <a:srgbClr val="000000"/>
                          </a:solidFill>
                          <a:effectLst/>
                          <a:latin typeface="Calibri" panose="020F0502020204030204" pitchFamily="34" charset="0"/>
                        </a:rPr>
                        <a:t>OLD PWIE-SP E.2.T-T004-D001</a:t>
                      </a:r>
                    </a:p>
                  </a:txBody>
                  <a:tcPr marL="6350" marR="6350" marT="6350" marB="0" anchor="b">
                    <a:lnL>
                      <a:noFill/>
                    </a:lnL>
                    <a:lnR>
                      <a:noFill/>
                    </a:lnR>
                    <a:lnT>
                      <a:noFill/>
                    </a:lnT>
                    <a:lnB>
                      <a:noFill/>
                    </a:lnB>
                    <a:noFill/>
                  </a:tcPr>
                </a:tc>
                <a:extLst>
                  <a:ext uri="{0D108BD9-81ED-4DB2-BD59-A6C34878D82A}">
                    <a16:rowId xmlns:a16="http://schemas.microsoft.com/office/drawing/2014/main" val="655602908"/>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PWIE-SP E</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FZJ</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10</a:t>
                      </a:r>
                    </a:p>
                  </a:txBody>
                  <a:tcPr marL="6350" marR="6350" marT="6350" marB="0" anchor="b">
                    <a:lnL>
                      <a:noFill/>
                    </a:lnL>
                    <a:lnR>
                      <a:noFill/>
                    </a:lnR>
                    <a:lnT>
                      <a:noFill/>
                    </a:lnT>
                    <a:lnB>
                      <a:noFill/>
                    </a:lnB>
                    <a:noFill/>
                  </a:tcPr>
                </a:tc>
                <a:tc>
                  <a:txBody>
                    <a:bodyPr/>
                    <a:lstStyle/>
                    <a:p>
                      <a:pPr algn="l" fontAlgn="b">
                        <a:buNone/>
                      </a:pPr>
                      <a:r>
                        <a:rPr lang="de-DE" sz="1600" b="0" i="0" u="none" strike="noStrike">
                          <a:solidFill>
                            <a:srgbClr val="000000"/>
                          </a:solidFill>
                          <a:effectLst/>
                          <a:latin typeface="Calibri" panose="020F0502020204030204" pitchFamily="34" charset="0"/>
                        </a:rPr>
                        <a:t>OLD PWIE-SP E.2.T-T004-D003</a:t>
                      </a:r>
                    </a:p>
                  </a:txBody>
                  <a:tcPr marL="6350" marR="6350" marT="6350" marB="0" anchor="b">
                    <a:lnL>
                      <a:noFill/>
                    </a:lnL>
                    <a:lnR>
                      <a:noFill/>
                    </a:lnR>
                    <a:lnT>
                      <a:noFill/>
                    </a:lnT>
                    <a:lnB>
                      <a:noFill/>
                    </a:lnB>
                    <a:noFill/>
                  </a:tcPr>
                </a:tc>
                <a:extLst>
                  <a:ext uri="{0D108BD9-81ED-4DB2-BD59-A6C34878D82A}">
                    <a16:rowId xmlns:a16="http://schemas.microsoft.com/office/drawing/2014/main" val="2306227351"/>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PWIE-SP E</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FZJ</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63</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55</a:t>
                      </a:r>
                    </a:p>
                  </a:txBody>
                  <a:tcPr marL="6350" marR="6350" marT="6350" marB="0" anchor="b">
                    <a:lnL>
                      <a:noFill/>
                    </a:lnL>
                    <a:lnR>
                      <a:noFill/>
                    </a:lnR>
                    <a:lnT>
                      <a:noFill/>
                    </a:lnT>
                    <a:lnB>
                      <a:noFill/>
                    </a:lnB>
                    <a:noFill/>
                  </a:tcPr>
                </a:tc>
                <a:tc>
                  <a:txBody>
                    <a:bodyPr/>
                    <a:lstStyle/>
                    <a:p>
                      <a:pPr algn="l" fontAlgn="b">
                        <a:buNone/>
                      </a:pPr>
                      <a:r>
                        <a:rPr lang="de-DE" sz="1600" b="0" i="0" u="none" strike="noStrike">
                          <a:solidFill>
                            <a:srgbClr val="000000"/>
                          </a:solidFill>
                          <a:effectLst/>
                          <a:latin typeface="Calibri" panose="020F0502020204030204" pitchFamily="34" charset="0"/>
                        </a:rPr>
                        <a:t>OLD PWIE-SP E.2.T-T004-D003</a:t>
                      </a:r>
                    </a:p>
                  </a:txBody>
                  <a:tcPr marL="6350" marR="6350" marT="6350" marB="0" anchor="b">
                    <a:lnL>
                      <a:noFill/>
                    </a:lnL>
                    <a:lnR>
                      <a:noFill/>
                    </a:lnR>
                    <a:lnT>
                      <a:noFill/>
                    </a:lnT>
                    <a:lnB>
                      <a:noFill/>
                    </a:lnB>
                    <a:noFill/>
                  </a:tcPr>
                </a:tc>
                <a:extLst>
                  <a:ext uri="{0D108BD9-81ED-4DB2-BD59-A6C34878D82A}">
                    <a16:rowId xmlns:a16="http://schemas.microsoft.com/office/drawing/2014/main" val="3265331975"/>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PWIE-SP E</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IAP</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29</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25</a:t>
                      </a:r>
                    </a:p>
                  </a:txBody>
                  <a:tcPr marL="6350" marR="6350" marT="6350" marB="0" anchor="b">
                    <a:lnL>
                      <a:noFill/>
                    </a:lnL>
                    <a:lnR>
                      <a:noFill/>
                    </a:lnR>
                    <a:lnT>
                      <a:noFill/>
                    </a:lnT>
                    <a:lnB>
                      <a:noFill/>
                    </a:lnB>
                    <a:noFill/>
                  </a:tcPr>
                </a:tc>
                <a:tc>
                  <a:txBody>
                    <a:bodyPr/>
                    <a:lstStyle/>
                    <a:p>
                      <a:pPr algn="l" fontAlgn="b">
                        <a:buNone/>
                      </a:pPr>
                      <a:r>
                        <a:rPr lang="de-DE" sz="1600" b="0" i="0" u="none" strike="noStrike">
                          <a:solidFill>
                            <a:srgbClr val="000000"/>
                          </a:solidFill>
                          <a:effectLst/>
                          <a:latin typeface="Calibri" panose="020F0502020204030204" pitchFamily="34" charset="0"/>
                        </a:rPr>
                        <a:t>OLD PWIE-SP E.2.T-T004-D002</a:t>
                      </a:r>
                    </a:p>
                  </a:txBody>
                  <a:tcPr marL="6350" marR="6350" marT="6350" marB="0" anchor="b">
                    <a:lnL>
                      <a:noFill/>
                    </a:lnL>
                    <a:lnR>
                      <a:noFill/>
                    </a:lnR>
                    <a:lnT>
                      <a:noFill/>
                    </a:lnT>
                    <a:lnB>
                      <a:noFill/>
                    </a:lnB>
                    <a:noFill/>
                  </a:tcPr>
                </a:tc>
                <a:extLst>
                  <a:ext uri="{0D108BD9-81ED-4DB2-BD59-A6C34878D82A}">
                    <a16:rowId xmlns:a16="http://schemas.microsoft.com/office/drawing/2014/main" val="2378269338"/>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PWIE-SP E</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IAP</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2.5</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7</a:t>
                      </a:r>
                    </a:p>
                  </a:txBody>
                  <a:tcPr marL="6350" marR="6350" marT="6350" marB="0" anchor="b">
                    <a:lnL>
                      <a:noFill/>
                    </a:lnL>
                    <a:lnR>
                      <a:noFill/>
                    </a:lnR>
                    <a:lnT>
                      <a:noFill/>
                    </a:lnT>
                    <a:lnB>
                      <a:noFill/>
                    </a:lnB>
                    <a:noFill/>
                  </a:tcPr>
                </a:tc>
                <a:tc>
                  <a:txBody>
                    <a:bodyPr/>
                    <a:lstStyle/>
                    <a:p>
                      <a:pPr algn="l" fontAlgn="b">
                        <a:buNone/>
                      </a:pPr>
                      <a:r>
                        <a:rPr lang="de-DE" sz="1600" b="0" i="0" u="none" strike="noStrike">
                          <a:solidFill>
                            <a:srgbClr val="000000"/>
                          </a:solidFill>
                          <a:effectLst/>
                          <a:latin typeface="Calibri" panose="020F0502020204030204" pitchFamily="34" charset="0"/>
                        </a:rPr>
                        <a:t>OLD PWIE-SP E.2.T-T004-D002</a:t>
                      </a:r>
                    </a:p>
                  </a:txBody>
                  <a:tcPr marL="6350" marR="6350" marT="6350" marB="0" anchor="b">
                    <a:lnL>
                      <a:noFill/>
                    </a:lnL>
                    <a:lnR>
                      <a:noFill/>
                    </a:lnR>
                    <a:lnT>
                      <a:noFill/>
                    </a:lnT>
                    <a:lnB>
                      <a:noFill/>
                    </a:lnB>
                    <a:noFill/>
                  </a:tcPr>
                </a:tc>
                <a:extLst>
                  <a:ext uri="{0D108BD9-81ED-4DB2-BD59-A6C34878D82A}">
                    <a16:rowId xmlns:a16="http://schemas.microsoft.com/office/drawing/2014/main" val="1406999945"/>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SA</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CEA</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2</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10</a:t>
                      </a:r>
                    </a:p>
                  </a:txBody>
                  <a:tcPr marL="6350" marR="6350" marT="6350" marB="0" anchor="b">
                    <a:lnL>
                      <a:noFill/>
                    </a:lnL>
                    <a:lnR>
                      <a:noFill/>
                    </a:lnR>
                    <a:lnT>
                      <a:noFill/>
                    </a:lnT>
                    <a:lnB>
                      <a:noFill/>
                    </a:lnB>
                    <a:noFill/>
                  </a:tcPr>
                </a:tc>
                <a:tc>
                  <a:txBody>
                    <a:bodyPr/>
                    <a:lstStyle/>
                    <a:p>
                      <a:pPr algn="l" fontAlgn="b">
                        <a:buNone/>
                      </a:pPr>
                      <a:r>
                        <a:rPr lang="fr-FR" sz="1600" b="0" i="0" u="none" strike="noStrike">
                          <a:solidFill>
                            <a:srgbClr val="000000"/>
                          </a:solidFill>
                          <a:effectLst/>
                          <a:latin typeface="Calibri" panose="020F0502020204030204" pitchFamily="34" charset="0"/>
                        </a:rPr>
                        <a:t>OLD SA-SE.OP.REC.01-T002-D003</a:t>
                      </a:r>
                    </a:p>
                  </a:txBody>
                  <a:tcPr marL="6350" marR="6350" marT="6350" marB="0" anchor="b">
                    <a:lnL>
                      <a:noFill/>
                    </a:lnL>
                    <a:lnR>
                      <a:noFill/>
                    </a:lnR>
                    <a:lnT>
                      <a:noFill/>
                    </a:lnT>
                    <a:lnB>
                      <a:noFill/>
                    </a:lnB>
                    <a:noFill/>
                  </a:tcPr>
                </a:tc>
                <a:extLst>
                  <a:ext uri="{0D108BD9-81ED-4DB2-BD59-A6C34878D82A}">
                    <a16:rowId xmlns:a16="http://schemas.microsoft.com/office/drawing/2014/main" val="3061980441"/>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SA</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CEA</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14</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OLD SA-SE.OP.SSO.01-T006-D001</a:t>
                      </a:r>
                    </a:p>
                  </a:txBody>
                  <a:tcPr marL="6350" marR="6350" marT="6350" marB="0" anchor="b">
                    <a:lnL>
                      <a:noFill/>
                    </a:lnL>
                    <a:lnR>
                      <a:noFill/>
                    </a:lnR>
                    <a:lnT>
                      <a:noFill/>
                    </a:lnT>
                    <a:lnB>
                      <a:noFill/>
                    </a:lnB>
                    <a:noFill/>
                  </a:tcPr>
                </a:tc>
                <a:extLst>
                  <a:ext uri="{0D108BD9-81ED-4DB2-BD59-A6C34878D82A}">
                    <a16:rowId xmlns:a16="http://schemas.microsoft.com/office/drawing/2014/main" val="1219574401"/>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SA</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CEA</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5</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3</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OLD SA-SE.OP.SSO.01-T006-D001</a:t>
                      </a:r>
                    </a:p>
                  </a:txBody>
                  <a:tcPr marL="6350" marR="6350" marT="6350" marB="0" anchor="b">
                    <a:lnL>
                      <a:noFill/>
                    </a:lnL>
                    <a:lnR>
                      <a:noFill/>
                    </a:lnR>
                    <a:lnT>
                      <a:noFill/>
                    </a:lnT>
                    <a:lnB>
                      <a:noFill/>
                    </a:lnB>
                    <a:noFill/>
                  </a:tcPr>
                </a:tc>
                <a:extLst>
                  <a:ext uri="{0D108BD9-81ED-4DB2-BD59-A6C34878D82A}">
                    <a16:rowId xmlns:a16="http://schemas.microsoft.com/office/drawing/2014/main" val="2760704499"/>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SA</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EK-CER</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2.85</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5</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OLD SA-EN.IM.06-T002- D001</a:t>
                      </a:r>
                    </a:p>
                  </a:txBody>
                  <a:tcPr marL="6350" marR="6350" marT="6350" marB="0" anchor="b">
                    <a:lnL>
                      <a:noFill/>
                    </a:lnL>
                    <a:lnR>
                      <a:noFill/>
                    </a:lnR>
                    <a:lnT>
                      <a:noFill/>
                    </a:lnT>
                    <a:lnB>
                      <a:noFill/>
                    </a:lnB>
                    <a:noFill/>
                  </a:tcPr>
                </a:tc>
                <a:extLst>
                  <a:ext uri="{0D108BD9-81ED-4DB2-BD59-A6C34878D82A}">
                    <a16:rowId xmlns:a16="http://schemas.microsoft.com/office/drawing/2014/main" val="2907521026"/>
                  </a:ext>
                </a:extLst>
              </a:tr>
              <a:tr h="256290">
                <a:tc>
                  <a:txBody>
                    <a:bodyPr/>
                    <a:lstStyle/>
                    <a:p>
                      <a:pPr algn="l" fontAlgn="b">
                        <a:buNone/>
                      </a:pPr>
                      <a:r>
                        <a:rPr lang="en-GB" sz="1600" b="0" i="0" u="none" strike="noStrike">
                          <a:solidFill>
                            <a:srgbClr val="000000"/>
                          </a:solidFill>
                          <a:effectLst/>
                          <a:latin typeface="Calibri" panose="020F0502020204030204" pitchFamily="34" charset="0"/>
                        </a:rPr>
                        <a:t>STEL-2</a:t>
                      </a:r>
                    </a:p>
                  </a:txBody>
                  <a:tcPr marL="6350" marR="6350" marT="6350" marB="0" anchor="b">
                    <a:lnL>
                      <a:noFill/>
                    </a:lnL>
                    <a:lnR>
                      <a:noFill/>
                    </a:lnR>
                    <a:lnT>
                      <a:noFill/>
                    </a:lnT>
                    <a:lnB>
                      <a:noFill/>
                    </a:lnB>
                    <a:noFill/>
                  </a:tcPr>
                </a:tc>
                <a:tc>
                  <a:txBody>
                    <a:bodyPr/>
                    <a:lstStyle/>
                    <a:p>
                      <a:pPr algn="l" fontAlgn="b">
                        <a:buNone/>
                      </a:pPr>
                      <a:r>
                        <a:rPr lang="en-GB" sz="1600" b="0" i="0" u="none" strike="noStrike">
                          <a:solidFill>
                            <a:srgbClr val="000000"/>
                          </a:solidFill>
                          <a:effectLst/>
                          <a:latin typeface="Calibri" panose="020F0502020204030204" pitchFamily="34" charset="0"/>
                        </a:rPr>
                        <a:t>DTU</a:t>
                      </a:r>
                    </a:p>
                  </a:txBody>
                  <a:tcPr marL="6350" marR="6350" marT="6350" marB="0" anchor="b">
                    <a:lnL>
                      <a:noFill/>
                    </a:lnL>
                    <a:lnR>
                      <a:noFill/>
                    </a:lnR>
                    <a:lnT>
                      <a:noFill/>
                    </a:lnT>
                    <a:lnB>
                      <a:noFill/>
                    </a:lnB>
                    <a:noFill/>
                  </a:tcPr>
                </a:tc>
                <a:tc>
                  <a:txBody>
                    <a:bodyPr/>
                    <a:lstStyle/>
                    <a:p>
                      <a:pPr algn="r" fontAlgn="b">
                        <a:buNone/>
                      </a:pPr>
                      <a:r>
                        <a:rPr lang="en-GB" sz="1600" b="0" i="0" u="none" strike="noStrike">
                          <a:solidFill>
                            <a:srgbClr val="000000"/>
                          </a:solidFill>
                          <a:effectLst/>
                          <a:latin typeface="Calibri" panose="020F0502020204030204" pitchFamily="34" charset="0"/>
                        </a:rPr>
                        <a:t>2026</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7.72</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dirty="0">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ctr" fontAlgn="b">
                        <a:buNone/>
                      </a:pPr>
                      <a:r>
                        <a:rPr lang="en-GB" sz="1600" b="0" i="0" u="none" strike="noStrike">
                          <a:solidFill>
                            <a:srgbClr val="000000"/>
                          </a:solidFill>
                          <a:effectLst/>
                          <a:latin typeface="Calibri" panose="020F0502020204030204" pitchFamily="34" charset="0"/>
                        </a:rPr>
                        <a:t>36</a:t>
                      </a:r>
                    </a:p>
                  </a:txBody>
                  <a:tcPr marL="6350" marR="6350" marT="6350" marB="0" anchor="b">
                    <a:lnL>
                      <a:noFill/>
                    </a:lnL>
                    <a:lnR>
                      <a:noFill/>
                    </a:lnR>
                    <a:lnT>
                      <a:noFill/>
                    </a:lnT>
                    <a:lnB>
                      <a:noFill/>
                    </a:lnB>
                    <a:noFill/>
                  </a:tcPr>
                </a:tc>
                <a:tc>
                  <a:txBody>
                    <a:bodyPr/>
                    <a:lstStyle/>
                    <a:p>
                      <a:pPr algn="l" fontAlgn="b">
                        <a:buNone/>
                      </a:pPr>
                      <a:r>
                        <a:rPr lang="en-GB" sz="1600" b="0" i="0" u="none" strike="noStrike" dirty="0">
                          <a:solidFill>
                            <a:srgbClr val="000000"/>
                          </a:solidFill>
                          <a:effectLst/>
                          <a:latin typeface="Calibri" panose="020F0502020204030204" pitchFamily="34" charset="0"/>
                        </a:rPr>
                        <a:t>OLD W7X-2.3.5-T007-D001</a:t>
                      </a:r>
                    </a:p>
                  </a:txBody>
                  <a:tcPr marL="6350" marR="6350" marT="6350" marB="0" anchor="b">
                    <a:lnL>
                      <a:noFill/>
                    </a:lnL>
                    <a:lnR>
                      <a:noFill/>
                    </a:lnR>
                    <a:lnT>
                      <a:noFill/>
                    </a:lnT>
                    <a:lnB>
                      <a:noFill/>
                    </a:lnB>
                    <a:noFill/>
                  </a:tcPr>
                </a:tc>
                <a:extLst>
                  <a:ext uri="{0D108BD9-81ED-4DB2-BD59-A6C34878D82A}">
                    <a16:rowId xmlns:a16="http://schemas.microsoft.com/office/drawing/2014/main" val="302271159"/>
                  </a:ext>
                </a:extLst>
              </a:tr>
            </a:tbl>
          </a:graphicData>
        </a:graphic>
      </p:graphicFrame>
      <p:sp>
        <p:nvSpPr>
          <p:cNvPr id="9" name="TextBox 8">
            <a:extLst>
              <a:ext uri="{FF2B5EF4-FFF2-40B4-BE49-F238E27FC236}">
                <a16:creationId xmlns:a16="http://schemas.microsoft.com/office/drawing/2014/main" id="{04EF2654-A931-E04D-8865-A7A0CB80B948}"/>
              </a:ext>
            </a:extLst>
          </p:cNvPr>
          <p:cNvSpPr txBox="1"/>
          <p:nvPr/>
        </p:nvSpPr>
        <p:spPr bwMode="auto">
          <a:xfrm>
            <a:off x="-111036" y="5360989"/>
            <a:ext cx="12104253" cy="830997"/>
          </a:xfrm>
          <a:prstGeom prst="rect">
            <a:avLst/>
          </a:prstGeom>
          <a:noFill/>
        </p:spPr>
        <p:txBody>
          <a:bodyPr wrap="square">
            <a:spAutoFit/>
          </a:bodyPr>
          <a:lstStyle/>
          <a:p>
            <a:pPr lvl="1"/>
            <a:r>
              <a:rPr lang="en-GB" sz="1600" b="1"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INSTRUCTION on TS: For Delayed tasks,</a:t>
            </a:r>
            <a:r>
              <a:rPr lang="en-GB" sz="1600"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 </a:t>
            </a:r>
            <a:r>
              <a:rPr lang="en-GB" sz="1600" b="1"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identified in the IR as “</a:t>
            </a:r>
            <a:r>
              <a:rPr lang="en-GB" sz="1600" b="1" dirty="0" err="1">
                <a:solidFill>
                  <a:srgbClr val="FF0000"/>
                </a:solidFill>
                <a:effectLst/>
                <a:latin typeface="Aptos" panose="020B0004020202020204" pitchFamily="34" charset="0"/>
                <a:ea typeface="Times New Roman" panose="02020603050405020304" pitchFamily="18" charset="0"/>
                <a:cs typeface="Aptos" panose="020B0004020202020204" pitchFamily="34" charset="0"/>
              </a:rPr>
              <a:t>OLD+Deliverable</a:t>
            </a:r>
            <a:r>
              <a:rPr lang="en-GB" sz="1600" b="1"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 ID”, please do not open a new task. You should add new 2026 deliverables to the old task making sure that in the deliverable title you include “</a:t>
            </a:r>
            <a:r>
              <a:rPr lang="en-GB" sz="1600" b="1" dirty="0" err="1">
                <a:solidFill>
                  <a:srgbClr val="FF0000"/>
                </a:solidFill>
                <a:effectLst/>
                <a:latin typeface="Aptos" panose="020B0004020202020204" pitchFamily="34" charset="0"/>
                <a:ea typeface="Times New Roman" panose="02020603050405020304" pitchFamily="18" charset="0"/>
                <a:cs typeface="Aptos" panose="020B0004020202020204" pitchFamily="34" charset="0"/>
              </a:rPr>
              <a:t>OLD+Deliverable</a:t>
            </a:r>
            <a:r>
              <a:rPr lang="en-GB" sz="1600" b="1"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 ID” as in the Indicative Resources. </a:t>
            </a:r>
            <a:endParaRPr lang="en-GB" sz="1600" dirty="0">
              <a:solidFill>
                <a:srgbClr val="FF0000"/>
              </a:solidFill>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3161415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D7A37-1A1E-221F-3BD8-3DFD04DD85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0E3366-9C5E-0879-F096-56C83A2B7D99}"/>
              </a:ext>
            </a:extLst>
          </p:cNvPr>
          <p:cNvSpPr>
            <a:spLocks noGrp="1"/>
          </p:cNvSpPr>
          <p:nvPr>
            <p:ph type="title"/>
          </p:nvPr>
        </p:nvSpPr>
        <p:spPr/>
        <p:txBody>
          <a:bodyPr/>
          <a:lstStyle/>
          <a:p>
            <a:r>
              <a:rPr lang="en-GB" dirty="0"/>
              <a:t>Pre-committed tasks list – </a:t>
            </a:r>
            <a:r>
              <a:rPr lang="en-GB" dirty="0">
                <a:solidFill>
                  <a:srgbClr val="FF0000"/>
                </a:solidFill>
              </a:rPr>
              <a:t>only Enhancements in PSD</a:t>
            </a:r>
          </a:p>
        </p:txBody>
      </p:sp>
      <p:sp>
        <p:nvSpPr>
          <p:cNvPr id="5" name="Slide Number Placeholder 4">
            <a:extLst>
              <a:ext uri="{FF2B5EF4-FFF2-40B4-BE49-F238E27FC236}">
                <a16:creationId xmlns:a16="http://schemas.microsoft.com/office/drawing/2014/main" id="{6FF04E6D-D9ED-D7C9-BD13-A228A65FDAD0}"/>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
        <p:nvSpPr>
          <p:cNvPr id="3" name="Footer Placeholder 3">
            <a:extLst>
              <a:ext uri="{FF2B5EF4-FFF2-40B4-BE49-F238E27FC236}">
                <a16:creationId xmlns:a16="http://schemas.microsoft.com/office/drawing/2014/main" id="{62492F4C-C37E-C363-31A4-3A7F78C7C2BC}"/>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PSD Management Meeting | 27</a:t>
            </a:r>
            <a:r>
              <a:rPr lang="en-GB" baseline="30000" dirty="0">
                <a:solidFill>
                  <a:prstClr val="white"/>
                </a:solidFill>
              </a:rPr>
              <a:t>th</a:t>
            </a:r>
            <a:r>
              <a:rPr lang="en-GB" dirty="0">
                <a:solidFill>
                  <a:prstClr val="white"/>
                </a:solidFill>
              </a:rPr>
              <a:t> Jan 2026</a:t>
            </a:r>
            <a:endParaRPr lang="en-GB" dirty="0"/>
          </a:p>
        </p:txBody>
      </p:sp>
      <p:graphicFrame>
        <p:nvGraphicFramePr>
          <p:cNvPr id="7" name="Table 6">
            <a:extLst>
              <a:ext uri="{FF2B5EF4-FFF2-40B4-BE49-F238E27FC236}">
                <a16:creationId xmlns:a16="http://schemas.microsoft.com/office/drawing/2014/main" id="{19238F1B-E7E2-CF31-D0D2-CAE8D3313590}"/>
              </a:ext>
            </a:extLst>
          </p:cNvPr>
          <p:cNvGraphicFramePr>
            <a:graphicFrameLocks noGrp="1"/>
          </p:cNvGraphicFramePr>
          <p:nvPr>
            <p:extLst>
              <p:ext uri="{D42A27DB-BD31-4B8C-83A1-F6EECF244321}">
                <p14:modId xmlns:p14="http://schemas.microsoft.com/office/powerpoint/2010/main" val="2939427781"/>
              </p:ext>
            </p:extLst>
          </p:nvPr>
        </p:nvGraphicFramePr>
        <p:xfrm>
          <a:off x="635542" y="595740"/>
          <a:ext cx="11386832" cy="5507899"/>
        </p:xfrm>
        <a:graphic>
          <a:graphicData uri="http://schemas.openxmlformats.org/drawingml/2006/table">
            <a:tbl>
              <a:tblPr/>
              <a:tblGrid>
                <a:gridCol w="944468">
                  <a:extLst>
                    <a:ext uri="{9D8B030D-6E8A-4147-A177-3AD203B41FA5}">
                      <a16:colId xmlns:a16="http://schemas.microsoft.com/office/drawing/2014/main" val="3948502969"/>
                    </a:ext>
                  </a:extLst>
                </a:gridCol>
                <a:gridCol w="1050888">
                  <a:extLst>
                    <a:ext uri="{9D8B030D-6E8A-4147-A177-3AD203B41FA5}">
                      <a16:colId xmlns:a16="http://schemas.microsoft.com/office/drawing/2014/main" val="3378212419"/>
                    </a:ext>
                  </a:extLst>
                </a:gridCol>
                <a:gridCol w="532095">
                  <a:extLst>
                    <a:ext uri="{9D8B030D-6E8A-4147-A177-3AD203B41FA5}">
                      <a16:colId xmlns:a16="http://schemas.microsoft.com/office/drawing/2014/main" val="3968780760"/>
                    </a:ext>
                  </a:extLst>
                </a:gridCol>
                <a:gridCol w="1569680">
                  <a:extLst>
                    <a:ext uri="{9D8B030D-6E8A-4147-A177-3AD203B41FA5}">
                      <a16:colId xmlns:a16="http://schemas.microsoft.com/office/drawing/2014/main" val="3648859598"/>
                    </a:ext>
                  </a:extLst>
                </a:gridCol>
                <a:gridCol w="1569680">
                  <a:extLst>
                    <a:ext uri="{9D8B030D-6E8A-4147-A177-3AD203B41FA5}">
                      <a16:colId xmlns:a16="http://schemas.microsoft.com/office/drawing/2014/main" val="706038619"/>
                    </a:ext>
                  </a:extLst>
                </a:gridCol>
                <a:gridCol w="1569680">
                  <a:extLst>
                    <a:ext uri="{9D8B030D-6E8A-4147-A177-3AD203B41FA5}">
                      <a16:colId xmlns:a16="http://schemas.microsoft.com/office/drawing/2014/main" val="1328237520"/>
                    </a:ext>
                  </a:extLst>
                </a:gridCol>
                <a:gridCol w="4150341">
                  <a:extLst>
                    <a:ext uri="{9D8B030D-6E8A-4147-A177-3AD203B41FA5}">
                      <a16:colId xmlns:a16="http://schemas.microsoft.com/office/drawing/2014/main" val="4114269760"/>
                    </a:ext>
                  </a:extLst>
                </a:gridCol>
              </a:tblGrid>
              <a:tr h="288199">
                <a:tc>
                  <a:txBody>
                    <a:bodyPr/>
                    <a:lstStyle/>
                    <a:p>
                      <a:pPr algn="l" fontAlgn="b">
                        <a:buNone/>
                      </a:pPr>
                      <a:r>
                        <a:rPr lang="en-GB" sz="1050" b="0" i="0" u="none" strike="noStrike">
                          <a:solidFill>
                            <a:srgbClr val="FFFFFF"/>
                          </a:solidFill>
                          <a:effectLst/>
                          <a:latin typeface="Calibri" panose="020F0502020204030204" pitchFamily="34" charset="0"/>
                        </a:rPr>
                        <a:t>Work Package</a:t>
                      </a:r>
                    </a:p>
                  </a:txBody>
                  <a:tcPr marL="4899" marR="4899" marT="4899" marB="0" anchor="b">
                    <a:lnL>
                      <a:noFill/>
                    </a:lnL>
                    <a:lnR>
                      <a:noFill/>
                    </a:lnR>
                    <a:lnT>
                      <a:noFill/>
                    </a:lnT>
                    <a:lnB>
                      <a:noFill/>
                    </a:lnB>
                    <a:solidFill>
                      <a:srgbClr val="7A7A7A"/>
                    </a:solidFill>
                  </a:tcPr>
                </a:tc>
                <a:tc>
                  <a:txBody>
                    <a:bodyPr/>
                    <a:lstStyle/>
                    <a:p>
                      <a:pPr algn="l" fontAlgn="b">
                        <a:buNone/>
                      </a:pPr>
                      <a:r>
                        <a:rPr lang="en-GB" sz="1050" b="0" i="0" u="none" strike="noStrike">
                          <a:solidFill>
                            <a:srgbClr val="FFFFFF"/>
                          </a:solidFill>
                          <a:effectLst/>
                          <a:latin typeface="Calibri" panose="020F0502020204030204" pitchFamily="34" charset="0"/>
                        </a:rPr>
                        <a:t>Beneficiary</a:t>
                      </a:r>
                    </a:p>
                  </a:txBody>
                  <a:tcPr marL="4899" marR="4899" marT="4899" marB="0" anchor="b">
                    <a:lnL>
                      <a:noFill/>
                    </a:lnL>
                    <a:lnR>
                      <a:noFill/>
                    </a:lnR>
                    <a:lnT>
                      <a:noFill/>
                    </a:lnT>
                    <a:lnB>
                      <a:noFill/>
                    </a:lnB>
                    <a:solidFill>
                      <a:srgbClr val="7A7A7A"/>
                    </a:solidFill>
                  </a:tcPr>
                </a:tc>
                <a:tc>
                  <a:txBody>
                    <a:bodyPr/>
                    <a:lstStyle/>
                    <a:p>
                      <a:pPr algn="l" fontAlgn="b">
                        <a:buNone/>
                      </a:pPr>
                      <a:r>
                        <a:rPr lang="en-GB" sz="1050" b="0" i="0" u="none" strike="noStrike">
                          <a:solidFill>
                            <a:srgbClr val="FFFFFF"/>
                          </a:solidFill>
                          <a:effectLst/>
                          <a:latin typeface="Calibri" panose="020F0502020204030204" pitchFamily="34" charset="0"/>
                        </a:rPr>
                        <a:t>Year</a:t>
                      </a:r>
                    </a:p>
                  </a:txBody>
                  <a:tcPr marL="4899" marR="4899" marT="4899" marB="0" anchor="b">
                    <a:lnL>
                      <a:noFill/>
                    </a:lnL>
                    <a:lnR>
                      <a:noFill/>
                    </a:lnR>
                    <a:lnT>
                      <a:noFill/>
                    </a:lnT>
                    <a:lnB>
                      <a:noFill/>
                    </a:lnB>
                    <a:solidFill>
                      <a:srgbClr val="7A7A7A"/>
                    </a:solidFill>
                  </a:tcPr>
                </a:tc>
                <a:tc>
                  <a:txBody>
                    <a:bodyPr/>
                    <a:lstStyle/>
                    <a:p>
                      <a:pPr algn="l" fontAlgn="b">
                        <a:buNone/>
                      </a:pPr>
                      <a:r>
                        <a:rPr lang="en-GB" sz="1050" b="0" i="0" u="none" strike="noStrike">
                          <a:solidFill>
                            <a:srgbClr val="FFFFFF"/>
                          </a:solidFill>
                          <a:effectLst/>
                          <a:latin typeface="Calibri" panose="020F0502020204030204" pitchFamily="34" charset="0"/>
                        </a:rPr>
                        <a:t>PM @ 50%</a:t>
                      </a:r>
                    </a:p>
                  </a:txBody>
                  <a:tcPr marL="4899" marR="4899" marT="4899" marB="0" anchor="b">
                    <a:lnL>
                      <a:noFill/>
                    </a:lnL>
                    <a:lnR>
                      <a:noFill/>
                    </a:lnR>
                    <a:lnT>
                      <a:noFill/>
                    </a:lnT>
                    <a:lnB>
                      <a:noFill/>
                    </a:lnB>
                    <a:solidFill>
                      <a:srgbClr val="7A7A7A"/>
                    </a:solidFill>
                  </a:tcPr>
                </a:tc>
                <a:tc>
                  <a:txBody>
                    <a:bodyPr/>
                    <a:lstStyle/>
                    <a:p>
                      <a:pPr algn="l" fontAlgn="b">
                        <a:buNone/>
                      </a:pPr>
                      <a:r>
                        <a:rPr lang="en-GB" sz="1050" b="0" i="0" u="none" strike="noStrike">
                          <a:solidFill>
                            <a:srgbClr val="FFFFFF"/>
                          </a:solidFill>
                          <a:effectLst/>
                          <a:latin typeface="Calibri" panose="020F0502020204030204" pitchFamily="34" charset="0"/>
                        </a:rPr>
                        <a:t>Costs Eq./OGS @ 40% [k€]</a:t>
                      </a:r>
                    </a:p>
                  </a:txBody>
                  <a:tcPr marL="4899" marR="4899" marT="4899" marB="0" anchor="b">
                    <a:lnL>
                      <a:noFill/>
                    </a:lnL>
                    <a:lnR>
                      <a:noFill/>
                    </a:lnR>
                    <a:lnT>
                      <a:noFill/>
                    </a:lnT>
                    <a:lnB>
                      <a:noFill/>
                    </a:lnB>
                    <a:solidFill>
                      <a:srgbClr val="7A7A7A"/>
                    </a:solidFill>
                  </a:tcPr>
                </a:tc>
                <a:tc>
                  <a:txBody>
                    <a:bodyPr/>
                    <a:lstStyle/>
                    <a:p>
                      <a:pPr algn="l" fontAlgn="b">
                        <a:buNone/>
                      </a:pPr>
                      <a:r>
                        <a:rPr lang="en-GB" sz="1050" b="0" i="0" u="none" strike="noStrike">
                          <a:solidFill>
                            <a:srgbClr val="FFFFFF"/>
                          </a:solidFill>
                          <a:effectLst/>
                          <a:latin typeface="Calibri" panose="020F0502020204030204" pitchFamily="34" charset="0"/>
                        </a:rPr>
                        <a:t>Total Cons. Contr. (k€)</a:t>
                      </a:r>
                    </a:p>
                  </a:txBody>
                  <a:tcPr marL="4899" marR="4899" marT="4899" marB="0" anchor="b">
                    <a:lnL>
                      <a:noFill/>
                    </a:lnL>
                    <a:lnR>
                      <a:noFill/>
                    </a:lnR>
                    <a:lnT>
                      <a:noFill/>
                    </a:lnT>
                    <a:lnB>
                      <a:noFill/>
                    </a:lnB>
                    <a:solidFill>
                      <a:srgbClr val="7A7A7A"/>
                    </a:solidFill>
                  </a:tcPr>
                </a:tc>
                <a:tc>
                  <a:txBody>
                    <a:bodyPr/>
                    <a:lstStyle/>
                    <a:p>
                      <a:pPr algn="l" fontAlgn="b">
                        <a:buNone/>
                      </a:pPr>
                      <a:r>
                        <a:rPr lang="en-GB" sz="1050" b="0" i="0" u="none" strike="noStrike">
                          <a:solidFill>
                            <a:srgbClr val="FFFFFF"/>
                          </a:solidFill>
                          <a:effectLst/>
                          <a:latin typeface="Calibri" panose="020F0502020204030204" pitchFamily="34" charset="0"/>
                        </a:rPr>
                        <a:t>Description</a:t>
                      </a:r>
                    </a:p>
                  </a:txBody>
                  <a:tcPr marL="4899" marR="4899" marT="4899" marB="0" anchor="b">
                    <a:lnL>
                      <a:noFill/>
                    </a:lnL>
                    <a:lnR>
                      <a:noFill/>
                    </a:lnR>
                    <a:lnT>
                      <a:noFill/>
                    </a:lnT>
                    <a:lnB>
                      <a:noFill/>
                    </a:lnB>
                    <a:solidFill>
                      <a:srgbClr val="7A7A7A"/>
                    </a:solidFill>
                  </a:tcPr>
                </a:tc>
                <a:extLst>
                  <a:ext uri="{0D108BD9-81ED-4DB2-BD59-A6C34878D82A}">
                    <a16:rowId xmlns:a16="http://schemas.microsoft.com/office/drawing/2014/main" val="2977974141"/>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Not Allocated</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dirty="0">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dirty="0">
                          <a:solidFill>
                            <a:srgbClr val="000000"/>
                          </a:solidFill>
                          <a:effectLst/>
                          <a:latin typeface="Calibri" panose="020F0502020204030204" pitchFamily="34" charset="0"/>
                        </a:rPr>
                        <a:t>16</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CfP-FSD-AWP24-TE-19-IPP.CR-01 -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22392138"/>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Not Allocated</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dirty="0">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7</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CfP-FSD-AWP24-TE-19-CEA-07 -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363410204"/>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Not Allocated</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6</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CfP-FSD-AWP24-TE-19-MPG-01 -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2110950664"/>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Not Allocated</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dirty="0">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5</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CfP-FSD-AWP24-TE-19-ENEA-01 -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560057539"/>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Not Allocated</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5</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CfP-FSD-AWP24-TE-19-ENEA-04 -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722442539"/>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Not Allocated</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9</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CfP-FSD-AWP24-TE-19-IST-01 -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627677231"/>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EPFL</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91</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46</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CfP-FSD-AWP24-TE-19-EPFL-01 -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3879179359"/>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EPFL</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24</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12</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CfP-FSD-AWP24-TE-19-EPFL-04 -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2491429308"/>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EPFL</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11</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78</a:t>
                      </a:r>
                    </a:p>
                  </a:txBody>
                  <a:tcPr marL="6350" marR="6350" marT="6350" marB="0" anchor="b">
                    <a:lnL>
                      <a:noFill/>
                    </a:lnL>
                    <a:lnR>
                      <a:noFill/>
                    </a:lnR>
                    <a:lnT>
                      <a:noFill/>
                    </a:lnT>
                    <a:lnB>
                      <a:noFill/>
                    </a:lnB>
                    <a:noFill/>
                  </a:tcPr>
                </a:tc>
                <a:tc>
                  <a:txBody>
                    <a:bodyPr/>
                    <a:lstStyle/>
                    <a:p>
                      <a:pPr algn="l" fontAlgn="b">
                        <a:buNone/>
                      </a:pPr>
                      <a:r>
                        <a:rPr lang="en-GB" sz="1050" b="0" i="0" u="none" strike="noStrike" dirty="0">
                          <a:solidFill>
                            <a:srgbClr val="000000"/>
                          </a:solidFill>
                          <a:effectLst/>
                          <a:latin typeface="Calibri" panose="020F0502020204030204" pitchFamily="34" charset="0"/>
                        </a:rPr>
                        <a:t>PH1 CfP-FSD-AWP24-TE-19-EPFL-06 -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3902455030"/>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EPFL</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10</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CfP-FSD-AWP24-TE-19-EPFL-07 -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3769810530"/>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IST</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12</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35</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CfP-FSD-AWP24-TE-19-IST-01 -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2964008140"/>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ENEA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7</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CfP-FSD-AWP24-TE-19-ENEA-01 -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161204587"/>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ENEA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9</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33</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CfP-FSD-AWP24-TE-19-ENEA-04 -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3523393079"/>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VR</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9</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CfP-FSD-AWP24-TE-19-ENEA-04 -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186682874"/>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MPG</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0</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ENH-MST-PEX-AUG - FP8 Commitment</a:t>
                      </a:r>
                    </a:p>
                  </a:txBody>
                  <a:tcPr marL="4899" marR="4899" marT="4899" marB="0" anchor="b">
                    <a:lnL>
                      <a:noFill/>
                    </a:lnL>
                    <a:lnR>
                      <a:noFill/>
                    </a:lnR>
                    <a:lnT>
                      <a:noFill/>
                    </a:lnT>
                    <a:lnB>
                      <a:noFill/>
                    </a:lnB>
                    <a:noFill/>
                  </a:tcPr>
                </a:tc>
                <a:extLst>
                  <a:ext uri="{0D108BD9-81ED-4DB2-BD59-A6C34878D82A}">
                    <a16:rowId xmlns:a16="http://schemas.microsoft.com/office/drawing/2014/main" val="2696006452"/>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MPG</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1</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5</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CfP-FSD-AWP24-TE-19-MPG-01 -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689700876"/>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MPG</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52</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26</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CfP-FSD-AWP24-TE-19-MPG-01 -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300094562"/>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1642</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821</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ENH-MST-PEX-WEST - FP8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686496903"/>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5</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24</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CfP-FSD-AWP24-TE-19-MPG-01 -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267968414"/>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46</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23</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CfP-FSD-AWP21-TE-24-CEA-01 -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2064043346"/>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21</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11</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CfP-FSD-AWP24-TE-19-CEA-03 -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285437043"/>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8</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39</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CfP-FSD-AWP24-TE-19-CEA-04 -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707979442"/>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87</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44</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CfP-FSD-AWP24-TE-19-CEA-04 -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3876185290"/>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10</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CfP-FSD-AWP24-TE-19-CEA-05 -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4024878150"/>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28</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14</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CfP-FSD-AWP24-TE-19-CEA-05 -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164615309"/>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65</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33</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CfP-FSD-AWP24-TE-19-CEA-06 -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3074567589"/>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CEA</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13.5</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65</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CfP-FSD-AWP24-TE-19-CEA-07 -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744980939"/>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IPP.CR</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81</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184</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CfP-FSD-AWP24-TE-19-IPP.CR-01 -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85282752"/>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IPP.CR</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22</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a:solidFill>
                            <a:srgbClr val="000000"/>
                          </a:solidFill>
                          <a:effectLst/>
                          <a:latin typeface="Calibri" panose="020F0502020204030204" pitchFamily="34" charset="0"/>
                        </a:rPr>
                        <a:t>50</a:t>
                      </a:r>
                    </a:p>
                  </a:txBody>
                  <a:tcPr marL="6350" marR="6350" marT="6350"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PH1 CfP-FSD-AWP24-TE-19-IPP.CR-02 -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435785712"/>
                  </a:ext>
                </a:extLst>
              </a:tr>
              <a:tr h="166402">
                <a:tc>
                  <a:txBody>
                    <a:bodyPr/>
                    <a:lstStyle/>
                    <a:p>
                      <a:pPr algn="l" fontAlgn="b">
                        <a:buNone/>
                      </a:pPr>
                      <a:r>
                        <a:rPr lang="en-GB" sz="1050" b="0" i="0" u="none" strike="noStrike">
                          <a:solidFill>
                            <a:srgbClr val="000000"/>
                          </a:solidFill>
                          <a:effectLst/>
                          <a:latin typeface="Calibri" panose="020F0502020204030204" pitchFamily="34" charset="0"/>
                        </a:rPr>
                        <a:t>TE-4</a:t>
                      </a:r>
                    </a:p>
                  </a:txBody>
                  <a:tcPr marL="4899" marR="4899" marT="4899" marB="0" anchor="b">
                    <a:lnL>
                      <a:noFill/>
                    </a:lnL>
                    <a:lnR>
                      <a:noFill/>
                    </a:lnR>
                    <a:lnT>
                      <a:noFill/>
                    </a:lnT>
                    <a:lnB>
                      <a:noFill/>
                    </a:lnB>
                    <a:noFill/>
                  </a:tcPr>
                </a:tc>
                <a:tc>
                  <a:txBody>
                    <a:bodyPr/>
                    <a:lstStyle/>
                    <a:p>
                      <a:pPr algn="l" fontAlgn="b">
                        <a:buNone/>
                      </a:pPr>
                      <a:r>
                        <a:rPr lang="en-GB" sz="1050" b="0" i="0" u="none" strike="noStrike">
                          <a:solidFill>
                            <a:srgbClr val="000000"/>
                          </a:solidFill>
                          <a:effectLst/>
                          <a:latin typeface="Calibri" panose="020F0502020204030204" pitchFamily="34" charset="0"/>
                        </a:rPr>
                        <a:t>IPP.CR</a:t>
                      </a:r>
                    </a:p>
                  </a:txBody>
                  <a:tcPr marL="4899" marR="4899" marT="4899" marB="0" anchor="b">
                    <a:lnL>
                      <a:noFill/>
                    </a:lnL>
                    <a:lnR>
                      <a:noFill/>
                    </a:lnR>
                    <a:lnT>
                      <a:noFill/>
                    </a:lnT>
                    <a:lnB>
                      <a:noFill/>
                    </a:lnB>
                    <a:noFill/>
                  </a:tcPr>
                </a:tc>
                <a:tc>
                  <a:txBody>
                    <a:bodyPr/>
                    <a:lstStyle/>
                    <a:p>
                      <a:pPr algn="r" fontAlgn="b">
                        <a:buNone/>
                      </a:pPr>
                      <a:r>
                        <a:rPr lang="en-GB" sz="1050" b="0" i="0" u="none" strike="noStrike">
                          <a:solidFill>
                            <a:srgbClr val="000000"/>
                          </a:solidFill>
                          <a:effectLst/>
                          <a:latin typeface="Calibri" panose="020F0502020204030204" pitchFamily="34" charset="0"/>
                        </a:rPr>
                        <a:t>2026</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38</a:t>
                      </a:r>
                    </a:p>
                  </a:txBody>
                  <a:tcPr marL="4899" marR="4899" marT="4899" marB="0" anchor="b">
                    <a:lnL>
                      <a:noFill/>
                    </a:lnL>
                    <a:lnR>
                      <a:noFill/>
                    </a:lnR>
                    <a:lnT>
                      <a:noFill/>
                    </a:lnT>
                    <a:lnB>
                      <a:noFill/>
                    </a:lnB>
                    <a:noFill/>
                  </a:tcPr>
                </a:tc>
                <a:tc>
                  <a:txBody>
                    <a:bodyPr/>
                    <a:lstStyle/>
                    <a:p>
                      <a:pPr algn="ctr" fontAlgn="b">
                        <a:buNone/>
                      </a:pPr>
                      <a:r>
                        <a:rPr lang="en-GB" sz="1050" b="0" i="0" u="none" strike="noStrike">
                          <a:solidFill>
                            <a:srgbClr val="000000"/>
                          </a:solidFill>
                          <a:effectLst/>
                          <a:latin typeface="Calibri" panose="020F0502020204030204" pitchFamily="34" charset="0"/>
                        </a:rPr>
                        <a:t>0</a:t>
                      </a:r>
                    </a:p>
                  </a:txBody>
                  <a:tcPr marL="4899" marR="4899" marT="4899" marB="0" anchor="b">
                    <a:lnL>
                      <a:noFill/>
                    </a:lnL>
                    <a:lnR>
                      <a:noFill/>
                    </a:lnR>
                    <a:lnT>
                      <a:noFill/>
                    </a:lnT>
                    <a:lnB>
                      <a:noFill/>
                    </a:lnB>
                    <a:noFill/>
                  </a:tcPr>
                </a:tc>
                <a:tc>
                  <a:txBody>
                    <a:bodyPr/>
                    <a:lstStyle/>
                    <a:p>
                      <a:pPr algn="ctr" fontAlgn="b">
                        <a:buNone/>
                      </a:pPr>
                      <a:r>
                        <a:rPr lang="en-GB" sz="1100" b="0" i="0" u="none" strike="noStrike" dirty="0">
                          <a:solidFill>
                            <a:srgbClr val="000000"/>
                          </a:solidFill>
                          <a:effectLst/>
                          <a:latin typeface="Calibri" panose="020F0502020204030204" pitchFamily="34" charset="0"/>
                        </a:rPr>
                        <a:t>86</a:t>
                      </a:r>
                    </a:p>
                  </a:txBody>
                  <a:tcPr marL="6350" marR="6350" marT="6350" marB="0" anchor="b">
                    <a:lnL>
                      <a:noFill/>
                    </a:lnL>
                    <a:lnR>
                      <a:noFill/>
                    </a:lnR>
                    <a:lnT>
                      <a:noFill/>
                    </a:lnT>
                    <a:lnB>
                      <a:noFill/>
                    </a:lnB>
                    <a:noFill/>
                  </a:tcPr>
                </a:tc>
                <a:tc>
                  <a:txBody>
                    <a:bodyPr/>
                    <a:lstStyle/>
                    <a:p>
                      <a:pPr algn="l" fontAlgn="b">
                        <a:buNone/>
                      </a:pPr>
                      <a:r>
                        <a:rPr lang="en-GB" sz="1050" b="0" i="0" u="none" strike="noStrike" dirty="0">
                          <a:solidFill>
                            <a:srgbClr val="000000"/>
                          </a:solidFill>
                          <a:effectLst/>
                          <a:latin typeface="Calibri" panose="020F0502020204030204" pitchFamily="34" charset="0"/>
                        </a:rPr>
                        <a:t>PH1 CfP-FSD-AWP24-TE-19-IPP.CR-03 - FP9 Commitment</a:t>
                      </a:r>
                    </a:p>
                  </a:txBody>
                  <a:tcPr marL="4899" marR="4899" marT="4899" marB="0" anchor="b">
                    <a:lnL>
                      <a:noFill/>
                    </a:lnL>
                    <a:lnR>
                      <a:noFill/>
                    </a:lnR>
                    <a:lnT>
                      <a:noFill/>
                    </a:lnT>
                    <a:lnB>
                      <a:noFill/>
                    </a:lnB>
                    <a:noFill/>
                  </a:tcPr>
                </a:tc>
                <a:extLst>
                  <a:ext uri="{0D108BD9-81ED-4DB2-BD59-A6C34878D82A}">
                    <a16:rowId xmlns:a16="http://schemas.microsoft.com/office/drawing/2014/main" val="1219242502"/>
                  </a:ext>
                </a:extLst>
              </a:tr>
            </a:tbl>
          </a:graphicData>
        </a:graphic>
      </p:graphicFrame>
      <p:sp>
        <p:nvSpPr>
          <p:cNvPr id="9" name="TextBox 8">
            <a:extLst>
              <a:ext uri="{FF2B5EF4-FFF2-40B4-BE49-F238E27FC236}">
                <a16:creationId xmlns:a16="http://schemas.microsoft.com/office/drawing/2014/main" id="{AF153982-9397-C65D-0BB8-EE9F1EC8E99A}"/>
              </a:ext>
            </a:extLst>
          </p:cNvPr>
          <p:cNvSpPr txBox="1"/>
          <p:nvPr/>
        </p:nvSpPr>
        <p:spPr bwMode="auto">
          <a:xfrm>
            <a:off x="0" y="6116005"/>
            <a:ext cx="12427888" cy="461665"/>
          </a:xfrm>
          <a:prstGeom prst="rect">
            <a:avLst/>
          </a:prstGeom>
          <a:noFill/>
        </p:spPr>
        <p:txBody>
          <a:bodyPr wrap="square">
            <a:spAutoFit/>
          </a:bodyPr>
          <a:lstStyle/>
          <a:p>
            <a:r>
              <a:rPr lang="en-GB" sz="1200" b="1" dirty="0">
                <a:solidFill>
                  <a:srgbClr val="FF0000"/>
                </a:solidFill>
                <a:effectLst/>
                <a:latin typeface="Aptos" panose="020B0004020202020204" pitchFamily="34" charset="0"/>
                <a:ea typeface="Times New Roman" panose="02020603050405020304" pitchFamily="18" charset="0"/>
                <a:cs typeface="Aptos" panose="020B0004020202020204" pitchFamily="34" charset="0"/>
              </a:rPr>
              <a:t>INSTRUCTIONS for TS: For Other activities from 2021-25, identified in the IR with “PH1”, please do not open a new task. You should add new 2026 deliverables to the old task making sure that in the deliverable title you include “PH1” as in the Indicative Resources.</a:t>
            </a:r>
            <a:endParaRPr lang="en-GB" sz="1200" dirty="0">
              <a:solidFill>
                <a:srgbClr val="FF0000"/>
              </a:solidFill>
            </a:endParaRPr>
          </a:p>
        </p:txBody>
      </p:sp>
    </p:spTree>
    <p:extLst>
      <p:ext uri="{BB962C8B-B14F-4D97-AF65-F5344CB8AC3E}">
        <p14:creationId xmlns:p14="http://schemas.microsoft.com/office/powerpoint/2010/main" val="3371629339"/>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76E97-6997-4610-BAF5-E76DF24AA7CC}">
  <ds:schemaRefs>
    <ds:schemaRef ds:uri="http://schemas.microsoft.com/office/infopath/2007/PartnerControls"/>
    <ds:schemaRef ds:uri="http://purl.org/dc/elements/1.1/"/>
    <ds:schemaRef ds:uri="http://purl.org/dc/terms/"/>
    <ds:schemaRef ds:uri="b53d22ac-c5f4-4fd4-87cb-ecc4cbf8be81"/>
    <ds:schemaRef ds:uri="http://schemas.microsoft.com/office/2006/metadata/properties"/>
    <ds:schemaRef ds:uri="http://schemas.openxmlformats.org/package/2006/metadata/core-properties"/>
    <ds:schemaRef ds:uri="http://schemas.microsoft.com/office/2006/documentManagement/types"/>
    <ds:schemaRef ds:uri="cd15d025-301c-4597-a270-3bad90881f44"/>
    <ds:schemaRef ds:uri="http://www.w3.org/XML/1998/namespace"/>
    <ds:schemaRef ds:uri="http://purl.org/dc/dcmitype/"/>
  </ds:schemaRefs>
</ds:datastoreItem>
</file>

<file path=customXml/itemProps3.xml><?xml version="1.0" encoding="utf-8"?>
<ds:datastoreItem xmlns:ds="http://schemas.openxmlformats.org/officeDocument/2006/customXml" ds:itemID="{CD1EBE56-B781-4D40-A6DA-97EC018457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1312</TotalTime>
  <Words>742</Words>
  <Application>Microsoft Office PowerPoint</Application>
  <PresentationFormat>Widescreen</PresentationFormat>
  <Paragraphs>329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EUROfusion.1line_5_3_2019</vt:lpstr>
      <vt:lpstr>OLD (delayed) tasks list</vt:lpstr>
      <vt:lpstr>Pre-committed tasks list – only Enhancements in PSD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Meszaros Botond</cp:lastModifiedBy>
  <cp:revision>307</cp:revision>
  <dcterms:created xsi:type="dcterms:W3CDTF">2024-01-17T07:39:52Z</dcterms:created>
  <dcterms:modified xsi:type="dcterms:W3CDTF">2026-01-27T08:46:52Z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