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9"/>
  </p:notesMasterIdLst>
  <p:sldIdLst>
    <p:sldId id="256" r:id="rId5"/>
    <p:sldId id="257" r:id="rId6"/>
    <p:sldId id="259"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n Jakubowski" initials="MJ" lastIdx="1" clrIdx="0">
    <p:extLst>
      <p:ext uri="{19B8F6BF-5375-455C-9EA6-DF929625EA0E}">
        <p15:presenceInfo xmlns:p15="http://schemas.microsoft.com/office/powerpoint/2012/main" userId="Marcin Jakubow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F49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3552" autoAdjust="0"/>
  </p:normalViewPr>
  <p:slideViewPr>
    <p:cSldViewPr snapToGrid="0">
      <p:cViewPr varScale="1">
        <p:scale>
          <a:sx n="75" d="100"/>
          <a:sy n="75" d="100"/>
        </p:scale>
        <p:origin x="152" y="7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968B8-3019-440C-9FDF-EE2B039F7566}" type="datetimeFigureOut">
              <a:rPr lang="en-GB" smtClean="0"/>
              <a:t>15/01/2026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CA5B4-17CC-4323-8101-FAF75F654A75}" type="slidenum">
              <a:rPr lang="en-GB" smtClean="0"/>
              <a:t>‹#›</a:t>
            </a:fld>
            <a:endParaRPr lang="en-GB"/>
          </a:p>
        </p:txBody>
      </p:sp>
    </p:spTree>
    <p:extLst>
      <p:ext uri="{BB962C8B-B14F-4D97-AF65-F5344CB8AC3E}">
        <p14:creationId xmlns:p14="http://schemas.microsoft.com/office/powerpoint/2010/main" val="215016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smtClean="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smtClean="0"/>
              <a:t>Edit Master text styles</a:t>
            </a:r>
          </a:p>
          <a:p>
            <a:pPr lvl="1"/>
            <a:r>
              <a:rPr lang="en-US" smtClean="0"/>
              <a:t>Second level</a:t>
            </a:r>
          </a:p>
          <a:p>
            <a:pPr lvl="2"/>
            <a:r>
              <a:rPr lang="en-US" smtClean="0"/>
              <a:t>Third level</a:t>
            </a:r>
          </a:p>
        </p:txBody>
      </p:sp>
      <p:sp>
        <p:nvSpPr>
          <p:cNvPr id="8" name="Footer Placeholder 7"/>
          <p:cNvSpPr>
            <a:spLocks noGrp="1"/>
          </p:cNvSpPr>
          <p:nvPr>
            <p:ph type="ftr" sz="quarter" idx="11"/>
          </p:nvPr>
        </p:nvSpPr>
        <p:spPr>
          <a:xfrm>
            <a:off x="825624" y="6555770"/>
            <a:ext cx="5440952" cy="329614"/>
          </a:xfrm>
          <a:prstGeom prst="rect">
            <a:avLst/>
          </a:prstGeom>
        </p:spPr>
        <p:txBody>
          <a:bodyPr anchor="t"/>
          <a:lstStyle>
            <a:lvl1pPr>
              <a:defRPr sz="1200">
                <a:solidFill>
                  <a:schemeClr val="bg1"/>
                </a:solidFill>
              </a:defRPr>
            </a:lvl1pPr>
          </a:lstStyle>
          <a:p>
            <a:r>
              <a:rPr lang="en-US" smtClean="0">
                <a:solidFill>
                  <a:prstClr val="white"/>
                </a:solidFill>
              </a:rPr>
              <a:t>PSD Jour Fixe | 15.01.2026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smtClean="0"/>
              <a:t>Click to edit Master title style</a:t>
            </a:r>
            <a:endParaRPr lang="en-GB" dirty="0"/>
          </a:p>
        </p:txBody>
      </p:sp>
      <p:sp>
        <p:nvSpPr>
          <p:cNvPr id="8" name="Footer Placeholder 7"/>
          <p:cNvSpPr>
            <a:spLocks noGrp="1"/>
          </p:cNvSpPr>
          <p:nvPr>
            <p:ph type="ftr" sz="quarter" idx="11"/>
          </p:nvPr>
        </p:nvSpPr>
        <p:spPr>
          <a:xfrm>
            <a:off x="825624" y="6555770"/>
            <a:ext cx="5692622" cy="329614"/>
          </a:xfrm>
          <a:prstGeom prst="rect">
            <a:avLst/>
          </a:prstGeom>
        </p:spPr>
        <p:txBody>
          <a:bodyPr anchor="t"/>
          <a:lstStyle>
            <a:lvl1pPr>
              <a:defRPr sz="1200">
                <a:solidFill>
                  <a:schemeClr val="bg1"/>
                </a:solidFill>
              </a:defRPr>
            </a:lvl1pPr>
          </a:lstStyle>
          <a:p>
            <a:r>
              <a:rPr lang="en-US" smtClean="0">
                <a:solidFill>
                  <a:prstClr val="white"/>
                </a:solidFill>
              </a:rPr>
              <a:t>PSD Jour Fixe | 15.01.2026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6011404" cy="329614"/>
          </a:xfrm>
          <a:prstGeom prst="rect">
            <a:avLst/>
          </a:prstGeom>
        </p:spPr>
        <p:txBody>
          <a:bodyPr anchor="t"/>
          <a:lstStyle>
            <a:lvl1pPr>
              <a:defRPr sz="1200">
                <a:solidFill>
                  <a:schemeClr val="bg1"/>
                </a:solidFill>
              </a:defRPr>
            </a:lvl1pPr>
          </a:lstStyle>
          <a:p>
            <a:r>
              <a:rPr lang="en-US" smtClean="0">
                <a:solidFill>
                  <a:prstClr val="white"/>
                </a:solidFill>
              </a:rPr>
              <a:t>PSD Jour Fixe | 15.01.2026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5E63-BFC7-B2C0-49CB-EA2AF3FAD965}"/>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BE"/>
          </a:p>
        </p:txBody>
      </p:sp>
      <p:sp>
        <p:nvSpPr>
          <p:cNvPr id="3" name="Subtitle 2">
            <a:extLst>
              <a:ext uri="{FF2B5EF4-FFF2-40B4-BE49-F238E27FC236}">
                <a16:creationId xmlns:a16="http://schemas.microsoft.com/office/drawing/2014/main" id="{E9986EC2-FB60-2050-7295-2A025BE40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BE"/>
          </a:p>
        </p:txBody>
      </p:sp>
      <p:sp>
        <p:nvSpPr>
          <p:cNvPr id="4" name="Date Placeholder 3">
            <a:extLst>
              <a:ext uri="{FF2B5EF4-FFF2-40B4-BE49-F238E27FC236}">
                <a16:creationId xmlns:a16="http://schemas.microsoft.com/office/drawing/2014/main" id="{B14FEB12-9145-A531-60AD-75624B92466B}"/>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5AF62917-6FE8-9324-F9E1-4428B277AD1A}"/>
              </a:ext>
            </a:extLst>
          </p:cNvPr>
          <p:cNvSpPr>
            <a:spLocks noGrp="1"/>
          </p:cNvSpPr>
          <p:nvPr>
            <p:ph type="ftr" sz="quarter" idx="11"/>
          </p:nvPr>
        </p:nvSpPr>
        <p:spPr/>
        <p:txBody>
          <a:bodyPr/>
          <a:lstStyle/>
          <a:p>
            <a:r>
              <a:rPr lang="en-US" smtClean="0"/>
              <a:t>PSD Jour Fixe | 15.01.2026</a:t>
            </a:r>
            <a:endParaRPr lang="en-BE"/>
          </a:p>
        </p:txBody>
      </p:sp>
      <p:sp>
        <p:nvSpPr>
          <p:cNvPr id="6" name="Slide Number Placeholder 5">
            <a:extLst>
              <a:ext uri="{FF2B5EF4-FFF2-40B4-BE49-F238E27FC236}">
                <a16:creationId xmlns:a16="http://schemas.microsoft.com/office/drawing/2014/main" id="{96F92711-9123-5D5A-6517-15BF4C23EC07}"/>
              </a:ext>
            </a:extLst>
          </p:cNvPr>
          <p:cNvSpPr>
            <a:spLocks noGrp="1"/>
          </p:cNvSpPr>
          <p:nvPr>
            <p:ph type="sldNum" sz="quarter" idx="12"/>
          </p:nvPr>
        </p:nvSpPr>
        <p:spPr/>
        <p:txBody>
          <a:bodyPr/>
          <a:lstStyle/>
          <a:p>
            <a:fld id="{A8862A6C-F1D0-0A4C-8F8A-8E35AFC16FDD}" type="slidenum">
              <a:rPr lang="en-BE" smtClean="0"/>
              <a:t>‹#›</a:t>
            </a:fld>
            <a:endParaRPr lang="en-BE"/>
          </a:p>
        </p:txBody>
      </p:sp>
    </p:spTree>
    <p:extLst>
      <p:ext uri="{BB962C8B-B14F-4D97-AF65-F5344CB8AC3E}">
        <p14:creationId xmlns:p14="http://schemas.microsoft.com/office/powerpoint/2010/main" val="2322856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1" r:id="rId5"/>
  </p:sldLayoutIdLst>
  <p:hf sldNum="0" hd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 STEL News 15.01.2026</a:t>
            </a:r>
            <a:endParaRPr lang="pl-PL" dirty="0"/>
          </a:p>
        </p:txBody>
      </p:sp>
      <p:sp>
        <p:nvSpPr>
          <p:cNvPr id="3" name="Text Placeholder 2"/>
          <p:cNvSpPr>
            <a:spLocks noGrp="1"/>
          </p:cNvSpPr>
          <p:nvPr>
            <p:ph type="body" sz="quarter" idx="10"/>
          </p:nvPr>
        </p:nvSpPr>
        <p:spPr/>
        <p:txBody>
          <a:bodyPr/>
          <a:lstStyle/>
          <a:p>
            <a:endParaRPr lang="pl-PL"/>
          </a:p>
        </p:txBody>
      </p:sp>
      <p:sp>
        <p:nvSpPr>
          <p:cNvPr id="4" name="Text Placeholder 3"/>
          <p:cNvSpPr>
            <a:spLocks noGrp="1"/>
          </p:cNvSpPr>
          <p:nvPr>
            <p:ph type="body" sz="quarter" idx="11"/>
          </p:nvPr>
        </p:nvSpPr>
        <p:spPr/>
        <p:txBody>
          <a:bodyPr/>
          <a:lstStyle/>
          <a:p>
            <a:endParaRPr lang="pl-PL"/>
          </a:p>
        </p:txBody>
      </p:sp>
      <p:sp>
        <p:nvSpPr>
          <p:cNvPr id="5" name="Text Placeholder 4"/>
          <p:cNvSpPr>
            <a:spLocks noGrp="1"/>
          </p:cNvSpPr>
          <p:nvPr>
            <p:ph type="body" sz="quarter" idx="12"/>
          </p:nvPr>
        </p:nvSpPr>
        <p:spPr/>
        <p:txBody>
          <a:bodyPr/>
          <a:lstStyle/>
          <a:p>
            <a:endParaRPr lang="pl-PL"/>
          </a:p>
        </p:txBody>
      </p:sp>
    </p:spTree>
    <p:extLst>
      <p:ext uri="{BB962C8B-B14F-4D97-AF65-F5344CB8AC3E}">
        <p14:creationId xmlns:p14="http://schemas.microsoft.com/office/powerpoint/2010/main" val="2828778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from WP STEL	</a:t>
            </a:r>
            <a:endParaRPr lang="pl-PL" dirty="0"/>
          </a:p>
        </p:txBody>
      </p:sp>
      <p:sp>
        <p:nvSpPr>
          <p:cNvPr id="3" name="Content Placeholder 2"/>
          <p:cNvSpPr>
            <a:spLocks noGrp="1"/>
          </p:cNvSpPr>
          <p:nvPr>
            <p:ph idx="1"/>
          </p:nvPr>
        </p:nvSpPr>
        <p:spPr>
          <a:xfrm>
            <a:off x="157808" y="649715"/>
            <a:ext cx="9448308" cy="5688632"/>
          </a:xfrm>
        </p:spPr>
        <p:txBody>
          <a:bodyPr>
            <a:normAutofit lnSpcReduction="10000"/>
          </a:bodyPr>
          <a:lstStyle/>
          <a:p>
            <a:r>
              <a:rPr lang="en-US" dirty="0" smtClean="0"/>
              <a:t>New revision of PMP for 2026/2027 submitted after STAC recommendations. </a:t>
            </a:r>
            <a:endParaRPr lang="en-US" dirty="0" smtClean="0"/>
          </a:p>
          <a:p>
            <a:r>
              <a:rPr lang="en-US" dirty="0"/>
              <a:t>26 </a:t>
            </a:r>
            <a:r>
              <a:rPr lang="en-US" dirty="0" smtClean="0"/>
              <a:t>reports (out of 40) </a:t>
            </a:r>
            <a:r>
              <a:rPr lang="en-US" dirty="0"/>
              <a:t>uploaded </a:t>
            </a:r>
            <a:r>
              <a:rPr lang="en-US" dirty="0" smtClean="0"/>
              <a:t>already to </a:t>
            </a:r>
            <a:r>
              <a:rPr lang="en-US" dirty="0"/>
              <a:t>IDM</a:t>
            </a:r>
            <a:r>
              <a:rPr lang="en-US" dirty="0" smtClean="0"/>
              <a:t/>
            </a:r>
            <a:br>
              <a:rPr lang="en-US" dirty="0" smtClean="0"/>
            </a:br>
            <a:endParaRPr lang="en-US" dirty="0" smtClean="0"/>
          </a:p>
          <a:p>
            <a:r>
              <a:rPr lang="en-US" dirty="0" smtClean="0"/>
              <a:t>We are working on formulating all the tasks and deliverables from last year call for participation. In total more than 90 activities, which is time consuming. Especially that there is quite a few new ones, which need to be thoroughly discussed. </a:t>
            </a:r>
            <a:br>
              <a:rPr lang="en-US" dirty="0" smtClean="0"/>
            </a:br>
            <a:endParaRPr lang="en-US" dirty="0" smtClean="0"/>
          </a:p>
          <a:p>
            <a:r>
              <a:rPr lang="en-US" dirty="0" smtClean="0"/>
              <a:t>We are starting to prepare call for campaign participation in the campaigns 2026/2027. The new set of Research Topics and Campaign Objectives will be prepare jointly with TFLs from W7-X.</a:t>
            </a:r>
            <a:br>
              <a:rPr lang="en-US" dirty="0" smtClean="0"/>
            </a:br>
            <a:endParaRPr lang="en-US" dirty="0" smtClean="0"/>
          </a:p>
          <a:p>
            <a:r>
              <a:rPr lang="en-US" dirty="0" smtClean="0"/>
              <a:t>New DTFL Daniel Carralero (CIEMAT) accepted by GA, replacing Arturo Alonso (CIEMAT)</a:t>
            </a:r>
            <a:endParaRPr lang="pl-PL" dirty="0"/>
          </a:p>
        </p:txBody>
      </p:sp>
      <p:sp>
        <p:nvSpPr>
          <p:cNvPr id="4" name="Footer Placeholder 3"/>
          <p:cNvSpPr>
            <a:spLocks noGrp="1"/>
          </p:cNvSpPr>
          <p:nvPr>
            <p:ph type="ftr" sz="quarter" idx="11"/>
          </p:nvPr>
        </p:nvSpPr>
        <p:spPr/>
        <p:txBody>
          <a:bodyPr/>
          <a:lstStyle/>
          <a:p>
            <a:r>
              <a:rPr lang="en-US" smtClean="0">
                <a:solidFill>
                  <a:prstClr val="white"/>
                </a:solidFill>
              </a:rPr>
              <a:t>PSD Jour Fixe | 15.01.2026</a:t>
            </a:r>
            <a:endParaRPr lang="en-GB" dirty="0">
              <a:solidFill>
                <a:prstClr val="white"/>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2850" t="17952" r="11962" b="-717"/>
          <a:stretch/>
        </p:blipFill>
        <p:spPr>
          <a:xfrm>
            <a:off x="9606116" y="3541047"/>
            <a:ext cx="2507225" cy="2984297"/>
          </a:xfrm>
          <a:prstGeom prst="rect">
            <a:avLst/>
          </a:prstGeom>
        </p:spPr>
      </p:pic>
    </p:spTree>
    <p:extLst>
      <p:ext uri="{BB962C8B-B14F-4D97-AF65-F5344CB8AC3E}">
        <p14:creationId xmlns:p14="http://schemas.microsoft.com/office/powerpoint/2010/main" val="1891157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W7-X </a:t>
            </a:r>
            <a:r>
              <a:rPr lang="en-US" smtClean="0"/>
              <a:t>Experimental Campaigns in 2026/2027</a:t>
            </a:r>
            <a:r>
              <a:rPr lang="en-US" dirty="0" smtClean="0"/>
              <a:t>	</a:t>
            </a:r>
            <a:endParaRPr lang="pl-PL" dirty="0"/>
          </a:p>
        </p:txBody>
      </p:sp>
      <p:sp>
        <p:nvSpPr>
          <p:cNvPr id="3" name="Content Placeholder 2"/>
          <p:cNvSpPr>
            <a:spLocks noGrp="1"/>
          </p:cNvSpPr>
          <p:nvPr>
            <p:ph idx="1"/>
          </p:nvPr>
        </p:nvSpPr>
        <p:spPr/>
        <p:txBody>
          <a:bodyPr>
            <a:normAutofit lnSpcReduction="10000"/>
          </a:bodyPr>
          <a:lstStyle/>
          <a:p>
            <a:r>
              <a:rPr lang="en-US" dirty="0" smtClean="0"/>
              <a:t>Schedule of OP2.4 and OP2.5 campaigns: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New task forces at IPP to organize the experimental campaigns:</a:t>
            </a:r>
          </a:p>
          <a:p>
            <a:pPr lvl="1"/>
            <a:r>
              <a:rPr lang="en-US" dirty="0" smtClean="0"/>
              <a:t>TF1: Core Scenario Development (Golo Fuchert, Neha Chaudhary)</a:t>
            </a:r>
          </a:p>
          <a:p>
            <a:pPr lvl="1"/>
            <a:r>
              <a:rPr lang="en-US" dirty="0" smtClean="0"/>
              <a:t>TF2: Edge Scenario Development (Victoria Winters, Matt Kriete)</a:t>
            </a:r>
          </a:p>
          <a:p>
            <a:pPr lvl="1"/>
            <a:r>
              <a:rPr lang="en-US" dirty="0" smtClean="0"/>
              <a:t>TF3: Physics Integration and Exploration (Adrian von Stechow, Ksenia Aleynikova)</a:t>
            </a:r>
          </a:p>
          <a:p>
            <a:pPr marL="0" indent="0">
              <a:buNone/>
            </a:pPr>
            <a:r>
              <a:rPr lang="en-US" dirty="0" smtClean="0"/>
              <a:t/>
            </a:r>
            <a:br>
              <a:rPr lang="en-US" dirty="0" smtClean="0"/>
            </a:br>
            <a:endParaRPr lang="pl-PL" dirty="0"/>
          </a:p>
        </p:txBody>
      </p:sp>
      <p:sp>
        <p:nvSpPr>
          <p:cNvPr id="4" name="Footer Placeholder 3"/>
          <p:cNvSpPr>
            <a:spLocks noGrp="1"/>
          </p:cNvSpPr>
          <p:nvPr>
            <p:ph type="ftr" sz="quarter" idx="11"/>
          </p:nvPr>
        </p:nvSpPr>
        <p:spPr/>
        <p:txBody>
          <a:bodyPr/>
          <a:lstStyle/>
          <a:p>
            <a:r>
              <a:rPr lang="en-US" smtClean="0">
                <a:solidFill>
                  <a:prstClr val="white"/>
                </a:solidFill>
              </a:rPr>
              <a:t>PSD Jour Fixe | 15.01.2026</a:t>
            </a:r>
            <a:endParaRPr lang="en-GB" dirty="0">
              <a:solidFill>
                <a:prstClr val="white"/>
              </a:solidFill>
            </a:endParaRPr>
          </a:p>
        </p:txBody>
      </p:sp>
      <p:pic>
        <p:nvPicPr>
          <p:cNvPr id="6" name="Picture 5" descr="A close-up of a timeline&#10;&#10;AI-generated content may be incorrect."/>
          <p:cNvPicPr/>
          <p:nvPr/>
        </p:nvPicPr>
        <p:blipFill>
          <a:blip r:embed="rId2"/>
          <a:stretch>
            <a:fillRect/>
          </a:stretch>
        </p:blipFill>
        <p:spPr>
          <a:xfrm>
            <a:off x="909830" y="1212081"/>
            <a:ext cx="6749497" cy="2819145"/>
          </a:xfrm>
          <a:prstGeom prst="rect">
            <a:avLst/>
          </a:prstGeom>
        </p:spPr>
      </p:pic>
    </p:spTree>
    <p:extLst>
      <p:ext uri="{BB962C8B-B14F-4D97-AF65-F5344CB8AC3E}">
        <p14:creationId xmlns:p14="http://schemas.microsoft.com/office/powerpoint/2010/main" val="228475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divertor for W7-X</a:t>
            </a:r>
            <a:endParaRPr lang="pl-PL" dirty="0"/>
          </a:p>
        </p:txBody>
      </p:sp>
      <p:sp>
        <p:nvSpPr>
          <p:cNvPr id="3" name="Content Placeholder 2"/>
          <p:cNvSpPr>
            <a:spLocks noGrp="1"/>
          </p:cNvSpPr>
          <p:nvPr>
            <p:ph idx="1"/>
          </p:nvPr>
        </p:nvSpPr>
        <p:spPr/>
        <p:txBody>
          <a:bodyPr/>
          <a:lstStyle/>
          <a:p>
            <a:r>
              <a:rPr lang="en-US" dirty="0" smtClean="0"/>
              <a:t>IPP is preparing a staged </a:t>
            </a:r>
            <a:r>
              <a:rPr lang="en-US" dirty="0"/>
              <a:t>upgrade approach for W7‑X divertor to enable rapid, lower-risk testing of new geometries and plasma-facing </a:t>
            </a:r>
            <a:r>
              <a:rPr lang="en-US" dirty="0" smtClean="0"/>
              <a:t>materials. </a:t>
            </a:r>
          </a:p>
          <a:p>
            <a:r>
              <a:rPr lang="en-US" dirty="0"/>
              <a:t>Scope: Develop a flexible, three-dimensional, fully metallic high heat flux divertor geometry suited for next-generation stellarator reactors</a:t>
            </a:r>
            <a:r>
              <a:rPr lang="en-US" dirty="0" smtClean="0"/>
              <a:t>. Present open design accommodates many </a:t>
            </a:r>
            <a:r>
              <a:rPr lang="en-US" dirty="0" err="1" smtClean="0"/>
              <a:t>configs</a:t>
            </a:r>
            <a:r>
              <a:rPr lang="en-US" dirty="0" smtClean="0"/>
              <a:t>, but lacks good particle exhaust and due to design flaws </a:t>
            </a:r>
            <a:r>
              <a:rPr lang="en-US" dirty="0" smtClean="0"/>
              <a:t>limits the operational window.</a:t>
            </a:r>
            <a:endParaRPr lang="en-US" dirty="0"/>
          </a:p>
          <a:p>
            <a:r>
              <a:rPr lang="en-US" dirty="0"/>
              <a:t>Initial step: replace </a:t>
            </a:r>
            <a:r>
              <a:rPr lang="en-US" b="1" dirty="0"/>
              <a:t>three divertors</a:t>
            </a:r>
            <a:r>
              <a:rPr lang="en-US" dirty="0"/>
              <a:t> as a practical test towards a flexible, reactor-relevant metallic divertor</a:t>
            </a:r>
          </a:p>
          <a:p>
            <a:r>
              <a:rPr lang="en-US" dirty="0"/>
              <a:t>Early modifications prioritize flexibility and minimize operational downtime</a:t>
            </a:r>
          </a:p>
          <a:p>
            <a:r>
              <a:rPr lang="en-US" dirty="0"/>
              <a:t>Supports validation of 3D divertor modeling and development</a:t>
            </a:r>
          </a:p>
          <a:p>
            <a:r>
              <a:rPr lang="en-US" dirty="0"/>
              <a:t>~€500k hardware investment for first stage; long-term personnel commitment for ongoing </a:t>
            </a:r>
            <a:r>
              <a:rPr lang="en-US" dirty="0" smtClean="0"/>
              <a:t>R&amp;D. Also an additional </a:t>
            </a:r>
            <a:r>
              <a:rPr lang="en-US" dirty="0"/>
              <a:t>staff will be required for installation and </a:t>
            </a:r>
            <a:r>
              <a:rPr lang="en-US" dirty="0" smtClean="0"/>
              <a:t>setup.</a:t>
            </a:r>
            <a:endParaRPr lang="en-US" dirty="0"/>
          </a:p>
          <a:p>
            <a:r>
              <a:rPr lang="en-US" dirty="0" smtClean="0"/>
              <a:t>The proposal for PCR for co-financing of human resources in preparation.</a:t>
            </a:r>
            <a:endParaRPr lang="pl-PL" dirty="0"/>
          </a:p>
        </p:txBody>
      </p:sp>
      <p:sp>
        <p:nvSpPr>
          <p:cNvPr id="4" name="Footer Placeholder 3"/>
          <p:cNvSpPr>
            <a:spLocks noGrp="1"/>
          </p:cNvSpPr>
          <p:nvPr>
            <p:ph type="ftr" sz="quarter" idx="11"/>
          </p:nvPr>
        </p:nvSpPr>
        <p:spPr/>
        <p:txBody>
          <a:bodyPr/>
          <a:lstStyle/>
          <a:p>
            <a:r>
              <a:rPr lang="en-US" smtClean="0">
                <a:solidFill>
                  <a:prstClr val="white"/>
                </a:solidFill>
              </a:rPr>
              <a:t>PSD Jour Fixe | 15.01.2026</a:t>
            </a:r>
            <a:endParaRPr lang="en-GB" dirty="0">
              <a:solidFill>
                <a:prstClr val="white"/>
              </a:solidFill>
            </a:endParaRPr>
          </a:p>
        </p:txBody>
      </p:sp>
    </p:spTree>
    <p:extLst>
      <p:ext uri="{BB962C8B-B14F-4D97-AF65-F5344CB8AC3E}">
        <p14:creationId xmlns:p14="http://schemas.microsoft.com/office/powerpoint/2010/main" val="3001172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extLst>
    <a:ext uri="{05A4C25C-085E-4340-85A3-A5531E510DB2}">
      <thm15:themeFamily xmlns:thm15="http://schemas.microsoft.com/office/thememl/2012/main" name="AWP2025_WPW7X_final" id="{21BB1974-49DE-43DF-B430-644C513EC673}" vid="{C953455F-5265-416E-981D-8670B1FC8B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schemas.microsoft.com/office/2006/documentManagement/types"/>
    <ds:schemaRef ds:uri="http://purl.org/dc/terms/"/>
    <ds:schemaRef ds:uri="http://purl.org/dc/dcmitype/"/>
    <ds:schemaRef ds:uri="cbbfa1f3-60c2-42de-b5b6-3ee8cb87d964"/>
    <ds:schemaRef ds:uri="http://purl.org/dc/elements/1.1/"/>
    <ds:schemaRef ds:uri="http://schemas.microsoft.com/office/2006/metadata/properties"/>
    <ds:schemaRef ds:uri="e5ba6352-0726-4226-96e7-82f7f1c59ac0"/>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EUROfusion Template</Template>
  <TotalTime>0</TotalTime>
  <Words>352</Words>
  <Application>Microsoft Office PowerPoint</Application>
  <PresentationFormat>Widescreen</PresentationFormat>
  <Paragraphs>33</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EUROfusion.1line_5_3_2019</vt:lpstr>
      <vt:lpstr>WP STEL News 15.01.2026</vt:lpstr>
      <vt:lpstr>News from WP STEL </vt:lpstr>
      <vt:lpstr>W7-X Experimental Campaigns in 2026/2027 </vt:lpstr>
      <vt:lpstr>New divertor for W7-X</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 STEL News 15.01.2026</dc:title>
  <dc:creator>Marcin Jakubowski</dc:creator>
  <cp:lastModifiedBy>Marcin Jakubowski</cp:lastModifiedBy>
  <cp:revision>6</cp:revision>
  <dcterms:created xsi:type="dcterms:W3CDTF">2026-01-14T15:42:25Z</dcterms:created>
  <dcterms:modified xsi:type="dcterms:W3CDTF">2026-01-15T14:07:44Z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