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sldIdLst>
    <p:sldId id="282" r:id="rId5"/>
    <p:sldId id="285" r:id="rId6"/>
    <p:sldId id="283" r:id="rId7"/>
    <p:sldId id="284"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85C7E-2930-41A3-A64B-F3FE3B7ED761}" v="22" dt="2026-01-15T08:42:34.6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120" d="100"/>
          <a:sy n="120" d="100"/>
        </p:scale>
        <p:origin x="11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92A85C7E-2930-41A3-A64B-F3FE3B7ED761}"/>
    <pc:docChg chg="undo custSel modSld">
      <pc:chgData name="Botond Meszaros" userId="5d125e73-0147-4210-b9aa-ece7352d8cd3" providerId="ADAL" clId="{92A85C7E-2930-41A3-A64B-F3FE3B7ED761}" dt="2026-01-15T08:42:34.689" v="93"/>
      <pc:docMkLst>
        <pc:docMk/>
      </pc:docMkLst>
      <pc:sldChg chg="modSp mod">
        <pc:chgData name="Botond Meszaros" userId="5d125e73-0147-4210-b9aa-ece7352d8cd3" providerId="ADAL" clId="{92A85C7E-2930-41A3-A64B-F3FE3B7ED761}" dt="2026-01-15T08:42:34.689" v="93"/>
        <pc:sldMkLst>
          <pc:docMk/>
          <pc:sldMk cId="3161415792" sldId="282"/>
        </pc:sldMkLst>
        <pc:graphicFrameChg chg="mod modGraphic">
          <ac:chgData name="Botond Meszaros" userId="5d125e73-0147-4210-b9aa-ece7352d8cd3" providerId="ADAL" clId="{92A85C7E-2930-41A3-A64B-F3FE3B7ED761}" dt="2026-01-15T08:42:34.689" v="93"/>
          <ac:graphicFrameMkLst>
            <pc:docMk/>
            <pc:sldMk cId="3161415792" sldId="282"/>
            <ac:graphicFrameMk id="8" creationId="{23FEE477-403E-D9F2-78C9-2F9ABB228EBA}"/>
          </ac:graphicFrameMkLst>
        </pc:graphicFrameChg>
      </pc:sldChg>
      <pc:sldChg chg="modSp mod">
        <pc:chgData name="Botond Meszaros" userId="5d125e73-0147-4210-b9aa-ece7352d8cd3" providerId="ADAL" clId="{92A85C7E-2930-41A3-A64B-F3FE3B7ED761}" dt="2026-01-15T08:37:54.093" v="13" actId="207"/>
        <pc:sldMkLst>
          <pc:docMk/>
          <pc:sldMk cId="1994238710" sldId="283"/>
        </pc:sldMkLst>
        <pc:graphicFrameChg chg="mod modGraphic">
          <ac:chgData name="Botond Meszaros" userId="5d125e73-0147-4210-b9aa-ece7352d8cd3" providerId="ADAL" clId="{92A85C7E-2930-41A3-A64B-F3FE3B7ED761}" dt="2026-01-15T08:37:54.093" v="13" actId="207"/>
          <ac:graphicFrameMkLst>
            <pc:docMk/>
            <pc:sldMk cId="1994238710" sldId="283"/>
            <ac:graphicFrameMk id="3" creationId="{83EA7E98-539E-C67E-6BF0-8D7F4A8E5056}"/>
          </ac:graphicFrameMkLst>
        </pc:graphicFrameChg>
      </pc:sldChg>
      <pc:sldChg chg="modSp mod">
        <pc:chgData name="Botond Meszaros" userId="5d125e73-0147-4210-b9aa-ece7352d8cd3" providerId="ADAL" clId="{92A85C7E-2930-41A3-A64B-F3FE3B7ED761}" dt="2026-01-15T08:39:56.201" v="69" actId="20577"/>
        <pc:sldMkLst>
          <pc:docMk/>
          <pc:sldMk cId="1029350979" sldId="285"/>
        </pc:sldMkLst>
        <pc:graphicFrameChg chg="modGraphic">
          <ac:chgData name="Botond Meszaros" userId="5d125e73-0147-4210-b9aa-ece7352d8cd3" providerId="ADAL" clId="{92A85C7E-2930-41A3-A64B-F3FE3B7ED761}" dt="2026-01-15T08:39:56.201" v="69" actId="20577"/>
          <ac:graphicFrameMkLst>
            <pc:docMk/>
            <pc:sldMk cId="1029350979" sldId="285"/>
            <ac:graphicFrameMk id="8" creationId="{37716D6A-DA9F-8F85-FE68-62C59A76B52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15/01/2026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p:txBody>
          <a:bodyPr/>
          <a:lstStyle/>
          <a:p>
            <a:r>
              <a:rPr lang="en-GB" dirty="0"/>
              <a:t>Status of Grant Deliverables 1/2</a:t>
            </a:r>
          </a:p>
        </p:txBody>
      </p:sp>
      <p:sp>
        <p:nvSpPr>
          <p:cNvPr id="5" name="Slide Number Placeholder 4">
            <a:extLst>
              <a:ext uri="{FF2B5EF4-FFF2-40B4-BE49-F238E27FC236}">
                <a16:creationId xmlns:a16="http://schemas.microsoft.com/office/drawing/2014/main" id="{6502AD08-EFF5-4F63-6764-52D1AE185EB4}"/>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graphicFrame>
        <p:nvGraphicFramePr>
          <p:cNvPr id="8" name="Table 7">
            <a:extLst>
              <a:ext uri="{FF2B5EF4-FFF2-40B4-BE49-F238E27FC236}">
                <a16:creationId xmlns:a16="http://schemas.microsoft.com/office/drawing/2014/main" id="{23FEE477-403E-D9F2-78C9-2F9ABB228EBA}"/>
              </a:ext>
            </a:extLst>
          </p:cNvPr>
          <p:cNvGraphicFramePr>
            <a:graphicFrameLocks noGrp="1"/>
          </p:cNvGraphicFramePr>
          <p:nvPr>
            <p:extLst>
              <p:ext uri="{D42A27DB-BD31-4B8C-83A1-F6EECF244321}">
                <p14:modId xmlns:p14="http://schemas.microsoft.com/office/powerpoint/2010/main" val="3474107718"/>
              </p:ext>
            </p:extLst>
          </p:nvPr>
        </p:nvGraphicFramePr>
        <p:xfrm>
          <a:off x="349857" y="1275578"/>
          <a:ext cx="11513489" cy="4708353"/>
        </p:xfrm>
        <a:graphic>
          <a:graphicData uri="http://schemas.openxmlformats.org/drawingml/2006/table">
            <a:tbl>
              <a:tblPr/>
              <a:tblGrid>
                <a:gridCol w="638248">
                  <a:extLst>
                    <a:ext uri="{9D8B030D-6E8A-4147-A177-3AD203B41FA5}">
                      <a16:colId xmlns:a16="http://schemas.microsoft.com/office/drawing/2014/main" val="929940178"/>
                    </a:ext>
                  </a:extLst>
                </a:gridCol>
                <a:gridCol w="4144856">
                  <a:extLst>
                    <a:ext uri="{9D8B030D-6E8A-4147-A177-3AD203B41FA5}">
                      <a16:colId xmlns:a16="http://schemas.microsoft.com/office/drawing/2014/main" val="3683941188"/>
                    </a:ext>
                  </a:extLst>
                </a:gridCol>
                <a:gridCol w="758389">
                  <a:extLst>
                    <a:ext uri="{9D8B030D-6E8A-4147-A177-3AD203B41FA5}">
                      <a16:colId xmlns:a16="http://schemas.microsoft.com/office/drawing/2014/main" val="3539377920"/>
                    </a:ext>
                  </a:extLst>
                </a:gridCol>
                <a:gridCol w="886038">
                  <a:extLst>
                    <a:ext uri="{9D8B030D-6E8A-4147-A177-3AD203B41FA5}">
                      <a16:colId xmlns:a16="http://schemas.microsoft.com/office/drawing/2014/main" val="3698746599"/>
                    </a:ext>
                  </a:extLst>
                </a:gridCol>
                <a:gridCol w="728353">
                  <a:extLst>
                    <a:ext uri="{9D8B030D-6E8A-4147-A177-3AD203B41FA5}">
                      <a16:colId xmlns:a16="http://schemas.microsoft.com/office/drawing/2014/main" val="276885619"/>
                    </a:ext>
                  </a:extLst>
                </a:gridCol>
                <a:gridCol w="4357605">
                  <a:extLst>
                    <a:ext uri="{9D8B030D-6E8A-4147-A177-3AD203B41FA5}">
                      <a16:colId xmlns:a16="http://schemas.microsoft.com/office/drawing/2014/main" val="2006535029"/>
                    </a:ext>
                  </a:extLst>
                </a:gridCol>
              </a:tblGrid>
              <a:tr h="283768">
                <a:tc>
                  <a:txBody>
                    <a:bodyPr/>
                    <a:lstStyle/>
                    <a:p>
                      <a:pPr algn="ctr" fontAlgn="t">
                        <a:buNone/>
                      </a:pPr>
                      <a:r>
                        <a:rPr lang="en-GB" sz="1200" b="1" i="0" u="none" strike="noStrike" dirty="0">
                          <a:solidFill>
                            <a:schemeClr val="bg1"/>
                          </a:solidFill>
                          <a:effectLst/>
                          <a:latin typeface="Calibri" panose="020F0502020204030204" pitchFamily="34" charset="0"/>
                        </a:rPr>
                        <a:t>ID </a:t>
                      </a:r>
                      <a:r>
                        <a:rPr lang="en-GB" sz="1200" b="1" i="0" u="none" strike="noStrike" dirty="0" err="1">
                          <a:solidFill>
                            <a:schemeClr val="bg1"/>
                          </a:solidFill>
                          <a:effectLst/>
                          <a:latin typeface="Calibri" panose="020F0502020204030204" pitchFamily="34" charset="0"/>
                        </a:rPr>
                        <a:t>Sygma</a:t>
                      </a:r>
                      <a:endParaRPr lang="en-GB" sz="1200" b="1" i="0" u="none" strike="noStrike" dirty="0">
                        <a:solidFill>
                          <a:schemeClr val="bg1"/>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Title in CWP</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Due Date</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Exp. del. date</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Status</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Comments/Reason for delay</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3828184142"/>
                  </a:ext>
                </a:extLst>
              </a:tr>
              <a:tr h="240130">
                <a:tc>
                  <a:txBody>
                    <a:bodyPr/>
                    <a:lstStyle/>
                    <a:p>
                      <a:pPr algn="l" fontAlgn="t">
                        <a:buNone/>
                      </a:pPr>
                      <a:r>
                        <a:rPr lang="en-GB" sz="1100" b="0" i="0" u="none" strike="noStrike">
                          <a:solidFill>
                            <a:srgbClr val="000000"/>
                          </a:solidFill>
                          <a:effectLst/>
                          <a:latin typeface="Calibri" panose="020F0502020204030204" pitchFamily="34" charset="0"/>
                        </a:rPr>
                        <a:t>TE.D.09</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Establishment and comparison of N and Ne-seeded partially-detached divertor in high-power operations in view of ITER radiative scenario.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31/12/2023</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US" sz="1100" b="0" i="0" u="none" strike="noStrike" dirty="0">
                          <a:solidFill>
                            <a:srgbClr val="000000"/>
                          </a:solidFill>
                          <a:effectLst/>
                          <a:highlight>
                            <a:srgbClr val="FFFF00"/>
                          </a:highlight>
                          <a:latin typeface="Calibri" panose="020F0502020204030204" pitchFamily="34" charset="0"/>
                        </a:rPr>
                        <a:t>In review (Emmanuelle missing)</a:t>
                      </a:r>
                      <a:endParaRPr lang="en-GB" sz="1100" b="0" i="0" u="none" strike="noStrike" dirty="0">
                        <a:solidFill>
                          <a:srgbClr val="000000"/>
                        </a:solidFill>
                        <a:effectLst/>
                        <a:highlight>
                          <a:srgbClr val="FFFF00"/>
                        </a:highligh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627810"/>
                  </a:ext>
                </a:extLst>
              </a:tr>
              <a:tr h="191855">
                <a:tc>
                  <a:txBody>
                    <a:bodyPr/>
                    <a:lstStyle/>
                    <a:p>
                      <a:pPr algn="l" fontAlgn="t">
                        <a:buNone/>
                      </a:pPr>
                      <a:r>
                        <a:rPr lang="en-GB" sz="1100" b="0" i="0" u="none" strike="noStrike">
                          <a:solidFill>
                            <a:srgbClr val="000000"/>
                          </a:solidFill>
                          <a:effectLst/>
                          <a:latin typeface="Calibri" panose="020F0502020204030204" pitchFamily="34" charset="0"/>
                        </a:rPr>
                        <a:t>TE.D.12</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The physics basis for the decision for an alternative divertor configuration for DEMO.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US" sz="1100" b="0" i="0" u="none" strike="noStrike" dirty="0">
                          <a:solidFill>
                            <a:srgbClr val="000000"/>
                          </a:solidFill>
                          <a:effectLst/>
                          <a:highlight>
                            <a:srgbClr val="FFFF00"/>
                          </a:highlight>
                          <a:latin typeface="Calibri" panose="020F0502020204030204" pitchFamily="34" charset="0"/>
                        </a:rPr>
                        <a:t>In review (Emmanuelle missing)</a:t>
                      </a:r>
                      <a:endParaRPr lang="en-GB" sz="1100" b="0" i="0" u="none" strike="noStrike" dirty="0">
                        <a:solidFill>
                          <a:srgbClr val="000000"/>
                        </a:solidFill>
                        <a:effectLst/>
                        <a:highlight>
                          <a:srgbClr val="FFFF00"/>
                        </a:highligh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694144"/>
                  </a:ext>
                </a:extLst>
              </a:tr>
              <a:tr h="312890">
                <a:tc>
                  <a:txBody>
                    <a:bodyPr/>
                    <a:lstStyle/>
                    <a:p>
                      <a:pPr algn="l" fontAlgn="t">
                        <a:buNone/>
                      </a:pPr>
                      <a:r>
                        <a:rPr lang="en-GB" sz="1100" b="0" i="0" u="none" strike="noStrike" dirty="0">
                          <a:solidFill>
                            <a:srgbClr val="000000"/>
                          </a:solidFill>
                          <a:effectLst/>
                          <a:latin typeface="Calibri" panose="020F0502020204030204" pitchFamily="34" charset="0"/>
                        </a:rPr>
                        <a:t>TE.D.13</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Recommendation on the seeding impurity mix in view of a future reactor.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1" i="0" u="none" strike="noStrike" dirty="0">
                          <a:solidFill>
                            <a:srgbClr val="00B050"/>
                          </a:solidFill>
                          <a:effectLst/>
                          <a:latin typeface="Calibri" panose="020F0502020204030204" pitchFamily="34" charset="0"/>
                        </a:rPr>
                        <a:t>Completed</a:t>
                      </a:r>
                    </a:p>
                    <a:p>
                      <a:pPr algn="ctr" fontAlgn="t">
                        <a:buNone/>
                      </a:pPr>
                      <a:endParaRPr lang="en-GB" sz="1100" b="1" i="0" u="none" strike="noStrike" dirty="0">
                        <a:solidFill>
                          <a:srgbClr val="ED7D31"/>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1197992"/>
                  </a:ext>
                </a:extLst>
              </a:tr>
              <a:tr h="312890">
                <a:tc>
                  <a:txBody>
                    <a:bodyPr/>
                    <a:lstStyle/>
                    <a:p>
                      <a:pPr algn="l" fontAlgn="t">
                        <a:buNone/>
                      </a:pPr>
                      <a:r>
                        <a:rPr lang="en-GB" sz="1100" b="0" i="0" u="none" strike="noStrike">
                          <a:solidFill>
                            <a:srgbClr val="000000"/>
                          </a:solidFill>
                          <a:effectLst/>
                          <a:latin typeface="Calibri" panose="020F0502020204030204" pitchFamily="34" charset="0"/>
                        </a:rPr>
                        <a:t>SA.D.05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Delivery and final tests of EU-REC 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30/06/2024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Activity performed in conjunction with QST and F4E and in pace with the schedule of the machine preparation for next operational phase (2026?).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7955513"/>
                  </a:ext>
                </a:extLst>
              </a:tr>
              <a:tr h="603929">
                <a:tc>
                  <a:txBody>
                    <a:bodyPr/>
                    <a:lstStyle/>
                    <a:p>
                      <a:pPr algn="l" fontAlgn="t">
                        <a:buNone/>
                      </a:pPr>
                      <a:r>
                        <a:rPr lang="en-GB" sz="1100" b="0" i="0" u="none" strike="noStrike">
                          <a:solidFill>
                            <a:srgbClr val="000000"/>
                          </a:solidFill>
                          <a:effectLst/>
                          <a:latin typeface="Calibri" panose="020F0502020204030204" pitchFamily="34" charset="0"/>
                        </a:rPr>
                        <a:t>SA.D.06</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Installation of the EU systems before the OP2 campaign </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rgbClr val="000000"/>
                          </a:solidFill>
                          <a:effectLst/>
                          <a:latin typeface="Calibri" panose="020F0502020204030204" pitchFamily="34" charset="0"/>
                        </a:rPr>
                        <a:t>31/12/2024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The installation plan is strongly dependent on the schedule of the shutdown for the Machine Enhancement 1 (now ongoing), in turn depending on high priority repair/reinforcements activities only partially defined up to now. At present, no installation of EU systems is completed in 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6934139"/>
                  </a:ext>
                </a:extLst>
              </a:tr>
              <a:tr h="199848">
                <a:tc>
                  <a:txBody>
                    <a:bodyPr/>
                    <a:lstStyle/>
                    <a:p>
                      <a:pPr algn="l" fontAlgn="t">
                        <a:buNone/>
                      </a:pPr>
                      <a:r>
                        <a:rPr lang="en-GB" sz="1100" b="0" i="0" u="none" strike="noStrike">
                          <a:solidFill>
                            <a:srgbClr val="000000"/>
                          </a:solidFill>
                          <a:effectLst/>
                          <a:latin typeface="Calibri" panose="020F0502020204030204" pitchFamily="34" charset="0"/>
                        </a:rPr>
                        <a:t>SA.D.10</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Delivery of EU procurements (TBD) for the campaign 2026 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endParaRPr lang="en-GB" sz="1100" b="1" i="0" u="none" strike="noStrike" dirty="0">
                        <a:solidFill>
                          <a:srgbClr val="70AD47"/>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endParaRPr lang="en-GB" sz="1100" b="0" i="0" u="none" strike="noStrike">
                        <a:solidFill>
                          <a:srgbClr val="00B0F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649862"/>
                  </a:ext>
                </a:extLst>
              </a:tr>
              <a:tr h="283785">
                <a:tc>
                  <a:txBody>
                    <a:bodyPr/>
                    <a:lstStyle/>
                    <a:p>
                      <a:pPr algn="l" fontAlgn="t">
                        <a:buNone/>
                      </a:pPr>
                      <a:r>
                        <a:rPr lang="en-GB" sz="1100" b="0" i="0" u="none" strike="noStrike" dirty="0">
                          <a:solidFill>
                            <a:srgbClr val="000000"/>
                          </a:solidFill>
                          <a:effectLst/>
                          <a:latin typeface="Calibri" panose="020F0502020204030204" pitchFamily="34" charset="0"/>
                        </a:rPr>
                        <a:t>W7X.D.09</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latin typeface="Calibri" panose="020F0502020204030204" pitchFamily="34" charset="0"/>
                        </a:rPr>
                        <a:t>Assessment report on scenarios with optimized transport and high-beta operation (energy limit </a:t>
                      </a:r>
                      <a:r>
                        <a:rPr lang="en-GB" sz="1100" b="0" i="0" u="none" strike="noStrike" dirty="0">
                          <a:solidFill>
                            <a:schemeClr val="tx1"/>
                          </a:solidFill>
                          <a:effectLst/>
                          <a:latin typeface="Calibri" panose="020F0502020204030204" pitchFamily="34" charset="0"/>
                        </a:rPr>
                        <a:t>2</a:t>
                      </a:r>
                      <a:r>
                        <a:rPr lang="en-GB" sz="1100" b="0" i="0" u="none" strike="noStrike" dirty="0">
                          <a:solidFill>
                            <a:srgbClr val="000000"/>
                          </a:solidFill>
                          <a:effectLst/>
                          <a:latin typeface="Calibri" panose="020F0502020204030204" pitchFamily="34" charset="0"/>
                        </a:rPr>
                        <a:t> GJ)</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dirty="0">
                          <a:solidFill>
                            <a:srgbClr val="000000"/>
                          </a:solidFill>
                          <a:effectLst/>
                          <a:highlight>
                            <a:srgbClr val="FFFF00"/>
                          </a:highlight>
                          <a:latin typeface="Calibri" panose="020F0502020204030204" pitchFamily="34" charset="0"/>
                        </a:rPr>
                        <a:t>In review</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7772432"/>
                  </a:ext>
                </a:extLst>
              </a:tr>
              <a:tr h="191855">
                <a:tc>
                  <a:txBody>
                    <a:bodyPr/>
                    <a:lstStyle/>
                    <a:p>
                      <a:pPr algn="l" fontAlgn="t">
                        <a:buNone/>
                      </a:pPr>
                      <a:r>
                        <a:rPr lang="en-GB" sz="1100" b="0" i="0" u="none" strike="noStrike" dirty="0">
                          <a:solidFill>
                            <a:srgbClr val="000000"/>
                          </a:solidFill>
                          <a:effectLst/>
                          <a:latin typeface="Calibri" panose="020F0502020204030204" pitchFamily="34" charset="0"/>
                        </a:rPr>
                        <a:t>W7X.D.10</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Verified and validated stellarator gyrokinetic codes for the calculation of turbulent transport (TSVV-13)</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lvl="0" indent="0" algn="ctr" defTabSz="685800" eaLnBrk="1" fontAlgn="t" latinLnBrk="0" hangingPunct="1">
                        <a:lnSpc>
                          <a:spcPct val="100000"/>
                        </a:lnSpc>
                        <a:spcBef>
                          <a:spcPts val="0"/>
                        </a:spcBef>
                        <a:spcAft>
                          <a:spcPts val="0"/>
                        </a:spcAft>
                        <a:buClrTx/>
                        <a:buSzTx/>
                        <a:buFontTx/>
                        <a:buNone/>
                        <a:tabLst/>
                        <a:defRPr/>
                      </a:pPr>
                      <a:r>
                        <a:rPr kumimoji="0" lang="en-GB" sz="1100" b="1" i="0" u="none" strike="noStrike" kern="0" cap="none" spc="0" normalizeH="0" baseline="0" noProof="0" dirty="0">
                          <a:ln>
                            <a:noFill/>
                          </a:ln>
                          <a:solidFill>
                            <a:srgbClr val="00B050"/>
                          </a:solidFill>
                          <a:effectLst/>
                          <a:uLnTx/>
                          <a:uFillTx/>
                          <a:latin typeface="Calibri" panose="020F0502020204030204" pitchFamily="34" charset="0"/>
                          <a:cs typeface="Arial"/>
                        </a:rPr>
                        <a:t>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878831881"/>
                  </a:ext>
                </a:extLst>
              </a:tr>
              <a:tr h="191855">
                <a:tc>
                  <a:txBody>
                    <a:bodyPr/>
                    <a:lstStyle/>
                    <a:p>
                      <a:pPr algn="l" fontAlgn="t">
                        <a:buNone/>
                      </a:pPr>
                      <a:r>
                        <a:rPr lang="en-GB" sz="1100" b="0" i="0" u="none" strike="noStrike">
                          <a:solidFill>
                            <a:srgbClr val="000000"/>
                          </a:solidFill>
                          <a:effectLst/>
                          <a:latin typeface="Calibri" panose="020F0502020204030204" pitchFamily="34" charset="0"/>
                        </a:rPr>
                        <a:t>W7X.D.11</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a:solidFill>
                            <a:srgbClr val="000000"/>
                          </a:solidFill>
                          <a:effectLst/>
                          <a:latin typeface="Calibri" panose="020F0502020204030204" pitchFamily="34" charset="0"/>
                        </a:rPr>
                        <a:t>Report on conducted scenario &amp; campaign preparation (focus: high-power steady-state operation)</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lvl="0" indent="0" algn="ctr" defTabSz="685800" eaLnBrk="1" fontAlgn="t" latinLnBrk="0" hangingPunct="1">
                        <a:lnSpc>
                          <a:spcPct val="100000"/>
                        </a:lnSpc>
                        <a:spcBef>
                          <a:spcPts val="0"/>
                        </a:spcBef>
                        <a:spcAft>
                          <a:spcPts val="0"/>
                        </a:spcAft>
                        <a:buClrTx/>
                        <a:buSzTx/>
                        <a:buFontTx/>
                        <a:buNone/>
                        <a:tabLst/>
                        <a:defRPr/>
                      </a:pPr>
                      <a:r>
                        <a:rPr kumimoji="0" lang="en-GB" sz="1100" b="1" i="0" u="none" strike="noStrike" kern="0" cap="none" spc="0" normalizeH="0" baseline="0" noProof="0" dirty="0">
                          <a:ln>
                            <a:noFill/>
                          </a:ln>
                          <a:solidFill>
                            <a:srgbClr val="00B050"/>
                          </a:solidFill>
                          <a:effectLst/>
                          <a:uLnTx/>
                          <a:uFillTx/>
                          <a:latin typeface="Calibri" panose="020F0502020204030204" pitchFamily="34" charset="0"/>
                          <a:cs typeface="Arial"/>
                        </a:rPr>
                        <a:t>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86076264"/>
                  </a:ext>
                </a:extLst>
              </a:tr>
              <a:tr h="191855">
                <a:tc>
                  <a:txBody>
                    <a:bodyPr/>
                    <a:lstStyle/>
                    <a:p>
                      <a:pPr algn="l" fontAlgn="t">
                        <a:buNone/>
                      </a:pPr>
                      <a:r>
                        <a:rPr lang="en-GB" sz="1100" b="0" i="0" u="none" strike="noStrike">
                          <a:solidFill>
                            <a:srgbClr val="000000"/>
                          </a:solidFill>
                          <a:effectLst/>
                          <a:latin typeface="Calibri" panose="020F0502020204030204" pitchFamily="34" charset="0"/>
                        </a:rPr>
                        <a:t>W7X.D.13</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a:solidFill>
                            <a:srgbClr val="000000"/>
                          </a:solidFill>
                          <a:effectLst/>
                          <a:latin typeface="Calibri" panose="020F0502020204030204" pitchFamily="34" charset="0"/>
                        </a:rPr>
                        <a:t>Report on conducted scenario &amp; campaign preparation (focus: PFC upgrades)</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marL="0" marR="0" lvl="0" indent="0" algn="ctr" defTabSz="685800" eaLnBrk="1" fontAlgn="t" latinLnBrk="0" hangingPunct="1">
                        <a:lnSpc>
                          <a:spcPct val="100000"/>
                        </a:lnSpc>
                        <a:spcBef>
                          <a:spcPts val="0"/>
                        </a:spcBef>
                        <a:spcAft>
                          <a:spcPts val="0"/>
                        </a:spcAft>
                        <a:buClrTx/>
                        <a:buSzTx/>
                        <a:buFontTx/>
                        <a:buNone/>
                        <a:tabLst/>
                        <a:defRPr/>
                      </a:pPr>
                      <a:r>
                        <a:rPr kumimoji="0" lang="en-GB" sz="1100" b="1" i="0" u="none" strike="noStrike" kern="0" cap="none" spc="0" normalizeH="0" baseline="0" noProof="0" dirty="0">
                          <a:ln>
                            <a:noFill/>
                          </a:ln>
                          <a:solidFill>
                            <a:srgbClr val="00B050"/>
                          </a:solidFill>
                          <a:effectLst/>
                          <a:uLnTx/>
                          <a:uFillTx/>
                          <a:latin typeface="Calibri" panose="020F0502020204030204" pitchFamily="34" charset="0"/>
                          <a:cs typeface="Arial"/>
                        </a:rPr>
                        <a:t>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chemeClr val="tx1"/>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792049995"/>
                  </a:ext>
                </a:extLst>
              </a:tr>
              <a:tr h="240130">
                <a:tc>
                  <a:txBody>
                    <a:bodyPr/>
                    <a:lstStyle/>
                    <a:p>
                      <a:pPr algn="l" fontAlgn="t">
                        <a:buNone/>
                      </a:pPr>
                      <a:r>
                        <a:rPr lang="en-GB" sz="1100" b="0" i="0" u="none" strike="noStrike">
                          <a:solidFill>
                            <a:srgbClr val="000000"/>
                          </a:solidFill>
                          <a:effectLst/>
                          <a:latin typeface="Calibri" panose="020F0502020204030204" pitchFamily="34" charset="0"/>
                        </a:rPr>
                        <a:t>W7X.D.14</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Comparative assessment of the HELIAS reactor physics basis with respect to other stellarator concepts (with International Collaborations).</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endParaRPr lang="en-GB" sz="1100" b="1" i="0" u="none" strike="noStrike" dirty="0">
                        <a:solidFill>
                          <a:srgbClr val="70AD47"/>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buNone/>
                      </a:pPr>
                      <a:r>
                        <a:rPr lang="en-US" sz="1100" b="0" i="0" u="none" strike="noStrike" dirty="0">
                          <a:solidFill>
                            <a:srgbClr val="000000"/>
                          </a:solidFill>
                          <a:effectLst/>
                          <a:highlight>
                            <a:srgbClr val="FFFF00"/>
                          </a:highlight>
                          <a:latin typeface="Calibri" panose="020F0502020204030204" pitchFamily="34" charset="0"/>
                        </a:rPr>
                        <a:t>In review</a:t>
                      </a:r>
                      <a:endParaRPr lang="en-GB" sz="1100" b="0" i="0" u="none" strike="noStrike" dirty="0">
                        <a:solidFill>
                          <a:srgbClr val="000000"/>
                        </a:solidFill>
                        <a:effectLst/>
                        <a:highlight>
                          <a:srgbClr val="FFFF00"/>
                        </a:highligh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112283"/>
                  </a:ext>
                </a:extLst>
              </a:tr>
              <a:tr h="191855">
                <a:tc>
                  <a:txBody>
                    <a:bodyPr/>
                    <a:lstStyle/>
                    <a:p>
                      <a:pPr algn="l" fontAlgn="t">
                        <a:buNone/>
                      </a:pPr>
                      <a:r>
                        <a:rPr lang="en-GB" sz="1100" b="0" i="0" u="none" strike="noStrike" dirty="0">
                          <a:solidFill>
                            <a:srgbClr val="000000"/>
                          </a:solidFill>
                          <a:effectLst/>
                          <a:latin typeface="Calibri" panose="020F0502020204030204" pitchFamily="34" charset="0"/>
                        </a:rPr>
                        <a:t>W7X.D.15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Modern European stellarator optimization code and its use to determine options for next-generation devices.</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t">
                        <a:buNone/>
                      </a:pPr>
                      <a:r>
                        <a:rPr lang="en-GB" sz="1100" b="1" i="0" u="none" strike="noStrike" dirty="0">
                          <a:solidFill>
                            <a:srgbClr val="00B050"/>
                          </a:solidFill>
                          <a:effectLst/>
                          <a:latin typeface="Calibri" panose="020F0502020204030204" pitchFamily="34" charset="0"/>
                        </a:rPr>
                        <a:t>Completed</a:t>
                      </a: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2233" marR="2233" marT="2233" marB="16074">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42991326"/>
                  </a:ext>
                </a:extLst>
              </a:tr>
            </a:tbl>
          </a:graphicData>
        </a:graphic>
      </p:graphicFrame>
      <p:sp>
        <p:nvSpPr>
          <p:cNvPr id="3" name="Footer Placeholder 3">
            <a:extLst>
              <a:ext uri="{FF2B5EF4-FFF2-40B4-BE49-F238E27FC236}">
                <a16:creationId xmlns:a16="http://schemas.microsoft.com/office/drawing/2014/main" id="{AD49E2F0-0E35-5F4B-3D3B-4B9AEDEDCE0F}"/>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Tree>
    <p:extLst>
      <p:ext uri="{BB962C8B-B14F-4D97-AF65-F5344CB8AC3E}">
        <p14:creationId xmlns:p14="http://schemas.microsoft.com/office/powerpoint/2010/main" val="3161415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8DB6A-524F-D6A4-91F5-CA7D22B1A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32BCF4-4FF6-D899-4757-4DFF9D65A942}"/>
              </a:ext>
            </a:extLst>
          </p:cNvPr>
          <p:cNvSpPr>
            <a:spLocks noGrp="1"/>
          </p:cNvSpPr>
          <p:nvPr>
            <p:ph type="title"/>
          </p:nvPr>
        </p:nvSpPr>
        <p:spPr/>
        <p:txBody>
          <a:bodyPr/>
          <a:lstStyle/>
          <a:p>
            <a:r>
              <a:rPr lang="en-GB" dirty="0"/>
              <a:t>Status of Grant Deliverables 2/2</a:t>
            </a:r>
          </a:p>
        </p:txBody>
      </p:sp>
      <p:sp>
        <p:nvSpPr>
          <p:cNvPr id="5" name="Slide Number Placeholder 4">
            <a:extLst>
              <a:ext uri="{FF2B5EF4-FFF2-40B4-BE49-F238E27FC236}">
                <a16:creationId xmlns:a16="http://schemas.microsoft.com/office/drawing/2014/main" id="{1122BDA7-2083-B1D5-98B3-73CB5037E2F3}"/>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graphicFrame>
        <p:nvGraphicFramePr>
          <p:cNvPr id="8" name="Table 7">
            <a:extLst>
              <a:ext uri="{FF2B5EF4-FFF2-40B4-BE49-F238E27FC236}">
                <a16:creationId xmlns:a16="http://schemas.microsoft.com/office/drawing/2014/main" id="{37716D6A-DA9F-8F85-FE68-62C59A76B522}"/>
              </a:ext>
            </a:extLst>
          </p:cNvPr>
          <p:cNvGraphicFramePr>
            <a:graphicFrameLocks noGrp="1"/>
          </p:cNvGraphicFramePr>
          <p:nvPr>
            <p:extLst>
              <p:ext uri="{D42A27DB-BD31-4B8C-83A1-F6EECF244321}">
                <p14:modId xmlns:p14="http://schemas.microsoft.com/office/powerpoint/2010/main" val="3792046208"/>
              </p:ext>
            </p:extLst>
          </p:nvPr>
        </p:nvGraphicFramePr>
        <p:xfrm>
          <a:off x="87464" y="567911"/>
          <a:ext cx="11982615" cy="4404560"/>
        </p:xfrm>
        <a:graphic>
          <a:graphicData uri="http://schemas.openxmlformats.org/drawingml/2006/table">
            <a:tbl>
              <a:tblPr/>
              <a:tblGrid>
                <a:gridCol w="664253">
                  <a:extLst>
                    <a:ext uri="{9D8B030D-6E8A-4147-A177-3AD203B41FA5}">
                      <a16:colId xmlns:a16="http://schemas.microsoft.com/office/drawing/2014/main" val="929940178"/>
                    </a:ext>
                  </a:extLst>
                </a:gridCol>
                <a:gridCol w="4313742">
                  <a:extLst>
                    <a:ext uri="{9D8B030D-6E8A-4147-A177-3AD203B41FA5}">
                      <a16:colId xmlns:a16="http://schemas.microsoft.com/office/drawing/2014/main" val="3683941188"/>
                    </a:ext>
                  </a:extLst>
                </a:gridCol>
                <a:gridCol w="789290">
                  <a:extLst>
                    <a:ext uri="{9D8B030D-6E8A-4147-A177-3AD203B41FA5}">
                      <a16:colId xmlns:a16="http://schemas.microsoft.com/office/drawing/2014/main" val="3539377920"/>
                    </a:ext>
                  </a:extLst>
                </a:gridCol>
                <a:gridCol w="848201">
                  <a:extLst>
                    <a:ext uri="{9D8B030D-6E8A-4147-A177-3AD203B41FA5}">
                      <a16:colId xmlns:a16="http://schemas.microsoft.com/office/drawing/2014/main" val="3698746599"/>
                    </a:ext>
                  </a:extLst>
                </a:gridCol>
                <a:gridCol w="691763">
                  <a:extLst>
                    <a:ext uri="{9D8B030D-6E8A-4147-A177-3AD203B41FA5}">
                      <a16:colId xmlns:a16="http://schemas.microsoft.com/office/drawing/2014/main" val="276885619"/>
                    </a:ext>
                  </a:extLst>
                </a:gridCol>
                <a:gridCol w="4675366">
                  <a:extLst>
                    <a:ext uri="{9D8B030D-6E8A-4147-A177-3AD203B41FA5}">
                      <a16:colId xmlns:a16="http://schemas.microsoft.com/office/drawing/2014/main" val="2006535029"/>
                    </a:ext>
                  </a:extLst>
                </a:gridCol>
              </a:tblGrid>
              <a:tr h="283768">
                <a:tc>
                  <a:txBody>
                    <a:bodyPr/>
                    <a:lstStyle/>
                    <a:p>
                      <a:pPr algn="ctr" fontAlgn="t">
                        <a:buNone/>
                      </a:pPr>
                      <a:r>
                        <a:rPr lang="en-GB" sz="1200" b="1" i="0" u="none" strike="noStrike" dirty="0">
                          <a:solidFill>
                            <a:schemeClr val="bg1"/>
                          </a:solidFill>
                          <a:effectLst/>
                          <a:latin typeface="Calibri" panose="020F0502020204030204" pitchFamily="34" charset="0"/>
                        </a:rPr>
                        <a:t>ID </a:t>
                      </a:r>
                      <a:r>
                        <a:rPr lang="en-GB" sz="1200" b="1" i="0" u="none" strike="noStrike" dirty="0" err="1">
                          <a:solidFill>
                            <a:schemeClr val="bg1"/>
                          </a:solidFill>
                          <a:effectLst/>
                          <a:latin typeface="Calibri" panose="020F0502020204030204" pitchFamily="34" charset="0"/>
                        </a:rPr>
                        <a:t>Sygma</a:t>
                      </a:r>
                      <a:endParaRPr lang="en-GB" sz="1200" b="1" i="0" u="none" strike="noStrike" dirty="0">
                        <a:solidFill>
                          <a:schemeClr val="bg1"/>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Title in CWP</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Due Date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Exp. del. date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Status</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Comments/Reason for delay</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3828184142"/>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PWIE.D.14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Properties of JET bulk tungsten and beryllium after extensive test under reactor conditions.</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US" sz="1100" b="0" i="0" u="none" strike="noStrike" dirty="0">
                          <a:solidFill>
                            <a:srgbClr val="000000"/>
                          </a:solidFill>
                          <a:effectLst/>
                          <a:highlight>
                            <a:srgbClr val="FFFF00"/>
                          </a:highlight>
                          <a:latin typeface="Calibri" panose="020F0502020204030204" pitchFamily="34" charset="0"/>
                        </a:rPr>
                        <a:t>Awaiting approval</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4438284"/>
                  </a:ext>
                </a:extLst>
              </a:tr>
              <a:tr h="521228">
                <a:tc>
                  <a:txBody>
                    <a:bodyPr/>
                    <a:lstStyle/>
                    <a:p>
                      <a:pPr algn="l" fontAlgn="t">
                        <a:buNone/>
                      </a:pPr>
                      <a:r>
                        <a:rPr lang="en-GB" sz="1100" b="0" i="0" u="none" strike="noStrike">
                          <a:solidFill>
                            <a:srgbClr val="000000"/>
                          </a:solidFill>
                          <a:effectLst/>
                          <a:latin typeface="Calibri" panose="020F0502020204030204" pitchFamily="34" charset="0"/>
                        </a:rPr>
                        <a:t>PWIE.D.16</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Exploitation of experiments (WEST, JET, ASDEX Upgrade) related to material migration, fuel retention, and fuel recovery including interpretative plasma-edge and PWI modelling.</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000000"/>
                          </a:solidFill>
                          <a:effectLst/>
                          <a:highlight>
                            <a:srgbClr val="FFFF00"/>
                          </a:highlight>
                          <a:uLnTx/>
                          <a:uFillTx/>
                          <a:latin typeface="Calibri" panose="020F0502020204030204" pitchFamily="34" charset="0"/>
                          <a:cs typeface="Arial"/>
                        </a:rPr>
                        <a:t>In review</a:t>
                      </a:r>
                      <a:endPar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33893173"/>
                  </a:ext>
                </a:extLst>
              </a:tr>
              <a:tr h="856508">
                <a:tc>
                  <a:txBody>
                    <a:bodyPr/>
                    <a:lstStyle/>
                    <a:p>
                      <a:pPr algn="l" fontAlgn="t">
                        <a:buNone/>
                      </a:pPr>
                      <a:r>
                        <a:rPr lang="en-GB" sz="1100" b="0" i="0" u="none" strike="noStrike">
                          <a:solidFill>
                            <a:srgbClr val="000000"/>
                          </a:solidFill>
                          <a:effectLst/>
                          <a:latin typeface="Calibri" panose="020F0502020204030204" pitchFamily="34" charset="0"/>
                        </a:rPr>
                        <a:t>PWIE.D.18</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Simulation of JET and PEX Upgrades results in view of ITER divertor and DEMO alternative configurations and its implementation in DTT. Quantitative comparison of potential benefits alternative configurations with respect to conventional solutions in view of exhaust performances and core compatibility (input to overarching PEX.M1 milestone).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a:solidFill>
                            <a:srgbClr val="000000"/>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1" i="0" u="none" strike="noStrike" dirty="0">
                          <a:solidFill>
                            <a:srgbClr val="ED7D31"/>
                          </a:solidFill>
                          <a:effectLst/>
                          <a:latin typeface="Calibri" panose="020F0502020204030204" pitchFamily="34" charset="0"/>
                        </a:rPr>
                        <a:t>delayed</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rPr>
                        <a:t>In review</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1722946"/>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PWIE.D.19</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Characterization and predictive modelling of plasma-wall interactions in He und He/H mixed plasmas for ITER in Pre-Fusion Power phase.</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000000"/>
                          </a:solidFill>
                          <a:effectLst/>
                          <a:highlight>
                            <a:srgbClr val="FFFF00"/>
                          </a:highlight>
                          <a:uLnTx/>
                          <a:uFillTx/>
                          <a:latin typeface="Calibri" panose="020F0502020204030204" pitchFamily="34" charset="0"/>
                          <a:cs typeface="Arial"/>
                        </a:rPr>
                        <a:t>In review</a:t>
                      </a:r>
                      <a:endPar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1067774"/>
                  </a:ext>
                </a:extLst>
              </a:tr>
              <a:tr h="521228">
                <a:tc>
                  <a:txBody>
                    <a:bodyPr/>
                    <a:lstStyle/>
                    <a:p>
                      <a:pPr algn="l" fontAlgn="t">
                        <a:buNone/>
                      </a:pPr>
                      <a:r>
                        <a:rPr lang="en-GB" sz="1100" b="0" i="0" u="none" strike="noStrike">
                          <a:solidFill>
                            <a:srgbClr val="000000"/>
                          </a:solidFill>
                          <a:effectLst/>
                          <a:latin typeface="Calibri" panose="020F0502020204030204" pitchFamily="34" charset="0"/>
                        </a:rPr>
                        <a:t>PWIE.D.20</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High fluence exposition of mono blocks made of references W and advanced W materials for DEMO, JT-60SA, DTT in MAGNUM-PSI and UPP including pre- and post-characterisation.</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000000"/>
                          </a:solidFill>
                          <a:effectLst/>
                          <a:highlight>
                            <a:srgbClr val="FFFF00"/>
                          </a:highlight>
                          <a:uLnTx/>
                          <a:uFillTx/>
                          <a:latin typeface="Calibri" panose="020F0502020204030204" pitchFamily="34" charset="0"/>
                          <a:cs typeface="Arial"/>
                        </a:rPr>
                        <a:t>In review</a:t>
                      </a:r>
                      <a:endPar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6567478"/>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PWIE.D.22</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Comparison of in-situ (LID-QMS in JET) and ex-situ examination (FREDIS, TDS) of the laser-irradiated components regarding fuel/tritium content.</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000000"/>
                          </a:solidFill>
                          <a:effectLst/>
                          <a:highlight>
                            <a:srgbClr val="FFFF00"/>
                          </a:highlight>
                          <a:uLnTx/>
                          <a:uFillTx/>
                          <a:latin typeface="Calibri" panose="020F0502020204030204" pitchFamily="34" charset="0"/>
                          <a:cs typeface="Arial"/>
                        </a:rPr>
                        <a:t>In review</a:t>
                      </a:r>
                      <a:endPar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3388880"/>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PWIE.D.23</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PSI modelling of DEMO main chamber erosion, deposition and fuel retention. PIC modelling of the sheath in the DEMO divertor (with TSVV). </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rPr>
                        <a:t>Awaiting approval</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030109"/>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PWIE.D.24</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Neutral gas kinetics modular code upgraded and final verification/validation report (with TSVV). </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000000"/>
                          </a:solidFill>
                          <a:effectLst/>
                          <a:highlight>
                            <a:srgbClr val="FFFF00"/>
                          </a:highlight>
                          <a:uLnTx/>
                          <a:uFillTx/>
                          <a:latin typeface="Calibri" panose="020F0502020204030204" pitchFamily="34" charset="0"/>
                          <a:cs typeface="Arial"/>
                        </a:rPr>
                        <a:t>In review</a:t>
                      </a:r>
                      <a:endPar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6465108"/>
                  </a:ext>
                </a:extLst>
              </a:tr>
              <a:tr h="353588">
                <a:tc>
                  <a:txBody>
                    <a:bodyPr/>
                    <a:lstStyle/>
                    <a:p>
                      <a:pPr algn="l" fontAlgn="t">
                        <a:buNone/>
                      </a:pPr>
                      <a:r>
                        <a:rPr lang="en-GB" sz="1100" b="0" i="0" u="none" strike="noStrike">
                          <a:solidFill>
                            <a:srgbClr val="000000"/>
                          </a:solidFill>
                          <a:effectLst/>
                          <a:latin typeface="Calibri" panose="020F0502020204030204" pitchFamily="34" charset="0"/>
                        </a:rPr>
                        <a:t>PWIE.D.25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en-GB" sz="1100" b="0" i="0" u="none" strike="noStrike">
                          <a:solidFill>
                            <a:srgbClr val="000000"/>
                          </a:solidFill>
                          <a:effectLst/>
                          <a:latin typeface="Calibri" panose="020F0502020204030204" pitchFamily="34" charset="0"/>
                        </a:rPr>
                        <a:t>Initial PSI modelling of W sources, screening, transport and core concentration in full W-devices (with TSVV-06).</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en-GB" sz="1100" b="0" i="0" u="none" strike="noStrike" dirty="0">
                          <a:solidFill>
                            <a:schemeClr val="tx1"/>
                          </a:solidFill>
                          <a:effectLst/>
                          <a:latin typeface="Calibri" panose="020F0502020204030204" pitchFamily="34" charset="0"/>
                        </a:rPr>
                        <a:t>31/12/2025</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endParaRPr lang="en-GB" sz="1100" b="0" i="0" u="none" strike="noStrike" dirty="0">
                        <a:solidFill>
                          <a:srgbClr val="000000"/>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kumimoji="0" lang="en-GB" sz="1100" b="1" i="0" u="none" strike="noStrike" kern="0" cap="none" spc="0" normalizeH="0" baseline="0" noProof="0" dirty="0">
                          <a:ln>
                            <a:noFill/>
                          </a:ln>
                          <a:solidFill>
                            <a:srgbClr val="ED7D31"/>
                          </a:solidFill>
                          <a:effectLst/>
                          <a:uLnTx/>
                          <a:uFillTx/>
                          <a:latin typeface="Calibri" panose="020F0502020204030204" pitchFamily="34" charset="0"/>
                          <a:cs typeface="Arial"/>
                        </a:rPr>
                        <a:t>delayed</a:t>
                      </a:r>
                      <a:endParaRPr lang="en-GB" sz="1100" b="1" i="0" u="none" strike="noStrike" dirty="0">
                        <a:solidFill>
                          <a:srgbClr val="70AD47"/>
                        </a:solidFill>
                        <a:effectLst/>
                        <a:latin typeface="Calibri" panose="020F0502020204030204" pitchFamily="34" charset="0"/>
                      </a:endParaRP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685800" eaLnBrk="1" fontAlgn="t"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rgbClr val="000000"/>
                          </a:solidFill>
                          <a:effectLst/>
                          <a:highlight>
                            <a:srgbClr val="FFFF00"/>
                          </a:highlight>
                          <a:uLnTx/>
                          <a:uFillTx/>
                          <a:latin typeface="Calibri" panose="020F0502020204030204" pitchFamily="34" charset="0"/>
                          <a:cs typeface="Arial"/>
                        </a:rPr>
                        <a:t>Awaiting approval</a:t>
                      </a:r>
                    </a:p>
                  </a:txBody>
                  <a:tcPr marL="2233" marR="2233" marT="2233" marB="16075">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1864298"/>
                  </a:ext>
                </a:extLst>
              </a:tr>
            </a:tbl>
          </a:graphicData>
        </a:graphic>
      </p:graphicFrame>
      <p:sp>
        <p:nvSpPr>
          <p:cNvPr id="3" name="Footer Placeholder 3">
            <a:extLst>
              <a:ext uri="{FF2B5EF4-FFF2-40B4-BE49-F238E27FC236}">
                <a16:creationId xmlns:a16="http://schemas.microsoft.com/office/drawing/2014/main" id="{7F674A13-6297-085A-CE14-7DBCED1BB1CC}"/>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Tree>
    <p:extLst>
      <p:ext uri="{BB962C8B-B14F-4D97-AF65-F5344CB8AC3E}">
        <p14:creationId xmlns:p14="http://schemas.microsoft.com/office/powerpoint/2010/main" val="1029350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EE67C-461A-D561-012D-E6D2E0C9A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5055D-21E6-7B95-83F5-E17125838D8E}"/>
              </a:ext>
            </a:extLst>
          </p:cNvPr>
          <p:cNvSpPr>
            <a:spLocks noGrp="1"/>
          </p:cNvSpPr>
          <p:nvPr>
            <p:ph type="title"/>
          </p:nvPr>
        </p:nvSpPr>
        <p:spPr/>
        <p:txBody>
          <a:bodyPr/>
          <a:lstStyle/>
          <a:p>
            <a:r>
              <a:rPr lang="en-GB" dirty="0"/>
              <a:t>Status of Grant Milestones</a:t>
            </a:r>
          </a:p>
        </p:txBody>
      </p:sp>
      <p:sp>
        <p:nvSpPr>
          <p:cNvPr id="5" name="Slide Number Placeholder 4">
            <a:extLst>
              <a:ext uri="{FF2B5EF4-FFF2-40B4-BE49-F238E27FC236}">
                <a16:creationId xmlns:a16="http://schemas.microsoft.com/office/drawing/2014/main" id="{0C2FCC7E-EB4D-707E-0C63-5D2C841DA8B1}"/>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graphicFrame>
        <p:nvGraphicFramePr>
          <p:cNvPr id="3" name="Table 2">
            <a:extLst>
              <a:ext uri="{FF2B5EF4-FFF2-40B4-BE49-F238E27FC236}">
                <a16:creationId xmlns:a16="http://schemas.microsoft.com/office/drawing/2014/main" id="{83EA7E98-539E-C67E-6BF0-8D7F4A8E5056}"/>
              </a:ext>
            </a:extLst>
          </p:cNvPr>
          <p:cNvGraphicFramePr>
            <a:graphicFrameLocks noGrp="1"/>
          </p:cNvGraphicFramePr>
          <p:nvPr>
            <p:extLst>
              <p:ext uri="{D42A27DB-BD31-4B8C-83A1-F6EECF244321}">
                <p14:modId xmlns:p14="http://schemas.microsoft.com/office/powerpoint/2010/main" val="3907781775"/>
              </p:ext>
            </p:extLst>
          </p:nvPr>
        </p:nvGraphicFramePr>
        <p:xfrm>
          <a:off x="1123950" y="1647550"/>
          <a:ext cx="9944100" cy="1985010"/>
        </p:xfrm>
        <a:graphic>
          <a:graphicData uri="http://schemas.openxmlformats.org/drawingml/2006/table">
            <a:tbl>
              <a:tblPr/>
              <a:tblGrid>
                <a:gridCol w="849815">
                  <a:extLst>
                    <a:ext uri="{9D8B030D-6E8A-4147-A177-3AD203B41FA5}">
                      <a16:colId xmlns:a16="http://schemas.microsoft.com/office/drawing/2014/main" val="66851720"/>
                    </a:ext>
                  </a:extLst>
                </a:gridCol>
                <a:gridCol w="3881243">
                  <a:extLst>
                    <a:ext uri="{9D8B030D-6E8A-4147-A177-3AD203B41FA5}">
                      <a16:colId xmlns:a16="http://schemas.microsoft.com/office/drawing/2014/main" val="1282442897"/>
                    </a:ext>
                  </a:extLst>
                </a:gridCol>
                <a:gridCol w="875182">
                  <a:extLst>
                    <a:ext uri="{9D8B030D-6E8A-4147-A177-3AD203B41FA5}">
                      <a16:colId xmlns:a16="http://schemas.microsoft.com/office/drawing/2014/main" val="1071473805"/>
                    </a:ext>
                  </a:extLst>
                </a:gridCol>
                <a:gridCol w="887866">
                  <a:extLst>
                    <a:ext uri="{9D8B030D-6E8A-4147-A177-3AD203B41FA5}">
                      <a16:colId xmlns:a16="http://schemas.microsoft.com/office/drawing/2014/main" val="218062464"/>
                    </a:ext>
                  </a:extLst>
                </a:gridCol>
                <a:gridCol w="773712">
                  <a:extLst>
                    <a:ext uri="{9D8B030D-6E8A-4147-A177-3AD203B41FA5}">
                      <a16:colId xmlns:a16="http://schemas.microsoft.com/office/drawing/2014/main" val="3294755940"/>
                    </a:ext>
                  </a:extLst>
                </a:gridCol>
                <a:gridCol w="2676282">
                  <a:extLst>
                    <a:ext uri="{9D8B030D-6E8A-4147-A177-3AD203B41FA5}">
                      <a16:colId xmlns:a16="http://schemas.microsoft.com/office/drawing/2014/main" val="677769669"/>
                    </a:ext>
                  </a:extLst>
                </a:gridCol>
              </a:tblGrid>
              <a:tr h="165990">
                <a:tc>
                  <a:txBody>
                    <a:bodyPr/>
                    <a:lstStyle/>
                    <a:p>
                      <a:pPr algn="ctr" fontAlgn="t">
                        <a:buNone/>
                      </a:pPr>
                      <a:r>
                        <a:rPr lang="en-GB" sz="1200" b="1" i="0" u="none" strike="noStrike" dirty="0">
                          <a:solidFill>
                            <a:schemeClr val="bg1"/>
                          </a:solidFill>
                          <a:effectLst/>
                          <a:latin typeface="Calibri" panose="020F0502020204030204" pitchFamily="34" charset="0"/>
                        </a:rPr>
                        <a:t>ID </a:t>
                      </a:r>
                      <a:r>
                        <a:rPr lang="en-GB" sz="1200" b="1" i="0" u="none" strike="noStrike" dirty="0" err="1">
                          <a:solidFill>
                            <a:schemeClr val="bg1"/>
                          </a:solidFill>
                          <a:effectLst/>
                          <a:latin typeface="Calibri" panose="020F0502020204030204" pitchFamily="34" charset="0"/>
                        </a:rPr>
                        <a:t>Sygma</a:t>
                      </a:r>
                      <a:endParaRPr lang="en-GB" sz="1200" b="1" i="0" u="none" strike="noStrike" dirty="0">
                        <a:solidFill>
                          <a:schemeClr val="bg1"/>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Title in CWP</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Due Date</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Exp. Del. date</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Status</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ctr" fontAlgn="t">
                        <a:buNone/>
                      </a:pPr>
                      <a:r>
                        <a:rPr lang="en-GB" sz="1200" b="1" i="0" u="none" strike="noStrike" dirty="0">
                          <a:solidFill>
                            <a:schemeClr val="bg1"/>
                          </a:solidFill>
                          <a:effectLst/>
                          <a:latin typeface="Calibri" panose="020F0502020204030204" pitchFamily="34" charset="0"/>
                        </a:rPr>
                        <a:t>Comments/Reason for delay</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46328306"/>
                  </a:ext>
                </a:extLst>
              </a:tr>
              <a:tr h="457200">
                <a:tc>
                  <a:txBody>
                    <a:bodyPr/>
                    <a:lstStyle/>
                    <a:p>
                      <a:pPr algn="l" fontAlgn="t">
                        <a:buNone/>
                      </a:pPr>
                      <a:r>
                        <a:rPr lang="en-GB" sz="1100" b="0" i="0" u="none" strike="noStrike" dirty="0">
                          <a:solidFill>
                            <a:srgbClr val="000000"/>
                          </a:solidFill>
                          <a:effectLst/>
                          <a:latin typeface="Calibri" panose="020F0502020204030204" pitchFamily="34" charset="0"/>
                        </a:rPr>
                        <a:t>PWIE.M.14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Potential PFCs solutions for an all-W W7-X identified and reference samples exposed in HHF and plasma devices to stellarator relevant power loads and fluence.</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buNone/>
                      </a:pPr>
                      <a:r>
                        <a:rPr lang="en-GB" sz="1100" b="0" i="0" u="none" strike="noStrike" dirty="0">
                          <a:solidFill>
                            <a:schemeClr val="tx1"/>
                          </a:solidFill>
                          <a:effectLst/>
                          <a:latin typeface="Calibri" panose="020F0502020204030204" pitchFamily="34" charset="0"/>
                        </a:rPr>
                        <a:t>31/12/2025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1" i="0" u="none" strike="noStrike" dirty="0">
                          <a:solidFill>
                            <a:srgbClr val="70AD47"/>
                          </a:solidFill>
                          <a:effectLst/>
                          <a:latin typeface="Calibri" panose="020F0502020204030204" pitchFamily="34" charset="0"/>
                        </a:rPr>
                        <a:t>Completed</a:t>
                      </a:r>
                    </a:p>
                    <a:p>
                      <a:pPr algn="l" fontAlgn="t">
                        <a:buNone/>
                      </a:pPr>
                      <a:endParaRPr lang="en-GB" sz="1100" b="1" i="0" u="none" strike="noStrike" dirty="0">
                        <a:solidFill>
                          <a:srgbClr val="70AD47"/>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512857234"/>
                  </a:ext>
                </a:extLst>
              </a:tr>
              <a:tr h="457200">
                <a:tc>
                  <a:txBody>
                    <a:bodyPr/>
                    <a:lstStyle/>
                    <a:p>
                      <a:pPr algn="l" fontAlgn="t">
                        <a:buNone/>
                      </a:pPr>
                      <a:r>
                        <a:rPr lang="en-GB" sz="1100" b="0" i="0" u="none" strike="noStrike" dirty="0">
                          <a:solidFill>
                            <a:srgbClr val="000000"/>
                          </a:solidFill>
                          <a:effectLst/>
                          <a:latin typeface="Calibri" panose="020F0502020204030204" pitchFamily="34" charset="0"/>
                        </a:rPr>
                        <a:t>W7X.M.05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High-beta HELIAS operation at low </a:t>
                      </a:r>
                      <a:r>
                        <a:rPr lang="en-GB" sz="1100" b="0" i="0" u="none" strike="noStrike" dirty="0" err="1">
                          <a:solidFill>
                            <a:srgbClr val="000000"/>
                          </a:solidFill>
                          <a:effectLst/>
                          <a:latin typeface="Calibri" panose="020F0502020204030204" pitchFamily="34" charset="0"/>
                        </a:rPr>
                        <a:t>collisionalities</a:t>
                      </a:r>
                      <a:endParaRPr lang="en-GB" sz="1100" b="0" i="0" u="none" strike="noStrike" dirty="0">
                        <a:solidFill>
                          <a:srgbClr val="00000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buNone/>
                      </a:pPr>
                      <a:r>
                        <a:rPr lang="en-GB" sz="1100" b="0" i="0" u="none" strike="noStrike" dirty="0">
                          <a:solidFill>
                            <a:schemeClr val="tx1"/>
                          </a:solidFill>
                          <a:effectLst/>
                          <a:latin typeface="Calibri" panose="020F0502020204030204" pitchFamily="34" charset="0"/>
                        </a:rPr>
                        <a:t>31/12/2025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a:solidFill>
                          <a:srgbClr val="00000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1" i="0" u="none" strike="noStrike" dirty="0">
                          <a:solidFill>
                            <a:srgbClr val="70AD47"/>
                          </a:solidFill>
                          <a:effectLst/>
                          <a:latin typeface="Calibri" panose="020F0502020204030204" pitchFamily="34" charset="0"/>
                        </a:rPr>
                        <a:t>Completed</a:t>
                      </a:r>
                    </a:p>
                  </a:txBody>
                  <a:tcPr marL="6350" marR="6350" marT="635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0000"/>
                        </a:solidFill>
                        <a:effectLst/>
                        <a:latin typeface="Calibri" panose="020F0502020204030204" pitchFamily="34" charset="0"/>
                      </a:endParaRPr>
                    </a:p>
                  </a:txBody>
                  <a:tcPr marL="6350" marR="6350" marT="635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674378862"/>
                  </a:ext>
                </a:extLst>
              </a:tr>
              <a:tr h="552450">
                <a:tc>
                  <a:txBody>
                    <a:bodyPr/>
                    <a:lstStyle/>
                    <a:p>
                      <a:pPr algn="l" fontAlgn="t">
                        <a:buNone/>
                      </a:pPr>
                      <a:r>
                        <a:rPr lang="en-GB" sz="1100" b="0" i="0" u="none" strike="noStrike">
                          <a:solidFill>
                            <a:srgbClr val="000000"/>
                          </a:solidFill>
                          <a:effectLst/>
                          <a:latin typeface="Calibri" panose="020F0502020204030204" pitchFamily="34" charset="0"/>
                        </a:rPr>
                        <a:t>W7X.M.06</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GB" sz="1100" b="0" i="0" u="none" strike="noStrike" dirty="0">
                          <a:solidFill>
                            <a:srgbClr val="000000"/>
                          </a:solidFill>
                          <a:effectLst/>
                          <a:latin typeface="Calibri" panose="020F0502020204030204" pitchFamily="34" charset="0"/>
                        </a:rPr>
                        <a:t>Operation with High power and long-pulse Completed </a:t>
                      </a:r>
                      <a:r>
                        <a:rPr lang="en-GB" sz="1100" b="0" i="0" u="none" strike="noStrike" dirty="0">
                          <a:solidFill>
                            <a:schemeClr val="tx1"/>
                          </a:solidFill>
                          <a:effectLst/>
                          <a:latin typeface="Calibri" panose="020F0502020204030204" pitchFamily="34" charset="0"/>
                        </a:rPr>
                        <a:t>and 2 </a:t>
                      </a:r>
                      <a:r>
                        <a:rPr lang="en-GB" sz="1100" b="0" i="0" u="none" strike="noStrike" dirty="0">
                          <a:solidFill>
                            <a:srgbClr val="000000"/>
                          </a:solidFill>
                          <a:effectLst/>
                          <a:latin typeface="Calibri" panose="020F0502020204030204" pitchFamily="34" charset="0"/>
                        </a:rPr>
                        <a:t>GJ energy turn-around achieved (pulse lengths up to 600 s, long-pulse detachment).</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r" fontAlgn="t">
                        <a:buNone/>
                      </a:pPr>
                      <a:r>
                        <a:rPr lang="en-GB" sz="1100" b="0" i="0" u="none" strike="noStrike" dirty="0">
                          <a:solidFill>
                            <a:schemeClr val="tx1"/>
                          </a:solidFill>
                          <a:effectLst/>
                          <a:latin typeface="Calibri" panose="020F0502020204030204" pitchFamily="34" charset="0"/>
                        </a:rPr>
                        <a:t>31/12/2025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a:solidFill>
                          <a:srgbClr val="00000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r>
                        <a:rPr lang="en-US" sz="1100" b="1" i="0" u="none" strike="noStrike" dirty="0">
                          <a:solidFill>
                            <a:srgbClr val="70AD47"/>
                          </a:solidFill>
                          <a:effectLst/>
                          <a:latin typeface="Calibri" panose="020F0502020204030204" pitchFamily="34" charset="0"/>
                        </a:rPr>
                        <a:t>C</a:t>
                      </a:r>
                      <a:r>
                        <a:rPr lang="en-GB" sz="1100" b="1" i="0" u="none" strike="noStrike" dirty="0" err="1">
                          <a:solidFill>
                            <a:srgbClr val="70AD47"/>
                          </a:solidFill>
                          <a:effectLst/>
                          <a:latin typeface="Calibri" panose="020F0502020204030204" pitchFamily="34" charset="0"/>
                        </a:rPr>
                        <a:t>ompleted</a:t>
                      </a:r>
                      <a:endParaRPr lang="en-GB" sz="1100" b="1" i="0" u="none" strike="noStrike" dirty="0">
                        <a:solidFill>
                          <a:srgbClr val="70AD47"/>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t">
                        <a:buNone/>
                      </a:pPr>
                      <a:endParaRPr lang="en-GB" sz="1100" b="0" i="0" u="none" strike="noStrike" dirty="0">
                        <a:solidFill>
                          <a:srgbClr val="00B0F0"/>
                        </a:solidFill>
                        <a:effectLst/>
                        <a:latin typeface="Calibri" panose="020F0502020204030204" pitchFamily="34" charset="0"/>
                      </a:endParaRP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518911227"/>
                  </a:ext>
                </a:extLst>
              </a:tr>
            </a:tbl>
          </a:graphicData>
        </a:graphic>
      </p:graphicFrame>
      <p:sp>
        <p:nvSpPr>
          <p:cNvPr id="6" name="Footer Placeholder 3">
            <a:extLst>
              <a:ext uri="{FF2B5EF4-FFF2-40B4-BE49-F238E27FC236}">
                <a16:creationId xmlns:a16="http://schemas.microsoft.com/office/drawing/2014/main" id="{CD82B632-C221-BFA2-2180-9628DA70E0F1}"/>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Tree>
    <p:extLst>
      <p:ext uri="{BB962C8B-B14F-4D97-AF65-F5344CB8AC3E}">
        <p14:creationId xmlns:p14="http://schemas.microsoft.com/office/powerpoint/2010/main" val="1994238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56422-5AAE-802B-3CA9-A4B1E17E12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DA9326-EA0A-C058-94AC-3799AAEF7716}"/>
              </a:ext>
            </a:extLst>
          </p:cNvPr>
          <p:cNvSpPr>
            <a:spLocks noGrp="1"/>
          </p:cNvSpPr>
          <p:nvPr>
            <p:ph type="title"/>
          </p:nvPr>
        </p:nvSpPr>
        <p:spPr/>
        <p:txBody>
          <a:bodyPr/>
          <a:lstStyle/>
          <a:p>
            <a:r>
              <a:rPr lang="en-GB" dirty="0"/>
              <a:t>News items planning for 2026</a:t>
            </a:r>
          </a:p>
        </p:txBody>
      </p:sp>
      <p:sp>
        <p:nvSpPr>
          <p:cNvPr id="4" name="Footer Placeholder 3">
            <a:extLst>
              <a:ext uri="{FF2B5EF4-FFF2-40B4-BE49-F238E27FC236}">
                <a16:creationId xmlns:a16="http://schemas.microsoft.com/office/drawing/2014/main" id="{235A65FD-3E5E-0191-5FC5-9283A141283D}"/>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5" name="Slide Number Placeholder 4">
            <a:extLst>
              <a:ext uri="{FF2B5EF4-FFF2-40B4-BE49-F238E27FC236}">
                <a16:creationId xmlns:a16="http://schemas.microsoft.com/office/drawing/2014/main" id="{574961A6-E536-B436-6651-7DD9A7842544}"/>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graphicFrame>
        <p:nvGraphicFramePr>
          <p:cNvPr id="7" name="Table 6">
            <a:extLst>
              <a:ext uri="{FF2B5EF4-FFF2-40B4-BE49-F238E27FC236}">
                <a16:creationId xmlns:a16="http://schemas.microsoft.com/office/drawing/2014/main" id="{4D3EBA64-3F23-2FF4-4BF9-922660B249B8}"/>
              </a:ext>
            </a:extLst>
          </p:cNvPr>
          <p:cNvGraphicFramePr>
            <a:graphicFrameLocks noGrp="1"/>
          </p:cNvGraphicFramePr>
          <p:nvPr>
            <p:extLst>
              <p:ext uri="{D42A27DB-BD31-4B8C-83A1-F6EECF244321}">
                <p14:modId xmlns:p14="http://schemas.microsoft.com/office/powerpoint/2010/main" val="3040207464"/>
              </p:ext>
            </p:extLst>
          </p:nvPr>
        </p:nvGraphicFramePr>
        <p:xfrm>
          <a:off x="6820738" y="192515"/>
          <a:ext cx="3070684" cy="6112348"/>
        </p:xfrm>
        <a:graphic>
          <a:graphicData uri="http://schemas.openxmlformats.org/drawingml/2006/table">
            <a:tbl>
              <a:tblPr/>
              <a:tblGrid>
                <a:gridCol w="748110">
                  <a:extLst>
                    <a:ext uri="{9D8B030D-6E8A-4147-A177-3AD203B41FA5}">
                      <a16:colId xmlns:a16="http://schemas.microsoft.com/office/drawing/2014/main" val="4270535904"/>
                    </a:ext>
                  </a:extLst>
                </a:gridCol>
                <a:gridCol w="2322574">
                  <a:extLst>
                    <a:ext uri="{9D8B030D-6E8A-4147-A177-3AD203B41FA5}">
                      <a16:colId xmlns:a16="http://schemas.microsoft.com/office/drawing/2014/main" val="783327755"/>
                    </a:ext>
                  </a:extLst>
                </a:gridCol>
              </a:tblGrid>
              <a:tr h="225537">
                <a:tc>
                  <a:txBody>
                    <a:bodyPr/>
                    <a:lstStyle/>
                    <a:p>
                      <a:pPr algn="ctr" fontAlgn="ctr">
                        <a:buNone/>
                      </a:pPr>
                      <a:r>
                        <a:rPr lang="en-GB" sz="1600" b="1" i="0" u="none" strike="noStrike">
                          <a:solidFill>
                            <a:srgbClr val="FFFFFF"/>
                          </a:solidFill>
                          <a:effectLst/>
                          <a:latin typeface="Aptos Display" panose="020B0004020202020204" pitchFamily="34" charset="0"/>
                        </a:rPr>
                        <a:t>WP</a:t>
                      </a:r>
                    </a:p>
                  </a:txBody>
                  <a:tcPr marL="2507" marR="2507" marT="2507" marB="18051" anchor="ctr">
                    <a:lnL>
                      <a:noFill/>
                    </a:lnL>
                    <a:lnR>
                      <a:noFill/>
                    </a:lnR>
                    <a:lnT>
                      <a:noFill/>
                    </a:lnT>
                    <a:lnB>
                      <a:noFill/>
                    </a:lnB>
                    <a:solidFill>
                      <a:srgbClr val="104861"/>
                    </a:solidFill>
                  </a:tcPr>
                </a:tc>
                <a:tc>
                  <a:txBody>
                    <a:bodyPr/>
                    <a:lstStyle/>
                    <a:p>
                      <a:pPr algn="l" fontAlgn="ctr">
                        <a:buNone/>
                      </a:pPr>
                      <a:r>
                        <a:rPr lang="en-GB" sz="1600" b="1" i="0" u="none" strike="noStrike">
                          <a:solidFill>
                            <a:srgbClr val="FFFFFF"/>
                          </a:solidFill>
                          <a:effectLst/>
                          <a:latin typeface="Aptos Display" panose="020B0004020202020204" pitchFamily="34" charset="0"/>
                        </a:rPr>
                        <a:t>News item expected</a:t>
                      </a:r>
                    </a:p>
                  </a:txBody>
                  <a:tcPr marL="2507" marR="2507" marT="2507" marB="18051" anchor="ctr">
                    <a:lnL>
                      <a:noFill/>
                    </a:lnL>
                    <a:lnR>
                      <a:noFill/>
                    </a:lnR>
                    <a:lnT>
                      <a:noFill/>
                    </a:lnT>
                    <a:lnB>
                      <a:noFill/>
                    </a:lnB>
                    <a:solidFill>
                      <a:srgbClr val="104861"/>
                    </a:solidFill>
                  </a:tcPr>
                </a:tc>
                <a:extLst>
                  <a:ext uri="{0D108BD9-81ED-4DB2-BD59-A6C34878D82A}">
                    <a16:rowId xmlns:a16="http://schemas.microsoft.com/office/drawing/2014/main" val="172637685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dirty="0">
                          <a:solidFill>
                            <a:srgbClr val="006100"/>
                          </a:solidFill>
                          <a:effectLst/>
                          <a:latin typeface="Aptos Narrow" panose="020B0004020202020204" pitchFamily="34" charset="0"/>
                        </a:rPr>
                        <a:t>10/02/2026</a:t>
                      </a:r>
                    </a:p>
                  </a:txBody>
                  <a:tcPr marL="2507" marR="2507" marT="2507" marB="18051" anchor="ctr">
                    <a:lnL>
                      <a:noFill/>
                    </a:lnL>
                    <a:lnR>
                      <a:noFill/>
                    </a:lnR>
                    <a:lnT>
                      <a:noFill/>
                    </a:lnT>
                    <a:lnB>
                      <a:noFill/>
                    </a:lnB>
                    <a:solidFill>
                      <a:srgbClr val="C6EFCE"/>
                    </a:solidFill>
                  </a:tcPr>
                </a:tc>
                <a:extLst>
                  <a:ext uri="{0D108BD9-81ED-4DB2-BD59-A6C34878D82A}">
                    <a16:rowId xmlns:a16="http://schemas.microsoft.com/office/drawing/2014/main" val="100017897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TM</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6100"/>
                          </a:solidFill>
                          <a:effectLst/>
                          <a:latin typeface="Aptos Narrow" panose="020B0004020202020204" pitchFamily="34" charset="0"/>
                        </a:rPr>
                        <a:t>25/02/2026</a:t>
                      </a:r>
                    </a:p>
                  </a:txBody>
                  <a:tcPr marL="2507" marR="2507" marT="2507" marB="18051" anchor="ctr">
                    <a:lnL>
                      <a:noFill/>
                    </a:lnL>
                    <a:lnR>
                      <a:noFill/>
                    </a:lnR>
                    <a:lnT>
                      <a:noFill/>
                    </a:lnT>
                    <a:lnB>
                      <a:noFill/>
                    </a:lnB>
                    <a:solidFill>
                      <a:srgbClr val="C6EFCE"/>
                    </a:solidFill>
                  </a:tcPr>
                </a:tc>
                <a:extLst>
                  <a:ext uri="{0D108BD9-81ED-4DB2-BD59-A6C34878D82A}">
                    <a16:rowId xmlns:a16="http://schemas.microsoft.com/office/drawing/2014/main" val="1252729225"/>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10/03/2026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11777667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STEL</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25/03/2026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26568727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10/04/2026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96313444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PWIE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25/04/2026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67144019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10/05/2026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55974305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TM</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18/05/2026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78654392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STEL</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25/05/2026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777993223"/>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10/06/2026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860267732"/>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SA</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25/06/2026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3796321257"/>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10/07/2026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903278160"/>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PWIE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18/07/2026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337082428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STEL</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25/07/2026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511985708"/>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10/08/2026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4114758732"/>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TM</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18/08/2026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692229672"/>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10/09/2026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345477452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STEL</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25/09/2026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8705060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10/10/2026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282955915"/>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PWIE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25/10/2026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531119909"/>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10/11/2026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3402958891"/>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TM</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dirty="0">
                          <a:solidFill>
                            <a:srgbClr val="000000"/>
                          </a:solidFill>
                          <a:effectLst/>
                          <a:latin typeface="Aptos Narrow" panose="020B0004020202020204" pitchFamily="34" charset="0"/>
                        </a:rPr>
                        <a:t>18/11/2026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1684378214"/>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STEL</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25/11/2026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4293882956"/>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TE</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a:solidFill>
                            <a:srgbClr val="000000"/>
                          </a:solidFill>
                          <a:effectLst/>
                          <a:latin typeface="Aptos Narrow" panose="020B0004020202020204" pitchFamily="34" charset="0"/>
                        </a:rPr>
                        <a:t>10/12/2026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467737748"/>
                  </a:ext>
                </a:extLst>
              </a:tr>
              <a:tr h="205664">
                <a:tc>
                  <a:txBody>
                    <a:bodyPr/>
                    <a:lstStyle/>
                    <a:p>
                      <a:pPr algn="ctr" fontAlgn="ctr">
                        <a:buNone/>
                      </a:pPr>
                      <a:r>
                        <a:rPr lang="en-GB" sz="1400" b="0" i="0" u="none" strike="noStrike">
                          <a:solidFill>
                            <a:srgbClr val="000000"/>
                          </a:solidFill>
                          <a:effectLst/>
                          <a:latin typeface="Aptos Narrow" panose="020B0004020202020204" pitchFamily="34" charset="0"/>
                        </a:rPr>
                        <a:t>SA</a:t>
                      </a:r>
                    </a:p>
                  </a:txBody>
                  <a:tcPr marL="2507" marR="2507" marT="2507" marB="18051" anchor="ctr">
                    <a:lnL>
                      <a:noFill/>
                    </a:lnL>
                    <a:lnR>
                      <a:noFill/>
                    </a:lnR>
                    <a:lnT>
                      <a:noFill/>
                    </a:lnT>
                    <a:lnB>
                      <a:noFill/>
                    </a:lnB>
                    <a:solidFill>
                      <a:srgbClr val="FFFFFF"/>
                    </a:solidFill>
                  </a:tcPr>
                </a:tc>
                <a:tc>
                  <a:txBody>
                    <a:bodyPr/>
                    <a:lstStyle/>
                    <a:p>
                      <a:pPr algn="ctr" fontAlgn="ctr">
                        <a:buNone/>
                      </a:pPr>
                      <a:r>
                        <a:rPr lang="en-GB" sz="1400" b="0" i="0" u="none" strike="noStrike" dirty="0">
                          <a:solidFill>
                            <a:srgbClr val="000000"/>
                          </a:solidFill>
                          <a:effectLst/>
                          <a:latin typeface="Aptos Narrow" panose="020B0004020202020204" pitchFamily="34" charset="0"/>
                        </a:rPr>
                        <a:t>18/12/2026</a:t>
                      </a:r>
                    </a:p>
                  </a:txBody>
                  <a:tcPr marL="2507" marR="2507" marT="2507" marB="18051" anchor="ctr">
                    <a:lnL>
                      <a:noFill/>
                    </a:lnL>
                    <a:lnR>
                      <a:noFill/>
                    </a:lnR>
                    <a:lnT>
                      <a:noFill/>
                    </a:lnT>
                    <a:lnB>
                      <a:noFill/>
                    </a:lnB>
                    <a:solidFill>
                      <a:srgbClr val="FFFFFF"/>
                    </a:solidFill>
                  </a:tcPr>
                </a:tc>
                <a:extLst>
                  <a:ext uri="{0D108BD9-81ED-4DB2-BD59-A6C34878D82A}">
                    <a16:rowId xmlns:a16="http://schemas.microsoft.com/office/drawing/2014/main" val="2394254380"/>
                  </a:ext>
                </a:extLst>
              </a:tr>
            </a:tbl>
          </a:graphicData>
        </a:graphic>
      </p:graphicFrame>
      <p:graphicFrame>
        <p:nvGraphicFramePr>
          <p:cNvPr id="14" name="Table 13">
            <a:extLst>
              <a:ext uri="{FF2B5EF4-FFF2-40B4-BE49-F238E27FC236}">
                <a16:creationId xmlns:a16="http://schemas.microsoft.com/office/drawing/2014/main" id="{90932FC8-BF64-57D2-E52C-2CF01A2627EA}"/>
              </a:ext>
            </a:extLst>
          </p:cNvPr>
          <p:cNvGraphicFramePr>
            <a:graphicFrameLocks noGrp="1"/>
          </p:cNvGraphicFramePr>
          <p:nvPr>
            <p:extLst>
              <p:ext uri="{D42A27DB-BD31-4B8C-83A1-F6EECF244321}">
                <p14:modId xmlns:p14="http://schemas.microsoft.com/office/powerpoint/2010/main" val="3265922360"/>
              </p:ext>
            </p:extLst>
          </p:nvPr>
        </p:nvGraphicFramePr>
        <p:xfrm>
          <a:off x="476395" y="2011014"/>
          <a:ext cx="5020763" cy="2260375"/>
        </p:xfrm>
        <a:graphic>
          <a:graphicData uri="http://schemas.openxmlformats.org/drawingml/2006/table">
            <a:tbl>
              <a:tblPr firstRow="1" firstCol="1" bandRow="1"/>
              <a:tblGrid>
                <a:gridCol w="5020763">
                  <a:extLst>
                    <a:ext uri="{9D8B030D-6E8A-4147-A177-3AD203B41FA5}">
                      <a16:colId xmlns:a16="http://schemas.microsoft.com/office/drawing/2014/main" val="3971191120"/>
                    </a:ext>
                  </a:extLst>
                </a:gridCol>
              </a:tblGrid>
              <a:tr h="352193">
                <a:tc>
                  <a:txBody>
                    <a:bodyPr/>
                    <a:lstStyle/>
                    <a:p>
                      <a:pPr>
                        <a:buNone/>
                      </a:pPr>
                      <a:r>
                        <a:rPr lang="en-US" sz="1400" b="1" dirty="0">
                          <a:effectLst/>
                          <a:latin typeface="Aptos" panose="020B0004020202020204" pitchFamily="34" charset="0"/>
                          <a:ea typeface="Aptos" panose="020B0004020202020204" pitchFamily="34" charset="0"/>
                          <a:cs typeface="Aptos" panose="020B0004020202020204" pitchFamily="34" charset="0"/>
                        </a:rPr>
                        <a:t>FREQUENCY</a:t>
                      </a:r>
                      <a:endParaRPr lang="en-GB" sz="1400" b="1"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887922699"/>
                  </a:ext>
                </a:extLst>
              </a:tr>
              <a:tr h="375250">
                <a:tc>
                  <a:txBody>
                    <a:bodyPr/>
                    <a:lstStyle/>
                    <a:p>
                      <a:pPr marL="285750" indent="-285750">
                        <a:buFont typeface="Arial" panose="020B0604020202020204" pitchFamily="34" charset="0"/>
                        <a:buChar char="•"/>
                      </a:pPr>
                      <a:r>
                        <a:rPr lang="en-GB" sz="16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TE: 1 x per month</a:t>
                      </a:r>
                      <a:endParaRPr lang="en-GB" sz="14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29767627"/>
                  </a:ext>
                </a:extLst>
              </a:tr>
              <a:tr h="375250">
                <a:tc>
                  <a:txBody>
                    <a:bodyPr/>
                    <a:lstStyle/>
                    <a:p>
                      <a:pPr marL="285750" indent="-285750">
                        <a:buFont typeface="Arial" panose="020B0604020202020204" pitchFamily="34" charset="0"/>
                        <a:buChar char="•"/>
                      </a:pPr>
                      <a:r>
                        <a:rPr lang="en-GB" sz="16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PWIE: 1 x every 3 months</a:t>
                      </a:r>
                      <a:endParaRPr lang="en-GB" sz="14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389539995"/>
                  </a:ext>
                </a:extLst>
              </a:tr>
              <a:tr h="375250">
                <a:tc>
                  <a:txBody>
                    <a:bodyPr/>
                    <a:lstStyle/>
                    <a:p>
                      <a:pPr marL="285750" indent="-285750">
                        <a:buFont typeface="Arial" panose="020B0604020202020204" pitchFamily="34" charset="0"/>
                        <a:buChar char="•"/>
                      </a:pPr>
                      <a:r>
                        <a:rPr lang="en-GB" sz="16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TM: 1 x every 3 months (new!)</a:t>
                      </a:r>
                      <a:endParaRPr lang="en-GB" sz="14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671194353"/>
                  </a:ext>
                </a:extLst>
              </a:tr>
              <a:tr h="407182">
                <a:tc>
                  <a:txBody>
                    <a:bodyPr/>
                    <a:lstStyle/>
                    <a:p>
                      <a:pPr marL="285750" indent="-285750">
                        <a:buFont typeface="Arial" panose="020B0604020202020204" pitchFamily="34" charset="0"/>
                        <a:buChar char="•"/>
                      </a:pPr>
                      <a:r>
                        <a:rPr lang="en-GB" sz="16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SA: 1 x every 6 months</a:t>
                      </a:r>
                      <a:endParaRPr lang="en-GB" sz="14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871432405"/>
                  </a:ext>
                </a:extLst>
              </a:tr>
              <a:tr h="375250">
                <a:tc>
                  <a:txBody>
                    <a:bodyPr/>
                    <a:lstStyle/>
                    <a:p>
                      <a:pPr marL="285750" indent="-285750">
                        <a:buFont typeface="Arial" panose="020B0604020202020204" pitchFamily="34" charset="0"/>
                        <a:buChar char="•"/>
                      </a:pPr>
                      <a:r>
                        <a:rPr lang="en-GB" sz="16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WP-STEL: 1 x every 2 months</a:t>
                      </a:r>
                      <a:endParaRPr lang="en-GB" sz="14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844630395"/>
                  </a:ext>
                </a:extLst>
              </a:tr>
            </a:tbl>
          </a:graphicData>
        </a:graphic>
      </p:graphicFrame>
    </p:spTree>
    <p:extLst>
      <p:ext uri="{BB962C8B-B14F-4D97-AF65-F5344CB8AC3E}">
        <p14:creationId xmlns:p14="http://schemas.microsoft.com/office/powerpoint/2010/main" val="1749447711"/>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1EBE56-B781-4D40-A6DA-97EC01845737}">
  <ds:schemaRefs>
    <ds:schemaRef ds:uri="http://schemas.microsoft.com/sharepoint/v3/contenttype/forms"/>
  </ds:schemaRefs>
</ds:datastoreItem>
</file>

<file path=customXml/itemProps2.xml><?xml version="1.0" encoding="utf-8"?>
<ds:datastoreItem xmlns:ds="http://schemas.openxmlformats.org/officeDocument/2006/customXml" ds:itemID="{8E576E97-6997-4610-BAF5-E76DF24AA7CC}">
  <ds:schemaRefs>
    <ds:schemaRef ds:uri="b53d22ac-c5f4-4fd4-87cb-ecc4cbf8be81"/>
    <ds:schemaRef ds:uri="http://schemas.microsoft.com/office/2006/documentManagement/types"/>
    <ds:schemaRef ds:uri="http://purl.org/dc/dcmitype/"/>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cd15d025-301c-4597-a270-3bad90881f44"/>
    <ds:schemaRef ds:uri="http://schemas.microsoft.com/office/2006/metadata/properties"/>
  </ds:schemaRefs>
</ds:datastoreItem>
</file>

<file path=customXml/itemProps3.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1291</TotalTime>
  <Words>960</Words>
  <Application>Microsoft Office PowerPoint</Application>
  <PresentationFormat>Widescreen</PresentationFormat>
  <Paragraphs>208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Aptos Narrow</vt:lpstr>
      <vt:lpstr>Arial</vt:lpstr>
      <vt:lpstr>Calibri</vt:lpstr>
      <vt:lpstr>EUROfusion.1line_5_3_2019</vt:lpstr>
      <vt:lpstr>Status of Grant Deliverables 1/2</vt:lpstr>
      <vt:lpstr>Status of Grant Deliverables 2/2</vt:lpstr>
      <vt:lpstr>Status of Grant Milestones</vt:lpstr>
      <vt:lpstr>News items planning for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Meszaros Botond</cp:lastModifiedBy>
  <cp:revision>305</cp:revision>
  <dcterms:created xsi:type="dcterms:W3CDTF">2024-01-17T07:39:52Z</dcterms:created>
  <dcterms:modified xsi:type="dcterms:W3CDTF">2026-01-15T08:42:39Z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