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64" r:id="rId4"/>
    <p:sldId id="279" r:id="rId5"/>
    <p:sldId id="294" r:id="rId6"/>
    <p:sldId id="296" r:id="rId7"/>
    <p:sldId id="298" r:id="rId8"/>
    <p:sldId id="302" r:id="rId9"/>
    <p:sldId id="303" r:id="rId10"/>
    <p:sldId id="304" r:id="rId11"/>
    <p:sldId id="305" r:id="rId12"/>
    <p:sldId id="308" r:id="rId13"/>
    <p:sldId id="310" r:id="rId14"/>
    <p:sldId id="309" r:id="rId15"/>
    <p:sldId id="306" r:id="rId16"/>
    <p:sldId id="263" r:id="rId17"/>
    <p:sldId id="307" r:id="rId18"/>
    <p:sldId id="292" r:id="rId19"/>
    <p:sldId id="293" r:id="rId20"/>
    <p:sldId id="300" r:id="rId21"/>
    <p:sldId id="295" r:id="rId22"/>
    <p:sldId id="297" r:id="rId23"/>
    <p:sldId id="301" r:id="rId24"/>
    <p:sldId id="285" r:id="rId25"/>
  </p:sldIdLst>
  <p:sldSz cx="10080625" cy="7559675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STOS RAMIREZ, DANIELA" initials="BRD" lastIdx="1" clrIdx="0">
    <p:extLst>
      <p:ext uri="{19B8F6BF-5375-455C-9EA6-DF929625EA0E}">
        <p15:presenceInfo xmlns:p15="http://schemas.microsoft.com/office/powerpoint/2012/main" userId="BUSTOS RAMIREZ, DANIE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28" autoAdjust="0"/>
    <p:restoredTop sz="94660"/>
  </p:normalViewPr>
  <p:slideViewPr>
    <p:cSldViewPr snapToGrid="0">
      <p:cViewPr varScale="1">
        <p:scale>
          <a:sx n="61" d="100"/>
          <a:sy n="61" d="100"/>
        </p:scale>
        <p:origin x="138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DB60B6-0331-4691-8A1F-3EA45AEC606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8481B-2697-4FFC-8C7C-BC250A7E538F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62387-8A2A-42F4-9469-4E0E3BD25A89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6492D-0134-4B1E-8AE6-5C89F0D12288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0811274D-1DCA-4953-AAA6-BD7E60589552}" type="slidenum">
              <a:t>‹#›</a:t>
            </a:fld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74992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A6790D-E6F5-478A-B527-125928F625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A8B46D-00F9-4DF0-89E9-927BCE0AF94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7248D8E-039B-4A38-8312-33E8D434584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Ope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06EEA-3763-4DB3-91FF-22E18034A3E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Ope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0B687-E93E-4514-9532-CD6E16FB996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Ope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E3137-C284-4959-9B07-BE9B05351C4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Ope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fld id="{995D1E41-585A-43EF-AE02-A552EF7F2E0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3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hangingPunct="0">
      <a:tabLst/>
      <a:defRPr lang="en-US" sz="2810" b="0" i="0" u="none" strike="noStrike" kern="1200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DD1F7-1097-497E-99DE-EEEFAAF497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CDD41B4-FC55-4888-83E4-F592DE0B2CE2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41FB37-59CE-43C1-A515-C594BB8554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F53F14-2B98-4C36-8176-0221185F41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E2236-F22F-4992-B80D-4F617DAF2D3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42A1C17-75B2-4846-8AFE-79711ADBC291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405BA-87B0-400F-8648-58CAB4515E2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59679A-F480-4DA8-8569-C58F924305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sz="2000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E2236-F22F-4992-B80D-4F617DAF2D3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42A1C17-75B2-4846-8AFE-79711ADBC291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405BA-87B0-400F-8648-58CAB4515E2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59679A-F480-4DA8-8569-C58F924305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sz="2000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54668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7" y="7055697"/>
            <a:ext cx="10078000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2410"/>
            <a:ext cx="10078000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256" y="836604"/>
            <a:ext cx="8316516" cy="3931031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818" spc="-5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9547" y="4911497"/>
            <a:ext cx="8316516" cy="125994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646" cap="all" spc="220" baseline="0">
                <a:solidFill>
                  <a:schemeClr val="tx2"/>
                </a:solidFill>
                <a:latin typeface="+mj-lt"/>
              </a:defRPr>
            </a:lvl1pPr>
            <a:lvl2pPr marL="503972" indent="0" algn="ctr">
              <a:buNone/>
              <a:defRPr sz="2646"/>
            </a:lvl2pPr>
            <a:lvl3pPr marL="1007943" indent="0" algn="ctr">
              <a:buNone/>
              <a:defRPr sz="2646"/>
            </a:lvl3pPr>
            <a:lvl4pPr marL="1511915" indent="0" algn="ctr">
              <a:buNone/>
              <a:defRPr sz="2205"/>
            </a:lvl4pPr>
            <a:lvl5pPr marL="2015886" indent="0" algn="ctr">
              <a:buNone/>
              <a:defRPr sz="2205"/>
            </a:lvl5pPr>
            <a:lvl6pPr marL="2519858" indent="0" algn="ctr">
              <a:buNone/>
              <a:defRPr sz="2205"/>
            </a:lvl6pPr>
            <a:lvl7pPr marL="3023829" indent="0" algn="ctr">
              <a:buNone/>
              <a:defRPr sz="2205"/>
            </a:lvl7pPr>
            <a:lvl8pPr marL="3527801" indent="0" algn="ctr">
              <a:buNone/>
              <a:defRPr sz="2205"/>
            </a:lvl8pPr>
            <a:lvl9pPr marL="4031772" indent="0" algn="ctr">
              <a:buNone/>
              <a:defRPr sz="220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294818-0CAD-4D2C-817F-4707382674EE}" type="slidenum">
              <a:rPr lang="en-US" smtClean="0"/>
              <a:t>‹#›</a:t>
            </a:fld>
            <a:r>
              <a:rPr lang="en-US"/>
              <a:t> /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98520" y="4787794"/>
            <a:ext cx="81653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19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F385FB-45CE-42E1-B850-2557F8DF1B49}" type="slidenum">
              <a:rPr lang="en-US" smtClean="0"/>
              <a:t>‹#›</a:t>
            </a:fld>
            <a:r>
              <a:rPr lang="en-US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17715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7" y="7055697"/>
            <a:ext cx="10078000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2410"/>
            <a:ext cx="10078000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457218"/>
            <a:ext cx="2173635" cy="634649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457217"/>
            <a:ext cx="6394896" cy="6346489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8B55AEA-8F45-4D0E-8C04-D8FBB0EA0C5C}" type="slidenum">
              <a:rPr lang="en-US" smtClean="0"/>
              <a:t>‹#›</a:t>
            </a:fld>
            <a:r>
              <a:rPr lang="en-US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429304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EE7658-CA7B-4440-9C7A-D2606A1939E2}" type="slidenum">
              <a:rPr lang="en-US" smtClean="0"/>
              <a:t>‹#›</a:t>
            </a:fld>
            <a:r>
              <a:rPr lang="en-US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27994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7" y="7055697"/>
            <a:ext cx="10078000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2410"/>
            <a:ext cx="10078000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256" y="836604"/>
            <a:ext cx="8316516" cy="3931031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81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256" y="4908749"/>
            <a:ext cx="8316516" cy="1259946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646" cap="all" spc="220" baseline="0">
                <a:solidFill>
                  <a:schemeClr val="tx2"/>
                </a:solidFill>
                <a:latin typeface="+mj-lt"/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888E60-7D95-4E61-9315-0D79BFD34250}" type="slidenum">
              <a:rPr lang="en-US" smtClean="0"/>
              <a:t>‹#›</a:t>
            </a:fld>
            <a:r>
              <a:rPr lang="en-US"/>
              <a:t> /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98520" y="4787794"/>
            <a:ext cx="81653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57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7256" y="315928"/>
            <a:ext cx="8316516" cy="15991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7256" y="2034580"/>
            <a:ext cx="4082653" cy="4435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119" y="2034583"/>
            <a:ext cx="4082653" cy="4435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B60871-F4AA-4885-8C78-08E3D9B4B84D}" type="slidenum">
              <a:rPr lang="en-US" smtClean="0"/>
              <a:t>‹#›</a:t>
            </a:fld>
            <a:r>
              <a:rPr lang="en-US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56104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07256" y="315928"/>
            <a:ext cx="8316516" cy="15991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256" y="2034930"/>
            <a:ext cx="4082653" cy="81161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5" b="0" cap="all" baseline="0">
                <a:solidFill>
                  <a:schemeClr val="tx2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7256" y="2846545"/>
            <a:ext cx="4082653" cy="3623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1119" y="2034930"/>
            <a:ext cx="4082653" cy="81161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5" b="0" cap="all" baseline="0">
                <a:solidFill>
                  <a:schemeClr val="tx2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1119" y="2846545"/>
            <a:ext cx="4082653" cy="3623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05D62B-3730-4CA4-B0D1-51815D8DAE1C}" type="slidenum">
              <a:rPr lang="en-US" smtClean="0"/>
              <a:t>‹#›</a:t>
            </a:fld>
            <a:r>
              <a:rPr lang="en-US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21359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CA236BC-8E9D-4835-8BB2-55064F4CC4C8}" type="slidenum">
              <a:rPr lang="en-US" smtClean="0"/>
              <a:t>‹#›</a:t>
            </a:fld>
            <a:r>
              <a:rPr lang="en-US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070690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" y="7055697"/>
            <a:ext cx="10078000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4" y="6982410"/>
            <a:ext cx="10078000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‹#›</a:t>
            </a:fld>
            <a:r>
              <a:rPr lang="en-US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39281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349287" cy="755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340423" y="0"/>
            <a:ext cx="52923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23" y="655171"/>
            <a:ext cx="2646164" cy="2519892"/>
          </a:xfrm>
        </p:spPr>
        <p:txBody>
          <a:bodyPr anchor="b">
            <a:normAutofit/>
          </a:bodyPr>
          <a:lstStyle>
            <a:lvl1pPr>
              <a:defRPr sz="3968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72" y="806365"/>
            <a:ext cx="5522508" cy="5795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8023" y="3225462"/>
            <a:ext cx="2646164" cy="3724858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53">
                <a:solidFill>
                  <a:srgbClr val="FFFFFF"/>
                </a:solidFill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4896" y="7120718"/>
            <a:ext cx="2165045" cy="402483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July 1st,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69246" y="7120718"/>
            <a:ext cx="3843238" cy="40248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fld id="{43B1E576-CFCE-4DE9-A73C-C0D60AD63B67}" type="slidenum">
              <a:rPr lang="en-US" smtClean="0"/>
              <a:t>‹#›</a:t>
            </a:fld>
            <a:r>
              <a:rPr lang="en-US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06728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459765"/>
            <a:ext cx="10078000" cy="20999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5417961"/>
            <a:ext cx="10078000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256" y="5594160"/>
            <a:ext cx="8366919" cy="907161"/>
          </a:xfrm>
        </p:spPr>
        <p:txBody>
          <a:bodyPr tIns="0" bIns="0" anchor="b">
            <a:noAutofit/>
          </a:bodyPr>
          <a:lstStyle>
            <a:lvl1pPr>
              <a:defRPr sz="3968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10080613" cy="5417961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527">
                <a:solidFill>
                  <a:schemeClr val="bg1"/>
                </a:solidFill>
              </a:defRPr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7255" y="6511400"/>
            <a:ext cx="8366919" cy="65517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61"/>
              </a:spcAft>
              <a:buNone/>
              <a:defRPr sz="1653">
                <a:solidFill>
                  <a:srgbClr val="FFFFFF"/>
                </a:solidFill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1A6996-AB14-4350-99E9-C4C8DB639B0A}" type="slidenum">
              <a:rPr lang="en-US" smtClean="0"/>
              <a:t>‹#›</a:t>
            </a:fld>
            <a:r>
              <a:rPr lang="en-US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285351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055697"/>
            <a:ext cx="10080626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982410"/>
            <a:ext cx="10080626" cy="72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7256" y="315928"/>
            <a:ext cx="8316516" cy="1599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256" y="2034580"/>
            <a:ext cx="8316517" cy="44350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258" y="7120718"/>
            <a:ext cx="204413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July 1st,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7823" y="7120718"/>
            <a:ext cx="398760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5926" y="7120718"/>
            <a:ext cx="1084813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rgbClr val="FFFFFF"/>
                </a:solidFill>
              </a:defRPr>
            </a:lvl1pPr>
          </a:lstStyle>
          <a:p>
            <a:pPr lvl="0"/>
            <a:fld id="{BCB295C2-CE7E-45E1-A6B5-5604722050FE}" type="slidenum">
              <a:rPr lang="en-US" smtClean="0"/>
              <a:t>‹#›</a:t>
            </a:fld>
            <a:r>
              <a:rPr lang="en-US"/>
              <a:t> /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86840" y="1915652"/>
            <a:ext cx="824091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16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1007943" rtl="0" eaLnBrk="1" latinLnBrk="0" hangingPunct="1">
        <a:lnSpc>
          <a:spcPct val="85000"/>
        </a:lnSpc>
        <a:spcBef>
          <a:spcPct val="0"/>
        </a:spcBef>
        <a:buNone/>
        <a:defRPr sz="5291" kern="1200" spc="-5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00794" indent="-100794" algn="l" defTabSz="1007943" rtl="0" eaLnBrk="1" latinLnBrk="0" hangingPunct="1">
        <a:lnSpc>
          <a:spcPct val="90000"/>
        </a:lnSpc>
        <a:spcBef>
          <a:spcPts val="1323"/>
        </a:spcBef>
        <a:spcAft>
          <a:spcPts val="22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20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23336" indent="-201589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9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24925" indent="-201589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6513" indent="-201589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28102" indent="-201589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12530" indent="-251986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32990" indent="-251986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53450" indent="-251986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873910" indent="-251986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tif"/><Relationship Id="rId7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7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41-4326/aa9456" TargetMode="External"/><Relationship Id="rId7" Type="http://schemas.openxmlformats.org/officeDocument/2006/relationships/hyperlink" Target="https://doi.org/10.1088/1361-6587/ab2444" TargetMode="External"/><Relationship Id="rId2" Type="http://schemas.openxmlformats.org/officeDocument/2006/relationships/hyperlink" Target="https://doi.org/10.1063/1.189474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88/0029-5515/55/6/063032" TargetMode="External"/><Relationship Id="rId5" Type="http://schemas.openxmlformats.org/officeDocument/2006/relationships/hyperlink" Target="https://doi.org/10.1088/1741-4326/aac607" TargetMode="External"/><Relationship Id="rId4" Type="http://schemas.openxmlformats.org/officeDocument/2006/relationships/hyperlink" Target="https://doi.org/10.1103/PhysRevLett.122.15500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0029-5515/32/4/I07" TargetMode="External"/><Relationship Id="rId2" Type="http://schemas.openxmlformats.org/officeDocument/2006/relationships/hyperlink" Target="https://github.com/bendudson/freegs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7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7" Type="http://schemas.openxmlformats.org/officeDocument/2006/relationships/image" Target="../media/image30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7" Type="http://schemas.openxmlformats.org/officeDocument/2006/relationships/image" Target="../media/image3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tif"/><Relationship Id="rId7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40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CB53C3A-6BD8-4A73-A91E-BB805C9D9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38BF1C-8F64-4614-B844-591198DDE843}" type="slidenum">
              <a:rPr lang="en-US" smtClean="0"/>
              <a:t>1</a:t>
            </a:fld>
            <a:r>
              <a:rPr lang="en-US"/>
              <a:t> 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AC264-B514-47E5-8FA9-F5CFB96CA3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0287" y="1756568"/>
            <a:ext cx="8097696" cy="2529682"/>
          </a:xfrm>
        </p:spPr>
        <p:txBody>
          <a:bodyPr>
            <a:normAutofit/>
          </a:bodyPr>
          <a:lstStyle/>
          <a:p>
            <a:pPr lvl="0" algn="ctr"/>
            <a:r>
              <a:rPr lang="en-GB" sz="4000" dirty="0"/>
              <a:t>Study of fast ions confinement in QH-mode in DEMO</a:t>
            </a:r>
            <a:br>
              <a:rPr lang="en-GB" sz="5400" dirty="0"/>
            </a:b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00B5F6-0DFD-4556-BC78-25463D3D2F0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67070" y="4620390"/>
            <a:ext cx="8795933" cy="982662"/>
          </a:xfrm>
        </p:spPr>
        <p:txBody>
          <a:bodyPr anchor="ctr">
            <a:normAutofit/>
          </a:bodyPr>
          <a:lstStyle/>
          <a:p>
            <a:pPr lvl="0" algn="ctr"/>
            <a:r>
              <a:rPr lang="en-US" sz="2800" dirty="0">
                <a:latin typeface="+mj-lt"/>
              </a:rPr>
              <a:t>Guillermo Bustos</a:t>
            </a:r>
            <a:r>
              <a:rPr lang="es-MX" sz="2800" dirty="0">
                <a:latin typeface="+mj-lt"/>
              </a:rPr>
              <a:t>, Cristian </a:t>
            </a:r>
            <a:r>
              <a:rPr lang="es-MX" sz="2800" dirty="0" err="1">
                <a:latin typeface="+mj-lt"/>
              </a:rPr>
              <a:t>Sommariva</a:t>
            </a:r>
            <a:r>
              <a:rPr lang="es-MX" sz="2800" dirty="0">
                <a:latin typeface="+mj-lt"/>
              </a:rPr>
              <a:t>, Jonathan Graves</a:t>
            </a:r>
            <a:endParaRPr lang="en-US" sz="28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963796-562C-4978-9BE0-247EE981A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6" y="105568"/>
            <a:ext cx="4021067" cy="2261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8E49BC-4FDB-4341-9E76-F55920B6A4CC}"/>
              </a:ext>
            </a:extLst>
          </p:cNvPr>
          <p:cNvSpPr txBox="1"/>
          <p:nvPr/>
        </p:nvSpPr>
        <p:spPr>
          <a:xfrm>
            <a:off x="3126510" y="5402997"/>
            <a:ext cx="390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July the 1st</a:t>
            </a:r>
            <a:r>
              <a:rPr lang="es-MX" sz="2000" dirty="0"/>
              <a:t>, 2020</a:t>
            </a: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61FC0-920B-4C75-8258-FFD164A96645}"/>
              </a:ext>
            </a:extLst>
          </p:cNvPr>
          <p:cNvSpPr txBox="1"/>
          <p:nvPr/>
        </p:nvSpPr>
        <p:spPr>
          <a:xfrm>
            <a:off x="1738808" y="3779837"/>
            <a:ext cx="698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i="0" dirty="0">
                <a:solidFill>
                  <a:srgbClr val="333333"/>
                </a:solidFill>
                <a:effectLst/>
                <a:latin typeface="wf_segoe-ui_normal"/>
              </a:rPr>
              <a:t>FINAL Meeting - KDII#8/PMI Physics 2020</a:t>
            </a:r>
            <a:endParaRPr lang="en-GB" sz="2800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2E6F126-C016-4B08-A5D0-990F5A455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36" y="508272"/>
            <a:ext cx="4775216" cy="14564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93F54-72ED-4989-8D1B-C6842EC9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A6CE7-D39C-405C-83F0-40D94DAC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378DA-DE42-4E2A-9EF5-EE096190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10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704215-F225-42E4-BA04-16D0D7318045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AEBC74-D12D-4AE2-B35C-3CB654E2882F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EHO in VMEC equilibria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9A707-FF3C-4B60-89E2-8C8BA9501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98C6537-68D2-443E-ABE2-84B279B95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FAC86B-DB33-4E57-94B0-4ACCB131EF6B}"/>
              </a:ext>
            </a:extLst>
          </p:cNvPr>
          <p:cNvSpPr txBox="1"/>
          <p:nvPr/>
        </p:nvSpPr>
        <p:spPr>
          <a:xfrm>
            <a:off x="67042" y="1062988"/>
            <a:ext cx="9946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calculating the nonlinear normal plasma displacement at every flux surface, it is possible to reconstruct the radial perturbation amplitude profiles for all modes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DD078F2A-0547-42BA-8D05-2BBD8BC60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49" y="2306605"/>
            <a:ext cx="4054629" cy="3529699"/>
          </a:xfrm>
          <a:prstGeom prst="rect">
            <a:avLst/>
          </a:prstGeom>
        </p:spPr>
      </p:pic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417492E9-ED99-4C25-8F29-FF5B72D0F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8" y="2292481"/>
            <a:ext cx="4381727" cy="36896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B0C5F0-82EF-4CC0-8966-9CC78E34C254}"/>
              </a:ext>
            </a:extLst>
          </p:cNvPr>
          <p:cNvSpPr txBox="1"/>
          <p:nvPr/>
        </p:nvSpPr>
        <p:spPr>
          <a:xfrm>
            <a:off x="139700" y="5981700"/>
            <a:ext cx="9658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profiles exhibit a (n=1,m=4) mode localized at the pedestal, and a (n=1,m=5) perturbing the plasma edge. These would correspond to the dominant </a:t>
            </a:r>
            <a:r>
              <a:rPr lang="en-US" dirty="0" err="1"/>
              <a:t>exfernal</a:t>
            </a:r>
            <a:r>
              <a:rPr lang="en-US" dirty="0"/>
              <a:t> mode and its upper sideband.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In good agreement with the </a:t>
            </a:r>
            <a:r>
              <a:rPr lang="en-US" dirty="0" err="1"/>
              <a:t>exfernal</a:t>
            </a:r>
            <a:r>
              <a:rPr lang="en-US" dirty="0"/>
              <a:t> mode theory </a:t>
            </a:r>
            <a:r>
              <a:rPr lang="en-US" sz="1600" dirty="0">
                <a:solidFill>
                  <a:srgbClr val="FF0000"/>
                </a:solidFill>
              </a:rPr>
              <a:t>[D. Brunetti,  2019]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C7E51D-D4E4-4314-8499-C64E127209C4}"/>
                  </a:ext>
                </a:extLst>
              </p:cNvPr>
              <p:cNvSpPr txBox="1"/>
              <p:nvPr/>
            </p:nvSpPr>
            <p:spPr>
              <a:xfrm>
                <a:off x="67043" y="1667520"/>
                <a:ext cx="98738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2D equivalent axisymmetric equilibrium has been tested for instability using the KINX code.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Ideal unstable to MHD instabilities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=0.004</m:t>
                    </m:r>
                  </m:oMath>
                </a14:m>
                <a:endParaRPr lang="en-US" b="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C7E51D-D4E4-4314-8499-C64E12720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3" y="1667520"/>
                <a:ext cx="9873882" cy="923330"/>
              </a:xfrm>
              <a:prstGeom prst="rect">
                <a:avLst/>
              </a:prstGeom>
              <a:blipFill>
                <a:blip r:embed="rId6"/>
                <a:stretch>
                  <a:fillRect l="-432" t="-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480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10DF1-BCB7-4106-87F0-D30FD618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7724E-71A4-4902-A188-8FD41EA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425AA-1303-459D-8B91-151321D0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11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120D7-6370-4342-9E15-80A7FDDD4BE3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2E6F34-8172-41FF-B354-4A9C572EFFFE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Fast ions in QH-mode DEMO with EHO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537A2-51A8-4A91-809F-6757067D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A24E23D-0AB2-4F5D-98A8-AE3C10076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9FD9C8-6DE1-4030-A7A5-1FA5CB3BA7A7}"/>
              </a:ext>
            </a:extLst>
          </p:cNvPr>
          <p:cNvSpPr txBox="1"/>
          <p:nvPr/>
        </p:nvSpPr>
        <p:spPr>
          <a:xfrm>
            <a:off x="88900" y="1168400"/>
            <a:ext cx="9924682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Motivations:</a:t>
            </a:r>
          </a:p>
          <a:p>
            <a:endParaRPr lang="en-GB" sz="500" u="sng" dirty="0"/>
          </a:p>
          <a:p>
            <a:r>
              <a:rPr lang="en-GB" dirty="0"/>
              <a:t>EHO have the effect of deforming the plasma last close flux surface with 3D-corrugations:</a:t>
            </a:r>
          </a:p>
          <a:p>
            <a:endParaRPr lang="en-GB" sz="5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dirty="0"/>
              <a:t>they may degrade the confinement of fast ions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dirty="0"/>
              <a:t>Localised orbit loss patterns might increase the heat flux on the DEMO first wall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endParaRPr lang="en-GB" sz="1000" dirty="0"/>
          </a:p>
          <a:p>
            <a:pPr marL="1200150" lvl="2" indent="-285750">
              <a:buFont typeface="Symbol" panose="05050102010706020507" pitchFamily="18" charset="2"/>
              <a:buChar char="Þ"/>
            </a:pPr>
            <a:r>
              <a:rPr lang="en-GB" dirty="0">
                <a:solidFill>
                  <a:srgbClr val="FF0000"/>
                </a:solidFill>
              </a:rPr>
              <a:t>The fast ion confinement properties of DEMO 2019 equilibria have to be assessed</a:t>
            </a:r>
          </a:p>
          <a:p>
            <a:pPr marL="1200150" lvl="2" indent="-285750">
              <a:buFont typeface="Symbol" panose="05050102010706020507" pitchFamily="18" charset="2"/>
              <a:buChar char="Þ"/>
            </a:pPr>
            <a:endParaRPr lang="en-GB" sz="2000" dirty="0">
              <a:solidFill>
                <a:srgbClr val="FF0000"/>
              </a:solidFill>
            </a:endParaRPr>
          </a:p>
          <a:p>
            <a:r>
              <a:rPr lang="en-GB" u="sng" dirty="0"/>
              <a:t>Objectives:</a:t>
            </a:r>
          </a:p>
          <a:p>
            <a:endParaRPr lang="en-GB" sz="500" u="sng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Analyse the possible increase of ions first orbit losses in 3D DEMO 2019 QH-mode equilibrium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Identify possible loss particle pattern modifications due to EHO</a:t>
            </a:r>
          </a:p>
          <a:p>
            <a:endParaRPr lang="en-GB" u="sng" dirty="0"/>
          </a:p>
          <a:p>
            <a:r>
              <a:rPr lang="en-GB" u="sng" dirty="0"/>
              <a:t>Procedure:</a:t>
            </a:r>
          </a:p>
          <a:p>
            <a:endParaRPr lang="en-GB" sz="500" u="sng" dirty="0"/>
          </a:p>
          <a:p>
            <a:r>
              <a:rPr lang="en-GB" dirty="0"/>
              <a:t>576000 fast ions are initialised in DEMO 2019 QH-mode 2D and 3D equilibria and tracked for 1 </a:t>
            </a:r>
            <a:r>
              <a:rPr lang="en-GB" dirty="0" err="1"/>
              <a:t>ms</a:t>
            </a:r>
            <a:r>
              <a:rPr lang="en-GB" dirty="0"/>
              <a:t>:</a:t>
            </a:r>
          </a:p>
          <a:p>
            <a:endParaRPr lang="en-GB" sz="5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Both NBI deuterons and fusion product (alphas) confinement properties are studied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Particle obits are computed using the VENUS-LEVIS code in VMEC Free-boundary equilibria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Both orbit and coulomb collision physics is taken into account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0000"/>
                </a:solidFill>
              </a:rPr>
              <a:t>The increase of ion first orbit losses is identified as the difference between the number of lost particles between VENUS-LEVIS simulations in 2D and 3D equilibria</a:t>
            </a:r>
          </a:p>
        </p:txBody>
      </p:sp>
    </p:spTree>
    <p:extLst>
      <p:ext uri="{BB962C8B-B14F-4D97-AF65-F5344CB8AC3E}">
        <p14:creationId xmlns:p14="http://schemas.microsoft.com/office/powerpoint/2010/main" val="3183552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10DF1-BCB7-4106-87F0-D30FD618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7724E-71A4-4902-A188-8FD41EA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425AA-1303-459D-8B91-151321D0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12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120D7-6370-4342-9E15-80A7FDDD4BE3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2E6F34-8172-41FF-B354-4A9C572EFFFE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Fast ions in QH-mode DEMO with EHO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537A2-51A8-4A91-809F-6757067D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A24E23D-0AB2-4F5D-98A8-AE3C10076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9FD9C8-6DE1-4030-A7A5-1FA5CB3BA7A7}"/>
              </a:ext>
            </a:extLst>
          </p:cNvPr>
          <p:cNvSpPr txBox="1"/>
          <p:nvPr/>
        </p:nvSpPr>
        <p:spPr>
          <a:xfrm>
            <a:off x="77971" y="1009362"/>
            <a:ext cx="992468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Simulation set-up:</a:t>
            </a:r>
          </a:p>
          <a:p>
            <a:endParaRPr lang="en-GB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Plasma radial density and temperature profiles have been obtained from </a:t>
            </a:r>
            <a:r>
              <a:rPr lang="en-GB" dirty="0">
                <a:solidFill>
                  <a:srgbClr val="FF0000"/>
                </a:solidFill>
              </a:rPr>
              <a:t>[PROCESS 2019]</a:t>
            </a:r>
            <a:r>
              <a:rPr lang="en-GB" dirty="0"/>
              <a:t> 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GB" dirty="0"/>
              <a:t>Interpolated over VMEC radial grid via cubic splines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GB" dirty="0"/>
              <a:t>Assumed deuterium and tritium temperature equal to the plasma ion temperature </a:t>
            </a:r>
          </a:p>
          <a:p>
            <a:pPr lvl="1"/>
            <a:endParaRPr lang="en-GB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Fusion products initialisation: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GB" dirty="0"/>
              <a:t>Fully ionised Helium-4 particles at 3.5MeV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GB" dirty="0"/>
              <a:t>Particle uniformly distributed on the poloidal, toroidal and pitch angle coordinates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GB" dirty="0"/>
              <a:t>Radial distribution as function of the </a:t>
            </a:r>
            <a:r>
              <a:rPr lang="en-GB" dirty="0">
                <a:solidFill>
                  <a:srgbClr val="FF0000"/>
                </a:solidFill>
              </a:rPr>
              <a:t>[H.-S. Bosch and G, Hale]</a:t>
            </a:r>
            <a:r>
              <a:rPr lang="en-GB" dirty="0"/>
              <a:t> fusion cross-sections</a:t>
            </a:r>
          </a:p>
          <a:p>
            <a:endParaRPr lang="en-GB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Neutral Beam Injected deuterons initialisation: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GB" dirty="0"/>
              <a:t>NBI composed of 3 beamlets with an injection energy of 1MeV and of a total power of 50MW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GB" dirty="0"/>
              <a:t>NBI geometry and characteristics kindly provided by </a:t>
            </a:r>
            <a:r>
              <a:rPr lang="en-GB" dirty="0">
                <a:solidFill>
                  <a:srgbClr val="FF0000"/>
                </a:solidFill>
              </a:rPr>
              <a:t>P. </a:t>
            </a:r>
            <a:r>
              <a:rPr lang="en-GB" dirty="0" err="1">
                <a:solidFill>
                  <a:srgbClr val="FF0000"/>
                </a:solidFill>
              </a:rPr>
              <a:t>Agostinetti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059336-AD16-431C-B8E8-26065DE6424D}"/>
              </a:ext>
            </a:extLst>
          </p:cNvPr>
          <p:cNvGrpSpPr/>
          <p:nvPr/>
        </p:nvGrpSpPr>
        <p:grpSpPr>
          <a:xfrm>
            <a:off x="295657" y="4441562"/>
            <a:ext cx="5638018" cy="2525767"/>
            <a:chOff x="0" y="0"/>
            <a:chExt cx="5203825" cy="2214880"/>
          </a:xfrm>
        </p:grpSpPr>
        <p:pic>
          <p:nvPicPr>
            <p:cNvPr id="11" name="Picture 10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AEB85F16-A2A3-4C5D-A2CF-64CA71474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8" t="3249" r="23579" b="6243"/>
            <a:stretch/>
          </p:blipFill>
          <p:spPr bwMode="auto">
            <a:xfrm>
              <a:off x="2546350" y="3175"/>
              <a:ext cx="2657475" cy="22117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8F26E4EB-477B-494D-BC1F-81A1FAE77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00" t="2939" r="23427" b="3782"/>
            <a:stretch/>
          </p:blipFill>
          <p:spPr bwMode="auto">
            <a:xfrm>
              <a:off x="0" y="0"/>
              <a:ext cx="2505075" cy="21926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891B4D2-E146-4751-8BC9-DE2DD6356547}"/>
              </a:ext>
            </a:extLst>
          </p:cNvPr>
          <p:cNvSpPr txBox="1"/>
          <p:nvPr/>
        </p:nvSpPr>
        <p:spPr>
          <a:xfrm>
            <a:off x="6279748" y="5106091"/>
            <a:ext cx="3466287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Planar and poloidal view of the DEMO NBI initial particle distribution (in blue). Red lines correspond to the equilibrium LCFS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1EDEC4-8538-4A1D-9FA3-9CB6953769F7}"/>
              </a:ext>
            </a:extLst>
          </p:cNvPr>
          <p:cNvCxnSpPr>
            <a:cxnSpLocks/>
            <a:stCxn id="13" idx="1"/>
            <a:endCxn id="11" idx="3"/>
          </p:cNvCxnSpPr>
          <p:nvPr/>
        </p:nvCxnSpPr>
        <p:spPr>
          <a:xfrm flipH="1">
            <a:off x="5933675" y="5706256"/>
            <a:ext cx="34607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9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10DF1-BCB7-4106-87F0-D30FD618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7724E-71A4-4902-A188-8FD41EA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425AA-1303-459D-8B91-151321D0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13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120D7-6370-4342-9E15-80A7FDDD4BE3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2E6F34-8172-41FF-B354-4A9C572EFFFE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Alpha losses in DEMO QH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537A2-51A8-4A91-809F-6757067D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A24E23D-0AB2-4F5D-98A8-AE3C10076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51AC0B1-3801-4A0F-84C3-107957944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636859"/>
              </p:ext>
            </p:extLst>
          </p:nvPr>
        </p:nvGraphicFramePr>
        <p:xfrm>
          <a:off x="4398203" y="1064736"/>
          <a:ext cx="5615379" cy="544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1793">
                  <a:extLst>
                    <a:ext uri="{9D8B030D-6E8A-4147-A177-3AD203B41FA5}">
                      <a16:colId xmlns:a16="http://schemas.microsoft.com/office/drawing/2014/main" val="2661450593"/>
                    </a:ext>
                  </a:extLst>
                </a:gridCol>
                <a:gridCol w="1871793">
                  <a:extLst>
                    <a:ext uri="{9D8B030D-6E8A-4147-A177-3AD203B41FA5}">
                      <a16:colId xmlns:a16="http://schemas.microsoft.com/office/drawing/2014/main" val="775064496"/>
                    </a:ext>
                  </a:extLst>
                </a:gridCol>
                <a:gridCol w="1871793">
                  <a:extLst>
                    <a:ext uri="{9D8B030D-6E8A-4147-A177-3AD203B41FA5}">
                      <a16:colId xmlns:a16="http://schemas.microsoft.com/office/drawing/2014/main" val="26709177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Type of equilibrium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number of lost particles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% of lost particles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2063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2D DEMO QH-mode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53498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</a:rPr>
                        <a:t>9.29%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2874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3D DEMO QH-mode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57506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</a:rPr>
                        <a:t>9.98%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0279046"/>
                  </a:ext>
                </a:extLst>
              </a:tr>
            </a:tbl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CF12CA4E-E28B-412F-ACB5-2C50800F76D8}"/>
              </a:ext>
            </a:extLst>
          </p:cNvPr>
          <p:cNvGrpSpPr/>
          <p:nvPr/>
        </p:nvGrpSpPr>
        <p:grpSpPr>
          <a:xfrm>
            <a:off x="0" y="4701947"/>
            <a:ext cx="8159194" cy="2278458"/>
            <a:chOff x="0" y="4701947"/>
            <a:chExt cx="8159194" cy="2278458"/>
          </a:xfrm>
        </p:grpSpPr>
        <p:pic>
          <p:nvPicPr>
            <p:cNvPr id="17" name="Picture 1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BE65D60-6D02-44C3-AF57-F891F9A0D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0" t="3340" r="7991" b="3249"/>
            <a:stretch/>
          </p:blipFill>
          <p:spPr bwMode="auto">
            <a:xfrm>
              <a:off x="4091388" y="4720796"/>
              <a:ext cx="4067806" cy="22596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5CB3B1C-A5E0-4A94-B0CE-9B9D453D20B3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3" t="3427" r="8898" b="6165"/>
            <a:stretch/>
          </p:blipFill>
          <p:spPr bwMode="auto">
            <a:xfrm>
              <a:off x="0" y="4701947"/>
              <a:ext cx="4118121" cy="22596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063ACD-6F2B-4ADC-863F-D7B24794AE62}"/>
              </a:ext>
            </a:extLst>
          </p:cNvPr>
          <p:cNvGrpSpPr/>
          <p:nvPr/>
        </p:nvGrpSpPr>
        <p:grpSpPr>
          <a:xfrm>
            <a:off x="4358443" y="2112005"/>
            <a:ext cx="5682421" cy="2360607"/>
            <a:chOff x="4398203" y="2112005"/>
            <a:chExt cx="5682421" cy="2360607"/>
          </a:xfrm>
        </p:grpSpPr>
        <p:pic>
          <p:nvPicPr>
            <p:cNvPr id="16" name="Picture 15" descr="A close up of a map&#10;&#10;Description automatically generated">
              <a:extLst>
                <a:ext uri="{FF2B5EF4-FFF2-40B4-BE49-F238E27FC236}">
                  <a16:creationId xmlns:a16="http://schemas.microsoft.com/office/drawing/2014/main" id="{491FF9FB-8B82-4B51-A22E-AAF2B8E80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1" t="3063" r="23499" b="5893"/>
            <a:stretch/>
          </p:blipFill>
          <p:spPr bwMode="auto">
            <a:xfrm>
              <a:off x="7206485" y="2112005"/>
              <a:ext cx="2874139" cy="236060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 descr="A picture containing indoor, table, man&#10;&#10;Description automatically generated">
              <a:extLst>
                <a:ext uri="{FF2B5EF4-FFF2-40B4-BE49-F238E27FC236}">
                  <a16:creationId xmlns:a16="http://schemas.microsoft.com/office/drawing/2014/main" id="{8E2342B9-AA2F-4F65-9865-F5E8643BB101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11" t="3213" r="23684" b="5939"/>
            <a:stretch/>
          </p:blipFill>
          <p:spPr bwMode="auto">
            <a:xfrm>
              <a:off x="4398203" y="2112005"/>
              <a:ext cx="2808282" cy="236060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788E84-0D32-490A-A525-673E9B78A56C}"/>
              </a:ext>
            </a:extLst>
          </p:cNvPr>
          <p:cNvGrpSpPr/>
          <p:nvPr/>
        </p:nvGrpSpPr>
        <p:grpSpPr>
          <a:xfrm>
            <a:off x="4208528" y="2050812"/>
            <a:ext cx="5861832" cy="2415211"/>
            <a:chOff x="4247856" y="2057400"/>
            <a:chExt cx="5861832" cy="2415211"/>
          </a:xfrm>
        </p:grpSpPr>
        <p:pic>
          <p:nvPicPr>
            <p:cNvPr id="20" name="Picture 19" descr="A close up of a map&#10;&#10;Description automatically generated">
              <a:extLst>
                <a:ext uri="{FF2B5EF4-FFF2-40B4-BE49-F238E27FC236}">
                  <a16:creationId xmlns:a16="http://schemas.microsoft.com/office/drawing/2014/main" id="{3738E4FC-CE6C-4419-9092-518CD82463F1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05" t="2506" r="23435" b="6450"/>
            <a:stretch/>
          </p:blipFill>
          <p:spPr bwMode="auto">
            <a:xfrm>
              <a:off x="7104252" y="2112002"/>
              <a:ext cx="3005436" cy="236060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A close up of a map&#10;&#10;Description automatically generated">
              <a:extLst>
                <a:ext uri="{FF2B5EF4-FFF2-40B4-BE49-F238E27FC236}">
                  <a16:creationId xmlns:a16="http://schemas.microsoft.com/office/drawing/2014/main" id="{9172733D-667B-4265-9DCD-0224A287B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1" t="3063" r="23499" b="5893"/>
            <a:stretch/>
          </p:blipFill>
          <p:spPr bwMode="auto">
            <a:xfrm>
              <a:off x="4247856" y="2112004"/>
              <a:ext cx="2874139" cy="236060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B87A64C-D920-44B7-9237-590580FE94D8}"/>
                </a:ext>
              </a:extLst>
            </p:cNvPr>
            <p:cNvSpPr/>
            <p:nvPr/>
          </p:nvSpPr>
          <p:spPr>
            <a:xfrm>
              <a:off x="4875143" y="2057400"/>
              <a:ext cx="760344" cy="3876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C16A5E8-AE09-40B4-8D23-272676E6E23C}"/>
                </a:ext>
              </a:extLst>
            </p:cNvPr>
            <p:cNvCxnSpPr>
              <a:cxnSpLocks/>
            </p:cNvCxnSpPr>
            <p:nvPr/>
          </p:nvCxnSpPr>
          <p:spPr>
            <a:xfrm>
              <a:off x="5635487" y="2445026"/>
              <a:ext cx="2053339" cy="5309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E787C4F-9FDA-4C1E-81A0-7BFCFC0B64F4}"/>
              </a:ext>
            </a:extLst>
          </p:cNvPr>
          <p:cNvSpPr txBox="1"/>
          <p:nvPr/>
        </p:nvSpPr>
        <p:spPr>
          <a:xfrm>
            <a:off x="4398065" y="1590791"/>
            <a:ext cx="56427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Fraction of lost alphas in 2D and 3D DEMO QH-mode equilibria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176EF3-96F6-4B41-8543-EA054B09509B}"/>
              </a:ext>
            </a:extLst>
          </p:cNvPr>
          <p:cNvSpPr txBox="1"/>
          <p:nvPr/>
        </p:nvSpPr>
        <p:spPr>
          <a:xfrm>
            <a:off x="4214028" y="4400182"/>
            <a:ext cx="56427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Lost alphas </a:t>
            </a:r>
            <a:r>
              <a:rPr lang="en-US" sz="1500" u="sng" dirty="0"/>
              <a:t>poloidal</a:t>
            </a:r>
            <a:r>
              <a:rPr lang="en-US" sz="1500" dirty="0"/>
              <a:t> </a:t>
            </a:r>
            <a:r>
              <a:rPr lang="en-US" sz="1500" dirty="0" err="1"/>
              <a:t>Poincaré</a:t>
            </a:r>
            <a:r>
              <a:rPr lang="en-US" sz="1500" dirty="0"/>
              <a:t> plots in 2D and 3D DEMO QH-mode eq.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6AC2F8-08BF-40C4-A934-00919696F90A}"/>
              </a:ext>
            </a:extLst>
          </p:cNvPr>
          <p:cNvSpPr txBox="1"/>
          <p:nvPr/>
        </p:nvSpPr>
        <p:spPr>
          <a:xfrm>
            <a:off x="8062948" y="5268320"/>
            <a:ext cx="1734241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500" dirty="0"/>
              <a:t>Lost alphas toroidal </a:t>
            </a:r>
            <a:r>
              <a:rPr lang="en-US" sz="1500" dirty="0" err="1"/>
              <a:t>Poincaré</a:t>
            </a:r>
            <a:r>
              <a:rPr lang="en-US" sz="1500" dirty="0"/>
              <a:t> plots in 2D (left) and 3D (right) DEMO QH-mode equilibria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FB7C2D-2348-46CD-AC2B-733AD15CF13E}"/>
              </a:ext>
            </a:extLst>
          </p:cNvPr>
          <p:cNvSpPr txBox="1"/>
          <p:nvPr/>
        </p:nvSpPr>
        <p:spPr>
          <a:xfrm>
            <a:off x="67042" y="1023730"/>
            <a:ext cx="4180813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orbit losses of alphas in DEMO-QH: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Approximately 10% of the total particle population is lost due to orbit effects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increase of the 0.69% of the particle losses is attributed to EHO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Particle losses are uniformly distributed on the LCFS in 2D equilibria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3D edge corrugations modifies the alpha particle loss patterns accordingly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US" dirty="0"/>
              <a:t>it may locally increase the heat flux on the DEMO first wall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1A68347-9071-426B-8ADA-1E9AEDC35F8C}"/>
              </a:ext>
            </a:extLst>
          </p:cNvPr>
          <p:cNvCxnSpPr>
            <a:cxnSpLocks/>
          </p:cNvCxnSpPr>
          <p:nvPr/>
        </p:nvCxnSpPr>
        <p:spPr>
          <a:xfrm flipV="1">
            <a:off x="4091388" y="3159492"/>
            <a:ext cx="3518780" cy="6203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BADD935-26B5-4BC9-920E-CA24091E6124}"/>
              </a:ext>
            </a:extLst>
          </p:cNvPr>
          <p:cNvCxnSpPr/>
          <p:nvPr/>
        </p:nvCxnSpPr>
        <p:spPr>
          <a:xfrm>
            <a:off x="4118121" y="3779837"/>
            <a:ext cx="1229131" cy="211903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76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10DF1-BCB7-4106-87F0-D30FD618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7724E-71A4-4902-A188-8FD41EA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425AA-1303-459D-8B91-151321D0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14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120D7-6370-4342-9E15-80A7FDDD4BE3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2E6F34-8172-41FF-B354-4A9C572EFFFE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NBI losses in DEMO QH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537A2-51A8-4A91-809F-6757067D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A24E23D-0AB2-4F5D-98A8-AE3C10076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676BA99-E535-4098-9A3C-66BFD7F5C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205451"/>
              </p:ext>
            </p:extLst>
          </p:nvPr>
        </p:nvGraphicFramePr>
        <p:xfrm>
          <a:off x="4148087" y="1040735"/>
          <a:ext cx="5865495" cy="643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5165">
                  <a:extLst>
                    <a:ext uri="{9D8B030D-6E8A-4147-A177-3AD203B41FA5}">
                      <a16:colId xmlns:a16="http://schemas.microsoft.com/office/drawing/2014/main" val="427158352"/>
                    </a:ext>
                  </a:extLst>
                </a:gridCol>
                <a:gridCol w="2335070">
                  <a:extLst>
                    <a:ext uri="{9D8B030D-6E8A-4147-A177-3AD203B41FA5}">
                      <a16:colId xmlns:a16="http://schemas.microsoft.com/office/drawing/2014/main" val="3728217575"/>
                    </a:ext>
                  </a:extLst>
                </a:gridCol>
                <a:gridCol w="1575260">
                  <a:extLst>
                    <a:ext uri="{9D8B030D-6E8A-4147-A177-3AD203B41FA5}">
                      <a16:colId xmlns:a16="http://schemas.microsoft.com/office/drawing/2014/main" val="1959757379"/>
                    </a:ext>
                  </a:extLst>
                </a:gridCol>
              </a:tblGrid>
              <a:tr h="39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Type of equilibrium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Total number of lost particles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% of lost particles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2481160"/>
                  </a:ext>
                </a:extLst>
              </a:tr>
              <a:tr h="474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</a:rPr>
                        <a:t>2D DEMO QH-mode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</a:rPr>
                        <a:t>5198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b="1" dirty="0">
                          <a:effectLst/>
                        </a:rPr>
                        <a:t>0.9%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1100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</a:rPr>
                        <a:t>3D DEMO QH-mode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</a:rPr>
                        <a:t>6079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b="1" dirty="0">
                          <a:effectLst/>
                        </a:rPr>
                        <a:t>1.05%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504466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C30147C-2960-4F4F-AFA6-3C6771F25773}"/>
              </a:ext>
            </a:extLst>
          </p:cNvPr>
          <p:cNvSpPr txBox="1"/>
          <p:nvPr/>
        </p:nvSpPr>
        <p:spPr>
          <a:xfrm>
            <a:off x="4398065" y="1601055"/>
            <a:ext cx="56427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Fraction of lost NBI in 2D and 3D DEMO QH-mode equilibria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ED493F-E43D-4368-B8A9-22CA7CC03F94}"/>
              </a:ext>
            </a:extLst>
          </p:cNvPr>
          <p:cNvGrpSpPr/>
          <p:nvPr/>
        </p:nvGrpSpPr>
        <p:grpSpPr>
          <a:xfrm>
            <a:off x="4237912" y="1920684"/>
            <a:ext cx="5775670" cy="2415890"/>
            <a:chOff x="4237912" y="1920684"/>
            <a:chExt cx="5775670" cy="241589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4565C1-C750-44D9-9C58-5A912DAD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5" t="3292" r="24775" b="6476"/>
            <a:stretch/>
          </p:blipFill>
          <p:spPr bwMode="auto">
            <a:xfrm>
              <a:off x="4237912" y="1920684"/>
              <a:ext cx="2874194" cy="24156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A close up of a map&#10;&#10;Description automatically generated">
              <a:extLst>
                <a:ext uri="{FF2B5EF4-FFF2-40B4-BE49-F238E27FC236}">
                  <a16:creationId xmlns:a16="http://schemas.microsoft.com/office/drawing/2014/main" id="{26FC77E3-2C0D-473A-BC01-121655B09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3" t="3037" r="24674" b="6220"/>
            <a:stretch/>
          </p:blipFill>
          <p:spPr bwMode="auto">
            <a:xfrm>
              <a:off x="7139388" y="1924221"/>
              <a:ext cx="2874194" cy="241235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327553-F76E-4148-BC3A-BF6E5A807659}"/>
              </a:ext>
            </a:extLst>
          </p:cNvPr>
          <p:cNvGrpSpPr/>
          <p:nvPr/>
        </p:nvGrpSpPr>
        <p:grpSpPr>
          <a:xfrm>
            <a:off x="21606" y="4822263"/>
            <a:ext cx="8164320" cy="2145976"/>
            <a:chOff x="21606" y="4822263"/>
            <a:chExt cx="8164320" cy="2145976"/>
          </a:xfrm>
        </p:grpSpPr>
        <p:pic>
          <p:nvPicPr>
            <p:cNvPr id="19" name="Picture 18" descr="A close up of a map&#10;&#10;Description automatically generated">
              <a:extLst>
                <a:ext uri="{FF2B5EF4-FFF2-40B4-BE49-F238E27FC236}">
                  <a16:creationId xmlns:a16="http://schemas.microsoft.com/office/drawing/2014/main" id="{DFBA9D00-460D-41CB-89EB-2D4BFDA6B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0" t="3290" r="7980" b="5337"/>
            <a:stretch/>
          </p:blipFill>
          <p:spPr bwMode="auto">
            <a:xfrm>
              <a:off x="21606" y="4822263"/>
              <a:ext cx="4140045" cy="21459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4" descr="A close up of a map&#10;&#10;Description automatically generated">
              <a:extLst>
                <a:ext uri="{FF2B5EF4-FFF2-40B4-BE49-F238E27FC236}">
                  <a16:creationId xmlns:a16="http://schemas.microsoft.com/office/drawing/2014/main" id="{A5C547BA-9CAB-4BFC-AB18-E1B01C777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6" t="2911" r="7980" b="2932"/>
            <a:stretch/>
          </p:blipFill>
          <p:spPr bwMode="auto">
            <a:xfrm>
              <a:off x="4152366" y="4822263"/>
              <a:ext cx="4033560" cy="21459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B39E184-4B95-4914-B4D8-6805F09F740B}"/>
              </a:ext>
            </a:extLst>
          </p:cNvPr>
          <p:cNvSpPr txBox="1"/>
          <p:nvPr/>
        </p:nvSpPr>
        <p:spPr>
          <a:xfrm>
            <a:off x="4055165" y="4253941"/>
            <a:ext cx="5878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Integrated particle position on the poloidal plane for 2D (left) and 3D (right) DEMO QH-Mode equilibria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7CA117-8CF8-458D-ABC3-0F3F5310542A}"/>
              </a:ext>
            </a:extLst>
          </p:cNvPr>
          <p:cNvSpPr txBox="1"/>
          <p:nvPr/>
        </p:nvSpPr>
        <p:spPr>
          <a:xfrm>
            <a:off x="8121223" y="5041612"/>
            <a:ext cx="1748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/>
              <a:t>Integrated particle position on the toroidal plane for 2D (left) and 3D (right) DEMO QH-Mode equilibria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B6606D-C0E7-46DF-B15F-28EF0714B093}"/>
              </a:ext>
            </a:extLst>
          </p:cNvPr>
          <p:cNvSpPr txBox="1"/>
          <p:nvPr/>
        </p:nvSpPr>
        <p:spPr>
          <a:xfrm>
            <a:off x="21606" y="1080495"/>
            <a:ext cx="4099199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orbit losses of the DEMO NBI ions: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Approximately 1% of the initial NBI population is lost due to orbit effects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3D EHO increases the number of losses of approximately 0.15%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Particle loss patterns are weakly perturbed by the presence of plasma edge corrugations.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Spatial localization of losses might be possible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5A1C82F-28FF-498A-884C-18B1411E5970}"/>
              </a:ext>
            </a:extLst>
          </p:cNvPr>
          <p:cNvCxnSpPr/>
          <p:nvPr/>
        </p:nvCxnSpPr>
        <p:spPr>
          <a:xfrm flipV="1">
            <a:off x="3955774" y="2415209"/>
            <a:ext cx="4954656" cy="96409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50E3548-7A66-45EB-A295-222A560B54B0}"/>
              </a:ext>
            </a:extLst>
          </p:cNvPr>
          <p:cNvCxnSpPr/>
          <p:nvPr/>
        </p:nvCxnSpPr>
        <p:spPr>
          <a:xfrm>
            <a:off x="2708413" y="4220485"/>
            <a:ext cx="4706178" cy="739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37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10DF1-BCB7-4106-87F0-D30FD618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7724E-71A4-4902-A188-8FD41EA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425AA-1303-459D-8B91-151321D0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15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120D7-6370-4342-9E15-80A7FDDD4BE3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2E6F34-8172-41FF-B354-4A9C572EFFFE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Conclusions and future 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537A2-51A8-4A91-809F-6757067D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A24E23D-0AB2-4F5D-98A8-AE3C10076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12940C-E543-4CFC-9421-DF6388E4165D}"/>
              </a:ext>
            </a:extLst>
          </p:cNvPr>
          <p:cNvSpPr txBox="1"/>
          <p:nvPr/>
        </p:nvSpPr>
        <p:spPr>
          <a:xfrm>
            <a:off x="146050" y="1061272"/>
            <a:ext cx="97599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Conclusions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DEMO 2019 QH-mode baseline has been slightly modified in VMEC free-boundary simulations to obtain 3D edge corrugations (identified in this work as EHOs)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nonlinear amplitude of the perturbation is of approximate 3.5 cm at the LCFS, corresponding to 1.3% of the minor radius.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systematic analysis of the resulting equilibrium suggest that obtained 3D corrugations can be identified as the nonlinear saturated state of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exfernal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modes, which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characteristic </a:t>
            </a: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features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EHOs observed in QH-mode experiments.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Simulations of fast ion orbit losses in DEMO 2D and 3D QH-mode equilibria have been performed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EHO accounts for an increase of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0.69% and of the 0.15% of the particle losses for respectively the alpha and NBI particle populations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Simulations suggest that the edge corrugations modify the ion loss patterns with possible spatial localisation.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work: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 of the full parameter space in which is possible to obtain saturated EHOs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Exploration of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possibility to increase the amplitude of the obtained edge corrugations.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Investigate the effect of EHO on different fast ion transport mechanisms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(collisional transport, charge exchange, etc …)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Further studies on the  possibility of having spatial heat flux localisation due to EHO.</a:t>
            </a:r>
          </a:p>
        </p:txBody>
      </p:sp>
    </p:spTree>
    <p:extLst>
      <p:ext uri="{BB962C8B-B14F-4D97-AF65-F5344CB8AC3E}">
        <p14:creationId xmlns:p14="http://schemas.microsoft.com/office/powerpoint/2010/main" val="2485482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667A19-DDA1-4F65-A2B6-A97354105E8B}"/>
              </a:ext>
            </a:extLst>
          </p:cNvPr>
          <p:cNvSpPr txBox="1"/>
          <p:nvPr/>
        </p:nvSpPr>
        <p:spPr>
          <a:xfrm>
            <a:off x="452437" y="-141146"/>
            <a:ext cx="48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86E5F-ACA4-4E71-ACC2-00A309CA880E}"/>
              </a:ext>
            </a:extLst>
          </p:cNvPr>
          <p:cNvSpPr txBox="1"/>
          <p:nvPr/>
        </p:nvSpPr>
        <p:spPr>
          <a:xfrm>
            <a:off x="452437" y="343785"/>
            <a:ext cx="9175750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Burrell, K. H., West, W. P., Doyle, E. J., Austin, M. E., Casper, T. A., Gohil, P., … Zeng, L. (2005). Advances in understanding quiescent H-mode plasmas in DIII-D. In </a:t>
            </a:r>
            <a:r>
              <a:rPr lang="en-GB" sz="1600" i="1" dirty="0"/>
              <a:t>Physics of Plasmas</a:t>
            </a:r>
            <a:r>
              <a:rPr lang="en-GB" sz="1600" dirty="0"/>
              <a:t> (Vol. 12, pp. 1–10). American Institute of Physics. </a:t>
            </a:r>
            <a:r>
              <a:rPr lang="en-GB" sz="1600" dirty="0">
                <a:hlinkClick r:id="rId2"/>
              </a:rPr>
              <a:t>https://doi.org/10.1063/1.1894745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Brunetti, D., Graves, J. P., Lazzaro, E., </a:t>
            </a:r>
            <a:r>
              <a:rPr lang="en-GB" sz="1600" dirty="0" err="1"/>
              <a:t>Mariani</a:t>
            </a:r>
            <a:r>
              <a:rPr lang="en-GB" sz="1600" dirty="0"/>
              <a:t>, A., Nowak, S., Cooper, W. A., &amp; Wahlberg, C. (2018). Analytic stability criteria for edge MHD oscillations in high performance ELM free tokamak regimes. </a:t>
            </a:r>
            <a:r>
              <a:rPr lang="en-GB" sz="1600" i="1" dirty="0"/>
              <a:t>Nuclear Fusion</a:t>
            </a:r>
            <a:r>
              <a:rPr lang="en-GB" sz="1600" dirty="0"/>
              <a:t>, </a:t>
            </a:r>
            <a:r>
              <a:rPr lang="en-GB" sz="1600" i="1" dirty="0"/>
              <a:t>58</a:t>
            </a:r>
            <a:r>
              <a:rPr lang="en-GB" sz="1600" dirty="0"/>
              <a:t>(1), 014002. </a:t>
            </a:r>
            <a:r>
              <a:rPr lang="en-GB" sz="1600" dirty="0">
                <a:hlinkClick r:id="rId3"/>
              </a:rPr>
              <a:t>https://doi.org/10.1088/1741-4326/aa9456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Brunetti, D., Graves, J. P., Lazzaro, E., </a:t>
            </a:r>
            <a:r>
              <a:rPr lang="en-GB" sz="1600" dirty="0" err="1"/>
              <a:t>Mariani</a:t>
            </a:r>
            <a:r>
              <a:rPr lang="en-GB" sz="1600" dirty="0"/>
              <a:t>, A., Nowak, S., Cooper, W. A., &amp; Wahlberg, C. (2019). Excitation Mechanism of Low- &lt;math display="inline"&gt; &lt;</a:t>
            </a:r>
            <a:r>
              <a:rPr lang="en-GB" sz="1600" dirty="0" err="1"/>
              <a:t>mrow</a:t>
            </a:r>
            <a:r>
              <a:rPr lang="en-GB" sz="1600" dirty="0"/>
              <a:t>&gt; &lt;mi&gt;n&lt;/mi&gt; &lt;/</a:t>
            </a:r>
            <a:r>
              <a:rPr lang="en-GB" sz="1600" dirty="0" err="1"/>
              <a:t>mrow</a:t>
            </a:r>
            <a:r>
              <a:rPr lang="en-GB" sz="1600" dirty="0"/>
              <a:t>&gt; &lt;/math&gt; Edge Harmonic Oscillations in Edge Localized Mode-Free, High Performance, Tokamak Plasmas. </a:t>
            </a:r>
            <a:r>
              <a:rPr lang="en-GB" sz="1600" i="1" dirty="0"/>
              <a:t>Physical Review Letters</a:t>
            </a:r>
            <a:r>
              <a:rPr lang="en-GB" sz="1600" dirty="0"/>
              <a:t>, </a:t>
            </a:r>
            <a:r>
              <a:rPr lang="en-GB" sz="1600" i="1" dirty="0"/>
              <a:t>122</a:t>
            </a:r>
            <a:r>
              <a:rPr lang="en-GB" sz="1600" dirty="0"/>
              <a:t>(15), 155003. </a:t>
            </a:r>
            <a:r>
              <a:rPr lang="en-GB" sz="1600" dirty="0">
                <a:hlinkClick r:id="rId4"/>
              </a:rPr>
              <a:t>https://doi.org/10.1103/PhysRevLett.122.155003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Hirshman</a:t>
            </a:r>
            <a:r>
              <a:rPr lang="en-GB" sz="1600" dirty="0"/>
              <a:t>, S. P., van RIJ, W. I., &amp; Merkel, P. (1986). Three-dimensional free boundary calculations using a spectral Green’s function method. </a:t>
            </a:r>
            <a:r>
              <a:rPr lang="en-GB" sz="1600" i="1" dirty="0"/>
              <a:t>Computer Physics Communications</a:t>
            </a:r>
            <a:r>
              <a:rPr lang="en-GB" sz="1600" dirty="0"/>
              <a:t>, </a:t>
            </a:r>
            <a:r>
              <a:rPr lang="en-GB" sz="1600" i="1" dirty="0"/>
              <a:t>43</a:t>
            </a:r>
            <a:r>
              <a:rPr lang="en-GB" sz="1600" dirty="0"/>
              <a:t>(1), 143–155. https://doi.org/10.1016/0010-4655(86)90058-5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Kleiner, A., Graves, J. P., Cooper, W. A., Nicolas, T., &amp; Wahlberg, C. (2018). Free boundary 3D ideal MHD equilibrium calculations for non-linearly saturated current driven external kink modes in tokamaks. </a:t>
            </a:r>
            <a:r>
              <a:rPr lang="en-GB" sz="1600" i="1" dirty="0"/>
              <a:t>Nuclear Fusion</a:t>
            </a:r>
            <a:r>
              <a:rPr lang="en-GB" sz="1600" dirty="0"/>
              <a:t>, </a:t>
            </a:r>
            <a:r>
              <a:rPr lang="en-GB" sz="1600" i="1" dirty="0"/>
              <a:t>58</a:t>
            </a:r>
            <a:r>
              <a:rPr lang="en-GB" sz="1600" dirty="0"/>
              <a:t>(7), 074001. </a:t>
            </a:r>
            <a:r>
              <a:rPr lang="en-GB" sz="1600" dirty="0">
                <a:hlinkClick r:id="rId5"/>
              </a:rPr>
              <a:t>https://doi.org/10.1088/1741-4326/aac607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Cooper, W. A., Brunetti, D., </a:t>
            </a:r>
            <a:r>
              <a:rPr lang="en-GB" sz="1600" dirty="0" err="1"/>
              <a:t>Faustin</a:t>
            </a:r>
            <a:r>
              <a:rPr lang="en-GB" sz="1600" dirty="0"/>
              <a:t>, J. M., Graves, J. P., </a:t>
            </a:r>
            <a:r>
              <a:rPr lang="en-GB" sz="1600" dirty="0" err="1"/>
              <a:t>Pfefferlé</a:t>
            </a:r>
            <a:r>
              <a:rPr lang="en-GB" sz="1600" dirty="0"/>
              <a:t>, D., Raghunathan, M., … </a:t>
            </a:r>
            <a:r>
              <a:rPr lang="en-GB" sz="1600" dirty="0" err="1"/>
              <a:t>Aiba</a:t>
            </a:r>
            <a:r>
              <a:rPr lang="en-GB" sz="1600" dirty="0"/>
              <a:t>, N. (2015). Free boundary equilibrium in 3D tokamaks with toroidal rotation. </a:t>
            </a:r>
            <a:r>
              <a:rPr lang="en-GB" sz="1600" i="1" dirty="0"/>
              <a:t>Nuclear Fusion</a:t>
            </a:r>
            <a:r>
              <a:rPr lang="en-GB" sz="1600" dirty="0"/>
              <a:t>, </a:t>
            </a:r>
            <a:r>
              <a:rPr lang="en-GB" sz="1600" i="1" dirty="0"/>
              <a:t>55</a:t>
            </a:r>
            <a:r>
              <a:rPr lang="en-GB" sz="1600" dirty="0"/>
              <a:t>(6), 063032. </a:t>
            </a:r>
            <a:r>
              <a:rPr lang="en-GB" sz="1600" dirty="0">
                <a:hlinkClick r:id="rId6"/>
              </a:rPr>
              <a:t>https://doi.org/10.1088/0029-5515/55/6/063032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Kleiner, A., Graves, J. P., Brunetti, D., Cooper, W. A., Medvedev, S., Merle, A., &amp; Wahlberg, C. (2019). Current and pressure gradient triggering and nonlinear saturation of low- n edge harmonic oscillations in tokamaks. </a:t>
            </a:r>
            <a:r>
              <a:rPr lang="en-GB" sz="1600" i="1" dirty="0"/>
              <a:t>Plasma Physics and Controlled Fusion</a:t>
            </a:r>
            <a:r>
              <a:rPr lang="en-GB" sz="1600" dirty="0"/>
              <a:t>, </a:t>
            </a:r>
            <a:r>
              <a:rPr lang="en-GB" sz="1600" i="1" dirty="0"/>
              <a:t>61</a:t>
            </a:r>
            <a:r>
              <a:rPr lang="en-GB" sz="1600" dirty="0"/>
              <a:t>(8), 084005. </a:t>
            </a:r>
            <a:r>
              <a:rPr lang="en-GB" sz="1600" dirty="0">
                <a:hlinkClick r:id="rId7"/>
              </a:rPr>
              <a:t>https://doi.org/10.1088/1361-6587/ab2444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D. </a:t>
            </a:r>
            <a:r>
              <a:rPr lang="en-GB" sz="1600" dirty="0" err="1"/>
              <a:t>Pfefferlé</a:t>
            </a:r>
            <a:r>
              <a:rPr lang="en-GB" sz="1600" dirty="0"/>
              <a:t>, W.A. Cooper, J.P. Graves, C. </a:t>
            </a:r>
            <a:r>
              <a:rPr lang="en-GB" sz="1600" dirty="0" err="1"/>
              <a:t>Misev</a:t>
            </a:r>
            <a:r>
              <a:rPr lang="en-GB" sz="1600" dirty="0"/>
              <a:t>, (2014) VENUS-LEVIS and its spline-Fourier interpolation of 3D toroidal magnetic field representation for guiding-centre and full-orbit simulations of charged energetic particles, Computer Physics Communications, Volume 185, Issue 12, 2014, Pages 3127-3140.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EF873-B1E4-4BDF-A29C-182EB826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16</a:t>
            </a:fld>
            <a:r>
              <a:rPr lang="en-US"/>
              <a:t> /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7D3D2-21E9-43D7-9CD2-11A39B9C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33282-599C-4886-95C9-CF2A8ED55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26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667A19-DDA1-4F65-A2B6-A97354105E8B}"/>
              </a:ext>
            </a:extLst>
          </p:cNvPr>
          <p:cNvSpPr txBox="1"/>
          <p:nvPr/>
        </p:nvSpPr>
        <p:spPr>
          <a:xfrm>
            <a:off x="452437" y="-141146"/>
            <a:ext cx="48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86E5F-ACA4-4E71-ACC2-00A309CA880E}"/>
              </a:ext>
            </a:extLst>
          </p:cNvPr>
          <p:cNvSpPr txBox="1"/>
          <p:nvPr/>
        </p:nvSpPr>
        <p:spPr>
          <a:xfrm>
            <a:off x="452437" y="343785"/>
            <a:ext cx="91757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 err="1">
                <a:effectLst/>
                <a:latin typeface="Arial" panose="020B0604020202020204" pitchFamily="34" charset="0"/>
              </a:rPr>
              <a:t>Degtyarev</a:t>
            </a:r>
            <a:r>
              <a:rPr lang="en-GB" sz="1600" b="0" i="0" dirty="0">
                <a:effectLst/>
                <a:latin typeface="Arial" panose="020B0604020202020204" pitchFamily="34" charset="0"/>
              </a:rPr>
              <a:t>, L., </a:t>
            </a:r>
            <a:r>
              <a:rPr lang="en-GB" sz="1600" b="0" i="0" dirty="0" err="1">
                <a:effectLst/>
                <a:latin typeface="Arial" panose="020B0604020202020204" pitchFamily="34" charset="0"/>
              </a:rPr>
              <a:t>Martynov</a:t>
            </a:r>
            <a:r>
              <a:rPr lang="en-GB" sz="1600" b="0" i="0" dirty="0">
                <a:effectLst/>
                <a:latin typeface="Arial" panose="020B0604020202020204" pitchFamily="34" charset="0"/>
              </a:rPr>
              <a:t>, A., Medvedev, S., Troyon, F., </a:t>
            </a:r>
            <a:r>
              <a:rPr lang="en-GB" sz="1600" b="0" i="0" dirty="0" err="1">
                <a:effectLst/>
                <a:latin typeface="Arial" panose="020B0604020202020204" pitchFamily="34" charset="0"/>
              </a:rPr>
              <a:t>Villard,L</a:t>
            </a:r>
            <a:r>
              <a:rPr lang="en-GB" sz="1600" b="0" i="0" dirty="0">
                <a:effectLst/>
                <a:latin typeface="Arial" panose="020B0604020202020204" pitchFamily="34" charset="0"/>
              </a:rPr>
              <a:t>., and Gruber, R. (1997).The KINX ideal MHD stability code for axisymmetric plasmas with </a:t>
            </a:r>
            <a:r>
              <a:rPr lang="en-GB" sz="1600" b="0" i="0" dirty="0" err="1">
                <a:effectLst/>
                <a:latin typeface="Arial" panose="020B0604020202020204" pitchFamily="34" charset="0"/>
              </a:rPr>
              <a:t>separatrix.Computer</a:t>
            </a:r>
            <a:r>
              <a:rPr lang="en-GB" sz="1600" b="0" i="0" dirty="0">
                <a:effectLst/>
                <a:latin typeface="Arial" panose="020B0604020202020204" pitchFamily="34" charset="0"/>
              </a:rPr>
              <a:t> Physics Communications, 103(1):10–27.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Arial" panose="020B0604020202020204" pitchFamily="34" charset="0"/>
              </a:rPr>
              <a:t>Dudson</a:t>
            </a:r>
            <a:r>
              <a:rPr lang="en-GB" sz="1600" dirty="0">
                <a:latin typeface="Arial" panose="020B0604020202020204" pitchFamily="34" charset="0"/>
              </a:rPr>
              <a:t>, Ben. “</a:t>
            </a:r>
            <a:r>
              <a:rPr lang="en-GB" sz="1600" dirty="0" err="1">
                <a:latin typeface="Arial" panose="020B0604020202020204" pitchFamily="34" charset="0"/>
              </a:rPr>
              <a:t>FreeGS</a:t>
            </a:r>
            <a:r>
              <a:rPr lang="en-GB" sz="1600" dirty="0">
                <a:latin typeface="Arial" panose="020B0604020202020204" pitchFamily="34" charset="0"/>
              </a:rPr>
              <a:t>: Free Boundary Grad Shafranov Solver” </a:t>
            </a:r>
            <a:r>
              <a:rPr lang="en-GB" sz="1600" dirty="0">
                <a:hlinkClick r:id="rId2"/>
              </a:rPr>
              <a:t>https://github.com/bendudson/freegs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PROCESS title ‘baseline 2019 </a:t>
            </a:r>
            <a:r>
              <a:rPr lang="en-GB" sz="1600" dirty="0" err="1"/>
              <a:t>qh</a:t>
            </a:r>
            <a:r>
              <a:rPr lang="en-GB" sz="1600" dirty="0"/>
              <a:t>-mode’ , produced the 26/03/19 at 16:32. User: </a:t>
            </a:r>
            <a:r>
              <a:rPr lang="en-GB" sz="1600" dirty="0" err="1"/>
              <a:t>morrisj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H.-S. Bosch and G, Hale, </a:t>
            </a:r>
            <a:r>
              <a:rPr lang="en-GB" sz="1600" dirty="0" err="1"/>
              <a:t>Nucl</a:t>
            </a:r>
            <a:r>
              <a:rPr lang="en-GB" sz="1600" dirty="0"/>
              <a:t>. Fusion </a:t>
            </a:r>
            <a:r>
              <a:rPr lang="en-GB" sz="1600" b="1" dirty="0"/>
              <a:t>32,</a:t>
            </a:r>
            <a:r>
              <a:rPr lang="en-GB" sz="1600" dirty="0"/>
              <a:t> 611, (1992), DOI: </a:t>
            </a:r>
            <a:r>
              <a:rPr lang="en-GB" sz="1600" u="sng" dirty="0">
                <a:hlinkClick r:id="rId3"/>
              </a:rPr>
              <a:t>10.1088/0029-5515/32/4/I07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EF873-B1E4-4BDF-A29C-182EB826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17</a:t>
            </a:fld>
            <a:r>
              <a:rPr lang="en-US"/>
              <a:t> /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7D3D2-21E9-43D7-9CD2-11A39B9C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33282-599C-4886-95C9-CF2A8ED55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90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DAB05D-D357-4F13-A007-84B9EABE2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02E83-7227-4A8A-BFFD-373D3AA1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18</a:t>
            </a:fld>
            <a:r>
              <a:rPr lang="en-US"/>
              <a:t> /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95F991-BDD8-4A42-9E77-E6318DD7A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605A93-1D88-4BEC-AA5C-391A18D830C4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AF02CF-AA82-4939-A28A-D072EA72A698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Description of the project (EXTRA)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1FAB98-B291-4486-B935-8A55A2D6D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92B039D-EAA7-49F6-9439-02900E138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B2BA13-B5DC-499F-A431-D9D9C3C28B5F}"/>
              </a:ext>
            </a:extLst>
          </p:cNvPr>
          <p:cNvSpPr txBox="1"/>
          <p:nvPr/>
        </p:nvSpPr>
        <p:spPr>
          <a:xfrm>
            <a:off x="169101" y="1193655"/>
            <a:ext cx="9482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Goals of the project: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Identify equilibrium conditions leading to the formation of EHOs within the DEMO 2019 QH-mode baseline.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Analyse the transport of fast ions in DEMO QH-mode equilibria with EHOs.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1CDD2-C907-4AAC-9811-78898F4DD050}"/>
              </a:ext>
            </a:extLst>
          </p:cNvPr>
          <p:cNvSpPr txBox="1"/>
          <p:nvPr/>
        </p:nvSpPr>
        <p:spPr>
          <a:xfrm>
            <a:off x="169101" y="2567836"/>
            <a:ext cx="96575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/>
              <a:t>VENUS-LEVIS</a:t>
            </a:r>
            <a:r>
              <a:rPr lang="en-GB" dirty="0"/>
              <a:t> code </a:t>
            </a:r>
            <a:r>
              <a:rPr lang="en-GB" sz="1600" dirty="0">
                <a:solidFill>
                  <a:srgbClr val="FF0000"/>
                </a:solidFill>
              </a:rPr>
              <a:t>[</a:t>
            </a:r>
            <a:r>
              <a:rPr lang="en-GB" sz="1600" dirty="0" err="1">
                <a:solidFill>
                  <a:srgbClr val="FF0000"/>
                </a:solidFill>
              </a:rPr>
              <a:t>Pfefferle</a:t>
            </a:r>
            <a:r>
              <a:rPr lang="en-GB" sz="1600" dirty="0">
                <a:solidFill>
                  <a:srgbClr val="FF0000"/>
                </a:solidFill>
              </a:rPr>
              <a:t> et al., 2014]</a:t>
            </a:r>
            <a:r>
              <a:rPr lang="en-GB" sz="1600" dirty="0"/>
              <a:t>  </a:t>
            </a:r>
            <a:r>
              <a:rPr lang="en-GB" dirty="0"/>
              <a:t>simulates the distribution of marker particles in a background equilibrium. Particularly needed is the magnetic geometry decomposed in Fourier components.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For a plasma with EHO, we need a full 3D equilibrium containing edge corrugations. In this first principle study, the </a:t>
            </a:r>
            <a:r>
              <a:rPr lang="en-GB" b="1" dirty="0"/>
              <a:t>VMEC free-boundary</a:t>
            </a:r>
            <a:r>
              <a:rPr lang="en-GB" dirty="0"/>
              <a:t> code </a:t>
            </a:r>
            <a:r>
              <a:rPr lang="en-GB" sz="1600" dirty="0">
                <a:solidFill>
                  <a:srgbClr val="FF0000"/>
                </a:solidFill>
              </a:rPr>
              <a:t>[</a:t>
            </a:r>
            <a:r>
              <a:rPr lang="en-GB" sz="1600" dirty="0" err="1">
                <a:solidFill>
                  <a:srgbClr val="FF0000"/>
                </a:solidFill>
              </a:rPr>
              <a:t>Hirshman</a:t>
            </a:r>
            <a:r>
              <a:rPr lang="en-GB" sz="1600" dirty="0">
                <a:solidFill>
                  <a:srgbClr val="FF0000"/>
                </a:solidFill>
              </a:rPr>
              <a:t> and Whitson, 1983]</a:t>
            </a:r>
            <a:r>
              <a:rPr lang="en-GB" dirty="0"/>
              <a:t> is used to produce a QH-mode-like equilibrium featuring EHOs </a:t>
            </a:r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F398BD-FB0A-46B4-8BDF-EC5A957FA918}"/>
              </a:ext>
            </a:extLst>
          </p:cNvPr>
          <p:cNvSpPr txBox="1"/>
          <p:nvPr/>
        </p:nvSpPr>
        <p:spPr>
          <a:xfrm>
            <a:off x="124619" y="4677694"/>
            <a:ext cx="54488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VMEC PROS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Fast calculation of fully nonlinear 3D saturated states.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Saturated states corresponding to known instabilities have been obtained before: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External Kink </a:t>
            </a:r>
            <a:r>
              <a:rPr lang="en-GB" sz="1600" dirty="0">
                <a:solidFill>
                  <a:srgbClr val="FF0000"/>
                </a:solidFill>
              </a:rPr>
              <a:t>[Kleiner, A. 2018]</a:t>
            </a:r>
            <a:r>
              <a:rPr lang="en-GB" sz="1600" dirty="0"/>
              <a:t>,</a:t>
            </a:r>
            <a:r>
              <a:rPr lang="en-GB" sz="1600" dirty="0">
                <a:solidFill>
                  <a:srgbClr val="FF0000"/>
                </a:solidFill>
              </a:rPr>
              <a:t>[Cooper, W. A.] </a:t>
            </a: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Exfernal modes (identified as EHO) </a:t>
            </a:r>
            <a:r>
              <a:rPr lang="en-GB" sz="1600" dirty="0">
                <a:solidFill>
                  <a:srgbClr val="FF0000"/>
                </a:solidFill>
              </a:rPr>
              <a:t>[Kleiner, A. 2019]</a:t>
            </a:r>
            <a:endParaRPr lang="en-GB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90EE8F-80C9-477F-839C-44FEF2030CAB}"/>
              </a:ext>
            </a:extLst>
          </p:cNvPr>
          <p:cNvSpPr txBox="1"/>
          <p:nvPr/>
        </p:nvSpPr>
        <p:spPr>
          <a:xfrm>
            <a:off x="5617923" y="4677694"/>
            <a:ext cx="43380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VMEC CONS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Equilibrium code only: No guarantee that the final solution is physically accessible.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No flow: Assume that EHO can exist without flow, as low-n modes are only weakly affected by it </a:t>
            </a:r>
          </a:p>
        </p:txBody>
      </p:sp>
    </p:spTree>
    <p:extLst>
      <p:ext uri="{BB962C8B-B14F-4D97-AF65-F5344CB8AC3E}">
        <p14:creationId xmlns:p14="http://schemas.microsoft.com/office/powerpoint/2010/main" val="31127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D013C8-CC95-4D43-B0BC-CCF55306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681244-8281-4999-94A6-9E2878DC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92225-EC1A-41F7-8366-79EAF08A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19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22E5A3-3B9E-4E66-9932-14877AAE78DD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788B88-AA6E-4EFB-988E-9FD06186384B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DEMO 2019 QH-mode baseline (EXTRA)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A804A-00AD-47D2-9DD7-36F18E63D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35D9AD5-19B8-4F17-9291-95635E807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7AEF38-7F7A-4FEC-98E0-838F963ACEB5}"/>
              </a:ext>
            </a:extLst>
          </p:cNvPr>
          <p:cNvSpPr txBox="1"/>
          <p:nvPr/>
        </p:nvSpPr>
        <p:spPr>
          <a:xfrm>
            <a:off x="137785" y="1227551"/>
            <a:ext cx="994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reference flat-top equilibrium for the DEMO 2019 QH-mode baseline was provided externally [1]. 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955EE0BD-A068-48C8-B58C-7EEC12C91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" y="3751663"/>
            <a:ext cx="3455012" cy="2580462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1F29462-0276-4D74-8D63-1BD851215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18" y="3146413"/>
            <a:ext cx="3385798" cy="3763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76A635-F113-476D-9AE6-E7244125EB7B}"/>
                  </a:ext>
                </a:extLst>
              </p:cNvPr>
              <p:cNvSpPr txBox="1"/>
              <p:nvPr/>
            </p:nvSpPr>
            <p:spPr>
              <a:xfrm>
                <a:off x="109663" y="1632984"/>
                <a:ext cx="994283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equilibrium was tested for stability using the KINX code </a:t>
                </a:r>
                <a:r>
                  <a:rPr lang="en-US" sz="1600" dirty="0">
                    <a:solidFill>
                      <a:srgbClr val="FF0000"/>
                    </a:solidFill>
                  </a:rPr>
                  <a:t>[</a:t>
                </a:r>
                <a:r>
                  <a:rPr lang="en-US" sz="1600" dirty="0" err="1">
                    <a:solidFill>
                      <a:srgbClr val="FF0000"/>
                    </a:solidFill>
                  </a:rPr>
                  <a:t>Degtyarev</a:t>
                </a:r>
                <a:r>
                  <a:rPr lang="en-US" sz="1600" dirty="0">
                    <a:solidFill>
                      <a:srgbClr val="FF0000"/>
                    </a:solidFill>
                  </a:rPr>
                  <a:t> et al., 1997] 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Ideal unstable, with normalized growth rate of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=0.006451</m:t>
                      </m:r>
                    </m:oMath>
                  </m:oMathPara>
                </a14:m>
                <a:endParaRPr lang="en-US" b="0" dirty="0"/>
              </a:p>
              <a:p>
                <a:pPr lvl="1"/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Dominant mode (</a:t>
                </a:r>
                <a:r>
                  <a:rPr lang="en-US" dirty="0"/>
                  <a:t>n=1,m=1), probably excited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𝑎𝑥𝑖𝑠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b="0" dirty="0"/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76A635-F113-476D-9AE6-E7244125E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63" y="1632984"/>
                <a:ext cx="9942839" cy="1477328"/>
              </a:xfrm>
              <a:prstGeom prst="rect">
                <a:avLst/>
              </a:prstGeom>
              <a:blipFill>
                <a:blip r:embed="rId6"/>
                <a:stretch>
                  <a:fillRect l="-429" t="-2479" b="-57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31714BFE-F1B0-4D40-A9C7-5A4648401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20" y="3505994"/>
            <a:ext cx="3193159" cy="28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4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F6531DD-8949-4CE9-9E83-2511C396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ABAE2F-6F42-408E-A36E-ACFC8C1174F7}" type="slidenum">
              <a:rPr lang="en-US" smtClean="0"/>
              <a:t>2</a:t>
            </a:fld>
            <a:r>
              <a:rPr lang="en-US"/>
              <a:t> 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E3D9FE-057B-4B05-94F0-6EE53C373412}"/>
              </a:ext>
            </a:extLst>
          </p:cNvPr>
          <p:cNvSpPr txBox="1"/>
          <p:nvPr/>
        </p:nvSpPr>
        <p:spPr>
          <a:xfrm>
            <a:off x="457200" y="1644650"/>
            <a:ext cx="90741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Description of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DEMO QH-mode Baseline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VMEC QH-mode equilibria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Fast ions in QH-mode equilibria with EHO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Conclusions and future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B5EAE-1791-4E13-8F79-52AA9ABF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72960-F9E3-4989-85F1-B1F47D97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DB076C-4C6E-496E-9E64-89D2DBCD2B40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76A89B-A2F3-4E77-B019-7D6529F38574}"/>
              </a:ext>
            </a:extLst>
          </p:cNvPr>
          <p:cNvSpPr txBox="1">
            <a:spLocks/>
          </p:cNvSpPr>
          <p:nvPr/>
        </p:nvSpPr>
        <p:spPr>
          <a:xfrm>
            <a:off x="1562517" y="225468"/>
            <a:ext cx="4038600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Contents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A50DE3-010A-49F8-A567-C5B1F21AF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B02862F-587A-4C13-8D2C-D15C25730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93F54-72ED-4989-8D1B-C6842EC9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A6CE7-D39C-405C-83F0-40D94DAC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378DA-DE42-4E2A-9EF5-EE096190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20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704215-F225-42E4-BA04-16D0D7318045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AEBC74-D12D-4AE2-B35C-3CB654E2882F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Calculation of vacuum field (EXTRA)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9A707-FF3C-4B60-89E2-8C8BA9501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98C6537-68D2-443E-ABE2-84B279B95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3A60C3-0E53-47E9-8102-2F127C40CD19}"/>
              </a:ext>
            </a:extLst>
          </p:cNvPr>
          <p:cNvSpPr txBox="1"/>
          <p:nvPr/>
        </p:nvSpPr>
        <p:spPr>
          <a:xfrm>
            <a:off x="88900" y="1168400"/>
            <a:ext cx="9848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to obtain currents in the coils that agree with the ones used for obtaining the CREATE equilibrium [1], we set the current in one coil to be constant and let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FreeGS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calculate the currents in the remaining coils through feedback control. </a:t>
            </a:r>
            <a:endParaRPr lang="en-GB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5091BDD-A926-4AD9-9FF1-E8B658986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490480"/>
              </p:ext>
            </p:extLst>
          </p:nvPr>
        </p:nvGraphicFramePr>
        <p:xfrm>
          <a:off x="228601" y="2287196"/>
          <a:ext cx="6134099" cy="40682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0858">
                  <a:extLst>
                    <a:ext uri="{9D8B030D-6E8A-4147-A177-3AD203B41FA5}">
                      <a16:colId xmlns:a16="http://schemas.microsoft.com/office/drawing/2014/main" val="1905362363"/>
                    </a:ext>
                  </a:extLst>
                </a:gridCol>
                <a:gridCol w="1494178">
                  <a:extLst>
                    <a:ext uri="{9D8B030D-6E8A-4147-A177-3AD203B41FA5}">
                      <a16:colId xmlns:a16="http://schemas.microsoft.com/office/drawing/2014/main" val="2752277930"/>
                    </a:ext>
                  </a:extLst>
                </a:gridCol>
                <a:gridCol w="1613713">
                  <a:extLst>
                    <a:ext uri="{9D8B030D-6E8A-4147-A177-3AD203B41FA5}">
                      <a16:colId xmlns:a16="http://schemas.microsoft.com/office/drawing/2014/main" val="974546740"/>
                    </a:ext>
                  </a:extLst>
                </a:gridCol>
                <a:gridCol w="1535350">
                  <a:extLst>
                    <a:ext uri="{9D8B030D-6E8A-4147-A177-3AD203B41FA5}">
                      <a16:colId xmlns:a16="http://schemas.microsoft.com/office/drawing/2014/main" val="3681193565"/>
                    </a:ext>
                  </a:extLst>
                </a:gridCol>
              </a:tblGrid>
              <a:tr h="322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 dirty="0">
                          <a:effectLst/>
                        </a:rPr>
                        <a:t>Coil label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 dirty="0" err="1">
                          <a:effectLst/>
                        </a:rPr>
                        <a:t>FreeGS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 dirty="0">
                          <a:effectLst/>
                        </a:rPr>
                        <a:t>CREATE (SOF)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 dirty="0">
                          <a:effectLst/>
                        </a:rPr>
                        <a:t>CREATE (EOF)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9512192"/>
                  </a:ext>
                </a:extLst>
              </a:tr>
              <a:tr h="336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CS3U [MAt]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-41.56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13.63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-5.94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802999"/>
                  </a:ext>
                </a:extLst>
              </a:tr>
              <a:tr h="336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CS2U [MAt]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 dirty="0">
                          <a:effectLst/>
                        </a:rPr>
                        <a:t>5.40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-1.42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-29.11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585353"/>
                  </a:ext>
                </a:extLst>
              </a:tr>
              <a:tr h="3813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CS1 [MAt]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 dirty="0">
                          <a:effectLst/>
                        </a:rPr>
                        <a:t>9.6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-9.6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-58.23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373959"/>
                  </a:ext>
                </a:extLst>
              </a:tr>
              <a:tr h="336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CS2L [MAt]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5.40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-7.17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-29.11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634447"/>
                  </a:ext>
                </a:extLst>
              </a:tr>
              <a:tr h="336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CS3L [MAt]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 dirty="0">
                          <a:effectLst/>
                        </a:rPr>
                        <a:t>-41.56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 dirty="0">
                          <a:effectLst/>
                        </a:rPr>
                        <a:t>25.14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-12.44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1582644"/>
                  </a:ext>
                </a:extLst>
              </a:tr>
              <a:tr h="336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PF1 [MAt]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-7.095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 dirty="0">
                          <a:effectLst/>
                        </a:rPr>
                        <a:t>14.19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2.32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271583"/>
                  </a:ext>
                </a:extLst>
              </a:tr>
              <a:tr h="336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PF2 [MAt]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1.316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-5.22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-5.89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7926275"/>
                  </a:ext>
                </a:extLst>
              </a:tr>
              <a:tr h="336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PF3 [MAt]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7.486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-5.12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-6.08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7047382"/>
                  </a:ext>
                </a:extLst>
              </a:tr>
              <a:tr h="336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PF4 [MAt]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-7.095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-3.98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 dirty="0">
                          <a:effectLst/>
                        </a:rPr>
                        <a:t>-3.64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3213027"/>
                  </a:ext>
                </a:extLst>
              </a:tr>
              <a:tr h="336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PF5 [MAt]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1.316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-7.76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 dirty="0">
                          <a:effectLst/>
                        </a:rPr>
                        <a:t>-8.98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1424354"/>
                  </a:ext>
                </a:extLst>
              </a:tr>
              <a:tr h="336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PF6 [MAt]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7.486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>
                          <a:effectLst/>
                        </a:rPr>
                        <a:t>15.46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48030" algn="l"/>
                        </a:tabLst>
                      </a:pPr>
                      <a:r>
                        <a:rPr lang="en-GB" sz="1800" dirty="0">
                          <a:effectLst/>
                        </a:rPr>
                        <a:t>10.25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076462"/>
                  </a:ext>
                </a:extLst>
              </a:tr>
            </a:tbl>
          </a:graphicData>
        </a:graphic>
      </p:graphicFrame>
      <p:pic>
        <p:nvPicPr>
          <p:cNvPr id="24" name="Picture 2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A8E866C-B681-4BF1-BD15-97F23DA40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02" y="2091730"/>
            <a:ext cx="3561580" cy="461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9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75F9A-F421-4881-83EF-279984864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3E8F02-3150-4B43-B3F8-DF4629CA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6AD0E-15C3-4C78-A212-13F1497E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21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960369-F0D4-4005-9D9B-D52C28251946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73E1CB-1133-452C-8F6B-D7222FD12A09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VMEC DEMO 2019 QH-mode </a:t>
            </a:r>
            <a:br>
              <a:rPr lang="en-US" sz="4400" dirty="0"/>
            </a:br>
            <a:r>
              <a:rPr lang="en-US" sz="4400" dirty="0"/>
              <a:t>baseline reproduction (EXTRA)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5996E0-466B-45DF-B1B7-3568415BF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A1B594-08F0-4A86-9755-C04B44625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80026F-2815-4A71-8237-9F1E666E4492}"/>
              </a:ext>
            </a:extLst>
          </p:cNvPr>
          <p:cNvSpPr txBox="1"/>
          <p:nvPr/>
        </p:nvSpPr>
        <p:spPr>
          <a:xfrm>
            <a:off x="67043" y="1238250"/>
            <a:ext cx="9946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VMEC code also requires the total enclosed toroidal flux, which is calculated using the safety factor through the following formula: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92D206-FAB4-41AB-99BB-03E5410B7768}"/>
                  </a:ext>
                </a:extLst>
              </p:cNvPr>
              <p:cNvSpPr txBox="1"/>
              <p:nvPr/>
            </p:nvSpPr>
            <p:spPr>
              <a:xfrm>
                <a:off x="1511300" y="1895897"/>
                <a:ext cx="6899275" cy="760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𝑎𝑥𝑖𝑠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𝑒𝑑𝑔𝑒</m:t>
                              </m:r>
                            </m:e>
                          </m:d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𝑎𝑥𝑖𝑠</m:t>
                              </m:r>
                            </m:e>
                          </m:d>
                        </m:e>
                      </m:d>
                      <m:nary>
                        <m:naryPr>
                          <m:limLoc m:val="subSup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92D206-FAB4-41AB-99BB-03E5410B7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300" y="1895897"/>
                <a:ext cx="6899275" cy="760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E4F74B-08E1-4589-A946-8721C65884AA}"/>
                  </a:ext>
                </a:extLst>
              </p:cNvPr>
              <p:cNvSpPr txBox="1"/>
              <p:nvPr/>
            </p:nvSpPr>
            <p:spPr>
              <a:xfrm>
                <a:off x="2200933" y="2717139"/>
                <a:ext cx="5060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𝑎𝑥𝑖𝑠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=261.39 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𝑊𝑏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E4F74B-08E1-4589-A946-8721C6588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933" y="2717139"/>
                <a:ext cx="5060950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F67230-A278-47CF-AEA7-B68E715C9B14}"/>
                  </a:ext>
                </a:extLst>
              </p:cNvPr>
              <p:cNvSpPr txBox="1"/>
              <p:nvPr/>
            </p:nvSpPr>
            <p:spPr>
              <a:xfrm>
                <a:off x="67043" y="4640230"/>
                <a:ext cx="970915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free-boundary VMEC simulations have been performed using 289 enclosed flux surfaces and a mode spectrum of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&lt;16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poloidal and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−6≤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≤6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toroidal modes. The simulation converged with a residual radial force smaller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−10</m:t>
                        </m:r>
                      </m:sup>
                    </m:sSup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F67230-A278-47CF-AEA7-B68E715C9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3" y="4640230"/>
                <a:ext cx="9709150" cy="923330"/>
              </a:xfrm>
              <a:prstGeom prst="rect">
                <a:avLst/>
              </a:prstGeom>
              <a:blipFill>
                <a:blip r:embed="rId6"/>
                <a:stretch>
                  <a:fillRect l="-565" t="-3289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3A1FFB-870B-4530-9B83-942919348E92}"/>
                  </a:ext>
                </a:extLst>
              </p:cNvPr>
              <p:cNvSpPr txBox="1"/>
              <p:nvPr/>
            </p:nvSpPr>
            <p:spPr>
              <a:xfrm>
                <a:off x="193674" y="3337672"/>
                <a:ext cx="9356725" cy="1027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fixed-boundary VMEC </a:t>
                </a: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simulations </a:t>
                </a:r>
                <a:r>
                  <a:rPr lang="en-GB" sz="18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hav</a:t>
                </a: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been performed using 500 enclosed flux surfaces and a mode spectrum of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&lt;16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poloidal and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−4≤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≤4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toroidal modes. The simulation converged with a residual radial force smaller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−10</m:t>
                        </m:r>
                      </m:sup>
                    </m:sSup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3A1FFB-870B-4530-9B83-942919348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74" y="3337672"/>
                <a:ext cx="9356725" cy="1027397"/>
              </a:xfrm>
              <a:prstGeom prst="rect">
                <a:avLst/>
              </a:prstGeom>
              <a:blipFill>
                <a:blip r:embed="rId7"/>
                <a:stretch>
                  <a:fillRect l="-586" t="-1190" r="-521" b="-89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467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910619-9DCA-4D11-96E5-247824EC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C034D-AA9D-4A14-A799-22BB97900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E8433-8385-402D-B582-3F393F26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22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2326D0-90C1-4816-9C1F-AD71E8B49AE3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A87924-A0DC-4F55-A678-4BD49539E534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VMEC QH-mode equilibria (EXTRA)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A516E-36E4-41F1-8A85-F615A9FB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C3BB183-210C-4CE8-B503-D441A2BD7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1CD5AC-2289-4517-B7E3-0B8BD42D42F7}"/>
              </a:ext>
            </a:extLst>
          </p:cNvPr>
          <p:cNvSpPr txBox="1"/>
          <p:nvPr/>
        </p:nvSpPr>
        <p:spPr>
          <a:xfrm>
            <a:off x="133350" y="1193800"/>
            <a:ext cx="981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Simple</a:t>
            </a:r>
            <a:r>
              <a:rPr lang="en-GB" dirty="0"/>
              <a:t> up-down symmetric model for the guess of the Last Closed Flux Surface in free-boundary VMEC simulations</a:t>
            </a:r>
            <a:endParaRPr lang="en-GB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B9021F-66C8-4F04-AF12-8F0A093DB550}"/>
                  </a:ext>
                </a:extLst>
              </p:cNvPr>
              <p:cNvSpPr txBox="1"/>
              <p:nvPr/>
            </p:nvSpPr>
            <p:spPr>
              <a:xfrm>
                <a:off x="2028824" y="2060997"/>
                <a:ext cx="59023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 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 =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𝐸𝑐𝑜𝑠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𝑇𝑐𝑜𝑠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B9021F-66C8-4F04-AF12-8F0A093DB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824" y="2060997"/>
                <a:ext cx="590232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6E42D1-952C-4398-81C3-283396052DAB}"/>
                  </a:ext>
                </a:extLst>
              </p:cNvPr>
              <p:cNvSpPr txBox="1"/>
              <p:nvPr/>
            </p:nvSpPr>
            <p:spPr>
              <a:xfrm>
                <a:off x="2384425" y="2466529"/>
                <a:ext cx="50609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𝐸𝑐𝑜𝑠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𝑇𝑐𝑜𝑠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 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6E42D1-952C-4398-81C3-283396052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25" y="2466529"/>
                <a:ext cx="506095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8F1CAE-417D-42EB-903F-42E8FBAFFBC4}"/>
                  </a:ext>
                </a:extLst>
              </p:cNvPr>
              <p:cNvSpPr txBox="1"/>
              <p:nvPr/>
            </p:nvSpPr>
            <p:spPr>
              <a:xfrm>
                <a:off x="-152400" y="2938723"/>
                <a:ext cx="10013950" cy="710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88315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=8.938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major radius,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=4.0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minor radius,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=0.3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Shafranov shift,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=1.0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elongation and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=0.33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triangularity.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8F1CAE-417D-42EB-903F-42E8FBAFF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2938723"/>
                <a:ext cx="10013950" cy="710003"/>
              </a:xfrm>
              <a:prstGeom prst="rect">
                <a:avLst/>
              </a:prstGeom>
              <a:blipFill>
                <a:blip r:embed="rId6"/>
                <a:stretch>
                  <a:fillRect t="-855" r="-487" b="-128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AD14D59-225F-4DC8-8768-059AD36FDD49}"/>
              </a:ext>
            </a:extLst>
          </p:cNvPr>
          <p:cNvSpPr txBox="1"/>
          <p:nvPr/>
        </p:nvSpPr>
        <p:spPr>
          <a:xfrm>
            <a:off x="228600" y="3911600"/>
            <a:ext cx="951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Pressure profile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CREATE equilibrium has been lifted to approximately 150 kPa, which corresponds to ~2.5% of the pressure on axis. The pedestal is modelled by a Gaussian from the pedestal top to the plasma edge.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FF7A5D-20F2-4A08-9CEA-EDCD5D848A01}"/>
                  </a:ext>
                </a:extLst>
              </p:cNvPr>
              <p:cNvSpPr txBox="1"/>
              <p:nvPr/>
            </p:nvSpPr>
            <p:spPr>
              <a:xfrm>
                <a:off x="279400" y="5105400"/>
                <a:ext cx="94170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small spike at the edge that places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just above the rational surface has been added to suppress the saturated external kink modes in VMEC free-boundary simulations. </a:t>
                </a:r>
                <a:endParaRPr lang="en-GB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FF7A5D-20F2-4A08-9CEA-EDCD5D848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" y="5105400"/>
                <a:ext cx="9417050" cy="646331"/>
              </a:xfrm>
              <a:prstGeom prst="rect">
                <a:avLst/>
              </a:prstGeom>
              <a:blipFill>
                <a:blip r:embed="rId7"/>
                <a:stretch>
                  <a:fillRect l="-453" t="-5660" b="-13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609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93F54-72ED-4989-8D1B-C6842EC9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A6CE7-D39C-405C-83F0-40D94DAC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378DA-DE42-4E2A-9EF5-EE096190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23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704215-F225-42E4-BA04-16D0D7318045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AEBC74-D12D-4AE2-B35C-3CB654E2882F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VMEC QH-mode equilibria (EXTRA)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9A707-FF3C-4B60-89E2-8C8BA9501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98C6537-68D2-443E-ABE2-84B279B95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3A60C3-0E53-47E9-8102-2F127C40CD19}"/>
                  </a:ext>
                </a:extLst>
              </p:cNvPr>
              <p:cNvSpPr txBox="1"/>
              <p:nvPr/>
            </p:nvSpPr>
            <p:spPr>
              <a:xfrm>
                <a:off x="88900" y="1168400"/>
                <a:ext cx="9848850" cy="2432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indent="-28575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FreeGS</a:t>
                </a:r>
                <a:r>
                  <a:rPr lang="en-GB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takes as input the plasma profiles, </a:t>
                </a: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vacuum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</m:t>
                    </m:r>
                    <m:sSub>
                      <m:sSub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at the magnetic axis, shape constrains, and a set of coils. </a:t>
                </a:r>
              </a:p>
              <a:p>
                <a:pPr marL="285750" marR="0" indent="-28575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plasma profiles are used to determine the toroidal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In this work, we specify the pressure in the axis and the total toroidal current. Then </a:t>
                </a:r>
                <a:r>
                  <a:rPr lang="en-GB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FreeGS</a:t>
                </a:r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calculates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as:</a:t>
                </a:r>
              </a:p>
              <a:p>
                <a:pPr marL="285750" marR="0" indent="-28575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3A60C3-0E53-47E9-8102-2F127C40C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0" y="1168400"/>
                <a:ext cx="9848850" cy="2432204"/>
              </a:xfrm>
              <a:prstGeom prst="rect">
                <a:avLst/>
              </a:prstGeom>
              <a:blipFill>
                <a:blip r:embed="rId4"/>
                <a:stretch>
                  <a:fillRect l="-433" r="-4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94DB3F-1E41-461D-B3E8-AEB6EF4E9F48}"/>
                  </a:ext>
                </a:extLst>
              </p:cNvPr>
              <p:cNvSpPr txBox="1"/>
              <p:nvPr/>
            </p:nvSpPr>
            <p:spPr>
              <a:xfrm>
                <a:off x="2282825" y="2861053"/>
                <a:ext cx="5060950" cy="538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GB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94DB3F-1E41-461D-B3E8-AEB6EF4E9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825" y="2861053"/>
                <a:ext cx="5060950" cy="5389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959880-34B5-44B1-94D8-99D8F2778B1C}"/>
                  </a:ext>
                </a:extLst>
              </p:cNvPr>
              <p:cNvSpPr txBox="1"/>
              <p:nvPr/>
            </p:nvSpPr>
            <p:spPr>
              <a:xfrm>
                <a:off x="311808" y="3763344"/>
                <a:ext cx="6950075" cy="391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are calculated using the constrains which follows: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959880-34B5-44B1-94D8-99D8F2778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08" y="3763344"/>
                <a:ext cx="6950075" cy="391454"/>
              </a:xfrm>
              <a:prstGeom prst="rect">
                <a:avLst/>
              </a:prstGeom>
              <a:blipFill>
                <a:blip r:embed="rId6"/>
                <a:stretch>
                  <a:fillRect l="-702" t="-1538" b="-2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C262A3-55D5-47D3-8DD9-815BA2602ECC}"/>
                  </a:ext>
                </a:extLst>
              </p:cNvPr>
              <p:cNvSpPr txBox="1"/>
              <p:nvPr/>
            </p:nvSpPr>
            <p:spPr>
              <a:xfrm>
                <a:off x="2282825" y="4506399"/>
                <a:ext cx="5060950" cy="720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𝑎𝑥𝑖𝑠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nary>
                        <m:naryPr>
                          <m:limLoc m:val="subSup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𝑎𝑥𝑖𝑠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𝑏𝑜𝑢𝑛𝑑𝑎𝑟𝑦</m:t>
                          </m:r>
                        </m:sup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Sup>
                                    <m:sSub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sup>
                                  </m:sSubSup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C262A3-55D5-47D3-8DD9-815BA2602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825" y="4506399"/>
                <a:ext cx="5060950" cy="7207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3E4A1D-723B-4264-9A8E-9DCB8273E597}"/>
                  </a:ext>
                </a:extLst>
              </p:cNvPr>
              <p:cNvSpPr txBox="1"/>
              <p:nvPr/>
            </p:nvSpPr>
            <p:spPr>
              <a:xfrm>
                <a:off x="1562516" y="5550513"/>
                <a:ext cx="7159625" cy="8602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nary>
                        <m:naryPr>
                          <m:chr m:val="∬"/>
                          <m:subHide m:val="on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𝑅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Sup>
                                    <m:sSub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sup>
                                  </m:sSubSup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𝑑𝑅𝑑𝑍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nary>
                            <m:naryPr>
                              <m:chr m:val="∬"/>
                              <m:subHide m:val="on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0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  <m:t>𝜓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sub>
                                            <m:sup>
                                              <m:sSub>
                                                <m:sSub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sup>
                                  </m:sSup>
                                </m:num>
                                <m:den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𝑑𝑅𝑑𝑍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3E4A1D-723B-4264-9A8E-9DCB827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516" y="5550513"/>
                <a:ext cx="7159625" cy="8602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975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8057D3-41A0-4F15-AAB0-E1A783C04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24</a:t>
            </a:fld>
            <a:r>
              <a:rPr lang="en-US"/>
              <a:t> 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36265-C317-4EBC-B076-B04226D2F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16" y="1688690"/>
            <a:ext cx="4604860" cy="499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BCA2BB-CC64-4C2A-A175-9453E7992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992" y="1688690"/>
            <a:ext cx="3917059" cy="484778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3A6C-D52D-4395-AF71-CBFE02B73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4C0DA-E19A-41D1-984F-222A1C9D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3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F6531DD-8949-4CE9-9E83-2511C396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ABAE2F-6F42-408E-A36E-ACFC8C1174F7}" type="slidenum">
              <a:rPr lang="en-US" smtClean="0"/>
              <a:t>3</a:t>
            </a:fld>
            <a:r>
              <a:rPr lang="en-US"/>
              <a:t> 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DEF44-3168-4F0C-A082-C972CA881D5C}"/>
              </a:ext>
            </a:extLst>
          </p:cNvPr>
          <p:cNvSpPr txBox="1"/>
          <p:nvPr/>
        </p:nvSpPr>
        <p:spPr>
          <a:xfrm>
            <a:off x="126647" y="1159671"/>
            <a:ext cx="9737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In the </a:t>
            </a:r>
            <a:r>
              <a:rPr lang="en-GB" b="1" dirty="0"/>
              <a:t>Quiescent High </a:t>
            </a:r>
            <a:r>
              <a:rPr lang="en-GB" dirty="0"/>
              <a:t>confinement mode (QH-mode) ELMs are suppressed at similar plasma performance as in H-mode </a:t>
            </a:r>
            <a:r>
              <a:rPr lang="en-GB" sz="1600" dirty="0">
                <a:solidFill>
                  <a:srgbClr val="FF0000"/>
                </a:solidFill>
              </a:rPr>
              <a:t>[Burrell, K. H. 2005].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Instead of ELMs, a low-n MHD instability (called Edge Harmonic Oscillation, </a:t>
            </a:r>
            <a:r>
              <a:rPr lang="en-GB" b="1" dirty="0"/>
              <a:t>EHO</a:t>
            </a:r>
            <a:r>
              <a:rPr lang="en-GB" dirty="0"/>
              <a:t>) saturates and provides necessary transport to sustain high pedestal.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E892935-B1E0-4988-BA5F-6439403CFC5A}"/>
              </a:ext>
            </a:extLst>
          </p:cNvPr>
          <p:cNvSpPr/>
          <p:nvPr/>
        </p:nvSpPr>
        <p:spPr>
          <a:xfrm>
            <a:off x="3218364" y="2962914"/>
            <a:ext cx="152400" cy="4338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9B760-D214-495D-A4B0-87FBE192D257}"/>
              </a:ext>
            </a:extLst>
          </p:cNvPr>
          <p:cNvSpPr txBox="1"/>
          <p:nvPr/>
        </p:nvSpPr>
        <p:spPr>
          <a:xfrm>
            <a:off x="3351486" y="2962914"/>
            <a:ext cx="139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Trigger EHOs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B13813E8-49FF-4C49-A7D8-519D108D63A6}"/>
              </a:ext>
            </a:extLst>
          </p:cNvPr>
          <p:cNvSpPr/>
          <p:nvPr/>
        </p:nvSpPr>
        <p:spPr>
          <a:xfrm>
            <a:off x="3237414" y="3396778"/>
            <a:ext cx="107722" cy="304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96BF6-BDD1-4E9A-B8E0-8A9287C6C564}"/>
              </a:ext>
            </a:extLst>
          </p:cNvPr>
          <p:cNvSpPr txBox="1"/>
          <p:nvPr/>
        </p:nvSpPr>
        <p:spPr>
          <a:xfrm>
            <a:off x="3358833" y="3366966"/>
            <a:ext cx="128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Avoid ELMs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EBAD6D-0169-4EDC-BA9E-2E655333FD49}"/>
              </a:ext>
            </a:extLst>
          </p:cNvPr>
          <p:cNvSpPr txBox="1"/>
          <p:nvPr/>
        </p:nvSpPr>
        <p:spPr>
          <a:xfrm>
            <a:off x="126647" y="2623492"/>
            <a:ext cx="3652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Key elements to access QH mode: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Pressure pedestal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Low edge collisionality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ExB</a:t>
            </a:r>
            <a:r>
              <a:rPr lang="en-GB" dirty="0"/>
              <a:t> flow shear</a:t>
            </a:r>
          </a:p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B1E0F9-80CB-41BB-9205-0800FECD4E83}"/>
              </a:ext>
            </a:extLst>
          </p:cNvPr>
          <p:cNvSpPr txBox="1"/>
          <p:nvPr/>
        </p:nvSpPr>
        <p:spPr>
          <a:xfrm>
            <a:off x="5866117" y="2270417"/>
            <a:ext cx="3419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Low collisionality + Pressure gradient = strong bootstrap current </a:t>
            </a:r>
            <a:r>
              <a:rPr lang="en-GB" dirty="0">
                <a:sym typeface="Wingdings" panose="05000000000000000000" pitchFamily="2" charset="2"/>
              </a:rPr>
              <a:t> Region of low magnetic shear at the pedestal region.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50AD44-1550-4253-BA3A-F3480F5760F0}"/>
              </a:ext>
            </a:extLst>
          </p:cNvPr>
          <p:cNvSpPr txBox="1"/>
          <p:nvPr/>
        </p:nvSpPr>
        <p:spPr>
          <a:xfrm>
            <a:off x="250563" y="6203557"/>
            <a:ext cx="9489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EHO might deteriorate the confinement of fast ions such as highly energetic NBI or alpha particles decreasing the expected DEMO performance  </a:t>
            </a:r>
            <a:r>
              <a:rPr lang="en-GB" b="1" dirty="0">
                <a:sym typeface="Wingdings" panose="05000000000000000000" pitchFamily="2" charset="2"/>
              </a:rPr>
              <a:t> Assessment of fast ions confinement in DEMO.</a:t>
            </a:r>
            <a:endParaRPr lang="en-GB" b="1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C63E78E2-45DD-47DF-ABB1-C9D71364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7AC06D-3AED-488D-8E04-EAA2E7F0A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6" y="3970897"/>
            <a:ext cx="8801100" cy="2232660"/>
          </a:xfrm>
          <a:prstGeom prst="rect">
            <a:avLst/>
          </a:prstGeom>
        </p:spPr>
      </p:pic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1C3292FB-23A1-45A2-8037-00B18A7A8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9A81DE-A6C2-420B-BD33-9B5AAC3688B9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3924EE3-C537-4DD8-A145-602C6A356C37}"/>
              </a:ext>
            </a:extLst>
          </p:cNvPr>
          <p:cNvSpPr txBox="1">
            <a:spLocks/>
          </p:cNvSpPr>
          <p:nvPr/>
        </p:nvSpPr>
        <p:spPr>
          <a:xfrm>
            <a:off x="1562517" y="225468"/>
            <a:ext cx="4038600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Introduction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D9AC357-83D6-4118-B7CF-219238276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B291F79D-50E5-416D-85E3-1534725B9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4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2" grpId="0"/>
      <p:bldP spid="22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64E368-83B3-4FD6-81DC-E6007D9F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4</a:t>
            </a:fld>
            <a:r>
              <a:rPr lang="en-US"/>
              <a:t> 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B6B7FE-9F58-48B2-929D-DD112B2C250F}"/>
              </a:ext>
            </a:extLst>
          </p:cNvPr>
          <p:cNvSpPr/>
          <p:nvPr/>
        </p:nvSpPr>
        <p:spPr>
          <a:xfrm>
            <a:off x="6076456" y="4366903"/>
            <a:ext cx="3236582" cy="1460406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Study of fast ions confinement in QH-mode in DEMO with VENUS-LEVIS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C8A10B-CD8A-4777-A7D7-3CA9D54784E4}"/>
              </a:ext>
            </a:extLst>
          </p:cNvPr>
          <p:cNvSpPr/>
          <p:nvPr/>
        </p:nvSpPr>
        <p:spPr>
          <a:xfrm>
            <a:off x="6103289" y="1517425"/>
            <a:ext cx="3236582" cy="1460406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Reproduction QH-mode equilibrium with the VMEC code</a:t>
            </a:r>
            <a:endParaRPr lang="en-GB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D6F33-EA21-4B9D-9464-BBD8C759745A}"/>
              </a:ext>
            </a:extLst>
          </p:cNvPr>
          <p:cNvSpPr/>
          <p:nvPr/>
        </p:nvSpPr>
        <p:spPr>
          <a:xfrm>
            <a:off x="610314" y="4366903"/>
            <a:ext cx="3236582" cy="1460406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Obtain edge corrugations (EHO) within the QH-mode baseline with Free-Boundary VMEC</a:t>
            </a:r>
            <a:endParaRPr lang="en-GB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4F732-604E-48FA-8D6C-D09CA332247A}"/>
              </a:ext>
            </a:extLst>
          </p:cNvPr>
          <p:cNvSpPr/>
          <p:nvPr/>
        </p:nvSpPr>
        <p:spPr>
          <a:xfrm>
            <a:off x="610314" y="1517425"/>
            <a:ext cx="3236582" cy="1460406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QH-mode equilibrium for DEMO (Provided externally)</a:t>
            </a:r>
            <a:endParaRPr lang="en-GB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Arrow: Right 8">
            <a:extLst>
              <a:ext uri="{FF2B5EF4-FFF2-40B4-BE49-F238E27FC236}">
                <a16:creationId xmlns:a16="http://schemas.microsoft.com/office/drawing/2014/main" id="{DCB21603-1538-4CBE-B531-B02C23231CDF}"/>
              </a:ext>
            </a:extLst>
          </p:cNvPr>
          <p:cNvSpPr/>
          <p:nvPr/>
        </p:nvSpPr>
        <p:spPr>
          <a:xfrm>
            <a:off x="4044243" y="1866077"/>
            <a:ext cx="1835374" cy="684154"/>
          </a:xfrm>
          <a:custGeom>
            <a:avLst>
              <a:gd name="f0" fmla="val 17574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STEP 1</a:t>
            </a: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Arrow: Left 9">
            <a:extLst>
              <a:ext uri="{FF2B5EF4-FFF2-40B4-BE49-F238E27FC236}">
                <a16:creationId xmlns:a16="http://schemas.microsoft.com/office/drawing/2014/main" id="{C02F1DE4-BC25-4B5A-890A-3631498698FB}"/>
              </a:ext>
            </a:extLst>
          </p:cNvPr>
          <p:cNvSpPr/>
          <p:nvPr/>
        </p:nvSpPr>
        <p:spPr>
          <a:xfrm rot="19785804">
            <a:off x="3889549" y="3337477"/>
            <a:ext cx="2171089" cy="649370"/>
          </a:xfrm>
          <a:custGeom>
            <a:avLst>
              <a:gd name="f0" fmla="val 259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21600 f12 1"/>
              <a:gd name="f24" fmla="*/ 0 f13 1"/>
              <a:gd name="f25" fmla="*/ f16 1 f4"/>
              <a:gd name="f26" fmla="*/ 21600 f13 1"/>
              <a:gd name="f27" fmla="*/ f17 1 f4"/>
              <a:gd name="f28" fmla="*/ f19 f18 1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1 10800"/>
              <a:gd name="f35" fmla="+- f19 0 f34"/>
              <a:gd name="f36" fmla="*/ f35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36" t="f30" r="f23" b="f29"/>
            <a:pathLst>
              <a:path w="21600" h="21600">
                <a:moveTo>
                  <a:pt x="f8" y="f18"/>
                </a:moveTo>
                <a:lnTo>
                  <a:pt x="f19" y="f18"/>
                </a:lnTo>
                <a:lnTo>
                  <a:pt x="f19" y="f7"/>
                </a:lnTo>
                <a:lnTo>
                  <a:pt x="f7" y="f9"/>
                </a:lnTo>
                <a:lnTo>
                  <a:pt x="f19" y="f8"/>
                </a:lnTo>
                <a:lnTo>
                  <a:pt x="f19" y="f20"/>
                </a:lnTo>
                <a:lnTo>
                  <a:pt x="f8" y="f20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STEP 2</a:t>
            </a: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Arrow: Right 12">
            <a:extLst>
              <a:ext uri="{FF2B5EF4-FFF2-40B4-BE49-F238E27FC236}">
                <a16:creationId xmlns:a16="http://schemas.microsoft.com/office/drawing/2014/main" id="{81D9111E-4FB1-4828-9007-0EE3D07D8085}"/>
              </a:ext>
            </a:extLst>
          </p:cNvPr>
          <p:cNvSpPr/>
          <p:nvPr/>
        </p:nvSpPr>
        <p:spPr>
          <a:xfrm>
            <a:off x="3977336" y="4755029"/>
            <a:ext cx="1835374" cy="684154"/>
          </a:xfrm>
          <a:custGeom>
            <a:avLst>
              <a:gd name="f0" fmla="val 17574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STEP 3</a:t>
            </a: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969930-3D05-4B48-932B-3D7F5BBBD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8F4F3B4-0EB9-4CB2-96E4-F813456A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CE332A-0A9D-44D2-9A68-AB9E5F0F19C0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F86F27F-C34F-4230-9B88-A2A39B5E6E9B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Description of the project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FF3FAA-5A71-485C-BDB8-639FB4E54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127375F0-BA8C-4C4D-9974-B02925F3B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3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C9554C1B-0EE2-4683-B5A8-B0FA1B143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6" y="4404661"/>
            <a:ext cx="3372085" cy="251852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1D2C22-BD89-470D-B297-CE9F38A71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ACFC0-3A35-478C-93EA-88398A0EA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50A15-2E57-4A00-8503-CB8EF7B7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5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685C8C-8BAE-40CA-8C36-08BB2889B499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15ACB2-FD1F-4D58-8EEE-3C70066DAC50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VMEC DEMO 2019 QH-mode </a:t>
            </a:r>
            <a:br>
              <a:rPr lang="en-US" sz="4400" dirty="0"/>
            </a:br>
            <a:r>
              <a:rPr lang="en-US" sz="4400" dirty="0"/>
              <a:t>baseline reproduction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BC1BF-71E3-44CF-95F6-6A5E11C4C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8B96CE2-EFF7-4042-BE82-5B6581488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83021D-BF84-468E-92BD-9A5289C30413}"/>
              </a:ext>
            </a:extLst>
          </p:cNvPr>
          <p:cNvSpPr txBox="1"/>
          <p:nvPr/>
        </p:nvSpPr>
        <p:spPr>
          <a:xfrm>
            <a:off x="4584700" y="33147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9EA03-E716-4202-AE93-7E3DE6DEE203}"/>
              </a:ext>
            </a:extLst>
          </p:cNvPr>
          <p:cNvSpPr txBox="1"/>
          <p:nvPr/>
        </p:nvSpPr>
        <p:spPr>
          <a:xfrm>
            <a:off x="67043" y="1161197"/>
            <a:ext cx="7718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DEMO 2019 QH-mode baseline has been reproduced using the VMEC fixed-boundary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Pressure and safety factor profiles </a:t>
            </a:r>
            <a:r>
              <a:rPr lang="en-US" dirty="0"/>
              <a:t>obtained directly from the provided equilibrium.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Last Closed Flux Surface </a:t>
            </a:r>
            <a:r>
              <a:rPr lang="en-US" dirty="0"/>
              <a:t>approximated by 16 Fourier modes.</a:t>
            </a:r>
          </a:p>
        </p:txBody>
      </p:sp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E7AB0476-0B4E-479D-9F2E-10A7C49AF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42" y="1161196"/>
            <a:ext cx="2961640" cy="5322153"/>
          </a:xfrm>
          <a:prstGeom prst="rect">
            <a:avLst/>
          </a:prstGeom>
        </p:spPr>
      </p:pic>
      <p:pic>
        <p:nvPicPr>
          <p:cNvPr id="25" name="Picture 24" descr="A close up of a map&#10;&#10;Description automatically generated">
            <a:extLst>
              <a:ext uri="{FF2B5EF4-FFF2-40B4-BE49-F238E27FC236}">
                <a16:creationId xmlns:a16="http://schemas.microsoft.com/office/drawing/2014/main" id="{E309F458-FAFC-47B5-80BA-F136B071D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9" y="4414794"/>
            <a:ext cx="3091088" cy="2566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27F410-507F-4645-AA08-C1F54664C4AD}"/>
                  </a:ext>
                </a:extLst>
              </p:cNvPr>
              <p:cNvSpPr txBox="1"/>
              <p:nvPr/>
            </p:nvSpPr>
            <p:spPr>
              <a:xfrm>
                <a:off x="67043" y="2720064"/>
                <a:ext cx="537845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Main physical parameters: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𝑇𝑜𝑡𝑎𝑙</m:t>
                        </m:r>
                      </m:sub>
                    </m:sSub>
                  </m:oMath>
                </a14:m>
                <a:r>
                  <a:rPr lang="en-GB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0.029</a:t>
                </a:r>
                <a:endParaRPr lang="en-GB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𝑃𝑜𝑙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1.03 (1.03 CREATE-NL+ reference)</a:t>
                </a:r>
                <a:endParaRPr lang="en-GB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5.30 T (5.69 CREATE-NL+ reference)</a:t>
                </a:r>
                <a:endParaRPr lang="en-GB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2343.35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(2448 CREATE-NL+ reference)</a:t>
                </a:r>
                <a:endParaRPr lang="en-GB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𝑇𝑜𝑟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-17.0 MA   (-18.2 CREATE-NL+ reference) </a:t>
                </a:r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27F410-507F-4645-AA08-C1F54664C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3" y="2720064"/>
                <a:ext cx="5378450" cy="2031325"/>
              </a:xfrm>
              <a:prstGeom prst="rect">
                <a:avLst/>
              </a:prstGeom>
              <a:blipFill>
                <a:blip r:embed="rId7"/>
                <a:stretch>
                  <a:fillRect l="-1020" t="-15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DF422BAE-41E9-44BC-B30B-D8333C1F4337}"/>
              </a:ext>
            </a:extLst>
          </p:cNvPr>
          <p:cNvSpPr txBox="1"/>
          <p:nvPr/>
        </p:nvSpPr>
        <p:spPr>
          <a:xfrm>
            <a:off x="3867150" y="5007854"/>
            <a:ext cx="345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urrent density profile does </a:t>
            </a: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present the typical spike at the edge observed in QH-mode experiments!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9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910619-9DCA-4D11-96E5-247824EC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C034D-AA9D-4A14-A799-22BB97900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E8433-8385-402D-B582-3F393F26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6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2326D0-90C1-4816-9C1F-AD71E8B49AE3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A87924-A0DC-4F55-A678-4BD49539E534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VMEC QH-mode equilibria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A516E-36E4-41F1-8A85-F615A9FB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C3BB183-210C-4CE8-B503-D441A2BD7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1CD5AC-2289-4517-B7E3-0B8BD42D42F7}"/>
                  </a:ext>
                </a:extLst>
              </p:cNvPr>
              <p:cNvSpPr txBox="1"/>
              <p:nvPr/>
            </p:nvSpPr>
            <p:spPr>
              <a:xfrm>
                <a:off x="133350" y="1193800"/>
                <a:ext cx="9880232" cy="2052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 few parameters has been modified in VMEC free-boundary simulations in order to obtain EHO: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Shape</a:t>
                </a:r>
                <a:r>
                  <a:rPr lang="en-US" dirty="0"/>
                  <a:t>: Modified to be up-down symmetric.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Up-down asymmetries of magnetic surfaces are not expected to significantly affect the confinement of fast particles in 3D equilibria with EHO.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u="sng" dirty="0"/>
                  <a:t>Pressure profile</a:t>
                </a:r>
                <a:r>
                  <a:rPr lang="en-GB" dirty="0"/>
                  <a:t>: A pressure pedestal that lifts the entire pressure profile has been added at the edge.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u="sng" dirty="0"/>
                  <a:t>Safety factor profile</a:t>
                </a:r>
                <a:r>
                  <a:rPr lang="en-GB" dirty="0"/>
                  <a:t>: </a:t>
                </a:r>
                <a:r>
                  <a:rPr lang="en-GB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et to be flat within the region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0.95≤</m:t>
                    </m:r>
                    <m:sSub>
                      <m:sSubPr>
                        <m:ctrlPr>
                          <a:rPr lang="en-GB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1800" i="1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𝜓</m:t>
                            </m:r>
                          </m:e>
                        </m:acc>
                      </m:e>
                      <m:sub>
                        <m:r>
                          <a:rPr lang="it-IT" sz="1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≤0.99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just below the rational surface n=1,m=4.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1CD5AC-2289-4517-B7E3-0B8BD42D4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" y="1193800"/>
                <a:ext cx="9880232" cy="2052741"/>
              </a:xfrm>
              <a:prstGeom prst="rect">
                <a:avLst/>
              </a:prstGeom>
              <a:blipFill>
                <a:blip r:embed="rId4"/>
                <a:stretch>
                  <a:fillRect l="-555" t="-1780" r="-864" b="-3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0D6310A-B17C-48D6-8DFA-481497898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80" y="3467407"/>
            <a:ext cx="4291382" cy="3368367"/>
          </a:xfrm>
          <a:prstGeom prst="rect">
            <a:avLst/>
          </a:prstGeom>
        </p:spPr>
      </p:pic>
      <p:pic>
        <p:nvPicPr>
          <p:cNvPr id="13" name="Picture 12" descr="A close up of a computer&#10;&#10;Description automatically generated">
            <a:extLst>
              <a:ext uri="{FF2B5EF4-FFF2-40B4-BE49-F238E27FC236}">
                <a16:creationId xmlns:a16="http://schemas.microsoft.com/office/drawing/2014/main" id="{D32BAD12-F7D7-46E3-B850-D036F46FF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83" y="2960240"/>
            <a:ext cx="2507890" cy="395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85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93F54-72ED-4989-8D1B-C6842EC9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A6CE7-D39C-405C-83F0-40D94DAC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378DA-DE42-4E2A-9EF5-EE096190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7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704215-F225-42E4-BA04-16D0D7318045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AEBC74-D12D-4AE2-B35C-3CB654E2882F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Calculation of vacuum field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9A707-FF3C-4B60-89E2-8C8BA9501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98C6537-68D2-443E-ABE2-84B279B95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3A60C3-0E53-47E9-8102-2F127C40CD19}"/>
              </a:ext>
            </a:extLst>
          </p:cNvPr>
          <p:cNvSpPr txBox="1"/>
          <p:nvPr/>
        </p:nvSpPr>
        <p:spPr>
          <a:xfrm>
            <a:off x="88900" y="1168400"/>
            <a:ext cx="9848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EHO are external modes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Free-boundary simulations in VMEC are required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description of the vacuum magnetic field must be provided as input.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Coil description modified to be up-down symmetric.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Current in the coils calculated by the </a:t>
            </a: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FreeGS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code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[B. Dudson,2020]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02D7C5-8BF0-4594-BFB7-F13929F24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380938"/>
            <a:ext cx="2993068" cy="44770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77ECAFA-2C97-41CD-9B99-7994F8819987}"/>
              </a:ext>
            </a:extLst>
          </p:cNvPr>
          <p:cNvGrpSpPr/>
          <p:nvPr/>
        </p:nvGrpSpPr>
        <p:grpSpPr>
          <a:xfrm>
            <a:off x="3920571" y="2721459"/>
            <a:ext cx="5854168" cy="3669816"/>
            <a:chOff x="3933271" y="2512955"/>
            <a:chExt cx="5854168" cy="36698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73DC0D-D492-47FF-847E-5DAC6F2C5647}"/>
                </a:ext>
              </a:extLst>
            </p:cNvPr>
            <p:cNvSpPr/>
            <p:nvPr/>
          </p:nvSpPr>
          <p:spPr>
            <a:xfrm>
              <a:off x="3933271" y="2512955"/>
              <a:ext cx="2466906" cy="1190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Fixed-Boundary VMEC</a:t>
              </a:r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6128E4-4C5D-46EB-8042-30BAD36EE29C}"/>
                </a:ext>
              </a:extLst>
            </p:cNvPr>
            <p:cNvSpPr/>
            <p:nvPr/>
          </p:nvSpPr>
          <p:spPr>
            <a:xfrm>
              <a:off x="7320533" y="2512955"/>
              <a:ext cx="2466906" cy="1190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FREEGS</a:t>
              </a:r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1AAA90-8B3F-4829-8667-CD8E597E5042}"/>
                </a:ext>
              </a:extLst>
            </p:cNvPr>
            <p:cNvSpPr/>
            <p:nvPr/>
          </p:nvSpPr>
          <p:spPr>
            <a:xfrm>
              <a:off x="3933271" y="4992077"/>
              <a:ext cx="2466906" cy="1190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Free-Boundary VMEC</a:t>
              </a:r>
              <a:endParaRPr lang="en-GB" dirty="0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CFB524B5-7915-4424-AF72-437979B7EE03}"/>
                </a:ext>
              </a:extLst>
            </p:cNvPr>
            <p:cNvSpPr/>
            <p:nvPr/>
          </p:nvSpPr>
          <p:spPr>
            <a:xfrm>
              <a:off x="6465961" y="2881346"/>
              <a:ext cx="854572" cy="4539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EA25636A-F07D-439C-8230-7FF67A2924EA}"/>
                </a:ext>
              </a:extLst>
            </p:cNvPr>
            <p:cNvSpPr/>
            <p:nvPr/>
          </p:nvSpPr>
          <p:spPr>
            <a:xfrm rot="5400000">
              <a:off x="4739437" y="4120908"/>
              <a:ext cx="854572" cy="4539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6158B851-F322-4B8F-AD97-239368118661}"/>
                </a:ext>
              </a:extLst>
            </p:cNvPr>
            <p:cNvSpPr/>
            <p:nvPr/>
          </p:nvSpPr>
          <p:spPr>
            <a:xfrm rot="7784721">
              <a:off x="6465961" y="4107750"/>
              <a:ext cx="854572" cy="4539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BA04A13-47CE-41F9-BDC0-84C57604DFF8}"/>
                </a:ext>
              </a:extLst>
            </p:cNvPr>
            <p:cNvSpPr/>
            <p:nvPr/>
          </p:nvSpPr>
          <p:spPr>
            <a:xfrm>
              <a:off x="7320533" y="4992077"/>
              <a:ext cx="2466906" cy="1190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DEMO coil set</a:t>
              </a:r>
              <a:endParaRPr lang="en-GB" dirty="0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43450946-98B3-4263-B25A-AFBEDD0992B3}"/>
                </a:ext>
              </a:extLst>
            </p:cNvPr>
            <p:cNvSpPr/>
            <p:nvPr/>
          </p:nvSpPr>
          <p:spPr>
            <a:xfrm rot="16200000">
              <a:off x="8126699" y="4154113"/>
              <a:ext cx="854572" cy="4539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AE5F8634-0899-4CE2-A2F1-ECBA1877DF07}"/>
                </a:ext>
              </a:extLst>
            </p:cNvPr>
            <p:cNvSpPr/>
            <p:nvPr/>
          </p:nvSpPr>
          <p:spPr>
            <a:xfrm rot="10800000">
              <a:off x="6433069" y="5408555"/>
              <a:ext cx="854572" cy="4539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F9C0EC-A203-4D15-B626-186880BA5CB5}"/>
                </a:ext>
              </a:extLst>
            </p:cNvPr>
            <p:cNvSpPr txBox="1"/>
            <p:nvPr/>
          </p:nvSpPr>
          <p:spPr>
            <a:xfrm>
              <a:off x="5774605" y="4623688"/>
              <a:ext cx="1513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Coil Currents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842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irror&#10;&#10;Description automatically generated">
            <a:extLst>
              <a:ext uri="{FF2B5EF4-FFF2-40B4-BE49-F238E27FC236}">
                <a16:creationId xmlns:a16="http://schemas.microsoft.com/office/drawing/2014/main" id="{20622C18-0374-4007-B35C-CA5A0973C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14" y="1890046"/>
            <a:ext cx="6805711" cy="51042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93F54-72ED-4989-8D1B-C6842EC9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A6CE7-D39C-405C-83F0-40D94DAC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378DA-DE42-4E2A-9EF5-EE096190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8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704215-F225-42E4-BA04-16D0D7318045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AEBC74-D12D-4AE2-B35C-3CB654E2882F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EHO in VMEC equilibria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9A707-FF3C-4B60-89E2-8C8BA9501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98C6537-68D2-443E-ABE2-84B279B95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3A60C3-0E53-47E9-8102-2F127C40CD19}"/>
              </a:ext>
            </a:extLst>
          </p:cNvPr>
          <p:cNvSpPr txBox="1"/>
          <p:nvPr/>
        </p:nvSpPr>
        <p:spPr>
          <a:xfrm>
            <a:off x="88900" y="1168400"/>
            <a:ext cx="984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Free-boundary VMEC simulations has been performed within the DEMO QH-mode baseline. 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6C994C-9289-42DC-9632-52C1557852EF}"/>
                  </a:ext>
                </a:extLst>
              </p:cNvPr>
              <p:cNvSpPr txBox="1"/>
              <p:nvPr/>
            </p:nvSpPr>
            <p:spPr>
              <a:xfrm>
                <a:off x="262162" y="1667236"/>
                <a:ext cx="547188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Main physical parameters: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𝑇𝑜𝑡𝑎𝑙</m:t>
                        </m:r>
                      </m:sub>
                    </m:sSub>
                  </m:oMath>
                </a14:m>
                <a:r>
                  <a:rPr lang="en-GB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0.035</a:t>
                </a:r>
                <a:endParaRPr lang="en-GB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𝑃𝑜𝑙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1.72 (1.03 CREATE-NL+ reference)</a:t>
                </a:r>
                <a:endParaRPr lang="en-GB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5.85 T (5.69 CREATE-NL+ reference)</a:t>
                </a:r>
                <a:endParaRPr lang="en-GB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2317.29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(2448 CREATE-NL+ reference)</a:t>
                </a:r>
                <a:endParaRPr lang="en-GB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𝑇𝑜𝑟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-</a:t>
                </a:r>
                <a:r>
                  <a:rPr lang="en-GB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.26 MA   (-18.2 CREATE-NL+ reference) </a:t>
                </a:r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6C994C-9289-42DC-9632-52C155785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62" y="1667236"/>
                <a:ext cx="5471887" cy="2031325"/>
              </a:xfrm>
              <a:prstGeom prst="rect">
                <a:avLst/>
              </a:prstGeom>
              <a:blipFill>
                <a:blip r:embed="rId5"/>
                <a:stretch>
                  <a:fillRect l="-891" t="-1497" r="-4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DFDEF87D-71E4-4784-B4A1-DDF6EAB5E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0" y="3539215"/>
            <a:ext cx="4486735" cy="33857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9E1A524-609E-4DB0-B405-7E48AC801B8A}"/>
              </a:ext>
            </a:extLst>
          </p:cNvPr>
          <p:cNvSpPr/>
          <p:nvPr/>
        </p:nvSpPr>
        <p:spPr>
          <a:xfrm>
            <a:off x="4137025" y="4197350"/>
            <a:ext cx="599340" cy="1828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39A3A1-9958-4F3B-8EE6-218DFEB6701C}"/>
                  </a:ext>
                </a:extLst>
              </p:cNvPr>
              <p:cNvSpPr txBox="1"/>
              <p:nvPr/>
            </p:nvSpPr>
            <p:spPr>
              <a:xfrm>
                <a:off x="6225436" y="1696676"/>
                <a:ext cx="196049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39A3A1-9958-4F3B-8EE6-218DFEB67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436" y="1696676"/>
                <a:ext cx="1960490" cy="276999"/>
              </a:xfrm>
              <a:prstGeom prst="rect">
                <a:avLst/>
              </a:prstGeom>
              <a:blipFill>
                <a:blip r:embed="rId7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685CE84-06D2-418C-BFA6-7645A2A8F8EE}"/>
              </a:ext>
            </a:extLst>
          </p:cNvPr>
          <p:cNvSpPr txBox="1"/>
          <p:nvPr/>
        </p:nvSpPr>
        <p:spPr>
          <a:xfrm>
            <a:off x="8242126" y="1537732"/>
            <a:ext cx="1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</a:t>
            </a:r>
            <a:r>
              <a:rPr lang="en-US" dirty="0">
                <a:sym typeface="Wingdings" panose="05000000000000000000" pitchFamily="2" charset="2"/>
              </a:rPr>
              <a:t> EHO</a:t>
            </a:r>
          </a:p>
          <a:p>
            <a:r>
              <a:rPr lang="en-US" dirty="0">
                <a:sym typeface="Wingdings" panose="05000000000000000000" pitchFamily="2" charset="2"/>
              </a:rPr>
              <a:t>2D  NO EHO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34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93F54-72ED-4989-8D1B-C6842EC9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July 1st,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A6CE7-D39C-405C-83F0-40D94DAC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/>
              <a:t>FINAL Meeting - KDII#8/PMI Physics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378DA-DE42-4E2A-9EF5-EE096190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AFD35-989C-44D9-B286-13C04FB668F0}" type="slidenum">
              <a:rPr lang="en-US" smtClean="0"/>
              <a:t>9</a:t>
            </a:fld>
            <a:r>
              <a:rPr lang="en-US"/>
              <a:t> 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704215-F225-42E4-BA04-16D0D7318045}"/>
              </a:ext>
            </a:extLst>
          </p:cNvPr>
          <p:cNvSpPr/>
          <p:nvPr/>
        </p:nvSpPr>
        <p:spPr>
          <a:xfrm>
            <a:off x="0" y="0"/>
            <a:ext cx="10080625" cy="97293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AEBC74-D12D-4AE2-B35C-3CB654E2882F}"/>
              </a:ext>
            </a:extLst>
          </p:cNvPr>
          <p:cNvSpPr txBox="1">
            <a:spLocks/>
          </p:cNvSpPr>
          <p:nvPr/>
        </p:nvSpPr>
        <p:spPr>
          <a:xfrm>
            <a:off x="1562516" y="225468"/>
            <a:ext cx="5699367" cy="594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1007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91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EHO in VMEC equilibria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9A707-FF3C-4B60-89E2-8C8BA9501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" y="65865"/>
            <a:ext cx="1495474" cy="8412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98C6537-68D2-443E-ABE2-84B279B95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84" y="67801"/>
            <a:ext cx="2751698" cy="839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3A60C3-0E53-47E9-8102-2F127C40CD19}"/>
                  </a:ext>
                </a:extLst>
              </p:cNvPr>
              <p:cNvSpPr txBox="1"/>
              <p:nvPr/>
            </p:nvSpPr>
            <p:spPr>
              <a:xfrm>
                <a:off x="88900" y="1168400"/>
                <a:ext cx="9924682" cy="2135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of the MHD perturbation has been performed in order to confirm that EHO are </a:t>
                </a:r>
                <a:r>
                  <a:rPr lang="en-US" dirty="0" err="1"/>
                  <a:t>exfernal</a:t>
                </a:r>
                <a:r>
                  <a:rPr lang="en-US" dirty="0"/>
                  <a:t> modes</a:t>
                </a:r>
              </a:p>
              <a:p>
                <a:pPr marL="285750" marR="0" indent="-28575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We define the normal nonlinear plasma displacement (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as the distance between the 3D and 2D surface in the direction normal to the 2D surface </a:t>
                </a:r>
                <a:r>
                  <a:rPr lang="en-GB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[A. Kleiner,  2019]</a:t>
                </a: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sz="1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𝜂</m:t>
                    </m:r>
                    <m:d>
                      <m:d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</m:d>
                    <m:r>
                      <a:rPr lang="en-GB" sz="1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𝑵</m:t>
                    </m:r>
                    <m:d>
                      <m:d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</m:d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GB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GB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sub>
                    </m:sSub>
                    <m:d>
                      <m:d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</m:d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GB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GB" sz="1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sub>
                    </m:sSub>
                    <m:d>
                      <m:d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3A60C3-0E53-47E9-8102-2F127C40C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0" y="1168400"/>
                <a:ext cx="9924682" cy="2135456"/>
              </a:xfrm>
              <a:prstGeom prst="rect">
                <a:avLst/>
              </a:prstGeom>
              <a:blipFill>
                <a:blip r:embed="rId4"/>
                <a:stretch>
                  <a:fillRect l="-430" t="-1714" r="-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7E87A7E1-9171-415E-857C-EFC1E652257F}"/>
              </a:ext>
            </a:extLst>
          </p:cNvPr>
          <p:cNvGrpSpPr/>
          <p:nvPr/>
        </p:nvGrpSpPr>
        <p:grpSpPr>
          <a:xfrm>
            <a:off x="235562" y="2969535"/>
            <a:ext cx="3146625" cy="4064151"/>
            <a:chOff x="464162" y="2696456"/>
            <a:chExt cx="3146625" cy="4064151"/>
          </a:xfrm>
        </p:grpSpPr>
        <p:pic>
          <p:nvPicPr>
            <p:cNvPr id="11" name="Picture 10" descr="A close up of a map&#10;&#10;Description automatically generated">
              <a:extLst>
                <a:ext uri="{FF2B5EF4-FFF2-40B4-BE49-F238E27FC236}">
                  <a16:creationId xmlns:a16="http://schemas.microsoft.com/office/drawing/2014/main" id="{FE196CC6-444E-4DBD-88C8-9A40A2DA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35" t="8166" r="30771" b="3912"/>
            <a:stretch/>
          </p:blipFill>
          <p:spPr>
            <a:xfrm>
              <a:off x="464162" y="2696456"/>
              <a:ext cx="3146625" cy="362430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6289FD-2530-4C5E-82B1-1BFE65540CA1}"/>
                </a:ext>
              </a:extLst>
            </p:cNvPr>
            <p:cNvSpPr txBox="1"/>
            <p:nvPr/>
          </p:nvSpPr>
          <p:spPr>
            <a:xfrm>
              <a:off x="724454" y="6391275"/>
              <a:ext cx="2626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(Not a DEMO equilibrium)</a:t>
              </a:r>
              <a:endParaRPr lang="en-GB" dirty="0"/>
            </a:p>
          </p:txBody>
        </p:sp>
      </p:grpSp>
      <p:pic>
        <p:nvPicPr>
          <p:cNvPr id="21" name="Picture 20" descr="A close up of a map&#10;&#10;Description automatically generated">
            <a:extLst>
              <a:ext uri="{FF2B5EF4-FFF2-40B4-BE49-F238E27FC236}">
                <a16:creationId xmlns:a16="http://schemas.microsoft.com/office/drawing/2014/main" id="{F793667C-2593-4140-BE31-56053C6C3B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85" y="2933398"/>
            <a:ext cx="3175449" cy="2936662"/>
          </a:xfrm>
          <a:prstGeom prst="rect">
            <a:avLst/>
          </a:prstGeom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A6DAC2-3523-4574-9953-34FA6823F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20" y="2969535"/>
            <a:ext cx="3370346" cy="28041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428DAB-778C-4D27-A786-3428DA393B4D}"/>
              </a:ext>
            </a:extLst>
          </p:cNvPr>
          <p:cNvSpPr txBox="1"/>
          <p:nvPr/>
        </p:nvSpPr>
        <p:spPr>
          <a:xfrm>
            <a:off x="3430044" y="6027287"/>
            <a:ext cx="637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Nonlinear normal perturbation in LCFS can be of </a:t>
            </a:r>
            <a:r>
              <a:rPr lang="en-US" b="1" dirty="0"/>
              <a:t>~3.5 </a:t>
            </a:r>
            <a:r>
              <a:rPr lang="en-US" dirty="0"/>
              <a:t>cm, or </a:t>
            </a:r>
            <a:r>
              <a:rPr lang="en-US" b="1" dirty="0"/>
              <a:t>1.3%</a:t>
            </a:r>
            <a:r>
              <a:rPr lang="en-US" dirty="0"/>
              <a:t> of minor radius.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05C6D8-ABF5-4AD8-973A-65BB23F77EF7}"/>
              </a:ext>
            </a:extLst>
          </p:cNvPr>
          <p:cNvSpPr txBox="1"/>
          <p:nvPr/>
        </p:nvSpPr>
        <p:spPr>
          <a:xfrm>
            <a:off x="3430044" y="6703364"/>
            <a:ext cx="388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Dominant (n=1, m=5) mode.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08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Retrospect">
  <a:themeElements>
    <a:clrScheme name="Custom 3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C00000"/>
      </a:accent1>
      <a:accent2>
        <a:srgbClr val="FF0000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3067</TotalTime>
  <Words>3453</Words>
  <Application>Microsoft Office PowerPoint</Application>
  <PresentationFormat>Custom</PresentationFormat>
  <Paragraphs>369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Liberation Sans</vt:lpstr>
      <vt:lpstr>Open Sans</vt:lpstr>
      <vt:lpstr>Symbol</vt:lpstr>
      <vt:lpstr>wf_segoe-ui_normal</vt:lpstr>
      <vt:lpstr>Wingdings</vt:lpstr>
      <vt:lpstr>Retrospect</vt:lpstr>
      <vt:lpstr>Study of fast ions confinement in QH-mode in DEMO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of non-linear Edge Harmonic Oscillations and the effect of non-axisymmetric magnetic coils</dc:title>
  <dc:creator>Guillermo</dc:creator>
  <cp:lastModifiedBy>Guillermo Bustos Ramírez</cp:lastModifiedBy>
  <cp:revision>234</cp:revision>
  <dcterms:created xsi:type="dcterms:W3CDTF">2019-06-12T12:01:35Z</dcterms:created>
  <dcterms:modified xsi:type="dcterms:W3CDTF">2020-07-01T07:07:36Z</dcterms:modified>
</cp:coreProperties>
</file>