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howGuides="1">
      <p:cViewPr varScale="1">
        <p:scale>
          <a:sx n="63" d="100"/>
          <a:sy n="63" d="100"/>
        </p:scale>
        <p:origin x="65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30/06/2020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30/06/2020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9144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F. Subba| </a:t>
            </a:r>
            <a:r>
              <a:rPr lang="en-GB" dirty="0" err="1"/>
              <a:t>KDII#8</a:t>
            </a:r>
            <a:r>
              <a:rPr lang="en-GB" dirty="0"/>
              <a:t> Final Meeting | Remote | 2020-07-01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30/06/2020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KDII#8</a:t>
            </a:r>
            <a:r>
              <a:rPr lang="en-GB" dirty="0"/>
              <a:t> Final Meeting </a:t>
            </a:r>
            <a:br>
              <a:rPr lang="en-GB" dirty="0"/>
            </a:br>
            <a:r>
              <a:rPr lang="en-GB" dirty="0" err="1"/>
              <a:t>Solps</a:t>
            </a:r>
            <a:r>
              <a:rPr lang="en-GB" dirty="0"/>
              <a:t> DEMO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F. Subba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3B85-F523-4F63-8138-88F8920F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Profiles: HFS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1F374-A4FC-458E-9F63-451DD0B0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64AE8C-97B3-4091-A0CA-C5C9CE87BD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>
          <a:xfrm>
            <a:off x="3657600" y="1066800"/>
            <a:ext cx="5410200" cy="274320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BE9FE58-F9D5-4752-9BEE-D709597C71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>
          <a:xfrm>
            <a:off x="3640947" y="3829737"/>
            <a:ext cx="5410200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E372-F491-4C1A-83F4-63BE43CE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9" y="1371597"/>
            <a:ext cx="3962400" cy="4419603"/>
          </a:xfrm>
        </p:spPr>
        <p:txBody>
          <a:bodyPr>
            <a:normAutofit/>
          </a:bodyPr>
          <a:lstStyle/>
          <a:p>
            <a:r>
              <a:rPr lang="en-US" dirty="0"/>
              <a:t>HFS target is markedly high-recycling / detached</a:t>
            </a:r>
          </a:p>
          <a:p>
            <a:r>
              <a:rPr lang="en-US" dirty="0"/>
              <a:t>Large max. density: ~</a:t>
            </a:r>
            <a:r>
              <a:rPr lang="en-US" dirty="0" err="1"/>
              <a:t>1.3e21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sep</a:t>
            </a:r>
            <a:r>
              <a:rPr lang="en-US" dirty="0"/>
              <a:t> &lt; 1 eV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targ</a:t>
            </a:r>
            <a:r>
              <a:rPr lang="en-US" dirty="0"/>
              <a:t>/P</a:t>
            </a:r>
            <a:r>
              <a:rPr lang="en-US" baseline="-25000" dirty="0"/>
              <a:t>up</a:t>
            </a:r>
            <a:r>
              <a:rPr lang="en-US" dirty="0"/>
              <a:t> ~ 0.3</a:t>
            </a:r>
          </a:p>
          <a:p>
            <a:r>
              <a:rPr lang="en-US" dirty="0"/>
              <a:t>T increases away from strike point but:</a:t>
            </a:r>
          </a:p>
          <a:p>
            <a:pPr lvl="1"/>
            <a:r>
              <a:rPr lang="en-US" dirty="0"/>
              <a:t>Max value still ~5 eV</a:t>
            </a:r>
          </a:p>
          <a:p>
            <a:pPr lvl="1"/>
            <a:r>
              <a:rPr lang="en-US" dirty="0"/>
              <a:t>About 0.5 m far from strike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6989C-E9BC-4553-B7FE-B86A4AEBBF73}"/>
              </a:ext>
            </a:extLst>
          </p:cNvPr>
          <p:cNvSpPr txBox="1"/>
          <p:nvPr/>
        </p:nvSpPr>
        <p:spPr>
          <a:xfrm>
            <a:off x="228600" y="5791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 a big surprise on the HFS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FEC97-F8CB-4F16-B02C-C08A6F42CB94}"/>
              </a:ext>
            </a:extLst>
          </p:cNvPr>
          <p:cNvSpPr txBox="1"/>
          <p:nvPr/>
        </p:nvSpPr>
        <p:spPr>
          <a:xfrm>
            <a:off x="6858000" y="22873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0A5C8-4B0C-4DE2-ADFD-83FA2A9960B9}"/>
              </a:ext>
            </a:extLst>
          </p:cNvPr>
          <p:cNvSpPr txBox="1"/>
          <p:nvPr/>
        </p:nvSpPr>
        <p:spPr>
          <a:xfrm>
            <a:off x="4609862" y="4669836"/>
            <a:ext cx="156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temperature</a:t>
            </a:r>
          </a:p>
        </p:txBody>
      </p:sp>
    </p:spTree>
    <p:extLst>
      <p:ext uri="{BB962C8B-B14F-4D97-AF65-F5344CB8AC3E}">
        <p14:creationId xmlns:p14="http://schemas.microsoft.com/office/powerpoint/2010/main" val="343741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57C5-C24A-47E0-A014-05C190C8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Profiles: </a:t>
            </a:r>
            <a:r>
              <a:rPr lang="en-US" dirty="0" err="1"/>
              <a:t>LFS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7D1BD-DB13-4675-B583-7A93662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47F16-4373-49A3-8A27-7D7BEE0261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3758247" y="990600"/>
            <a:ext cx="5385753" cy="274320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AA54E51-0BD8-4232-A989-963EDA7AB13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3758246" y="3803243"/>
            <a:ext cx="5385754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754C-4608-4B22-8575-8D3FAE7C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7246"/>
            <a:ext cx="4038600" cy="4896544"/>
          </a:xfrm>
        </p:spPr>
        <p:txBody>
          <a:bodyPr/>
          <a:lstStyle/>
          <a:p>
            <a:r>
              <a:rPr lang="en-US" dirty="0" err="1"/>
              <a:t>LFS</a:t>
            </a:r>
            <a:r>
              <a:rPr lang="en-US" dirty="0"/>
              <a:t> more critical</a:t>
            </a:r>
          </a:p>
          <a:p>
            <a:r>
              <a:rPr lang="en-US" dirty="0"/>
              <a:t>Higher density: ~</a:t>
            </a:r>
            <a:r>
              <a:rPr lang="en-US" dirty="0" err="1"/>
              <a:t>2e21</a:t>
            </a:r>
            <a:endParaRPr lang="en-US" dirty="0"/>
          </a:p>
          <a:p>
            <a:r>
              <a:rPr lang="en-US" dirty="0"/>
              <a:t>Reduced pressure drop: </a:t>
            </a:r>
            <a:r>
              <a:rPr lang="en-US" dirty="0" err="1"/>
              <a:t>P</a:t>
            </a:r>
            <a:r>
              <a:rPr lang="en-US" baseline="-25000" dirty="0" err="1"/>
              <a:t>targ</a:t>
            </a:r>
            <a:r>
              <a:rPr lang="en-US" dirty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up</a:t>
            </a:r>
            <a:r>
              <a:rPr lang="en-US" dirty="0" err="1"/>
              <a:t>~0.6</a:t>
            </a:r>
            <a:endParaRPr lang="en-US" dirty="0"/>
          </a:p>
          <a:p>
            <a:r>
              <a:rPr lang="en-US" dirty="0"/>
              <a:t>Higher max temperature: ~19 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D714E-8CB0-4134-B26D-8F327F4FFF8B}"/>
              </a:ext>
            </a:extLst>
          </p:cNvPr>
          <p:cNvSpPr txBox="1"/>
          <p:nvPr/>
        </p:nvSpPr>
        <p:spPr>
          <a:xfrm>
            <a:off x="6858000" y="22873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AC714-FEF5-4F02-A5BC-4BC86C164F0D}"/>
              </a:ext>
            </a:extLst>
          </p:cNvPr>
          <p:cNvSpPr txBox="1"/>
          <p:nvPr/>
        </p:nvSpPr>
        <p:spPr>
          <a:xfrm>
            <a:off x="4609862" y="4669836"/>
            <a:ext cx="156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temperature</a:t>
            </a:r>
          </a:p>
        </p:txBody>
      </p:sp>
    </p:spTree>
    <p:extLst>
      <p:ext uri="{BB962C8B-B14F-4D97-AF65-F5344CB8AC3E}">
        <p14:creationId xmlns:p14="http://schemas.microsoft.com/office/powerpoint/2010/main" val="260341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57C5-C24A-47E0-A014-05C190C8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Profiles: </a:t>
            </a:r>
            <a:r>
              <a:rPr lang="en-US" dirty="0" err="1"/>
              <a:t>LFS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7D1BD-DB13-4675-B583-7A93662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47F16-4373-49A3-8A27-7D7BEE0261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3758247" y="990600"/>
            <a:ext cx="5385753" cy="2743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66B0D-9C10-4F8D-B831-3005F4BCB0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"/>
          <a:stretch/>
        </p:blipFill>
        <p:spPr>
          <a:xfrm>
            <a:off x="3668143" y="3886200"/>
            <a:ext cx="5467783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754C-4608-4B22-8575-8D3FAE7C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7246"/>
            <a:ext cx="4038600" cy="4896544"/>
          </a:xfrm>
        </p:spPr>
        <p:txBody>
          <a:bodyPr/>
          <a:lstStyle/>
          <a:p>
            <a:r>
              <a:rPr lang="en-US" dirty="0" err="1"/>
              <a:t>LFS</a:t>
            </a:r>
            <a:r>
              <a:rPr lang="en-US" dirty="0"/>
              <a:t> more critical</a:t>
            </a:r>
          </a:p>
          <a:p>
            <a:r>
              <a:rPr lang="en-US" dirty="0"/>
              <a:t>Higher density: ~</a:t>
            </a:r>
            <a:r>
              <a:rPr lang="en-US" dirty="0" err="1"/>
              <a:t>2e21</a:t>
            </a:r>
            <a:endParaRPr lang="en-US" dirty="0"/>
          </a:p>
          <a:p>
            <a:r>
              <a:rPr lang="en-US" dirty="0"/>
              <a:t>Reduced pressure drop: </a:t>
            </a:r>
            <a:r>
              <a:rPr lang="en-US" dirty="0" err="1"/>
              <a:t>P</a:t>
            </a:r>
            <a:r>
              <a:rPr lang="en-US" baseline="-25000" dirty="0" err="1"/>
              <a:t>targ</a:t>
            </a:r>
            <a:r>
              <a:rPr lang="en-US" dirty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up</a:t>
            </a:r>
            <a:r>
              <a:rPr lang="en-US" dirty="0" err="1"/>
              <a:t>~0.6</a:t>
            </a:r>
            <a:endParaRPr lang="en-US" dirty="0"/>
          </a:p>
          <a:p>
            <a:r>
              <a:rPr lang="en-US" dirty="0"/>
              <a:t>Higher max temperature: ~19 eV</a:t>
            </a:r>
          </a:p>
          <a:p>
            <a:r>
              <a:rPr lang="en-US" dirty="0"/>
              <a:t>Luckily enough </a:t>
            </a:r>
            <a:r>
              <a:rPr lang="en-US" dirty="0" err="1"/>
              <a:t>Tmax</a:t>
            </a:r>
            <a:r>
              <a:rPr lang="en-US" dirty="0"/>
              <a:t> is still going down...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ECFC4-5D4E-41A5-B210-4F0B9592F19F}"/>
              </a:ext>
            </a:extLst>
          </p:cNvPr>
          <p:cNvSpPr txBox="1"/>
          <p:nvPr/>
        </p:nvSpPr>
        <p:spPr>
          <a:xfrm>
            <a:off x="6858000" y="22873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5ECA6-C8DB-49B4-B145-6EE63684F594}"/>
              </a:ext>
            </a:extLst>
          </p:cNvPr>
          <p:cNvSpPr txBox="1"/>
          <p:nvPr/>
        </p:nvSpPr>
        <p:spPr>
          <a:xfrm>
            <a:off x="6093728" y="4924154"/>
            <a:ext cx="167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temperature</a:t>
            </a:r>
          </a:p>
        </p:txBody>
      </p:sp>
    </p:spTree>
    <p:extLst>
      <p:ext uri="{BB962C8B-B14F-4D97-AF65-F5344CB8AC3E}">
        <p14:creationId xmlns:p14="http://schemas.microsoft.com/office/powerpoint/2010/main" val="133399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57C5-C24A-47E0-A014-05C190C8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Profiles: </a:t>
            </a:r>
            <a:r>
              <a:rPr lang="en-US" dirty="0" err="1"/>
              <a:t>LFS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7D1BD-DB13-4675-B583-7A93662C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47F16-4373-49A3-8A27-7D7BEE0261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3758247" y="990600"/>
            <a:ext cx="5385753" cy="2743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66B0D-9C10-4F8D-B831-3005F4BCB0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0"/>
          <a:stretch/>
        </p:blipFill>
        <p:spPr>
          <a:xfrm>
            <a:off x="3668143" y="3886200"/>
            <a:ext cx="5467783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754C-4608-4B22-8575-8D3FAE7C6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7246"/>
            <a:ext cx="4038600" cy="4896544"/>
          </a:xfrm>
        </p:spPr>
        <p:txBody>
          <a:bodyPr/>
          <a:lstStyle/>
          <a:p>
            <a:r>
              <a:rPr lang="en-US" dirty="0" err="1"/>
              <a:t>LFS</a:t>
            </a:r>
            <a:r>
              <a:rPr lang="en-US" dirty="0"/>
              <a:t> more critical</a:t>
            </a:r>
          </a:p>
          <a:p>
            <a:r>
              <a:rPr lang="en-US" dirty="0"/>
              <a:t>Higher density: ~</a:t>
            </a:r>
            <a:r>
              <a:rPr lang="en-US" dirty="0" err="1"/>
              <a:t>2e21</a:t>
            </a:r>
            <a:endParaRPr lang="en-US" dirty="0"/>
          </a:p>
          <a:p>
            <a:r>
              <a:rPr lang="en-US" dirty="0"/>
              <a:t>Reduced pressure drop: </a:t>
            </a:r>
            <a:r>
              <a:rPr lang="en-US" dirty="0" err="1"/>
              <a:t>P</a:t>
            </a:r>
            <a:r>
              <a:rPr lang="en-US" baseline="-25000" dirty="0" err="1"/>
              <a:t>targ</a:t>
            </a:r>
            <a:r>
              <a:rPr lang="en-US" dirty="0"/>
              <a:t>/</a:t>
            </a:r>
            <a:r>
              <a:rPr lang="en-US" dirty="0" err="1"/>
              <a:t>P</a:t>
            </a:r>
            <a:r>
              <a:rPr lang="en-US" baseline="-25000" dirty="0" err="1"/>
              <a:t>up</a:t>
            </a:r>
            <a:r>
              <a:rPr lang="en-US" dirty="0" err="1"/>
              <a:t>~0.6</a:t>
            </a:r>
            <a:endParaRPr lang="en-US" dirty="0"/>
          </a:p>
          <a:p>
            <a:r>
              <a:rPr lang="en-US" dirty="0"/>
              <a:t>Higher max temperature: ~19 eV</a:t>
            </a:r>
          </a:p>
          <a:p>
            <a:r>
              <a:rPr lang="en-US" dirty="0"/>
              <a:t>Luckily enough </a:t>
            </a:r>
            <a:r>
              <a:rPr lang="en-US" dirty="0" err="1"/>
              <a:t>Tmax</a:t>
            </a:r>
            <a:r>
              <a:rPr lang="en-US" dirty="0"/>
              <a:t> is still going down...</a:t>
            </a:r>
          </a:p>
          <a:p>
            <a:r>
              <a:rPr lang="en-US" dirty="0"/>
              <a:t>Now check:</a:t>
            </a:r>
          </a:p>
          <a:p>
            <a:pPr lvl="1"/>
            <a:r>
              <a:rPr lang="en-US" dirty="0"/>
              <a:t>Heat flux</a:t>
            </a:r>
          </a:p>
          <a:p>
            <a:pPr lvl="1"/>
            <a:r>
              <a:rPr lang="en-US" dirty="0"/>
              <a:t>Sputtering</a:t>
            </a:r>
          </a:p>
          <a:p>
            <a:pPr lvl="1"/>
            <a:r>
              <a:rPr lang="en-US" dirty="0"/>
              <a:t>Neutrals in the divertor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A9C3A-FC33-416A-85C8-4D3AA24EB5D8}"/>
              </a:ext>
            </a:extLst>
          </p:cNvPr>
          <p:cNvSpPr txBox="1"/>
          <p:nvPr/>
        </p:nvSpPr>
        <p:spPr>
          <a:xfrm>
            <a:off x="6093728" y="4924154"/>
            <a:ext cx="167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28CA2-908E-4A18-937B-7D6F2DE798EB}"/>
              </a:ext>
            </a:extLst>
          </p:cNvPr>
          <p:cNvSpPr txBox="1"/>
          <p:nvPr/>
        </p:nvSpPr>
        <p:spPr>
          <a:xfrm>
            <a:off x="6858000" y="228732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density</a:t>
            </a:r>
          </a:p>
        </p:txBody>
      </p:sp>
    </p:spTree>
    <p:extLst>
      <p:ext uri="{BB962C8B-B14F-4D97-AF65-F5344CB8AC3E}">
        <p14:creationId xmlns:p14="http://schemas.microsoft.com/office/powerpoint/2010/main" val="46092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1B02-DE0B-4CE2-8973-19F613C8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Heat Flux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0588-7552-49AA-8304-48948E08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B1C9165-2C67-4026-A254-99718951F6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"/>
          <a:stretch/>
        </p:blipFill>
        <p:spPr>
          <a:xfrm>
            <a:off x="3657600" y="1117848"/>
            <a:ext cx="5385753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0F0555-531D-4C79-8912-BB4927739E08}"/>
              </a:ext>
            </a:extLst>
          </p:cNvPr>
          <p:cNvSpPr txBox="1"/>
          <p:nvPr/>
        </p:nvSpPr>
        <p:spPr>
          <a:xfrm>
            <a:off x="4712176" y="198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flux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73E3-0598-4681-8A92-42903CDE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2776"/>
            <a:ext cx="3810000" cy="4896544"/>
          </a:xfrm>
        </p:spPr>
        <p:txBody>
          <a:bodyPr/>
          <a:lstStyle/>
          <a:p>
            <a:r>
              <a:rPr lang="en-US" dirty="0"/>
              <a:t>Peak heat flux less than 2 MW m-2</a:t>
            </a:r>
          </a:p>
          <a:p>
            <a:r>
              <a:rPr lang="en-US" dirty="0"/>
              <a:t>Does not include radiation, but no dramatic changes expected</a:t>
            </a:r>
          </a:p>
        </p:txBody>
      </p:sp>
    </p:spTree>
    <p:extLst>
      <p:ext uri="{BB962C8B-B14F-4D97-AF65-F5344CB8AC3E}">
        <p14:creationId xmlns:p14="http://schemas.microsoft.com/office/powerpoint/2010/main" val="132021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1B02-DE0B-4CE2-8973-19F613C8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Sputtering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0588-7552-49AA-8304-48948E08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722340C-81F8-4E05-89F6-0489C2864B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/>
          <a:stretch/>
        </p:blipFill>
        <p:spPr>
          <a:xfrm>
            <a:off x="3674980" y="921717"/>
            <a:ext cx="5431172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7D4D4-F30A-4BAA-91D5-9124D2B21824}"/>
              </a:ext>
            </a:extLst>
          </p:cNvPr>
          <p:cNvSpPr txBox="1"/>
          <p:nvPr/>
        </p:nvSpPr>
        <p:spPr>
          <a:xfrm>
            <a:off x="4953000" y="147962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Sputtered flux density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F746AB5-3774-4D6A-A667-181F97E6C02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"/>
          <a:stretch/>
        </p:blipFill>
        <p:spPr>
          <a:xfrm>
            <a:off x="3717230" y="3689140"/>
            <a:ext cx="5346671" cy="2743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073E3-0598-4681-8A92-42903CDE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3810000" cy="5242520"/>
          </a:xfrm>
        </p:spPr>
        <p:txBody>
          <a:bodyPr/>
          <a:lstStyle/>
          <a:p>
            <a:r>
              <a:rPr lang="en-US" dirty="0"/>
              <a:t>Preliminary estimate of target W sputtering </a:t>
            </a:r>
          </a:p>
          <a:p>
            <a:pPr lvl="1"/>
            <a:r>
              <a:rPr lang="en-US" dirty="0"/>
              <a:t>Use TRIM database</a:t>
            </a:r>
          </a:p>
          <a:p>
            <a:pPr lvl="1"/>
            <a:r>
              <a:rPr lang="en-US" dirty="0"/>
              <a:t>Python routines courtesy of D. Coster</a:t>
            </a:r>
          </a:p>
          <a:p>
            <a:r>
              <a:rPr lang="en-US" dirty="0"/>
              <a:t>Literature reported limit: </a:t>
            </a:r>
            <a:r>
              <a:rPr lang="en-US" dirty="0" err="1"/>
              <a:t>1.5e19</a:t>
            </a:r>
            <a:r>
              <a:rPr lang="en-US" dirty="0"/>
              <a:t> </a:t>
            </a:r>
            <a:r>
              <a:rPr lang="en-US" dirty="0" err="1"/>
              <a:t>m2s</a:t>
            </a:r>
            <a:r>
              <a:rPr lang="en-US" dirty="0"/>
              <a:t>-1 (R. Wenninger, </a:t>
            </a:r>
            <a:r>
              <a:rPr lang="en-US" i="1" dirty="0"/>
              <a:t>Nuclear Fusion</a:t>
            </a:r>
            <a:r>
              <a:rPr lang="en-US" dirty="0"/>
              <a:t>, 2014)</a:t>
            </a:r>
          </a:p>
          <a:p>
            <a:r>
              <a:rPr lang="en-US" dirty="0"/>
              <a:t>Wall damage also to be evaluated</a:t>
            </a:r>
          </a:p>
          <a:p>
            <a:r>
              <a:rPr lang="en-US" dirty="0"/>
              <a:t>Input can be given to other codes (e.g. </a:t>
            </a:r>
            <a:r>
              <a:rPr lang="en-US" dirty="0" err="1"/>
              <a:t>ERO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6C2DC-8AA8-45D8-8037-FBDE867719E1}"/>
              </a:ext>
            </a:extLst>
          </p:cNvPr>
          <p:cNvSpPr txBox="1"/>
          <p:nvPr/>
        </p:nvSpPr>
        <p:spPr>
          <a:xfrm>
            <a:off x="5552365" y="3962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Wall neutral flux</a:t>
            </a:r>
          </a:p>
        </p:txBody>
      </p:sp>
    </p:spTree>
    <p:extLst>
      <p:ext uri="{BB962C8B-B14F-4D97-AF65-F5344CB8AC3E}">
        <p14:creationId xmlns:p14="http://schemas.microsoft.com/office/powerpoint/2010/main" val="331121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E6D6-187F-4213-B49E-E8FC45DD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Neutrals in the Divertor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9FFBF-A415-4A45-936B-6492D67A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8D7CB17-E086-4481-A5BD-88E1EBA9EA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40185"/>
            <a:ext cx="3291840" cy="2468880"/>
          </a:xfrm>
          <a:prstGeom prst="rect">
            <a:avLst/>
          </a:prstGeom>
        </p:spPr>
      </p:pic>
      <p:pic>
        <p:nvPicPr>
          <p:cNvPr id="8" name="Picture 7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6B5A135A-EDF4-4291-9771-54C56D2C1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89951"/>
            <a:ext cx="3291840" cy="246888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DBD3D56-8488-46D4-9AB9-F40090057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92" y="3559204"/>
            <a:ext cx="3291840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6A758B-90E8-4F21-AA9B-04A197369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553148"/>
            <a:ext cx="3291840" cy="24688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47813B-B0DA-41A2-8DB9-268FDDB4C35D}"/>
              </a:ext>
            </a:extLst>
          </p:cNvPr>
          <p:cNvCxnSpPr>
            <a:cxnSpLocks/>
          </p:cNvCxnSpPr>
          <p:nvPr/>
        </p:nvCxnSpPr>
        <p:spPr>
          <a:xfrm>
            <a:off x="2355640" y="2567587"/>
            <a:ext cx="920960" cy="32801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76DE2C-68A5-4656-B198-EC754768D291}"/>
              </a:ext>
            </a:extLst>
          </p:cNvPr>
          <p:cNvCxnSpPr>
            <a:cxnSpLocks/>
          </p:cNvCxnSpPr>
          <p:nvPr/>
        </p:nvCxnSpPr>
        <p:spPr>
          <a:xfrm>
            <a:off x="5943600" y="2590800"/>
            <a:ext cx="920960" cy="32801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37C8C9-9FFC-495C-A865-168D736C0D87}"/>
              </a:ext>
            </a:extLst>
          </p:cNvPr>
          <p:cNvCxnSpPr>
            <a:cxnSpLocks/>
          </p:cNvCxnSpPr>
          <p:nvPr/>
        </p:nvCxnSpPr>
        <p:spPr>
          <a:xfrm>
            <a:off x="2514600" y="5074870"/>
            <a:ext cx="920960" cy="32801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33801D-F8F1-4D4A-995B-5D3ADE50E11F}"/>
              </a:ext>
            </a:extLst>
          </p:cNvPr>
          <p:cNvCxnSpPr>
            <a:cxnSpLocks/>
          </p:cNvCxnSpPr>
          <p:nvPr/>
        </p:nvCxnSpPr>
        <p:spPr>
          <a:xfrm>
            <a:off x="5724708" y="5074870"/>
            <a:ext cx="920960" cy="32801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8757B9B-AA50-4C10-A646-DB4C06E54C88}"/>
              </a:ext>
            </a:extLst>
          </p:cNvPr>
          <p:cNvSpPr txBox="1"/>
          <p:nvPr/>
        </p:nvSpPr>
        <p:spPr>
          <a:xfrm>
            <a:off x="2331215" y="278484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350D05-9327-4AEC-80AA-8D369586B14B}"/>
              </a:ext>
            </a:extLst>
          </p:cNvPr>
          <p:cNvSpPr txBox="1"/>
          <p:nvPr/>
        </p:nvSpPr>
        <p:spPr>
          <a:xfrm>
            <a:off x="5978722" y="27929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4B72FC-DED0-4FC8-8F45-806D01C7DD99}"/>
              </a:ext>
            </a:extLst>
          </p:cNvPr>
          <p:cNvSpPr txBox="1"/>
          <p:nvPr/>
        </p:nvSpPr>
        <p:spPr>
          <a:xfrm>
            <a:off x="2514600" y="52839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E7B97-C9EB-4A48-9ED6-8A16EE7EDDA4}"/>
              </a:ext>
            </a:extLst>
          </p:cNvPr>
          <p:cNvSpPr txBox="1"/>
          <p:nvPr/>
        </p:nvSpPr>
        <p:spPr>
          <a:xfrm>
            <a:off x="5736112" y="529515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4962-C4CA-4E05-9236-C9D7DB7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072167"/>
            <a:ext cx="8305800" cy="67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Neutrals accumulate close to the pump ... But not so much!</a:t>
            </a:r>
          </a:p>
        </p:txBody>
      </p:sp>
    </p:spTree>
    <p:extLst>
      <p:ext uri="{BB962C8B-B14F-4D97-AF65-F5344CB8AC3E}">
        <p14:creationId xmlns:p14="http://schemas.microsoft.com/office/powerpoint/2010/main" val="183344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E6D6-187F-4213-B49E-E8FC45DD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Neutrals in the Divertor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9FFBF-A415-4A45-936B-6492D67A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64962-C4CA-4E05-9236-C9D7DB769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37" y="4766565"/>
            <a:ext cx="8305800" cy="67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Estimated pumping speed: several </a:t>
            </a:r>
            <a:r>
              <a:rPr lang="en-US" dirty="0" err="1"/>
              <a:t>1e3</a:t>
            </a:r>
            <a:r>
              <a:rPr lang="en-US" dirty="0"/>
              <a:t> </a:t>
            </a:r>
            <a:r>
              <a:rPr lang="en-US" dirty="0" err="1"/>
              <a:t>m3s</a:t>
            </a:r>
            <a:r>
              <a:rPr lang="en-US" dirty="0"/>
              <a:t>-1 </a:t>
            </a:r>
            <a:r>
              <a:rPr lang="en-US" dirty="0">
                <a:sym typeface="Wingdings" panose="05000000000000000000" pitchFamily="2" charset="2"/>
              </a:rPr>
              <a:t> too much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B67D79-8637-458B-97CB-E1E874F942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347672"/>
                  </p:ext>
                </p:extLst>
              </p:nvPr>
            </p:nvGraphicFramePr>
            <p:xfrm>
              <a:off x="533400" y="1447800"/>
              <a:ext cx="8077200" cy="25567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8319">
                      <a:extLst>
                        <a:ext uri="{9D8B030D-6E8A-4147-A177-3AD203B41FA5}">
                          <a16:colId xmlns:a16="http://schemas.microsoft.com/office/drawing/2014/main" val="3602446674"/>
                        </a:ext>
                      </a:extLst>
                    </a:gridCol>
                    <a:gridCol w="3384082">
                      <a:extLst>
                        <a:ext uri="{9D8B030D-6E8A-4147-A177-3AD203B41FA5}">
                          <a16:colId xmlns:a16="http://schemas.microsoft.com/office/drawing/2014/main" val="893164609"/>
                        </a:ext>
                      </a:extLst>
                    </a:gridCol>
                    <a:gridCol w="3044799">
                      <a:extLst>
                        <a:ext uri="{9D8B030D-6E8A-4147-A177-3AD203B41FA5}">
                          <a16:colId xmlns:a16="http://schemas.microsoft.com/office/drawing/2014/main" val="2007500482"/>
                        </a:ext>
                      </a:extLst>
                    </a:gridCol>
                  </a:tblGrid>
                  <a:tr h="5251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Neutral species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Pressure close to pump opening (Pa)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Density close to pump opening (m</a:t>
                          </a:r>
                          <a:r>
                            <a:rPr lang="en-US" sz="2400" baseline="30000">
                              <a:effectLst/>
                            </a:rPr>
                            <a:t>-3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1215184"/>
                      </a:ext>
                    </a:extLst>
                  </a:tr>
                  <a:tr h="27665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1.2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1.3×10</a:t>
                          </a:r>
                          <a:r>
                            <a:rPr lang="en-US" sz="2400" baseline="30000">
                              <a:effectLst/>
                            </a:rPr>
                            <a:t>19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003278"/>
                      </a:ext>
                    </a:extLst>
                  </a:tr>
                  <a:tr h="2891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2.8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3.8×10</a:t>
                          </a:r>
                          <a:r>
                            <a:rPr lang="en-US" sz="2400" baseline="30000">
                              <a:effectLst/>
                            </a:rPr>
                            <a:t>19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5738979"/>
                      </a:ext>
                    </a:extLst>
                  </a:tr>
                  <a:tr h="27665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𝐻𝑒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0.26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1.3×10</a:t>
                          </a:r>
                          <a:r>
                            <a:rPr lang="en-US" sz="2400" baseline="30000">
                              <a:effectLst/>
                            </a:rPr>
                            <a:t>18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4359647"/>
                      </a:ext>
                    </a:extLst>
                  </a:tr>
                  <a:tr h="27665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>
                                        <a:effectLst/>
                                      </a:rPr>
                                      <m:t>𝐴𝑟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0.025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9.6×10</a:t>
                          </a:r>
                          <a:r>
                            <a:rPr lang="en-US" sz="2400" baseline="30000" dirty="0">
                              <a:effectLst/>
                            </a:rPr>
                            <a:t>16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2885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B67D79-8637-458B-97CB-E1E874F942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347672"/>
                  </p:ext>
                </p:extLst>
              </p:nvPr>
            </p:nvGraphicFramePr>
            <p:xfrm>
              <a:off x="533400" y="1447800"/>
              <a:ext cx="8077200" cy="255676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8319">
                      <a:extLst>
                        <a:ext uri="{9D8B030D-6E8A-4147-A177-3AD203B41FA5}">
                          <a16:colId xmlns:a16="http://schemas.microsoft.com/office/drawing/2014/main" val="3602446674"/>
                        </a:ext>
                      </a:extLst>
                    </a:gridCol>
                    <a:gridCol w="3384082">
                      <a:extLst>
                        <a:ext uri="{9D8B030D-6E8A-4147-A177-3AD203B41FA5}">
                          <a16:colId xmlns:a16="http://schemas.microsoft.com/office/drawing/2014/main" val="893164609"/>
                        </a:ext>
                      </a:extLst>
                    </a:gridCol>
                    <a:gridCol w="3044799">
                      <a:extLst>
                        <a:ext uri="{9D8B030D-6E8A-4147-A177-3AD203B41FA5}">
                          <a16:colId xmlns:a16="http://schemas.microsoft.com/office/drawing/2014/main" val="2007500482"/>
                        </a:ext>
                      </a:extLst>
                    </a:gridCol>
                  </a:tblGrid>
                  <a:tr h="81654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Neutral species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Pressure close to pump opening (Pa)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Density close to pump opening (m</a:t>
                          </a:r>
                          <a:r>
                            <a:rPr lang="en-US" sz="2400" baseline="30000">
                              <a:effectLst/>
                            </a:rPr>
                            <a:t>-3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1215184"/>
                      </a:ext>
                    </a:extLst>
                  </a:tr>
                  <a:tr h="43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9" t="-202817" r="-390775" b="-3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1.2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1.3×10</a:t>
                          </a:r>
                          <a:r>
                            <a:rPr lang="en-US" sz="2400" baseline="30000">
                              <a:effectLst/>
                            </a:rPr>
                            <a:t>19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003278"/>
                      </a:ext>
                    </a:extLst>
                  </a:tr>
                  <a:tr h="449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9" t="-290541" r="-390775" b="-2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2.8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3.8×10</a:t>
                          </a:r>
                          <a:r>
                            <a:rPr lang="en-US" sz="2400" baseline="30000">
                              <a:effectLst/>
                            </a:rPr>
                            <a:t>19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15738979"/>
                      </a:ext>
                    </a:extLst>
                  </a:tr>
                  <a:tr h="43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9" t="-412857" r="-390775" b="-1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0.26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1.3×10</a:t>
                          </a:r>
                          <a:r>
                            <a:rPr lang="en-US" sz="2400" baseline="30000">
                              <a:effectLst/>
                            </a:rPr>
                            <a:t>18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74359647"/>
                      </a:ext>
                    </a:extLst>
                  </a:tr>
                  <a:tr h="430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9" t="-505634" r="-390775" b="-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0.025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9.6×10</a:t>
                          </a:r>
                          <a:r>
                            <a:rPr lang="en-US" sz="2400" baseline="30000" dirty="0">
                              <a:effectLst/>
                            </a:rPr>
                            <a:t>16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52885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364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3D1F-9DF8-441D-AC62-7AEBFC62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Neutral / Divertor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A6241-760F-4445-9D2E-183D55778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2776"/>
            <a:ext cx="4114800" cy="4896544"/>
          </a:xfrm>
        </p:spPr>
        <p:txBody>
          <a:bodyPr/>
          <a:lstStyle/>
          <a:p>
            <a:r>
              <a:rPr lang="en-US" dirty="0"/>
              <a:t>At a first look, neutral conditions in the divertor seems the most critical parameter feature</a:t>
            </a:r>
          </a:p>
          <a:p>
            <a:r>
              <a:rPr lang="en-US" dirty="0"/>
              <a:t>Possible mitigating actions:</a:t>
            </a:r>
          </a:p>
          <a:p>
            <a:pPr lvl="1"/>
            <a:r>
              <a:rPr lang="en-US" dirty="0"/>
              <a:t>Explore higher upstream density</a:t>
            </a:r>
          </a:p>
          <a:p>
            <a:pPr lvl="1"/>
            <a:r>
              <a:rPr lang="en-US" dirty="0"/>
              <a:t>Should we include the liner in our modeling?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2F6E4-ECAA-4AF9-8730-FD5A7CBE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1EAE7F9-9F02-43D1-AC61-D7670B152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8333"/>
          <a:stretch/>
        </p:blipFill>
        <p:spPr>
          <a:xfrm>
            <a:off x="4239444" y="1245870"/>
            <a:ext cx="434340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9A0D-B5C1-4412-A34C-D6FB2413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 (Proposal)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F7B73-9ED9-49AC-B1C4-79AEE313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upstream density</a:t>
            </a:r>
          </a:p>
          <a:p>
            <a:pPr lvl="1"/>
            <a:r>
              <a:rPr lang="en-US" dirty="0"/>
              <a:t>Always beneficial</a:t>
            </a:r>
          </a:p>
          <a:p>
            <a:pPr lvl="1"/>
            <a:r>
              <a:rPr lang="en-US" dirty="0"/>
              <a:t>Complete the desired detachment scan</a:t>
            </a:r>
          </a:p>
          <a:p>
            <a:r>
              <a:rPr lang="en-US" dirty="0"/>
              <a:t>Include the liner in simulations</a:t>
            </a:r>
          </a:p>
          <a:p>
            <a:pPr lvl="1"/>
            <a:r>
              <a:rPr lang="en-US" dirty="0"/>
              <a:t>More accurate divertor description</a:t>
            </a:r>
          </a:p>
          <a:p>
            <a:pPr lvl="1"/>
            <a:r>
              <a:rPr lang="en-US" dirty="0"/>
              <a:t>Hope for better pumping conditions</a:t>
            </a:r>
          </a:p>
          <a:p>
            <a:r>
              <a:rPr lang="en-US" dirty="0"/>
              <a:t>Consider species-dependent albedos </a:t>
            </a:r>
          </a:p>
          <a:p>
            <a:pPr lvl="1"/>
            <a:r>
              <a:rPr lang="en-US" dirty="0"/>
              <a:t>Not sure if a major difference might arise</a:t>
            </a:r>
          </a:p>
          <a:p>
            <a:pPr lvl="1"/>
            <a:r>
              <a:rPr lang="en-US" dirty="0"/>
              <a:t>But it could improve the simulation accuracy/reliability</a:t>
            </a:r>
          </a:p>
          <a:p>
            <a:r>
              <a:rPr lang="en-US" dirty="0"/>
              <a:t>Code upgrade: from 3.0.6 to 3.0.7</a:t>
            </a:r>
          </a:p>
          <a:p>
            <a:pPr lvl="1"/>
            <a:r>
              <a:rPr lang="en-US" dirty="0"/>
              <a:t>New version just released</a:t>
            </a:r>
          </a:p>
          <a:p>
            <a:pPr lvl="1"/>
            <a:r>
              <a:rPr lang="en-US" dirty="0"/>
              <a:t>Second half of 2020 seems a reasonable time to upgrade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83A00-E532-461F-8B71-B42E4DB0E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4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D5B0-1CDE-4F8C-9D57-83F6C281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879D-95C1-4B31-A6BB-0B425C90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4" y="1371600"/>
            <a:ext cx="7543800" cy="4896544"/>
          </a:xfrm>
        </p:spPr>
        <p:txBody>
          <a:bodyPr/>
          <a:lstStyle/>
          <a:p>
            <a:r>
              <a:rPr lang="en-US" sz="2800" dirty="0"/>
              <a:t>Task specification/status</a:t>
            </a:r>
          </a:p>
          <a:p>
            <a:r>
              <a:rPr lang="en-US" sz="2800" dirty="0"/>
              <a:t>Low/density attached case</a:t>
            </a:r>
          </a:p>
          <a:p>
            <a:r>
              <a:rPr lang="en-US" sz="2800" dirty="0"/>
              <a:t>Scans towards high density/detachment</a:t>
            </a:r>
          </a:p>
          <a:p>
            <a:r>
              <a:rPr lang="en-US" sz="2800" dirty="0"/>
              <a:t>Current status: target loads, sputtering, pumping</a:t>
            </a:r>
          </a:p>
          <a:p>
            <a:r>
              <a:rPr lang="en-US" sz="2800" dirty="0"/>
              <a:t>Future developments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F488F-E1A2-4725-A504-AA8563F7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4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6D27-D144-44B8-9D16-5D5B552E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C426C-5E5B-4C89-B0C2-BA2EAC0D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E468B0D-AB8F-4C82-941E-07CB55656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068896" cy="47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E15C-F5AD-40D4-85C2-D2D9F3A4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Specifications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14200-8274-48DD-95C6-C2747A46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A066F7C-9256-4D62-87C4-74C51A663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25641"/>
              </p:ext>
            </p:extLst>
          </p:nvPr>
        </p:nvGraphicFramePr>
        <p:xfrm>
          <a:off x="685800" y="1676400"/>
          <a:ext cx="7620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9157742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85703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9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Strongly attached case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(no evidence of momentum loss in the plasma flow to the target)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4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Barely detached case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(evidence of momentum loss but electron temperature still above 5 eV on the divertor plate)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4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Fully detached case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(electron temperature below 5 eV and heat flux below 10 MW/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m2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on the divertor plate)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74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Overly detached case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(larger impurity concentration than in case 3 – radiation front moving towards the X-point)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6543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240FB43-6428-4F3C-A99D-5DBCE4E9C970}"/>
              </a:ext>
            </a:extLst>
          </p:cNvPr>
          <p:cNvSpPr/>
          <p:nvPr/>
        </p:nvSpPr>
        <p:spPr>
          <a:xfrm>
            <a:off x="7520082" y="2338013"/>
            <a:ext cx="381000" cy="381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ECF85A-D709-4858-AA77-287BCD2A0804}"/>
              </a:ext>
            </a:extLst>
          </p:cNvPr>
          <p:cNvSpPr/>
          <p:nvPr/>
        </p:nvSpPr>
        <p:spPr>
          <a:xfrm>
            <a:off x="7503682" y="2979204"/>
            <a:ext cx="381000" cy="381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A705D-0232-4479-AA4C-5E506C03FCC5}"/>
              </a:ext>
            </a:extLst>
          </p:cNvPr>
          <p:cNvSpPr/>
          <p:nvPr/>
        </p:nvSpPr>
        <p:spPr>
          <a:xfrm>
            <a:off x="7499897" y="366903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527C0B-E77E-40B7-8472-DE6A44954AC3}"/>
              </a:ext>
            </a:extLst>
          </p:cNvPr>
          <p:cNvSpPr/>
          <p:nvPr/>
        </p:nvSpPr>
        <p:spPr>
          <a:xfrm>
            <a:off x="7501663" y="4388777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C203B-0CDE-4FA6-A979-C7066568C8AB}"/>
              </a:ext>
            </a:extLst>
          </p:cNvPr>
          <p:cNvSpPr txBox="1"/>
          <p:nvPr/>
        </p:nvSpPr>
        <p:spPr>
          <a:xfrm>
            <a:off x="762000" y="5181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first two objectives are available now, the last two are still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19588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318F-BC67-42C1-998D-5D2F49A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Attached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02315-7A51-425A-82CC-0D0FD16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F. Subba| </a:t>
            </a:r>
            <a:r>
              <a:rPr lang="en-GB" dirty="0" err="1"/>
              <a:t>KDII#8</a:t>
            </a:r>
            <a:r>
              <a:rPr lang="en-GB" dirty="0"/>
              <a:t> Final Meeting | Remote | 2020-07-01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27A11-7F2E-4E30-9A12-47DE366D7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2971" y="3657600"/>
            <a:ext cx="5659755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33B29-E70C-43FB-AC47-00D48FAC52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95" y="914400"/>
            <a:ext cx="5742305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31CA1-6230-4A9B-9885-92EF1CE278A2}"/>
              </a:ext>
            </a:extLst>
          </p:cNvPr>
          <p:cNvSpPr txBox="1"/>
          <p:nvPr/>
        </p:nvSpPr>
        <p:spPr>
          <a:xfrm>
            <a:off x="152400" y="1298172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 attached case: end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Target heat flux barely tolerable</a:t>
            </a:r>
          </a:p>
          <a:p>
            <a:pPr algn="ctr"/>
            <a:r>
              <a:rPr lang="en-US" sz="2000" dirty="0"/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 unrealistic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Upstream density: &lt; </a:t>
            </a:r>
            <a:r>
              <a:rPr lang="en-US" sz="2000" dirty="0" err="1"/>
              <a:t>2e19</a:t>
            </a:r>
            <a:r>
              <a:rPr lang="en-US" sz="2000" dirty="0"/>
              <a:t> m-3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0531B-BFAE-4226-9C8A-B8809D28A552}"/>
              </a:ext>
            </a:extLst>
          </p:cNvPr>
          <p:cNvSpPr txBox="1"/>
          <p:nvPr/>
        </p:nvSpPr>
        <p:spPr>
          <a:xfrm>
            <a:off x="381000" y="4029765"/>
            <a:ext cx="3020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in</a:t>
            </a:r>
            <a:r>
              <a:rPr lang="en-US" sz="2000" dirty="0"/>
              <a:t> = 150 MW</a:t>
            </a:r>
          </a:p>
          <a:p>
            <a:r>
              <a:rPr lang="en-US" sz="2000" dirty="0"/>
              <a:t>Particles:</a:t>
            </a:r>
          </a:p>
          <a:p>
            <a:pPr lvl="1"/>
            <a:r>
              <a:rPr lang="en-US" sz="2000" dirty="0"/>
              <a:t>D Pellet = </a:t>
            </a:r>
            <a:r>
              <a:rPr lang="en-US" sz="2000" dirty="0" err="1"/>
              <a:t>3.0e22</a:t>
            </a:r>
            <a:r>
              <a:rPr lang="en-US" sz="2000" dirty="0"/>
              <a:t> s-1</a:t>
            </a:r>
          </a:p>
          <a:p>
            <a:pPr lvl="1"/>
            <a:r>
              <a:rPr lang="en-US" sz="2000" dirty="0"/>
              <a:t>D puff = </a:t>
            </a:r>
            <a:r>
              <a:rPr lang="en-US" sz="2000" dirty="0" err="1"/>
              <a:t>4.6e21</a:t>
            </a:r>
            <a:r>
              <a:rPr lang="en-US" sz="2000" dirty="0"/>
              <a:t> s-1</a:t>
            </a:r>
          </a:p>
          <a:p>
            <a:pPr lvl="1"/>
            <a:r>
              <a:rPr lang="en-US" sz="2000" dirty="0" err="1"/>
              <a:t>Ar</a:t>
            </a:r>
            <a:r>
              <a:rPr lang="en-US" sz="2000" dirty="0"/>
              <a:t> puff = </a:t>
            </a:r>
            <a:r>
              <a:rPr lang="en-US" sz="2000" dirty="0" err="1"/>
              <a:t>3.0e19</a:t>
            </a:r>
            <a:r>
              <a:rPr lang="en-US" sz="2000" dirty="0"/>
              <a:t> s-1</a:t>
            </a:r>
          </a:p>
          <a:p>
            <a:pPr lvl="1"/>
            <a:r>
              <a:rPr lang="en-US" sz="2000" dirty="0"/>
              <a:t>He </a:t>
            </a:r>
            <a:r>
              <a:rPr lang="en-US" sz="2000" dirty="0" err="1"/>
              <a:t>7.1e20</a:t>
            </a:r>
            <a:r>
              <a:rPr lang="en-US" sz="2000" dirty="0"/>
              <a:t> s-1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03C58-43E9-4156-92F5-62B13C2C69F2}"/>
              </a:ext>
            </a:extLst>
          </p:cNvPr>
          <p:cNvSpPr txBox="1"/>
          <p:nvPr/>
        </p:nvSpPr>
        <p:spPr>
          <a:xfrm>
            <a:off x="4419600" y="129817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flux density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F325F-CBFC-4D66-9422-E9CF41B34BD7}"/>
              </a:ext>
            </a:extLst>
          </p:cNvPr>
          <p:cNvSpPr txBox="1"/>
          <p:nvPr/>
        </p:nvSpPr>
        <p:spPr>
          <a:xfrm>
            <a:off x="6477000" y="39397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Density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213088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13BE-A4B8-4B5C-A648-08E6A744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Upstream Density: Dead End?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81C22-B9C2-4B60-9F1D-D1BB7876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F. Subba| </a:t>
            </a:r>
            <a:r>
              <a:rPr lang="en-GB" dirty="0" err="1"/>
              <a:t>KDII#8</a:t>
            </a:r>
            <a:r>
              <a:rPr lang="en-GB" dirty="0"/>
              <a:t> Final Meeting | Remote | 2020-07-01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1CBE2B8-5150-4348-9530-4A608EF71D3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/>
          <a:stretch/>
        </p:blipFill>
        <p:spPr>
          <a:xfrm>
            <a:off x="3657600" y="984217"/>
            <a:ext cx="5437505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B41AD-FAD3-4518-89E5-166C422E3DB2}"/>
              </a:ext>
            </a:extLst>
          </p:cNvPr>
          <p:cNvSpPr txBox="1"/>
          <p:nvPr/>
        </p:nvSpPr>
        <p:spPr>
          <a:xfrm>
            <a:off x="6248400" y="23022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D puff up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5EE4EC8-DF0F-4433-920C-CE0201ECB4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"/>
          <a:stretch/>
        </p:blipFill>
        <p:spPr>
          <a:xfrm>
            <a:off x="3618798" y="3779833"/>
            <a:ext cx="54864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C52F9-BA3D-4C44-9BBA-AA2A42B49764}"/>
              </a:ext>
            </a:extLst>
          </p:cNvPr>
          <p:cNvSpPr txBox="1"/>
          <p:nvPr/>
        </p:nvSpPr>
        <p:spPr>
          <a:xfrm>
            <a:off x="4343400" y="533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 </a:t>
            </a:r>
            <a:r>
              <a:rPr lang="en-US" dirty="0" err="1"/>
              <a:t>Ar</a:t>
            </a:r>
            <a:r>
              <a:rPr lang="en-US" dirty="0"/>
              <a:t> Puff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9595-476B-48D9-A91C-A0936F73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6" y="1219200"/>
            <a:ext cx="3810000" cy="4896544"/>
          </a:xfrm>
        </p:spPr>
        <p:txBody>
          <a:bodyPr/>
          <a:lstStyle/>
          <a:p>
            <a:r>
              <a:rPr lang="en-US" dirty="0"/>
              <a:t>Increase </a:t>
            </a:r>
            <a:r>
              <a:rPr lang="en-US" dirty="0" err="1"/>
              <a:t>D</a:t>
            </a:r>
            <a:r>
              <a:rPr lang="en-US" baseline="-25000" dirty="0" err="1"/>
              <a:t>puff</a:t>
            </a:r>
            <a:r>
              <a:rPr lang="en-US" dirty="0"/>
              <a:t> shows little effect</a:t>
            </a:r>
          </a:p>
          <a:p>
            <a:pPr lvl="1"/>
            <a:r>
              <a:rPr lang="en-US" dirty="0"/>
              <a:t>Probably need (at least) to be more aggressive</a:t>
            </a:r>
          </a:p>
          <a:p>
            <a:pPr lvl="1"/>
            <a:r>
              <a:rPr lang="en-US" dirty="0"/>
              <a:t>But puff would be no more a “correction”</a:t>
            </a:r>
          </a:p>
          <a:p>
            <a:r>
              <a:rPr lang="en-US" dirty="0"/>
              <a:t>Decrease </a:t>
            </a:r>
            <a:r>
              <a:rPr lang="en-US" dirty="0" err="1"/>
              <a:t>Ar</a:t>
            </a:r>
            <a:r>
              <a:rPr lang="en-US" dirty="0"/>
              <a:t> puff has more significant effect</a:t>
            </a:r>
          </a:p>
          <a:p>
            <a:pPr lvl="1"/>
            <a:r>
              <a:rPr lang="en-US" dirty="0"/>
              <a:t>Possible explanation from S. </a:t>
            </a:r>
            <a:r>
              <a:rPr lang="en-US" dirty="0" err="1"/>
              <a:t>Krasheninnikov</a:t>
            </a:r>
            <a:r>
              <a:rPr lang="en-US" dirty="0"/>
              <a:t>, Phys. of Plasmas, 2016</a:t>
            </a:r>
          </a:p>
          <a:p>
            <a:pPr lvl="1"/>
            <a:r>
              <a:rPr lang="en-US" dirty="0"/>
              <a:t>But we still want a high-radiative divertor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68478-391F-4665-B75D-2D4008B1A852}"/>
              </a:ext>
            </a:extLst>
          </p:cNvPr>
          <p:cNvSpPr txBox="1"/>
          <p:nvPr/>
        </p:nvSpPr>
        <p:spPr>
          <a:xfrm>
            <a:off x="304800" y="602644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Try both ways together!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73A5-8DCA-4840-BA9B-FA538AB5BD99}"/>
              </a:ext>
            </a:extLst>
          </p:cNvPr>
          <p:cNvSpPr txBox="1"/>
          <p:nvPr/>
        </p:nvSpPr>
        <p:spPr>
          <a:xfrm>
            <a:off x="4417356" y="115618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 density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37A614-4545-434B-920B-7494224C8874}"/>
              </a:ext>
            </a:extLst>
          </p:cNvPr>
          <p:cNvSpPr txBox="1"/>
          <p:nvPr/>
        </p:nvSpPr>
        <p:spPr>
          <a:xfrm>
            <a:off x="4386069" y="39895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 density</a:t>
            </a:r>
          </a:p>
        </p:txBody>
      </p:sp>
    </p:spTree>
    <p:extLst>
      <p:ext uri="{BB962C8B-B14F-4D97-AF65-F5344CB8AC3E}">
        <p14:creationId xmlns:p14="http://schemas.microsoft.com/office/powerpoint/2010/main" val="34863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8F26-AFC2-4763-9A8D-0C124A1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a Different Setup (Pilot Case)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162D-A8AA-4462-A1D9-FE7F9959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Change substantially the setup</a:t>
            </a:r>
          </a:p>
          <a:p>
            <a:r>
              <a:rPr lang="en-US" sz="2800" dirty="0"/>
              <a:t>Particle </a:t>
            </a:r>
            <a:r>
              <a:rPr lang="en-US" sz="2800" dirty="0" err="1"/>
              <a:t>fuelling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err="1"/>
              <a:t>D</a:t>
            </a:r>
            <a:r>
              <a:rPr lang="en-US" sz="2400" baseline="-25000" dirty="0" err="1"/>
              <a:t>puff</a:t>
            </a:r>
            <a:r>
              <a:rPr lang="en-US" sz="2400" dirty="0"/>
              <a:t>: </a:t>
            </a:r>
            <a:r>
              <a:rPr lang="en-US" sz="2400" dirty="0" err="1"/>
              <a:t>1e23</a:t>
            </a:r>
            <a:r>
              <a:rPr lang="en-US" sz="2400" dirty="0"/>
              <a:t> s-1</a:t>
            </a:r>
          </a:p>
          <a:p>
            <a:pPr lvl="1"/>
            <a:r>
              <a:rPr lang="en-US" sz="2400" dirty="0"/>
              <a:t>Pellets: </a:t>
            </a:r>
            <a:r>
              <a:rPr lang="en-US" sz="2400" dirty="0" err="1"/>
              <a:t>7e21</a:t>
            </a:r>
            <a:r>
              <a:rPr lang="en-US" sz="2400" dirty="0"/>
              <a:t> s-1</a:t>
            </a:r>
          </a:p>
          <a:p>
            <a:pPr lvl="1"/>
            <a:r>
              <a:rPr lang="en-US" sz="2400" dirty="0" err="1"/>
              <a:t>Ar</a:t>
            </a:r>
            <a:r>
              <a:rPr lang="en-US" sz="2400" baseline="-25000" dirty="0" err="1"/>
              <a:t>puff</a:t>
            </a:r>
            <a:r>
              <a:rPr lang="en-US" sz="2400" dirty="0"/>
              <a:t>: </a:t>
            </a:r>
            <a:r>
              <a:rPr lang="en-US" sz="2400" dirty="0" err="1"/>
              <a:t>1.5e19</a:t>
            </a:r>
            <a:r>
              <a:rPr lang="en-US" sz="2400" dirty="0"/>
              <a:t> s-1</a:t>
            </a:r>
          </a:p>
          <a:p>
            <a:r>
              <a:rPr lang="en-US" sz="2800" dirty="0" err="1"/>
              <a:t>P</a:t>
            </a:r>
            <a:r>
              <a:rPr lang="en-US" sz="2800" baseline="-25000" dirty="0" err="1"/>
              <a:t>core</a:t>
            </a:r>
            <a:r>
              <a:rPr lang="en-US" sz="2800" dirty="0"/>
              <a:t>: 150 MW (unchanged)</a:t>
            </a:r>
          </a:p>
          <a:p>
            <a:r>
              <a:rPr lang="en-US" sz="2800" dirty="0"/>
              <a:t>Consequences: </a:t>
            </a:r>
          </a:p>
          <a:p>
            <a:pPr lvl="1"/>
            <a:r>
              <a:rPr lang="en-US" sz="2400" dirty="0"/>
              <a:t>Worsen the T burn-up</a:t>
            </a:r>
          </a:p>
          <a:p>
            <a:pPr lvl="1"/>
            <a:r>
              <a:rPr lang="en-US" sz="2400" dirty="0"/>
              <a:t>Put more stress on the fuel recycle system</a:t>
            </a:r>
          </a:p>
          <a:p>
            <a:pPr lvl="1"/>
            <a:r>
              <a:rPr lang="en-US" sz="2400" dirty="0"/>
              <a:t>Still doable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1447A-8114-495E-860E-76B548E2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48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0154-DDE6-4403-831C-91E05045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Steady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79CC3-35ED-4DA8-A0B0-912DACB87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FA7EBEC6-4DAD-4060-8642-A9D62F9132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/>
          <a:stretch/>
        </p:blipFill>
        <p:spPr>
          <a:xfrm>
            <a:off x="3680531" y="990600"/>
            <a:ext cx="5431172" cy="2743200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01F903E-F50F-405E-9AEB-265E5C9A59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/>
          <a:stretch/>
        </p:blipFill>
        <p:spPr>
          <a:xfrm>
            <a:off x="3658832" y="3802037"/>
            <a:ext cx="5431172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C42CE-5449-431F-8681-168A00255891}"/>
              </a:ext>
            </a:extLst>
          </p:cNvPr>
          <p:cNvSpPr txBox="1"/>
          <p:nvPr/>
        </p:nvSpPr>
        <p:spPr>
          <a:xfrm>
            <a:off x="4414917" y="4191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 density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7F521-1067-422F-9042-DF574BD630BA}"/>
              </a:ext>
            </a:extLst>
          </p:cNvPr>
          <p:cNvSpPr txBox="1"/>
          <p:nvPr/>
        </p:nvSpPr>
        <p:spPr>
          <a:xfrm>
            <a:off x="5573702" y="289039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Int. energy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747C8-0EA6-437A-A2F6-E258F810F0D3}"/>
              </a:ext>
            </a:extLst>
          </p:cNvPr>
          <p:cNvSpPr txBox="1"/>
          <p:nvPr/>
        </p:nvSpPr>
        <p:spPr>
          <a:xfrm>
            <a:off x="59436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</a:t>
            </a:r>
            <a:r>
              <a:rPr lang="en-US" baseline="-25000" dirty="0" err="1"/>
              <a:t>up</a:t>
            </a:r>
            <a:r>
              <a:rPr lang="en-US" baseline="-25000" dirty="0"/>
              <a:t> </a:t>
            </a:r>
            <a:r>
              <a:rPr lang="en-US" dirty="0">
                <a:sym typeface="Wingdings" panose="05000000000000000000" pitchFamily="2" charset="2"/>
              </a:rPr>
              <a:t> ~</a:t>
            </a:r>
            <a:r>
              <a:rPr lang="en-US" dirty="0" err="1">
                <a:sym typeface="Wingdings" panose="05000000000000000000" pitchFamily="2" charset="2"/>
              </a:rPr>
              <a:t>3e19</a:t>
            </a:r>
            <a:r>
              <a:rPr lang="en-US" dirty="0">
                <a:sym typeface="Wingdings" panose="05000000000000000000" pitchFamily="2" charset="2"/>
              </a:rPr>
              <a:t> m-3?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97CE-FEA0-4683-8E6C-D62D6A5A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1" y="1111681"/>
            <a:ext cx="3962400" cy="3311624"/>
          </a:xfrm>
        </p:spPr>
        <p:txBody>
          <a:bodyPr/>
          <a:lstStyle/>
          <a:p>
            <a:r>
              <a:rPr lang="en-US" dirty="0"/>
              <a:t>Pilot case not steady state yet, but not terribly far</a:t>
            </a:r>
          </a:p>
          <a:p>
            <a:r>
              <a:rPr lang="en-US" dirty="0"/>
              <a:t>Energy content: increase rate ~4 MW (vs. 150 P</a:t>
            </a:r>
            <a:r>
              <a:rPr lang="en-US" baseline="-25000" dirty="0"/>
              <a:t>in</a:t>
            </a:r>
            <a:r>
              <a:rPr lang="en-US" dirty="0"/>
              <a:t>)</a:t>
            </a:r>
          </a:p>
          <a:p>
            <a:r>
              <a:rPr lang="en-US" dirty="0"/>
              <a:t>Electron content increase rate:  ~</a:t>
            </a:r>
            <a:r>
              <a:rPr lang="en-US" dirty="0" err="1"/>
              <a:t>4e22</a:t>
            </a:r>
            <a:r>
              <a:rPr lang="en-US" dirty="0"/>
              <a:t> s-1 (vs. </a:t>
            </a:r>
            <a:r>
              <a:rPr lang="en-US" dirty="0" err="1"/>
              <a:t>D</a:t>
            </a:r>
            <a:r>
              <a:rPr lang="en-US" baseline="-25000" dirty="0" err="1"/>
              <a:t>puff</a:t>
            </a:r>
            <a:r>
              <a:rPr lang="en-US" dirty="0"/>
              <a:t> </a:t>
            </a:r>
            <a:r>
              <a:rPr lang="en-US" dirty="0" err="1"/>
              <a:t>1.e23</a:t>
            </a:r>
            <a:r>
              <a:rPr lang="en-US" dirty="0"/>
              <a:t> s-1)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4ABEF-50E9-4D5E-A724-506D345AC638}"/>
              </a:ext>
            </a:extLst>
          </p:cNvPr>
          <p:cNvSpPr txBox="1"/>
          <p:nvPr/>
        </p:nvSpPr>
        <p:spPr>
          <a:xfrm>
            <a:off x="4111772" y="29733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1830C-1001-4EB1-BE44-EF5FEFF800EE}"/>
              </a:ext>
            </a:extLst>
          </p:cNvPr>
          <p:cNvSpPr txBox="1"/>
          <p:nvPr/>
        </p:nvSpPr>
        <p:spPr>
          <a:xfrm>
            <a:off x="1524000" y="13753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F85DCF-F5A0-4207-81B8-1593B2D5680C}"/>
              </a:ext>
            </a:extLst>
          </p:cNvPr>
          <p:cNvSpPr txBox="1">
            <a:spLocks/>
          </p:cNvSpPr>
          <p:nvPr/>
        </p:nvSpPr>
        <p:spPr>
          <a:xfrm>
            <a:off x="81988" y="4695680"/>
            <a:ext cx="3962400" cy="1853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Range of “acceptable” upstream densities: 3-4 </a:t>
            </a:r>
            <a:r>
              <a:rPr lang="en-US" dirty="0" err="1"/>
              <a:t>e19</a:t>
            </a:r>
            <a:r>
              <a:rPr lang="en-US" dirty="0"/>
              <a:t> m-3</a:t>
            </a:r>
          </a:p>
          <a:p>
            <a:r>
              <a:rPr lang="en-US" dirty="0"/>
              <a:t>Probably still more room to improve target conditions </a:t>
            </a:r>
          </a:p>
        </p:txBody>
      </p:sp>
    </p:spTree>
    <p:extLst>
      <p:ext uri="{BB962C8B-B14F-4D97-AF65-F5344CB8AC3E}">
        <p14:creationId xmlns:p14="http://schemas.microsoft.com/office/powerpoint/2010/main" val="421289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9E6A-F07A-43CB-846C-F29E7573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Plasma Pollution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71976-FF99-4A71-B118-7FB5EE12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5605FD1-F46E-4BE6-89AC-69AD8E9C47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"/>
          <a:stretch/>
        </p:blipFill>
        <p:spPr>
          <a:xfrm>
            <a:off x="3537827" y="992207"/>
            <a:ext cx="5582960" cy="2803525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6CE194E-FCF0-45D0-8CA3-A7DC5B5C58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>
          <a:xfrm>
            <a:off x="3710587" y="3763639"/>
            <a:ext cx="5410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B0306-D3A1-415C-BC42-0A9D5F733CF5}"/>
              </a:ext>
            </a:extLst>
          </p:cNvPr>
          <p:cNvSpPr txBox="1"/>
          <p:nvPr/>
        </p:nvSpPr>
        <p:spPr>
          <a:xfrm>
            <a:off x="6792144" y="138859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Zeff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5DF6F-892D-46D5-866D-D89A106BE323}"/>
              </a:ext>
            </a:extLst>
          </p:cNvPr>
          <p:cNvSpPr txBox="1"/>
          <p:nvPr/>
        </p:nvSpPr>
        <p:spPr>
          <a:xfrm>
            <a:off x="4724402" y="54321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Zeff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E125-F0D6-4245-9E1D-439E3488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3" y="1219199"/>
            <a:ext cx="3862987" cy="3366857"/>
          </a:xfrm>
        </p:spPr>
        <p:txBody>
          <a:bodyPr>
            <a:normAutofit/>
          </a:bodyPr>
          <a:lstStyle/>
          <a:p>
            <a:r>
              <a:rPr lang="en-US" b="1" dirty="0"/>
              <a:t>Core Zeff decreasing noticeably</a:t>
            </a:r>
          </a:p>
          <a:p>
            <a:pPr lvl="1"/>
            <a:r>
              <a:rPr lang="en-US" dirty="0"/>
              <a:t>Now slightly les than 2 at the separatrix</a:t>
            </a:r>
          </a:p>
          <a:p>
            <a:pPr lvl="1"/>
            <a:r>
              <a:rPr lang="en-US" dirty="0"/>
              <a:t>Large changes no more expected</a:t>
            </a:r>
          </a:p>
          <a:p>
            <a:pPr lvl="1"/>
            <a:r>
              <a:rPr lang="en-US" dirty="0"/>
              <a:t>Almost uniform across the 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1CE03-5E07-46AA-9696-13FA9C2E5D9D}"/>
              </a:ext>
            </a:extLst>
          </p:cNvPr>
          <p:cNvSpPr txBox="1"/>
          <p:nvPr/>
        </p:nvSpPr>
        <p:spPr>
          <a:xfrm>
            <a:off x="4114800" y="29733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2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9E6A-F07A-43CB-846C-F29E7573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Plasma Pollution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71976-FF99-4A71-B118-7FB5EE12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F. Subba| KDII#8 Final Meeting | Remote | 2020-07-01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6CE194E-FCF0-45D0-8CA3-A7DC5B5C586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>
          <a:xfrm>
            <a:off x="3710587" y="3763639"/>
            <a:ext cx="5410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5DF6F-892D-46D5-866D-D89A106BE323}"/>
              </a:ext>
            </a:extLst>
          </p:cNvPr>
          <p:cNvSpPr txBox="1"/>
          <p:nvPr/>
        </p:nvSpPr>
        <p:spPr>
          <a:xfrm>
            <a:off x="4724402" y="54321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Zeff profile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1CE03-5E07-46AA-9696-13FA9C2E5D9D}"/>
              </a:ext>
            </a:extLst>
          </p:cNvPr>
          <p:cNvSpPr txBox="1"/>
          <p:nvPr/>
        </p:nvSpPr>
        <p:spPr>
          <a:xfrm>
            <a:off x="4114800" y="297331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A6A7D-EF8D-4B2F-91B7-F414445FF0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3"/>
          <a:stretch/>
        </p:blipFill>
        <p:spPr>
          <a:xfrm>
            <a:off x="3678290" y="1064723"/>
            <a:ext cx="54102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B0306-D3A1-415C-BC42-0A9D5F733CF5}"/>
              </a:ext>
            </a:extLst>
          </p:cNvPr>
          <p:cNvSpPr txBox="1"/>
          <p:nvPr/>
        </p:nvSpPr>
        <p:spPr>
          <a:xfrm>
            <a:off x="4714054" y="2417826"/>
            <a:ext cx="183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Ionic species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E125-F0D6-4245-9E1D-439E3488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3" y="1219198"/>
            <a:ext cx="3862987" cy="5287641"/>
          </a:xfrm>
        </p:spPr>
        <p:txBody>
          <a:bodyPr>
            <a:normAutofit/>
          </a:bodyPr>
          <a:lstStyle/>
          <a:p>
            <a:r>
              <a:rPr lang="en-US" b="1" dirty="0"/>
              <a:t>Core Zeff decreasing noticeably</a:t>
            </a:r>
          </a:p>
          <a:p>
            <a:pPr lvl="1"/>
            <a:r>
              <a:rPr lang="en-US" dirty="0"/>
              <a:t>Now slightly les than 2 at the separatrix</a:t>
            </a:r>
          </a:p>
          <a:p>
            <a:pPr lvl="1"/>
            <a:r>
              <a:rPr lang="en-US" dirty="0"/>
              <a:t>Large changes no more expected</a:t>
            </a:r>
          </a:p>
          <a:p>
            <a:pPr lvl="1"/>
            <a:r>
              <a:rPr lang="en-US" dirty="0"/>
              <a:t>Almost uniform across the core</a:t>
            </a:r>
          </a:p>
          <a:p>
            <a:r>
              <a:rPr lang="en-US" b="1" dirty="0"/>
              <a:t>Helium core content</a:t>
            </a:r>
          </a:p>
          <a:p>
            <a:pPr lvl="1"/>
            <a:r>
              <a:rPr lang="en-US" dirty="0"/>
              <a:t>Measure concentration as </a:t>
            </a:r>
            <a:r>
              <a:rPr lang="en-US" dirty="0" err="1"/>
              <a:t>c</a:t>
            </a:r>
            <a:r>
              <a:rPr lang="en-US" baseline="-25000" dirty="0" err="1"/>
              <a:t>He</a:t>
            </a:r>
            <a:r>
              <a:rPr lang="en-US" dirty="0"/>
              <a:t> = </a:t>
            </a:r>
            <a:r>
              <a:rPr lang="en-US" dirty="0" err="1"/>
              <a:t>n</a:t>
            </a:r>
            <a:r>
              <a:rPr lang="en-US" baseline="-25000" dirty="0" err="1"/>
              <a:t>He</a:t>
            </a:r>
            <a:r>
              <a:rPr lang="en-US" dirty="0"/>
              <a:t>/</a:t>
            </a:r>
            <a:r>
              <a:rPr lang="en-US" dirty="0" err="1"/>
              <a:t>n</a:t>
            </a:r>
            <a:r>
              <a:rPr lang="en-US" baseline="-25000" dirty="0" err="1"/>
              <a:t>D</a:t>
            </a:r>
            <a:endParaRPr lang="en-US" baseline="-25000" dirty="0"/>
          </a:p>
          <a:p>
            <a:pPr lvl="1"/>
            <a:r>
              <a:rPr lang="en-US" dirty="0"/>
              <a:t>At the moment </a:t>
            </a:r>
            <a:r>
              <a:rPr lang="en-US" dirty="0" err="1"/>
              <a:t>c</a:t>
            </a:r>
            <a:r>
              <a:rPr lang="en-US" baseline="-25000" dirty="0" err="1"/>
              <a:t>He</a:t>
            </a:r>
            <a:r>
              <a:rPr lang="en-US" dirty="0"/>
              <a:t> = 20%-25%</a:t>
            </a:r>
          </a:p>
          <a:p>
            <a:pPr lvl="1"/>
            <a:r>
              <a:rPr lang="en-US" dirty="0"/>
              <a:t>Space for improvement if </a:t>
            </a:r>
            <a:r>
              <a:rPr lang="en-US" dirty="0" err="1"/>
              <a:t>n</a:t>
            </a:r>
            <a:r>
              <a:rPr lang="en-US" baseline="-25000" dirty="0" err="1"/>
              <a:t>up</a:t>
            </a:r>
            <a:r>
              <a:rPr lang="en-US" dirty="0"/>
              <a:t> can increase further</a:t>
            </a:r>
          </a:p>
        </p:txBody>
      </p:sp>
    </p:spTree>
    <p:extLst>
      <p:ext uri="{BB962C8B-B14F-4D97-AF65-F5344CB8AC3E}">
        <p14:creationId xmlns:p14="http://schemas.microsoft.com/office/powerpoint/2010/main" val="274497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02F1EE70C9A4F8EED1ECCFA833809" ma:contentTypeVersion="4" ma:contentTypeDescription="Create a new document." ma:contentTypeScope="" ma:versionID="dc50284e19a3bf273b74fccff274271c">
  <xsd:schema xmlns:xsd="http://www.w3.org/2001/XMLSchema" xmlns:xs="http://www.w3.org/2001/XMLSchema" xmlns:p="http://schemas.microsoft.com/office/2006/metadata/properties" xmlns:ns3="9e56df0e-767f-40d2-97d1-95e1a10f7d48" targetNamespace="http://schemas.microsoft.com/office/2006/metadata/properties" ma:root="true" ma:fieldsID="e4b15cf82095f1df7d12191556efecee" ns3:_="">
    <xsd:import namespace="9e56df0e-767f-40d2-97d1-95e1a10f7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6df0e-767f-40d2-97d1-95e1a10f7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DE4859-B507-46CF-8E2A-8657204452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3F6E5A-7234-4AE5-8E33-A63BC6A95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6df0e-767f-40d2-97d1-95e1a10f7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74A3B-2392-4D5C-8CB1-994B638CD0E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9e56df0e-767f-40d2-97d1-95e1a10f7d4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EUROfusion.2line_5_3_2019 (1)</Template>
  <TotalTime>972</TotalTime>
  <Words>1223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KDII#8 Final Meeting  Solps DEMO Simulations</vt:lpstr>
      <vt:lpstr>Outline</vt:lpstr>
      <vt:lpstr>Task Specifications</vt:lpstr>
      <vt:lpstr>Attached Case</vt:lpstr>
      <vt:lpstr>Increase Upstream Density: Dead End?</vt:lpstr>
      <vt:lpstr>Explore a Different Setup (Pilot Case)</vt:lpstr>
      <vt:lpstr>Approach to Steady State</vt:lpstr>
      <vt:lpstr>Core Plasma Pollution</vt:lpstr>
      <vt:lpstr>Core Plasma Pollution</vt:lpstr>
      <vt:lpstr>Target Profiles: HFS</vt:lpstr>
      <vt:lpstr>Target Profiles: LFS</vt:lpstr>
      <vt:lpstr>Target Profiles: LFS</vt:lpstr>
      <vt:lpstr>Target Profiles: LFS</vt:lpstr>
      <vt:lpstr>Target Heat Flux</vt:lpstr>
      <vt:lpstr>Sputtering</vt:lpstr>
      <vt:lpstr>Neutrals in the Divertor</vt:lpstr>
      <vt:lpstr>Neutrals in the Divertor</vt:lpstr>
      <vt:lpstr>Improving Neutral / Divertor Conditions</vt:lpstr>
      <vt:lpstr>Future Developments (Proposal)</vt:lpstr>
      <vt:lpstr>Thank you For Attention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</dc:creator>
  <cp:lastModifiedBy>SUBBA  FABIO</cp:lastModifiedBy>
  <cp:revision>3</cp:revision>
  <cp:lastPrinted>2014-10-16T14:51:28Z</cp:lastPrinted>
  <dcterms:created xsi:type="dcterms:W3CDTF">2019-08-30T07:03:22Z</dcterms:created>
  <dcterms:modified xsi:type="dcterms:W3CDTF">2020-07-01T10:05:40Z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0x010100D7B02F1EE70C9A4F8EED1ECCFA833809</vt:lpwstr>
  </property>
</Properties>
</file>