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 id="2147483757" r:id="rId3"/>
  </p:sldMasterIdLst>
  <p:notesMasterIdLst>
    <p:notesMasterId r:id="rId34"/>
  </p:notesMasterIdLst>
  <p:sldIdLst>
    <p:sldId id="258" r:id="rId4"/>
    <p:sldId id="295" r:id="rId5"/>
    <p:sldId id="353" r:id="rId6"/>
    <p:sldId id="377" r:id="rId7"/>
    <p:sldId id="379" r:id="rId8"/>
    <p:sldId id="374" r:id="rId9"/>
    <p:sldId id="375" r:id="rId10"/>
    <p:sldId id="364" r:id="rId11"/>
    <p:sldId id="380" r:id="rId12"/>
    <p:sldId id="370" r:id="rId13"/>
    <p:sldId id="381" r:id="rId14"/>
    <p:sldId id="361" r:id="rId15"/>
    <p:sldId id="376" r:id="rId16"/>
    <p:sldId id="366" r:id="rId17"/>
    <p:sldId id="369" r:id="rId18"/>
    <p:sldId id="356" r:id="rId19"/>
    <p:sldId id="388" r:id="rId20"/>
    <p:sldId id="357" r:id="rId21"/>
    <p:sldId id="371" r:id="rId22"/>
    <p:sldId id="382" r:id="rId23"/>
    <p:sldId id="367" r:id="rId24"/>
    <p:sldId id="373" r:id="rId25"/>
    <p:sldId id="362" r:id="rId26"/>
    <p:sldId id="385" r:id="rId27"/>
    <p:sldId id="389" r:id="rId28"/>
    <p:sldId id="390" r:id="rId29"/>
    <p:sldId id="387" r:id="rId30"/>
    <p:sldId id="391" r:id="rId31"/>
    <p:sldId id="354" r:id="rId32"/>
    <p:sldId id="36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p:scale>
          <a:sx n="100" d="100"/>
          <a:sy n="100" d="100"/>
        </p:scale>
        <p:origin x="1026" y="75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26.01.2026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937590071"/>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a:t>Click to edit Master title style</a:t>
            </a:r>
            <a:endParaRPr lang="de-DE"/>
          </a:p>
        </p:txBody>
      </p:sp>
      <p:sp>
        <p:nvSpPr>
          <p:cNvPr id="11" name="Datumsplatzhalter 10"/>
          <p:cNvSpPr>
            <a:spLocks noGrp="1"/>
          </p:cNvSpPr>
          <p:nvPr>
            <p:ph type="dt" sz="half" idx="10"/>
          </p:nvPr>
        </p:nvSpPr>
        <p:spPr/>
        <p:txBody>
          <a:bodyPr/>
          <a:lstStyle/>
          <a:p>
            <a:r>
              <a:rPr lang="de-DE"/>
              <a:t>Radiation scaling studies</a:t>
            </a:r>
            <a:endParaRPr lang="de-DE" dirty="0"/>
          </a:p>
        </p:txBody>
      </p:sp>
      <p:sp>
        <p:nvSpPr>
          <p:cNvPr id="12" name="Fußzeilenplatzhalter 11"/>
          <p:cNvSpPr>
            <a:spLocks noGrp="1"/>
          </p:cNvSpPr>
          <p:nvPr>
            <p:ph type="ftr" sz="quarter" idx="11"/>
          </p:nvPr>
        </p:nvSpPr>
        <p:spPr/>
        <p:txBody>
          <a:bodyPr/>
          <a:lstStyle/>
          <a:p>
            <a:r>
              <a:rPr lang="de-DE"/>
              <a:t>Max-Planck-Institut für Plasmaphysik | Anastasios Tsikouras | 28/03/2024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7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en-US"/>
              <a:t>Click to edit Master title style</a:t>
            </a:r>
            <a:endParaRPr lang="de-DE" dirty="0"/>
          </a:p>
        </p:txBody>
      </p:sp>
      <p:sp>
        <p:nvSpPr>
          <p:cNvPr id="10" name="Datumsplatzhalter 9"/>
          <p:cNvSpPr>
            <a:spLocks noGrp="1"/>
          </p:cNvSpPr>
          <p:nvPr>
            <p:ph type="dt" sz="half" idx="10"/>
          </p:nvPr>
        </p:nvSpPr>
        <p:spPr/>
        <p:txBody>
          <a:bodyPr/>
          <a:lstStyle/>
          <a:p>
            <a:r>
              <a:rPr lang="de-DE"/>
              <a:t>Radiation scaling studies</a:t>
            </a:r>
            <a:endParaRPr lang="de-DE" dirty="0"/>
          </a:p>
        </p:txBody>
      </p:sp>
      <p:sp>
        <p:nvSpPr>
          <p:cNvPr id="12" name="Fußzeilenplatzhalter 11"/>
          <p:cNvSpPr>
            <a:spLocks noGrp="1"/>
          </p:cNvSpPr>
          <p:nvPr>
            <p:ph type="ftr" sz="quarter" idx="11"/>
          </p:nvPr>
        </p:nvSpPr>
        <p:spPr/>
        <p:txBody>
          <a:bodyPr/>
          <a:lstStyle/>
          <a:p>
            <a:r>
              <a:rPr lang="de-DE"/>
              <a:t>Max-Planck-Institut für Plasmaphysik | Anastasios Tsikouras | 28/03/2024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9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10"/>
          <p:cNvSpPr>
            <a:spLocks noGrp="1"/>
          </p:cNvSpPr>
          <p:nvPr>
            <p:ph type="title"/>
          </p:nvPr>
        </p:nvSpPr>
        <p:spPr/>
        <p:txBody>
          <a:bodyPr/>
          <a:lstStyle/>
          <a:p>
            <a:r>
              <a:rPr lang="en-US"/>
              <a:t>Click to edit Master title style</a:t>
            </a:r>
            <a:endParaRPr lang="de-DE" dirty="0"/>
          </a:p>
        </p:txBody>
      </p:sp>
      <p:sp>
        <p:nvSpPr>
          <p:cNvPr id="12" name="Datumsplatzhalter 11"/>
          <p:cNvSpPr>
            <a:spLocks noGrp="1"/>
          </p:cNvSpPr>
          <p:nvPr>
            <p:ph type="dt" sz="half" idx="14"/>
          </p:nvPr>
        </p:nvSpPr>
        <p:spPr/>
        <p:txBody>
          <a:bodyPr/>
          <a:lstStyle/>
          <a:p>
            <a:r>
              <a:rPr lang="de-DE"/>
              <a:t>Radiation scaling studies</a:t>
            </a:r>
            <a:endParaRPr lang="de-DE" dirty="0"/>
          </a:p>
        </p:txBody>
      </p:sp>
      <p:sp>
        <p:nvSpPr>
          <p:cNvPr id="13" name="Fußzeilenplatzhalter 12"/>
          <p:cNvSpPr>
            <a:spLocks noGrp="1"/>
          </p:cNvSpPr>
          <p:nvPr>
            <p:ph type="ftr" sz="quarter" idx="15"/>
          </p:nvPr>
        </p:nvSpPr>
        <p:spPr/>
        <p:txBody>
          <a:bodyPr/>
          <a:lstStyle/>
          <a:p>
            <a:r>
              <a:rPr lang="de-DE"/>
              <a:t>Max-Planck-Institut für Plasmaphysik | Anastasios Tsikouras | 28/03/2024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60045517"/>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39673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a:t>Insert </a:t>
            </a:r>
            <a:r>
              <a:rPr lang="de-DE" dirty="0" err="1"/>
              <a:t>your</a:t>
            </a:r>
            <a:r>
              <a:rPr lang="de-DE" dirty="0"/>
              <a:t> </a:t>
            </a:r>
            <a:r>
              <a:rPr lang="de-DE" dirty="0" err="1"/>
              <a:t>own</a:t>
            </a:r>
            <a:r>
              <a:rPr lang="de-DE" dirty="0"/>
              <a:t> title </a:t>
            </a:r>
            <a:r>
              <a:rPr lang="de-DE" dirty="0" err="1"/>
              <a:t>image</a:t>
            </a:r>
            <a:endParaRPr lang="de-DE" dirty="0"/>
          </a:p>
        </p:txBody>
      </p:sp>
    </p:spTree>
    <p:extLst>
      <p:ext uri="{BB962C8B-B14F-4D97-AF65-F5344CB8AC3E}">
        <p14:creationId xmlns:p14="http://schemas.microsoft.com/office/powerpoint/2010/main" val="191919550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a:t>Insert </a:t>
            </a:r>
            <a:r>
              <a:rPr lang="de-DE" dirty="0" err="1"/>
              <a:t>your</a:t>
            </a:r>
            <a:r>
              <a:rPr lang="de-DE" dirty="0"/>
              <a:t> </a:t>
            </a:r>
            <a:r>
              <a:rPr lang="de-DE" dirty="0" err="1"/>
              <a:t>own</a:t>
            </a:r>
            <a:r>
              <a:rPr lang="de-DE" dirty="0"/>
              <a:t> title </a:t>
            </a:r>
            <a:r>
              <a:rPr lang="de-DE" dirty="0" err="1"/>
              <a:t>image</a:t>
            </a:r>
            <a:endParaRPr lang="de-DE" dirty="0"/>
          </a:p>
        </p:txBody>
      </p:sp>
    </p:spTree>
    <p:extLst>
      <p:ext uri="{BB962C8B-B14F-4D97-AF65-F5344CB8AC3E}">
        <p14:creationId xmlns:p14="http://schemas.microsoft.com/office/powerpoint/2010/main" val="3668073366"/>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4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a:t>Radiation scaling studies</a:t>
            </a:r>
            <a:endParaRPr lang="de-DE" dirty="0"/>
          </a:p>
        </p:txBody>
      </p:sp>
      <p:sp>
        <p:nvSpPr>
          <p:cNvPr id="9" name="Fußzeilenplatzhalter 8"/>
          <p:cNvSpPr>
            <a:spLocks noGrp="1"/>
          </p:cNvSpPr>
          <p:nvPr>
            <p:ph type="ftr" sz="quarter" idx="15"/>
          </p:nvPr>
        </p:nvSpPr>
        <p:spPr/>
        <p:txBody>
          <a:bodyPr/>
          <a:lstStyle/>
          <a:p>
            <a:r>
              <a:rPr lang="de-DE"/>
              <a:t>Max-Planck-Institut für Plasmaphysik | Anastasios Tsikouras | 28/03/2024</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a:t>Radiation scaling studies</a:t>
            </a:r>
            <a:endParaRPr lang="de-DE" dirty="0"/>
          </a:p>
        </p:txBody>
      </p:sp>
      <p:sp>
        <p:nvSpPr>
          <p:cNvPr id="16" name="Fußzeilenplatzhalter 15"/>
          <p:cNvSpPr>
            <a:spLocks noGrp="1"/>
          </p:cNvSpPr>
          <p:nvPr>
            <p:ph type="ftr" sz="quarter" idx="15"/>
          </p:nvPr>
        </p:nvSpPr>
        <p:spPr/>
        <p:txBody>
          <a:bodyPr/>
          <a:lstStyle/>
          <a:p>
            <a:r>
              <a:rPr lang="de-DE"/>
              <a:t>Max-Planck-Institut für Plasmaphysik | Anastasios Tsikouras | 28/03/2024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94"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a:t>Radiation scaling studies</a:t>
            </a:r>
            <a:endParaRPr lang="de-DE" dirty="0"/>
          </a:p>
        </p:txBody>
      </p:sp>
      <p:sp>
        <p:nvSpPr>
          <p:cNvPr id="13" name="Fußzeilenplatzhalter 12"/>
          <p:cNvSpPr>
            <a:spLocks noGrp="1"/>
          </p:cNvSpPr>
          <p:nvPr>
            <p:ph type="ftr" sz="quarter" idx="11"/>
          </p:nvPr>
        </p:nvSpPr>
        <p:spPr/>
        <p:txBody>
          <a:bodyPr/>
          <a:lstStyle/>
          <a:p>
            <a:r>
              <a:rPr lang="de-DE"/>
              <a:t>Max-Planck-Institut für Plasmaphysik | Anastasios Tsikouras | 28/03/2024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67801366"/>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a:t>Radiation scaling studies</a:t>
            </a:r>
            <a:endParaRPr lang="de-DE" dirty="0"/>
          </a:p>
        </p:txBody>
      </p:sp>
      <p:sp>
        <p:nvSpPr>
          <p:cNvPr id="6" name="Fußzeilenplatzhalter 5"/>
          <p:cNvSpPr>
            <a:spLocks noGrp="1"/>
          </p:cNvSpPr>
          <p:nvPr>
            <p:ph type="ftr" sz="quarter" idx="15"/>
          </p:nvPr>
        </p:nvSpPr>
        <p:spPr/>
        <p:txBody>
          <a:bodyPr/>
          <a:lstStyle/>
          <a:p>
            <a:r>
              <a:rPr lang="de-DE"/>
              <a:t>Max-Planck-Institut für Plasmaphysik | Anastasios Tsikouras | 28/03/2024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Radiation scaling studies</a:t>
            </a:r>
            <a:endParaRPr lang="de-DE" dirty="0"/>
          </a:p>
        </p:txBody>
      </p:sp>
      <p:sp>
        <p:nvSpPr>
          <p:cNvPr id="9" name="Fußzeilenplatzhalter 8"/>
          <p:cNvSpPr>
            <a:spLocks noGrp="1"/>
          </p:cNvSpPr>
          <p:nvPr>
            <p:ph type="ftr" sz="quarter" idx="11"/>
          </p:nvPr>
        </p:nvSpPr>
        <p:spPr/>
        <p:txBody>
          <a:bodyPr/>
          <a:lstStyle/>
          <a:p>
            <a:r>
              <a:rPr lang="de-DE"/>
              <a:t>Max-Planck-Institut für Plasmaphysik | Anastasios Tsikouras | 28/03/2024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1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a:t>Radiation scaling studies</a:t>
            </a:r>
            <a:endParaRPr lang="de-DE" dirty="0"/>
          </a:p>
        </p:txBody>
      </p:sp>
      <p:sp>
        <p:nvSpPr>
          <p:cNvPr id="12" name="Fußzeilenplatzhalter 11"/>
          <p:cNvSpPr>
            <a:spLocks noGrp="1"/>
          </p:cNvSpPr>
          <p:nvPr>
            <p:ph type="ftr" sz="quarter" idx="11"/>
          </p:nvPr>
        </p:nvSpPr>
        <p:spPr/>
        <p:txBody>
          <a:bodyPr/>
          <a:lstStyle/>
          <a:p>
            <a:r>
              <a:rPr lang="de-DE"/>
              <a:t>Max-Planck-Institut für Plasmaphysik | Anastasios Tsikouras | 28/03/2024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4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a:t>Radiation scaling studies</a:t>
            </a:r>
            <a:endParaRPr lang="de-DE" dirty="0"/>
          </a:p>
        </p:txBody>
      </p:sp>
      <p:sp>
        <p:nvSpPr>
          <p:cNvPr id="12" name="Fußzeilenplatzhalter 11"/>
          <p:cNvSpPr>
            <a:spLocks noGrp="1"/>
          </p:cNvSpPr>
          <p:nvPr>
            <p:ph type="ftr" sz="quarter" idx="11"/>
          </p:nvPr>
        </p:nvSpPr>
        <p:spPr/>
        <p:txBody>
          <a:bodyPr/>
          <a:lstStyle/>
          <a:p>
            <a:r>
              <a:rPr lang="de-DE"/>
              <a:t>Max-Planck-Institut für Plasmaphysik | Anastasios Tsikouras | 28/03/2024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6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a:t>Radiation scaling studies</a:t>
            </a:r>
            <a:endParaRPr lang="de-DE" dirty="0"/>
          </a:p>
        </p:txBody>
      </p:sp>
      <p:sp>
        <p:nvSpPr>
          <p:cNvPr id="13" name="Fußzeilenplatzhalter 12"/>
          <p:cNvSpPr>
            <a:spLocks noGrp="1"/>
          </p:cNvSpPr>
          <p:nvPr>
            <p:ph type="ftr" sz="quarter" idx="15"/>
          </p:nvPr>
        </p:nvSpPr>
        <p:spPr/>
        <p:txBody>
          <a:bodyPr/>
          <a:lstStyle/>
          <a:p>
            <a:r>
              <a:rPr lang="de-DE"/>
              <a:t>Max-Planck-Institut für Plasmaphysik | Anastasios Tsikouras | 28/03/2024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3403889"/>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08534292"/>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337790611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451387627"/>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Datumsplatzhalter 7"/>
          <p:cNvSpPr>
            <a:spLocks noGrp="1"/>
          </p:cNvSpPr>
          <p:nvPr>
            <p:ph type="dt" sz="half" idx="14"/>
          </p:nvPr>
        </p:nvSpPr>
        <p:spPr/>
        <p:txBody>
          <a:bodyPr/>
          <a:lstStyle/>
          <a:p>
            <a:r>
              <a:rPr lang="de-DE"/>
              <a:t>Radiation scaling studies</a:t>
            </a:r>
            <a:endParaRPr lang="de-DE" dirty="0"/>
          </a:p>
        </p:txBody>
      </p:sp>
      <p:sp>
        <p:nvSpPr>
          <p:cNvPr id="9" name="Fußzeilenplatzhalter 8"/>
          <p:cNvSpPr>
            <a:spLocks noGrp="1"/>
          </p:cNvSpPr>
          <p:nvPr>
            <p:ph type="ftr" sz="quarter" idx="15"/>
          </p:nvPr>
        </p:nvSpPr>
        <p:spPr/>
        <p:txBody>
          <a:bodyPr/>
          <a:lstStyle/>
          <a:p>
            <a:r>
              <a:rPr lang="de-DE"/>
              <a:t>Max-Planck-Institut für Plasmaphysik | Anastasios Tsikouras | 28/03/2024</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1663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a:t>Radiation scaling studies</a:t>
            </a:r>
            <a:endParaRPr lang="de-DE" dirty="0"/>
          </a:p>
        </p:txBody>
      </p:sp>
      <p:sp>
        <p:nvSpPr>
          <p:cNvPr id="16" name="Fußzeilenplatzhalter 15"/>
          <p:cNvSpPr>
            <a:spLocks noGrp="1"/>
          </p:cNvSpPr>
          <p:nvPr>
            <p:ph type="ftr" sz="quarter" idx="15"/>
          </p:nvPr>
        </p:nvSpPr>
        <p:spPr/>
        <p:txBody>
          <a:bodyPr/>
          <a:lstStyle/>
          <a:p>
            <a:r>
              <a:rPr lang="de-DE"/>
              <a:t>Max-Planck-Institut für Plasmaphysik | Anastasios Tsikouras | 28/03/2024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el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589086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el 13"/>
          <p:cNvSpPr>
            <a:spLocks noGrp="1"/>
          </p:cNvSpPr>
          <p:nvPr>
            <p:ph type="title"/>
          </p:nvPr>
        </p:nvSpPr>
        <p:spPr/>
        <p:txBody>
          <a:bodyPr/>
          <a:lstStyle/>
          <a:p>
            <a:r>
              <a:rPr lang="en-US"/>
              <a:t>Click to edit Master title style</a:t>
            </a:r>
            <a:endParaRPr lang="de-DE"/>
          </a:p>
        </p:txBody>
      </p:sp>
      <p:sp>
        <p:nvSpPr>
          <p:cNvPr id="12" name="Datumsplatzhalter 11"/>
          <p:cNvSpPr>
            <a:spLocks noGrp="1"/>
          </p:cNvSpPr>
          <p:nvPr>
            <p:ph type="dt" sz="half" idx="10"/>
          </p:nvPr>
        </p:nvSpPr>
        <p:spPr/>
        <p:txBody>
          <a:bodyPr/>
          <a:lstStyle/>
          <a:p>
            <a:r>
              <a:rPr lang="de-DE"/>
              <a:t>Radiation scaling studies</a:t>
            </a:r>
            <a:endParaRPr lang="de-DE" dirty="0"/>
          </a:p>
        </p:txBody>
      </p:sp>
      <p:sp>
        <p:nvSpPr>
          <p:cNvPr id="13" name="Fußzeilenplatzhalter 12"/>
          <p:cNvSpPr>
            <a:spLocks noGrp="1"/>
          </p:cNvSpPr>
          <p:nvPr>
            <p:ph type="ftr" sz="quarter" idx="11"/>
          </p:nvPr>
        </p:nvSpPr>
        <p:spPr/>
        <p:txBody>
          <a:bodyPr/>
          <a:lstStyle/>
          <a:p>
            <a:r>
              <a:rPr lang="de-DE"/>
              <a:t>Max-Planck-Institut für Plasmaphysik | Anastasios Tsikouras | 28/03/2024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57951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a:t>Radiation scaling studies</a:t>
            </a:r>
            <a:endParaRPr lang="de-DE" dirty="0"/>
          </a:p>
        </p:txBody>
      </p:sp>
      <p:sp>
        <p:nvSpPr>
          <p:cNvPr id="6" name="Fußzeilenplatzhalter 5"/>
          <p:cNvSpPr>
            <a:spLocks noGrp="1"/>
          </p:cNvSpPr>
          <p:nvPr>
            <p:ph type="ftr" sz="quarter" idx="15"/>
          </p:nvPr>
        </p:nvSpPr>
        <p:spPr/>
        <p:txBody>
          <a:bodyPr/>
          <a:lstStyle/>
          <a:p>
            <a:r>
              <a:rPr lang="de-DE"/>
              <a:t>Max-Planck-Institut für Plasmaphysik | Anastasios Tsikouras | 28/03/2024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59994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Radiation scaling studies</a:t>
            </a:r>
            <a:endParaRPr lang="de-DE" dirty="0"/>
          </a:p>
        </p:txBody>
      </p:sp>
      <p:sp>
        <p:nvSpPr>
          <p:cNvPr id="9" name="Fußzeilenplatzhalter 8"/>
          <p:cNvSpPr>
            <a:spLocks noGrp="1"/>
          </p:cNvSpPr>
          <p:nvPr>
            <p:ph type="ftr" sz="quarter" idx="11"/>
          </p:nvPr>
        </p:nvSpPr>
        <p:spPr/>
        <p:txBody>
          <a:bodyPr/>
          <a:lstStyle/>
          <a:p>
            <a:r>
              <a:rPr lang="de-DE"/>
              <a:t>Max-Planck-Institut für Plasmaphysik | Anastasios Tsikouras | 28/03/2024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22430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a:t>Click to edit Master title style</a:t>
            </a:r>
            <a:endParaRPr lang="de-DE"/>
          </a:p>
        </p:txBody>
      </p:sp>
      <p:sp>
        <p:nvSpPr>
          <p:cNvPr id="11" name="Datumsplatzhalter 10"/>
          <p:cNvSpPr>
            <a:spLocks noGrp="1"/>
          </p:cNvSpPr>
          <p:nvPr>
            <p:ph type="dt" sz="half" idx="10"/>
          </p:nvPr>
        </p:nvSpPr>
        <p:spPr/>
        <p:txBody>
          <a:bodyPr/>
          <a:lstStyle/>
          <a:p>
            <a:r>
              <a:rPr lang="de-DE"/>
              <a:t>Radiation scaling studies</a:t>
            </a:r>
            <a:endParaRPr lang="de-DE" dirty="0"/>
          </a:p>
        </p:txBody>
      </p:sp>
      <p:sp>
        <p:nvSpPr>
          <p:cNvPr id="12" name="Fußzeilenplatzhalter 11"/>
          <p:cNvSpPr>
            <a:spLocks noGrp="1"/>
          </p:cNvSpPr>
          <p:nvPr>
            <p:ph type="ftr" sz="quarter" idx="11"/>
          </p:nvPr>
        </p:nvSpPr>
        <p:spPr/>
        <p:txBody>
          <a:bodyPr/>
          <a:lstStyle/>
          <a:p>
            <a:r>
              <a:rPr lang="de-DE"/>
              <a:t>Max-Planck-Institut für Plasmaphysik | Anastasios Tsikouras | 28/03/2024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972537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en-US"/>
              <a:t>Click to edit Master title style</a:t>
            </a:r>
            <a:endParaRPr lang="de-DE" dirty="0"/>
          </a:p>
        </p:txBody>
      </p:sp>
      <p:sp>
        <p:nvSpPr>
          <p:cNvPr id="10" name="Datumsplatzhalter 9"/>
          <p:cNvSpPr>
            <a:spLocks noGrp="1"/>
          </p:cNvSpPr>
          <p:nvPr>
            <p:ph type="dt" sz="half" idx="10"/>
          </p:nvPr>
        </p:nvSpPr>
        <p:spPr/>
        <p:txBody>
          <a:bodyPr/>
          <a:lstStyle/>
          <a:p>
            <a:r>
              <a:rPr lang="de-DE"/>
              <a:t>Radiation scaling studies</a:t>
            </a:r>
            <a:endParaRPr lang="de-DE" dirty="0"/>
          </a:p>
        </p:txBody>
      </p:sp>
      <p:sp>
        <p:nvSpPr>
          <p:cNvPr id="12" name="Fußzeilenplatzhalter 11"/>
          <p:cNvSpPr>
            <a:spLocks noGrp="1"/>
          </p:cNvSpPr>
          <p:nvPr>
            <p:ph type="ftr" sz="quarter" idx="11"/>
          </p:nvPr>
        </p:nvSpPr>
        <p:spPr/>
        <p:txBody>
          <a:bodyPr/>
          <a:lstStyle/>
          <a:p>
            <a:r>
              <a:rPr lang="de-DE"/>
              <a:t>Max-Planck-Institut für Plasmaphysik | Anastasios Tsikouras | 28/03/2024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97204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10"/>
          <p:cNvSpPr>
            <a:spLocks noGrp="1"/>
          </p:cNvSpPr>
          <p:nvPr>
            <p:ph type="title"/>
          </p:nvPr>
        </p:nvSpPr>
        <p:spPr/>
        <p:txBody>
          <a:bodyPr/>
          <a:lstStyle/>
          <a:p>
            <a:r>
              <a:rPr lang="en-US"/>
              <a:t>Click to edit Master title style</a:t>
            </a:r>
            <a:endParaRPr lang="de-DE" dirty="0"/>
          </a:p>
        </p:txBody>
      </p:sp>
      <p:sp>
        <p:nvSpPr>
          <p:cNvPr id="12" name="Datumsplatzhalter 11"/>
          <p:cNvSpPr>
            <a:spLocks noGrp="1"/>
          </p:cNvSpPr>
          <p:nvPr>
            <p:ph type="dt" sz="half" idx="14"/>
          </p:nvPr>
        </p:nvSpPr>
        <p:spPr/>
        <p:txBody>
          <a:bodyPr/>
          <a:lstStyle/>
          <a:p>
            <a:r>
              <a:rPr lang="de-DE"/>
              <a:t>Radiation scaling studies</a:t>
            </a:r>
            <a:endParaRPr lang="de-DE" dirty="0"/>
          </a:p>
        </p:txBody>
      </p:sp>
      <p:sp>
        <p:nvSpPr>
          <p:cNvPr id="13" name="Fußzeilenplatzhalter 12"/>
          <p:cNvSpPr>
            <a:spLocks noGrp="1"/>
          </p:cNvSpPr>
          <p:nvPr>
            <p:ph type="ftr" sz="quarter" idx="15"/>
          </p:nvPr>
        </p:nvSpPr>
        <p:spPr/>
        <p:txBody>
          <a:bodyPr/>
          <a:lstStyle/>
          <a:p>
            <a:r>
              <a:rPr lang="de-DE"/>
              <a:t>Max-Planck-Institut für Plasmaphysik | Anastasios Tsikouras | 28/03/2024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9948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Radiation scaling studies</a:t>
            </a:r>
            <a:endParaRPr lang="de-DE" dirty="0"/>
          </a:p>
        </p:txBody>
      </p:sp>
      <p:sp>
        <p:nvSpPr>
          <p:cNvPr id="6" name="Fußzeilenplatzhalter 5"/>
          <p:cNvSpPr>
            <a:spLocks noGrp="1"/>
          </p:cNvSpPr>
          <p:nvPr>
            <p:ph type="ftr" sz="quarter" idx="11"/>
          </p:nvPr>
        </p:nvSpPr>
        <p:spPr/>
        <p:txBody>
          <a:bodyPr/>
          <a:lstStyle/>
          <a:p>
            <a:r>
              <a:rPr lang="de-DE"/>
              <a:t>Max-Planck-Institut für Plasmaphysik | Anastasios Tsikouras | 28/03/2024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Datumsplatzhalter 7"/>
          <p:cNvSpPr>
            <a:spLocks noGrp="1"/>
          </p:cNvSpPr>
          <p:nvPr>
            <p:ph type="dt" sz="half" idx="14"/>
          </p:nvPr>
        </p:nvSpPr>
        <p:spPr/>
        <p:txBody>
          <a:bodyPr/>
          <a:lstStyle/>
          <a:p>
            <a:r>
              <a:rPr lang="de-DE"/>
              <a:t>Radiation scaling studies</a:t>
            </a:r>
            <a:endParaRPr lang="de-DE" dirty="0"/>
          </a:p>
        </p:txBody>
      </p:sp>
      <p:sp>
        <p:nvSpPr>
          <p:cNvPr id="9" name="Fußzeilenplatzhalter 8"/>
          <p:cNvSpPr>
            <a:spLocks noGrp="1"/>
          </p:cNvSpPr>
          <p:nvPr>
            <p:ph type="ftr" sz="quarter" idx="15"/>
          </p:nvPr>
        </p:nvSpPr>
        <p:spPr/>
        <p:txBody>
          <a:bodyPr/>
          <a:lstStyle/>
          <a:p>
            <a:r>
              <a:rPr lang="de-DE"/>
              <a:t>Max-Planck-Institut für Plasmaphysik | Anastasios Tsikouras | 28/03/2024</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a:t>Radiation scaling studies</a:t>
            </a:r>
            <a:endParaRPr lang="de-DE" dirty="0"/>
          </a:p>
        </p:txBody>
      </p:sp>
      <p:sp>
        <p:nvSpPr>
          <p:cNvPr id="16" name="Fußzeilenplatzhalter 15"/>
          <p:cNvSpPr>
            <a:spLocks noGrp="1"/>
          </p:cNvSpPr>
          <p:nvPr>
            <p:ph type="ftr" sz="quarter" idx="15"/>
          </p:nvPr>
        </p:nvSpPr>
        <p:spPr/>
        <p:txBody>
          <a:bodyPr/>
          <a:lstStyle/>
          <a:p>
            <a:r>
              <a:rPr lang="de-DE"/>
              <a:t>Max-Planck-Institut für Plasmaphysik | Anastasios Tsikouras | 28/03/2024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el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el 13"/>
          <p:cNvSpPr>
            <a:spLocks noGrp="1"/>
          </p:cNvSpPr>
          <p:nvPr>
            <p:ph type="title"/>
          </p:nvPr>
        </p:nvSpPr>
        <p:spPr/>
        <p:txBody>
          <a:bodyPr/>
          <a:lstStyle/>
          <a:p>
            <a:r>
              <a:rPr lang="en-US"/>
              <a:t>Click to edit Master title style</a:t>
            </a:r>
            <a:endParaRPr lang="de-DE"/>
          </a:p>
        </p:txBody>
      </p:sp>
      <p:sp>
        <p:nvSpPr>
          <p:cNvPr id="12" name="Datumsplatzhalter 11"/>
          <p:cNvSpPr>
            <a:spLocks noGrp="1"/>
          </p:cNvSpPr>
          <p:nvPr>
            <p:ph type="dt" sz="half" idx="10"/>
          </p:nvPr>
        </p:nvSpPr>
        <p:spPr/>
        <p:txBody>
          <a:bodyPr/>
          <a:lstStyle/>
          <a:p>
            <a:r>
              <a:rPr lang="de-DE"/>
              <a:t>Radiation scaling studies</a:t>
            </a:r>
            <a:endParaRPr lang="de-DE" dirty="0"/>
          </a:p>
        </p:txBody>
      </p:sp>
      <p:sp>
        <p:nvSpPr>
          <p:cNvPr id="13" name="Fußzeilenplatzhalter 12"/>
          <p:cNvSpPr>
            <a:spLocks noGrp="1"/>
          </p:cNvSpPr>
          <p:nvPr>
            <p:ph type="ftr" sz="quarter" idx="11"/>
          </p:nvPr>
        </p:nvSpPr>
        <p:spPr/>
        <p:txBody>
          <a:bodyPr/>
          <a:lstStyle/>
          <a:p>
            <a:r>
              <a:rPr lang="de-DE"/>
              <a:t>Max-Planck-Institut für Plasmaphysik | Anastasios Tsikouras | 28/03/2024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a:t>Radiation scaling studies</a:t>
            </a:r>
            <a:endParaRPr lang="de-DE" dirty="0"/>
          </a:p>
        </p:txBody>
      </p:sp>
      <p:sp>
        <p:nvSpPr>
          <p:cNvPr id="6" name="Fußzeilenplatzhalter 5"/>
          <p:cNvSpPr>
            <a:spLocks noGrp="1"/>
          </p:cNvSpPr>
          <p:nvPr>
            <p:ph type="ftr" sz="quarter" idx="15"/>
          </p:nvPr>
        </p:nvSpPr>
        <p:spPr/>
        <p:txBody>
          <a:bodyPr/>
          <a:lstStyle/>
          <a:p>
            <a:r>
              <a:rPr lang="de-DE"/>
              <a:t>Max-Planck-Institut für Plasmaphysik | Anastasios Tsikouras | 28/03/2024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Radiation scaling studies</a:t>
            </a:r>
            <a:endParaRPr lang="de-DE" dirty="0"/>
          </a:p>
        </p:txBody>
      </p:sp>
      <p:sp>
        <p:nvSpPr>
          <p:cNvPr id="9" name="Fußzeilenplatzhalter 8"/>
          <p:cNvSpPr>
            <a:spLocks noGrp="1"/>
          </p:cNvSpPr>
          <p:nvPr>
            <p:ph type="ftr" sz="quarter" idx="11"/>
          </p:nvPr>
        </p:nvSpPr>
        <p:spPr/>
        <p:txBody>
          <a:bodyPr/>
          <a:lstStyle/>
          <a:p>
            <a:r>
              <a:rPr lang="de-DE"/>
              <a:t>Max-Planck-Institut für Plasmaphysik | Anastasios Tsikouras | 28/03/2024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oleObject" Target="../embeddings/oleObject1.bin"/><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emf"/><Relationship Id="rId2" Type="http://schemas.openxmlformats.org/officeDocument/2006/relationships/slideLayout" Target="../slideLayouts/slideLayout26.xml"/><Relationship Id="rId16" Type="http://schemas.openxmlformats.org/officeDocument/2006/relationships/tags" Target="../tags/tag30.xml"/><Relationship Id="rId20"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29.xml"/><Relationship Id="rId10" Type="http://schemas.openxmlformats.org/officeDocument/2006/relationships/slideLayout" Target="../slideLayouts/slideLayout34.xml"/><Relationship Id="rId19" Type="http://schemas.openxmlformats.org/officeDocument/2006/relationships/image" Target="../media/image1.e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vmlDrawing" Target="../drawings/vmlDrawing15.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4"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a:t>Ebene 1: Fließtext</a:t>
            </a:r>
          </a:p>
          <a:p>
            <a:pPr lvl="1"/>
            <a:r>
              <a:rPr lang="de-DE" dirty="0"/>
              <a:t>Ebene 2: Headlines</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a:t>Radiation scaling studies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Anastasios Tsikouras | 28/03/2024</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22"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a:t>Ebene 1: Fließtext</a:t>
            </a:r>
          </a:p>
          <a:p>
            <a:pPr lvl="1"/>
            <a:r>
              <a:rPr lang="de-DE" dirty="0"/>
              <a:t>Ebene 2: Headlines</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a:t>Radiation scaling studies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Anastasios Tsikouras | 28/03/2024</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7"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a:t>Ebene 1: Fließtext</a:t>
            </a:r>
          </a:p>
          <a:p>
            <a:pPr lvl="1"/>
            <a:r>
              <a:rPr lang="de-DE" dirty="0"/>
              <a:t>Ebene 2: Headlines</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a:t>Radiation scaling studies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Anastasios Tsikouras | 28/03/2024</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9089620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0.png"/><Relationship Id="rId1" Type="http://schemas.openxmlformats.org/officeDocument/2006/relationships/slideLayout" Target="../slideLayouts/slideLayout5.xml"/><Relationship Id="rId4" Type="http://schemas.openxmlformats.org/officeDocument/2006/relationships/image" Target="../media/image360.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00.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4" Type="http://schemas.openxmlformats.org/officeDocument/2006/relationships/image" Target="../media/image4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0.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0.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1036638" y="3762375"/>
            <a:ext cx="5492499" cy="1586865"/>
          </a:xfrm>
        </p:spPr>
        <p:txBody>
          <a:bodyPr/>
          <a:lstStyle/>
          <a:p>
            <a:r>
              <a:rPr lang="en-GB" dirty="0" smtClean="0"/>
              <a:t>A. Tsikouras, F. </a:t>
            </a:r>
            <a:r>
              <a:rPr lang="en-GB" dirty="0" err="1" smtClean="0"/>
              <a:t>Reimold</a:t>
            </a:r>
            <a:r>
              <a:rPr lang="en-GB" dirty="0" smtClean="0"/>
              <a:t>, G. Partesotti, M. Krychowiak, </a:t>
            </a:r>
            <a:r>
              <a:rPr lang="en-GB" dirty="0"/>
              <a:t>M</a:t>
            </a:r>
            <a:r>
              <a:rPr lang="en-GB" dirty="0" smtClean="0"/>
              <a:t>. van Berkel, and the W7-X Team</a:t>
            </a:r>
            <a:endParaRPr lang="en-GB" dirty="0"/>
          </a:p>
        </p:txBody>
      </p:sp>
      <p:sp>
        <p:nvSpPr>
          <p:cNvPr id="7" name="Titel 6"/>
          <p:cNvSpPr>
            <a:spLocks noGrp="1"/>
          </p:cNvSpPr>
          <p:nvPr>
            <p:ph type="title"/>
          </p:nvPr>
        </p:nvSpPr>
        <p:spPr>
          <a:xfrm>
            <a:off x="1036638" y="1956206"/>
            <a:ext cx="8315910" cy="2055725"/>
          </a:xfrm>
        </p:spPr>
        <p:txBody>
          <a:bodyPr/>
          <a:lstStyle/>
          <a:p>
            <a:r>
              <a:rPr lang="en-GB" dirty="0" smtClean="0"/>
              <a:t>Improved feedback control of the radiated power in </a:t>
            </a:r>
            <a:r>
              <a:rPr lang="en-GB" dirty="0" err="1" smtClean="0"/>
              <a:t>Wendelstein</a:t>
            </a:r>
            <a:r>
              <a:rPr lang="en-GB" dirty="0" smtClean="0"/>
              <a:t> 7-X using system identification</a:t>
            </a:r>
            <a:endParaRPr lang="en-GB" dirty="0"/>
          </a:p>
        </p:txBody>
      </p:sp>
      <p:sp>
        <p:nvSpPr>
          <p:cNvPr id="3" name="Datumsplatzhalter 2"/>
          <p:cNvSpPr>
            <a:spLocks noGrp="1"/>
          </p:cNvSpPr>
          <p:nvPr>
            <p:ph type="dt" sz="half" idx="10"/>
          </p:nvPr>
        </p:nvSpPr>
        <p:spPr/>
        <p:txBody>
          <a:bodyPr/>
          <a:lstStyle/>
          <a:p>
            <a:r>
              <a:rPr lang="de-DE"/>
              <a:t>Radiation scaling studies</a:t>
            </a:r>
            <a:endParaRPr lang="de-DE" dirty="0"/>
          </a:p>
        </p:txBody>
      </p:sp>
      <p:sp>
        <p:nvSpPr>
          <p:cNvPr id="2" name="Fußzeilenplatzhalter 1"/>
          <p:cNvSpPr>
            <a:spLocks noGrp="1"/>
          </p:cNvSpPr>
          <p:nvPr>
            <p:ph type="ftr" sz="quarter" idx="11"/>
          </p:nvPr>
        </p:nvSpPr>
        <p:spPr/>
        <p:txBody>
          <a:bodyPr/>
          <a:lstStyle/>
          <a:p>
            <a:r>
              <a:rPr lang="de-DE"/>
              <a:t>Max-Planck-Institut für Plasmaphysik | Anastasios Tsikouras | 28/03/2024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10</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Control approach</a:t>
            </a:r>
            <a:endParaRPr lang="en-GB" dirty="0">
              <a:solidFill>
                <a:srgbClr val="FF0000"/>
              </a:solidFill>
            </a:endParaRPr>
          </a:p>
        </p:txBody>
      </p:sp>
      <p:sp>
        <p:nvSpPr>
          <p:cNvPr id="53" name="Rectangle 6"/>
          <p:cNvSpPr/>
          <p:nvPr/>
        </p:nvSpPr>
        <p:spPr>
          <a:xfrm>
            <a:off x="7202008" y="6248342"/>
            <a:ext cx="4989992" cy="261610"/>
          </a:xfrm>
          <a:prstGeom prst="rect">
            <a:avLst/>
          </a:prstGeom>
        </p:spPr>
        <p:txBody>
          <a:bodyPr wrap="square">
            <a:spAutoFit/>
          </a:bodyPr>
          <a:lstStyle/>
          <a:p>
            <a:r>
              <a:rPr lang="fr-FR" sz="1100" dirty="0"/>
              <a:t>R</a:t>
            </a:r>
            <a:r>
              <a:rPr lang="fr-FR" sz="1100" dirty="0" smtClean="0"/>
              <a:t>. </a:t>
            </a:r>
            <a:r>
              <a:rPr lang="fr-FR" sz="1100" dirty="0" err="1" smtClean="0"/>
              <a:t>Pintelon</a:t>
            </a:r>
            <a:r>
              <a:rPr lang="fr-FR" sz="1100" dirty="0" smtClean="0"/>
              <a:t> et al. System Identification: a </a:t>
            </a:r>
            <a:r>
              <a:rPr lang="fr-FR" sz="1100" dirty="0" err="1" smtClean="0"/>
              <a:t>frequency</a:t>
            </a:r>
            <a:r>
              <a:rPr lang="fr-FR" sz="1100" dirty="0" smtClean="0"/>
              <a:t> </a:t>
            </a:r>
            <a:r>
              <a:rPr lang="fr-FR" sz="1100" dirty="0" err="1" smtClean="0"/>
              <a:t>domain</a:t>
            </a:r>
            <a:r>
              <a:rPr lang="fr-FR" sz="1100" dirty="0" smtClean="0"/>
              <a:t> </a:t>
            </a:r>
            <a:r>
              <a:rPr lang="fr-FR" sz="1100" dirty="0" err="1" smtClean="0"/>
              <a:t>approach</a:t>
            </a:r>
            <a:r>
              <a:rPr lang="fr-FR" sz="1100" dirty="0" smtClean="0"/>
              <a:t> (2012)</a:t>
            </a:r>
            <a:endParaRPr lang="de-DE" sz="1100" dirty="0"/>
          </a:p>
        </p:txBody>
      </p:sp>
      <mc:AlternateContent xmlns:mc="http://schemas.openxmlformats.org/markup-compatibility/2006" xmlns:a14="http://schemas.microsoft.com/office/drawing/2010/main">
        <mc:Choice Requires="a14">
          <p:sp>
            <p:nvSpPr>
              <p:cNvPr id="4" name="Rectangle 3"/>
              <p:cNvSpPr/>
              <p:nvPr/>
            </p:nvSpPr>
            <p:spPr>
              <a:xfrm>
                <a:off x="658814" y="1233342"/>
                <a:ext cx="10839310" cy="2907847"/>
              </a:xfrm>
              <a:prstGeom prst="rect">
                <a:avLst/>
              </a:prstGeom>
            </p:spPr>
            <p:txBody>
              <a:bodyPr wrap="square">
                <a:spAutoFit/>
              </a:bodyPr>
              <a:lstStyle/>
              <a:p>
                <a:r>
                  <a:rPr lang="en-US" b="1" dirty="0" smtClean="0">
                    <a:sym typeface="Wingdings" panose="05000000000000000000" pitchFamily="2" charset="2"/>
                  </a:rPr>
                  <a:t>Frequency Response Function obtained for </a:t>
                </a:r>
                <a14:m>
                  <m:oMath xmlns:m="http://schemas.openxmlformats.org/officeDocument/2006/math">
                    <m:r>
                      <a:rPr lang="de-DE" b="1" i="1">
                        <a:latin typeface="Cambria Math" panose="02040503050406030204" pitchFamily="18" charset="0"/>
                        <a:sym typeface="Wingdings" panose="05000000000000000000" pitchFamily="2" charset="2"/>
                      </a:rPr>
                      <m:t>𝒔</m:t>
                    </m:r>
                    <m:r>
                      <a:rPr lang="de-DE" b="1" i="1">
                        <a:latin typeface="Cambria Math" panose="02040503050406030204" pitchFamily="18" charset="0"/>
                        <a:sym typeface="Wingdings" panose="05000000000000000000" pitchFamily="2" charset="2"/>
                      </a:rPr>
                      <m:t>=</m:t>
                    </m:r>
                    <m:r>
                      <a:rPr lang="de-DE" b="1" i="1">
                        <a:latin typeface="Cambria Math" panose="02040503050406030204" pitchFamily="18" charset="0"/>
                        <a:sym typeface="Wingdings" panose="05000000000000000000" pitchFamily="2" charset="2"/>
                      </a:rPr>
                      <m:t>𝒋</m:t>
                    </m:r>
                    <m:r>
                      <a:rPr lang="de-DE" b="1" i="1">
                        <a:latin typeface="Cambria Math" panose="02040503050406030204" pitchFamily="18" charset="0"/>
                        <a:sym typeface="Wingdings" panose="05000000000000000000" pitchFamily="2" charset="2"/>
                      </a:rPr>
                      <m:t>𝝎</m:t>
                    </m:r>
                  </m:oMath>
                </a14:m>
                <a:r>
                  <a:rPr lang="en-US" b="1" dirty="0" smtClean="0"/>
                  <a:t> (transfer function in the frequency domain)</a:t>
                </a:r>
                <a:endParaRPr lang="en-US" b="1" dirty="0"/>
              </a:p>
              <a:p>
                <a:pPr marL="285750" indent="-285750">
                  <a:lnSpc>
                    <a:spcPct val="150000"/>
                  </a:lnSpc>
                  <a:buFont typeface="Arial" panose="020B0604020202020204" pitchFamily="34" charset="0"/>
                  <a:buChar char="•"/>
                </a:pPr>
                <a:r>
                  <a:rPr lang="de-DE" dirty="0" err="1" smtClean="0"/>
                  <a:t>Experimentally</a:t>
                </a:r>
                <a:r>
                  <a:rPr lang="de-DE" dirty="0" smtClean="0"/>
                  <a:t> </a:t>
                </a:r>
                <a:r>
                  <a:rPr lang="de-DE" dirty="0" err="1" smtClean="0"/>
                  <a:t>acquired</a:t>
                </a:r>
                <a:r>
                  <a:rPr lang="de-DE" dirty="0" smtClean="0"/>
                  <a:t> </a:t>
                </a:r>
                <a:r>
                  <a:rPr lang="de-DE" dirty="0"/>
                  <a:t>from the </a:t>
                </a:r>
                <a:r>
                  <a:rPr lang="de-DE" dirty="0" err="1"/>
                  <a:t>perturbative</a:t>
                </a:r>
                <a:r>
                  <a:rPr lang="de-DE" dirty="0"/>
                  <a:t> </a:t>
                </a:r>
                <a:r>
                  <a:rPr lang="de-DE" dirty="0" err="1" smtClean="0"/>
                  <a:t>experiments</a:t>
                </a:r>
                <a:endParaRPr lang="de-DE" dirty="0" smtClean="0"/>
              </a:p>
              <a:p>
                <a:pPr>
                  <a:lnSpc>
                    <a:spcPct val="150000"/>
                  </a:lnSpc>
                </a:pPr>
                <a:endParaRPr lang="de-DE" i="1" dirty="0" smtClean="0">
                  <a:latin typeface="Cambria Math" panose="02040503050406030204" pitchFamily="18" charset="0"/>
                </a:endParaRPr>
              </a:p>
              <a:p>
                <a:pPr>
                  <a:lnSpc>
                    <a:spcPct val="150000"/>
                  </a:lnSpc>
                </a:pPr>
                <a:endParaRPr lang="de-DE"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𝐻</m:t>
                      </m:r>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r>
                        <a:rPr lang="de-DE" i="1" dirty="0">
                          <a:latin typeface="Cambria Math" panose="02040503050406030204" pitchFamily="18" charset="0"/>
                        </a:rPr>
                        <m:t>=</m:t>
                      </m:r>
                      <m:f>
                        <m:fPr>
                          <m:ctrlPr>
                            <a:rPr lang="de-DE" i="1" dirty="0">
                              <a:latin typeface="Cambria Math" panose="02040503050406030204" pitchFamily="18" charset="0"/>
                            </a:rPr>
                          </m:ctrlPr>
                        </m:fPr>
                        <m:num>
                          <m:sSub>
                            <m:sSubPr>
                              <m:ctrlPr>
                                <a:rPr lang="de-DE"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𝑥𝑦</m:t>
                              </m:r>
                            </m:sub>
                          </m:sSub>
                          <m:r>
                            <a:rPr lang="de-DE" i="1" dirty="0">
                              <a:latin typeface="Cambria Math" panose="02040503050406030204" pitchFamily="18" charset="0"/>
                            </a:rPr>
                            <m:t>(</m:t>
                          </m:r>
                          <m:r>
                            <a:rPr lang="de-DE" i="1" dirty="0">
                              <a:latin typeface="Cambria Math" panose="02040503050406030204" pitchFamily="18" charset="0"/>
                            </a:rPr>
                            <m:t>𝑗</m:t>
                          </m:r>
                          <m:r>
                            <a:rPr lang="de-DE" i="1" dirty="0">
                              <a:latin typeface="Cambria Math" panose="02040503050406030204" pitchFamily="18" charset="0"/>
                            </a:rPr>
                            <m:t>𝜔</m:t>
                          </m:r>
                          <m:r>
                            <a:rPr lang="de-DE" i="1" dirty="0">
                              <a:latin typeface="Cambria Math" panose="02040503050406030204" pitchFamily="18" charset="0"/>
                            </a:rPr>
                            <m:t>)</m:t>
                          </m:r>
                        </m:num>
                        <m:den>
                          <m:sSub>
                            <m:sSubPr>
                              <m:ctrlPr>
                                <a:rPr lang="de-DE"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𝑥𝑥</m:t>
                              </m:r>
                            </m:sub>
                          </m:sSub>
                          <m:r>
                            <a:rPr lang="de-DE" i="1" dirty="0">
                              <a:latin typeface="Cambria Math" panose="02040503050406030204" pitchFamily="18" charset="0"/>
                            </a:rPr>
                            <m:t>(</m:t>
                          </m:r>
                          <m:r>
                            <a:rPr lang="de-DE" i="1" dirty="0">
                              <a:latin typeface="Cambria Math" panose="02040503050406030204" pitchFamily="18" charset="0"/>
                            </a:rPr>
                            <m:t>𝑗</m:t>
                          </m:r>
                          <m:r>
                            <a:rPr lang="de-DE" i="1" dirty="0">
                              <a:latin typeface="Cambria Math" panose="02040503050406030204" pitchFamily="18" charset="0"/>
                            </a:rPr>
                            <m:t>𝜔</m:t>
                          </m:r>
                          <m:r>
                            <a:rPr lang="de-DE" i="1" dirty="0">
                              <a:latin typeface="Cambria Math" panose="02040503050406030204" pitchFamily="18" charset="0"/>
                            </a:rPr>
                            <m:t>)</m:t>
                          </m:r>
                        </m:den>
                      </m:f>
                    </m:oMath>
                  </m:oMathPara>
                </a14:m>
                <a:endParaRPr lang="de-DE" dirty="0" smtClean="0"/>
              </a:p>
              <a:p>
                <a:pPr>
                  <a:lnSpc>
                    <a:spcPct val="150000"/>
                  </a:lnSpc>
                </a:pPr>
                <a:endParaRPr lang="de-DE" dirty="0"/>
              </a:p>
            </p:txBody>
          </p:sp>
        </mc:Choice>
        <mc:Fallback xmlns="">
          <p:sp>
            <p:nvSpPr>
              <p:cNvPr id="4" name="Rectangle 3"/>
              <p:cNvSpPr>
                <a:spLocks noRot="1" noChangeAspect="1" noMove="1" noResize="1" noEditPoints="1" noAdjustHandles="1" noChangeArrowheads="1" noChangeShapeType="1" noTextEdit="1"/>
              </p:cNvSpPr>
              <p:nvPr/>
            </p:nvSpPr>
            <p:spPr>
              <a:xfrm>
                <a:off x="658814" y="1233342"/>
                <a:ext cx="10839310" cy="2907847"/>
              </a:xfrm>
              <a:prstGeom prst="rect">
                <a:avLst/>
              </a:prstGeom>
              <a:blipFill>
                <a:blip r:embed="rId2"/>
                <a:stretch>
                  <a:fillRect l="-450" t="-1048"/>
                </a:stretch>
              </a:blipFill>
            </p:spPr>
            <p:txBody>
              <a:bodyPr/>
              <a:lstStyle/>
              <a:p>
                <a:r>
                  <a:rPr lang="en-US">
                    <a:noFill/>
                  </a:rPr>
                  <a:t> </a:t>
                </a:r>
              </a:p>
            </p:txBody>
          </p:sp>
        </mc:Fallback>
      </mc:AlternateContent>
      <p:sp>
        <p:nvSpPr>
          <p:cNvPr id="2" name="Left Brace 1"/>
          <p:cNvSpPr/>
          <p:nvPr/>
        </p:nvSpPr>
        <p:spPr>
          <a:xfrm rot="5400000">
            <a:off x="6444772" y="2564406"/>
            <a:ext cx="121637" cy="683703"/>
          </a:xfrm>
          <a:prstGeom prst="leftBrace">
            <a:avLst>
              <a:gd name="adj1" fmla="val 52036"/>
              <a:gd name="adj2" fmla="val 50000"/>
            </a:avLst>
          </a:prstGeom>
          <a:ln w="12700">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7" name="Rectangle 6"/>
          <p:cNvSpPr/>
          <p:nvPr/>
        </p:nvSpPr>
        <p:spPr>
          <a:xfrm>
            <a:off x="4498549" y="2405909"/>
            <a:ext cx="3159839" cy="369332"/>
          </a:xfrm>
          <a:prstGeom prst="rect">
            <a:avLst/>
          </a:prstGeom>
        </p:spPr>
        <p:txBody>
          <a:bodyPr wrap="none">
            <a:spAutoFit/>
          </a:bodyPr>
          <a:lstStyle/>
          <a:p>
            <a:r>
              <a:rPr lang="de-DE" dirty="0" smtClean="0"/>
              <a:t>Cross-power </a:t>
            </a:r>
            <a:r>
              <a:rPr lang="de-DE" dirty="0" err="1" smtClean="0"/>
              <a:t>spectral</a:t>
            </a:r>
            <a:r>
              <a:rPr lang="de-DE" dirty="0" smtClean="0"/>
              <a:t> </a:t>
            </a:r>
            <a:r>
              <a:rPr lang="de-DE" dirty="0" err="1" smtClean="0"/>
              <a:t>density</a:t>
            </a:r>
            <a:endParaRPr lang="de-DE" dirty="0"/>
          </a:p>
        </p:txBody>
      </p:sp>
      <p:sp>
        <p:nvSpPr>
          <p:cNvPr id="21" name="Left Brace 20"/>
          <p:cNvSpPr/>
          <p:nvPr/>
        </p:nvSpPr>
        <p:spPr>
          <a:xfrm rot="16200000">
            <a:off x="6444772" y="3365963"/>
            <a:ext cx="121637" cy="683703"/>
          </a:xfrm>
          <a:prstGeom prst="leftBrace">
            <a:avLst>
              <a:gd name="adj1" fmla="val 52036"/>
              <a:gd name="adj2" fmla="val 50000"/>
            </a:avLst>
          </a:prstGeom>
          <a:ln w="12700">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2" name="Rectangle 21"/>
          <p:cNvSpPr/>
          <p:nvPr/>
        </p:nvSpPr>
        <p:spPr>
          <a:xfrm>
            <a:off x="4569080" y="3803487"/>
            <a:ext cx="3018775" cy="369332"/>
          </a:xfrm>
          <a:prstGeom prst="rect">
            <a:avLst/>
          </a:prstGeom>
        </p:spPr>
        <p:txBody>
          <a:bodyPr wrap="none">
            <a:spAutoFit/>
          </a:bodyPr>
          <a:lstStyle/>
          <a:p>
            <a:r>
              <a:rPr lang="de-DE" dirty="0" smtClean="0"/>
              <a:t>Auto power </a:t>
            </a:r>
            <a:r>
              <a:rPr lang="de-DE" dirty="0" err="1" smtClean="0"/>
              <a:t>spectral</a:t>
            </a:r>
            <a:r>
              <a:rPr lang="de-DE" dirty="0" smtClean="0"/>
              <a:t> </a:t>
            </a:r>
            <a:r>
              <a:rPr lang="de-DE" dirty="0" err="1" smtClean="0"/>
              <a:t>density</a:t>
            </a:r>
            <a:endParaRPr lang="de-DE" dirty="0"/>
          </a:p>
        </p:txBody>
      </p:sp>
    </p:spTree>
    <p:extLst>
      <p:ext uri="{BB962C8B-B14F-4D97-AF65-F5344CB8AC3E}">
        <p14:creationId xmlns:p14="http://schemas.microsoft.com/office/powerpoint/2010/main" val="183160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11</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Control approach</a:t>
            </a:r>
            <a:endParaRPr lang="en-GB" dirty="0">
              <a:solidFill>
                <a:srgbClr val="FF0000"/>
              </a:solidFill>
            </a:endParaRPr>
          </a:p>
        </p:txBody>
      </p:sp>
      <p:sp>
        <p:nvSpPr>
          <p:cNvPr id="53" name="Rectangle 6"/>
          <p:cNvSpPr/>
          <p:nvPr/>
        </p:nvSpPr>
        <p:spPr>
          <a:xfrm>
            <a:off x="7202008" y="6248342"/>
            <a:ext cx="4989992" cy="261610"/>
          </a:xfrm>
          <a:prstGeom prst="rect">
            <a:avLst/>
          </a:prstGeom>
        </p:spPr>
        <p:txBody>
          <a:bodyPr wrap="square">
            <a:spAutoFit/>
          </a:bodyPr>
          <a:lstStyle/>
          <a:p>
            <a:r>
              <a:rPr lang="fr-FR" sz="1100" dirty="0"/>
              <a:t>R</a:t>
            </a:r>
            <a:r>
              <a:rPr lang="fr-FR" sz="1100" dirty="0" smtClean="0"/>
              <a:t>. </a:t>
            </a:r>
            <a:r>
              <a:rPr lang="fr-FR" sz="1100" dirty="0" err="1" smtClean="0"/>
              <a:t>Pintelon</a:t>
            </a:r>
            <a:r>
              <a:rPr lang="fr-FR" sz="1100" dirty="0" smtClean="0"/>
              <a:t> et al. System Identification: a </a:t>
            </a:r>
            <a:r>
              <a:rPr lang="fr-FR" sz="1100" dirty="0" err="1" smtClean="0"/>
              <a:t>frequency</a:t>
            </a:r>
            <a:r>
              <a:rPr lang="fr-FR" sz="1100" dirty="0" smtClean="0"/>
              <a:t> </a:t>
            </a:r>
            <a:r>
              <a:rPr lang="fr-FR" sz="1100" dirty="0" err="1" smtClean="0"/>
              <a:t>domain</a:t>
            </a:r>
            <a:r>
              <a:rPr lang="fr-FR" sz="1100" dirty="0" smtClean="0"/>
              <a:t> </a:t>
            </a:r>
            <a:r>
              <a:rPr lang="fr-FR" sz="1100" dirty="0" err="1" smtClean="0"/>
              <a:t>approach</a:t>
            </a:r>
            <a:r>
              <a:rPr lang="fr-FR" sz="1100" dirty="0" smtClean="0"/>
              <a:t> (2012)</a:t>
            </a:r>
            <a:endParaRPr lang="de-DE" sz="1100" dirty="0"/>
          </a:p>
        </p:txBody>
      </p:sp>
      <mc:AlternateContent xmlns:mc="http://schemas.openxmlformats.org/markup-compatibility/2006" xmlns:a14="http://schemas.microsoft.com/office/drawing/2010/main">
        <mc:Choice Requires="a14">
          <p:sp>
            <p:nvSpPr>
              <p:cNvPr id="4" name="Rectangle 3"/>
              <p:cNvSpPr/>
              <p:nvPr/>
            </p:nvSpPr>
            <p:spPr>
              <a:xfrm>
                <a:off x="658814" y="1233342"/>
                <a:ext cx="10839310" cy="4379982"/>
              </a:xfrm>
              <a:prstGeom prst="rect">
                <a:avLst/>
              </a:prstGeom>
            </p:spPr>
            <p:txBody>
              <a:bodyPr wrap="square">
                <a:spAutoFit/>
              </a:bodyPr>
              <a:lstStyle/>
              <a:p>
                <a:r>
                  <a:rPr lang="en-US" b="1" dirty="0" smtClean="0">
                    <a:sym typeface="Wingdings" panose="05000000000000000000" pitchFamily="2" charset="2"/>
                  </a:rPr>
                  <a:t>Frequency Response Function obtained for </a:t>
                </a:r>
                <a14:m>
                  <m:oMath xmlns:m="http://schemas.openxmlformats.org/officeDocument/2006/math">
                    <m:r>
                      <a:rPr lang="de-DE" b="1" i="1">
                        <a:latin typeface="Cambria Math" panose="02040503050406030204" pitchFamily="18" charset="0"/>
                        <a:sym typeface="Wingdings" panose="05000000000000000000" pitchFamily="2" charset="2"/>
                      </a:rPr>
                      <m:t>𝒔</m:t>
                    </m:r>
                    <m:r>
                      <a:rPr lang="de-DE" b="1" i="1">
                        <a:latin typeface="Cambria Math" panose="02040503050406030204" pitchFamily="18" charset="0"/>
                        <a:sym typeface="Wingdings" panose="05000000000000000000" pitchFamily="2" charset="2"/>
                      </a:rPr>
                      <m:t>=</m:t>
                    </m:r>
                    <m:r>
                      <a:rPr lang="de-DE" b="1" i="1">
                        <a:latin typeface="Cambria Math" panose="02040503050406030204" pitchFamily="18" charset="0"/>
                        <a:sym typeface="Wingdings" panose="05000000000000000000" pitchFamily="2" charset="2"/>
                      </a:rPr>
                      <m:t>𝒋</m:t>
                    </m:r>
                    <m:r>
                      <a:rPr lang="de-DE" b="1" i="1">
                        <a:latin typeface="Cambria Math" panose="02040503050406030204" pitchFamily="18" charset="0"/>
                        <a:sym typeface="Wingdings" panose="05000000000000000000" pitchFamily="2" charset="2"/>
                      </a:rPr>
                      <m:t>𝝎</m:t>
                    </m:r>
                  </m:oMath>
                </a14:m>
                <a:r>
                  <a:rPr lang="en-US" b="1" dirty="0" smtClean="0"/>
                  <a:t> (transfer function in the frequency domain)</a:t>
                </a:r>
                <a:endParaRPr lang="en-US" b="1" dirty="0"/>
              </a:p>
              <a:p>
                <a:pPr marL="285750" indent="-285750">
                  <a:lnSpc>
                    <a:spcPct val="150000"/>
                  </a:lnSpc>
                  <a:buFont typeface="Arial" panose="020B0604020202020204" pitchFamily="34" charset="0"/>
                  <a:buChar char="•"/>
                </a:pPr>
                <a:r>
                  <a:rPr lang="de-DE" dirty="0" err="1" smtClean="0"/>
                  <a:t>Experimentally</a:t>
                </a:r>
                <a:r>
                  <a:rPr lang="de-DE" dirty="0" smtClean="0"/>
                  <a:t> </a:t>
                </a:r>
                <a:r>
                  <a:rPr lang="de-DE" dirty="0" err="1" smtClean="0"/>
                  <a:t>acquired</a:t>
                </a:r>
                <a:r>
                  <a:rPr lang="de-DE" dirty="0" smtClean="0"/>
                  <a:t> </a:t>
                </a:r>
                <a:r>
                  <a:rPr lang="de-DE" dirty="0"/>
                  <a:t>from the </a:t>
                </a:r>
                <a:r>
                  <a:rPr lang="de-DE" dirty="0" err="1"/>
                  <a:t>perturbative</a:t>
                </a:r>
                <a:r>
                  <a:rPr lang="de-DE" dirty="0"/>
                  <a:t> </a:t>
                </a:r>
                <a:r>
                  <a:rPr lang="de-DE" dirty="0" err="1" smtClean="0"/>
                  <a:t>experiments</a:t>
                </a:r>
                <a:endParaRPr lang="de-DE" dirty="0" smtClean="0"/>
              </a:p>
              <a:p>
                <a:pPr>
                  <a:lnSpc>
                    <a:spcPct val="150000"/>
                  </a:lnSpc>
                </a:pPr>
                <a:endParaRPr lang="de-DE" i="1" dirty="0" smtClean="0">
                  <a:latin typeface="Cambria Math" panose="02040503050406030204" pitchFamily="18" charset="0"/>
                </a:endParaRPr>
              </a:p>
              <a:p>
                <a:pPr>
                  <a:lnSpc>
                    <a:spcPct val="150000"/>
                  </a:lnSpc>
                </a:pPr>
                <a:endParaRPr lang="de-DE"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𝐻</m:t>
                      </m:r>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r>
                        <a:rPr lang="de-DE" i="1" dirty="0">
                          <a:latin typeface="Cambria Math" panose="02040503050406030204" pitchFamily="18" charset="0"/>
                        </a:rPr>
                        <m:t>=</m:t>
                      </m:r>
                      <m:f>
                        <m:fPr>
                          <m:ctrlPr>
                            <a:rPr lang="de-DE" i="1" dirty="0">
                              <a:latin typeface="Cambria Math" panose="02040503050406030204" pitchFamily="18" charset="0"/>
                            </a:rPr>
                          </m:ctrlPr>
                        </m:fPr>
                        <m:num>
                          <m:sSub>
                            <m:sSubPr>
                              <m:ctrlPr>
                                <a:rPr lang="de-DE"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𝑥𝑦</m:t>
                              </m:r>
                            </m:sub>
                          </m:sSub>
                          <m:r>
                            <a:rPr lang="de-DE" i="1" dirty="0">
                              <a:latin typeface="Cambria Math" panose="02040503050406030204" pitchFamily="18" charset="0"/>
                            </a:rPr>
                            <m:t>(</m:t>
                          </m:r>
                          <m:r>
                            <a:rPr lang="de-DE" i="1" dirty="0">
                              <a:latin typeface="Cambria Math" panose="02040503050406030204" pitchFamily="18" charset="0"/>
                            </a:rPr>
                            <m:t>𝑗</m:t>
                          </m:r>
                          <m:r>
                            <a:rPr lang="de-DE" i="1" dirty="0">
                              <a:latin typeface="Cambria Math" panose="02040503050406030204" pitchFamily="18" charset="0"/>
                            </a:rPr>
                            <m:t>𝜔</m:t>
                          </m:r>
                          <m:r>
                            <a:rPr lang="de-DE" i="1" dirty="0">
                              <a:latin typeface="Cambria Math" panose="02040503050406030204" pitchFamily="18" charset="0"/>
                            </a:rPr>
                            <m:t>)</m:t>
                          </m:r>
                        </m:num>
                        <m:den>
                          <m:sSub>
                            <m:sSubPr>
                              <m:ctrlPr>
                                <a:rPr lang="de-DE"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𝑥𝑥</m:t>
                              </m:r>
                            </m:sub>
                          </m:sSub>
                          <m:r>
                            <a:rPr lang="de-DE" i="1" dirty="0">
                              <a:latin typeface="Cambria Math" panose="02040503050406030204" pitchFamily="18" charset="0"/>
                            </a:rPr>
                            <m:t>(</m:t>
                          </m:r>
                          <m:r>
                            <a:rPr lang="de-DE" i="1" dirty="0">
                              <a:latin typeface="Cambria Math" panose="02040503050406030204" pitchFamily="18" charset="0"/>
                            </a:rPr>
                            <m:t>𝑗</m:t>
                          </m:r>
                          <m:r>
                            <a:rPr lang="de-DE" i="1" dirty="0">
                              <a:latin typeface="Cambria Math" panose="02040503050406030204" pitchFamily="18" charset="0"/>
                            </a:rPr>
                            <m:t>𝜔</m:t>
                          </m:r>
                          <m:r>
                            <a:rPr lang="de-DE" i="1" dirty="0">
                              <a:latin typeface="Cambria Math" panose="02040503050406030204" pitchFamily="18" charset="0"/>
                            </a:rPr>
                            <m:t>)</m:t>
                          </m:r>
                        </m:den>
                      </m:f>
                    </m:oMath>
                  </m:oMathPara>
                </a14:m>
                <a:endParaRPr lang="de-DE" dirty="0" smtClean="0"/>
              </a:p>
              <a:p>
                <a:pPr>
                  <a:lnSpc>
                    <a:spcPct val="150000"/>
                  </a:lnSpc>
                </a:pPr>
                <a:endParaRPr lang="de-DE" dirty="0"/>
              </a:p>
              <a:p>
                <a:pPr>
                  <a:lnSpc>
                    <a:spcPct val="150000"/>
                  </a:lnSpc>
                </a:pPr>
                <a:endParaRPr lang="de-DE" dirty="0" smtClean="0"/>
              </a:p>
              <a:p>
                <a:pPr marL="285750" indent="-285750">
                  <a:lnSpc>
                    <a:spcPct val="150000"/>
                  </a:lnSpc>
                  <a:buFont typeface="Arial" panose="020B0604020202020204" pitchFamily="34" charset="0"/>
                  <a:buChar char="•"/>
                </a:pPr>
                <a:r>
                  <a:rPr lang="en-US" dirty="0" smtClean="0"/>
                  <a:t>Condition</a:t>
                </a:r>
                <a:r>
                  <a:rPr lang="en-US" dirty="0"/>
                  <a:t>: high coherence (analysis assumes linear system around the operating point</a:t>
                </a:r>
                <a:r>
                  <a:rPr lang="en-US" dirty="0" smtClean="0"/>
                  <a:t>)</a:t>
                </a:r>
              </a:p>
              <a:p>
                <a:pPr/>
                <a14:m>
                  <m:oMathPara xmlns:m="http://schemas.openxmlformats.org/officeDocument/2006/math">
                    <m:oMathParaPr>
                      <m:jc m:val="centerGroup"/>
                    </m:oMathParaPr>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𝛾</m:t>
                          </m:r>
                        </m:e>
                        <m:sub>
                          <m:r>
                            <a:rPr lang="de-DE" i="1" dirty="0">
                              <a:latin typeface="Cambria Math" panose="02040503050406030204" pitchFamily="18" charset="0"/>
                            </a:rPr>
                            <m:t>𝑥𝑦</m:t>
                          </m:r>
                        </m:sub>
                      </m:sSub>
                      <m:d>
                        <m:dPr>
                          <m:ctrlPr>
                            <a:rPr lang="de-DE" i="1" dirty="0">
                              <a:latin typeface="Cambria Math" panose="02040503050406030204" pitchFamily="18" charset="0"/>
                            </a:rPr>
                          </m:ctrlPr>
                        </m:dPr>
                        <m:e>
                          <m:r>
                            <a:rPr lang="de-DE" i="1" dirty="0">
                              <a:latin typeface="Cambria Math" panose="02040503050406030204" pitchFamily="18" charset="0"/>
                            </a:rPr>
                            <m:t>𝜔</m:t>
                          </m:r>
                        </m:e>
                      </m:d>
                      <m:r>
                        <a:rPr lang="de-DE" i="1" dirty="0">
                          <a:latin typeface="Cambria Math" panose="02040503050406030204" pitchFamily="18" charset="0"/>
                        </a:rPr>
                        <m:t>=</m:t>
                      </m:r>
                      <m:f>
                        <m:fPr>
                          <m:ctrlPr>
                            <a:rPr lang="de-DE" i="1" dirty="0">
                              <a:latin typeface="Cambria Math" panose="02040503050406030204" pitchFamily="18" charset="0"/>
                            </a:rPr>
                          </m:ctrlPr>
                        </m:fPr>
                        <m:num>
                          <m:sSub>
                            <m:sSubPr>
                              <m:ctrlPr>
                                <a:rPr lang="de-DE" i="1" dirty="0">
                                  <a:latin typeface="Cambria Math" panose="02040503050406030204" pitchFamily="18" charset="0"/>
                                </a:rPr>
                              </m:ctrlPr>
                            </m:sSubPr>
                            <m:e>
                              <m:r>
                                <a:rPr lang="de-DE" i="1" dirty="0">
                                  <a:latin typeface="Cambria Math" panose="02040503050406030204" pitchFamily="18" charset="0"/>
                                </a:rPr>
                                <m:t>|</m:t>
                              </m:r>
                              <m:r>
                                <a:rPr lang="de-DE" i="1" dirty="0">
                                  <a:latin typeface="Cambria Math" panose="02040503050406030204" pitchFamily="18" charset="0"/>
                                </a:rPr>
                                <m:t>𝑃</m:t>
                              </m:r>
                            </m:e>
                            <m:sub>
                              <m:r>
                                <a:rPr lang="de-DE" i="1" dirty="0">
                                  <a:latin typeface="Cambria Math" panose="02040503050406030204" pitchFamily="18" charset="0"/>
                                </a:rPr>
                                <m:t>𝑥𝑦</m:t>
                              </m:r>
                            </m:sub>
                          </m:sSub>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sSup>
                            <m:sSupPr>
                              <m:ctrlPr>
                                <a:rPr lang="de-DE" i="1" dirty="0">
                                  <a:latin typeface="Cambria Math" panose="02040503050406030204" pitchFamily="18" charset="0"/>
                                </a:rPr>
                              </m:ctrlPr>
                            </m:sSupPr>
                            <m:e>
                              <m:d>
                                <m:dPr>
                                  <m:begChr m:val=""/>
                                  <m:endChr m:val="|"/>
                                  <m:ctrlPr>
                                    <a:rPr lang="de-DE" i="1" dirty="0">
                                      <a:latin typeface="Cambria Math" panose="02040503050406030204" pitchFamily="18" charset="0"/>
                                    </a:rPr>
                                  </m:ctrlPr>
                                </m:dPr>
                                <m:e>
                                  <m:r>
                                    <a:rPr lang="de-DE">
                                      <a:latin typeface="Cambria Math" panose="02040503050406030204" pitchFamily="18" charset="0"/>
                                    </a:rPr>
                                    <m:t>​</m:t>
                                  </m:r>
                                </m:e>
                              </m:d>
                            </m:e>
                            <m:sup>
                              <m:r>
                                <a:rPr lang="de-DE" i="1" dirty="0">
                                  <a:latin typeface="Cambria Math" panose="02040503050406030204" pitchFamily="18" charset="0"/>
                                </a:rPr>
                                <m:t>2</m:t>
                              </m:r>
                            </m:sup>
                          </m:sSup>
                        </m:num>
                        <m:den>
                          <m:sSub>
                            <m:sSubPr>
                              <m:ctrlPr>
                                <a:rPr lang="de-DE"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𝑥𝑥</m:t>
                              </m:r>
                            </m:sub>
                          </m:sSub>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sSub>
                            <m:sSubPr>
                              <m:ctrlPr>
                                <a:rPr lang="de-DE"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𝑥𝑦</m:t>
                              </m:r>
                            </m:sub>
                          </m:sSub>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58814" y="1233342"/>
                <a:ext cx="10839310" cy="4379982"/>
              </a:xfrm>
              <a:prstGeom prst="rect">
                <a:avLst/>
              </a:prstGeom>
              <a:blipFill>
                <a:blip r:embed="rId2"/>
                <a:stretch>
                  <a:fillRect l="-450" t="-695"/>
                </a:stretch>
              </a:blipFill>
            </p:spPr>
            <p:txBody>
              <a:bodyPr/>
              <a:lstStyle/>
              <a:p>
                <a:r>
                  <a:rPr lang="en-US">
                    <a:noFill/>
                  </a:rPr>
                  <a:t> </a:t>
                </a:r>
              </a:p>
            </p:txBody>
          </p:sp>
        </mc:Fallback>
      </mc:AlternateContent>
      <p:sp>
        <p:nvSpPr>
          <p:cNvPr id="2" name="Left Brace 1"/>
          <p:cNvSpPr/>
          <p:nvPr/>
        </p:nvSpPr>
        <p:spPr>
          <a:xfrm rot="5400000">
            <a:off x="6444772" y="2564406"/>
            <a:ext cx="121637" cy="683703"/>
          </a:xfrm>
          <a:prstGeom prst="leftBrace">
            <a:avLst>
              <a:gd name="adj1" fmla="val 52036"/>
              <a:gd name="adj2" fmla="val 50000"/>
            </a:avLst>
          </a:prstGeom>
          <a:ln w="12700">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7" name="Rectangle 6"/>
          <p:cNvSpPr/>
          <p:nvPr/>
        </p:nvSpPr>
        <p:spPr>
          <a:xfrm>
            <a:off x="4498549" y="2405909"/>
            <a:ext cx="3159839" cy="369332"/>
          </a:xfrm>
          <a:prstGeom prst="rect">
            <a:avLst/>
          </a:prstGeom>
        </p:spPr>
        <p:txBody>
          <a:bodyPr wrap="none">
            <a:spAutoFit/>
          </a:bodyPr>
          <a:lstStyle/>
          <a:p>
            <a:r>
              <a:rPr lang="de-DE" dirty="0" smtClean="0"/>
              <a:t>Cross-power </a:t>
            </a:r>
            <a:r>
              <a:rPr lang="de-DE" dirty="0" err="1" smtClean="0"/>
              <a:t>spectral</a:t>
            </a:r>
            <a:r>
              <a:rPr lang="de-DE" dirty="0" smtClean="0"/>
              <a:t> </a:t>
            </a:r>
            <a:r>
              <a:rPr lang="de-DE" dirty="0" err="1" smtClean="0"/>
              <a:t>density</a:t>
            </a:r>
            <a:endParaRPr lang="de-DE" dirty="0"/>
          </a:p>
        </p:txBody>
      </p:sp>
      <p:sp>
        <p:nvSpPr>
          <p:cNvPr id="21" name="Left Brace 20"/>
          <p:cNvSpPr/>
          <p:nvPr/>
        </p:nvSpPr>
        <p:spPr>
          <a:xfrm rot="16200000">
            <a:off x="6444772" y="3365963"/>
            <a:ext cx="121637" cy="683703"/>
          </a:xfrm>
          <a:prstGeom prst="leftBrace">
            <a:avLst>
              <a:gd name="adj1" fmla="val 52036"/>
              <a:gd name="adj2" fmla="val 50000"/>
            </a:avLst>
          </a:prstGeom>
          <a:ln w="12700">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2" name="Rectangle 21"/>
          <p:cNvSpPr/>
          <p:nvPr/>
        </p:nvSpPr>
        <p:spPr>
          <a:xfrm>
            <a:off x="4569080" y="3803487"/>
            <a:ext cx="3018775" cy="369332"/>
          </a:xfrm>
          <a:prstGeom prst="rect">
            <a:avLst/>
          </a:prstGeom>
        </p:spPr>
        <p:txBody>
          <a:bodyPr wrap="none">
            <a:spAutoFit/>
          </a:bodyPr>
          <a:lstStyle/>
          <a:p>
            <a:r>
              <a:rPr lang="de-DE" dirty="0" smtClean="0"/>
              <a:t>Auto power </a:t>
            </a:r>
            <a:r>
              <a:rPr lang="de-DE" dirty="0" err="1" smtClean="0"/>
              <a:t>spectral</a:t>
            </a:r>
            <a:r>
              <a:rPr lang="de-DE" dirty="0" smtClean="0"/>
              <a:t> </a:t>
            </a:r>
            <a:r>
              <a:rPr lang="de-DE" dirty="0" err="1" smtClean="0"/>
              <a:t>density</a:t>
            </a:r>
            <a:endParaRPr lang="de-DE" dirty="0"/>
          </a:p>
        </p:txBody>
      </p:sp>
    </p:spTree>
    <p:extLst>
      <p:ext uri="{BB962C8B-B14F-4D97-AF65-F5344CB8AC3E}">
        <p14:creationId xmlns:p14="http://schemas.microsoft.com/office/powerpoint/2010/main" val="961234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9280B27-558E-4105-1C63-0CA8D489EF7B}"/>
              </a:ext>
            </a:extLst>
          </p:cNvPr>
          <p:cNvSpPr>
            <a:spLocks noGrp="1"/>
          </p:cNvSpPr>
          <p:nvPr>
            <p:ph type="dt" sz="half" idx="14"/>
          </p:nvPr>
        </p:nvSpPr>
        <p:spPr/>
        <p:txBody>
          <a:bodyPr/>
          <a:lstStyle/>
          <a:p>
            <a:r>
              <a:rPr lang="de-DE" smtClean="0"/>
              <a:t>Radiated power studies</a:t>
            </a:r>
            <a:endParaRPr lang="de-DE" dirty="0"/>
          </a:p>
        </p:txBody>
      </p:sp>
      <p:sp>
        <p:nvSpPr>
          <p:cNvPr id="51" name="Fußzeilenplatzhalter 50"/>
          <p:cNvSpPr>
            <a:spLocks noGrp="1"/>
          </p:cNvSpPr>
          <p:nvPr>
            <p:ph type="ftr" sz="quarter" idx="15"/>
          </p:nvPr>
        </p:nvSpPr>
        <p:spPr/>
        <p:txBody>
          <a:bodyPr/>
          <a:lstStyle/>
          <a:p>
            <a:r>
              <a:rPr lang="de-DE" dirty="0" smtClean="0"/>
              <a:t>Max-Planck-Institut für Plasmaphysik | Anastasios Tsikouras | 08/10/2025</a:t>
            </a:r>
            <a:endParaRPr lang="de-DE" dirty="0"/>
          </a:p>
        </p:txBody>
      </p:sp>
      <p:sp>
        <p:nvSpPr>
          <p:cNvPr id="6" name="Foliennummernplatzhalter 5">
            <a:extLst>
              <a:ext uri="{FF2B5EF4-FFF2-40B4-BE49-F238E27FC236}">
                <a16:creationId xmlns:a16="http://schemas.microsoft.com/office/drawing/2014/main" id="{9EF0E3FE-E50C-E620-F596-896EF169B2B1}"/>
              </a:ext>
            </a:extLst>
          </p:cNvPr>
          <p:cNvSpPr>
            <a:spLocks noGrp="1"/>
          </p:cNvSpPr>
          <p:nvPr>
            <p:ph type="sldNum" sz="quarter" idx="16"/>
          </p:nvPr>
        </p:nvSpPr>
        <p:spPr/>
        <p:txBody>
          <a:bodyPr/>
          <a:lstStyle/>
          <a:p>
            <a:fld id="{3B1A4699-952B-42DA-8DC4-38A59B49610C}" type="slidenum">
              <a:rPr lang="de-DE" smtClean="0"/>
              <a:pPr/>
              <a:t>12</a:t>
            </a:fld>
            <a:endParaRPr lang="de-DE" dirty="0"/>
          </a:p>
        </p:txBody>
      </p:sp>
      <p:sp>
        <p:nvSpPr>
          <p:cNvPr id="3" name="Titel 2">
            <a:extLst>
              <a:ext uri="{FF2B5EF4-FFF2-40B4-BE49-F238E27FC236}">
                <a16:creationId xmlns:a16="http://schemas.microsoft.com/office/drawing/2014/main" id="{218972D2-5651-8BE8-F398-BCAC37AF5AD1}"/>
              </a:ext>
            </a:extLst>
          </p:cNvPr>
          <p:cNvSpPr>
            <a:spLocks noGrp="1"/>
          </p:cNvSpPr>
          <p:nvPr>
            <p:ph type="title"/>
          </p:nvPr>
        </p:nvSpPr>
        <p:spPr/>
        <p:txBody>
          <a:bodyPr/>
          <a:lstStyle/>
          <a:p>
            <a:r>
              <a:rPr lang="en-GB" dirty="0"/>
              <a:t>Control approach</a:t>
            </a:r>
          </a:p>
        </p:txBody>
      </p:sp>
      <p:sp>
        <p:nvSpPr>
          <p:cNvPr id="8" name="Rectangle 7"/>
          <p:cNvSpPr/>
          <p:nvPr/>
        </p:nvSpPr>
        <p:spPr>
          <a:xfrm>
            <a:off x="1937285" y="3045414"/>
            <a:ext cx="2394488" cy="666427"/>
          </a:xfrm>
          <a:prstGeom prst="rect">
            <a:avLst/>
          </a:prstGeom>
          <a:no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de-DE" sz="1600" b="1" dirty="0" err="1" smtClean="0">
                <a:ln w="19050">
                  <a:noFill/>
                </a:ln>
              </a:rPr>
              <a:t>Actuator</a:t>
            </a:r>
            <a:r>
              <a:rPr lang="de-DE" sz="1600" b="1" dirty="0" smtClean="0">
                <a:ln w="19050">
                  <a:noFill/>
                </a:ln>
              </a:rPr>
              <a:t> (gas </a:t>
            </a:r>
            <a:r>
              <a:rPr lang="de-DE" sz="1600" b="1" dirty="0" err="1" smtClean="0">
                <a:ln w="19050">
                  <a:noFill/>
                </a:ln>
              </a:rPr>
              <a:t>valves</a:t>
            </a:r>
            <a:r>
              <a:rPr lang="de-DE" sz="1600" b="1" dirty="0" smtClean="0">
                <a:ln w="19050">
                  <a:noFill/>
                </a:ln>
              </a:rPr>
              <a:t>)</a:t>
            </a:r>
            <a:endParaRPr lang="en-US" sz="1600" b="1" dirty="0" smtClean="0">
              <a:ln w="19050">
                <a:noFill/>
              </a:ln>
            </a:endParaRPr>
          </a:p>
        </p:txBody>
      </p:sp>
      <p:sp>
        <p:nvSpPr>
          <p:cNvPr id="19" name="Rectangle 18"/>
          <p:cNvSpPr/>
          <p:nvPr/>
        </p:nvSpPr>
        <p:spPr>
          <a:xfrm>
            <a:off x="4959456" y="3045415"/>
            <a:ext cx="1469755" cy="666427"/>
          </a:xfrm>
          <a:prstGeom prst="rect">
            <a:avLst/>
          </a:prstGeom>
          <a:no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de-DE" sz="1600" b="1" dirty="0" smtClean="0">
                <a:ln w="19050">
                  <a:noFill/>
                </a:ln>
              </a:rPr>
              <a:t>W7-X</a:t>
            </a:r>
            <a:endParaRPr lang="en-US" sz="1600" b="1" dirty="0" smtClean="0">
              <a:ln w="19050">
                <a:noFill/>
              </a:ln>
            </a:endParaRPr>
          </a:p>
        </p:txBody>
      </p:sp>
      <p:sp>
        <p:nvSpPr>
          <p:cNvPr id="21" name="Rectangle 20"/>
          <p:cNvSpPr/>
          <p:nvPr/>
        </p:nvSpPr>
        <p:spPr>
          <a:xfrm>
            <a:off x="7056894" y="3045414"/>
            <a:ext cx="3028923" cy="666427"/>
          </a:xfrm>
          <a:prstGeom prst="rect">
            <a:avLst/>
          </a:prstGeom>
          <a:no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de-DE" sz="1600" b="1" dirty="0" smtClean="0">
                <a:ln w="19050">
                  <a:noFill/>
                </a:ln>
              </a:rPr>
              <a:t>Sensor (</a:t>
            </a:r>
            <a:r>
              <a:rPr lang="de-DE" sz="1600" b="1" dirty="0" err="1" smtClean="0">
                <a:ln w="19050">
                  <a:noFill/>
                </a:ln>
              </a:rPr>
              <a:t>bolometer</a:t>
            </a:r>
            <a:r>
              <a:rPr lang="de-DE" sz="1600" b="1" dirty="0" smtClean="0">
                <a:ln w="19050">
                  <a:noFill/>
                </a:ln>
              </a:rPr>
              <a:t> </a:t>
            </a:r>
            <a:r>
              <a:rPr lang="de-DE" sz="1600" b="1" dirty="0" err="1" smtClean="0">
                <a:ln w="19050">
                  <a:noFill/>
                </a:ln>
              </a:rPr>
              <a:t>camera</a:t>
            </a:r>
            <a:r>
              <a:rPr lang="de-DE" sz="1600" b="1" dirty="0" smtClean="0">
                <a:ln w="19050">
                  <a:noFill/>
                </a:ln>
              </a:rPr>
              <a:t>)</a:t>
            </a:r>
            <a:endParaRPr lang="en-US" sz="1600" b="1" dirty="0" smtClean="0">
              <a:ln w="19050">
                <a:noFill/>
              </a:ln>
            </a:endParaRPr>
          </a:p>
        </p:txBody>
      </p:sp>
      <p:cxnSp>
        <p:nvCxnSpPr>
          <p:cNvPr id="17" name="Straight Arrow Connector 16"/>
          <p:cNvCxnSpPr/>
          <p:nvPr/>
        </p:nvCxnSpPr>
        <p:spPr>
          <a:xfrm>
            <a:off x="914394" y="3386377"/>
            <a:ext cx="1022891" cy="0"/>
          </a:xfrm>
          <a:prstGeom prst="straightConnector1">
            <a:avLst/>
          </a:prstGeom>
          <a:ln w="285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085817" y="3386377"/>
            <a:ext cx="1022891" cy="0"/>
          </a:xfrm>
          <a:prstGeom prst="straightConnector1">
            <a:avLst/>
          </a:prstGeom>
          <a:ln w="285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9" idx="1"/>
          </p:cNvCxnSpPr>
          <p:nvPr/>
        </p:nvCxnSpPr>
        <p:spPr>
          <a:xfrm>
            <a:off x="4331773" y="3378627"/>
            <a:ext cx="627683" cy="2"/>
          </a:xfrm>
          <a:prstGeom prst="straightConnector1">
            <a:avLst/>
          </a:prstGeom>
          <a:ln w="285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29211" y="3397997"/>
            <a:ext cx="627683" cy="2"/>
          </a:xfrm>
          <a:prstGeom prst="straightConnector1">
            <a:avLst/>
          </a:prstGeom>
          <a:ln w="285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14394" y="2995112"/>
            <a:ext cx="684803" cy="369332"/>
          </a:xfrm>
          <a:prstGeom prst="rect">
            <a:avLst/>
          </a:prstGeom>
        </p:spPr>
        <p:txBody>
          <a:bodyPr wrap="none">
            <a:spAutoFit/>
          </a:bodyPr>
          <a:lstStyle/>
          <a:p>
            <a:r>
              <a:rPr lang="de-DE" dirty="0" err="1" smtClean="0"/>
              <a:t>input</a:t>
            </a:r>
            <a:endParaRPr lang="en-US" dirty="0"/>
          </a:p>
        </p:txBody>
      </p:sp>
      <p:sp>
        <p:nvSpPr>
          <p:cNvPr id="31" name="Rectangle 30"/>
          <p:cNvSpPr/>
          <p:nvPr/>
        </p:nvSpPr>
        <p:spPr>
          <a:xfrm>
            <a:off x="10300566" y="2995112"/>
            <a:ext cx="825867" cy="369332"/>
          </a:xfrm>
          <a:prstGeom prst="rect">
            <a:avLst/>
          </a:prstGeom>
        </p:spPr>
        <p:txBody>
          <a:bodyPr wrap="none">
            <a:spAutoFit/>
          </a:bodyPr>
          <a:lstStyle/>
          <a:p>
            <a:r>
              <a:rPr lang="de-DE" dirty="0" err="1" smtClean="0"/>
              <a:t>output</a:t>
            </a:r>
            <a:endParaRPr lang="en-US" dirty="0"/>
          </a:p>
        </p:txBody>
      </p:sp>
      <p:sp>
        <p:nvSpPr>
          <p:cNvPr id="30" name="Right Brace 29"/>
          <p:cNvSpPr/>
          <p:nvPr/>
        </p:nvSpPr>
        <p:spPr>
          <a:xfrm rot="5400000">
            <a:off x="5775203" y="207135"/>
            <a:ext cx="472698" cy="8148534"/>
          </a:xfrm>
          <a:prstGeom prst="rightBrace">
            <a:avLst>
              <a:gd name="adj1" fmla="val 82104"/>
              <a:gd name="adj2" fmla="val 50000"/>
            </a:avLst>
          </a:prstGeom>
          <a:ln w="28575"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5538209" y="4695019"/>
            <a:ext cx="946686" cy="441702"/>
          </a:xfrm>
          <a:prstGeom prst="rect">
            <a:avLst/>
          </a:prstGeom>
          <a:no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600" b="1" dirty="0" smtClean="0"/>
              <a:t>H</a:t>
            </a:r>
            <a:endParaRPr lang="en-US" sz="1600" b="1" dirty="0" smtClean="0"/>
          </a:p>
        </p:txBody>
      </p:sp>
    </p:spTree>
    <p:extLst>
      <p:ext uri="{BB962C8B-B14F-4D97-AF65-F5344CB8AC3E}">
        <p14:creationId xmlns:p14="http://schemas.microsoft.com/office/powerpoint/2010/main" val="3002298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663" y="1605760"/>
            <a:ext cx="5156513" cy="1519474"/>
          </a:xfrm>
          <a:prstGeom prst="rect">
            <a:avLst/>
          </a:prstGeom>
        </p:spPr>
      </p:pic>
      <p:sp>
        <p:nvSpPr>
          <p:cNvPr id="4" name="Datumsplatzhalter 3">
            <a:extLst>
              <a:ext uri="{FF2B5EF4-FFF2-40B4-BE49-F238E27FC236}">
                <a16:creationId xmlns:a16="http://schemas.microsoft.com/office/drawing/2014/main" id="{89280B27-558E-4105-1C63-0CA8D489EF7B}"/>
              </a:ext>
            </a:extLst>
          </p:cNvPr>
          <p:cNvSpPr>
            <a:spLocks noGrp="1"/>
          </p:cNvSpPr>
          <p:nvPr>
            <p:ph type="dt" sz="half" idx="14"/>
          </p:nvPr>
        </p:nvSpPr>
        <p:spPr/>
        <p:txBody>
          <a:bodyPr/>
          <a:lstStyle/>
          <a:p>
            <a:r>
              <a:rPr lang="de-DE" smtClean="0"/>
              <a:t>Radiated power studies</a:t>
            </a:r>
            <a:endParaRPr lang="de-DE" dirty="0"/>
          </a:p>
        </p:txBody>
      </p:sp>
      <p:sp>
        <p:nvSpPr>
          <p:cNvPr id="51" name="Fußzeilenplatzhalter 50"/>
          <p:cNvSpPr>
            <a:spLocks noGrp="1"/>
          </p:cNvSpPr>
          <p:nvPr>
            <p:ph type="ftr" sz="quarter" idx="15"/>
          </p:nvPr>
        </p:nvSpPr>
        <p:spPr/>
        <p:txBody>
          <a:bodyPr/>
          <a:lstStyle/>
          <a:p>
            <a:r>
              <a:rPr lang="de-DE" dirty="0" smtClean="0"/>
              <a:t>Max-Planck-Institut für Plasmaphysik | Anastasios Tsikouras | 08/10/2025</a:t>
            </a:r>
            <a:endParaRPr lang="de-DE" dirty="0"/>
          </a:p>
        </p:txBody>
      </p:sp>
      <p:sp>
        <p:nvSpPr>
          <p:cNvPr id="6" name="Foliennummernplatzhalter 5">
            <a:extLst>
              <a:ext uri="{FF2B5EF4-FFF2-40B4-BE49-F238E27FC236}">
                <a16:creationId xmlns:a16="http://schemas.microsoft.com/office/drawing/2014/main" id="{9EF0E3FE-E50C-E620-F596-896EF169B2B1}"/>
              </a:ext>
            </a:extLst>
          </p:cNvPr>
          <p:cNvSpPr>
            <a:spLocks noGrp="1"/>
          </p:cNvSpPr>
          <p:nvPr>
            <p:ph type="sldNum" sz="quarter" idx="16"/>
          </p:nvPr>
        </p:nvSpPr>
        <p:spPr/>
        <p:txBody>
          <a:bodyPr/>
          <a:lstStyle/>
          <a:p>
            <a:fld id="{3B1A4699-952B-42DA-8DC4-38A59B49610C}" type="slidenum">
              <a:rPr lang="de-DE" smtClean="0"/>
              <a:pPr/>
              <a:t>13</a:t>
            </a:fld>
            <a:endParaRPr lang="de-DE" dirty="0"/>
          </a:p>
        </p:txBody>
      </p:sp>
      <p:sp>
        <p:nvSpPr>
          <p:cNvPr id="3" name="Titel 2">
            <a:extLst>
              <a:ext uri="{FF2B5EF4-FFF2-40B4-BE49-F238E27FC236}">
                <a16:creationId xmlns:a16="http://schemas.microsoft.com/office/drawing/2014/main" id="{218972D2-5651-8BE8-F398-BCAC37AF5AD1}"/>
              </a:ext>
            </a:extLst>
          </p:cNvPr>
          <p:cNvSpPr>
            <a:spLocks noGrp="1"/>
          </p:cNvSpPr>
          <p:nvPr>
            <p:ph type="title"/>
          </p:nvPr>
        </p:nvSpPr>
        <p:spPr/>
        <p:txBody>
          <a:bodyPr/>
          <a:lstStyle/>
          <a:p>
            <a:r>
              <a:rPr lang="en-GB" dirty="0" smtClean="0"/>
              <a:t>Actuator (input)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377" y="3157494"/>
            <a:ext cx="3985071" cy="3024937"/>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654672" y="1223963"/>
                <a:ext cx="5024676" cy="3000821"/>
              </a:xfrm>
              <a:prstGeom prst="rect">
                <a:avLst/>
              </a:prstGeom>
            </p:spPr>
            <p:txBody>
              <a:bodyPr wrap="square">
                <a:spAutoFit/>
              </a:bodyPr>
              <a:lstStyle/>
              <a:p>
                <a:pPr>
                  <a:lnSpc>
                    <a:spcPct val="150000"/>
                  </a:lnSpc>
                </a:pPr>
                <a:r>
                  <a:rPr lang="de-DE" b="1" dirty="0" smtClean="0"/>
                  <a:t>Piezo-</a:t>
                </a:r>
                <a:r>
                  <a:rPr lang="de-DE" b="1" dirty="0" err="1" smtClean="0"/>
                  <a:t>electric</a:t>
                </a:r>
                <a:r>
                  <a:rPr lang="de-DE" b="1" dirty="0" smtClean="0"/>
                  <a:t> </a:t>
                </a:r>
                <a:r>
                  <a:rPr lang="de-DE" b="1" dirty="0" err="1" smtClean="0"/>
                  <a:t>valve</a:t>
                </a:r>
                <a:endParaRPr lang="de-DE" b="1" dirty="0" smtClean="0"/>
              </a:p>
              <a:p>
                <a:pPr marL="285750" indent="-285750">
                  <a:lnSpc>
                    <a:spcPct val="150000"/>
                  </a:lnSpc>
                  <a:buFont typeface="Arial" panose="020B0604020202020204" pitchFamily="34" charset="0"/>
                  <a:buChar char="•"/>
                </a:pPr>
                <a:r>
                  <a:rPr lang="de-DE" dirty="0" smtClean="0"/>
                  <a:t>Locations: 1 </a:t>
                </a:r>
                <a:r>
                  <a:rPr lang="de-DE" dirty="0" err="1" smtClean="0"/>
                  <a:t>valve</a:t>
                </a:r>
                <a:r>
                  <a:rPr lang="de-DE" dirty="0" smtClean="0"/>
                  <a:t> per </a:t>
                </a:r>
                <a:r>
                  <a:rPr lang="de-DE" dirty="0" err="1" smtClean="0"/>
                  <a:t>divertor</a:t>
                </a:r>
                <a:r>
                  <a:rPr lang="de-DE" dirty="0" smtClean="0"/>
                  <a:t> </a:t>
                </a:r>
                <a:r>
                  <a:rPr lang="de-DE" dirty="0" err="1" smtClean="0"/>
                  <a:t>target</a:t>
                </a:r>
                <a:endParaRPr lang="de-DE" dirty="0" smtClean="0"/>
              </a:p>
              <a:p>
                <a:pPr marL="285750" indent="-285750">
                  <a:lnSpc>
                    <a:spcPct val="150000"/>
                  </a:lnSpc>
                  <a:buFont typeface="Arial" panose="020B0604020202020204" pitchFamily="34" charset="0"/>
                  <a:buChar char="•"/>
                </a:pPr>
                <a:r>
                  <a:rPr lang="de-DE" dirty="0" smtClean="0"/>
                  <a:t>Maximum </a:t>
                </a:r>
                <a:r>
                  <a:rPr lang="de-DE" dirty="0" err="1" smtClean="0"/>
                  <a:t>operating</a:t>
                </a:r>
                <a:r>
                  <a:rPr lang="de-DE" dirty="0" smtClean="0"/>
                  <a:t> </a:t>
                </a:r>
                <a:r>
                  <a:rPr lang="de-DE" dirty="0" err="1" smtClean="0"/>
                  <a:t>frequency</a:t>
                </a:r>
                <a:r>
                  <a:rPr lang="de-DE" dirty="0" smtClean="0"/>
                  <a:t>: </a:t>
                </a:r>
                <a14:m>
                  <m:oMath xmlns:m="http://schemas.openxmlformats.org/officeDocument/2006/math">
                    <m:r>
                      <a:rPr lang="de-DE" b="0" i="1" dirty="0" smtClean="0">
                        <a:latin typeface="Cambria Math" panose="02040503050406030204" pitchFamily="18" charset="0"/>
                      </a:rPr>
                      <m:t>100 </m:t>
                    </m:r>
                    <m:r>
                      <a:rPr lang="de-DE" b="0" i="1" dirty="0" smtClean="0">
                        <a:latin typeface="Cambria Math" panose="02040503050406030204" pitchFamily="18" charset="0"/>
                      </a:rPr>
                      <m:t>𝐻𝑧</m:t>
                    </m:r>
                  </m:oMath>
                </a14:m>
                <a:endParaRPr lang="de-DE" dirty="0" smtClean="0"/>
              </a:p>
              <a:p>
                <a:pPr marL="285750" indent="-285750">
                  <a:lnSpc>
                    <a:spcPct val="150000"/>
                  </a:lnSpc>
                  <a:buFont typeface="Arial" panose="020B0604020202020204" pitchFamily="34" charset="0"/>
                  <a:buChar char="•"/>
                </a:pPr>
                <a:r>
                  <a:rPr lang="de-DE" dirty="0" err="1"/>
                  <a:t>Pressure</a:t>
                </a:r>
                <a:r>
                  <a:rPr lang="de-DE" dirty="0"/>
                  <a:t> </a:t>
                </a:r>
                <a:r>
                  <a:rPr lang="de-DE" dirty="0" err="1"/>
                  <a:t>dependence</a:t>
                </a:r>
                <a:r>
                  <a:rPr lang="de-DE" dirty="0"/>
                  <a:t> on </a:t>
                </a:r>
                <a:r>
                  <a:rPr lang="de-DE" dirty="0" err="1"/>
                  <a:t>the</a:t>
                </a:r>
                <a:r>
                  <a:rPr lang="de-DE" dirty="0"/>
                  <a:t> </a:t>
                </a:r>
                <a:r>
                  <a:rPr lang="de-DE" dirty="0" err="1" smtClean="0"/>
                  <a:t>flowrate</a:t>
                </a:r>
                <a:endParaRPr lang="de-DE" dirty="0" smtClean="0"/>
              </a:p>
              <a:p>
                <a:pPr marL="285750" indent="-285750">
                  <a:lnSpc>
                    <a:spcPct val="150000"/>
                  </a:lnSpc>
                  <a:buFont typeface="Arial" panose="020B0604020202020204" pitchFamily="34" charset="0"/>
                  <a:buChar char="•"/>
                </a:pPr>
                <a:r>
                  <a:rPr lang="de-DE" dirty="0" smtClean="0"/>
                  <a:t>Non-linear </a:t>
                </a:r>
                <a:r>
                  <a:rPr lang="de-DE" dirty="0" err="1" smtClean="0"/>
                  <a:t>flowrate</a:t>
                </a:r>
                <a:r>
                  <a:rPr lang="de-DE" dirty="0" smtClean="0"/>
                  <a:t> </a:t>
                </a:r>
                <a:r>
                  <a:rPr lang="de-DE" dirty="0" err="1" smtClean="0"/>
                  <a:t>with</a:t>
                </a:r>
                <a:r>
                  <a:rPr lang="de-DE" dirty="0" smtClean="0"/>
                  <a:t> </a:t>
                </a:r>
                <a:r>
                  <a:rPr lang="de-DE" dirty="0" err="1" smtClean="0"/>
                  <a:t>respect</a:t>
                </a:r>
                <a:r>
                  <a:rPr lang="de-DE" dirty="0" smtClean="0"/>
                  <a:t> </a:t>
                </a:r>
                <a:r>
                  <a:rPr lang="de-DE" dirty="0" err="1" smtClean="0"/>
                  <a:t>to</a:t>
                </a:r>
                <a:r>
                  <a:rPr lang="de-DE" dirty="0" smtClean="0"/>
                  <a:t> </a:t>
                </a:r>
                <a:r>
                  <a:rPr lang="de-DE" dirty="0" err="1" smtClean="0"/>
                  <a:t>the</a:t>
                </a:r>
                <a:r>
                  <a:rPr lang="de-DE" dirty="0" smtClean="0"/>
                  <a:t> </a:t>
                </a:r>
                <a:r>
                  <a:rPr lang="de-DE" dirty="0" err="1" smtClean="0"/>
                  <a:t>valve</a:t>
                </a:r>
                <a:r>
                  <a:rPr lang="de-DE" dirty="0" smtClean="0"/>
                  <a:t> </a:t>
                </a:r>
                <a:r>
                  <a:rPr lang="de-DE" dirty="0" err="1" smtClean="0"/>
                  <a:t>voltage</a:t>
                </a:r>
                <a:endParaRPr lang="de-DE" dirty="0" smtClean="0"/>
              </a:p>
              <a:p>
                <a:pPr marL="742950" lvl="1" indent="-285750">
                  <a:lnSpc>
                    <a:spcPct val="150000"/>
                  </a:lnSpc>
                  <a:buFont typeface="Wingdings" panose="05000000000000000000" pitchFamily="2" charset="2"/>
                  <a:buChar char="Ø"/>
                </a:pPr>
                <a:r>
                  <a:rPr lang="de-DE" dirty="0" smtClean="0"/>
                  <a:t>Focus on </a:t>
                </a:r>
                <a:r>
                  <a:rPr lang="de-DE" dirty="0" err="1" smtClean="0"/>
                  <a:t>the</a:t>
                </a:r>
                <a:r>
                  <a:rPr lang="de-DE" dirty="0" smtClean="0"/>
                  <a:t> linear </a:t>
                </a:r>
                <a:r>
                  <a:rPr lang="de-DE" dirty="0" err="1" smtClean="0"/>
                  <a:t>valve</a:t>
                </a:r>
                <a:r>
                  <a:rPr lang="de-DE" dirty="0" smtClean="0"/>
                  <a:t> </a:t>
                </a:r>
                <a:r>
                  <a:rPr lang="de-DE" dirty="0" err="1" smtClean="0"/>
                  <a:t>regime</a:t>
                </a:r>
                <a:endParaRPr lang="de-DE" dirty="0" smtClean="0"/>
              </a:p>
            </p:txBody>
          </p:sp>
        </mc:Choice>
        <mc:Fallback>
          <p:sp>
            <p:nvSpPr>
              <p:cNvPr id="11" name="Rectangle 10"/>
              <p:cNvSpPr>
                <a:spLocks noRot="1" noChangeAspect="1" noMove="1" noResize="1" noEditPoints="1" noAdjustHandles="1" noChangeArrowheads="1" noChangeShapeType="1" noTextEdit="1"/>
              </p:cNvSpPr>
              <p:nvPr/>
            </p:nvSpPr>
            <p:spPr>
              <a:xfrm>
                <a:off x="654672" y="1223963"/>
                <a:ext cx="5024676" cy="3000821"/>
              </a:xfrm>
              <a:prstGeom prst="rect">
                <a:avLst/>
              </a:prstGeom>
              <a:blipFill>
                <a:blip r:embed="rId4"/>
                <a:stretch>
                  <a:fillRect l="-970" b="-813"/>
                </a:stretch>
              </a:blipFill>
            </p:spPr>
            <p:txBody>
              <a:bodyPr/>
              <a:lstStyle/>
              <a:p>
                <a:r>
                  <a:rPr lang="de-DE">
                    <a:noFill/>
                  </a:rPr>
                  <a:t> </a:t>
                </a:r>
              </a:p>
            </p:txBody>
          </p:sp>
        </mc:Fallback>
      </mc:AlternateContent>
      <p:cxnSp>
        <p:nvCxnSpPr>
          <p:cNvPr id="10" name="Straight Arrow Connector 9"/>
          <p:cNvCxnSpPr/>
          <p:nvPr/>
        </p:nvCxnSpPr>
        <p:spPr>
          <a:xfrm>
            <a:off x="4827722" y="1916544"/>
            <a:ext cx="5875203" cy="954846"/>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Rectangle 6"/>
          <p:cNvSpPr/>
          <p:nvPr/>
        </p:nvSpPr>
        <p:spPr>
          <a:xfrm>
            <a:off x="7962045" y="6213654"/>
            <a:ext cx="4229955" cy="261610"/>
          </a:xfrm>
          <a:prstGeom prst="rect">
            <a:avLst/>
          </a:prstGeom>
        </p:spPr>
        <p:txBody>
          <a:bodyPr wrap="square">
            <a:spAutoFit/>
          </a:bodyPr>
          <a:lstStyle/>
          <a:p>
            <a:r>
              <a:rPr lang="fr-FR" sz="1100" dirty="0"/>
              <a:t>M</a:t>
            </a:r>
            <a:r>
              <a:rPr lang="fr-FR" sz="1100" dirty="0" smtClean="0"/>
              <a:t>. </a:t>
            </a:r>
            <a:r>
              <a:rPr lang="fr-FR" sz="1100" dirty="0" err="1" smtClean="0"/>
              <a:t>Griener</a:t>
            </a:r>
            <a:r>
              <a:rPr lang="fr-FR" sz="1100" dirty="0" smtClean="0"/>
              <a:t> et al. </a:t>
            </a:r>
            <a:r>
              <a:rPr lang="fr-FR" sz="1100" dirty="0" err="1" smtClean="0"/>
              <a:t>Rev</a:t>
            </a:r>
            <a:r>
              <a:rPr lang="fr-FR" sz="1100" dirty="0" smtClean="0"/>
              <a:t>. Of Scientific </a:t>
            </a:r>
            <a:r>
              <a:rPr lang="fr-FR" sz="1100" dirty="0" err="1" smtClean="0"/>
              <a:t>Instrumements</a:t>
            </a:r>
            <a:r>
              <a:rPr lang="fr-FR" sz="1100" dirty="0" smtClean="0"/>
              <a:t> 87 (2017)</a:t>
            </a:r>
            <a:endParaRPr lang="de-DE" sz="1100" dirty="0"/>
          </a:p>
        </p:txBody>
      </p:sp>
      <p:cxnSp>
        <p:nvCxnSpPr>
          <p:cNvPr id="13" name="Straight Arrow Connector 12"/>
          <p:cNvCxnSpPr/>
          <p:nvPr/>
        </p:nvCxnSpPr>
        <p:spPr>
          <a:xfrm flipV="1">
            <a:off x="4827722" y="1791075"/>
            <a:ext cx="3502546" cy="138705"/>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21327285">
            <a:off x="5704640" y="1594019"/>
            <a:ext cx="1954381" cy="307777"/>
          </a:xfrm>
          <a:prstGeom prst="rect">
            <a:avLst/>
          </a:prstGeom>
        </p:spPr>
        <p:txBody>
          <a:bodyPr wrap="none">
            <a:spAutoFit/>
          </a:bodyPr>
          <a:lstStyle/>
          <a:p>
            <a:r>
              <a:rPr lang="de-DE" sz="1400" dirty="0" err="1"/>
              <a:t>u</a:t>
            </a:r>
            <a:r>
              <a:rPr lang="de-DE" sz="1400" dirty="0" err="1" smtClean="0"/>
              <a:t>pper</a:t>
            </a:r>
            <a:r>
              <a:rPr lang="de-DE" sz="1400" dirty="0" smtClean="0"/>
              <a:t> </a:t>
            </a:r>
            <a:r>
              <a:rPr lang="de-DE" sz="1400" dirty="0" err="1" smtClean="0"/>
              <a:t>divertor</a:t>
            </a:r>
            <a:r>
              <a:rPr lang="de-DE" sz="1400" dirty="0" smtClean="0"/>
              <a:t> </a:t>
            </a:r>
            <a:r>
              <a:rPr lang="de-DE" sz="1400" dirty="0" err="1" smtClean="0"/>
              <a:t>location</a:t>
            </a:r>
            <a:endParaRPr lang="de-DE" sz="1400" dirty="0"/>
          </a:p>
        </p:txBody>
      </p:sp>
      <p:sp>
        <p:nvSpPr>
          <p:cNvPr id="22" name="Rectangle 21"/>
          <p:cNvSpPr/>
          <p:nvPr/>
        </p:nvSpPr>
        <p:spPr>
          <a:xfrm rot="427245">
            <a:off x="5559192" y="2309458"/>
            <a:ext cx="1965603" cy="307777"/>
          </a:xfrm>
          <a:prstGeom prst="rect">
            <a:avLst/>
          </a:prstGeom>
        </p:spPr>
        <p:txBody>
          <a:bodyPr wrap="none">
            <a:spAutoFit/>
          </a:bodyPr>
          <a:lstStyle/>
          <a:p>
            <a:r>
              <a:rPr lang="de-DE" sz="1400" dirty="0" err="1" smtClean="0"/>
              <a:t>lower</a:t>
            </a:r>
            <a:r>
              <a:rPr lang="de-DE" sz="1400" dirty="0" smtClean="0"/>
              <a:t> </a:t>
            </a:r>
            <a:r>
              <a:rPr lang="de-DE" sz="1400" dirty="0" err="1" smtClean="0"/>
              <a:t>divertor</a:t>
            </a:r>
            <a:r>
              <a:rPr lang="de-DE" sz="1400" dirty="0" smtClean="0"/>
              <a:t> </a:t>
            </a:r>
            <a:r>
              <a:rPr lang="de-DE" sz="1400" dirty="0" err="1" smtClean="0"/>
              <a:t>location</a:t>
            </a:r>
            <a:endParaRPr lang="de-DE" sz="1400" dirty="0"/>
          </a:p>
        </p:txBody>
      </p:sp>
      <p:cxnSp>
        <p:nvCxnSpPr>
          <p:cNvPr id="23" name="Straight Arrow Connector 22"/>
          <p:cNvCxnSpPr/>
          <p:nvPr/>
        </p:nvCxnSpPr>
        <p:spPr>
          <a:xfrm>
            <a:off x="5187578" y="3379647"/>
            <a:ext cx="2104375" cy="327377"/>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952450" y="4546885"/>
                <a:ext cx="3743068" cy="472535"/>
              </a:xfrm>
              <a:prstGeom prst="rect">
                <a:avLst/>
              </a:prstGeom>
              <a:solidFill>
                <a:schemeClr val="bg1"/>
              </a:solidFill>
              <a:ln w="1270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r>
                  <a:rPr lang="de-DE" dirty="0" err="1" smtClean="0"/>
                  <a:t>input</a:t>
                </a:r>
                <a:r>
                  <a:rPr lang="de-DE" dirty="0" smtClean="0"/>
                  <a:t> (</a:t>
                </a:r>
                <a14:m>
                  <m:oMath xmlns:m="http://schemas.openxmlformats.org/officeDocument/2006/math">
                    <m:r>
                      <a:rPr lang="en-US" i="1">
                        <a:latin typeface="Cambria Math" panose="02040503050406030204" pitchFamily="18" charset="0"/>
                      </a:rPr>
                      <m:t>𝑢</m:t>
                    </m:r>
                  </m:oMath>
                </a14:m>
                <a:r>
                  <a:rPr lang="de-DE" dirty="0" smtClean="0">
                    <a:sym typeface="Wingdings" panose="05000000000000000000" pitchFamily="2" charset="2"/>
                  </a:rPr>
                  <a:t>)  </a:t>
                </a:r>
                <a:r>
                  <a:rPr lang="de-DE" dirty="0" err="1" smtClean="0">
                    <a:sym typeface="Wingdings" panose="05000000000000000000" pitchFamily="2" charset="2"/>
                  </a:rPr>
                  <a:t>v</a:t>
                </a:r>
                <a:r>
                  <a:rPr lang="de-DE" dirty="0" err="1" smtClean="0"/>
                  <a:t>alve</a:t>
                </a:r>
                <a:r>
                  <a:rPr lang="de-DE" dirty="0" smtClean="0"/>
                  <a:t> </a:t>
                </a:r>
                <a:r>
                  <a:rPr lang="de-DE" dirty="0" err="1"/>
                  <a:t>voltage</a:t>
                </a:r>
                <a:endParaRPr lang="de-DE" dirty="0"/>
              </a:p>
            </p:txBody>
          </p:sp>
        </mc:Choice>
        <mc:Fallback xmlns="">
          <p:sp>
            <p:nvSpPr>
              <p:cNvPr id="26" name="Rectangle 25"/>
              <p:cNvSpPr>
                <a:spLocks noRot="1" noChangeAspect="1" noMove="1" noResize="1" noEditPoints="1" noAdjustHandles="1" noChangeArrowheads="1" noChangeShapeType="1" noTextEdit="1"/>
              </p:cNvSpPr>
              <p:nvPr/>
            </p:nvSpPr>
            <p:spPr>
              <a:xfrm>
                <a:off x="1952450" y="4546885"/>
                <a:ext cx="3743068" cy="472535"/>
              </a:xfrm>
              <a:prstGeom prst="rect">
                <a:avLst/>
              </a:prstGeom>
              <a:blipFill>
                <a:blip r:embed="rId5"/>
                <a:stretch>
                  <a:fillRect b="-5063"/>
                </a:stretch>
              </a:blipFill>
              <a:ln w="12700" cmpd="sng">
                <a:solidFill>
                  <a:schemeClr val="tx1"/>
                </a:solidFill>
                <a:prstDash val="solid"/>
                <a:tailEnd type="triangle" w="lg" len="med"/>
              </a:ln>
            </p:spPr>
            <p:txBody>
              <a:bodyPr/>
              <a:lstStyle/>
              <a:p>
                <a:r>
                  <a:rPr lang="en-US">
                    <a:noFill/>
                  </a:rPr>
                  <a:t> </a:t>
                </a:r>
              </a:p>
            </p:txBody>
          </p:sp>
        </mc:Fallback>
      </mc:AlternateContent>
    </p:spTree>
    <p:extLst>
      <p:ext uri="{BB962C8B-B14F-4D97-AF65-F5344CB8AC3E}">
        <p14:creationId xmlns:p14="http://schemas.microsoft.com/office/powerpoint/2010/main" val="181572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9280B27-558E-4105-1C63-0CA8D489EF7B}"/>
              </a:ext>
            </a:extLst>
          </p:cNvPr>
          <p:cNvSpPr>
            <a:spLocks noGrp="1"/>
          </p:cNvSpPr>
          <p:nvPr>
            <p:ph type="dt" sz="half" idx="14"/>
          </p:nvPr>
        </p:nvSpPr>
        <p:spPr/>
        <p:txBody>
          <a:bodyPr/>
          <a:lstStyle/>
          <a:p>
            <a:r>
              <a:rPr lang="de-DE" smtClean="0"/>
              <a:t>Radiated power studies</a:t>
            </a:r>
            <a:endParaRPr lang="de-DE" dirty="0"/>
          </a:p>
        </p:txBody>
      </p:sp>
      <p:sp>
        <p:nvSpPr>
          <p:cNvPr id="51" name="Fußzeilenplatzhalter 50"/>
          <p:cNvSpPr>
            <a:spLocks noGrp="1"/>
          </p:cNvSpPr>
          <p:nvPr>
            <p:ph type="ftr" sz="quarter" idx="15"/>
          </p:nvPr>
        </p:nvSpPr>
        <p:spPr/>
        <p:txBody>
          <a:bodyPr/>
          <a:lstStyle/>
          <a:p>
            <a:r>
              <a:rPr lang="de-DE" dirty="0" smtClean="0"/>
              <a:t>Max-Planck-Institut für Plasmaphysik | Anastasios Tsikouras | 08/10/2025</a:t>
            </a:r>
            <a:endParaRPr lang="de-DE" dirty="0"/>
          </a:p>
        </p:txBody>
      </p:sp>
      <p:sp>
        <p:nvSpPr>
          <p:cNvPr id="6" name="Foliennummernplatzhalter 5">
            <a:extLst>
              <a:ext uri="{FF2B5EF4-FFF2-40B4-BE49-F238E27FC236}">
                <a16:creationId xmlns:a16="http://schemas.microsoft.com/office/drawing/2014/main" id="{9EF0E3FE-E50C-E620-F596-896EF169B2B1}"/>
              </a:ext>
            </a:extLst>
          </p:cNvPr>
          <p:cNvSpPr>
            <a:spLocks noGrp="1"/>
          </p:cNvSpPr>
          <p:nvPr>
            <p:ph type="sldNum" sz="quarter" idx="16"/>
          </p:nvPr>
        </p:nvSpPr>
        <p:spPr/>
        <p:txBody>
          <a:bodyPr/>
          <a:lstStyle/>
          <a:p>
            <a:fld id="{3B1A4699-952B-42DA-8DC4-38A59B49610C}" type="slidenum">
              <a:rPr lang="de-DE" smtClean="0"/>
              <a:pPr/>
              <a:t>14</a:t>
            </a:fld>
            <a:endParaRPr lang="de-DE" dirty="0"/>
          </a:p>
        </p:txBody>
      </p:sp>
      <p:sp>
        <p:nvSpPr>
          <p:cNvPr id="3" name="Titel 2">
            <a:extLst>
              <a:ext uri="{FF2B5EF4-FFF2-40B4-BE49-F238E27FC236}">
                <a16:creationId xmlns:a16="http://schemas.microsoft.com/office/drawing/2014/main" id="{218972D2-5651-8BE8-F398-BCAC37AF5AD1}"/>
              </a:ext>
            </a:extLst>
          </p:cNvPr>
          <p:cNvSpPr>
            <a:spLocks noGrp="1"/>
          </p:cNvSpPr>
          <p:nvPr>
            <p:ph type="title"/>
          </p:nvPr>
        </p:nvSpPr>
        <p:spPr/>
        <p:txBody>
          <a:bodyPr/>
          <a:lstStyle/>
          <a:p>
            <a:r>
              <a:rPr lang="en-GB" dirty="0" smtClean="0"/>
              <a:t>Sensor (output)</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357" y="1643601"/>
            <a:ext cx="5020111" cy="2046838"/>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654672" y="1223963"/>
                <a:ext cx="5308138" cy="2585323"/>
              </a:xfrm>
              <a:prstGeom prst="rect">
                <a:avLst/>
              </a:prstGeom>
            </p:spPr>
            <p:txBody>
              <a:bodyPr wrap="square">
                <a:spAutoFit/>
              </a:bodyPr>
              <a:lstStyle/>
              <a:p>
                <a:pPr>
                  <a:lnSpc>
                    <a:spcPct val="150000"/>
                  </a:lnSpc>
                </a:pPr>
                <a:r>
                  <a:rPr lang="de-DE" b="1" dirty="0" smtClean="0"/>
                  <a:t>Compact Bolometer </a:t>
                </a:r>
                <a:r>
                  <a:rPr lang="de-DE" b="1" dirty="0" err="1" smtClean="0"/>
                  <a:t>Camera</a:t>
                </a:r>
                <a:r>
                  <a:rPr lang="de-DE" b="1" dirty="0" smtClean="0"/>
                  <a:t> (CBC)</a:t>
                </a:r>
              </a:p>
              <a:p>
                <a:pPr marL="285750" indent="-285750">
                  <a:lnSpc>
                    <a:spcPct val="150000"/>
                  </a:lnSpc>
                  <a:buFont typeface="Arial" panose="020B0604020202020204" pitchFamily="34" charset="0"/>
                  <a:buChar char="•"/>
                </a:pPr>
                <a:r>
                  <a:rPr lang="de-DE" dirty="0" smtClean="0"/>
                  <a:t>Wide angle </a:t>
                </a:r>
                <a:r>
                  <a:rPr lang="de-DE" dirty="0" err="1" smtClean="0"/>
                  <a:t>resistive</a:t>
                </a:r>
                <a:r>
                  <a:rPr lang="de-DE" dirty="0" smtClean="0"/>
                  <a:t> </a:t>
                </a:r>
                <a:r>
                  <a:rPr lang="de-DE" dirty="0" err="1" smtClean="0"/>
                  <a:t>bolometer</a:t>
                </a:r>
                <a:endParaRPr lang="de-DE" dirty="0" smtClean="0"/>
              </a:p>
              <a:p>
                <a:pPr marL="285750" indent="-285750">
                  <a:lnSpc>
                    <a:spcPct val="150000"/>
                  </a:lnSpc>
                  <a:buFont typeface="Arial" panose="020B0604020202020204" pitchFamily="34" charset="0"/>
                  <a:buChar char="•"/>
                </a:pPr>
                <a:r>
                  <a:rPr lang="de-DE" dirty="0" err="1" smtClean="0"/>
                  <a:t>Triangular</a:t>
                </a:r>
                <a:r>
                  <a:rPr lang="de-DE" dirty="0" smtClean="0"/>
                  <a:t> </a:t>
                </a:r>
                <a:r>
                  <a:rPr lang="de-DE" dirty="0" err="1" smtClean="0"/>
                  <a:t>cross-section</a:t>
                </a:r>
                <a:r>
                  <a:rPr lang="de-DE" dirty="0" smtClean="0"/>
                  <a:t> </a:t>
                </a:r>
                <a:r>
                  <a:rPr lang="de-DE" dirty="0" err="1" smtClean="0"/>
                  <a:t>of</a:t>
                </a:r>
                <a:r>
                  <a:rPr lang="de-DE" dirty="0" smtClean="0"/>
                  <a:t> </a:t>
                </a:r>
                <a:r>
                  <a:rPr lang="de-DE" dirty="0" err="1" smtClean="0"/>
                  <a:t>module</a:t>
                </a:r>
                <a:r>
                  <a:rPr lang="de-DE" dirty="0" smtClean="0"/>
                  <a:t> 3</a:t>
                </a:r>
              </a:p>
              <a:p>
                <a:pPr marL="285750" indent="-285750">
                  <a:lnSpc>
                    <a:spcPct val="150000"/>
                  </a:lnSpc>
                  <a:buFont typeface="Arial" panose="020B0604020202020204" pitchFamily="34" charset="0"/>
                  <a:buChar char="•"/>
                </a:pPr>
                <a:r>
                  <a:rPr lang="de-DE" dirty="0" smtClean="0"/>
                  <a:t>Update </a:t>
                </a:r>
                <a:r>
                  <a:rPr lang="de-DE" dirty="0" err="1" smtClean="0"/>
                  <a:t>interval</a:t>
                </a:r>
                <a:r>
                  <a:rPr lang="de-DE" dirty="0" smtClean="0"/>
                  <a:t> </a:t>
                </a:r>
                <a:r>
                  <a:rPr lang="de-DE" dirty="0" err="1" smtClean="0"/>
                  <a:t>of</a:t>
                </a:r>
                <a:r>
                  <a:rPr lang="de-DE" dirty="0" smtClean="0"/>
                  <a:t> </a:t>
                </a:r>
                <a14:m>
                  <m:oMath xmlns:m="http://schemas.openxmlformats.org/officeDocument/2006/math">
                    <m:r>
                      <a:rPr lang="de-DE" i="1" dirty="0" smtClean="0">
                        <a:latin typeface="Cambria Math" panose="02040503050406030204" pitchFamily="18" charset="0"/>
                      </a:rPr>
                      <m:t>2</m:t>
                    </m:r>
                    <m:r>
                      <a:rPr lang="de-DE" b="0" i="1" dirty="0" smtClean="0">
                        <a:latin typeface="Cambria Math" panose="02040503050406030204" pitchFamily="18" charset="0"/>
                      </a:rPr>
                      <m:t>0</m:t>
                    </m:r>
                    <m:r>
                      <a:rPr lang="de-DE" i="1" dirty="0">
                        <a:latin typeface="Cambria Math" panose="02040503050406030204" pitchFamily="18" charset="0"/>
                      </a:rPr>
                      <m:t> </m:t>
                    </m:r>
                    <m:r>
                      <a:rPr lang="de-DE" b="0" i="1" dirty="0" smtClean="0">
                        <a:latin typeface="Cambria Math" panose="02040503050406030204" pitchFamily="18" charset="0"/>
                      </a:rPr>
                      <m:t>𝑚𝑠</m:t>
                    </m:r>
                  </m:oMath>
                </a14:m>
                <a:r>
                  <a:rPr lang="de-DE" dirty="0" smtClean="0"/>
                  <a:t> in </a:t>
                </a:r>
                <a:r>
                  <a:rPr lang="de-DE" dirty="0" err="1" smtClean="0"/>
                  <a:t>between</a:t>
                </a:r>
                <a:r>
                  <a:rPr lang="de-DE" dirty="0" smtClean="0"/>
                  <a:t> </a:t>
                </a:r>
                <a:r>
                  <a:rPr lang="de-DE" dirty="0" err="1" smtClean="0"/>
                  <a:t>samples</a:t>
                </a:r>
                <a:r>
                  <a:rPr lang="de-DE" dirty="0" smtClean="0"/>
                  <a:t> </a:t>
                </a:r>
                <a:r>
                  <a:rPr lang="de-DE" dirty="0" err="1" smtClean="0"/>
                  <a:t>to</a:t>
                </a:r>
                <a:r>
                  <a:rPr lang="de-DE" dirty="0" smtClean="0"/>
                  <a:t> </a:t>
                </a:r>
                <a:r>
                  <a:rPr lang="de-DE" dirty="0" err="1" smtClean="0"/>
                  <a:t>the</a:t>
                </a:r>
                <a:r>
                  <a:rPr lang="de-DE" dirty="0" smtClean="0"/>
                  <a:t> </a:t>
                </a:r>
                <a:r>
                  <a:rPr lang="de-DE" dirty="0" err="1" smtClean="0"/>
                  <a:t>controller</a:t>
                </a:r>
                <a:r>
                  <a:rPr lang="de-DE" dirty="0" smtClean="0"/>
                  <a:t> (Zero-Order-Hold </a:t>
                </a:r>
                <a:r>
                  <a:rPr lang="de-DE" dirty="0" err="1" smtClean="0"/>
                  <a:t>implementation</a:t>
                </a:r>
                <a:r>
                  <a:rPr lang="de-DE" dirty="0" smtClean="0"/>
                  <a:t>)</a:t>
                </a:r>
                <a:endParaRPr lang="de-DE" dirty="0" smtClean="0"/>
              </a:p>
              <a:p>
                <a:pPr marL="285750" indent="-285750">
                  <a:lnSpc>
                    <a:spcPct val="150000"/>
                  </a:lnSpc>
                  <a:buFont typeface="Arial" panose="020B0604020202020204" pitchFamily="34" charset="0"/>
                  <a:buChar char="•"/>
                </a:pPr>
                <a:r>
                  <a:rPr lang="de-DE" dirty="0" smtClean="0"/>
                  <a:t>Noise </a:t>
                </a:r>
                <a:r>
                  <a:rPr lang="de-DE" dirty="0" err="1" smtClean="0"/>
                  <a:t>level</a:t>
                </a:r>
                <a:r>
                  <a:rPr lang="de-DE" dirty="0" smtClean="0"/>
                  <a:t>: </a:t>
                </a:r>
                <a14:m>
                  <m:oMath xmlns:m="http://schemas.openxmlformats.org/officeDocument/2006/math">
                    <m:r>
                      <a:rPr lang="de-DE" b="0" i="1" smtClean="0">
                        <a:latin typeface="Cambria Math" panose="02040503050406030204" pitchFamily="18" charset="0"/>
                      </a:rPr>
                      <m:t>0.025 </m:t>
                    </m:r>
                    <m:r>
                      <a:rPr lang="de-DE" b="0" i="1" smtClean="0">
                        <a:latin typeface="Cambria Math" panose="02040503050406030204" pitchFamily="18" charset="0"/>
                      </a:rPr>
                      <m:t>𝑀𝑊</m:t>
                    </m:r>
                  </m:oMath>
                </a14:m>
                <a:r>
                  <a:rPr lang="de-DE" dirty="0" smtClean="0"/>
                  <a:t> (</a:t>
                </a:r>
                <a:r>
                  <a:rPr lang="de-DE" dirty="0" err="1" smtClean="0"/>
                  <a:t>pre-discharge</a:t>
                </a:r>
                <a:r>
                  <a:rPr lang="de-DE" dirty="0" smtClean="0"/>
                  <a:t>)</a:t>
                </a:r>
                <a:endParaRPr lang="de-DE" dirty="0" smtClean="0"/>
              </a:p>
            </p:txBody>
          </p:sp>
        </mc:Choice>
        <mc:Fallback>
          <p:sp>
            <p:nvSpPr>
              <p:cNvPr id="11" name="Rectangle 10"/>
              <p:cNvSpPr>
                <a:spLocks noRot="1" noChangeAspect="1" noMove="1" noResize="1" noEditPoints="1" noAdjustHandles="1" noChangeArrowheads="1" noChangeShapeType="1" noTextEdit="1"/>
              </p:cNvSpPr>
              <p:nvPr/>
            </p:nvSpPr>
            <p:spPr>
              <a:xfrm>
                <a:off x="654672" y="1223963"/>
                <a:ext cx="5308138" cy="2585323"/>
              </a:xfrm>
              <a:prstGeom prst="rect">
                <a:avLst/>
              </a:prstGeom>
              <a:blipFill>
                <a:blip r:embed="rId3"/>
                <a:stretch>
                  <a:fillRect l="-918" r="-1033" b="-943"/>
                </a:stretch>
              </a:blipFill>
            </p:spPr>
            <p:txBody>
              <a:bodyPr/>
              <a:lstStyle/>
              <a:p>
                <a:r>
                  <a:rPr lang="de-DE">
                    <a:noFill/>
                  </a:rPr>
                  <a:t> </a:t>
                </a:r>
              </a:p>
            </p:txBody>
          </p:sp>
        </mc:Fallback>
      </mc:AlternateContent>
      <p:sp>
        <p:nvSpPr>
          <p:cNvPr id="14" name="Rectangle 6"/>
          <p:cNvSpPr/>
          <p:nvPr/>
        </p:nvSpPr>
        <p:spPr>
          <a:xfrm>
            <a:off x="7962045" y="6213654"/>
            <a:ext cx="4229955" cy="261610"/>
          </a:xfrm>
          <a:prstGeom prst="rect">
            <a:avLst/>
          </a:prstGeom>
        </p:spPr>
        <p:txBody>
          <a:bodyPr wrap="square">
            <a:spAutoFit/>
          </a:bodyPr>
          <a:lstStyle/>
          <a:p>
            <a:r>
              <a:rPr lang="fr-FR" sz="1100" dirty="0"/>
              <a:t>G</a:t>
            </a:r>
            <a:r>
              <a:rPr lang="fr-FR" sz="1100" dirty="0" smtClean="0"/>
              <a:t>. Partesotti et al. </a:t>
            </a:r>
            <a:r>
              <a:rPr lang="fr-FR" sz="1100" dirty="0" err="1" smtClean="0"/>
              <a:t>Rev</a:t>
            </a:r>
            <a:r>
              <a:rPr lang="fr-FR" sz="1100" dirty="0" smtClean="0"/>
              <a:t>. Of Scientific </a:t>
            </a:r>
            <a:r>
              <a:rPr lang="fr-FR" sz="1100" dirty="0" err="1" smtClean="0"/>
              <a:t>Instrumements</a:t>
            </a:r>
            <a:r>
              <a:rPr lang="fr-FR" sz="1100" dirty="0" smtClean="0"/>
              <a:t> 95 (2024)</a:t>
            </a:r>
            <a:endParaRPr lang="de-DE" sz="1100" dirty="0"/>
          </a:p>
        </p:txBody>
      </p:sp>
      <p:cxnSp>
        <p:nvCxnSpPr>
          <p:cNvPr id="9" name="Straight Arrow Connector 8"/>
          <p:cNvCxnSpPr/>
          <p:nvPr/>
        </p:nvCxnSpPr>
        <p:spPr>
          <a:xfrm>
            <a:off x="4843220" y="2371241"/>
            <a:ext cx="4661507" cy="295779"/>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1139811" y="4546884"/>
                <a:ext cx="5368346" cy="472535"/>
              </a:xfrm>
              <a:prstGeom prst="rect">
                <a:avLst/>
              </a:prstGeom>
              <a:solidFill>
                <a:schemeClr val="bg1"/>
              </a:solidFill>
              <a:ln w="1270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r>
                  <a:rPr lang="de-DE" dirty="0" smtClean="0"/>
                  <a:t>output (</a:t>
                </a:r>
                <a14:m>
                  <m:oMath xmlns:m="http://schemas.openxmlformats.org/officeDocument/2006/math">
                    <m:r>
                      <a:rPr lang="de-DE" b="0" i="1" smtClean="0">
                        <a:latin typeface="Cambria Math" panose="02040503050406030204" pitchFamily="18" charset="0"/>
                      </a:rPr>
                      <m:t>𝑦</m:t>
                    </m:r>
                  </m:oMath>
                </a14:m>
                <a:r>
                  <a:rPr lang="de-DE" dirty="0" smtClean="0">
                    <a:sym typeface="Wingdings" panose="05000000000000000000" pitchFamily="2" charset="2"/>
                  </a:rPr>
                  <a:t>)  </a:t>
                </a:r>
                <a:r>
                  <a:rPr lang="de-DE" dirty="0"/>
                  <a:t>calculated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𝑃</m:t>
                        </m:r>
                      </m:e>
                      <m:sub>
                        <m:r>
                          <a:rPr lang="de-DE" i="1">
                            <a:latin typeface="Cambria Math" panose="02040503050406030204" pitchFamily="18" charset="0"/>
                          </a:rPr>
                          <m:t>𝑟𝑎𝑑</m:t>
                        </m:r>
                      </m:sub>
                    </m:sSub>
                  </m:oMath>
                </a14:m>
                <a:r>
                  <a:rPr lang="de-DE" dirty="0"/>
                  <a:t> </a:t>
                </a:r>
                <a:r>
                  <a:rPr lang="de-DE" dirty="0" err="1"/>
                  <a:t>proxy</a:t>
                </a:r>
                <a:r>
                  <a:rPr lang="de-DE" dirty="0"/>
                  <a:t> </a:t>
                </a:r>
                <a:r>
                  <a:rPr lang="de-DE" dirty="0" err="1"/>
                  <a:t>from</a:t>
                </a:r>
                <a:r>
                  <a:rPr lang="de-DE" dirty="0"/>
                  <a:t> CBC </a:t>
                </a:r>
              </a:p>
            </p:txBody>
          </p:sp>
        </mc:Choice>
        <mc:Fallback xmlns="">
          <p:sp>
            <p:nvSpPr>
              <p:cNvPr id="13" name="Rectangle 12"/>
              <p:cNvSpPr>
                <a:spLocks noRot="1" noChangeAspect="1" noMove="1" noResize="1" noEditPoints="1" noAdjustHandles="1" noChangeArrowheads="1" noChangeShapeType="1" noTextEdit="1"/>
              </p:cNvSpPr>
              <p:nvPr/>
            </p:nvSpPr>
            <p:spPr>
              <a:xfrm>
                <a:off x="1139811" y="4546884"/>
                <a:ext cx="5368346" cy="472535"/>
              </a:xfrm>
              <a:prstGeom prst="rect">
                <a:avLst/>
              </a:prstGeom>
              <a:blipFill>
                <a:blip r:embed="rId4"/>
                <a:stretch>
                  <a:fillRect b="-5063"/>
                </a:stretch>
              </a:blipFill>
              <a:ln w="12700" cmpd="sng">
                <a:solidFill>
                  <a:schemeClr val="tx1"/>
                </a:solidFill>
                <a:prstDash val="solid"/>
                <a:tailEnd type="triangle" w="lg" len="med"/>
              </a:ln>
            </p:spPr>
            <p:txBody>
              <a:bodyPr/>
              <a:lstStyle/>
              <a:p>
                <a:r>
                  <a:rPr lang="en-US">
                    <a:noFill/>
                  </a:rPr>
                  <a:t> </a:t>
                </a:r>
              </a:p>
            </p:txBody>
          </p:sp>
        </mc:Fallback>
      </mc:AlternateContent>
    </p:spTree>
    <p:extLst>
      <p:ext uri="{BB962C8B-B14F-4D97-AF65-F5344CB8AC3E}">
        <p14:creationId xmlns:p14="http://schemas.microsoft.com/office/powerpoint/2010/main" val="2241116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0"/>
              <p:cNvSpPr/>
              <p:nvPr/>
            </p:nvSpPr>
            <p:spPr>
              <a:xfrm>
                <a:off x="654671" y="1459078"/>
                <a:ext cx="5913909" cy="646331"/>
              </a:xfrm>
              <a:prstGeom prst="rect">
                <a:avLst/>
              </a:prstGeom>
            </p:spPr>
            <p:txBody>
              <a:bodyPr wrap="square">
                <a:spAutoFit/>
              </a:bodyPr>
              <a:lstStyle/>
              <a:p>
                <a:r>
                  <a:rPr lang="de-DE" b="1" dirty="0" smtClean="0"/>
                  <a:t>Multi-</a:t>
                </a:r>
                <a:r>
                  <a:rPr lang="de-DE" b="1" dirty="0" err="1" smtClean="0"/>
                  <a:t>sinusoidal</a:t>
                </a:r>
                <a:r>
                  <a:rPr lang="de-DE" b="1" dirty="0" smtClean="0"/>
                  <a:t> </a:t>
                </a:r>
                <a:r>
                  <a:rPr lang="de-DE" b="1" dirty="0" err="1" smtClean="0"/>
                  <a:t>signal</a:t>
                </a:r>
                <a:endParaRPr lang="de-DE" b="1" dirty="0" smtClean="0"/>
              </a:p>
              <a:p>
                <a:pPr marL="285750" indent="-285750">
                  <a:buFont typeface="Arial" panose="020B0604020202020204" pitchFamily="34" charset="0"/>
                  <a:buChar char="•"/>
                </a:pPr>
                <a:r>
                  <a:rPr lang="de-DE" dirty="0" err="1" smtClean="0"/>
                  <a:t>Designed</a:t>
                </a:r>
                <a:r>
                  <a:rPr lang="de-DE" dirty="0" smtClean="0"/>
                  <a:t> </a:t>
                </a:r>
                <a:r>
                  <a:rPr lang="de-DE" dirty="0" err="1" smtClean="0"/>
                  <a:t>input</a:t>
                </a:r>
                <a:r>
                  <a:rPr lang="de-DE" dirty="0" smtClean="0"/>
                  <a:t> </a:t>
                </a:r>
                <a:r>
                  <a:rPr lang="de-DE" dirty="0" err="1" smtClean="0"/>
                  <a:t>signal</a:t>
                </a:r>
                <a:r>
                  <a:rPr lang="de-DE" dirty="0" smtClean="0"/>
                  <a:t> </a:t>
                </a:r>
                <a:r>
                  <a:rPr lang="de-DE" dirty="0" err="1" smtClean="0"/>
                  <a:t>with</a:t>
                </a:r>
                <a:r>
                  <a:rPr lang="de-DE" dirty="0" smtClean="0"/>
                  <a:t> </a:t>
                </a:r>
                <a14:m>
                  <m:oMath xmlns:m="http://schemas.openxmlformats.org/officeDocument/2006/math">
                    <m:r>
                      <a:rPr lang="de-DE" i="1">
                        <a:latin typeface="Cambria Math" panose="02040503050406030204" pitchFamily="18" charset="0"/>
                      </a:rPr>
                      <m:t>15</m:t>
                    </m:r>
                  </m:oMath>
                </a14:m>
                <a:r>
                  <a:rPr lang="de-DE" dirty="0" smtClean="0"/>
                  <a:t> </a:t>
                </a:r>
                <a:r>
                  <a:rPr lang="de-DE" dirty="0" err="1" smtClean="0"/>
                  <a:t>frequency</a:t>
                </a:r>
                <a:r>
                  <a:rPr lang="de-DE" dirty="0" smtClean="0"/>
                  <a:t> </a:t>
                </a:r>
                <a:r>
                  <a:rPr lang="de-DE" dirty="0" err="1" smtClean="0"/>
                  <a:t>components</a:t>
                </a:r>
                <a:endParaRPr lang="de-DE" dirty="0" smtClean="0"/>
              </a:p>
            </p:txBody>
          </p:sp>
        </mc:Choice>
        <mc:Fallback>
          <p:sp>
            <p:nvSpPr>
              <p:cNvPr id="11" name="Rectangle 10"/>
              <p:cNvSpPr>
                <a:spLocks noRot="1" noChangeAspect="1" noMove="1" noResize="1" noEditPoints="1" noAdjustHandles="1" noChangeArrowheads="1" noChangeShapeType="1" noTextEdit="1"/>
              </p:cNvSpPr>
              <p:nvPr/>
            </p:nvSpPr>
            <p:spPr>
              <a:xfrm>
                <a:off x="654671" y="1459078"/>
                <a:ext cx="5913909" cy="646331"/>
              </a:xfrm>
              <a:prstGeom prst="rect">
                <a:avLst/>
              </a:prstGeom>
              <a:blipFill>
                <a:blip r:embed="rId2"/>
                <a:stretch>
                  <a:fillRect l="-824" t="-4717" b="-14151"/>
                </a:stretch>
              </a:blipFill>
            </p:spPr>
            <p:txBody>
              <a:bodyPr/>
              <a:lstStyle/>
              <a:p>
                <a:r>
                  <a:rPr lang="de-DE">
                    <a:noFill/>
                  </a:rPr>
                  <a:t> </a:t>
                </a:r>
              </a:p>
            </p:txBody>
          </p:sp>
        </mc:Fallback>
      </mc:AlternateContent>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15</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Perturbative experiment</a:t>
            </a:r>
            <a:endParaRPr lang="en-GB" dirty="0">
              <a:solidFill>
                <a:srgbClr val="FF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5634"/>
          <a:stretch/>
        </p:blipFill>
        <p:spPr>
          <a:xfrm>
            <a:off x="7961931" y="946303"/>
            <a:ext cx="3916880" cy="1789214"/>
          </a:xfrm>
          <a:prstGeom prst="rect">
            <a:avLst/>
          </a:prstGeom>
        </p:spPr>
      </p:pic>
      <p:sp>
        <p:nvSpPr>
          <p:cNvPr id="14" name="Right Arrow 13"/>
          <p:cNvSpPr/>
          <p:nvPr/>
        </p:nvSpPr>
        <p:spPr>
          <a:xfrm>
            <a:off x="6568580" y="1812022"/>
            <a:ext cx="1149292" cy="209725"/>
          </a:xfrm>
          <a:prstGeom prst="rightArrow">
            <a:avLst/>
          </a:prstGeom>
          <a:solidFill>
            <a:schemeClr val="tx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94435"/>
          <a:stretch/>
        </p:blipFill>
        <p:spPr>
          <a:xfrm>
            <a:off x="7961931" y="2735517"/>
            <a:ext cx="3916880" cy="289730"/>
          </a:xfrm>
          <a:prstGeom prst="rect">
            <a:avLst/>
          </a:prstGeom>
        </p:spPr>
      </p:pic>
    </p:spTree>
    <p:extLst>
      <p:ext uri="{BB962C8B-B14F-4D97-AF65-F5344CB8AC3E}">
        <p14:creationId xmlns:p14="http://schemas.microsoft.com/office/powerpoint/2010/main" val="3206077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16</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Perturbative experiment</a:t>
            </a:r>
            <a:endParaRPr lang="en-GB"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530" y="1394980"/>
            <a:ext cx="5509470" cy="4064363"/>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654671" y="1459078"/>
                <a:ext cx="5704183" cy="2031325"/>
              </a:xfrm>
              <a:prstGeom prst="rect">
                <a:avLst/>
              </a:prstGeom>
            </p:spPr>
            <p:txBody>
              <a:bodyPr wrap="square">
                <a:spAutoFit/>
              </a:bodyPr>
              <a:lstStyle/>
              <a:p>
                <a:r>
                  <a:rPr lang="de-DE" b="1" dirty="0" smtClean="0"/>
                  <a:t>Parameters </a:t>
                </a:r>
                <a:r>
                  <a:rPr lang="de-DE" b="1" dirty="0" err="1" smtClean="0"/>
                  <a:t>for</a:t>
                </a:r>
                <a:r>
                  <a:rPr lang="de-DE" b="1" dirty="0" smtClean="0"/>
                  <a:t> </a:t>
                </a:r>
                <a:r>
                  <a:rPr lang="de-DE" b="1" dirty="0" err="1" smtClean="0"/>
                  <a:t>the</a:t>
                </a:r>
                <a:r>
                  <a:rPr lang="de-DE" b="1" dirty="0" smtClean="0"/>
                  <a:t> </a:t>
                </a:r>
                <a:r>
                  <a:rPr lang="de-DE" b="1" dirty="0" err="1" smtClean="0"/>
                  <a:t>experiment</a:t>
                </a:r>
                <a:endParaRPr lang="de-DE" b="1" dirty="0" smtClean="0"/>
              </a:p>
              <a:p>
                <a:pPr marL="342900" indent="-342900">
                  <a:buFont typeface="+mj-lt"/>
                  <a:buAutoNum type="arabicPeriod"/>
                </a:pPr>
                <a:r>
                  <a:rPr lang="de-DE" dirty="0" err="1" smtClean="0"/>
                  <a:t>Seeding</a:t>
                </a:r>
                <a:r>
                  <a:rPr lang="de-DE" dirty="0" smtClean="0"/>
                  <a:t> </a:t>
                </a:r>
                <a:r>
                  <a:rPr lang="de-DE" dirty="0" err="1" smtClean="0"/>
                  <a:t>onset</a:t>
                </a:r>
                <a:r>
                  <a:rPr lang="de-DE" dirty="0" smtClean="0"/>
                  <a:t>: </a:t>
                </a:r>
                <a14:m>
                  <m:oMath xmlns:m="http://schemas.openxmlformats.org/officeDocument/2006/math">
                    <m:r>
                      <a:rPr lang="de-DE" i="1" dirty="0">
                        <a:latin typeface="Cambria Math" panose="02040503050406030204" pitchFamily="18" charset="0"/>
                      </a:rPr>
                      <m:t>6 </m:t>
                    </m:r>
                    <m:r>
                      <a:rPr lang="de-DE" i="1" dirty="0">
                        <a:latin typeface="Cambria Math" panose="02040503050406030204" pitchFamily="18" charset="0"/>
                      </a:rPr>
                      <m:t>𝑠</m:t>
                    </m:r>
                  </m:oMath>
                </a14:m>
                <a:endParaRPr lang="de-DE" dirty="0"/>
              </a:p>
              <a:p>
                <a:pPr marL="342900" indent="-342900">
                  <a:buFont typeface="+mj-lt"/>
                  <a:buAutoNum type="arabicPeriod"/>
                </a:pPr>
                <a:r>
                  <a:rPr lang="de-DE" dirty="0" err="1" smtClean="0"/>
                  <a:t>Excited</a:t>
                </a:r>
                <a:r>
                  <a:rPr lang="de-DE" dirty="0" smtClean="0"/>
                  <a:t> </a:t>
                </a:r>
                <a:r>
                  <a:rPr lang="de-DE" dirty="0" err="1" smtClean="0"/>
                  <a:t>frequencies</a:t>
                </a:r>
                <a:r>
                  <a:rPr lang="de-DE" dirty="0" smtClean="0"/>
                  <a:t>: all </a:t>
                </a:r>
                <a:r>
                  <a:rPr lang="de-DE" dirty="0" err="1" smtClean="0"/>
                  <a:t>harmonics</a:t>
                </a:r>
                <a:r>
                  <a:rPr lang="de-DE" dirty="0" smtClean="0"/>
                  <a:t> </a:t>
                </a:r>
                <a:r>
                  <a:rPr lang="de-DE" dirty="0" err="1" smtClean="0"/>
                  <a:t>from</a:t>
                </a:r>
                <a:r>
                  <a:rPr lang="de-DE" dirty="0" smtClean="0"/>
                  <a:t> </a:t>
                </a:r>
                <a14:m>
                  <m:oMath xmlns:m="http://schemas.openxmlformats.org/officeDocument/2006/math">
                    <m:r>
                      <a:rPr lang="de-DE" b="0" i="1" smtClean="0">
                        <a:latin typeface="Cambria Math" panose="02040503050406030204" pitchFamily="18" charset="0"/>
                      </a:rPr>
                      <m:t>1 −15 </m:t>
                    </m:r>
                    <m:r>
                      <a:rPr lang="de-DE" b="0" i="1" smtClean="0">
                        <a:latin typeface="Cambria Math" panose="02040503050406030204" pitchFamily="18" charset="0"/>
                      </a:rPr>
                      <m:t>𝐻𝑧</m:t>
                    </m:r>
                  </m:oMath>
                </a14:m>
                <a:endParaRPr lang="de-DE" dirty="0" smtClean="0"/>
              </a:p>
              <a:p>
                <a:pPr marL="342900" indent="-342900">
                  <a:buFont typeface="+mj-lt"/>
                  <a:buAutoNum type="arabicPeriod"/>
                </a:pPr>
                <a:r>
                  <a:rPr lang="de-DE" dirty="0" err="1" smtClean="0"/>
                  <a:t>Density</a:t>
                </a:r>
                <a:r>
                  <a:rPr lang="de-DE" dirty="0" smtClean="0"/>
                  <a:t>: </a:t>
                </a:r>
                <a14:m>
                  <m:oMath xmlns:m="http://schemas.openxmlformats.org/officeDocument/2006/math">
                    <m:r>
                      <a:rPr lang="de-DE" i="1">
                        <a:latin typeface="Cambria Math" panose="02040503050406030204" pitchFamily="18" charset="0"/>
                      </a:rPr>
                      <m:t>5.2⋅</m:t>
                    </m:r>
                    <m:sSup>
                      <m:sSupPr>
                        <m:ctrlPr>
                          <a:rPr lang="de-DE" i="1">
                            <a:latin typeface="Cambria Math" panose="02040503050406030204" pitchFamily="18" charset="0"/>
                          </a:rPr>
                        </m:ctrlPr>
                      </m:sSupPr>
                      <m:e>
                        <m:r>
                          <a:rPr lang="de-DE" i="1">
                            <a:latin typeface="Cambria Math" panose="02040503050406030204" pitchFamily="18" charset="0"/>
                          </a:rPr>
                          <m:t>10</m:t>
                        </m:r>
                      </m:e>
                      <m:sup>
                        <m:r>
                          <a:rPr lang="de-DE" i="1">
                            <a:latin typeface="Cambria Math" panose="02040503050406030204" pitchFamily="18" charset="0"/>
                          </a:rPr>
                          <m:t>19</m:t>
                        </m:r>
                      </m:sup>
                    </m:sSup>
                    <m:r>
                      <a:rPr lang="de-DE" i="1">
                        <a:latin typeface="Cambria Math" panose="02040503050406030204" pitchFamily="18" charset="0"/>
                      </a:rPr>
                      <m:t> </m:t>
                    </m:r>
                    <m:sSup>
                      <m:sSupPr>
                        <m:ctrlPr>
                          <a:rPr lang="de-DE" i="1">
                            <a:latin typeface="Cambria Math" panose="02040503050406030204" pitchFamily="18" charset="0"/>
                          </a:rPr>
                        </m:ctrlPr>
                      </m:sSupPr>
                      <m:e>
                        <m:r>
                          <a:rPr lang="de-DE" i="1">
                            <a:latin typeface="Cambria Math" panose="02040503050406030204" pitchFamily="18" charset="0"/>
                          </a:rPr>
                          <m:t>𝑚</m:t>
                        </m:r>
                      </m:e>
                      <m:sup>
                        <m:r>
                          <a:rPr lang="de-DE" i="1">
                            <a:latin typeface="Cambria Math" panose="02040503050406030204" pitchFamily="18" charset="0"/>
                          </a:rPr>
                          <m:t>−3</m:t>
                        </m:r>
                      </m:sup>
                    </m:sSup>
                  </m:oMath>
                </a14:m>
                <a:endParaRPr lang="de-DE" dirty="0" smtClean="0"/>
              </a:p>
              <a:p>
                <a:pPr marL="342900" indent="-342900">
                  <a:buFont typeface="+mj-lt"/>
                  <a:buAutoNum type="arabicPeriod"/>
                </a:pPr>
                <a:r>
                  <a:rPr lang="de-DE" dirty="0" smtClean="0"/>
                  <a:t>ECRH power: </a:t>
                </a:r>
                <a14:m>
                  <m:oMath xmlns:m="http://schemas.openxmlformats.org/officeDocument/2006/math">
                    <m:r>
                      <a:rPr lang="de-DE" i="1" dirty="0">
                        <a:latin typeface="Cambria Math" panose="02040503050406030204" pitchFamily="18" charset="0"/>
                      </a:rPr>
                      <m:t>5 </m:t>
                    </m:r>
                    <m:r>
                      <a:rPr lang="de-DE" i="1" dirty="0">
                        <a:latin typeface="Cambria Math" panose="02040503050406030204" pitchFamily="18" charset="0"/>
                      </a:rPr>
                      <m:t>𝑀𝑊</m:t>
                    </m:r>
                  </m:oMath>
                </a14:m>
                <a:endParaRPr lang="de-DE" dirty="0" smtClean="0"/>
              </a:p>
              <a:p>
                <a:pPr marL="342900" indent="-342900">
                  <a:buFont typeface="+mj-lt"/>
                  <a:buAutoNum type="arabicPeriod"/>
                </a:pPr>
                <a:r>
                  <a:rPr lang="de-DE" dirty="0" err="1" smtClean="0"/>
                  <a:t>Configuration</a:t>
                </a:r>
                <a:r>
                  <a:rPr lang="de-DE" dirty="0" smtClean="0"/>
                  <a:t>: </a:t>
                </a:r>
                <a:r>
                  <a:rPr lang="de-DE" dirty="0"/>
                  <a:t>Standard </a:t>
                </a:r>
                <a14:m>
                  <m:oMath xmlns:m="http://schemas.openxmlformats.org/officeDocument/2006/math">
                    <m:r>
                      <a:rPr lang="de-DE" i="1">
                        <a:latin typeface="Cambria Math" panose="02040503050406030204" pitchFamily="18" charset="0"/>
                      </a:rPr>
                      <m:t>2.5 </m:t>
                    </m:r>
                    <m:r>
                      <a:rPr lang="de-DE" i="1">
                        <a:latin typeface="Cambria Math" panose="02040503050406030204" pitchFamily="18" charset="0"/>
                      </a:rPr>
                      <m:t>𝑇</m:t>
                    </m:r>
                  </m:oMath>
                </a14:m>
                <a:endParaRPr lang="de-DE" dirty="0" smtClean="0"/>
              </a:p>
              <a:p>
                <a:pPr marL="342900" indent="-342900">
                  <a:buFont typeface="+mj-lt"/>
                  <a:buAutoNum type="arabicPeriod"/>
                </a:pPr>
                <a:r>
                  <a:rPr lang="de-DE" dirty="0" smtClean="0"/>
                  <a:t>Gas box </a:t>
                </a:r>
                <a:r>
                  <a:rPr lang="de-DE" dirty="0" err="1" smtClean="0"/>
                  <a:t>pressure</a:t>
                </a:r>
                <a:r>
                  <a:rPr lang="de-DE" dirty="0" smtClean="0"/>
                  <a:t>: </a:t>
                </a:r>
                <a14:m>
                  <m:oMath xmlns:m="http://schemas.openxmlformats.org/officeDocument/2006/math">
                    <m:r>
                      <a:rPr lang="de-DE" i="1" dirty="0">
                        <a:latin typeface="Cambria Math" panose="02040503050406030204" pitchFamily="18" charset="0"/>
                      </a:rPr>
                      <m:t>400±5 </m:t>
                    </m:r>
                    <m:r>
                      <a:rPr lang="de-DE" i="1" dirty="0">
                        <a:latin typeface="Cambria Math" panose="02040503050406030204" pitchFamily="18" charset="0"/>
                      </a:rPr>
                      <m:t>𝑚𝑏𝑎𝑟</m:t>
                    </m:r>
                  </m:oMath>
                </a14:m>
                <a:endParaRPr lang="de-DE" dirty="0"/>
              </a:p>
            </p:txBody>
          </p:sp>
        </mc:Choice>
        <mc:Fallback>
          <p:sp>
            <p:nvSpPr>
              <p:cNvPr id="9" name="Rectangle 8"/>
              <p:cNvSpPr>
                <a:spLocks noRot="1" noChangeAspect="1" noMove="1" noResize="1" noEditPoints="1" noAdjustHandles="1" noChangeArrowheads="1" noChangeShapeType="1" noTextEdit="1"/>
              </p:cNvSpPr>
              <p:nvPr/>
            </p:nvSpPr>
            <p:spPr>
              <a:xfrm>
                <a:off x="654671" y="1459078"/>
                <a:ext cx="5704183" cy="2031325"/>
              </a:xfrm>
              <a:prstGeom prst="rect">
                <a:avLst/>
              </a:prstGeom>
              <a:blipFill>
                <a:blip r:embed="rId3"/>
                <a:stretch>
                  <a:fillRect l="-855" t="-1497" b="-3593"/>
                </a:stretch>
              </a:blipFill>
            </p:spPr>
            <p:txBody>
              <a:bodyPr/>
              <a:lstStyle/>
              <a:p>
                <a:r>
                  <a:rPr lang="de-DE">
                    <a:noFill/>
                  </a:rPr>
                  <a:t> </a:t>
                </a:r>
              </a:p>
            </p:txBody>
          </p:sp>
        </mc:Fallback>
      </mc:AlternateContent>
    </p:spTree>
    <p:extLst>
      <p:ext uri="{BB962C8B-B14F-4D97-AF65-F5344CB8AC3E}">
        <p14:creationId xmlns:p14="http://schemas.microsoft.com/office/powerpoint/2010/main" val="360975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4671" y="1459078"/>
                <a:ext cx="5913909" cy="3970318"/>
              </a:xfrm>
              <a:prstGeom prst="rect">
                <a:avLst/>
              </a:prstGeom>
            </p:spPr>
            <p:txBody>
              <a:bodyPr wrap="square">
                <a:spAutoFit/>
              </a:bodyPr>
              <a:lstStyle/>
              <a:p>
                <a:r>
                  <a:rPr lang="de-DE" b="1" dirty="0" smtClean="0"/>
                  <a:t>Multi-</a:t>
                </a:r>
                <a:r>
                  <a:rPr lang="de-DE" b="1" dirty="0" err="1" smtClean="0"/>
                  <a:t>sinusoidal</a:t>
                </a:r>
                <a:r>
                  <a:rPr lang="de-DE" b="1" dirty="0" smtClean="0"/>
                  <a:t> </a:t>
                </a:r>
                <a:r>
                  <a:rPr lang="de-DE" b="1" dirty="0" err="1" smtClean="0"/>
                  <a:t>signal</a:t>
                </a:r>
                <a:endParaRPr lang="de-DE" b="1" dirty="0" smtClean="0"/>
              </a:p>
              <a:p>
                <a:pPr marL="285750" indent="-285750">
                  <a:buFont typeface="Arial" panose="020B0604020202020204" pitchFamily="34" charset="0"/>
                  <a:buChar char="•"/>
                </a:pPr>
                <a:r>
                  <a:rPr lang="de-DE" dirty="0" err="1" smtClean="0"/>
                  <a:t>Designed</a:t>
                </a:r>
                <a:r>
                  <a:rPr lang="de-DE" dirty="0" smtClean="0"/>
                  <a:t> </a:t>
                </a:r>
                <a:r>
                  <a:rPr lang="de-DE" dirty="0" err="1" smtClean="0"/>
                  <a:t>input</a:t>
                </a:r>
                <a:r>
                  <a:rPr lang="de-DE" dirty="0" smtClean="0"/>
                  <a:t> </a:t>
                </a:r>
                <a:r>
                  <a:rPr lang="de-DE" dirty="0" err="1" smtClean="0"/>
                  <a:t>signal</a:t>
                </a:r>
                <a:r>
                  <a:rPr lang="de-DE" dirty="0" smtClean="0"/>
                  <a:t> </a:t>
                </a:r>
                <a:r>
                  <a:rPr lang="de-DE" dirty="0" err="1" smtClean="0"/>
                  <a:t>with</a:t>
                </a:r>
                <a:r>
                  <a:rPr lang="de-DE" dirty="0" smtClean="0"/>
                  <a:t> </a:t>
                </a:r>
                <a14:m>
                  <m:oMath xmlns:m="http://schemas.openxmlformats.org/officeDocument/2006/math">
                    <m:r>
                      <a:rPr lang="de-DE" i="1">
                        <a:latin typeface="Cambria Math" panose="02040503050406030204" pitchFamily="18" charset="0"/>
                      </a:rPr>
                      <m:t>15</m:t>
                    </m:r>
                  </m:oMath>
                </a14:m>
                <a:r>
                  <a:rPr lang="de-DE" dirty="0" smtClean="0"/>
                  <a:t> </a:t>
                </a:r>
                <a:r>
                  <a:rPr lang="de-DE" dirty="0" err="1" smtClean="0"/>
                  <a:t>frequency</a:t>
                </a:r>
                <a:r>
                  <a:rPr lang="de-DE" dirty="0" smtClean="0"/>
                  <a:t> </a:t>
                </a:r>
                <a:r>
                  <a:rPr lang="de-DE" dirty="0" err="1" smtClean="0"/>
                  <a:t>components</a:t>
                </a:r>
                <a:endParaRPr lang="de-DE" dirty="0" smtClean="0"/>
              </a:p>
              <a:p>
                <a:endParaRPr lang="de-DE" dirty="0" smtClean="0"/>
              </a:p>
              <a:p>
                <a:endParaRPr lang="de-DE" dirty="0"/>
              </a:p>
              <a:p>
                <a:endParaRPr lang="de-DE" dirty="0" smtClean="0"/>
              </a:p>
              <a:p>
                <a:r>
                  <a:rPr lang="de-DE" b="1" dirty="0"/>
                  <a:t>Bolometer </a:t>
                </a:r>
                <a:r>
                  <a:rPr lang="de-DE" b="1" dirty="0" err="1" smtClean="0"/>
                  <a:t>signal</a:t>
                </a:r>
                <a:endParaRPr lang="de-DE" b="1" dirty="0" smtClean="0"/>
              </a:p>
              <a:p>
                <a:pPr marL="285750" indent="-285750">
                  <a:buFont typeface="Arial" panose="020B0604020202020204" pitchFamily="34" charset="0"/>
                  <a:buChar char="•"/>
                </a:pPr>
                <a:r>
                  <a:rPr lang="de-DE" dirty="0" smtClean="0"/>
                  <a:t>Clean </a:t>
                </a:r>
                <a:r>
                  <a:rPr lang="de-DE" dirty="0" err="1" smtClean="0"/>
                  <a:t>reaction</a:t>
                </a:r>
                <a:r>
                  <a:rPr lang="de-DE" dirty="0" smtClean="0"/>
                  <a:t> </a:t>
                </a:r>
                <a:r>
                  <a:rPr lang="de-DE" dirty="0" err="1" smtClean="0"/>
                  <a:t>to</a:t>
                </a:r>
                <a:r>
                  <a:rPr lang="de-DE" dirty="0" smtClean="0"/>
                  <a:t> </a:t>
                </a:r>
                <a:r>
                  <a:rPr lang="de-DE" dirty="0" err="1" smtClean="0"/>
                  <a:t>the</a:t>
                </a:r>
                <a:r>
                  <a:rPr lang="de-DE" dirty="0" smtClean="0"/>
                  <a:t> </a:t>
                </a:r>
                <a:r>
                  <a:rPr lang="de-DE" dirty="0" err="1" smtClean="0"/>
                  <a:t>input</a:t>
                </a:r>
                <a:endParaRPr lang="de-DE" dirty="0" smtClean="0"/>
              </a:p>
              <a:p>
                <a:pPr marL="285750" indent="-285750">
                  <a:buFont typeface="Arial" panose="020B0604020202020204" pitchFamily="34" charset="0"/>
                  <a:buChar char="•"/>
                </a:pPr>
                <a:r>
                  <a:rPr lang="de-DE" dirty="0" smtClean="0"/>
                  <a:t>Visible </a:t>
                </a:r>
                <a:r>
                  <a:rPr lang="de-DE" dirty="0" err="1" smtClean="0"/>
                  <a:t>delay</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𝑑</m:t>
                        </m:r>
                      </m:sub>
                    </m:sSub>
                  </m:oMath>
                </a14:m>
                <a:r>
                  <a:rPr lang="de-DE" dirty="0" smtClean="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r>
                  <a:rPr lang="de-DE" b="1" dirty="0" err="1" smtClean="0"/>
                  <a:t>Filtering</a:t>
                </a:r>
                <a:endParaRPr lang="de-DE" b="1" dirty="0"/>
              </a:p>
              <a:p>
                <a:pPr marL="285750" indent="-285750">
                  <a:buFont typeface="Arial" panose="020B0604020202020204" pitchFamily="34" charset="0"/>
                  <a:buChar char="•"/>
                </a:pPr>
                <a:r>
                  <a:rPr lang="de-DE" dirty="0" err="1" smtClean="0"/>
                  <a:t>Avoid</a:t>
                </a:r>
                <a:r>
                  <a:rPr lang="de-DE" dirty="0" smtClean="0"/>
                  <a:t> high </a:t>
                </a:r>
                <a:r>
                  <a:rPr lang="de-DE" dirty="0" err="1" smtClean="0"/>
                  <a:t>frequency</a:t>
                </a:r>
                <a:r>
                  <a:rPr lang="de-DE" dirty="0" smtClean="0"/>
                  <a:t> </a:t>
                </a:r>
                <a:r>
                  <a:rPr lang="de-DE" dirty="0" err="1" smtClean="0"/>
                  <a:t>artifacts</a:t>
                </a:r>
                <a:endParaRPr lang="de-DE" dirty="0"/>
              </a:p>
              <a:p>
                <a:endParaRPr lang="de-DE" dirty="0"/>
              </a:p>
            </p:txBody>
          </p:sp>
        </mc:Choice>
        <mc:Fallback xmlns="">
          <p:sp>
            <p:nvSpPr>
              <p:cNvPr id="11" name="Rectangle 10"/>
              <p:cNvSpPr>
                <a:spLocks noRot="1" noChangeAspect="1" noMove="1" noResize="1" noEditPoints="1" noAdjustHandles="1" noChangeArrowheads="1" noChangeShapeType="1" noTextEdit="1"/>
              </p:cNvSpPr>
              <p:nvPr/>
            </p:nvSpPr>
            <p:spPr>
              <a:xfrm>
                <a:off x="654671" y="1459078"/>
                <a:ext cx="5913909" cy="3970318"/>
              </a:xfrm>
              <a:prstGeom prst="rect">
                <a:avLst/>
              </a:prstGeom>
              <a:blipFill>
                <a:blip r:embed="rId2"/>
                <a:stretch>
                  <a:fillRect l="-824" t="-767"/>
                </a:stretch>
              </a:blipFill>
            </p:spPr>
            <p:txBody>
              <a:bodyPr/>
              <a:lstStyle/>
              <a:p>
                <a:r>
                  <a:rPr lang="de-DE">
                    <a:noFill/>
                  </a:rPr>
                  <a:t> </a:t>
                </a:r>
              </a:p>
            </p:txBody>
          </p:sp>
        </mc:Fallback>
      </mc:AlternateContent>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17</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Perturbative experiment</a:t>
            </a:r>
            <a:endParaRPr lang="en-GB"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931" y="946302"/>
            <a:ext cx="3916880" cy="5206347"/>
          </a:xfrm>
          <a:prstGeom prst="rect">
            <a:avLst/>
          </a:prstGeom>
        </p:spPr>
      </p:pic>
      <p:sp>
        <p:nvSpPr>
          <p:cNvPr id="14" name="Right Arrow 13"/>
          <p:cNvSpPr/>
          <p:nvPr/>
        </p:nvSpPr>
        <p:spPr>
          <a:xfrm>
            <a:off x="6568580" y="1812022"/>
            <a:ext cx="1149292" cy="209725"/>
          </a:xfrm>
          <a:prstGeom prst="rightArrow">
            <a:avLst/>
          </a:prstGeom>
          <a:solidFill>
            <a:schemeClr val="tx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6" name="Right Arrow 15"/>
          <p:cNvSpPr/>
          <p:nvPr/>
        </p:nvSpPr>
        <p:spPr>
          <a:xfrm>
            <a:off x="3935835" y="3373718"/>
            <a:ext cx="4026096" cy="209725"/>
          </a:xfrm>
          <a:prstGeom prst="rightArrow">
            <a:avLst/>
          </a:prstGeom>
          <a:solidFill>
            <a:schemeClr val="tx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xmlns:a14="http://schemas.microsoft.com/office/drawing/2010/main">
        <mc:Choice Requires="a14">
          <p:sp>
            <p:nvSpPr>
              <p:cNvPr id="19" name="Rectangle 18"/>
              <p:cNvSpPr/>
              <p:nvPr/>
            </p:nvSpPr>
            <p:spPr>
              <a:xfrm>
                <a:off x="9782111" y="2825234"/>
                <a:ext cx="4896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𝑑</m:t>
                          </m:r>
                        </m:sub>
                      </m:sSub>
                    </m:oMath>
                  </m:oMathPara>
                </a14:m>
                <a:endParaRPr lang="de-DE" dirty="0"/>
              </a:p>
            </p:txBody>
          </p:sp>
        </mc:Choice>
        <mc:Fallback xmlns="">
          <p:sp>
            <p:nvSpPr>
              <p:cNvPr id="19" name="Rectangle 18"/>
              <p:cNvSpPr>
                <a:spLocks noRot="1" noChangeAspect="1" noMove="1" noResize="1" noEditPoints="1" noAdjustHandles="1" noChangeArrowheads="1" noChangeShapeType="1" noTextEdit="1"/>
              </p:cNvSpPr>
              <p:nvPr/>
            </p:nvSpPr>
            <p:spPr>
              <a:xfrm>
                <a:off x="9782111" y="2825234"/>
                <a:ext cx="489686" cy="369332"/>
              </a:xfrm>
              <a:prstGeom prst="rect">
                <a:avLst/>
              </a:prstGeom>
              <a:blipFill>
                <a:blip r:embed="rId4"/>
                <a:stretch>
                  <a:fillRect b="-1639"/>
                </a:stretch>
              </a:blipFill>
            </p:spPr>
            <p:txBody>
              <a:bodyPr/>
              <a:lstStyle/>
              <a:p>
                <a:r>
                  <a:rPr lang="de-DE">
                    <a:noFill/>
                  </a:rPr>
                  <a:t> </a:t>
                </a:r>
              </a:p>
            </p:txBody>
          </p:sp>
        </mc:Fallback>
      </mc:AlternateContent>
      <p:cxnSp>
        <p:nvCxnSpPr>
          <p:cNvPr id="20" name="Straight Arrow Connector 19"/>
          <p:cNvCxnSpPr/>
          <p:nvPr/>
        </p:nvCxnSpPr>
        <p:spPr>
          <a:xfrm>
            <a:off x="9366250" y="3009900"/>
            <a:ext cx="476250" cy="12700"/>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
        <p:nvSpPr>
          <p:cNvPr id="22" name="Right Arrow 21"/>
          <p:cNvSpPr/>
          <p:nvPr/>
        </p:nvSpPr>
        <p:spPr>
          <a:xfrm>
            <a:off x="4400966" y="4862796"/>
            <a:ext cx="3316906" cy="209725"/>
          </a:xfrm>
          <a:prstGeom prst="rightArrow">
            <a:avLst/>
          </a:prstGeom>
          <a:solidFill>
            <a:schemeClr val="tx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Tree>
    <p:extLst>
      <p:ext uri="{BB962C8B-B14F-4D97-AF65-F5344CB8AC3E}">
        <p14:creationId xmlns:p14="http://schemas.microsoft.com/office/powerpoint/2010/main" val="2771870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18</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Frequency domain analysis</a:t>
            </a:r>
            <a:endParaRPr lang="en-GB"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376" y="1000048"/>
            <a:ext cx="4238624" cy="5258319"/>
          </a:xfrm>
          <a:prstGeom prst="rect">
            <a:avLst/>
          </a:prstGeom>
        </p:spPr>
      </p:pic>
      <p:sp>
        <p:nvSpPr>
          <p:cNvPr id="13" name="Rectangle 12"/>
          <p:cNvSpPr/>
          <p:nvPr/>
        </p:nvSpPr>
        <p:spPr>
          <a:xfrm>
            <a:off x="3854450" y="1943767"/>
            <a:ext cx="4098926" cy="1477328"/>
          </a:xfrm>
          <a:prstGeom prst="rect">
            <a:avLst/>
          </a:prstGeom>
        </p:spPr>
        <p:txBody>
          <a:bodyPr wrap="square">
            <a:spAutoFit/>
          </a:bodyPr>
          <a:lstStyle/>
          <a:p>
            <a:pPr algn="ctr">
              <a:lnSpc>
                <a:spcPct val="150000"/>
              </a:lnSpc>
            </a:pPr>
            <a:r>
              <a:rPr lang="de-DE" b="1" u="sng" dirty="0" err="1" smtClean="0"/>
              <a:t>Discrete</a:t>
            </a:r>
            <a:r>
              <a:rPr lang="de-DE" b="1" u="sng" dirty="0" smtClean="0"/>
              <a:t> Fourier </a:t>
            </a:r>
            <a:r>
              <a:rPr lang="de-DE" b="1" u="sng" dirty="0" smtClean="0"/>
              <a:t>Transform (</a:t>
            </a:r>
            <a:r>
              <a:rPr lang="de-DE" b="1" u="sng" dirty="0" err="1" smtClean="0"/>
              <a:t>excitation</a:t>
            </a:r>
            <a:r>
              <a:rPr lang="de-DE" b="1" u="sng" dirty="0" smtClean="0"/>
              <a:t> </a:t>
            </a:r>
            <a:r>
              <a:rPr lang="de-DE" b="1" u="sng" dirty="0" err="1" smtClean="0"/>
              <a:t>quality</a:t>
            </a:r>
            <a:r>
              <a:rPr lang="de-DE" b="1" u="sng" dirty="0" smtClean="0"/>
              <a:t>) </a:t>
            </a:r>
            <a:endParaRPr lang="de-DE" b="1" u="sng" dirty="0"/>
          </a:p>
          <a:p>
            <a:pPr algn="ctr"/>
            <a:r>
              <a:rPr lang="de-DE" dirty="0" smtClean="0">
                <a:sym typeface="Wingdings" panose="05000000000000000000" pitchFamily="2" charset="2"/>
              </a:rPr>
              <a:t>Dominant </a:t>
            </a:r>
            <a:r>
              <a:rPr lang="de-DE" dirty="0" err="1" smtClean="0">
                <a:sym typeface="Wingdings" panose="05000000000000000000" pitchFamily="2" charset="2"/>
              </a:rPr>
              <a:t>excitation</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input</a:t>
            </a:r>
            <a:r>
              <a:rPr lang="de-DE" dirty="0" smtClean="0">
                <a:sym typeface="Wingdings" panose="05000000000000000000" pitchFamily="2" charset="2"/>
              </a:rPr>
              <a:t> </a:t>
            </a:r>
            <a:r>
              <a:rPr lang="de-DE" dirty="0" err="1" smtClean="0">
                <a:sym typeface="Wingdings" panose="05000000000000000000" pitchFamily="2" charset="2"/>
              </a:rPr>
              <a:t>frequencies</a:t>
            </a:r>
            <a:endParaRPr lang="de-DE" dirty="0" smtClean="0">
              <a:sym typeface="Wingdings" panose="05000000000000000000" pitchFamily="2" charset="2"/>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94" y="1022502"/>
            <a:ext cx="3916880" cy="5206347"/>
          </a:xfrm>
          <a:prstGeom prst="rect">
            <a:avLst/>
          </a:prstGeom>
        </p:spPr>
      </p:pic>
      <p:sp>
        <p:nvSpPr>
          <p:cNvPr id="5" name="Rectangle 4"/>
          <p:cNvSpPr/>
          <p:nvPr/>
        </p:nvSpPr>
        <p:spPr>
          <a:xfrm>
            <a:off x="5592764" y="4755725"/>
            <a:ext cx="2362200" cy="646331"/>
          </a:xfrm>
          <a:prstGeom prst="rect">
            <a:avLst/>
          </a:prstGeom>
        </p:spPr>
        <p:txBody>
          <a:bodyPr wrap="square">
            <a:spAutoFit/>
          </a:bodyPr>
          <a:lstStyle/>
          <a:p>
            <a:pPr algn="ctr"/>
            <a:r>
              <a:rPr lang="de-DE" dirty="0">
                <a:sym typeface="Wingdings" panose="05000000000000000000" pitchFamily="2" charset="2"/>
              </a:rPr>
              <a:t>High </a:t>
            </a:r>
            <a:r>
              <a:rPr lang="de-DE" dirty="0" err="1">
                <a:sym typeface="Wingdings" panose="05000000000000000000" pitchFamily="2" charset="2"/>
              </a:rPr>
              <a:t>coherence</a:t>
            </a:r>
            <a:r>
              <a:rPr lang="de-DE" dirty="0">
                <a:sym typeface="Wingdings" panose="05000000000000000000" pitchFamily="2" charset="2"/>
              </a:rPr>
              <a:t> </a:t>
            </a:r>
            <a:r>
              <a:rPr lang="de-DE" dirty="0" err="1">
                <a:sym typeface="Wingdings" panose="05000000000000000000" pitchFamily="2" charset="2"/>
              </a:rPr>
              <a:t>for</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smtClean="0">
                <a:sym typeface="Wingdings" panose="05000000000000000000" pitchFamily="2" charset="2"/>
              </a:rPr>
              <a:t>input</a:t>
            </a:r>
            <a:r>
              <a:rPr lang="de-DE" dirty="0" smtClean="0">
                <a:sym typeface="Wingdings" panose="05000000000000000000" pitchFamily="2" charset="2"/>
              </a:rPr>
              <a:t> </a:t>
            </a:r>
            <a:r>
              <a:rPr lang="de-DE" dirty="0" err="1" smtClean="0">
                <a:sym typeface="Wingdings" panose="05000000000000000000" pitchFamily="2" charset="2"/>
              </a:rPr>
              <a:t>frequencies</a:t>
            </a:r>
            <a:endParaRPr lang="de-DE" dirty="0">
              <a:sym typeface="Wingdings" panose="05000000000000000000" pitchFamily="2" charset="2"/>
            </a:endParaRPr>
          </a:p>
        </p:txBody>
      </p:sp>
      <p:sp>
        <p:nvSpPr>
          <p:cNvPr id="11" name="Right Arrow 10"/>
          <p:cNvSpPr/>
          <p:nvPr/>
        </p:nvSpPr>
        <p:spPr>
          <a:xfrm>
            <a:off x="4267329" y="1856454"/>
            <a:ext cx="3528884" cy="209725"/>
          </a:xfrm>
          <a:prstGeom prst="rightArrow">
            <a:avLst/>
          </a:prstGeom>
          <a:solidFill>
            <a:schemeClr val="tx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2" name="Right Arrow 11"/>
          <p:cNvSpPr/>
          <p:nvPr/>
        </p:nvSpPr>
        <p:spPr>
          <a:xfrm>
            <a:off x="4267329" y="3386457"/>
            <a:ext cx="3528883" cy="209725"/>
          </a:xfrm>
          <a:prstGeom prst="rightArrow">
            <a:avLst/>
          </a:prstGeom>
          <a:solidFill>
            <a:schemeClr val="tx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9" name="Left Brace 8"/>
          <p:cNvSpPr/>
          <p:nvPr/>
        </p:nvSpPr>
        <p:spPr>
          <a:xfrm rot="10800000">
            <a:off x="3972054" y="2869251"/>
            <a:ext cx="138113" cy="3187600"/>
          </a:xfrm>
          <a:prstGeom prst="leftBrace">
            <a:avLst>
              <a:gd name="adj1" fmla="val 36538"/>
              <a:gd name="adj2" fmla="val 80467"/>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410875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19</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Frequency domain analysis</a:t>
            </a:r>
            <a:endParaRPr lang="en-GB"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654672" y="1121730"/>
                <a:ext cx="8241355" cy="1338828"/>
              </a:xfrm>
              <a:prstGeom prst="rect">
                <a:avLst/>
              </a:prstGeom>
            </p:spPr>
            <p:txBody>
              <a:bodyPr wrap="square">
                <a:spAutoFit/>
              </a:bodyPr>
              <a:lstStyle/>
              <a:p>
                <a:pPr>
                  <a:lnSpc>
                    <a:spcPct val="150000"/>
                  </a:lnSpc>
                </a:pPr>
                <a:r>
                  <a:rPr lang="de-DE" b="1" dirty="0" smtClean="0">
                    <a:sym typeface="Wingdings" panose="05000000000000000000" pitchFamily="2" charset="2"/>
                  </a:rPr>
                  <a:t>Transfer </a:t>
                </a:r>
                <a:r>
                  <a:rPr lang="de-DE" b="1" dirty="0" err="1" smtClean="0">
                    <a:sym typeface="Wingdings" panose="05000000000000000000" pitchFamily="2" charset="2"/>
                  </a:rPr>
                  <a:t>function</a:t>
                </a:r>
                <a:r>
                  <a:rPr lang="de-DE" b="1" dirty="0" smtClean="0">
                    <a:sym typeface="Wingdings" panose="05000000000000000000" pitchFamily="2" charset="2"/>
                  </a:rPr>
                  <a:t> </a:t>
                </a:r>
                <a:r>
                  <a:rPr lang="de-DE" b="1" dirty="0" err="1" smtClean="0">
                    <a:sym typeface="Wingdings" panose="05000000000000000000" pitchFamily="2" charset="2"/>
                  </a:rPr>
                  <a:t>representation</a:t>
                </a:r>
                <a:r>
                  <a:rPr lang="de-DE" b="1" dirty="0" smtClean="0">
                    <a:sym typeface="Wingdings" panose="05000000000000000000" pitchFamily="2" charset="2"/>
                  </a:rPr>
                  <a:t>: Bode </a:t>
                </a:r>
                <a:r>
                  <a:rPr lang="de-DE" b="1" dirty="0" err="1" smtClean="0">
                    <a:sym typeface="Wingdings" panose="05000000000000000000" pitchFamily="2" charset="2"/>
                  </a:rPr>
                  <a:t>plot</a:t>
                </a:r>
                <a:endParaRPr lang="de-DE" b="1"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smtClean="0"/>
                  <a:t>Magnitude: </a:t>
                </a:r>
                <a14:m>
                  <m:oMath xmlns:m="http://schemas.openxmlformats.org/officeDocument/2006/math">
                    <m:r>
                      <a:rPr lang="de-DE" dirty="0">
                        <a:latin typeface="Cambria Math" panose="02040503050406030204" pitchFamily="18" charset="0"/>
                      </a:rPr>
                      <m:t>|</m:t>
                    </m:r>
                    <m:r>
                      <a:rPr lang="de-DE" i="1" dirty="0">
                        <a:latin typeface="Cambria Math" panose="02040503050406030204" pitchFamily="18" charset="0"/>
                      </a:rPr>
                      <m:t>𝐻</m:t>
                    </m:r>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r>
                      <a:rPr lang="de-DE" b="0" i="1" dirty="0" smtClean="0">
                        <a:latin typeface="Cambria Math" panose="02040503050406030204" pitchFamily="18" charset="0"/>
                      </a:rPr>
                      <m:t>|</m:t>
                    </m:r>
                  </m:oMath>
                </a14:m>
                <a:r>
                  <a:rPr lang="de-DE" dirty="0" smtClean="0">
                    <a:sym typeface="Wingdings" panose="05000000000000000000" pitchFamily="2" charset="2"/>
                  </a:rPr>
                  <a:t>  relative </a:t>
                </a:r>
                <a:r>
                  <a:rPr lang="de-DE" dirty="0" err="1" smtClean="0">
                    <a:sym typeface="Wingdings" panose="05000000000000000000" pitchFamily="2" charset="2"/>
                  </a:rPr>
                  <a:t>magnitude</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output</a:t>
                </a:r>
                <a:r>
                  <a:rPr lang="de-DE" dirty="0" smtClean="0">
                    <a:sym typeface="Wingdings" panose="05000000000000000000" pitchFamily="2" charset="2"/>
                  </a:rPr>
                  <a:t> in </a:t>
                </a:r>
                <a:r>
                  <a:rPr lang="de-DE" dirty="0" err="1" smtClean="0">
                    <a:sym typeface="Wingdings" panose="05000000000000000000" pitchFamily="2" charset="2"/>
                  </a:rPr>
                  <a:t>respect</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input</a:t>
                </a:r>
                <a:endParaRPr lang="de-DE"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smtClean="0">
                    <a:sym typeface="Wingdings" panose="05000000000000000000" pitchFamily="2" charset="2"/>
                  </a:rPr>
                  <a:t>Phase: </a:t>
                </a:r>
                <a14:m>
                  <m:oMath xmlns:m="http://schemas.openxmlformats.org/officeDocument/2006/math">
                    <m:r>
                      <a:rPr lang="de-DE" b="0" i="1" dirty="0" smtClean="0">
                        <a:latin typeface="Cambria Math" panose="02040503050406030204" pitchFamily="18" charset="0"/>
                      </a:rPr>
                      <m:t>∠</m:t>
                    </m:r>
                    <m:r>
                      <a:rPr lang="de-DE" i="1" dirty="0">
                        <a:latin typeface="Cambria Math" panose="02040503050406030204" pitchFamily="18" charset="0"/>
                      </a:rPr>
                      <m:t>𝐻</m:t>
                    </m:r>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oMath>
                </a14:m>
                <a:r>
                  <a:rPr lang="de-DE" dirty="0" smtClean="0">
                    <a:sym typeface="Wingdings" panose="05000000000000000000" pitchFamily="2" charset="2"/>
                  </a:rPr>
                  <a:t>  </a:t>
                </a:r>
                <a:r>
                  <a:rPr lang="de-DE" dirty="0" err="1" smtClean="0">
                    <a:sym typeface="Wingdings" panose="05000000000000000000" pitchFamily="2" charset="2"/>
                  </a:rPr>
                  <a:t>phase</a:t>
                </a:r>
                <a:r>
                  <a:rPr lang="de-DE" dirty="0" smtClean="0">
                    <a:sym typeface="Wingdings" panose="05000000000000000000" pitchFamily="2" charset="2"/>
                  </a:rPr>
                  <a:t> </a:t>
                </a:r>
                <a:r>
                  <a:rPr lang="de-DE" dirty="0" err="1" smtClean="0">
                    <a:sym typeface="Wingdings" panose="05000000000000000000" pitchFamily="2" charset="2"/>
                  </a:rPr>
                  <a:t>difference</a:t>
                </a:r>
                <a:r>
                  <a:rPr lang="de-DE" dirty="0" smtClean="0">
                    <a:sym typeface="Wingdings" panose="05000000000000000000" pitchFamily="2" charset="2"/>
                  </a:rPr>
                  <a:t> </a:t>
                </a:r>
                <a:r>
                  <a:rPr lang="de-DE" dirty="0" err="1" smtClean="0">
                    <a:sym typeface="Wingdings" panose="05000000000000000000" pitchFamily="2" charset="2"/>
                  </a:rPr>
                  <a:t>between</a:t>
                </a:r>
                <a:r>
                  <a:rPr lang="de-DE" dirty="0" smtClean="0">
                    <a:sym typeface="Wingdings" panose="05000000000000000000" pitchFamily="2" charset="2"/>
                  </a:rPr>
                  <a:t> </a:t>
                </a:r>
                <a:r>
                  <a:rPr lang="de-DE" dirty="0" err="1" smtClean="0">
                    <a:sym typeface="Wingdings" panose="05000000000000000000" pitchFamily="2" charset="2"/>
                  </a:rPr>
                  <a:t>input</a:t>
                </a:r>
                <a:r>
                  <a:rPr lang="de-DE" dirty="0" smtClean="0">
                    <a:sym typeface="Wingdings" panose="05000000000000000000" pitchFamily="2" charset="2"/>
                  </a:rPr>
                  <a:t> </a:t>
                </a:r>
                <a:r>
                  <a:rPr lang="de-DE" dirty="0" err="1" smtClean="0">
                    <a:sym typeface="Wingdings" panose="05000000000000000000" pitchFamily="2" charset="2"/>
                  </a:rPr>
                  <a:t>and</a:t>
                </a:r>
                <a:r>
                  <a:rPr lang="de-DE" dirty="0" smtClean="0">
                    <a:sym typeface="Wingdings" panose="05000000000000000000" pitchFamily="2" charset="2"/>
                  </a:rPr>
                  <a:t> </a:t>
                </a:r>
                <a:r>
                  <a:rPr lang="de-DE" dirty="0" err="1" smtClean="0">
                    <a:sym typeface="Wingdings" panose="05000000000000000000" pitchFamily="2" charset="2"/>
                  </a:rPr>
                  <a:t>output</a:t>
                </a:r>
                <a:endParaRPr lang="de-DE" dirty="0">
                  <a:sym typeface="Wingdings" panose="05000000000000000000" pitchFamily="2" charset="2"/>
                </a:endParaRPr>
              </a:p>
            </p:txBody>
          </p:sp>
        </mc:Choice>
        <mc:Fallback xmlns="">
          <p:sp>
            <p:nvSpPr>
              <p:cNvPr id="13" name="Rectangle 12"/>
              <p:cNvSpPr>
                <a:spLocks noRot="1" noChangeAspect="1" noMove="1" noResize="1" noEditPoints="1" noAdjustHandles="1" noChangeArrowheads="1" noChangeShapeType="1" noTextEdit="1"/>
              </p:cNvSpPr>
              <p:nvPr/>
            </p:nvSpPr>
            <p:spPr>
              <a:xfrm>
                <a:off x="654672" y="1121730"/>
                <a:ext cx="8241355" cy="1338828"/>
              </a:xfrm>
              <a:prstGeom prst="rect">
                <a:avLst/>
              </a:prstGeom>
              <a:blipFill>
                <a:blip r:embed="rId2"/>
                <a:stretch>
                  <a:fillRect l="-592" b="-2727"/>
                </a:stretch>
              </a:blipFill>
            </p:spPr>
            <p:txBody>
              <a:bodyPr/>
              <a:lstStyle/>
              <a:p>
                <a:r>
                  <a:rPr lang="en-US">
                    <a:noFill/>
                  </a:rPr>
                  <a:t> </a:t>
                </a:r>
              </a:p>
            </p:txBody>
          </p:sp>
        </mc:Fallback>
      </mc:AlternateContent>
    </p:spTree>
    <p:extLst>
      <p:ext uri="{BB962C8B-B14F-4D97-AF65-F5344CB8AC3E}">
        <p14:creationId xmlns:p14="http://schemas.microsoft.com/office/powerpoint/2010/main" val="3148109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9280B27-558E-4105-1C63-0CA8D489EF7B}"/>
              </a:ext>
            </a:extLst>
          </p:cNvPr>
          <p:cNvSpPr>
            <a:spLocks noGrp="1"/>
          </p:cNvSpPr>
          <p:nvPr>
            <p:ph type="dt" sz="half" idx="14"/>
          </p:nvPr>
        </p:nvSpPr>
        <p:spPr/>
        <p:txBody>
          <a:bodyPr/>
          <a:lstStyle/>
          <a:p>
            <a:r>
              <a:rPr lang="de-DE" smtClean="0"/>
              <a:t>Radiated power studies</a:t>
            </a:r>
            <a:endParaRPr lang="de-DE" dirty="0"/>
          </a:p>
        </p:txBody>
      </p:sp>
      <p:sp>
        <p:nvSpPr>
          <p:cNvPr id="51" name="Fußzeilenplatzhalter 50"/>
          <p:cNvSpPr>
            <a:spLocks noGrp="1"/>
          </p:cNvSpPr>
          <p:nvPr>
            <p:ph type="ftr" sz="quarter" idx="15"/>
          </p:nvPr>
        </p:nvSpPr>
        <p:spPr/>
        <p:txBody>
          <a:bodyPr/>
          <a:lstStyle/>
          <a:p>
            <a:r>
              <a:rPr lang="de-DE" dirty="0" smtClean="0"/>
              <a:t>Max-Planck-Institut für Plasmaphysik | Anastasios Tsikouras | 08/10/2025</a:t>
            </a:r>
            <a:endParaRPr lang="de-DE" dirty="0"/>
          </a:p>
        </p:txBody>
      </p:sp>
      <p:sp>
        <p:nvSpPr>
          <p:cNvPr id="6" name="Foliennummernplatzhalter 5">
            <a:extLst>
              <a:ext uri="{FF2B5EF4-FFF2-40B4-BE49-F238E27FC236}">
                <a16:creationId xmlns:a16="http://schemas.microsoft.com/office/drawing/2014/main" id="{9EF0E3FE-E50C-E620-F596-896EF169B2B1}"/>
              </a:ext>
            </a:extLst>
          </p:cNvPr>
          <p:cNvSpPr>
            <a:spLocks noGrp="1"/>
          </p:cNvSpPr>
          <p:nvPr>
            <p:ph type="sldNum" sz="quarter" idx="16"/>
          </p:nvPr>
        </p:nvSpPr>
        <p:spPr/>
        <p:txBody>
          <a:bodyPr/>
          <a:lstStyle/>
          <a:p>
            <a:fld id="{3B1A4699-952B-42DA-8DC4-38A59B49610C}" type="slidenum">
              <a:rPr lang="de-DE" smtClean="0"/>
              <a:pPr/>
              <a:t>2</a:t>
            </a:fld>
            <a:endParaRPr lang="de-DE" dirty="0"/>
          </a:p>
        </p:txBody>
      </p:sp>
      <p:sp>
        <p:nvSpPr>
          <p:cNvPr id="3" name="Titel 2">
            <a:extLst>
              <a:ext uri="{FF2B5EF4-FFF2-40B4-BE49-F238E27FC236}">
                <a16:creationId xmlns:a16="http://schemas.microsoft.com/office/drawing/2014/main" id="{218972D2-5651-8BE8-F398-BCAC37AF5AD1}"/>
              </a:ext>
            </a:extLst>
          </p:cNvPr>
          <p:cNvSpPr>
            <a:spLocks noGrp="1"/>
          </p:cNvSpPr>
          <p:nvPr>
            <p:ph type="title"/>
          </p:nvPr>
        </p:nvSpPr>
        <p:spPr/>
        <p:txBody>
          <a:bodyPr/>
          <a:lstStyle/>
          <a:p>
            <a:r>
              <a:rPr lang="en-GB" dirty="0" smtClean="0"/>
              <a:t>Content</a:t>
            </a:r>
            <a:endParaRPr lang="en-GB" dirty="0"/>
          </a:p>
        </p:txBody>
      </p:sp>
      <p:sp>
        <p:nvSpPr>
          <p:cNvPr id="50" name="TextBox 49">
            <a:extLst>
              <a:ext uri="{FF2B5EF4-FFF2-40B4-BE49-F238E27FC236}">
                <a16:creationId xmlns:a16="http://schemas.microsoft.com/office/drawing/2014/main" id="{22B53B14-C312-2E96-2C82-027F6C429509}"/>
              </a:ext>
            </a:extLst>
          </p:cNvPr>
          <p:cNvSpPr txBox="1"/>
          <p:nvPr/>
        </p:nvSpPr>
        <p:spPr>
          <a:xfrm>
            <a:off x="658811" y="1503844"/>
            <a:ext cx="6800767" cy="43057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b="1" dirty="0" smtClean="0"/>
              <a:t>Motivation</a:t>
            </a:r>
          </a:p>
          <a:p>
            <a:pPr marL="285750" indent="-285750">
              <a:lnSpc>
                <a:spcPct val="200000"/>
              </a:lnSpc>
              <a:buFont typeface="Arial" panose="020B0604020202020204" pitchFamily="34" charset="0"/>
              <a:buChar char="•"/>
            </a:pPr>
            <a:r>
              <a:rPr lang="en-US" sz="2000" b="1" dirty="0" smtClean="0"/>
              <a:t>Control approach</a:t>
            </a:r>
          </a:p>
          <a:p>
            <a:pPr marL="742950" lvl="1" indent="-285750">
              <a:lnSpc>
                <a:spcPct val="200000"/>
              </a:lnSpc>
              <a:buFont typeface="Arial" panose="020B0604020202020204" pitchFamily="34" charset="0"/>
              <a:buChar char="•"/>
            </a:pPr>
            <a:r>
              <a:rPr lang="en-US" sz="2000" b="1" dirty="0" smtClean="0"/>
              <a:t>Perturbative experiments</a:t>
            </a:r>
          </a:p>
          <a:p>
            <a:pPr marL="742950" lvl="1" indent="-285750">
              <a:lnSpc>
                <a:spcPct val="200000"/>
              </a:lnSpc>
              <a:buFont typeface="Arial" panose="020B0604020202020204" pitchFamily="34" charset="0"/>
              <a:buChar char="•"/>
            </a:pPr>
            <a:r>
              <a:rPr lang="en-US" sz="2000" b="1" dirty="0" smtClean="0"/>
              <a:t>Frequency Analysis </a:t>
            </a:r>
          </a:p>
          <a:p>
            <a:pPr marL="285750" indent="-285750">
              <a:lnSpc>
                <a:spcPct val="200000"/>
              </a:lnSpc>
              <a:buFont typeface="Arial" panose="020B0604020202020204" pitchFamily="34" charset="0"/>
              <a:buChar char="•"/>
            </a:pPr>
            <a:r>
              <a:rPr lang="en-US" sz="2000" b="1" dirty="0" smtClean="0"/>
              <a:t>Results</a:t>
            </a:r>
          </a:p>
          <a:p>
            <a:pPr marL="285750" indent="-285750">
              <a:lnSpc>
                <a:spcPct val="200000"/>
              </a:lnSpc>
              <a:buFont typeface="Arial" panose="020B0604020202020204" pitchFamily="34" charset="0"/>
              <a:buChar char="•"/>
            </a:pPr>
            <a:r>
              <a:rPr lang="en-US" sz="2000" b="1" dirty="0" smtClean="0"/>
              <a:t>Summary</a:t>
            </a:r>
          </a:p>
          <a:p>
            <a:pPr marL="285750" indent="-285750">
              <a:lnSpc>
                <a:spcPct val="200000"/>
              </a:lnSpc>
              <a:buFont typeface="Arial" panose="020B0604020202020204" pitchFamily="34" charset="0"/>
              <a:buChar char="•"/>
            </a:pPr>
            <a:r>
              <a:rPr lang="en-US" sz="2000" b="1" dirty="0" smtClean="0"/>
              <a:t>Future Work</a:t>
            </a:r>
          </a:p>
        </p:txBody>
      </p:sp>
      <p:sp>
        <p:nvSpPr>
          <p:cNvPr id="2" name="Right Brace 1"/>
          <p:cNvSpPr/>
          <p:nvPr/>
        </p:nvSpPr>
        <p:spPr>
          <a:xfrm>
            <a:off x="4647501" y="2948838"/>
            <a:ext cx="151002" cy="1023457"/>
          </a:xfrm>
          <a:prstGeom prst="rightBrace">
            <a:avLst>
              <a:gd name="adj1" fmla="val 70833"/>
              <a:gd name="adj2" fmla="val 50000"/>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Rectangle 4"/>
          <p:cNvSpPr/>
          <p:nvPr/>
        </p:nvSpPr>
        <p:spPr>
          <a:xfrm>
            <a:off x="4876133" y="3287377"/>
            <a:ext cx="2505814" cy="369332"/>
          </a:xfrm>
          <a:prstGeom prst="rect">
            <a:avLst/>
          </a:prstGeom>
        </p:spPr>
        <p:txBody>
          <a:bodyPr wrap="none">
            <a:spAutoFit/>
          </a:bodyPr>
          <a:lstStyle/>
          <a:p>
            <a:r>
              <a:rPr lang="en-US" b="1" dirty="0" smtClean="0"/>
              <a:t>System Identification</a:t>
            </a:r>
            <a:endParaRPr lang="de-DE" dirty="0"/>
          </a:p>
        </p:txBody>
      </p:sp>
    </p:spTree>
    <p:extLst>
      <p:ext uri="{BB962C8B-B14F-4D97-AF65-F5344CB8AC3E}">
        <p14:creationId xmlns:p14="http://schemas.microsoft.com/office/powerpoint/2010/main" val="740185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20</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Frequency domain analysis</a:t>
            </a:r>
            <a:endParaRPr lang="en-GB"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654672" y="1121730"/>
                <a:ext cx="8241355" cy="1338828"/>
              </a:xfrm>
              <a:prstGeom prst="rect">
                <a:avLst/>
              </a:prstGeom>
            </p:spPr>
            <p:txBody>
              <a:bodyPr wrap="square">
                <a:spAutoFit/>
              </a:bodyPr>
              <a:lstStyle/>
              <a:p>
                <a:pPr>
                  <a:lnSpc>
                    <a:spcPct val="150000"/>
                  </a:lnSpc>
                </a:pPr>
                <a:r>
                  <a:rPr lang="de-DE" b="1" dirty="0" smtClean="0">
                    <a:sym typeface="Wingdings" panose="05000000000000000000" pitchFamily="2" charset="2"/>
                  </a:rPr>
                  <a:t>Transfer </a:t>
                </a:r>
                <a:r>
                  <a:rPr lang="de-DE" b="1" dirty="0" err="1" smtClean="0">
                    <a:sym typeface="Wingdings" panose="05000000000000000000" pitchFamily="2" charset="2"/>
                  </a:rPr>
                  <a:t>function</a:t>
                </a:r>
                <a:r>
                  <a:rPr lang="de-DE" b="1" dirty="0" smtClean="0">
                    <a:sym typeface="Wingdings" panose="05000000000000000000" pitchFamily="2" charset="2"/>
                  </a:rPr>
                  <a:t> </a:t>
                </a:r>
                <a:r>
                  <a:rPr lang="de-DE" b="1" dirty="0" err="1" smtClean="0">
                    <a:sym typeface="Wingdings" panose="05000000000000000000" pitchFamily="2" charset="2"/>
                  </a:rPr>
                  <a:t>representation</a:t>
                </a:r>
                <a:r>
                  <a:rPr lang="de-DE" b="1" dirty="0" smtClean="0">
                    <a:sym typeface="Wingdings" panose="05000000000000000000" pitchFamily="2" charset="2"/>
                  </a:rPr>
                  <a:t>: Bode </a:t>
                </a:r>
                <a:r>
                  <a:rPr lang="de-DE" b="1" dirty="0" err="1" smtClean="0">
                    <a:sym typeface="Wingdings" panose="05000000000000000000" pitchFamily="2" charset="2"/>
                  </a:rPr>
                  <a:t>plot</a:t>
                </a:r>
                <a:endParaRPr lang="de-DE" b="1"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smtClean="0"/>
                  <a:t>Magnitude: </a:t>
                </a:r>
                <a14:m>
                  <m:oMath xmlns:m="http://schemas.openxmlformats.org/officeDocument/2006/math">
                    <m:r>
                      <a:rPr lang="de-DE" dirty="0">
                        <a:latin typeface="Cambria Math" panose="02040503050406030204" pitchFamily="18" charset="0"/>
                      </a:rPr>
                      <m:t>|</m:t>
                    </m:r>
                    <m:r>
                      <a:rPr lang="de-DE" i="1" dirty="0">
                        <a:latin typeface="Cambria Math" panose="02040503050406030204" pitchFamily="18" charset="0"/>
                      </a:rPr>
                      <m:t>𝐻</m:t>
                    </m:r>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r>
                      <a:rPr lang="de-DE" b="0" i="1" dirty="0" smtClean="0">
                        <a:latin typeface="Cambria Math" panose="02040503050406030204" pitchFamily="18" charset="0"/>
                      </a:rPr>
                      <m:t>|</m:t>
                    </m:r>
                  </m:oMath>
                </a14:m>
                <a:r>
                  <a:rPr lang="de-DE" dirty="0" smtClean="0">
                    <a:sym typeface="Wingdings" panose="05000000000000000000" pitchFamily="2" charset="2"/>
                  </a:rPr>
                  <a:t>  relative </a:t>
                </a:r>
                <a:r>
                  <a:rPr lang="de-DE" dirty="0" err="1" smtClean="0">
                    <a:sym typeface="Wingdings" panose="05000000000000000000" pitchFamily="2" charset="2"/>
                  </a:rPr>
                  <a:t>magnitude</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output</a:t>
                </a:r>
                <a:r>
                  <a:rPr lang="de-DE" dirty="0" smtClean="0">
                    <a:sym typeface="Wingdings" panose="05000000000000000000" pitchFamily="2" charset="2"/>
                  </a:rPr>
                  <a:t> in </a:t>
                </a:r>
                <a:r>
                  <a:rPr lang="de-DE" dirty="0" err="1" smtClean="0">
                    <a:sym typeface="Wingdings" panose="05000000000000000000" pitchFamily="2" charset="2"/>
                  </a:rPr>
                  <a:t>respect</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input</a:t>
                </a:r>
                <a:endParaRPr lang="de-DE"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smtClean="0">
                    <a:sym typeface="Wingdings" panose="05000000000000000000" pitchFamily="2" charset="2"/>
                  </a:rPr>
                  <a:t>Phase: </a:t>
                </a:r>
                <a14:m>
                  <m:oMath xmlns:m="http://schemas.openxmlformats.org/officeDocument/2006/math">
                    <m:r>
                      <a:rPr lang="de-DE" b="0" i="1" dirty="0" smtClean="0">
                        <a:latin typeface="Cambria Math" panose="02040503050406030204" pitchFamily="18" charset="0"/>
                      </a:rPr>
                      <m:t>∠</m:t>
                    </m:r>
                    <m:r>
                      <a:rPr lang="de-DE" i="1" dirty="0">
                        <a:latin typeface="Cambria Math" panose="02040503050406030204" pitchFamily="18" charset="0"/>
                      </a:rPr>
                      <m:t>𝐻</m:t>
                    </m:r>
                    <m:d>
                      <m:dPr>
                        <m:ctrlPr>
                          <a:rPr lang="de-DE" i="1" dirty="0">
                            <a:latin typeface="Cambria Math" panose="02040503050406030204" pitchFamily="18" charset="0"/>
                          </a:rPr>
                        </m:ctrlPr>
                      </m:dPr>
                      <m:e>
                        <m:r>
                          <a:rPr lang="de-DE" i="1" dirty="0">
                            <a:latin typeface="Cambria Math" panose="02040503050406030204" pitchFamily="18" charset="0"/>
                          </a:rPr>
                          <m:t>𝑗</m:t>
                        </m:r>
                        <m:r>
                          <a:rPr lang="de-DE" i="1" dirty="0">
                            <a:latin typeface="Cambria Math" panose="02040503050406030204" pitchFamily="18" charset="0"/>
                          </a:rPr>
                          <m:t>𝜔</m:t>
                        </m:r>
                      </m:e>
                    </m:d>
                  </m:oMath>
                </a14:m>
                <a:r>
                  <a:rPr lang="de-DE" dirty="0" smtClean="0">
                    <a:sym typeface="Wingdings" panose="05000000000000000000" pitchFamily="2" charset="2"/>
                  </a:rPr>
                  <a:t>  </a:t>
                </a:r>
                <a:r>
                  <a:rPr lang="de-DE" dirty="0" err="1" smtClean="0">
                    <a:sym typeface="Wingdings" panose="05000000000000000000" pitchFamily="2" charset="2"/>
                  </a:rPr>
                  <a:t>phase</a:t>
                </a:r>
                <a:r>
                  <a:rPr lang="de-DE" dirty="0" smtClean="0">
                    <a:sym typeface="Wingdings" panose="05000000000000000000" pitchFamily="2" charset="2"/>
                  </a:rPr>
                  <a:t> </a:t>
                </a:r>
                <a:r>
                  <a:rPr lang="de-DE" dirty="0" err="1" smtClean="0">
                    <a:sym typeface="Wingdings" panose="05000000000000000000" pitchFamily="2" charset="2"/>
                  </a:rPr>
                  <a:t>difference</a:t>
                </a:r>
                <a:r>
                  <a:rPr lang="de-DE" dirty="0" smtClean="0">
                    <a:sym typeface="Wingdings" panose="05000000000000000000" pitchFamily="2" charset="2"/>
                  </a:rPr>
                  <a:t> </a:t>
                </a:r>
                <a:r>
                  <a:rPr lang="de-DE" dirty="0" err="1" smtClean="0">
                    <a:sym typeface="Wingdings" panose="05000000000000000000" pitchFamily="2" charset="2"/>
                  </a:rPr>
                  <a:t>between</a:t>
                </a:r>
                <a:r>
                  <a:rPr lang="de-DE" dirty="0" smtClean="0">
                    <a:sym typeface="Wingdings" panose="05000000000000000000" pitchFamily="2" charset="2"/>
                  </a:rPr>
                  <a:t> </a:t>
                </a:r>
                <a:r>
                  <a:rPr lang="de-DE" dirty="0" err="1" smtClean="0">
                    <a:sym typeface="Wingdings" panose="05000000000000000000" pitchFamily="2" charset="2"/>
                  </a:rPr>
                  <a:t>input</a:t>
                </a:r>
                <a:r>
                  <a:rPr lang="de-DE" dirty="0" smtClean="0">
                    <a:sym typeface="Wingdings" panose="05000000000000000000" pitchFamily="2" charset="2"/>
                  </a:rPr>
                  <a:t> </a:t>
                </a:r>
                <a:r>
                  <a:rPr lang="de-DE" dirty="0" err="1" smtClean="0">
                    <a:sym typeface="Wingdings" panose="05000000000000000000" pitchFamily="2" charset="2"/>
                  </a:rPr>
                  <a:t>and</a:t>
                </a:r>
                <a:r>
                  <a:rPr lang="de-DE" dirty="0" smtClean="0">
                    <a:sym typeface="Wingdings" panose="05000000000000000000" pitchFamily="2" charset="2"/>
                  </a:rPr>
                  <a:t> </a:t>
                </a:r>
                <a:r>
                  <a:rPr lang="de-DE" dirty="0" err="1" smtClean="0">
                    <a:sym typeface="Wingdings" panose="05000000000000000000" pitchFamily="2" charset="2"/>
                  </a:rPr>
                  <a:t>output</a:t>
                </a:r>
                <a:endParaRPr lang="de-DE" dirty="0">
                  <a:sym typeface="Wingdings" panose="05000000000000000000" pitchFamily="2" charset="2"/>
                </a:endParaRPr>
              </a:p>
            </p:txBody>
          </p:sp>
        </mc:Choice>
        <mc:Fallback xmlns="">
          <p:sp>
            <p:nvSpPr>
              <p:cNvPr id="13" name="Rectangle 12"/>
              <p:cNvSpPr>
                <a:spLocks noRot="1" noChangeAspect="1" noMove="1" noResize="1" noEditPoints="1" noAdjustHandles="1" noChangeArrowheads="1" noChangeShapeType="1" noTextEdit="1"/>
              </p:cNvSpPr>
              <p:nvPr/>
            </p:nvSpPr>
            <p:spPr>
              <a:xfrm>
                <a:off x="654672" y="1121730"/>
                <a:ext cx="8241355" cy="1338828"/>
              </a:xfrm>
              <a:prstGeom prst="rect">
                <a:avLst/>
              </a:prstGeom>
              <a:blipFill>
                <a:blip r:embed="rId3"/>
                <a:stretch>
                  <a:fillRect l="-592" b="-2727"/>
                </a:stretch>
              </a:blipFill>
            </p:spPr>
            <p:txBody>
              <a:bodyPr/>
              <a:lstStyle/>
              <a:p>
                <a:r>
                  <a:rPr lang="en-US">
                    <a:noFill/>
                  </a:rPr>
                  <a:t> </a:t>
                </a:r>
              </a:p>
            </p:txBody>
          </p:sp>
        </mc:Fallback>
      </mc:AlternateContent>
      <p:sp>
        <p:nvSpPr>
          <p:cNvPr id="7" name="Rectangle 6"/>
          <p:cNvSpPr/>
          <p:nvPr/>
        </p:nvSpPr>
        <p:spPr>
          <a:xfrm>
            <a:off x="654672" y="3553389"/>
            <a:ext cx="5282215" cy="2118529"/>
          </a:xfrm>
          <a:prstGeom prst="rect">
            <a:avLst/>
          </a:prstGeom>
        </p:spPr>
        <p:txBody>
          <a:bodyPr wrap="none">
            <a:spAutoFit/>
          </a:bodyPr>
          <a:lstStyle/>
          <a:p>
            <a:pPr>
              <a:lnSpc>
                <a:spcPct val="150000"/>
              </a:lnSpc>
            </a:pPr>
            <a:r>
              <a:rPr lang="de-DE" b="1" dirty="0" smtClean="0">
                <a:sym typeface="Wingdings" panose="05000000000000000000" pitchFamily="2" charset="2"/>
              </a:rPr>
              <a:t>System </a:t>
            </a:r>
            <a:r>
              <a:rPr lang="de-DE" b="1" dirty="0" err="1" smtClean="0">
                <a:sym typeface="Wingdings" panose="05000000000000000000" pitchFamily="2" charset="2"/>
              </a:rPr>
              <a:t>exhibits</a:t>
            </a:r>
            <a:r>
              <a:rPr lang="de-DE" b="1" dirty="0" smtClean="0">
                <a:sym typeface="Wingdings" panose="05000000000000000000" pitchFamily="2" charset="2"/>
              </a:rPr>
              <a:t> pure </a:t>
            </a:r>
            <a:r>
              <a:rPr lang="de-DE" b="1" dirty="0" err="1" smtClean="0">
                <a:sym typeface="Wingdings" panose="05000000000000000000" pitchFamily="2" charset="2"/>
              </a:rPr>
              <a:t>delay</a:t>
            </a:r>
            <a:r>
              <a:rPr lang="de-DE" b="1" dirty="0" smtClean="0">
                <a:sym typeface="Wingdings" panose="05000000000000000000" pitchFamily="2" charset="2"/>
              </a:rPr>
              <a:t> </a:t>
            </a:r>
            <a:r>
              <a:rPr lang="de-DE" b="1" dirty="0" err="1" smtClean="0">
                <a:sym typeface="Wingdings" panose="05000000000000000000" pitchFamily="2" charset="2"/>
              </a:rPr>
              <a:t>behaviour</a:t>
            </a:r>
            <a:endParaRPr lang="de-DE" b="1"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Characteristics</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pure </a:t>
            </a:r>
            <a:r>
              <a:rPr lang="de-DE" dirty="0" err="1" smtClean="0">
                <a:sym typeface="Wingdings" panose="05000000000000000000" pitchFamily="2" charset="2"/>
              </a:rPr>
              <a:t>delay</a:t>
            </a:r>
            <a:endParaRPr lang="de-DE" dirty="0" smtClean="0">
              <a:sym typeface="Wingdings" panose="05000000000000000000" pitchFamily="2" charset="2"/>
            </a:endParaRPr>
          </a:p>
          <a:p>
            <a:pPr marL="742950" lvl="1" indent="-285750">
              <a:lnSpc>
                <a:spcPct val="150000"/>
              </a:lnSpc>
              <a:buFont typeface="Wingdings" panose="05000000000000000000" pitchFamily="2" charset="2"/>
              <a:buChar char="Ø"/>
            </a:pPr>
            <a:r>
              <a:rPr lang="de-DE" dirty="0" smtClean="0">
                <a:sym typeface="Wingdings" panose="05000000000000000000" pitchFamily="2" charset="2"/>
              </a:rPr>
              <a:t>Constant </a:t>
            </a:r>
            <a:r>
              <a:rPr lang="de-DE" dirty="0" err="1" smtClean="0">
                <a:sym typeface="Wingdings" panose="05000000000000000000" pitchFamily="2" charset="2"/>
              </a:rPr>
              <a:t>magnitude</a:t>
            </a:r>
            <a:endParaRPr lang="de-DE" dirty="0" smtClean="0">
              <a:sym typeface="Wingdings" panose="05000000000000000000" pitchFamily="2" charset="2"/>
            </a:endParaRPr>
          </a:p>
          <a:p>
            <a:pPr marL="742950" lvl="1" indent="-285750">
              <a:lnSpc>
                <a:spcPct val="150000"/>
              </a:lnSpc>
              <a:buFont typeface="Wingdings" panose="05000000000000000000" pitchFamily="2" charset="2"/>
              <a:buChar char="Ø"/>
            </a:pPr>
            <a:r>
              <a:rPr lang="de-DE" dirty="0" err="1" smtClean="0">
                <a:sym typeface="Wingdings" panose="05000000000000000000" pitchFamily="2" charset="2"/>
              </a:rPr>
              <a:t>Descending</a:t>
            </a:r>
            <a:r>
              <a:rPr lang="de-DE" dirty="0" smtClean="0">
                <a:sym typeface="Wingdings" panose="05000000000000000000" pitchFamily="2" charset="2"/>
              </a:rPr>
              <a:t> </a:t>
            </a:r>
            <a:r>
              <a:rPr lang="de-DE" dirty="0" err="1" smtClean="0">
                <a:sym typeface="Wingdings" panose="05000000000000000000" pitchFamily="2" charset="2"/>
              </a:rPr>
              <a:t>phase</a:t>
            </a:r>
            <a:r>
              <a:rPr lang="de-DE" dirty="0" smtClean="0">
                <a:sym typeface="Wingdings" panose="05000000000000000000" pitchFamily="2" charset="2"/>
              </a:rPr>
              <a:t> </a:t>
            </a:r>
            <a:r>
              <a:rPr lang="de-DE" dirty="0" err="1" smtClean="0">
                <a:sym typeface="Wingdings" panose="05000000000000000000" pitchFamily="2" charset="2"/>
              </a:rPr>
              <a:t>as</a:t>
            </a:r>
            <a:r>
              <a:rPr lang="de-DE" dirty="0" smtClean="0">
                <a:sym typeface="Wingdings" panose="05000000000000000000" pitchFamily="2" charset="2"/>
              </a:rPr>
              <a:t> </a:t>
            </a:r>
            <a:r>
              <a:rPr lang="de-DE" dirty="0" err="1" smtClean="0">
                <a:sym typeface="Wingdings" panose="05000000000000000000" pitchFamily="2" charset="2"/>
              </a:rPr>
              <a:t>frequency</a:t>
            </a:r>
            <a:r>
              <a:rPr lang="de-DE" dirty="0" smtClean="0">
                <a:sym typeface="Wingdings" panose="05000000000000000000" pitchFamily="2" charset="2"/>
              </a:rPr>
              <a:t> </a:t>
            </a:r>
            <a:r>
              <a:rPr lang="de-DE" dirty="0" err="1" smtClean="0">
                <a:sym typeface="Wingdings" panose="05000000000000000000" pitchFamily="2" charset="2"/>
              </a:rPr>
              <a:t>increases</a:t>
            </a:r>
            <a:endParaRPr lang="de-DE"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Expected</a:t>
            </a:r>
            <a:r>
              <a:rPr lang="de-DE" dirty="0" smtClean="0">
                <a:sym typeface="Wingdings" panose="05000000000000000000" pitchFamily="2" charset="2"/>
              </a:rPr>
              <a:t> a </a:t>
            </a:r>
            <a:r>
              <a:rPr lang="de-DE" dirty="0" err="1" smtClean="0">
                <a:sym typeface="Wingdings" panose="05000000000000000000" pitchFamily="2" charset="2"/>
              </a:rPr>
              <a:t>frequency-dependent</a:t>
            </a:r>
            <a:r>
              <a:rPr lang="de-DE" dirty="0" smtClean="0">
                <a:sym typeface="Wingdings" panose="05000000000000000000" pitchFamily="2" charset="2"/>
              </a:rPr>
              <a:t> </a:t>
            </a:r>
            <a:r>
              <a:rPr lang="de-DE" dirty="0" err="1" smtClean="0">
                <a:sym typeface="Wingdings" panose="05000000000000000000" pitchFamily="2" charset="2"/>
              </a:rPr>
              <a:t>behaviour</a:t>
            </a:r>
            <a:endParaRPr lang="de-DE" dirty="0">
              <a:sym typeface="Wingdings" panose="05000000000000000000" pitchFamily="2" charset="2"/>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716" y="3005940"/>
            <a:ext cx="4012392" cy="3213425"/>
          </a:xfrm>
          <a:prstGeom prst="rect">
            <a:avLst/>
          </a:prstGeom>
        </p:spPr>
      </p:pic>
    </p:spTree>
    <p:extLst>
      <p:ext uri="{BB962C8B-B14F-4D97-AF65-F5344CB8AC3E}">
        <p14:creationId xmlns:p14="http://schemas.microsoft.com/office/powerpoint/2010/main" val="1616619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21</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Frequency domain analysis</a:t>
            </a:r>
            <a:endParaRPr lang="en-GB" dirty="0">
              <a:solidFill>
                <a:srgbClr val="FF0000"/>
              </a:solidFill>
            </a:endParaRPr>
          </a:p>
        </p:txBody>
      </p:sp>
      <p:sp>
        <p:nvSpPr>
          <p:cNvPr id="13" name="Rectangle 12"/>
          <p:cNvSpPr/>
          <p:nvPr/>
        </p:nvSpPr>
        <p:spPr>
          <a:xfrm>
            <a:off x="654671" y="1532435"/>
            <a:ext cx="4936503" cy="1754326"/>
          </a:xfrm>
          <a:prstGeom prst="rect">
            <a:avLst/>
          </a:prstGeom>
        </p:spPr>
        <p:txBody>
          <a:bodyPr wrap="square">
            <a:spAutoFit/>
          </a:bodyPr>
          <a:lstStyle/>
          <a:p>
            <a:r>
              <a:rPr lang="de-DE" b="1" dirty="0" smtClean="0">
                <a:sym typeface="Wingdings" panose="05000000000000000000" pitchFamily="2" charset="2"/>
              </a:rPr>
              <a:t>Investigation </a:t>
            </a:r>
            <a:r>
              <a:rPr lang="de-DE" b="1" dirty="0" err="1" smtClean="0">
                <a:sym typeface="Wingdings" panose="05000000000000000000" pitchFamily="2" charset="2"/>
              </a:rPr>
              <a:t>of</a:t>
            </a:r>
            <a:r>
              <a:rPr lang="de-DE" b="1" dirty="0" smtClean="0">
                <a:sym typeface="Wingdings" panose="05000000000000000000" pitchFamily="2" charset="2"/>
              </a:rPr>
              <a:t> pure </a:t>
            </a:r>
            <a:r>
              <a:rPr lang="de-DE" b="1" dirty="0" err="1" smtClean="0">
                <a:sym typeface="Wingdings" panose="05000000000000000000" pitchFamily="2" charset="2"/>
              </a:rPr>
              <a:t>delay</a:t>
            </a:r>
            <a:r>
              <a:rPr lang="de-DE" b="1" dirty="0" smtClean="0">
                <a:sym typeface="Wingdings" panose="05000000000000000000" pitchFamily="2" charset="2"/>
              </a:rPr>
              <a:t> </a:t>
            </a:r>
            <a:r>
              <a:rPr lang="de-DE" b="1" dirty="0" err="1" smtClean="0">
                <a:sym typeface="Wingdings" panose="05000000000000000000" pitchFamily="2" charset="2"/>
              </a:rPr>
              <a:t>behaviour</a:t>
            </a:r>
            <a:endParaRPr lang="de-DE" b="1" dirty="0" smtClean="0">
              <a:sym typeface="Wingdings" panose="05000000000000000000" pitchFamily="2" charset="2"/>
            </a:endParaRPr>
          </a:p>
          <a:p>
            <a:pPr marL="285750" indent="-285750">
              <a:buFont typeface="Arial" panose="020B0604020202020204" pitchFamily="34" charset="0"/>
              <a:buChar char="•"/>
            </a:pPr>
            <a:r>
              <a:rPr lang="de-DE" dirty="0" smtClean="0">
                <a:sym typeface="Wingdings" panose="05000000000000000000" pitchFamily="2" charset="2"/>
              </a:rPr>
              <a:t>Impulse-like </a:t>
            </a:r>
            <a:r>
              <a:rPr lang="de-DE" dirty="0" err="1" smtClean="0">
                <a:sym typeface="Wingdings" panose="05000000000000000000" pitchFamily="2" charset="2"/>
              </a:rPr>
              <a:t>experiment</a:t>
            </a:r>
            <a:r>
              <a:rPr lang="de-DE" dirty="0" smtClean="0">
                <a:sym typeface="Wingdings" panose="05000000000000000000" pitchFamily="2" charset="2"/>
              </a:rPr>
              <a:t> </a:t>
            </a:r>
            <a:r>
              <a:rPr lang="de-DE" dirty="0" err="1" smtClean="0">
                <a:sym typeface="Wingdings" panose="05000000000000000000" pitchFamily="2" charset="2"/>
              </a:rPr>
              <a:t>under</a:t>
            </a:r>
            <a:r>
              <a:rPr lang="de-DE" dirty="0" smtClean="0">
                <a:sym typeface="Wingdings" panose="05000000000000000000" pitchFamily="2" charset="2"/>
              </a:rPr>
              <a:t> </a:t>
            </a:r>
            <a:r>
              <a:rPr lang="de-DE" dirty="0" err="1" smtClean="0">
                <a:sym typeface="Wingdings" panose="05000000000000000000" pitchFamily="2" charset="2"/>
              </a:rPr>
              <a:t>investigation</a:t>
            </a:r>
            <a:endParaRPr lang="de-DE" dirty="0" smtClean="0">
              <a:sym typeface="Wingdings" panose="05000000000000000000" pitchFamily="2" charset="2"/>
            </a:endParaRPr>
          </a:p>
          <a:p>
            <a:pPr marL="285750" indent="-285750">
              <a:buFont typeface="Arial" panose="020B0604020202020204" pitchFamily="34" charset="0"/>
              <a:buChar char="•"/>
            </a:pPr>
            <a:r>
              <a:rPr lang="de-DE" dirty="0" smtClean="0">
                <a:sym typeface="Wingdings" panose="05000000000000000000" pitchFamily="2" charset="2"/>
              </a:rPr>
              <a:t>3 different </a:t>
            </a:r>
            <a:r>
              <a:rPr lang="de-DE" dirty="0" err="1" smtClean="0">
                <a:sym typeface="Wingdings" panose="05000000000000000000" pitchFamily="2" charset="2"/>
              </a:rPr>
              <a:t>bolometer</a:t>
            </a:r>
            <a:r>
              <a:rPr lang="de-DE" dirty="0" smtClean="0">
                <a:sym typeface="Wingdings" panose="05000000000000000000" pitchFamily="2" charset="2"/>
              </a:rPr>
              <a:t> </a:t>
            </a:r>
            <a:r>
              <a:rPr lang="de-DE" dirty="0" err="1" smtClean="0">
                <a:sym typeface="Wingdings" panose="05000000000000000000" pitchFamily="2" charset="2"/>
              </a:rPr>
              <a:t>signals</a:t>
            </a:r>
            <a:endParaRPr lang="de-DE" dirty="0" smtClean="0">
              <a:sym typeface="Wingdings" panose="05000000000000000000" pitchFamily="2" charset="2"/>
            </a:endParaRPr>
          </a:p>
          <a:p>
            <a:pPr marL="742950" lvl="1" indent="-285750">
              <a:buFont typeface="Wingdings" panose="05000000000000000000" pitchFamily="2" charset="2"/>
              <a:buChar char="Ø"/>
            </a:pPr>
            <a:r>
              <a:rPr lang="de-DE" dirty="0" smtClean="0">
                <a:solidFill>
                  <a:srgbClr val="0070C0"/>
                </a:solidFill>
                <a:sym typeface="Wingdings" panose="05000000000000000000" pitchFamily="2" charset="2"/>
              </a:rPr>
              <a:t>Real-Time CBC </a:t>
            </a:r>
            <a:r>
              <a:rPr lang="de-DE" dirty="0" err="1" smtClean="0">
                <a:solidFill>
                  <a:srgbClr val="0070C0"/>
                </a:solidFill>
                <a:sym typeface="Wingdings" panose="05000000000000000000" pitchFamily="2" charset="2"/>
              </a:rPr>
              <a:t>signal</a:t>
            </a:r>
            <a:r>
              <a:rPr lang="de-DE" dirty="0" smtClean="0">
                <a:solidFill>
                  <a:srgbClr val="0070C0"/>
                </a:solidFill>
                <a:sym typeface="Wingdings" panose="05000000000000000000" pitchFamily="2" charset="2"/>
              </a:rPr>
              <a:t> (RT)</a:t>
            </a:r>
          </a:p>
          <a:p>
            <a:pPr marL="742950" lvl="1" indent="-285750">
              <a:buFont typeface="Wingdings" panose="05000000000000000000" pitchFamily="2" charset="2"/>
              <a:buChar char="Ø"/>
            </a:pPr>
            <a:r>
              <a:rPr lang="de-DE" dirty="0" smtClean="0">
                <a:solidFill>
                  <a:srgbClr val="C00000"/>
                </a:solidFill>
                <a:sym typeface="Wingdings" panose="05000000000000000000" pitchFamily="2" charset="2"/>
              </a:rPr>
              <a:t>Post-</a:t>
            </a:r>
            <a:r>
              <a:rPr lang="de-DE" dirty="0" err="1" smtClean="0">
                <a:solidFill>
                  <a:srgbClr val="C00000"/>
                </a:solidFill>
                <a:sym typeface="Wingdings" panose="05000000000000000000" pitchFamily="2" charset="2"/>
              </a:rPr>
              <a:t>Processed</a:t>
            </a:r>
            <a:r>
              <a:rPr lang="de-DE" dirty="0" smtClean="0">
                <a:solidFill>
                  <a:srgbClr val="C00000"/>
                </a:solidFill>
                <a:sym typeface="Wingdings" panose="05000000000000000000" pitchFamily="2" charset="2"/>
              </a:rPr>
              <a:t> CBC </a:t>
            </a:r>
            <a:r>
              <a:rPr lang="de-DE" dirty="0" err="1" smtClean="0">
                <a:solidFill>
                  <a:srgbClr val="C00000"/>
                </a:solidFill>
                <a:sym typeface="Wingdings" panose="05000000000000000000" pitchFamily="2" charset="2"/>
              </a:rPr>
              <a:t>signal</a:t>
            </a:r>
            <a:r>
              <a:rPr lang="de-DE" dirty="0" smtClean="0">
                <a:solidFill>
                  <a:srgbClr val="C00000"/>
                </a:solidFill>
                <a:sym typeface="Wingdings" panose="05000000000000000000" pitchFamily="2" charset="2"/>
              </a:rPr>
              <a:t> (PP)</a:t>
            </a:r>
          </a:p>
          <a:p>
            <a:pPr marL="742950" lvl="1" indent="-285750">
              <a:buFont typeface="Wingdings" panose="05000000000000000000" pitchFamily="2" charset="2"/>
              <a:buChar char="Ø"/>
            </a:pPr>
            <a:r>
              <a:rPr lang="de-DE" dirty="0" smtClean="0">
                <a:solidFill>
                  <a:srgbClr val="00B050"/>
                </a:solidFill>
                <a:sym typeface="Wingdings" panose="05000000000000000000" pitchFamily="2" charset="2"/>
              </a:rPr>
              <a:t>Core Bolometer </a:t>
            </a:r>
            <a:r>
              <a:rPr lang="de-DE" dirty="0" err="1" smtClean="0">
                <a:solidFill>
                  <a:srgbClr val="00B050"/>
                </a:solidFill>
                <a:sym typeface="Wingdings" panose="05000000000000000000" pitchFamily="2" charset="2"/>
              </a:rPr>
              <a:t>signal</a:t>
            </a:r>
            <a:r>
              <a:rPr lang="de-DE" dirty="0" smtClean="0">
                <a:solidFill>
                  <a:srgbClr val="00B050"/>
                </a:solidFill>
                <a:sym typeface="Wingdings" panose="05000000000000000000" pitchFamily="2" charset="2"/>
              </a:rPr>
              <a:t> (QSB)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864" y="1339389"/>
            <a:ext cx="4566775" cy="4524809"/>
          </a:xfrm>
          <a:prstGeom prst="rect">
            <a:avLst/>
          </a:prstGeom>
        </p:spPr>
      </p:pic>
    </p:spTree>
    <p:extLst>
      <p:ext uri="{BB962C8B-B14F-4D97-AF65-F5344CB8AC3E}">
        <p14:creationId xmlns:p14="http://schemas.microsoft.com/office/powerpoint/2010/main" val="2125240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644" y="1018721"/>
            <a:ext cx="3901333" cy="5019472"/>
          </a:xfrm>
          <a:prstGeom prst="rect">
            <a:avLst/>
          </a:prstGeom>
        </p:spPr>
      </p:pic>
      <p:sp>
        <p:nvSpPr>
          <p:cNvPr id="8" name="Rectangle 7"/>
          <p:cNvSpPr/>
          <p:nvPr/>
        </p:nvSpPr>
        <p:spPr>
          <a:xfrm>
            <a:off x="10443915" y="3784600"/>
            <a:ext cx="182810" cy="1702012"/>
          </a:xfrm>
          <a:prstGeom prst="rect">
            <a:avLst/>
          </a:prstGeom>
          <a:solidFill>
            <a:srgbClr val="C00000">
              <a:alpha val="53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9" name="Rectangle 8"/>
          <p:cNvSpPr/>
          <p:nvPr/>
        </p:nvSpPr>
        <p:spPr>
          <a:xfrm>
            <a:off x="9810501" y="4089945"/>
            <a:ext cx="633413" cy="1396667"/>
          </a:xfrm>
          <a:prstGeom prst="rect">
            <a:avLst/>
          </a:prstGeom>
          <a:solidFill>
            <a:srgbClr val="C00000">
              <a:alpha val="53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22</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Frequency domain analysis</a:t>
            </a:r>
            <a:endParaRPr lang="en-GB" dirty="0">
              <a:solidFill>
                <a:srgbClr val="FF0000"/>
              </a:solidFill>
            </a:endParaRPr>
          </a:p>
        </p:txBody>
      </p:sp>
      <p:sp>
        <p:nvSpPr>
          <p:cNvPr id="13" name="Rectangle 12"/>
          <p:cNvSpPr/>
          <p:nvPr/>
        </p:nvSpPr>
        <p:spPr>
          <a:xfrm>
            <a:off x="654671" y="1532435"/>
            <a:ext cx="4936503" cy="2862322"/>
          </a:xfrm>
          <a:prstGeom prst="rect">
            <a:avLst/>
          </a:prstGeom>
        </p:spPr>
        <p:txBody>
          <a:bodyPr wrap="square">
            <a:spAutoFit/>
          </a:bodyPr>
          <a:lstStyle/>
          <a:p>
            <a:r>
              <a:rPr lang="de-DE" b="1" dirty="0">
                <a:sym typeface="Wingdings" panose="05000000000000000000" pitchFamily="2" charset="2"/>
              </a:rPr>
              <a:t>Investigation </a:t>
            </a:r>
            <a:r>
              <a:rPr lang="de-DE" b="1" dirty="0" err="1">
                <a:sym typeface="Wingdings" panose="05000000000000000000" pitchFamily="2" charset="2"/>
              </a:rPr>
              <a:t>of</a:t>
            </a:r>
            <a:r>
              <a:rPr lang="de-DE" b="1" dirty="0">
                <a:sym typeface="Wingdings" panose="05000000000000000000" pitchFamily="2" charset="2"/>
              </a:rPr>
              <a:t> pure </a:t>
            </a:r>
            <a:r>
              <a:rPr lang="de-DE" b="1" dirty="0" err="1">
                <a:sym typeface="Wingdings" panose="05000000000000000000" pitchFamily="2" charset="2"/>
              </a:rPr>
              <a:t>delay</a:t>
            </a:r>
            <a:r>
              <a:rPr lang="de-DE" b="1" dirty="0">
                <a:sym typeface="Wingdings" panose="05000000000000000000" pitchFamily="2" charset="2"/>
              </a:rPr>
              <a:t> </a:t>
            </a:r>
            <a:r>
              <a:rPr lang="de-DE" b="1" dirty="0" err="1">
                <a:sym typeface="Wingdings" panose="05000000000000000000" pitchFamily="2" charset="2"/>
              </a:rPr>
              <a:t>behaviour</a:t>
            </a:r>
            <a:endParaRPr lang="de-DE" b="1" dirty="0">
              <a:sym typeface="Wingdings" panose="05000000000000000000" pitchFamily="2" charset="2"/>
            </a:endParaRPr>
          </a:p>
          <a:p>
            <a:pPr marL="285750" indent="-285750">
              <a:buFont typeface="Arial" panose="020B0604020202020204" pitchFamily="34" charset="0"/>
              <a:buChar char="•"/>
            </a:pPr>
            <a:r>
              <a:rPr lang="de-DE" dirty="0">
                <a:sym typeface="Wingdings" panose="05000000000000000000" pitchFamily="2" charset="2"/>
              </a:rPr>
              <a:t>Impulse-like </a:t>
            </a:r>
            <a:r>
              <a:rPr lang="de-DE" dirty="0" err="1">
                <a:sym typeface="Wingdings" panose="05000000000000000000" pitchFamily="2" charset="2"/>
              </a:rPr>
              <a:t>experiment</a:t>
            </a:r>
            <a:r>
              <a:rPr lang="de-DE" dirty="0">
                <a:sym typeface="Wingdings" panose="05000000000000000000" pitchFamily="2" charset="2"/>
              </a:rPr>
              <a:t> </a:t>
            </a:r>
            <a:r>
              <a:rPr lang="de-DE" dirty="0" err="1">
                <a:sym typeface="Wingdings" panose="05000000000000000000" pitchFamily="2" charset="2"/>
              </a:rPr>
              <a:t>under</a:t>
            </a:r>
            <a:r>
              <a:rPr lang="de-DE" dirty="0">
                <a:sym typeface="Wingdings" panose="05000000000000000000" pitchFamily="2" charset="2"/>
              </a:rPr>
              <a:t> </a:t>
            </a:r>
            <a:r>
              <a:rPr lang="de-DE" dirty="0" err="1">
                <a:sym typeface="Wingdings" panose="05000000000000000000" pitchFamily="2" charset="2"/>
              </a:rPr>
              <a:t>investigation</a:t>
            </a:r>
            <a:endParaRPr lang="de-DE" dirty="0">
              <a:sym typeface="Wingdings" panose="05000000000000000000" pitchFamily="2" charset="2"/>
            </a:endParaRPr>
          </a:p>
          <a:p>
            <a:pPr marL="285750" indent="-285750">
              <a:buFont typeface="Arial" panose="020B0604020202020204" pitchFamily="34" charset="0"/>
              <a:buChar char="•"/>
            </a:pPr>
            <a:r>
              <a:rPr lang="de-DE" dirty="0">
                <a:sym typeface="Wingdings" panose="05000000000000000000" pitchFamily="2" charset="2"/>
              </a:rPr>
              <a:t>3 different </a:t>
            </a:r>
            <a:r>
              <a:rPr lang="de-DE" dirty="0" err="1">
                <a:sym typeface="Wingdings" panose="05000000000000000000" pitchFamily="2" charset="2"/>
              </a:rPr>
              <a:t>bolometer</a:t>
            </a:r>
            <a:r>
              <a:rPr lang="de-DE" dirty="0">
                <a:sym typeface="Wingdings" panose="05000000000000000000" pitchFamily="2" charset="2"/>
              </a:rPr>
              <a:t> </a:t>
            </a:r>
            <a:r>
              <a:rPr lang="de-DE" dirty="0" err="1">
                <a:sym typeface="Wingdings" panose="05000000000000000000" pitchFamily="2" charset="2"/>
              </a:rPr>
              <a:t>signals</a:t>
            </a:r>
            <a:endParaRPr lang="de-DE" dirty="0">
              <a:sym typeface="Wingdings" panose="05000000000000000000" pitchFamily="2" charset="2"/>
            </a:endParaRPr>
          </a:p>
          <a:p>
            <a:pPr marL="742950" lvl="1" indent="-285750">
              <a:buFont typeface="Wingdings" panose="05000000000000000000" pitchFamily="2" charset="2"/>
              <a:buChar char="Ø"/>
            </a:pPr>
            <a:r>
              <a:rPr lang="de-DE" dirty="0">
                <a:solidFill>
                  <a:srgbClr val="0070C0"/>
                </a:solidFill>
                <a:sym typeface="Wingdings" panose="05000000000000000000" pitchFamily="2" charset="2"/>
              </a:rPr>
              <a:t>Real-Time CBC </a:t>
            </a:r>
            <a:r>
              <a:rPr lang="de-DE" dirty="0" err="1">
                <a:solidFill>
                  <a:srgbClr val="0070C0"/>
                </a:solidFill>
                <a:sym typeface="Wingdings" panose="05000000000000000000" pitchFamily="2" charset="2"/>
              </a:rPr>
              <a:t>signal</a:t>
            </a:r>
            <a:r>
              <a:rPr lang="de-DE" dirty="0">
                <a:solidFill>
                  <a:srgbClr val="0070C0"/>
                </a:solidFill>
                <a:sym typeface="Wingdings" panose="05000000000000000000" pitchFamily="2" charset="2"/>
              </a:rPr>
              <a:t> (RT)</a:t>
            </a:r>
          </a:p>
          <a:p>
            <a:pPr marL="742950" lvl="1" indent="-285750">
              <a:buFont typeface="Wingdings" panose="05000000000000000000" pitchFamily="2" charset="2"/>
              <a:buChar char="Ø"/>
            </a:pPr>
            <a:r>
              <a:rPr lang="de-DE" dirty="0">
                <a:solidFill>
                  <a:srgbClr val="C00000"/>
                </a:solidFill>
                <a:sym typeface="Wingdings" panose="05000000000000000000" pitchFamily="2" charset="2"/>
              </a:rPr>
              <a:t>Post-</a:t>
            </a:r>
            <a:r>
              <a:rPr lang="de-DE" dirty="0" err="1">
                <a:solidFill>
                  <a:srgbClr val="C00000"/>
                </a:solidFill>
                <a:sym typeface="Wingdings" panose="05000000000000000000" pitchFamily="2" charset="2"/>
              </a:rPr>
              <a:t>Processed</a:t>
            </a:r>
            <a:r>
              <a:rPr lang="de-DE" dirty="0">
                <a:solidFill>
                  <a:srgbClr val="C00000"/>
                </a:solidFill>
                <a:sym typeface="Wingdings" panose="05000000000000000000" pitchFamily="2" charset="2"/>
              </a:rPr>
              <a:t> CBC </a:t>
            </a:r>
            <a:r>
              <a:rPr lang="de-DE" dirty="0" err="1">
                <a:solidFill>
                  <a:srgbClr val="C00000"/>
                </a:solidFill>
                <a:sym typeface="Wingdings" panose="05000000000000000000" pitchFamily="2" charset="2"/>
              </a:rPr>
              <a:t>signal</a:t>
            </a:r>
            <a:r>
              <a:rPr lang="de-DE" dirty="0">
                <a:solidFill>
                  <a:srgbClr val="C00000"/>
                </a:solidFill>
                <a:sym typeface="Wingdings" panose="05000000000000000000" pitchFamily="2" charset="2"/>
              </a:rPr>
              <a:t> (PP)</a:t>
            </a:r>
          </a:p>
          <a:p>
            <a:pPr marL="742950" lvl="1" indent="-285750">
              <a:buFont typeface="Wingdings" panose="05000000000000000000" pitchFamily="2" charset="2"/>
              <a:buChar char="Ø"/>
            </a:pPr>
            <a:r>
              <a:rPr lang="de-DE" dirty="0">
                <a:solidFill>
                  <a:srgbClr val="00B050"/>
                </a:solidFill>
                <a:sym typeface="Wingdings" panose="05000000000000000000" pitchFamily="2" charset="2"/>
              </a:rPr>
              <a:t>Core Bolometer </a:t>
            </a:r>
            <a:r>
              <a:rPr lang="de-DE" dirty="0" err="1">
                <a:solidFill>
                  <a:srgbClr val="00B050"/>
                </a:solidFill>
                <a:sym typeface="Wingdings" panose="05000000000000000000" pitchFamily="2" charset="2"/>
              </a:rPr>
              <a:t>signal</a:t>
            </a:r>
            <a:r>
              <a:rPr lang="de-DE" dirty="0">
                <a:solidFill>
                  <a:srgbClr val="00B050"/>
                </a:solidFill>
                <a:sym typeface="Wingdings" panose="05000000000000000000" pitchFamily="2" charset="2"/>
              </a:rPr>
              <a:t> (QSB)</a:t>
            </a:r>
          </a:p>
          <a:p>
            <a:pPr marL="285750" indent="-285750">
              <a:buFont typeface="Arial" panose="020B0604020202020204" pitchFamily="34" charset="0"/>
              <a:buChar char="•"/>
            </a:pPr>
            <a:r>
              <a:rPr lang="de-DE" dirty="0" smtClean="0">
                <a:sym typeface="Wingdings" panose="05000000000000000000" pitchFamily="2" charset="2"/>
              </a:rPr>
              <a:t>All </a:t>
            </a:r>
            <a:r>
              <a:rPr lang="de-DE" dirty="0" err="1" smtClean="0">
                <a:sym typeface="Wingdings" panose="05000000000000000000" pitchFamily="2" charset="2"/>
              </a:rPr>
              <a:t>signals</a:t>
            </a:r>
            <a:r>
              <a:rPr lang="de-DE" dirty="0" smtClean="0">
                <a:sym typeface="Wingdings" panose="05000000000000000000" pitchFamily="2" charset="2"/>
              </a:rPr>
              <a:t> </a:t>
            </a:r>
            <a:r>
              <a:rPr lang="de-DE" dirty="0" err="1" smtClean="0">
                <a:sym typeface="Wingdings" panose="05000000000000000000" pitchFamily="2" charset="2"/>
              </a:rPr>
              <a:t>exhibit</a:t>
            </a:r>
            <a:r>
              <a:rPr lang="de-DE" dirty="0" smtClean="0">
                <a:sym typeface="Wingdings" panose="05000000000000000000" pitchFamily="2" charset="2"/>
              </a:rPr>
              <a:t> </a:t>
            </a:r>
            <a:r>
              <a:rPr lang="de-DE" dirty="0" err="1" smtClean="0">
                <a:sym typeface="Wingdings" panose="05000000000000000000" pitchFamily="2" charset="2"/>
              </a:rPr>
              <a:t>similar</a:t>
            </a:r>
            <a:r>
              <a:rPr lang="de-DE" dirty="0" smtClean="0">
                <a:sym typeface="Wingdings" panose="05000000000000000000" pitchFamily="2" charset="2"/>
              </a:rPr>
              <a:t> </a:t>
            </a:r>
            <a:r>
              <a:rPr lang="de-DE" dirty="0" err="1" smtClean="0">
                <a:sym typeface="Wingdings" panose="05000000000000000000" pitchFamily="2" charset="2"/>
              </a:rPr>
              <a:t>amplitude</a:t>
            </a:r>
            <a:r>
              <a:rPr lang="de-DE" dirty="0" smtClean="0">
                <a:sym typeface="Wingdings" panose="05000000000000000000" pitchFamily="2" charset="2"/>
              </a:rPr>
              <a:t> </a:t>
            </a:r>
            <a:r>
              <a:rPr lang="de-DE" dirty="0" err="1" smtClean="0">
                <a:sym typeface="Wingdings" panose="05000000000000000000" pitchFamily="2" charset="2"/>
              </a:rPr>
              <a:t>behaviour</a:t>
            </a:r>
            <a:endParaRPr lang="de-DE" dirty="0" smtClean="0">
              <a:sym typeface="Wingdings" panose="05000000000000000000" pitchFamily="2" charset="2"/>
            </a:endParaRPr>
          </a:p>
          <a:p>
            <a:pPr marL="285750" indent="-285750">
              <a:buFont typeface="Arial" panose="020B0604020202020204" pitchFamily="34" charset="0"/>
              <a:buChar char="•"/>
            </a:pPr>
            <a:r>
              <a:rPr lang="de-DE" dirty="0" smtClean="0">
                <a:sym typeface="Wingdings" panose="05000000000000000000" pitchFamily="2" charset="2"/>
              </a:rPr>
              <a:t>Small </a:t>
            </a:r>
            <a:r>
              <a:rPr lang="de-DE" dirty="0" err="1" smtClean="0">
                <a:sym typeface="Wingdings" panose="05000000000000000000" pitchFamily="2" charset="2"/>
              </a:rPr>
              <a:t>amplitude</a:t>
            </a:r>
            <a:r>
              <a:rPr lang="de-DE" dirty="0" smtClean="0">
                <a:sym typeface="Wingdings" panose="05000000000000000000" pitchFamily="2" charset="2"/>
              </a:rPr>
              <a:t> </a:t>
            </a:r>
            <a:r>
              <a:rPr lang="de-DE" dirty="0" err="1" smtClean="0">
                <a:sym typeface="Wingdings" panose="05000000000000000000" pitchFamily="2" charset="2"/>
              </a:rPr>
              <a:t>change</a:t>
            </a:r>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high </a:t>
            </a:r>
            <a:r>
              <a:rPr lang="de-DE" dirty="0" err="1" smtClean="0">
                <a:sym typeface="Wingdings" panose="05000000000000000000" pitchFamily="2" charset="2"/>
              </a:rPr>
              <a:t>coherence</a:t>
            </a:r>
            <a:r>
              <a:rPr lang="de-DE" dirty="0" smtClean="0">
                <a:sym typeface="Wingdings" panose="05000000000000000000" pitchFamily="2" charset="2"/>
              </a:rPr>
              <a:t> </a:t>
            </a:r>
            <a:r>
              <a:rPr lang="de-DE" dirty="0" err="1" smtClean="0">
                <a:sym typeface="Wingdings" panose="05000000000000000000" pitchFamily="2" charset="2"/>
              </a:rPr>
              <a:t>frequencies</a:t>
            </a:r>
            <a:endParaRPr lang="de-DE" dirty="0">
              <a:sym typeface="Wingdings" panose="05000000000000000000" pitchFamily="2" charset="2"/>
            </a:endParaRPr>
          </a:p>
        </p:txBody>
      </p:sp>
      <p:sp>
        <p:nvSpPr>
          <p:cNvPr id="17" name="Rectangle 16"/>
          <p:cNvSpPr/>
          <p:nvPr/>
        </p:nvSpPr>
        <p:spPr>
          <a:xfrm>
            <a:off x="8412361" y="2454093"/>
            <a:ext cx="1398140" cy="307777"/>
          </a:xfrm>
          <a:prstGeom prst="rect">
            <a:avLst/>
          </a:prstGeom>
        </p:spPr>
        <p:txBody>
          <a:bodyPr wrap="none">
            <a:spAutoFit/>
          </a:bodyPr>
          <a:lstStyle/>
          <a:p>
            <a:r>
              <a:rPr lang="de-DE" sz="1400" dirty="0" smtClean="0"/>
              <a:t>Low </a:t>
            </a:r>
            <a:r>
              <a:rPr lang="de-DE" sz="1400" dirty="0" err="1" smtClean="0"/>
              <a:t>coherence</a:t>
            </a:r>
            <a:endParaRPr lang="de-DE" sz="1400" dirty="0"/>
          </a:p>
        </p:txBody>
      </p:sp>
      <p:cxnSp>
        <p:nvCxnSpPr>
          <p:cNvPr id="18" name="Straight Arrow Connector 17"/>
          <p:cNvCxnSpPr/>
          <p:nvPr/>
        </p:nvCxnSpPr>
        <p:spPr>
          <a:xfrm>
            <a:off x="8522261" y="2794099"/>
            <a:ext cx="1288240" cy="6351"/>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1238250" y="5016375"/>
            <a:ext cx="5535614" cy="472535"/>
          </a:xfrm>
          <a:prstGeom prst="rect">
            <a:avLst/>
          </a:prstGeom>
          <a:solidFill>
            <a:schemeClr val="bg1"/>
          </a:solidFill>
          <a:ln w="1270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r>
              <a:rPr lang="de-DE" dirty="0">
                <a:sym typeface="Wingdings" panose="05000000000000000000" pitchFamily="2" charset="2"/>
              </a:rPr>
              <a:t>Transfer </a:t>
            </a:r>
            <a:r>
              <a:rPr lang="de-DE" dirty="0" err="1">
                <a:sym typeface="Wingdings" panose="05000000000000000000" pitchFamily="2" charset="2"/>
              </a:rPr>
              <a:t>function</a:t>
            </a:r>
            <a:r>
              <a:rPr lang="de-DE" dirty="0">
                <a:sym typeface="Wingdings" panose="05000000000000000000" pitchFamily="2" charset="2"/>
              </a:rPr>
              <a:t> </a:t>
            </a:r>
            <a:r>
              <a:rPr lang="de-DE" dirty="0" err="1">
                <a:sym typeface="Wingdings" panose="05000000000000000000" pitchFamily="2" charset="2"/>
              </a:rPr>
              <a:t>behaviour</a:t>
            </a:r>
            <a:r>
              <a:rPr lang="de-DE" dirty="0">
                <a:sym typeface="Wingdings" panose="05000000000000000000" pitchFamily="2" charset="2"/>
              </a:rPr>
              <a:t>  </a:t>
            </a:r>
            <a:r>
              <a:rPr lang="de-DE" dirty="0" err="1">
                <a:sym typeface="Wingdings" panose="05000000000000000000" pitchFamily="2" charset="2"/>
              </a:rPr>
              <a:t>part</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system</a:t>
            </a:r>
            <a:endParaRPr lang="de-DE" dirty="0"/>
          </a:p>
        </p:txBody>
      </p:sp>
      <p:sp>
        <p:nvSpPr>
          <p:cNvPr id="19" name="Rectangle 18"/>
          <p:cNvSpPr/>
          <p:nvPr/>
        </p:nvSpPr>
        <p:spPr>
          <a:xfrm>
            <a:off x="10443915" y="1400175"/>
            <a:ext cx="182810" cy="1696307"/>
          </a:xfrm>
          <a:prstGeom prst="rect">
            <a:avLst/>
          </a:prstGeom>
          <a:solidFill>
            <a:srgbClr val="C00000">
              <a:alpha val="53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0" name="Rectangle 19"/>
          <p:cNvSpPr/>
          <p:nvPr/>
        </p:nvSpPr>
        <p:spPr>
          <a:xfrm>
            <a:off x="9810501" y="1995488"/>
            <a:ext cx="633413" cy="1100995"/>
          </a:xfrm>
          <a:prstGeom prst="rect">
            <a:avLst/>
          </a:prstGeom>
          <a:solidFill>
            <a:srgbClr val="C00000">
              <a:alpha val="53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Rectangle 21"/>
          <p:cNvSpPr/>
          <p:nvPr/>
        </p:nvSpPr>
        <p:spPr>
          <a:xfrm>
            <a:off x="8412361" y="4294556"/>
            <a:ext cx="1398140" cy="307777"/>
          </a:xfrm>
          <a:prstGeom prst="rect">
            <a:avLst/>
          </a:prstGeom>
        </p:spPr>
        <p:txBody>
          <a:bodyPr wrap="none">
            <a:spAutoFit/>
          </a:bodyPr>
          <a:lstStyle/>
          <a:p>
            <a:r>
              <a:rPr lang="de-DE" sz="1400" dirty="0" smtClean="0"/>
              <a:t>Low </a:t>
            </a:r>
            <a:r>
              <a:rPr lang="de-DE" sz="1400" dirty="0" err="1" smtClean="0"/>
              <a:t>coherence</a:t>
            </a:r>
            <a:endParaRPr lang="de-DE" sz="1400" dirty="0"/>
          </a:p>
        </p:txBody>
      </p:sp>
      <p:cxnSp>
        <p:nvCxnSpPr>
          <p:cNvPr id="23" name="Straight Arrow Connector 22"/>
          <p:cNvCxnSpPr/>
          <p:nvPr/>
        </p:nvCxnSpPr>
        <p:spPr>
          <a:xfrm>
            <a:off x="8522261" y="4634562"/>
            <a:ext cx="1288240" cy="6351"/>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2518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23</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Transfer function modelling</a:t>
            </a:r>
            <a:endParaRPr lang="en-GB" dirty="0">
              <a:solidFill>
                <a:srgbClr val="FF0000"/>
              </a:solidFill>
            </a:endParaRPr>
          </a:p>
        </p:txBody>
      </p:sp>
      <p:sp>
        <p:nvSpPr>
          <p:cNvPr id="11" name="Rectangle 10"/>
          <p:cNvSpPr/>
          <p:nvPr/>
        </p:nvSpPr>
        <p:spPr>
          <a:xfrm>
            <a:off x="654673" y="1532435"/>
            <a:ext cx="10178642" cy="1892826"/>
          </a:xfrm>
          <a:prstGeom prst="rect">
            <a:avLst/>
          </a:prstGeom>
        </p:spPr>
        <p:txBody>
          <a:bodyPr wrap="square">
            <a:spAutoFit/>
          </a:bodyPr>
          <a:lstStyle/>
          <a:p>
            <a:pPr>
              <a:lnSpc>
                <a:spcPct val="150000"/>
              </a:lnSpc>
            </a:pPr>
            <a:r>
              <a:rPr lang="de-DE" b="1" dirty="0" err="1" smtClean="0">
                <a:sym typeface="Wingdings" panose="05000000000000000000" pitchFamily="2" charset="2"/>
              </a:rPr>
              <a:t>Modelling</a:t>
            </a:r>
            <a:r>
              <a:rPr lang="de-DE" b="1" dirty="0" smtClean="0">
                <a:sym typeface="Wingdings" panose="05000000000000000000" pitchFamily="2" charset="2"/>
              </a:rPr>
              <a:t> </a:t>
            </a:r>
            <a:r>
              <a:rPr lang="de-DE" b="1" dirty="0" err="1" smtClean="0">
                <a:sym typeface="Wingdings" panose="05000000000000000000" pitchFamily="2" charset="2"/>
              </a:rPr>
              <a:t>of</a:t>
            </a:r>
            <a:r>
              <a:rPr lang="de-DE" b="1" dirty="0" smtClean="0">
                <a:sym typeface="Wingdings" panose="05000000000000000000" pitchFamily="2" charset="2"/>
              </a:rPr>
              <a:t> experimental </a:t>
            </a:r>
            <a:r>
              <a:rPr lang="de-DE" b="1" dirty="0" err="1" smtClean="0">
                <a:sym typeface="Wingdings" panose="05000000000000000000" pitchFamily="2" charset="2"/>
              </a:rPr>
              <a:t>transfer</a:t>
            </a:r>
            <a:r>
              <a:rPr lang="de-DE" b="1" dirty="0" smtClean="0">
                <a:sym typeface="Wingdings" panose="05000000000000000000" pitchFamily="2" charset="2"/>
              </a:rPr>
              <a:t> </a:t>
            </a:r>
            <a:r>
              <a:rPr lang="de-DE" b="1" dirty="0" err="1" smtClean="0">
                <a:sym typeface="Wingdings" panose="05000000000000000000" pitchFamily="2" charset="2"/>
              </a:rPr>
              <a:t>function</a:t>
            </a:r>
            <a:endParaRPr lang="de-DE" b="1"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smtClean="0">
                <a:sym typeface="Wingdings" panose="05000000000000000000" pitchFamily="2" charset="2"/>
              </a:rPr>
              <a:t>Different </a:t>
            </a:r>
            <a:r>
              <a:rPr lang="de-DE" dirty="0" err="1" smtClean="0">
                <a:sym typeface="Wingdings" panose="05000000000000000000" pitchFamily="2" charset="2"/>
              </a:rPr>
              <a:t>models</a:t>
            </a:r>
            <a:r>
              <a:rPr lang="de-DE" dirty="0" smtClean="0">
                <a:sym typeface="Wingdings" panose="05000000000000000000" pitchFamily="2" charset="2"/>
              </a:rPr>
              <a:t> </a:t>
            </a:r>
            <a:r>
              <a:rPr lang="de-DE" dirty="0" err="1" smtClean="0">
                <a:sym typeface="Wingdings" panose="05000000000000000000" pitchFamily="2" charset="2"/>
              </a:rPr>
              <a:t>can</a:t>
            </a:r>
            <a:r>
              <a:rPr lang="de-DE" dirty="0" smtClean="0">
                <a:sym typeface="Wingdings" panose="05000000000000000000" pitchFamily="2" charset="2"/>
              </a:rPr>
              <a:t> </a:t>
            </a:r>
            <a:r>
              <a:rPr lang="de-DE" dirty="0" err="1" smtClean="0">
                <a:sym typeface="Wingdings" panose="05000000000000000000" pitchFamily="2" charset="2"/>
              </a:rPr>
              <a:t>exhibit</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same </a:t>
            </a:r>
            <a:r>
              <a:rPr lang="de-DE" dirty="0" err="1" smtClean="0">
                <a:sym typeface="Wingdings" panose="05000000000000000000" pitchFamily="2" charset="2"/>
              </a:rPr>
              <a:t>behaviour</a:t>
            </a:r>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a </a:t>
            </a:r>
            <a:r>
              <a:rPr lang="de-DE" dirty="0" err="1" smtClean="0">
                <a:sym typeface="Wingdings" panose="05000000000000000000" pitchFamily="2" charset="2"/>
              </a:rPr>
              <a:t>specified</a:t>
            </a:r>
            <a:r>
              <a:rPr lang="de-DE" dirty="0" smtClean="0">
                <a:sym typeface="Wingdings" panose="05000000000000000000" pitchFamily="2" charset="2"/>
              </a:rPr>
              <a:t> </a:t>
            </a:r>
            <a:r>
              <a:rPr lang="de-DE" dirty="0" err="1" smtClean="0">
                <a:sym typeface="Wingdings" panose="05000000000000000000" pitchFamily="2" charset="2"/>
              </a:rPr>
              <a:t>frequency</a:t>
            </a:r>
            <a:r>
              <a:rPr lang="de-DE" dirty="0" smtClean="0">
                <a:sym typeface="Wingdings" panose="05000000000000000000" pitchFamily="2" charset="2"/>
              </a:rPr>
              <a:t> </a:t>
            </a:r>
            <a:r>
              <a:rPr lang="de-DE" dirty="0" err="1" smtClean="0">
                <a:sym typeface="Wingdings" panose="05000000000000000000" pitchFamily="2" charset="2"/>
              </a:rPr>
              <a:t>region</a:t>
            </a:r>
            <a:endParaRPr lang="de-DE"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Simplest</a:t>
            </a:r>
            <a:r>
              <a:rPr lang="de-DE" dirty="0" smtClean="0">
                <a:sym typeface="Wingdings" panose="05000000000000000000" pitchFamily="2" charset="2"/>
              </a:rPr>
              <a:t> </a:t>
            </a:r>
            <a:r>
              <a:rPr lang="de-DE" dirty="0" err="1" smtClean="0">
                <a:sym typeface="Wingdings" panose="05000000000000000000" pitchFamily="2" charset="2"/>
              </a:rPr>
              <a:t>model</a:t>
            </a:r>
            <a:r>
              <a:rPr lang="de-DE" dirty="0" smtClean="0">
                <a:sym typeface="Wingdings" panose="05000000000000000000" pitchFamily="2" charset="2"/>
              </a:rPr>
              <a:t> </a:t>
            </a:r>
            <a:r>
              <a:rPr lang="de-DE" dirty="0" err="1" smtClean="0">
                <a:sym typeface="Wingdings" panose="05000000000000000000" pitchFamily="2" charset="2"/>
              </a:rPr>
              <a:t>able</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match</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experimental </a:t>
            </a:r>
            <a:r>
              <a:rPr lang="de-DE" dirty="0" err="1" smtClean="0">
                <a:sym typeface="Wingdings" panose="05000000000000000000" pitchFamily="2" charset="2"/>
              </a:rPr>
              <a:t>data</a:t>
            </a:r>
            <a:r>
              <a:rPr lang="de-DE" dirty="0" smtClean="0">
                <a:sym typeface="Wingdings" panose="05000000000000000000" pitchFamily="2" charset="2"/>
              </a:rPr>
              <a:t>: pure </a:t>
            </a:r>
            <a:r>
              <a:rPr lang="de-DE" dirty="0" err="1" smtClean="0">
                <a:sym typeface="Wingdings" panose="05000000000000000000" pitchFamily="2" charset="2"/>
              </a:rPr>
              <a:t>delay</a:t>
            </a:r>
            <a:endParaRPr lang="de-DE" dirty="0" smtClean="0">
              <a:sym typeface="Wingdings" panose="05000000000000000000" pitchFamily="2" charset="2"/>
            </a:endParaRPr>
          </a:p>
          <a:p>
            <a:endParaRPr lang="de-DE" dirty="0" smtClean="0">
              <a:sym typeface="Wingdings" panose="05000000000000000000" pitchFamily="2" charset="2"/>
            </a:endParaRPr>
          </a:p>
          <a:p>
            <a:endParaRPr lang="de-DE" dirty="0" smtClean="0">
              <a:sym typeface="Wingdings" panose="05000000000000000000" pitchFamily="2" charset="2"/>
            </a:endParaRPr>
          </a:p>
        </p:txBody>
      </p:sp>
      <p:cxnSp>
        <p:nvCxnSpPr>
          <p:cNvPr id="10" name="Straight Connector 9"/>
          <p:cNvCxnSpPr/>
          <p:nvPr/>
        </p:nvCxnSpPr>
        <p:spPr>
          <a:xfrm flipV="1">
            <a:off x="3588901" y="4548814"/>
            <a:ext cx="0" cy="13970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687451" y="4548814"/>
            <a:ext cx="0" cy="13970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88901" y="4548814"/>
            <a:ext cx="1098550" cy="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38811" y="4409114"/>
            <a:ext cx="0" cy="13970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24695" y="4039781"/>
            <a:ext cx="4826962" cy="369332"/>
          </a:xfrm>
          <a:prstGeom prst="rect">
            <a:avLst/>
          </a:prstGeom>
          <a:ln w="19050">
            <a:solidFill>
              <a:srgbClr val="C00000"/>
            </a:solidFill>
          </a:ln>
        </p:spPr>
        <p:txBody>
          <a:bodyPr wrap="none">
            <a:spAutoFit/>
          </a:bodyPr>
          <a:lstStyle/>
          <a:p>
            <a:pPr algn="ctr"/>
            <a:r>
              <a:rPr lang="de-DE" dirty="0" err="1" smtClean="0">
                <a:sym typeface="Wingdings" panose="05000000000000000000" pitchFamily="2" charset="2"/>
              </a:rPr>
              <a:t>how</a:t>
            </a:r>
            <a:r>
              <a:rPr lang="de-DE" dirty="0" smtClean="0">
                <a:sym typeface="Wingdings" panose="05000000000000000000" pitchFamily="2" charset="2"/>
              </a:rPr>
              <a:t> strong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output</a:t>
            </a:r>
            <a:r>
              <a:rPr lang="de-DE" dirty="0" smtClean="0">
                <a:sym typeface="Wingdings" panose="05000000000000000000" pitchFamily="2" charset="2"/>
              </a:rPr>
              <a:t> will </a:t>
            </a:r>
            <a:r>
              <a:rPr lang="de-DE" dirty="0" err="1" smtClean="0">
                <a:sym typeface="Wingdings" panose="05000000000000000000" pitchFamily="2" charset="2"/>
              </a:rPr>
              <a:t>respond</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an </a:t>
            </a:r>
            <a:r>
              <a:rPr lang="de-DE" dirty="0" err="1" smtClean="0">
                <a:sym typeface="Wingdings" panose="05000000000000000000" pitchFamily="2" charset="2"/>
              </a:rPr>
              <a:t>input</a:t>
            </a:r>
            <a:endParaRPr lang="de-DE" dirty="0"/>
          </a:p>
        </p:txBody>
      </p:sp>
      <p:cxnSp>
        <p:nvCxnSpPr>
          <p:cNvPr id="21" name="Straight Connector 20"/>
          <p:cNvCxnSpPr/>
          <p:nvPr/>
        </p:nvCxnSpPr>
        <p:spPr>
          <a:xfrm flipV="1">
            <a:off x="3929494" y="5357094"/>
            <a:ext cx="0" cy="13970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028044" y="5357094"/>
            <a:ext cx="0" cy="13970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929494" y="5496794"/>
            <a:ext cx="1098550" cy="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479404" y="5496794"/>
            <a:ext cx="0" cy="13970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09222" y="5637883"/>
            <a:ext cx="2339103" cy="369332"/>
          </a:xfrm>
          <a:prstGeom prst="rect">
            <a:avLst/>
          </a:prstGeom>
          <a:ln w="19050">
            <a:solidFill>
              <a:srgbClr val="7030A0"/>
            </a:solidFill>
          </a:ln>
        </p:spPr>
        <p:txBody>
          <a:bodyPr wrap="none">
            <a:spAutoFit/>
          </a:bodyPr>
          <a:lstStyle/>
          <a:p>
            <a:pPr algn="ctr"/>
            <a:r>
              <a:rPr lang="de-DE" dirty="0" err="1">
                <a:sym typeface="Wingdings" panose="05000000000000000000" pitchFamily="2" charset="2"/>
              </a:rPr>
              <a:t>h</a:t>
            </a:r>
            <a:r>
              <a:rPr lang="de-DE" dirty="0" err="1" smtClean="0">
                <a:sym typeface="Wingdings" panose="05000000000000000000" pitchFamily="2" charset="2"/>
              </a:rPr>
              <a:t>ow</a:t>
            </a:r>
            <a:r>
              <a:rPr lang="de-DE" dirty="0" smtClean="0">
                <a:sym typeface="Wingdings" panose="05000000000000000000" pitchFamily="2" charset="2"/>
              </a:rPr>
              <a:t> fast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decay</a:t>
            </a:r>
            <a:r>
              <a:rPr lang="de-DE" dirty="0" smtClean="0">
                <a:sym typeface="Wingdings" panose="05000000000000000000" pitchFamily="2" charset="2"/>
              </a:rPr>
              <a:t> </a:t>
            </a:r>
            <a:r>
              <a:rPr lang="de-DE" dirty="0" err="1" smtClean="0">
                <a:sym typeface="Wingdings" panose="05000000000000000000" pitchFamily="2" charset="2"/>
              </a:rPr>
              <a:t>is</a:t>
            </a:r>
            <a:endParaRPr lang="de-DE" dirty="0"/>
          </a:p>
        </p:txBody>
      </p:sp>
      <mc:AlternateContent xmlns:mc="http://schemas.openxmlformats.org/markup-compatibility/2006" xmlns:a14="http://schemas.microsoft.com/office/drawing/2010/main">
        <mc:Choice Requires="a14">
          <p:sp>
            <p:nvSpPr>
              <p:cNvPr id="20" name="Rectangle 19"/>
              <p:cNvSpPr/>
              <p:nvPr/>
            </p:nvSpPr>
            <p:spPr>
              <a:xfrm>
                <a:off x="654673" y="3585856"/>
                <a:ext cx="6668762" cy="1765548"/>
              </a:xfrm>
              <a:prstGeom prst="rect">
                <a:avLst/>
              </a:prstGeom>
            </p:spPr>
            <p:txBody>
              <a:bodyPr wrap="square">
                <a:spAutoFit/>
              </a:bodyPr>
              <a:lstStyle/>
              <a:p>
                <a:r>
                  <a:rPr lang="de-DE" b="1" dirty="0" smtClean="0">
                    <a:sym typeface="Wingdings" panose="05000000000000000000" pitchFamily="2" charset="2"/>
                  </a:rPr>
                  <a:t>Higher </a:t>
                </a:r>
                <a:r>
                  <a:rPr lang="de-DE" b="1" dirty="0" err="1">
                    <a:sym typeface="Wingdings" panose="05000000000000000000" pitchFamily="2" charset="2"/>
                  </a:rPr>
                  <a:t>order</a:t>
                </a:r>
                <a:r>
                  <a:rPr lang="de-DE" b="1" dirty="0">
                    <a:sym typeface="Wingdings" panose="05000000000000000000" pitchFamily="2" charset="2"/>
                  </a:rPr>
                  <a:t> </a:t>
                </a:r>
                <a:r>
                  <a:rPr lang="de-DE" b="1" dirty="0" err="1" smtClean="0">
                    <a:sym typeface="Wingdings" panose="05000000000000000000" pitchFamily="2" charset="2"/>
                  </a:rPr>
                  <a:t>model</a:t>
                </a:r>
                <a:r>
                  <a:rPr lang="de-DE" b="1" dirty="0" smtClean="0">
                    <a:sym typeface="Wingdings" panose="05000000000000000000" pitchFamily="2" charset="2"/>
                  </a:rPr>
                  <a:t>: </a:t>
                </a:r>
                <a:r>
                  <a:rPr lang="de-DE" b="1" dirty="0">
                    <a:sym typeface="Wingdings" panose="05000000000000000000" pitchFamily="2" charset="2"/>
                  </a:rPr>
                  <a:t>double </a:t>
                </a:r>
                <a:r>
                  <a:rPr lang="de-DE" b="1" dirty="0" err="1">
                    <a:sym typeface="Wingdings" panose="05000000000000000000" pitchFamily="2" charset="2"/>
                  </a:rPr>
                  <a:t>exponential</a:t>
                </a:r>
                <a:r>
                  <a:rPr lang="de-DE" b="1" dirty="0">
                    <a:sym typeface="Wingdings" panose="05000000000000000000" pitchFamily="2" charset="2"/>
                  </a:rPr>
                  <a:t> </a:t>
                </a:r>
                <a:r>
                  <a:rPr lang="de-DE" b="1" dirty="0" err="1">
                    <a:sym typeface="Wingdings" panose="05000000000000000000" pitchFamily="2" charset="2"/>
                  </a:rPr>
                  <a:t>decay</a:t>
                </a:r>
                <a:r>
                  <a:rPr lang="de-DE" b="1" dirty="0">
                    <a:sym typeface="Wingdings" panose="05000000000000000000" pitchFamily="2" charset="2"/>
                  </a:rPr>
                  <a:t> + </a:t>
                </a:r>
                <a:r>
                  <a:rPr lang="de-DE" b="1" dirty="0" err="1">
                    <a:sym typeface="Wingdings" panose="05000000000000000000" pitchFamily="2" charset="2"/>
                  </a:rPr>
                  <a:t>delay</a:t>
                </a:r>
                <a:endParaRPr lang="de-DE" b="1" dirty="0">
                  <a:sym typeface="Wingdings" panose="05000000000000000000" pitchFamily="2" charset="2"/>
                </a:endParaRPr>
              </a:p>
              <a:p>
                <a:endParaRPr lang="de-DE" b="1" dirty="0">
                  <a:sym typeface="Wingdings" panose="05000000000000000000" pitchFamily="2" charset="2"/>
                </a:endParaRPr>
              </a:p>
              <a:p>
                <a:endParaRPr lang="de-DE" b="1" dirty="0">
                  <a:sym typeface="Wingdings" panose="05000000000000000000" pitchFamily="2" charset="2"/>
                </a:endParaRP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𝑝𝑙𝑎𝑛𝑡</m:t>
                          </m:r>
                        </m:sub>
                      </m:sSub>
                      <m:r>
                        <a:rPr lang="en-US" i="1" dirty="0">
                          <a:latin typeface="Cambria Math" panose="02040503050406030204" pitchFamily="18" charset="0"/>
                        </a:rPr>
                        <m:t>=(</m:t>
                      </m:r>
                      <m:f>
                        <m:fPr>
                          <m:ctrlPr>
                            <a:rPr lang="en-US" i="1" dirty="0">
                              <a:latin typeface="Cambria Math" panose="02040503050406030204" pitchFamily="18" charset="0"/>
                            </a:rPr>
                          </m:ctrlPr>
                        </m:fPr>
                        <m:num>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𝐾</m:t>
                              </m:r>
                            </m:e>
                            <m:sub>
                              <m:r>
                                <a:rPr lang="en-US" i="1" dirty="0">
                                  <a:solidFill>
                                    <a:srgbClr val="C00000"/>
                                  </a:solidFill>
                                  <a:latin typeface="Cambria Math" panose="02040503050406030204" pitchFamily="18" charset="0"/>
                                </a:rPr>
                                <m:t>1</m:t>
                              </m:r>
                            </m:sub>
                          </m:sSub>
                        </m:num>
                        <m:den>
                          <m:r>
                            <a:rPr lang="en-US" i="1" dirty="0">
                              <a:latin typeface="Cambria Math" panose="02040503050406030204" pitchFamily="18" charset="0"/>
                            </a:rPr>
                            <m:t>𝑠</m:t>
                          </m:r>
                          <m:r>
                            <a:rPr lang="en-US" i="1" dirty="0">
                              <a:latin typeface="Cambria Math" panose="02040503050406030204" pitchFamily="18" charset="0"/>
                            </a:rPr>
                            <m:t>+1/</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𝜏</m:t>
                              </m:r>
                            </m:e>
                            <m:sub>
                              <m:r>
                                <a:rPr lang="en-US" i="1" dirty="0">
                                  <a:solidFill>
                                    <a:srgbClr val="7030A0"/>
                                  </a:solidFill>
                                  <a:latin typeface="Cambria Math" panose="02040503050406030204" pitchFamily="18" charset="0"/>
                                </a:rPr>
                                <m:t>1</m:t>
                              </m:r>
                            </m:sub>
                          </m:sSub>
                        </m:den>
                      </m:f>
                      <m:r>
                        <a:rPr lang="en-US" i="1" dirty="0">
                          <a:latin typeface="Cambria Math" panose="02040503050406030204" pitchFamily="18" charset="0"/>
                        </a:rPr>
                        <m:t>+</m:t>
                      </m:r>
                      <m:f>
                        <m:fPr>
                          <m:ctrlPr>
                            <a:rPr lang="en-US" i="1" dirty="0">
                              <a:latin typeface="Cambria Math" panose="02040503050406030204" pitchFamily="18" charset="0"/>
                            </a:rPr>
                          </m:ctrlPr>
                        </m:fPr>
                        <m:num>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𝐾</m:t>
                              </m:r>
                            </m:e>
                            <m:sub>
                              <m:r>
                                <a:rPr lang="en-US" i="1" dirty="0">
                                  <a:solidFill>
                                    <a:srgbClr val="C00000"/>
                                  </a:solidFill>
                                  <a:latin typeface="Cambria Math" panose="02040503050406030204" pitchFamily="18" charset="0"/>
                                </a:rPr>
                                <m:t>2</m:t>
                              </m:r>
                            </m:sub>
                          </m:sSub>
                        </m:num>
                        <m:den>
                          <m:r>
                            <a:rPr lang="en-US" i="1" dirty="0">
                              <a:latin typeface="Cambria Math" panose="02040503050406030204" pitchFamily="18" charset="0"/>
                            </a:rPr>
                            <m:t>𝑠</m:t>
                          </m:r>
                          <m:r>
                            <a:rPr lang="en-US" i="1" dirty="0">
                              <a:latin typeface="Cambria Math" panose="02040503050406030204" pitchFamily="18" charset="0"/>
                            </a:rPr>
                            <m:t>+1/</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𝜏</m:t>
                              </m:r>
                            </m:e>
                            <m:sub>
                              <m:r>
                                <a:rPr lang="en-US" i="1" dirty="0">
                                  <a:solidFill>
                                    <a:srgbClr val="7030A0"/>
                                  </a:solidFill>
                                  <a:latin typeface="Cambria Math" panose="02040503050406030204" pitchFamily="18" charset="0"/>
                                </a:rPr>
                                <m:t>2</m:t>
                              </m:r>
                            </m:sub>
                          </m:sSub>
                        </m:den>
                      </m:f>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de-DE" b="0" i="1" dirty="0" smtClean="0">
                              <a:latin typeface="Cambria Math" panose="02040503050406030204" pitchFamily="18" charset="0"/>
                            </a:rPr>
                            <m:t>−</m:t>
                          </m:r>
                          <m:sSub>
                            <m:sSubPr>
                              <m:ctrlPr>
                                <a:rPr lang="de-DE" b="0" i="1" dirty="0" smtClean="0">
                                  <a:solidFill>
                                    <a:srgbClr val="005555"/>
                                  </a:solidFill>
                                  <a:latin typeface="Cambria Math" panose="02040503050406030204" pitchFamily="18" charset="0"/>
                                </a:rPr>
                              </m:ctrlPr>
                            </m:sSubPr>
                            <m:e>
                              <m:r>
                                <a:rPr lang="de-DE" b="0" i="1" dirty="0" smtClean="0">
                                  <a:solidFill>
                                    <a:srgbClr val="005555"/>
                                  </a:solidFill>
                                  <a:latin typeface="Cambria Math" panose="02040503050406030204" pitchFamily="18" charset="0"/>
                                </a:rPr>
                                <m:t>𝜏</m:t>
                              </m:r>
                            </m:e>
                            <m:sub>
                              <m:r>
                                <a:rPr lang="de-DE" b="0" i="1" dirty="0" smtClean="0">
                                  <a:solidFill>
                                    <a:srgbClr val="005555"/>
                                  </a:solidFill>
                                  <a:latin typeface="Cambria Math" panose="02040503050406030204" pitchFamily="18" charset="0"/>
                                </a:rPr>
                                <m:t>𝑑</m:t>
                              </m:r>
                            </m:sub>
                          </m:sSub>
                          <m:r>
                            <a:rPr lang="en-US" i="1" dirty="0">
                              <a:latin typeface="Cambria Math" panose="02040503050406030204" pitchFamily="18" charset="0"/>
                            </a:rPr>
                            <m:t>⋅</m:t>
                          </m:r>
                          <m:r>
                            <a:rPr lang="en-US" i="1" dirty="0">
                              <a:latin typeface="Cambria Math" panose="02040503050406030204" pitchFamily="18" charset="0"/>
                            </a:rPr>
                            <m:t>𝑠</m:t>
                          </m:r>
                        </m:sup>
                      </m:sSup>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54673" y="3585856"/>
                <a:ext cx="6668762" cy="1765548"/>
              </a:xfrm>
              <a:prstGeom prst="rect">
                <a:avLst/>
              </a:prstGeom>
              <a:blipFill>
                <a:blip r:embed="rId4"/>
                <a:stretch>
                  <a:fillRect l="-731" t="-1724"/>
                </a:stretch>
              </a:blipFill>
            </p:spPr>
            <p:txBody>
              <a:bodyPr/>
              <a:lstStyle/>
              <a:p>
                <a:r>
                  <a:rPr lang="de-DE">
                    <a:noFill/>
                  </a:rPr>
                  <a:t> </a:t>
                </a:r>
              </a:p>
            </p:txBody>
          </p:sp>
        </mc:Fallback>
      </mc:AlternateContent>
      <p:cxnSp>
        <p:nvCxnSpPr>
          <p:cNvPr id="27" name="Straight Connector 26"/>
          <p:cNvCxnSpPr/>
          <p:nvPr/>
        </p:nvCxnSpPr>
        <p:spPr>
          <a:xfrm flipV="1">
            <a:off x="5605894" y="5080869"/>
            <a:ext cx="0" cy="139700"/>
          </a:xfrm>
          <a:prstGeom prst="line">
            <a:avLst/>
          </a:prstGeom>
          <a:ln w="19050" cmpd="sng">
            <a:solidFill>
              <a:srgbClr val="00555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605894" y="5220569"/>
            <a:ext cx="452006" cy="0"/>
          </a:xfrm>
          <a:prstGeom prst="line">
            <a:avLst/>
          </a:prstGeom>
          <a:ln w="19050" cmpd="sng">
            <a:solidFill>
              <a:srgbClr val="00555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061046" y="5035903"/>
            <a:ext cx="736099" cy="369332"/>
          </a:xfrm>
          <a:prstGeom prst="rect">
            <a:avLst/>
          </a:prstGeom>
          <a:ln w="19050">
            <a:solidFill>
              <a:srgbClr val="005555"/>
            </a:solidFill>
          </a:ln>
        </p:spPr>
        <p:txBody>
          <a:bodyPr wrap="none">
            <a:spAutoFit/>
          </a:bodyPr>
          <a:lstStyle/>
          <a:p>
            <a:pPr algn="ctr"/>
            <a:r>
              <a:rPr lang="de-DE" dirty="0" err="1" smtClean="0">
                <a:sym typeface="Wingdings" panose="05000000000000000000" pitchFamily="2" charset="2"/>
              </a:rPr>
              <a:t>delay</a:t>
            </a:r>
            <a:endParaRPr lang="de-DE" dirty="0"/>
          </a:p>
        </p:txBody>
      </p:sp>
    </p:spTree>
    <p:extLst>
      <p:ext uri="{BB962C8B-B14F-4D97-AF65-F5344CB8AC3E}">
        <p14:creationId xmlns:p14="http://schemas.microsoft.com/office/powerpoint/2010/main" val="1600579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24</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Transfer function modelling</a:t>
            </a:r>
            <a:endParaRPr lang="en-GB" dirty="0">
              <a:solidFill>
                <a:srgbClr val="FF0000"/>
              </a:solidFill>
            </a:endParaRPr>
          </a:p>
        </p:txBody>
      </p:sp>
      <p:sp>
        <p:nvSpPr>
          <p:cNvPr id="11" name="Rectangle 10"/>
          <p:cNvSpPr/>
          <p:nvPr/>
        </p:nvSpPr>
        <p:spPr>
          <a:xfrm>
            <a:off x="654673" y="1532435"/>
            <a:ext cx="10178642" cy="1892826"/>
          </a:xfrm>
          <a:prstGeom prst="rect">
            <a:avLst/>
          </a:prstGeom>
        </p:spPr>
        <p:txBody>
          <a:bodyPr wrap="square">
            <a:spAutoFit/>
          </a:bodyPr>
          <a:lstStyle/>
          <a:p>
            <a:pPr>
              <a:lnSpc>
                <a:spcPct val="150000"/>
              </a:lnSpc>
            </a:pPr>
            <a:r>
              <a:rPr lang="de-DE" b="1" dirty="0" err="1" smtClean="0">
                <a:sym typeface="Wingdings" panose="05000000000000000000" pitchFamily="2" charset="2"/>
              </a:rPr>
              <a:t>Modelling</a:t>
            </a:r>
            <a:r>
              <a:rPr lang="de-DE" b="1" dirty="0" smtClean="0">
                <a:sym typeface="Wingdings" panose="05000000000000000000" pitchFamily="2" charset="2"/>
              </a:rPr>
              <a:t> </a:t>
            </a:r>
            <a:r>
              <a:rPr lang="de-DE" b="1" dirty="0" err="1" smtClean="0">
                <a:sym typeface="Wingdings" panose="05000000000000000000" pitchFamily="2" charset="2"/>
              </a:rPr>
              <a:t>of</a:t>
            </a:r>
            <a:r>
              <a:rPr lang="de-DE" b="1" dirty="0" smtClean="0">
                <a:sym typeface="Wingdings" panose="05000000000000000000" pitchFamily="2" charset="2"/>
              </a:rPr>
              <a:t> experimental </a:t>
            </a:r>
            <a:r>
              <a:rPr lang="de-DE" b="1" dirty="0" err="1" smtClean="0">
                <a:sym typeface="Wingdings" panose="05000000000000000000" pitchFamily="2" charset="2"/>
              </a:rPr>
              <a:t>transfer</a:t>
            </a:r>
            <a:r>
              <a:rPr lang="de-DE" b="1" dirty="0" smtClean="0">
                <a:sym typeface="Wingdings" panose="05000000000000000000" pitchFamily="2" charset="2"/>
              </a:rPr>
              <a:t> </a:t>
            </a:r>
            <a:r>
              <a:rPr lang="de-DE" b="1" dirty="0" err="1" smtClean="0">
                <a:sym typeface="Wingdings" panose="05000000000000000000" pitchFamily="2" charset="2"/>
              </a:rPr>
              <a:t>function</a:t>
            </a:r>
            <a:endParaRPr lang="de-DE" b="1"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smtClean="0">
                <a:sym typeface="Wingdings" panose="05000000000000000000" pitchFamily="2" charset="2"/>
              </a:rPr>
              <a:t>Different </a:t>
            </a:r>
            <a:r>
              <a:rPr lang="de-DE" dirty="0" err="1" smtClean="0">
                <a:sym typeface="Wingdings" panose="05000000000000000000" pitchFamily="2" charset="2"/>
              </a:rPr>
              <a:t>models</a:t>
            </a:r>
            <a:r>
              <a:rPr lang="de-DE" dirty="0" smtClean="0">
                <a:sym typeface="Wingdings" panose="05000000000000000000" pitchFamily="2" charset="2"/>
              </a:rPr>
              <a:t> </a:t>
            </a:r>
            <a:r>
              <a:rPr lang="de-DE" dirty="0" err="1" smtClean="0">
                <a:sym typeface="Wingdings" panose="05000000000000000000" pitchFamily="2" charset="2"/>
              </a:rPr>
              <a:t>can</a:t>
            </a:r>
            <a:r>
              <a:rPr lang="de-DE" dirty="0" smtClean="0">
                <a:sym typeface="Wingdings" panose="05000000000000000000" pitchFamily="2" charset="2"/>
              </a:rPr>
              <a:t> </a:t>
            </a:r>
            <a:r>
              <a:rPr lang="de-DE" dirty="0" err="1" smtClean="0">
                <a:sym typeface="Wingdings" panose="05000000000000000000" pitchFamily="2" charset="2"/>
              </a:rPr>
              <a:t>exhibit</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same </a:t>
            </a:r>
            <a:r>
              <a:rPr lang="de-DE" dirty="0" err="1" smtClean="0">
                <a:sym typeface="Wingdings" panose="05000000000000000000" pitchFamily="2" charset="2"/>
              </a:rPr>
              <a:t>behaviour</a:t>
            </a:r>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a </a:t>
            </a:r>
            <a:r>
              <a:rPr lang="de-DE" dirty="0" err="1" smtClean="0">
                <a:sym typeface="Wingdings" panose="05000000000000000000" pitchFamily="2" charset="2"/>
              </a:rPr>
              <a:t>specified</a:t>
            </a:r>
            <a:r>
              <a:rPr lang="de-DE" dirty="0" smtClean="0">
                <a:sym typeface="Wingdings" panose="05000000000000000000" pitchFamily="2" charset="2"/>
              </a:rPr>
              <a:t> </a:t>
            </a:r>
            <a:r>
              <a:rPr lang="de-DE" dirty="0" err="1" smtClean="0">
                <a:sym typeface="Wingdings" panose="05000000000000000000" pitchFamily="2" charset="2"/>
              </a:rPr>
              <a:t>frequency</a:t>
            </a:r>
            <a:r>
              <a:rPr lang="de-DE" dirty="0" smtClean="0">
                <a:sym typeface="Wingdings" panose="05000000000000000000" pitchFamily="2" charset="2"/>
              </a:rPr>
              <a:t> </a:t>
            </a:r>
            <a:r>
              <a:rPr lang="de-DE" dirty="0" err="1" smtClean="0">
                <a:sym typeface="Wingdings" panose="05000000000000000000" pitchFamily="2" charset="2"/>
              </a:rPr>
              <a:t>region</a:t>
            </a:r>
            <a:endParaRPr lang="de-DE"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Simplest</a:t>
            </a:r>
            <a:r>
              <a:rPr lang="de-DE" dirty="0" smtClean="0">
                <a:sym typeface="Wingdings" panose="05000000000000000000" pitchFamily="2" charset="2"/>
              </a:rPr>
              <a:t> </a:t>
            </a:r>
            <a:r>
              <a:rPr lang="de-DE" dirty="0" err="1" smtClean="0">
                <a:sym typeface="Wingdings" panose="05000000000000000000" pitchFamily="2" charset="2"/>
              </a:rPr>
              <a:t>model</a:t>
            </a:r>
            <a:r>
              <a:rPr lang="de-DE" dirty="0" smtClean="0">
                <a:sym typeface="Wingdings" panose="05000000000000000000" pitchFamily="2" charset="2"/>
              </a:rPr>
              <a:t> </a:t>
            </a:r>
            <a:r>
              <a:rPr lang="de-DE" dirty="0" err="1" smtClean="0">
                <a:sym typeface="Wingdings" panose="05000000000000000000" pitchFamily="2" charset="2"/>
              </a:rPr>
              <a:t>able</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match</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experimental </a:t>
            </a:r>
            <a:r>
              <a:rPr lang="de-DE" dirty="0" err="1" smtClean="0">
                <a:sym typeface="Wingdings" panose="05000000000000000000" pitchFamily="2" charset="2"/>
              </a:rPr>
              <a:t>data</a:t>
            </a:r>
            <a:r>
              <a:rPr lang="de-DE" dirty="0" smtClean="0">
                <a:sym typeface="Wingdings" panose="05000000000000000000" pitchFamily="2" charset="2"/>
              </a:rPr>
              <a:t>: pure </a:t>
            </a:r>
            <a:r>
              <a:rPr lang="de-DE" dirty="0" err="1" smtClean="0">
                <a:sym typeface="Wingdings" panose="05000000000000000000" pitchFamily="2" charset="2"/>
              </a:rPr>
              <a:t>delay</a:t>
            </a:r>
            <a:endParaRPr lang="de-DE" dirty="0" smtClean="0">
              <a:sym typeface="Wingdings" panose="05000000000000000000" pitchFamily="2" charset="2"/>
            </a:endParaRPr>
          </a:p>
          <a:p>
            <a:endParaRPr lang="de-DE" dirty="0" smtClean="0">
              <a:sym typeface="Wingdings" panose="05000000000000000000" pitchFamily="2" charset="2"/>
            </a:endParaRPr>
          </a:p>
          <a:p>
            <a:endParaRPr lang="de-DE" dirty="0" smtClean="0">
              <a:sym typeface="Wingdings" panose="05000000000000000000" pitchFamily="2" charset="2"/>
            </a:endParaRPr>
          </a:p>
        </p:txBody>
      </p:sp>
      <p:cxnSp>
        <p:nvCxnSpPr>
          <p:cNvPr id="10" name="Straight Connector 9"/>
          <p:cNvCxnSpPr/>
          <p:nvPr/>
        </p:nvCxnSpPr>
        <p:spPr>
          <a:xfrm flipV="1">
            <a:off x="3588901" y="4548814"/>
            <a:ext cx="0" cy="13970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687451" y="4548814"/>
            <a:ext cx="0" cy="13970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88901" y="4548814"/>
            <a:ext cx="1098550" cy="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38811" y="4409114"/>
            <a:ext cx="0" cy="139700"/>
          </a:xfrm>
          <a:prstGeom prst="line">
            <a:avLst/>
          </a:prstGeom>
          <a:ln w="19050" cmpd="sng">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24695" y="4039781"/>
            <a:ext cx="4826962" cy="369332"/>
          </a:xfrm>
          <a:prstGeom prst="rect">
            <a:avLst/>
          </a:prstGeom>
          <a:ln w="19050">
            <a:solidFill>
              <a:srgbClr val="C00000"/>
            </a:solidFill>
          </a:ln>
        </p:spPr>
        <p:txBody>
          <a:bodyPr wrap="none">
            <a:spAutoFit/>
          </a:bodyPr>
          <a:lstStyle/>
          <a:p>
            <a:pPr algn="ctr"/>
            <a:r>
              <a:rPr lang="de-DE" dirty="0" err="1" smtClean="0">
                <a:sym typeface="Wingdings" panose="05000000000000000000" pitchFamily="2" charset="2"/>
              </a:rPr>
              <a:t>how</a:t>
            </a:r>
            <a:r>
              <a:rPr lang="de-DE" dirty="0" smtClean="0">
                <a:sym typeface="Wingdings" panose="05000000000000000000" pitchFamily="2" charset="2"/>
              </a:rPr>
              <a:t> strong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output</a:t>
            </a:r>
            <a:r>
              <a:rPr lang="de-DE" dirty="0" smtClean="0">
                <a:sym typeface="Wingdings" panose="05000000000000000000" pitchFamily="2" charset="2"/>
              </a:rPr>
              <a:t> will </a:t>
            </a:r>
            <a:r>
              <a:rPr lang="de-DE" dirty="0" err="1" smtClean="0">
                <a:sym typeface="Wingdings" panose="05000000000000000000" pitchFamily="2" charset="2"/>
              </a:rPr>
              <a:t>respond</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an </a:t>
            </a:r>
            <a:r>
              <a:rPr lang="de-DE" dirty="0" err="1" smtClean="0">
                <a:sym typeface="Wingdings" panose="05000000000000000000" pitchFamily="2" charset="2"/>
              </a:rPr>
              <a:t>input</a:t>
            </a:r>
            <a:endParaRPr lang="de-DE" dirty="0"/>
          </a:p>
        </p:txBody>
      </p:sp>
      <p:cxnSp>
        <p:nvCxnSpPr>
          <p:cNvPr id="21" name="Straight Connector 20"/>
          <p:cNvCxnSpPr/>
          <p:nvPr/>
        </p:nvCxnSpPr>
        <p:spPr>
          <a:xfrm flipV="1">
            <a:off x="3929494" y="5357094"/>
            <a:ext cx="0" cy="13970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028044" y="5357094"/>
            <a:ext cx="0" cy="13970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929494" y="5496794"/>
            <a:ext cx="1098550" cy="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479404" y="5496794"/>
            <a:ext cx="0" cy="139700"/>
          </a:xfrm>
          <a:prstGeom prst="line">
            <a:avLst/>
          </a:prstGeom>
          <a:ln w="19050" cmpd="sng">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09222" y="5637883"/>
            <a:ext cx="2339103" cy="369332"/>
          </a:xfrm>
          <a:prstGeom prst="rect">
            <a:avLst/>
          </a:prstGeom>
          <a:ln w="19050">
            <a:solidFill>
              <a:srgbClr val="7030A0"/>
            </a:solidFill>
          </a:ln>
        </p:spPr>
        <p:txBody>
          <a:bodyPr wrap="none">
            <a:spAutoFit/>
          </a:bodyPr>
          <a:lstStyle/>
          <a:p>
            <a:pPr algn="ctr"/>
            <a:r>
              <a:rPr lang="de-DE" dirty="0" err="1">
                <a:sym typeface="Wingdings" panose="05000000000000000000" pitchFamily="2" charset="2"/>
              </a:rPr>
              <a:t>h</a:t>
            </a:r>
            <a:r>
              <a:rPr lang="de-DE" dirty="0" err="1" smtClean="0">
                <a:sym typeface="Wingdings" panose="05000000000000000000" pitchFamily="2" charset="2"/>
              </a:rPr>
              <a:t>ow</a:t>
            </a:r>
            <a:r>
              <a:rPr lang="de-DE" dirty="0" smtClean="0">
                <a:sym typeface="Wingdings" panose="05000000000000000000" pitchFamily="2" charset="2"/>
              </a:rPr>
              <a:t> fast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decay</a:t>
            </a:r>
            <a:r>
              <a:rPr lang="de-DE" dirty="0" smtClean="0">
                <a:sym typeface="Wingdings" panose="05000000000000000000" pitchFamily="2" charset="2"/>
              </a:rPr>
              <a:t> </a:t>
            </a:r>
            <a:r>
              <a:rPr lang="de-DE" dirty="0" err="1" smtClean="0">
                <a:sym typeface="Wingdings" panose="05000000000000000000" pitchFamily="2" charset="2"/>
              </a:rPr>
              <a:t>is</a:t>
            </a:r>
            <a:endParaRPr lang="de-DE" dirty="0"/>
          </a:p>
        </p:txBody>
      </p:sp>
      <mc:AlternateContent xmlns:mc="http://schemas.openxmlformats.org/markup-compatibility/2006" xmlns:a14="http://schemas.microsoft.com/office/drawing/2010/main">
        <mc:Choice Requires="a14">
          <p:sp>
            <p:nvSpPr>
              <p:cNvPr id="20" name="Rectangle 19"/>
              <p:cNvSpPr/>
              <p:nvPr/>
            </p:nvSpPr>
            <p:spPr>
              <a:xfrm>
                <a:off x="654673" y="3585856"/>
                <a:ext cx="6668762" cy="1765548"/>
              </a:xfrm>
              <a:prstGeom prst="rect">
                <a:avLst/>
              </a:prstGeom>
            </p:spPr>
            <p:txBody>
              <a:bodyPr wrap="square">
                <a:spAutoFit/>
              </a:bodyPr>
              <a:lstStyle/>
              <a:p>
                <a:r>
                  <a:rPr lang="de-DE" b="1" dirty="0" smtClean="0">
                    <a:sym typeface="Wingdings" panose="05000000000000000000" pitchFamily="2" charset="2"/>
                  </a:rPr>
                  <a:t>Higher </a:t>
                </a:r>
                <a:r>
                  <a:rPr lang="de-DE" b="1" dirty="0" err="1">
                    <a:sym typeface="Wingdings" panose="05000000000000000000" pitchFamily="2" charset="2"/>
                  </a:rPr>
                  <a:t>order</a:t>
                </a:r>
                <a:r>
                  <a:rPr lang="de-DE" b="1" dirty="0">
                    <a:sym typeface="Wingdings" panose="05000000000000000000" pitchFamily="2" charset="2"/>
                  </a:rPr>
                  <a:t> </a:t>
                </a:r>
                <a:r>
                  <a:rPr lang="de-DE" b="1" dirty="0" err="1" smtClean="0">
                    <a:sym typeface="Wingdings" panose="05000000000000000000" pitchFamily="2" charset="2"/>
                  </a:rPr>
                  <a:t>model</a:t>
                </a:r>
                <a:r>
                  <a:rPr lang="de-DE" b="1" dirty="0" smtClean="0">
                    <a:sym typeface="Wingdings" panose="05000000000000000000" pitchFamily="2" charset="2"/>
                  </a:rPr>
                  <a:t>: </a:t>
                </a:r>
                <a:r>
                  <a:rPr lang="de-DE" b="1" dirty="0">
                    <a:sym typeface="Wingdings" panose="05000000000000000000" pitchFamily="2" charset="2"/>
                  </a:rPr>
                  <a:t>double </a:t>
                </a:r>
                <a:r>
                  <a:rPr lang="de-DE" b="1" dirty="0" err="1">
                    <a:sym typeface="Wingdings" panose="05000000000000000000" pitchFamily="2" charset="2"/>
                  </a:rPr>
                  <a:t>exponential</a:t>
                </a:r>
                <a:r>
                  <a:rPr lang="de-DE" b="1" dirty="0">
                    <a:sym typeface="Wingdings" panose="05000000000000000000" pitchFamily="2" charset="2"/>
                  </a:rPr>
                  <a:t> </a:t>
                </a:r>
                <a:r>
                  <a:rPr lang="de-DE" b="1" dirty="0" err="1">
                    <a:sym typeface="Wingdings" panose="05000000000000000000" pitchFamily="2" charset="2"/>
                  </a:rPr>
                  <a:t>decay</a:t>
                </a:r>
                <a:r>
                  <a:rPr lang="de-DE" b="1" dirty="0">
                    <a:sym typeface="Wingdings" panose="05000000000000000000" pitchFamily="2" charset="2"/>
                  </a:rPr>
                  <a:t> + </a:t>
                </a:r>
                <a:r>
                  <a:rPr lang="de-DE" b="1" dirty="0" err="1">
                    <a:sym typeface="Wingdings" panose="05000000000000000000" pitchFamily="2" charset="2"/>
                  </a:rPr>
                  <a:t>delay</a:t>
                </a:r>
                <a:endParaRPr lang="de-DE" b="1" dirty="0">
                  <a:sym typeface="Wingdings" panose="05000000000000000000" pitchFamily="2" charset="2"/>
                </a:endParaRPr>
              </a:p>
              <a:p>
                <a:endParaRPr lang="de-DE" b="1" dirty="0">
                  <a:sym typeface="Wingdings" panose="05000000000000000000" pitchFamily="2" charset="2"/>
                </a:endParaRPr>
              </a:p>
              <a:p>
                <a:endParaRPr lang="de-DE" b="1" dirty="0">
                  <a:sym typeface="Wingdings" panose="05000000000000000000" pitchFamily="2" charset="2"/>
                </a:endParaRP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𝑝𝑙𝑎𝑛𝑡</m:t>
                          </m:r>
                        </m:sub>
                      </m:sSub>
                      <m:r>
                        <a:rPr lang="en-US" i="1" dirty="0">
                          <a:latin typeface="Cambria Math" panose="02040503050406030204" pitchFamily="18" charset="0"/>
                        </a:rPr>
                        <m:t>=(</m:t>
                      </m:r>
                      <m:f>
                        <m:fPr>
                          <m:ctrlPr>
                            <a:rPr lang="en-US" i="1" dirty="0">
                              <a:latin typeface="Cambria Math" panose="02040503050406030204" pitchFamily="18" charset="0"/>
                            </a:rPr>
                          </m:ctrlPr>
                        </m:fPr>
                        <m:num>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𝐾</m:t>
                              </m:r>
                            </m:e>
                            <m:sub>
                              <m:r>
                                <a:rPr lang="en-US" i="1" dirty="0">
                                  <a:solidFill>
                                    <a:srgbClr val="C00000"/>
                                  </a:solidFill>
                                  <a:latin typeface="Cambria Math" panose="02040503050406030204" pitchFamily="18" charset="0"/>
                                </a:rPr>
                                <m:t>1</m:t>
                              </m:r>
                            </m:sub>
                          </m:sSub>
                        </m:num>
                        <m:den>
                          <m:r>
                            <a:rPr lang="en-US" i="1" dirty="0">
                              <a:latin typeface="Cambria Math" panose="02040503050406030204" pitchFamily="18" charset="0"/>
                            </a:rPr>
                            <m:t>𝑠</m:t>
                          </m:r>
                          <m:r>
                            <a:rPr lang="en-US" i="1" dirty="0">
                              <a:latin typeface="Cambria Math" panose="02040503050406030204" pitchFamily="18" charset="0"/>
                            </a:rPr>
                            <m:t>+1/</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𝜏</m:t>
                              </m:r>
                            </m:e>
                            <m:sub>
                              <m:r>
                                <a:rPr lang="en-US" i="1" dirty="0">
                                  <a:solidFill>
                                    <a:srgbClr val="7030A0"/>
                                  </a:solidFill>
                                  <a:latin typeface="Cambria Math" panose="02040503050406030204" pitchFamily="18" charset="0"/>
                                </a:rPr>
                                <m:t>1</m:t>
                              </m:r>
                            </m:sub>
                          </m:sSub>
                        </m:den>
                      </m:f>
                      <m:r>
                        <a:rPr lang="en-US" i="1" dirty="0">
                          <a:latin typeface="Cambria Math" panose="02040503050406030204" pitchFamily="18" charset="0"/>
                        </a:rPr>
                        <m:t>+</m:t>
                      </m:r>
                      <m:f>
                        <m:fPr>
                          <m:ctrlPr>
                            <a:rPr lang="en-US" i="1" dirty="0">
                              <a:latin typeface="Cambria Math" panose="02040503050406030204" pitchFamily="18" charset="0"/>
                            </a:rPr>
                          </m:ctrlPr>
                        </m:fPr>
                        <m:num>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𝐾</m:t>
                              </m:r>
                            </m:e>
                            <m:sub>
                              <m:r>
                                <a:rPr lang="en-US" i="1" dirty="0">
                                  <a:solidFill>
                                    <a:srgbClr val="C00000"/>
                                  </a:solidFill>
                                  <a:latin typeface="Cambria Math" panose="02040503050406030204" pitchFamily="18" charset="0"/>
                                </a:rPr>
                                <m:t>2</m:t>
                              </m:r>
                            </m:sub>
                          </m:sSub>
                        </m:num>
                        <m:den>
                          <m:r>
                            <a:rPr lang="en-US" i="1" dirty="0">
                              <a:latin typeface="Cambria Math" panose="02040503050406030204" pitchFamily="18" charset="0"/>
                            </a:rPr>
                            <m:t>𝑠</m:t>
                          </m:r>
                          <m:r>
                            <a:rPr lang="en-US" i="1" dirty="0">
                              <a:latin typeface="Cambria Math" panose="02040503050406030204" pitchFamily="18" charset="0"/>
                            </a:rPr>
                            <m:t>+1/</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𝜏</m:t>
                              </m:r>
                            </m:e>
                            <m:sub>
                              <m:r>
                                <a:rPr lang="en-US" i="1" dirty="0">
                                  <a:solidFill>
                                    <a:srgbClr val="7030A0"/>
                                  </a:solidFill>
                                  <a:latin typeface="Cambria Math" panose="02040503050406030204" pitchFamily="18" charset="0"/>
                                </a:rPr>
                                <m:t>2</m:t>
                              </m:r>
                            </m:sub>
                          </m:sSub>
                        </m:den>
                      </m:f>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de-DE" b="0" i="1" dirty="0" smtClean="0">
                              <a:latin typeface="Cambria Math" panose="02040503050406030204" pitchFamily="18" charset="0"/>
                            </a:rPr>
                            <m:t>−</m:t>
                          </m:r>
                          <m:sSub>
                            <m:sSubPr>
                              <m:ctrlPr>
                                <a:rPr lang="de-DE" b="0" i="1" dirty="0" smtClean="0">
                                  <a:solidFill>
                                    <a:srgbClr val="005555"/>
                                  </a:solidFill>
                                  <a:latin typeface="Cambria Math" panose="02040503050406030204" pitchFamily="18" charset="0"/>
                                </a:rPr>
                              </m:ctrlPr>
                            </m:sSubPr>
                            <m:e>
                              <m:r>
                                <a:rPr lang="de-DE" b="0" i="1" dirty="0" smtClean="0">
                                  <a:solidFill>
                                    <a:srgbClr val="005555"/>
                                  </a:solidFill>
                                  <a:latin typeface="Cambria Math" panose="02040503050406030204" pitchFamily="18" charset="0"/>
                                </a:rPr>
                                <m:t>𝜏</m:t>
                              </m:r>
                            </m:e>
                            <m:sub>
                              <m:r>
                                <a:rPr lang="de-DE" b="0" i="1" dirty="0" smtClean="0">
                                  <a:solidFill>
                                    <a:srgbClr val="005555"/>
                                  </a:solidFill>
                                  <a:latin typeface="Cambria Math" panose="02040503050406030204" pitchFamily="18" charset="0"/>
                                </a:rPr>
                                <m:t>𝑑</m:t>
                              </m:r>
                            </m:sub>
                          </m:sSub>
                          <m:r>
                            <a:rPr lang="en-US" i="1" dirty="0">
                              <a:latin typeface="Cambria Math" panose="02040503050406030204" pitchFamily="18" charset="0"/>
                            </a:rPr>
                            <m:t>⋅</m:t>
                          </m:r>
                          <m:r>
                            <a:rPr lang="en-US" i="1" dirty="0">
                              <a:latin typeface="Cambria Math" panose="02040503050406030204" pitchFamily="18" charset="0"/>
                            </a:rPr>
                            <m:t>𝑠</m:t>
                          </m:r>
                        </m:sup>
                      </m:sSup>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54673" y="3585856"/>
                <a:ext cx="6668762" cy="1765548"/>
              </a:xfrm>
              <a:prstGeom prst="rect">
                <a:avLst/>
              </a:prstGeom>
              <a:blipFill>
                <a:blip r:embed="rId4"/>
                <a:stretch>
                  <a:fillRect l="-731" t="-1724"/>
                </a:stretch>
              </a:blipFill>
            </p:spPr>
            <p:txBody>
              <a:bodyPr/>
              <a:lstStyle/>
              <a:p>
                <a:r>
                  <a:rPr lang="de-DE">
                    <a:noFill/>
                  </a:rPr>
                  <a:t> </a:t>
                </a:r>
              </a:p>
            </p:txBody>
          </p:sp>
        </mc:Fallback>
      </mc:AlternateContent>
      <p:cxnSp>
        <p:nvCxnSpPr>
          <p:cNvPr id="27" name="Straight Connector 26"/>
          <p:cNvCxnSpPr/>
          <p:nvPr/>
        </p:nvCxnSpPr>
        <p:spPr>
          <a:xfrm flipV="1">
            <a:off x="5605894" y="5080869"/>
            <a:ext cx="0" cy="139700"/>
          </a:xfrm>
          <a:prstGeom prst="line">
            <a:avLst/>
          </a:prstGeom>
          <a:ln w="19050" cmpd="sng">
            <a:solidFill>
              <a:srgbClr val="00555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605894" y="5220569"/>
            <a:ext cx="452006" cy="0"/>
          </a:xfrm>
          <a:prstGeom prst="line">
            <a:avLst/>
          </a:prstGeom>
          <a:ln w="19050" cmpd="sng">
            <a:solidFill>
              <a:srgbClr val="00555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061046" y="5035903"/>
            <a:ext cx="736099" cy="369332"/>
          </a:xfrm>
          <a:prstGeom prst="rect">
            <a:avLst/>
          </a:prstGeom>
          <a:ln w="19050">
            <a:solidFill>
              <a:srgbClr val="005555"/>
            </a:solidFill>
          </a:ln>
        </p:spPr>
        <p:txBody>
          <a:bodyPr wrap="none">
            <a:spAutoFit/>
          </a:bodyPr>
          <a:lstStyle/>
          <a:p>
            <a:pPr algn="ctr"/>
            <a:r>
              <a:rPr lang="de-DE" dirty="0" err="1" smtClean="0">
                <a:sym typeface="Wingdings" panose="05000000000000000000" pitchFamily="2" charset="2"/>
              </a:rPr>
              <a:t>delay</a:t>
            </a:r>
            <a:endParaRPr lang="de-DE" dirty="0"/>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4658" y="2926185"/>
            <a:ext cx="4146233" cy="3384958"/>
          </a:xfrm>
          <a:prstGeom prst="rect">
            <a:avLst/>
          </a:prstGeom>
        </p:spPr>
      </p:pic>
    </p:spTree>
    <p:extLst>
      <p:ext uri="{BB962C8B-B14F-4D97-AF65-F5344CB8AC3E}">
        <p14:creationId xmlns:p14="http://schemas.microsoft.com/office/powerpoint/2010/main" val="2839996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25</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Transfer function modelling</a:t>
            </a:r>
            <a:endParaRPr lang="en-GB" dirty="0">
              <a:solidFill>
                <a:srgbClr val="FF0000"/>
              </a:solidFill>
            </a:endParaRPr>
          </a:p>
        </p:txBody>
      </p:sp>
      <p:sp>
        <p:nvSpPr>
          <p:cNvPr id="11" name="Rectangle 10"/>
          <p:cNvSpPr/>
          <p:nvPr/>
        </p:nvSpPr>
        <p:spPr>
          <a:xfrm>
            <a:off x="654673" y="1532435"/>
            <a:ext cx="7298702" cy="2031325"/>
          </a:xfrm>
          <a:prstGeom prst="rect">
            <a:avLst/>
          </a:prstGeom>
        </p:spPr>
        <p:txBody>
          <a:bodyPr wrap="square">
            <a:spAutoFit/>
          </a:bodyPr>
          <a:lstStyle/>
          <a:p>
            <a:pPr>
              <a:lnSpc>
                <a:spcPct val="150000"/>
              </a:lnSpc>
            </a:pPr>
            <a:r>
              <a:rPr lang="de-DE" b="1" dirty="0" err="1" smtClean="0">
                <a:sym typeface="Wingdings" panose="05000000000000000000" pitchFamily="2" charset="2"/>
              </a:rPr>
              <a:t>Modelling</a:t>
            </a:r>
            <a:r>
              <a:rPr lang="de-DE" b="1" dirty="0" smtClean="0">
                <a:sym typeface="Wingdings" panose="05000000000000000000" pitchFamily="2" charset="2"/>
              </a:rPr>
              <a:t> </a:t>
            </a:r>
            <a:r>
              <a:rPr lang="de-DE" b="1" dirty="0" err="1" smtClean="0">
                <a:sym typeface="Wingdings" panose="05000000000000000000" pitchFamily="2" charset="2"/>
              </a:rPr>
              <a:t>of</a:t>
            </a:r>
            <a:r>
              <a:rPr lang="de-DE" b="1" dirty="0" smtClean="0">
                <a:sym typeface="Wingdings" panose="05000000000000000000" pitchFamily="2" charset="2"/>
              </a:rPr>
              <a:t> experimental </a:t>
            </a:r>
            <a:r>
              <a:rPr lang="de-DE" b="1" dirty="0" err="1" smtClean="0">
                <a:sym typeface="Wingdings" panose="05000000000000000000" pitchFamily="2" charset="2"/>
              </a:rPr>
              <a:t>transfer</a:t>
            </a:r>
            <a:r>
              <a:rPr lang="de-DE" b="1" dirty="0" smtClean="0">
                <a:sym typeface="Wingdings" panose="05000000000000000000" pitchFamily="2" charset="2"/>
              </a:rPr>
              <a:t> </a:t>
            </a:r>
            <a:r>
              <a:rPr lang="de-DE" b="1" dirty="0" err="1" smtClean="0">
                <a:sym typeface="Wingdings" panose="05000000000000000000" pitchFamily="2" charset="2"/>
              </a:rPr>
              <a:t>function</a:t>
            </a:r>
            <a:r>
              <a:rPr lang="de-DE" b="1" dirty="0" smtClean="0">
                <a:sym typeface="Wingdings" panose="05000000000000000000" pitchFamily="2" charset="2"/>
              </a:rPr>
              <a:t> (time </a:t>
            </a:r>
            <a:r>
              <a:rPr lang="de-DE" b="1" dirty="0" err="1" smtClean="0">
                <a:sym typeface="Wingdings" panose="05000000000000000000" pitchFamily="2" charset="2"/>
              </a:rPr>
              <a:t>domain</a:t>
            </a:r>
            <a:r>
              <a:rPr lang="de-DE" b="1" dirty="0" smtClean="0">
                <a:sym typeface="Wingdings" panose="05000000000000000000" pitchFamily="2" charset="2"/>
              </a:rPr>
              <a:t>)</a:t>
            </a:r>
            <a:endParaRPr lang="de-DE" b="1"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Behaviour</a:t>
            </a:r>
            <a:r>
              <a:rPr lang="de-DE" dirty="0" smtClean="0">
                <a:sym typeface="Wingdings" panose="05000000000000000000" pitchFamily="2" charset="2"/>
              </a:rPr>
              <a:t> </a:t>
            </a:r>
            <a:r>
              <a:rPr lang="de-DE" dirty="0" err="1" smtClean="0">
                <a:sym typeface="Wingdings" panose="05000000000000000000" pitchFamily="2" charset="2"/>
              </a:rPr>
              <a:t>is</a:t>
            </a:r>
            <a:r>
              <a:rPr lang="de-DE" dirty="0" smtClean="0">
                <a:sym typeface="Wingdings" panose="05000000000000000000" pitchFamily="2" charset="2"/>
              </a:rPr>
              <a:t> </a:t>
            </a:r>
            <a:r>
              <a:rPr lang="de-DE" dirty="0" err="1" smtClean="0">
                <a:sym typeface="Wingdings" panose="05000000000000000000" pitchFamily="2" charset="2"/>
              </a:rPr>
              <a:t>captured</a:t>
            </a:r>
            <a:r>
              <a:rPr lang="de-DE" dirty="0" smtClean="0">
                <a:sym typeface="Wingdings" panose="05000000000000000000" pitchFamily="2" charset="2"/>
              </a:rPr>
              <a:t> </a:t>
            </a:r>
            <a:r>
              <a:rPr lang="de-DE" dirty="0" err="1" smtClean="0">
                <a:sym typeface="Wingdings" panose="05000000000000000000" pitchFamily="2" charset="2"/>
              </a:rPr>
              <a:t>by</a:t>
            </a:r>
            <a:r>
              <a:rPr lang="de-DE" dirty="0" smtClean="0">
                <a:sym typeface="Wingdings" panose="05000000000000000000" pitchFamily="2" charset="2"/>
              </a:rPr>
              <a:t> </a:t>
            </a:r>
            <a:r>
              <a:rPr lang="de-DE" dirty="0" err="1" smtClean="0">
                <a:sym typeface="Wingdings" panose="05000000000000000000" pitchFamily="2" charset="2"/>
              </a:rPr>
              <a:t>model</a:t>
            </a:r>
            <a:endParaRPr lang="de-DE" dirty="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Missmatches</a:t>
            </a:r>
            <a:r>
              <a:rPr lang="de-DE" dirty="0" smtClean="0">
                <a:sym typeface="Wingdings" panose="05000000000000000000" pitchFamily="2" charset="2"/>
              </a:rPr>
              <a:t> in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amplitude</a:t>
            </a:r>
            <a:r>
              <a:rPr lang="de-DE" dirty="0" smtClean="0">
                <a:sym typeface="Wingdings" panose="05000000000000000000" pitchFamily="2" charset="2"/>
              </a:rPr>
              <a:t> due </a:t>
            </a:r>
            <a:r>
              <a:rPr lang="de-DE" dirty="0" err="1" smtClean="0">
                <a:sym typeface="Wingdings" panose="05000000000000000000" pitchFamily="2" charset="2"/>
              </a:rPr>
              <a:t>to</a:t>
            </a:r>
            <a:r>
              <a:rPr lang="de-DE" dirty="0" smtClean="0">
                <a:sym typeface="Wingdings" panose="05000000000000000000" pitchFamily="2" charset="2"/>
              </a:rPr>
              <a:t> non-</a:t>
            </a:r>
            <a:r>
              <a:rPr lang="de-DE" dirty="0" err="1" smtClean="0">
                <a:sym typeface="Wingdings" panose="05000000000000000000" pitchFamily="2" charset="2"/>
              </a:rPr>
              <a:t>linearities</a:t>
            </a:r>
            <a:r>
              <a:rPr lang="de-DE" dirty="0">
                <a:sym typeface="Wingdings" panose="05000000000000000000" pitchFamily="2" charset="2"/>
              </a:rPr>
              <a:t> </a:t>
            </a:r>
            <a:r>
              <a:rPr lang="de-DE" dirty="0" smtClean="0">
                <a:sym typeface="Wingdings" panose="05000000000000000000" pitchFamily="2" charset="2"/>
              </a:rPr>
              <a:t>(</a:t>
            </a:r>
            <a:r>
              <a:rPr lang="de-DE" dirty="0" err="1" smtClean="0">
                <a:sym typeface="Wingdings" panose="05000000000000000000" pitchFamily="2" charset="2"/>
              </a:rPr>
              <a:t>valve</a:t>
            </a:r>
            <a:r>
              <a:rPr lang="de-DE" dirty="0" smtClean="0">
                <a:sym typeface="Wingdings" panose="05000000000000000000" pitchFamily="2" charset="2"/>
              </a:rPr>
              <a:t> </a:t>
            </a:r>
            <a:r>
              <a:rPr lang="de-DE" dirty="0" err="1" smtClean="0">
                <a:sym typeface="Wingdings" panose="05000000000000000000" pitchFamily="2" charset="2"/>
              </a:rPr>
              <a:t>operating</a:t>
            </a:r>
            <a:r>
              <a:rPr lang="de-DE" dirty="0" smtClean="0">
                <a:sym typeface="Wingdings" panose="05000000000000000000" pitchFamily="2" charset="2"/>
              </a:rPr>
              <a:t> in non-linear </a:t>
            </a:r>
            <a:r>
              <a:rPr lang="de-DE" dirty="0" err="1" smtClean="0">
                <a:sym typeface="Wingdings" panose="05000000000000000000" pitchFamily="2" charset="2"/>
              </a:rPr>
              <a:t>regimes</a:t>
            </a:r>
            <a:r>
              <a:rPr lang="de-DE" dirty="0" smtClean="0">
                <a:sym typeface="Wingdings" panose="05000000000000000000" pitchFamily="2" charset="2"/>
              </a:rPr>
              <a:t>)</a:t>
            </a:r>
            <a:endParaRPr lang="de-DE" dirty="0" smtClean="0">
              <a:sym typeface="Wingdings" panose="05000000000000000000" pitchFamily="2" charset="2"/>
            </a:endParaRPr>
          </a:p>
          <a:p>
            <a:endParaRPr lang="de-DE" dirty="0" smtClean="0">
              <a:sym typeface="Wingdings" panose="05000000000000000000" pitchFamily="2" charset="2"/>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938" y="832644"/>
            <a:ext cx="3436953" cy="2805906"/>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874" y="3671055"/>
            <a:ext cx="3590017" cy="2514705"/>
          </a:xfrm>
          <a:prstGeom prst="rect">
            <a:avLst/>
          </a:prstGeom>
        </p:spPr>
      </p:pic>
      <p:cxnSp>
        <p:nvCxnSpPr>
          <p:cNvPr id="30" name="Straight Arrow Connector 29"/>
          <p:cNvCxnSpPr/>
          <p:nvPr/>
        </p:nvCxnSpPr>
        <p:spPr>
          <a:xfrm>
            <a:off x="9421772" y="5263057"/>
            <a:ext cx="270868" cy="95701"/>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endCxn id="34" idx="0"/>
          </p:cNvCxnSpPr>
          <p:nvPr/>
        </p:nvCxnSpPr>
        <p:spPr>
          <a:xfrm>
            <a:off x="10012414" y="5152435"/>
            <a:ext cx="89622" cy="224817"/>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10568940" y="5263058"/>
            <a:ext cx="230326" cy="114194"/>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9404806" y="5377252"/>
            <a:ext cx="1394459" cy="307777"/>
          </a:xfrm>
          <a:prstGeom prst="rect">
            <a:avLst/>
          </a:prstGeom>
          <a:ln w="19050">
            <a:solidFill>
              <a:schemeClr val="tx1"/>
            </a:solidFill>
          </a:ln>
        </p:spPr>
        <p:txBody>
          <a:bodyPr wrap="square">
            <a:spAutoFit/>
          </a:bodyPr>
          <a:lstStyle/>
          <a:p>
            <a:pPr algn="ctr"/>
            <a:r>
              <a:rPr lang="de-DE" sz="1400" dirty="0" smtClean="0">
                <a:sym typeface="Wingdings" panose="05000000000000000000" pitchFamily="2" charset="2"/>
              </a:rPr>
              <a:t>Non-</a:t>
            </a:r>
            <a:r>
              <a:rPr lang="de-DE" sz="1400" dirty="0" err="1" smtClean="0">
                <a:sym typeface="Wingdings" panose="05000000000000000000" pitchFamily="2" charset="2"/>
              </a:rPr>
              <a:t>linearities</a:t>
            </a:r>
            <a:endParaRPr lang="de-DE" sz="1400" dirty="0"/>
          </a:p>
        </p:txBody>
      </p:sp>
    </p:spTree>
    <p:extLst>
      <p:ext uri="{BB962C8B-B14F-4D97-AF65-F5344CB8AC3E}">
        <p14:creationId xmlns:p14="http://schemas.microsoft.com/office/powerpoint/2010/main" val="1384340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26</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Transfer function modelling</a:t>
            </a:r>
            <a:endParaRPr lang="en-GB" dirty="0">
              <a:solidFill>
                <a:srgbClr val="FF0000"/>
              </a:solidFill>
            </a:endParaRPr>
          </a:p>
        </p:txBody>
      </p:sp>
      <p:sp>
        <p:nvSpPr>
          <p:cNvPr id="11" name="Rectangle 10"/>
          <p:cNvSpPr/>
          <p:nvPr/>
        </p:nvSpPr>
        <p:spPr>
          <a:xfrm>
            <a:off x="654672" y="1532435"/>
            <a:ext cx="6453941" cy="2723823"/>
          </a:xfrm>
          <a:prstGeom prst="rect">
            <a:avLst/>
          </a:prstGeom>
        </p:spPr>
        <p:txBody>
          <a:bodyPr wrap="square">
            <a:spAutoFit/>
          </a:bodyPr>
          <a:lstStyle/>
          <a:p>
            <a:pPr>
              <a:lnSpc>
                <a:spcPct val="150000"/>
              </a:lnSpc>
            </a:pPr>
            <a:r>
              <a:rPr lang="de-DE" b="1" dirty="0" err="1" smtClean="0">
                <a:sym typeface="Wingdings" panose="05000000000000000000" pitchFamily="2" charset="2"/>
              </a:rPr>
              <a:t>Modelling</a:t>
            </a:r>
            <a:r>
              <a:rPr lang="de-DE" b="1" dirty="0" smtClean="0">
                <a:sym typeface="Wingdings" panose="05000000000000000000" pitchFamily="2" charset="2"/>
              </a:rPr>
              <a:t> </a:t>
            </a:r>
            <a:r>
              <a:rPr lang="de-DE" b="1" dirty="0" err="1" smtClean="0">
                <a:sym typeface="Wingdings" panose="05000000000000000000" pitchFamily="2" charset="2"/>
              </a:rPr>
              <a:t>of</a:t>
            </a:r>
            <a:r>
              <a:rPr lang="de-DE" b="1" dirty="0" smtClean="0">
                <a:sym typeface="Wingdings" panose="05000000000000000000" pitchFamily="2" charset="2"/>
              </a:rPr>
              <a:t> experimental </a:t>
            </a:r>
            <a:r>
              <a:rPr lang="de-DE" b="1" dirty="0" err="1" smtClean="0">
                <a:sym typeface="Wingdings" panose="05000000000000000000" pitchFamily="2" charset="2"/>
              </a:rPr>
              <a:t>transfer</a:t>
            </a:r>
            <a:r>
              <a:rPr lang="de-DE" b="1" dirty="0" smtClean="0">
                <a:sym typeface="Wingdings" panose="05000000000000000000" pitchFamily="2" charset="2"/>
              </a:rPr>
              <a:t> </a:t>
            </a:r>
            <a:r>
              <a:rPr lang="de-DE" b="1" dirty="0" err="1" smtClean="0">
                <a:sym typeface="Wingdings" panose="05000000000000000000" pitchFamily="2" charset="2"/>
              </a:rPr>
              <a:t>function</a:t>
            </a:r>
            <a:r>
              <a:rPr lang="de-DE" b="1" dirty="0" smtClean="0">
                <a:sym typeface="Wingdings" panose="05000000000000000000" pitchFamily="2" charset="2"/>
              </a:rPr>
              <a:t> (time </a:t>
            </a:r>
            <a:r>
              <a:rPr lang="de-DE" b="1" dirty="0" err="1" smtClean="0">
                <a:sym typeface="Wingdings" panose="05000000000000000000" pitchFamily="2" charset="2"/>
              </a:rPr>
              <a:t>domain</a:t>
            </a:r>
            <a:r>
              <a:rPr lang="de-DE" b="1" dirty="0" smtClean="0">
                <a:sym typeface="Wingdings" panose="05000000000000000000" pitchFamily="2" charset="2"/>
              </a:rPr>
              <a:t>)</a:t>
            </a:r>
            <a:endParaRPr lang="de-DE" b="1" dirty="0" smtClean="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Behaviour</a:t>
            </a:r>
            <a:r>
              <a:rPr lang="de-DE" dirty="0" smtClean="0">
                <a:sym typeface="Wingdings" panose="05000000000000000000" pitchFamily="2" charset="2"/>
              </a:rPr>
              <a:t> </a:t>
            </a:r>
            <a:r>
              <a:rPr lang="de-DE" dirty="0" err="1" smtClean="0">
                <a:sym typeface="Wingdings" panose="05000000000000000000" pitchFamily="2" charset="2"/>
              </a:rPr>
              <a:t>is</a:t>
            </a:r>
            <a:r>
              <a:rPr lang="de-DE" dirty="0" smtClean="0">
                <a:sym typeface="Wingdings" panose="05000000000000000000" pitchFamily="2" charset="2"/>
              </a:rPr>
              <a:t> </a:t>
            </a:r>
            <a:r>
              <a:rPr lang="de-DE" dirty="0" err="1" smtClean="0">
                <a:sym typeface="Wingdings" panose="05000000000000000000" pitchFamily="2" charset="2"/>
              </a:rPr>
              <a:t>captured</a:t>
            </a:r>
            <a:r>
              <a:rPr lang="de-DE" dirty="0" smtClean="0">
                <a:sym typeface="Wingdings" panose="05000000000000000000" pitchFamily="2" charset="2"/>
              </a:rPr>
              <a:t> </a:t>
            </a:r>
            <a:r>
              <a:rPr lang="de-DE" dirty="0" err="1" smtClean="0">
                <a:sym typeface="Wingdings" panose="05000000000000000000" pitchFamily="2" charset="2"/>
              </a:rPr>
              <a:t>by</a:t>
            </a:r>
            <a:r>
              <a:rPr lang="de-DE" dirty="0" smtClean="0">
                <a:sym typeface="Wingdings" panose="05000000000000000000" pitchFamily="2" charset="2"/>
              </a:rPr>
              <a:t> </a:t>
            </a:r>
            <a:r>
              <a:rPr lang="de-DE" dirty="0" err="1" smtClean="0">
                <a:sym typeface="Wingdings" panose="05000000000000000000" pitchFamily="2" charset="2"/>
              </a:rPr>
              <a:t>model</a:t>
            </a:r>
            <a:endParaRPr lang="de-DE" dirty="0">
              <a:sym typeface="Wingdings" panose="05000000000000000000" pitchFamily="2" charset="2"/>
            </a:endParaRPr>
          </a:p>
          <a:p>
            <a:pPr marL="285750" indent="-285750">
              <a:lnSpc>
                <a:spcPct val="150000"/>
              </a:lnSpc>
              <a:buFont typeface="Arial" panose="020B0604020202020204" pitchFamily="34" charset="0"/>
              <a:buChar char="•"/>
            </a:pPr>
            <a:r>
              <a:rPr lang="de-DE" dirty="0" err="1" smtClean="0">
                <a:sym typeface="Wingdings" panose="05000000000000000000" pitchFamily="2" charset="2"/>
              </a:rPr>
              <a:t>Missmatches</a:t>
            </a:r>
            <a:r>
              <a:rPr lang="de-DE" dirty="0" smtClean="0">
                <a:sym typeface="Wingdings" panose="05000000000000000000" pitchFamily="2" charset="2"/>
              </a:rPr>
              <a:t> in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amplitude</a:t>
            </a:r>
            <a:r>
              <a:rPr lang="de-DE" dirty="0" smtClean="0">
                <a:sym typeface="Wingdings" panose="05000000000000000000" pitchFamily="2" charset="2"/>
              </a:rPr>
              <a:t> due </a:t>
            </a:r>
            <a:r>
              <a:rPr lang="de-DE" dirty="0" err="1" smtClean="0">
                <a:sym typeface="Wingdings" panose="05000000000000000000" pitchFamily="2" charset="2"/>
              </a:rPr>
              <a:t>to</a:t>
            </a:r>
            <a:r>
              <a:rPr lang="de-DE" dirty="0" smtClean="0">
                <a:sym typeface="Wingdings" panose="05000000000000000000" pitchFamily="2" charset="2"/>
              </a:rPr>
              <a:t> non-</a:t>
            </a:r>
            <a:r>
              <a:rPr lang="de-DE" dirty="0" err="1" smtClean="0">
                <a:sym typeface="Wingdings" panose="05000000000000000000" pitchFamily="2" charset="2"/>
              </a:rPr>
              <a:t>linearities</a:t>
            </a:r>
            <a:r>
              <a:rPr lang="de-DE" dirty="0">
                <a:sym typeface="Wingdings" panose="05000000000000000000" pitchFamily="2" charset="2"/>
              </a:rPr>
              <a:t> </a:t>
            </a:r>
            <a:r>
              <a:rPr lang="de-DE" dirty="0" smtClean="0">
                <a:sym typeface="Wingdings" panose="05000000000000000000" pitchFamily="2" charset="2"/>
              </a:rPr>
              <a:t>(</a:t>
            </a:r>
            <a:r>
              <a:rPr lang="de-DE" dirty="0" err="1" smtClean="0">
                <a:sym typeface="Wingdings" panose="05000000000000000000" pitchFamily="2" charset="2"/>
              </a:rPr>
              <a:t>valve</a:t>
            </a:r>
            <a:r>
              <a:rPr lang="de-DE" dirty="0" smtClean="0">
                <a:sym typeface="Wingdings" panose="05000000000000000000" pitchFamily="2" charset="2"/>
              </a:rPr>
              <a:t> </a:t>
            </a:r>
            <a:r>
              <a:rPr lang="de-DE" dirty="0" err="1" smtClean="0">
                <a:sym typeface="Wingdings" panose="05000000000000000000" pitchFamily="2" charset="2"/>
              </a:rPr>
              <a:t>operating</a:t>
            </a:r>
            <a:r>
              <a:rPr lang="de-DE" dirty="0" smtClean="0">
                <a:sym typeface="Wingdings" panose="05000000000000000000" pitchFamily="2" charset="2"/>
              </a:rPr>
              <a:t> in non-linear </a:t>
            </a:r>
            <a:r>
              <a:rPr lang="de-DE" dirty="0" err="1" smtClean="0">
                <a:sym typeface="Wingdings" panose="05000000000000000000" pitchFamily="2" charset="2"/>
              </a:rPr>
              <a:t>regimes</a:t>
            </a:r>
            <a:r>
              <a:rPr lang="de-DE" dirty="0" smtClean="0">
                <a:sym typeface="Wingdings" panose="05000000000000000000" pitchFamily="2" charset="2"/>
              </a:rPr>
              <a:t>)</a:t>
            </a:r>
          </a:p>
          <a:p>
            <a:pPr marL="285750" indent="-285750">
              <a:lnSpc>
                <a:spcPct val="150000"/>
              </a:lnSpc>
              <a:buFont typeface="Arial" panose="020B0604020202020204" pitchFamily="34" charset="0"/>
              <a:buChar char="•"/>
            </a:pPr>
            <a:r>
              <a:rPr lang="de-DE" dirty="0" err="1" smtClean="0">
                <a:sym typeface="Wingdings" panose="05000000000000000000" pitchFamily="2" charset="2"/>
              </a:rPr>
              <a:t>Correlation</a:t>
            </a:r>
            <a:r>
              <a:rPr lang="de-DE" dirty="0" smtClean="0">
                <a:sym typeface="Wingdings" panose="05000000000000000000" pitchFamily="2" charset="2"/>
              </a:rPr>
              <a:t> </a:t>
            </a:r>
            <a:r>
              <a:rPr lang="de-DE" dirty="0" err="1" smtClean="0">
                <a:sym typeface="Wingdings" panose="05000000000000000000" pitchFamily="2" charset="2"/>
              </a:rPr>
              <a:t>with</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amplitude</a:t>
            </a:r>
            <a:r>
              <a:rPr lang="de-DE" dirty="0" smtClean="0">
                <a:sym typeface="Wingdings" panose="05000000000000000000" pitchFamily="2" charset="2"/>
              </a:rPr>
              <a:t> </a:t>
            </a:r>
            <a:r>
              <a:rPr lang="de-DE" dirty="0" err="1" smtClean="0">
                <a:sym typeface="Wingdings" panose="05000000000000000000" pitchFamily="2" charset="2"/>
              </a:rPr>
              <a:t>decreases</a:t>
            </a:r>
            <a:r>
              <a:rPr lang="de-DE" dirty="0" smtClean="0">
                <a:sym typeface="Wingdings" panose="05000000000000000000" pitchFamily="2" charset="2"/>
              </a:rPr>
              <a:t> in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bode</a:t>
            </a:r>
            <a:r>
              <a:rPr lang="de-DE" dirty="0" smtClean="0">
                <a:sym typeface="Wingdings" panose="05000000000000000000" pitchFamily="2" charset="2"/>
              </a:rPr>
              <a:t> </a:t>
            </a:r>
            <a:r>
              <a:rPr lang="de-DE" dirty="0" err="1" smtClean="0">
                <a:sym typeface="Wingdings" panose="05000000000000000000" pitchFamily="2" charset="2"/>
              </a:rPr>
              <a:t>plot</a:t>
            </a:r>
            <a:endParaRPr lang="de-DE" dirty="0" smtClean="0">
              <a:sym typeface="Wingdings" panose="05000000000000000000" pitchFamily="2" charset="2"/>
            </a:endParaRPr>
          </a:p>
          <a:p>
            <a:endParaRPr lang="de-DE" dirty="0" smtClean="0">
              <a:sym typeface="Wingdings" panose="05000000000000000000" pitchFamily="2" charset="2"/>
            </a:endParaRPr>
          </a:p>
          <a:p>
            <a:endParaRPr lang="de-DE" dirty="0" smtClean="0">
              <a:sym typeface="Wingdings" panose="05000000000000000000" pitchFamily="2" charset="2"/>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938" y="832644"/>
            <a:ext cx="3436953" cy="2805906"/>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874" y="3671055"/>
            <a:ext cx="3590017" cy="2514705"/>
          </a:xfrm>
          <a:prstGeom prst="rect">
            <a:avLst/>
          </a:prstGeom>
        </p:spPr>
      </p:pic>
      <p:cxnSp>
        <p:nvCxnSpPr>
          <p:cNvPr id="30" name="Straight Arrow Connector 29"/>
          <p:cNvCxnSpPr/>
          <p:nvPr/>
        </p:nvCxnSpPr>
        <p:spPr>
          <a:xfrm>
            <a:off x="9421772" y="5263057"/>
            <a:ext cx="270868" cy="95701"/>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endCxn id="34" idx="0"/>
          </p:cNvCxnSpPr>
          <p:nvPr/>
        </p:nvCxnSpPr>
        <p:spPr>
          <a:xfrm>
            <a:off x="10012414" y="5152435"/>
            <a:ext cx="89622" cy="224817"/>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10568940" y="5263058"/>
            <a:ext cx="230326" cy="114194"/>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9404806" y="5377252"/>
            <a:ext cx="1394459" cy="307777"/>
          </a:xfrm>
          <a:prstGeom prst="rect">
            <a:avLst/>
          </a:prstGeom>
          <a:ln w="19050">
            <a:solidFill>
              <a:schemeClr val="tx1"/>
            </a:solidFill>
          </a:ln>
        </p:spPr>
        <p:txBody>
          <a:bodyPr wrap="square">
            <a:spAutoFit/>
          </a:bodyPr>
          <a:lstStyle/>
          <a:p>
            <a:pPr algn="ctr"/>
            <a:r>
              <a:rPr lang="de-DE" sz="1400" dirty="0" smtClean="0">
                <a:sym typeface="Wingdings" panose="05000000000000000000" pitchFamily="2" charset="2"/>
              </a:rPr>
              <a:t>Non-</a:t>
            </a:r>
            <a:r>
              <a:rPr lang="de-DE" sz="1400" dirty="0" err="1" smtClean="0">
                <a:sym typeface="Wingdings" panose="05000000000000000000" pitchFamily="2" charset="2"/>
              </a:rPr>
              <a:t>linearities</a:t>
            </a:r>
            <a:endParaRPr lang="de-DE" sz="1400" dirty="0"/>
          </a:p>
        </p:txBody>
      </p:sp>
      <p:cxnSp>
        <p:nvCxnSpPr>
          <p:cNvPr id="12" name="Straight Arrow Connector 11"/>
          <p:cNvCxnSpPr/>
          <p:nvPr/>
        </p:nvCxnSpPr>
        <p:spPr>
          <a:xfrm flipH="1" flipV="1">
            <a:off x="10012414" y="1400176"/>
            <a:ext cx="259383" cy="295274"/>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flipV="1">
            <a:off x="10741960" y="1576388"/>
            <a:ext cx="259383" cy="295274"/>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10439248" y="1428751"/>
            <a:ext cx="259383" cy="295274"/>
          </a:xfrm>
          <a:prstGeom prst="straightConnector1">
            <a:avLst/>
          </a:prstGeom>
          <a:ln w="12700">
            <a:solidFill>
              <a:schemeClr val="tx1"/>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8399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27</a:t>
            </a:fld>
            <a:endParaRPr lang="de-DE" dirty="0"/>
          </a:p>
        </p:txBody>
      </p:sp>
      <mc:AlternateContent xmlns:mc="http://schemas.openxmlformats.org/markup-compatibility/2006" xmlns:a14="http://schemas.microsoft.com/office/drawing/2010/main">
        <mc:Choice Requires="a14">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sz="2800" dirty="0" smtClean="0"/>
                  <a:t>Controller designed: </a:t>
                </a:r>
                <a14:m>
                  <m:oMath xmlns:m="http://schemas.openxmlformats.org/officeDocument/2006/math">
                    <m:sSub>
                      <m:sSubPr>
                        <m:ctrlPr>
                          <a:rPr lang="de-DE" sz="2800" i="1" dirty="0" smtClean="0">
                            <a:latin typeface="Cambria Math" panose="02040503050406030204" pitchFamily="18" charset="0"/>
                          </a:rPr>
                        </m:ctrlPr>
                      </m:sSubPr>
                      <m:e>
                        <m:r>
                          <a:rPr lang="de-DE" sz="2800" b="1" i="1" dirty="0">
                            <a:latin typeface="Cambria Math" panose="02040503050406030204" pitchFamily="18" charset="0"/>
                          </a:rPr>
                          <m:t>𝑵</m:t>
                        </m:r>
                      </m:e>
                      <m:sub>
                        <m:r>
                          <a:rPr lang="de-DE" sz="2800" b="1" i="1" dirty="0">
                            <a:latin typeface="Cambria Math" panose="02040503050406030204" pitchFamily="18" charset="0"/>
                          </a:rPr>
                          <m:t>𝟐</m:t>
                        </m:r>
                      </m:sub>
                    </m:sSub>
                  </m:oMath>
                </a14:m>
                <a:endParaRPr lang="en-GB" dirty="0">
                  <a:solidFill>
                    <a:srgbClr val="FF0000"/>
                  </a:solidFill>
                </a:endParaRPr>
              </a:p>
            </p:txBody>
          </p:sp>
        </mc:Choice>
        <mc:Fallback xmlns="">
          <p:sp>
            <p:nvSpPr>
              <p:cNvPr id="3" name="Titel 2">
                <a:extLst>
                  <a:ext uri="{FF2B5EF4-FFF2-40B4-BE49-F238E27FC236}">
                    <a16:creationId xmlns:a16="http://schemas.microsoft.com/office/drawing/2014/main" id="{9A26D5F9-FA43-5DD6-E5B1-3BCC3163FF8D}"/>
                  </a:ext>
                </a:extLst>
              </p:cNvPr>
              <p:cNvSpPr>
                <a:spLocks noGrp="1" noRot="1" noChangeAspect="1" noMove="1" noResize="1" noEditPoints="1" noAdjustHandles="1" noChangeArrowheads="1" noChangeShapeType="1" noTextEdit="1"/>
              </p:cNvSpPr>
              <p:nvPr>
                <p:ph type="title"/>
              </p:nvPr>
            </p:nvSpPr>
            <p:spPr>
              <a:blipFill>
                <a:blip r:embed="rId2"/>
                <a:stretch>
                  <a:fillRect l="-2219" t="-23256"/>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654673" y="1532435"/>
                <a:ext cx="4822202" cy="2883738"/>
              </a:xfrm>
              <a:prstGeom prst="rect">
                <a:avLst/>
              </a:prstGeom>
            </p:spPr>
            <p:txBody>
              <a:bodyPr wrap="square">
                <a:spAutoFit/>
              </a:bodyPr>
              <a:lstStyle/>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𝒓𝒂𝒅</m:t>
                        </m:r>
                      </m:sub>
                    </m:sSub>
                  </m:oMath>
                </a14:m>
                <a:r>
                  <a:rPr lang="de-DE" b="1" dirty="0" smtClean="0">
                    <a:sym typeface="Wingdings" panose="05000000000000000000" pitchFamily="2" charset="2"/>
                  </a:rPr>
                  <a:t> </a:t>
                </a:r>
                <a:r>
                  <a:rPr lang="de-DE" b="1" dirty="0" err="1" smtClean="0">
                    <a:sym typeface="Wingdings" panose="05000000000000000000" pitchFamily="2" charset="2"/>
                  </a:rPr>
                  <a:t>response</a:t>
                </a:r>
                <a:r>
                  <a:rPr lang="de-DE" b="1" dirty="0" smtClean="0">
                    <a:sym typeface="Wingdings" panose="05000000000000000000" pitchFamily="2" charset="2"/>
                  </a:rPr>
                  <a:t> </a:t>
                </a:r>
                <a:r>
                  <a:rPr lang="de-DE" b="1" dirty="0" err="1" smtClean="0">
                    <a:sym typeface="Wingdings" panose="05000000000000000000" pitchFamily="2" charset="2"/>
                  </a:rPr>
                  <a:t>simulated</a:t>
                </a:r>
                <a:r>
                  <a:rPr lang="de-DE" b="1" dirty="0" smtClean="0">
                    <a:sym typeface="Wingdings" panose="05000000000000000000" pitchFamily="2" charset="2"/>
                  </a:rPr>
                  <a:t> </a:t>
                </a:r>
                <a:r>
                  <a:rPr lang="de-DE" b="1" dirty="0" err="1" smtClean="0">
                    <a:sym typeface="Wingdings" panose="05000000000000000000" pitchFamily="2" charset="2"/>
                  </a:rPr>
                  <a:t>based</a:t>
                </a:r>
                <a:r>
                  <a:rPr lang="de-DE" b="1" dirty="0" smtClean="0">
                    <a:sym typeface="Wingdings" panose="05000000000000000000" pitchFamily="2" charset="2"/>
                  </a:rPr>
                  <a:t> on </a:t>
                </a:r>
                <a:r>
                  <a:rPr lang="de-DE" b="1" dirty="0" err="1" smtClean="0">
                    <a:sym typeface="Wingdings" panose="05000000000000000000" pitchFamily="2" charset="2"/>
                  </a:rPr>
                  <a:t>model</a:t>
                </a:r>
                <a:endParaRPr lang="de-DE" b="1" dirty="0" smtClean="0">
                  <a:sym typeface="Wingdings" panose="05000000000000000000" pitchFamily="2" charset="2"/>
                </a:endParaRPr>
              </a:p>
              <a:p>
                <a:endParaRPr lang="de-DE" dirty="0" smtClean="0">
                  <a:sym typeface="Wingdings" panose="05000000000000000000" pitchFamily="2" charset="2"/>
                </a:endParaRPr>
              </a:p>
              <a:p>
                <a:r>
                  <a:rPr lang="de-DE" dirty="0" err="1" smtClean="0">
                    <a:sym typeface="Wingdings" panose="05000000000000000000" pitchFamily="2" charset="2"/>
                  </a:rPr>
                  <a:t>Use</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synthetic</a:t>
                </a:r>
                <a:r>
                  <a:rPr lang="de-DE" dirty="0" smtClean="0">
                    <a:sym typeface="Wingdings" panose="05000000000000000000" pitchFamily="2" charset="2"/>
                  </a:rPr>
                  <a:t> </a:t>
                </a:r>
                <a:r>
                  <a:rPr lang="de-DE" dirty="0" err="1" smtClean="0">
                    <a:sym typeface="Wingdings" panose="05000000000000000000" pitchFamily="2" charset="2"/>
                  </a:rPr>
                  <a:t>model</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acquire</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controller</a:t>
                </a:r>
                <a:r>
                  <a:rPr lang="de-DE" dirty="0" smtClean="0">
                    <a:sym typeface="Wingdings" panose="05000000000000000000" pitchFamily="2" charset="2"/>
                  </a:rPr>
                  <a:t> </a:t>
                </a:r>
                <a:r>
                  <a:rPr lang="de-DE" dirty="0" err="1" smtClean="0">
                    <a:sym typeface="Wingdings" panose="05000000000000000000" pitchFamily="2" charset="2"/>
                  </a:rPr>
                  <a:t>parameters</a:t>
                </a:r>
                <a:endParaRPr lang="de-DE" dirty="0" smtClean="0">
                  <a:sym typeface="Wingdings" panose="05000000000000000000" pitchFamily="2" charset="2"/>
                </a:endParaRPr>
              </a:p>
              <a:p>
                <a:endParaRPr lang="de-DE" dirty="0">
                  <a:sym typeface="Wingdings" panose="05000000000000000000" pitchFamily="2" charset="2"/>
                </a:endParaRPr>
              </a:p>
              <a:p>
                <a:r>
                  <a:rPr lang="en-US" dirty="0" smtClean="0"/>
                  <a:t>PI Controller:</a:t>
                </a:r>
              </a:p>
              <a:p>
                <a:pPr marL="285750" indent="-285750">
                  <a:buFont typeface="Arial" panose="020B0604020202020204" pitchFamily="34" charset="0"/>
                  <a:buChar char="•"/>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𝑝</m:t>
                        </m:r>
                      </m:sub>
                    </m:sSub>
                    <m:r>
                      <a:rPr lang="de-DE" b="0" i="1" smtClean="0">
                        <a:latin typeface="Cambria Math" panose="02040503050406030204" pitchFamily="18" charset="0"/>
                      </a:rPr>
                      <m:t>=5 </m:t>
                    </m:r>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𝑀𝑊</m:t>
                    </m:r>
                  </m:oMath>
                </a14:m>
                <a:endParaRPr lang="en-US" dirty="0" smtClean="0"/>
              </a:p>
              <a:p>
                <a:pPr marL="285750" indent="-285750">
                  <a:buFont typeface="Arial" panose="020B0604020202020204" pitchFamily="34" charset="0"/>
                  <a:buChar char="•"/>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𝑖</m:t>
                        </m:r>
                      </m:sub>
                    </m:sSub>
                    <m:r>
                      <a:rPr lang="de-DE" b="0" i="1" smtClean="0">
                        <a:latin typeface="Cambria Math" panose="02040503050406030204" pitchFamily="18" charset="0"/>
                      </a:rPr>
                      <m:t>=120 </m:t>
                    </m:r>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𝑀𝑊𝑠</m:t>
                    </m:r>
                  </m:oMath>
                </a14:m>
                <a:endParaRPr lang="en-US" dirty="0" smtClean="0"/>
              </a:p>
              <a:p>
                <a:pPr marL="285750" indent="-285750">
                  <a:buFont typeface="Arial" panose="020B0604020202020204" pitchFamily="34" charset="0"/>
                  <a:buChar char="•"/>
                </a:pPr>
                <a:r>
                  <a:rPr lang="de-DE" dirty="0" err="1"/>
                  <a:t>B</a:t>
                </a:r>
                <a:r>
                  <a:rPr lang="de-DE" dirty="0" err="1" smtClean="0"/>
                  <a:t>andwidth</a:t>
                </a:r>
                <a:r>
                  <a:rPr lang="de-DE" dirty="0" smtClean="0"/>
                  <a:t> </a:t>
                </a:r>
                <a14:m>
                  <m:oMath xmlns:m="http://schemas.openxmlformats.org/officeDocument/2006/math">
                    <m:r>
                      <a:rPr lang="de-DE" b="0" i="1" smtClean="0">
                        <a:latin typeface="Cambria Math" panose="02040503050406030204" pitchFamily="18" charset="0"/>
                      </a:rPr>
                      <m:t>≈0.85 </m:t>
                    </m:r>
                    <m:r>
                      <a:rPr lang="de-DE" b="0" i="1" smtClean="0">
                        <a:latin typeface="Cambria Math" panose="02040503050406030204" pitchFamily="18" charset="0"/>
                      </a:rPr>
                      <m:t>𝐻𝑧</m:t>
                    </m:r>
                  </m:oMath>
                </a14:m>
                <a:endParaRPr lang="en-US" dirty="0"/>
              </a:p>
              <a:p>
                <a:endParaRPr lang="de-DE" dirty="0" smtClean="0">
                  <a:sym typeface="Wingdings" panose="05000000000000000000" pitchFamily="2" charset="2"/>
                </a:endParaRPr>
              </a:p>
            </p:txBody>
          </p:sp>
        </mc:Choice>
        <mc:Fallback>
          <p:sp>
            <p:nvSpPr>
              <p:cNvPr id="10" name="Rectangle 9"/>
              <p:cNvSpPr>
                <a:spLocks noRot="1" noChangeAspect="1" noMove="1" noResize="1" noEditPoints="1" noAdjustHandles="1" noChangeArrowheads="1" noChangeShapeType="1" noTextEdit="1"/>
              </p:cNvSpPr>
              <p:nvPr/>
            </p:nvSpPr>
            <p:spPr>
              <a:xfrm>
                <a:off x="654673" y="1532435"/>
                <a:ext cx="4822202" cy="2883738"/>
              </a:xfrm>
              <a:prstGeom prst="rect">
                <a:avLst/>
              </a:prstGeom>
              <a:blipFill>
                <a:blip r:embed="rId3"/>
                <a:stretch>
                  <a:fillRect l="-1011" t="-1057"/>
                </a:stretch>
              </a:blipFill>
            </p:spPr>
            <p:txBody>
              <a:bodyPr/>
              <a:lstStyle/>
              <a:p>
                <a:r>
                  <a:rPr lang="de-DE">
                    <a:noFill/>
                  </a:rPr>
                  <a:t> </a:t>
                </a:r>
              </a:p>
            </p:txBody>
          </p:sp>
        </mc:Fallback>
      </mc:AlternateContent>
      <p:sp>
        <p:nvSpPr>
          <p:cNvPr id="4" name="Rectangle 3"/>
          <p:cNvSpPr/>
          <p:nvPr/>
        </p:nvSpPr>
        <p:spPr>
          <a:xfrm>
            <a:off x="3388453" y="3164236"/>
            <a:ext cx="1540422" cy="923330"/>
          </a:xfrm>
          <a:prstGeom prst="rect">
            <a:avLst/>
          </a:prstGeom>
          <a:ln w="12700">
            <a:solidFill>
              <a:srgbClr val="7030A0"/>
            </a:solidFill>
          </a:ln>
        </p:spPr>
        <p:txBody>
          <a:bodyPr wrap="square">
            <a:spAutoFit/>
          </a:bodyPr>
          <a:lstStyle/>
          <a:p>
            <a:pPr algn="ctr"/>
            <a:r>
              <a:rPr lang="de-DE" dirty="0" err="1">
                <a:solidFill>
                  <a:srgbClr val="7030A0"/>
                </a:solidFill>
                <a:sym typeface="Wingdings" panose="05000000000000000000" pitchFamily="2" charset="2"/>
              </a:rPr>
              <a:t>Satisfactory</a:t>
            </a:r>
            <a:r>
              <a:rPr lang="de-DE" dirty="0">
                <a:solidFill>
                  <a:srgbClr val="7030A0"/>
                </a:solidFill>
                <a:sym typeface="Wingdings" panose="05000000000000000000" pitchFamily="2" charset="2"/>
              </a:rPr>
              <a:t> </a:t>
            </a:r>
            <a:r>
              <a:rPr lang="de-DE" dirty="0" err="1">
                <a:solidFill>
                  <a:srgbClr val="7030A0"/>
                </a:solidFill>
                <a:sym typeface="Wingdings" panose="05000000000000000000" pitchFamily="2" charset="2"/>
              </a:rPr>
              <a:t>synthetic</a:t>
            </a:r>
            <a:r>
              <a:rPr lang="de-DE" dirty="0">
                <a:solidFill>
                  <a:srgbClr val="7030A0"/>
                </a:solidFill>
                <a:sym typeface="Wingdings" panose="05000000000000000000" pitchFamily="2" charset="2"/>
              </a:rPr>
              <a:t> </a:t>
            </a:r>
            <a:r>
              <a:rPr lang="de-DE" dirty="0" err="1">
                <a:solidFill>
                  <a:srgbClr val="7030A0"/>
                </a:solidFill>
                <a:sym typeface="Wingdings" panose="05000000000000000000" pitchFamily="2" charset="2"/>
              </a:rPr>
              <a:t>response</a:t>
            </a:r>
            <a:endParaRPr lang="de-DE" dirty="0">
              <a:solidFill>
                <a:srgbClr val="7030A0"/>
              </a:solidFill>
              <a:sym typeface="Wingdings" panose="05000000000000000000" pitchFamily="2" charset="2"/>
            </a:endParaRPr>
          </a:p>
        </p:txBody>
      </p:sp>
      <p:sp>
        <p:nvSpPr>
          <p:cNvPr id="9" name="Left Brace 8"/>
          <p:cNvSpPr/>
          <p:nvPr/>
        </p:nvSpPr>
        <p:spPr>
          <a:xfrm rot="10800000">
            <a:off x="3169743" y="3209924"/>
            <a:ext cx="121637" cy="831953"/>
          </a:xfrm>
          <a:prstGeom prst="leftBrace">
            <a:avLst>
              <a:gd name="adj1" fmla="val 52036"/>
              <a:gd name="adj2" fmla="val 50000"/>
            </a:avLst>
          </a:prstGeom>
          <a:ln w="12700">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876949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28</a:t>
            </a:fld>
            <a:endParaRPr lang="de-DE" dirty="0"/>
          </a:p>
        </p:txBody>
      </p:sp>
      <mc:AlternateContent xmlns:mc="http://schemas.openxmlformats.org/markup-compatibility/2006" xmlns:a14="http://schemas.microsoft.com/office/drawing/2010/main">
        <mc:Choice Requires="a14">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sz="2800" dirty="0" smtClean="0"/>
                  <a:t>Controller designed: </a:t>
                </a:r>
                <a14:m>
                  <m:oMath xmlns:m="http://schemas.openxmlformats.org/officeDocument/2006/math">
                    <m:sSub>
                      <m:sSubPr>
                        <m:ctrlPr>
                          <a:rPr lang="de-DE" sz="2800" i="1" dirty="0" smtClean="0">
                            <a:latin typeface="Cambria Math" panose="02040503050406030204" pitchFamily="18" charset="0"/>
                          </a:rPr>
                        </m:ctrlPr>
                      </m:sSubPr>
                      <m:e>
                        <m:r>
                          <a:rPr lang="de-DE" sz="2800" b="1" i="1" dirty="0">
                            <a:latin typeface="Cambria Math" panose="02040503050406030204" pitchFamily="18" charset="0"/>
                          </a:rPr>
                          <m:t>𝑵</m:t>
                        </m:r>
                      </m:e>
                      <m:sub>
                        <m:r>
                          <a:rPr lang="de-DE" sz="2800" b="1" i="1" dirty="0">
                            <a:latin typeface="Cambria Math" panose="02040503050406030204" pitchFamily="18" charset="0"/>
                          </a:rPr>
                          <m:t>𝟐</m:t>
                        </m:r>
                      </m:sub>
                    </m:sSub>
                  </m:oMath>
                </a14:m>
                <a:endParaRPr lang="en-GB" dirty="0">
                  <a:solidFill>
                    <a:srgbClr val="FF0000"/>
                  </a:solidFill>
                </a:endParaRPr>
              </a:p>
            </p:txBody>
          </p:sp>
        </mc:Choice>
        <mc:Fallback xmlns="">
          <p:sp>
            <p:nvSpPr>
              <p:cNvPr id="3" name="Titel 2">
                <a:extLst>
                  <a:ext uri="{FF2B5EF4-FFF2-40B4-BE49-F238E27FC236}">
                    <a16:creationId xmlns:a16="http://schemas.microsoft.com/office/drawing/2014/main" id="{9A26D5F9-FA43-5DD6-E5B1-3BCC3163FF8D}"/>
                  </a:ext>
                </a:extLst>
              </p:cNvPr>
              <p:cNvSpPr>
                <a:spLocks noGrp="1" noRot="1" noChangeAspect="1" noMove="1" noResize="1" noEditPoints="1" noAdjustHandles="1" noChangeArrowheads="1" noChangeShapeType="1" noTextEdit="1"/>
              </p:cNvSpPr>
              <p:nvPr>
                <p:ph type="title"/>
              </p:nvPr>
            </p:nvSpPr>
            <p:spPr>
              <a:blipFill>
                <a:blip r:embed="rId2"/>
                <a:stretch>
                  <a:fillRect l="-2219" t="-23256"/>
                </a:stretch>
              </a:blipFill>
            </p:spPr>
            <p:txBody>
              <a:bodyPr/>
              <a:lstStyle/>
              <a:p>
                <a:r>
                  <a:rPr lang="de-DE">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066" y="1811020"/>
            <a:ext cx="7941934" cy="3744622"/>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654673" y="1532435"/>
                <a:ext cx="4822202" cy="4822730"/>
              </a:xfrm>
              <a:prstGeom prst="rect">
                <a:avLst/>
              </a:prstGeom>
            </p:spPr>
            <p:txBody>
              <a:bodyPr wrap="square">
                <a:spAutoFit/>
              </a:bodyPr>
              <a:lstStyle/>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𝒓𝒂𝒅</m:t>
                        </m:r>
                      </m:sub>
                    </m:sSub>
                  </m:oMath>
                </a14:m>
                <a:r>
                  <a:rPr lang="de-DE" b="1" dirty="0" smtClean="0">
                    <a:sym typeface="Wingdings" panose="05000000000000000000" pitchFamily="2" charset="2"/>
                  </a:rPr>
                  <a:t> </a:t>
                </a:r>
                <a:r>
                  <a:rPr lang="de-DE" b="1" dirty="0" err="1" smtClean="0">
                    <a:sym typeface="Wingdings" panose="05000000000000000000" pitchFamily="2" charset="2"/>
                  </a:rPr>
                  <a:t>response</a:t>
                </a:r>
                <a:r>
                  <a:rPr lang="de-DE" b="1" dirty="0" smtClean="0">
                    <a:sym typeface="Wingdings" panose="05000000000000000000" pitchFamily="2" charset="2"/>
                  </a:rPr>
                  <a:t> </a:t>
                </a:r>
                <a:r>
                  <a:rPr lang="de-DE" b="1" dirty="0" err="1" smtClean="0">
                    <a:sym typeface="Wingdings" panose="05000000000000000000" pitchFamily="2" charset="2"/>
                  </a:rPr>
                  <a:t>simulated</a:t>
                </a:r>
                <a:r>
                  <a:rPr lang="de-DE" b="1" dirty="0" smtClean="0">
                    <a:sym typeface="Wingdings" panose="05000000000000000000" pitchFamily="2" charset="2"/>
                  </a:rPr>
                  <a:t> </a:t>
                </a:r>
                <a:r>
                  <a:rPr lang="de-DE" b="1" dirty="0" err="1" smtClean="0">
                    <a:sym typeface="Wingdings" panose="05000000000000000000" pitchFamily="2" charset="2"/>
                  </a:rPr>
                  <a:t>based</a:t>
                </a:r>
                <a:r>
                  <a:rPr lang="de-DE" b="1" dirty="0" smtClean="0">
                    <a:sym typeface="Wingdings" panose="05000000000000000000" pitchFamily="2" charset="2"/>
                  </a:rPr>
                  <a:t> on </a:t>
                </a:r>
                <a:r>
                  <a:rPr lang="de-DE" b="1" dirty="0" err="1" smtClean="0">
                    <a:sym typeface="Wingdings" panose="05000000000000000000" pitchFamily="2" charset="2"/>
                  </a:rPr>
                  <a:t>model</a:t>
                </a:r>
                <a:endParaRPr lang="de-DE" b="1" dirty="0" smtClean="0">
                  <a:sym typeface="Wingdings" panose="05000000000000000000" pitchFamily="2" charset="2"/>
                </a:endParaRPr>
              </a:p>
              <a:p>
                <a:endParaRPr lang="de-DE" dirty="0" smtClean="0">
                  <a:sym typeface="Wingdings" panose="05000000000000000000" pitchFamily="2" charset="2"/>
                </a:endParaRPr>
              </a:p>
              <a:p>
                <a:r>
                  <a:rPr lang="de-DE" dirty="0" err="1" smtClean="0">
                    <a:sym typeface="Wingdings" panose="05000000000000000000" pitchFamily="2" charset="2"/>
                  </a:rPr>
                  <a:t>Use</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synthetic</a:t>
                </a:r>
                <a:r>
                  <a:rPr lang="de-DE" dirty="0" smtClean="0">
                    <a:sym typeface="Wingdings" panose="05000000000000000000" pitchFamily="2" charset="2"/>
                  </a:rPr>
                  <a:t> </a:t>
                </a:r>
                <a:r>
                  <a:rPr lang="de-DE" dirty="0" err="1" smtClean="0">
                    <a:sym typeface="Wingdings" panose="05000000000000000000" pitchFamily="2" charset="2"/>
                  </a:rPr>
                  <a:t>model</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acquire</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controller</a:t>
                </a:r>
                <a:r>
                  <a:rPr lang="de-DE" dirty="0" smtClean="0">
                    <a:sym typeface="Wingdings" panose="05000000000000000000" pitchFamily="2" charset="2"/>
                  </a:rPr>
                  <a:t> </a:t>
                </a:r>
                <a:r>
                  <a:rPr lang="de-DE" dirty="0" err="1" smtClean="0">
                    <a:sym typeface="Wingdings" panose="05000000000000000000" pitchFamily="2" charset="2"/>
                  </a:rPr>
                  <a:t>parameters</a:t>
                </a:r>
                <a:endParaRPr lang="de-DE" dirty="0" smtClean="0">
                  <a:sym typeface="Wingdings" panose="05000000000000000000" pitchFamily="2" charset="2"/>
                </a:endParaRPr>
              </a:p>
              <a:p>
                <a:endParaRPr lang="de-DE" dirty="0">
                  <a:sym typeface="Wingdings" panose="05000000000000000000" pitchFamily="2" charset="2"/>
                </a:endParaRPr>
              </a:p>
              <a:p>
                <a:r>
                  <a:rPr lang="en-US" dirty="0" smtClean="0"/>
                  <a:t>PI Controller:</a:t>
                </a:r>
              </a:p>
              <a:p>
                <a:pPr marL="285750" indent="-285750">
                  <a:buFont typeface="Arial" panose="020B0604020202020204" pitchFamily="34" charset="0"/>
                  <a:buChar char="•"/>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𝑝</m:t>
                        </m:r>
                      </m:sub>
                    </m:sSub>
                    <m:r>
                      <a:rPr lang="de-DE" b="0" i="1" smtClean="0">
                        <a:latin typeface="Cambria Math" panose="02040503050406030204" pitchFamily="18" charset="0"/>
                      </a:rPr>
                      <m:t>=5 </m:t>
                    </m:r>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𝑀𝑊</m:t>
                    </m:r>
                  </m:oMath>
                </a14:m>
                <a:endParaRPr lang="en-US" dirty="0" smtClean="0"/>
              </a:p>
              <a:p>
                <a:pPr marL="285750" indent="-285750">
                  <a:buFont typeface="Arial" panose="020B0604020202020204" pitchFamily="34" charset="0"/>
                  <a:buChar char="•"/>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𝑖</m:t>
                        </m:r>
                      </m:sub>
                    </m:sSub>
                    <m:r>
                      <a:rPr lang="de-DE" b="0" i="1" smtClean="0">
                        <a:latin typeface="Cambria Math" panose="02040503050406030204" pitchFamily="18" charset="0"/>
                      </a:rPr>
                      <m:t>=120 </m:t>
                    </m:r>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𝑀𝑊𝑠</m:t>
                    </m:r>
                  </m:oMath>
                </a14:m>
                <a:endParaRPr lang="en-US" dirty="0" smtClean="0"/>
              </a:p>
              <a:p>
                <a:pPr marL="285750" indent="-285750">
                  <a:buFont typeface="Arial" panose="020B0604020202020204" pitchFamily="34" charset="0"/>
                  <a:buChar char="•"/>
                </a:pPr>
                <a:r>
                  <a:rPr lang="de-DE" dirty="0" err="1"/>
                  <a:t>B</a:t>
                </a:r>
                <a:r>
                  <a:rPr lang="de-DE" dirty="0" err="1" smtClean="0"/>
                  <a:t>andwidth</a:t>
                </a:r>
                <a:r>
                  <a:rPr lang="de-DE" dirty="0" smtClean="0"/>
                  <a:t> </a:t>
                </a:r>
                <a14:m>
                  <m:oMath xmlns:m="http://schemas.openxmlformats.org/officeDocument/2006/math">
                    <m:r>
                      <a:rPr lang="de-DE" b="0" i="1" smtClean="0">
                        <a:latin typeface="Cambria Math" panose="02040503050406030204" pitchFamily="18" charset="0"/>
                      </a:rPr>
                      <m:t>≈0.85 </m:t>
                    </m:r>
                    <m:r>
                      <a:rPr lang="de-DE" b="0" i="1" smtClean="0">
                        <a:latin typeface="Cambria Math" panose="02040503050406030204" pitchFamily="18" charset="0"/>
                      </a:rPr>
                      <m:t>𝐻𝑧</m:t>
                    </m:r>
                  </m:oMath>
                </a14:m>
                <a:endParaRPr lang="en-US" dirty="0"/>
              </a:p>
              <a:p>
                <a:endParaRPr lang="de-DE" dirty="0" smtClean="0">
                  <a:sym typeface="Wingdings" panose="05000000000000000000" pitchFamily="2" charset="2"/>
                </a:endParaRPr>
              </a:p>
              <a:p>
                <a:endParaRPr lang="de-DE" dirty="0">
                  <a:sym typeface="Wingdings" panose="05000000000000000000" pitchFamily="2" charset="2"/>
                </a:endParaRPr>
              </a:p>
              <a:p>
                <a:r>
                  <a:rPr lang="de-DE" dirty="0" smtClean="0">
                    <a:solidFill>
                      <a:srgbClr val="C00000"/>
                    </a:solidFill>
                    <a:sym typeface="Wingdings" panose="05000000000000000000" pitchFamily="2" charset="2"/>
                  </a:rPr>
                  <a:t>Experimental</a:t>
                </a:r>
                <a:r>
                  <a:rPr lang="de-DE" dirty="0" smtClean="0">
                    <a:sym typeface="Wingdings" panose="05000000000000000000" pitchFamily="2" charset="2"/>
                  </a:rPr>
                  <a:t> </a:t>
                </a:r>
                <a:r>
                  <a:rPr lang="de-DE" dirty="0" err="1" smtClean="0">
                    <a:sym typeface="Wingdings" panose="05000000000000000000" pitchFamily="2" charset="2"/>
                  </a:rPr>
                  <a:t>vs</a:t>
                </a:r>
                <a:r>
                  <a:rPr lang="de-DE" dirty="0" smtClean="0">
                    <a:sym typeface="Wingdings" panose="05000000000000000000" pitchFamily="2" charset="2"/>
                  </a:rPr>
                  <a:t> </a:t>
                </a:r>
                <a:r>
                  <a:rPr lang="de-DE" dirty="0" err="1" smtClean="0">
                    <a:solidFill>
                      <a:srgbClr val="7030A0"/>
                    </a:solidFill>
                    <a:sym typeface="Wingdings" panose="05000000000000000000" pitchFamily="2" charset="2"/>
                  </a:rPr>
                  <a:t>Synthetic</a:t>
                </a:r>
                <a:r>
                  <a:rPr lang="de-DE" dirty="0" smtClean="0">
                    <a:sym typeface="Wingdings" panose="05000000000000000000" pitchFamily="2" charset="2"/>
                  </a:rPr>
                  <a:t> </a:t>
                </a:r>
                <a:r>
                  <a:rPr lang="de-DE" dirty="0" err="1" smtClean="0">
                    <a:sym typeface="Wingdings" panose="05000000000000000000" pitchFamily="2" charset="2"/>
                  </a:rPr>
                  <a:t>response</a:t>
                </a:r>
                <a:r>
                  <a:rPr lang="de-DE" dirty="0" smtClean="0">
                    <a:sym typeface="Wingdings" panose="05000000000000000000" pitchFamily="2" charset="2"/>
                  </a:rPr>
                  <a:t>:</a:t>
                </a:r>
              </a:p>
              <a:p>
                <a:pPr marL="285750" indent="-285750">
                  <a:buFont typeface="Arial" panose="020B0604020202020204" pitchFamily="34" charset="0"/>
                  <a:buChar char="•"/>
                </a:pPr>
                <a:r>
                  <a:rPr lang="de-DE" dirty="0" err="1" smtClean="0">
                    <a:sym typeface="Wingdings" panose="05000000000000000000" pitchFamily="2" charset="2"/>
                  </a:rPr>
                  <a:t>Faster</a:t>
                </a:r>
                <a:r>
                  <a:rPr lang="de-DE" dirty="0" smtClean="0">
                    <a:sym typeface="Wingdings" panose="05000000000000000000" pitchFamily="2" charset="2"/>
                  </a:rPr>
                  <a:t> </a:t>
                </a:r>
                <a:r>
                  <a:rPr lang="de-DE" dirty="0" err="1" smtClean="0">
                    <a:sym typeface="Wingdings" panose="05000000000000000000" pitchFamily="2" charset="2"/>
                  </a:rPr>
                  <a:t>response</a:t>
                </a:r>
                <a:endParaRPr lang="de-DE" dirty="0" smtClean="0">
                  <a:sym typeface="Wingdings" panose="05000000000000000000" pitchFamily="2" charset="2"/>
                </a:endParaRPr>
              </a:p>
              <a:p>
                <a:pPr marL="285750" indent="-285750">
                  <a:buFont typeface="Arial" panose="020B0604020202020204" pitchFamily="34" charset="0"/>
                  <a:buChar char="•"/>
                </a:pPr>
                <a14:m>
                  <m:oMath xmlns:m="http://schemas.openxmlformats.org/officeDocument/2006/math">
                    <m:r>
                      <a:rPr lang="de-DE" b="0" i="1" smtClean="0">
                        <a:latin typeface="Cambria Math" panose="02040503050406030204" pitchFamily="18" charset="0"/>
                        <a:sym typeface="Wingdings" panose="05000000000000000000" pitchFamily="2" charset="2"/>
                      </a:rPr>
                      <m:t>6.5% </m:t>
                    </m:r>
                  </m:oMath>
                </a14:m>
                <a:r>
                  <a:rPr lang="de-DE" dirty="0" err="1" smtClean="0">
                    <a:sym typeface="Wingdings" panose="05000000000000000000" pitchFamily="2" charset="2"/>
                  </a:rPr>
                  <a:t>overshoot</a:t>
                </a:r>
                <a:r>
                  <a:rPr lang="de-DE" dirty="0" smtClean="0">
                    <a:sym typeface="Wingdings" panose="05000000000000000000" pitchFamily="2" charset="2"/>
                  </a:rPr>
                  <a:t> </a:t>
                </a:r>
                <a:r>
                  <a:rPr lang="de-DE" dirty="0" err="1" smtClean="0">
                    <a:sym typeface="Wingdings" panose="05000000000000000000" pitchFamily="2" charset="2"/>
                  </a:rPr>
                  <a:t>compared</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14:m>
                  <m:oMath xmlns:m="http://schemas.openxmlformats.org/officeDocument/2006/math">
                    <m:r>
                      <a:rPr lang="de-DE" b="0" i="1" smtClean="0">
                        <a:latin typeface="Cambria Math" panose="02040503050406030204" pitchFamily="18" charset="0"/>
                        <a:sym typeface="Wingdings" panose="05000000000000000000" pitchFamily="2" charset="2"/>
                      </a:rPr>
                      <m:t>0%</m:t>
                    </m:r>
                  </m:oMath>
                </a14:m>
                <a:endParaRPr lang="de-DE" dirty="0" smtClean="0">
                  <a:sym typeface="Wingdings" panose="05000000000000000000" pitchFamily="2" charset="2"/>
                </a:endParaRPr>
              </a:p>
              <a:p>
                <a:pPr marL="285750" indent="-285750">
                  <a:buFont typeface="Arial" panose="020B0604020202020204" pitchFamily="34" charset="0"/>
                  <a:buChar char="•"/>
                </a:pPr>
                <a:r>
                  <a:rPr lang="de-DE" dirty="0" err="1" smtClean="0">
                    <a:sym typeface="Wingdings" panose="05000000000000000000" pitchFamily="2" charset="2"/>
                  </a:rPr>
                  <a:t>Longer</a:t>
                </a:r>
                <a:r>
                  <a:rPr lang="de-DE" dirty="0" smtClean="0">
                    <a:sym typeface="Wingdings" panose="05000000000000000000" pitchFamily="2" charset="2"/>
                  </a:rPr>
                  <a:t> </a:t>
                </a:r>
                <a:r>
                  <a:rPr lang="de-DE" dirty="0" err="1" smtClean="0">
                    <a:sym typeface="Wingdings" panose="05000000000000000000" pitchFamily="2" charset="2"/>
                  </a:rPr>
                  <a:t>settling</a:t>
                </a:r>
                <a:r>
                  <a:rPr lang="de-DE" dirty="0" smtClean="0">
                    <a:sym typeface="Wingdings" panose="05000000000000000000" pitchFamily="2" charset="2"/>
                  </a:rPr>
                  <a:t> time</a:t>
                </a:r>
              </a:p>
              <a:p>
                <a:pPr marL="285750" indent="-285750">
                  <a:buFont typeface="Arial" panose="020B0604020202020204" pitchFamily="34" charset="0"/>
                  <a:buChar char="•"/>
                </a:pPr>
                <a:r>
                  <a:rPr lang="de-DE" dirty="0" smtClean="0">
                    <a:sym typeface="Wingdings" panose="05000000000000000000" pitchFamily="2" charset="2"/>
                  </a:rPr>
                  <a:t>Non-</a:t>
                </a:r>
                <a:r>
                  <a:rPr lang="de-DE" dirty="0" err="1" smtClean="0">
                    <a:sym typeface="Wingdings" panose="05000000000000000000" pitchFamily="2" charset="2"/>
                  </a:rPr>
                  <a:t>linearities</a:t>
                </a:r>
                <a:r>
                  <a:rPr lang="de-DE" dirty="0" smtClean="0">
                    <a:sym typeface="Wingdings" panose="05000000000000000000" pitchFamily="2" charset="2"/>
                  </a:rPr>
                  <a:t> </a:t>
                </a:r>
                <a:r>
                  <a:rPr lang="de-DE" dirty="0" err="1" smtClean="0">
                    <a:sym typeface="Wingdings" panose="05000000000000000000" pitchFamily="2" charset="2"/>
                  </a:rPr>
                  <a:t>present</a:t>
                </a:r>
                <a:r>
                  <a:rPr lang="de-DE" dirty="0" smtClean="0">
                    <a:sym typeface="Wingdings" panose="05000000000000000000" pitchFamily="2" charset="2"/>
                  </a:rPr>
                  <a:t> (</a:t>
                </a:r>
                <a:r>
                  <a:rPr lang="de-DE" dirty="0" err="1" smtClean="0">
                    <a:sym typeface="Wingdings" panose="05000000000000000000" pitchFamily="2" charset="2"/>
                  </a:rPr>
                  <a:t>valve</a:t>
                </a:r>
                <a:r>
                  <a:rPr lang="de-DE" dirty="0" smtClean="0">
                    <a:sym typeface="Wingdings" panose="05000000000000000000" pitchFamily="2" charset="2"/>
                  </a:rPr>
                  <a:t> </a:t>
                </a:r>
                <a:r>
                  <a:rPr lang="de-DE" dirty="0" err="1" smtClean="0">
                    <a:sym typeface="Wingdings" panose="05000000000000000000" pitchFamily="2" charset="2"/>
                  </a:rPr>
                  <a:t>sticking</a:t>
                </a:r>
                <a:r>
                  <a:rPr lang="de-DE" dirty="0" smtClean="0">
                    <a:sym typeface="Wingdings" panose="05000000000000000000" pitchFamily="2" charset="2"/>
                  </a:rPr>
                  <a:t>)</a:t>
                </a:r>
                <a:endParaRPr lang="de-DE" dirty="0">
                  <a:sym typeface="Wingdings" panose="05000000000000000000" pitchFamily="2" charset="2"/>
                </a:endParaRPr>
              </a:p>
              <a:p>
                <a:pPr marL="285750" indent="-285750">
                  <a:buFont typeface="Arial" panose="020B0604020202020204" pitchFamily="34" charset="0"/>
                  <a:buChar char="•"/>
                </a:pPr>
                <a:endParaRPr lang="de-DE" dirty="0" smtClean="0">
                  <a:sym typeface="Wingdings" panose="05000000000000000000" pitchFamily="2" charset="2"/>
                </a:endParaRPr>
              </a:p>
            </p:txBody>
          </p:sp>
        </mc:Choice>
        <mc:Fallback>
          <p:sp>
            <p:nvSpPr>
              <p:cNvPr id="10" name="Rectangle 9"/>
              <p:cNvSpPr>
                <a:spLocks noRot="1" noChangeAspect="1" noMove="1" noResize="1" noEditPoints="1" noAdjustHandles="1" noChangeArrowheads="1" noChangeShapeType="1" noTextEdit="1"/>
              </p:cNvSpPr>
              <p:nvPr/>
            </p:nvSpPr>
            <p:spPr>
              <a:xfrm>
                <a:off x="654673" y="1532435"/>
                <a:ext cx="4822202" cy="4822730"/>
              </a:xfrm>
              <a:prstGeom prst="rect">
                <a:avLst/>
              </a:prstGeom>
              <a:blipFill>
                <a:blip r:embed="rId4"/>
                <a:stretch>
                  <a:fillRect l="-1011" t="-631"/>
                </a:stretch>
              </a:blipFill>
            </p:spPr>
            <p:txBody>
              <a:bodyPr/>
              <a:lstStyle/>
              <a:p>
                <a:r>
                  <a:rPr lang="de-DE">
                    <a:noFill/>
                  </a:rPr>
                  <a:t> </a:t>
                </a:r>
              </a:p>
            </p:txBody>
          </p:sp>
        </mc:Fallback>
      </mc:AlternateContent>
      <p:sp>
        <p:nvSpPr>
          <p:cNvPr id="4" name="Rectangle 3"/>
          <p:cNvSpPr/>
          <p:nvPr/>
        </p:nvSpPr>
        <p:spPr>
          <a:xfrm>
            <a:off x="3388453" y="3164236"/>
            <a:ext cx="1540422" cy="923330"/>
          </a:xfrm>
          <a:prstGeom prst="rect">
            <a:avLst/>
          </a:prstGeom>
          <a:ln w="12700">
            <a:solidFill>
              <a:srgbClr val="7030A0"/>
            </a:solidFill>
          </a:ln>
        </p:spPr>
        <p:txBody>
          <a:bodyPr wrap="square">
            <a:spAutoFit/>
          </a:bodyPr>
          <a:lstStyle/>
          <a:p>
            <a:pPr algn="ctr"/>
            <a:r>
              <a:rPr lang="de-DE" dirty="0" err="1">
                <a:solidFill>
                  <a:srgbClr val="7030A0"/>
                </a:solidFill>
                <a:sym typeface="Wingdings" panose="05000000000000000000" pitchFamily="2" charset="2"/>
              </a:rPr>
              <a:t>Satisfactory</a:t>
            </a:r>
            <a:r>
              <a:rPr lang="de-DE" dirty="0">
                <a:solidFill>
                  <a:srgbClr val="7030A0"/>
                </a:solidFill>
                <a:sym typeface="Wingdings" panose="05000000000000000000" pitchFamily="2" charset="2"/>
              </a:rPr>
              <a:t> </a:t>
            </a:r>
            <a:r>
              <a:rPr lang="de-DE" dirty="0" err="1">
                <a:solidFill>
                  <a:srgbClr val="7030A0"/>
                </a:solidFill>
                <a:sym typeface="Wingdings" panose="05000000000000000000" pitchFamily="2" charset="2"/>
              </a:rPr>
              <a:t>synthetic</a:t>
            </a:r>
            <a:r>
              <a:rPr lang="de-DE" dirty="0">
                <a:solidFill>
                  <a:srgbClr val="7030A0"/>
                </a:solidFill>
                <a:sym typeface="Wingdings" panose="05000000000000000000" pitchFamily="2" charset="2"/>
              </a:rPr>
              <a:t> </a:t>
            </a:r>
            <a:r>
              <a:rPr lang="de-DE" dirty="0" err="1">
                <a:solidFill>
                  <a:srgbClr val="7030A0"/>
                </a:solidFill>
                <a:sym typeface="Wingdings" panose="05000000000000000000" pitchFamily="2" charset="2"/>
              </a:rPr>
              <a:t>response</a:t>
            </a:r>
            <a:endParaRPr lang="de-DE" dirty="0">
              <a:solidFill>
                <a:srgbClr val="7030A0"/>
              </a:solidFill>
              <a:sym typeface="Wingdings" panose="05000000000000000000" pitchFamily="2" charset="2"/>
            </a:endParaRPr>
          </a:p>
        </p:txBody>
      </p:sp>
      <p:sp>
        <p:nvSpPr>
          <p:cNvPr id="9" name="Left Brace 8"/>
          <p:cNvSpPr/>
          <p:nvPr/>
        </p:nvSpPr>
        <p:spPr>
          <a:xfrm rot="10800000">
            <a:off x="3169743" y="3209924"/>
            <a:ext cx="121637" cy="831953"/>
          </a:xfrm>
          <a:prstGeom prst="leftBrace">
            <a:avLst>
              <a:gd name="adj1" fmla="val 52036"/>
              <a:gd name="adj2" fmla="val 50000"/>
            </a:avLst>
          </a:prstGeom>
          <a:ln w="12700">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227298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C91E4AE-15C4-09CE-7579-F843074EAB70}"/>
              </a:ext>
            </a:extLst>
          </p:cNvPr>
          <p:cNvSpPr>
            <a:spLocks noGrp="1"/>
          </p:cNvSpPr>
          <p:nvPr>
            <p:ph sz="quarter" idx="13"/>
          </p:nvPr>
        </p:nvSpPr>
        <p:spPr>
          <a:xfrm>
            <a:off x="658811" y="1223963"/>
            <a:ext cx="10839311" cy="4843462"/>
          </a:xfrm>
          <a:ln>
            <a:solidFill>
              <a:schemeClr val="bg1"/>
            </a:solidFill>
          </a:ln>
        </p:spPr>
        <p:txBody>
          <a:bodyPr>
            <a:noAutofit/>
          </a:bodyPr>
          <a:lstStyle/>
          <a:p>
            <a:pPr marL="285750" indent="-285750">
              <a:lnSpc>
                <a:spcPct val="200000"/>
              </a:lnSpc>
              <a:buFont typeface="Arial" panose="020B0604020202020204" pitchFamily="34" charset="0"/>
              <a:buChar char="•"/>
            </a:pPr>
            <a:r>
              <a:rPr lang="de-DE" sz="1700" dirty="0" err="1"/>
              <a:t>Established</a:t>
            </a:r>
            <a:r>
              <a:rPr lang="de-DE" sz="1700" dirty="0"/>
              <a:t> </a:t>
            </a:r>
            <a:r>
              <a:rPr lang="de-DE" sz="1700" dirty="0" err="1"/>
              <a:t>framework</a:t>
            </a:r>
            <a:r>
              <a:rPr lang="de-DE" sz="1700" dirty="0"/>
              <a:t> </a:t>
            </a:r>
            <a:r>
              <a:rPr lang="de-DE" sz="1700" dirty="0" err="1"/>
              <a:t>for</a:t>
            </a:r>
            <a:r>
              <a:rPr lang="de-DE" sz="1700" dirty="0"/>
              <a:t> </a:t>
            </a:r>
            <a:r>
              <a:rPr lang="de-DE" sz="1700" dirty="0" err="1"/>
              <a:t>identifying</a:t>
            </a:r>
            <a:r>
              <a:rPr lang="de-DE" sz="1700" dirty="0"/>
              <a:t> </a:t>
            </a:r>
            <a:r>
              <a:rPr lang="de-DE" sz="1700" dirty="0" err="1"/>
              <a:t>the</a:t>
            </a:r>
            <a:r>
              <a:rPr lang="de-DE" sz="1700" dirty="0"/>
              <a:t> </a:t>
            </a:r>
            <a:r>
              <a:rPr lang="de-DE" sz="1700" dirty="0" err="1"/>
              <a:t>dynamics</a:t>
            </a:r>
            <a:r>
              <a:rPr lang="de-DE" sz="1700" dirty="0"/>
              <a:t> </a:t>
            </a:r>
            <a:r>
              <a:rPr lang="de-DE" sz="1700" dirty="0" err="1"/>
              <a:t>of</a:t>
            </a:r>
            <a:r>
              <a:rPr lang="de-DE" sz="1700" dirty="0"/>
              <a:t> </a:t>
            </a:r>
            <a:r>
              <a:rPr lang="de-DE" sz="1700" dirty="0" err="1"/>
              <a:t>the</a:t>
            </a:r>
            <a:r>
              <a:rPr lang="de-DE" sz="1700" dirty="0"/>
              <a:t> </a:t>
            </a:r>
            <a:r>
              <a:rPr lang="de-DE" sz="1700" dirty="0" err="1" smtClean="0"/>
              <a:t>system</a:t>
            </a:r>
            <a:endParaRPr lang="de-DE" sz="1700" dirty="0" smtClean="0"/>
          </a:p>
          <a:p>
            <a:pPr marL="285750" indent="-285750">
              <a:lnSpc>
                <a:spcPct val="200000"/>
              </a:lnSpc>
              <a:buFont typeface="Arial" panose="020B0604020202020204" pitchFamily="34" charset="0"/>
              <a:buChar char="•"/>
            </a:pPr>
            <a:r>
              <a:rPr lang="de-DE" sz="1700" dirty="0" err="1" smtClean="0"/>
              <a:t>Perturbative</a:t>
            </a:r>
            <a:r>
              <a:rPr lang="de-DE" sz="1700" dirty="0" smtClean="0"/>
              <a:t> </a:t>
            </a:r>
            <a:r>
              <a:rPr lang="de-DE" sz="1700" dirty="0" err="1" smtClean="0"/>
              <a:t>experiments</a:t>
            </a:r>
            <a:r>
              <a:rPr lang="de-DE" sz="1700" dirty="0" smtClean="0"/>
              <a:t> </a:t>
            </a:r>
            <a:r>
              <a:rPr lang="de-DE" sz="1700" dirty="0" err="1" smtClean="0"/>
              <a:t>provide</a:t>
            </a:r>
            <a:r>
              <a:rPr lang="de-DE" sz="1700" dirty="0" smtClean="0"/>
              <a:t> </a:t>
            </a:r>
            <a:r>
              <a:rPr lang="de-DE" sz="1700" dirty="0" err="1" smtClean="0"/>
              <a:t>with</a:t>
            </a:r>
            <a:r>
              <a:rPr lang="de-DE" sz="1700" dirty="0" smtClean="0"/>
              <a:t> </a:t>
            </a:r>
            <a:r>
              <a:rPr lang="de-DE" sz="1700" dirty="0" err="1" smtClean="0"/>
              <a:t>the</a:t>
            </a:r>
            <a:r>
              <a:rPr lang="de-DE" sz="1700" dirty="0" smtClean="0"/>
              <a:t> </a:t>
            </a:r>
            <a:r>
              <a:rPr lang="de-DE" sz="1700" dirty="0" err="1" smtClean="0"/>
              <a:t>dynamics</a:t>
            </a:r>
            <a:r>
              <a:rPr lang="de-DE" sz="1700" dirty="0" smtClean="0"/>
              <a:t> </a:t>
            </a:r>
            <a:r>
              <a:rPr lang="de-DE" sz="1700" dirty="0" err="1" smtClean="0"/>
              <a:t>of</a:t>
            </a:r>
            <a:r>
              <a:rPr lang="de-DE" sz="1700" dirty="0" smtClean="0"/>
              <a:t> </a:t>
            </a:r>
            <a:r>
              <a:rPr lang="de-DE" sz="1700" dirty="0" err="1" smtClean="0"/>
              <a:t>the</a:t>
            </a:r>
            <a:r>
              <a:rPr lang="de-DE" sz="1700" dirty="0" smtClean="0"/>
              <a:t> </a:t>
            </a:r>
            <a:r>
              <a:rPr lang="de-DE" sz="1700" dirty="0" err="1" smtClean="0"/>
              <a:t>system</a:t>
            </a:r>
            <a:r>
              <a:rPr lang="de-DE" sz="1700" dirty="0" smtClean="0"/>
              <a:t> </a:t>
            </a:r>
          </a:p>
          <a:p>
            <a:pPr marL="700088" lvl="4" indent="-342900">
              <a:lnSpc>
                <a:spcPct val="200000"/>
              </a:lnSpc>
              <a:buFont typeface="Wingdings" panose="05000000000000000000" pitchFamily="2" charset="2"/>
              <a:buChar char="Ø"/>
            </a:pPr>
            <a:r>
              <a:rPr lang="de-DE" sz="1700" dirty="0" err="1" smtClean="0"/>
              <a:t>Multisinusoidal</a:t>
            </a:r>
            <a:r>
              <a:rPr lang="de-DE" sz="1700" dirty="0" smtClean="0"/>
              <a:t> </a:t>
            </a:r>
            <a:r>
              <a:rPr lang="de-DE" sz="1700" dirty="0" err="1" smtClean="0"/>
              <a:t>and</a:t>
            </a:r>
            <a:r>
              <a:rPr lang="de-DE" sz="1700" dirty="0" smtClean="0"/>
              <a:t> </a:t>
            </a:r>
            <a:r>
              <a:rPr lang="de-DE" sz="1700" dirty="0" err="1" smtClean="0"/>
              <a:t>impulse</a:t>
            </a:r>
            <a:r>
              <a:rPr lang="de-DE" sz="1700" dirty="0" smtClean="0"/>
              <a:t>-like </a:t>
            </a:r>
            <a:r>
              <a:rPr lang="de-DE" sz="1700" dirty="0" err="1" smtClean="0"/>
              <a:t>signals</a:t>
            </a:r>
            <a:r>
              <a:rPr lang="de-DE" sz="1700" dirty="0" smtClean="0"/>
              <a:t> </a:t>
            </a:r>
            <a:r>
              <a:rPr lang="de-DE" sz="1700" dirty="0" err="1" smtClean="0"/>
              <a:t>provide</a:t>
            </a:r>
            <a:r>
              <a:rPr lang="de-DE" sz="1700" dirty="0" smtClean="0"/>
              <a:t> </a:t>
            </a:r>
            <a:r>
              <a:rPr lang="de-DE" sz="1700" dirty="0" err="1" smtClean="0"/>
              <a:t>with</a:t>
            </a:r>
            <a:r>
              <a:rPr lang="de-DE" sz="1700" dirty="0" smtClean="0"/>
              <a:t> </a:t>
            </a:r>
            <a:r>
              <a:rPr lang="de-DE" sz="1700" dirty="0" err="1" smtClean="0"/>
              <a:t>transfer</a:t>
            </a:r>
            <a:r>
              <a:rPr lang="de-DE" sz="1700" dirty="0" smtClean="0"/>
              <a:t> </a:t>
            </a:r>
            <a:r>
              <a:rPr lang="de-DE" sz="1700" dirty="0" err="1" smtClean="0"/>
              <a:t>function</a:t>
            </a:r>
            <a:r>
              <a:rPr lang="de-DE" sz="1700" dirty="0" smtClean="0"/>
              <a:t> </a:t>
            </a:r>
            <a:r>
              <a:rPr lang="de-DE" sz="1700" dirty="0" err="1" smtClean="0"/>
              <a:t>estimations</a:t>
            </a:r>
            <a:endParaRPr lang="de-DE" sz="1700" dirty="0" smtClean="0"/>
          </a:p>
          <a:p>
            <a:pPr marL="700088" lvl="4" indent="-342900">
              <a:lnSpc>
                <a:spcPct val="200000"/>
              </a:lnSpc>
              <a:buFont typeface="Wingdings" panose="05000000000000000000" pitchFamily="2" charset="2"/>
              <a:buChar char="Ø"/>
            </a:pPr>
            <a:r>
              <a:rPr lang="de-DE" sz="1700" dirty="0" smtClean="0"/>
              <a:t>Pure </a:t>
            </a:r>
            <a:r>
              <a:rPr lang="de-DE" sz="1700" dirty="0" err="1" smtClean="0"/>
              <a:t>delay</a:t>
            </a:r>
            <a:r>
              <a:rPr lang="de-DE" sz="1700" dirty="0" smtClean="0"/>
              <a:t> </a:t>
            </a:r>
            <a:r>
              <a:rPr lang="de-DE" sz="1700" dirty="0" err="1" smtClean="0"/>
              <a:t>behaviour</a:t>
            </a:r>
            <a:r>
              <a:rPr lang="de-DE" sz="1700" dirty="0" smtClean="0"/>
              <a:t> </a:t>
            </a:r>
            <a:r>
              <a:rPr lang="de-DE" sz="1700" dirty="0" err="1" smtClean="0"/>
              <a:t>for</a:t>
            </a:r>
            <a:r>
              <a:rPr lang="de-DE" sz="1700" dirty="0" smtClean="0"/>
              <a:t> </a:t>
            </a:r>
            <a:r>
              <a:rPr lang="de-DE" sz="1700" dirty="0" err="1" smtClean="0"/>
              <a:t>the</a:t>
            </a:r>
            <a:r>
              <a:rPr lang="de-DE" sz="1700" dirty="0" smtClean="0"/>
              <a:t> </a:t>
            </a:r>
            <a:r>
              <a:rPr lang="de-DE" sz="1700" dirty="0" err="1" smtClean="0"/>
              <a:t>investigated</a:t>
            </a:r>
            <a:r>
              <a:rPr lang="de-DE" sz="1700" dirty="0" smtClean="0"/>
              <a:t> </a:t>
            </a:r>
            <a:r>
              <a:rPr lang="de-DE" sz="1700" dirty="0" err="1" smtClean="0"/>
              <a:t>frequency</a:t>
            </a:r>
            <a:r>
              <a:rPr lang="de-DE" sz="1700" dirty="0" smtClean="0"/>
              <a:t> </a:t>
            </a:r>
            <a:r>
              <a:rPr lang="de-DE" sz="1700" dirty="0" err="1" smtClean="0"/>
              <a:t>regime</a:t>
            </a:r>
            <a:r>
              <a:rPr lang="de-DE" sz="1700" dirty="0" smtClean="0"/>
              <a:t>: </a:t>
            </a:r>
            <a:r>
              <a:rPr lang="de-DE" sz="1700" dirty="0" err="1" smtClean="0"/>
              <a:t>only</a:t>
            </a:r>
            <a:r>
              <a:rPr lang="de-DE" sz="1700" dirty="0"/>
              <a:t> </a:t>
            </a:r>
            <a:r>
              <a:rPr lang="de-DE" sz="1700" dirty="0" err="1" smtClean="0"/>
              <a:t>the</a:t>
            </a:r>
            <a:r>
              <a:rPr lang="de-DE" sz="1700" dirty="0" smtClean="0"/>
              <a:t> </a:t>
            </a:r>
            <a:r>
              <a:rPr lang="de-DE" sz="1700" dirty="0" err="1" smtClean="0"/>
              <a:t>steady</a:t>
            </a:r>
            <a:r>
              <a:rPr lang="de-DE" sz="1700" dirty="0" smtClean="0"/>
              <a:t> </a:t>
            </a:r>
            <a:r>
              <a:rPr lang="de-DE" sz="1700" dirty="0" err="1" smtClean="0"/>
              <a:t>state</a:t>
            </a:r>
            <a:r>
              <a:rPr lang="de-DE" sz="1700" dirty="0" smtClean="0"/>
              <a:t> </a:t>
            </a:r>
            <a:r>
              <a:rPr lang="de-DE" sz="1700" dirty="0" err="1" smtClean="0"/>
              <a:t>of</a:t>
            </a:r>
            <a:r>
              <a:rPr lang="de-DE" sz="1700" dirty="0" smtClean="0"/>
              <a:t> </a:t>
            </a:r>
            <a:r>
              <a:rPr lang="de-DE" sz="1700" dirty="0" err="1" smtClean="0"/>
              <a:t>the</a:t>
            </a:r>
            <a:r>
              <a:rPr lang="de-DE" sz="1700" dirty="0" smtClean="0"/>
              <a:t> </a:t>
            </a:r>
            <a:r>
              <a:rPr lang="de-DE" sz="1700" dirty="0" err="1" smtClean="0"/>
              <a:t>system</a:t>
            </a:r>
            <a:r>
              <a:rPr lang="de-DE" sz="1700" dirty="0" smtClean="0"/>
              <a:t> </a:t>
            </a:r>
            <a:r>
              <a:rPr lang="de-DE" sz="1700" dirty="0" err="1" smtClean="0"/>
              <a:t>is</a:t>
            </a:r>
            <a:r>
              <a:rPr lang="de-DE" sz="1700" dirty="0" smtClean="0"/>
              <a:t> </a:t>
            </a:r>
            <a:r>
              <a:rPr lang="de-DE" sz="1700" dirty="0" err="1" smtClean="0"/>
              <a:t>captured</a:t>
            </a:r>
            <a:endParaRPr lang="de-DE" sz="1700" dirty="0"/>
          </a:p>
          <a:p>
            <a:pPr marL="285750" indent="-285750">
              <a:lnSpc>
                <a:spcPct val="200000"/>
              </a:lnSpc>
              <a:buFont typeface="Arial" panose="020B0604020202020204" pitchFamily="34" charset="0"/>
              <a:buChar char="•"/>
            </a:pPr>
            <a:r>
              <a:rPr lang="de-DE" sz="1700" dirty="0" err="1" smtClean="0"/>
              <a:t>Modelling</a:t>
            </a:r>
            <a:r>
              <a:rPr lang="de-DE" sz="1700" dirty="0" smtClean="0"/>
              <a:t> </a:t>
            </a:r>
            <a:r>
              <a:rPr lang="de-DE" sz="1700" dirty="0" err="1" smtClean="0"/>
              <a:t>of</a:t>
            </a:r>
            <a:r>
              <a:rPr lang="de-DE" sz="1700" dirty="0" smtClean="0"/>
              <a:t> </a:t>
            </a:r>
            <a:r>
              <a:rPr lang="de-DE" sz="1700" dirty="0" err="1" smtClean="0"/>
              <a:t>the</a:t>
            </a:r>
            <a:r>
              <a:rPr lang="de-DE" sz="1700" dirty="0" smtClean="0"/>
              <a:t> experimental </a:t>
            </a:r>
            <a:r>
              <a:rPr lang="de-DE" sz="1700" dirty="0" err="1" smtClean="0"/>
              <a:t>transfer</a:t>
            </a:r>
            <a:r>
              <a:rPr lang="de-DE" sz="1700" dirty="0" smtClean="0"/>
              <a:t> </a:t>
            </a:r>
            <a:r>
              <a:rPr lang="de-DE" sz="1700" dirty="0" err="1" smtClean="0"/>
              <a:t>function</a:t>
            </a:r>
            <a:r>
              <a:rPr lang="de-DE" sz="1700" dirty="0" smtClean="0"/>
              <a:t> </a:t>
            </a:r>
            <a:r>
              <a:rPr lang="de-DE" sz="1700" dirty="0" err="1" smtClean="0"/>
              <a:t>is</a:t>
            </a:r>
            <a:r>
              <a:rPr lang="de-DE" sz="1700" dirty="0" smtClean="0"/>
              <a:t> </a:t>
            </a:r>
            <a:r>
              <a:rPr lang="de-DE" sz="1700" dirty="0" err="1" smtClean="0"/>
              <a:t>possible</a:t>
            </a:r>
            <a:r>
              <a:rPr lang="de-DE" sz="1700" dirty="0" smtClean="0"/>
              <a:t> </a:t>
            </a:r>
            <a:r>
              <a:rPr lang="de-DE" sz="1700" dirty="0" err="1" smtClean="0"/>
              <a:t>with</a:t>
            </a:r>
            <a:r>
              <a:rPr lang="de-DE" sz="1700" dirty="0" smtClean="0"/>
              <a:t> simple </a:t>
            </a:r>
            <a:r>
              <a:rPr lang="de-DE" sz="1700" dirty="0" err="1" smtClean="0"/>
              <a:t>models</a:t>
            </a:r>
            <a:endParaRPr lang="de-DE" sz="1700" dirty="0" smtClean="0"/>
          </a:p>
          <a:p>
            <a:pPr marL="285750" indent="-285750">
              <a:lnSpc>
                <a:spcPct val="200000"/>
              </a:lnSpc>
              <a:buFont typeface="Arial" panose="020B0604020202020204" pitchFamily="34" charset="0"/>
              <a:buChar char="•"/>
            </a:pPr>
            <a:r>
              <a:rPr lang="de-DE" sz="1700" dirty="0" smtClean="0"/>
              <a:t>PI </a:t>
            </a:r>
            <a:r>
              <a:rPr lang="de-DE" sz="1700" dirty="0" err="1"/>
              <a:t>gains</a:t>
            </a:r>
            <a:r>
              <a:rPr lang="de-DE" sz="1700" dirty="0"/>
              <a:t> </a:t>
            </a:r>
            <a:r>
              <a:rPr lang="de-DE" sz="1700" dirty="0" err="1"/>
              <a:t>can</a:t>
            </a:r>
            <a:r>
              <a:rPr lang="de-DE" sz="1700" dirty="0"/>
              <a:t> </a:t>
            </a:r>
            <a:r>
              <a:rPr lang="de-DE" sz="1700" dirty="0" err="1"/>
              <a:t>be</a:t>
            </a:r>
            <a:r>
              <a:rPr lang="de-DE" sz="1700" dirty="0"/>
              <a:t> </a:t>
            </a:r>
            <a:r>
              <a:rPr lang="de-DE" sz="1700" dirty="0" err="1"/>
              <a:t>further</a:t>
            </a:r>
            <a:r>
              <a:rPr lang="de-DE" sz="1700" dirty="0"/>
              <a:t> </a:t>
            </a:r>
            <a:r>
              <a:rPr lang="de-DE" sz="1700" dirty="0" err="1"/>
              <a:t>optimized</a:t>
            </a:r>
            <a:endParaRPr lang="de-DE" sz="1700" dirty="0"/>
          </a:p>
          <a:p>
            <a:pPr marL="642938" lvl="4" indent="-285750">
              <a:lnSpc>
                <a:spcPct val="200000"/>
              </a:lnSpc>
              <a:buFont typeface="Wingdings" panose="05000000000000000000" pitchFamily="2" charset="2"/>
              <a:buChar char="Ø"/>
            </a:pPr>
            <a:r>
              <a:rPr lang="de-DE" sz="1700" dirty="0" smtClean="0"/>
              <a:t>Main </a:t>
            </a:r>
            <a:r>
              <a:rPr lang="de-DE" sz="1700" dirty="0" err="1" smtClean="0"/>
              <a:t>obstacle</a:t>
            </a:r>
            <a:r>
              <a:rPr lang="de-DE" sz="1700" dirty="0" smtClean="0"/>
              <a:t>: </a:t>
            </a:r>
            <a:r>
              <a:rPr lang="de-DE" sz="1700" dirty="0" err="1" smtClean="0"/>
              <a:t>the</a:t>
            </a:r>
            <a:r>
              <a:rPr lang="de-DE" sz="1700" dirty="0" smtClean="0"/>
              <a:t> </a:t>
            </a:r>
            <a:r>
              <a:rPr lang="de-DE" sz="1700" dirty="0" err="1" smtClean="0"/>
              <a:t>delay</a:t>
            </a:r>
            <a:r>
              <a:rPr lang="de-DE" sz="1700" dirty="0" smtClean="0"/>
              <a:t> </a:t>
            </a:r>
            <a:r>
              <a:rPr lang="de-DE" sz="1700" dirty="0" err="1" smtClean="0"/>
              <a:t>of</a:t>
            </a:r>
            <a:r>
              <a:rPr lang="de-DE" sz="1700" dirty="0" smtClean="0"/>
              <a:t> </a:t>
            </a:r>
            <a:r>
              <a:rPr lang="de-DE" sz="1700" dirty="0" err="1" smtClean="0"/>
              <a:t>the</a:t>
            </a:r>
            <a:r>
              <a:rPr lang="de-DE" sz="1700" dirty="0" smtClean="0"/>
              <a:t> </a:t>
            </a:r>
            <a:r>
              <a:rPr lang="de-DE" sz="1700" dirty="0" err="1" smtClean="0"/>
              <a:t>system</a:t>
            </a:r>
            <a:endParaRPr lang="de-DE" sz="1700" dirty="0" smtClean="0"/>
          </a:p>
        </p:txBody>
      </p:sp>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29</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Summary</a:t>
            </a:r>
            <a:endParaRPr lang="en-GB" dirty="0"/>
          </a:p>
        </p:txBody>
      </p:sp>
    </p:spTree>
    <p:extLst>
      <p:ext uri="{BB962C8B-B14F-4D97-AF65-F5344CB8AC3E}">
        <p14:creationId xmlns:p14="http://schemas.microsoft.com/office/powerpoint/2010/main" val="395184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3</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Motivation</a:t>
            </a:r>
            <a:endParaRPr lang="en-GB" dirty="0">
              <a:solidFill>
                <a:srgbClr val="FF0000"/>
              </a:solidFill>
            </a:endParaRPr>
          </a:p>
        </p:txBody>
      </p:sp>
      <mc:AlternateContent xmlns:mc="http://schemas.openxmlformats.org/markup-compatibility/2006" xmlns:a14="http://schemas.microsoft.com/office/drawing/2010/main">
        <mc:Choice Requires="a14">
          <p:sp>
            <p:nvSpPr>
              <p:cNvPr id="7" name="Rectangle 6"/>
              <p:cNvSpPr/>
              <p:nvPr/>
            </p:nvSpPr>
            <p:spPr>
              <a:xfrm>
                <a:off x="654670" y="1223963"/>
                <a:ext cx="6646235" cy="2169825"/>
              </a:xfrm>
              <a:prstGeom prst="rect">
                <a:avLst/>
              </a:prstGeom>
            </p:spPr>
            <p:txBody>
              <a:bodyPr wrap="square">
                <a:spAutoFit/>
              </a:bodyPr>
              <a:lstStyle/>
              <a:p>
                <a:pPr>
                  <a:lnSpc>
                    <a:spcPct val="150000"/>
                  </a:lnSpc>
                </a:pPr>
                <a:r>
                  <a:rPr lang="en-US" b="1" dirty="0" smtClean="0"/>
                  <a:t>Radiated power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𝒓𝒂𝒅</m:t>
                        </m:r>
                      </m:sub>
                    </m:sSub>
                  </m:oMath>
                </a14:m>
                <a:r>
                  <a:rPr lang="de-DE" b="1" dirty="0" smtClean="0"/>
                  <a:t>) control : essential </a:t>
                </a:r>
                <a:r>
                  <a:rPr lang="de-DE" b="1" dirty="0" err="1" smtClean="0"/>
                  <a:t>for</a:t>
                </a:r>
                <a:r>
                  <a:rPr lang="de-DE" b="1" dirty="0" smtClean="0"/>
                  <a:t> </a:t>
                </a:r>
                <a:r>
                  <a:rPr lang="de-DE" b="1" dirty="0" err="1" smtClean="0"/>
                  <a:t>the</a:t>
                </a:r>
                <a:r>
                  <a:rPr lang="de-DE" b="1" dirty="0" smtClean="0"/>
                  <a:t> </a:t>
                </a:r>
                <a:r>
                  <a:rPr lang="de-DE" b="1" dirty="0" err="1" smtClean="0"/>
                  <a:t>operation</a:t>
                </a:r>
                <a:r>
                  <a:rPr lang="de-DE" b="1" dirty="0" smtClean="0"/>
                  <a:t> </a:t>
                </a:r>
                <a:r>
                  <a:rPr lang="de-DE" b="1" dirty="0" err="1" smtClean="0"/>
                  <a:t>of</a:t>
                </a:r>
                <a:r>
                  <a:rPr lang="de-DE" b="1" dirty="0" smtClean="0"/>
                  <a:t> W7-X</a:t>
                </a:r>
              </a:p>
              <a:p>
                <a:pPr marL="285750" indent="-285750">
                  <a:lnSpc>
                    <a:spcPct val="150000"/>
                  </a:lnSpc>
                  <a:buFont typeface="Arial" panose="020B0604020202020204" pitchFamily="34" charset="0"/>
                  <a:buChar char="•"/>
                </a:pPr>
                <a:r>
                  <a:rPr lang="de-DE" dirty="0" err="1" smtClean="0"/>
                  <a:t>Impurity</a:t>
                </a:r>
                <a:r>
                  <a:rPr lang="de-DE" dirty="0" smtClean="0"/>
                  <a:t> </a:t>
                </a:r>
                <a:r>
                  <a:rPr lang="de-DE" dirty="0" err="1" smtClean="0"/>
                  <a:t>seeding</a:t>
                </a:r>
                <a:r>
                  <a:rPr lang="de-DE" dirty="0" smtClean="0"/>
                  <a:t> </a:t>
                </a:r>
                <a:r>
                  <a:rPr lang="de-DE" dirty="0" err="1" smtClean="0"/>
                  <a:t>from</a:t>
                </a:r>
                <a:r>
                  <a:rPr lang="de-DE" dirty="0" smtClean="0"/>
                  <a:t> </a:t>
                </a:r>
                <a:r>
                  <a:rPr lang="de-DE" dirty="0" err="1" smtClean="0"/>
                  <a:t>the</a:t>
                </a:r>
                <a:r>
                  <a:rPr lang="de-DE" dirty="0" smtClean="0"/>
                  <a:t> gas </a:t>
                </a:r>
                <a:r>
                  <a:rPr lang="de-DE" dirty="0" err="1" smtClean="0"/>
                  <a:t>divertor</a:t>
                </a:r>
                <a:r>
                  <a:rPr lang="de-DE" dirty="0" smtClean="0"/>
                  <a:t> </a:t>
                </a:r>
                <a:r>
                  <a:rPr lang="de-DE" dirty="0" err="1" smtClean="0"/>
                  <a:t>inlet</a:t>
                </a:r>
                <a:r>
                  <a:rPr lang="de-DE" dirty="0" smtClean="0"/>
                  <a:t> </a:t>
                </a:r>
                <a:r>
                  <a:rPr lang="de-DE" dirty="0" err="1" smtClean="0"/>
                  <a:t>system</a:t>
                </a:r>
                <a:endParaRPr lang="de-DE" dirty="0"/>
              </a:p>
              <a:p>
                <a:pPr marL="285750" indent="-285750">
                  <a:lnSpc>
                    <a:spcPct val="150000"/>
                  </a:lnSpc>
                  <a:buFont typeface="Arial" panose="020B0604020202020204" pitchFamily="34" charset="0"/>
                  <a:buChar char="•"/>
                </a:pPr>
                <a:r>
                  <a:rPr lang="de-DE" dirty="0" smtClean="0"/>
                  <a:t>Safe </a:t>
                </a:r>
                <a:r>
                  <a:rPr lang="de-DE" dirty="0" err="1"/>
                  <a:t>divertor</a:t>
                </a:r>
                <a:r>
                  <a:rPr lang="de-DE" dirty="0"/>
                  <a:t> </a:t>
                </a:r>
                <a:r>
                  <a:rPr lang="de-DE" dirty="0" err="1"/>
                  <a:t>operation</a:t>
                </a:r>
                <a:endParaRPr lang="de-DE" dirty="0"/>
              </a:p>
              <a:p>
                <a:pPr marL="285750" indent="-285750">
                  <a:lnSpc>
                    <a:spcPct val="150000"/>
                  </a:lnSpc>
                  <a:buFont typeface="Arial" panose="020B0604020202020204" pitchFamily="34" charset="0"/>
                  <a:buChar char="•"/>
                </a:pPr>
                <a:r>
                  <a:rPr lang="de-DE" dirty="0" smtClean="0"/>
                  <a:t>Plasma </a:t>
                </a:r>
                <a:r>
                  <a:rPr lang="de-DE" dirty="0" err="1" smtClean="0"/>
                  <a:t>studies</a:t>
                </a:r>
                <a:r>
                  <a:rPr lang="de-DE" dirty="0" smtClean="0"/>
                  <a:t> in different </a:t>
                </a:r>
                <a:r>
                  <a:rPr lang="de-DE" dirty="0" err="1" smtClean="0"/>
                  <a:t>steady-state</a:t>
                </a:r>
                <a:r>
                  <a:rPr lang="de-DE" dirty="0" smtClean="0"/>
                  <a:t> </a:t>
                </a:r>
                <a:r>
                  <a:rPr lang="de-DE" dirty="0" err="1" smtClean="0"/>
                  <a:t>radiation</a:t>
                </a:r>
                <a:r>
                  <a:rPr lang="de-DE" dirty="0" smtClean="0"/>
                  <a:t> </a:t>
                </a:r>
                <a:r>
                  <a:rPr lang="de-DE" dirty="0" err="1" smtClean="0"/>
                  <a:t>regimes</a:t>
                </a:r>
                <a:endParaRPr lang="de-DE"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654670" y="1223963"/>
                <a:ext cx="6646235" cy="2169825"/>
              </a:xfrm>
              <a:prstGeom prst="rect">
                <a:avLst/>
              </a:prstGeom>
              <a:blipFill>
                <a:blip r:embed="rId2"/>
                <a:stretch>
                  <a:fillRect l="-733" b="-1404"/>
                </a:stretch>
              </a:blipFill>
            </p:spPr>
            <p:txBody>
              <a:bodyPr/>
              <a:lstStyle/>
              <a:p>
                <a:r>
                  <a:rPr lang="en-US">
                    <a:noFill/>
                  </a:rPr>
                  <a:t> </a:t>
                </a:r>
              </a:p>
            </p:txBody>
          </p:sp>
        </mc:Fallback>
      </mc:AlternateContent>
    </p:spTree>
    <p:extLst>
      <p:ext uri="{BB962C8B-B14F-4D97-AF65-F5344CB8AC3E}">
        <p14:creationId xmlns:p14="http://schemas.microsoft.com/office/powerpoint/2010/main" val="3397616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C91E4AE-15C4-09CE-7579-F843074EAB70}"/>
              </a:ext>
            </a:extLst>
          </p:cNvPr>
          <p:cNvSpPr>
            <a:spLocks noGrp="1"/>
          </p:cNvSpPr>
          <p:nvPr>
            <p:ph sz="quarter" idx="13"/>
          </p:nvPr>
        </p:nvSpPr>
        <p:spPr>
          <a:xfrm>
            <a:off x="658811" y="1223963"/>
            <a:ext cx="10839311" cy="4843462"/>
          </a:xfrm>
          <a:ln>
            <a:solidFill>
              <a:schemeClr val="bg1"/>
            </a:solidFill>
          </a:ln>
        </p:spPr>
        <p:txBody>
          <a:bodyPr>
            <a:noAutofit/>
          </a:bodyPr>
          <a:lstStyle/>
          <a:p>
            <a:pPr marL="285750" indent="-285750">
              <a:lnSpc>
                <a:spcPct val="200000"/>
              </a:lnSpc>
              <a:buFont typeface="Arial" panose="020B0604020202020204" pitchFamily="34" charset="0"/>
              <a:buChar char="•"/>
            </a:pPr>
            <a:r>
              <a:rPr lang="de-DE" sz="1700" dirty="0" err="1" smtClean="0"/>
              <a:t>Optimize</a:t>
            </a:r>
            <a:r>
              <a:rPr lang="de-DE" sz="1700" dirty="0" smtClean="0"/>
              <a:t> </a:t>
            </a:r>
            <a:r>
              <a:rPr lang="de-DE" sz="1700" dirty="0" err="1" smtClean="0"/>
              <a:t>perturbative</a:t>
            </a:r>
            <a:r>
              <a:rPr lang="de-DE" sz="1700" dirty="0" smtClean="0"/>
              <a:t> </a:t>
            </a:r>
            <a:r>
              <a:rPr lang="de-DE" sz="1700" dirty="0" err="1" smtClean="0"/>
              <a:t>experiment</a:t>
            </a:r>
            <a:endParaRPr lang="de-DE" sz="1700" dirty="0" smtClean="0"/>
          </a:p>
          <a:p>
            <a:pPr marL="642938" lvl="4" indent="-285750">
              <a:lnSpc>
                <a:spcPct val="200000"/>
              </a:lnSpc>
              <a:buFont typeface="Wingdings" panose="05000000000000000000" pitchFamily="2" charset="2"/>
              <a:buChar char="Ø"/>
            </a:pPr>
            <a:r>
              <a:rPr lang="de-DE" sz="1700" dirty="0" err="1" smtClean="0"/>
              <a:t>Smaller</a:t>
            </a:r>
            <a:r>
              <a:rPr lang="de-DE" sz="1700" dirty="0" smtClean="0"/>
              <a:t> </a:t>
            </a:r>
            <a:r>
              <a:rPr lang="de-DE" sz="1700" dirty="0" err="1" smtClean="0"/>
              <a:t>voltage</a:t>
            </a:r>
            <a:r>
              <a:rPr lang="de-DE" sz="1700" dirty="0" smtClean="0"/>
              <a:t> span: </a:t>
            </a:r>
            <a:r>
              <a:rPr lang="de-DE" sz="1700" dirty="0" err="1" smtClean="0"/>
              <a:t>operate</a:t>
            </a:r>
            <a:r>
              <a:rPr lang="de-DE" sz="1700" dirty="0" smtClean="0"/>
              <a:t> </a:t>
            </a:r>
            <a:r>
              <a:rPr lang="de-DE" sz="1700" dirty="0" err="1" smtClean="0"/>
              <a:t>only</a:t>
            </a:r>
            <a:r>
              <a:rPr lang="de-DE" sz="1700" dirty="0" smtClean="0"/>
              <a:t> at </a:t>
            </a:r>
            <a:r>
              <a:rPr lang="de-DE" sz="1700" dirty="0" err="1" smtClean="0"/>
              <a:t>the</a:t>
            </a:r>
            <a:r>
              <a:rPr lang="de-DE" sz="1700" dirty="0" smtClean="0"/>
              <a:t> linear </a:t>
            </a:r>
            <a:r>
              <a:rPr lang="de-DE" sz="1700" dirty="0" err="1" smtClean="0"/>
              <a:t>regime</a:t>
            </a:r>
            <a:r>
              <a:rPr lang="de-DE" sz="1700" dirty="0" smtClean="0"/>
              <a:t> </a:t>
            </a:r>
            <a:r>
              <a:rPr lang="de-DE" sz="1700" dirty="0" err="1" smtClean="0"/>
              <a:t>of</a:t>
            </a:r>
            <a:r>
              <a:rPr lang="de-DE" sz="1700" dirty="0" smtClean="0"/>
              <a:t> </a:t>
            </a:r>
            <a:r>
              <a:rPr lang="de-DE" sz="1700" dirty="0" err="1" smtClean="0"/>
              <a:t>the</a:t>
            </a:r>
            <a:r>
              <a:rPr lang="de-DE" sz="1700" dirty="0" smtClean="0"/>
              <a:t> </a:t>
            </a:r>
            <a:r>
              <a:rPr lang="de-DE" sz="1700" dirty="0" err="1" smtClean="0"/>
              <a:t>valve</a:t>
            </a:r>
            <a:endParaRPr lang="de-DE" sz="1700" dirty="0" smtClean="0"/>
          </a:p>
          <a:p>
            <a:pPr marL="642938" lvl="4" indent="-285750">
              <a:lnSpc>
                <a:spcPct val="200000"/>
              </a:lnSpc>
              <a:buFont typeface="Wingdings" panose="05000000000000000000" pitchFamily="2" charset="2"/>
              <a:buChar char="Ø"/>
            </a:pPr>
            <a:r>
              <a:rPr lang="de-DE" sz="1700" dirty="0" err="1" smtClean="0"/>
              <a:t>Include</a:t>
            </a:r>
            <a:r>
              <a:rPr lang="de-DE" sz="1700" dirty="0" smtClean="0"/>
              <a:t> </a:t>
            </a:r>
            <a:r>
              <a:rPr lang="de-DE" sz="1700" dirty="0" err="1" smtClean="0"/>
              <a:t>higher</a:t>
            </a:r>
            <a:r>
              <a:rPr lang="de-DE" sz="1700" dirty="0" smtClean="0"/>
              <a:t> </a:t>
            </a:r>
            <a:r>
              <a:rPr lang="de-DE" sz="1700" dirty="0" err="1" smtClean="0"/>
              <a:t>frequency</a:t>
            </a:r>
            <a:r>
              <a:rPr lang="de-DE" sz="1700" dirty="0" smtClean="0"/>
              <a:t> </a:t>
            </a:r>
            <a:r>
              <a:rPr lang="de-DE" sz="1700" dirty="0" err="1" smtClean="0"/>
              <a:t>components</a:t>
            </a:r>
            <a:r>
              <a:rPr lang="de-DE" sz="1700" dirty="0" smtClean="0"/>
              <a:t> </a:t>
            </a:r>
            <a:r>
              <a:rPr lang="de-DE" sz="1700" dirty="0" err="1" smtClean="0"/>
              <a:t>to</a:t>
            </a:r>
            <a:r>
              <a:rPr lang="de-DE" sz="1700" dirty="0" smtClean="0"/>
              <a:t> </a:t>
            </a:r>
            <a:r>
              <a:rPr lang="de-DE" sz="1700" dirty="0" err="1" smtClean="0"/>
              <a:t>investigate</a:t>
            </a:r>
            <a:r>
              <a:rPr lang="de-DE" sz="1700" dirty="0" smtClean="0"/>
              <a:t> </a:t>
            </a:r>
            <a:r>
              <a:rPr lang="de-DE" sz="1700" dirty="0" err="1" smtClean="0"/>
              <a:t>higher</a:t>
            </a:r>
            <a:r>
              <a:rPr lang="de-DE" sz="1700" dirty="0" smtClean="0"/>
              <a:t> </a:t>
            </a:r>
            <a:r>
              <a:rPr lang="de-DE" sz="1700" dirty="0" err="1" smtClean="0"/>
              <a:t>frequency</a:t>
            </a:r>
            <a:r>
              <a:rPr lang="de-DE" sz="1700" dirty="0" smtClean="0"/>
              <a:t> </a:t>
            </a:r>
            <a:r>
              <a:rPr lang="de-DE" sz="1700" dirty="0" err="1" smtClean="0"/>
              <a:t>dynamics</a:t>
            </a:r>
            <a:endParaRPr lang="de-DE" sz="1700" dirty="0"/>
          </a:p>
          <a:p>
            <a:pPr marL="285750" indent="-285750">
              <a:lnSpc>
                <a:spcPct val="200000"/>
              </a:lnSpc>
              <a:buFont typeface="Arial" panose="020B0604020202020204" pitchFamily="34" charset="0"/>
              <a:buChar char="•"/>
            </a:pPr>
            <a:r>
              <a:rPr lang="de-DE" sz="1700" dirty="0" err="1" smtClean="0"/>
              <a:t>Optimize</a:t>
            </a:r>
            <a:r>
              <a:rPr lang="de-DE" sz="1700" dirty="0" smtClean="0"/>
              <a:t> </a:t>
            </a:r>
            <a:r>
              <a:rPr lang="de-DE" sz="1700" dirty="0" err="1" smtClean="0"/>
              <a:t>modeling</a:t>
            </a:r>
            <a:r>
              <a:rPr lang="de-DE" sz="1700" dirty="0" smtClean="0"/>
              <a:t> </a:t>
            </a:r>
            <a:r>
              <a:rPr lang="de-DE" sz="1700" dirty="0" err="1" smtClean="0"/>
              <a:t>of</a:t>
            </a:r>
            <a:r>
              <a:rPr lang="de-DE" sz="1700" dirty="0" smtClean="0"/>
              <a:t> </a:t>
            </a:r>
            <a:r>
              <a:rPr lang="de-DE" sz="1700" dirty="0" err="1" smtClean="0"/>
              <a:t>the</a:t>
            </a:r>
            <a:r>
              <a:rPr lang="de-DE" sz="1700" dirty="0" smtClean="0"/>
              <a:t> </a:t>
            </a:r>
            <a:r>
              <a:rPr lang="de-DE" sz="1700" dirty="0" err="1" smtClean="0"/>
              <a:t>transfer</a:t>
            </a:r>
            <a:r>
              <a:rPr lang="de-DE" sz="1700" dirty="0" smtClean="0"/>
              <a:t> </a:t>
            </a:r>
            <a:r>
              <a:rPr lang="de-DE" sz="1700" dirty="0" err="1" smtClean="0"/>
              <a:t>function</a:t>
            </a:r>
            <a:r>
              <a:rPr lang="de-DE" sz="1700" dirty="0" smtClean="0"/>
              <a:t> </a:t>
            </a:r>
            <a:r>
              <a:rPr lang="de-DE" sz="1700" dirty="0" err="1" smtClean="0"/>
              <a:t>for</a:t>
            </a:r>
            <a:r>
              <a:rPr lang="de-DE" sz="1700" dirty="0" smtClean="0"/>
              <a:t> </a:t>
            </a:r>
            <a:r>
              <a:rPr lang="de-DE" sz="1700" dirty="0" err="1" smtClean="0"/>
              <a:t>performing</a:t>
            </a:r>
            <a:r>
              <a:rPr lang="de-DE" sz="1700" dirty="0" smtClean="0"/>
              <a:t> </a:t>
            </a:r>
            <a:r>
              <a:rPr lang="de-DE" sz="1700" dirty="0" err="1" smtClean="0"/>
              <a:t>simulations</a:t>
            </a:r>
            <a:endParaRPr lang="de-DE" sz="1700" dirty="0"/>
          </a:p>
          <a:p>
            <a:pPr marL="642938" lvl="4" indent="-285750">
              <a:lnSpc>
                <a:spcPct val="200000"/>
              </a:lnSpc>
              <a:buFont typeface="Wingdings" panose="05000000000000000000" pitchFamily="2" charset="2"/>
              <a:buChar char="Ø"/>
            </a:pPr>
            <a:r>
              <a:rPr lang="de-DE" sz="1700" dirty="0" err="1" smtClean="0"/>
              <a:t>Physics</a:t>
            </a:r>
            <a:r>
              <a:rPr lang="de-DE" sz="1700" dirty="0" smtClean="0"/>
              <a:t> </a:t>
            </a:r>
            <a:r>
              <a:rPr lang="de-DE" sz="1700" dirty="0" err="1" smtClean="0"/>
              <a:t>based</a:t>
            </a:r>
            <a:r>
              <a:rPr lang="de-DE" sz="1700" dirty="0" smtClean="0"/>
              <a:t> </a:t>
            </a:r>
            <a:r>
              <a:rPr lang="de-DE" sz="1700" dirty="0" err="1" smtClean="0"/>
              <a:t>transfer</a:t>
            </a:r>
            <a:r>
              <a:rPr lang="de-DE" sz="1700" dirty="0" smtClean="0"/>
              <a:t> </a:t>
            </a:r>
            <a:r>
              <a:rPr lang="de-DE" sz="1700" dirty="0" err="1" smtClean="0"/>
              <a:t>function</a:t>
            </a:r>
            <a:r>
              <a:rPr lang="de-DE" sz="1700" dirty="0" smtClean="0"/>
              <a:t> </a:t>
            </a:r>
            <a:r>
              <a:rPr lang="de-DE" sz="1700" dirty="0" err="1" smtClean="0"/>
              <a:t>model</a:t>
            </a:r>
            <a:endParaRPr lang="de-DE" sz="1700" dirty="0" smtClean="0"/>
          </a:p>
          <a:p>
            <a:pPr marL="285750" indent="-285750">
              <a:lnSpc>
                <a:spcPct val="200000"/>
              </a:lnSpc>
              <a:buFont typeface="Arial" panose="020B0604020202020204" pitchFamily="34" charset="0"/>
              <a:buChar char="•"/>
            </a:pPr>
            <a:r>
              <a:rPr lang="de-DE" sz="1700" dirty="0" err="1" smtClean="0"/>
              <a:t>Identify</a:t>
            </a:r>
            <a:r>
              <a:rPr lang="de-DE" sz="1700" dirty="0" smtClean="0"/>
              <a:t> </a:t>
            </a:r>
            <a:r>
              <a:rPr lang="de-DE" sz="1700" dirty="0" err="1" smtClean="0"/>
              <a:t>dynamics</a:t>
            </a:r>
            <a:r>
              <a:rPr lang="de-DE" sz="1700" dirty="0" smtClean="0"/>
              <a:t> </a:t>
            </a:r>
            <a:r>
              <a:rPr lang="de-DE" sz="1700" dirty="0" err="1" smtClean="0"/>
              <a:t>using</a:t>
            </a:r>
            <a:r>
              <a:rPr lang="de-DE" sz="1700" dirty="0" smtClean="0"/>
              <a:t> </a:t>
            </a:r>
            <a:r>
              <a:rPr lang="de-DE" sz="1700" dirty="0" err="1" smtClean="0"/>
              <a:t>as</a:t>
            </a:r>
            <a:r>
              <a:rPr lang="de-DE" sz="1700" dirty="0" smtClean="0"/>
              <a:t> an </a:t>
            </a:r>
            <a:r>
              <a:rPr lang="de-DE" sz="1700" dirty="0" err="1" smtClean="0"/>
              <a:t>input</a:t>
            </a:r>
            <a:r>
              <a:rPr lang="de-DE" sz="1700" dirty="0" smtClean="0"/>
              <a:t> </a:t>
            </a:r>
            <a:r>
              <a:rPr lang="de-DE" sz="1700" dirty="0" err="1" smtClean="0"/>
              <a:t>the</a:t>
            </a:r>
            <a:r>
              <a:rPr lang="de-DE" sz="1700" dirty="0" smtClean="0"/>
              <a:t> </a:t>
            </a:r>
            <a:r>
              <a:rPr lang="de-DE" sz="1700" dirty="0" err="1" smtClean="0"/>
              <a:t>seeding</a:t>
            </a:r>
            <a:r>
              <a:rPr lang="de-DE" sz="1700" dirty="0" smtClean="0"/>
              <a:t> rate </a:t>
            </a:r>
            <a:r>
              <a:rPr lang="de-DE" sz="1700" dirty="0" err="1" smtClean="0"/>
              <a:t>and</a:t>
            </a:r>
            <a:r>
              <a:rPr lang="de-DE" sz="1700" dirty="0" smtClean="0"/>
              <a:t> not </a:t>
            </a:r>
            <a:r>
              <a:rPr lang="de-DE" sz="1700" dirty="0" err="1" smtClean="0"/>
              <a:t>the</a:t>
            </a:r>
            <a:r>
              <a:rPr lang="de-DE" sz="1700" dirty="0" smtClean="0"/>
              <a:t> </a:t>
            </a:r>
            <a:r>
              <a:rPr lang="de-DE" sz="1700" dirty="0" err="1" smtClean="0"/>
              <a:t>valve</a:t>
            </a:r>
            <a:r>
              <a:rPr lang="de-DE" sz="1700" dirty="0" smtClean="0"/>
              <a:t> </a:t>
            </a:r>
            <a:r>
              <a:rPr lang="de-DE" sz="1700" dirty="0" err="1" smtClean="0"/>
              <a:t>voltage</a:t>
            </a:r>
            <a:endParaRPr lang="de-DE" sz="1700" dirty="0" smtClean="0"/>
          </a:p>
          <a:p>
            <a:pPr marL="642938" lvl="4" indent="-285750">
              <a:lnSpc>
                <a:spcPct val="200000"/>
              </a:lnSpc>
              <a:buFont typeface="Wingdings" panose="05000000000000000000" pitchFamily="2" charset="2"/>
              <a:buChar char="Ø"/>
            </a:pPr>
            <a:r>
              <a:rPr lang="de-DE" sz="1700" dirty="0" smtClean="0"/>
              <a:t>Controller </a:t>
            </a:r>
            <a:r>
              <a:rPr lang="de-DE" sz="1700" dirty="0" err="1" smtClean="0"/>
              <a:t>independent</a:t>
            </a:r>
            <a:r>
              <a:rPr lang="de-DE" sz="1700" dirty="0" smtClean="0"/>
              <a:t> </a:t>
            </a:r>
            <a:r>
              <a:rPr lang="de-DE" sz="1700" dirty="0" err="1" smtClean="0"/>
              <a:t>of</a:t>
            </a:r>
            <a:r>
              <a:rPr lang="de-DE" sz="1700" dirty="0" smtClean="0"/>
              <a:t> </a:t>
            </a:r>
            <a:r>
              <a:rPr lang="de-DE" sz="1700" dirty="0" err="1" smtClean="0"/>
              <a:t>the</a:t>
            </a:r>
            <a:r>
              <a:rPr lang="de-DE" sz="1700" dirty="0" smtClean="0"/>
              <a:t> gas box </a:t>
            </a:r>
            <a:r>
              <a:rPr lang="de-DE" sz="1700" dirty="0" err="1" smtClean="0"/>
              <a:t>pressure</a:t>
            </a:r>
            <a:endParaRPr lang="de-DE" sz="1700" dirty="0" smtClean="0"/>
          </a:p>
          <a:p>
            <a:pPr marL="285750" indent="-285750">
              <a:lnSpc>
                <a:spcPct val="200000"/>
              </a:lnSpc>
              <a:buFont typeface="Arial" panose="020B0604020202020204" pitchFamily="34" charset="0"/>
              <a:buChar char="•"/>
            </a:pPr>
            <a:r>
              <a:rPr lang="de-DE" sz="1700" dirty="0" err="1" smtClean="0"/>
              <a:t>Include</a:t>
            </a:r>
            <a:r>
              <a:rPr lang="de-DE" sz="1700" dirty="0" smtClean="0"/>
              <a:t> </a:t>
            </a:r>
            <a:r>
              <a:rPr lang="de-DE" sz="1700" dirty="0" err="1" smtClean="0"/>
              <a:t>feedforward</a:t>
            </a:r>
            <a:r>
              <a:rPr lang="de-DE" sz="1700" dirty="0" smtClean="0"/>
              <a:t> </a:t>
            </a:r>
            <a:r>
              <a:rPr lang="de-DE" sz="1700" dirty="0" err="1" smtClean="0"/>
              <a:t>part</a:t>
            </a:r>
            <a:r>
              <a:rPr lang="de-DE" sz="1700" dirty="0" smtClean="0"/>
              <a:t> </a:t>
            </a:r>
            <a:r>
              <a:rPr lang="de-DE" sz="1700" dirty="0" err="1" smtClean="0"/>
              <a:t>for</a:t>
            </a:r>
            <a:r>
              <a:rPr lang="de-DE" sz="1700" dirty="0" smtClean="0"/>
              <a:t> </a:t>
            </a:r>
            <a:r>
              <a:rPr lang="de-DE" sz="1700" dirty="0" err="1" smtClean="0"/>
              <a:t>faster</a:t>
            </a:r>
            <a:r>
              <a:rPr lang="de-DE" sz="1700" dirty="0" smtClean="0"/>
              <a:t> </a:t>
            </a:r>
            <a:r>
              <a:rPr lang="de-DE" sz="1700" dirty="0" err="1" smtClean="0"/>
              <a:t>response</a:t>
            </a:r>
            <a:endParaRPr lang="de-DE" sz="1700" dirty="0"/>
          </a:p>
          <a:p>
            <a:pPr>
              <a:lnSpc>
                <a:spcPct val="200000"/>
              </a:lnSpc>
            </a:pPr>
            <a:endParaRPr lang="de-DE" sz="1700" dirty="0"/>
          </a:p>
        </p:txBody>
      </p:sp>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30</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Future work</a:t>
            </a:r>
            <a:endParaRPr lang="en-GB" dirty="0"/>
          </a:p>
        </p:txBody>
      </p:sp>
    </p:spTree>
    <p:extLst>
      <p:ext uri="{BB962C8B-B14F-4D97-AF65-F5344CB8AC3E}">
        <p14:creationId xmlns:p14="http://schemas.microsoft.com/office/powerpoint/2010/main" val="862555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4</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Motivation</a:t>
            </a:r>
            <a:endParaRPr lang="en-GB"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164" y="3277889"/>
            <a:ext cx="5208393" cy="336484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54670" y="1223963"/>
                <a:ext cx="6646235" cy="5078313"/>
              </a:xfrm>
              <a:prstGeom prst="rect">
                <a:avLst/>
              </a:prstGeom>
            </p:spPr>
            <p:txBody>
              <a:bodyPr wrap="square">
                <a:spAutoFit/>
              </a:bodyPr>
              <a:lstStyle/>
              <a:p>
                <a:pPr>
                  <a:lnSpc>
                    <a:spcPct val="150000"/>
                  </a:lnSpc>
                </a:pPr>
                <a:r>
                  <a:rPr lang="en-US" b="1" dirty="0" smtClean="0"/>
                  <a:t>Radiated power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𝒓𝒂𝒅</m:t>
                        </m:r>
                      </m:sub>
                    </m:sSub>
                  </m:oMath>
                </a14:m>
                <a:r>
                  <a:rPr lang="de-DE" b="1" dirty="0" smtClean="0"/>
                  <a:t>) control : essential </a:t>
                </a:r>
                <a:r>
                  <a:rPr lang="de-DE" b="1" dirty="0" err="1" smtClean="0"/>
                  <a:t>for</a:t>
                </a:r>
                <a:r>
                  <a:rPr lang="de-DE" b="1" dirty="0" smtClean="0"/>
                  <a:t> </a:t>
                </a:r>
                <a:r>
                  <a:rPr lang="de-DE" b="1" dirty="0" err="1" smtClean="0"/>
                  <a:t>the</a:t>
                </a:r>
                <a:r>
                  <a:rPr lang="de-DE" b="1" dirty="0" smtClean="0"/>
                  <a:t> </a:t>
                </a:r>
                <a:r>
                  <a:rPr lang="de-DE" b="1" dirty="0" err="1" smtClean="0"/>
                  <a:t>operation</a:t>
                </a:r>
                <a:r>
                  <a:rPr lang="de-DE" b="1" dirty="0" smtClean="0"/>
                  <a:t> </a:t>
                </a:r>
                <a:r>
                  <a:rPr lang="de-DE" b="1" dirty="0" err="1" smtClean="0"/>
                  <a:t>of</a:t>
                </a:r>
                <a:r>
                  <a:rPr lang="de-DE" b="1" dirty="0" smtClean="0"/>
                  <a:t> W7-X</a:t>
                </a:r>
              </a:p>
              <a:p>
                <a:pPr marL="285750" indent="-285750">
                  <a:lnSpc>
                    <a:spcPct val="150000"/>
                  </a:lnSpc>
                  <a:buFont typeface="Arial" panose="020B0604020202020204" pitchFamily="34" charset="0"/>
                  <a:buChar char="•"/>
                </a:pPr>
                <a:r>
                  <a:rPr lang="de-DE" dirty="0" err="1" smtClean="0"/>
                  <a:t>Impurity</a:t>
                </a:r>
                <a:r>
                  <a:rPr lang="de-DE" dirty="0" smtClean="0"/>
                  <a:t> </a:t>
                </a:r>
                <a:r>
                  <a:rPr lang="de-DE" dirty="0" err="1" smtClean="0"/>
                  <a:t>seeding</a:t>
                </a:r>
                <a:r>
                  <a:rPr lang="de-DE" dirty="0" smtClean="0"/>
                  <a:t> </a:t>
                </a:r>
                <a:r>
                  <a:rPr lang="de-DE" dirty="0" err="1" smtClean="0"/>
                  <a:t>from</a:t>
                </a:r>
                <a:r>
                  <a:rPr lang="de-DE" dirty="0" smtClean="0"/>
                  <a:t> </a:t>
                </a:r>
                <a:r>
                  <a:rPr lang="de-DE" dirty="0" err="1" smtClean="0"/>
                  <a:t>the</a:t>
                </a:r>
                <a:r>
                  <a:rPr lang="de-DE" dirty="0" smtClean="0"/>
                  <a:t> gas </a:t>
                </a:r>
                <a:r>
                  <a:rPr lang="de-DE" dirty="0" err="1" smtClean="0"/>
                  <a:t>divertor</a:t>
                </a:r>
                <a:r>
                  <a:rPr lang="de-DE" dirty="0" smtClean="0"/>
                  <a:t> </a:t>
                </a:r>
                <a:r>
                  <a:rPr lang="de-DE" dirty="0" err="1" smtClean="0"/>
                  <a:t>inlet</a:t>
                </a:r>
                <a:r>
                  <a:rPr lang="de-DE" dirty="0" smtClean="0"/>
                  <a:t> </a:t>
                </a:r>
                <a:r>
                  <a:rPr lang="de-DE" dirty="0" err="1" smtClean="0"/>
                  <a:t>system</a:t>
                </a:r>
                <a:endParaRPr lang="de-DE" dirty="0"/>
              </a:p>
              <a:p>
                <a:pPr marL="285750" indent="-285750">
                  <a:lnSpc>
                    <a:spcPct val="150000"/>
                  </a:lnSpc>
                  <a:buFont typeface="Arial" panose="020B0604020202020204" pitchFamily="34" charset="0"/>
                  <a:buChar char="•"/>
                </a:pPr>
                <a:r>
                  <a:rPr lang="de-DE" dirty="0" smtClean="0"/>
                  <a:t>Safe </a:t>
                </a:r>
                <a:r>
                  <a:rPr lang="de-DE" dirty="0" err="1"/>
                  <a:t>divertor</a:t>
                </a:r>
                <a:r>
                  <a:rPr lang="de-DE" dirty="0"/>
                  <a:t> </a:t>
                </a:r>
                <a:r>
                  <a:rPr lang="de-DE" dirty="0" err="1"/>
                  <a:t>operation</a:t>
                </a:r>
                <a:endParaRPr lang="de-DE" dirty="0"/>
              </a:p>
              <a:p>
                <a:pPr marL="285750" indent="-285750">
                  <a:lnSpc>
                    <a:spcPct val="150000"/>
                  </a:lnSpc>
                  <a:buFont typeface="Arial" panose="020B0604020202020204" pitchFamily="34" charset="0"/>
                  <a:buChar char="•"/>
                </a:pPr>
                <a:r>
                  <a:rPr lang="de-DE" dirty="0" smtClean="0"/>
                  <a:t>Plasma </a:t>
                </a:r>
                <a:r>
                  <a:rPr lang="de-DE" dirty="0" err="1" smtClean="0"/>
                  <a:t>studies</a:t>
                </a:r>
                <a:r>
                  <a:rPr lang="de-DE" dirty="0" smtClean="0"/>
                  <a:t> in different </a:t>
                </a:r>
                <a:r>
                  <a:rPr lang="de-DE" dirty="0" err="1" smtClean="0"/>
                  <a:t>steady-state</a:t>
                </a:r>
                <a:r>
                  <a:rPr lang="de-DE" dirty="0" smtClean="0"/>
                  <a:t> </a:t>
                </a:r>
                <a:r>
                  <a:rPr lang="de-DE" dirty="0" err="1" smtClean="0"/>
                  <a:t>radiation</a:t>
                </a:r>
                <a:r>
                  <a:rPr lang="de-DE" dirty="0" smtClean="0"/>
                  <a:t> </a:t>
                </a:r>
                <a:r>
                  <a:rPr lang="de-DE" dirty="0" err="1" smtClean="0"/>
                  <a:t>regimes</a:t>
                </a:r>
                <a:endParaRPr lang="de-DE" dirty="0"/>
              </a:p>
              <a:p>
                <a:pPr>
                  <a:lnSpc>
                    <a:spcPct val="150000"/>
                  </a:lnSpc>
                </a:pPr>
                <a:r>
                  <a:rPr lang="de-DE" b="1" dirty="0" err="1"/>
                  <a:t>Until</a:t>
                </a:r>
                <a:r>
                  <a:rPr lang="de-DE" b="1" dirty="0"/>
                  <a:t> </a:t>
                </a:r>
                <a:r>
                  <a:rPr lang="de-DE" b="1" dirty="0" err="1"/>
                  <a:t>now</a:t>
                </a:r>
                <a:r>
                  <a:rPr lang="de-DE" b="1" dirty="0"/>
                  <a:t>: </a:t>
                </a:r>
                <a:r>
                  <a:rPr lang="de-DE" b="1" dirty="0" err="1"/>
                  <a:t>seeding</a:t>
                </a:r>
                <a:r>
                  <a:rPr lang="de-DE" b="1" dirty="0"/>
                  <a:t> </a:t>
                </a:r>
                <a:r>
                  <a:rPr lang="de-DE" b="1" dirty="0" err="1"/>
                  <a:t>pulses</a:t>
                </a:r>
                <a:r>
                  <a:rPr lang="de-DE" b="1" dirty="0"/>
                  <a:t> (</a:t>
                </a:r>
                <a:r>
                  <a:rPr lang="de-DE" b="1" dirty="0" err="1"/>
                  <a:t>feedforward</a:t>
                </a:r>
                <a:r>
                  <a:rPr lang="de-DE" b="1" dirty="0"/>
                  <a:t> </a:t>
                </a:r>
                <a:r>
                  <a:rPr lang="de-DE" b="1" dirty="0" err="1"/>
                  <a:t>approach</a:t>
                </a:r>
                <a:r>
                  <a:rPr lang="de-DE" b="1" dirty="0"/>
                  <a:t>)</a:t>
                </a:r>
              </a:p>
              <a:p>
                <a:pPr marL="285750" indent="-285750">
                  <a:lnSpc>
                    <a:spcPct val="150000"/>
                  </a:lnSpc>
                  <a:buFont typeface="Arial" panose="020B0604020202020204" pitchFamily="34" charset="0"/>
                  <a:buChar char="•"/>
                </a:pPr>
                <a:r>
                  <a:rPr lang="de-DE" dirty="0" err="1" smtClean="0"/>
                  <a:t>Frequency</a:t>
                </a:r>
                <a:r>
                  <a:rPr lang="de-DE" dirty="0" smtClean="0"/>
                  <a:t> </a:t>
                </a:r>
                <a:r>
                  <a:rPr lang="de-DE" dirty="0" err="1" smtClean="0"/>
                  <a:t>of</a:t>
                </a:r>
                <a:r>
                  <a:rPr lang="de-DE" dirty="0" smtClean="0"/>
                  <a:t> </a:t>
                </a:r>
                <a:r>
                  <a:rPr lang="de-DE" dirty="0" err="1" smtClean="0"/>
                  <a:t>the</a:t>
                </a:r>
                <a:r>
                  <a:rPr lang="de-DE" dirty="0" smtClean="0"/>
                  <a:t> </a:t>
                </a:r>
                <a:r>
                  <a:rPr lang="de-DE" dirty="0" err="1" smtClean="0"/>
                  <a:t>pulses</a:t>
                </a:r>
                <a:r>
                  <a:rPr lang="de-DE" dirty="0" smtClean="0"/>
                  <a:t> </a:t>
                </a:r>
                <a:r>
                  <a:rPr lang="de-DE" dirty="0" err="1" smtClean="0"/>
                  <a:t>and</a:t>
                </a:r>
                <a:r>
                  <a:rPr lang="de-DE" dirty="0" smtClean="0"/>
                  <a:t> </a:t>
                </a:r>
                <a:r>
                  <a:rPr lang="de-DE" dirty="0" err="1" smtClean="0"/>
                  <a:t>valve</a:t>
                </a:r>
                <a:r>
                  <a:rPr lang="de-DE" dirty="0" smtClean="0"/>
                  <a:t> </a:t>
                </a:r>
                <a:r>
                  <a:rPr lang="de-DE" dirty="0" err="1" smtClean="0"/>
                  <a:t>opening</a:t>
                </a:r>
                <a:r>
                  <a:rPr lang="de-DE" dirty="0" smtClean="0"/>
                  <a:t> </a:t>
                </a:r>
                <a:r>
                  <a:rPr lang="de-DE" dirty="0" err="1" smtClean="0"/>
                  <a:t>times</a:t>
                </a:r>
                <a:r>
                  <a:rPr lang="de-DE" dirty="0" smtClean="0"/>
                  <a:t> </a:t>
                </a:r>
                <a:r>
                  <a:rPr lang="de-DE" dirty="0" err="1" smtClean="0"/>
                  <a:t>are</a:t>
                </a:r>
                <a:r>
                  <a:rPr lang="de-DE" dirty="0" smtClean="0"/>
                  <a:t> </a:t>
                </a:r>
                <a:r>
                  <a:rPr lang="de-DE" dirty="0" err="1" smtClean="0"/>
                  <a:t>experimentally</a:t>
                </a:r>
                <a:r>
                  <a:rPr lang="de-DE" dirty="0" smtClean="0"/>
                  <a:t> </a:t>
                </a:r>
                <a:r>
                  <a:rPr lang="de-DE" dirty="0" err="1" smtClean="0"/>
                  <a:t>defined</a:t>
                </a:r>
                <a:endParaRPr lang="de-DE" dirty="0"/>
              </a:p>
              <a:p>
                <a:pPr marL="285750" indent="-285750">
                  <a:lnSpc>
                    <a:spcPct val="150000"/>
                  </a:lnSpc>
                  <a:buFont typeface="Arial" panose="020B0604020202020204" pitchFamily="34" charset="0"/>
                  <a:buChar char="•"/>
                </a:pPr>
                <a:r>
                  <a:rPr lang="de-DE" dirty="0"/>
                  <a:t>Different </a:t>
                </a:r>
                <a:r>
                  <a:rPr lang="de-DE" dirty="0" err="1"/>
                  <a:t>operating</a:t>
                </a:r>
                <a:r>
                  <a:rPr lang="de-DE" dirty="0"/>
                  <a:t> </a:t>
                </a:r>
                <a:r>
                  <a:rPr lang="de-DE" dirty="0" err="1"/>
                  <a:t>parameters</a:t>
                </a:r>
                <a:r>
                  <a:rPr lang="de-DE" dirty="0"/>
                  <a:t> </a:t>
                </a:r>
                <a:r>
                  <a:rPr lang="de-DE" dirty="0" err="1"/>
                  <a:t>require</a:t>
                </a:r>
                <a:r>
                  <a:rPr lang="de-DE" dirty="0"/>
                  <a:t> different pulse </a:t>
                </a:r>
                <a:r>
                  <a:rPr lang="de-DE" dirty="0" err="1"/>
                  <a:t>parameters</a:t>
                </a:r>
                <a:endParaRPr lang="de-DE" dirty="0"/>
              </a:p>
              <a:p>
                <a:pPr marL="285750" indent="-285750">
                  <a:lnSpc>
                    <a:spcPct val="150000"/>
                  </a:lnSpc>
                  <a:buFont typeface="Arial" panose="020B0604020202020204" pitchFamily="34" charset="0"/>
                  <a:buChar char="•"/>
                </a:pPr>
                <a:r>
                  <a:rPr lang="de-DE" dirty="0" err="1" smtClean="0"/>
                  <a:t>Oscillatory</a:t>
                </a:r>
                <a:r>
                  <a:rPr lang="de-DE" dirty="0" smtClean="0"/>
                  <a:t> </a:t>
                </a:r>
                <a:r>
                  <a:rPr lang="de-DE" dirty="0" err="1" smtClean="0"/>
                  <a:t>behaviour</a:t>
                </a:r>
                <a:r>
                  <a:rPr lang="de-DE" dirty="0" smtClean="0"/>
                  <a:t> not </a:t>
                </a:r>
                <a:r>
                  <a:rPr lang="de-DE" dirty="0" err="1" smtClean="0"/>
                  <a:t>suitable</a:t>
                </a:r>
                <a:r>
                  <a:rPr lang="de-DE" dirty="0" smtClean="0"/>
                  <a:t> </a:t>
                </a:r>
                <a:r>
                  <a:rPr lang="de-DE" dirty="0" err="1" smtClean="0"/>
                  <a:t>for</a:t>
                </a:r>
                <a:r>
                  <a:rPr lang="de-DE" dirty="0" smtClean="0"/>
                  <a:t> clean </a:t>
                </a:r>
                <a:r>
                  <a:rPr lang="de-DE" dirty="0" err="1" smtClean="0"/>
                  <a:t>physics</a:t>
                </a:r>
                <a:r>
                  <a:rPr lang="de-DE" dirty="0" smtClean="0"/>
                  <a:t> </a:t>
                </a:r>
                <a:r>
                  <a:rPr lang="de-DE" dirty="0" err="1" smtClean="0"/>
                  <a:t>studies</a:t>
                </a:r>
                <a:endParaRPr lang="de-DE" dirty="0"/>
              </a:p>
              <a:p>
                <a:pPr marL="285750" indent="-285750">
                  <a:lnSpc>
                    <a:spcPct val="150000"/>
                  </a:lnSpc>
                  <a:buFont typeface="Arial" panose="020B0604020202020204" pitchFamily="34" charset="0"/>
                  <a:buChar char="•"/>
                </a:pPr>
                <a:r>
                  <a:rPr lang="de-DE" dirty="0" err="1" smtClean="0"/>
                  <a:t>Unexpected</a:t>
                </a:r>
                <a:r>
                  <a:rPr lang="de-DE" dirty="0" smtClean="0"/>
                  <a: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𝑟𝑎𝑑</m:t>
                        </m:r>
                      </m:sub>
                    </m:sSub>
                  </m:oMath>
                </a14:m>
                <a:r>
                  <a:rPr lang="de-DE" dirty="0" smtClean="0"/>
                  <a:t> </a:t>
                </a:r>
                <a:r>
                  <a:rPr lang="de-DE" dirty="0" err="1" smtClean="0"/>
                  <a:t>response</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discharge</a:t>
                </a:r>
                <a:r>
                  <a:rPr lang="de-DE" dirty="0" smtClean="0">
                    <a:sym typeface="Wingdings" panose="05000000000000000000" pitchFamily="2" charset="2"/>
                  </a:rPr>
                  <a:t> </a:t>
                </a:r>
                <a:r>
                  <a:rPr lang="de-DE" dirty="0" err="1" smtClean="0">
                    <a:sym typeface="Wingdings" panose="05000000000000000000" pitchFamily="2" charset="2"/>
                  </a:rPr>
                  <a:t>termination</a:t>
                </a:r>
                <a:endParaRPr lang="de-DE"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654670" y="1223963"/>
                <a:ext cx="6646235" cy="5078313"/>
              </a:xfrm>
              <a:prstGeom prst="rect">
                <a:avLst/>
              </a:prstGeom>
              <a:blipFill>
                <a:blip r:embed="rId3"/>
                <a:stretch>
                  <a:fillRect l="-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267462" y="2954724"/>
                <a:ext cx="4891095" cy="646331"/>
              </a:xfrm>
              <a:prstGeom prst="rect">
                <a:avLst/>
              </a:prstGeom>
            </p:spPr>
            <p:txBody>
              <a:bodyPr wrap="square">
                <a:spAutoFit/>
              </a:bodyPr>
              <a:lstStyle/>
              <a:p>
                <a:pPr algn="ctr"/>
                <a:r>
                  <a:rPr lang="de-DE" dirty="0" err="1" smtClean="0"/>
                  <a:t>Example</a:t>
                </a:r>
                <a:r>
                  <a:rPr lang="de-DE" dirty="0" smtClean="0"/>
                  <a:t> </a:t>
                </a:r>
                <a:r>
                  <a:rPr lang="de-DE" dirty="0" err="1" smtClean="0"/>
                  <a:t>feedforward</a:t>
                </a:r>
                <a:r>
                  <a:rPr lang="de-DE" dirty="0" smtClean="0"/>
                  <a: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𝑟𝑎𝑑</m:t>
                        </m:r>
                      </m:sub>
                    </m:sSub>
                  </m:oMath>
                </a14:m>
                <a:r>
                  <a:rPr lang="de-DE" dirty="0"/>
                  <a:t> </a:t>
                </a:r>
                <a:r>
                  <a:rPr lang="de-DE" dirty="0" err="1" smtClean="0"/>
                  <a:t>control</a:t>
                </a:r>
                <a:r>
                  <a:rPr lang="de-DE" dirty="0" smtClean="0"/>
                  <a:t> </a:t>
                </a:r>
                <a:r>
                  <a:rPr lang="de-DE" dirty="0" err="1" smtClean="0"/>
                  <a:t>discharge</a:t>
                </a:r>
                <a:r>
                  <a:rPr lang="de-DE" dirty="0" smtClean="0"/>
                  <a:t> (Argon </a:t>
                </a:r>
                <a:r>
                  <a:rPr lang="de-DE" dirty="0" err="1" smtClean="0"/>
                  <a:t>seeding</a:t>
                </a:r>
                <a:r>
                  <a:rPr lang="de-DE" dirty="0" smtClean="0"/>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7267462" y="2954724"/>
                <a:ext cx="4891095" cy="646331"/>
              </a:xfrm>
              <a:prstGeom prst="rect">
                <a:avLst/>
              </a:prstGeom>
              <a:blipFill>
                <a:blip r:embed="rId4"/>
                <a:stretch>
                  <a:fillRect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713410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5</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Motivation</a:t>
            </a:r>
            <a:endParaRPr lang="en-GB" dirty="0">
              <a:solidFill>
                <a:srgbClr val="FF0000"/>
              </a:solidFill>
            </a:endParaRPr>
          </a:p>
        </p:txBody>
      </p:sp>
      <mc:AlternateContent xmlns:mc="http://schemas.openxmlformats.org/markup-compatibility/2006" xmlns:a14="http://schemas.microsoft.com/office/drawing/2010/main">
        <mc:Choice Requires="a14">
          <p:sp>
            <p:nvSpPr>
              <p:cNvPr id="7" name="Rectangle 6"/>
              <p:cNvSpPr/>
              <p:nvPr/>
            </p:nvSpPr>
            <p:spPr>
              <a:xfrm>
                <a:off x="654671" y="1223963"/>
                <a:ext cx="6270004" cy="2585323"/>
              </a:xfrm>
              <a:prstGeom prst="rect">
                <a:avLst/>
              </a:prstGeom>
            </p:spPr>
            <p:txBody>
              <a:bodyPr wrap="square">
                <a:spAutoFit/>
              </a:bodyPr>
              <a:lstStyle/>
              <a:p>
                <a:pPr>
                  <a:lnSpc>
                    <a:spcPct val="150000"/>
                  </a:lnSpc>
                </a:pPr>
                <a:r>
                  <a:rPr lang="de-DE" b="1" dirty="0"/>
                  <a:t>Feedback </a:t>
                </a:r>
                <a:r>
                  <a:rPr lang="de-DE" b="1" dirty="0" err="1" smtClean="0"/>
                  <a:t>control</a:t>
                </a:r>
                <a:r>
                  <a:rPr lang="de-DE" b="1" dirty="0" smtClean="0"/>
                  <a:t>:</a:t>
                </a:r>
                <a:endParaRPr lang="de-DE" b="1" dirty="0"/>
              </a:p>
              <a:p>
                <a:pPr marL="285750" indent="-285750">
                  <a:lnSpc>
                    <a:spcPct val="150000"/>
                  </a:lnSpc>
                  <a:buFont typeface="Arial" panose="020B0604020202020204" pitchFamily="34" charset="0"/>
                  <a:buChar char="•"/>
                </a:pPr>
                <a:r>
                  <a:rPr lang="de-DE" dirty="0" err="1"/>
                  <a:t>Accuratelly</a:t>
                </a:r>
                <a:r>
                  <a:rPr lang="de-DE" dirty="0"/>
                  <a:t> </a:t>
                </a:r>
                <a:r>
                  <a:rPr lang="de-DE" dirty="0" err="1"/>
                  <a:t>following</a:t>
                </a:r>
                <a:r>
                  <a:rPr lang="de-DE" dirty="0"/>
                  <a:t> </a:t>
                </a:r>
                <a:r>
                  <a:rPr lang="de-DE" dirty="0" err="1"/>
                  <a:t>of</a:t>
                </a:r>
                <a:r>
                  <a:rPr lang="de-DE" dirty="0"/>
                  <a:t> </a:t>
                </a:r>
                <a:r>
                  <a:rPr lang="de-DE" dirty="0" smtClean="0"/>
                  <a:t>different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𝑟𝑎𝑑</m:t>
                        </m:r>
                      </m:sub>
                    </m:sSub>
                  </m:oMath>
                </a14:m>
                <a:r>
                  <a:rPr lang="de-DE" dirty="0"/>
                  <a:t> </a:t>
                </a:r>
                <a:r>
                  <a:rPr lang="de-DE" dirty="0" err="1"/>
                  <a:t>setpoints</a:t>
                </a:r>
                <a:r>
                  <a:rPr lang="de-DE" dirty="0"/>
                  <a:t> </a:t>
                </a:r>
                <a:r>
                  <a:rPr lang="de-DE" dirty="0" err="1" smtClean="0"/>
                  <a:t>during</a:t>
                </a:r>
                <a:r>
                  <a:rPr lang="de-DE" dirty="0" smtClean="0"/>
                  <a:t> </a:t>
                </a:r>
                <a:r>
                  <a:rPr lang="de-DE" dirty="0" err="1" smtClean="0"/>
                  <a:t>discharges</a:t>
                </a:r>
                <a:endParaRPr lang="de-DE" dirty="0"/>
              </a:p>
              <a:p>
                <a:pPr marL="285750" indent="-285750">
                  <a:lnSpc>
                    <a:spcPct val="150000"/>
                  </a:lnSpc>
                  <a:buFont typeface="Arial" panose="020B0604020202020204" pitchFamily="34" charset="0"/>
                  <a:buChar char="•"/>
                </a:pPr>
                <a:r>
                  <a:rPr lang="de-DE" dirty="0" err="1"/>
                  <a:t>Steady</a:t>
                </a:r>
                <a:r>
                  <a:rPr lang="de-DE" dirty="0"/>
                  <a:t> </a:t>
                </a:r>
                <a:r>
                  <a:rPr lang="de-DE" dirty="0" err="1"/>
                  <a:t>state</a:t>
                </a:r>
                <a:r>
                  <a:rPr lang="de-DE"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𝑟𝑎𝑑</m:t>
                        </m:r>
                      </m:sub>
                    </m:sSub>
                  </m:oMath>
                </a14:m>
                <a:endParaRPr lang="de-DE" dirty="0"/>
              </a:p>
              <a:p>
                <a:pPr marL="285750" indent="-285750">
                  <a:lnSpc>
                    <a:spcPct val="150000"/>
                  </a:lnSpc>
                  <a:buFont typeface="Arial" panose="020B0604020202020204" pitchFamily="34" charset="0"/>
                  <a:buChar char="•"/>
                </a:pPr>
                <a:r>
                  <a:rPr lang="de-DE" dirty="0" err="1"/>
                  <a:t>Reaction</a:t>
                </a:r>
                <a:r>
                  <a:rPr lang="de-DE" dirty="0"/>
                  <a:t> </a:t>
                </a:r>
                <a:r>
                  <a:rPr lang="de-DE" dirty="0" err="1"/>
                  <a:t>to</a:t>
                </a:r>
                <a:r>
                  <a:rPr lang="de-DE" dirty="0"/>
                  <a:t> </a:t>
                </a:r>
                <a:r>
                  <a:rPr lang="de-DE" dirty="0" err="1"/>
                  <a:t>unexpected</a:t>
                </a:r>
                <a:r>
                  <a:rPr lang="de-DE" dirty="0"/>
                  <a:t> </a:t>
                </a:r>
                <a:r>
                  <a:rPr lang="de-DE" dirty="0" err="1"/>
                  <a:t>events</a:t>
                </a:r>
                <a:r>
                  <a:rPr lang="de-DE" dirty="0"/>
                  <a:t> </a:t>
                </a:r>
                <a:r>
                  <a:rPr lang="de-DE" dirty="0" err="1"/>
                  <a:t>and</a:t>
                </a:r>
                <a:r>
                  <a:rPr lang="de-DE" dirty="0"/>
                  <a:t> </a:t>
                </a:r>
                <a:r>
                  <a:rPr lang="de-DE" dirty="0" err="1"/>
                  <a:t>drifts</a:t>
                </a:r>
                <a:endParaRPr lang="de-DE" dirty="0"/>
              </a:p>
              <a:p>
                <a:pPr marL="285750" indent="-285750">
                  <a:lnSpc>
                    <a:spcPct val="150000"/>
                  </a:lnSpc>
                  <a:buFont typeface="Arial" panose="020B0604020202020204" pitchFamily="34" charset="0"/>
                  <a:buChar char="•"/>
                </a:pPr>
                <a:r>
                  <a:rPr lang="de-DE" dirty="0"/>
                  <a:t>Same </a:t>
                </a:r>
                <a:r>
                  <a:rPr lang="de-DE" dirty="0" err="1"/>
                  <a:t>controller</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different </a:t>
                </a:r>
                <a:r>
                  <a:rPr lang="de-DE" dirty="0" err="1" smtClean="0"/>
                  <a:t>parameters</a:t>
                </a:r>
                <a:endParaRPr lang="de-DE"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654671" y="1223963"/>
                <a:ext cx="6270004" cy="2585323"/>
              </a:xfrm>
              <a:prstGeom prst="rect">
                <a:avLst/>
              </a:prstGeom>
              <a:blipFill>
                <a:blip r:embed="rId2"/>
                <a:stretch>
                  <a:fillRect l="-777" b="-943"/>
                </a:stretch>
              </a:blipFill>
            </p:spPr>
            <p:txBody>
              <a:bodyPr/>
              <a:lstStyle/>
              <a:p>
                <a:r>
                  <a:rPr lang="en-US">
                    <a:noFill/>
                  </a:rPr>
                  <a:t> </a:t>
                </a:r>
              </a:p>
            </p:txBody>
          </p:sp>
        </mc:Fallback>
      </mc:AlternateContent>
    </p:spTree>
    <p:extLst>
      <p:ext uri="{BB962C8B-B14F-4D97-AF65-F5344CB8AC3E}">
        <p14:creationId xmlns:p14="http://schemas.microsoft.com/office/powerpoint/2010/main" val="613851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6</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Motivation</a:t>
            </a:r>
            <a:endParaRPr lang="en-GB" dirty="0">
              <a:solidFill>
                <a:srgbClr val="FF0000"/>
              </a:solidFill>
            </a:endParaRPr>
          </a:p>
        </p:txBody>
      </p:sp>
      <p:sp>
        <p:nvSpPr>
          <p:cNvPr id="15" name="Rectangle 6"/>
          <p:cNvSpPr/>
          <p:nvPr/>
        </p:nvSpPr>
        <p:spPr>
          <a:xfrm>
            <a:off x="8078597" y="6299990"/>
            <a:ext cx="4025258" cy="261610"/>
          </a:xfrm>
          <a:prstGeom prst="rect">
            <a:avLst/>
          </a:prstGeom>
        </p:spPr>
        <p:txBody>
          <a:bodyPr wrap="square">
            <a:spAutoFit/>
          </a:bodyPr>
          <a:lstStyle/>
          <a:p>
            <a:r>
              <a:rPr lang="fr-FR" sz="1100" dirty="0"/>
              <a:t>M</a:t>
            </a:r>
            <a:r>
              <a:rPr lang="fr-FR" sz="1100" dirty="0" smtClean="0"/>
              <a:t>. Krychowiak et al. </a:t>
            </a:r>
            <a:r>
              <a:rPr lang="fr-FR" sz="1100" dirty="0" err="1" smtClean="0"/>
              <a:t>Nuclear</a:t>
            </a:r>
            <a:r>
              <a:rPr lang="fr-FR" sz="1100" dirty="0" smtClean="0"/>
              <a:t> </a:t>
            </a:r>
            <a:r>
              <a:rPr lang="fr-FR" sz="1100" dirty="0" err="1" smtClean="0"/>
              <a:t>Materials</a:t>
            </a:r>
            <a:r>
              <a:rPr lang="fr-FR" sz="1100" dirty="0" smtClean="0"/>
              <a:t> and </a:t>
            </a:r>
            <a:r>
              <a:rPr lang="fr-FR" sz="1100" dirty="0" err="1" smtClean="0"/>
              <a:t>Energy</a:t>
            </a:r>
            <a:r>
              <a:rPr lang="fr-FR" sz="1100" dirty="0" smtClean="0"/>
              <a:t> 34 (2023)</a:t>
            </a:r>
            <a:endParaRPr lang="de-DE" sz="11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031" y="3447246"/>
            <a:ext cx="5430824" cy="285274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54671" y="1223963"/>
                <a:ext cx="6270004" cy="3831818"/>
              </a:xfrm>
              <a:prstGeom prst="rect">
                <a:avLst/>
              </a:prstGeom>
            </p:spPr>
            <p:txBody>
              <a:bodyPr wrap="square">
                <a:spAutoFit/>
              </a:bodyPr>
              <a:lstStyle/>
              <a:p>
                <a:pPr>
                  <a:lnSpc>
                    <a:spcPct val="150000"/>
                  </a:lnSpc>
                </a:pPr>
                <a:r>
                  <a:rPr lang="de-DE" b="1" dirty="0"/>
                  <a:t>Feedback </a:t>
                </a:r>
                <a:r>
                  <a:rPr lang="de-DE" b="1" dirty="0" err="1" smtClean="0"/>
                  <a:t>control</a:t>
                </a:r>
                <a:r>
                  <a:rPr lang="de-DE" b="1" dirty="0" smtClean="0"/>
                  <a:t>:</a:t>
                </a:r>
                <a:endParaRPr lang="de-DE" b="1" dirty="0"/>
              </a:p>
              <a:p>
                <a:pPr marL="285750" indent="-285750">
                  <a:lnSpc>
                    <a:spcPct val="150000"/>
                  </a:lnSpc>
                  <a:buFont typeface="Arial" panose="020B0604020202020204" pitchFamily="34" charset="0"/>
                  <a:buChar char="•"/>
                </a:pPr>
                <a:r>
                  <a:rPr lang="de-DE" dirty="0" err="1"/>
                  <a:t>Accuratelly</a:t>
                </a:r>
                <a:r>
                  <a:rPr lang="de-DE" dirty="0"/>
                  <a:t> </a:t>
                </a:r>
                <a:r>
                  <a:rPr lang="de-DE" dirty="0" err="1"/>
                  <a:t>following</a:t>
                </a:r>
                <a:r>
                  <a:rPr lang="de-DE" dirty="0"/>
                  <a:t> </a:t>
                </a:r>
                <a:r>
                  <a:rPr lang="de-DE" dirty="0" err="1"/>
                  <a:t>of</a:t>
                </a:r>
                <a:r>
                  <a:rPr lang="de-DE" dirty="0"/>
                  <a:t> </a:t>
                </a:r>
                <a:r>
                  <a:rPr lang="de-DE" dirty="0" smtClean="0"/>
                  <a:t>different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𝑟𝑎𝑑</m:t>
                        </m:r>
                      </m:sub>
                    </m:sSub>
                  </m:oMath>
                </a14:m>
                <a:r>
                  <a:rPr lang="de-DE" dirty="0"/>
                  <a:t> </a:t>
                </a:r>
                <a:r>
                  <a:rPr lang="de-DE" dirty="0" err="1"/>
                  <a:t>setpoints</a:t>
                </a:r>
                <a:r>
                  <a:rPr lang="de-DE" dirty="0"/>
                  <a:t> </a:t>
                </a:r>
                <a:r>
                  <a:rPr lang="de-DE" dirty="0" err="1" smtClean="0"/>
                  <a:t>during</a:t>
                </a:r>
                <a:r>
                  <a:rPr lang="de-DE" dirty="0" smtClean="0"/>
                  <a:t> </a:t>
                </a:r>
                <a:r>
                  <a:rPr lang="de-DE" dirty="0" err="1" smtClean="0"/>
                  <a:t>discharges</a:t>
                </a:r>
                <a:endParaRPr lang="de-DE" dirty="0"/>
              </a:p>
              <a:p>
                <a:pPr marL="285750" indent="-285750">
                  <a:lnSpc>
                    <a:spcPct val="150000"/>
                  </a:lnSpc>
                  <a:buFont typeface="Arial" panose="020B0604020202020204" pitchFamily="34" charset="0"/>
                  <a:buChar char="•"/>
                </a:pPr>
                <a:r>
                  <a:rPr lang="de-DE" dirty="0" err="1"/>
                  <a:t>Steady</a:t>
                </a:r>
                <a:r>
                  <a:rPr lang="de-DE" dirty="0"/>
                  <a:t> </a:t>
                </a:r>
                <a:r>
                  <a:rPr lang="de-DE" dirty="0" err="1"/>
                  <a:t>state</a:t>
                </a:r>
                <a:r>
                  <a:rPr lang="de-DE"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𝑟𝑎𝑑</m:t>
                        </m:r>
                      </m:sub>
                    </m:sSub>
                  </m:oMath>
                </a14:m>
                <a:endParaRPr lang="de-DE" dirty="0"/>
              </a:p>
              <a:p>
                <a:pPr marL="285750" indent="-285750">
                  <a:lnSpc>
                    <a:spcPct val="150000"/>
                  </a:lnSpc>
                  <a:buFont typeface="Arial" panose="020B0604020202020204" pitchFamily="34" charset="0"/>
                  <a:buChar char="•"/>
                </a:pPr>
                <a:r>
                  <a:rPr lang="de-DE" dirty="0" err="1"/>
                  <a:t>Reaction</a:t>
                </a:r>
                <a:r>
                  <a:rPr lang="de-DE" dirty="0"/>
                  <a:t> </a:t>
                </a:r>
                <a:r>
                  <a:rPr lang="de-DE" dirty="0" err="1"/>
                  <a:t>to</a:t>
                </a:r>
                <a:r>
                  <a:rPr lang="de-DE" dirty="0"/>
                  <a:t> </a:t>
                </a:r>
                <a:r>
                  <a:rPr lang="de-DE" dirty="0" err="1"/>
                  <a:t>unexpected</a:t>
                </a:r>
                <a:r>
                  <a:rPr lang="de-DE" dirty="0"/>
                  <a:t> </a:t>
                </a:r>
                <a:r>
                  <a:rPr lang="de-DE" dirty="0" err="1"/>
                  <a:t>events</a:t>
                </a:r>
                <a:r>
                  <a:rPr lang="de-DE" dirty="0"/>
                  <a:t> </a:t>
                </a:r>
                <a:r>
                  <a:rPr lang="de-DE" dirty="0" err="1"/>
                  <a:t>and</a:t>
                </a:r>
                <a:r>
                  <a:rPr lang="de-DE" dirty="0"/>
                  <a:t> </a:t>
                </a:r>
                <a:r>
                  <a:rPr lang="de-DE" dirty="0" err="1"/>
                  <a:t>drifts</a:t>
                </a:r>
                <a:endParaRPr lang="de-DE" dirty="0"/>
              </a:p>
              <a:p>
                <a:pPr marL="285750" indent="-285750">
                  <a:lnSpc>
                    <a:spcPct val="150000"/>
                  </a:lnSpc>
                  <a:buFont typeface="Arial" panose="020B0604020202020204" pitchFamily="34" charset="0"/>
                  <a:buChar char="•"/>
                </a:pPr>
                <a:r>
                  <a:rPr lang="de-DE" dirty="0"/>
                  <a:t>Same </a:t>
                </a:r>
                <a:r>
                  <a:rPr lang="de-DE" dirty="0" err="1"/>
                  <a:t>controller</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different </a:t>
                </a:r>
                <a:r>
                  <a:rPr lang="de-DE" dirty="0" err="1" smtClean="0"/>
                  <a:t>parameters</a:t>
                </a:r>
              </a:p>
              <a:p>
                <a:pPr marL="285750" indent="-285750">
                  <a:lnSpc>
                    <a:spcPct val="150000"/>
                  </a:lnSpc>
                  <a:buFont typeface="Arial" panose="020B0604020202020204" pitchFamily="34" charset="0"/>
                  <a:buChar char="•"/>
                </a:pPr>
                <a:endParaRPr lang="de-DE" dirty="0" smtClean="0"/>
              </a:p>
              <a:p>
                <a:pPr>
                  <a:lnSpc>
                    <a:spcPct val="150000"/>
                  </a:lnSpc>
                </a:pPr>
                <a:r>
                  <a:rPr lang="de-DE" b="1" dirty="0" err="1" smtClean="0"/>
                  <a:t>Previous</a:t>
                </a:r>
                <a:r>
                  <a:rPr lang="de-DE" b="1" dirty="0" smtClean="0"/>
                  <a:t> </a:t>
                </a:r>
                <a:r>
                  <a:rPr lang="de-DE" b="1" dirty="0" err="1" smtClean="0"/>
                  <a:t>feedback</a:t>
                </a:r>
                <a:r>
                  <a:rPr lang="de-DE" b="1" dirty="0" smtClean="0"/>
                  <a:t> </a:t>
                </a:r>
                <a:r>
                  <a:rPr lang="de-DE" b="1" dirty="0" err="1" smtClean="0"/>
                  <a:t>system</a:t>
                </a:r>
                <a:endParaRPr lang="de-DE" b="1" dirty="0" smtClean="0"/>
              </a:p>
              <a:p>
                <a:pPr marL="285750" indent="-285750">
                  <a:lnSpc>
                    <a:spcPct val="150000"/>
                  </a:lnSpc>
                  <a:buFont typeface="Arial" panose="020B0604020202020204" pitchFamily="34" charset="0"/>
                  <a:buChar char="•"/>
                </a:pPr>
                <a:r>
                  <a:rPr lang="de-DE" dirty="0" err="1" smtClean="0"/>
                  <a:t>Oscillatory</a:t>
                </a:r>
                <a:r>
                  <a:rPr lang="de-DE" dirty="0" smtClean="0"/>
                  <a:t> </a:t>
                </a:r>
                <a:r>
                  <a:rPr lang="de-DE" dirty="0" err="1" smtClean="0"/>
                  <a:t>behaviour</a:t>
                </a:r>
                <a:r>
                  <a:rPr lang="de-DE" dirty="0" smtClean="0"/>
                  <a:t> due </a:t>
                </a:r>
                <a:r>
                  <a:rPr lang="de-DE" dirty="0" err="1" smtClean="0"/>
                  <a:t>to</a:t>
                </a:r>
                <a:r>
                  <a:rPr lang="de-DE" dirty="0" smtClean="0"/>
                  <a:t> </a:t>
                </a:r>
                <a:r>
                  <a:rPr lang="de-DE" dirty="0" err="1" smtClean="0"/>
                  <a:t>unoptimized</a:t>
                </a:r>
                <a:r>
                  <a:rPr lang="de-DE" dirty="0" smtClean="0"/>
                  <a:t> </a:t>
                </a:r>
                <a:r>
                  <a:rPr lang="de-DE" dirty="0" err="1" smtClean="0"/>
                  <a:t>controller</a:t>
                </a:r>
                <a:r>
                  <a:rPr lang="de-DE" dirty="0" smtClean="0"/>
                  <a:t> </a:t>
                </a:r>
                <a:endParaRPr lang="de-DE" dirty="0"/>
              </a:p>
            </p:txBody>
          </p:sp>
        </mc:Choice>
        <mc:Fallback xmlns="">
          <p:sp>
            <p:nvSpPr>
              <p:cNvPr id="7" name="Rectangle 6"/>
              <p:cNvSpPr>
                <a:spLocks noRot="1" noChangeAspect="1" noMove="1" noResize="1" noEditPoints="1" noAdjustHandles="1" noChangeArrowheads="1" noChangeShapeType="1" noTextEdit="1"/>
              </p:cNvSpPr>
              <p:nvPr/>
            </p:nvSpPr>
            <p:spPr>
              <a:xfrm>
                <a:off x="654671" y="1223963"/>
                <a:ext cx="6270004" cy="3831818"/>
              </a:xfrm>
              <a:prstGeom prst="rect">
                <a:avLst/>
              </a:prstGeom>
              <a:blipFill>
                <a:blip r:embed="rId3"/>
                <a:stretch>
                  <a:fillRect l="-777" b="-478"/>
                </a:stretch>
              </a:blipFill>
            </p:spPr>
            <p:txBody>
              <a:bodyPr/>
              <a:lstStyle/>
              <a:p>
                <a:r>
                  <a:rPr lang="en-US">
                    <a:noFill/>
                  </a:rPr>
                  <a:t> </a:t>
                </a:r>
              </a:p>
            </p:txBody>
          </p:sp>
        </mc:Fallback>
      </mc:AlternateContent>
    </p:spTree>
    <p:extLst>
      <p:ext uri="{BB962C8B-B14F-4D97-AF65-F5344CB8AC3E}">
        <p14:creationId xmlns:p14="http://schemas.microsoft.com/office/powerpoint/2010/main" val="295714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7</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Motivation</a:t>
            </a:r>
            <a:endParaRPr lang="en-GB" dirty="0">
              <a:solidFill>
                <a:srgbClr val="FF0000"/>
              </a:solidFill>
            </a:endParaRPr>
          </a:p>
        </p:txBody>
      </p:sp>
      <mc:AlternateContent xmlns:mc="http://schemas.openxmlformats.org/markup-compatibility/2006" xmlns:a14="http://schemas.microsoft.com/office/drawing/2010/main">
        <mc:Choice Requires="a14">
          <p:sp>
            <p:nvSpPr>
              <p:cNvPr id="7" name="Rectangle 6"/>
              <p:cNvSpPr/>
              <p:nvPr/>
            </p:nvSpPr>
            <p:spPr>
              <a:xfrm>
                <a:off x="654670" y="1696929"/>
                <a:ext cx="9064771" cy="3000821"/>
              </a:xfrm>
              <a:prstGeom prst="rect">
                <a:avLst/>
              </a:prstGeom>
            </p:spPr>
            <p:txBody>
              <a:bodyPr wrap="square">
                <a:spAutoFit/>
              </a:bodyPr>
              <a:lstStyle/>
              <a:p>
                <a:pPr>
                  <a:lnSpc>
                    <a:spcPct val="150000"/>
                  </a:lnSpc>
                </a:pPr>
                <a:r>
                  <a:rPr lang="de-DE" b="1" dirty="0" err="1" smtClean="0"/>
                  <a:t>Establish</a:t>
                </a:r>
                <a:r>
                  <a:rPr lang="de-DE" b="1" dirty="0" smtClean="0"/>
                  <a:t> a </a:t>
                </a:r>
                <a:r>
                  <a:rPr lang="de-DE" b="1" dirty="0" err="1" smtClean="0"/>
                  <a:t>systematic</a:t>
                </a:r>
                <a:r>
                  <a:rPr lang="de-DE" b="1" dirty="0" smtClean="0"/>
                  <a:t> </a:t>
                </a:r>
                <a:r>
                  <a:rPr lang="de-DE" b="1" dirty="0" err="1" smtClean="0"/>
                  <a:t>framework</a:t>
                </a:r>
                <a:r>
                  <a:rPr lang="de-DE" b="1" dirty="0" smtClean="0"/>
                  <a:t> </a:t>
                </a:r>
                <a:r>
                  <a:rPr lang="de-DE" b="1" dirty="0" err="1" smtClean="0"/>
                  <a:t>for</a:t>
                </a:r>
                <a:r>
                  <a:rPr lang="de-DE" b="1" dirty="0" smtClean="0"/>
                  <a:t> </a:t>
                </a:r>
                <a:r>
                  <a:rPr lang="de-DE" b="1" dirty="0" err="1" smtClean="0"/>
                  <a:t>designing</a:t>
                </a:r>
                <a:r>
                  <a:rPr lang="de-DE" b="1" dirty="0" smtClean="0"/>
                  <a:t> </a:t>
                </a:r>
                <a:r>
                  <a:rPr lang="de-DE" b="1" dirty="0" err="1" smtClean="0"/>
                  <a:t>controllers</a:t>
                </a:r>
                <a:r>
                  <a:rPr lang="de-DE" b="1" dirty="0" smtClean="0"/>
                  <a:t> </a:t>
                </a:r>
                <a:r>
                  <a:rPr lang="de-DE" b="1" dirty="0" err="1" smtClean="0"/>
                  <a:t>for</a:t>
                </a:r>
                <a:r>
                  <a:rPr lang="de-DE" b="1" dirty="0" smtClean="0"/>
                  <a:t> </a:t>
                </a:r>
                <a:r>
                  <a:rPr lang="de-DE" b="1" dirty="0" err="1" smtClean="0"/>
                  <a:t>the</a:t>
                </a:r>
                <a:r>
                  <a:rPr lang="de-DE" b="1" dirty="0" smtClean="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𝒓𝒂𝒅</m:t>
                        </m:r>
                      </m:sub>
                    </m:sSub>
                  </m:oMath>
                </a14:m>
                <a:r>
                  <a:rPr lang="de-DE" b="1" dirty="0" smtClean="0"/>
                  <a:t> using System </a:t>
                </a:r>
                <a:r>
                  <a:rPr lang="de-DE" b="1" dirty="0" err="1" smtClean="0"/>
                  <a:t>identification</a:t>
                </a:r>
                <a:r>
                  <a:rPr lang="de-DE" b="1" dirty="0" smtClean="0"/>
                  <a:t> </a:t>
                </a:r>
                <a:r>
                  <a:rPr lang="de-DE" b="1" dirty="0" err="1" smtClean="0"/>
                  <a:t>techniques</a:t>
                </a:r>
                <a:endParaRPr lang="de-DE" b="1" dirty="0"/>
              </a:p>
              <a:p>
                <a:pPr marL="285750" indent="-285750">
                  <a:lnSpc>
                    <a:spcPct val="250000"/>
                  </a:lnSpc>
                  <a:buFont typeface="Arial" panose="020B0604020202020204" pitchFamily="34" charset="0"/>
                  <a:buChar char="•"/>
                </a:pPr>
                <a:r>
                  <a:rPr lang="de-DE" dirty="0" err="1" smtClean="0"/>
                  <a:t>Perform</a:t>
                </a:r>
                <a:r>
                  <a:rPr lang="de-DE" dirty="0" smtClean="0"/>
                  <a:t> </a:t>
                </a:r>
                <a:r>
                  <a:rPr lang="de-DE" dirty="0" err="1" smtClean="0"/>
                  <a:t>perturbative</a:t>
                </a:r>
                <a:r>
                  <a:rPr lang="de-DE" dirty="0" smtClean="0"/>
                  <a:t> </a:t>
                </a:r>
                <a:r>
                  <a:rPr lang="de-DE" dirty="0" err="1" smtClean="0"/>
                  <a:t>experiments</a:t>
                </a:r>
                <a:endParaRPr lang="de-DE" dirty="0" smtClean="0"/>
              </a:p>
              <a:p>
                <a:pPr marL="285750" indent="-285750">
                  <a:lnSpc>
                    <a:spcPct val="250000"/>
                  </a:lnSpc>
                  <a:buFont typeface="Arial" panose="020B0604020202020204" pitchFamily="34" charset="0"/>
                  <a:buChar char="•"/>
                </a:pPr>
                <a:r>
                  <a:rPr lang="de-DE" dirty="0" err="1" smtClean="0"/>
                  <a:t>Acquire</a:t>
                </a:r>
                <a:r>
                  <a:rPr lang="de-DE" dirty="0" smtClean="0"/>
                  <a:t> </a:t>
                </a:r>
                <a:r>
                  <a:rPr lang="de-DE" dirty="0" err="1" smtClean="0"/>
                  <a:t>the</a:t>
                </a:r>
                <a:r>
                  <a:rPr lang="de-DE" dirty="0" smtClean="0"/>
                  <a:t> </a:t>
                </a:r>
                <a:r>
                  <a:rPr lang="de-DE" dirty="0" err="1" smtClean="0"/>
                  <a:t>dynamics</a:t>
                </a:r>
                <a:r>
                  <a:rPr lang="de-DE" dirty="0" smtClean="0"/>
                  <a:t> </a:t>
                </a:r>
                <a:r>
                  <a:rPr lang="de-DE" dirty="0" err="1" smtClean="0"/>
                  <a:t>information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system</a:t>
                </a:r>
                <a:endParaRPr lang="de-DE" dirty="0" smtClean="0"/>
              </a:p>
              <a:p>
                <a:pPr marL="285750" indent="-285750">
                  <a:lnSpc>
                    <a:spcPct val="250000"/>
                  </a:lnSpc>
                  <a:buFont typeface="Arial" panose="020B0604020202020204" pitchFamily="34" charset="0"/>
                  <a:buChar char="•"/>
                </a:pPr>
                <a:r>
                  <a:rPr lang="de-DE" dirty="0" smtClean="0"/>
                  <a:t>Design </a:t>
                </a:r>
                <a:r>
                  <a:rPr lang="de-DE" dirty="0" err="1" smtClean="0"/>
                  <a:t>controller</a:t>
                </a:r>
                <a:r>
                  <a:rPr lang="de-DE" dirty="0"/>
                  <a:t> </a:t>
                </a:r>
                <a:r>
                  <a:rPr lang="de-DE" dirty="0" err="1" smtClean="0"/>
                  <a:t>based</a:t>
                </a:r>
                <a:r>
                  <a:rPr lang="de-DE" dirty="0" smtClean="0"/>
                  <a:t> on </a:t>
                </a:r>
                <a:r>
                  <a:rPr lang="de-DE" dirty="0" err="1" smtClean="0"/>
                  <a:t>the</a:t>
                </a:r>
                <a:r>
                  <a:rPr lang="de-DE" dirty="0" smtClean="0"/>
                  <a:t> </a:t>
                </a:r>
                <a:r>
                  <a:rPr lang="de-DE" dirty="0" err="1" smtClean="0"/>
                  <a:t>identified</a:t>
                </a:r>
                <a:r>
                  <a:rPr lang="de-DE" dirty="0" smtClean="0"/>
                  <a:t> </a:t>
                </a:r>
                <a:r>
                  <a:rPr lang="de-DE" dirty="0" err="1" smtClean="0"/>
                  <a:t>dynamics</a:t>
                </a:r>
                <a:endParaRPr lang="de-DE"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654670" y="1696929"/>
                <a:ext cx="9064771" cy="3000821"/>
              </a:xfrm>
              <a:prstGeom prst="rect">
                <a:avLst/>
              </a:prstGeom>
              <a:blipFill>
                <a:blip r:embed="rId2"/>
                <a:stretch>
                  <a:fillRect l="-538"/>
                </a:stretch>
              </a:blipFill>
            </p:spPr>
            <p:txBody>
              <a:bodyPr/>
              <a:lstStyle/>
              <a:p>
                <a:r>
                  <a:rPr lang="en-US">
                    <a:noFill/>
                  </a:rPr>
                  <a:t> </a:t>
                </a:r>
              </a:p>
            </p:txBody>
          </p:sp>
        </mc:Fallback>
      </mc:AlternateContent>
    </p:spTree>
    <p:extLst>
      <p:ext uri="{BB962C8B-B14F-4D97-AF65-F5344CB8AC3E}">
        <p14:creationId xmlns:p14="http://schemas.microsoft.com/office/powerpoint/2010/main" val="3211273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8</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Control approach</a:t>
            </a:r>
            <a:endParaRPr lang="en-GB"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B53B14-C312-2E96-2C82-027F6C429509}"/>
                  </a:ext>
                </a:extLst>
              </p:cNvPr>
              <p:cNvSpPr txBox="1"/>
              <p:nvPr/>
            </p:nvSpPr>
            <p:spPr>
              <a:xfrm>
                <a:off x="658813" y="1178130"/>
                <a:ext cx="6266484" cy="2169825"/>
              </a:xfrm>
              <a:prstGeom prst="rect">
                <a:avLst/>
              </a:prstGeom>
              <a:noFill/>
            </p:spPr>
            <p:txBody>
              <a:bodyPr wrap="square" rtlCol="0">
                <a:spAutoFit/>
              </a:bodyPr>
              <a:lstStyle/>
              <a:p>
                <a:pPr>
                  <a:lnSpc>
                    <a:spcPct val="150000"/>
                  </a:lnSpc>
                </a:pPr>
                <a:r>
                  <a:rPr lang="en-US" b="1" dirty="0" smtClean="0"/>
                  <a:t>The H block represents the system under investigation</a:t>
                </a:r>
                <a:endParaRPr lang="en-US" dirty="0"/>
              </a:p>
              <a:p>
                <a:pPr marL="380990" indent="-380990">
                  <a:lnSpc>
                    <a:spcPct val="150000"/>
                  </a:lnSpc>
                  <a:buFont typeface="Arial" panose="020B0604020202020204" pitchFamily="34" charset="0"/>
                  <a:buChar char="•"/>
                </a:pPr>
                <a14:m>
                  <m:oMath xmlns:m="http://schemas.openxmlformats.org/officeDocument/2006/math">
                    <m:r>
                      <a:rPr lang="de-DE" i="1" dirty="0">
                        <a:latin typeface="Cambria Math" panose="02040503050406030204" pitchFamily="18" charset="0"/>
                      </a:rPr>
                      <m:t>h</m:t>
                    </m:r>
                    <m:d>
                      <m:dPr>
                        <m:ctrlPr>
                          <a:rPr lang="de-DE" i="1" dirty="0">
                            <a:latin typeface="Cambria Math" panose="02040503050406030204" pitchFamily="18" charset="0"/>
                          </a:rPr>
                        </m:ctrlPr>
                      </m:dPr>
                      <m:e>
                        <m:r>
                          <a:rPr lang="de-DE" i="1" dirty="0">
                            <a:latin typeface="Cambria Math" panose="02040503050406030204" pitchFamily="18" charset="0"/>
                          </a:rPr>
                          <m:t>𝑡</m:t>
                        </m:r>
                      </m:e>
                    </m:d>
                  </m:oMath>
                </a14:m>
                <a:r>
                  <a:rPr lang="en-US" dirty="0"/>
                  <a:t> </a:t>
                </a:r>
                <a:r>
                  <a:rPr lang="en-US" dirty="0">
                    <a:sym typeface="Wingdings" panose="05000000000000000000" pitchFamily="2" charset="2"/>
                  </a:rPr>
                  <a:t> the relation between </a:t>
                </a:r>
                <a:r>
                  <a:rPr lang="en-US" dirty="0" smtClean="0">
                    <a:sym typeface="Wingdings" panose="05000000000000000000" pitchFamily="2" charset="2"/>
                  </a:rPr>
                  <a:t>input </a:t>
                </a:r>
                <a:r>
                  <a:rPr lang="en-US" dirty="0">
                    <a:sym typeface="Wingdings" panose="05000000000000000000" pitchFamily="2" charset="2"/>
                  </a:rPr>
                  <a:t>and </a:t>
                </a:r>
                <a:r>
                  <a:rPr lang="en-US" dirty="0" smtClean="0">
                    <a:sym typeface="Wingdings" panose="05000000000000000000" pitchFamily="2" charset="2"/>
                  </a:rPr>
                  <a:t>output signals </a:t>
                </a:r>
              </a:p>
              <a:p>
                <a:pPr marL="838190" lvl="1" indent="-380990">
                  <a:lnSpc>
                    <a:spcPct val="150000"/>
                  </a:lnSpc>
                  <a:buFont typeface="Wingdings" panose="05000000000000000000" pitchFamily="2" charset="2"/>
                  <a:buChar char="Ø"/>
                </a:pPr>
                <a:r>
                  <a:rPr lang="de-DE" dirty="0" smtClean="0">
                    <a:sym typeface="Wingdings" panose="05000000000000000000" pitchFamily="2" charset="2"/>
                  </a:rPr>
                  <a:t>Differential </a:t>
                </a:r>
                <a:r>
                  <a:rPr lang="de-DE" dirty="0" err="1" smtClean="0">
                    <a:sym typeface="Wingdings" panose="05000000000000000000" pitchFamily="2" charset="2"/>
                  </a:rPr>
                  <a:t>equation</a:t>
                </a:r>
                <a:endParaRPr lang="en-US" dirty="0"/>
              </a:p>
              <a:p>
                <a:pPr marL="380990" indent="-380990">
                  <a:lnSpc>
                    <a:spcPct val="150000"/>
                  </a:lnSpc>
                  <a:buFont typeface="Arial" panose="020B0604020202020204" pitchFamily="34" charset="0"/>
                  <a:buChar char="•"/>
                </a:pPr>
                <a:r>
                  <a:rPr lang="en-US" dirty="0" smtClean="0"/>
                  <a:t>Perturbative </a:t>
                </a:r>
                <a:r>
                  <a:rPr lang="en-US" dirty="0"/>
                  <a:t>signal </a:t>
                </a:r>
                <a14:m>
                  <m:oMath xmlns:m="http://schemas.openxmlformats.org/officeDocument/2006/math">
                    <m:r>
                      <a:rPr lang="en-US" i="1">
                        <a:latin typeface="Cambria Math" panose="02040503050406030204" pitchFamily="18" charset="0"/>
                      </a:rPr>
                      <m:t>𝑢</m:t>
                    </m:r>
                  </m:oMath>
                </a14:m>
                <a:endParaRPr lang="en-US" dirty="0" smtClean="0"/>
              </a:p>
              <a:p>
                <a:pPr marL="380990" indent="-380990">
                  <a:lnSpc>
                    <a:spcPct val="150000"/>
                  </a:lnSpc>
                  <a:buFont typeface="Arial" panose="020B0604020202020204" pitchFamily="34" charset="0"/>
                  <a:buChar char="•"/>
                </a:pPr>
                <a:r>
                  <a:rPr lang="en-US" dirty="0" smtClean="0"/>
                  <a:t>Observed </a:t>
                </a:r>
                <a:r>
                  <a:rPr lang="en-US" dirty="0"/>
                  <a:t>r</a:t>
                </a:r>
                <a:r>
                  <a:rPr lang="en-US" dirty="0" smtClean="0"/>
                  <a:t>esponse </a:t>
                </a:r>
                <a14:m>
                  <m:oMath xmlns:m="http://schemas.openxmlformats.org/officeDocument/2006/math">
                    <m:r>
                      <a:rPr lang="de-DE" b="0" i="1" smtClean="0">
                        <a:latin typeface="Cambria Math" panose="02040503050406030204" pitchFamily="18" charset="0"/>
                      </a:rPr>
                      <m:t>𝑦</m:t>
                    </m:r>
                  </m:oMath>
                </a14:m>
                <a:endParaRPr lang="en-US" dirty="0" smtClean="0"/>
              </a:p>
            </p:txBody>
          </p:sp>
        </mc:Choice>
        <mc:Fallback xmlns="">
          <p:sp>
            <p:nvSpPr>
              <p:cNvPr id="9" name="TextBox 8">
                <a:extLst>
                  <a:ext uri="{FF2B5EF4-FFF2-40B4-BE49-F238E27FC236}">
                    <a16:creationId xmlns:a16="http://schemas.microsoft.com/office/drawing/2014/main" id="{22B53B14-C312-2E96-2C82-027F6C429509}"/>
                  </a:ext>
                </a:extLst>
              </p:cNvPr>
              <p:cNvSpPr txBox="1">
                <a:spLocks noRot="1" noChangeAspect="1" noMove="1" noResize="1" noEditPoints="1" noAdjustHandles="1" noChangeArrowheads="1" noChangeShapeType="1" noTextEdit="1"/>
              </p:cNvSpPr>
              <p:nvPr/>
            </p:nvSpPr>
            <p:spPr>
              <a:xfrm>
                <a:off x="658813" y="1178130"/>
                <a:ext cx="6266484" cy="2169825"/>
              </a:xfrm>
              <a:prstGeom prst="rect">
                <a:avLst/>
              </a:prstGeom>
              <a:blipFill>
                <a:blip r:embed="rId2"/>
                <a:stretch>
                  <a:fillRect l="-778" b="-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047AAA-C64B-008A-9E82-C877C678EB9F}"/>
                  </a:ext>
                </a:extLst>
              </p:cNvPr>
              <p:cNvSpPr txBox="1"/>
              <p:nvPr/>
            </p:nvSpPr>
            <p:spPr>
              <a:xfrm>
                <a:off x="10046635" y="2173373"/>
                <a:ext cx="2617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1" name="TextBox 10">
                <a:extLst>
                  <a:ext uri="{FF2B5EF4-FFF2-40B4-BE49-F238E27FC236}">
                    <a16:creationId xmlns:a16="http://schemas.microsoft.com/office/drawing/2014/main" id="{D9047AAA-C64B-008A-9E82-C877C678EB9F}"/>
                  </a:ext>
                </a:extLst>
              </p:cNvPr>
              <p:cNvSpPr txBox="1">
                <a:spLocks noRot="1" noChangeAspect="1" noMove="1" noResize="1" noEditPoints="1" noAdjustHandles="1" noChangeArrowheads="1" noChangeShapeType="1" noTextEdit="1"/>
              </p:cNvSpPr>
              <p:nvPr/>
            </p:nvSpPr>
            <p:spPr>
              <a:xfrm>
                <a:off x="10046635" y="2173373"/>
                <a:ext cx="261738" cy="369332"/>
              </a:xfrm>
              <a:prstGeom prst="rect">
                <a:avLst/>
              </a:prstGeom>
              <a:blipFill>
                <a:blip r:embed="rId3"/>
                <a:stretch>
                  <a:fillRect l="-25581" r="-23256"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A0C3E7-7208-568A-115F-C0283F630536}"/>
                  </a:ext>
                </a:extLst>
              </p:cNvPr>
              <p:cNvSpPr txBox="1"/>
              <p:nvPr/>
            </p:nvSpPr>
            <p:spPr>
              <a:xfrm>
                <a:off x="8448641" y="2162945"/>
                <a:ext cx="2691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𝑢</m:t>
                      </m:r>
                    </m:oMath>
                  </m:oMathPara>
                </a14:m>
                <a:endParaRPr lang="en-US" sz="2400" dirty="0"/>
              </a:p>
            </p:txBody>
          </p:sp>
        </mc:Choice>
        <mc:Fallback xmlns="">
          <p:sp>
            <p:nvSpPr>
              <p:cNvPr id="12" name="TextBox 11">
                <a:extLst>
                  <a:ext uri="{FF2B5EF4-FFF2-40B4-BE49-F238E27FC236}">
                    <a16:creationId xmlns:a16="http://schemas.microsoft.com/office/drawing/2014/main" id="{53A0C3E7-7208-568A-115F-C0283F630536}"/>
                  </a:ext>
                </a:extLst>
              </p:cNvPr>
              <p:cNvSpPr txBox="1">
                <a:spLocks noRot="1" noChangeAspect="1" noMove="1" noResize="1" noEditPoints="1" noAdjustHandles="1" noChangeArrowheads="1" noChangeShapeType="1" noTextEdit="1"/>
              </p:cNvSpPr>
              <p:nvPr/>
            </p:nvSpPr>
            <p:spPr>
              <a:xfrm>
                <a:off x="8448641" y="2162945"/>
                <a:ext cx="269112" cy="369332"/>
              </a:xfrm>
              <a:prstGeom prst="rect">
                <a:avLst/>
              </a:prstGeom>
              <a:blipFill>
                <a:blip r:embed="rId4"/>
                <a:stretch>
                  <a:fillRect l="-13636" r="-9091" b="-1667"/>
                </a:stretch>
              </a:blipFill>
            </p:spPr>
            <p:txBody>
              <a:bodyPr/>
              <a:lstStyle/>
              <a:p>
                <a:r>
                  <a:rPr lang="en-US">
                    <a:noFill/>
                  </a:rPr>
                  <a:t> </a:t>
                </a:r>
              </a:p>
            </p:txBody>
          </p:sp>
        </mc:Fallback>
      </mc:AlternateContent>
      <p:sp>
        <p:nvSpPr>
          <p:cNvPr id="13" name="Ορθογώνιο 13">
            <a:extLst>
              <a:ext uri="{FF2B5EF4-FFF2-40B4-BE49-F238E27FC236}">
                <a16:creationId xmlns:a16="http://schemas.microsoft.com/office/drawing/2014/main" id="{1C728EB1-8C96-2B6C-84A5-C3B3F005F9C8}"/>
              </a:ext>
            </a:extLst>
          </p:cNvPr>
          <p:cNvSpPr/>
          <p:nvPr/>
        </p:nvSpPr>
        <p:spPr>
          <a:xfrm>
            <a:off x="8897209" y="2362155"/>
            <a:ext cx="951105" cy="340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t>
            </a:r>
          </a:p>
        </p:txBody>
      </p:sp>
      <p:cxnSp>
        <p:nvCxnSpPr>
          <p:cNvPr id="14" name="Ευθύγραμμο βέλος σύνδεσης 14">
            <a:extLst>
              <a:ext uri="{FF2B5EF4-FFF2-40B4-BE49-F238E27FC236}">
                <a16:creationId xmlns:a16="http://schemas.microsoft.com/office/drawing/2014/main" id="{2B8947DF-6EE2-24A1-43B5-9BC0CDF3BB03}"/>
              </a:ext>
            </a:extLst>
          </p:cNvPr>
          <p:cNvCxnSpPr>
            <a:cxnSpLocks/>
          </p:cNvCxnSpPr>
          <p:nvPr/>
        </p:nvCxnSpPr>
        <p:spPr>
          <a:xfrm>
            <a:off x="8332062" y="2545536"/>
            <a:ext cx="5651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D4E0AE68-B3B2-606C-5A9F-849F4F18811D}"/>
              </a:ext>
            </a:extLst>
          </p:cNvPr>
          <p:cNvCxnSpPr>
            <a:cxnSpLocks/>
          </p:cNvCxnSpPr>
          <p:nvPr/>
        </p:nvCxnSpPr>
        <p:spPr>
          <a:xfrm>
            <a:off x="9848313" y="2545536"/>
            <a:ext cx="5651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Εικόνα 17">
            <a:extLst>
              <a:ext uri="{FF2B5EF4-FFF2-40B4-BE49-F238E27FC236}">
                <a16:creationId xmlns:a16="http://schemas.microsoft.com/office/drawing/2014/main" id="{8BF4FE6E-8F92-31D7-1777-7444D2DA59B1}"/>
              </a:ext>
            </a:extLst>
          </p:cNvPr>
          <p:cNvPicPr>
            <a:picLocks noChangeAspect="1"/>
          </p:cNvPicPr>
          <p:nvPr/>
        </p:nvPicPr>
        <p:blipFill>
          <a:blip r:embed="rId5"/>
          <a:stretch>
            <a:fillRect/>
          </a:stretch>
        </p:blipFill>
        <p:spPr>
          <a:xfrm>
            <a:off x="7202008" y="2140209"/>
            <a:ext cx="951107" cy="810655"/>
          </a:xfrm>
          <a:prstGeom prst="rect">
            <a:avLst/>
          </a:prstGeom>
        </p:spPr>
      </p:pic>
      <p:pic>
        <p:nvPicPr>
          <p:cNvPr id="18" name="Εικόνα 18">
            <a:extLst>
              <a:ext uri="{FF2B5EF4-FFF2-40B4-BE49-F238E27FC236}">
                <a16:creationId xmlns:a16="http://schemas.microsoft.com/office/drawing/2014/main" id="{1B0262BD-DA76-EC32-B361-AC58FB3638DB}"/>
              </a:ext>
            </a:extLst>
          </p:cNvPr>
          <p:cNvPicPr>
            <a:picLocks noChangeAspect="1"/>
          </p:cNvPicPr>
          <p:nvPr/>
        </p:nvPicPr>
        <p:blipFill>
          <a:blip r:embed="rId6"/>
          <a:stretch>
            <a:fillRect/>
          </a:stretch>
        </p:blipFill>
        <p:spPr>
          <a:xfrm>
            <a:off x="10585084" y="2150895"/>
            <a:ext cx="866864" cy="799968"/>
          </a:xfrm>
          <a:prstGeom prst="rect">
            <a:avLst/>
          </a:prstGeom>
        </p:spPr>
      </p:pic>
      <p:sp>
        <p:nvSpPr>
          <p:cNvPr id="19" name="TextBox 18">
            <a:extLst>
              <a:ext uri="{FF2B5EF4-FFF2-40B4-BE49-F238E27FC236}">
                <a16:creationId xmlns:a16="http://schemas.microsoft.com/office/drawing/2014/main" id="{6B3300D6-8332-63D8-FAA0-A054196D5E49}"/>
              </a:ext>
            </a:extLst>
          </p:cNvPr>
          <p:cNvSpPr txBox="1"/>
          <p:nvPr/>
        </p:nvSpPr>
        <p:spPr>
          <a:xfrm>
            <a:off x="7391531" y="2934515"/>
            <a:ext cx="4913563" cy="276999"/>
          </a:xfrm>
          <a:prstGeom prst="rect">
            <a:avLst/>
          </a:prstGeom>
          <a:noFill/>
        </p:spPr>
        <p:txBody>
          <a:bodyPr wrap="square" rtlCol="0">
            <a:spAutoFit/>
          </a:bodyPr>
          <a:lstStyle/>
          <a:p>
            <a:pPr algn="ctr"/>
            <a:r>
              <a:rPr lang="el-GR" sz="1200" i="1" dirty="0"/>
              <a:t>Τ. </a:t>
            </a:r>
            <a:r>
              <a:rPr lang="en-US" sz="1200" i="1" dirty="0" err="1"/>
              <a:t>Ravensberger</a:t>
            </a:r>
            <a:r>
              <a:rPr lang="en-US" sz="1200" i="1" dirty="0"/>
              <a:t>, et al. </a:t>
            </a:r>
            <a:r>
              <a:rPr lang="en-US" sz="1200" i="1" dirty="0" smtClean="0"/>
              <a:t>Nature communications 12 (20</a:t>
            </a:r>
            <a:r>
              <a:rPr lang="el-GR" sz="1200" i="1" dirty="0"/>
              <a:t>21</a:t>
            </a:r>
            <a:r>
              <a:rPr lang="en-US" sz="1200" i="1" dirty="0"/>
              <a:t>)</a:t>
            </a:r>
            <a:endParaRPr lang="en-US" sz="1200" b="1" i="1" dirty="0"/>
          </a:p>
        </p:txBody>
      </p:sp>
      <p:sp>
        <p:nvSpPr>
          <p:cNvPr id="53" name="Rectangle 6"/>
          <p:cNvSpPr/>
          <p:nvPr/>
        </p:nvSpPr>
        <p:spPr>
          <a:xfrm>
            <a:off x="7202008" y="6248342"/>
            <a:ext cx="4989992" cy="261610"/>
          </a:xfrm>
          <a:prstGeom prst="rect">
            <a:avLst/>
          </a:prstGeom>
        </p:spPr>
        <p:txBody>
          <a:bodyPr wrap="square">
            <a:spAutoFit/>
          </a:bodyPr>
          <a:lstStyle/>
          <a:p>
            <a:r>
              <a:rPr lang="fr-FR" sz="1100" dirty="0"/>
              <a:t>R</a:t>
            </a:r>
            <a:r>
              <a:rPr lang="fr-FR" sz="1100" dirty="0" smtClean="0"/>
              <a:t>. </a:t>
            </a:r>
            <a:r>
              <a:rPr lang="fr-FR" sz="1100" dirty="0" err="1" smtClean="0"/>
              <a:t>Pintelon</a:t>
            </a:r>
            <a:r>
              <a:rPr lang="fr-FR" sz="1100" dirty="0" smtClean="0"/>
              <a:t> et al. System Identification: a </a:t>
            </a:r>
            <a:r>
              <a:rPr lang="fr-FR" sz="1100" dirty="0" err="1" smtClean="0"/>
              <a:t>frequency</a:t>
            </a:r>
            <a:r>
              <a:rPr lang="fr-FR" sz="1100" dirty="0" smtClean="0"/>
              <a:t> </a:t>
            </a:r>
            <a:r>
              <a:rPr lang="fr-FR" sz="1100" dirty="0" err="1" smtClean="0"/>
              <a:t>domain</a:t>
            </a:r>
            <a:r>
              <a:rPr lang="fr-FR" sz="1100" dirty="0" smtClean="0"/>
              <a:t> </a:t>
            </a:r>
            <a:r>
              <a:rPr lang="fr-FR" sz="1100" dirty="0" err="1" smtClean="0"/>
              <a:t>approach</a:t>
            </a:r>
            <a:r>
              <a:rPr lang="fr-FR" sz="1100" dirty="0" smtClean="0"/>
              <a:t> (2012)</a:t>
            </a:r>
            <a:endParaRPr lang="de-DE" sz="1100" dirty="0"/>
          </a:p>
        </p:txBody>
      </p:sp>
      <mc:AlternateContent xmlns:mc="http://schemas.openxmlformats.org/markup-compatibility/2006" xmlns:a14="http://schemas.microsoft.com/office/drawing/2010/main">
        <mc:Choice Requires="a14">
          <p:sp>
            <p:nvSpPr>
              <p:cNvPr id="7" name="Rectangle 6"/>
              <p:cNvSpPr/>
              <p:nvPr/>
            </p:nvSpPr>
            <p:spPr>
              <a:xfrm>
                <a:off x="5270782" y="3765854"/>
                <a:ext cx="2027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𝑦</m:t>
                      </m:r>
                      <m:d>
                        <m:dPr>
                          <m:ctrlPr>
                            <a:rPr lang="de-DE" i="1" dirty="0">
                              <a:latin typeface="Cambria Math" panose="02040503050406030204" pitchFamily="18" charset="0"/>
                            </a:rPr>
                          </m:ctrlPr>
                        </m:dPr>
                        <m:e>
                          <m:r>
                            <a:rPr lang="de-DE" i="1" dirty="0">
                              <a:latin typeface="Cambria Math" panose="02040503050406030204" pitchFamily="18" charset="0"/>
                            </a:rPr>
                            <m:t>𝑡</m:t>
                          </m:r>
                        </m:e>
                      </m:d>
                      <m:r>
                        <a:rPr lang="de-DE" i="1" dirty="0">
                          <a:latin typeface="Cambria Math" panose="02040503050406030204" pitchFamily="18" charset="0"/>
                        </a:rPr>
                        <m:t>=</m:t>
                      </m:r>
                      <m:r>
                        <a:rPr lang="de-DE" i="1" dirty="0">
                          <a:latin typeface="Cambria Math" panose="02040503050406030204" pitchFamily="18" charset="0"/>
                        </a:rPr>
                        <m:t>h</m:t>
                      </m:r>
                      <m:d>
                        <m:dPr>
                          <m:ctrlPr>
                            <a:rPr lang="de-DE" i="1" dirty="0">
                              <a:latin typeface="Cambria Math" panose="02040503050406030204" pitchFamily="18" charset="0"/>
                            </a:rPr>
                          </m:ctrlPr>
                        </m:dPr>
                        <m:e>
                          <m:r>
                            <a:rPr lang="de-DE" i="1" dirty="0">
                              <a:latin typeface="Cambria Math" panose="02040503050406030204" pitchFamily="18" charset="0"/>
                            </a:rPr>
                            <m:t>𝑡</m:t>
                          </m:r>
                        </m:e>
                      </m:d>
                      <m:r>
                        <a:rPr lang="de-DE" i="1" dirty="0">
                          <a:latin typeface="Cambria Math" panose="02040503050406030204" pitchFamily="18" charset="0"/>
                        </a:rPr>
                        <m:t>∗</m:t>
                      </m:r>
                      <m:r>
                        <a:rPr lang="de-DE" i="1" dirty="0">
                          <a:latin typeface="Cambria Math" panose="02040503050406030204" pitchFamily="18" charset="0"/>
                        </a:rPr>
                        <m:t>𝑥</m:t>
                      </m:r>
                      <m:d>
                        <m:dPr>
                          <m:ctrlPr>
                            <a:rPr lang="de-DE" i="1" dirty="0">
                              <a:latin typeface="Cambria Math" panose="02040503050406030204" pitchFamily="18" charset="0"/>
                            </a:rPr>
                          </m:ctrlPr>
                        </m:dPr>
                        <m:e>
                          <m:r>
                            <a:rPr lang="de-DE" i="1" dirty="0">
                              <a:latin typeface="Cambria Math" panose="02040503050406030204" pitchFamily="18" charset="0"/>
                            </a:rPr>
                            <m:t>𝑡</m:t>
                          </m:r>
                        </m:e>
                      </m:d>
                    </m:oMath>
                  </m:oMathPara>
                </a14:m>
                <a:endParaRPr lang="en-US" dirty="0">
                  <a:sym typeface="Wingdings" panose="05000000000000000000" pitchFamily="2" charset="2"/>
                </a:endParaRPr>
              </a:p>
            </p:txBody>
          </p:sp>
        </mc:Choice>
        <mc:Fallback xmlns="">
          <p:sp>
            <p:nvSpPr>
              <p:cNvPr id="7" name="Rectangle 6"/>
              <p:cNvSpPr>
                <a:spLocks noRot="1" noChangeAspect="1" noMove="1" noResize="1" noEditPoints="1" noAdjustHandles="1" noChangeArrowheads="1" noChangeShapeType="1" noTextEdit="1"/>
              </p:cNvSpPr>
              <p:nvPr/>
            </p:nvSpPr>
            <p:spPr>
              <a:xfrm>
                <a:off x="5270782" y="3765854"/>
                <a:ext cx="2027222" cy="369332"/>
              </a:xfrm>
              <a:prstGeom prst="rect">
                <a:avLst/>
              </a:prstGeom>
              <a:blipFill>
                <a:blip r:embed="rId7"/>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3211374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153-CEA9-BB0B-796F-10B35D016110}"/>
            </a:ext>
          </a:extLst>
        </p:cNvPr>
        <p:cNvGrpSpPr/>
        <p:nvPr/>
      </p:nvGrpSpPr>
      <p:grpSpPr>
        <a:xfrm>
          <a:off x="0" y="0"/>
          <a:ext cx="0" cy="0"/>
          <a:chOff x="0" y="0"/>
          <a:chExt cx="0" cy="0"/>
        </a:xfrm>
      </p:grpSpPr>
      <p:sp>
        <p:nvSpPr>
          <p:cNvPr id="51" name="Fußzeilenplatzhalter 50">
            <a:extLst>
              <a:ext uri="{FF2B5EF4-FFF2-40B4-BE49-F238E27FC236}">
                <a16:creationId xmlns:a16="http://schemas.microsoft.com/office/drawing/2014/main" id="{824B2833-CF9D-38FB-DDEC-23F464A71368}"/>
              </a:ext>
            </a:extLst>
          </p:cNvPr>
          <p:cNvSpPr>
            <a:spLocks noGrp="1"/>
          </p:cNvSpPr>
          <p:nvPr>
            <p:ph type="ftr" sz="quarter" idx="15"/>
          </p:nvPr>
        </p:nvSpPr>
        <p:spPr/>
        <p:txBody>
          <a:bodyPr/>
          <a:lstStyle/>
          <a:p>
            <a:r>
              <a:rPr lang="de-DE"/>
              <a:t>Max-Planck-Institut für Plasmaphysik | Anastasios Tsikouras | 28/03/2024</a:t>
            </a:r>
            <a:endParaRPr lang="de-DE" dirty="0"/>
          </a:p>
        </p:txBody>
      </p:sp>
      <p:sp>
        <p:nvSpPr>
          <p:cNvPr id="6" name="Foliennummernplatzhalter 5">
            <a:extLst>
              <a:ext uri="{FF2B5EF4-FFF2-40B4-BE49-F238E27FC236}">
                <a16:creationId xmlns:a16="http://schemas.microsoft.com/office/drawing/2014/main" id="{1AB87F04-A59D-3360-7192-4BBA5207081D}"/>
              </a:ext>
            </a:extLst>
          </p:cNvPr>
          <p:cNvSpPr>
            <a:spLocks noGrp="1"/>
          </p:cNvSpPr>
          <p:nvPr>
            <p:ph type="sldNum" sz="quarter" idx="16"/>
          </p:nvPr>
        </p:nvSpPr>
        <p:spPr/>
        <p:txBody>
          <a:bodyPr/>
          <a:lstStyle/>
          <a:p>
            <a:fld id="{3B1A4699-952B-42DA-8DC4-38A59B49610C}" type="slidenum">
              <a:rPr lang="de-DE" smtClean="0"/>
              <a:pPr/>
              <a:t>9</a:t>
            </a:fld>
            <a:endParaRPr lang="de-DE" dirty="0"/>
          </a:p>
        </p:txBody>
      </p:sp>
      <p:sp>
        <p:nvSpPr>
          <p:cNvPr id="3" name="Titel 2">
            <a:extLst>
              <a:ext uri="{FF2B5EF4-FFF2-40B4-BE49-F238E27FC236}">
                <a16:creationId xmlns:a16="http://schemas.microsoft.com/office/drawing/2014/main" id="{9A26D5F9-FA43-5DD6-E5B1-3BCC3163FF8D}"/>
              </a:ext>
            </a:extLst>
          </p:cNvPr>
          <p:cNvSpPr>
            <a:spLocks noGrp="1"/>
          </p:cNvSpPr>
          <p:nvPr>
            <p:ph type="title"/>
          </p:nvPr>
        </p:nvSpPr>
        <p:spPr/>
        <p:txBody>
          <a:bodyPr/>
          <a:lstStyle/>
          <a:p>
            <a:r>
              <a:rPr lang="en-GB" dirty="0" smtClean="0"/>
              <a:t>Control approach</a:t>
            </a:r>
            <a:endParaRPr lang="en-GB"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B53B14-C312-2E96-2C82-027F6C429509}"/>
                  </a:ext>
                </a:extLst>
              </p:cNvPr>
              <p:cNvSpPr txBox="1"/>
              <p:nvPr/>
            </p:nvSpPr>
            <p:spPr>
              <a:xfrm>
                <a:off x="658813" y="1178130"/>
                <a:ext cx="6266484" cy="2169825"/>
              </a:xfrm>
              <a:prstGeom prst="rect">
                <a:avLst/>
              </a:prstGeom>
              <a:noFill/>
            </p:spPr>
            <p:txBody>
              <a:bodyPr wrap="square" rtlCol="0">
                <a:spAutoFit/>
              </a:bodyPr>
              <a:lstStyle/>
              <a:p>
                <a:pPr>
                  <a:lnSpc>
                    <a:spcPct val="150000"/>
                  </a:lnSpc>
                </a:pPr>
                <a:r>
                  <a:rPr lang="en-US" b="1" dirty="0" smtClean="0"/>
                  <a:t>The H block represents the system under investigation</a:t>
                </a:r>
                <a:endParaRPr lang="en-US" dirty="0"/>
              </a:p>
              <a:p>
                <a:pPr marL="380990" indent="-380990">
                  <a:lnSpc>
                    <a:spcPct val="150000"/>
                  </a:lnSpc>
                  <a:buFont typeface="Arial" panose="020B0604020202020204" pitchFamily="34" charset="0"/>
                  <a:buChar char="•"/>
                </a:pPr>
                <a14:m>
                  <m:oMath xmlns:m="http://schemas.openxmlformats.org/officeDocument/2006/math">
                    <m:r>
                      <a:rPr lang="de-DE" i="1" dirty="0">
                        <a:latin typeface="Cambria Math" panose="02040503050406030204" pitchFamily="18" charset="0"/>
                      </a:rPr>
                      <m:t>h</m:t>
                    </m:r>
                    <m:d>
                      <m:dPr>
                        <m:ctrlPr>
                          <a:rPr lang="de-DE" i="1" dirty="0">
                            <a:latin typeface="Cambria Math" panose="02040503050406030204" pitchFamily="18" charset="0"/>
                          </a:rPr>
                        </m:ctrlPr>
                      </m:dPr>
                      <m:e>
                        <m:r>
                          <a:rPr lang="de-DE" i="1" dirty="0">
                            <a:latin typeface="Cambria Math" panose="02040503050406030204" pitchFamily="18" charset="0"/>
                          </a:rPr>
                          <m:t>𝑡</m:t>
                        </m:r>
                      </m:e>
                    </m:d>
                  </m:oMath>
                </a14:m>
                <a:r>
                  <a:rPr lang="en-US" dirty="0"/>
                  <a:t> </a:t>
                </a:r>
                <a:r>
                  <a:rPr lang="en-US" dirty="0">
                    <a:sym typeface="Wingdings" panose="05000000000000000000" pitchFamily="2" charset="2"/>
                  </a:rPr>
                  <a:t> the relation between </a:t>
                </a:r>
                <a:r>
                  <a:rPr lang="en-US" dirty="0" smtClean="0">
                    <a:sym typeface="Wingdings" panose="05000000000000000000" pitchFamily="2" charset="2"/>
                  </a:rPr>
                  <a:t>input </a:t>
                </a:r>
                <a:r>
                  <a:rPr lang="en-US" dirty="0">
                    <a:sym typeface="Wingdings" panose="05000000000000000000" pitchFamily="2" charset="2"/>
                  </a:rPr>
                  <a:t>and </a:t>
                </a:r>
                <a:r>
                  <a:rPr lang="en-US" dirty="0" smtClean="0">
                    <a:sym typeface="Wingdings" panose="05000000000000000000" pitchFamily="2" charset="2"/>
                  </a:rPr>
                  <a:t>output signals </a:t>
                </a:r>
              </a:p>
              <a:p>
                <a:pPr marL="838190" lvl="1" indent="-380990">
                  <a:lnSpc>
                    <a:spcPct val="150000"/>
                  </a:lnSpc>
                  <a:buFont typeface="Wingdings" panose="05000000000000000000" pitchFamily="2" charset="2"/>
                  <a:buChar char="Ø"/>
                </a:pPr>
                <a:r>
                  <a:rPr lang="de-DE" dirty="0" smtClean="0">
                    <a:sym typeface="Wingdings" panose="05000000000000000000" pitchFamily="2" charset="2"/>
                  </a:rPr>
                  <a:t>Differential </a:t>
                </a:r>
                <a:r>
                  <a:rPr lang="de-DE" dirty="0" err="1" smtClean="0">
                    <a:sym typeface="Wingdings" panose="05000000000000000000" pitchFamily="2" charset="2"/>
                  </a:rPr>
                  <a:t>equation</a:t>
                </a:r>
                <a:endParaRPr lang="en-US" dirty="0"/>
              </a:p>
              <a:p>
                <a:pPr marL="380990" indent="-380990">
                  <a:lnSpc>
                    <a:spcPct val="150000"/>
                  </a:lnSpc>
                  <a:buFont typeface="Arial" panose="020B0604020202020204" pitchFamily="34" charset="0"/>
                  <a:buChar char="•"/>
                </a:pPr>
                <a:r>
                  <a:rPr lang="en-US" dirty="0" smtClean="0"/>
                  <a:t>Perturbative </a:t>
                </a:r>
                <a:r>
                  <a:rPr lang="en-US" dirty="0"/>
                  <a:t>signal </a:t>
                </a:r>
                <a14:m>
                  <m:oMath xmlns:m="http://schemas.openxmlformats.org/officeDocument/2006/math">
                    <m:r>
                      <a:rPr lang="en-US" i="1">
                        <a:latin typeface="Cambria Math" panose="02040503050406030204" pitchFamily="18" charset="0"/>
                      </a:rPr>
                      <m:t>𝑢</m:t>
                    </m:r>
                  </m:oMath>
                </a14:m>
                <a:endParaRPr lang="en-US" dirty="0" smtClean="0"/>
              </a:p>
              <a:p>
                <a:pPr marL="380990" indent="-380990">
                  <a:lnSpc>
                    <a:spcPct val="150000"/>
                  </a:lnSpc>
                  <a:buFont typeface="Arial" panose="020B0604020202020204" pitchFamily="34" charset="0"/>
                  <a:buChar char="•"/>
                </a:pPr>
                <a:r>
                  <a:rPr lang="en-US" dirty="0" smtClean="0"/>
                  <a:t>Observed </a:t>
                </a:r>
                <a:r>
                  <a:rPr lang="en-US" dirty="0"/>
                  <a:t>r</a:t>
                </a:r>
                <a:r>
                  <a:rPr lang="en-US" dirty="0" smtClean="0"/>
                  <a:t>esponse </a:t>
                </a:r>
                <a14:m>
                  <m:oMath xmlns:m="http://schemas.openxmlformats.org/officeDocument/2006/math">
                    <m:r>
                      <a:rPr lang="de-DE" b="0" i="1" smtClean="0">
                        <a:latin typeface="Cambria Math" panose="02040503050406030204" pitchFamily="18" charset="0"/>
                      </a:rPr>
                      <m:t>𝑦</m:t>
                    </m:r>
                  </m:oMath>
                </a14:m>
                <a:endParaRPr lang="en-US" dirty="0" smtClean="0"/>
              </a:p>
            </p:txBody>
          </p:sp>
        </mc:Choice>
        <mc:Fallback xmlns="">
          <p:sp>
            <p:nvSpPr>
              <p:cNvPr id="9" name="TextBox 8">
                <a:extLst>
                  <a:ext uri="{FF2B5EF4-FFF2-40B4-BE49-F238E27FC236}">
                    <a16:creationId xmlns:a16="http://schemas.microsoft.com/office/drawing/2014/main" id="{22B53B14-C312-2E96-2C82-027F6C429509}"/>
                  </a:ext>
                </a:extLst>
              </p:cNvPr>
              <p:cNvSpPr txBox="1">
                <a:spLocks noRot="1" noChangeAspect="1" noMove="1" noResize="1" noEditPoints="1" noAdjustHandles="1" noChangeArrowheads="1" noChangeShapeType="1" noTextEdit="1"/>
              </p:cNvSpPr>
              <p:nvPr/>
            </p:nvSpPr>
            <p:spPr>
              <a:xfrm>
                <a:off x="658813" y="1178130"/>
                <a:ext cx="6266484" cy="2169825"/>
              </a:xfrm>
              <a:prstGeom prst="rect">
                <a:avLst/>
              </a:prstGeom>
              <a:blipFill>
                <a:blip r:embed="rId2"/>
                <a:stretch>
                  <a:fillRect l="-778" b="-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047AAA-C64B-008A-9E82-C877C678EB9F}"/>
                  </a:ext>
                </a:extLst>
              </p:cNvPr>
              <p:cNvSpPr txBox="1"/>
              <p:nvPr/>
            </p:nvSpPr>
            <p:spPr>
              <a:xfrm>
                <a:off x="10046635" y="2173373"/>
                <a:ext cx="2617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1" name="TextBox 10">
                <a:extLst>
                  <a:ext uri="{FF2B5EF4-FFF2-40B4-BE49-F238E27FC236}">
                    <a16:creationId xmlns:a16="http://schemas.microsoft.com/office/drawing/2014/main" id="{D9047AAA-C64B-008A-9E82-C877C678EB9F}"/>
                  </a:ext>
                </a:extLst>
              </p:cNvPr>
              <p:cNvSpPr txBox="1">
                <a:spLocks noRot="1" noChangeAspect="1" noMove="1" noResize="1" noEditPoints="1" noAdjustHandles="1" noChangeArrowheads="1" noChangeShapeType="1" noTextEdit="1"/>
              </p:cNvSpPr>
              <p:nvPr/>
            </p:nvSpPr>
            <p:spPr>
              <a:xfrm>
                <a:off x="10046635" y="2173373"/>
                <a:ext cx="261738" cy="369332"/>
              </a:xfrm>
              <a:prstGeom prst="rect">
                <a:avLst/>
              </a:prstGeom>
              <a:blipFill>
                <a:blip r:embed="rId3"/>
                <a:stretch>
                  <a:fillRect l="-25581" r="-23256"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A0C3E7-7208-568A-115F-C0283F630536}"/>
                  </a:ext>
                </a:extLst>
              </p:cNvPr>
              <p:cNvSpPr txBox="1"/>
              <p:nvPr/>
            </p:nvSpPr>
            <p:spPr>
              <a:xfrm>
                <a:off x="8448641" y="2162945"/>
                <a:ext cx="2691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𝑢</m:t>
                      </m:r>
                    </m:oMath>
                  </m:oMathPara>
                </a14:m>
                <a:endParaRPr lang="en-US" sz="2400" dirty="0"/>
              </a:p>
            </p:txBody>
          </p:sp>
        </mc:Choice>
        <mc:Fallback xmlns="">
          <p:sp>
            <p:nvSpPr>
              <p:cNvPr id="12" name="TextBox 11">
                <a:extLst>
                  <a:ext uri="{FF2B5EF4-FFF2-40B4-BE49-F238E27FC236}">
                    <a16:creationId xmlns:a16="http://schemas.microsoft.com/office/drawing/2014/main" id="{53A0C3E7-7208-568A-115F-C0283F630536}"/>
                  </a:ext>
                </a:extLst>
              </p:cNvPr>
              <p:cNvSpPr txBox="1">
                <a:spLocks noRot="1" noChangeAspect="1" noMove="1" noResize="1" noEditPoints="1" noAdjustHandles="1" noChangeArrowheads="1" noChangeShapeType="1" noTextEdit="1"/>
              </p:cNvSpPr>
              <p:nvPr/>
            </p:nvSpPr>
            <p:spPr>
              <a:xfrm>
                <a:off x="8448641" y="2162945"/>
                <a:ext cx="269112" cy="369332"/>
              </a:xfrm>
              <a:prstGeom prst="rect">
                <a:avLst/>
              </a:prstGeom>
              <a:blipFill>
                <a:blip r:embed="rId4"/>
                <a:stretch>
                  <a:fillRect l="-13636" r="-9091" b="-1667"/>
                </a:stretch>
              </a:blipFill>
            </p:spPr>
            <p:txBody>
              <a:bodyPr/>
              <a:lstStyle/>
              <a:p>
                <a:r>
                  <a:rPr lang="en-US">
                    <a:noFill/>
                  </a:rPr>
                  <a:t> </a:t>
                </a:r>
              </a:p>
            </p:txBody>
          </p:sp>
        </mc:Fallback>
      </mc:AlternateContent>
      <p:sp>
        <p:nvSpPr>
          <p:cNvPr id="13" name="Ορθογώνιο 13">
            <a:extLst>
              <a:ext uri="{FF2B5EF4-FFF2-40B4-BE49-F238E27FC236}">
                <a16:creationId xmlns:a16="http://schemas.microsoft.com/office/drawing/2014/main" id="{1C728EB1-8C96-2B6C-84A5-C3B3F005F9C8}"/>
              </a:ext>
            </a:extLst>
          </p:cNvPr>
          <p:cNvSpPr/>
          <p:nvPr/>
        </p:nvSpPr>
        <p:spPr>
          <a:xfrm>
            <a:off x="8897209" y="2362155"/>
            <a:ext cx="951105" cy="340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t>
            </a:r>
          </a:p>
        </p:txBody>
      </p:sp>
      <p:cxnSp>
        <p:nvCxnSpPr>
          <p:cNvPr id="14" name="Ευθύγραμμο βέλος σύνδεσης 14">
            <a:extLst>
              <a:ext uri="{FF2B5EF4-FFF2-40B4-BE49-F238E27FC236}">
                <a16:creationId xmlns:a16="http://schemas.microsoft.com/office/drawing/2014/main" id="{2B8947DF-6EE2-24A1-43B5-9BC0CDF3BB03}"/>
              </a:ext>
            </a:extLst>
          </p:cNvPr>
          <p:cNvCxnSpPr>
            <a:cxnSpLocks/>
          </p:cNvCxnSpPr>
          <p:nvPr/>
        </p:nvCxnSpPr>
        <p:spPr>
          <a:xfrm>
            <a:off x="8332062" y="2545536"/>
            <a:ext cx="5651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D4E0AE68-B3B2-606C-5A9F-849F4F18811D}"/>
              </a:ext>
            </a:extLst>
          </p:cNvPr>
          <p:cNvCxnSpPr>
            <a:cxnSpLocks/>
          </p:cNvCxnSpPr>
          <p:nvPr/>
        </p:nvCxnSpPr>
        <p:spPr>
          <a:xfrm>
            <a:off x="9848313" y="2545536"/>
            <a:ext cx="5651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Εικόνα 17">
            <a:extLst>
              <a:ext uri="{FF2B5EF4-FFF2-40B4-BE49-F238E27FC236}">
                <a16:creationId xmlns:a16="http://schemas.microsoft.com/office/drawing/2014/main" id="{8BF4FE6E-8F92-31D7-1777-7444D2DA59B1}"/>
              </a:ext>
            </a:extLst>
          </p:cNvPr>
          <p:cNvPicPr>
            <a:picLocks noChangeAspect="1"/>
          </p:cNvPicPr>
          <p:nvPr/>
        </p:nvPicPr>
        <p:blipFill>
          <a:blip r:embed="rId5"/>
          <a:stretch>
            <a:fillRect/>
          </a:stretch>
        </p:blipFill>
        <p:spPr>
          <a:xfrm>
            <a:off x="7202008" y="2140209"/>
            <a:ext cx="951107" cy="810655"/>
          </a:xfrm>
          <a:prstGeom prst="rect">
            <a:avLst/>
          </a:prstGeom>
        </p:spPr>
      </p:pic>
      <p:pic>
        <p:nvPicPr>
          <p:cNvPr id="18" name="Εικόνα 18">
            <a:extLst>
              <a:ext uri="{FF2B5EF4-FFF2-40B4-BE49-F238E27FC236}">
                <a16:creationId xmlns:a16="http://schemas.microsoft.com/office/drawing/2014/main" id="{1B0262BD-DA76-EC32-B361-AC58FB3638DB}"/>
              </a:ext>
            </a:extLst>
          </p:cNvPr>
          <p:cNvPicPr>
            <a:picLocks noChangeAspect="1"/>
          </p:cNvPicPr>
          <p:nvPr/>
        </p:nvPicPr>
        <p:blipFill>
          <a:blip r:embed="rId6"/>
          <a:stretch>
            <a:fillRect/>
          </a:stretch>
        </p:blipFill>
        <p:spPr>
          <a:xfrm>
            <a:off x="10585084" y="2150895"/>
            <a:ext cx="866864" cy="799968"/>
          </a:xfrm>
          <a:prstGeom prst="rect">
            <a:avLst/>
          </a:prstGeom>
        </p:spPr>
      </p:pic>
      <p:sp>
        <p:nvSpPr>
          <p:cNvPr id="19" name="TextBox 18">
            <a:extLst>
              <a:ext uri="{FF2B5EF4-FFF2-40B4-BE49-F238E27FC236}">
                <a16:creationId xmlns:a16="http://schemas.microsoft.com/office/drawing/2014/main" id="{6B3300D6-8332-63D8-FAA0-A054196D5E49}"/>
              </a:ext>
            </a:extLst>
          </p:cNvPr>
          <p:cNvSpPr txBox="1"/>
          <p:nvPr/>
        </p:nvSpPr>
        <p:spPr>
          <a:xfrm>
            <a:off x="7391531" y="2934515"/>
            <a:ext cx="4913563" cy="276999"/>
          </a:xfrm>
          <a:prstGeom prst="rect">
            <a:avLst/>
          </a:prstGeom>
          <a:noFill/>
        </p:spPr>
        <p:txBody>
          <a:bodyPr wrap="square" rtlCol="0">
            <a:spAutoFit/>
          </a:bodyPr>
          <a:lstStyle/>
          <a:p>
            <a:pPr algn="ctr"/>
            <a:r>
              <a:rPr lang="el-GR" sz="1200" i="1" dirty="0"/>
              <a:t>Τ. </a:t>
            </a:r>
            <a:r>
              <a:rPr lang="en-US" sz="1200" i="1" dirty="0" err="1"/>
              <a:t>Ravensberger</a:t>
            </a:r>
            <a:r>
              <a:rPr lang="en-US" sz="1200" i="1" dirty="0"/>
              <a:t>, et al. </a:t>
            </a:r>
            <a:r>
              <a:rPr lang="en-US" sz="1200" i="1" dirty="0" smtClean="0"/>
              <a:t>Nature communications 12 (20</a:t>
            </a:r>
            <a:r>
              <a:rPr lang="el-GR" sz="1200" i="1" dirty="0"/>
              <a:t>21</a:t>
            </a:r>
            <a:r>
              <a:rPr lang="en-US" sz="1200" i="1" dirty="0"/>
              <a:t>)</a:t>
            </a:r>
            <a:endParaRPr lang="en-US" sz="1200" b="1" i="1" dirty="0"/>
          </a:p>
        </p:txBody>
      </p:sp>
      <p:sp>
        <p:nvSpPr>
          <p:cNvPr id="53" name="Rectangle 6"/>
          <p:cNvSpPr/>
          <p:nvPr/>
        </p:nvSpPr>
        <p:spPr>
          <a:xfrm>
            <a:off x="7202008" y="6248342"/>
            <a:ext cx="4989992" cy="261610"/>
          </a:xfrm>
          <a:prstGeom prst="rect">
            <a:avLst/>
          </a:prstGeom>
        </p:spPr>
        <p:txBody>
          <a:bodyPr wrap="square">
            <a:spAutoFit/>
          </a:bodyPr>
          <a:lstStyle/>
          <a:p>
            <a:r>
              <a:rPr lang="fr-FR" sz="1100" dirty="0"/>
              <a:t>R</a:t>
            </a:r>
            <a:r>
              <a:rPr lang="fr-FR" sz="1100" dirty="0" smtClean="0"/>
              <a:t>. </a:t>
            </a:r>
            <a:r>
              <a:rPr lang="fr-FR" sz="1100" dirty="0" err="1" smtClean="0"/>
              <a:t>Pintelon</a:t>
            </a:r>
            <a:r>
              <a:rPr lang="fr-FR" sz="1100" dirty="0" smtClean="0"/>
              <a:t> et al. System Identification: a </a:t>
            </a:r>
            <a:r>
              <a:rPr lang="fr-FR" sz="1100" dirty="0" err="1" smtClean="0"/>
              <a:t>frequency</a:t>
            </a:r>
            <a:r>
              <a:rPr lang="fr-FR" sz="1100" dirty="0" smtClean="0"/>
              <a:t> </a:t>
            </a:r>
            <a:r>
              <a:rPr lang="fr-FR" sz="1100" dirty="0" err="1" smtClean="0"/>
              <a:t>domain</a:t>
            </a:r>
            <a:r>
              <a:rPr lang="fr-FR" sz="1100" dirty="0" smtClean="0"/>
              <a:t> </a:t>
            </a:r>
            <a:r>
              <a:rPr lang="fr-FR" sz="1100" dirty="0" err="1" smtClean="0"/>
              <a:t>approach</a:t>
            </a:r>
            <a:r>
              <a:rPr lang="fr-FR" sz="1100" dirty="0" smtClean="0"/>
              <a:t> (2012)</a:t>
            </a:r>
            <a:endParaRPr lang="de-DE" sz="1100" dirty="0"/>
          </a:p>
        </p:txBody>
      </p:sp>
      <mc:AlternateContent xmlns:mc="http://schemas.openxmlformats.org/markup-compatibility/2006" xmlns:a14="http://schemas.microsoft.com/office/drawing/2010/main">
        <mc:Choice Requires="a14">
          <p:sp>
            <p:nvSpPr>
              <p:cNvPr id="5" name="Rectangle 4"/>
              <p:cNvSpPr/>
              <p:nvPr/>
            </p:nvSpPr>
            <p:spPr>
              <a:xfrm>
                <a:off x="658813" y="4364113"/>
                <a:ext cx="11251163" cy="1799660"/>
              </a:xfrm>
              <a:prstGeom prst="rect">
                <a:avLst/>
              </a:prstGeom>
            </p:spPr>
            <p:txBody>
              <a:bodyPr wrap="square">
                <a:spAutoFit/>
              </a:bodyPr>
              <a:lstStyle/>
              <a:p>
                <a:r>
                  <a:rPr lang="en-US" b="1" dirty="0" smtClean="0">
                    <a:sym typeface="Wingdings" panose="05000000000000000000" pitchFamily="2" charset="2"/>
                  </a:rPr>
                  <a:t>Transfer function: the Laplace transform of </a:t>
                </a:r>
                <a14:m>
                  <m:oMath xmlns:m="http://schemas.openxmlformats.org/officeDocument/2006/math">
                    <m:r>
                      <a:rPr lang="de-DE" b="1" i="1" dirty="0">
                        <a:latin typeface="Cambria Math" panose="02040503050406030204" pitchFamily="18" charset="0"/>
                      </a:rPr>
                      <m:t>𝒉</m:t>
                    </m:r>
                    <m:d>
                      <m:dPr>
                        <m:ctrlPr>
                          <a:rPr lang="de-DE" b="1" i="1" dirty="0">
                            <a:latin typeface="Cambria Math" panose="02040503050406030204" pitchFamily="18" charset="0"/>
                          </a:rPr>
                        </m:ctrlPr>
                      </m:dPr>
                      <m:e>
                        <m:r>
                          <a:rPr lang="de-DE" b="1" i="1" dirty="0">
                            <a:latin typeface="Cambria Math" panose="02040503050406030204" pitchFamily="18" charset="0"/>
                          </a:rPr>
                          <m:t>𝒕</m:t>
                        </m:r>
                      </m:e>
                    </m:d>
                  </m:oMath>
                </a14:m>
                <a:endParaRPr lang="de-DE"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𝐻</m:t>
                      </m:r>
                      <m:d>
                        <m:dPr>
                          <m:ctrlPr>
                            <a:rPr lang="de-DE" i="1" dirty="0">
                              <a:latin typeface="Cambria Math" panose="02040503050406030204" pitchFamily="18" charset="0"/>
                            </a:rPr>
                          </m:ctrlPr>
                        </m:dPr>
                        <m:e>
                          <m:r>
                            <a:rPr lang="de-DE" i="1" dirty="0">
                              <a:latin typeface="Cambria Math" panose="02040503050406030204" pitchFamily="18" charset="0"/>
                            </a:rPr>
                            <m:t>𝑠</m:t>
                          </m:r>
                        </m:e>
                      </m:d>
                      <m:r>
                        <a:rPr lang="de-DE" i="1" dirty="0">
                          <a:latin typeface="Cambria Math" panose="02040503050406030204" pitchFamily="18" charset="0"/>
                        </a:rPr>
                        <m:t>=</m:t>
                      </m:r>
                      <m:nary>
                        <m:naryPr>
                          <m:ctrlPr>
                            <a:rPr lang="de-DE" i="1" dirty="0">
                              <a:latin typeface="Cambria Math" panose="02040503050406030204" pitchFamily="18" charset="0"/>
                            </a:rPr>
                          </m:ctrlPr>
                        </m:naryPr>
                        <m:sub>
                          <m:r>
                            <a:rPr lang="de-DE" i="1" dirty="0">
                              <a:latin typeface="Cambria Math" panose="02040503050406030204" pitchFamily="18" charset="0"/>
                            </a:rPr>
                            <m:t>0</m:t>
                          </m:r>
                        </m:sub>
                        <m:sup>
                          <m:r>
                            <a:rPr lang="de-DE" i="1" dirty="0">
                              <a:latin typeface="Cambria Math" panose="02040503050406030204" pitchFamily="18" charset="0"/>
                            </a:rPr>
                            <m:t>∞</m:t>
                          </m:r>
                        </m:sup>
                        <m:e>
                          <m:r>
                            <a:rPr lang="de-DE" i="1" dirty="0">
                              <a:latin typeface="Cambria Math" panose="02040503050406030204" pitchFamily="18" charset="0"/>
                            </a:rPr>
                            <m:t>h</m:t>
                          </m:r>
                          <m:d>
                            <m:dPr>
                              <m:ctrlPr>
                                <a:rPr lang="de-DE" i="1" dirty="0">
                                  <a:latin typeface="Cambria Math" panose="02040503050406030204" pitchFamily="18" charset="0"/>
                                </a:rPr>
                              </m:ctrlPr>
                            </m:dPr>
                            <m:e>
                              <m:r>
                                <a:rPr lang="de-DE" i="1" dirty="0">
                                  <a:latin typeface="Cambria Math" panose="02040503050406030204" pitchFamily="18" charset="0"/>
                                </a:rPr>
                                <m:t>𝑡</m:t>
                              </m:r>
                            </m:e>
                          </m:d>
                          <m:sSup>
                            <m:sSupPr>
                              <m:ctrlPr>
                                <a:rPr lang="de-DE" i="1" dirty="0">
                                  <a:latin typeface="Cambria Math" panose="02040503050406030204" pitchFamily="18" charset="0"/>
                                </a:rPr>
                              </m:ctrlPr>
                            </m:sSupPr>
                            <m:e>
                              <m:r>
                                <a:rPr lang="de-DE" i="1" dirty="0">
                                  <a:latin typeface="Cambria Math" panose="02040503050406030204" pitchFamily="18" charset="0"/>
                                </a:rPr>
                                <m:t>𝑒</m:t>
                              </m:r>
                            </m:e>
                            <m:sup>
                              <m:r>
                                <a:rPr lang="de-DE" i="1" dirty="0">
                                  <a:latin typeface="Cambria Math" panose="02040503050406030204" pitchFamily="18" charset="0"/>
                                </a:rPr>
                                <m:t>−</m:t>
                              </m:r>
                              <m:r>
                                <a:rPr lang="de-DE" i="1" dirty="0">
                                  <a:latin typeface="Cambria Math" panose="02040503050406030204" pitchFamily="18" charset="0"/>
                                </a:rPr>
                                <m:t>𝑠𝑡</m:t>
                              </m:r>
                            </m:sup>
                          </m:sSup>
                          <m:r>
                            <a:rPr lang="de-DE" i="1" dirty="0">
                              <a:latin typeface="Cambria Math" panose="02040503050406030204" pitchFamily="18" charset="0"/>
                            </a:rPr>
                            <m:t>𝑑𝑡</m:t>
                          </m:r>
                        </m:e>
                      </m:nary>
                    </m:oMath>
                  </m:oMathPara>
                </a14:m>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Main advantage of Laplace domain:             </a:t>
                </a:r>
                <a14:m>
                  <m:oMath xmlns:m="http://schemas.openxmlformats.org/officeDocument/2006/math">
                    <m:r>
                      <m:rPr>
                        <m:sty m:val="p"/>
                      </m:rPr>
                      <a:rPr lang="de-DE" b="0" i="0" dirty="0" smtClean="0">
                        <a:latin typeface="Cambria Math" panose="02040503050406030204" pitchFamily="18" charset="0"/>
                      </a:rPr>
                      <m:t>Y</m:t>
                    </m:r>
                    <m:d>
                      <m:dPr>
                        <m:ctrlPr>
                          <a:rPr lang="de-DE" i="1" dirty="0">
                            <a:latin typeface="Cambria Math" panose="02040503050406030204" pitchFamily="18" charset="0"/>
                          </a:rPr>
                        </m:ctrlPr>
                      </m:dPr>
                      <m:e>
                        <m:r>
                          <a:rPr lang="de-DE" b="0" i="1" dirty="0" smtClean="0">
                            <a:latin typeface="Cambria Math" panose="02040503050406030204" pitchFamily="18" charset="0"/>
                          </a:rPr>
                          <m:t>𝑠</m:t>
                        </m:r>
                      </m:e>
                    </m:d>
                    <m:r>
                      <a:rPr lang="de-DE" i="1" dirty="0">
                        <a:latin typeface="Cambria Math" panose="02040503050406030204" pitchFamily="18" charset="0"/>
                      </a:rPr>
                      <m:t>=</m:t>
                    </m:r>
                    <m:r>
                      <a:rPr lang="de-DE" b="0" i="1" dirty="0" smtClean="0">
                        <a:latin typeface="Cambria Math" panose="02040503050406030204" pitchFamily="18" charset="0"/>
                      </a:rPr>
                      <m:t>𝐻</m:t>
                    </m:r>
                    <m:d>
                      <m:dPr>
                        <m:ctrlPr>
                          <a:rPr lang="de-DE" i="1" dirty="0">
                            <a:latin typeface="Cambria Math" panose="02040503050406030204" pitchFamily="18" charset="0"/>
                          </a:rPr>
                        </m:ctrlPr>
                      </m:dPr>
                      <m:e>
                        <m:r>
                          <a:rPr lang="de-DE" b="0" i="1" dirty="0" smtClean="0">
                            <a:latin typeface="Cambria Math" panose="02040503050406030204" pitchFamily="18" charset="0"/>
                          </a:rPr>
                          <m:t>𝑠</m:t>
                        </m:r>
                      </m:e>
                    </m:d>
                    <m:r>
                      <a:rPr lang="de-DE" b="0" i="1" dirty="0" smtClean="0">
                        <a:latin typeface="Cambria Math" panose="02040503050406030204" pitchFamily="18" charset="0"/>
                      </a:rPr>
                      <m:t>⋅</m:t>
                    </m:r>
                    <m:r>
                      <a:rPr lang="de-DE" b="0" i="1" dirty="0" smtClean="0">
                        <a:latin typeface="Cambria Math" panose="02040503050406030204" pitchFamily="18" charset="0"/>
                      </a:rPr>
                      <m:t>𝑋</m:t>
                    </m:r>
                    <m:d>
                      <m:dPr>
                        <m:ctrlPr>
                          <a:rPr lang="de-DE" i="1" dirty="0">
                            <a:latin typeface="Cambria Math" panose="02040503050406030204" pitchFamily="18" charset="0"/>
                          </a:rPr>
                        </m:ctrlPr>
                      </m:dPr>
                      <m:e>
                        <m:r>
                          <a:rPr lang="de-DE" b="0" i="1" dirty="0" smtClean="0">
                            <a:latin typeface="Cambria Math" panose="02040503050406030204" pitchFamily="18" charset="0"/>
                          </a:rPr>
                          <m:t>𝑠</m:t>
                        </m:r>
                      </m:e>
                    </m:d>
                  </m:oMath>
                </a14:m>
                <a:endParaRPr lang="en-US" dirty="0">
                  <a:sym typeface="Wingdings" panose="05000000000000000000" pitchFamily="2" charset="2"/>
                </a:endParaRPr>
              </a:p>
              <a:p>
                <a:endParaRPr lang="en-US" dirty="0">
                  <a:sym typeface="Wingdings" panose="05000000000000000000" pitchFamily="2" charset="2"/>
                </a:endParaRPr>
              </a:p>
            </p:txBody>
          </p:sp>
        </mc:Choice>
        <mc:Fallback xmlns="">
          <p:sp>
            <p:nvSpPr>
              <p:cNvPr id="5" name="Rectangle 4"/>
              <p:cNvSpPr>
                <a:spLocks noRot="1" noChangeAspect="1" noMove="1" noResize="1" noEditPoints="1" noAdjustHandles="1" noChangeArrowheads="1" noChangeShapeType="1" noTextEdit="1"/>
              </p:cNvSpPr>
              <p:nvPr/>
            </p:nvSpPr>
            <p:spPr>
              <a:xfrm>
                <a:off x="658813" y="4364113"/>
                <a:ext cx="11251163" cy="1799660"/>
              </a:xfrm>
              <a:prstGeom prst="rect">
                <a:avLst/>
              </a:prstGeom>
              <a:blipFill>
                <a:blip r:embed="rId7"/>
                <a:stretch>
                  <a:fillRect l="-433" t="-2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270782" y="3765854"/>
                <a:ext cx="2027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𝑦</m:t>
                      </m:r>
                      <m:d>
                        <m:dPr>
                          <m:ctrlPr>
                            <a:rPr lang="de-DE" i="1" dirty="0">
                              <a:latin typeface="Cambria Math" panose="02040503050406030204" pitchFamily="18" charset="0"/>
                            </a:rPr>
                          </m:ctrlPr>
                        </m:dPr>
                        <m:e>
                          <m:r>
                            <a:rPr lang="de-DE" i="1" dirty="0">
                              <a:latin typeface="Cambria Math" panose="02040503050406030204" pitchFamily="18" charset="0"/>
                            </a:rPr>
                            <m:t>𝑡</m:t>
                          </m:r>
                        </m:e>
                      </m:d>
                      <m:r>
                        <a:rPr lang="de-DE" i="1" dirty="0">
                          <a:latin typeface="Cambria Math" panose="02040503050406030204" pitchFamily="18" charset="0"/>
                        </a:rPr>
                        <m:t>=</m:t>
                      </m:r>
                      <m:r>
                        <a:rPr lang="de-DE" i="1" dirty="0">
                          <a:latin typeface="Cambria Math" panose="02040503050406030204" pitchFamily="18" charset="0"/>
                        </a:rPr>
                        <m:t>h</m:t>
                      </m:r>
                      <m:d>
                        <m:dPr>
                          <m:ctrlPr>
                            <a:rPr lang="de-DE" i="1" dirty="0">
                              <a:latin typeface="Cambria Math" panose="02040503050406030204" pitchFamily="18" charset="0"/>
                            </a:rPr>
                          </m:ctrlPr>
                        </m:dPr>
                        <m:e>
                          <m:r>
                            <a:rPr lang="de-DE" i="1" dirty="0">
                              <a:latin typeface="Cambria Math" panose="02040503050406030204" pitchFamily="18" charset="0"/>
                            </a:rPr>
                            <m:t>𝑡</m:t>
                          </m:r>
                        </m:e>
                      </m:d>
                      <m:r>
                        <a:rPr lang="de-DE" i="1" dirty="0">
                          <a:latin typeface="Cambria Math" panose="02040503050406030204" pitchFamily="18" charset="0"/>
                        </a:rPr>
                        <m:t>∗</m:t>
                      </m:r>
                      <m:r>
                        <a:rPr lang="de-DE" i="1" dirty="0">
                          <a:latin typeface="Cambria Math" panose="02040503050406030204" pitchFamily="18" charset="0"/>
                        </a:rPr>
                        <m:t>𝑥</m:t>
                      </m:r>
                      <m:d>
                        <m:dPr>
                          <m:ctrlPr>
                            <a:rPr lang="de-DE" i="1" dirty="0">
                              <a:latin typeface="Cambria Math" panose="02040503050406030204" pitchFamily="18" charset="0"/>
                            </a:rPr>
                          </m:ctrlPr>
                        </m:dPr>
                        <m:e>
                          <m:r>
                            <a:rPr lang="de-DE" i="1" dirty="0">
                              <a:latin typeface="Cambria Math" panose="02040503050406030204" pitchFamily="18" charset="0"/>
                            </a:rPr>
                            <m:t>𝑡</m:t>
                          </m:r>
                        </m:e>
                      </m:d>
                    </m:oMath>
                  </m:oMathPara>
                </a14:m>
                <a:endParaRPr lang="en-US" dirty="0">
                  <a:sym typeface="Wingdings" panose="05000000000000000000" pitchFamily="2" charset="2"/>
                </a:endParaRPr>
              </a:p>
            </p:txBody>
          </p:sp>
        </mc:Choice>
        <mc:Fallback xmlns="">
          <p:sp>
            <p:nvSpPr>
              <p:cNvPr id="7" name="Rectangle 6"/>
              <p:cNvSpPr>
                <a:spLocks noRot="1" noChangeAspect="1" noMove="1" noResize="1" noEditPoints="1" noAdjustHandles="1" noChangeArrowheads="1" noChangeShapeType="1" noTextEdit="1"/>
              </p:cNvSpPr>
              <p:nvPr/>
            </p:nvSpPr>
            <p:spPr>
              <a:xfrm>
                <a:off x="5270782" y="3765854"/>
                <a:ext cx="2027222" cy="369332"/>
              </a:xfrm>
              <a:prstGeom prst="rect">
                <a:avLst/>
              </a:prstGeom>
              <a:blipFill>
                <a:blip r:embed="rId8"/>
                <a:stretch>
                  <a:fillRect b="-8333"/>
                </a:stretch>
              </a:blipFill>
            </p:spPr>
            <p:txBody>
              <a:bodyPr/>
              <a:lstStyle/>
              <a:p>
                <a:r>
                  <a:rPr lang="en-US">
                    <a:noFill/>
                  </a:rPr>
                  <a:t> </a:t>
                </a:r>
              </a:p>
            </p:txBody>
          </p:sp>
        </mc:Fallback>
      </mc:AlternateContent>
      <p:sp>
        <p:nvSpPr>
          <p:cNvPr id="27" name="Curved Left Arrow 26"/>
          <p:cNvSpPr/>
          <p:nvPr/>
        </p:nvSpPr>
        <p:spPr>
          <a:xfrm>
            <a:off x="7298004" y="3838337"/>
            <a:ext cx="678678" cy="2066499"/>
          </a:xfrm>
          <a:prstGeom prst="curvedLeftArrow">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Tree>
    <p:extLst>
      <p:ext uri="{BB962C8B-B14F-4D97-AF65-F5344CB8AC3E}">
        <p14:creationId xmlns:p14="http://schemas.microsoft.com/office/powerpoint/2010/main" val="32444680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1_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Template>
  <TotalTime>0</TotalTime>
  <Words>2060</Words>
  <Application>Microsoft Office PowerPoint</Application>
  <PresentationFormat>Widescreen</PresentationFormat>
  <Paragraphs>330</Paragraphs>
  <Slides>30</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2" baseType="lpstr">
      <vt:lpstr>.SF NS Symbols Regular</vt:lpstr>
      <vt:lpstr>Arial</vt:lpstr>
      <vt:lpstr>Arial Narrow</vt:lpstr>
      <vt:lpstr>Calibri</vt:lpstr>
      <vt:lpstr>Cambria Math</vt:lpstr>
      <vt:lpstr>Symbol</vt:lpstr>
      <vt:lpstr>Wingdings</vt:lpstr>
      <vt:lpstr>Wingdings 3</vt:lpstr>
      <vt:lpstr>W7-X</vt:lpstr>
      <vt:lpstr>IPP</vt:lpstr>
      <vt:lpstr>1_W7-X</vt:lpstr>
      <vt:lpstr>think-cell Folie</vt:lpstr>
      <vt:lpstr>Improved feedback control of the radiated power in Wendelstein 7-X using system identification</vt:lpstr>
      <vt:lpstr>Content</vt:lpstr>
      <vt:lpstr>Motivation</vt:lpstr>
      <vt:lpstr>Motivation</vt:lpstr>
      <vt:lpstr>Motivation</vt:lpstr>
      <vt:lpstr>Motivation</vt:lpstr>
      <vt:lpstr>Motivation</vt:lpstr>
      <vt:lpstr>Control approach</vt:lpstr>
      <vt:lpstr>Control approach</vt:lpstr>
      <vt:lpstr>Control approach</vt:lpstr>
      <vt:lpstr>Control approach</vt:lpstr>
      <vt:lpstr>Control approach</vt:lpstr>
      <vt:lpstr>Actuator (input) </vt:lpstr>
      <vt:lpstr>Sensor (output)</vt:lpstr>
      <vt:lpstr>Perturbative experiment</vt:lpstr>
      <vt:lpstr>Perturbative experiment</vt:lpstr>
      <vt:lpstr>Perturbative experiment</vt:lpstr>
      <vt:lpstr>Frequency domain analysis</vt:lpstr>
      <vt:lpstr>Frequency domain analysis</vt:lpstr>
      <vt:lpstr>Frequency domain analysis</vt:lpstr>
      <vt:lpstr>Frequency domain analysis</vt:lpstr>
      <vt:lpstr>Frequency domain analysis</vt:lpstr>
      <vt:lpstr>Transfer function modelling</vt:lpstr>
      <vt:lpstr>Transfer function modelling</vt:lpstr>
      <vt:lpstr>Transfer function modelling</vt:lpstr>
      <vt:lpstr>Transfer function modelling</vt:lpstr>
      <vt:lpstr>Controller designed: N_2</vt:lpstr>
      <vt:lpstr>Controller designed: N_2</vt:lpstr>
      <vt:lpstr>Summary</vt:lpstr>
      <vt:lpstr>Future work</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JUICE plots including line emission data of C III and N III acquired from HEXOS</dc:title>
  <dc:creator>Anastasios Tsikouras</dc:creator>
  <cp:lastModifiedBy>Anastasios Tsikouras</cp:lastModifiedBy>
  <cp:revision>298</cp:revision>
  <dcterms:created xsi:type="dcterms:W3CDTF">2024-03-28T12:16:34Z</dcterms:created>
  <dcterms:modified xsi:type="dcterms:W3CDTF">2026-01-26T11:37:16Z</dcterms:modified>
</cp:coreProperties>
</file>