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sldIdLst>
    <p:sldId id="282"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F04B48-938E-4724-A93D-6F42DFDADF72}" v="9" dt="2026-02-09T11:45:58.8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53"/>
    <p:restoredTop sz="96018"/>
  </p:normalViewPr>
  <p:slideViewPr>
    <p:cSldViewPr snapToGrid="0">
      <p:cViewPr varScale="1">
        <p:scale>
          <a:sx n="120" d="100"/>
          <a:sy n="120" d="100"/>
        </p:scale>
        <p:origin x="114"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271EB2-DD3B-0F42-B4FC-89DE3520A9EC}" type="datetimeFigureOut">
              <a:rPr lang="fr-FR" smtClean="0"/>
              <a:t>09/02/2026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434FA3-3DC0-9A46-9F01-1A2F159AD8E4}" type="slidenum">
              <a:rPr lang="fr-FR" smtClean="0"/>
              <a:t>‹#›</a:t>
            </a:fld>
            <a:endParaRPr lang="fr-FR"/>
          </a:p>
        </p:txBody>
      </p:sp>
    </p:spTree>
    <p:extLst>
      <p:ext uri="{BB962C8B-B14F-4D97-AF65-F5344CB8AC3E}">
        <p14:creationId xmlns:p14="http://schemas.microsoft.com/office/powerpoint/2010/main" val="138907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extLst>
      <p:ext uri="{BB962C8B-B14F-4D97-AF65-F5344CB8AC3E}">
        <p14:creationId xmlns:p14="http://schemas.microsoft.com/office/powerpoint/2010/main" val="527484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8" name="Footer Placeholder 7"/>
          <p:cNvSpPr>
            <a:spLocks noGrp="1"/>
          </p:cNvSpPr>
          <p:nvPr>
            <p:ph type="ftr" sz="quarter" idx="11"/>
          </p:nvPr>
        </p:nvSpPr>
        <p:spPr bwMode="auto">
          <a:xfrm>
            <a:off x="825624" y="6555770"/>
            <a:ext cx="4118487" cy="329614"/>
          </a:xfrm>
          <a:prstGeom prst="rect">
            <a:avLst/>
          </a:prstGeom>
        </p:spPr>
        <p:txBody>
          <a:bodyPr anchor="t"/>
          <a:lstStyle>
            <a:lvl1pPr>
              <a:defRPr sz="1200">
                <a:solidFill>
                  <a:schemeClr val="bg1"/>
                </a:solidFill>
              </a:defRPr>
            </a:lvl1pPr>
          </a:lstStyle>
          <a:p>
            <a:pPr>
              <a:defRPr/>
            </a:pPr>
            <a:r>
              <a:rPr lang="en-GB" dirty="0">
                <a:solidFill>
                  <a:prstClr val="white"/>
                </a:solidFill>
              </a:rPr>
              <a:t>M. Wischmeier | PSD Management Meeting | 15</a:t>
            </a:r>
            <a:r>
              <a:rPr lang="en-GB" baseline="30000" dirty="0">
                <a:solidFill>
                  <a:prstClr val="white"/>
                </a:solidFill>
              </a:rPr>
              <a:t>th</a:t>
            </a:r>
            <a:r>
              <a:rPr lang="en-GB" dirty="0">
                <a:solidFill>
                  <a:prstClr val="white"/>
                </a:solidFill>
              </a:rPr>
              <a:t> Jan 2026</a:t>
            </a:r>
            <a:endParaRPr lang="en-GB"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020282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M. Wischmeier | PSD Management Meeting | 26th of February 2025</a:t>
            </a:r>
            <a:endParaRP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845400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M. Wischmeier | PSD Management Meeting | 26th of February 2025</a:t>
            </a: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extLst>
      <p:ext uri="{BB962C8B-B14F-4D97-AF65-F5344CB8AC3E}">
        <p14:creationId xmlns:p14="http://schemas.microsoft.com/office/powerpoint/2010/main" val="1191152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a:t>
            </a:fld>
            <a:endParaRPr lang="en-GB" sz="1000" b="0" i="0" u="none" strike="noStrike" cap="none" spc="0">
              <a:ln>
                <a:noFill/>
              </a:ln>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917254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63D9A-97C8-5CF0-61F5-074EA9D59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6EEF3-91E2-5286-5F48-E0507CD8E3E3}"/>
              </a:ext>
            </a:extLst>
          </p:cNvPr>
          <p:cNvSpPr>
            <a:spLocks noGrp="1"/>
          </p:cNvSpPr>
          <p:nvPr>
            <p:ph type="title"/>
          </p:nvPr>
        </p:nvSpPr>
        <p:spPr/>
        <p:txBody>
          <a:bodyPr/>
          <a:lstStyle/>
          <a:p>
            <a:r>
              <a:rPr lang="en-GB" dirty="0"/>
              <a:t>Status of Grant Deliverables</a:t>
            </a:r>
          </a:p>
        </p:txBody>
      </p:sp>
      <p:sp>
        <p:nvSpPr>
          <p:cNvPr id="5" name="Slide Number Placeholder 4">
            <a:extLst>
              <a:ext uri="{FF2B5EF4-FFF2-40B4-BE49-F238E27FC236}">
                <a16:creationId xmlns:a16="http://schemas.microsoft.com/office/drawing/2014/main" id="{6502AD08-EFF5-4F63-6764-52D1AE185EB4}"/>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a:t>
            </a:fld>
            <a:endParaRPr lang="en-GB">
              <a:solidFill>
                <a:prstClr val="white"/>
              </a:solidFill>
            </a:endParaRPr>
          </a:p>
        </p:txBody>
      </p:sp>
      <p:graphicFrame>
        <p:nvGraphicFramePr>
          <p:cNvPr id="8" name="Table 7">
            <a:extLst>
              <a:ext uri="{FF2B5EF4-FFF2-40B4-BE49-F238E27FC236}">
                <a16:creationId xmlns:a16="http://schemas.microsoft.com/office/drawing/2014/main" id="{23FEE477-403E-D9F2-78C9-2F9ABB228EBA}"/>
              </a:ext>
            </a:extLst>
          </p:cNvPr>
          <p:cNvGraphicFramePr>
            <a:graphicFrameLocks noGrp="1"/>
          </p:cNvGraphicFramePr>
          <p:nvPr>
            <p:extLst>
              <p:ext uri="{D42A27DB-BD31-4B8C-83A1-F6EECF244321}">
                <p14:modId xmlns:p14="http://schemas.microsoft.com/office/powerpoint/2010/main" val="743220341"/>
              </p:ext>
            </p:extLst>
          </p:nvPr>
        </p:nvGraphicFramePr>
        <p:xfrm>
          <a:off x="349857" y="1275578"/>
          <a:ext cx="11513489" cy="4285949"/>
        </p:xfrm>
        <a:graphic>
          <a:graphicData uri="http://schemas.openxmlformats.org/drawingml/2006/table">
            <a:tbl>
              <a:tblPr/>
              <a:tblGrid>
                <a:gridCol w="638248">
                  <a:extLst>
                    <a:ext uri="{9D8B030D-6E8A-4147-A177-3AD203B41FA5}">
                      <a16:colId xmlns:a16="http://schemas.microsoft.com/office/drawing/2014/main" val="929940178"/>
                    </a:ext>
                  </a:extLst>
                </a:gridCol>
                <a:gridCol w="4144856">
                  <a:extLst>
                    <a:ext uri="{9D8B030D-6E8A-4147-A177-3AD203B41FA5}">
                      <a16:colId xmlns:a16="http://schemas.microsoft.com/office/drawing/2014/main" val="3683941188"/>
                    </a:ext>
                  </a:extLst>
                </a:gridCol>
                <a:gridCol w="758389">
                  <a:extLst>
                    <a:ext uri="{9D8B030D-6E8A-4147-A177-3AD203B41FA5}">
                      <a16:colId xmlns:a16="http://schemas.microsoft.com/office/drawing/2014/main" val="3539377920"/>
                    </a:ext>
                  </a:extLst>
                </a:gridCol>
                <a:gridCol w="886038">
                  <a:extLst>
                    <a:ext uri="{9D8B030D-6E8A-4147-A177-3AD203B41FA5}">
                      <a16:colId xmlns:a16="http://schemas.microsoft.com/office/drawing/2014/main" val="3698746599"/>
                    </a:ext>
                  </a:extLst>
                </a:gridCol>
                <a:gridCol w="728353">
                  <a:extLst>
                    <a:ext uri="{9D8B030D-6E8A-4147-A177-3AD203B41FA5}">
                      <a16:colId xmlns:a16="http://schemas.microsoft.com/office/drawing/2014/main" val="276885619"/>
                    </a:ext>
                  </a:extLst>
                </a:gridCol>
                <a:gridCol w="4357605">
                  <a:extLst>
                    <a:ext uri="{9D8B030D-6E8A-4147-A177-3AD203B41FA5}">
                      <a16:colId xmlns:a16="http://schemas.microsoft.com/office/drawing/2014/main" val="2006535029"/>
                    </a:ext>
                  </a:extLst>
                </a:gridCol>
              </a:tblGrid>
              <a:tr h="283768">
                <a:tc>
                  <a:txBody>
                    <a:bodyPr/>
                    <a:lstStyle/>
                    <a:p>
                      <a:pPr algn="ctr" fontAlgn="t">
                        <a:buNone/>
                      </a:pPr>
                      <a:r>
                        <a:rPr lang="en-GB" sz="1200" b="1" i="0" u="none" strike="noStrike" dirty="0">
                          <a:solidFill>
                            <a:schemeClr val="bg1"/>
                          </a:solidFill>
                          <a:effectLst/>
                          <a:latin typeface="Calibri" panose="020F0502020204030204" pitchFamily="34" charset="0"/>
                        </a:rPr>
                        <a:t>ID </a:t>
                      </a:r>
                      <a:r>
                        <a:rPr lang="en-GB" sz="1200" b="1" i="0" u="none" strike="noStrike" dirty="0" err="1">
                          <a:solidFill>
                            <a:schemeClr val="bg1"/>
                          </a:solidFill>
                          <a:effectLst/>
                          <a:latin typeface="Calibri" panose="020F0502020204030204" pitchFamily="34" charset="0"/>
                        </a:rPr>
                        <a:t>Sygma</a:t>
                      </a:r>
                      <a:endParaRPr lang="en-GB" sz="1200" b="1" i="0" u="none" strike="noStrike" dirty="0">
                        <a:solidFill>
                          <a:schemeClr val="bg1"/>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Title in CWP</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Due Date</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Exp. del. date</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Status</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Comments/Reason for delay</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3828184142"/>
                  </a:ext>
                </a:extLst>
              </a:tr>
              <a:tr h="312890">
                <a:tc>
                  <a:txBody>
                    <a:bodyPr/>
                    <a:lstStyle/>
                    <a:p>
                      <a:pPr algn="l" fontAlgn="t">
                        <a:buNone/>
                      </a:pPr>
                      <a:r>
                        <a:rPr lang="en-GB" sz="1100" b="0" i="0" u="none" strike="noStrike">
                          <a:solidFill>
                            <a:srgbClr val="000000"/>
                          </a:solidFill>
                          <a:effectLst/>
                          <a:latin typeface="Calibri" panose="020F0502020204030204" pitchFamily="34" charset="0"/>
                        </a:rPr>
                        <a:t>SA.D.05</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Delivery and final tests of EU-REC Completed</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rgbClr val="000000"/>
                          </a:solidFill>
                          <a:effectLst/>
                          <a:latin typeface="Calibri" panose="020F0502020204030204" pitchFamily="34" charset="0"/>
                        </a:rPr>
                        <a:t>30/06/2024</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rgbClr val="000000"/>
                          </a:solidFill>
                          <a:effectLst/>
                          <a:latin typeface="Calibri" panose="020F0502020204030204" pitchFamily="34" charset="0"/>
                        </a:rPr>
                        <a:t>28/02/2026</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1" i="0" u="none" strike="noStrike" dirty="0">
                          <a:solidFill>
                            <a:srgbClr val="ED7D31"/>
                          </a:solidFill>
                          <a:effectLst/>
                          <a:latin typeface="Calibri" panose="020F0502020204030204" pitchFamily="34" charset="0"/>
                        </a:rPr>
                        <a:t>delayed</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dirty="0">
                          <a:solidFill>
                            <a:srgbClr val="000000"/>
                          </a:solidFill>
                          <a:effectLst/>
                          <a:latin typeface="Calibri" panose="020F0502020204030204" pitchFamily="34" charset="0"/>
                        </a:rPr>
                        <a:t>Activity performed in conjunction with QST and F4E and in pace with the schedule of the machine preparation for next operational phase (2026?). </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27955513"/>
                  </a:ext>
                </a:extLst>
              </a:tr>
              <a:tr h="603929">
                <a:tc>
                  <a:txBody>
                    <a:bodyPr/>
                    <a:lstStyle/>
                    <a:p>
                      <a:pPr algn="l" fontAlgn="t">
                        <a:buNone/>
                      </a:pPr>
                      <a:r>
                        <a:rPr lang="en-GB" sz="1100" b="0" i="0" u="none" strike="noStrike">
                          <a:solidFill>
                            <a:srgbClr val="000000"/>
                          </a:solidFill>
                          <a:effectLst/>
                          <a:latin typeface="Calibri" panose="020F0502020204030204" pitchFamily="34" charset="0"/>
                        </a:rPr>
                        <a:t>SA.D.06</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Installation of the EU systems before the OP2 campaign </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rgbClr val="000000"/>
                          </a:solidFill>
                          <a:effectLst/>
                          <a:latin typeface="Calibri" panose="020F0502020204030204" pitchFamily="34" charset="0"/>
                        </a:rPr>
                        <a:t>31/12/2024</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rgbClr val="000000"/>
                          </a:solidFill>
                          <a:effectLst/>
                          <a:latin typeface="Calibri" panose="020F0502020204030204" pitchFamily="34" charset="0"/>
                        </a:rPr>
                        <a:t>31/07/2026</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1" i="0" u="none" strike="noStrike" dirty="0">
                          <a:solidFill>
                            <a:srgbClr val="ED7D31"/>
                          </a:solidFill>
                          <a:effectLst/>
                          <a:latin typeface="Calibri" panose="020F0502020204030204" pitchFamily="34" charset="0"/>
                        </a:rPr>
                        <a:t>delayed</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dirty="0">
                          <a:solidFill>
                            <a:srgbClr val="000000"/>
                          </a:solidFill>
                          <a:effectLst/>
                          <a:latin typeface="Calibri" panose="020F0502020204030204" pitchFamily="34" charset="0"/>
                        </a:rPr>
                        <a:t>The installation plan is strongly dependent on the schedule of the shutdown for the Machine Enhancement 1 (now ongoing), in turn depending on high priority repair/reinforcements activities only partially defined up to now. At present, no installation of EU systems is completed in 2024.</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76934139"/>
                  </a:ext>
                </a:extLst>
              </a:tr>
              <a:tr h="199848">
                <a:tc>
                  <a:txBody>
                    <a:bodyPr/>
                    <a:lstStyle/>
                    <a:p>
                      <a:pPr algn="l" fontAlgn="t">
                        <a:buNone/>
                      </a:pPr>
                      <a:r>
                        <a:rPr lang="en-GB" sz="1100" b="0" i="0" u="none" strike="noStrike">
                          <a:solidFill>
                            <a:srgbClr val="000000"/>
                          </a:solidFill>
                          <a:effectLst/>
                          <a:latin typeface="Calibri" panose="020F0502020204030204" pitchFamily="34" charset="0"/>
                        </a:rPr>
                        <a:t>SA.D.10</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Delivery of EU procurements (TBD) for the campaign 2026 Completed.</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31/12/2025</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ctr" defTabSz="685800" eaLnBrk="1" fontAlgn="t" latinLnBrk="0" hangingPunct="1">
                        <a:lnSpc>
                          <a:spcPct val="100000"/>
                        </a:lnSpc>
                        <a:spcBef>
                          <a:spcPts val="0"/>
                        </a:spcBef>
                        <a:spcAft>
                          <a:spcPts val="0"/>
                        </a:spcAft>
                        <a:buClrTx/>
                        <a:buSzTx/>
                        <a:buFontTx/>
                        <a:buNone/>
                        <a:tabLst/>
                        <a:defRPr/>
                      </a:pPr>
                      <a:r>
                        <a:rPr lang="en-GB" sz="1100" b="0" i="0" u="none" strike="noStrike" dirty="0">
                          <a:solidFill>
                            <a:srgbClr val="000000"/>
                          </a:solidFill>
                          <a:effectLst/>
                          <a:latin typeface="Calibri" panose="020F0502020204030204" pitchFamily="34" charset="0"/>
                        </a:rPr>
                        <a:t>28/02/2026</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1" i="0" u="none" strike="noStrike" dirty="0">
                          <a:solidFill>
                            <a:srgbClr val="ED7D31"/>
                          </a:solidFill>
                          <a:effectLst/>
                          <a:latin typeface="Calibri" panose="020F0502020204030204" pitchFamily="34" charset="0"/>
                        </a:rPr>
                        <a:t>delayed</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buNone/>
                      </a:pPr>
                      <a:r>
                        <a:rPr lang="en-GB" sz="1100" b="0" i="0" u="none" strike="noStrike" dirty="0">
                          <a:solidFill>
                            <a:schemeClr val="tx1"/>
                          </a:solidFill>
                          <a:effectLst/>
                          <a:latin typeface="Calibri" panose="020F0502020204030204" pitchFamily="34" charset="0"/>
                        </a:rPr>
                        <a:t>Delayed availability of contributing documentation needed for the compilation of the Grant Deliverable</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649862"/>
                  </a:ext>
                </a:extLst>
              </a:tr>
              <a:tr h="199848">
                <a:tc>
                  <a:txBody>
                    <a:bodyPr/>
                    <a:lstStyle/>
                    <a:p>
                      <a:pPr algn="l" fontAlgn="t">
                        <a:buNone/>
                      </a:pPr>
                      <a:r>
                        <a:rPr lang="en-GB" sz="1100" b="0" i="0" u="none" strike="noStrike" dirty="0">
                          <a:solidFill>
                            <a:srgbClr val="000000"/>
                          </a:solidFill>
                          <a:effectLst/>
                          <a:latin typeface="Calibri" panose="020F0502020204030204" pitchFamily="34" charset="0"/>
                        </a:rPr>
                        <a:t>PWIE.D.16</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dirty="0">
                          <a:solidFill>
                            <a:srgbClr val="000000"/>
                          </a:solidFill>
                          <a:effectLst/>
                          <a:latin typeface="Calibri" panose="020F0502020204030204" pitchFamily="34" charset="0"/>
                        </a:rPr>
                        <a:t>Exploitation of experiments (WEST, JET, ASDEX Upgrade) related to material migration, fuel retention, and fuel recovery including interpretative plasma-edge and PWI modelling.</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31/12/2024</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a:solidFill>
                            <a:srgbClr val="000000"/>
                          </a:solidFill>
                          <a:effectLst/>
                          <a:latin typeface="Calibri" panose="020F0502020204030204" pitchFamily="34" charset="0"/>
                        </a:rPr>
                        <a:t>31/12/2025</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1" i="0" u="none" strike="noStrike" dirty="0">
                          <a:solidFill>
                            <a:srgbClr val="ED7D31"/>
                          </a:solidFill>
                          <a:effectLst/>
                          <a:latin typeface="Calibri" panose="020F0502020204030204" pitchFamily="34" charset="0"/>
                        </a:rPr>
                        <a:t>delayed</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buNone/>
                      </a:pPr>
                      <a:endParaRPr lang="en-GB" sz="1100" b="0" i="0" u="none" strike="noStrike" dirty="0">
                        <a:solidFill>
                          <a:srgbClr val="00B0F0"/>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77035425"/>
                  </a:ext>
                </a:extLst>
              </a:tr>
              <a:tr h="199848">
                <a:tc>
                  <a:txBody>
                    <a:bodyPr/>
                    <a:lstStyle/>
                    <a:p>
                      <a:pPr algn="l" fontAlgn="t">
                        <a:buNone/>
                      </a:pPr>
                      <a:r>
                        <a:rPr lang="en-GB" sz="1100" b="0" i="0" u="none" strike="noStrike">
                          <a:solidFill>
                            <a:srgbClr val="000000"/>
                          </a:solidFill>
                          <a:effectLst/>
                          <a:latin typeface="Calibri" panose="020F0502020204030204" pitchFamily="34" charset="0"/>
                        </a:rPr>
                        <a:t>PWIE.D.18</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dirty="0">
                          <a:solidFill>
                            <a:srgbClr val="000000"/>
                          </a:solidFill>
                          <a:effectLst/>
                          <a:latin typeface="Calibri" panose="020F0502020204030204" pitchFamily="34" charset="0"/>
                        </a:rPr>
                        <a:t>Simulation of JET and PEX Upgrades results in view of ITER divertor and DEMO alternative configurations and its implementation in DTT. Quantitative comparison of potential benefits alternative configurations with respect to conventional solutions in view of exhaust performances and core compatibility (input to overarching PEX.M1 milestone).</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31/12/2024</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rgbClr val="000000"/>
                          </a:solidFill>
                          <a:effectLst/>
                          <a:latin typeface="Calibri" panose="020F0502020204030204" pitchFamily="34" charset="0"/>
                        </a:rPr>
                        <a:t>31/12/2025</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1" i="0" u="none" strike="noStrike" dirty="0">
                          <a:solidFill>
                            <a:srgbClr val="ED7D31"/>
                          </a:solidFill>
                          <a:effectLst/>
                          <a:latin typeface="Calibri" panose="020F0502020204030204" pitchFamily="34" charset="0"/>
                        </a:rPr>
                        <a:t>delayed</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buNone/>
                      </a:pPr>
                      <a:endParaRPr lang="en-GB" sz="1100" b="0" i="0" u="none" strike="noStrike" dirty="0">
                        <a:solidFill>
                          <a:srgbClr val="00B0F0"/>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99961433"/>
                  </a:ext>
                </a:extLst>
              </a:tr>
              <a:tr h="199848">
                <a:tc>
                  <a:txBody>
                    <a:bodyPr/>
                    <a:lstStyle/>
                    <a:p>
                      <a:pPr algn="l" fontAlgn="t">
                        <a:buNone/>
                      </a:pPr>
                      <a:r>
                        <a:rPr lang="en-GB" sz="1100" b="0" i="0" u="none" strike="noStrike">
                          <a:solidFill>
                            <a:srgbClr val="000000"/>
                          </a:solidFill>
                          <a:effectLst/>
                          <a:latin typeface="Calibri" panose="020F0502020204030204" pitchFamily="34" charset="0"/>
                        </a:rPr>
                        <a:t>PWIE.D.19</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Characterization and predictive modelling of plasma-wall interactions in He und He/H mixed plasmas for ITER in Pre-Fusion Power phase.</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31/12/2025</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endParaRPr lang="en-GB" sz="1100" b="0" i="0" u="none" strike="noStrike" dirty="0">
                        <a:solidFill>
                          <a:srgbClr val="000000"/>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kumimoji="0" lang="en-GB" sz="1100" b="1" i="0" u="none" strike="noStrike" kern="0" cap="none" spc="0" normalizeH="0" baseline="0" noProof="0">
                          <a:ln>
                            <a:noFill/>
                          </a:ln>
                          <a:solidFill>
                            <a:srgbClr val="ED7D31"/>
                          </a:solidFill>
                          <a:effectLst/>
                          <a:uLnTx/>
                          <a:uFillTx/>
                          <a:latin typeface="Calibri" panose="020F0502020204030204" pitchFamily="34" charset="0"/>
                          <a:cs typeface="Arial"/>
                        </a:rPr>
                        <a:t>delayed</a:t>
                      </a:r>
                      <a:endParaRPr lang="en-GB" sz="1100" b="1" i="0" u="none" strike="noStrike" dirty="0">
                        <a:solidFill>
                          <a:srgbClr val="70AD47"/>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buNone/>
                      </a:pPr>
                      <a:endParaRPr lang="en-GB" sz="1100" b="0" i="0" u="none" strike="noStrike" dirty="0">
                        <a:solidFill>
                          <a:srgbClr val="00B0F0"/>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3143394"/>
                  </a:ext>
                </a:extLst>
              </a:tr>
              <a:tr h="199848">
                <a:tc>
                  <a:txBody>
                    <a:bodyPr/>
                    <a:lstStyle/>
                    <a:p>
                      <a:pPr algn="l" fontAlgn="t">
                        <a:buNone/>
                      </a:pPr>
                      <a:r>
                        <a:rPr lang="en-GB" sz="1100" b="0" i="0" u="none" strike="noStrike">
                          <a:solidFill>
                            <a:srgbClr val="000000"/>
                          </a:solidFill>
                          <a:effectLst/>
                          <a:latin typeface="Calibri" panose="020F0502020204030204" pitchFamily="34" charset="0"/>
                        </a:rPr>
                        <a:t>PWIE.D.20</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High fluence exposition of mono blocks made of references W and advanced W materials for DEMO, JT-60SA, DTT in MAGNUM-PSI and UPP including pre- and post-characterisation.</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31/12/2025</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endParaRPr lang="en-GB" sz="1100" b="0" i="0" u="none" strike="noStrike" dirty="0">
                        <a:solidFill>
                          <a:srgbClr val="000000"/>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kumimoji="0" lang="en-GB" sz="1100" b="1" i="0" u="none" strike="noStrike" kern="0" cap="none" spc="0" normalizeH="0" baseline="0" noProof="0" dirty="0">
                          <a:ln>
                            <a:noFill/>
                          </a:ln>
                          <a:solidFill>
                            <a:srgbClr val="ED7D31"/>
                          </a:solidFill>
                          <a:effectLst/>
                          <a:uLnTx/>
                          <a:uFillTx/>
                          <a:latin typeface="Calibri" panose="020F0502020204030204" pitchFamily="34" charset="0"/>
                          <a:cs typeface="Arial"/>
                        </a:rPr>
                        <a:t>delayed</a:t>
                      </a:r>
                      <a:endParaRPr lang="en-GB" sz="1100" b="1" i="0" u="none" strike="noStrike" dirty="0">
                        <a:solidFill>
                          <a:srgbClr val="70AD47"/>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buNone/>
                      </a:pPr>
                      <a:endParaRPr lang="en-GB" sz="1100" b="0" i="0" u="none" strike="noStrike" dirty="0">
                        <a:solidFill>
                          <a:srgbClr val="00B0F0"/>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85745196"/>
                  </a:ext>
                </a:extLst>
              </a:tr>
              <a:tr h="199848">
                <a:tc>
                  <a:txBody>
                    <a:bodyPr/>
                    <a:lstStyle/>
                    <a:p>
                      <a:pPr algn="l" fontAlgn="t">
                        <a:buNone/>
                      </a:pPr>
                      <a:r>
                        <a:rPr lang="en-GB" sz="1100" b="0" i="0" u="none" strike="noStrike">
                          <a:solidFill>
                            <a:srgbClr val="000000"/>
                          </a:solidFill>
                          <a:effectLst/>
                          <a:latin typeface="Calibri" panose="020F0502020204030204" pitchFamily="34" charset="0"/>
                        </a:rPr>
                        <a:t>PWIE.D.22</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Comparison of in-situ (LID-QMS in JET) and ex-situ examination (FREDIS, TDS) of the laser-irradiated components regarding fuel/tritium content.</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31/12/2025</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endParaRPr lang="en-GB" sz="1100" b="0" i="0" u="none" strike="noStrike">
                        <a:solidFill>
                          <a:srgbClr val="000000"/>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kumimoji="0" lang="en-GB" sz="1100" b="1" i="0" u="none" strike="noStrike" kern="0" cap="none" spc="0" normalizeH="0" baseline="0" noProof="0" dirty="0">
                          <a:ln>
                            <a:noFill/>
                          </a:ln>
                          <a:solidFill>
                            <a:srgbClr val="ED7D31"/>
                          </a:solidFill>
                          <a:effectLst/>
                          <a:uLnTx/>
                          <a:uFillTx/>
                          <a:latin typeface="Calibri" panose="020F0502020204030204" pitchFamily="34" charset="0"/>
                          <a:cs typeface="Arial"/>
                        </a:rPr>
                        <a:t>delayed</a:t>
                      </a:r>
                      <a:endParaRPr lang="en-GB" sz="1100" b="1" i="0" u="none" strike="noStrike" dirty="0">
                        <a:solidFill>
                          <a:srgbClr val="70AD47"/>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buNone/>
                      </a:pPr>
                      <a:endParaRPr lang="en-GB" sz="1100" b="0" i="0" u="none" strike="noStrike" dirty="0">
                        <a:solidFill>
                          <a:srgbClr val="00B0F0"/>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88092365"/>
                  </a:ext>
                </a:extLst>
              </a:tr>
            </a:tbl>
          </a:graphicData>
        </a:graphic>
      </p:graphicFrame>
      <p:sp>
        <p:nvSpPr>
          <p:cNvPr id="3" name="Footer Placeholder 3">
            <a:extLst>
              <a:ext uri="{FF2B5EF4-FFF2-40B4-BE49-F238E27FC236}">
                <a16:creationId xmlns:a16="http://schemas.microsoft.com/office/drawing/2014/main" id="{AD49E2F0-0E35-5F4B-3D3B-4B9AEDEDCE0F}"/>
              </a:ext>
            </a:extLst>
          </p:cNvPr>
          <p:cNvSpPr>
            <a:spLocks noGrp="1"/>
          </p:cNvSpPr>
          <p:nvPr>
            <p:ph type="ftr" sz="quarter" idx="11"/>
          </p:nvPr>
        </p:nvSpPr>
        <p:spPr>
          <a:xfrm>
            <a:off x="825624" y="6555770"/>
            <a:ext cx="4671534" cy="329614"/>
          </a:xfrm>
        </p:spPr>
        <p:txBody>
          <a:bodyPr/>
          <a:lstStyle/>
          <a:p>
            <a:pPr>
              <a:defRPr/>
            </a:pPr>
            <a:r>
              <a:rPr lang="en-GB" dirty="0">
                <a:solidFill>
                  <a:prstClr val="white"/>
                </a:solidFill>
              </a:rPr>
              <a:t>M. Wischmeier | PSD Management Meeting | 10</a:t>
            </a:r>
            <a:r>
              <a:rPr lang="en-GB" baseline="30000" dirty="0">
                <a:solidFill>
                  <a:prstClr val="white"/>
                </a:solidFill>
              </a:rPr>
              <a:t>th</a:t>
            </a:r>
            <a:r>
              <a:rPr lang="en-GB" dirty="0">
                <a:solidFill>
                  <a:prstClr val="white"/>
                </a:solidFill>
              </a:rPr>
              <a:t> Feb 2026</a:t>
            </a:r>
            <a:endParaRPr lang="en-GB" dirty="0"/>
          </a:p>
        </p:txBody>
      </p:sp>
    </p:spTree>
    <p:extLst>
      <p:ext uri="{BB962C8B-B14F-4D97-AF65-F5344CB8AC3E}">
        <p14:creationId xmlns:p14="http://schemas.microsoft.com/office/powerpoint/2010/main" val="3161415792"/>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43E813977F2F34495255108C192FC0C" ma:contentTypeVersion="16" ma:contentTypeDescription="Create a new document." ma:contentTypeScope="" ma:versionID="c3cbcd87bdccecdbf078f46710c254ed">
  <xsd:schema xmlns:xsd="http://www.w3.org/2001/XMLSchema" xmlns:xs="http://www.w3.org/2001/XMLSchema" xmlns:p="http://schemas.microsoft.com/office/2006/metadata/properties" xmlns:ns3="cd15d025-301c-4597-a270-3bad90881f44" xmlns:ns4="b53d22ac-c5f4-4fd4-87cb-ecc4cbf8be81" targetNamespace="http://schemas.microsoft.com/office/2006/metadata/properties" ma:root="true" ma:fieldsID="f018d5954317baecd576d713c0025c18" ns3:_="" ns4:_="">
    <xsd:import namespace="cd15d025-301c-4597-a270-3bad90881f44"/>
    <xsd:import namespace="b53d22ac-c5f4-4fd4-87cb-ecc4cbf8be8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_activity" minOccurs="0"/>
                <xsd:element ref="ns3:MediaServiceSearchProperties"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15d025-301c-4597-a270-3bad90881f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description="" ma:indexed="true" ma:internalName="MediaServiceLocation"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53d22ac-c5f4-4fd4-87cb-ecc4cbf8be8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cd15d025-301c-4597-a270-3bad90881f4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5122297-B646-4A95-8D24-132825D91C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15d025-301c-4597-a270-3bad90881f44"/>
    <ds:schemaRef ds:uri="b53d22ac-c5f4-4fd4-87cb-ecc4cbf8be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E576E97-6997-4610-BAF5-E76DF24AA7CC}">
  <ds:schemaRefs>
    <ds:schemaRef ds:uri="b53d22ac-c5f4-4fd4-87cb-ecc4cbf8be81"/>
    <ds:schemaRef ds:uri="http://schemas.microsoft.com/office/2006/metadata/properties"/>
    <ds:schemaRef ds:uri="http://schemas.microsoft.com/office/infopath/2007/PartnerControls"/>
    <ds:schemaRef ds:uri="http://schemas.microsoft.com/office/2006/documentManagement/types"/>
    <ds:schemaRef ds:uri="http://purl.org/dc/terms/"/>
    <ds:schemaRef ds:uri="cd15d025-301c-4597-a270-3bad90881f44"/>
    <ds:schemaRef ds:uri="http://purl.org/dc/dcmitype/"/>
    <ds:schemaRef ds:uri="http://purl.org/dc/elements/1.1/"/>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D1EBE56-B781-4D40-A6DA-97EC018457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1403</TotalTime>
  <Words>370</Words>
  <Application>Microsoft Office PowerPoint</Application>
  <PresentationFormat>Widescreen</PresentationFormat>
  <Paragraphs>49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EUROfusion.1line_5_3_2019</vt:lpstr>
      <vt:lpstr>Status of Grant Deliverables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 for proposals for AI and ML methods</dc:title>
  <dc:creator>Labit Benoit</dc:creator>
  <cp:lastModifiedBy>Meszaros Botond</cp:lastModifiedBy>
  <cp:revision>308</cp:revision>
  <dcterms:created xsi:type="dcterms:W3CDTF">2024-01-17T07:39:52Z</dcterms:created>
  <dcterms:modified xsi:type="dcterms:W3CDTF">2026-02-09T11:46:45Z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0x010100F43E813977F2F34495255108C192FC0C</vt:lpwstr>
  </property>
  <property fmtid="{D5CDD505-2E9C-101B-9397-08002B2CF9AE}" pid="3" name="MediaServiceImageTags">
    <vt:lpwstr/>
  </property>
</Properties>
</file>