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7" r:id="rId4"/>
  </p:sldMasterIdLst>
  <p:notesMasterIdLst>
    <p:notesMasterId r:id="rId14"/>
  </p:notesMasterIdLst>
  <p:sldIdLst>
    <p:sldId id="256" r:id="rId5"/>
    <p:sldId id="265" r:id="rId6"/>
    <p:sldId id="351" r:id="rId7"/>
    <p:sldId id="350" r:id="rId8"/>
    <p:sldId id="288" r:id="rId9"/>
    <p:sldId id="352" r:id="rId10"/>
    <p:sldId id="283" r:id="rId11"/>
    <p:sldId id="353" r:id="rId12"/>
    <p:sldId id="28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in Jakubowski" initials="MJ" lastIdx="1" clrIdx="0">
    <p:extLst>
      <p:ext uri="{19B8F6BF-5375-455C-9EA6-DF929625EA0E}">
        <p15:presenceInfo xmlns:p15="http://schemas.microsoft.com/office/powerpoint/2012/main" userId="Marcin Jakubowsk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1F497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A7C3E3-FCDB-CF32-2284-E5DD3FFCCA52}" v="1199" dt="2026-03-09T09:15:40.438"/>
    <p1510:client id="{91A67DAF-C527-3D13-AAD9-395FEF88B294}" v="694" dt="2026-03-09T12:58:27.568"/>
    <p1510:client id="{CF982E72-3104-471E-9E10-B43B54E69523}" v="870" dt="2026-03-09T08:01:27.613"/>
    <p1510:client id="{EB4737C8-3F5D-4CDE-B2DC-8CB896996536}" v="81" dt="2026-03-09T07:08:26.881"/>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3552" autoAdjust="0"/>
  </p:normalViewPr>
  <p:slideViewPr>
    <p:cSldViewPr snapToGrid="0">
      <p:cViewPr varScale="1">
        <p:scale>
          <a:sx n="120" d="100"/>
          <a:sy n="120" d="100"/>
        </p:scale>
        <p:origin x="120" y="27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D968B8-3019-440C-9FDF-EE2B039F7566}" type="datetimeFigureOut">
              <a:rPr lang="en-GB" smtClean="0"/>
              <a:t>09.3.26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5CA5B4-17CC-4323-8101-FAF75F654A75}" type="slidenum">
              <a:rPr lang="en-GB" smtClean="0"/>
              <a:t>‹#›</a:t>
            </a:fld>
            <a:endParaRPr lang="en-GB"/>
          </a:p>
        </p:txBody>
      </p:sp>
    </p:spTree>
    <p:extLst>
      <p:ext uri="{BB962C8B-B14F-4D97-AF65-F5344CB8AC3E}">
        <p14:creationId xmlns:p14="http://schemas.microsoft.com/office/powerpoint/2010/main" val="2150169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a:t>Edit Master text styles</a:t>
            </a:r>
          </a:p>
          <a:p>
            <a:pPr lvl="1"/>
            <a:r>
              <a:rPr lang="en-US"/>
              <a:t>Second level</a:t>
            </a:r>
          </a:p>
          <a:p>
            <a:pPr lvl="2"/>
            <a:r>
              <a:rPr lang="en-US"/>
              <a:t>Third level</a:t>
            </a:r>
          </a:p>
        </p:txBody>
      </p:sp>
      <p:sp>
        <p:nvSpPr>
          <p:cNvPr id="8" name="Footer Placeholder 7"/>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a:solidFill>
                  <a:prstClr val="white"/>
                </a:solidFill>
              </a:rPr>
              <a:t>WPW7X | PSD AWP meeting 2025 | 07-09.10.2024</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dirty="0"/>
          </a:p>
        </p:txBody>
      </p:sp>
      <p:sp>
        <p:nvSpPr>
          <p:cNvPr id="8" name="Footer Placeholder 7"/>
          <p:cNvSpPr>
            <a:spLocks noGrp="1"/>
          </p:cNvSpPr>
          <p:nvPr>
            <p:ph type="ftr" sz="quarter" idx="11"/>
          </p:nvPr>
        </p:nvSpPr>
        <p:spPr>
          <a:xfrm>
            <a:off x="825624" y="6555770"/>
            <a:ext cx="5692622" cy="329614"/>
          </a:xfrm>
          <a:prstGeom prst="rect">
            <a:avLst/>
          </a:prstGeom>
        </p:spPr>
        <p:txBody>
          <a:bodyPr anchor="t"/>
          <a:lstStyle>
            <a:lvl1pPr>
              <a:defRPr sz="1200">
                <a:solidFill>
                  <a:schemeClr val="bg1"/>
                </a:solidFill>
              </a:defRPr>
            </a:lvl1pPr>
          </a:lstStyle>
          <a:p>
            <a:r>
              <a:rPr lang="en-US">
                <a:solidFill>
                  <a:prstClr val="white"/>
                </a:solidFill>
              </a:rPr>
              <a:t>WPW7X | PSD AWP meeting 2025 | 07-09.10.2024</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6011404" cy="329614"/>
          </a:xfrm>
          <a:prstGeom prst="rect">
            <a:avLst/>
          </a:prstGeom>
        </p:spPr>
        <p:txBody>
          <a:bodyPr anchor="t"/>
          <a:lstStyle>
            <a:lvl1pPr>
              <a:defRPr sz="1200">
                <a:solidFill>
                  <a:schemeClr val="bg1"/>
                </a:solidFill>
              </a:defRPr>
            </a:lvl1pPr>
          </a:lstStyle>
          <a:p>
            <a:r>
              <a:rPr lang="en-US">
                <a:solidFill>
                  <a:prstClr val="white"/>
                </a:solidFill>
              </a:rPr>
              <a:t>WPW7X | PSD AWP meeting 2025 | 07-09.10.2024</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45E63-BFC7-B2C0-49CB-EA2AF3FAD9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E9986EC2-FB60-2050-7295-2A025BE40E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B14FEB12-9145-A531-60AD-75624B92466B}"/>
              </a:ext>
            </a:extLst>
          </p:cNvPr>
          <p:cNvSpPr>
            <a:spLocks noGrp="1"/>
          </p:cNvSpPr>
          <p:nvPr>
            <p:ph type="dt" sz="half" idx="10"/>
          </p:nvPr>
        </p:nvSpPr>
        <p:spPr/>
        <p:txBody>
          <a:bodyPr/>
          <a:lstStyle/>
          <a:p>
            <a:endParaRPr lang="en-BE"/>
          </a:p>
        </p:txBody>
      </p:sp>
      <p:sp>
        <p:nvSpPr>
          <p:cNvPr id="5" name="Footer Placeholder 4">
            <a:extLst>
              <a:ext uri="{FF2B5EF4-FFF2-40B4-BE49-F238E27FC236}">
                <a16:creationId xmlns:a16="http://schemas.microsoft.com/office/drawing/2014/main" id="{5AF62917-6FE8-9324-F9E1-4428B277AD1A}"/>
              </a:ext>
            </a:extLst>
          </p:cNvPr>
          <p:cNvSpPr>
            <a:spLocks noGrp="1"/>
          </p:cNvSpPr>
          <p:nvPr>
            <p:ph type="ftr" sz="quarter" idx="11"/>
          </p:nvPr>
        </p:nvSpPr>
        <p:spPr/>
        <p:txBody>
          <a:bodyPr/>
          <a:lstStyle/>
          <a:p>
            <a:r>
              <a:rPr lang="en-US"/>
              <a:t>WPW7X | PSD AWP meeting 2025 | 07-09.10.2024</a:t>
            </a:r>
            <a:endParaRPr lang="en-BE"/>
          </a:p>
        </p:txBody>
      </p:sp>
      <p:sp>
        <p:nvSpPr>
          <p:cNvPr id="6" name="Slide Number Placeholder 5">
            <a:extLst>
              <a:ext uri="{FF2B5EF4-FFF2-40B4-BE49-F238E27FC236}">
                <a16:creationId xmlns:a16="http://schemas.microsoft.com/office/drawing/2014/main" id="{96F92711-9123-5D5A-6517-15BF4C23EC07}"/>
              </a:ext>
            </a:extLst>
          </p:cNvPr>
          <p:cNvSpPr>
            <a:spLocks noGrp="1"/>
          </p:cNvSpPr>
          <p:nvPr>
            <p:ph type="sldNum" sz="quarter" idx="12"/>
          </p:nvPr>
        </p:nvSpPr>
        <p:spPr/>
        <p:txBody>
          <a:bodyPr/>
          <a:lstStyle/>
          <a:p>
            <a:fld id="{A8862A6C-F1D0-0A4C-8F8A-8E35AFC16FDD}" type="slidenum">
              <a:rPr lang="en-BE" smtClean="0"/>
              <a:t>‹#›</a:t>
            </a:fld>
            <a:endParaRPr lang="en-BE"/>
          </a:p>
        </p:txBody>
      </p:sp>
    </p:spTree>
    <p:extLst>
      <p:ext uri="{BB962C8B-B14F-4D97-AF65-F5344CB8AC3E}">
        <p14:creationId xmlns:p14="http://schemas.microsoft.com/office/powerpoint/2010/main" val="23228564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 id="2147483671" r:id="rId5"/>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368" y="2074188"/>
            <a:ext cx="5544615" cy="1204451"/>
          </a:xfrm>
        </p:spPr>
        <p:txBody>
          <a:bodyPr>
            <a:normAutofit/>
          </a:bodyPr>
          <a:lstStyle/>
          <a:p>
            <a:r>
              <a:rPr lang="en-US"/>
              <a:t>Budget Requests 2026-2027</a:t>
            </a:r>
            <a:br>
              <a:rPr lang="en-US" dirty="0"/>
            </a:br>
            <a:r>
              <a:rPr lang="en-US" dirty="0"/>
              <a:t>Summary</a:t>
            </a:r>
            <a:endParaRPr lang="pl-PL" dirty="0"/>
          </a:p>
        </p:txBody>
      </p:sp>
    </p:spTree>
    <p:extLst>
      <p:ext uri="{BB962C8B-B14F-4D97-AF65-F5344CB8AC3E}">
        <p14:creationId xmlns:p14="http://schemas.microsoft.com/office/powerpoint/2010/main" val="3350135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1D392-B15C-58AC-F74C-E5F47980A7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7E570-2950-7FDB-7B7F-72B0DE3E37C6}"/>
              </a:ext>
            </a:extLst>
          </p:cNvPr>
          <p:cNvSpPr>
            <a:spLocks noGrp="1"/>
          </p:cNvSpPr>
          <p:nvPr>
            <p:ph type="title"/>
          </p:nvPr>
        </p:nvSpPr>
        <p:spPr/>
        <p:txBody>
          <a:bodyPr/>
          <a:lstStyle/>
          <a:p>
            <a:r>
              <a:rPr lang="en-GB" dirty="0"/>
              <a:t>WP</a:t>
            </a:r>
            <a:r>
              <a:rPr lang="pl-PL" dirty="0"/>
              <a:t>STEL</a:t>
            </a:r>
            <a:r>
              <a:rPr lang="en-GB" dirty="0"/>
              <a:t> - 2027 budget requests and priorities</a:t>
            </a:r>
          </a:p>
        </p:txBody>
      </p:sp>
      <p:sp>
        <p:nvSpPr>
          <p:cNvPr id="5" name="Slide Number Placeholder 4">
            <a:extLst>
              <a:ext uri="{FF2B5EF4-FFF2-40B4-BE49-F238E27FC236}">
                <a16:creationId xmlns:a16="http://schemas.microsoft.com/office/drawing/2014/main" id="{3EA29CCC-FAC8-8CD0-6218-79AEAA7CA0FA}"/>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graphicFrame>
        <p:nvGraphicFramePr>
          <p:cNvPr id="4" name="Table 3">
            <a:extLst>
              <a:ext uri="{FF2B5EF4-FFF2-40B4-BE49-F238E27FC236}">
                <a16:creationId xmlns:a16="http://schemas.microsoft.com/office/drawing/2014/main" id="{856A7DAA-33A5-DEE3-080C-71BA592FDAAF}"/>
              </a:ext>
            </a:extLst>
          </p:cNvPr>
          <p:cNvGraphicFramePr>
            <a:graphicFrameLocks noGrp="1"/>
          </p:cNvGraphicFramePr>
          <p:nvPr>
            <p:extLst>
              <p:ext uri="{D42A27DB-BD31-4B8C-83A1-F6EECF244321}">
                <p14:modId xmlns:p14="http://schemas.microsoft.com/office/powerpoint/2010/main" val="4192973460"/>
              </p:ext>
            </p:extLst>
          </p:nvPr>
        </p:nvGraphicFramePr>
        <p:xfrm>
          <a:off x="-3950" y="659935"/>
          <a:ext cx="12264403" cy="6248400"/>
        </p:xfrm>
        <a:graphic>
          <a:graphicData uri="http://schemas.openxmlformats.org/drawingml/2006/table">
            <a:tbl>
              <a:tblPr firstRow="1" bandRow="1">
                <a:tableStyleId>{5C22544A-7EE6-4342-B048-85BDC9FD1C3A}</a:tableStyleId>
              </a:tblPr>
              <a:tblGrid>
                <a:gridCol w="3215708">
                  <a:extLst>
                    <a:ext uri="{9D8B030D-6E8A-4147-A177-3AD203B41FA5}">
                      <a16:colId xmlns:a16="http://schemas.microsoft.com/office/drawing/2014/main" val="739719952"/>
                    </a:ext>
                  </a:extLst>
                </a:gridCol>
                <a:gridCol w="2030973">
                  <a:extLst>
                    <a:ext uri="{9D8B030D-6E8A-4147-A177-3AD203B41FA5}">
                      <a16:colId xmlns:a16="http://schemas.microsoft.com/office/drawing/2014/main" val="1452580535"/>
                    </a:ext>
                  </a:extLst>
                </a:gridCol>
                <a:gridCol w="1681899">
                  <a:extLst>
                    <a:ext uri="{9D8B030D-6E8A-4147-A177-3AD203B41FA5}">
                      <a16:colId xmlns:a16="http://schemas.microsoft.com/office/drawing/2014/main" val="1294906745"/>
                    </a:ext>
                  </a:extLst>
                </a:gridCol>
                <a:gridCol w="1301091">
                  <a:extLst>
                    <a:ext uri="{9D8B030D-6E8A-4147-A177-3AD203B41FA5}">
                      <a16:colId xmlns:a16="http://schemas.microsoft.com/office/drawing/2014/main" val="1627400644"/>
                    </a:ext>
                  </a:extLst>
                </a:gridCol>
                <a:gridCol w="1428027">
                  <a:extLst>
                    <a:ext uri="{9D8B030D-6E8A-4147-A177-3AD203B41FA5}">
                      <a16:colId xmlns:a16="http://schemas.microsoft.com/office/drawing/2014/main" val="1838876175"/>
                    </a:ext>
                  </a:extLst>
                </a:gridCol>
                <a:gridCol w="1184734">
                  <a:extLst>
                    <a:ext uri="{9D8B030D-6E8A-4147-A177-3AD203B41FA5}">
                      <a16:colId xmlns:a16="http://schemas.microsoft.com/office/drawing/2014/main" val="2275957365"/>
                    </a:ext>
                  </a:extLst>
                </a:gridCol>
                <a:gridCol w="1421971">
                  <a:extLst>
                    <a:ext uri="{9D8B030D-6E8A-4147-A177-3AD203B41FA5}">
                      <a16:colId xmlns:a16="http://schemas.microsoft.com/office/drawing/2014/main" val="2542376543"/>
                    </a:ext>
                  </a:extLst>
                </a:gridCol>
              </a:tblGrid>
              <a:tr h="679607">
                <a:tc>
                  <a:txBody>
                    <a:bodyPr/>
                    <a:lstStyle/>
                    <a:p>
                      <a:pPr algn="ctr"/>
                      <a:r>
                        <a:rPr lang="en-US" sz="1600" dirty="0"/>
                        <a:t>Topic</a:t>
                      </a:r>
                      <a:endParaRPr lang="en-GB" sz="1600" dirty="0"/>
                    </a:p>
                  </a:txBody>
                  <a:tcPr anchor="ctr">
                    <a:solidFill>
                      <a:schemeClr val="accent1">
                        <a:lumMod val="50000"/>
                      </a:schemeClr>
                    </a:solidFill>
                  </a:tcPr>
                </a:tc>
                <a:tc>
                  <a:txBody>
                    <a:bodyPr/>
                    <a:lstStyle/>
                    <a:p>
                      <a:pPr algn="ctr"/>
                      <a:r>
                        <a:rPr lang="en-US" sz="1600" dirty="0"/>
                        <a:t>Required resources </a:t>
                      </a:r>
                    </a:p>
                    <a:p>
                      <a:pPr algn="ctr"/>
                      <a:r>
                        <a:rPr lang="en-US" sz="1600" dirty="0"/>
                        <a:t>(PM, hardware, facilities, …)</a:t>
                      </a:r>
                      <a:endParaRPr lang="en-GB" sz="1600" dirty="0"/>
                    </a:p>
                  </a:txBody>
                  <a:tcPr anchor="ctr">
                    <a:solidFill>
                      <a:schemeClr val="accent1">
                        <a:lumMod val="50000"/>
                      </a:schemeClr>
                    </a:solidFill>
                  </a:tcPr>
                </a:tc>
                <a:tc>
                  <a:txBody>
                    <a:bodyPr/>
                    <a:lstStyle/>
                    <a:p>
                      <a:pPr algn="ctr"/>
                      <a:r>
                        <a:rPr lang="en-US" sz="1600" dirty="0"/>
                        <a:t>Associated CC budget* [k€] </a:t>
                      </a:r>
                      <a:endParaRPr lang="en-GB" sz="1600" dirty="0"/>
                    </a:p>
                  </a:txBody>
                  <a:tcPr anchor="ctr">
                    <a:solidFill>
                      <a:schemeClr val="accent1">
                        <a:lumMod val="50000"/>
                      </a:schemeClr>
                    </a:solidFill>
                  </a:tcPr>
                </a:tc>
                <a:tc>
                  <a:txBody>
                    <a:bodyPr/>
                    <a:lstStyle/>
                    <a:p>
                      <a:pPr algn="ctr"/>
                      <a:r>
                        <a:rPr lang="en-US" sz="1600" dirty="0"/>
                        <a:t>Associated EC budget* [k€]</a:t>
                      </a:r>
                      <a:endParaRPr lang="en-GB" sz="1600" dirty="0"/>
                    </a:p>
                  </a:txBody>
                  <a:tcPr anchor="ctr">
                    <a:solidFill>
                      <a:schemeClr val="accent1">
                        <a:lumMod val="50000"/>
                      </a:schemeClr>
                    </a:solidFill>
                  </a:tcPr>
                </a:tc>
                <a:tc>
                  <a:txBody>
                    <a:bodyPr/>
                    <a:lstStyle/>
                    <a:p>
                      <a:pPr algn="ctr"/>
                      <a:r>
                        <a:rPr lang="en-US" sz="1600" dirty="0"/>
                        <a:t>WP priority (Low, Medium, High)</a:t>
                      </a:r>
                      <a:endParaRPr lang="en-GB" sz="1600" dirty="0"/>
                    </a:p>
                  </a:txBody>
                  <a:tcPr anchor="ctr">
                    <a:solidFill>
                      <a:schemeClr val="accent1">
                        <a:lumMod val="50000"/>
                      </a:schemeClr>
                    </a:solidFill>
                  </a:tcPr>
                </a:tc>
                <a:tc>
                  <a:txBody>
                    <a:bodyPr/>
                    <a:lstStyle/>
                    <a:p>
                      <a:pPr algn="ctr"/>
                      <a:r>
                        <a:rPr lang="en-US" sz="1600" dirty="0">
                          <a:solidFill>
                            <a:srgbClr val="FF0000"/>
                          </a:solidFill>
                        </a:rPr>
                        <a:t>PSD priority </a:t>
                      </a:r>
                    </a:p>
                    <a:p>
                      <a:pPr algn="ctr"/>
                      <a:r>
                        <a:rPr lang="en-US" sz="1600" dirty="0">
                          <a:solidFill>
                            <a:srgbClr val="FF0000"/>
                          </a:solidFill>
                        </a:rPr>
                        <a:t>TBD</a:t>
                      </a:r>
                      <a:endParaRPr lang="en-GB" sz="1600" dirty="0">
                        <a:solidFill>
                          <a:srgbClr val="FF0000"/>
                        </a:solidFill>
                      </a:endParaRPr>
                    </a:p>
                  </a:txBody>
                  <a:tcPr anchor="ctr">
                    <a:solidFill>
                      <a:schemeClr val="accent1">
                        <a:lumMod val="50000"/>
                      </a:schemeClr>
                    </a:solidFill>
                  </a:tcPr>
                </a:tc>
                <a:tc>
                  <a:txBody>
                    <a:bodyPr/>
                    <a:lstStyle/>
                    <a:p>
                      <a:pPr lvl="0" algn="ctr">
                        <a:buNone/>
                      </a:pPr>
                      <a:r>
                        <a:rPr lang="en-US" sz="1600">
                          <a:solidFill>
                            <a:srgbClr val="FF0000"/>
                          </a:solidFill>
                        </a:rPr>
                        <a:t>PSD comments</a:t>
                      </a:r>
                      <a:endParaRPr lang="en-US" sz="1600" dirty="0">
                        <a:solidFill>
                          <a:srgbClr val="FF0000"/>
                        </a:solidFill>
                      </a:endParaRPr>
                    </a:p>
                  </a:txBody>
                  <a:tcPr anchor="ctr">
                    <a:solidFill>
                      <a:schemeClr val="accent1">
                        <a:lumMod val="50000"/>
                      </a:schemeClr>
                    </a:solidFill>
                  </a:tcPr>
                </a:tc>
                <a:extLst>
                  <a:ext uri="{0D108BD9-81ED-4DB2-BD59-A6C34878D82A}">
                    <a16:rowId xmlns:a16="http://schemas.microsoft.com/office/drawing/2014/main" val="125304413"/>
                  </a:ext>
                </a:extLst>
              </a:tr>
              <a:tr h="402141">
                <a:tc>
                  <a:txBody>
                    <a:bodyPr/>
                    <a:lstStyle/>
                    <a:p>
                      <a:r>
                        <a:rPr lang="pl-PL" sz="1600" dirty="0"/>
                        <a:t>Extension of PNBI from 4 to 6 sources to reach Ptotal &gt; 20 MW</a:t>
                      </a:r>
                      <a:endParaRPr lang="en-GB" sz="1600" dirty="0"/>
                    </a:p>
                  </a:txBody>
                  <a:tcPr anchor="ctr"/>
                </a:tc>
                <a:tc>
                  <a:txBody>
                    <a:bodyPr/>
                    <a:lstStyle/>
                    <a:p>
                      <a:pPr algn="ctr"/>
                      <a:r>
                        <a:rPr lang="pl-PL" sz="1600" dirty="0"/>
                        <a:t>24 PM</a:t>
                      </a:r>
                      <a:endParaRPr lang="en-GB" sz="1600" dirty="0"/>
                    </a:p>
                  </a:txBody>
                  <a:tcPr anchor="ctr"/>
                </a:tc>
                <a:tc>
                  <a:txBody>
                    <a:bodyPr/>
                    <a:lstStyle/>
                    <a:p>
                      <a:pPr algn="ctr"/>
                      <a:r>
                        <a:rPr lang="pl-PL" sz="1600" dirty="0"/>
                        <a:t>102</a:t>
                      </a:r>
                      <a:endParaRPr lang="en-GB" sz="1600" dirty="0"/>
                    </a:p>
                  </a:txBody>
                  <a:tcPr anchor="ctr"/>
                </a:tc>
                <a:tc>
                  <a:txBody>
                    <a:bodyPr/>
                    <a:lstStyle/>
                    <a:p>
                      <a:pPr algn="ctr"/>
                      <a:r>
                        <a:rPr lang="pl-PL" sz="1600" dirty="0"/>
                        <a:t>113</a:t>
                      </a:r>
                      <a:endParaRPr lang="en-GB" sz="1600" dirty="0"/>
                    </a:p>
                  </a:txBody>
                  <a:tcPr anchor="ctr"/>
                </a:tc>
                <a:tc>
                  <a:txBody>
                    <a:bodyPr/>
                    <a:lstStyle/>
                    <a:p>
                      <a:pPr algn="ctr"/>
                      <a:r>
                        <a:rPr lang="pl-PL" sz="1600" dirty="0"/>
                        <a:t>high</a:t>
                      </a:r>
                      <a:endParaRPr lang="en-GB" sz="1600" dirty="0"/>
                    </a:p>
                  </a:txBody>
                  <a:tcPr anchor="ctr"/>
                </a:tc>
                <a:tc>
                  <a:txBody>
                    <a:bodyPr/>
                    <a:lstStyle/>
                    <a:p>
                      <a:pPr algn="ctr"/>
                      <a:r>
                        <a:rPr lang="en-GB" sz="1600"/>
                        <a:t>3</a:t>
                      </a:r>
                      <a:endParaRPr lang="en-GB" sz="1600" dirty="0"/>
                    </a:p>
                  </a:txBody>
                  <a:tcPr anchor="ctr"/>
                </a:tc>
                <a:tc>
                  <a:txBody>
                    <a:bodyPr/>
                    <a:lstStyle/>
                    <a:p>
                      <a:pPr lvl="0" algn="ctr">
                        <a:buNone/>
                      </a:pPr>
                      <a:r>
                        <a:rPr lang="en-GB" sz="1600" dirty="0">
                          <a:solidFill>
                            <a:srgbClr val="FF0000"/>
                          </a:solidFill>
                        </a:rPr>
                        <a:t>High scientific importance but </a:t>
                      </a:r>
                      <a:r>
                        <a:rPr lang="en-GB" sz="1600">
                          <a:solidFill>
                            <a:srgbClr val="FF0000"/>
                          </a:solidFill>
                        </a:rPr>
                        <a:t>only</a:t>
                      </a:r>
                      <a:r>
                        <a:rPr lang="en-GB" sz="1600" dirty="0">
                          <a:solidFill>
                            <a:srgbClr val="FF0000"/>
                          </a:solidFill>
                        </a:rPr>
                        <a:t> MPG</a:t>
                      </a:r>
                    </a:p>
                  </a:txBody>
                  <a:tcPr anchor="ctr"/>
                </a:tc>
                <a:extLst>
                  <a:ext uri="{0D108BD9-81ED-4DB2-BD59-A6C34878D82A}">
                    <a16:rowId xmlns:a16="http://schemas.microsoft.com/office/drawing/2014/main" val="3425731036"/>
                  </a:ext>
                </a:extLst>
              </a:tr>
              <a:tr h="486587">
                <a:tc>
                  <a:txBody>
                    <a:bodyPr/>
                    <a:lstStyle/>
                    <a:p>
                      <a:r>
                        <a:rPr lang="pl-PL" sz="1600" dirty="0"/>
                        <a:t>Stellarator</a:t>
                      </a:r>
                      <a:r>
                        <a:rPr lang="pl-PL" sz="1600" baseline="0" dirty="0"/>
                        <a:t> reactor: Remote handling in 3D environment of FOAK</a:t>
                      </a:r>
                      <a:endParaRPr lang="en-GB" sz="1600" dirty="0"/>
                    </a:p>
                  </a:txBody>
                  <a:tcPr anchor="ctr"/>
                </a:tc>
                <a:tc>
                  <a:txBody>
                    <a:bodyPr/>
                    <a:lstStyle/>
                    <a:p>
                      <a:pPr algn="ctr"/>
                      <a:r>
                        <a:rPr lang="pl-PL" sz="1600" dirty="0"/>
                        <a:t>12 PM</a:t>
                      </a:r>
                      <a:endParaRPr lang="en-GB" sz="1600" dirty="0"/>
                    </a:p>
                  </a:txBody>
                  <a:tcPr anchor="ctr"/>
                </a:tc>
                <a:tc>
                  <a:txBody>
                    <a:bodyPr/>
                    <a:lstStyle/>
                    <a:p>
                      <a:pPr algn="ctr"/>
                      <a:r>
                        <a:rPr lang="pl-PL" sz="1600" dirty="0"/>
                        <a:t>51</a:t>
                      </a:r>
                      <a:endParaRPr lang="en-GB" sz="1600" dirty="0"/>
                    </a:p>
                  </a:txBody>
                  <a:tcPr anchor="ctr"/>
                </a:tc>
                <a:tc>
                  <a:txBody>
                    <a:bodyPr/>
                    <a:lstStyle/>
                    <a:p>
                      <a:pPr algn="ctr"/>
                      <a:r>
                        <a:rPr lang="pl-PL" sz="1600" dirty="0"/>
                        <a:t>56</a:t>
                      </a:r>
                      <a:endParaRPr lang="en-GB" sz="1600" dirty="0"/>
                    </a:p>
                  </a:txBody>
                  <a:tcPr anchor="ctr"/>
                </a:tc>
                <a:tc>
                  <a:txBody>
                    <a:bodyPr/>
                    <a:lstStyle/>
                    <a:p>
                      <a:pPr algn="ctr"/>
                      <a:r>
                        <a:rPr lang="pl-PL" sz="1600" dirty="0"/>
                        <a:t>high</a:t>
                      </a:r>
                      <a:endParaRPr lang="en-GB" sz="1600" dirty="0"/>
                    </a:p>
                  </a:txBody>
                  <a:tcPr anchor="ctr"/>
                </a:tc>
                <a:tc>
                  <a:txBody>
                    <a:bodyPr/>
                    <a:lstStyle/>
                    <a:p>
                      <a:pPr algn="ctr"/>
                      <a:r>
                        <a:rPr lang="en-GB" sz="1600"/>
                        <a:t>2</a:t>
                      </a:r>
                      <a:endParaRPr lang="en-GB" sz="1600" dirty="0"/>
                    </a:p>
                  </a:txBody>
                  <a:tcPr anchor="ctr"/>
                </a:tc>
                <a:tc>
                  <a:txBody>
                    <a:bodyPr/>
                    <a:lstStyle/>
                    <a:p>
                      <a:pPr lvl="0" algn="ctr">
                        <a:buNone/>
                      </a:pPr>
                      <a:r>
                        <a:rPr lang="en-GB" sz="1600" dirty="0">
                          <a:solidFill>
                            <a:srgbClr val="FF0000"/>
                          </a:solidFill>
                        </a:rPr>
                        <a:t>Critical system for FOAK, low </a:t>
                      </a:r>
                      <a:r>
                        <a:rPr lang="en-GB" sz="1600">
                          <a:solidFill>
                            <a:srgbClr val="FF0000"/>
                          </a:solidFill>
                        </a:rPr>
                        <a:t>TRL, important for feasibility</a:t>
                      </a:r>
                      <a:endParaRPr lang="en-GB" sz="1600" dirty="0">
                        <a:solidFill>
                          <a:srgbClr val="FF0000"/>
                        </a:solidFill>
                      </a:endParaRPr>
                    </a:p>
                  </a:txBody>
                  <a:tcPr anchor="ctr"/>
                </a:tc>
                <a:extLst>
                  <a:ext uri="{0D108BD9-81ED-4DB2-BD59-A6C34878D82A}">
                    <a16:rowId xmlns:a16="http://schemas.microsoft.com/office/drawing/2014/main" val="700044694"/>
                  </a:ext>
                </a:extLst>
              </a:tr>
              <a:tr h="486587">
                <a:tc>
                  <a:txBody>
                    <a:bodyPr/>
                    <a:lstStyle/>
                    <a:p>
                      <a:r>
                        <a:rPr lang="pl-PL" sz="1600" dirty="0"/>
                        <a:t>Stellarator</a:t>
                      </a:r>
                      <a:r>
                        <a:rPr lang="pl-PL" sz="1600" baseline="0" dirty="0"/>
                        <a:t> reactor: Preparation of design space using system studies for FOAK stellarator</a:t>
                      </a:r>
                      <a:endParaRPr lang="en-GB" sz="1600" dirty="0"/>
                    </a:p>
                  </a:txBody>
                  <a:tcPr anchor="ctr"/>
                </a:tc>
                <a:tc>
                  <a:txBody>
                    <a:bodyPr/>
                    <a:lstStyle/>
                    <a:p>
                      <a:pPr algn="ctr"/>
                      <a:r>
                        <a:rPr lang="pl-PL" sz="1600" dirty="0"/>
                        <a:t>6 PM</a:t>
                      </a:r>
                      <a:endParaRPr lang="en-GB" sz="1600" dirty="0"/>
                    </a:p>
                  </a:txBody>
                  <a:tcPr anchor="ctr"/>
                </a:tc>
                <a:tc>
                  <a:txBody>
                    <a:bodyPr/>
                    <a:lstStyle/>
                    <a:p>
                      <a:pPr algn="ctr"/>
                      <a:r>
                        <a:rPr lang="pl-PL" sz="1600" dirty="0"/>
                        <a:t>26</a:t>
                      </a:r>
                      <a:endParaRPr lang="en-GB" sz="1600" dirty="0"/>
                    </a:p>
                  </a:txBody>
                  <a:tcPr anchor="ctr"/>
                </a:tc>
                <a:tc>
                  <a:txBody>
                    <a:bodyPr/>
                    <a:lstStyle/>
                    <a:p>
                      <a:pPr algn="ctr"/>
                      <a:r>
                        <a:rPr lang="pl-PL" sz="1600" dirty="0"/>
                        <a:t>28</a:t>
                      </a:r>
                      <a:endParaRPr lang="en-GB" sz="1600" dirty="0"/>
                    </a:p>
                  </a:txBody>
                  <a:tcPr anchor="ctr"/>
                </a:tc>
                <a:tc>
                  <a:txBody>
                    <a:bodyPr/>
                    <a:lstStyle/>
                    <a:p>
                      <a:pPr algn="ctr"/>
                      <a:r>
                        <a:rPr lang="pl-PL" sz="1600" dirty="0"/>
                        <a:t>high</a:t>
                      </a:r>
                      <a:endParaRPr lang="en-GB" sz="1600" dirty="0"/>
                    </a:p>
                  </a:txBody>
                  <a:tcPr anchor="ctr"/>
                </a:tc>
                <a:tc>
                  <a:txBody>
                    <a:bodyPr/>
                    <a:lstStyle/>
                    <a:p>
                      <a:pPr algn="ctr"/>
                      <a:r>
                        <a:rPr lang="en-GB" sz="1600"/>
                        <a:t>1</a:t>
                      </a:r>
                      <a:endParaRPr lang="en-GB" sz="1600" dirty="0"/>
                    </a:p>
                  </a:txBody>
                  <a:tcPr anchor="ctr"/>
                </a:tc>
                <a:tc>
                  <a:txBody>
                    <a:bodyPr/>
                    <a:lstStyle/>
                    <a:p>
                      <a:pPr lvl="0" algn="ctr">
                        <a:buNone/>
                      </a:pPr>
                      <a:r>
                        <a:rPr lang="en-GB" sz="1600">
                          <a:solidFill>
                            <a:srgbClr val="FF0000"/>
                          </a:solidFill>
                        </a:rPr>
                        <a:t>Allows more EU participation</a:t>
                      </a:r>
                      <a:endParaRPr lang="en-GB" sz="1600" dirty="0">
                        <a:solidFill>
                          <a:srgbClr val="FF0000"/>
                        </a:solidFill>
                      </a:endParaRPr>
                    </a:p>
                  </a:txBody>
                  <a:tcPr anchor="ctr"/>
                </a:tc>
                <a:extLst>
                  <a:ext uri="{0D108BD9-81ED-4DB2-BD59-A6C34878D82A}">
                    <a16:rowId xmlns:a16="http://schemas.microsoft.com/office/drawing/2014/main" val="166385055"/>
                  </a:ext>
                </a:extLst>
              </a:tr>
              <a:tr h="486587">
                <a:tc>
                  <a:txBody>
                    <a:bodyPr/>
                    <a:lstStyle/>
                    <a:p>
                      <a:r>
                        <a:rPr lang="pl-PL" sz="1600" dirty="0"/>
                        <a:t>Stellarator reactor: Mechanical stress</a:t>
                      </a:r>
                      <a:r>
                        <a:rPr lang="pl-PL" sz="1600" baseline="0" dirty="0"/>
                        <a:t> analysis of 3D inter-coil support towards FOAK</a:t>
                      </a:r>
                      <a:endParaRPr lang="en-GB" sz="1600" dirty="0"/>
                    </a:p>
                  </a:txBody>
                  <a:tcPr anchor="ctr"/>
                </a:tc>
                <a:tc>
                  <a:txBody>
                    <a:bodyPr/>
                    <a:lstStyle/>
                    <a:p>
                      <a:pPr algn="ctr"/>
                      <a:r>
                        <a:rPr lang="pl-PL" sz="1600" dirty="0"/>
                        <a:t>12 PM</a:t>
                      </a:r>
                      <a:endParaRPr lang="en-GB" sz="1600" dirty="0"/>
                    </a:p>
                  </a:txBody>
                  <a:tcPr anchor="ctr"/>
                </a:tc>
                <a:tc>
                  <a:txBody>
                    <a:bodyPr/>
                    <a:lstStyle/>
                    <a:p>
                      <a:pPr algn="ctr"/>
                      <a:r>
                        <a:rPr lang="pl-PL" sz="1600" dirty="0"/>
                        <a:t>51</a:t>
                      </a:r>
                      <a:endParaRPr lang="en-GB" sz="1600" dirty="0"/>
                    </a:p>
                  </a:txBody>
                  <a:tcPr anchor="ctr"/>
                </a:tc>
                <a:tc>
                  <a:txBody>
                    <a:bodyPr/>
                    <a:lstStyle/>
                    <a:p>
                      <a:pPr algn="ctr"/>
                      <a:r>
                        <a:rPr lang="pl-PL" sz="1600" dirty="0"/>
                        <a:t>56</a:t>
                      </a:r>
                      <a:endParaRPr lang="en-GB" sz="1600" dirty="0"/>
                    </a:p>
                  </a:txBody>
                  <a:tcPr anchor="ctr"/>
                </a:tc>
                <a:tc>
                  <a:txBody>
                    <a:bodyPr/>
                    <a:lstStyle/>
                    <a:p>
                      <a:pPr algn="ctr"/>
                      <a:r>
                        <a:rPr lang="pl-PL" sz="1600" dirty="0"/>
                        <a:t>medium</a:t>
                      </a:r>
                      <a:endParaRPr lang="en-GB" sz="1600" dirty="0"/>
                    </a:p>
                  </a:txBody>
                  <a:tcPr anchor="ctr"/>
                </a:tc>
                <a:tc>
                  <a:txBody>
                    <a:bodyPr/>
                    <a:lstStyle/>
                    <a:p>
                      <a:pPr algn="ctr"/>
                      <a:r>
                        <a:rPr lang="en-GB" sz="1600"/>
                        <a:t>4</a:t>
                      </a:r>
                      <a:endParaRPr lang="en-GB" sz="1600" dirty="0"/>
                    </a:p>
                  </a:txBody>
                  <a:tcPr anchor="ctr"/>
                </a:tc>
                <a:tc>
                  <a:txBody>
                    <a:bodyPr/>
                    <a:lstStyle/>
                    <a:p>
                      <a:pPr lvl="0" algn="ctr">
                        <a:buNone/>
                      </a:pPr>
                      <a:endParaRPr lang="en-GB" sz="1600" dirty="0"/>
                    </a:p>
                  </a:txBody>
                  <a:tcPr anchor="ctr"/>
                </a:tc>
                <a:extLst>
                  <a:ext uri="{0D108BD9-81ED-4DB2-BD59-A6C34878D82A}">
                    <a16:rowId xmlns:a16="http://schemas.microsoft.com/office/drawing/2014/main" val="1243443422"/>
                  </a:ext>
                </a:extLst>
              </a:tr>
              <a:tr h="486587">
                <a:tc>
                  <a:txBody>
                    <a:bodyPr/>
                    <a:lstStyle/>
                    <a:p>
                      <a:r>
                        <a:rPr lang="pl-PL" sz="1600" dirty="0"/>
                        <a:t>Stellarator reactor:</a:t>
                      </a:r>
                      <a:r>
                        <a:rPr lang="pl-PL" sz="1600" baseline="0" dirty="0"/>
                        <a:t> </a:t>
                      </a:r>
                      <a:r>
                        <a:rPr lang="pl-PL" sz="1600" dirty="0"/>
                        <a:t>Initial assessment of a FOAK particle</a:t>
                      </a:r>
                      <a:r>
                        <a:rPr lang="pl-PL" sz="1600" baseline="0" dirty="0"/>
                        <a:t> exhaust and fuel cycle</a:t>
                      </a:r>
                      <a:endParaRPr lang="en-GB" sz="1600" dirty="0"/>
                    </a:p>
                  </a:txBody>
                  <a:tcPr anchor="ctr"/>
                </a:tc>
                <a:tc>
                  <a:txBody>
                    <a:bodyPr/>
                    <a:lstStyle/>
                    <a:p>
                      <a:pPr algn="ctr"/>
                      <a:r>
                        <a:rPr lang="pl-PL" sz="1600" dirty="0"/>
                        <a:t>6</a:t>
                      </a:r>
                      <a:r>
                        <a:rPr lang="pl-PL" sz="1600" baseline="0" dirty="0"/>
                        <a:t> PM</a:t>
                      </a:r>
                      <a:endParaRPr lang="en-GB" sz="1600" dirty="0"/>
                    </a:p>
                  </a:txBody>
                  <a:tcPr anchor="ctr"/>
                </a:tc>
                <a:tc>
                  <a:txBody>
                    <a:bodyPr/>
                    <a:lstStyle/>
                    <a:p>
                      <a:pPr algn="ctr"/>
                      <a:r>
                        <a:rPr lang="pl-PL" sz="1600" dirty="0"/>
                        <a:t>26</a:t>
                      </a:r>
                      <a:endParaRPr lang="en-GB" sz="1600" dirty="0"/>
                    </a:p>
                  </a:txBody>
                  <a:tcPr anchor="ctr"/>
                </a:tc>
                <a:tc>
                  <a:txBody>
                    <a:bodyPr/>
                    <a:lstStyle/>
                    <a:p>
                      <a:pPr algn="ctr"/>
                      <a:r>
                        <a:rPr lang="pl-PL" sz="1600" dirty="0"/>
                        <a:t>28</a:t>
                      </a:r>
                      <a:endParaRPr lang="en-GB" sz="1600" dirty="0"/>
                    </a:p>
                  </a:txBody>
                  <a:tcPr anchor="ctr"/>
                </a:tc>
                <a:tc>
                  <a:txBody>
                    <a:bodyPr/>
                    <a:lstStyle/>
                    <a:p>
                      <a:pPr algn="ctr"/>
                      <a:r>
                        <a:rPr lang="pl-PL" sz="1600" dirty="0"/>
                        <a:t>medium</a:t>
                      </a:r>
                      <a:endParaRPr lang="en-GB" sz="1600" dirty="0"/>
                    </a:p>
                  </a:txBody>
                  <a:tcPr anchor="ctr"/>
                </a:tc>
                <a:tc>
                  <a:txBody>
                    <a:bodyPr/>
                    <a:lstStyle/>
                    <a:p>
                      <a:pPr algn="ctr"/>
                      <a:r>
                        <a:rPr lang="en-GB" sz="1600"/>
                        <a:t>4</a:t>
                      </a:r>
                      <a:endParaRPr lang="en-GB" sz="1600" dirty="0"/>
                    </a:p>
                  </a:txBody>
                  <a:tcPr anchor="ctr"/>
                </a:tc>
                <a:tc>
                  <a:txBody>
                    <a:bodyPr/>
                    <a:lstStyle/>
                    <a:p>
                      <a:pPr lvl="0" algn="ctr">
                        <a:buNone/>
                      </a:pPr>
                      <a:endParaRPr lang="en-GB" sz="1600" dirty="0"/>
                    </a:p>
                  </a:txBody>
                  <a:tcPr anchor="ctr"/>
                </a:tc>
                <a:extLst>
                  <a:ext uri="{0D108BD9-81ED-4DB2-BD59-A6C34878D82A}">
                    <a16:rowId xmlns:a16="http://schemas.microsoft.com/office/drawing/2014/main" val="3307422703"/>
                  </a:ext>
                </a:extLst>
              </a:tr>
              <a:tr h="486587">
                <a:tc>
                  <a:txBody>
                    <a:bodyPr/>
                    <a:lstStyle/>
                    <a:p>
                      <a:r>
                        <a:rPr lang="pl-PL" sz="1600" dirty="0"/>
                        <a:t>Stellarator</a:t>
                      </a:r>
                      <a:r>
                        <a:rPr lang="pl-PL" sz="1600" baseline="0" dirty="0"/>
                        <a:t> reactor: Transfer of novel technologies towards 3D first wall and blanket</a:t>
                      </a:r>
                      <a:endParaRPr lang="en-GB" sz="1600" dirty="0"/>
                    </a:p>
                  </a:txBody>
                  <a:tcPr anchor="ctr"/>
                </a:tc>
                <a:tc>
                  <a:txBody>
                    <a:bodyPr/>
                    <a:lstStyle/>
                    <a:p>
                      <a:pPr algn="ctr"/>
                      <a:r>
                        <a:rPr lang="pl-PL" sz="1600" dirty="0"/>
                        <a:t>6 PM</a:t>
                      </a:r>
                      <a:endParaRPr lang="en-GB" sz="1600" dirty="0"/>
                    </a:p>
                  </a:txBody>
                  <a:tcPr anchor="ctr"/>
                </a:tc>
                <a:tc>
                  <a:txBody>
                    <a:bodyPr/>
                    <a:lstStyle/>
                    <a:p>
                      <a:pPr algn="ctr"/>
                      <a:r>
                        <a:rPr lang="pl-PL" sz="1600" dirty="0"/>
                        <a:t>26</a:t>
                      </a:r>
                      <a:endParaRPr lang="en-GB" sz="1600" dirty="0"/>
                    </a:p>
                  </a:txBody>
                  <a:tcPr anchor="ctr"/>
                </a:tc>
                <a:tc>
                  <a:txBody>
                    <a:bodyPr/>
                    <a:lstStyle/>
                    <a:p>
                      <a:pPr algn="ctr"/>
                      <a:r>
                        <a:rPr lang="pl-PL" sz="1600" dirty="0"/>
                        <a:t>28</a:t>
                      </a:r>
                      <a:endParaRPr lang="en-GB" sz="1600" dirty="0"/>
                    </a:p>
                  </a:txBody>
                  <a:tcPr anchor="ctr"/>
                </a:tc>
                <a:tc>
                  <a:txBody>
                    <a:bodyPr/>
                    <a:lstStyle/>
                    <a:p>
                      <a:pPr algn="ctr"/>
                      <a:r>
                        <a:rPr lang="pl-PL" sz="1600"/>
                        <a:t>medium</a:t>
                      </a:r>
                      <a:endParaRPr lang="en-GB" sz="1600" dirty="0"/>
                    </a:p>
                  </a:txBody>
                  <a:tcPr anchor="ctr"/>
                </a:tc>
                <a:tc>
                  <a:txBody>
                    <a:bodyPr/>
                    <a:lstStyle/>
                    <a:p>
                      <a:pPr algn="ctr"/>
                      <a:r>
                        <a:rPr lang="en-GB" sz="1600"/>
                        <a:t>4</a:t>
                      </a:r>
                      <a:endParaRPr lang="en-GB" sz="1600" dirty="0"/>
                    </a:p>
                  </a:txBody>
                  <a:tcPr anchor="ctr"/>
                </a:tc>
                <a:tc>
                  <a:txBody>
                    <a:bodyPr/>
                    <a:lstStyle/>
                    <a:p>
                      <a:pPr lvl="0" algn="ctr">
                        <a:buNone/>
                      </a:pPr>
                      <a:endParaRPr lang="en-GB" sz="1600" dirty="0"/>
                    </a:p>
                  </a:txBody>
                  <a:tcPr anchor="ctr"/>
                </a:tc>
                <a:extLst>
                  <a:ext uri="{0D108BD9-81ED-4DB2-BD59-A6C34878D82A}">
                    <a16:rowId xmlns:a16="http://schemas.microsoft.com/office/drawing/2014/main" val="3212146798"/>
                  </a:ext>
                </a:extLst>
              </a:tr>
            </a:tbl>
          </a:graphicData>
        </a:graphic>
      </p:graphicFrame>
    </p:spTree>
    <p:extLst>
      <p:ext uri="{BB962C8B-B14F-4D97-AF65-F5344CB8AC3E}">
        <p14:creationId xmlns:p14="http://schemas.microsoft.com/office/powerpoint/2010/main" val="957863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42F1A6-301D-448D-A9A7-AD11821F9DB6}"/>
              </a:ext>
            </a:extLst>
          </p:cNvPr>
          <p:cNvSpPr>
            <a:spLocks noGrp="1"/>
          </p:cNvSpPr>
          <p:nvPr>
            <p:ph type="title"/>
          </p:nvPr>
        </p:nvSpPr>
        <p:spPr>
          <a:xfrm>
            <a:off x="934270" y="127324"/>
            <a:ext cx="9451776" cy="457200"/>
          </a:xfrm>
        </p:spPr>
        <p:txBody>
          <a:bodyPr/>
          <a:lstStyle/>
          <a:p>
            <a:r>
              <a:rPr lang="en-GB" dirty="0"/>
              <a:t>WPTM - 2027 budget requests and priorities</a:t>
            </a:r>
            <a:endParaRPr lang="en-US" dirty="0"/>
          </a:p>
        </p:txBody>
      </p:sp>
      <p:sp>
        <p:nvSpPr>
          <p:cNvPr id="5" name="Espace réservé du numéro de diapositive 4">
            <a:extLst>
              <a:ext uri="{FF2B5EF4-FFF2-40B4-BE49-F238E27FC236}">
                <a16:creationId xmlns:a16="http://schemas.microsoft.com/office/drawing/2014/main" id="{606A216A-FB3C-4724-9075-7F9913A0EF9F}"/>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graphicFrame>
        <p:nvGraphicFramePr>
          <p:cNvPr id="6" name="Table 3">
            <a:extLst>
              <a:ext uri="{FF2B5EF4-FFF2-40B4-BE49-F238E27FC236}">
                <a16:creationId xmlns:a16="http://schemas.microsoft.com/office/drawing/2014/main" id="{EE16227F-B9DB-4A22-A2EB-2D0C252479DC}"/>
              </a:ext>
            </a:extLst>
          </p:cNvPr>
          <p:cNvGraphicFramePr>
            <a:graphicFrameLocks noGrp="1"/>
          </p:cNvGraphicFramePr>
          <p:nvPr>
            <p:extLst>
              <p:ext uri="{D42A27DB-BD31-4B8C-83A1-F6EECF244321}">
                <p14:modId xmlns:p14="http://schemas.microsoft.com/office/powerpoint/2010/main" val="1620623018"/>
              </p:ext>
            </p:extLst>
          </p:nvPr>
        </p:nvGraphicFramePr>
        <p:xfrm>
          <a:off x="-3640" y="581938"/>
          <a:ext cx="12194810" cy="7503645"/>
        </p:xfrm>
        <a:graphic>
          <a:graphicData uri="http://schemas.openxmlformats.org/drawingml/2006/table">
            <a:tbl>
              <a:tblPr firstRow="1" bandRow="1">
                <a:tableStyleId>{5C22544A-7EE6-4342-B048-85BDC9FD1C3A}</a:tableStyleId>
              </a:tblPr>
              <a:tblGrid>
                <a:gridCol w="4625248">
                  <a:extLst>
                    <a:ext uri="{9D8B030D-6E8A-4147-A177-3AD203B41FA5}">
                      <a16:colId xmlns:a16="http://schemas.microsoft.com/office/drawing/2014/main" val="739719952"/>
                    </a:ext>
                  </a:extLst>
                </a:gridCol>
                <a:gridCol w="1302743">
                  <a:extLst>
                    <a:ext uri="{9D8B030D-6E8A-4147-A177-3AD203B41FA5}">
                      <a16:colId xmlns:a16="http://schemas.microsoft.com/office/drawing/2014/main" val="1452580535"/>
                    </a:ext>
                  </a:extLst>
                </a:gridCol>
                <a:gridCol w="1343139">
                  <a:extLst>
                    <a:ext uri="{9D8B030D-6E8A-4147-A177-3AD203B41FA5}">
                      <a16:colId xmlns:a16="http://schemas.microsoft.com/office/drawing/2014/main" val="1294906745"/>
                    </a:ext>
                  </a:extLst>
                </a:gridCol>
                <a:gridCol w="1282546">
                  <a:extLst>
                    <a:ext uri="{9D8B030D-6E8A-4147-A177-3AD203B41FA5}">
                      <a16:colId xmlns:a16="http://schemas.microsoft.com/office/drawing/2014/main" val="1627400644"/>
                    </a:ext>
                  </a:extLst>
                </a:gridCol>
                <a:gridCol w="1123861">
                  <a:extLst>
                    <a:ext uri="{9D8B030D-6E8A-4147-A177-3AD203B41FA5}">
                      <a16:colId xmlns:a16="http://schemas.microsoft.com/office/drawing/2014/main" val="1838876175"/>
                    </a:ext>
                  </a:extLst>
                </a:gridCol>
                <a:gridCol w="1066171">
                  <a:extLst>
                    <a:ext uri="{9D8B030D-6E8A-4147-A177-3AD203B41FA5}">
                      <a16:colId xmlns:a16="http://schemas.microsoft.com/office/drawing/2014/main" val="2275957365"/>
                    </a:ext>
                  </a:extLst>
                </a:gridCol>
                <a:gridCol w="1451102">
                  <a:extLst>
                    <a:ext uri="{9D8B030D-6E8A-4147-A177-3AD203B41FA5}">
                      <a16:colId xmlns:a16="http://schemas.microsoft.com/office/drawing/2014/main" val="2584425134"/>
                    </a:ext>
                  </a:extLst>
                </a:gridCol>
              </a:tblGrid>
              <a:tr h="828525">
                <a:tc>
                  <a:txBody>
                    <a:bodyPr/>
                    <a:lstStyle/>
                    <a:p>
                      <a:pPr algn="ctr"/>
                      <a:r>
                        <a:rPr lang="en-US" sz="1600" dirty="0"/>
                        <a:t>Topic</a:t>
                      </a:r>
                      <a:endParaRPr lang="en-GB" sz="1600" dirty="0"/>
                    </a:p>
                  </a:txBody>
                  <a:tcPr anchor="ctr">
                    <a:solidFill>
                      <a:schemeClr val="accent1">
                        <a:lumMod val="50000"/>
                      </a:schemeClr>
                    </a:solidFill>
                  </a:tcPr>
                </a:tc>
                <a:tc>
                  <a:txBody>
                    <a:bodyPr/>
                    <a:lstStyle/>
                    <a:p>
                      <a:pPr algn="ctr"/>
                      <a:r>
                        <a:rPr lang="en-US" sz="1600" dirty="0"/>
                        <a:t>Required resources </a:t>
                      </a:r>
                      <a:r>
                        <a:rPr lang="en-GB" sz="1600" dirty="0">
                          <a:solidFill>
                            <a:schemeClr val="bg1"/>
                          </a:solidFill>
                        </a:rPr>
                        <a:t>in PM </a:t>
                      </a:r>
                      <a:endParaRPr lang="en-GB" sz="1600" dirty="0"/>
                    </a:p>
                  </a:txBody>
                  <a:tcPr anchor="ctr">
                    <a:solidFill>
                      <a:schemeClr val="accent1">
                        <a:lumMod val="50000"/>
                      </a:schemeClr>
                    </a:solidFill>
                  </a:tcPr>
                </a:tc>
                <a:tc>
                  <a:txBody>
                    <a:bodyPr/>
                    <a:lstStyle/>
                    <a:p>
                      <a:pPr algn="ctr"/>
                      <a:r>
                        <a:rPr lang="en-US" sz="1600" dirty="0"/>
                        <a:t>Associated CC budget* [k€] </a:t>
                      </a:r>
                      <a:endParaRPr lang="en-GB" sz="1600" dirty="0"/>
                    </a:p>
                  </a:txBody>
                  <a:tcPr anchor="ctr">
                    <a:solidFill>
                      <a:schemeClr val="accent1">
                        <a:lumMod val="50000"/>
                      </a:schemeClr>
                    </a:solidFill>
                  </a:tcPr>
                </a:tc>
                <a:tc>
                  <a:txBody>
                    <a:bodyPr/>
                    <a:lstStyle/>
                    <a:p>
                      <a:pPr algn="ctr"/>
                      <a:r>
                        <a:rPr lang="en-US" sz="1600" dirty="0"/>
                        <a:t>Associated EC budget* [k€]</a:t>
                      </a:r>
                      <a:endParaRPr lang="en-GB" sz="1600" dirty="0"/>
                    </a:p>
                  </a:txBody>
                  <a:tcPr anchor="ctr">
                    <a:solidFill>
                      <a:schemeClr val="accent1">
                        <a:lumMod val="50000"/>
                      </a:schemeClr>
                    </a:solidFill>
                  </a:tcPr>
                </a:tc>
                <a:tc>
                  <a:txBody>
                    <a:bodyPr/>
                    <a:lstStyle/>
                    <a:p>
                      <a:pPr algn="ctr"/>
                      <a:r>
                        <a:rPr lang="en-US" sz="1600" dirty="0"/>
                        <a:t>WP </a:t>
                      </a:r>
                      <a:r>
                        <a:rPr lang="en-US" sz="1600"/>
                        <a:t>priority </a:t>
                      </a:r>
                    </a:p>
                  </a:txBody>
                  <a:tcPr anchor="ctr">
                    <a:solidFill>
                      <a:schemeClr val="accent1">
                        <a:lumMod val="50000"/>
                      </a:schemeClr>
                    </a:solidFill>
                  </a:tcPr>
                </a:tc>
                <a:tc>
                  <a:txBody>
                    <a:bodyPr/>
                    <a:lstStyle/>
                    <a:p>
                      <a:pPr algn="ctr"/>
                      <a:r>
                        <a:rPr lang="en-US" sz="1600" dirty="0">
                          <a:solidFill>
                            <a:srgbClr val="FF0000"/>
                          </a:solidFill>
                        </a:rPr>
                        <a:t>PSD priority </a:t>
                      </a:r>
                    </a:p>
                    <a:p>
                      <a:pPr algn="ctr"/>
                      <a:r>
                        <a:rPr lang="en-US" sz="1600" dirty="0">
                          <a:solidFill>
                            <a:srgbClr val="FF0000"/>
                          </a:solidFill>
                        </a:rPr>
                        <a:t>TBD</a:t>
                      </a:r>
                      <a:endParaRPr lang="en-GB" sz="1600" dirty="0">
                        <a:solidFill>
                          <a:srgbClr val="FF0000"/>
                        </a:solidFill>
                      </a:endParaRPr>
                    </a:p>
                  </a:txBody>
                  <a:tcPr anchor="ctr">
                    <a:solidFill>
                      <a:schemeClr val="accent1">
                        <a:lumMod val="50000"/>
                      </a:schemeClr>
                    </a:solidFill>
                  </a:tcPr>
                </a:tc>
                <a:tc>
                  <a:txBody>
                    <a:bodyPr/>
                    <a:lstStyle/>
                    <a:p>
                      <a:pPr lvl="0" algn="ctr">
                        <a:buNone/>
                      </a:pPr>
                      <a:r>
                        <a:rPr lang="en-US" sz="1600">
                          <a:solidFill>
                            <a:srgbClr val="FF0000"/>
                          </a:solidFill>
                        </a:rPr>
                        <a:t>PSD comments</a:t>
                      </a:r>
                      <a:endParaRPr lang="en-US" sz="1600" dirty="0">
                        <a:solidFill>
                          <a:srgbClr val="FF0000"/>
                        </a:solidFill>
                      </a:endParaRPr>
                    </a:p>
                  </a:txBody>
                  <a:tcPr anchor="ctr">
                    <a:solidFill>
                      <a:schemeClr val="accent1">
                        <a:lumMod val="50000"/>
                      </a:schemeClr>
                    </a:solidFill>
                  </a:tcPr>
                </a:tc>
                <a:extLst>
                  <a:ext uri="{0D108BD9-81ED-4DB2-BD59-A6C34878D82A}">
                    <a16:rowId xmlns:a16="http://schemas.microsoft.com/office/drawing/2014/main" val="125304413"/>
                  </a:ext>
                </a:extLst>
              </a:tr>
              <a:tr h="566940">
                <a:tc>
                  <a:txBody>
                    <a:bodyPr/>
                    <a:lstStyle/>
                    <a:p>
                      <a:r>
                        <a:rPr lang="en-GB" sz="1600" b="0" dirty="0">
                          <a:latin typeface="+mn-lt"/>
                        </a:rPr>
                        <a:t>TM0. WPTM Management PL/PSO (12PM CEA 82 k€ CC) + Missions 15 k€ (Actual cost) </a:t>
                      </a:r>
                    </a:p>
                  </a:txBody>
                  <a:tcPr anchor="ctr"/>
                </a:tc>
                <a:tc>
                  <a:txBody>
                    <a:bodyPr/>
                    <a:lstStyle/>
                    <a:p>
                      <a:pPr algn="ctr"/>
                      <a:r>
                        <a:rPr lang="en-GB" sz="1600" b="0" dirty="0">
                          <a:latin typeface="+mn-lt"/>
                        </a:rPr>
                        <a:t>19 </a:t>
                      </a:r>
                    </a:p>
                  </a:txBody>
                  <a:tcPr anchor="ctr"/>
                </a:tc>
                <a:tc>
                  <a:txBody>
                    <a:bodyPr/>
                    <a:lstStyle/>
                    <a:p>
                      <a:pPr algn="ctr"/>
                      <a:r>
                        <a:rPr lang="en-GB" sz="1600" b="0" dirty="0">
                          <a:latin typeface="+mn-lt"/>
                        </a:rPr>
                        <a:t>95</a:t>
                      </a:r>
                    </a:p>
                  </a:txBody>
                  <a:tcPr anchor="ctr"/>
                </a:tc>
                <a:tc>
                  <a:txBody>
                    <a:bodyPr/>
                    <a:lstStyle/>
                    <a:p>
                      <a:pPr algn="ctr"/>
                      <a:r>
                        <a:rPr lang="en-GB" sz="1600" b="0" dirty="0">
                          <a:latin typeface="+mn-lt"/>
                        </a:rPr>
                        <a:t>100</a:t>
                      </a:r>
                    </a:p>
                  </a:txBody>
                  <a:tcPr anchor="ctr"/>
                </a:tc>
                <a:tc>
                  <a:txBody>
                    <a:bodyPr/>
                    <a:lstStyle/>
                    <a:p>
                      <a:pPr algn="ctr"/>
                      <a:r>
                        <a:rPr lang="en-GB" sz="1600" b="0" dirty="0">
                          <a:latin typeface="+mn-lt"/>
                        </a:rPr>
                        <a:t>H</a:t>
                      </a:r>
                    </a:p>
                  </a:txBody>
                  <a:tcPr anchor="ctr"/>
                </a:tc>
                <a:tc>
                  <a:txBody>
                    <a:bodyPr/>
                    <a:lstStyle/>
                    <a:p>
                      <a:pPr algn="ctr"/>
                      <a:r>
                        <a:rPr lang="en-GB" sz="1600" b="0">
                          <a:latin typeface="+mn-lt"/>
                        </a:rPr>
                        <a:t>1 (PCR!)</a:t>
                      </a:r>
                      <a:endParaRPr lang="en-GB" sz="1600" b="0" dirty="0">
                        <a:latin typeface="+mn-lt"/>
                      </a:endParaRPr>
                    </a:p>
                  </a:txBody>
                  <a:tcPr anchor="ctr"/>
                </a:tc>
                <a:tc>
                  <a:txBody>
                    <a:bodyPr/>
                    <a:lstStyle/>
                    <a:p>
                      <a:pPr lvl="0" algn="ctr">
                        <a:buNone/>
                      </a:pPr>
                      <a:r>
                        <a:rPr lang="en-GB" sz="1600" b="0">
                          <a:solidFill>
                            <a:srgbClr val="FF0000"/>
                          </a:solidFill>
                          <a:latin typeface="+mn-lt"/>
                        </a:rPr>
                        <a:t>Not originally budgeted, resources of the TSVVs had to be used</a:t>
                      </a:r>
                      <a:endParaRPr lang="en-GB" sz="1600" b="0" dirty="0">
                        <a:solidFill>
                          <a:srgbClr val="FF0000"/>
                        </a:solidFill>
                        <a:latin typeface="+mn-lt"/>
                      </a:endParaRPr>
                    </a:p>
                  </a:txBody>
                  <a:tcPr anchor="ctr"/>
                </a:tc>
                <a:extLst>
                  <a:ext uri="{0D108BD9-81ED-4DB2-BD59-A6C34878D82A}">
                    <a16:rowId xmlns:a16="http://schemas.microsoft.com/office/drawing/2014/main" val="3425731036"/>
                  </a:ext>
                </a:extLst>
              </a:tr>
              <a:tr h="566940">
                <a:tc>
                  <a:txBody>
                    <a:bodyPr/>
                    <a:lstStyle/>
                    <a:p>
                      <a:r>
                        <a:rPr lang="en-US" sz="1600" b="0" dirty="0">
                          <a:latin typeface="+mn-lt"/>
                        </a:rPr>
                        <a:t>TM1. SOL heat flux decay length, pedestal and L-H transition (</a:t>
                      </a:r>
                      <a:r>
                        <a:rPr lang="en-GB" sz="1600" b="0" dirty="0">
                          <a:effectLst/>
                          <a:latin typeface="Calibri"/>
                          <a:ea typeface="Calibri"/>
                          <a:cs typeface="Calibri"/>
                        </a:rPr>
                        <a:t>TSVVs: A, B, C, H, K)</a:t>
                      </a:r>
                      <a:endParaRPr lang="en-US" sz="1600" b="0">
                        <a:latin typeface="Calibri"/>
                        <a:ea typeface="Calibri"/>
                        <a:cs typeface="Calibri"/>
                      </a:endParaRPr>
                    </a:p>
                  </a:txBody>
                  <a:tcPr anchor="ctr"/>
                </a:tc>
                <a:tc>
                  <a:txBody>
                    <a:bodyPr/>
                    <a:lstStyle/>
                    <a:p>
                      <a:pPr algn="ctr"/>
                      <a:r>
                        <a:rPr lang="en-GB" sz="1600" b="0" dirty="0">
                          <a:latin typeface="+mn-lt"/>
                        </a:rPr>
                        <a:t>28</a:t>
                      </a:r>
                    </a:p>
                  </a:txBody>
                  <a:tcPr anchor="ctr"/>
                </a:tc>
                <a:tc>
                  <a:txBody>
                    <a:bodyPr/>
                    <a:lstStyle/>
                    <a:p>
                      <a:pPr algn="ctr"/>
                      <a:r>
                        <a:rPr lang="en-GB" sz="1600" b="0" dirty="0">
                          <a:latin typeface="+mn-lt"/>
                        </a:rPr>
                        <a:t>120</a:t>
                      </a:r>
                    </a:p>
                  </a:txBody>
                  <a:tcPr anchor="ctr"/>
                </a:tc>
                <a:tc>
                  <a:txBody>
                    <a:bodyPr/>
                    <a:lstStyle/>
                    <a:p>
                      <a:pPr algn="ctr"/>
                      <a:r>
                        <a:rPr lang="en-GB" sz="1600" b="0" dirty="0">
                          <a:latin typeface="+mn-lt"/>
                        </a:rPr>
                        <a:t>132</a:t>
                      </a:r>
                    </a:p>
                  </a:txBody>
                  <a:tcPr anchor="ctr"/>
                </a:tc>
                <a:tc>
                  <a:txBody>
                    <a:bodyPr/>
                    <a:lstStyle/>
                    <a:p>
                      <a:pPr algn="ctr"/>
                      <a:r>
                        <a:rPr lang="en-GB" sz="1600" b="0" dirty="0">
                          <a:latin typeface="+mn-lt"/>
                        </a:rPr>
                        <a:t>H</a:t>
                      </a:r>
                    </a:p>
                  </a:txBody>
                  <a:tcPr anchor="ctr"/>
                </a:tc>
                <a:tc>
                  <a:txBody>
                    <a:bodyPr/>
                    <a:lstStyle/>
                    <a:p>
                      <a:pPr algn="ctr"/>
                      <a:r>
                        <a:rPr lang="en-GB" sz="1600" b="0">
                          <a:latin typeface="+mn-lt"/>
                        </a:rPr>
                        <a:t>?</a:t>
                      </a:r>
                      <a:endParaRPr lang="en-GB" sz="1600" b="0" dirty="0">
                        <a:latin typeface="+mn-lt"/>
                      </a:endParaRPr>
                    </a:p>
                  </a:txBody>
                  <a:tcPr anchor="ctr"/>
                </a:tc>
                <a:tc rowSpan="8">
                  <a:txBody>
                    <a:bodyPr/>
                    <a:lstStyle/>
                    <a:p>
                      <a:pPr lvl="0" algn="ctr">
                        <a:buNone/>
                      </a:pPr>
                      <a:r>
                        <a:rPr lang="en-GB" sz="1600" b="0" dirty="0">
                          <a:solidFill>
                            <a:srgbClr val="FF0000"/>
                          </a:solidFill>
                          <a:latin typeface="+mn-lt"/>
                        </a:rPr>
                        <a:t>First the reduced scope needs to be identified based on existing budget (as discussed in the Premeeting)</a:t>
                      </a:r>
                    </a:p>
                  </a:txBody>
                  <a:tcPr/>
                </a:tc>
                <a:extLst>
                  <a:ext uri="{0D108BD9-81ED-4DB2-BD59-A6C34878D82A}">
                    <a16:rowId xmlns:a16="http://schemas.microsoft.com/office/drawing/2014/main" val="700044694"/>
                  </a:ext>
                </a:extLst>
              </a:tr>
              <a:tr h="5669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b="0" dirty="0">
                          <a:latin typeface="+mn-lt"/>
                        </a:rPr>
                        <a:t>TM2. Robust simulation of advanced regimes without ELMs by integrating missing elements (TSVVs </a:t>
                      </a:r>
                      <a:r>
                        <a:rPr lang="pt-BR" sz="1600" b="0" dirty="0">
                          <a:effectLst/>
                          <a:latin typeface="Calibri"/>
                          <a:ea typeface="Calibri"/>
                          <a:cs typeface="Calibri"/>
                        </a:rPr>
                        <a:t>A, B, C, H, K </a:t>
                      </a:r>
                      <a:r>
                        <a:rPr lang="en-US" sz="1600" b="0" dirty="0">
                          <a:effectLst/>
                          <a:latin typeface="+mn-lt"/>
                          <a:ea typeface="Calibri"/>
                          <a:cs typeface="Calibri"/>
                        </a:rPr>
                        <a:t>)</a:t>
                      </a:r>
                      <a:endParaRPr lang="en-US" sz="1600" b="0">
                        <a:ea typeface="Calibri"/>
                        <a:cs typeface="Calibri"/>
                      </a:endParaRPr>
                    </a:p>
                  </a:txBody>
                  <a:tcPr anchor="ctr"/>
                </a:tc>
                <a:tc>
                  <a:txBody>
                    <a:bodyPr/>
                    <a:lstStyle/>
                    <a:p>
                      <a:pPr algn="ctr"/>
                      <a:r>
                        <a:rPr lang="en-GB" sz="1600" b="0" dirty="0">
                          <a:latin typeface="+mn-lt"/>
                        </a:rPr>
                        <a:t>24</a:t>
                      </a:r>
                    </a:p>
                  </a:txBody>
                  <a:tcPr anchor="ctr"/>
                </a:tc>
                <a:tc>
                  <a:txBody>
                    <a:bodyPr/>
                    <a:lstStyle/>
                    <a:p>
                      <a:pPr algn="ctr"/>
                      <a:r>
                        <a:rPr lang="en-GB" sz="1600" b="0" dirty="0">
                          <a:latin typeface="+mn-lt"/>
                        </a:rPr>
                        <a:t>103</a:t>
                      </a:r>
                    </a:p>
                  </a:txBody>
                  <a:tcPr anchor="ctr"/>
                </a:tc>
                <a:tc>
                  <a:txBody>
                    <a:bodyPr/>
                    <a:lstStyle/>
                    <a:p>
                      <a:pPr algn="ctr"/>
                      <a:r>
                        <a:rPr lang="en-GB" sz="1600" b="0" dirty="0">
                          <a:latin typeface="+mn-lt"/>
                        </a:rPr>
                        <a:t>113</a:t>
                      </a:r>
                    </a:p>
                  </a:txBody>
                  <a:tcPr anchor="ctr"/>
                </a:tc>
                <a:tc>
                  <a:txBody>
                    <a:bodyPr/>
                    <a:lstStyle/>
                    <a:p>
                      <a:pPr algn="ctr"/>
                      <a:r>
                        <a:rPr lang="en-GB" sz="1600" b="0" dirty="0">
                          <a:latin typeface="+mn-lt"/>
                        </a:rPr>
                        <a:t>H</a:t>
                      </a:r>
                    </a:p>
                  </a:txBody>
                  <a:tcPr anchor="ctr"/>
                </a:tc>
                <a:tc>
                  <a:txBody>
                    <a:bodyPr/>
                    <a:lstStyle/>
                    <a:p>
                      <a:pPr algn="ctr"/>
                      <a:r>
                        <a:rPr lang="en-GB" sz="1600" b="0">
                          <a:latin typeface="+mn-lt"/>
                        </a:rPr>
                        <a:t>?</a:t>
                      </a:r>
                      <a:endParaRPr lang="en-GB" sz="1600" b="0" dirty="0">
                        <a:latin typeface="+mn-lt"/>
                      </a:endParaRPr>
                    </a:p>
                  </a:txBody>
                  <a:tcPr anchor="ctr"/>
                </a:tc>
                <a:tc vMerge="1">
                  <a:txBody>
                    <a:bodyPr/>
                    <a:lstStyle/>
                    <a:p>
                      <a:endParaRPr lang="en-US"/>
                    </a:p>
                  </a:txBody>
                  <a:tcPr anchor="ctr"/>
                </a:tc>
                <a:extLst>
                  <a:ext uri="{0D108BD9-81ED-4DB2-BD59-A6C34878D82A}">
                    <a16:rowId xmlns:a16="http://schemas.microsoft.com/office/drawing/2014/main" val="3521656817"/>
                  </a:ext>
                </a:extLst>
              </a:tr>
              <a:tr h="566940">
                <a:tc>
                  <a:txBody>
                    <a:bodyPr/>
                    <a:lstStyle/>
                    <a:p>
                      <a:r>
                        <a:rPr lang="en-US" sz="1600" b="0" dirty="0">
                          <a:latin typeface="+mn-lt"/>
                        </a:rPr>
                        <a:t>TM3. Core-pedestal-SOL-wall workflow including  3-D effects (</a:t>
                      </a:r>
                      <a:r>
                        <a:rPr lang="en-GB" sz="1600" b="0" dirty="0">
                          <a:effectLst/>
                          <a:latin typeface="Calibri"/>
                          <a:ea typeface="Calibri"/>
                          <a:cs typeface="Calibri"/>
                        </a:rPr>
                        <a:t>TSVVs: D, E, J,  K)</a:t>
                      </a:r>
                      <a:endParaRPr lang="en-GB" sz="1600" b="0">
                        <a:latin typeface="Calibri"/>
                        <a:ea typeface="Calibri"/>
                        <a:cs typeface="Calibri"/>
                      </a:endParaRPr>
                    </a:p>
                  </a:txBody>
                  <a:tcPr anchor="ctr"/>
                </a:tc>
                <a:tc>
                  <a:txBody>
                    <a:bodyPr/>
                    <a:lstStyle/>
                    <a:p>
                      <a:pPr algn="ctr"/>
                      <a:r>
                        <a:rPr lang="en-GB" sz="1600" b="0" dirty="0">
                          <a:latin typeface="+mn-lt"/>
                        </a:rPr>
                        <a:t>25</a:t>
                      </a:r>
                    </a:p>
                  </a:txBody>
                  <a:tcPr anchor="ctr"/>
                </a:tc>
                <a:tc>
                  <a:txBody>
                    <a:bodyPr/>
                    <a:lstStyle/>
                    <a:p>
                      <a:pPr algn="ctr"/>
                      <a:r>
                        <a:rPr lang="en-GB" sz="1600" b="0" dirty="0">
                          <a:latin typeface="+mn-lt"/>
                        </a:rPr>
                        <a:t>107</a:t>
                      </a:r>
                    </a:p>
                  </a:txBody>
                  <a:tcPr anchor="ctr"/>
                </a:tc>
                <a:tc>
                  <a:txBody>
                    <a:bodyPr/>
                    <a:lstStyle/>
                    <a:p>
                      <a:pPr algn="ctr"/>
                      <a:r>
                        <a:rPr lang="en-GB" sz="1600" b="0" dirty="0">
                          <a:latin typeface="+mn-lt"/>
                        </a:rPr>
                        <a:t>118</a:t>
                      </a:r>
                    </a:p>
                  </a:txBody>
                  <a:tcPr anchor="ctr"/>
                </a:tc>
                <a:tc>
                  <a:txBody>
                    <a:bodyPr/>
                    <a:lstStyle/>
                    <a:p>
                      <a:pPr algn="ctr"/>
                      <a:r>
                        <a:rPr lang="en-GB" sz="1600" b="0" dirty="0">
                          <a:latin typeface="+mn-lt"/>
                        </a:rPr>
                        <a:t>H</a:t>
                      </a:r>
                    </a:p>
                  </a:txBody>
                  <a:tcPr anchor="ctr"/>
                </a:tc>
                <a:tc>
                  <a:txBody>
                    <a:bodyPr/>
                    <a:lstStyle/>
                    <a:p>
                      <a:pPr algn="ctr"/>
                      <a:r>
                        <a:rPr lang="en-GB" sz="1600" b="0">
                          <a:latin typeface="+mn-lt"/>
                        </a:rPr>
                        <a:t>?</a:t>
                      </a:r>
                      <a:endParaRPr lang="en-GB" sz="1600" b="0" dirty="0">
                        <a:latin typeface="+mn-lt"/>
                      </a:endParaRPr>
                    </a:p>
                  </a:txBody>
                  <a:tcPr anchor="ctr"/>
                </a:tc>
                <a:tc vMerge="1">
                  <a:txBody>
                    <a:bodyPr/>
                    <a:lstStyle/>
                    <a:p>
                      <a:endParaRPr lang="en-US"/>
                    </a:p>
                  </a:txBody>
                  <a:tcPr anchor="ctr"/>
                </a:tc>
                <a:extLst>
                  <a:ext uri="{0D108BD9-81ED-4DB2-BD59-A6C34878D82A}">
                    <a16:rowId xmlns:a16="http://schemas.microsoft.com/office/drawing/2014/main" val="1860901538"/>
                  </a:ext>
                </a:extLst>
              </a:tr>
              <a:tr h="566940">
                <a:tc>
                  <a:txBody>
                    <a:bodyPr/>
                    <a:lstStyle/>
                    <a:p>
                      <a:r>
                        <a:rPr lang="en-US" sz="1600" b="0" dirty="0">
                          <a:latin typeface="+mn-lt"/>
                        </a:rPr>
                        <a:t>TM4. Disruption, RE and impact on the W wall  at high current (</a:t>
                      </a:r>
                      <a:r>
                        <a:rPr lang="en-GB" sz="1600" b="0" dirty="0">
                          <a:effectLst/>
                          <a:latin typeface="Calibri"/>
                          <a:ea typeface="Calibri"/>
                          <a:cs typeface="Calibri"/>
                        </a:rPr>
                        <a:t>TSVVs: D, F) </a:t>
                      </a:r>
                      <a:endParaRPr lang="en-US" sz="1600" b="0">
                        <a:latin typeface="Calibri"/>
                        <a:ea typeface="Calibri"/>
                        <a:cs typeface="Calibri"/>
                      </a:endParaRPr>
                    </a:p>
                  </a:txBody>
                  <a:tcPr anchor="ctr"/>
                </a:tc>
                <a:tc>
                  <a:txBody>
                    <a:bodyPr/>
                    <a:lstStyle/>
                    <a:p>
                      <a:pPr algn="ctr"/>
                      <a:r>
                        <a:rPr lang="en-GB" sz="1600" b="0" dirty="0">
                          <a:latin typeface="+mn-lt"/>
                        </a:rPr>
                        <a:t>21</a:t>
                      </a:r>
                    </a:p>
                  </a:txBody>
                  <a:tcPr anchor="ctr"/>
                </a:tc>
                <a:tc>
                  <a:txBody>
                    <a:bodyPr/>
                    <a:lstStyle/>
                    <a:p>
                      <a:pPr algn="ctr"/>
                      <a:r>
                        <a:rPr lang="en-GB" sz="1600" b="0" dirty="0">
                          <a:latin typeface="+mn-lt"/>
                        </a:rPr>
                        <a:t>90</a:t>
                      </a:r>
                    </a:p>
                  </a:txBody>
                  <a:tcPr anchor="ctr"/>
                </a:tc>
                <a:tc>
                  <a:txBody>
                    <a:bodyPr/>
                    <a:lstStyle/>
                    <a:p>
                      <a:pPr algn="ctr"/>
                      <a:r>
                        <a:rPr lang="en-GB" sz="1600" b="0" dirty="0">
                          <a:latin typeface="+mn-lt"/>
                        </a:rPr>
                        <a:t>99</a:t>
                      </a:r>
                    </a:p>
                  </a:txBody>
                  <a:tcPr anchor="ctr"/>
                </a:tc>
                <a:tc>
                  <a:txBody>
                    <a:bodyPr/>
                    <a:lstStyle/>
                    <a:p>
                      <a:pPr algn="ctr"/>
                      <a:r>
                        <a:rPr lang="en-GB" sz="1600" b="0" dirty="0">
                          <a:latin typeface="+mn-lt"/>
                        </a:rPr>
                        <a:t>H</a:t>
                      </a:r>
                    </a:p>
                  </a:txBody>
                  <a:tcPr anchor="ctr"/>
                </a:tc>
                <a:tc>
                  <a:txBody>
                    <a:bodyPr/>
                    <a:lstStyle/>
                    <a:p>
                      <a:pPr algn="ctr"/>
                      <a:r>
                        <a:rPr lang="en-GB" sz="1600" b="0">
                          <a:latin typeface="+mn-lt"/>
                        </a:rPr>
                        <a:t>?</a:t>
                      </a:r>
                      <a:endParaRPr lang="en-GB" sz="1600" b="0" dirty="0">
                        <a:latin typeface="+mn-lt"/>
                      </a:endParaRPr>
                    </a:p>
                  </a:txBody>
                  <a:tcPr anchor="ctr"/>
                </a:tc>
                <a:tc vMerge="1">
                  <a:txBody>
                    <a:bodyPr/>
                    <a:lstStyle/>
                    <a:p>
                      <a:endParaRPr lang="en-US"/>
                    </a:p>
                  </a:txBody>
                  <a:tcPr anchor="ctr"/>
                </a:tc>
                <a:extLst>
                  <a:ext uri="{0D108BD9-81ED-4DB2-BD59-A6C34878D82A}">
                    <a16:rowId xmlns:a16="http://schemas.microsoft.com/office/drawing/2014/main" val="67584802"/>
                  </a:ext>
                </a:extLst>
              </a:tr>
              <a:tr h="586240">
                <a:tc>
                  <a:txBody>
                    <a:bodyPr/>
                    <a:lstStyle/>
                    <a:p>
                      <a:r>
                        <a:rPr lang="en-US" sz="1600" b="0" dirty="0">
                          <a:latin typeface="+mn-lt"/>
                        </a:rPr>
                        <a:t>TM5. Simulation of high beta plasmas and fast particle effect on confinement/stability  (</a:t>
                      </a:r>
                      <a:r>
                        <a:rPr lang="en-GB" sz="1600" b="0" dirty="0">
                          <a:effectLst/>
                          <a:latin typeface="Calibri"/>
                          <a:ea typeface="Calibri"/>
                          <a:cs typeface="Calibri"/>
                        </a:rPr>
                        <a:t>TSVVs: G, H, I , J )</a:t>
                      </a:r>
                      <a:endParaRPr lang="en-US" sz="1600" b="0">
                        <a:latin typeface="Calibri"/>
                        <a:ea typeface="Calibri"/>
                        <a:cs typeface="Calibri"/>
                      </a:endParaRPr>
                    </a:p>
                  </a:txBody>
                  <a:tcPr anchor="ctr"/>
                </a:tc>
                <a:tc>
                  <a:txBody>
                    <a:bodyPr/>
                    <a:lstStyle/>
                    <a:p>
                      <a:pPr algn="ctr"/>
                      <a:r>
                        <a:rPr lang="en-GB" sz="1600" b="0" dirty="0">
                          <a:latin typeface="+mn-lt"/>
                        </a:rPr>
                        <a:t>21</a:t>
                      </a:r>
                    </a:p>
                  </a:txBody>
                  <a:tcPr anchor="ctr"/>
                </a:tc>
                <a:tc>
                  <a:txBody>
                    <a:bodyPr/>
                    <a:lstStyle/>
                    <a:p>
                      <a:pPr algn="ctr"/>
                      <a:r>
                        <a:rPr lang="en-GB" sz="1600" b="0" dirty="0">
                          <a:latin typeface="+mn-lt"/>
                        </a:rPr>
                        <a:t>90</a:t>
                      </a:r>
                    </a:p>
                  </a:txBody>
                  <a:tcPr anchor="ctr"/>
                </a:tc>
                <a:tc>
                  <a:txBody>
                    <a:bodyPr/>
                    <a:lstStyle/>
                    <a:p>
                      <a:pPr algn="ctr"/>
                      <a:r>
                        <a:rPr lang="en-GB" sz="1600" b="0" dirty="0">
                          <a:latin typeface="+mn-lt"/>
                        </a:rPr>
                        <a:t>99</a:t>
                      </a:r>
                    </a:p>
                  </a:txBody>
                  <a:tcPr anchor="ctr"/>
                </a:tc>
                <a:tc>
                  <a:txBody>
                    <a:bodyPr/>
                    <a:lstStyle/>
                    <a:p>
                      <a:pPr algn="ctr"/>
                      <a:r>
                        <a:rPr lang="en-GB" sz="1600" b="0" dirty="0">
                          <a:latin typeface="+mn-lt"/>
                        </a:rPr>
                        <a:t>H</a:t>
                      </a:r>
                    </a:p>
                  </a:txBody>
                  <a:tcPr anchor="ctr"/>
                </a:tc>
                <a:tc>
                  <a:txBody>
                    <a:bodyPr/>
                    <a:lstStyle/>
                    <a:p>
                      <a:pPr algn="ctr"/>
                      <a:r>
                        <a:rPr lang="en-GB" sz="1600" b="0">
                          <a:latin typeface="+mn-lt"/>
                        </a:rPr>
                        <a:t>?</a:t>
                      </a:r>
                      <a:endParaRPr lang="en-GB" sz="1600" b="0" dirty="0">
                        <a:latin typeface="+mn-lt"/>
                      </a:endParaRPr>
                    </a:p>
                  </a:txBody>
                  <a:tcPr anchor="ctr"/>
                </a:tc>
                <a:tc vMerge="1">
                  <a:txBody>
                    <a:bodyPr/>
                    <a:lstStyle/>
                    <a:p>
                      <a:endParaRPr lang="en-US"/>
                    </a:p>
                  </a:txBody>
                  <a:tcPr anchor="ctr"/>
                </a:tc>
                <a:extLst>
                  <a:ext uri="{0D108BD9-81ED-4DB2-BD59-A6C34878D82A}">
                    <a16:rowId xmlns:a16="http://schemas.microsoft.com/office/drawing/2014/main" val="2935874269"/>
                  </a:ext>
                </a:extLst>
              </a:tr>
              <a:tr h="566940">
                <a:tc>
                  <a:txBody>
                    <a:bodyPr/>
                    <a:lstStyle/>
                    <a:p>
                      <a:r>
                        <a:rPr lang="en-US" sz="1600" b="0" dirty="0">
                          <a:latin typeface="+mn-lt"/>
                        </a:rPr>
                        <a:t>TM6. Stellarator core turbulence and optimization: Divertor and alpha losses (</a:t>
                      </a:r>
                      <a:r>
                        <a:rPr lang="en-GB" sz="1600" b="0" dirty="0">
                          <a:effectLst/>
                          <a:latin typeface="Calibri"/>
                          <a:ea typeface="Calibri"/>
                          <a:cs typeface="Calibri"/>
                        </a:rPr>
                        <a:t>TSVVs: G, I, J) </a:t>
                      </a:r>
                      <a:endParaRPr lang="en-US" sz="1600" b="0">
                        <a:latin typeface="Calibri"/>
                        <a:ea typeface="Calibri"/>
                        <a:cs typeface="Calibri"/>
                      </a:endParaRPr>
                    </a:p>
                  </a:txBody>
                  <a:tcPr anchor="ctr"/>
                </a:tc>
                <a:tc>
                  <a:txBody>
                    <a:bodyPr/>
                    <a:lstStyle/>
                    <a:p>
                      <a:pPr algn="ctr"/>
                      <a:r>
                        <a:rPr lang="en-GB" sz="1600" b="0" dirty="0">
                          <a:latin typeface="+mn-lt"/>
                        </a:rPr>
                        <a:t>22</a:t>
                      </a:r>
                    </a:p>
                  </a:txBody>
                  <a:tcPr anchor="ctr"/>
                </a:tc>
                <a:tc>
                  <a:txBody>
                    <a:bodyPr/>
                    <a:lstStyle/>
                    <a:p>
                      <a:pPr algn="ctr"/>
                      <a:r>
                        <a:rPr lang="en-GB" sz="1600" b="0" dirty="0">
                          <a:latin typeface="+mn-lt"/>
                        </a:rPr>
                        <a:t>94</a:t>
                      </a:r>
                    </a:p>
                  </a:txBody>
                  <a:tcPr anchor="ctr"/>
                </a:tc>
                <a:tc>
                  <a:txBody>
                    <a:bodyPr/>
                    <a:lstStyle/>
                    <a:p>
                      <a:pPr algn="ctr"/>
                      <a:r>
                        <a:rPr lang="en-GB" sz="1600" b="0" dirty="0">
                          <a:latin typeface="+mn-lt"/>
                        </a:rPr>
                        <a:t>104</a:t>
                      </a:r>
                    </a:p>
                  </a:txBody>
                  <a:tcPr anchor="ctr"/>
                </a:tc>
                <a:tc>
                  <a:txBody>
                    <a:bodyPr/>
                    <a:lstStyle/>
                    <a:p>
                      <a:pPr algn="ctr"/>
                      <a:r>
                        <a:rPr lang="en-GB" sz="1600" b="0" dirty="0">
                          <a:latin typeface="+mn-lt"/>
                        </a:rPr>
                        <a:t>H</a:t>
                      </a:r>
                    </a:p>
                  </a:txBody>
                  <a:tcPr anchor="ctr"/>
                </a:tc>
                <a:tc>
                  <a:txBody>
                    <a:bodyPr/>
                    <a:lstStyle/>
                    <a:p>
                      <a:pPr algn="ctr"/>
                      <a:r>
                        <a:rPr lang="en-GB" sz="1600" b="0">
                          <a:latin typeface="+mn-lt"/>
                        </a:rPr>
                        <a:t>?</a:t>
                      </a:r>
                      <a:endParaRPr lang="en-GB" sz="1600" b="0" dirty="0">
                        <a:latin typeface="+mn-lt"/>
                      </a:endParaRPr>
                    </a:p>
                  </a:txBody>
                  <a:tcPr anchor="ctr"/>
                </a:tc>
                <a:tc vMerge="1">
                  <a:txBody>
                    <a:bodyPr/>
                    <a:lstStyle/>
                    <a:p>
                      <a:endParaRPr lang="en-US"/>
                    </a:p>
                  </a:txBody>
                  <a:tcPr anchor="ctr"/>
                </a:tc>
                <a:extLst>
                  <a:ext uri="{0D108BD9-81ED-4DB2-BD59-A6C34878D82A}">
                    <a16:rowId xmlns:a16="http://schemas.microsoft.com/office/drawing/2014/main" val="1266239116"/>
                  </a:ext>
                </a:extLst>
              </a:tr>
              <a:tr h="566940">
                <a:tc>
                  <a:txBody>
                    <a:bodyPr/>
                    <a:lstStyle/>
                    <a:p>
                      <a:r>
                        <a:rPr lang="en-US" sz="1600" b="0" dirty="0">
                          <a:latin typeface="+mn-lt"/>
                        </a:rPr>
                        <a:t>TM7. Development and test of reduced models for integrated workflows (TSVVs: </a:t>
                      </a:r>
                      <a:r>
                        <a:rPr lang="en-GB" sz="1600" b="0" dirty="0">
                          <a:effectLst/>
                          <a:latin typeface="Calibri"/>
                          <a:ea typeface="Calibri"/>
                        </a:rPr>
                        <a:t>A, B, C, D, E, F, G, H, J, K )</a:t>
                      </a:r>
                      <a:endParaRPr lang="en-US" sz="1600" b="0">
                        <a:latin typeface="Calibri"/>
                        <a:ea typeface="Calibri"/>
                      </a:endParaRPr>
                    </a:p>
                  </a:txBody>
                  <a:tcPr anchor="ctr"/>
                </a:tc>
                <a:tc>
                  <a:txBody>
                    <a:bodyPr/>
                    <a:lstStyle/>
                    <a:p>
                      <a:pPr algn="ctr"/>
                      <a:r>
                        <a:rPr lang="en-GB" sz="1600" b="0" dirty="0">
                          <a:latin typeface="+mn-lt"/>
                        </a:rPr>
                        <a:t>29</a:t>
                      </a:r>
                    </a:p>
                  </a:txBody>
                  <a:tcPr anchor="ctr"/>
                </a:tc>
                <a:tc>
                  <a:txBody>
                    <a:bodyPr/>
                    <a:lstStyle/>
                    <a:p>
                      <a:pPr algn="ctr"/>
                      <a:r>
                        <a:rPr lang="en-GB" sz="1600" b="0" dirty="0">
                          <a:latin typeface="+mn-lt"/>
                        </a:rPr>
                        <a:t>125</a:t>
                      </a:r>
                    </a:p>
                  </a:txBody>
                  <a:tcPr anchor="ctr"/>
                </a:tc>
                <a:tc>
                  <a:txBody>
                    <a:bodyPr/>
                    <a:lstStyle/>
                    <a:p>
                      <a:pPr algn="ctr"/>
                      <a:r>
                        <a:rPr lang="en-GB" sz="1600" b="0" dirty="0">
                          <a:latin typeface="+mn-lt"/>
                        </a:rPr>
                        <a:t>138</a:t>
                      </a:r>
                    </a:p>
                  </a:txBody>
                  <a:tcPr anchor="ctr"/>
                </a:tc>
                <a:tc>
                  <a:txBody>
                    <a:bodyPr/>
                    <a:lstStyle/>
                    <a:p>
                      <a:pPr algn="ctr"/>
                      <a:r>
                        <a:rPr lang="en-GB" sz="1600" b="0" dirty="0">
                          <a:latin typeface="+mn-lt"/>
                        </a:rPr>
                        <a:t>H</a:t>
                      </a:r>
                    </a:p>
                  </a:txBody>
                  <a:tcPr anchor="ctr"/>
                </a:tc>
                <a:tc>
                  <a:txBody>
                    <a:bodyPr/>
                    <a:lstStyle/>
                    <a:p>
                      <a:pPr algn="ctr"/>
                      <a:r>
                        <a:rPr lang="en-GB" sz="1600" b="0">
                          <a:latin typeface="+mn-lt"/>
                        </a:rPr>
                        <a:t>?</a:t>
                      </a:r>
                      <a:endParaRPr lang="en-GB" sz="1600" b="0" dirty="0">
                        <a:latin typeface="+mn-lt"/>
                      </a:endParaRPr>
                    </a:p>
                  </a:txBody>
                  <a:tcPr anchor="ctr"/>
                </a:tc>
                <a:tc vMerge="1">
                  <a:txBody>
                    <a:bodyPr/>
                    <a:lstStyle/>
                    <a:p>
                      <a:endParaRPr lang="en-US"/>
                    </a:p>
                  </a:txBody>
                  <a:tcPr anchor="ctr"/>
                </a:tc>
                <a:extLst>
                  <a:ext uri="{0D108BD9-81ED-4DB2-BD59-A6C34878D82A}">
                    <a16:rowId xmlns:a16="http://schemas.microsoft.com/office/drawing/2014/main" val="4272569565"/>
                  </a:ext>
                </a:extLst>
              </a:tr>
              <a:tr h="43581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b="0" dirty="0">
                          <a:latin typeface="+mn-lt"/>
                        </a:rPr>
                        <a:t>TM8. Validation and UQ  (</a:t>
                      </a:r>
                      <a:r>
                        <a:rPr lang="en-GB" sz="1600" b="0" dirty="0">
                          <a:effectLst/>
                          <a:latin typeface="Calibri"/>
                          <a:ea typeface="Calibri"/>
                          <a:cs typeface="Calibri"/>
                        </a:rPr>
                        <a:t>TSVVs: </a:t>
                      </a:r>
                      <a:r>
                        <a:rPr lang="pt-BR" sz="1600" b="0" dirty="0"/>
                        <a:t>A, B, C, D, E, F, G, H, J )</a:t>
                      </a:r>
                      <a:endParaRPr lang="fr-FR" sz="1600" b="0">
                        <a:effectLst/>
                        <a:latin typeface="Calibri"/>
                        <a:ea typeface="Calibri"/>
                      </a:endParaRPr>
                    </a:p>
                  </a:txBody>
                  <a:tcPr anchor="ctr"/>
                </a:tc>
                <a:tc>
                  <a:txBody>
                    <a:bodyPr/>
                    <a:lstStyle/>
                    <a:p>
                      <a:pPr algn="ctr"/>
                      <a:r>
                        <a:rPr lang="en-GB" sz="1600" b="0" dirty="0">
                          <a:latin typeface="+mn-lt"/>
                        </a:rPr>
                        <a:t>22</a:t>
                      </a:r>
                    </a:p>
                  </a:txBody>
                  <a:tcPr anchor="ctr"/>
                </a:tc>
                <a:tc>
                  <a:txBody>
                    <a:bodyPr/>
                    <a:lstStyle/>
                    <a:p>
                      <a:pPr algn="ctr"/>
                      <a:r>
                        <a:rPr lang="en-GB" sz="1600" b="0" dirty="0">
                          <a:latin typeface="+mn-lt"/>
                        </a:rPr>
                        <a:t>93</a:t>
                      </a:r>
                    </a:p>
                  </a:txBody>
                  <a:tcPr anchor="ctr"/>
                </a:tc>
                <a:tc>
                  <a:txBody>
                    <a:bodyPr/>
                    <a:lstStyle/>
                    <a:p>
                      <a:pPr algn="ctr"/>
                      <a:r>
                        <a:rPr lang="en-GB" sz="1600" b="0" dirty="0">
                          <a:latin typeface="+mn-lt"/>
                        </a:rPr>
                        <a:t>103</a:t>
                      </a:r>
                    </a:p>
                  </a:txBody>
                  <a:tcPr anchor="ctr"/>
                </a:tc>
                <a:tc>
                  <a:txBody>
                    <a:bodyPr/>
                    <a:lstStyle/>
                    <a:p>
                      <a:pPr algn="ctr"/>
                      <a:r>
                        <a:rPr lang="en-GB" sz="1600" b="0" dirty="0">
                          <a:latin typeface="+mn-lt"/>
                        </a:rPr>
                        <a:t>H</a:t>
                      </a:r>
                    </a:p>
                  </a:txBody>
                  <a:tcPr anchor="ctr"/>
                </a:tc>
                <a:tc>
                  <a:txBody>
                    <a:bodyPr/>
                    <a:lstStyle/>
                    <a:p>
                      <a:pPr algn="ctr"/>
                      <a:r>
                        <a:rPr lang="en-GB" sz="1600" b="0">
                          <a:latin typeface="+mn-lt"/>
                        </a:rPr>
                        <a:t>?</a:t>
                      </a:r>
                      <a:endParaRPr lang="en-GB" sz="1600" b="0" dirty="0">
                        <a:latin typeface="+mn-lt"/>
                      </a:endParaRPr>
                    </a:p>
                  </a:txBody>
                  <a:tcPr anchor="ctr"/>
                </a:tc>
                <a:tc vMerge="1">
                  <a:txBody>
                    <a:bodyPr/>
                    <a:lstStyle/>
                    <a:p>
                      <a:endParaRPr lang="en-US"/>
                    </a:p>
                  </a:txBody>
                  <a:tcPr anchor="ctr"/>
                </a:tc>
                <a:extLst>
                  <a:ext uri="{0D108BD9-81ED-4DB2-BD59-A6C34878D82A}">
                    <a16:rowId xmlns:a16="http://schemas.microsoft.com/office/drawing/2014/main" val="166385055"/>
                  </a:ext>
                </a:extLst>
              </a:tr>
            </a:tbl>
          </a:graphicData>
        </a:graphic>
      </p:graphicFrame>
    </p:spTree>
    <p:extLst>
      <p:ext uri="{BB962C8B-B14F-4D97-AF65-F5344CB8AC3E}">
        <p14:creationId xmlns:p14="http://schemas.microsoft.com/office/powerpoint/2010/main" val="3933414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A26D70-07C4-45A4-BF42-E2413BB5012E}"/>
              </a:ext>
            </a:extLst>
          </p:cNvPr>
          <p:cNvSpPr>
            <a:spLocks noGrp="1"/>
          </p:cNvSpPr>
          <p:nvPr>
            <p:ph type="title"/>
          </p:nvPr>
        </p:nvSpPr>
        <p:spPr>
          <a:xfrm>
            <a:off x="983432" y="192515"/>
            <a:ext cx="11026576" cy="431800"/>
          </a:xfrm>
        </p:spPr>
        <p:txBody>
          <a:bodyPr/>
          <a:lstStyle/>
          <a:p>
            <a:r>
              <a:rPr lang="en-GB">
                <a:cs typeface="Calibri"/>
              </a:rPr>
              <a:t>WPTM - 2027 budget requests and priorities (break-down of resources)</a:t>
            </a:r>
            <a:endParaRPr lang="en-US"/>
          </a:p>
        </p:txBody>
      </p:sp>
      <p:sp>
        <p:nvSpPr>
          <p:cNvPr id="4" name="Espace réservé du pied de page 3">
            <a:extLst>
              <a:ext uri="{FF2B5EF4-FFF2-40B4-BE49-F238E27FC236}">
                <a16:creationId xmlns:a16="http://schemas.microsoft.com/office/drawing/2014/main" id="{F4F7C739-1099-4973-8CA2-5A52DBEC6E29}"/>
              </a:ext>
            </a:extLst>
          </p:cNvPr>
          <p:cNvSpPr>
            <a:spLocks noGrp="1"/>
          </p:cNvSpPr>
          <p:nvPr>
            <p:ph type="ftr" sz="quarter" idx="11"/>
          </p:nvPr>
        </p:nvSpPr>
        <p:spPr>
          <a:xfrm>
            <a:off x="825623" y="6555770"/>
            <a:ext cx="6180657" cy="329614"/>
          </a:xfrm>
        </p:spPr>
        <p:txBody>
          <a:bodyPr/>
          <a:lstStyle/>
          <a:p>
            <a:r>
              <a:rPr lang="en-GB" dirty="0">
                <a:solidFill>
                  <a:prstClr val="white"/>
                </a:solidFill>
              </a:rPr>
              <a:t>Xavier LITAUDON | FSD Project Board Preparation  | WP TM | 04-05 March 2026</a:t>
            </a:r>
          </a:p>
        </p:txBody>
      </p:sp>
      <p:sp>
        <p:nvSpPr>
          <p:cNvPr id="5" name="Espace réservé du numéro de diapositive 4">
            <a:extLst>
              <a:ext uri="{FF2B5EF4-FFF2-40B4-BE49-F238E27FC236}">
                <a16:creationId xmlns:a16="http://schemas.microsoft.com/office/drawing/2014/main" id="{FC914F0C-4F16-46E4-A5C1-83E28C27EDF1}"/>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dirty="0">
              <a:solidFill>
                <a:prstClr val="white"/>
              </a:solidFill>
            </a:endParaRPr>
          </a:p>
        </p:txBody>
      </p:sp>
      <p:pic>
        <p:nvPicPr>
          <p:cNvPr id="3" name="Image 2">
            <a:extLst>
              <a:ext uri="{FF2B5EF4-FFF2-40B4-BE49-F238E27FC236}">
                <a16:creationId xmlns:a16="http://schemas.microsoft.com/office/drawing/2014/main" id="{F05A3F55-059A-4C3E-9CFE-35BE8537B8E8}"/>
              </a:ext>
            </a:extLst>
          </p:cNvPr>
          <p:cNvPicPr>
            <a:picLocks noChangeAspect="1"/>
          </p:cNvPicPr>
          <p:nvPr/>
        </p:nvPicPr>
        <p:blipFill>
          <a:blip r:embed="rId2"/>
          <a:stretch>
            <a:fillRect/>
          </a:stretch>
        </p:blipFill>
        <p:spPr>
          <a:xfrm>
            <a:off x="1783068" y="616031"/>
            <a:ext cx="8625863" cy="5939739"/>
          </a:xfrm>
          <a:prstGeom prst="rect">
            <a:avLst/>
          </a:prstGeom>
        </p:spPr>
      </p:pic>
    </p:spTree>
    <p:extLst>
      <p:ext uri="{BB962C8B-B14F-4D97-AF65-F5344CB8AC3E}">
        <p14:creationId xmlns:p14="http://schemas.microsoft.com/office/powerpoint/2010/main" val="2963928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1D392-B15C-58AC-F74C-E5F47980A7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7E570-2950-7FDB-7B7F-72B0DE3E37C6}"/>
              </a:ext>
            </a:extLst>
          </p:cNvPr>
          <p:cNvSpPr>
            <a:spLocks noGrp="1"/>
          </p:cNvSpPr>
          <p:nvPr>
            <p:ph type="title"/>
          </p:nvPr>
        </p:nvSpPr>
        <p:spPr/>
        <p:txBody>
          <a:bodyPr/>
          <a:lstStyle/>
          <a:p>
            <a:r>
              <a:rPr lang="en-GB" dirty="0"/>
              <a:t>WPPWIE - 2027 budget requests and priorities</a:t>
            </a:r>
          </a:p>
        </p:txBody>
      </p:sp>
      <p:sp>
        <p:nvSpPr>
          <p:cNvPr id="5" name="Slide Number Placeholder 4">
            <a:extLst>
              <a:ext uri="{FF2B5EF4-FFF2-40B4-BE49-F238E27FC236}">
                <a16:creationId xmlns:a16="http://schemas.microsoft.com/office/drawing/2014/main" id="{3EA29CCC-FAC8-8CD0-6218-79AEAA7CA0FA}"/>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5</a:t>
            </a:fld>
            <a:endParaRPr lang="en-GB">
              <a:solidFill>
                <a:prstClr val="white"/>
              </a:solidFill>
            </a:endParaRPr>
          </a:p>
        </p:txBody>
      </p:sp>
      <p:graphicFrame>
        <p:nvGraphicFramePr>
          <p:cNvPr id="4" name="Table 3">
            <a:extLst>
              <a:ext uri="{FF2B5EF4-FFF2-40B4-BE49-F238E27FC236}">
                <a16:creationId xmlns:a16="http://schemas.microsoft.com/office/drawing/2014/main" id="{856A7DAA-33A5-DEE3-080C-71BA592FDAAF}"/>
              </a:ext>
            </a:extLst>
          </p:cNvPr>
          <p:cNvGraphicFramePr>
            <a:graphicFrameLocks noGrp="1"/>
          </p:cNvGraphicFramePr>
          <p:nvPr>
            <p:extLst>
              <p:ext uri="{D42A27DB-BD31-4B8C-83A1-F6EECF244321}">
                <p14:modId xmlns:p14="http://schemas.microsoft.com/office/powerpoint/2010/main" val="493758633"/>
              </p:ext>
            </p:extLst>
          </p:nvPr>
        </p:nvGraphicFramePr>
        <p:xfrm>
          <a:off x="-1211" y="811417"/>
          <a:ext cx="12178530" cy="4602480"/>
        </p:xfrm>
        <a:graphic>
          <a:graphicData uri="http://schemas.openxmlformats.org/drawingml/2006/table">
            <a:tbl>
              <a:tblPr firstRow="1" bandRow="1">
                <a:tableStyleId>{5C22544A-7EE6-4342-B048-85BDC9FD1C3A}</a:tableStyleId>
              </a:tblPr>
              <a:tblGrid>
                <a:gridCol w="3514380">
                  <a:extLst>
                    <a:ext uri="{9D8B030D-6E8A-4147-A177-3AD203B41FA5}">
                      <a16:colId xmlns:a16="http://schemas.microsoft.com/office/drawing/2014/main" val="739719952"/>
                    </a:ext>
                  </a:extLst>
                </a:gridCol>
                <a:gridCol w="2201537">
                  <a:extLst>
                    <a:ext uri="{9D8B030D-6E8A-4147-A177-3AD203B41FA5}">
                      <a16:colId xmlns:a16="http://schemas.microsoft.com/office/drawing/2014/main" val="1452580535"/>
                    </a:ext>
                  </a:extLst>
                </a:gridCol>
                <a:gridCol w="1504720">
                  <a:extLst>
                    <a:ext uri="{9D8B030D-6E8A-4147-A177-3AD203B41FA5}">
                      <a16:colId xmlns:a16="http://schemas.microsoft.com/office/drawing/2014/main" val="1294906745"/>
                    </a:ext>
                  </a:extLst>
                </a:gridCol>
                <a:gridCol w="1343139">
                  <a:extLst>
                    <a:ext uri="{9D8B030D-6E8A-4147-A177-3AD203B41FA5}">
                      <a16:colId xmlns:a16="http://schemas.microsoft.com/office/drawing/2014/main" val="1627400644"/>
                    </a:ext>
                  </a:extLst>
                </a:gridCol>
                <a:gridCol w="1151262">
                  <a:extLst>
                    <a:ext uri="{9D8B030D-6E8A-4147-A177-3AD203B41FA5}">
                      <a16:colId xmlns:a16="http://schemas.microsoft.com/office/drawing/2014/main" val="1838876175"/>
                    </a:ext>
                  </a:extLst>
                </a:gridCol>
                <a:gridCol w="1090669">
                  <a:extLst>
                    <a:ext uri="{9D8B030D-6E8A-4147-A177-3AD203B41FA5}">
                      <a16:colId xmlns:a16="http://schemas.microsoft.com/office/drawing/2014/main" val="2275957365"/>
                    </a:ext>
                  </a:extLst>
                </a:gridCol>
                <a:gridCol w="1372823">
                  <a:extLst>
                    <a:ext uri="{9D8B030D-6E8A-4147-A177-3AD203B41FA5}">
                      <a16:colId xmlns:a16="http://schemas.microsoft.com/office/drawing/2014/main" val="2183241025"/>
                    </a:ext>
                  </a:extLst>
                </a:gridCol>
              </a:tblGrid>
              <a:tr h="679607">
                <a:tc>
                  <a:txBody>
                    <a:bodyPr/>
                    <a:lstStyle/>
                    <a:p>
                      <a:pPr algn="ctr"/>
                      <a:r>
                        <a:rPr lang="en-US" sz="1600" dirty="0"/>
                        <a:t>Topic</a:t>
                      </a:r>
                      <a:endParaRPr lang="en-GB" sz="1600" dirty="0"/>
                    </a:p>
                  </a:txBody>
                  <a:tcPr anchor="ctr">
                    <a:solidFill>
                      <a:schemeClr val="accent1">
                        <a:lumMod val="50000"/>
                      </a:schemeClr>
                    </a:solidFill>
                  </a:tcPr>
                </a:tc>
                <a:tc>
                  <a:txBody>
                    <a:bodyPr/>
                    <a:lstStyle/>
                    <a:p>
                      <a:pPr algn="ctr"/>
                      <a:r>
                        <a:rPr lang="en-US" sz="1600" dirty="0"/>
                        <a:t>Required resources </a:t>
                      </a:r>
                    </a:p>
                    <a:p>
                      <a:pPr algn="ctr"/>
                      <a:r>
                        <a:rPr lang="en-US" sz="1600" dirty="0"/>
                        <a:t>(PM, hardware, facilities, …)</a:t>
                      </a:r>
                      <a:endParaRPr lang="en-GB" sz="1600" dirty="0"/>
                    </a:p>
                  </a:txBody>
                  <a:tcPr anchor="ctr">
                    <a:solidFill>
                      <a:schemeClr val="accent1">
                        <a:lumMod val="50000"/>
                      </a:schemeClr>
                    </a:solidFill>
                  </a:tcPr>
                </a:tc>
                <a:tc>
                  <a:txBody>
                    <a:bodyPr/>
                    <a:lstStyle/>
                    <a:p>
                      <a:pPr algn="ctr"/>
                      <a:r>
                        <a:rPr lang="en-US" sz="1600" dirty="0"/>
                        <a:t>Associated CC budget* [k€] </a:t>
                      </a:r>
                      <a:endParaRPr lang="en-GB" sz="1600" dirty="0"/>
                    </a:p>
                  </a:txBody>
                  <a:tcPr anchor="ctr">
                    <a:solidFill>
                      <a:schemeClr val="accent1">
                        <a:lumMod val="50000"/>
                      </a:schemeClr>
                    </a:solidFill>
                  </a:tcPr>
                </a:tc>
                <a:tc>
                  <a:txBody>
                    <a:bodyPr/>
                    <a:lstStyle/>
                    <a:p>
                      <a:pPr algn="ctr"/>
                      <a:r>
                        <a:rPr lang="en-US" sz="1600" dirty="0"/>
                        <a:t>Associated EC budget* [k€]</a:t>
                      </a:r>
                      <a:endParaRPr lang="en-GB" sz="1600" dirty="0"/>
                    </a:p>
                  </a:txBody>
                  <a:tcPr anchor="ctr">
                    <a:solidFill>
                      <a:schemeClr val="accent1">
                        <a:lumMod val="50000"/>
                      </a:schemeClr>
                    </a:solidFill>
                  </a:tcPr>
                </a:tc>
                <a:tc>
                  <a:txBody>
                    <a:bodyPr/>
                    <a:lstStyle/>
                    <a:p>
                      <a:pPr algn="ctr"/>
                      <a:r>
                        <a:rPr lang="en-US" sz="1600"/>
                        <a:t>WP priority </a:t>
                      </a:r>
                    </a:p>
                  </a:txBody>
                  <a:tcPr anchor="ctr">
                    <a:solidFill>
                      <a:schemeClr val="accent1">
                        <a:lumMod val="50000"/>
                      </a:schemeClr>
                    </a:solidFill>
                  </a:tcPr>
                </a:tc>
                <a:tc>
                  <a:txBody>
                    <a:bodyPr/>
                    <a:lstStyle/>
                    <a:p>
                      <a:pPr algn="ctr"/>
                      <a:r>
                        <a:rPr lang="en-US" sz="1600" dirty="0">
                          <a:solidFill>
                            <a:srgbClr val="FF0000"/>
                          </a:solidFill>
                        </a:rPr>
                        <a:t>PSD priority </a:t>
                      </a:r>
                    </a:p>
                    <a:p>
                      <a:pPr algn="ctr"/>
                      <a:r>
                        <a:rPr lang="en-US" sz="1600" dirty="0">
                          <a:solidFill>
                            <a:srgbClr val="FF0000"/>
                          </a:solidFill>
                        </a:rPr>
                        <a:t>TBD</a:t>
                      </a:r>
                      <a:endParaRPr lang="en-GB" sz="1600" dirty="0">
                        <a:solidFill>
                          <a:srgbClr val="FF0000"/>
                        </a:solidFill>
                      </a:endParaRPr>
                    </a:p>
                  </a:txBody>
                  <a:tcPr anchor="ctr">
                    <a:solidFill>
                      <a:schemeClr val="accent1">
                        <a:lumMod val="50000"/>
                      </a:schemeClr>
                    </a:solidFill>
                  </a:tcPr>
                </a:tc>
                <a:tc>
                  <a:txBody>
                    <a:bodyPr/>
                    <a:lstStyle/>
                    <a:p>
                      <a:pPr lvl="0" algn="ctr">
                        <a:buNone/>
                      </a:pPr>
                      <a:r>
                        <a:rPr lang="en-US" sz="1600">
                          <a:solidFill>
                            <a:srgbClr val="FF0000"/>
                          </a:solidFill>
                        </a:rPr>
                        <a:t>PSD comme</a:t>
                      </a:r>
                      <a:r>
                        <a:rPr lang="en-US" sz="1600" dirty="0">
                          <a:solidFill>
                            <a:srgbClr val="FF0000"/>
                          </a:solidFill>
                        </a:rPr>
                        <a:t>nts</a:t>
                      </a:r>
                    </a:p>
                  </a:txBody>
                  <a:tcPr anchor="ctr">
                    <a:solidFill>
                      <a:schemeClr val="accent1">
                        <a:lumMod val="50000"/>
                      </a:schemeClr>
                    </a:solidFill>
                  </a:tcPr>
                </a:tc>
                <a:extLst>
                  <a:ext uri="{0D108BD9-81ED-4DB2-BD59-A6C34878D82A}">
                    <a16:rowId xmlns:a16="http://schemas.microsoft.com/office/drawing/2014/main" val="125304413"/>
                  </a:ext>
                </a:extLst>
              </a:tr>
              <a:tr h="402140">
                <a:tc>
                  <a:txBody>
                    <a:bodyPr/>
                    <a:lstStyle/>
                    <a:p>
                      <a:pPr algn="l"/>
                      <a:r>
                        <a:rPr lang="en-GB" sz="1600"/>
                        <a:t>Area 1: Tritiu</a:t>
                      </a:r>
                      <a:r>
                        <a:rPr lang="en-GB" sz="1600" kern="1200">
                          <a:solidFill>
                            <a:schemeClr val="dk1"/>
                          </a:solidFill>
                          <a:latin typeface="+mn-lt"/>
                          <a:ea typeface="+mn-ea"/>
                          <a:cs typeface="+mn-cs"/>
                        </a:rPr>
                        <a:t>m</a:t>
                      </a:r>
                      <a:endParaRPr lang="de-DE" sz="1600" kern="1200" noProof="0">
                        <a:solidFill>
                          <a:schemeClr val="dk1"/>
                        </a:solidFill>
                        <a:latin typeface="+mn-lt"/>
                        <a:ea typeface="+mn-ea"/>
                        <a:cs typeface="+mn-cs"/>
                      </a:endParaRPr>
                    </a:p>
                  </a:txBody>
                  <a:tcPr anchor="ctr"/>
                </a:tc>
                <a:tc>
                  <a:txBody>
                    <a:bodyPr/>
                    <a:lstStyle/>
                    <a:p>
                      <a:pPr algn="ctr"/>
                      <a:r>
                        <a:rPr lang="en-GB" sz="1600"/>
                        <a:t>23PM</a:t>
                      </a:r>
                    </a:p>
                    <a:p>
                      <a:pPr lvl="0" algn="ctr">
                        <a:buNone/>
                      </a:pPr>
                      <a:r>
                        <a:rPr lang="en-GB" sz="1600" b="0" i="0" u="none" strike="noStrike" noProof="0">
                          <a:solidFill>
                            <a:srgbClr val="000000"/>
                          </a:solidFill>
                          <a:latin typeface="Calibri"/>
                          <a:ea typeface="Calibri"/>
                          <a:cs typeface="Calibri"/>
                        </a:rPr>
                        <a:t>HW: 30k€</a:t>
                      </a:r>
                      <a:endParaRPr lang="en-GB"/>
                    </a:p>
                  </a:txBody>
                  <a:tcPr anchor="ctr"/>
                </a:tc>
                <a:tc>
                  <a:txBody>
                    <a:bodyPr/>
                    <a:lstStyle/>
                    <a:p>
                      <a:pPr lvl="0" algn="ctr">
                        <a:buNone/>
                      </a:pPr>
                      <a:r>
                        <a:rPr lang="en-GB" sz="1600"/>
                        <a:t>98.17</a:t>
                      </a:r>
                    </a:p>
                    <a:p>
                      <a:pPr lvl="0" algn="ctr">
                        <a:lnSpc>
                          <a:spcPct val="100000"/>
                        </a:lnSpc>
                        <a:spcBef>
                          <a:spcPts val="0"/>
                        </a:spcBef>
                        <a:spcAft>
                          <a:spcPts val="0"/>
                        </a:spcAft>
                        <a:buNone/>
                      </a:pPr>
                      <a:r>
                        <a:rPr lang="en-GB" sz="1600" b="0" i="0" u="none" strike="noStrike" noProof="0">
                          <a:solidFill>
                            <a:srgbClr val="000000"/>
                          </a:solidFill>
                          <a:latin typeface="Calibri"/>
                          <a:ea typeface="Calibri"/>
                          <a:cs typeface="Calibri"/>
                        </a:rPr>
                        <a:t>HW:15</a:t>
                      </a:r>
                    </a:p>
                  </a:txBody>
                  <a:tcPr anchor="ctr"/>
                </a:tc>
                <a:tc>
                  <a:txBody>
                    <a:bodyPr/>
                    <a:lstStyle/>
                    <a:p>
                      <a:pPr lvl="0" algn="ctr">
                        <a:buNone/>
                      </a:pPr>
                      <a:r>
                        <a:rPr lang="en-GB" sz="1600"/>
                        <a:t>108.1</a:t>
                      </a:r>
                    </a:p>
                    <a:p>
                      <a:pPr lvl="0" algn="ctr">
                        <a:buNone/>
                      </a:pPr>
                      <a:r>
                        <a:rPr lang="en-GB" sz="1600" b="0" i="0" u="none" strike="noStrike" noProof="0">
                          <a:solidFill>
                            <a:srgbClr val="000000"/>
                          </a:solidFill>
                          <a:latin typeface="Calibri"/>
                          <a:ea typeface="Calibri"/>
                          <a:cs typeface="Calibri"/>
                        </a:rPr>
                        <a:t>HW:21</a:t>
                      </a:r>
                      <a:endParaRPr lang="en-GB"/>
                    </a:p>
                  </a:txBody>
                  <a:tcPr anchor="ctr"/>
                </a:tc>
                <a:tc>
                  <a:txBody>
                    <a:bodyPr/>
                    <a:lstStyle/>
                    <a:p>
                      <a:pPr algn="ctr"/>
                      <a:r>
                        <a:rPr lang="en-US" sz="1600" dirty="0"/>
                        <a:t>High</a:t>
                      </a:r>
                      <a:endParaRPr lang="en-GB" sz="1600" dirty="0"/>
                    </a:p>
                  </a:txBody>
                  <a:tcPr anchor="ctr"/>
                </a:tc>
                <a:tc>
                  <a:txBody>
                    <a:bodyPr/>
                    <a:lstStyle/>
                    <a:p>
                      <a:pPr algn="ctr"/>
                      <a:r>
                        <a:rPr lang="en-GB" sz="1600"/>
                        <a:t>2</a:t>
                      </a:r>
                      <a:endParaRPr lang="en-GB" sz="1600" dirty="0"/>
                    </a:p>
                  </a:txBody>
                  <a:tcPr anchor="ctr"/>
                </a:tc>
                <a:tc>
                  <a:txBody>
                    <a:bodyPr/>
                    <a:lstStyle/>
                    <a:p>
                      <a:pPr lvl="0" algn="ctr">
                        <a:buNone/>
                      </a:pPr>
                      <a:endParaRPr lang="en-GB" sz="1600" dirty="0"/>
                    </a:p>
                  </a:txBody>
                  <a:tcPr anchor="ctr"/>
                </a:tc>
                <a:extLst>
                  <a:ext uri="{0D108BD9-81ED-4DB2-BD59-A6C34878D82A}">
                    <a16:rowId xmlns:a16="http://schemas.microsoft.com/office/drawing/2014/main" val="3425731036"/>
                  </a:ext>
                </a:extLst>
              </a:tr>
              <a:tr h="402140">
                <a:tc>
                  <a:txBody>
                    <a:bodyPr/>
                    <a:lstStyle/>
                    <a:p>
                      <a:pPr lvl="0" algn="l">
                        <a:buNone/>
                      </a:pPr>
                      <a:r>
                        <a:rPr lang="en-GB" sz="1600"/>
                        <a:t>Area 2: Du</a:t>
                      </a:r>
                      <a:r>
                        <a:rPr lang="en-GB" sz="1600" kern="1200">
                          <a:solidFill>
                            <a:schemeClr val="dk1"/>
                          </a:solidFill>
                          <a:latin typeface="+mn-lt"/>
                          <a:ea typeface="+mn-ea"/>
                          <a:cs typeface="+mn-cs"/>
                        </a:rPr>
                        <a:t>st</a:t>
                      </a:r>
                      <a:endParaRPr lang="de-DE" sz="1600" kern="1200" noProof="0">
                        <a:solidFill>
                          <a:schemeClr val="dk1"/>
                        </a:solidFill>
                        <a:latin typeface="+mn-lt"/>
                        <a:ea typeface="+mn-ea"/>
                        <a:cs typeface="+mn-cs"/>
                      </a:endParaRPr>
                    </a:p>
                  </a:txBody>
                  <a:tcPr anchor="ctr"/>
                </a:tc>
                <a:tc>
                  <a:txBody>
                    <a:bodyPr/>
                    <a:lstStyle/>
                    <a:p>
                      <a:pPr marL="0" marR="0" lvl="0" indent="0" algn="ctr">
                        <a:lnSpc>
                          <a:spcPct val="100000"/>
                        </a:lnSpc>
                        <a:spcBef>
                          <a:spcPts val="0"/>
                        </a:spcBef>
                        <a:spcAft>
                          <a:spcPts val="0"/>
                        </a:spcAft>
                        <a:buClrTx/>
                        <a:buSzTx/>
                        <a:buFontTx/>
                        <a:buNone/>
                      </a:pPr>
                      <a:r>
                        <a:rPr lang="en-GB" sz="1600"/>
                        <a:t>24PM</a:t>
                      </a:r>
                      <a:endParaRPr lang="en-US"/>
                    </a:p>
                    <a:p>
                      <a:pPr marL="0" marR="0" lvl="0" indent="0" algn="ctr">
                        <a:lnSpc>
                          <a:spcPct val="100000"/>
                        </a:lnSpc>
                        <a:spcBef>
                          <a:spcPts val="0"/>
                        </a:spcBef>
                        <a:spcAft>
                          <a:spcPts val="0"/>
                        </a:spcAft>
                        <a:buNone/>
                      </a:pPr>
                      <a:r>
                        <a:rPr lang="en-GB" sz="1600" b="0" i="0" u="none" strike="noStrike" noProof="0">
                          <a:solidFill>
                            <a:srgbClr val="000000"/>
                          </a:solidFill>
                          <a:latin typeface="Calibri"/>
                          <a:ea typeface="Calibri"/>
                          <a:cs typeface="Calibri"/>
                        </a:rPr>
                        <a:t>30 days IBA 3k€/day</a:t>
                      </a:r>
                      <a:endParaRPr lang="en-GB"/>
                    </a:p>
                  </a:txBody>
                  <a:tcPr anchor="ctr"/>
                </a:tc>
                <a:tc>
                  <a:txBody>
                    <a:bodyPr/>
                    <a:lstStyle/>
                    <a:p>
                      <a:pPr lvl="0" algn="ctr">
                        <a:buNone/>
                      </a:pPr>
                      <a:r>
                        <a:rPr lang="en-GB" sz="1600"/>
                        <a:t>102.4</a:t>
                      </a:r>
                      <a:endParaRPr lang="en-US"/>
                    </a:p>
                    <a:p>
                      <a:pPr lvl="0" algn="ctr">
                        <a:lnSpc>
                          <a:spcPct val="100000"/>
                        </a:lnSpc>
                        <a:spcBef>
                          <a:spcPts val="0"/>
                        </a:spcBef>
                        <a:spcAft>
                          <a:spcPts val="0"/>
                        </a:spcAft>
                        <a:buNone/>
                      </a:pPr>
                      <a:r>
                        <a:rPr lang="en-GB" sz="1600" b="0" i="0" u="none" strike="noStrike" noProof="0">
                          <a:solidFill>
                            <a:srgbClr val="000000"/>
                          </a:solidFill>
                          <a:latin typeface="Calibri"/>
                          <a:ea typeface="Calibri"/>
                          <a:cs typeface="Calibri"/>
                        </a:rPr>
                        <a:t>Fac.: 45</a:t>
                      </a:r>
                      <a:endParaRPr lang="en-GB"/>
                    </a:p>
                  </a:txBody>
                  <a:tcPr anchor="ctr"/>
                </a:tc>
                <a:tc>
                  <a:txBody>
                    <a:bodyPr/>
                    <a:lstStyle/>
                    <a:p>
                      <a:pPr lvl="0" algn="ctr">
                        <a:buNone/>
                      </a:pPr>
                      <a:r>
                        <a:rPr lang="en-GB" sz="1600"/>
                        <a:t>112.1</a:t>
                      </a:r>
                      <a:endParaRPr lang="en-US"/>
                    </a:p>
                    <a:p>
                      <a:pPr lvl="0" algn="ctr">
                        <a:lnSpc>
                          <a:spcPct val="100000"/>
                        </a:lnSpc>
                        <a:spcBef>
                          <a:spcPts val="0"/>
                        </a:spcBef>
                        <a:spcAft>
                          <a:spcPts val="0"/>
                        </a:spcAft>
                        <a:buNone/>
                      </a:pPr>
                      <a:r>
                        <a:rPr lang="en-GB" sz="1600" b="0" i="0" u="none" strike="noStrike" noProof="0">
                          <a:solidFill>
                            <a:srgbClr val="000000"/>
                          </a:solidFill>
                          <a:latin typeface="Calibri"/>
                          <a:ea typeface="Calibri"/>
                          <a:cs typeface="Calibri"/>
                        </a:rPr>
                        <a:t>Fac.: 63</a:t>
                      </a:r>
                      <a:endParaRPr lang="en-GB"/>
                    </a:p>
                  </a:txBody>
                  <a:tcPr anchor="ctr"/>
                </a:tc>
                <a:tc>
                  <a:txBody>
                    <a:bodyPr/>
                    <a:lstStyle/>
                    <a:p>
                      <a:pPr lvl="0" algn="ctr">
                        <a:buNone/>
                      </a:pPr>
                      <a:r>
                        <a:rPr lang="en-US" sz="1600" b="0" i="0" u="none" strike="noStrike" kern="0" cap="none" spc="0" normalizeH="0" baseline="0" noProof="0" dirty="0">
                          <a:ln>
                            <a:noFill/>
                          </a:ln>
                          <a:solidFill>
                            <a:prstClr val="black"/>
                          </a:solidFill>
                          <a:effectLst/>
                          <a:uLnTx/>
                          <a:uFillTx/>
                          <a:latin typeface="Calibri"/>
                          <a:cs typeface="Arial"/>
                        </a:rPr>
                        <a:t>High</a:t>
                      </a:r>
                      <a:endParaRPr lang="en-GB" sz="1600" dirty="0"/>
                    </a:p>
                  </a:txBody>
                  <a:tcPr anchor="ctr"/>
                </a:tc>
                <a:tc>
                  <a:txBody>
                    <a:bodyPr/>
                    <a:lstStyle/>
                    <a:p>
                      <a:pPr lvl="0" algn="ctr">
                        <a:buNone/>
                      </a:pPr>
                      <a:r>
                        <a:rPr lang="en-GB" sz="1600"/>
                        <a:t>3/4</a:t>
                      </a:r>
                      <a:endParaRPr lang="en-GB" sz="1600" dirty="0"/>
                    </a:p>
                  </a:txBody>
                  <a:tcPr anchor="ctr"/>
                </a:tc>
                <a:tc>
                  <a:txBody>
                    <a:bodyPr/>
                    <a:lstStyle/>
                    <a:p>
                      <a:pPr lvl="0" algn="ctr">
                        <a:buNone/>
                      </a:pPr>
                      <a:r>
                        <a:rPr lang="en-GB" sz="1600" dirty="0">
                          <a:solidFill>
                            <a:srgbClr val="FF0000"/>
                          </a:solidFill>
                        </a:rPr>
                        <a:t>Its importance for safety case </a:t>
                      </a:r>
                      <a:r>
                        <a:rPr lang="en-GB" sz="1600">
                          <a:solidFill>
                            <a:srgbClr val="FF0000"/>
                          </a:solidFill>
                        </a:rPr>
                        <a:t>recognised</a:t>
                      </a:r>
                      <a:endParaRPr lang="en-GB" sz="1600" dirty="0">
                        <a:solidFill>
                          <a:srgbClr val="FF0000"/>
                        </a:solidFill>
                      </a:endParaRPr>
                    </a:p>
                  </a:txBody>
                  <a:tcPr anchor="ctr"/>
                </a:tc>
                <a:extLst>
                  <a:ext uri="{0D108BD9-81ED-4DB2-BD59-A6C34878D82A}">
                    <a16:rowId xmlns:a16="http://schemas.microsoft.com/office/drawing/2014/main" val="322410761"/>
                  </a:ext>
                </a:extLst>
              </a:tr>
              <a:tr h="402140">
                <a:tc>
                  <a:txBody>
                    <a:bodyPr/>
                    <a:lstStyle/>
                    <a:p>
                      <a:pPr lvl="0" algn="l">
                        <a:buNone/>
                      </a:pPr>
                      <a:r>
                        <a:rPr lang="en-GB" sz="1600" kern="1200" noProof="0">
                          <a:solidFill>
                            <a:schemeClr val="dk1"/>
                          </a:solidFill>
                          <a:latin typeface="+mn-lt"/>
                          <a:ea typeface="+mn-ea"/>
                          <a:cs typeface="+mn-cs"/>
                        </a:rPr>
                        <a:t> Area 3: JET post-mortem analysis  </a:t>
                      </a:r>
                    </a:p>
                    <a:p>
                      <a:pPr lvl="0" algn="l">
                        <a:buNone/>
                      </a:pPr>
                      <a:r>
                        <a:rPr lang="en-GB" sz="1600" b="0" i="0" u="none" strike="noStrike" kern="1200" noProof="0">
                          <a:solidFill>
                            <a:srgbClr val="000000"/>
                          </a:solidFill>
                          <a:latin typeface="Calibri"/>
                          <a:ea typeface="Calibri"/>
                          <a:cs typeface="Calibri"/>
                        </a:rPr>
                        <a:t>(+ conversion of 1 container into PM)</a:t>
                      </a:r>
                      <a:endParaRPr lang="en-GB"/>
                    </a:p>
                  </a:txBody>
                  <a:tcPr marL="0" marR="0" marT="0" marB="0" anchor="ctr" horzOverflow="overflow"/>
                </a:tc>
                <a:tc>
                  <a:txBody>
                    <a:bodyPr/>
                    <a:lstStyle/>
                    <a:p>
                      <a:pPr lvl="0" algn="ctr">
                        <a:buNone/>
                      </a:pPr>
                      <a:r>
                        <a:rPr lang="en-GB" sz="1600"/>
                        <a:t>12 PM</a:t>
                      </a:r>
                      <a:endParaRPr lang="en-US"/>
                    </a:p>
                    <a:p>
                      <a:pPr lvl="0" algn="ctr">
                        <a:buNone/>
                      </a:pPr>
                      <a:r>
                        <a:rPr lang="en-GB" sz="1600" dirty="0"/>
                        <a:t>Fac. : 20k€ (accelerator)</a:t>
                      </a:r>
                      <a:endParaRPr lang="en-GB"/>
                    </a:p>
                    <a:p>
                      <a:pPr lvl="0" algn="ctr">
                        <a:buNone/>
                      </a:pPr>
                      <a:r>
                        <a:rPr lang="en-GB" sz="1600" dirty="0" err="1"/>
                        <a:t>Eq</a:t>
                      </a:r>
                      <a:r>
                        <a:rPr lang="en-GB" sz="1600" dirty="0"/>
                        <a:t>/OGS 10k€</a:t>
                      </a:r>
                    </a:p>
                  </a:txBody>
                  <a:tcPr anchor="ctr"/>
                </a:tc>
                <a:tc>
                  <a:txBody>
                    <a:bodyPr/>
                    <a:lstStyle/>
                    <a:p>
                      <a:pPr lvl="0" algn="ctr">
                        <a:buNone/>
                      </a:pPr>
                      <a:r>
                        <a:rPr lang="en-GB" sz="1600"/>
                        <a:t>PM: 42.8</a:t>
                      </a:r>
                      <a:endParaRPr lang="en-US"/>
                    </a:p>
                    <a:p>
                      <a:pPr lvl="0" algn="ctr">
                        <a:buNone/>
                      </a:pPr>
                      <a:r>
                        <a:rPr lang="en-GB" sz="1600" dirty="0"/>
                        <a:t>Fac.: 10</a:t>
                      </a:r>
                      <a:endParaRPr lang="en-GB"/>
                    </a:p>
                    <a:p>
                      <a:pPr lvl="0" algn="ctr">
                        <a:lnSpc>
                          <a:spcPct val="100000"/>
                        </a:lnSpc>
                        <a:spcBef>
                          <a:spcPts val="0"/>
                        </a:spcBef>
                        <a:spcAft>
                          <a:spcPts val="0"/>
                        </a:spcAft>
                        <a:buNone/>
                      </a:pPr>
                      <a:r>
                        <a:rPr lang="en-GB" sz="1600" b="0" i="0" u="none" strike="noStrike" noProof="0" dirty="0" err="1">
                          <a:solidFill>
                            <a:srgbClr val="000000"/>
                          </a:solidFill>
                          <a:latin typeface="Calibri"/>
                          <a:ea typeface="Calibri"/>
                          <a:cs typeface="Calibri"/>
                        </a:rPr>
                        <a:t>Eq</a:t>
                      </a:r>
                      <a:r>
                        <a:rPr lang="en-GB" sz="1600" b="0" i="0" u="none" strike="noStrike" noProof="0" dirty="0">
                          <a:solidFill>
                            <a:srgbClr val="000000"/>
                          </a:solidFill>
                          <a:latin typeface="Calibri"/>
                          <a:ea typeface="Calibri"/>
                          <a:cs typeface="Calibri"/>
                        </a:rPr>
                        <a:t>/OGS: 5</a:t>
                      </a:r>
                      <a:endParaRPr lang="en-GB" dirty="0"/>
                    </a:p>
                  </a:txBody>
                  <a:tcPr anchor="ctr"/>
                </a:tc>
                <a:tc>
                  <a:txBody>
                    <a:bodyPr/>
                    <a:lstStyle/>
                    <a:p>
                      <a:pPr lvl="0" algn="ctr">
                        <a:buNone/>
                      </a:pPr>
                      <a:r>
                        <a:rPr lang="en-GB" sz="1600"/>
                        <a:t>PM: 47</a:t>
                      </a:r>
                      <a:endParaRPr lang="en-US"/>
                    </a:p>
                    <a:p>
                      <a:pPr lvl="0" algn="ctr">
                        <a:buNone/>
                      </a:pPr>
                      <a:r>
                        <a:rPr lang="en-GB" sz="1600" dirty="0"/>
                        <a:t>Fac.: 14</a:t>
                      </a:r>
                      <a:endParaRPr lang="en-GB"/>
                    </a:p>
                    <a:p>
                      <a:pPr lvl="0" algn="ctr">
                        <a:buNone/>
                      </a:pPr>
                      <a:r>
                        <a:rPr lang="en-GB" sz="1600" b="0" i="0" u="none" strike="noStrike" noProof="0" dirty="0" err="1">
                          <a:solidFill>
                            <a:srgbClr val="000000"/>
                          </a:solidFill>
                          <a:latin typeface="Calibri"/>
                          <a:ea typeface="Calibri"/>
                          <a:cs typeface="Calibri"/>
                        </a:rPr>
                        <a:t>Eq</a:t>
                      </a:r>
                      <a:r>
                        <a:rPr lang="en-GB" sz="1600" b="0" i="0" u="none" strike="noStrike" noProof="0" dirty="0">
                          <a:solidFill>
                            <a:srgbClr val="000000"/>
                          </a:solidFill>
                          <a:latin typeface="Calibri"/>
                          <a:ea typeface="Calibri"/>
                          <a:cs typeface="Calibri"/>
                        </a:rPr>
                        <a:t>/OGS: 7</a:t>
                      </a:r>
                      <a:endParaRPr lang="en-GB" dirty="0"/>
                    </a:p>
                  </a:txBody>
                  <a:tcPr anchor="ctr"/>
                </a:tc>
                <a:tc>
                  <a:txBody>
                    <a:bodyPr/>
                    <a:lstStyle/>
                    <a:p>
                      <a:pPr lvl="0" algn="ctr">
                        <a:buNone/>
                      </a:pPr>
                      <a:r>
                        <a:rPr lang="en-US" sz="1600" b="0" i="0" u="none" strike="noStrike" kern="0" cap="none" spc="0" normalizeH="0" baseline="0" noProof="0">
                          <a:ln>
                            <a:noFill/>
                          </a:ln>
                          <a:solidFill>
                            <a:prstClr val="black"/>
                          </a:solidFill>
                          <a:effectLst/>
                          <a:uLnTx/>
                          <a:uFillTx/>
                          <a:latin typeface="Calibri"/>
                          <a:cs typeface="Arial"/>
                        </a:rPr>
                        <a:t>High</a:t>
                      </a:r>
                      <a:endParaRPr lang="en-GB" sz="1600" dirty="0"/>
                    </a:p>
                  </a:txBody>
                  <a:tcPr anchor="ctr"/>
                </a:tc>
                <a:tc>
                  <a:txBody>
                    <a:bodyPr/>
                    <a:lstStyle/>
                    <a:p>
                      <a:pPr lvl="0" algn="ctr">
                        <a:buNone/>
                      </a:pPr>
                      <a:r>
                        <a:rPr lang="en-GB" sz="1600"/>
                        <a:t>1</a:t>
                      </a:r>
                      <a:endParaRPr lang="en-GB" sz="1600" dirty="0"/>
                    </a:p>
                  </a:txBody>
                  <a:tcPr anchor="ctr"/>
                </a:tc>
                <a:tc>
                  <a:txBody>
                    <a:bodyPr/>
                    <a:lstStyle/>
                    <a:p>
                      <a:pPr lvl="0" algn="ctr">
                        <a:buNone/>
                      </a:pPr>
                      <a:endParaRPr lang="en-GB" sz="1600" dirty="0">
                        <a:solidFill>
                          <a:srgbClr val="FF0000"/>
                        </a:solidFill>
                      </a:endParaRPr>
                    </a:p>
                  </a:txBody>
                  <a:tcPr anchor="ctr"/>
                </a:tc>
                <a:extLst>
                  <a:ext uri="{0D108BD9-81ED-4DB2-BD59-A6C34878D82A}">
                    <a16:rowId xmlns:a16="http://schemas.microsoft.com/office/drawing/2014/main" val="316229814"/>
                  </a:ext>
                </a:extLst>
              </a:tr>
              <a:tr h="402140">
                <a:tc>
                  <a:txBody>
                    <a:bodyPr/>
                    <a:lstStyle/>
                    <a:p>
                      <a:pPr lvl="0" algn="l">
                        <a:buNone/>
                      </a:pPr>
                      <a:r>
                        <a:rPr lang="en-GB" sz="1600" dirty="0"/>
                        <a:t>Area </a:t>
                      </a:r>
                      <a:r>
                        <a:rPr lang="en-GB" sz="1600" kern="1200">
                          <a:solidFill>
                            <a:schemeClr val="dk1"/>
                          </a:solidFill>
                          <a:latin typeface="+mn-lt"/>
                          <a:ea typeface="+mn-ea"/>
                          <a:cs typeface="+mn-cs"/>
                        </a:rPr>
                        <a:t>4: RE-induced PFC damage</a:t>
                      </a:r>
                    </a:p>
                  </a:txBody>
                  <a:tcPr anchor="ctr"/>
                </a:tc>
                <a:tc>
                  <a:txBody>
                    <a:bodyPr/>
                    <a:lstStyle/>
                    <a:p>
                      <a:pPr lvl="0" algn="ctr">
                        <a:buNone/>
                      </a:pPr>
                      <a:r>
                        <a:rPr lang="en-GB" sz="1600" dirty="0"/>
                        <a:t>8PM</a:t>
                      </a:r>
                      <a:endParaRPr lang="en-US"/>
                    </a:p>
                  </a:txBody>
                  <a:tcPr anchor="ctr"/>
                </a:tc>
                <a:tc>
                  <a:txBody>
                    <a:bodyPr/>
                    <a:lstStyle/>
                    <a:p>
                      <a:pPr lvl="0" algn="ctr">
                        <a:buNone/>
                      </a:pPr>
                      <a:r>
                        <a:rPr lang="en-GB" sz="1600" dirty="0"/>
                        <a:t>34,2</a:t>
                      </a:r>
                      <a:endParaRPr lang="en-US"/>
                    </a:p>
                  </a:txBody>
                  <a:tcPr anchor="ctr"/>
                </a:tc>
                <a:tc>
                  <a:txBody>
                    <a:bodyPr/>
                    <a:lstStyle/>
                    <a:p>
                      <a:pPr lvl="0" algn="ctr">
                        <a:buNone/>
                      </a:pPr>
                      <a:r>
                        <a:rPr lang="en-GB" sz="1600" dirty="0"/>
                        <a:t>37,6</a:t>
                      </a:r>
                      <a:endParaRPr lang="en-US"/>
                    </a:p>
                  </a:txBody>
                  <a:tcPr anchor="ctr"/>
                </a:tc>
                <a:tc>
                  <a:txBody>
                    <a:bodyPr/>
                    <a:lstStyle/>
                    <a:p>
                      <a:pPr lvl="0" algn="ctr">
                        <a:buNone/>
                      </a:pPr>
                      <a:r>
                        <a:rPr lang="en-US" sz="1600" b="0" i="0" u="none" strike="noStrike" kern="0" cap="none" spc="0" normalizeH="0" baseline="0" noProof="0">
                          <a:ln>
                            <a:noFill/>
                          </a:ln>
                          <a:solidFill>
                            <a:prstClr val="black"/>
                          </a:solidFill>
                          <a:effectLst/>
                          <a:uLnTx/>
                          <a:uFillTx/>
                          <a:latin typeface="Calibri"/>
                          <a:cs typeface="Arial"/>
                        </a:rPr>
                        <a:t>High</a:t>
                      </a:r>
                      <a:endParaRPr lang="en-GB" sz="1600" dirty="0"/>
                    </a:p>
                  </a:txBody>
                  <a:tcPr anchor="ctr"/>
                </a:tc>
                <a:tc>
                  <a:txBody>
                    <a:bodyPr/>
                    <a:lstStyle/>
                    <a:p>
                      <a:pPr lvl="0" algn="ctr">
                        <a:buNone/>
                      </a:pPr>
                      <a:r>
                        <a:rPr lang="en-GB" sz="1600"/>
                        <a:t>?</a:t>
                      </a:r>
                      <a:endParaRPr lang="en-GB" sz="1600" dirty="0"/>
                    </a:p>
                  </a:txBody>
                  <a:tcPr anchor="ctr"/>
                </a:tc>
                <a:tc>
                  <a:txBody>
                    <a:bodyPr/>
                    <a:lstStyle/>
                    <a:p>
                      <a:pPr lvl="0" algn="ctr">
                        <a:buNone/>
                      </a:pPr>
                      <a:r>
                        <a:rPr lang="en-GB" sz="1600">
                          <a:solidFill>
                            <a:srgbClr val="FF0000"/>
                          </a:solidFill>
                        </a:rPr>
                        <a:t>Are there TE activities on the subject? (see ITER Tech spec doc)</a:t>
                      </a:r>
                      <a:endParaRPr lang="en-GB" sz="1600" dirty="0">
                        <a:solidFill>
                          <a:srgbClr val="FF0000"/>
                        </a:solidFill>
                      </a:endParaRPr>
                    </a:p>
                  </a:txBody>
                  <a:tcPr anchor="ctr"/>
                </a:tc>
                <a:extLst>
                  <a:ext uri="{0D108BD9-81ED-4DB2-BD59-A6C34878D82A}">
                    <a16:rowId xmlns:a16="http://schemas.microsoft.com/office/drawing/2014/main" val="2591052851"/>
                  </a:ext>
                </a:extLst>
              </a:tr>
            </a:tbl>
          </a:graphicData>
        </a:graphic>
      </p:graphicFrame>
    </p:spTree>
    <p:extLst>
      <p:ext uri="{BB962C8B-B14F-4D97-AF65-F5344CB8AC3E}">
        <p14:creationId xmlns:p14="http://schemas.microsoft.com/office/powerpoint/2010/main" val="409532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5DE45-52B0-5B22-2DBB-31F5D1936675}"/>
              </a:ext>
            </a:extLst>
          </p:cNvPr>
          <p:cNvSpPr>
            <a:spLocks noGrp="1"/>
          </p:cNvSpPr>
          <p:nvPr>
            <p:ph type="title"/>
          </p:nvPr>
        </p:nvSpPr>
        <p:spPr>
          <a:xfrm>
            <a:off x="1763043" y="118420"/>
            <a:ext cx="9224271" cy="553751"/>
          </a:xfrm>
        </p:spPr>
        <p:txBody>
          <a:bodyPr/>
          <a:lstStyle/>
          <a:p>
            <a:r>
              <a:rPr lang="en-US" dirty="0"/>
              <a:t>Background 2026-2027 for WP TE</a:t>
            </a:r>
          </a:p>
        </p:txBody>
      </p:sp>
      <p:sp>
        <p:nvSpPr>
          <p:cNvPr id="4" name="Footer Placeholder 3">
            <a:extLst>
              <a:ext uri="{FF2B5EF4-FFF2-40B4-BE49-F238E27FC236}">
                <a16:creationId xmlns:a16="http://schemas.microsoft.com/office/drawing/2014/main" id="{41C8866B-EBA1-BE57-80AF-F2A637C636C5}"/>
              </a:ext>
            </a:extLst>
          </p:cNvPr>
          <p:cNvSpPr>
            <a:spLocks noGrp="1"/>
          </p:cNvSpPr>
          <p:nvPr>
            <p:ph type="ftr" sz="quarter" idx="11"/>
          </p:nvPr>
        </p:nvSpPr>
        <p:spPr/>
        <p:txBody>
          <a:bodyPr/>
          <a:lstStyle/>
          <a:p>
            <a:pPr>
              <a:defRPr/>
            </a:pPr>
            <a:r>
              <a:rPr lang="en-GB" dirty="0">
                <a:solidFill>
                  <a:prstClr val="white"/>
                </a:solidFill>
              </a:rPr>
              <a:t>E. Tsitrone | Pre PB meeting | March 5 2026 </a:t>
            </a:r>
            <a:br>
              <a:rPr lang="en-GB" dirty="0">
                <a:solidFill>
                  <a:prstClr val="white"/>
                </a:solidFill>
              </a:rPr>
            </a:br>
            <a:endParaRPr lang="en-GB" dirty="0">
              <a:solidFill>
                <a:prstClr val="white"/>
              </a:solidFill>
            </a:endParaRPr>
          </a:p>
        </p:txBody>
      </p:sp>
      <p:sp>
        <p:nvSpPr>
          <p:cNvPr id="5" name="Slide Number Placeholder 4">
            <a:extLst>
              <a:ext uri="{FF2B5EF4-FFF2-40B4-BE49-F238E27FC236}">
                <a16:creationId xmlns:a16="http://schemas.microsoft.com/office/drawing/2014/main" id="{381333E3-FFCB-EC6F-2EF6-F1E2AE379EE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6</a:t>
            </a:fld>
            <a:endParaRPr lang="en-GB">
              <a:solidFill>
                <a:prstClr val="white"/>
              </a:solidFill>
            </a:endParaRPr>
          </a:p>
        </p:txBody>
      </p:sp>
      <p:graphicFrame>
        <p:nvGraphicFramePr>
          <p:cNvPr id="3" name="Tableau 2">
            <a:extLst>
              <a:ext uri="{FF2B5EF4-FFF2-40B4-BE49-F238E27FC236}">
                <a16:creationId xmlns:a16="http://schemas.microsoft.com/office/drawing/2014/main" id="{F39D74B3-F710-4B39-82C4-66A44CF20D08}"/>
              </a:ext>
            </a:extLst>
          </p:cNvPr>
          <p:cNvGraphicFramePr>
            <a:graphicFrameLocks noGrp="1"/>
          </p:cNvGraphicFramePr>
          <p:nvPr>
            <p:extLst>
              <p:ext uri="{D42A27DB-BD31-4B8C-83A1-F6EECF244321}">
                <p14:modId xmlns:p14="http://schemas.microsoft.com/office/powerpoint/2010/main" val="480524372"/>
              </p:ext>
            </p:extLst>
          </p:nvPr>
        </p:nvGraphicFramePr>
        <p:xfrm>
          <a:off x="135467" y="1168399"/>
          <a:ext cx="11921014" cy="4968724"/>
        </p:xfrm>
        <a:graphic>
          <a:graphicData uri="http://schemas.openxmlformats.org/drawingml/2006/table">
            <a:tbl>
              <a:tblPr firstRow="1" bandRow="1">
                <a:tableStyleId>{5C22544A-7EE6-4342-B048-85BDC9FD1C3A}</a:tableStyleId>
              </a:tblPr>
              <a:tblGrid>
                <a:gridCol w="2731419">
                  <a:extLst>
                    <a:ext uri="{9D8B030D-6E8A-4147-A177-3AD203B41FA5}">
                      <a16:colId xmlns:a16="http://schemas.microsoft.com/office/drawing/2014/main" val="1434971288"/>
                    </a:ext>
                  </a:extLst>
                </a:gridCol>
                <a:gridCol w="1643479">
                  <a:extLst>
                    <a:ext uri="{9D8B030D-6E8A-4147-A177-3AD203B41FA5}">
                      <a16:colId xmlns:a16="http://schemas.microsoft.com/office/drawing/2014/main" val="1935658628"/>
                    </a:ext>
                  </a:extLst>
                </a:gridCol>
                <a:gridCol w="1793939">
                  <a:extLst>
                    <a:ext uri="{9D8B030D-6E8A-4147-A177-3AD203B41FA5}">
                      <a16:colId xmlns:a16="http://schemas.microsoft.com/office/drawing/2014/main" val="4200675769"/>
                    </a:ext>
                  </a:extLst>
                </a:gridCol>
                <a:gridCol w="1307839">
                  <a:extLst>
                    <a:ext uri="{9D8B030D-6E8A-4147-A177-3AD203B41FA5}">
                      <a16:colId xmlns:a16="http://schemas.microsoft.com/office/drawing/2014/main" val="1099603556"/>
                    </a:ext>
                  </a:extLst>
                </a:gridCol>
                <a:gridCol w="1620332">
                  <a:extLst>
                    <a:ext uri="{9D8B030D-6E8A-4147-A177-3AD203B41FA5}">
                      <a16:colId xmlns:a16="http://schemas.microsoft.com/office/drawing/2014/main" val="3149041495"/>
                    </a:ext>
                  </a:extLst>
                </a:gridCol>
                <a:gridCol w="1412003">
                  <a:extLst>
                    <a:ext uri="{9D8B030D-6E8A-4147-A177-3AD203B41FA5}">
                      <a16:colId xmlns:a16="http://schemas.microsoft.com/office/drawing/2014/main" val="429899165"/>
                    </a:ext>
                  </a:extLst>
                </a:gridCol>
                <a:gridCol w="1412003">
                  <a:extLst>
                    <a:ext uri="{9D8B030D-6E8A-4147-A177-3AD203B41FA5}">
                      <a16:colId xmlns:a16="http://schemas.microsoft.com/office/drawing/2014/main" val="2049748543"/>
                    </a:ext>
                  </a:extLst>
                </a:gridCol>
              </a:tblGrid>
              <a:tr h="883879">
                <a:tc>
                  <a:txBody>
                    <a:bodyPr/>
                    <a:lstStyle/>
                    <a:p>
                      <a:pPr algn="ctr" fontAlgn="ctr"/>
                      <a:r>
                        <a:rPr lang="fr-FR" sz="1600" u="none" strike="noStrike" dirty="0">
                          <a:effectLst/>
                        </a:rPr>
                        <a:t>Topic</a:t>
                      </a:r>
                    </a:p>
                    <a:p>
                      <a:pPr algn="ctr" fontAlgn="ctr"/>
                      <a:endParaRPr lang="fr-FR" sz="1600" b="1" i="0" u="none" strike="noStrike" dirty="0">
                        <a:solidFill>
                          <a:srgbClr val="FFFFFF"/>
                        </a:solidFill>
                        <a:effectLst/>
                        <a:latin typeface="Calibri"/>
                      </a:endParaRPr>
                    </a:p>
                  </a:txBody>
                  <a:tcPr marL="6269" marR="6269" marT="6269" marB="0" anchor="ctr">
                    <a:solidFill>
                      <a:schemeClr val="tx2">
                        <a:lumMod val="75000"/>
                      </a:schemeClr>
                    </a:solidFill>
                  </a:tcPr>
                </a:tc>
                <a:tc>
                  <a:txBody>
                    <a:bodyPr/>
                    <a:lstStyle/>
                    <a:p>
                      <a:pPr algn="ctr" fontAlgn="ctr"/>
                      <a:r>
                        <a:rPr lang="fr-FR" sz="1600" u="none" strike="noStrike" dirty="0" err="1">
                          <a:effectLst/>
                        </a:rPr>
                        <a:t>Required</a:t>
                      </a:r>
                      <a:r>
                        <a:rPr lang="fr-FR" sz="1600" u="none" strike="noStrike" dirty="0">
                          <a:effectLst/>
                        </a:rPr>
                        <a:t> </a:t>
                      </a:r>
                      <a:r>
                        <a:rPr lang="fr-FR" sz="1600" u="none" strike="noStrike" dirty="0" err="1">
                          <a:effectLst/>
                        </a:rPr>
                        <a:t>resources</a:t>
                      </a:r>
                      <a:r>
                        <a:rPr lang="fr-FR" sz="1600" u="none" strike="noStrike" dirty="0">
                          <a:effectLst/>
                        </a:rPr>
                        <a:t> </a:t>
                      </a:r>
                    </a:p>
                    <a:p>
                      <a:pPr algn="ctr" fontAlgn="ctr"/>
                      <a:r>
                        <a:rPr lang="fr-FR" sz="1600" u="none" strike="noStrike" dirty="0">
                          <a:effectLst/>
                        </a:rPr>
                        <a:t>(PM, hardware, </a:t>
                      </a:r>
                      <a:r>
                        <a:rPr lang="fr-FR" sz="1600" u="none" strike="noStrike" dirty="0" err="1">
                          <a:effectLst/>
                        </a:rPr>
                        <a:t>facilities</a:t>
                      </a:r>
                      <a:r>
                        <a:rPr lang="fr-FR" sz="1600" u="none" strike="noStrike" dirty="0">
                          <a:effectLst/>
                        </a:rPr>
                        <a:t>, …)</a:t>
                      </a:r>
                    </a:p>
                    <a:p>
                      <a:pPr algn="ctr" fontAlgn="ctr"/>
                      <a:r>
                        <a:rPr lang="fr-FR" sz="1600" b="1" i="0" u="none" strike="noStrike" dirty="0">
                          <a:solidFill>
                            <a:srgbClr val="FFFFFF"/>
                          </a:solidFill>
                          <a:effectLst/>
                          <a:latin typeface="Calibri"/>
                        </a:rPr>
                        <a:t>(in </a:t>
                      </a:r>
                      <a:r>
                        <a:rPr lang="fr-FR" sz="1600" b="1" i="0" u="none" strike="noStrike" dirty="0" err="1">
                          <a:solidFill>
                            <a:srgbClr val="FFFFFF"/>
                          </a:solidFill>
                          <a:effectLst/>
                          <a:latin typeface="Calibri"/>
                        </a:rPr>
                        <a:t>average</a:t>
                      </a:r>
                      <a:r>
                        <a:rPr lang="fr-FR" sz="1600" b="1" i="0" u="none" strike="noStrike" dirty="0">
                          <a:solidFill>
                            <a:srgbClr val="FFFFFF"/>
                          </a:solidFill>
                          <a:effectLst/>
                          <a:latin typeface="Calibri"/>
                        </a:rPr>
                        <a:t> 82 k </a:t>
                      </a:r>
                      <a:r>
                        <a:rPr lang="fr-FR" sz="1600" b="1" i="0" u="none" strike="noStrike" dirty="0" err="1">
                          <a:solidFill>
                            <a:srgbClr val="FFFFFF"/>
                          </a:solidFill>
                          <a:effectLst/>
                          <a:latin typeface="Calibri"/>
                        </a:rPr>
                        <a:t>salary</a:t>
                      </a:r>
                      <a:r>
                        <a:rPr lang="fr-FR" sz="1600" b="1" i="0" u="none" strike="noStrike" dirty="0">
                          <a:solidFill>
                            <a:srgbClr val="FFFFFF"/>
                          </a:solidFill>
                          <a:effectLst/>
                          <a:latin typeface="Calibri"/>
                        </a:rPr>
                        <a:t>)</a:t>
                      </a:r>
                    </a:p>
                  </a:txBody>
                  <a:tcPr marL="6269" marR="6269" marT="6269" marB="0" anchor="ctr">
                    <a:solidFill>
                      <a:schemeClr val="tx2">
                        <a:lumMod val="75000"/>
                      </a:schemeClr>
                    </a:solidFill>
                  </a:tcPr>
                </a:tc>
                <a:tc>
                  <a:txBody>
                    <a:bodyPr/>
                    <a:lstStyle/>
                    <a:p>
                      <a:pPr algn="ctr" fontAlgn="ctr"/>
                      <a:r>
                        <a:rPr lang="fr-FR" sz="1600" u="none" strike="noStrike" dirty="0">
                          <a:effectLst/>
                        </a:rPr>
                        <a:t>Associated CC budget* [k€] </a:t>
                      </a:r>
                    </a:p>
                    <a:p>
                      <a:pPr algn="ctr" fontAlgn="ctr"/>
                      <a:endParaRPr lang="fr-FR" sz="1600" b="1" i="0" u="none" strike="noStrike" dirty="0">
                        <a:solidFill>
                          <a:srgbClr val="FFFFFF"/>
                        </a:solidFill>
                        <a:effectLst/>
                        <a:latin typeface="Calibri"/>
                      </a:endParaRPr>
                    </a:p>
                  </a:txBody>
                  <a:tcPr marL="6269" marR="6269" marT="6269" marB="0" anchor="ctr">
                    <a:solidFill>
                      <a:schemeClr val="tx2">
                        <a:lumMod val="75000"/>
                      </a:schemeClr>
                    </a:solidFill>
                  </a:tcPr>
                </a:tc>
                <a:tc>
                  <a:txBody>
                    <a:bodyPr/>
                    <a:lstStyle/>
                    <a:p>
                      <a:pPr algn="ctr" fontAlgn="ctr"/>
                      <a:r>
                        <a:rPr lang="fr-FR" sz="1600" u="none" strike="noStrike" dirty="0">
                          <a:effectLst/>
                        </a:rPr>
                        <a:t>Associated EC budget* [k€]</a:t>
                      </a:r>
                    </a:p>
                    <a:p>
                      <a:pPr algn="ctr" fontAlgn="ctr"/>
                      <a:endParaRPr lang="fr-FR" sz="1600" b="1" i="0" u="none" strike="noStrike" dirty="0">
                        <a:solidFill>
                          <a:srgbClr val="FFFFFF"/>
                        </a:solidFill>
                        <a:effectLst/>
                        <a:latin typeface="Calibri"/>
                      </a:endParaRPr>
                    </a:p>
                  </a:txBody>
                  <a:tcPr marL="6269" marR="6269" marT="6269" marB="0" anchor="ctr">
                    <a:solidFill>
                      <a:schemeClr val="tx2">
                        <a:lumMod val="75000"/>
                      </a:schemeClr>
                    </a:solidFill>
                  </a:tcPr>
                </a:tc>
                <a:tc>
                  <a:txBody>
                    <a:bodyPr/>
                    <a:lstStyle/>
                    <a:p>
                      <a:pPr algn="ctr" fontAlgn="ctr"/>
                      <a:r>
                        <a:rPr lang="en-US" sz="1600" u="none" strike="noStrike" dirty="0">
                          <a:effectLst/>
                        </a:rPr>
                        <a:t>WP priority (Low, Medium, High)</a:t>
                      </a:r>
                    </a:p>
                    <a:p>
                      <a:pPr algn="ctr" fontAlgn="ctr"/>
                      <a:endParaRPr lang="fr-FR" sz="1600" b="1" i="0" u="none" strike="noStrike" dirty="0">
                        <a:solidFill>
                          <a:srgbClr val="FFFFFF"/>
                        </a:solidFill>
                        <a:effectLst/>
                        <a:latin typeface="Calibri"/>
                      </a:endParaRPr>
                    </a:p>
                  </a:txBody>
                  <a:tcPr marL="6269" marR="6269" marT="6269" marB="0" anchor="ctr">
                    <a:solidFill>
                      <a:schemeClr val="tx2">
                        <a:lumMod val="75000"/>
                      </a:schemeClr>
                    </a:solidFill>
                  </a:tcPr>
                </a:tc>
                <a:tc>
                  <a:txBody>
                    <a:bodyPr/>
                    <a:lstStyle/>
                    <a:p>
                      <a:pPr algn="ctr" fontAlgn="ctr"/>
                      <a:r>
                        <a:rPr lang="fr-FR" sz="1600" u="none" strike="noStrike" dirty="0">
                          <a:solidFill>
                            <a:srgbClr val="FF0000"/>
                          </a:solidFill>
                          <a:effectLst/>
                        </a:rPr>
                        <a:t>PSD </a:t>
                      </a:r>
                      <a:r>
                        <a:rPr lang="fr-FR" sz="1600" u="none" strike="noStrike" dirty="0" err="1">
                          <a:solidFill>
                            <a:srgbClr val="FF0000"/>
                          </a:solidFill>
                          <a:effectLst/>
                        </a:rPr>
                        <a:t>priority</a:t>
                      </a:r>
                      <a:r>
                        <a:rPr lang="fr-FR" sz="1600" u="none" strike="noStrike" dirty="0">
                          <a:solidFill>
                            <a:srgbClr val="FF0000"/>
                          </a:solidFill>
                          <a:effectLst/>
                        </a:rPr>
                        <a:t> </a:t>
                      </a:r>
                      <a:endParaRPr lang="en-US" sz="1600"/>
                    </a:p>
                  </a:txBody>
                  <a:tcPr marL="6269" marR="6269" marT="6269" marB="0" anchor="ctr">
                    <a:solidFill>
                      <a:schemeClr val="tx2">
                        <a:lumMod val="75000"/>
                      </a:schemeClr>
                    </a:solidFill>
                  </a:tcPr>
                </a:tc>
                <a:tc>
                  <a:txBody>
                    <a:bodyPr/>
                    <a:lstStyle/>
                    <a:p>
                      <a:pPr lvl="0" algn="ctr">
                        <a:buNone/>
                      </a:pPr>
                      <a:r>
                        <a:rPr lang="fr-FR" sz="1600" u="none" strike="noStrike" dirty="0">
                          <a:solidFill>
                            <a:srgbClr val="FF0000"/>
                          </a:solidFill>
                          <a:effectLst/>
                        </a:rPr>
                        <a:t>PSD </a:t>
                      </a:r>
                      <a:r>
                        <a:rPr lang="fr-FR" sz="1600" u="none" strike="noStrike" dirty="0" err="1">
                          <a:solidFill>
                            <a:srgbClr val="FF0000"/>
                          </a:solidFill>
                          <a:effectLst/>
                        </a:rPr>
                        <a:t>comments</a:t>
                      </a:r>
                    </a:p>
                  </a:txBody>
                  <a:tcPr marL="6269" marR="6269" marT="6269" marB="0" anchor="ctr">
                    <a:solidFill>
                      <a:schemeClr val="tx2">
                        <a:lumMod val="75000"/>
                      </a:schemeClr>
                    </a:solidFill>
                  </a:tcPr>
                </a:tc>
                <a:extLst>
                  <a:ext uri="{0D108BD9-81ED-4DB2-BD59-A6C34878D82A}">
                    <a16:rowId xmlns:a16="http://schemas.microsoft.com/office/drawing/2014/main" val="3386926103"/>
                  </a:ext>
                </a:extLst>
              </a:tr>
              <a:tr h="727163">
                <a:tc>
                  <a:txBody>
                    <a:bodyPr/>
                    <a:lstStyle/>
                    <a:p>
                      <a:pPr algn="l" fontAlgn="ctr"/>
                      <a:r>
                        <a:rPr lang="fr-FR" sz="1500" u="none" strike="noStrike" dirty="0">
                          <a:effectLst/>
                        </a:rPr>
                        <a:t>Scientific exploitation of TE </a:t>
                      </a:r>
                      <a:r>
                        <a:rPr lang="fr-FR" sz="1500" u="none" strike="noStrike" dirty="0" err="1">
                          <a:effectLst/>
                        </a:rPr>
                        <a:t>devices</a:t>
                      </a:r>
                      <a:r>
                        <a:rPr lang="fr-FR" sz="1500" u="none" strike="noStrike" dirty="0">
                          <a:effectLst/>
                        </a:rPr>
                        <a:t> : machine </a:t>
                      </a:r>
                      <a:r>
                        <a:rPr lang="fr-FR" sz="1500" u="none" strike="noStrike" dirty="0" err="1">
                          <a:effectLst/>
                        </a:rPr>
                        <a:t>operation</a:t>
                      </a:r>
                      <a:endParaRPr lang="fr-FR" sz="1500" b="0" i="0" u="none" strike="noStrike" dirty="0" err="1">
                        <a:solidFill>
                          <a:srgbClr val="000000"/>
                        </a:solidFill>
                        <a:effectLst/>
                        <a:latin typeface="Arial" panose="020B0604020202020204" pitchFamily="34" charset="0"/>
                      </a:endParaRPr>
                    </a:p>
                  </a:txBody>
                  <a:tcPr marL="75224" marR="6269" marT="6269" marB="0" anchor="ctr"/>
                </a:tc>
                <a:tc>
                  <a:txBody>
                    <a:bodyPr/>
                    <a:lstStyle/>
                    <a:p>
                      <a:pPr algn="ctr" fontAlgn="ct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err="1">
                          <a:effectLst/>
                        </a:rPr>
                        <a:t>tbd</a:t>
                      </a:r>
                      <a:endParaRPr lang="fr-FR" sz="1500" b="0" i="0" u="none" strike="noStrike" dirty="0" err="1">
                        <a:solidFill>
                          <a:srgbClr val="000000"/>
                        </a:solidFill>
                        <a:effectLst/>
                        <a:latin typeface="Arial" panose="020B0604020202020204" pitchFamily="34" charset="0"/>
                      </a:endParaRPr>
                    </a:p>
                  </a:txBody>
                  <a:tcPr marL="6269" marR="6269" marT="6269" marB="0" anchor="ctr"/>
                </a:tc>
                <a:tc>
                  <a:txBody>
                    <a:bodyPr/>
                    <a:lstStyle/>
                    <a:p>
                      <a:pPr algn="ctr" fontAlgn="ct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effectLst/>
                        </a:rPr>
                        <a:t>High/medium</a:t>
                      </a: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a:effectLst/>
                        </a:rPr>
                        <a:t> 2 (30%)</a:t>
                      </a:r>
                    </a:p>
                    <a:p>
                      <a:pPr lvl="0" algn="ctr">
                        <a:buNone/>
                      </a:pPr>
                      <a:r>
                        <a:rPr lang="fr-FR" sz="1500" u="none" strike="noStrike" dirty="0">
                          <a:effectLst/>
                        </a:rPr>
                        <a:t>3 (35%)</a:t>
                      </a:r>
                    </a:p>
                    <a:p>
                      <a:pPr lvl="0" algn="ctr">
                        <a:buNone/>
                      </a:pPr>
                      <a:r>
                        <a:rPr lang="fr-FR" sz="1500" u="none" strike="noStrike">
                          <a:effectLst/>
                        </a:rPr>
                        <a:t>5 (40%)</a:t>
                      </a:r>
                      <a:endParaRPr lang="fr-FR" sz="1500" u="none" strike="noStrike" dirty="0">
                        <a:effectLst/>
                      </a:endParaRPr>
                    </a:p>
                  </a:txBody>
                  <a:tcPr marL="6269" marR="6269" marT="6269" marB="0" anchor="ctr"/>
                </a:tc>
                <a:tc>
                  <a:txBody>
                    <a:bodyPr/>
                    <a:lstStyle/>
                    <a:p>
                      <a:pPr lvl="0" algn="ctr">
                        <a:buNone/>
                      </a:pPr>
                      <a:r>
                        <a:rPr lang="fr-FR" sz="1500" u="none" strike="noStrike" dirty="0">
                          <a:solidFill>
                            <a:srgbClr val="FF0000"/>
                          </a:solidFill>
                          <a:effectLst/>
                        </a:rPr>
                        <a:t>Scenarios </a:t>
                      </a:r>
                      <a:r>
                        <a:rPr lang="fr-FR" sz="1500" u="none" strike="noStrike" dirty="0" err="1">
                          <a:solidFill>
                            <a:srgbClr val="FF0000"/>
                          </a:solidFill>
                          <a:effectLst/>
                        </a:rPr>
                        <a:t>see</a:t>
                      </a:r>
                      <a:r>
                        <a:rPr lang="fr-FR" sz="1500" u="none" strike="noStrike" dirty="0">
                          <a:solidFill>
                            <a:srgbClr val="FF0000"/>
                          </a:solidFill>
                          <a:effectLst/>
                        </a:rPr>
                        <a:t> </a:t>
                      </a:r>
                      <a:r>
                        <a:rPr lang="fr-FR" sz="1500" u="none" strike="noStrike" dirty="0" err="1">
                          <a:solidFill>
                            <a:srgbClr val="FF0000"/>
                          </a:solidFill>
                          <a:effectLst/>
                        </a:rPr>
                        <a:t>next</a:t>
                      </a:r>
                      <a:r>
                        <a:rPr lang="fr-FR" sz="1500" u="none" strike="noStrike" dirty="0">
                          <a:solidFill>
                            <a:srgbClr val="FF0000"/>
                          </a:solidFill>
                          <a:effectLst/>
                        </a:rPr>
                        <a:t> slide</a:t>
                      </a:r>
                    </a:p>
                  </a:txBody>
                  <a:tcPr marL="6269" marR="6269" marT="6269" marB="0" anchor="ctr"/>
                </a:tc>
                <a:extLst>
                  <a:ext uri="{0D108BD9-81ED-4DB2-BD59-A6C34878D82A}">
                    <a16:rowId xmlns:a16="http://schemas.microsoft.com/office/drawing/2014/main" val="2466167681"/>
                  </a:ext>
                </a:extLst>
              </a:tr>
              <a:tr h="488954">
                <a:tc>
                  <a:txBody>
                    <a:bodyPr/>
                    <a:lstStyle/>
                    <a:p>
                      <a:pPr algn="l" fontAlgn="ctr"/>
                      <a:r>
                        <a:rPr lang="fr-FR" sz="1500" u="none" strike="noStrike" dirty="0">
                          <a:effectLst/>
                        </a:rPr>
                        <a:t>Scientific exploitation of TE </a:t>
                      </a:r>
                      <a:r>
                        <a:rPr lang="fr-FR" sz="1500" u="none" strike="noStrike" dirty="0" err="1">
                          <a:effectLst/>
                        </a:rPr>
                        <a:t>devices</a:t>
                      </a:r>
                      <a:r>
                        <a:rPr lang="fr-FR" sz="1500" u="none" strike="noStrike" dirty="0">
                          <a:effectLst/>
                        </a:rPr>
                        <a:t> : </a:t>
                      </a:r>
                      <a:r>
                        <a:rPr lang="fr-FR" sz="1500" u="none" strike="noStrike" dirty="0" err="1">
                          <a:effectLst/>
                        </a:rPr>
                        <a:t>staffing</a:t>
                      </a:r>
                      <a:r>
                        <a:rPr lang="fr-FR" sz="1500" u="none" strike="noStrike" dirty="0">
                          <a:effectLst/>
                        </a:rPr>
                        <a:t> (pm)</a:t>
                      </a:r>
                      <a:endParaRPr lang="fr-FR" sz="1500" b="0" i="0" u="none" strike="noStrike" dirty="0">
                        <a:solidFill>
                          <a:srgbClr val="000000"/>
                        </a:solidFill>
                        <a:effectLst/>
                        <a:latin typeface="Arial" panose="020B0604020202020204" pitchFamily="34" charset="0"/>
                      </a:endParaRPr>
                    </a:p>
                  </a:txBody>
                  <a:tcPr marL="75224" marR="6269" marT="6269" marB="0" anchor="ctr"/>
                </a:tc>
                <a:tc>
                  <a:txBody>
                    <a:bodyPr/>
                    <a:lstStyle/>
                    <a:p>
                      <a:pPr algn="ctr" fontAlgn="ctr"/>
                      <a:r>
                        <a:rPr lang="fr-FR" sz="1500" u="none" strike="noStrike">
                          <a:effectLst/>
                        </a:rPr>
                        <a:t>149PM;</a:t>
                      </a:r>
                    </a:p>
                    <a:p>
                      <a:pPr lvl="0" algn="ctr">
                        <a:buNone/>
                      </a:pPr>
                      <a:r>
                        <a:rPr lang="fr-FR" sz="1500" u="none" strike="noStrike">
                          <a:effectLst/>
                        </a:rPr>
                        <a:t>309k€ missions</a:t>
                      </a:r>
                      <a:endParaRPr lang="fr-FR" sz="1500" u="none" strike="noStrike" dirty="0">
                        <a:effectLst/>
                      </a:endParaRPr>
                    </a:p>
                  </a:txBody>
                  <a:tcPr marL="6269" marR="6269" marT="6269" marB="0" anchor="ctr"/>
                </a:tc>
                <a:tc>
                  <a:txBody>
                    <a:bodyPr/>
                    <a:lstStyle/>
                    <a:p>
                      <a:pPr algn="ctr" fontAlgn="ctr"/>
                      <a:r>
                        <a:rPr lang="fr-FR" sz="1500" u="none" strike="noStrike">
                          <a:effectLst/>
                        </a:rPr>
                        <a:t>636;</a:t>
                      </a:r>
                      <a:endParaRPr lang="fr-FR" sz="1500" b="0" i="0" u="none" strike="noStrike">
                        <a:solidFill>
                          <a:srgbClr val="000000"/>
                        </a:solidFill>
                        <a:effectLst/>
                        <a:latin typeface="Arial" panose="020B0604020202020204" pitchFamily="34" charset="0"/>
                      </a:endParaRPr>
                    </a:p>
                    <a:p>
                      <a:pPr lvl="0" algn="ctr">
                        <a:buNone/>
                      </a:pPr>
                      <a:r>
                        <a:rPr lang="fr-FR" sz="1500" u="none" strike="noStrike">
                          <a:effectLst/>
                        </a:rPr>
                        <a:t>309</a:t>
                      </a:r>
                      <a:endParaRPr lang="fr-FR" sz="1500" u="none" strike="noStrike" dirty="0">
                        <a:effectLst/>
                      </a:endParaRPr>
                    </a:p>
                  </a:txBody>
                  <a:tcPr marL="6269" marR="6269" marT="6269" marB="0" anchor="ctr"/>
                </a:tc>
                <a:tc>
                  <a:txBody>
                    <a:bodyPr/>
                    <a:lstStyle/>
                    <a:p>
                      <a:pPr algn="ctr" fontAlgn="ct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solidFill>
                            <a:schemeClr val="tx1"/>
                          </a:solidFill>
                          <a:effectLst/>
                        </a:rPr>
                        <a:t>high</a:t>
                      </a:r>
                      <a:endParaRPr lang="fr-FR" sz="1500" b="0" i="0" u="none" strike="noStrike">
                        <a:solidFill>
                          <a:schemeClr val="tx1"/>
                        </a:solidFill>
                        <a:effectLst/>
                        <a:latin typeface="Arial"/>
                      </a:endParaRPr>
                    </a:p>
                  </a:txBody>
                  <a:tcPr marL="6269" marR="6269" marT="6269" marB="0" anchor="ctr"/>
                </a:tc>
                <a:tc>
                  <a:txBody>
                    <a:bodyPr/>
                    <a:lstStyle/>
                    <a:p>
                      <a:pPr algn="ctr" fontAlgn="ctr"/>
                      <a:r>
                        <a:rPr lang="fr-FR" sz="1500" b="0" i="0" u="none" strike="noStrike">
                          <a:solidFill>
                            <a:srgbClr val="000000"/>
                          </a:solidFill>
                          <a:effectLst/>
                          <a:latin typeface="Arial"/>
                        </a:rPr>
                        <a:t>4</a:t>
                      </a: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lvl="0" algn="ctr">
                        <a:buNone/>
                      </a:pPr>
                      <a:endParaRPr lang="fr-FR" sz="1500" u="none" strike="noStrike" dirty="0" err="1">
                        <a:solidFill>
                          <a:srgbClr val="FF0000"/>
                        </a:solidFill>
                        <a:effectLst/>
                      </a:endParaRPr>
                    </a:p>
                  </a:txBody>
                  <a:tcPr marL="6269" marR="6269" marT="6269" marB="0" anchor="ctr"/>
                </a:tc>
                <a:extLst>
                  <a:ext uri="{0D108BD9-81ED-4DB2-BD59-A6C34878D82A}">
                    <a16:rowId xmlns:a16="http://schemas.microsoft.com/office/drawing/2014/main" val="510224242"/>
                  </a:ext>
                </a:extLst>
              </a:tr>
              <a:tr h="488954">
                <a:tc>
                  <a:txBody>
                    <a:bodyPr/>
                    <a:lstStyle/>
                    <a:p>
                      <a:pPr algn="l" fontAlgn="ctr"/>
                      <a:r>
                        <a:rPr lang="fr-FR" sz="1500" u="none" strike="noStrike" dirty="0">
                          <a:effectLst/>
                        </a:rPr>
                        <a:t>JT-60SA </a:t>
                      </a:r>
                      <a:r>
                        <a:rPr lang="fr-FR" sz="1500" u="none" strike="noStrike" dirty="0" err="1">
                          <a:effectLst/>
                        </a:rPr>
                        <a:t>scientific</a:t>
                      </a:r>
                      <a:r>
                        <a:rPr lang="fr-FR" sz="1500" u="none" strike="noStrike" dirty="0">
                          <a:effectLst/>
                        </a:rPr>
                        <a:t> exploitation : </a:t>
                      </a:r>
                      <a:r>
                        <a:rPr lang="fr-FR" sz="1500" u="none" strike="noStrike" dirty="0" err="1">
                          <a:effectLst/>
                        </a:rPr>
                        <a:t>staffing</a:t>
                      </a:r>
                      <a:endParaRPr lang="fr-FR" sz="1500" b="0" i="0" u="none" strike="noStrike" dirty="0" err="1">
                        <a:solidFill>
                          <a:srgbClr val="000000"/>
                        </a:solidFill>
                        <a:effectLst/>
                        <a:latin typeface="Arial" panose="020B0604020202020204" pitchFamily="34" charset="0"/>
                      </a:endParaRPr>
                    </a:p>
                  </a:txBody>
                  <a:tcPr marL="75224" marR="6269" marT="6269" marB="0" anchor="ctr"/>
                </a:tc>
                <a:tc>
                  <a:txBody>
                    <a:bodyPr/>
                    <a:lstStyle/>
                    <a:p>
                      <a:pPr algn="ctr" fontAlgn="ctr"/>
                      <a:r>
                        <a:rPr lang="fr-FR" sz="1500" u="none" strike="noStrike" dirty="0">
                          <a:effectLst/>
                        </a:rPr>
                        <a:t>420PM;</a:t>
                      </a:r>
                    </a:p>
                    <a:p>
                      <a:pPr lvl="0" algn="ctr">
                        <a:buNone/>
                      </a:pPr>
                      <a:r>
                        <a:rPr lang="fr-FR" sz="1500" u="none" strike="noStrike">
                          <a:effectLst/>
                        </a:rPr>
                        <a:t>3900man-days  missions;</a:t>
                      </a:r>
                    </a:p>
                    <a:p>
                      <a:pPr lvl="0" algn="ctr">
                        <a:buNone/>
                      </a:pPr>
                      <a:r>
                        <a:rPr lang="fr-FR" sz="1500" u="none" strike="noStrike" dirty="0">
                          <a:effectLst/>
                        </a:rPr>
                        <a:t>5 staff sec for </a:t>
                      </a:r>
                      <a:r>
                        <a:rPr lang="fr-FR" sz="1500" u="none" strike="noStrike" dirty="0" err="1">
                          <a:effectLst/>
                        </a:rPr>
                        <a:t>lim</a:t>
                      </a:r>
                      <a:r>
                        <a:rPr lang="fr-FR" sz="1500" u="none" strike="noStrike" dirty="0">
                          <a:effectLst/>
                        </a:rPr>
                        <a:t>. </a:t>
                      </a:r>
                      <a:r>
                        <a:rPr lang="fr-FR" sz="1500" u="none" strike="noStrike" dirty="0" err="1">
                          <a:effectLst/>
                        </a:rPr>
                        <a:t>period</a:t>
                      </a:r>
                      <a:endParaRPr lang="fr-FR" sz="1500" u="none" strike="noStrike" dirty="0">
                        <a:effectLst/>
                      </a:endParaRPr>
                    </a:p>
                  </a:txBody>
                  <a:tcPr marL="6269" marR="6269" marT="6269" marB="0" anchor="ctr"/>
                </a:tc>
                <a:tc>
                  <a:txBody>
                    <a:bodyPr/>
                    <a:lstStyle/>
                    <a:p>
                      <a:pPr algn="ctr" fontAlgn="ctr"/>
                      <a:r>
                        <a:rPr lang="fr-FR" sz="1500" u="none" strike="noStrike" dirty="0">
                          <a:effectLst/>
                        </a:rPr>
                        <a:t>1794;</a:t>
                      </a:r>
                    </a:p>
                    <a:p>
                      <a:pPr lvl="0" algn="ctr">
                        <a:buNone/>
                      </a:pPr>
                      <a:r>
                        <a:rPr lang="fr-FR" sz="1500" u="none" strike="noStrike" dirty="0">
                          <a:effectLst/>
                        </a:rPr>
                        <a:t>1160;</a:t>
                      </a:r>
                    </a:p>
                    <a:p>
                      <a:pPr lvl="0" algn="ctr">
                        <a:buNone/>
                      </a:pPr>
                      <a:r>
                        <a:rPr lang="fr-FR" sz="1500" u="none" strike="noStrike">
                          <a:effectLst/>
                        </a:rPr>
                        <a:t>234</a:t>
                      </a:r>
                      <a:endParaRPr lang="fr-FR" sz="1500" u="none" strike="noStrike" dirty="0">
                        <a:effectLst/>
                      </a:endParaRPr>
                    </a:p>
                  </a:txBody>
                  <a:tcPr marL="6269" marR="6269" marT="6269" marB="0" anchor="ctr"/>
                </a:tc>
                <a:tc>
                  <a:txBody>
                    <a:bodyPr/>
                    <a:lstStyle/>
                    <a:p>
                      <a:pPr algn="ctr" fontAlgn="ct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solidFill>
                            <a:schemeClr val="tx1"/>
                          </a:solidFill>
                          <a:effectLst/>
                        </a:rPr>
                        <a:t>high</a:t>
                      </a:r>
                      <a:endParaRPr lang="fr-FR" sz="1500" b="0" i="0" u="none" strike="noStrike">
                        <a:solidFill>
                          <a:schemeClr val="tx1"/>
                        </a:solidFill>
                        <a:effectLst/>
                        <a:latin typeface="Arial"/>
                      </a:endParaRPr>
                    </a:p>
                  </a:txBody>
                  <a:tcPr marL="6269" marR="6269" marT="6269" marB="0" anchor="ctr"/>
                </a:tc>
                <a:tc>
                  <a:txBody>
                    <a:bodyPr/>
                    <a:lstStyle/>
                    <a:p>
                      <a:pPr algn="ctr" fontAlgn="ctr"/>
                      <a:r>
                        <a:rPr lang="fr-FR" sz="1500" u="none" strike="noStrike">
                          <a:effectLst/>
                        </a:rPr>
                        <a:t> 1</a:t>
                      </a:r>
                      <a:endParaRPr lang="fr-FR" sz="1500" b="0" i="0" u="none" strike="noStrike">
                        <a:solidFill>
                          <a:srgbClr val="000000"/>
                        </a:solidFill>
                        <a:effectLst/>
                        <a:latin typeface="Arial" panose="020B0604020202020204" pitchFamily="34" charset="0"/>
                      </a:endParaRPr>
                    </a:p>
                  </a:txBody>
                  <a:tcPr marL="6269" marR="6269" marT="6269" marB="0" anchor="ctr"/>
                </a:tc>
                <a:tc>
                  <a:txBody>
                    <a:bodyPr/>
                    <a:lstStyle/>
                    <a:p>
                      <a:pPr lvl="0" algn="ctr">
                        <a:buNone/>
                      </a:pPr>
                      <a:endParaRPr lang="fr-FR" sz="1500" u="none" strike="noStrike" dirty="0">
                        <a:solidFill>
                          <a:srgbClr val="FF0000"/>
                        </a:solidFill>
                        <a:effectLst/>
                      </a:endParaRPr>
                    </a:p>
                  </a:txBody>
                  <a:tcPr marL="6269" marR="6269" marT="6269" marB="0" anchor="ctr"/>
                </a:tc>
                <a:extLst>
                  <a:ext uri="{0D108BD9-81ED-4DB2-BD59-A6C34878D82A}">
                    <a16:rowId xmlns:a16="http://schemas.microsoft.com/office/drawing/2014/main" val="2909049669"/>
                  </a:ext>
                </a:extLst>
              </a:tr>
              <a:tr h="482686">
                <a:tc>
                  <a:txBody>
                    <a:bodyPr/>
                    <a:lstStyle/>
                    <a:p>
                      <a:pPr algn="l" fontAlgn="ctr"/>
                      <a:r>
                        <a:rPr lang="fr-FR" sz="1500" u="none" strike="noStrike" dirty="0">
                          <a:effectLst/>
                        </a:rPr>
                        <a:t>JT-60SA </a:t>
                      </a:r>
                      <a:r>
                        <a:rPr lang="fr-FR" sz="1500" u="none" strike="noStrike" dirty="0" err="1">
                          <a:effectLst/>
                        </a:rPr>
                        <a:t>scientific</a:t>
                      </a:r>
                      <a:r>
                        <a:rPr lang="fr-FR" sz="1500" u="none" strike="noStrike" dirty="0">
                          <a:effectLst/>
                        </a:rPr>
                        <a:t> exploitation : HMI training (2026)</a:t>
                      </a:r>
                      <a:endParaRPr lang="fr-FR" sz="1500" b="0" i="0" u="none" strike="noStrike" dirty="0">
                        <a:solidFill>
                          <a:srgbClr val="000000"/>
                        </a:solidFill>
                        <a:effectLst/>
                        <a:latin typeface="Arial" panose="020B0604020202020204" pitchFamily="34" charset="0"/>
                      </a:endParaRPr>
                    </a:p>
                  </a:txBody>
                  <a:tcPr marL="75224" marR="6269" marT="6269" marB="0" anchor="ctr"/>
                </a:tc>
                <a:tc>
                  <a:txBody>
                    <a:bodyPr/>
                    <a:lstStyle/>
                    <a:p>
                      <a:pPr algn="ctr" fontAlgn="ct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err="1">
                          <a:effectLst/>
                        </a:rPr>
                        <a:t>tbd</a:t>
                      </a:r>
                      <a:endParaRPr lang="fr-FR" sz="1500" b="0" i="0" u="none" strike="noStrike" dirty="0" err="1">
                        <a:solidFill>
                          <a:srgbClr val="000000"/>
                        </a:solidFill>
                        <a:effectLst/>
                        <a:latin typeface="Arial" panose="020B0604020202020204" pitchFamily="34" charset="0"/>
                      </a:endParaRPr>
                    </a:p>
                  </a:txBody>
                  <a:tcPr marL="6269" marR="6269" marT="6269" marB="0" anchor="ctr"/>
                </a:tc>
                <a:tc>
                  <a:txBody>
                    <a:bodyPr/>
                    <a:lstStyle/>
                    <a:p>
                      <a:pPr algn="ctr" fontAlgn="ct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algn="ctr" fontAlgn="ctr"/>
                      <a:r>
                        <a:rPr lang="fr-FR" sz="1500" u="none" strike="noStrike" dirty="0">
                          <a:solidFill>
                            <a:schemeClr val="tx1"/>
                          </a:solidFill>
                          <a:effectLst/>
                        </a:rPr>
                        <a:t>high (</a:t>
                      </a:r>
                      <a:r>
                        <a:rPr lang="fr-FR" sz="1500" u="none" strike="noStrike" dirty="0" err="1">
                          <a:solidFill>
                            <a:schemeClr val="tx1"/>
                          </a:solidFill>
                          <a:effectLst/>
                        </a:rPr>
                        <a:t>under</a:t>
                      </a:r>
                      <a:r>
                        <a:rPr lang="fr-FR" sz="1500" u="none" strike="noStrike" dirty="0">
                          <a:solidFill>
                            <a:schemeClr val="tx1"/>
                          </a:solidFill>
                          <a:effectLst/>
                        </a:rPr>
                        <a:t> SA?)</a:t>
                      </a:r>
                      <a:endParaRPr lang="fr-FR" sz="1500" b="0" i="0" u="none" strike="noStrike" dirty="0">
                        <a:solidFill>
                          <a:schemeClr val="tx1"/>
                        </a:solidFill>
                        <a:effectLst/>
                        <a:latin typeface="Arial"/>
                      </a:endParaRPr>
                    </a:p>
                  </a:txBody>
                  <a:tcPr marL="6269" marR="6269" marT="6269" marB="0" anchor="ctr"/>
                </a:tc>
                <a:tc>
                  <a:txBody>
                    <a:bodyPr/>
                    <a:lstStyle/>
                    <a:p>
                      <a:pPr algn="ctr" fontAlgn="ctr"/>
                      <a:r>
                        <a:rPr lang="fr-FR" sz="1500" u="none" strike="noStrike" dirty="0">
                          <a:effectLst/>
                        </a:rPr>
                        <a:t> 1 (</a:t>
                      </a:r>
                      <a:r>
                        <a:rPr lang="fr-FR" sz="1500" u="none" strike="noStrike" dirty="0" err="1">
                          <a:effectLst/>
                        </a:rPr>
                        <a:t>low</a:t>
                      </a:r>
                      <a:r>
                        <a:rPr lang="fr-FR" sz="1500" u="none" strike="noStrike" dirty="0">
                          <a:effectLst/>
                        </a:rPr>
                        <a:t> budget)</a:t>
                      </a:r>
                      <a:endParaRPr lang="fr-FR" sz="1500" b="0" i="0" u="none" strike="noStrike" dirty="0">
                        <a:solidFill>
                          <a:srgbClr val="000000"/>
                        </a:solidFill>
                        <a:effectLst/>
                        <a:latin typeface="Arial" panose="020B0604020202020204" pitchFamily="34" charset="0"/>
                      </a:endParaRPr>
                    </a:p>
                  </a:txBody>
                  <a:tcPr marL="6269" marR="6269" marT="6269" marB="0" anchor="ctr"/>
                </a:tc>
                <a:tc>
                  <a:txBody>
                    <a:bodyPr/>
                    <a:lstStyle/>
                    <a:p>
                      <a:pPr lvl="0" algn="ctr">
                        <a:buNone/>
                      </a:pPr>
                      <a:r>
                        <a:rPr lang="fr-FR" sz="1500" u="none" strike="noStrike" dirty="0">
                          <a:solidFill>
                            <a:srgbClr val="FF0000"/>
                          </a:solidFill>
                          <a:effectLst/>
                        </a:rPr>
                        <a:t>To </a:t>
                      </a:r>
                      <a:r>
                        <a:rPr lang="fr-FR" sz="1500" u="none" strike="noStrike" dirty="0" err="1">
                          <a:solidFill>
                            <a:srgbClr val="FF0000"/>
                          </a:solidFill>
                          <a:effectLst/>
                        </a:rPr>
                        <a:t>be</a:t>
                      </a:r>
                      <a:r>
                        <a:rPr lang="fr-FR" sz="1500" u="none" strike="noStrike" dirty="0">
                          <a:solidFill>
                            <a:srgbClr val="FF0000"/>
                          </a:solidFill>
                          <a:effectLst/>
                        </a:rPr>
                        <a:t> </a:t>
                      </a:r>
                      <a:r>
                        <a:rPr lang="fr-FR" sz="1500" u="none" strike="noStrike" dirty="0" err="1">
                          <a:solidFill>
                            <a:srgbClr val="FF0000"/>
                          </a:solidFill>
                          <a:effectLst/>
                        </a:rPr>
                        <a:t>clarified</a:t>
                      </a:r>
                      <a:r>
                        <a:rPr lang="fr-FR" sz="1500" u="none" strike="noStrike" dirty="0">
                          <a:solidFill>
                            <a:srgbClr val="FF0000"/>
                          </a:solidFill>
                          <a:effectLst/>
                        </a:rPr>
                        <a:t> once the budget </a:t>
                      </a:r>
                      <a:r>
                        <a:rPr lang="fr-FR" sz="1500" u="none" strike="noStrike" dirty="0" err="1">
                          <a:solidFill>
                            <a:srgbClr val="FF0000"/>
                          </a:solidFill>
                          <a:effectLst/>
                        </a:rPr>
                        <a:t>need</a:t>
                      </a:r>
                      <a:r>
                        <a:rPr lang="fr-FR" sz="1500" u="none" strike="noStrike" dirty="0">
                          <a:solidFill>
                            <a:srgbClr val="FF0000"/>
                          </a:solidFill>
                          <a:effectLst/>
                        </a:rPr>
                        <a:t> </a:t>
                      </a:r>
                      <a:r>
                        <a:rPr lang="fr-FR" sz="1500" u="none" strike="noStrike" dirty="0" err="1">
                          <a:solidFill>
                            <a:srgbClr val="FF0000"/>
                          </a:solidFill>
                          <a:effectLst/>
                        </a:rPr>
                        <a:t>is</a:t>
                      </a:r>
                      <a:r>
                        <a:rPr lang="fr-FR" sz="1500" u="none" strike="noStrike" dirty="0">
                          <a:solidFill>
                            <a:srgbClr val="FF0000"/>
                          </a:solidFill>
                          <a:effectLst/>
                        </a:rPr>
                        <a:t> </a:t>
                      </a:r>
                      <a:r>
                        <a:rPr lang="fr-FR" sz="1500" u="none" strike="noStrike" dirty="0" err="1">
                          <a:solidFill>
                            <a:srgbClr val="FF0000"/>
                          </a:solidFill>
                          <a:effectLst/>
                        </a:rPr>
                        <a:t>clear</a:t>
                      </a:r>
                      <a:r>
                        <a:rPr lang="fr-FR" sz="1500" u="none" strike="noStrike" dirty="0">
                          <a:solidFill>
                            <a:srgbClr val="FF0000"/>
                          </a:solidFill>
                          <a:effectLst/>
                        </a:rPr>
                        <a:t> (April?) </a:t>
                      </a:r>
                      <a:r>
                        <a:rPr lang="fr-FR" sz="1500" u="none" strike="noStrike" dirty="0" err="1">
                          <a:solidFill>
                            <a:srgbClr val="FF0000"/>
                          </a:solidFill>
                          <a:effectLst/>
                        </a:rPr>
                        <a:t>Could</a:t>
                      </a:r>
                      <a:r>
                        <a:rPr lang="fr-FR" sz="1500" u="none" strike="noStrike" dirty="0">
                          <a:solidFill>
                            <a:srgbClr val="FF0000"/>
                          </a:solidFill>
                          <a:effectLst/>
                        </a:rPr>
                        <a:t> </a:t>
                      </a:r>
                      <a:r>
                        <a:rPr lang="fr-FR" sz="1500" u="none" strike="noStrike" dirty="0" err="1">
                          <a:solidFill>
                            <a:srgbClr val="FF0000"/>
                          </a:solidFill>
                          <a:effectLst/>
                        </a:rPr>
                        <a:t>be</a:t>
                      </a:r>
                      <a:r>
                        <a:rPr lang="fr-FR" sz="1500" u="none" strike="noStrike" dirty="0">
                          <a:solidFill>
                            <a:srgbClr val="FF0000"/>
                          </a:solidFill>
                          <a:effectLst/>
                        </a:rPr>
                        <a:t> </a:t>
                      </a:r>
                      <a:r>
                        <a:rPr lang="fr-FR" sz="1500" u="none" strike="noStrike" dirty="0" err="1">
                          <a:solidFill>
                            <a:srgbClr val="FF0000"/>
                          </a:solidFill>
                          <a:effectLst/>
                        </a:rPr>
                        <a:t>from</a:t>
                      </a:r>
                      <a:r>
                        <a:rPr lang="fr-FR" sz="1500" u="none" strike="noStrike" dirty="0">
                          <a:solidFill>
                            <a:srgbClr val="FF0000"/>
                          </a:solidFill>
                          <a:effectLst/>
                        </a:rPr>
                        <a:t> </a:t>
                      </a:r>
                      <a:r>
                        <a:rPr lang="fr-FR" sz="1500" u="none" strike="noStrike" dirty="0" err="1">
                          <a:solidFill>
                            <a:srgbClr val="FF0000"/>
                          </a:solidFill>
                          <a:effectLst/>
                        </a:rPr>
                        <a:t>present</a:t>
                      </a:r>
                      <a:r>
                        <a:rPr lang="fr-FR" sz="1500" u="none" strike="noStrike" dirty="0">
                          <a:solidFill>
                            <a:srgbClr val="FF0000"/>
                          </a:solidFill>
                          <a:effectLst/>
                        </a:rPr>
                        <a:t> </a:t>
                      </a:r>
                      <a:r>
                        <a:rPr lang="fr-FR" sz="1500" u="none" strike="noStrike" dirty="0" err="1">
                          <a:solidFill>
                            <a:srgbClr val="FF0000"/>
                          </a:solidFill>
                          <a:effectLst/>
                        </a:rPr>
                        <a:t>resources</a:t>
                      </a:r>
                      <a:endParaRPr lang="fr-FR" sz="1500" u="none" strike="noStrike" dirty="0">
                        <a:solidFill>
                          <a:srgbClr val="FF0000"/>
                        </a:solidFill>
                        <a:effectLst/>
                      </a:endParaRPr>
                    </a:p>
                  </a:txBody>
                  <a:tcPr marL="6269" marR="6269" marT="6269" marB="0" anchor="ctr"/>
                </a:tc>
                <a:extLst>
                  <a:ext uri="{0D108BD9-81ED-4DB2-BD59-A6C34878D82A}">
                    <a16:rowId xmlns:a16="http://schemas.microsoft.com/office/drawing/2014/main" val="56290452"/>
                  </a:ext>
                </a:extLst>
              </a:tr>
            </a:tbl>
          </a:graphicData>
        </a:graphic>
      </p:graphicFrame>
    </p:spTree>
    <p:extLst>
      <p:ext uri="{BB962C8B-B14F-4D97-AF65-F5344CB8AC3E}">
        <p14:creationId xmlns:p14="http://schemas.microsoft.com/office/powerpoint/2010/main" val="2216295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60568-F181-4360-2D59-0BBDE3AE4B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A89BBE-AAED-4F84-89F2-4DE6BD1E3D06}"/>
              </a:ext>
            </a:extLst>
          </p:cNvPr>
          <p:cNvSpPr>
            <a:spLocks noGrp="1"/>
          </p:cNvSpPr>
          <p:nvPr>
            <p:ph type="title"/>
          </p:nvPr>
        </p:nvSpPr>
        <p:spPr/>
        <p:txBody>
          <a:bodyPr/>
          <a:lstStyle/>
          <a:p>
            <a:r>
              <a:rPr lang="en-GB" dirty="0"/>
              <a:t>Increase of machine operation – CC k€</a:t>
            </a:r>
          </a:p>
        </p:txBody>
      </p:sp>
      <p:sp>
        <p:nvSpPr>
          <p:cNvPr id="5" name="Slide Number Placeholder 4">
            <a:extLst>
              <a:ext uri="{FF2B5EF4-FFF2-40B4-BE49-F238E27FC236}">
                <a16:creationId xmlns:a16="http://schemas.microsoft.com/office/drawing/2014/main" id="{8D6540EB-95AD-ECB0-7276-E94D4001F9B7}"/>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7</a:t>
            </a:fld>
            <a:endParaRPr lang="en-GB">
              <a:solidFill>
                <a:prstClr val="white"/>
              </a:solidFill>
            </a:endParaRPr>
          </a:p>
        </p:txBody>
      </p:sp>
      <p:sp>
        <p:nvSpPr>
          <p:cNvPr id="3" name="Footer Placeholder 3">
            <a:extLst>
              <a:ext uri="{FF2B5EF4-FFF2-40B4-BE49-F238E27FC236}">
                <a16:creationId xmlns:a16="http://schemas.microsoft.com/office/drawing/2014/main" id="{E4E4BB47-ED42-EF88-6E82-B837E8E5D54B}"/>
              </a:ext>
            </a:extLst>
          </p:cNvPr>
          <p:cNvSpPr>
            <a:spLocks noGrp="1"/>
          </p:cNvSpPr>
          <p:nvPr>
            <p:ph type="ftr" sz="quarter" idx="11"/>
          </p:nvPr>
        </p:nvSpPr>
        <p:spPr>
          <a:xfrm>
            <a:off x="825624" y="6555770"/>
            <a:ext cx="4671534" cy="329614"/>
          </a:xfrm>
        </p:spPr>
        <p:txBody>
          <a:bodyPr/>
          <a:lstStyle/>
          <a:p>
            <a:pPr>
              <a:defRPr/>
            </a:pPr>
            <a:r>
              <a:rPr lang="en-GB" dirty="0">
                <a:solidFill>
                  <a:prstClr val="white"/>
                </a:solidFill>
              </a:rPr>
              <a:t>M. Wischmeier | PB Premeeting | 5-6 Mar 2026</a:t>
            </a:r>
            <a:endParaRPr lang="en-GB" dirty="0"/>
          </a:p>
        </p:txBody>
      </p:sp>
      <p:graphicFrame>
        <p:nvGraphicFramePr>
          <p:cNvPr id="4" name="Table 3">
            <a:extLst>
              <a:ext uri="{FF2B5EF4-FFF2-40B4-BE49-F238E27FC236}">
                <a16:creationId xmlns:a16="http://schemas.microsoft.com/office/drawing/2014/main" id="{5D35F56C-41C7-3414-56A2-28C980C610C9}"/>
              </a:ext>
            </a:extLst>
          </p:cNvPr>
          <p:cNvGraphicFramePr>
            <a:graphicFrameLocks noGrp="1"/>
          </p:cNvGraphicFramePr>
          <p:nvPr/>
        </p:nvGraphicFramePr>
        <p:xfrm>
          <a:off x="170416" y="1307672"/>
          <a:ext cx="11851168" cy="4671709"/>
        </p:xfrm>
        <a:graphic>
          <a:graphicData uri="http://schemas.openxmlformats.org/drawingml/2006/table">
            <a:tbl>
              <a:tblPr firstRow="1" bandRow="1">
                <a:tableStyleId>{5C22544A-7EE6-4342-B048-85BDC9FD1C3A}</a:tableStyleId>
              </a:tblPr>
              <a:tblGrid>
                <a:gridCol w="2611755">
                  <a:extLst>
                    <a:ext uri="{9D8B030D-6E8A-4147-A177-3AD203B41FA5}">
                      <a16:colId xmlns:a16="http://schemas.microsoft.com/office/drawing/2014/main" val="739719952"/>
                    </a:ext>
                  </a:extLst>
                </a:gridCol>
                <a:gridCol w="1590261">
                  <a:extLst>
                    <a:ext uri="{9D8B030D-6E8A-4147-A177-3AD203B41FA5}">
                      <a16:colId xmlns:a16="http://schemas.microsoft.com/office/drawing/2014/main" val="1452580535"/>
                    </a:ext>
                  </a:extLst>
                </a:gridCol>
                <a:gridCol w="1494845">
                  <a:extLst>
                    <a:ext uri="{9D8B030D-6E8A-4147-A177-3AD203B41FA5}">
                      <a16:colId xmlns:a16="http://schemas.microsoft.com/office/drawing/2014/main" val="1294906745"/>
                    </a:ext>
                  </a:extLst>
                </a:gridCol>
                <a:gridCol w="1582310">
                  <a:extLst>
                    <a:ext uri="{9D8B030D-6E8A-4147-A177-3AD203B41FA5}">
                      <a16:colId xmlns:a16="http://schemas.microsoft.com/office/drawing/2014/main" val="1838876175"/>
                    </a:ext>
                  </a:extLst>
                </a:gridCol>
                <a:gridCol w="1478943">
                  <a:extLst>
                    <a:ext uri="{9D8B030D-6E8A-4147-A177-3AD203B41FA5}">
                      <a16:colId xmlns:a16="http://schemas.microsoft.com/office/drawing/2014/main" val="2275957365"/>
                    </a:ext>
                  </a:extLst>
                </a:gridCol>
                <a:gridCol w="1614114">
                  <a:extLst>
                    <a:ext uri="{9D8B030D-6E8A-4147-A177-3AD203B41FA5}">
                      <a16:colId xmlns:a16="http://schemas.microsoft.com/office/drawing/2014/main" val="2902236466"/>
                    </a:ext>
                  </a:extLst>
                </a:gridCol>
                <a:gridCol w="1478940">
                  <a:extLst>
                    <a:ext uri="{9D8B030D-6E8A-4147-A177-3AD203B41FA5}">
                      <a16:colId xmlns:a16="http://schemas.microsoft.com/office/drawing/2014/main" val="740799873"/>
                    </a:ext>
                  </a:extLst>
                </a:gridCol>
              </a:tblGrid>
              <a:tr h="617115">
                <a:tc>
                  <a:txBody>
                    <a:bodyPr/>
                    <a:lstStyle/>
                    <a:p>
                      <a:pPr algn="ctr"/>
                      <a:r>
                        <a:rPr lang="en-US" sz="1600" dirty="0"/>
                        <a:t>SCENARIOS</a:t>
                      </a:r>
                      <a:endParaRPr lang="en-GB" sz="1600" dirty="0"/>
                    </a:p>
                  </a:txBody>
                  <a:tcPr anchor="ctr">
                    <a:solidFill>
                      <a:schemeClr val="accent1">
                        <a:lumMod val="50000"/>
                      </a:schemeClr>
                    </a:solidFill>
                  </a:tcPr>
                </a:tc>
                <a:tc>
                  <a:txBody>
                    <a:bodyPr/>
                    <a:lstStyle/>
                    <a:p>
                      <a:pPr algn="ctr"/>
                      <a:r>
                        <a:rPr lang="en-US" sz="1600" dirty="0"/>
                        <a:t>ASDEX-U</a:t>
                      </a:r>
                      <a:endParaRPr lang="en-GB" sz="1600" dirty="0"/>
                    </a:p>
                  </a:txBody>
                  <a:tcPr anchor="ctr">
                    <a:solidFill>
                      <a:schemeClr val="accent1">
                        <a:lumMod val="50000"/>
                      </a:schemeClr>
                    </a:solidFill>
                  </a:tcPr>
                </a:tc>
                <a:tc>
                  <a:txBody>
                    <a:bodyPr/>
                    <a:lstStyle/>
                    <a:p>
                      <a:pPr algn="ctr"/>
                      <a:r>
                        <a:rPr lang="en-US" sz="1600" dirty="0"/>
                        <a:t>WEST</a:t>
                      </a:r>
                      <a:endParaRPr lang="en-GB" sz="1600" dirty="0"/>
                    </a:p>
                  </a:txBody>
                  <a:tcPr anchor="ctr">
                    <a:solidFill>
                      <a:schemeClr val="accent1">
                        <a:lumMod val="50000"/>
                      </a:schemeClr>
                    </a:solidFill>
                  </a:tcPr>
                </a:tc>
                <a:tc>
                  <a:txBody>
                    <a:bodyPr/>
                    <a:lstStyle/>
                    <a:p>
                      <a:pPr algn="ctr"/>
                      <a:r>
                        <a:rPr lang="en-US" sz="1600" dirty="0"/>
                        <a:t>TCV</a:t>
                      </a:r>
                      <a:endParaRPr lang="en-GB" sz="1600" dirty="0"/>
                    </a:p>
                  </a:txBody>
                  <a:tcPr anchor="ctr">
                    <a:solidFill>
                      <a:schemeClr val="accent1">
                        <a:lumMod val="50000"/>
                      </a:schemeClr>
                    </a:solidFill>
                  </a:tcPr>
                </a:tc>
                <a:tc>
                  <a:txBody>
                    <a:bodyPr/>
                    <a:lstStyle/>
                    <a:p>
                      <a:pPr algn="ctr"/>
                      <a:r>
                        <a:rPr lang="en-US" sz="1600" dirty="0"/>
                        <a:t>W-7X</a:t>
                      </a:r>
                      <a:endParaRPr lang="en-GB" sz="1600" dirty="0"/>
                    </a:p>
                  </a:txBody>
                  <a:tcPr anchor="ctr">
                    <a:solidFill>
                      <a:schemeClr val="accent1">
                        <a:lumMod val="50000"/>
                      </a:schemeClr>
                    </a:solidFill>
                  </a:tcPr>
                </a:tc>
                <a:tc>
                  <a:txBody>
                    <a:bodyPr/>
                    <a:lstStyle/>
                    <a:p>
                      <a:pPr algn="ctr"/>
                      <a:r>
                        <a:rPr lang="en-US" sz="1600" dirty="0"/>
                        <a:t>MAST-U</a:t>
                      </a:r>
                      <a:endParaRPr lang="en-GB" sz="1600" dirty="0"/>
                    </a:p>
                  </a:txBody>
                  <a:tcPr anchor="ctr">
                    <a:solidFill>
                      <a:schemeClr val="accent1">
                        <a:lumMod val="50000"/>
                      </a:schemeClr>
                    </a:solidFill>
                  </a:tcPr>
                </a:tc>
                <a:tc>
                  <a:txBody>
                    <a:bodyPr/>
                    <a:lstStyle/>
                    <a:p>
                      <a:pPr algn="ctr"/>
                      <a:r>
                        <a:rPr lang="en-US" sz="1600" dirty="0"/>
                        <a:t>Total CC [k€]</a:t>
                      </a:r>
                      <a:endParaRPr lang="en-GB" sz="1600" dirty="0"/>
                    </a:p>
                  </a:txBody>
                  <a:tcPr anchor="ctr">
                    <a:solidFill>
                      <a:schemeClr val="accent1">
                        <a:lumMod val="50000"/>
                      </a:schemeClr>
                    </a:solidFill>
                  </a:tcPr>
                </a:tc>
                <a:extLst>
                  <a:ext uri="{0D108BD9-81ED-4DB2-BD59-A6C34878D82A}">
                    <a16:rowId xmlns:a16="http://schemas.microsoft.com/office/drawing/2014/main" val="125304413"/>
                  </a:ext>
                </a:extLst>
              </a:tr>
              <a:tr h="365163">
                <a:tc>
                  <a:txBody>
                    <a:bodyPr/>
                    <a:lstStyle/>
                    <a:p>
                      <a:r>
                        <a:rPr lang="en-US" sz="1600" dirty="0">
                          <a:solidFill>
                            <a:schemeClr val="bg1"/>
                          </a:solidFill>
                        </a:rPr>
                        <a:t>Current plan</a:t>
                      </a:r>
                      <a:endParaRPr lang="en-GB" sz="1600" dirty="0">
                        <a:solidFill>
                          <a:schemeClr val="bg1"/>
                        </a:solidFill>
                      </a:endParaRPr>
                    </a:p>
                  </a:txBody>
                  <a:tcPr anchor="ctr">
                    <a:solidFill>
                      <a:schemeClr val="accent1">
                        <a:lumMod val="50000"/>
                      </a:schemeClr>
                    </a:solidFill>
                  </a:tcPr>
                </a:tc>
                <a:tc>
                  <a:txBody>
                    <a:bodyPr/>
                    <a:lstStyle/>
                    <a:p>
                      <a:pPr algn="ctr"/>
                      <a:r>
                        <a:rPr lang="en-US" sz="1600" dirty="0">
                          <a:solidFill>
                            <a:schemeClr val="bg1"/>
                          </a:solidFill>
                        </a:rPr>
                        <a:t>4 696</a:t>
                      </a:r>
                      <a:endParaRPr lang="en-GB" sz="1600" dirty="0">
                        <a:solidFill>
                          <a:schemeClr val="bg1"/>
                        </a:solidFill>
                      </a:endParaRPr>
                    </a:p>
                  </a:txBody>
                  <a:tcPr anchor="ctr">
                    <a:solidFill>
                      <a:schemeClr val="accent1">
                        <a:lumMod val="50000"/>
                      </a:schemeClr>
                    </a:solidFill>
                  </a:tcPr>
                </a:tc>
                <a:tc>
                  <a:txBody>
                    <a:bodyPr/>
                    <a:lstStyle/>
                    <a:p>
                      <a:pPr algn="ctr"/>
                      <a:r>
                        <a:rPr lang="en-US" sz="1600" dirty="0">
                          <a:solidFill>
                            <a:schemeClr val="bg1"/>
                          </a:solidFill>
                        </a:rPr>
                        <a:t>3 967</a:t>
                      </a:r>
                      <a:endParaRPr lang="en-GB" sz="1600" dirty="0">
                        <a:solidFill>
                          <a:schemeClr val="bg1"/>
                        </a:solidFill>
                      </a:endParaRPr>
                    </a:p>
                  </a:txBody>
                  <a:tcPr anchor="ctr">
                    <a:solidFill>
                      <a:schemeClr val="accent1">
                        <a:lumMod val="50000"/>
                      </a:schemeClr>
                    </a:solidFill>
                  </a:tcPr>
                </a:tc>
                <a:tc>
                  <a:txBody>
                    <a:bodyPr/>
                    <a:lstStyle/>
                    <a:p>
                      <a:pPr algn="ctr"/>
                      <a:r>
                        <a:rPr lang="en-US" sz="1600" dirty="0">
                          <a:solidFill>
                            <a:schemeClr val="bg1"/>
                          </a:solidFill>
                        </a:rPr>
                        <a:t>2 315</a:t>
                      </a:r>
                      <a:endParaRPr lang="en-GB" sz="1600" dirty="0">
                        <a:solidFill>
                          <a:schemeClr val="bg1"/>
                        </a:solidFill>
                      </a:endParaRPr>
                    </a:p>
                  </a:txBody>
                  <a:tcPr anchor="ctr">
                    <a:solidFill>
                      <a:schemeClr val="accent1">
                        <a:lumMod val="50000"/>
                      </a:schemeClr>
                    </a:solidFill>
                  </a:tcPr>
                </a:tc>
                <a:tc>
                  <a:txBody>
                    <a:bodyPr/>
                    <a:lstStyle/>
                    <a:p>
                      <a:pPr algn="ctr"/>
                      <a:r>
                        <a:rPr lang="en-US" sz="1600" dirty="0">
                          <a:solidFill>
                            <a:schemeClr val="bg1"/>
                          </a:solidFill>
                        </a:rPr>
                        <a:t>7 633</a:t>
                      </a:r>
                      <a:endParaRPr lang="en-GB" sz="1600" dirty="0">
                        <a:solidFill>
                          <a:schemeClr val="bg1"/>
                        </a:solidFill>
                      </a:endParaRPr>
                    </a:p>
                  </a:txBody>
                  <a:tcPr anchor="ctr">
                    <a:solidFill>
                      <a:schemeClr val="accent1">
                        <a:lumMod val="50000"/>
                      </a:schemeClr>
                    </a:solidFill>
                  </a:tcPr>
                </a:tc>
                <a:tc>
                  <a:txBody>
                    <a:bodyPr/>
                    <a:lstStyle/>
                    <a:p>
                      <a:pPr algn="ctr"/>
                      <a:r>
                        <a:rPr lang="en-US" sz="1600" dirty="0">
                          <a:solidFill>
                            <a:schemeClr val="bg1"/>
                          </a:solidFill>
                        </a:rPr>
                        <a:t>0</a:t>
                      </a:r>
                      <a:endParaRPr lang="en-GB" sz="1600" dirty="0">
                        <a:solidFill>
                          <a:schemeClr val="bg1"/>
                        </a:solidFill>
                      </a:endParaRPr>
                    </a:p>
                  </a:txBody>
                  <a:tcPr anchor="ctr">
                    <a:solidFill>
                      <a:schemeClr val="accent1">
                        <a:lumMod val="50000"/>
                      </a:schemeClr>
                    </a:solidFill>
                  </a:tcPr>
                </a:tc>
                <a:tc>
                  <a:txBody>
                    <a:bodyPr/>
                    <a:lstStyle/>
                    <a:p>
                      <a:pPr algn="ctr"/>
                      <a:r>
                        <a:rPr lang="en-US" sz="1600" dirty="0">
                          <a:solidFill>
                            <a:schemeClr val="bg1"/>
                          </a:solidFill>
                        </a:rPr>
                        <a:t>18 611</a:t>
                      </a:r>
                      <a:endParaRPr lang="en-GB" sz="1600" dirty="0">
                        <a:solidFill>
                          <a:schemeClr val="bg1"/>
                        </a:solidFill>
                      </a:endParaRPr>
                    </a:p>
                  </a:txBody>
                  <a:tcPr anchor="ctr">
                    <a:solidFill>
                      <a:schemeClr val="accent1">
                        <a:lumMod val="50000"/>
                      </a:schemeClr>
                    </a:solidFill>
                  </a:tcPr>
                </a:tc>
                <a:extLst>
                  <a:ext uri="{0D108BD9-81ED-4DB2-BD59-A6C34878D82A}">
                    <a16:rowId xmlns:a16="http://schemas.microsoft.com/office/drawing/2014/main" val="3425731036"/>
                  </a:ext>
                </a:extLst>
              </a:tr>
              <a:tr h="441844">
                <a:tc>
                  <a:txBody>
                    <a:bodyPr/>
                    <a:lstStyle/>
                    <a:p>
                      <a:r>
                        <a:rPr lang="en-US" sz="1600" dirty="0"/>
                        <a:t>Scenario I: All machines 30%</a:t>
                      </a:r>
                      <a:endParaRPr lang="en-GB" sz="1600" dirty="0"/>
                    </a:p>
                  </a:txBody>
                  <a:tcPr anchor="ctr">
                    <a:solidFill>
                      <a:schemeClr val="accent1">
                        <a:lumMod val="20000"/>
                        <a:lumOff val="80000"/>
                      </a:schemeClr>
                    </a:solidFill>
                  </a:tcPr>
                </a:tc>
                <a:tc>
                  <a:txBody>
                    <a:bodyPr/>
                    <a:lstStyle/>
                    <a:p>
                      <a:pPr algn="ctr"/>
                      <a:r>
                        <a:rPr lang="en-US" sz="1600" dirty="0"/>
                        <a:t>5 120</a:t>
                      </a:r>
                      <a:endParaRPr lang="en-GB" sz="1600" dirty="0"/>
                    </a:p>
                  </a:txBody>
                  <a:tcPr anchor="ctr">
                    <a:solidFill>
                      <a:schemeClr val="accent1">
                        <a:lumMod val="20000"/>
                        <a:lumOff val="80000"/>
                      </a:schemeClr>
                    </a:solidFill>
                  </a:tcPr>
                </a:tc>
                <a:tc>
                  <a:txBody>
                    <a:bodyPr/>
                    <a:lstStyle/>
                    <a:p>
                      <a:pPr algn="ctr"/>
                      <a:r>
                        <a:rPr lang="en-US" sz="1600" dirty="0"/>
                        <a:t>4 323</a:t>
                      </a:r>
                      <a:endParaRPr lang="en-GB" sz="1600" dirty="0"/>
                    </a:p>
                  </a:txBody>
                  <a:tcPr anchor="ctr">
                    <a:solidFill>
                      <a:schemeClr val="accent1">
                        <a:lumMod val="20000"/>
                        <a:lumOff val="80000"/>
                      </a:schemeClr>
                    </a:solidFill>
                  </a:tcPr>
                </a:tc>
                <a:tc>
                  <a:txBody>
                    <a:bodyPr/>
                    <a:lstStyle/>
                    <a:p>
                      <a:pPr algn="ctr"/>
                      <a:r>
                        <a:rPr lang="en-US" sz="1600" dirty="0"/>
                        <a:t>2 527</a:t>
                      </a:r>
                      <a:endParaRPr lang="en-GB" sz="1600" dirty="0"/>
                    </a:p>
                  </a:txBody>
                  <a:tcPr anchor="ctr">
                    <a:solidFill>
                      <a:schemeClr val="accent1">
                        <a:lumMod val="20000"/>
                        <a:lumOff val="80000"/>
                      </a:schemeClr>
                    </a:solidFill>
                  </a:tcPr>
                </a:tc>
                <a:tc>
                  <a:txBody>
                    <a:bodyPr/>
                    <a:lstStyle/>
                    <a:p>
                      <a:pPr algn="ctr"/>
                      <a:r>
                        <a:rPr lang="en-US" sz="1600" dirty="0"/>
                        <a:t>8 325</a:t>
                      </a:r>
                      <a:endParaRPr lang="en-GB" sz="1600" dirty="0"/>
                    </a:p>
                  </a:txBody>
                  <a:tcPr anchor="ctr">
                    <a:solidFill>
                      <a:schemeClr val="accent1">
                        <a:lumMod val="20000"/>
                        <a:lumOff val="80000"/>
                      </a:schemeClr>
                    </a:solidFill>
                  </a:tcPr>
                </a:tc>
                <a:tc>
                  <a:txBody>
                    <a:bodyPr/>
                    <a:lstStyle/>
                    <a:p>
                      <a:pPr algn="ctr"/>
                      <a:r>
                        <a:rPr lang="en-US" sz="1600" dirty="0"/>
                        <a:t>0</a:t>
                      </a:r>
                      <a:endParaRPr lang="en-GB" sz="1600" dirty="0"/>
                    </a:p>
                  </a:txBody>
                  <a:tcPr anchor="ctr">
                    <a:solidFill>
                      <a:schemeClr val="accent1">
                        <a:lumMod val="20000"/>
                        <a:lumOff val="80000"/>
                      </a:schemeClr>
                    </a:solidFill>
                  </a:tcPr>
                </a:tc>
                <a:tc>
                  <a:txBody>
                    <a:bodyPr/>
                    <a:lstStyle/>
                    <a:p>
                      <a:pPr algn="ctr"/>
                      <a:r>
                        <a:rPr lang="en-US" sz="1600" dirty="0"/>
                        <a:t>20 295</a:t>
                      </a:r>
                      <a:endParaRPr lang="en-GB" sz="1600" dirty="0"/>
                    </a:p>
                  </a:txBody>
                  <a:tcPr anchor="ctr">
                    <a:solidFill>
                      <a:schemeClr val="accent1">
                        <a:lumMod val="20000"/>
                        <a:lumOff val="80000"/>
                      </a:schemeClr>
                    </a:solidFill>
                  </a:tcPr>
                </a:tc>
                <a:extLst>
                  <a:ext uri="{0D108BD9-81ED-4DB2-BD59-A6C34878D82A}">
                    <a16:rowId xmlns:a16="http://schemas.microsoft.com/office/drawing/2014/main" val="700044694"/>
                  </a:ext>
                </a:extLst>
              </a:tr>
              <a:tr h="355935">
                <a:tc>
                  <a:txBody>
                    <a:bodyPr/>
                    <a:lstStyle/>
                    <a:p>
                      <a:r>
                        <a:rPr lang="en-US" sz="1600" dirty="0">
                          <a:solidFill>
                            <a:schemeClr val="bg1"/>
                          </a:solidFill>
                        </a:rPr>
                        <a:t>Increase of op. cost for Sc. I</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424</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356</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212</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692</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0</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1 684</a:t>
                      </a:r>
                      <a:endParaRPr lang="en-GB" sz="1600" dirty="0">
                        <a:solidFill>
                          <a:schemeClr val="bg1"/>
                        </a:solidFill>
                      </a:endParaRPr>
                    </a:p>
                  </a:txBody>
                  <a:tcPr anchor="ctr">
                    <a:solidFill>
                      <a:schemeClr val="accent1">
                        <a:lumMod val="75000"/>
                      </a:schemeClr>
                    </a:solidFill>
                  </a:tcPr>
                </a:tc>
                <a:extLst>
                  <a:ext uri="{0D108BD9-81ED-4DB2-BD59-A6C34878D82A}">
                    <a16:rowId xmlns:a16="http://schemas.microsoft.com/office/drawing/2014/main" val="1049619256"/>
                  </a:ext>
                </a:extLst>
              </a:tr>
              <a:tr h="559024">
                <a:tc>
                  <a:txBody>
                    <a:bodyPr/>
                    <a:lstStyle/>
                    <a:p>
                      <a:r>
                        <a:rPr lang="en-US" sz="1600" dirty="0"/>
                        <a:t>Scenario II: AUG+WEST 35%; others 30%</a:t>
                      </a:r>
                      <a:endParaRPr lang="en-GB" sz="1600" dirty="0"/>
                    </a:p>
                  </a:txBody>
                  <a:tcPr anchor="ctr">
                    <a:solidFill>
                      <a:schemeClr val="accent1">
                        <a:lumMod val="20000"/>
                        <a:lumOff val="80000"/>
                      </a:schemeClr>
                    </a:solidFill>
                  </a:tcPr>
                </a:tc>
                <a:tc>
                  <a:txBody>
                    <a:bodyPr/>
                    <a:lstStyle/>
                    <a:p>
                      <a:pPr algn="ctr"/>
                      <a:r>
                        <a:rPr lang="en-US" sz="1600" dirty="0"/>
                        <a:t>5 973</a:t>
                      </a:r>
                      <a:endParaRPr lang="en-GB" sz="1600" dirty="0"/>
                    </a:p>
                  </a:txBody>
                  <a:tcPr anchor="ctr">
                    <a:solidFill>
                      <a:schemeClr val="accent1">
                        <a:lumMod val="20000"/>
                        <a:lumOff val="80000"/>
                      </a:schemeClr>
                    </a:solidFill>
                  </a:tcPr>
                </a:tc>
                <a:tc>
                  <a:txBody>
                    <a:bodyPr/>
                    <a:lstStyle/>
                    <a:p>
                      <a:pPr algn="ctr"/>
                      <a:r>
                        <a:rPr lang="en-US" sz="1600" dirty="0"/>
                        <a:t>5 044</a:t>
                      </a:r>
                      <a:endParaRPr lang="en-GB" sz="1600" dirty="0"/>
                    </a:p>
                  </a:txBody>
                  <a:tcPr anchor="ctr">
                    <a:solidFill>
                      <a:schemeClr val="accent1">
                        <a:lumMod val="20000"/>
                        <a:lumOff val="80000"/>
                      </a:schemeClr>
                    </a:solidFill>
                  </a:tcPr>
                </a:tc>
                <a:tc>
                  <a:txBody>
                    <a:bodyPr/>
                    <a:lstStyle/>
                    <a:p>
                      <a:pPr algn="ctr"/>
                      <a:r>
                        <a:rPr lang="en-US" sz="1600" dirty="0"/>
                        <a:t>2 527</a:t>
                      </a:r>
                      <a:endParaRPr lang="en-GB" sz="1600" dirty="0"/>
                    </a:p>
                  </a:txBody>
                  <a:tcPr anchor="ctr">
                    <a:solidFill>
                      <a:schemeClr val="accent1">
                        <a:lumMod val="20000"/>
                        <a:lumOff val="80000"/>
                      </a:schemeClr>
                    </a:solidFill>
                  </a:tcPr>
                </a:tc>
                <a:tc>
                  <a:txBody>
                    <a:bodyPr/>
                    <a:lstStyle/>
                    <a:p>
                      <a:pPr algn="ctr"/>
                      <a:r>
                        <a:rPr lang="en-US" sz="1600" dirty="0"/>
                        <a:t>8 325</a:t>
                      </a:r>
                      <a:endParaRPr lang="en-GB" sz="1600" dirty="0"/>
                    </a:p>
                  </a:txBody>
                  <a:tcPr anchor="ctr">
                    <a:solidFill>
                      <a:schemeClr val="accent1">
                        <a:lumMod val="20000"/>
                        <a:lumOff val="80000"/>
                      </a:schemeClr>
                    </a:solidFill>
                  </a:tcPr>
                </a:tc>
                <a:tc>
                  <a:txBody>
                    <a:bodyPr/>
                    <a:lstStyle/>
                    <a:p>
                      <a:pPr algn="ctr"/>
                      <a:r>
                        <a:rPr lang="en-US" sz="1600" dirty="0"/>
                        <a:t>0</a:t>
                      </a:r>
                      <a:endParaRPr lang="en-GB" sz="1600" dirty="0"/>
                    </a:p>
                  </a:txBody>
                  <a:tcPr anchor="ctr">
                    <a:solidFill>
                      <a:schemeClr val="accent1">
                        <a:lumMod val="20000"/>
                        <a:lumOff val="80000"/>
                      </a:schemeClr>
                    </a:solidFill>
                  </a:tcPr>
                </a:tc>
                <a:tc>
                  <a:txBody>
                    <a:bodyPr/>
                    <a:lstStyle/>
                    <a:p>
                      <a:pPr algn="ctr"/>
                      <a:r>
                        <a:rPr lang="en-US" sz="1600" dirty="0"/>
                        <a:t>21 869</a:t>
                      </a:r>
                      <a:endParaRPr lang="en-GB" sz="1600" dirty="0"/>
                    </a:p>
                  </a:txBody>
                  <a:tcPr anchor="ctr">
                    <a:solidFill>
                      <a:schemeClr val="accent1">
                        <a:lumMod val="20000"/>
                        <a:lumOff val="80000"/>
                      </a:schemeClr>
                    </a:solidFill>
                  </a:tcPr>
                </a:tc>
                <a:extLst>
                  <a:ext uri="{0D108BD9-81ED-4DB2-BD59-A6C34878D82A}">
                    <a16:rowId xmlns:a16="http://schemas.microsoft.com/office/drawing/2014/main" val="1841863093"/>
                  </a:ext>
                </a:extLst>
              </a:tr>
              <a:tr h="425989">
                <a:tc>
                  <a:txBody>
                    <a:bodyPr/>
                    <a:lstStyle/>
                    <a:p>
                      <a:r>
                        <a:rPr lang="en-US" sz="1600" dirty="0">
                          <a:solidFill>
                            <a:schemeClr val="bg1"/>
                          </a:solidFill>
                        </a:rPr>
                        <a:t>Increase of op. cost for Sc. II</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1 277</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1 077</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212</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692</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0</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3 258</a:t>
                      </a:r>
                      <a:endParaRPr lang="en-GB" sz="1600" dirty="0">
                        <a:solidFill>
                          <a:schemeClr val="bg1"/>
                        </a:solidFill>
                      </a:endParaRPr>
                    </a:p>
                  </a:txBody>
                  <a:tcPr anchor="ctr">
                    <a:solidFill>
                      <a:schemeClr val="accent1">
                        <a:lumMod val="75000"/>
                      </a:schemeClr>
                    </a:solidFill>
                  </a:tcPr>
                </a:tc>
                <a:extLst>
                  <a:ext uri="{0D108BD9-81ED-4DB2-BD59-A6C34878D82A}">
                    <a16:rowId xmlns:a16="http://schemas.microsoft.com/office/drawing/2014/main" val="3661261416"/>
                  </a:ext>
                </a:extLst>
              </a:tr>
              <a:tr h="616242">
                <a:tc>
                  <a:txBody>
                    <a:bodyPr/>
                    <a:lstStyle/>
                    <a:p>
                      <a:r>
                        <a:rPr lang="en-US" sz="1600" dirty="0"/>
                        <a:t>Scenario III: AUG+WEST 40%; others 30%</a:t>
                      </a:r>
                      <a:endParaRPr lang="en-GB" sz="1600" dirty="0"/>
                    </a:p>
                  </a:txBody>
                  <a:tcPr anchor="ctr">
                    <a:solidFill>
                      <a:schemeClr val="accent1">
                        <a:lumMod val="20000"/>
                        <a:lumOff val="80000"/>
                      </a:schemeClr>
                    </a:solidFill>
                  </a:tcPr>
                </a:tc>
                <a:tc>
                  <a:txBody>
                    <a:bodyPr/>
                    <a:lstStyle/>
                    <a:p>
                      <a:pPr algn="ctr"/>
                      <a:r>
                        <a:rPr lang="en-US" sz="1600" dirty="0"/>
                        <a:t>6 827</a:t>
                      </a:r>
                      <a:endParaRPr lang="en-GB" sz="1600" dirty="0"/>
                    </a:p>
                  </a:txBody>
                  <a:tcPr anchor="ctr">
                    <a:solidFill>
                      <a:schemeClr val="accent1">
                        <a:lumMod val="20000"/>
                        <a:lumOff val="80000"/>
                      </a:schemeClr>
                    </a:solidFill>
                  </a:tcPr>
                </a:tc>
                <a:tc>
                  <a:txBody>
                    <a:bodyPr/>
                    <a:lstStyle/>
                    <a:p>
                      <a:pPr algn="ctr"/>
                      <a:r>
                        <a:rPr lang="en-US" sz="1600" dirty="0"/>
                        <a:t>5 764</a:t>
                      </a:r>
                      <a:endParaRPr lang="en-GB" sz="1600" dirty="0"/>
                    </a:p>
                  </a:txBody>
                  <a:tcPr anchor="ctr">
                    <a:solidFill>
                      <a:schemeClr val="accent1">
                        <a:lumMod val="20000"/>
                        <a:lumOff val="80000"/>
                      </a:schemeClr>
                    </a:solidFill>
                  </a:tcPr>
                </a:tc>
                <a:tc>
                  <a:txBody>
                    <a:bodyPr/>
                    <a:lstStyle/>
                    <a:p>
                      <a:pPr algn="ctr"/>
                      <a:r>
                        <a:rPr lang="en-US" sz="1600" dirty="0"/>
                        <a:t>2 527</a:t>
                      </a:r>
                      <a:endParaRPr lang="en-GB" sz="1600" dirty="0"/>
                    </a:p>
                  </a:txBody>
                  <a:tcPr anchor="ctr">
                    <a:solidFill>
                      <a:schemeClr val="accent1">
                        <a:lumMod val="20000"/>
                        <a:lumOff val="80000"/>
                      </a:schemeClr>
                    </a:solidFill>
                  </a:tcPr>
                </a:tc>
                <a:tc>
                  <a:txBody>
                    <a:bodyPr/>
                    <a:lstStyle/>
                    <a:p>
                      <a:pPr algn="ctr"/>
                      <a:r>
                        <a:rPr lang="en-US" sz="1600" dirty="0"/>
                        <a:t>8 325</a:t>
                      </a:r>
                      <a:endParaRPr lang="en-GB" sz="1600" dirty="0"/>
                    </a:p>
                  </a:txBody>
                  <a:tcPr anchor="ctr">
                    <a:solidFill>
                      <a:schemeClr val="accent1">
                        <a:lumMod val="20000"/>
                        <a:lumOff val="80000"/>
                      </a:schemeClr>
                    </a:solidFill>
                  </a:tcPr>
                </a:tc>
                <a:tc>
                  <a:txBody>
                    <a:bodyPr/>
                    <a:lstStyle/>
                    <a:p>
                      <a:pPr algn="ctr"/>
                      <a:r>
                        <a:rPr lang="en-US" sz="1600" dirty="0"/>
                        <a:t>0</a:t>
                      </a:r>
                      <a:endParaRPr lang="en-GB" sz="1600" dirty="0"/>
                    </a:p>
                  </a:txBody>
                  <a:tcPr anchor="ctr">
                    <a:solidFill>
                      <a:schemeClr val="accent1">
                        <a:lumMod val="20000"/>
                        <a:lumOff val="80000"/>
                      </a:schemeClr>
                    </a:solidFill>
                  </a:tcPr>
                </a:tc>
                <a:tc>
                  <a:txBody>
                    <a:bodyPr/>
                    <a:lstStyle/>
                    <a:p>
                      <a:pPr algn="ctr"/>
                      <a:r>
                        <a:rPr lang="en-US" sz="1600" dirty="0"/>
                        <a:t>23 443</a:t>
                      </a:r>
                      <a:endParaRPr lang="en-GB" sz="1600" dirty="0"/>
                    </a:p>
                  </a:txBody>
                  <a:tcPr anchor="ctr">
                    <a:solidFill>
                      <a:schemeClr val="accent1">
                        <a:lumMod val="20000"/>
                        <a:lumOff val="80000"/>
                      </a:schemeClr>
                    </a:solidFill>
                  </a:tcPr>
                </a:tc>
                <a:extLst>
                  <a:ext uri="{0D108BD9-81ED-4DB2-BD59-A6C34878D82A}">
                    <a16:rowId xmlns:a16="http://schemas.microsoft.com/office/drawing/2014/main" val="68564566"/>
                  </a:ext>
                </a:extLst>
              </a:tr>
              <a:tr h="355901">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US" sz="1600" dirty="0">
                          <a:solidFill>
                            <a:schemeClr val="bg1"/>
                          </a:solidFill>
                        </a:rPr>
                        <a:t>Increase of op. cost for Sc. II</a:t>
                      </a:r>
                      <a:r>
                        <a:rPr lang="en-GB" sz="1600" dirty="0">
                          <a:solidFill>
                            <a:schemeClr val="bg1"/>
                          </a:solidFill>
                        </a:rPr>
                        <a:t>I</a:t>
                      </a:r>
                    </a:p>
                  </a:txBody>
                  <a:tcPr anchor="ctr">
                    <a:solidFill>
                      <a:schemeClr val="accent1">
                        <a:lumMod val="75000"/>
                      </a:schemeClr>
                    </a:solidFill>
                  </a:tcPr>
                </a:tc>
                <a:tc>
                  <a:txBody>
                    <a:bodyPr/>
                    <a:lstStyle/>
                    <a:p>
                      <a:pPr algn="ctr"/>
                      <a:r>
                        <a:rPr lang="en-US" sz="1600" dirty="0">
                          <a:solidFill>
                            <a:schemeClr val="bg1"/>
                          </a:solidFill>
                        </a:rPr>
                        <a:t>2 131</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1 797</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212</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692</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0</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4 832</a:t>
                      </a:r>
                    </a:p>
                  </a:txBody>
                  <a:tcPr anchor="ctr">
                    <a:solidFill>
                      <a:schemeClr val="accent1">
                        <a:lumMod val="75000"/>
                      </a:schemeClr>
                    </a:solidFill>
                  </a:tcPr>
                </a:tc>
                <a:extLst>
                  <a:ext uri="{0D108BD9-81ED-4DB2-BD59-A6C34878D82A}">
                    <a16:rowId xmlns:a16="http://schemas.microsoft.com/office/drawing/2014/main" val="3082397446"/>
                  </a:ext>
                </a:extLst>
              </a:tr>
              <a:tr h="383913">
                <a:tc>
                  <a:txBody>
                    <a:bodyPr/>
                    <a:lstStyle/>
                    <a:p>
                      <a:r>
                        <a:rPr lang="en-US" sz="1600" dirty="0"/>
                        <a:t>Scenario IV: AUG+WEST 40%; TCV 35%; others 30%</a:t>
                      </a:r>
                      <a:endParaRPr lang="en-GB" sz="1600" dirty="0"/>
                    </a:p>
                  </a:txBody>
                  <a:tcPr anchor="ctr">
                    <a:solidFill>
                      <a:schemeClr val="accent1">
                        <a:lumMod val="20000"/>
                        <a:lumOff val="80000"/>
                      </a:schemeClr>
                    </a:solidFill>
                  </a:tcPr>
                </a:tc>
                <a:tc>
                  <a:txBody>
                    <a:bodyPr/>
                    <a:lstStyle/>
                    <a:p>
                      <a:pPr algn="ctr"/>
                      <a:r>
                        <a:rPr lang="en-US" sz="1600" dirty="0"/>
                        <a:t>6 827</a:t>
                      </a:r>
                      <a:endParaRPr lang="en-GB" sz="1600" dirty="0"/>
                    </a:p>
                  </a:txBody>
                  <a:tcPr anchor="ctr">
                    <a:solidFill>
                      <a:schemeClr val="accent1">
                        <a:lumMod val="20000"/>
                        <a:lumOff val="80000"/>
                      </a:schemeClr>
                    </a:solidFill>
                  </a:tcPr>
                </a:tc>
                <a:tc>
                  <a:txBody>
                    <a:bodyPr/>
                    <a:lstStyle/>
                    <a:p>
                      <a:pPr algn="ctr"/>
                      <a:r>
                        <a:rPr lang="en-US" sz="1600" dirty="0"/>
                        <a:t>5 764</a:t>
                      </a:r>
                      <a:endParaRPr lang="en-GB" sz="1600" dirty="0"/>
                    </a:p>
                  </a:txBody>
                  <a:tcPr anchor="ctr">
                    <a:solidFill>
                      <a:schemeClr val="accent1">
                        <a:lumMod val="20000"/>
                        <a:lumOff val="80000"/>
                      </a:schemeClr>
                    </a:solidFill>
                  </a:tcPr>
                </a:tc>
                <a:tc>
                  <a:txBody>
                    <a:bodyPr/>
                    <a:lstStyle/>
                    <a:p>
                      <a:pPr algn="ctr"/>
                      <a:r>
                        <a:rPr lang="en-US" sz="1600" dirty="0"/>
                        <a:t>2 948</a:t>
                      </a:r>
                      <a:endParaRPr lang="en-GB" sz="1600" dirty="0"/>
                    </a:p>
                  </a:txBody>
                  <a:tcPr anchor="ctr">
                    <a:solidFill>
                      <a:schemeClr val="accent1">
                        <a:lumMod val="20000"/>
                        <a:lumOff val="80000"/>
                      </a:schemeClr>
                    </a:solidFill>
                  </a:tcPr>
                </a:tc>
                <a:tc>
                  <a:txBody>
                    <a:bodyPr/>
                    <a:lstStyle/>
                    <a:p>
                      <a:pPr algn="ctr"/>
                      <a:r>
                        <a:rPr lang="en-US" sz="1600" dirty="0"/>
                        <a:t>8 325</a:t>
                      </a:r>
                      <a:endParaRPr lang="en-GB" sz="1600" dirty="0"/>
                    </a:p>
                  </a:txBody>
                  <a:tcPr anchor="ctr">
                    <a:solidFill>
                      <a:schemeClr val="accent1">
                        <a:lumMod val="20000"/>
                        <a:lumOff val="80000"/>
                      </a:schemeClr>
                    </a:solidFill>
                  </a:tcPr>
                </a:tc>
                <a:tc>
                  <a:txBody>
                    <a:bodyPr/>
                    <a:lstStyle/>
                    <a:p>
                      <a:pPr algn="ctr"/>
                      <a:r>
                        <a:rPr lang="en-US" sz="1600" dirty="0"/>
                        <a:t>0</a:t>
                      </a:r>
                      <a:endParaRPr lang="en-GB" sz="1600" dirty="0"/>
                    </a:p>
                  </a:txBody>
                  <a:tcPr anchor="ctr">
                    <a:solidFill>
                      <a:schemeClr val="accent1">
                        <a:lumMod val="20000"/>
                        <a:lumOff val="80000"/>
                      </a:schemeClr>
                    </a:solidFill>
                  </a:tcPr>
                </a:tc>
                <a:tc>
                  <a:txBody>
                    <a:bodyPr/>
                    <a:lstStyle/>
                    <a:p>
                      <a:pPr algn="ctr"/>
                      <a:r>
                        <a:rPr lang="en-US" sz="1600" dirty="0"/>
                        <a:t>23 864</a:t>
                      </a:r>
                      <a:endParaRPr lang="en-GB" sz="1600" dirty="0"/>
                    </a:p>
                  </a:txBody>
                  <a:tcPr anchor="ctr">
                    <a:solidFill>
                      <a:schemeClr val="accent1">
                        <a:lumMod val="20000"/>
                        <a:lumOff val="80000"/>
                      </a:schemeClr>
                    </a:solidFill>
                  </a:tcPr>
                </a:tc>
                <a:extLst>
                  <a:ext uri="{0D108BD9-81ED-4DB2-BD59-A6C34878D82A}">
                    <a16:rowId xmlns:a16="http://schemas.microsoft.com/office/drawing/2014/main" val="679516743"/>
                  </a:ext>
                </a:extLst>
              </a:tr>
              <a:tr h="288714">
                <a:tc>
                  <a:txBody>
                    <a:bodyPr/>
                    <a:lstStyle/>
                    <a:p>
                      <a:pPr marL="0" marR="0" lvl="0" indent="0" algn="l" defTabSz="685800" eaLnBrk="1" fontAlgn="auto" latinLnBrk="0" hangingPunct="1">
                        <a:lnSpc>
                          <a:spcPct val="100000"/>
                        </a:lnSpc>
                        <a:spcBef>
                          <a:spcPts val="0"/>
                        </a:spcBef>
                        <a:spcAft>
                          <a:spcPts val="0"/>
                        </a:spcAft>
                        <a:buClrTx/>
                        <a:buSzTx/>
                        <a:buFontTx/>
                        <a:buNone/>
                        <a:tabLst/>
                        <a:defRPr/>
                      </a:pPr>
                      <a:r>
                        <a:rPr lang="en-US" sz="1600" dirty="0">
                          <a:solidFill>
                            <a:schemeClr val="bg1"/>
                          </a:solidFill>
                        </a:rPr>
                        <a:t>Increase of op. cost for Sc. II</a:t>
                      </a:r>
                      <a:r>
                        <a:rPr lang="en-GB" sz="1600" dirty="0">
                          <a:solidFill>
                            <a:schemeClr val="bg1"/>
                          </a:solidFill>
                        </a:rPr>
                        <a:t>I</a:t>
                      </a:r>
                    </a:p>
                  </a:txBody>
                  <a:tcPr anchor="ctr">
                    <a:solidFill>
                      <a:schemeClr val="accent1">
                        <a:lumMod val="75000"/>
                      </a:schemeClr>
                    </a:solidFill>
                  </a:tcPr>
                </a:tc>
                <a:tc>
                  <a:txBody>
                    <a:bodyPr/>
                    <a:lstStyle/>
                    <a:p>
                      <a:pPr algn="ctr"/>
                      <a:r>
                        <a:rPr lang="en-US" sz="1600" dirty="0">
                          <a:solidFill>
                            <a:schemeClr val="bg1"/>
                          </a:solidFill>
                        </a:rPr>
                        <a:t>2 131</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1 797</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633</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692</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0</a:t>
                      </a:r>
                      <a:endParaRPr lang="en-GB" sz="1600" dirty="0">
                        <a:solidFill>
                          <a:schemeClr val="bg1"/>
                        </a:solidFill>
                      </a:endParaRPr>
                    </a:p>
                  </a:txBody>
                  <a:tcPr anchor="ctr">
                    <a:solidFill>
                      <a:schemeClr val="accent1">
                        <a:lumMod val="75000"/>
                      </a:schemeClr>
                    </a:solidFill>
                  </a:tcPr>
                </a:tc>
                <a:tc>
                  <a:txBody>
                    <a:bodyPr/>
                    <a:lstStyle/>
                    <a:p>
                      <a:pPr algn="ctr"/>
                      <a:r>
                        <a:rPr lang="en-US" sz="1600" dirty="0">
                          <a:solidFill>
                            <a:schemeClr val="bg1"/>
                          </a:solidFill>
                        </a:rPr>
                        <a:t>5 253</a:t>
                      </a:r>
                      <a:endParaRPr lang="en-GB" sz="1600" dirty="0">
                        <a:solidFill>
                          <a:schemeClr val="bg1"/>
                        </a:solidFill>
                      </a:endParaRPr>
                    </a:p>
                  </a:txBody>
                  <a:tcPr anchor="ctr">
                    <a:solidFill>
                      <a:schemeClr val="accent1">
                        <a:lumMod val="75000"/>
                      </a:schemeClr>
                    </a:solidFill>
                  </a:tcPr>
                </a:tc>
                <a:extLst>
                  <a:ext uri="{0D108BD9-81ED-4DB2-BD59-A6C34878D82A}">
                    <a16:rowId xmlns:a16="http://schemas.microsoft.com/office/drawing/2014/main" val="2713898099"/>
                  </a:ext>
                </a:extLst>
              </a:tr>
            </a:tbl>
          </a:graphicData>
        </a:graphic>
      </p:graphicFrame>
    </p:spTree>
    <p:extLst>
      <p:ext uri="{BB962C8B-B14F-4D97-AF65-F5344CB8AC3E}">
        <p14:creationId xmlns:p14="http://schemas.microsoft.com/office/powerpoint/2010/main" val="3632613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F96E9-760A-AA4A-7D68-B4056C2FAD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FD5E29-32C3-A185-D394-5DC92D8D10A0}"/>
              </a:ext>
            </a:extLst>
          </p:cNvPr>
          <p:cNvSpPr>
            <a:spLocks noGrp="1"/>
          </p:cNvSpPr>
          <p:nvPr>
            <p:ph type="title"/>
          </p:nvPr>
        </p:nvSpPr>
        <p:spPr/>
        <p:txBody>
          <a:bodyPr/>
          <a:lstStyle/>
          <a:p>
            <a:r>
              <a:rPr lang="en-GB">
                <a:cs typeface="Arial"/>
              </a:rPr>
              <a:t>WPSA - 2027 budget requests and priorities</a:t>
            </a:r>
          </a:p>
        </p:txBody>
      </p:sp>
      <p:sp>
        <p:nvSpPr>
          <p:cNvPr id="5" name="Slide Number Placeholder 4">
            <a:extLst>
              <a:ext uri="{FF2B5EF4-FFF2-40B4-BE49-F238E27FC236}">
                <a16:creationId xmlns:a16="http://schemas.microsoft.com/office/drawing/2014/main" id="{3A0A2F7A-45B5-296A-D47C-F5C46F153743}"/>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8</a:t>
            </a:fld>
            <a:endParaRPr lang="en-GB">
              <a:solidFill>
                <a:prstClr val="white"/>
              </a:solidFill>
            </a:endParaRPr>
          </a:p>
        </p:txBody>
      </p:sp>
      <p:graphicFrame>
        <p:nvGraphicFramePr>
          <p:cNvPr id="4" name="Table 3">
            <a:extLst>
              <a:ext uri="{FF2B5EF4-FFF2-40B4-BE49-F238E27FC236}">
                <a16:creationId xmlns:a16="http://schemas.microsoft.com/office/drawing/2014/main" id="{AECB4090-4C9C-7702-FD14-38EEE6F538BA}"/>
              </a:ext>
            </a:extLst>
          </p:cNvPr>
          <p:cNvGraphicFramePr>
            <a:graphicFrameLocks noGrp="1"/>
          </p:cNvGraphicFramePr>
          <p:nvPr>
            <p:extLst>
              <p:ext uri="{D42A27DB-BD31-4B8C-83A1-F6EECF244321}">
                <p14:modId xmlns:p14="http://schemas.microsoft.com/office/powerpoint/2010/main" val="3311328798"/>
              </p:ext>
            </p:extLst>
          </p:nvPr>
        </p:nvGraphicFramePr>
        <p:xfrm>
          <a:off x="108856" y="1158550"/>
          <a:ext cx="11996703" cy="2054089"/>
        </p:xfrm>
        <a:graphic>
          <a:graphicData uri="http://schemas.openxmlformats.org/drawingml/2006/table">
            <a:tbl>
              <a:tblPr firstRow="1" bandRow="1">
                <a:tableStyleId>{5C22544A-7EE6-4342-B048-85BDC9FD1C3A}</a:tableStyleId>
              </a:tblPr>
              <a:tblGrid>
                <a:gridCol w="3968826">
                  <a:extLst>
                    <a:ext uri="{9D8B030D-6E8A-4147-A177-3AD203B41FA5}">
                      <a16:colId xmlns:a16="http://schemas.microsoft.com/office/drawing/2014/main" val="739719952"/>
                    </a:ext>
                  </a:extLst>
                </a:gridCol>
                <a:gridCol w="2171241">
                  <a:extLst>
                    <a:ext uri="{9D8B030D-6E8A-4147-A177-3AD203B41FA5}">
                      <a16:colId xmlns:a16="http://schemas.microsoft.com/office/drawing/2014/main" val="1452580535"/>
                    </a:ext>
                  </a:extLst>
                </a:gridCol>
                <a:gridCol w="1211852">
                  <a:extLst>
                    <a:ext uri="{9D8B030D-6E8A-4147-A177-3AD203B41FA5}">
                      <a16:colId xmlns:a16="http://schemas.microsoft.com/office/drawing/2014/main" val="1294906745"/>
                    </a:ext>
                  </a:extLst>
                </a:gridCol>
                <a:gridCol w="1191656">
                  <a:extLst>
                    <a:ext uri="{9D8B030D-6E8A-4147-A177-3AD203B41FA5}">
                      <a16:colId xmlns:a16="http://schemas.microsoft.com/office/drawing/2014/main" val="1627400644"/>
                    </a:ext>
                  </a:extLst>
                </a:gridCol>
                <a:gridCol w="989681">
                  <a:extLst>
                    <a:ext uri="{9D8B030D-6E8A-4147-A177-3AD203B41FA5}">
                      <a16:colId xmlns:a16="http://schemas.microsoft.com/office/drawing/2014/main" val="1838876175"/>
                    </a:ext>
                  </a:extLst>
                </a:gridCol>
                <a:gridCol w="1131065">
                  <a:extLst>
                    <a:ext uri="{9D8B030D-6E8A-4147-A177-3AD203B41FA5}">
                      <a16:colId xmlns:a16="http://schemas.microsoft.com/office/drawing/2014/main" val="2275957365"/>
                    </a:ext>
                  </a:extLst>
                </a:gridCol>
                <a:gridCol w="1332382">
                  <a:extLst>
                    <a:ext uri="{9D8B030D-6E8A-4147-A177-3AD203B41FA5}">
                      <a16:colId xmlns:a16="http://schemas.microsoft.com/office/drawing/2014/main" val="2582789418"/>
                    </a:ext>
                  </a:extLst>
                </a:gridCol>
              </a:tblGrid>
              <a:tr h="679607">
                <a:tc>
                  <a:txBody>
                    <a:bodyPr/>
                    <a:lstStyle/>
                    <a:p>
                      <a:pPr algn="ctr"/>
                      <a:r>
                        <a:rPr lang="en-US" sz="1600" dirty="0"/>
                        <a:t>Topic</a:t>
                      </a:r>
                      <a:endParaRPr lang="en-GB" sz="1600" dirty="0"/>
                    </a:p>
                  </a:txBody>
                  <a:tcPr anchor="ctr">
                    <a:solidFill>
                      <a:schemeClr val="accent1">
                        <a:lumMod val="50000"/>
                      </a:schemeClr>
                    </a:solidFill>
                  </a:tcPr>
                </a:tc>
                <a:tc>
                  <a:txBody>
                    <a:bodyPr/>
                    <a:lstStyle/>
                    <a:p>
                      <a:pPr algn="ctr"/>
                      <a:r>
                        <a:rPr lang="en-US" sz="1600" dirty="0"/>
                        <a:t>Required resources </a:t>
                      </a:r>
                    </a:p>
                    <a:p>
                      <a:pPr algn="ctr"/>
                      <a:r>
                        <a:rPr lang="en-US" sz="1600" dirty="0"/>
                        <a:t>(PM, hardware, facilities, …)</a:t>
                      </a:r>
                      <a:endParaRPr lang="en-GB" sz="1600" dirty="0"/>
                    </a:p>
                  </a:txBody>
                  <a:tcPr anchor="ctr">
                    <a:solidFill>
                      <a:schemeClr val="accent1">
                        <a:lumMod val="50000"/>
                      </a:schemeClr>
                    </a:solidFill>
                  </a:tcPr>
                </a:tc>
                <a:tc>
                  <a:txBody>
                    <a:bodyPr/>
                    <a:lstStyle/>
                    <a:p>
                      <a:pPr algn="ctr"/>
                      <a:r>
                        <a:rPr lang="en-US" sz="1600" dirty="0"/>
                        <a:t>Associated CC budget* [k€] </a:t>
                      </a:r>
                      <a:endParaRPr lang="en-GB" sz="1600" dirty="0"/>
                    </a:p>
                  </a:txBody>
                  <a:tcPr anchor="ctr">
                    <a:solidFill>
                      <a:schemeClr val="accent1">
                        <a:lumMod val="50000"/>
                      </a:schemeClr>
                    </a:solidFill>
                  </a:tcPr>
                </a:tc>
                <a:tc>
                  <a:txBody>
                    <a:bodyPr/>
                    <a:lstStyle/>
                    <a:p>
                      <a:pPr algn="ctr"/>
                      <a:r>
                        <a:rPr lang="en-US" sz="1600" dirty="0"/>
                        <a:t>Associated EC budget* [k€]</a:t>
                      </a:r>
                      <a:endParaRPr lang="en-GB" sz="1600" dirty="0"/>
                    </a:p>
                  </a:txBody>
                  <a:tcPr anchor="ctr">
                    <a:solidFill>
                      <a:schemeClr val="accent1">
                        <a:lumMod val="50000"/>
                      </a:schemeClr>
                    </a:solidFill>
                  </a:tcPr>
                </a:tc>
                <a:tc>
                  <a:txBody>
                    <a:bodyPr/>
                    <a:lstStyle/>
                    <a:p>
                      <a:pPr algn="ctr"/>
                      <a:r>
                        <a:rPr lang="en-US" sz="1600"/>
                        <a:t>WP priority </a:t>
                      </a:r>
                    </a:p>
                  </a:txBody>
                  <a:tcPr anchor="ctr">
                    <a:solidFill>
                      <a:schemeClr val="accent1">
                        <a:lumMod val="50000"/>
                      </a:schemeClr>
                    </a:solidFill>
                  </a:tcPr>
                </a:tc>
                <a:tc>
                  <a:txBody>
                    <a:bodyPr/>
                    <a:lstStyle/>
                    <a:p>
                      <a:pPr algn="ctr"/>
                      <a:r>
                        <a:rPr lang="en-US" sz="1600" dirty="0">
                          <a:solidFill>
                            <a:srgbClr val="FF0000"/>
                          </a:solidFill>
                        </a:rPr>
                        <a:t>PSD priority </a:t>
                      </a:r>
                    </a:p>
                    <a:p>
                      <a:pPr algn="ctr"/>
                      <a:r>
                        <a:rPr lang="en-US" sz="1600" dirty="0">
                          <a:solidFill>
                            <a:srgbClr val="FF0000"/>
                          </a:solidFill>
                        </a:rPr>
                        <a:t>TBD</a:t>
                      </a:r>
                      <a:endParaRPr lang="en-GB" sz="1600" dirty="0">
                        <a:solidFill>
                          <a:srgbClr val="FF0000"/>
                        </a:solidFill>
                      </a:endParaRPr>
                    </a:p>
                  </a:txBody>
                  <a:tcPr anchor="ctr">
                    <a:solidFill>
                      <a:schemeClr val="accent1">
                        <a:lumMod val="50000"/>
                      </a:schemeClr>
                    </a:solidFill>
                  </a:tcPr>
                </a:tc>
                <a:tc>
                  <a:txBody>
                    <a:bodyPr/>
                    <a:lstStyle/>
                    <a:p>
                      <a:pPr lvl="0" algn="ctr">
                        <a:buNone/>
                      </a:pPr>
                      <a:r>
                        <a:rPr lang="en-US" sz="1600">
                          <a:solidFill>
                            <a:srgbClr val="FF0000"/>
                          </a:solidFill>
                        </a:rPr>
                        <a:t>PSD comments</a:t>
                      </a:r>
                      <a:endParaRPr lang="en-US" sz="1600" dirty="0">
                        <a:solidFill>
                          <a:srgbClr val="FF0000"/>
                        </a:solidFill>
                      </a:endParaRPr>
                    </a:p>
                  </a:txBody>
                  <a:tcPr anchor="ctr">
                    <a:solidFill>
                      <a:schemeClr val="accent1">
                        <a:lumMod val="50000"/>
                      </a:schemeClr>
                    </a:solidFill>
                  </a:tcPr>
                </a:tc>
                <a:extLst>
                  <a:ext uri="{0D108BD9-81ED-4DB2-BD59-A6C34878D82A}">
                    <a16:rowId xmlns:a16="http://schemas.microsoft.com/office/drawing/2014/main" val="125304413"/>
                  </a:ext>
                </a:extLst>
              </a:tr>
              <a:tr h="828989">
                <a:tc>
                  <a:txBody>
                    <a:bodyPr/>
                    <a:lstStyle/>
                    <a:p>
                      <a:pPr algn="l"/>
                      <a:r>
                        <a:rPr lang="en-GB" sz="1600"/>
                        <a:t>Support ongoing projects and diagnostics for W phase</a:t>
                      </a:r>
                      <a:endParaRPr lang="de-DE" sz="1600" kern="1200" noProof="0">
                        <a:solidFill>
                          <a:schemeClr val="dk1"/>
                        </a:solidFill>
                        <a:latin typeface="+mn-lt"/>
                        <a:ea typeface="+mn-ea"/>
                        <a:cs typeface="+mn-cs"/>
                      </a:endParaRPr>
                    </a:p>
                  </a:txBody>
                  <a:tcPr anchor="ctr"/>
                </a:tc>
                <a:tc>
                  <a:txBody>
                    <a:bodyPr/>
                    <a:lstStyle/>
                    <a:p>
                      <a:pPr algn="ctr"/>
                      <a:r>
                        <a:rPr lang="en-GB" sz="1600"/>
                        <a:t>50PM</a:t>
                      </a:r>
                    </a:p>
                    <a:p>
                      <a:pPr lvl="0" algn="ctr">
                        <a:buNone/>
                      </a:pPr>
                      <a:r>
                        <a:rPr lang="en-GB" sz="1600" b="0" i="0" u="none" strike="noStrike" noProof="0">
                          <a:solidFill>
                            <a:srgbClr val="000000"/>
                          </a:solidFill>
                          <a:latin typeface="Calibri"/>
                          <a:ea typeface="Calibri"/>
                          <a:cs typeface="Calibri"/>
                        </a:rPr>
                        <a:t>Missions – 900ppd</a:t>
                      </a:r>
                    </a:p>
                    <a:p>
                      <a:pPr lvl="0" algn="ctr">
                        <a:buNone/>
                      </a:pPr>
                      <a:r>
                        <a:rPr lang="en-GB" sz="1600" b="0" i="0" u="none" strike="noStrike" noProof="0">
                          <a:solidFill>
                            <a:srgbClr val="000000"/>
                          </a:solidFill>
                          <a:latin typeface="Calibri"/>
                          <a:ea typeface="Calibri"/>
                          <a:cs typeface="Calibri"/>
                        </a:rPr>
                        <a:t>Secondment – 20 </a:t>
                      </a:r>
                      <a:r>
                        <a:rPr lang="en-GB" sz="1600" b="0" i="0" u="none" strike="noStrike" noProof="0" err="1">
                          <a:solidFill>
                            <a:srgbClr val="000000"/>
                          </a:solidFill>
                          <a:latin typeface="Calibri"/>
                          <a:ea typeface="Calibri"/>
                          <a:cs typeface="Calibri"/>
                        </a:rPr>
                        <a:t>ppms</a:t>
                      </a:r>
                      <a:endParaRPr lang="en-GB" sz="1600" b="0" i="0" u="none" strike="noStrike" noProof="0" dirty="0" err="1">
                        <a:solidFill>
                          <a:srgbClr val="000000"/>
                        </a:solidFill>
                        <a:latin typeface="Calibri"/>
                        <a:ea typeface="Calibri"/>
                        <a:cs typeface="Calibri"/>
                      </a:endParaRPr>
                    </a:p>
                  </a:txBody>
                  <a:tcPr anchor="ctr"/>
                </a:tc>
                <a:tc>
                  <a:txBody>
                    <a:bodyPr/>
                    <a:lstStyle/>
                    <a:p>
                      <a:pPr lvl="0" algn="ctr">
                        <a:buNone/>
                      </a:pPr>
                      <a:r>
                        <a:rPr lang="en-GB" sz="1600"/>
                        <a:t>213.54</a:t>
                      </a:r>
                    </a:p>
                    <a:p>
                      <a:pPr lvl="0" algn="ctr">
                        <a:lnSpc>
                          <a:spcPct val="100000"/>
                        </a:lnSpc>
                        <a:spcBef>
                          <a:spcPts val="0"/>
                        </a:spcBef>
                        <a:spcAft>
                          <a:spcPts val="0"/>
                        </a:spcAft>
                        <a:buNone/>
                      </a:pPr>
                      <a:r>
                        <a:rPr lang="en-GB" sz="1600" b="0" i="0" u="none" strike="noStrike" noProof="0">
                          <a:solidFill>
                            <a:srgbClr val="000000"/>
                          </a:solidFill>
                          <a:latin typeface="Calibri"/>
                          <a:ea typeface="Calibri"/>
                          <a:cs typeface="Calibri"/>
                        </a:rPr>
                        <a:t>267.75</a:t>
                      </a:r>
                    </a:p>
                    <a:p>
                      <a:pPr lvl="0" algn="ctr">
                        <a:lnSpc>
                          <a:spcPct val="100000"/>
                        </a:lnSpc>
                        <a:spcBef>
                          <a:spcPts val="0"/>
                        </a:spcBef>
                        <a:spcAft>
                          <a:spcPts val="0"/>
                        </a:spcAft>
                        <a:buNone/>
                      </a:pPr>
                      <a:r>
                        <a:rPr lang="en-GB" sz="1600" b="0" i="0" u="none" strike="noStrike" noProof="0">
                          <a:solidFill>
                            <a:srgbClr val="000000"/>
                          </a:solidFill>
                          <a:latin typeface="Calibri"/>
                          <a:ea typeface="Calibri"/>
                          <a:cs typeface="Calibri"/>
                        </a:rPr>
                        <a:t>116.67</a:t>
                      </a:r>
                      <a:endParaRPr lang="en-GB" sz="1600" b="0" i="0" u="none" strike="noStrike" noProof="0" dirty="0">
                        <a:solidFill>
                          <a:srgbClr val="000000"/>
                        </a:solidFill>
                        <a:latin typeface="Calibri"/>
                        <a:ea typeface="Calibri"/>
                        <a:cs typeface="Calibri"/>
                      </a:endParaRPr>
                    </a:p>
                  </a:txBody>
                  <a:tcPr anchor="ctr"/>
                </a:tc>
                <a:tc>
                  <a:txBody>
                    <a:bodyPr/>
                    <a:lstStyle/>
                    <a:p>
                      <a:pPr lvl="0" algn="ctr">
                        <a:buNone/>
                      </a:pPr>
                      <a:r>
                        <a:rPr lang="en-GB" sz="1600"/>
                        <a:t>234.9</a:t>
                      </a:r>
                    </a:p>
                    <a:p>
                      <a:pPr lvl="0" algn="ctr">
                        <a:buNone/>
                      </a:pPr>
                      <a:r>
                        <a:rPr lang="en-GB" sz="1600"/>
                        <a:t>210.38</a:t>
                      </a:r>
                      <a:endParaRPr lang="en-GB" sz="1600" dirty="0"/>
                    </a:p>
                    <a:p>
                      <a:pPr lvl="0" algn="ctr">
                        <a:buNone/>
                      </a:pPr>
                      <a:r>
                        <a:rPr lang="en-GB" sz="1600"/>
                        <a:t>64.17</a:t>
                      </a:r>
                      <a:endParaRPr lang="en-GB"/>
                    </a:p>
                  </a:txBody>
                  <a:tcPr anchor="ctr"/>
                </a:tc>
                <a:tc>
                  <a:txBody>
                    <a:bodyPr/>
                    <a:lstStyle/>
                    <a:p>
                      <a:pPr algn="ctr"/>
                      <a:r>
                        <a:rPr lang="en-US" sz="1600" dirty="0"/>
                        <a:t>High</a:t>
                      </a:r>
                      <a:endParaRPr lang="en-GB" sz="1600" dirty="0"/>
                    </a:p>
                  </a:txBody>
                  <a:tcPr anchor="ctr"/>
                </a:tc>
                <a:tc>
                  <a:txBody>
                    <a:bodyPr/>
                    <a:lstStyle/>
                    <a:p>
                      <a:pPr algn="ctr"/>
                      <a:r>
                        <a:rPr lang="en-GB" sz="1600"/>
                        <a:t>TBD</a:t>
                      </a:r>
                      <a:endParaRPr lang="en-GB" sz="1600" dirty="0"/>
                    </a:p>
                  </a:txBody>
                  <a:tcPr anchor="ctr"/>
                </a:tc>
                <a:tc>
                  <a:txBody>
                    <a:bodyPr/>
                    <a:lstStyle/>
                    <a:p>
                      <a:pPr lvl="0" algn="ctr">
                        <a:buNone/>
                      </a:pPr>
                      <a:r>
                        <a:rPr lang="en-GB" sz="1600" b="0" i="0" u="none" strike="noStrike" noProof="0" dirty="0">
                          <a:solidFill>
                            <a:srgbClr val="000000"/>
                          </a:solidFill>
                          <a:latin typeface="Calibri"/>
                          <a:ea typeface="Calibri"/>
                          <a:cs typeface="Calibri"/>
                        </a:rPr>
                        <a:t>Requires split by </a:t>
                      </a:r>
                      <a:r>
                        <a:rPr lang="en-GB" sz="1600" b="0" i="0" u="none" strike="noStrike" noProof="0" dirty="0" err="1">
                          <a:solidFill>
                            <a:srgbClr val="000000"/>
                          </a:solidFill>
                          <a:latin typeface="Calibri"/>
                          <a:ea typeface="Calibri"/>
                          <a:cs typeface="Calibri"/>
                        </a:rPr>
                        <a:t>Diagn</a:t>
                      </a:r>
                    </a:p>
                  </a:txBody>
                  <a:tcPr anchor="ctr"/>
                </a:tc>
                <a:extLst>
                  <a:ext uri="{0D108BD9-81ED-4DB2-BD59-A6C34878D82A}">
                    <a16:rowId xmlns:a16="http://schemas.microsoft.com/office/drawing/2014/main" val="3425731036"/>
                  </a:ext>
                </a:extLst>
              </a:tr>
              <a:tr h="402140">
                <a:tc>
                  <a:txBody>
                    <a:bodyPr/>
                    <a:lstStyle/>
                    <a:p>
                      <a:pPr lvl="0" algn="l">
                        <a:buNone/>
                      </a:pPr>
                      <a:r>
                        <a:rPr lang="de-DE" sz="1600" kern="1200" noProof="0" dirty="0">
                          <a:solidFill>
                            <a:schemeClr val="dk1"/>
                          </a:solidFill>
                          <a:latin typeface="+mn-lt"/>
                          <a:ea typeface="+mn-ea"/>
                          <a:cs typeface="+mn-cs"/>
                        </a:rPr>
                        <a:t>Total </a:t>
                      </a:r>
                      <a:r>
                        <a:rPr lang="de-DE" sz="1600" kern="1200" noProof="0" dirty="0" err="1">
                          <a:solidFill>
                            <a:schemeClr val="dk1"/>
                          </a:solidFill>
                          <a:latin typeface="+mn-lt"/>
                          <a:ea typeface="+mn-ea"/>
                          <a:cs typeface="+mn-cs"/>
                        </a:rPr>
                        <a:t>resources</a:t>
                      </a:r>
                      <a:r>
                        <a:rPr lang="de-DE" sz="1600" kern="1200" noProof="0" dirty="0">
                          <a:solidFill>
                            <a:schemeClr val="dk1"/>
                          </a:solidFill>
                          <a:latin typeface="+mn-lt"/>
                          <a:ea typeface="+mn-ea"/>
                          <a:cs typeface="+mn-cs"/>
                        </a:rPr>
                        <a:t> - 926.25k€</a:t>
                      </a:r>
                    </a:p>
                  </a:txBody>
                  <a:tcPr anchor="ctr"/>
                </a:tc>
                <a:tc>
                  <a:txBody>
                    <a:bodyPr/>
                    <a:lstStyle/>
                    <a:p>
                      <a:pPr marL="0" marR="0" lvl="0" indent="0" algn="ctr">
                        <a:lnSpc>
                          <a:spcPct val="100000"/>
                        </a:lnSpc>
                        <a:spcBef>
                          <a:spcPts val="0"/>
                        </a:spcBef>
                        <a:spcAft>
                          <a:spcPts val="0"/>
                        </a:spcAft>
                        <a:buClrTx/>
                        <a:buSzTx/>
                        <a:buFontTx/>
                        <a:buNone/>
                      </a:pPr>
                      <a:endParaRPr lang="en-GB" sz="1600" dirty="0"/>
                    </a:p>
                  </a:txBody>
                  <a:tcPr anchor="ctr"/>
                </a:tc>
                <a:tc>
                  <a:txBody>
                    <a:bodyPr/>
                    <a:lstStyle/>
                    <a:p>
                      <a:pPr lvl="0" algn="ctr">
                        <a:buNone/>
                      </a:pPr>
                      <a:r>
                        <a:rPr lang="en-GB" sz="1600"/>
                        <a:t>597.96</a:t>
                      </a:r>
                      <a:endParaRPr lang="en-US"/>
                    </a:p>
                  </a:txBody>
                  <a:tcPr anchor="ctr"/>
                </a:tc>
                <a:tc>
                  <a:txBody>
                    <a:bodyPr/>
                    <a:lstStyle/>
                    <a:p>
                      <a:pPr lvl="0" algn="ctr">
                        <a:buNone/>
                      </a:pPr>
                      <a:r>
                        <a:rPr lang="en-GB" sz="1600"/>
                        <a:t>509.45</a:t>
                      </a:r>
                      <a:endParaRPr lang="en-GB" sz="1600" dirty="0"/>
                    </a:p>
                  </a:txBody>
                  <a:tcPr anchor="ctr"/>
                </a:tc>
                <a:tc>
                  <a:txBody>
                    <a:bodyPr/>
                    <a:lstStyle/>
                    <a:p>
                      <a:pPr lvl="0" algn="ctr">
                        <a:buNone/>
                      </a:pPr>
                      <a:endParaRPr lang="en-US" sz="1600" b="0" i="0" u="none" strike="noStrike" kern="0" cap="none" spc="0" normalizeH="0" baseline="0" noProof="0" dirty="0">
                        <a:ln>
                          <a:noFill/>
                        </a:ln>
                        <a:solidFill>
                          <a:prstClr val="black"/>
                        </a:solidFill>
                        <a:effectLst/>
                        <a:uLnTx/>
                        <a:uFillTx/>
                        <a:latin typeface="Calibri"/>
                        <a:cs typeface="Arial"/>
                      </a:endParaRPr>
                    </a:p>
                  </a:txBody>
                  <a:tcPr anchor="ctr"/>
                </a:tc>
                <a:tc>
                  <a:txBody>
                    <a:bodyPr/>
                    <a:lstStyle/>
                    <a:p>
                      <a:pPr lvl="0" algn="ctr">
                        <a:buNone/>
                      </a:pPr>
                      <a:endParaRPr lang="en-GB" sz="1600" dirty="0"/>
                    </a:p>
                  </a:txBody>
                  <a:tcPr anchor="ctr"/>
                </a:tc>
                <a:tc>
                  <a:txBody>
                    <a:bodyPr/>
                    <a:lstStyle/>
                    <a:p>
                      <a:pPr lvl="0" algn="ctr">
                        <a:buNone/>
                      </a:pPr>
                      <a:endParaRPr lang="en-GB" sz="1600" dirty="0"/>
                    </a:p>
                  </a:txBody>
                  <a:tcPr anchor="ctr"/>
                </a:tc>
                <a:extLst>
                  <a:ext uri="{0D108BD9-81ED-4DB2-BD59-A6C34878D82A}">
                    <a16:rowId xmlns:a16="http://schemas.microsoft.com/office/drawing/2014/main" val="322410761"/>
                  </a:ext>
                </a:extLst>
              </a:tr>
            </a:tbl>
          </a:graphicData>
        </a:graphic>
      </p:graphicFrame>
      <p:sp>
        <p:nvSpPr>
          <p:cNvPr id="3" name="TextBox 2">
            <a:extLst>
              <a:ext uri="{FF2B5EF4-FFF2-40B4-BE49-F238E27FC236}">
                <a16:creationId xmlns:a16="http://schemas.microsoft.com/office/drawing/2014/main" id="{DBB5A522-7AE1-09CC-1B64-DA9C3470992C}"/>
              </a:ext>
            </a:extLst>
          </p:cNvPr>
          <p:cNvSpPr txBox="1"/>
          <p:nvPr/>
        </p:nvSpPr>
        <p:spPr bwMode="auto">
          <a:xfrm>
            <a:off x="787179" y="6514685"/>
            <a:ext cx="11391965" cy="360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solidFill>
                  <a:schemeClr val="bg1"/>
                </a:solidFill>
              </a:rPr>
              <a:t>*Conversion: Numbers provided in PB preemeting presentation were used in the table above </a:t>
            </a:r>
            <a:endParaRPr lang="en-GB">
              <a:solidFill>
                <a:schemeClr val="bg1"/>
              </a:solidFill>
              <a:highlight>
                <a:srgbClr val="FFFF00"/>
              </a:highlight>
              <a:ea typeface="Calibri"/>
              <a:cs typeface="Calibri"/>
            </a:endParaRPr>
          </a:p>
        </p:txBody>
      </p:sp>
      <p:pic>
        <p:nvPicPr>
          <p:cNvPr id="6" name="Picture 5">
            <a:extLst>
              <a:ext uri="{FF2B5EF4-FFF2-40B4-BE49-F238E27FC236}">
                <a16:creationId xmlns:a16="http://schemas.microsoft.com/office/drawing/2014/main" id="{EED97F33-6D90-9980-8F09-215CE9DABDBF}"/>
              </a:ext>
            </a:extLst>
          </p:cNvPr>
          <p:cNvPicPr>
            <a:picLocks noChangeAspect="1"/>
          </p:cNvPicPr>
          <p:nvPr/>
        </p:nvPicPr>
        <p:blipFill>
          <a:blip r:embed="rId2"/>
          <a:stretch>
            <a:fillRect/>
          </a:stretch>
        </p:blipFill>
        <p:spPr>
          <a:xfrm>
            <a:off x="111369" y="3945601"/>
            <a:ext cx="3871965" cy="1788711"/>
          </a:xfrm>
          <a:prstGeom prst="rect">
            <a:avLst/>
          </a:prstGeom>
        </p:spPr>
      </p:pic>
    </p:spTree>
    <p:extLst>
      <p:ext uri="{BB962C8B-B14F-4D97-AF65-F5344CB8AC3E}">
        <p14:creationId xmlns:p14="http://schemas.microsoft.com/office/powerpoint/2010/main" val="687181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1D392-B15C-58AC-F74C-E5F47980A7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7E570-2950-7FDB-7B7F-72B0DE3E37C6}"/>
              </a:ext>
            </a:extLst>
          </p:cNvPr>
          <p:cNvSpPr>
            <a:spLocks noGrp="1"/>
          </p:cNvSpPr>
          <p:nvPr>
            <p:ph type="title"/>
          </p:nvPr>
        </p:nvSpPr>
        <p:spPr/>
        <p:txBody>
          <a:bodyPr/>
          <a:lstStyle/>
          <a:p>
            <a:r>
              <a:rPr lang="en-GB" dirty="0"/>
              <a:t>Enhancements WP</a:t>
            </a:r>
            <a:r>
              <a:rPr lang="pl-PL" dirty="0"/>
              <a:t>TE</a:t>
            </a:r>
            <a:r>
              <a:rPr lang="en-GB" dirty="0"/>
              <a:t> - 2026 budget requests</a:t>
            </a:r>
          </a:p>
        </p:txBody>
      </p:sp>
      <p:sp>
        <p:nvSpPr>
          <p:cNvPr id="5" name="Slide Number Placeholder 4">
            <a:extLst>
              <a:ext uri="{FF2B5EF4-FFF2-40B4-BE49-F238E27FC236}">
                <a16:creationId xmlns:a16="http://schemas.microsoft.com/office/drawing/2014/main" id="{3EA29CCC-FAC8-8CD0-6218-79AEAA7CA0FA}"/>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9</a:t>
            </a:fld>
            <a:endParaRPr lang="en-GB">
              <a:solidFill>
                <a:prstClr val="white"/>
              </a:solidFill>
            </a:endParaRPr>
          </a:p>
        </p:txBody>
      </p:sp>
      <p:graphicFrame>
        <p:nvGraphicFramePr>
          <p:cNvPr id="4" name="Table 3">
            <a:extLst>
              <a:ext uri="{FF2B5EF4-FFF2-40B4-BE49-F238E27FC236}">
                <a16:creationId xmlns:a16="http://schemas.microsoft.com/office/drawing/2014/main" id="{856A7DAA-33A5-DEE3-080C-71BA592FDAAF}"/>
              </a:ext>
            </a:extLst>
          </p:cNvPr>
          <p:cNvGraphicFramePr>
            <a:graphicFrameLocks noGrp="1"/>
          </p:cNvGraphicFramePr>
          <p:nvPr>
            <p:extLst>
              <p:ext uri="{D42A27DB-BD31-4B8C-83A1-F6EECF244321}">
                <p14:modId xmlns:p14="http://schemas.microsoft.com/office/powerpoint/2010/main" val="3433547065"/>
              </p:ext>
            </p:extLst>
          </p:nvPr>
        </p:nvGraphicFramePr>
        <p:xfrm>
          <a:off x="241583" y="981668"/>
          <a:ext cx="11708834" cy="3187782"/>
        </p:xfrm>
        <a:graphic>
          <a:graphicData uri="http://schemas.openxmlformats.org/drawingml/2006/table">
            <a:tbl>
              <a:tblPr firstRow="1" bandRow="1">
                <a:tableStyleId>{5C22544A-7EE6-4342-B048-85BDC9FD1C3A}</a:tableStyleId>
              </a:tblPr>
              <a:tblGrid>
                <a:gridCol w="4887008">
                  <a:extLst>
                    <a:ext uri="{9D8B030D-6E8A-4147-A177-3AD203B41FA5}">
                      <a16:colId xmlns:a16="http://schemas.microsoft.com/office/drawing/2014/main" val="739719952"/>
                    </a:ext>
                  </a:extLst>
                </a:gridCol>
                <a:gridCol w="1932167">
                  <a:extLst>
                    <a:ext uri="{9D8B030D-6E8A-4147-A177-3AD203B41FA5}">
                      <a16:colId xmlns:a16="http://schemas.microsoft.com/office/drawing/2014/main" val="1452580535"/>
                    </a:ext>
                  </a:extLst>
                </a:gridCol>
                <a:gridCol w="1192696">
                  <a:extLst>
                    <a:ext uri="{9D8B030D-6E8A-4147-A177-3AD203B41FA5}">
                      <a16:colId xmlns:a16="http://schemas.microsoft.com/office/drawing/2014/main" val="1294906745"/>
                    </a:ext>
                  </a:extLst>
                </a:gridCol>
                <a:gridCol w="1144988">
                  <a:extLst>
                    <a:ext uri="{9D8B030D-6E8A-4147-A177-3AD203B41FA5}">
                      <a16:colId xmlns:a16="http://schemas.microsoft.com/office/drawing/2014/main" val="1627400644"/>
                    </a:ext>
                  </a:extLst>
                </a:gridCol>
                <a:gridCol w="1463652">
                  <a:extLst>
                    <a:ext uri="{9D8B030D-6E8A-4147-A177-3AD203B41FA5}">
                      <a16:colId xmlns:a16="http://schemas.microsoft.com/office/drawing/2014/main" val="1838876175"/>
                    </a:ext>
                  </a:extLst>
                </a:gridCol>
                <a:gridCol w="1088323">
                  <a:extLst>
                    <a:ext uri="{9D8B030D-6E8A-4147-A177-3AD203B41FA5}">
                      <a16:colId xmlns:a16="http://schemas.microsoft.com/office/drawing/2014/main" val="2275957365"/>
                    </a:ext>
                  </a:extLst>
                </a:gridCol>
              </a:tblGrid>
              <a:tr h="719682">
                <a:tc>
                  <a:txBody>
                    <a:bodyPr/>
                    <a:lstStyle/>
                    <a:p>
                      <a:pPr algn="ctr"/>
                      <a:r>
                        <a:rPr lang="en-US" sz="1600" dirty="0"/>
                        <a:t>Topic</a:t>
                      </a:r>
                      <a:endParaRPr lang="en-GB" sz="1600" dirty="0"/>
                    </a:p>
                  </a:txBody>
                  <a:tcPr anchor="ctr">
                    <a:solidFill>
                      <a:schemeClr val="accent1">
                        <a:lumMod val="50000"/>
                      </a:schemeClr>
                    </a:solidFill>
                  </a:tcPr>
                </a:tc>
                <a:tc>
                  <a:txBody>
                    <a:bodyPr/>
                    <a:lstStyle/>
                    <a:p>
                      <a:pPr algn="ctr"/>
                      <a:r>
                        <a:rPr lang="en-US" sz="1600" dirty="0"/>
                        <a:t>Required resources </a:t>
                      </a:r>
                    </a:p>
                    <a:p>
                      <a:pPr algn="ctr"/>
                      <a:r>
                        <a:rPr lang="en-US" sz="1600" dirty="0"/>
                        <a:t>(PM, hardware, facilities, …)</a:t>
                      </a:r>
                      <a:endParaRPr lang="en-GB" sz="1600" dirty="0"/>
                    </a:p>
                  </a:txBody>
                  <a:tcPr anchor="ctr">
                    <a:solidFill>
                      <a:schemeClr val="accent1">
                        <a:lumMod val="50000"/>
                      </a:schemeClr>
                    </a:solidFill>
                  </a:tcPr>
                </a:tc>
                <a:tc>
                  <a:txBody>
                    <a:bodyPr/>
                    <a:lstStyle/>
                    <a:p>
                      <a:pPr algn="ctr"/>
                      <a:r>
                        <a:rPr lang="en-US" sz="1600" dirty="0"/>
                        <a:t>Associated CC budget* [k€] </a:t>
                      </a:r>
                      <a:endParaRPr lang="en-GB" sz="1600" dirty="0"/>
                    </a:p>
                  </a:txBody>
                  <a:tcPr anchor="ctr">
                    <a:solidFill>
                      <a:schemeClr val="accent1">
                        <a:lumMod val="50000"/>
                      </a:schemeClr>
                    </a:solidFill>
                  </a:tcPr>
                </a:tc>
                <a:tc>
                  <a:txBody>
                    <a:bodyPr/>
                    <a:lstStyle/>
                    <a:p>
                      <a:pPr algn="ctr"/>
                      <a:r>
                        <a:rPr lang="en-US" sz="1600" dirty="0"/>
                        <a:t>Associated EC budget* [k€]</a:t>
                      </a:r>
                      <a:endParaRPr lang="en-GB" sz="1600" dirty="0"/>
                    </a:p>
                  </a:txBody>
                  <a:tcPr anchor="ctr">
                    <a:solidFill>
                      <a:schemeClr val="accent1">
                        <a:lumMod val="50000"/>
                      </a:schemeClr>
                    </a:solidFill>
                  </a:tcPr>
                </a:tc>
                <a:tc>
                  <a:txBody>
                    <a:bodyPr/>
                    <a:lstStyle/>
                    <a:p>
                      <a:pPr algn="ctr"/>
                      <a:r>
                        <a:rPr lang="en-US" sz="1600" dirty="0"/>
                        <a:t>WP priority (Low, Medium, High)</a:t>
                      </a:r>
                      <a:endParaRPr lang="en-GB" sz="1600" dirty="0"/>
                    </a:p>
                  </a:txBody>
                  <a:tcPr anchor="ctr">
                    <a:solidFill>
                      <a:schemeClr val="accent1">
                        <a:lumMod val="50000"/>
                      </a:schemeClr>
                    </a:solidFill>
                  </a:tcPr>
                </a:tc>
                <a:tc>
                  <a:txBody>
                    <a:bodyPr/>
                    <a:lstStyle/>
                    <a:p>
                      <a:pPr algn="ctr"/>
                      <a:r>
                        <a:rPr lang="en-US" sz="1600" dirty="0">
                          <a:solidFill>
                            <a:srgbClr val="FF0000"/>
                          </a:solidFill>
                        </a:rPr>
                        <a:t>PSD priority </a:t>
                      </a:r>
                    </a:p>
                    <a:p>
                      <a:pPr algn="ctr"/>
                      <a:r>
                        <a:rPr lang="en-US" sz="1600" dirty="0">
                          <a:solidFill>
                            <a:srgbClr val="FF0000"/>
                          </a:solidFill>
                        </a:rPr>
                        <a:t>TBD</a:t>
                      </a:r>
                      <a:endParaRPr lang="en-GB" sz="1600" dirty="0">
                        <a:solidFill>
                          <a:srgbClr val="FF0000"/>
                        </a:solidFill>
                      </a:endParaRPr>
                    </a:p>
                  </a:txBody>
                  <a:tcPr anchor="ctr">
                    <a:solidFill>
                      <a:schemeClr val="accent1">
                        <a:lumMod val="50000"/>
                      </a:schemeClr>
                    </a:solidFill>
                  </a:tcPr>
                </a:tc>
                <a:extLst>
                  <a:ext uri="{0D108BD9-81ED-4DB2-BD59-A6C34878D82A}">
                    <a16:rowId xmlns:a16="http://schemas.microsoft.com/office/drawing/2014/main" val="125304413"/>
                  </a:ext>
                </a:extLst>
              </a:tr>
              <a:tr h="402141">
                <a:tc>
                  <a:txBody>
                    <a:bodyPr/>
                    <a:lstStyle/>
                    <a:p>
                      <a:r>
                        <a:rPr lang="en-GB" sz="1350" b="0" i="0" u="none" strike="noStrike" dirty="0">
                          <a:solidFill>
                            <a:schemeClr val="dk1"/>
                          </a:solidFill>
                          <a:effectLst/>
                          <a:latin typeface="+mn-lt"/>
                          <a:ea typeface="+mn-ea"/>
                          <a:cs typeface="+mn-cs"/>
                        </a:rPr>
                        <a:t>WEST Retarding Field Analyzer - Equipment</a:t>
                      </a:r>
                      <a:endParaRPr lang="en-GB" sz="1600" dirty="0"/>
                    </a:p>
                  </a:txBody>
                  <a:tcPr anchor="ctr"/>
                </a:tc>
                <a:tc>
                  <a:txBody>
                    <a:bodyPr/>
                    <a:lstStyle/>
                    <a:p>
                      <a:pPr algn="ctr"/>
                      <a:r>
                        <a:rPr lang="en-GB" sz="1600" b="0" i="0" u="none" strike="noStrike" dirty="0">
                          <a:solidFill>
                            <a:schemeClr val="dk1"/>
                          </a:solidFill>
                          <a:effectLst/>
                          <a:latin typeface="+mn-lt"/>
                          <a:ea typeface="+mn-ea"/>
                          <a:cs typeface="+mn-cs"/>
                        </a:rPr>
                        <a:t>17k€</a:t>
                      </a:r>
                      <a:endParaRPr lang="en-GB" sz="1600" dirty="0"/>
                    </a:p>
                  </a:txBody>
                  <a:tcPr anchor="ctr"/>
                </a:tc>
                <a:tc>
                  <a:txBody>
                    <a:bodyPr/>
                    <a:lstStyle/>
                    <a:p>
                      <a:pPr algn="ctr"/>
                      <a:r>
                        <a:rPr lang="en-US" sz="1600" dirty="0"/>
                        <a:t>8.5k€</a:t>
                      </a:r>
                      <a:endParaRPr lang="en-GB" sz="1600" dirty="0"/>
                    </a:p>
                  </a:txBody>
                  <a:tcPr anchor="ctr"/>
                </a:tc>
                <a:tc>
                  <a:txBody>
                    <a:bodyPr/>
                    <a:lstStyle/>
                    <a:p>
                      <a:pPr algn="ctr"/>
                      <a:r>
                        <a:rPr lang="en-US" sz="1600" dirty="0"/>
                        <a:t>11.7k€</a:t>
                      </a:r>
                      <a:endParaRPr lang="en-GB" sz="1600" dirty="0"/>
                    </a:p>
                  </a:txBody>
                  <a:tcPr anchor="ctr"/>
                </a:tc>
                <a:tc>
                  <a:txBody>
                    <a:bodyPr/>
                    <a:lstStyle/>
                    <a:p>
                      <a:pPr lvl="0" algn="ctr">
                        <a:buNone/>
                      </a:pPr>
                      <a:r>
                        <a:rPr lang="en-US" sz="1600" dirty="0"/>
                        <a:t>Low</a:t>
                      </a:r>
                      <a:endParaRPr lang="en-GB" sz="1600"/>
                    </a:p>
                  </a:txBody>
                  <a:tcPr anchor="ctr"/>
                </a:tc>
                <a:tc>
                  <a:txBody>
                    <a:bodyPr/>
                    <a:lstStyle/>
                    <a:p>
                      <a:pPr algn="ctr"/>
                      <a:r>
                        <a:rPr lang="en-US" sz="1600"/>
                        <a:t>3</a:t>
                      </a:r>
                      <a:endParaRPr lang="en-US" sz="1600" dirty="0"/>
                    </a:p>
                  </a:txBody>
                  <a:tcPr anchor="ctr"/>
                </a:tc>
                <a:extLst>
                  <a:ext uri="{0D108BD9-81ED-4DB2-BD59-A6C34878D82A}">
                    <a16:rowId xmlns:a16="http://schemas.microsoft.com/office/drawing/2014/main" val="3425731036"/>
                  </a:ext>
                </a:extLst>
              </a:tr>
              <a:tr h="486587">
                <a:tc>
                  <a:txBody>
                    <a:bodyPr/>
                    <a:lstStyle/>
                    <a:p>
                      <a:r>
                        <a:rPr lang="en-GB" sz="1350" b="0" i="0" u="none" strike="noStrike" dirty="0">
                          <a:solidFill>
                            <a:schemeClr val="dk1"/>
                          </a:solidFill>
                          <a:effectLst/>
                          <a:latin typeface="+mn-lt"/>
                          <a:ea typeface="+mn-ea"/>
                          <a:cs typeface="+mn-cs"/>
                        </a:rPr>
                        <a:t>TCV LHPI (LH Parametric Instability) antenna - Missions</a:t>
                      </a:r>
                      <a:endParaRPr lang="en-GB" sz="1600" dirty="0"/>
                    </a:p>
                  </a:txBody>
                  <a:tcPr anchor="ctr"/>
                </a:tc>
                <a:tc>
                  <a:txBody>
                    <a:bodyPr/>
                    <a:lstStyle/>
                    <a:p>
                      <a:pPr algn="ctr"/>
                      <a:r>
                        <a:rPr lang="en-US" sz="1600" dirty="0"/>
                        <a:t>6k€</a:t>
                      </a:r>
                      <a:endParaRPr lang="en-GB" sz="1600" dirty="0"/>
                    </a:p>
                  </a:txBody>
                  <a:tcPr anchor="ctr"/>
                </a:tc>
                <a:tc>
                  <a:txBody>
                    <a:bodyPr/>
                    <a:lstStyle/>
                    <a:p>
                      <a:pPr algn="ctr"/>
                      <a:r>
                        <a:rPr lang="en-US" sz="1600" dirty="0"/>
                        <a:t>5.3k€</a:t>
                      </a:r>
                      <a:endParaRPr lang="en-GB" sz="1600" dirty="0"/>
                    </a:p>
                  </a:txBody>
                  <a:tcPr anchor="ctr"/>
                </a:tc>
                <a:tc>
                  <a:txBody>
                    <a:bodyPr/>
                    <a:lstStyle/>
                    <a:p>
                      <a:pPr algn="ctr"/>
                      <a:r>
                        <a:rPr lang="en-US" sz="1600" dirty="0"/>
                        <a:t>4.1k€</a:t>
                      </a:r>
                      <a:endParaRPr lang="en-GB" sz="1600" dirty="0"/>
                    </a:p>
                  </a:txBody>
                  <a:tcPr anchor="ctr"/>
                </a:tc>
                <a:tc>
                  <a:txBody>
                    <a:bodyPr/>
                    <a:lstStyle/>
                    <a:p>
                      <a:pPr lvl="0" algn="ctr">
                        <a:buNone/>
                      </a:pPr>
                      <a:r>
                        <a:rPr lang="en-US" sz="1600" dirty="0"/>
                        <a:t>High</a:t>
                      </a:r>
                      <a:endParaRPr lang="en-GB" sz="1600"/>
                    </a:p>
                  </a:txBody>
                  <a:tcPr anchor="ctr"/>
                </a:tc>
                <a:tc>
                  <a:txBody>
                    <a:bodyPr/>
                    <a:lstStyle/>
                    <a:p>
                      <a:pPr algn="ctr"/>
                      <a:r>
                        <a:rPr lang="en-US" sz="1600"/>
                        <a:t>1</a:t>
                      </a:r>
                      <a:endParaRPr lang="en-US" sz="1600" dirty="0"/>
                    </a:p>
                  </a:txBody>
                  <a:tcPr anchor="ctr"/>
                </a:tc>
                <a:extLst>
                  <a:ext uri="{0D108BD9-81ED-4DB2-BD59-A6C34878D82A}">
                    <a16:rowId xmlns:a16="http://schemas.microsoft.com/office/drawing/2014/main" val="700044694"/>
                  </a:ext>
                </a:extLst>
              </a:tr>
              <a:tr h="486587">
                <a:tc>
                  <a:txBody>
                    <a:bodyPr/>
                    <a:lstStyle/>
                    <a:p>
                      <a:r>
                        <a:rPr lang="en-GB" sz="1350" b="0" i="0" u="none" strike="noStrike" dirty="0">
                          <a:solidFill>
                            <a:schemeClr val="dk1"/>
                          </a:solidFill>
                          <a:effectLst/>
                          <a:latin typeface="+mn-lt"/>
                          <a:ea typeface="+mn-ea"/>
                          <a:cs typeface="+mn-cs"/>
                        </a:rPr>
                        <a:t>Fast Ion Research Enhancements and Gamma-ray Observations [at AUG] - Missions</a:t>
                      </a:r>
                      <a:endParaRPr lang="en-GB" sz="1600" dirty="0"/>
                    </a:p>
                  </a:txBody>
                  <a:tcPr anchor="ctr"/>
                </a:tc>
                <a:tc>
                  <a:txBody>
                    <a:bodyPr/>
                    <a:lstStyle/>
                    <a:p>
                      <a:pPr algn="ctr"/>
                      <a:r>
                        <a:rPr lang="en-US" sz="1600" dirty="0"/>
                        <a:t>6k€</a:t>
                      </a:r>
                      <a:endParaRPr lang="en-GB" sz="1600" dirty="0"/>
                    </a:p>
                  </a:txBody>
                  <a:tcPr anchor="ctr"/>
                </a:tc>
                <a:tc>
                  <a:txBody>
                    <a:bodyPr/>
                    <a:lstStyle/>
                    <a:p>
                      <a:pPr algn="ctr"/>
                      <a:r>
                        <a:rPr lang="en-US" sz="1600" dirty="0"/>
                        <a:t>5.3k€</a:t>
                      </a:r>
                      <a:endParaRPr lang="en-GB" sz="1600" dirty="0"/>
                    </a:p>
                  </a:txBody>
                  <a:tcPr anchor="ctr"/>
                </a:tc>
                <a:tc>
                  <a:txBody>
                    <a:bodyPr/>
                    <a:lstStyle/>
                    <a:p>
                      <a:pPr algn="ctr"/>
                      <a:r>
                        <a:rPr lang="en-US" sz="1600" dirty="0"/>
                        <a:t>4.1k€</a:t>
                      </a:r>
                      <a:endParaRPr lang="en-GB" sz="1600" dirty="0"/>
                    </a:p>
                  </a:txBody>
                  <a:tcPr anchor="ctr"/>
                </a:tc>
                <a:tc>
                  <a:txBody>
                    <a:bodyPr/>
                    <a:lstStyle/>
                    <a:p>
                      <a:pPr lvl="0" algn="ctr">
                        <a:buNone/>
                      </a:pPr>
                      <a:r>
                        <a:rPr lang="en-US" sz="1600" dirty="0"/>
                        <a:t>High</a:t>
                      </a:r>
                      <a:endParaRPr lang="en-GB" sz="1600"/>
                    </a:p>
                  </a:txBody>
                  <a:tcPr anchor="ctr"/>
                </a:tc>
                <a:tc>
                  <a:txBody>
                    <a:bodyPr/>
                    <a:lstStyle/>
                    <a:p>
                      <a:pPr algn="ctr"/>
                      <a:r>
                        <a:rPr lang="en-US" sz="1600"/>
                        <a:t>1</a:t>
                      </a:r>
                      <a:endParaRPr lang="en-US" sz="1600" dirty="0"/>
                    </a:p>
                  </a:txBody>
                  <a:tcPr anchor="ctr"/>
                </a:tc>
                <a:extLst>
                  <a:ext uri="{0D108BD9-81ED-4DB2-BD59-A6C34878D82A}">
                    <a16:rowId xmlns:a16="http://schemas.microsoft.com/office/drawing/2014/main" val="166385055"/>
                  </a:ext>
                </a:extLst>
              </a:tr>
              <a:tr h="486587">
                <a:tc>
                  <a:txBody>
                    <a:bodyPr/>
                    <a:lstStyle/>
                    <a:p>
                      <a:r>
                        <a:rPr lang="en-GB" sz="1350" b="0" i="0" u="none" strike="noStrike" dirty="0">
                          <a:solidFill>
                            <a:schemeClr val="dk1"/>
                          </a:solidFill>
                          <a:effectLst/>
                          <a:latin typeface="+mn-lt"/>
                          <a:ea typeface="+mn-ea"/>
                          <a:cs typeface="+mn-cs"/>
                        </a:rPr>
                        <a:t>Ultra-fast-swept profile reflectometer on AUG - Missions</a:t>
                      </a:r>
                      <a:endParaRPr lang="en-GB" sz="1600" dirty="0"/>
                    </a:p>
                  </a:txBody>
                  <a:tcPr anchor="ctr">
                    <a:lnB w="12700" cap="flat" cmpd="sng" algn="ctr">
                      <a:solidFill>
                        <a:schemeClr val="tx1"/>
                      </a:solidFill>
                      <a:prstDash val="solid"/>
                      <a:round/>
                      <a:headEnd type="none" w="med" len="med"/>
                      <a:tailEnd type="none" w="med" len="med"/>
                    </a:lnB>
                  </a:tcPr>
                </a:tc>
                <a:tc>
                  <a:txBody>
                    <a:bodyPr/>
                    <a:lstStyle/>
                    <a:p>
                      <a:pPr algn="ctr"/>
                      <a:r>
                        <a:rPr lang="en-US" sz="1600" dirty="0"/>
                        <a:t>9k€</a:t>
                      </a:r>
                      <a:endParaRPr lang="en-GB" sz="1600" dirty="0"/>
                    </a:p>
                  </a:txBody>
                  <a:tcPr anchor="ctr">
                    <a:lnB w="12700" cap="flat" cmpd="sng" algn="ctr">
                      <a:solidFill>
                        <a:schemeClr val="tx1"/>
                      </a:solidFill>
                      <a:prstDash val="solid"/>
                      <a:round/>
                      <a:headEnd type="none" w="med" len="med"/>
                      <a:tailEnd type="none" w="med" len="med"/>
                    </a:lnB>
                  </a:tcPr>
                </a:tc>
                <a:tc>
                  <a:txBody>
                    <a:bodyPr/>
                    <a:lstStyle/>
                    <a:p>
                      <a:pPr algn="ctr"/>
                      <a:r>
                        <a:rPr lang="en-US" sz="1600" dirty="0"/>
                        <a:t>7.9k€</a:t>
                      </a:r>
                      <a:endParaRPr lang="en-GB" sz="1600" dirty="0"/>
                    </a:p>
                  </a:txBody>
                  <a:tcPr anchor="ctr">
                    <a:lnB w="12700" cap="flat" cmpd="sng" algn="ctr">
                      <a:solidFill>
                        <a:schemeClr val="tx1"/>
                      </a:solidFill>
                      <a:prstDash val="solid"/>
                      <a:round/>
                      <a:headEnd type="none" w="med" len="med"/>
                      <a:tailEnd type="none" w="med" len="med"/>
                    </a:lnB>
                  </a:tcPr>
                </a:tc>
                <a:tc>
                  <a:txBody>
                    <a:bodyPr/>
                    <a:lstStyle/>
                    <a:p>
                      <a:pPr algn="ctr"/>
                      <a:r>
                        <a:rPr lang="en-US" sz="1600" dirty="0"/>
                        <a:t>6.2k€</a:t>
                      </a:r>
                      <a:endParaRPr lang="en-GB" sz="1600" dirty="0"/>
                    </a:p>
                  </a:txBody>
                  <a:tcPr anchor="ctr">
                    <a:lnB w="12700" cap="flat" cmpd="sng" algn="ctr">
                      <a:solidFill>
                        <a:schemeClr val="tx1"/>
                      </a:solidFill>
                      <a:prstDash val="solid"/>
                      <a:round/>
                      <a:headEnd type="none" w="med" len="med"/>
                      <a:tailEnd type="none" w="med" len="med"/>
                    </a:lnB>
                  </a:tcPr>
                </a:tc>
                <a:tc>
                  <a:txBody>
                    <a:bodyPr/>
                    <a:lstStyle/>
                    <a:p>
                      <a:pPr lvl="0" algn="ctr">
                        <a:buNone/>
                      </a:pPr>
                      <a:r>
                        <a:rPr lang="en-US" sz="1600" dirty="0"/>
                        <a:t>High</a:t>
                      </a:r>
                      <a:endParaRPr lang="en-GB" sz="1600"/>
                    </a:p>
                  </a:txBody>
                  <a:tcPr anchor="ctr">
                    <a:lnB w="12700" cap="flat" cmpd="sng" algn="ctr">
                      <a:solidFill>
                        <a:schemeClr val="tx1"/>
                      </a:solidFill>
                      <a:prstDash val="solid"/>
                      <a:round/>
                      <a:headEnd type="none" w="med" len="med"/>
                      <a:tailEnd type="none" w="med" len="med"/>
                    </a:lnB>
                  </a:tcPr>
                </a:tc>
                <a:tc>
                  <a:txBody>
                    <a:bodyPr/>
                    <a:lstStyle/>
                    <a:p>
                      <a:pPr algn="ctr"/>
                      <a:r>
                        <a:rPr lang="en-US" sz="1600"/>
                        <a:t>1</a:t>
                      </a:r>
                      <a:endParaRPr lang="en-US" sz="1600"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3443422"/>
                  </a:ext>
                </a:extLst>
              </a:tr>
              <a:tr h="486587">
                <a:tc>
                  <a:txBody>
                    <a:bodyPr/>
                    <a:lstStyle/>
                    <a:p>
                      <a:r>
                        <a:rPr lang="en-US" sz="1600" dirty="0"/>
                        <a:t>Total </a:t>
                      </a:r>
                      <a:endParaRPr lang="en-GB" sz="160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38k€</a:t>
                      </a:r>
                      <a:endParaRPr lang="en-GB" sz="160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27k€</a:t>
                      </a:r>
                      <a:endParaRPr lang="en-GB" sz="160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a:t>26.1k€</a:t>
                      </a:r>
                      <a:endParaRPr lang="en-GB" sz="160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60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60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07422703"/>
                  </a:ext>
                </a:extLst>
              </a:tr>
            </a:tbl>
          </a:graphicData>
        </a:graphic>
      </p:graphicFrame>
      <p:sp>
        <p:nvSpPr>
          <p:cNvPr id="3" name="TextBox 2">
            <a:extLst>
              <a:ext uri="{FF2B5EF4-FFF2-40B4-BE49-F238E27FC236}">
                <a16:creationId xmlns:a16="http://schemas.microsoft.com/office/drawing/2014/main" id="{C1C26DC8-329E-70F8-2B57-3FBF8B72FB89}"/>
              </a:ext>
            </a:extLst>
          </p:cNvPr>
          <p:cNvSpPr txBox="1"/>
          <p:nvPr/>
        </p:nvSpPr>
        <p:spPr bwMode="auto">
          <a:xfrm>
            <a:off x="787179" y="6504957"/>
            <a:ext cx="11157926" cy="369332"/>
          </a:xfrm>
          <a:prstGeom prst="rect">
            <a:avLst/>
          </a:prstGeom>
          <a:noFill/>
        </p:spPr>
        <p:txBody>
          <a:bodyPr wrap="none" rtlCol="0">
            <a:spAutoFit/>
          </a:bodyPr>
          <a:lstStyle/>
          <a:p>
            <a:r>
              <a:rPr lang="en-US">
                <a:solidFill>
                  <a:schemeClr val="bg1"/>
                </a:solidFill>
              </a:rPr>
              <a:t>*Conversion</a:t>
            </a:r>
            <a:r>
              <a:rPr lang="en-US" dirty="0">
                <a:solidFill>
                  <a:schemeClr val="bg1"/>
                </a:solidFill>
              </a:rPr>
              <a:t>: </a:t>
            </a:r>
            <a:r>
              <a:rPr lang="en-GB" dirty="0">
                <a:solidFill>
                  <a:schemeClr val="bg1"/>
                </a:solidFill>
              </a:rPr>
              <a:t>4.7k€ CC/ PM (@average); 5.2k€ EC/PM; HW/facility CC= 0.5*direct cost; HW/facility EC=0.7*direct cost</a:t>
            </a:r>
          </a:p>
        </p:txBody>
      </p:sp>
      <p:sp>
        <p:nvSpPr>
          <p:cNvPr id="6" name="TextBox 5">
            <a:extLst>
              <a:ext uri="{FF2B5EF4-FFF2-40B4-BE49-F238E27FC236}">
                <a16:creationId xmlns:a16="http://schemas.microsoft.com/office/drawing/2014/main" id="{29D11BEA-1F6E-AF44-9500-AFF1DF7BF25C}"/>
              </a:ext>
            </a:extLst>
          </p:cNvPr>
          <p:cNvSpPr txBox="1"/>
          <p:nvPr/>
        </p:nvSpPr>
        <p:spPr>
          <a:xfrm>
            <a:off x="3420240" y="4665266"/>
            <a:ext cx="8535414" cy="523220"/>
          </a:xfrm>
          <a:prstGeom prst="rect">
            <a:avLst/>
          </a:prstGeom>
          <a:noFill/>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r>
              <a:rPr lang="en-GB" sz="2800" b="1">
                <a:solidFill>
                  <a:srgbClr val="FF0000"/>
                </a:solidFill>
                <a:ea typeface="Calibri"/>
                <a:cs typeface="Calibri"/>
              </a:rPr>
              <a:t>Priorities applicable only if 2021-25 budget can be used!</a:t>
            </a:r>
            <a:endParaRPr lang="en-GB" sz="2800" b="1" dirty="0">
              <a:solidFill>
                <a:srgbClr val="FF0000"/>
              </a:solidFill>
            </a:endParaRPr>
          </a:p>
        </p:txBody>
      </p:sp>
    </p:spTree>
    <p:extLst>
      <p:ext uri="{BB962C8B-B14F-4D97-AF65-F5344CB8AC3E}">
        <p14:creationId xmlns:p14="http://schemas.microsoft.com/office/powerpoint/2010/main" val="1881152863"/>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extLst>
    <a:ext uri="{05A4C25C-085E-4340-85A3-A5531E510DB2}">
      <thm15:themeFamily xmlns:thm15="http://schemas.microsoft.com/office/thememl/2012/main" name="AWP2025_WPW7X_final" id="{21BB1974-49DE-43DF-B430-644C513EC673}" vid="{C953455F-5265-416E-981D-8670B1FC8B4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9999def-ddca-44de-babb-767cbacbe94d" xsi:nil="true"/>
    <lcf76f155ced4ddcb4097134ff3c332f xmlns="11177149-811b-4568-8567-9b6fe1f0ad0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1BC0A4813F98B4E8220D530BDF75A91" ma:contentTypeVersion="13" ma:contentTypeDescription="Create a new document." ma:contentTypeScope="" ma:versionID="88d3df70dc77c70e905441e413414c9f">
  <xsd:schema xmlns:xsd="http://www.w3.org/2001/XMLSchema" xmlns:xs="http://www.w3.org/2001/XMLSchema" xmlns:p="http://schemas.microsoft.com/office/2006/metadata/properties" xmlns:ns2="11177149-811b-4568-8567-9b6fe1f0ad04" xmlns:ns3="09999def-ddca-44de-babb-767cbacbe94d" targetNamespace="http://schemas.microsoft.com/office/2006/metadata/properties" ma:root="true" ma:fieldsID="da7942449d3743a935dcd146410b90a2" ns2:_="" ns3:_="">
    <xsd:import namespace="11177149-811b-4568-8567-9b6fe1f0ad04"/>
    <xsd:import namespace="09999def-ddca-44de-babb-767cbacbe94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177149-811b-4568-8567-9b6fe1f0ad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999def-ddca-44de-babb-767cbacbe94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3afb5ea-19e9-4afc-baab-01e1ef14ec3b}" ma:internalName="TaxCatchAll" ma:showField="CatchAllData" ma:web="09999def-ddca-44de-babb-767cbacbe94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2.xml><?xml version="1.0" encoding="utf-8"?>
<ds:datastoreItem xmlns:ds="http://schemas.openxmlformats.org/officeDocument/2006/customXml" ds:itemID="{E1581EFF-75CA-400B-8B14-07B3BB5FE4A6}">
  <ds:schemaRefs>
    <ds:schemaRef ds:uri="11177149-811b-4568-8567-9b6fe1f0ad04"/>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09999def-ddca-44de-babb-767cbacbe94d"/>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FB4610D3-8DC5-41EC-9C1B-959962648E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177149-811b-4568-8567-9b6fe1f0ad04"/>
    <ds:schemaRef ds:uri="09999def-ddca-44de-babb-767cbacbe9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EUROfusion Template</Template>
  <TotalTime>8</TotalTime>
  <Words>1358</Words>
  <Application>Microsoft Office PowerPoint</Application>
  <PresentationFormat>Widescreen</PresentationFormat>
  <Paragraphs>351</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EUROfusion.1line_5_3_2019</vt:lpstr>
      <vt:lpstr>Budget Requests 2026-2027 Summary</vt:lpstr>
      <vt:lpstr>WPSTEL - 2027 budget requests and priorities</vt:lpstr>
      <vt:lpstr>WPTM - 2027 budget requests and priorities</vt:lpstr>
      <vt:lpstr>WPTM - 2027 budget requests and priorities (break-down of resources)</vt:lpstr>
      <vt:lpstr>WPPWIE - 2027 budget requests and priorities</vt:lpstr>
      <vt:lpstr>Background 2026-2027 for WP TE</vt:lpstr>
      <vt:lpstr>Increase of machine operation – CC k€</vt:lpstr>
      <vt:lpstr>WPSA - 2027 budget requests and priorities</vt:lpstr>
      <vt:lpstr>Enhancements WPTE - 2026 budget requests</vt:lpstr>
    </vt:vector>
  </TitlesOfParts>
  <Company>Max-Planck-Institut f. Plasmaphysik, Greifswald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Marcin Jakubowski</dc:creator>
  <cp:lastModifiedBy>Meszaros Botond</cp:lastModifiedBy>
  <cp:revision>441</cp:revision>
  <dcterms:created xsi:type="dcterms:W3CDTF">2026-02-26T14:01:13Z</dcterms:created>
  <dcterms:modified xsi:type="dcterms:W3CDTF">2026-03-09T13:00:50Z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0x01010071BC0A4813F98B4E8220D530BDF75A91</vt:lpwstr>
  </property>
  <property fmtid="{D5CDD505-2E9C-101B-9397-08002B2CF9AE}" pid="3" name="MediaServiceImageTags">
    <vt:lpwstr/>
  </property>
</Properties>
</file>