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sldIdLst>
    <p:sldId id="284"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0F9440-D713-4C24-BCC4-1BC1B23D8E51}" v="10" dt="2026-04-14T12:53:23.1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53"/>
    <p:restoredTop sz="96018"/>
  </p:normalViewPr>
  <p:slideViewPr>
    <p:cSldViewPr snapToGrid="0">
      <p:cViewPr varScale="1">
        <p:scale>
          <a:sx n="63" d="100"/>
          <a:sy n="63" d="100"/>
        </p:scale>
        <p:origin x="72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tond Meszaros" userId="5d125e73-0147-4210-b9aa-ece7352d8cd3" providerId="ADAL" clId="{7D8C2864-4548-46B9-B42E-A597EAD801E8}"/>
    <pc:docChg chg="custSel modSld">
      <pc:chgData name="Botond Meszaros" userId="5d125e73-0147-4210-b9aa-ece7352d8cd3" providerId="ADAL" clId="{7D8C2864-4548-46B9-B42E-A597EAD801E8}" dt="2026-04-14T12:53:35.914" v="144" actId="1036"/>
      <pc:docMkLst>
        <pc:docMk/>
      </pc:docMkLst>
      <pc:sldChg chg="addSp delSp modSp mod">
        <pc:chgData name="Botond Meszaros" userId="5d125e73-0147-4210-b9aa-ece7352d8cd3" providerId="ADAL" clId="{7D8C2864-4548-46B9-B42E-A597EAD801E8}" dt="2026-04-14T12:53:35.914" v="144" actId="1036"/>
        <pc:sldMkLst>
          <pc:docMk/>
          <pc:sldMk cId="1749447711" sldId="284"/>
        </pc:sldMkLst>
        <pc:graphicFrameChg chg="add mod">
          <ac:chgData name="Botond Meszaros" userId="5d125e73-0147-4210-b9aa-ece7352d8cd3" providerId="ADAL" clId="{7D8C2864-4548-46B9-B42E-A597EAD801E8}" dt="2026-04-14T12:52:28.804" v="98"/>
          <ac:graphicFrameMkLst>
            <pc:docMk/>
            <pc:sldMk cId="1749447711" sldId="284"/>
            <ac:graphicFrameMk id="3" creationId="{6302FE75-6B68-ACD6-8216-3F60AFFD4A2D}"/>
          </ac:graphicFrameMkLst>
        </pc:graphicFrameChg>
        <pc:graphicFrameChg chg="del">
          <ac:chgData name="Botond Meszaros" userId="5d125e73-0147-4210-b9aa-ece7352d8cd3" providerId="ADAL" clId="{7D8C2864-4548-46B9-B42E-A597EAD801E8}" dt="2026-04-13T09:24:07.662" v="0" actId="478"/>
          <ac:graphicFrameMkLst>
            <pc:docMk/>
            <pc:sldMk cId="1749447711" sldId="284"/>
            <ac:graphicFrameMk id="3" creationId="{C64613EB-C573-C80B-9438-C80A08BD1191}"/>
          </ac:graphicFrameMkLst>
        </pc:graphicFrameChg>
        <pc:graphicFrameChg chg="add mod modGraphic">
          <ac:chgData name="Botond Meszaros" userId="5d125e73-0147-4210-b9aa-ece7352d8cd3" providerId="ADAL" clId="{7D8C2864-4548-46B9-B42E-A597EAD801E8}" dt="2026-04-14T12:53:35.914" v="144" actId="1036"/>
          <ac:graphicFrameMkLst>
            <pc:docMk/>
            <pc:sldMk cId="1749447711" sldId="284"/>
            <ac:graphicFrameMk id="4" creationId="{1EA21A0B-04FF-E6BC-D265-DB82D90798ED}"/>
          </ac:graphicFrameMkLst>
        </pc:graphicFrameChg>
        <pc:graphicFrameChg chg="add mod">
          <ac:chgData name="Botond Meszaros" userId="5d125e73-0147-4210-b9aa-ece7352d8cd3" providerId="ADAL" clId="{7D8C2864-4548-46B9-B42E-A597EAD801E8}" dt="2026-04-13T09:24:13.319" v="2"/>
          <ac:graphicFrameMkLst>
            <pc:docMk/>
            <pc:sldMk cId="1749447711" sldId="284"/>
            <ac:graphicFrameMk id="4" creationId="{7E629254-6888-10C5-CF24-01496C6407E7}"/>
          </ac:graphicFrameMkLst>
        </pc:graphicFrameChg>
        <pc:graphicFrameChg chg="add del mod modGraphic">
          <ac:chgData name="Botond Meszaros" userId="5d125e73-0147-4210-b9aa-ece7352d8cd3" providerId="ADAL" clId="{7D8C2864-4548-46B9-B42E-A597EAD801E8}" dt="2026-04-14T12:51:49.623" v="97" actId="478"/>
          <ac:graphicFrameMkLst>
            <pc:docMk/>
            <pc:sldMk cId="1749447711" sldId="284"/>
            <ac:graphicFrameMk id="6" creationId="{E3ECCC80-D87A-79EA-0C81-AD0A1E1BA751}"/>
          </ac:graphicFrameMkLst>
        </pc:graphicFrameChg>
        <pc:graphicFrameChg chg="mod modGraphic">
          <ac:chgData name="Botond Meszaros" userId="5d125e73-0147-4210-b9aa-ece7352d8cd3" providerId="ADAL" clId="{7D8C2864-4548-46B9-B42E-A597EAD801E8}" dt="2026-04-13T09:32:17.701" v="93" actId="1038"/>
          <ac:graphicFrameMkLst>
            <pc:docMk/>
            <pc:sldMk cId="1749447711" sldId="284"/>
            <ac:graphicFrameMk id="14" creationId="{90932FC8-BF64-57D2-E52C-2CF01A2627EA}"/>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271EB2-DD3B-0F42-B4FC-89DE3520A9EC}" type="datetimeFigureOut">
              <a:rPr lang="fr-FR" smtClean="0"/>
              <a:t>14/04/2026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434FA3-3DC0-9A46-9F01-1A2F159AD8E4}" type="slidenum">
              <a:rPr lang="fr-FR" smtClean="0"/>
              <a:t>‹#›</a:t>
            </a:fld>
            <a:endParaRPr lang="fr-FR"/>
          </a:p>
        </p:txBody>
      </p:sp>
    </p:spTree>
    <p:extLst>
      <p:ext uri="{BB962C8B-B14F-4D97-AF65-F5344CB8AC3E}">
        <p14:creationId xmlns:p14="http://schemas.microsoft.com/office/powerpoint/2010/main" val="138907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extLst>
      <p:ext uri="{BB962C8B-B14F-4D97-AF65-F5344CB8AC3E}">
        <p14:creationId xmlns:p14="http://schemas.microsoft.com/office/powerpoint/2010/main" val="527484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8" name="Footer Placeholder 7"/>
          <p:cNvSpPr>
            <a:spLocks noGrp="1"/>
          </p:cNvSpPr>
          <p:nvPr>
            <p:ph type="ftr" sz="quarter" idx="11"/>
          </p:nvPr>
        </p:nvSpPr>
        <p:spPr bwMode="auto">
          <a:xfrm>
            <a:off x="825624" y="6555770"/>
            <a:ext cx="4118487" cy="329614"/>
          </a:xfrm>
          <a:prstGeom prst="rect">
            <a:avLst/>
          </a:prstGeom>
        </p:spPr>
        <p:txBody>
          <a:bodyPr anchor="t"/>
          <a:lstStyle>
            <a:lvl1pPr>
              <a:defRPr sz="1200">
                <a:solidFill>
                  <a:schemeClr val="bg1"/>
                </a:solidFill>
              </a:defRPr>
            </a:lvl1pPr>
          </a:lstStyle>
          <a:p>
            <a:pPr>
              <a:defRPr/>
            </a:pPr>
            <a:r>
              <a:rPr lang="en-GB" dirty="0">
                <a:solidFill>
                  <a:prstClr val="white"/>
                </a:solidFill>
              </a:rPr>
              <a:t>M. Wischmeier | PSD Management Meeting | 15</a:t>
            </a:r>
            <a:r>
              <a:rPr lang="en-GB" baseline="30000" dirty="0">
                <a:solidFill>
                  <a:prstClr val="white"/>
                </a:solidFill>
              </a:rPr>
              <a:t>th</a:t>
            </a:r>
            <a:r>
              <a:rPr lang="en-GB" dirty="0">
                <a:solidFill>
                  <a:prstClr val="white"/>
                </a:solidFill>
              </a:rPr>
              <a:t> Jan 2026</a:t>
            </a:r>
            <a:endParaRPr lang="en-GB"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020282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M. Wischmeier | PSD Management Meeting | 26th of February 2025</a:t>
            </a:r>
            <a:endParaRP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845400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M. Wischmeier | PSD Management Meeting | 26th of February 2025</a:t>
            </a: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extLst>
      <p:ext uri="{BB962C8B-B14F-4D97-AF65-F5344CB8AC3E}">
        <p14:creationId xmlns:p14="http://schemas.microsoft.com/office/powerpoint/2010/main" val="1191152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a:t>
            </a:fld>
            <a:endParaRPr lang="en-GB" sz="1000" b="0" i="0" u="none" strike="noStrike" cap="none" spc="0">
              <a:ln>
                <a:noFill/>
              </a:ln>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917254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56422-5AAE-802B-3CA9-A4B1E17E12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DA9326-EA0A-C058-94AC-3799AAEF7716}"/>
              </a:ext>
            </a:extLst>
          </p:cNvPr>
          <p:cNvSpPr>
            <a:spLocks noGrp="1"/>
          </p:cNvSpPr>
          <p:nvPr>
            <p:ph type="title"/>
          </p:nvPr>
        </p:nvSpPr>
        <p:spPr/>
        <p:txBody>
          <a:bodyPr/>
          <a:lstStyle/>
          <a:p>
            <a:r>
              <a:rPr lang="en-GB" dirty="0"/>
              <a:t>News items</a:t>
            </a:r>
          </a:p>
        </p:txBody>
      </p:sp>
      <p:sp>
        <p:nvSpPr>
          <p:cNvPr id="5" name="Slide Number Placeholder 4">
            <a:extLst>
              <a:ext uri="{FF2B5EF4-FFF2-40B4-BE49-F238E27FC236}">
                <a16:creationId xmlns:a16="http://schemas.microsoft.com/office/drawing/2014/main" id="{574961A6-E536-B436-6651-7DD9A7842544}"/>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a:t>
            </a:fld>
            <a:endParaRPr lang="en-GB">
              <a:solidFill>
                <a:prstClr val="white"/>
              </a:solidFill>
            </a:endParaRPr>
          </a:p>
        </p:txBody>
      </p:sp>
      <p:graphicFrame>
        <p:nvGraphicFramePr>
          <p:cNvPr id="14" name="Table 13">
            <a:extLst>
              <a:ext uri="{FF2B5EF4-FFF2-40B4-BE49-F238E27FC236}">
                <a16:creationId xmlns:a16="http://schemas.microsoft.com/office/drawing/2014/main" id="{90932FC8-BF64-57D2-E52C-2CF01A2627EA}"/>
              </a:ext>
            </a:extLst>
          </p:cNvPr>
          <p:cNvGraphicFramePr>
            <a:graphicFrameLocks noGrp="1"/>
          </p:cNvGraphicFramePr>
          <p:nvPr>
            <p:extLst>
              <p:ext uri="{D42A27DB-BD31-4B8C-83A1-F6EECF244321}">
                <p14:modId xmlns:p14="http://schemas.microsoft.com/office/powerpoint/2010/main" val="1790317800"/>
              </p:ext>
            </p:extLst>
          </p:nvPr>
        </p:nvGraphicFramePr>
        <p:xfrm>
          <a:off x="9692633" y="4524292"/>
          <a:ext cx="2504661" cy="1989360"/>
        </p:xfrm>
        <a:graphic>
          <a:graphicData uri="http://schemas.openxmlformats.org/drawingml/2006/table">
            <a:tbl>
              <a:tblPr firstRow="1" firstCol="1" bandRow="1"/>
              <a:tblGrid>
                <a:gridCol w="2504661">
                  <a:extLst>
                    <a:ext uri="{9D8B030D-6E8A-4147-A177-3AD203B41FA5}">
                      <a16:colId xmlns:a16="http://schemas.microsoft.com/office/drawing/2014/main" val="3971191120"/>
                    </a:ext>
                  </a:extLst>
                </a:gridCol>
              </a:tblGrid>
              <a:tr h="309966">
                <a:tc>
                  <a:txBody>
                    <a:bodyPr/>
                    <a:lstStyle/>
                    <a:p>
                      <a:pPr>
                        <a:buNone/>
                      </a:pPr>
                      <a:r>
                        <a:rPr lang="en-US" sz="1200" b="1" dirty="0">
                          <a:effectLst/>
                          <a:latin typeface="Aptos" panose="020B0004020202020204" pitchFamily="34" charset="0"/>
                          <a:ea typeface="Aptos" panose="020B0004020202020204" pitchFamily="34" charset="0"/>
                          <a:cs typeface="Aptos" panose="020B0004020202020204" pitchFamily="34" charset="0"/>
                        </a:rPr>
                        <a:t>FREQUENCY</a:t>
                      </a:r>
                      <a:endParaRPr lang="en-GB" sz="1200" b="1" dirty="0">
                        <a:effectLst/>
                        <a:latin typeface="Aptos" panose="020B0004020202020204" pitchFamily="34" charset="0"/>
                        <a:ea typeface="Aptos" panose="020B0004020202020204" pitchFamily="34" charset="0"/>
                        <a:cs typeface="Aptos" panose="020B0004020202020204" pitchFamily="34" charset="0"/>
                      </a:endParaRPr>
                    </a:p>
                  </a:txBody>
                  <a:tcPr marL="68580" marR="68580" marT="9525" marB="9525" anchor="b">
                    <a:lnL>
                      <a:noFill/>
                    </a:lnL>
                    <a:lnR>
                      <a:noFill/>
                    </a:lnR>
                    <a:lnT>
                      <a:noFill/>
                    </a:lnT>
                    <a:lnB>
                      <a:noFill/>
                    </a:lnB>
                    <a:noFill/>
                  </a:tcPr>
                </a:tc>
                <a:extLst>
                  <a:ext uri="{0D108BD9-81ED-4DB2-BD59-A6C34878D82A}">
                    <a16:rowId xmlns:a16="http://schemas.microsoft.com/office/drawing/2014/main" val="1887922699"/>
                  </a:ext>
                </a:extLst>
              </a:tr>
              <a:tr h="330258">
                <a:tc>
                  <a:txBody>
                    <a:bodyPr/>
                    <a:lstStyle/>
                    <a:p>
                      <a:pPr marL="285750" indent="-285750">
                        <a:buFont typeface="Arial" panose="020B0604020202020204" pitchFamily="34" charset="0"/>
                        <a:buChar char="•"/>
                      </a:pPr>
                      <a:r>
                        <a:rPr lang="en-GB" sz="1400" dirty="0">
                          <a:solidFill>
                            <a:srgbClr val="000000"/>
                          </a:solidFill>
                          <a:effectLst/>
                          <a:latin typeface="Aptos Narrow" panose="020B0004020202020204" pitchFamily="34" charset="0"/>
                          <a:ea typeface="Aptos" panose="020B0004020202020204" pitchFamily="34" charset="0"/>
                          <a:cs typeface="Aptos" panose="020B0004020202020204" pitchFamily="34" charset="0"/>
                        </a:rPr>
                        <a:t>WP TE: 1 x per month</a:t>
                      </a:r>
                      <a:endParaRPr lang="en-GB" sz="12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9525" marB="9525" anchor="b">
                    <a:lnL>
                      <a:noFill/>
                    </a:lnL>
                    <a:lnR>
                      <a:noFill/>
                    </a:lnR>
                    <a:lnT>
                      <a:noFill/>
                    </a:lnT>
                    <a:lnB>
                      <a:noFill/>
                    </a:lnB>
                    <a:noFill/>
                  </a:tcPr>
                </a:tc>
                <a:extLst>
                  <a:ext uri="{0D108BD9-81ED-4DB2-BD59-A6C34878D82A}">
                    <a16:rowId xmlns:a16="http://schemas.microsoft.com/office/drawing/2014/main" val="29767627"/>
                  </a:ext>
                </a:extLst>
              </a:tr>
              <a:tr h="330258">
                <a:tc>
                  <a:txBody>
                    <a:bodyPr/>
                    <a:lstStyle/>
                    <a:p>
                      <a:pPr marL="285750" indent="-285750">
                        <a:buFont typeface="Arial" panose="020B0604020202020204" pitchFamily="34" charset="0"/>
                        <a:buChar char="•"/>
                      </a:pPr>
                      <a:r>
                        <a:rPr lang="en-GB" sz="1400" dirty="0">
                          <a:solidFill>
                            <a:srgbClr val="000000"/>
                          </a:solidFill>
                          <a:effectLst/>
                          <a:latin typeface="Aptos Narrow" panose="020B0004020202020204" pitchFamily="34" charset="0"/>
                          <a:ea typeface="Aptos" panose="020B0004020202020204" pitchFamily="34" charset="0"/>
                          <a:cs typeface="Aptos" panose="020B0004020202020204" pitchFamily="34" charset="0"/>
                        </a:rPr>
                        <a:t>WP PWIE: 1 x every 3 months</a:t>
                      </a:r>
                      <a:endParaRPr lang="en-GB" sz="12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9525" marB="9525" anchor="b">
                    <a:lnL>
                      <a:noFill/>
                    </a:lnL>
                    <a:lnR>
                      <a:noFill/>
                    </a:lnR>
                    <a:lnT>
                      <a:noFill/>
                    </a:lnT>
                    <a:lnB>
                      <a:noFill/>
                    </a:lnB>
                    <a:noFill/>
                  </a:tcPr>
                </a:tc>
                <a:extLst>
                  <a:ext uri="{0D108BD9-81ED-4DB2-BD59-A6C34878D82A}">
                    <a16:rowId xmlns:a16="http://schemas.microsoft.com/office/drawing/2014/main" val="3389539995"/>
                  </a:ext>
                </a:extLst>
              </a:tr>
              <a:tr h="330258">
                <a:tc>
                  <a:txBody>
                    <a:bodyPr/>
                    <a:lstStyle/>
                    <a:p>
                      <a:pPr marL="285750" indent="-285750">
                        <a:buFont typeface="Arial" panose="020B0604020202020204" pitchFamily="34" charset="0"/>
                        <a:buChar char="•"/>
                      </a:pPr>
                      <a:r>
                        <a:rPr lang="en-GB" sz="1400" dirty="0">
                          <a:solidFill>
                            <a:srgbClr val="000000"/>
                          </a:solidFill>
                          <a:effectLst/>
                          <a:latin typeface="Aptos Narrow" panose="020B0004020202020204" pitchFamily="34" charset="0"/>
                          <a:ea typeface="Aptos" panose="020B0004020202020204" pitchFamily="34" charset="0"/>
                          <a:cs typeface="Aptos" panose="020B0004020202020204" pitchFamily="34" charset="0"/>
                        </a:rPr>
                        <a:t>WP TM: 1 x every 3 months</a:t>
                      </a:r>
                      <a:endParaRPr lang="en-GB" sz="12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9525" marB="9525" anchor="b">
                    <a:lnL>
                      <a:noFill/>
                    </a:lnL>
                    <a:lnR>
                      <a:noFill/>
                    </a:lnR>
                    <a:lnT>
                      <a:noFill/>
                    </a:lnT>
                    <a:lnB>
                      <a:noFill/>
                    </a:lnB>
                    <a:noFill/>
                  </a:tcPr>
                </a:tc>
                <a:extLst>
                  <a:ext uri="{0D108BD9-81ED-4DB2-BD59-A6C34878D82A}">
                    <a16:rowId xmlns:a16="http://schemas.microsoft.com/office/drawing/2014/main" val="3671194353"/>
                  </a:ext>
                </a:extLst>
              </a:tr>
              <a:tr h="358362">
                <a:tc>
                  <a:txBody>
                    <a:bodyPr/>
                    <a:lstStyle/>
                    <a:p>
                      <a:pPr marL="285750" indent="-285750">
                        <a:buFont typeface="Arial" panose="020B0604020202020204" pitchFamily="34" charset="0"/>
                        <a:buChar char="•"/>
                      </a:pPr>
                      <a:r>
                        <a:rPr lang="en-GB" sz="1400" dirty="0">
                          <a:solidFill>
                            <a:srgbClr val="000000"/>
                          </a:solidFill>
                          <a:effectLst/>
                          <a:latin typeface="Aptos Narrow" panose="020B0004020202020204" pitchFamily="34" charset="0"/>
                          <a:ea typeface="Aptos" panose="020B0004020202020204" pitchFamily="34" charset="0"/>
                          <a:cs typeface="Aptos" panose="020B0004020202020204" pitchFamily="34" charset="0"/>
                        </a:rPr>
                        <a:t>WP SA: 1 x every 6 months</a:t>
                      </a:r>
                      <a:endParaRPr lang="en-GB" sz="12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9525" marB="9525" anchor="b">
                    <a:lnL>
                      <a:noFill/>
                    </a:lnL>
                    <a:lnR>
                      <a:noFill/>
                    </a:lnR>
                    <a:lnT>
                      <a:noFill/>
                    </a:lnT>
                    <a:lnB>
                      <a:noFill/>
                    </a:lnB>
                    <a:noFill/>
                  </a:tcPr>
                </a:tc>
                <a:extLst>
                  <a:ext uri="{0D108BD9-81ED-4DB2-BD59-A6C34878D82A}">
                    <a16:rowId xmlns:a16="http://schemas.microsoft.com/office/drawing/2014/main" val="1871432405"/>
                  </a:ext>
                </a:extLst>
              </a:tr>
              <a:tr h="330258">
                <a:tc>
                  <a:txBody>
                    <a:bodyPr/>
                    <a:lstStyle/>
                    <a:p>
                      <a:pPr marL="285750" indent="-285750">
                        <a:buFont typeface="Arial" panose="020B0604020202020204" pitchFamily="34" charset="0"/>
                        <a:buChar char="•"/>
                      </a:pPr>
                      <a:r>
                        <a:rPr lang="en-GB" sz="1400" dirty="0">
                          <a:solidFill>
                            <a:srgbClr val="000000"/>
                          </a:solidFill>
                          <a:effectLst/>
                          <a:latin typeface="Aptos Narrow" panose="020B0004020202020204" pitchFamily="34" charset="0"/>
                          <a:ea typeface="Aptos" panose="020B0004020202020204" pitchFamily="34" charset="0"/>
                          <a:cs typeface="Aptos" panose="020B0004020202020204" pitchFamily="34" charset="0"/>
                        </a:rPr>
                        <a:t>WP-STEL: 1 x every 2 months</a:t>
                      </a:r>
                      <a:endParaRPr lang="en-GB" sz="12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9525" marB="9525" anchor="b">
                    <a:lnL>
                      <a:noFill/>
                    </a:lnL>
                    <a:lnR>
                      <a:noFill/>
                    </a:lnR>
                    <a:lnT>
                      <a:noFill/>
                    </a:lnT>
                    <a:lnB>
                      <a:noFill/>
                    </a:lnB>
                    <a:noFill/>
                  </a:tcPr>
                </a:tc>
                <a:extLst>
                  <a:ext uri="{0D108BD9-81ED-4DB2-BD59-A6C34878D82A}">
                    <a16:rowId xmlns:a16="http://schemas.microsoft.com/office/drawing/2014/main" val="3844630395"/>
                  </a:ext>
                </a:extLst>
              </a:tr>
            </a:tbl>
          </a:graphicData>
        </a:graphic>
      </p:graphicFrame>
      <p:graphicFrame>
        <p:nvGraphicFramePr>
          <p:cNvPr id="4" name="Table 3">
            <a:extLst>
              <a:ext uri="{FF2B5EF4-FFF2-40B4-BE49-F238E27FC236}">
                <a16:creationId xmlns:a16="http://schemas.microsoft.com/office/drawing/2014/main" id="{1EA21A0B-04FF-E6BC-D265-DB82D90798ED}"/>
              </a:ext>
            </a:extLst>
          </p:cNvPr>
          <p:cNvGraphicFramePr>
            <a:graphicFrameLocks noGrp="1"/>
          </p:cNvGraphicFramePr>
          <p:nvPr>
            <p:extLst>
              <p:ext uri="{D42A27DB-BD31-4B8C-83A1-F6EECF244321}">
                <p14:modId xmlns:p14="http://schemas.microsoft.com/office/powerpoint/2010/main" val="3940128553"/>
              </p:ext>
            </p:extLst>
          </p:nvPr>
        </p:nvGraphicFramePr>
        <p:xfrm>
          <a:off x="360040" y="584912"/>
          <a:ext cx="11638920" cy="4042596"/>
        </p:xfrm>
        <a:graphic>
          <a:graphicData uri="http://schemas.openxmlformats.org/drawingml/2006/table">
            <a:tbl>
              <a:tblPr/>
              <a:tblGrid>
                <a:gridCol w="820296">
                  <a:extLst>
                    <a:ext uri="{9D8B030D-6E8A-4147-A177-3AD203B41FA5}">
                      <a16:colId xmlns:a16="http://schemas.microsoft.com/office/drawing/2014/main" val="675611390"/>
                    </a:ext>
                  </a:extLst>
                </a:gridCol>
                <a:gridCol w="2166821">
                  <a:extLst>
                    <a:ext uri="{9D8B030D-6E8A-4147-A177-3AD203B41FA5}">
                      <a16:colId xmlns:a16="http://schemas.microsoft.com/office/drawing/2014/main" val="2518111192"/>
                    </a:ext>
                  </a:extLst>
                </a:gridCol>
                <a:gridCol w="1965615">
                  <a:extLst>
                    <a:ext uri="{9D8B030D-6E8A-4147-A177-3AD203B41FA5}">
                      <a16:colId xmlns:a16="http://schemas.microsoft.com/office/drawing/2014/main" val="1484343816"/>
                    </a:ext>
                  </a:extLst>
                </a:gridCol>
                <a:gridCol w="6686188">
                  <a:extLst>
                    <a:ext uri="{9D8B030D-6E8A-4147-A177-3AD203B41FA5}">
                      <a16:colId xmlns:a16="http://schemas.microsoft.com/office/drawing/2014/main" val="2350461831"/>
                    </a:ext>
                  </a:extLst>
                </a:gridCol>
              </a:tblGrid>
              <a:tr h="215335">
                <a:tc>
                  <a:txBody>
                    <a:bodyPr/>
                    <a:lstStyle/>
                    <a:p>
                      <a:pPr algn="ctr" fontAlgn="ctr">
                        <a:buNone/>
                      </a:pPr>
                      <a:r>
                        <a:rPr lang="en-GB" sz="2000" b="1" i="0" u="none" strike="noStrike">
                          <a:solidFill>
                            <a:srgbClr val="FFFFFF"/>
                          </a:solidFill>
                          <a:effectLst/>
                          <a:latin typeface="Aptos Display" panose="020B0004020202020204" pitchFamily="34" charset="0"/>
                        </a:rPr>
                        <a:t>WP</a:t>
                      </a:r>
                    </a:p>
                  </a:txBody>
                  <a:tcPr marL="5152" marR="5152" marT="5152" marB="37091" anchor="ctr">
                    <a:lnL>
                      <a:noFill/>
                    </a:lnL>
                    <a:lnR>
                      <a:noFill/>
                    </a:lnR>
                    <a:lnT>
                      <a:noFill/>
                    </a:lnT>
                    <a:lnB w="12700" cap="flat" cmpd="sng" algn="ctr">
                      <a:solidFill>
                        <a:schemeClr val="tx1"/>
                      </a:solidFill>
                      <a:prstDash val="solid"/>
                      <a:round/>
                      <a:headEnd type="none" w="med" len="med"/>
                      <a:tailEnd type="none" w="med" len="med"/>
                    </a:lnB>
                    <a:solidFill>
                      <a:srgbClr val="104861"/>
                    </a:solidFill>
                  </a:tcPr>
                </a:tc>
                <a:tc>
                  <a:txBody>
                    <a:bodyPr/>
                    <a:lstStyle/>
                    <a:p>
                      <a:pPr algn="l" fontAlgn="ctr">
                        <a:buNone/>
                      </a:pPr>
                      <a:r>
                        <a:rPr lang="en-GB" sz="2000" b="1" i="0" u="none" strike="noStrike">
                          <a:solidFill>
                            <a:srgbClr val="FFFFFF"/>
                          </a:solidFill>
                          <a:effectLst/>
                          <a:latin typeface="Aptos Display" panose="020B0004020202020204" pitchFamily="34" charset="0"/>
                        </a:rPr>
                        <a:t>News item expected</a:t>
                      </a:r>
                    </a:p>
                  </a:txBody>
                  <a:tcPr marL="5152" marR="5152" marT="5152" marB="37091" anchor="ctr">
                    <a:lnL>
                      <a:noFill/>
                    </a:lnL>
                    <a:lnR>
                      <a:noFill/>
                    </a:lnR>
                    <a:lnT>
                      <a:noFill/>
                    </a:lnT>
                    <a:lnB w="12700" cap="flat" cmpd="sng" algn="ctr">
                      <a:solidFill>
                        <a:schemeClr val="tx1"/>
                      </a:solidFill>
                      <a:prstDash val="solid"/>
                      <a:round/>
                      <a:headEnd type="none" w="med" len="med"/>
                      <a:tailEnd type="none" w="med" len="med"/>
                    </a:lnB>
                    <a:solidFill>
                      <a:srgbClr val="104861"/>
                    </a:solidFill>
                  </a:tcPr>
                </a:tc>
                <a:tc>
                  <a:txBody>
                    <a:bodyPr/>
                    <a:lstStyle/>
                    <a:p>
                      <a:pPr algn="l" fontAlgn="ctr">
                        <a:buNone/>
                      </a:pPr>
                      <a:r>
                        <a:rPr lang="en-GB" sz="2000" b="1" i="0" u="none" strike="noStrike">
                          <a:solidFill>
                            <a:srgbClr val="FFFFFF"/>
                          </a:solidFill>
                          <a:effectLst/>
                          <a:latin typeface="Aptos Display" panose="020B0004020202020204" pitchFamily="34" charset="0"/>
                        </a:rPr>
                        <a:t>Published by COM</a:t>
                      </a:r>
                    </a:p>
                  </a:txBody>
                  <a:tcPr marL="5152" marR="5152" marT="5152" marB="37091" anchor="ctr">
                    <a:lnL>
                      <a:noFill/>
                    </a:lnL>
                    <a:lnR>
                      <a:noFill/>
                    </a:lnR>
                    <a:lnT>
                      <a:noFill/>
                    </a:lnT>
                    <a:lnB w="12700" cap="flat" cmpd="sng" algn="ctr">
                      <a:solidFill>
                        <a:schemeClr val="tx1"/>
                      </a:solidFill>
                      <a:prstDash val="solid"/>
                      <a:round/>
                      <a:headEnd type="none" w="med" len="med"/>
                      <a:tailEnd type="none" w="med" len="med"/>
                    </a:lnB>
                    <a:solidFill>
                      <a:srgbClr val="104861"/>
                    </a:solidFill>
                  </a:tcPr>
                </a:tc>
                <a:tc>
                  <a:txBody>
                    <a:bodyPr/>
                    <a:lstStyle/>
                    <a:p>
                      <a:pPr algn="ctr" fontAlgn="ctr">
                        <a:buNone/>
                      </a:pPr>
                      <a:r>
                        <a:rPr lang="en-GB" sz="2000" b="1" i="0" u="none" strike="noStrike">
                          <a:solidFill>
                            <a:srgbClr val="FFFFFF"/>
                          </a:solidFill>
                          <a:effectLst/>
                          <a:latin typeface="Aptos Display" panose="020B0004020202020204" pitchFamily="34" charset="0"/>
                        </a:rPr>
                        <a:t>Title of news item</a:t>
                      </a:r>
                    </a:p>
                  </a:txBody>
                  <a:tcPr marL="5152" marR="5152" marT="5152" marB="37091" anchor="ctr">
                    <a:lnL>
                      <a:noFill/>
                    </a:lnL>
                    <a:lnR>
                      <a:noFill/>
                    </a:lnR>
                    <a:lnT>
                      <a:noFill/>
                    </a:lnT>
                    <a:lnB w="12700" cap="flat" cmpd="sng" algn="ctr">
                      <a:solidFill>
                        <a:schemeClr val="tx1"/>
                      </a:solidFill>
                      <a:prstDash val="solid"/>
                      <a:round/>
                      <a:headEnd type="none" w="med" len="med"/>
                      <a:tailEnd type="none" w="med" len="med"/>
                    </a:lnB>
                    <a:solidFill>
                      <a:srgbClr val="104861"/>
                    </a:solidFill>
                  </a:tcPr>
                </a:tc>
                <a:extLst>
                  <a:ext uri="{0D108BD9-81ED-4DB2-BD59-A6C34878D82A}">
                    <a16:rowId xmlns:a16="http://schemas.microsoft.com/office/drawing/2014/main" val="1862247440"/>
                  </a:ext>
                </a:extLst>
              </a:tr>
              <a:tr h="190607">
                <a:tc>
                  <a:txBody>
                    <a:bodyPr/>
                    <a:lstStyle/>
                    <a:p>
                      <a:pPr algn="ctr" fontAlgn="ctr">
                        <a:buNone/>
                      </a:pPr>
                      <a:r>
                        <a:rPr lang="en-GB" sz="1600" b="0" i="0" u="none" strike="noStrike" dirty="0">
                          <a:solidFill>
                            <a:srgbClr val="000000"/>
                          </a:solidFill>
                          <a:effectLst/>
                          <a:latin typeface="Aptos Narrow" panose="020B0004020202020204" pitchFamily="34" charset="0"/>
                        </a:rPr>
                        <a:t>SA</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r>
                        <a:rPr lang="en-GB" sz="1600" b="0" i="0" u="none" strike="noStrike" dirty="0">
                          <a:solidFill>
                            <a:srgbClr val="000000"/>
                          </a:solidFill>
                          <a:effectLst/>
                          <a:latin typeface="Aptos Narrow" panose="020B0004020202020204" pitchFamily="34" charset="0"/>
                        </a:rPr>
                        <a:t>25/11/2025</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endParaRPr lang="en-GB" sz="1600" b="0" i="0" u="none" strike="noStrike">
                        <a:solidFill>
                          <a:srgbClr val="000000"/>
                        </a:solidFill>
                        <a:effectLst/>
                        <a:latin typeface="Aptos Narrow" panose="020B0004020202020204" pitchFamily="34" charset="0"/>
                      </a:endParaRP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b">
                        <a:buNone/>
                      </a:pPr>
                      <a:r>
                        <a:rPr lang="en-GB" sz="1600" b="0" i="0" u="none" strike="noStrike">
                          <a:solidFill>
                            <a:srgbClr val="000000"/>
                          </a:solidFill>
                          <a:effectLst/>
                          <a:latin typeface="Aptos Narrow" panose="020B0004020202020204" pitchFamily="34" charset="0"/>
                        </a:rPr>
                        <a:t>VUV diagnostic equipment delivery</a:t>
                      </a:r>
                    </a:p>
                  </a:txBody>
                  <a:tcPr marL="5152" marR="5152" marT="5152" marB="3709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621516825"/>
                  </a:ext>
                </a:extLst>
              </a:tr>
              <a:tr h="190607">
                <a:tc>
                  <a:txBody>
                    <a:bodyPr/>
                    <a:lstStyle/>
                    <a:p>
                      <a:pPr algn="ctr" fontAlgn="ctr">
                        <a:buNone/>
                      </a:pPr>
                      <a:r>
                        <a:rPr lang="en-GB" sz="1600" b="0" i="0" u="none" strike="sngStrike">
                          <a:solidFill>
                            <a:srgbClr val="000000"/>
                          </a:solidFill>
                          <a:effectLst/>
                          <a:latin typeface="Aptos Narrow" panose="020B0004020202020204" pitchFamily="34" charset="0"/>
                        </a:rPr>
                        <a:t>TE</a:t>
                      </a:r>
                      <a:endParaRPr lang="en-GB" sz="1600" b="0" i="0" u="none" strike="noStrike">
                        <a:solidFill>
                          <a:srgbClr val="000000"/>
                        </a:solidFill>
                        <a:effectLst/>
                        <a:latin typeface="Aptos Narrow" panose="020B0004020202020204" pitchFamily="34" charset="0"/>
                      </a:endParaRP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r>
                        <a:rPr lang="en-GB" sz="1600" b="0" i="0" u="none" strike="sngStrike" dirty="0">
                          <a:solidFill>
                            <a:srgbClr val="000000"/>
                          </a:solidFill>
                          <a:effectLst/>
                          <a:latin typeface="Aptos Narrow" panose="020B0004020202020204" pitchFamily="34" charset="0"/>
                        </a:rPr>
                        <a:t>10/12/2025</a:t>
                      </a:r>
                      <a:endParaRPr lang="en-GB" sz="1600" b="0" i="0" u="none" strike="noStrike" dirty="0">
                        <a:solidFill>
                          <a:srgbClr val="000000"/>
                        </a:solidFill>
                        <a:effectLst/>
                        <a:latin typeface="Aptos Narrow" panose="020B0004020202020204" pitchFamily="34" charset="0"/>
                      </a:endParaRP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endParaRPr lang="en-GB" sz="1600" b="0" i="0" u="none" strike="noStrike" dirty="0">
                        <a:solidFill>
                          <a:srgbClr val="000000"/>
                        </a:solidFill>
                        <a:effectLst/>
                        <a:latin typeface="Aptos Narrow" panose="020B0004020202020204" pitchFamily="34" charset="0"/>
                      </a:endParaRP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b">
                        <a:buNone/>
                      </a:pPr>
                      <a:r>
                        <a:rPr lang="en-GB" sz="1600" b="0" i="0" u="none" strike="sngStrike">
                          <a:solidFill>
                            <a:srgbClr val="000000"/>
                          </a:solidFill>
                          <a:effectLst/>
                          <a:latin typeface="Aptos Narrow" panose="020B0004020202020204" pitchFamily="34" charset="0"/>
                        </a:rPr>
                        <a:t>WEST high fluence campaign? </a:t>
                      </a:r>
                      <a:endParaRPr lang="en-GB" sz="1600" b="0" i="0" u="none" strike="noStrike">
                        <a:solidFill>
                          <a:srgbClr val="000000"/>
                        </a:solidFill>
                        <a:effectLst/>
                        <a:latin typeface="Aptos Narrow" panose="020B0004020202020204" pitchFamily="34" charset="0"/>
                      </a:endParaRPr>
                    </a:p>
                  </a:txBody>
                  <a:tcPr marL="5152" marR="5152" marT="5152" marB="3709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23657253"/>
                  </a:ext>
                </a:extLst>
              </a:tr>
              <a:tr h="190607">
                <a:tc>
                  <a:txBody>
                    <a:bodyPr/>
                    <a:lstStyle/>
                    <a:p>
                      <a:pPr algn="ctr" fontAlgn="ctr">
                        <a:buNone/>
                      </a:pPr>
                      <a:r>
                        <a:rPr lang="en-GB" sz="1600" b="0" i="0" u="none" strike="sngStrike">
                          <a:solidFill>
                            <a:srgbClr val="000000"/>
                          </a:solidFill>
                          <a:effectLst/>
                          <a:latin typeface="Aptos Narrow" panose="020B0004020202020204" pitchFamily="34" charset="0"/>
                        </a:rPr>
                        <a:t>W7X</a:t>
                      </a:r>
                      <a:endParaRPr lang="en-GB" sz="1600" b="0" i="0" u="none" strike="noStrike">
                        <a:solidFill>
                          <a:srgbClr val="000000"/>
                        </a:solidFill>
                        <a:effectLst/>
                        <a:latin typeface="Aptos Narrow" panose="020B0004020202020204" pitchFamily="34" charset="0"/>
                      </a:endParaRP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r>
                        <a:rPr lang="en-GB" sz="1600" b="0" i="0" u="none" strike="sngStrike">
                          <a:solidFill>
                            <a:srgbClr val="000000"/>
                          </a:solidFill>
                          <a:effectLst/>
                          <a:latin typeface="Aptos Narrow" panose="020B0004020202020204" pitchFamily="34" charset="0"/>
                        </a:rPr>
                        <a:t>25/12/2025</a:t>
                      </a:r>
                      <a:endParaRPr lang="en-GB" sz="1600" b="0" i="0" u="none" strike="noStrike">
                        <a:solidFill>
                          <a:srgbClr val="000000"/>
                        </a:solidFill>
                        <a:effectLst/>
                        <a:latin typeface="Aptos Narrow" panose="020B0004020202020204" pitchFamily="34" charset="0"/>
                      </a:endParaRP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endParaRPr lang="en-GB" sz="1600" b="0" i="0" u="none" strike="noStrike" dirty="0">
                        <a:solidFill>
                          <a:srgbClr val="000000"/>
                        </a:solidFill>
                        <a:effectLst/>
                        <a:latin typeface="Aptos Narrow" panose="020B0004020202020204" pitchFamily="34" charset="0"/>
                      </a:endParaRP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b">
                        <a:buNone/>
                      </a:pPr>
                      <a:endParaRPr lang="en-GB" sz="1600" b="0" i="0" u="none" strike="noStrike" dirty="0">
                        <a:solidFill>
                          <a:srgbClr val="000000"/>
                        </a:solidFill>
                        <a:effectLst/>
                        <a:latin typeface="Aptos Narrow" panose="020B0004020202020204" pitchFamily="34" charset="0"/>
                      </a:endParaRPr>
                    </a:p>
                  </a:txBody>
                  <a:tcPr marL="5152" marR="5152" marT="5152" marB="3709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15971303"/>
                  </a:ext>
                </a:extLst>
              </a:tr>
              <a:tr h="190607">
                <a:tc>
                  <a:txBody>
                    <a:bodyPr/>
                    <a:lstStyle/>
                    <a:p>
                      <a:pPr algn="ctr" fontAlgn="ctr">
                        <a:buNone/>
                      </a:pPr>
                      <a:r>
                        <a:rPr lang="en-GB" sz="1600" b="0" i="0" u="none" strike="sngStrike">
                          <a:solidFill>
                            <a:srgbClr val="000000"/>
                          </a:solidFill>
                          <a:effectLst/>
                          <a:latin typeface="Aptos Narrow" panose="020B0004020202020204" pitchFamily="34" charset="0"/>
                        </a:rPr>
                        <a:t>TE</a:t>
                      </a:r>
                      <a:endParaRPr lang="en-GB" sz="1600" b="0" i="0" u="none" strike="noStrike">
                        <a:solidFill>
                          <a:srgbClr val="000000"/>
                        </a:solidFill>
                        <a:effectLst/>
                        <a:latin typeface="Aptos Narrow" panose="020B0004020202020204" pitchFamily="34" charset="0"/>
                      </a:endParaRP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r>
                        <a:rPr lang="en-GB" sz="1600" b="0" i="0" u="none" strike="sngStrike">
                          <a:solidFill>
                            <a:srgbClr val="000000"/>
                          </a:solidFill>
                          <a:effectLst/>
                          <a:latin typeface="Aptos Narrow" panose="020B0004020202020204" pitchFamily="34" charset="0"/>
                        </a:rPr>
                        <a:t>10/02/2026</a:t>
                      </a:r>
                      <a:endParaRPr lang="en-GB" sz="1600" b="0" i="0" u="none" strike="noStrike">
                        <a:solidFill>
                          <a:srgbClr val="000000"/>
                        </a:solidFill>
                        <a:effectLst/>
                        <a:latin typeface="Aptos Narrow" panose="020B0004020202020204" pitchFamily="34" charset="0"/>
                      </a:endParaRP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endParaRPr lang="en-GB" sz="1600" b="0" i="0" u="none" strike="noStrike">
                        <a:solidFill>
                          <a:srgbClr val="000000"/>
                        </a:solidFill>
                        <a:effectLst/>
                        <a:latin typeface="Aptos Narrow" panose="020B0004020202020204" pitchFamily="34" charset="0"/>
                      </a:endParaRP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b">
                        <a:buNone/>
                      </a:pPr>
                      <a:r>
                        <a:rPr lang="en-GB" sz="1600" b="0" i="0" u="none" strike="sngStrike" dirty="0">
                          <a:solidFill>
                            <a:srgbClr val="000000"/>
                          </a:solidFill>
                          <a:effectLst/>
                          <a:latin typeface="Aptos Narrow" panose="020B0004020202020204" pitchFamily="34" charset="0"/>
                        </a:rPr>
                        <a:t>JT-60SA analysis meeting?</a:t>
                      </a:r>
                      <a:endParaRPr lang="en-GB" sz="1600" b="0" i="0" u="none" strike="noStrike" dirty="0">
                        <a:solidFill>
                          <a:srgbClr val="000000"/>
                        </a:solidFill>
                        <a:effectLst/>
                        <a:latin typeface="Aptos Narrow" panose="020B0004020202020204" pitchFamily="34" charset="0"/>
                      </a:endParaRPr>
                    </a:p>
                  </a:txBody>
                  <a:tcPr marL="5152" marR="5152" marT="5152" marB="3709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74449298"/>
                  </a:ext>
                </a:extLst>
              </a:tr>
              <a:tr h="190607">
                <a:tc>
                  <a:txBody>
                    <a:bodyPr/>
                    <a:lstStyle/>
                    <a:p>
                      <a:pPr algn="ctr" fontAlgn="ctr">
                        <a:buNone/>
                      </a:pPr>
                      <a:r>
                        <a:rPr lang="en-GB" sz="1600" b="0" i="0" u="none" strike="noStrike">
                          <a:solidFill>
                            <a:srgbClr val="000000"/>
                          </a:solidFill>
                          <a:effectLst/>
                          <a:latin typeface="Aptos Narrow" panose="020B0004020202020204" pitchFamily="34" charset="0"/>
                        </a:rPr>
                        <a:t>TM</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r>
                        <a:rPr lang="en-GB" sz="1600" b="0" i="0" u="none" strike="noStrike">
                          <a:solidFill>
                            <a:srgbClr val="000000"/>
                          </a:solidFill>
                          <a:effectLst/>
                          <a:latin typeface="Aptos Narrow" panose="020B0004020202020204" pitchFamily="34" charset="0"/>
                        </a:rPr>
                        <a:t>25/02/2026</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r>
                        <a:rPr lang="en-GB" sz="1600" b="0" i="0" u="none" strike="noStrike">
                          <a:solidFill>
                            <a:srgbClr val="000000"/>
                          </a:solidFill>
                          <a:effectLst/>
                          <a:latin typeface="Aptos Narrow" panose="020B0004020202020204" pitchFamily="34" charset="0"/>
                        </a:rPr>
                        <a:t>24/02/2026</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b">
                        <a:buNone/>
                      </a:pPr>
                      <a:r>
                        <a:rPr lang="en-GB" sz="1600" b="0" i="0" u="none" strike="noStrike" dirty="0">
                          <a:solidFill>
                            <a:srgbClr val="000000"/>
                          </a:solidFill>
                          <a:effectLst/>
                          <a:latin typeface="Aptos Narrow" panose="020B0004020202020204" pitchFamily="34" charset="0"/>
                        </a:rPr>
                        <a:t>European fusion modelling community met in </a:t>
                      </a:r>
                      <a:r>
                        <a:rPr lang="en-GB" sz="1600" b="0" i="0" u="none" strike="noStrike" dirty="0" err="1">
                          <a:solidFill>
                            <a:srgbClr val="000000"/>
                          </a:solidFill>
                          <a:effectLst/>
                          <a:latin typeface="Aptos Narrow" panose="020B0004020202020204" pitchFamily="34" charset="0"/>
                        </a:rPr>
                        <a:t>Garching</a:t>
                      </a:r>
                      <a:r>
                        <a:rPr lang="en-GB" sz="1600" b="0" i="0" u="none" strike="noStrike" dirty="0">
                          <a:solidFill>
                            <a:srgbClr val="000000"/>
                          </a:solidFill>
                          <a:effectLst/>
                          <a:latin typeface="Aptos Narrow" panose="020B0004020202020204" pitchFamily="34" charset="0"/>
                        </a:rPr>
                        <a:t> (E-TASC general meeting)</a:t>
                      </a:r>
                    </a:p>
                  </a:txBody>
                  <a:tcPr marL="5152" marR="5152" marT="5152" marB="3709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302346038"/>
                  </a:ext>
                </a:extLst>
              </a:tr>
              <a:tr h="338972">
                <a:tc>
                  <a:txBody>
                    <a:bodyPr/>
                    <a:lstStyle/>
                    <a:p>
                      <a:pPr algn="ctr" fontAlgn="ctr">
                        <a:buNone/>
                      </a:pPr>
                      <a:r>
                        <a:rPr lang="en-GB" sz="1600" b="0" i="0" u="none" strike="noStrike">
                          <a:solidFill>
                            <a:srgbClr val="000000"/>
                          </a:solidFill>
                          <a:effectLst/>
                          <a:latin typeface="Aptos Narrow" panose="020B0004020202020204" pitchFamily="34" charset="0"/>
                        </a:rPr>
                        <a:t>TE</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r>
                        <a:rPr lang="en-GB" sz="1600" b="0" i="0" u="none" strike="noStrike">
                          <a:solidFill>
                            <a:srgbClr val="000000"/>
                          </a:solidFill>
                          <a:effectLst/>
                          <a:latin typeface="Aptos Narrow" panose="020B0004020202020204" pitchFamily="34" charset="0"/>
                        </a:rPr>
                        <a:t>10/03/2026</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r>
                        <a:rPr lang="en-GB" sz="1600" b="0" i="0" u="none" strike="noStrike">
                          <a:solidFill>
                            <a:srgbClr val="000000"/>
                          </a:solidFill>
                          <a:effectLst/>
                          <a:latin typeface="Aptos Narrow" panose="020B0004020202020204" pitchFamily="34" charset="0"/>
                        </a:rPr>
                        <a:t>after GA</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b">
                        <a:buNone/>
                      </a:pPr>
                      <a:r>
                        <a:rPr lang="en-GB" sz="1600" b="0" i="0" u="none" strike="noStrike" dirty="0">
                          <a:solidFill>
                            <a:srgbClr val="000000"/>
                          </a:solidFill>
                          <a:effectLst/>
                          <a:latin typeface="Aptos Narrow" panose="020B0004020202020204" pitchFamily="34" charset="0"/>
                        </a:rPr>
                        <a:t>ETCM+ modelling workshop to be combined with the announcement of Yevgen for a combined news item</a:t>
                      </a:r>
                    </a:p>
                  </a:txBody>
                  <a:tcPr marL="5152" marR="5152" marT="5152" marB="3709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434402109"/>
                  </a:ext>
                </a:extLst>
              </a:tr>
              <a:tr h="190607">
                <a:tc>
                  <a:txBody>
                    <a:bodyPr/>
                    <a:lstStyle/>
                    <a:p>
                      <a:pPr algn="ctr" fontAlgn="ctr">
                        <a:buNone/>
                      </a:pPr>
                      <a:r>
                        <a:rPr lang="en-GB" sz="1600" b="0" i="0" u="none" strike="noStrike">
                          <a:solidFill>
                            <a:srgbClr val="000000"/>
                          </a:solidFill>
                          <a:effectLst/>
                          <a:latin typeface="Aptos Narrow" panose="020B0004020202020204" pitchFamily="34" charset="0"/>
                        </a:rPr>
                        <a:t>STEL</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r>
                        <a:rPr lang="en-GB" sz="1600" b="0" i="0" u="none" strike="noStrike">
                          <a:solidFill>
                            <a:srgbClr val="000000"/>
                          </a:solidFill>
                          <a:effectLst/>
                          <a:latin typeface="Aptos Narrow" panose="020B0004020202020204" pitchFamily="34" charset="0"/>
                        </a:rPr>
                        <a:t>25/03/2026</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endParaRPr lang="en-GB" sz="1600" b="0" i="0" u="none" strike="noStrike">
                        <a:solidFill>
                          <a:srgbClr val="000000"/>
                        </a:solidFill>
                        <a:effectLst/>
                        <a:latin typeface="Aptos Narrow" panose="020B0004020202020204" pitchFamily="34" charset="0"/>
                      </a:endParaRP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b">
                        <a:buNone/>
                      </a:pPr>
                      <a:r>
                        <a:rPr lang="en-GB" sz="1600" b="0" i="0" u="none" strike="noStrike" dirty="0">
                          <a:solidFill>
                            <a:srgbClr val="000000"/>
                          </a:solidFill>
                          <a:effectLst/>
                          <a:latin typeface="Aptos Narrow" panose="020B0004020202020204" pitchFamily="34" charset="0"/>
                        </a:rPr>
                        <a:t>highlights on the Key Physics Uncertainties towards stellarator reactor?</a:t>
                      </a:r>
                    </a:p>
                  </a:txBody>
                  <a:tcPr marL="5152" marR="5152" marT="5152" marB="3709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266450616"/>
                  </a:ext>
                </a:extLst>
              </a:tr>
              <a:tr h="190607">
                <a:tc>
                  <a:txBody>
                    <a:bodyPr/>
                    <a:lstStyle/>
                    <a:p>
                      <a:pPr algn="ctr" fontAlgn="ctr">
                        <a:buNone/>
                      </a:pPr>
                      <a:r>
                        <a:rPr lang="en-GB" sz="1600" b="0" i="0" u="none" strike="noStrike">
                          <a:solidFill>
                            <a:srgbClr val="000000"/>
                          </a:solidFill>
                          <a:effectLst/>
                          <a:latin typeface="Aptos Narrow" panose="020B0004020202020204" pitchFamily="34" charset="0"/>
                        </a:rPr>
                        <a:t>TE</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r>
                        <a:rPr lang="en-GB" sz="1600" b="0" i="0" u="none" strike="noStrike">
                          <a:solidFill>
                            <a:srgbClr val="000000"/>
                          </a:solidFill>
                          <a:effectLst/>
                          <a:latin typeface="Aptos Narrow" panose="020B0004020202020204" pitchFamily="34" charset="0"/>
                        </a:rPr>
                        <a:t>10/04/2026</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7CE"/>
                    </a:solidFill>
                  </a:tcPr>
                </a:tc>
                <a:tc>
                  <a:txBody>
                    <a:bodyPr/>
                    <a:lstStyle/>
                    <a:p>
                      <a:pPr algn="ctr" fontAlgn="ctr">
                        <a:buNone/>
                      </a:pPr>
                      <a:endParaRPr lang="en-GB" sz="1600" b="0" i="0" u="none" strike="noStrike">
                        <a:solidFill>
                          <a:srgbClr val="000000"/>
                        </a:solidFill>
                        <a:effectLst/>
                        <a:latin typeface="Aptos Narrow" panose="020B0004020202020204" pitchFamily="34" charset="0"/>
                      </a:endParaRP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b">
                        <a:buNone/>
                      </a:pPr>
                      <a:r>
                        <a:rPr lang="en-GB" sz="1600" b="0" i="0" u="none" strike="noStrike" dirty="0">
                          <a:solidFill>
                            <a:srgbClr val="000000"/>
                          </a:solidFill>
                          <a:effectLst/>
                          <a:latin typeface="Aptos Narrow" panose="020B0004020202020204" pitchFamily="34" charset="0"/>
                        </a:rPr>
                        <a:t>TCV/ chimney divertor results?</a:t>
                      </a:r>
                    </a:p>
                  </a:txBody>
                  <a:tcPr marL="5152" marR="5152" marT="5152" marB="3709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563317857"/>
                  </a:ext>
                </a:extLst>
              </a:tr>
              <a:tr h="190607">
                <a:tc>
                  <a:txBody>
                    <a:bodyPr/>
                    <a:lstStyle/>
                    <a:p>
                      <a:pPr algn="ctr" fontAlgn="ctr">
                        <a:buNone/>
                      </a:pPr>
                      <a:r>
                        <a:rPr lang="en-GB" sz="1600" b="0" i="0" u="none" strike="noStrike">
                          <a:solidFill>
                            <a:srgbClr val="000000"/>
                          </a:solidFill>
                          <a:effectLst/>
                          <a:latin typeface="Aptos Narrow" panose="020B0004020202020204" pitchFamily="34" charset="0"/>
                        </a:rPr>
                        <a:t>PWIE</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r>
                        <a:rPr lang="en-GB" sz="1600" b="0" i="0" u="none" strike="noStrike">
                          <a:solidFill>
                            <a:srgbClr val="006100"/>
                          </a:solidFill>
                          <a:effectLst/>
                          <a:latin typeface="Aptos Narrow" panose="020B0004020202020204" pitchFamily="34" charset="0"/>
                        </a:rPr>
                        <a:t>25/05/2026</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6EFCE"/>
                    </a:solidFill>
                  </a:tcPr>
                </a:tc>
                <a:tc>
                  <a:txBody>
                    <a:bodyPr/>
                    <a:lstStyle/>
                    <a:p>
                      <a:pPr algn="ctr" fontAlgn="ctr">
                        <a:buNone/>
                      </a:pPr>
                      <a:endParaRPr lang="en-GB" sz="1600" b="0" i="0" u="none" strike="noStrike">
                        <a:solidFill>
                          <a:srgbClr val="000000"/>
                        </a:solidFill>
                        <a:effectLst/>
                        <a:latin typeface="Aptos Narrow" panose="020B0004020202020204" pitchFamily="34" charset="0"/>
                      </a:endParaRP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b">
                        <a:buNone/>
                      </a:pPr>
                      <a:r>
                        <a:rPr lang="en-GB" sz="1600" b="0" i="0" u="none" strike="noStrike" dirty="0">
                          <a:solidFill>
                            <a:srgbClr val="000000"/>
                          </a:solidFill>
                          <a:effectLst/>
                          <a:latin typeface="Aptos Narrow" panose="020B0004020202020204" pitchFamily="34" charset="0"/>
                        </a:rPr>
                        <a:t>Results of ITER temporary FW tests and related ITER STAC decisions</a:t>
                      </a:r>
                    </a:p>
                  </a:txBody>
                  <a:tcPr marL="5152" marR="5152" marT="5152" marB="3709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155768562"/>
                  </a:ext>
                </a:extLst>
              </a:tr>
              <a:tr h="190607">
                <a:tc>
                  <a:txBody>
                    <a:bodyPr/>
                    <a:lstStyle/>
                    <a:p>
                      <a:pPr algn="ctr" fontAlgn="ctr">
                        <a:buNone/>
                      </a:pPr>
                      <a:r>
                        <a:rPr lang="en-GB" sz="1600" b="0" i="0" u="none" strike="noStrike">
                          <a:solidFill>
                            <a:srgbClr val="000000"/>
                          </a:solidFill>
                          <a:effectLst/>
                          <a:latin typeface="Aptos Narrow" panose="020B0004020202020204" pitchFamily="34" charset="0"/>
                        </a:rPr>
                        <a:t>TE</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r>
                        <a:rPr lang="en-GB" sz="1600" b="0" i="0" u="none" strike="noStrike">
                          <a:solidFill>
                            <a:srgbClr val="006100"/>
                          </a:solidFill>
                          <a:effectLst/>
                          <a:latin typeface="Aptos Narrow" panose="020B0004020202020204" pitchFamily="34" charset="0"/>
                        </a:rPr>
                        <a:t>10/05/2026</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6EFCE"/>
                    </a:solidFill>
                  </a:tcPr>
                </a:tc>
                <a:tc>
                  <a:txBody>
                    <a:bodyPr/>
                    <a:lstStyle/>
                    <a:p>
                      <a:pPr algn="ctr" fontAlgn="ctr">
                        <a:buNone/>
                      </a:pPr>
                      <a:endParaRPr lang="en-GB" sz="1600" b="0" i="0" u="none" strike="noStrike">
                        <a:solidFill>
                          <a:srgbClr val="000000"/>
                        </a:solidFill>
                        <a:effectLst/>
                        <a:latin typeface="Aptos Narrow" panose="020B0004020202020204" pitchFamily="34" charset="0"/>
                      </a:endParaRP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b">
                        <a:buNone/>
                      </a:pPr>
                      <a:endParaRPr lang="en-GB" sz="1600" b="0" i="0" u="none" strike="noStrike" dirty="0">
                        <a:solidFill>
                          <a:srgbClr val="000000"/>
                        </a:solidFill>
                        <a:effectLst/>
                        <a:latin typeface="Aptos Narrow" panose="020B0004020202020204" pitchFamily="34" charset="0"/>
                      </a:endParaRPr>
                    </a:p>
                  </a:txBody>
                  <a:tcPr marL="5152" marR="5152" marT="5152" marB="3709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927112205"/>
                  </a:ext>
                </a:extLst>
              </a:tr>
              <a:tr h="190607">
                <a:tc>
                  <a:txBody>
                    <a:bodyPr/>
                    <a:lstStyle/>
                    <a:p>
                      <a:pPr algn="ctr" fontAlgn="ctr">
                        <a:buNone/>
                      </a:pPr>
                      <a:r>
                        <a:rPr lang="en-GB" sz="1600" b="0" i="0" u="none" strike="noStrike">
                          <a:solidFill>
                            <a:srgbClr val="000000"/>
                          </a:solidFill>
                          <a:effectLst/>
                          <a:latin typeface="Aptos Narrow" panose="020B0004020202020204" pitchFamily="34" charset="0"/>
                        </a:rPr>
                        <a:t>TM</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fontAlgn="ctr">
                        <a:buNone/>
                      </a:pPr>
                      <a:r>
                        <a:rPr lang="en-GB" sz="1600" b="0" i="0" u="none" strike="noStrike">
                          <a:solidFill>
                            <a:srgbClr val="006100"/>
                          </a:solidFill>
                          <a:effectLst/>
                          <a:latin typeface="Aptos Narrow" panose="020B0004020202020204" pitchFamily="34" charset="0"/>
                        </a:rPr>
                        <a:t>18/05/2026</a:t>
                      </a: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6EFCE"/>
                    </a:solidFill>
                  </a:tcPr>
                </a:tc>
                <a:tc>
                  <a:txBody>
                    <a:bodyPr/>
                    <a:lstStyle/>
                    <a:p>
                      <a:pPr algn="ctr" fontAlgn="ctr">
                        <a:buNone/>
                      </a:pPr>
                      <a:endParaRPr lang="en-GB" sz="1600" b="0" i="0" u="none" strike="noStrike" dirty="0">
                        <a:solidFill>
                          <a:srgbClr val="000000"/>
                        </a:solidFill>
                        <a:effectLst/>
                        <a:latin typeface="Aptos Narrow" panose="020B0004020202020204" pitchFamily="34" charset="0"/>
                      </a:endParaRPr>
                    </a:p>
                  </a:txBody>
                  <a:tcPr marL="5152" marR="5152" marT="5152" marB="370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b">
                        <a:buNone/>
                      </a:pPr>
                      <a:endParaRPr lang="en-GB" sz="1600" b="0" i="0" u="none" strike="noStrike" dirty="0">
                        <a:solidFill>
                          <a:srgbClr val="000000"/>
                        </a:solidFill>
                        <a:effectLst/>
                        <a:latin typeface="Aptos Narrow" panose="020B0004020202020204" pitchFamily="34" charset="0"/>
                      </a:endParaRPr>
                    </a:p>
                  </a:txBody>
                  <a:tcPr marL="5152" marR="5152" marT="5152" marB="37091"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171485115"/>
                  </a:ext>
                </a:extLst>
              </a:tr>
            </a:tbl>
          </a:graphicData>
        </a:graphic>
      </p:graphicFrame>
    </p:spTree>
    <p:extLst>
      <p:ext uri="{BB962C8B-B14F-4D97-AF65-F5344CB8AC3E}">
        <p14:creationId xmlns:p14="http://schemas.microsoft.com/office/powerpoint/2010/main" val="1749447711"/>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43E813977F2F34495255108C192FC0C" ma:contentTypeVersion="16" ma:contentTypeDescription="Create a new document." ma:contentTypeScope="" ma:versionID="c3cbcd87bdccecdbf078f46710c254ed">
  <xsd:schema xmlns:xsd="http://www.w3.org/2001/XMLSchema" xmlns:xs="http://www.w3.org/2001/XMLSchema" xmlns:p="http://schemas.microsoft.com/office/2006/metadata/properties" xmlns:ns3="cd15d025-301c-4597-a270-3bad90881f44" xmlns:ns4="b53d22ac-c5f4-4fd4-87cb-ecc4cbf8be81" targetNamespace="http://schemas.microsoft.com/office/2006/metadata/properties" ma:root="true" ma:fieldsID="f018d5954317baecd576d713c0025c18" ns3:_="" ns4:_="">
    <xsd:import namespace="cd15d025-301c-4597-a270-3bad90881f44"/>
    <xsd:import namespace="b53d22ac-c5f4-4fd4-87cb-ecc4cbf8be8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_activity" minOccurs="0"/>
                <xsd:element ref="ns3:MediaServiceSearchProperties"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15d025-301c-4597-a270-3bad90881f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description="" ma:indexed="true" ma:internalName="MediaServiceLocation"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53d22ac-c5f4-4fd4-87cb-ecc4cbf8be8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cd15d025-301c-4597-a270-3bad90881f4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5122297-B646-4A95-8D24-132825D91C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15d025-301c-4597-a270-3bad90881f44"/>
    <ds:schemaRef ds:uri="b53d22ac-c5f4-4fd4-87cb-ecc4cbf8be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E576E97-6997-4610-BAF5-E76DF24AA7CC}">
  <ds:schemaRefs>
    <ds:schemaRef ds:uri="b53d22ac-c5f4-4fd4-87cb-ecc4cbf8be81"/>
    <ds:schemaRef ds:uri="http://schemas.microsoft.com/office/2006/documentManagement/types"/>
    <ds:schemaRef ds:uri="http://purl.org/dc/dcmitype/"/>
    <ds:schemaRef ds:uri="http://purl.org/dc/terms/"/>
    <ds:schemaRef ds:uri="http://purl.org/dc/elements/1.1/"/>
    <ds:schemaRef ds:uri="http://www.w3.org/XML/1998/namespace"/>
    <ds:schemaRef ds:uri="http://schemas.microsoft.com/office/infopath/2007/PartnerControls"/>
    <ds:schemaRef ds:uri="http://schemas.openxmlformats.org/package/2006/metadata/core-properties"/>
    <ds:schemaRef ds:uri="cd15d025-301c-4597-a270-3bad90881f44"/>
    <ds:schemaRef ds:uri="http://schemas.microsoft.com/office/2006/metadata/properties"/>
  </ds:schemaRefs>
</ds:datastoreItem>
</file>

<file path=customXml/itemProps3.xml><?xml version="1.0" encoding="utf-8"?>
<ds:datastoreItem xmlns:ds="http://schemas.openxmlformats.org/officeDocument/2006/customXml" ds:itemID="{CD1EBE56-B781-4D40-A6DA-97EC018457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1613</TotalTime>
  <Words>147</Words>
  <Application>Microsoft Office PowerPoint</Application>
  <PresentationFormat>Widescreen</PresentationFormat>
  <Paragraphs>44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Aptos Narrow</vt:lpstr>
      <vt:lpstr>Arial</vt:lpstr>
      <vt:lpstr>Calibri</vt:lpstr>
      <vt:lpstr>EUROfusion.1line_5_3_2019</vt:lpstr>
      <vt:lpstr>News items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 for proposals for AI and ML methods</dc:title>
  <dc:creator>Labit Benoit</dc:creator>
  <cp:lastModifiedBy>Botond Meszaros</cp:lastModifiedBy>
  <cp:revision>307</cp:revision>
  <dcterms:created xsi:type="dcterms:W3CDTF">2024-01-17T07:39:52Z</dcterms:created>
  <dcterms:modified xsi:type="dcterms:W3CDTF">2026-04-14T12:53:43Z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0x010100F43E813977F2F34495255108C192FC0C</vt:lpwstr>
  </property>
  <property fmtid="{D5CDD505-2E9C-101B-9397-08002B2CF9AE}" pid="3" name="MediaServiceImageTags">
    <vt:lpwstr/>
  </property>
</Properties>
</file>