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0" r:id="rId5"/>
  </p:sldMasterIdLst>
  <p:notesMasterIdLst>
    <p:notesMasterId r:id="rId9"/>
  </p:notesMasterIdLst>
  <p:sldIdLst>
    <p:sldId id="263" r:id="rId6"/>
    <p:sldId id="2844" r:id="rId7"/>
    <p:sldId id="284" r:id="rId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46234E-506C-E34E-BFAC-3DA83915B934}" v="3" dt="2026-04-14T07:18:48.64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652"/>
    <p:restoredTop sz="96018"/>
  </p:normalViewPr>
  <p:slideViewPr>
    <p:cSldViewPr snapToGrid="0">
      <p:cViewPr varScale="1">
        <p:scale>
          <a:sx n="128" d="100"/>
          <a:sy n="128" d="100"/>
        </p:scale>
        <p:origin x="37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271EB2-DD3B-0F42-B4FC-89DE3520A9EC}" type="datetimeFigureOut">
              <a:rPr lang="fr-FR" smtClean="0"/>
              <a:t>14/04/2026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434FA3-3DC0-9A46-9F01-1A2F159AD8E4}" type="slidenum">
              <a:rPr lang="fr-FR" smtClean="0"/>
              <a:t>‹#›</a:t>
            </a:fld>
            <a:endParaRPr lang="fr-FR"/>
          </a:p>
        </p:txBody>
      </p:sp>
    </p:spTree>
    <p:extLst>
      <p:ext uri="{BB962C8B-B14F-4D97-AF65-F5344CB8AC3E}">
        <p14:creationId xmlns:p14="http://schemas.microsoft.com/office/powerpoint/2010/main" val="1389073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Master" Target="../slideMasters/slideMaster2.xml"/><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816FD-732A-8082-0081-19CF1C2977BD}"/>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EE4CFEEB-A28D-1CDB-14B0-E25968754EE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ED1CEC2A-DE07-34DB-4EDE-1150242B0786}"/>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872A8782-D1D9-0016-A64C-C94D70509A3F}"/>
              </a:ext>
            </a:extLst>
          </p:cNvPr>
          <p:cNvSpPr>
            <a:spLocks noGrp="1"/>
          </p:cNvSpPr>
          <p:nvPr>
            <p:ph type="ftr" sz="quarter" idx="11"/>
          </p:nvPr>
        </p:nvSpPr>
        <p:spPr/>
        <p:txBody>
          <a:bodyPr/>
          <a:lstStyle/>
          <a:p>
            <a:r>
              <a:rPr lang="en-GB"/>
              <a:t>M. Wischmeier | PSD Management Meeting | 14/04/2026</a:t>
            </a:r>
          </a:p>
        </p:txBody>
      </p:sp>
      <p:sp>
        <p:nvSpPr>
          <p:cNvPr id="6" name="Slide Number Placeholder 5">
            <a:extLst>
              <a:ext uri="{FF2B5EF4-FFF2-40B4-BE49-F238E27FC236}">
                <a16:creationId xmlns:a16="http://schemas.microsoft.com/office/drawing/2014/main" id="{0EB12704-4B97-7325-DB47-4E5F9FEF5E1E}"/>
              </a:ext>
            </a:extLst>
          </p:cNvPr>
          <p:cNvSpPr>
            <a:spLocks noGrp="1"/>
          </p:cNvSpPr>
          <p:nvPr>
            <p:ph type="sldNum" sz="quarter" idx="12"/>
          </p:nvPr>
        </p:nvSpPr>
        <p:spPr/>
        <p:txBody>
          <a:bodyPr/>
          <a:lstStyle/>
          <a:p>
            <a:fld id="{E4EF64E2-7AA6-2444-974A-B3092B228870}" type="slidenum">
              <a:rPr lang="en-GB" smtClean="0"/>
              <a:t>‹#›</a:t>
            </a:fld>
            <a:endParaRPr lang="en-GB"/>
          </a:p>
        </p:txBody>
      </p:sp>
    </p:spTree>
    <p:extLst>
      <p:ext uri="{BB962C8B-B14F-4D97-AF65-F5344CB8AC3E}">
        <p14:creationId xmlns:p14="http://schemas.microsoft.com/office/powerpoint/2010/main" val="33423678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0F12DD-03CF-E38A-9CD3-53B059B3ACA4}"/>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35F59A6F-3CFA-5581-8B53-9E41F1D606B2}"/>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3E806EE0-CEF0-E683-71FE-8D854F02318F}"/>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C761D4CF-E6B5-097C-D1E0-A17483451799}"/>
              </a:ext>
            </a:extLst>
          </p:cNvPr>
          <p:cNvSpPr>
            <a:spLocks noGrp="1"/>
          </p:cNvSpPr>
          <p:nvPr>
            <p:ph type="ftr" sz="quarter" idx="11"/>
          </p:nvPr>
        </p:nvSpPr>
        <p:spPr/>
        <p:txBody>
          <a:bodyPr/>
          <a:lstStyle/>
          <a:p>
            <a:r>
              <a:rPr lang="en-GB"/>
              <a:t>M. Wischmeier | PSD Management Meeting | 14/04/2026</a:t>
            </a:r>
          </a:p>
        </p:txBody>
      </p:sp>
      <p:sp>
        <p:nvSpPr>
          <p:cNvPr id="6" name="Slide Number Placeholder 5">
            <a:extLst>
              <a:ext uri="{FF2B5EF4-FFF2-40B4-BE49-F238E27FC236}">
                <a16:creationId xmlns:a16="http://schemas.microsoft.com/office/drawing/2014/main" id="{0780238B-F08D-1518-C1BA-3254DBF0B20B}"/>
              </a:ext>
            </a:extLst>
          </p:cNvPr>
          <p:cNvSpPr>
            <a:spLocks noGrp="1"/>
          </p:cNvSpPr>
          <p:nvPr>
            <p:ph type="sldNum" sz="quarter" idx="12"/>
          </p:nvPr>
        </p:nvSpPr>
        <p:spPr/>
        <p:txBody>
          <a:bodyPr/>
          <a:lstStyle/>
          <a:p>
            <a:fld id="{E4EF64E2-7AA6-2444-974A-B3092B228870}" type="slidenum">
              <a:rPr lang="en-GB" smtClean="0"/>
              <a:t>‹#›</a:t>
            </a:fld>
            <a:endParaRPr lang="en-GB"/>
          </a:p>
        </p:txBody>
      </p:sp>
    </p:spTree>
    <p:extLst>
      <p:ext uri="{BB962C8B-B14F-4D97-AF65-F5344CB8AC3E}">
        <p14:creationId xmlns:p14="http://schemas.microsoft.com/office/powerpoint/2010/main" val="37684702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324F49A-FA6C-9356-FEB5-C5A719DC55D2}"/>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294C4D3B-FFE8-4FB6-0960-0E8E4E0DA95A}"/>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3DF600D-8618-239B-3DAB-021F90EC5496}"/>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E23086E2-4CD4-F3A9-3798-C19A2E0CABD5}"/>
              </a:ext>
            </a:extLst>
          </p:cNvPr>
          <p:cNvSpPr>
            <a:spLocks noGrp="1"/>
          </p:cNvSpPr>
          <p:nvPr>
            <p:ph type="ftr" sz="quarter" idx="11"/>
          </p:nvPr>
        </p:nvSpPr>
        <p:spPr/>
        <p:txBody>
          <a:bodyPr/>
          <a:lstStyle/>
          <a:p>
            <a:r>
              <a:rPr lang="en-GB"/>
              <a:t>M. Wischmeier | PSD Management Meeting | 14/04/2026</a:t>
            </a:r>
          </a:p>
        </p:txBody>
      </p:sp>
      <p:sp>
        <p:nvSpPr>
          <p:cNvPr id="6" name="Slide Number Placeholder 5">
            <a:extLst>
              <a:ext uri="{FF2B5EF4-FFF2-40B4-BE49-F238E27FC236}">
                <a16:creationId xmlns:a16="http://schemas.microsoft.com/office/drawing/2014/main" id="{17BA364C-E35E-A28A-8DC9-64E403B3FC92}"/>
              </a:ext>
            </a:extLst>
          </p:cNvPr>
          <p:cNvSpPr>
            <a:spLocks noGrp="1"/>
          </p:cNvSpPr>
          <p:nvPr>
            <p:ph type="sldNum" sz="quarter" idx="12"/>
          </p:nvPr>
        </p:nvSpPr>
        <p:spPr/>
        <p:txBody>
          <a:bodyPr/>
          <a:lstStyle/>
          <a:p>
            <a:fld id="{E4EF64E2-7AA6-2444-974A-B3092B228870}" type="slidenum">
              <a:rPr lang="en-GB" smtClean="0"/>
              <a:t>‹#›</a:t>
            </a:fld>
            <a:endParaRPr lang="en-GB"/>
          </a:p>
        </p:txBody>
      </p:sp>
    </p:spTree>
    <p:extLst>
      <p:ext uri="{BB962C8B-B14F-4D97-AF65-F5344CB8AC3E}">
        <p14:creationId xmlns:p14="http://schemas.microsoft.com/office/powerpoint/2010/main" val="32591613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PhAnim="0" preserve="1" userDrawn="1">
  <p:cSld name="EUROfusion_cover">
    <p:spTree>
      <p:nvGrpSpPr>
        <p:cNvPr id="1" name=""/>
        <p:cNvGrpSpPr/>
        <p:nvPr/>
      </p:nvGrpSpPr>
      <p:grpSpPr bwMode="auto">
        <a:xfrm>
          <a:off x="0" y="0"/>
          <a:ext cx="0" cy="0"/>
          <a:chOff x="0" y="0"/>
          <a:chExt cx="0" cy="0"/>
        </a:xfrm>
      </p:grpSpPr>
      <p:grpSp>
        <p:nvGrpSpPr>
          <p:cNvPr id="4" name="Gruppieren 3"/>
          <p:cNvGrpSpPr/>
          <p:nvPr userDrawn="1"/>
        </p:nvGrpSpPr>
        <p:grpSpPr bwMode="auto">
          <a:xfrm>
            <a:off x="411869" y="6034962"/>
            <a:ext cx="4392488" cy="497895"/>
            <a:chOff x="5735960" y="5717361"/>
            <a:chExt cx="6120680" cy="713919"/>
          </a:xfrm>
        </p:grpSpPr>
        <p:pic>
          <p:nvPicPr>
            <p:cNvPr id="25" name="Grafik 24"/>
            <p:cNvPicPr>
              <a:picLocks noChangeAspect="1"/>
            </p:cNvPicPr>
            <p:nvPr userDrawn="1"/>
          </p:nvPicPr>
          <p:blipFill>
            <a:blip r:embed="rId2"/>
            <a:stretch/>
          </p:blipFill>
          <p:spPr bwMode="auto">
            <a:xfrm>
              <a:off x="5735960" y="5774784"/>
              <a:ext cx="997207" cy="656496"/>
            </a:xfrm>
            <a:prstGeom prst="rect">
              <a:avLst/>
            </a:prstGeom>
            <a:noFill/>
            <a:ln>
              <a:noFill/>
            </a:ln>
          </p:spPr>
        </p:pic>
        <p:sp>
          <p:nvSpPr>
            <p:cNvPr id="3" name="Rechteck 2"/>
            <p:cNvSpPr/>
            <p:nvPr userDrawn="1"/>
          </p:nvSpPr>
          <p:spPr bwMode="auto">
            <a:xfrm>
              <a:off x="6744072" y="5717361"/>
              <a:ext cx="5112568" cy="480131"/>
            </a:xfrm>
            <a:prstGeom prst="rect">
              <a:avLst/>
            </a:prstGeom>
            <a:grpFill/>
          </p:spPr>
          <p:txBody>
            <a:bodyPr wrap="square">
              <a:spAutoFit/>
            </a:bodyPr>
            <a:lstStyle/>
            <a:p>
              <a:pPr marL="0" marR="0" lvl="0" indent="0" algn="just" defTabSz="914400">
                <a:lnSpc>
                  <a:spcPct val="90000"/>
                </a:lnSpc>
                <a:spcBef>
                  <a:spcPts val="0"/>
                </a:spcBef>
                <a:spcAft>
                  <a:spcPts val="0"/>
                </a:spcAft>
                <a:buClrTx/>
                <a:buSzTx/>
                <a:buFontTx/>
                <a:buNone/>
                <a:defRPr/>
              </a:pPr>
              <a:r>
                <a:rPr lang="en-GB" sz="700" b="0" i="0" u="none" strike="noStrike" cap="none" spc="0">
                  <a:ln>
                    <a:noFill/>
                  </a:ln>
                  <a:solidFill>
                    <a:prstClr val="black"/>
                  </a:solidFill>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endParaRPr/>
            </a:p>
          </p:txBody>
        </p:sp>
      </p:grpSp>
      <p:pic>
        <p:nvPicPr>
          <p:cNvPr id="2060" name="Picture 12" descr="Contract between EC and EUROfusion is signed | FuseNet"/>
          <p:cNvPicPr>
            <a:picLocks noChangeAspect="1" noChangeArrowheads="1"/>
          </p:cNvPicPr>
          <p:nvPr userDrawn="1"/>
        </p:nvPicPr>
        <p:blipFill>
          <a:blip r:embed="rId3"/>
          <a:stretch/>
        </p:blipFill>
        <p:spPr bwMode="auto">
          <a:xfrm>
            <a:off x="445066" y="325143"/>
            <a:ext cx="2304256" cy="596340"/>
          </a:xfrm>
          <a:prstGeom prst="rect">
            <a:avLst/>
          </a:prstGeom>
          <a:noFill/>
        </p:spPr>
      </p:pic>
      <p:sp>
        <p:nvSpPr>
          <p:cNvPr id="11" name="Title 20"/>
          <p:cNvSpPr>
            <a:spLocks noGrp="1"/>
          </p:cNvSpPr>
          <p:nvPr>
            <p:ph type="title"/>
          </p:nvPr>
        </p:nvSpPr>
        <p:spPr bwMode="auto">
          <a:xfrm>
            <a:off x="407368" y="2074187"/>
            <a:ext cx="5544615" cy="620251"/>
          </a:xfrm>
        </p:spPr>
        <p:txBody>
          <a:bodyPr/>
          <a:lstStyle>
            <a:lvl1pPr algn="l">
              <a:defRPr b="1"/>
            </a:lvl1pPr>
          </a:lstStyle>
          <a:p>
            <a:pPr>
              <a:defRPr/>
            </a:pPr>
            <a:r>
              <a:rPr lang="en-US"/>
              <a:t>Click to edit Master title style</a:t>
            </a:r>
            <a:endParaRPr/>
          </a:p>
        </p:txBody>
      </p:sp>
      <p:sp>
        <p:nvSpPr>
          <p:cNvPr id="14" name="Text Placeholder 22"/>
          <p:cNvSpPr>
            <a:spLocks noGrp="1"/>
          </p:cNvSpPr>
          <p:nvPr>
            <p:ph type="body" sz="quarter" idx="10" hasCustomPrompt="1"/>
          </p:nvPr>
        </p:nvSpPr>
        <p:spPr bwMode="auto">
          <a:xfrm>
            <a:off x="407368" y="3693074"/>
            <a:ext cx="4375150" cy="457848"/>
          </a:xfrm>
        </p:spPr>
        <p:txBody>
          <a:bodyPr/>
          <a:lstStyle>
            <a:lvl1pPr marL="0" indent="0">
              <a:buNone/>
              <a:defRPr b="1"/>
            </a:lvl1pPr>
            <a:lvl2pPr marL="342900" indent="0">
              <a:buNone/>
              <a:defRPr/>
            </a:lvl2pPr>
          </a:lstStyle>
          <a:p>
            <a:pPr lvl="0">
              <a:defRPr/>
            </a:pPr>
            <a:r>
              <a:rPr lang="en-US"/>
              <a:t>Click to edit Lecturer’s name</a:t>
            </a:r>
            <a:endParaRPr/>
          </a:p>
        </p:txBody>
      </p:sp>
      <p:sp>
        <p:nvSpPr>
          <p:cNvPr id="15" name="Text Placeholder 22"/>
          <p:cNvSpPr>
            <a:spLocks noGrp="1"/>
          </p:cNvSpPr>
          <p:nvPr>
            <p:ph type="body" sz="quarter" idx="11" hasCustomPrompt="1"/>
          </p:nvPr>
        </p:nvSpPr>
        <p:spPr bwMode="auto">
          <a:xfrm>
            <a:off x="407368" y="4159260"/>
            <a:ext cx="4375150" cy="457848"/>
          </a:xfrm>
        </p:spPr>
        <p:txBody>
          <a:bodyPr/>
          <a:lstStyle>
            <a:lvl1pPr marL="0" indent="0">
              <a:buNone/>
              <a:defRPr b="0"/>
            </a:lvl1pPr>
            <a:lvl2pPr marL="342900" indent="0">
              <a:buNone/>
              <a:defRPr/>
            </a:lvl2pPr>
          </a:lstStyle>
          <a:p>
            <a:pPr lvl="0">
              <a:defRPr/>
            </a:pPr>
            <a:r>
              <a:rPr lang="en-US"/>
              <a:t>Click to edit Lecturer’s affiliation</a:t>
            </a:r>
            <a:endParaRPr/>
          </a:p>
        </p:txBody>
      </p:sp>
      <p:sp>
        <p:nvSpPr>
          <p:cNvPr id="20" name="Text Placeholder 22"/>
          <p:cNvSpPr>
            <a:spLocks noGrp="1"/>
          </p:cNvSpPr>
          <p:nvPr>
            <p:ph type="body" sz="quarter" idx="12" hasCustomPrompt="1"/>
          </p:nvPr>
        </p:nvSpPr>
        <p:spPr bwMode="auto">
          <a:xfrm>
            <a:off x="407368" y="1650286"/>
            <a:ext cx="5544614" cy="338554"/>
          </a:xfrm>
        </p:spPr>
        <p:txBody>
          <a:bodyPr>
            <a:normAutofit/>
          </a:bodyPr>
          <a:lstStyle>
            <a:lvl1pPr marL="0" indent="0">
              <a:buNone/>
              <a:defRPr sz="1600" b="0"/>
            </a:lvl1pPr>
            <a:lvl2pPr marL="342900" indent="0">
              <a:buNone/>
              <a:defRPr/>
            </a:lvl2pPr>
          </a:lstStyle>
          <a:p>
            <a:pPr lvl="0">
              <a:defRPr/>
            </a:pPr>
            <a:r>
              <a:rPr lang="en-US"/>
              <a:t>Click to edit Event title</a:t>
            </a:r>
            <a:endParaRPr/>
          </a:p>
        </p:txBody>
      </p:sp>
      <p:pic>
        <p:nvPicPr>
          <p:cNvPr id="2" name="Picture 1"/>
          <p:cNvPicPr>
            <a:picLocks noChangeAspect="1"/>
          </p:cNvPicPr>
          <p:nvPr userDrawn="1"/>
        </p:nvPicPr>
        <p:blipFill>
          <a:blip r:embed="rId4">
            <a:alphaModFix/>
          </a:blip>
          <a:stretch/>
        </p:blipFill>
        <p:spPr bwMode="auto">
          <a:xfrm>
            <a:off x="7247890" y="252412"/>
            <a:ext cx="4944110" cy="6353175"/>
          </a:xfrm>
          <a:prstGeom prst="rect">
            <a:avLst/>
          </a:prstGeom>
          <a:solidFill>
            <a:schemeClr val="bg1"/>
          </a:solidFill>
        </p:spPr>
      </p:pic>
    </p:spTree>
    <p:extLst>
      <p:ext uri="{BB962C8B-B14F-4D97-AF65-F5344CB8AC3E}">
        <p14:creationId xmlns:p14="http://schemas.microsoft.com/office/powerpoint/2010/main" val="5274840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PhAnim="0" type="obj" preserve="1" userDrawn="1">
  <p:cSld name="EUROfusion_content">
    <p:spTree>
      <p:nvGrpSpPr>
        <p:cNvPr id="1" name=""/>
        <p:cNvGrpSpPr/>
        <p:nvPr/>
      </p:nvGrpSpPr>
      <p:grpSpPr bwMode="auto">
        <a:xfrm>
          <a:off x="0" y="0"/>
          <a:ext cx="0" cy="0"/>
          <a:chOff x="0" y="0"/>
          <a:chExt cx="0" cy="0"/>
        </a:xfrm>
      </p:grpSpPr>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Click to edit Master title style</a:t>
            </a:r>
            <a:endParaRPr lang="en-GB"/>
          </a:p>
        </p:txBody>
      </p:sp>
      <p:sp>
        <p:nvSpPr>
          <p:cNvPr id="3" name="Content Placeholder 2"/>
          <p:cNvSpPr>
            <a:spLocks noGrp="1"/>
          </p:cNvSpPr>
          <p:nvPr>
            <p:ph idx="1"/>
          </p:nvPr>
        </p:nvSpPr>
        <p:spPr bwMode="auto">
          <a:xfrm>
            <a:off x="609600" y="836712"/>
            <a:ext cx="11103024" cy="5688632"/>
          </a:xfrm>
        </p:spPr>
        <p:txBody>
          <a:bodyPr>
            <a:normAutofit/>
          </a:bodyPr>
          <a:lstStyle>
            <a:lvl1pPr marL="257175" indent="-257175">
              <a:buFont typeface="Arial"/>
              <a:buChar char="•"/>
              <a:defRPr sz="2400">
                <a:latin typeface="+mn-lt"/>
                <a:cs typeface="Arial"/>
              </a:defRPr>
            </a:lvl1pPr>
            <a:lvl2pPr marL="557213" indent="-214313">
              <a:buFont typeface="Arial"/>
              <a:buChar char="•"/>
              <a:defRPr sz="1800">
                <a:latin typeface="+mn-lt"/>
                <a:cs typeface="Arial"/>
              </a:defRPr>
            </a:lvl2pPr>
            <a:lvl3pPr marL="857250" indent="-171450">
              <a:buFont typeface="Arial"/>
              <a:buChar char="•"/>
              <a:defRPr sz="1600">
                <a:latin typeface="+mn-lt"/>
                <a:cs typeface="Arial"/>
              </a:defRPr>
            </a:lvl3pPr>
            <a:lvl4pPr>
              <a:defRPr/>
            </a:lvl4pPr>
            <a:lvl5pPr>
              <a:defRPr/>
            </a:lvl5pPr>
          </a:lstStyle>
          <a:p>
            <a:pPr lvl="0">
              <a:defRPr/>
            </a:pPr>
            <a:r>
              <a:rPr lang="en-US"/>
              <a:t>Click to edit Master text styles</a:t>
            </a:r>
            <a:endParaRPr/>
          </a:p>
          <a:p>
            <a:pPr lvl="1">
              <a:defRPr/>
            </a:pPr>
            <a:r>
              <a:rPr lang="en-US"/>
              <a:t>Second level</a:t>
            </a:r>
            <a:endParaRPr/>
          </a:p>
          <a:p>
            <a:pPr lvl="2">
              <a:defRPr/>
            </a:pPr>
            <a:r>
              <a:rPr lang="en-US"/>
              <a:t>Third level</a:t>
            </a:r>
            <a:endParaRPr/>
          </a:p>
        </p:txBody>
      </p:sp>
      <p:sp>
        <p:nvSpPr>
          <p:cNvPr id="8" name="Footer Placeholder 7"/>
          <p:cNvSpPr>
            <a:spLocks noGrp="1"/>
          </p:cNvSpPr>
          <p:nvPr>
            <p:ph type="ftr" sz="quarter" idx="11"/>
          </p:nvPr>
        </p:nvSpPr>
        <p:spPr bwMode="auto">
          <a:xfrm>
            <a:off x="825624" y="6555770"/>
            <a:ext cx="3470175" cy="329614"/>
          </a:xfrm>
          <a:prstGeom prst="rect">
            <a:avLst/>
          </a:prstGeom>
        </p:spPr>
        <p:txBody>
          <a:bodyPr anchor="t"/>
          <a:lstStyle>
            <a:lvl1pPr>
              <a:defRPr sz="1200">
                <a:solidFill>
                  <a:schemeClr val="bg1"/>
                </a:solidFill>
              </a:defRPr>
            </a:lvl1pPr>
          </a:lstStyle>
          <a:p>
            <a:pPr>
              <a:defRPr/>
            </a:pPr>
            <a:r>
              <a:rPr lang="en-GB"/>
              <a:t>M. Wischmeier | PSD Management Meeting | 14/04/2026</a:t>
            </a:r>
            <a:endParaRPr dirty="0"/>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2"/>
          <a:stretch/>
        </p:blipFill>
        <p:spPr bwMode="auto">
          <a:xfrm>
            <a:off x="191344" y="57007"/>
            <a:ext cx="636023" cy="636023"/>
          </a:xfrm>
          <a:prstGeom prst="rect">
            <a:avLst/>
          </a:prstGeom>
          <a:noFill/>
        </p:spPr>
      </p:pic>
      <p:pic>
        <p:nvPicPr>
          <p:cNvPr id="6" name="Picture 5"/>
          <p:cNvPicPr>
            <a:picLocks noChangeAspect="1"/>
          </p:cNvPicPr>
          <p:nvPr userDrawn="1"/>
        </p:nvPicPr>
        <p:blipFill>
          <a:blip r:embed="rId3">
            <a:alphaModFix amt="65000"/>
          </a:blip>
          <a:stretch/>
        </p:blipFill>
        <p:spPr bwMode="auto">
          <a:xfrm>
            <a:off x="7247890" y="252412"/>
            <a:ext cx="4944110" cy="6353175"/>
          </a:xfrm>
          <a:prstGeom prst="rect">
            <a:avLst/>
          </a:prstGeom>
          <a:noFill/>
        </p:spPr>
      </p:pic>
    </p:spTree>
    <p:extLst>
      <p:ext uri="{BB962C8B-B14F-4D97-AF65-F5344CB8AC3E}">
        <p14:creationId xmlns:p14="http://schemas.microsoft.com/office/powerpoint/2010/main" val="20202825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PhAnim="0" preserve="1" userDrawn="1">
  <p:cSld name="EUROfusion_content_empty">
    <p:spTree>
      <p:nvGrpSpPr>
        <p:cNvPr id="1" name=""/>
        <p:cNvGrpSpPr/>
        <p:nvPr/>
      </p:nvGrpSpPr>
      <p:grpSpPr bwMode="auto">
        <a:xfrm>
          <a:off x="0" y="0"/>
          <a:ext cx="0" cy="0"/>
          <a:chOff x="0" y="0"/>
          <a:chExt cx="0" cy="0"/>
        </a:xfrm>
      </p:grpSpPr>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Click to edit Master title style</a:t>
            </a:r>
            <a:endParaRPr lang="en-GB"/>
          </a:p>
        </p:txBody>
      </p:sp>
      <p:sp>
        <p:nvSpPr>
          <p:cNvPr id="8" name="Footer Placeholder 7"/>
          <p:cNvSpPr>
            <a:spLocks noGrp="1"/>
          </p:cNvSpPr>
          <p:nvPr>
            <p:ph type="ftr" sz="quarter" idx="11"/>
          </p:nvPr>
        </p:nvSpPr>
        <p:spPr bwMode="auto">
          <a:xfrm>
            <a:off x="825624" y="6555770"/>
            <a:ext cx="3470175" cy="329614"/>
          </a:xfrm>
          <a:prstGeom prst="rect">
            <a:avLst/>
          </a:prstGeom>
        </p:spPr>
        <p:txBody>
          <a:bodyPr anchor="t"/>
          <a:lstStyle>
            <a:lvl1pPr>
              <a:defRPr sz="1200">
                <a:solidFill>
                  <a:schemeClr val="bg1"/>
                </a:solidFill>
              </a:defRPr>
            </a:lvl1pPr>
          </a:lstStyle>
          <a:p>
            <a:pPr>
              <a:defRPr/>
            </a:pPr>
            <a:r>
              <a:rPr lang="en-GB"/>
              <a:t>M. Wischmeier | PSD Management Meeting | 14/04/2026</a:t>
            </a:r>
            <a:endParaRPr/>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2"/>
          <a:stretch/>
        </p:blipFill>
        <p:spPr bwMode="auto">
          <a:xfrm>
            <a:off x="191344" y="57007"/>
            <a:ext cx="636023" cy="636023"/>
          </a:xfrm>
          <a:prstGeom prst="rect">
            <a:avLst/>
          </a:prstGeom>
          <a:noFill/>
        </p:spPr>
      </p:pic>
      <p:pic>
        <p:nvPicPr>
          <p:cNvPr id="6" name="Picture 5"/>
          <p:cNvPicPr>
            <a:picLocks noChangeAspect="1"/>
          </p:cNvPicPr>
          <p:nvPr userDrawn="1"/>
        </p:nvPicPr>
        <p:blipFill>
          <a:blip r:embed="rId3">
            <a:alphaModFix amt="65000"/>
          </a:blip>
          <a:stretch/>
        </p:blipFill>
        <p:spPr bwMode="auto">
          <a:xfrm>
            <a:off x="7247890" y="252412"/>
            <a:ext cx="4944110" cy="6353175"/>
          </a:xfrm>
          <a:prstGeom prst="rect">
            <a:avLst/>
          </a:prstGeom>
          <a:noFill/>
        </p:spPr>
      </p:pic>
    </p:spTree>
    <p:extLst>
      <p:ext uri="{BB962C8B-B14F-4D97-AF65-F5344CB8AC3E}">
        <p14:creationId xmlns:p14="http://schemas.microsoft.com/office/powerpoint/2010/main" val="28454002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PhAnim="0" preserve="1" userDrawn="1">
  <p:cSld name="EUROfusion_Values">
    <p:spTree>
      <p:nvGrpSpPr>
        <p:cNvPr id="1" name=""/>
        <p:cNvGrpSpPr/>
        <p:nvPr/>
      </p:nvGrpSpPr>
      <p:grpSpPr bwMode="auto">
        <a:xfrm>
          <a:off x="0" y="0"/>
          <a:ext cx="0" cy="0"/>
          <a:chOff x="0" y="0"/>
          <a:chExt cx="0" cy="0"/>
        </a:xfrm>
      </p:grpSpPr>
      <p:pic>
        <p:nvPicPr>
          <p:cNvPr id="6" name="Picture 5"/>
          <p:cNvPicPr>
            <a:picLocks noChangeAspect="1"/>
          </p:cNvPicPr>
          <p:nvPr userDrawn="1"/>
        </p:nvPicPr>
        <p:blipFill>
          <a:blip r:embed="rId2">
            <a:alphaModFix amt="65000"/>
          </a:blip>
          <a:stretch/>
        </p:blipFill>
        <p:spPr bwMode="auto">
          <a:xfrm>
            <a:off x="7247890" y="252412"/>
            <a:ext cx="4944110" cy="6353175"/>
          </a:xfrm>
          <a:prstGeom prst="rect">
            <a:avLst/>
          </a:prstGeom>
          <a:noFill/>
        </p:spPr>
      </p:pic>
      <p:sp>
        <p:nvSpPr>
          <p:cNvPr id="5" name="Rectangle 4"/>
          <p:cNvSpPr/>
          <p:nvPr userDrawn="1"/>
        </p:nvSpPr>
        <p:spPr bwMode="auto">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en-GB"/>
          </a:p>
        </p:txBody>
      </p:sp>
      <p:sp>
        <p:nvSpPr>
          <p:cNvPr id="7" name="Rectangle 6"/>
          <p:cNvSpPr/>
          <p:nvPr userDrawn="1"/>
        </p:nvSpPr>
        <p:spPr bwMode="auto">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en-GB"/>
          </a:p>
        </p:txBody>
      </p:sp>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hasCustomPrompt="1"/>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EUROfusion Values</a:t>
            </a:r>
            <a:endParaRPr lang="en-GB"/>
          </a:p>
        </p:txBody>
      </p:sp>
      <p:sp>
        <p:nvSpPr>
          <p:cNvPr id="8" name="Footer Placeholder 7"/>
          <p:cNvSpPr>
            <a:spLocks noGrp="1"/>
          </p:cNvSpPr>
          <p:nvPr>
            <p:ph type="ftr" sz="quarter" idx="11"/>
          </p:nvPr>
        </p:nvSpPr>
        <p:spPr bwMode="auto">
          <a:xfrm>
            <a:off x="825624" y="6555770"/>
            <a:ext cx="3470175" cy="329614"/>
          </a:xfrm>
          <a:prstGeom prst="rect">
            <a:avLst/>
          </a:prstGeom>
        </p:spPr>
        <p:txBody>
          <a:bodyPr anchor="t"/>
          <a:lstStyle>
            <a:lvl1pPr>
              <a:defRPr sz="1200">
                <a:solidFill>
                  <a:schemeClr val="bg1"/>
                </a:solidFill>
              </a:defRPr>
            </a:lvl1pPr>
          </a:lstStyle>
          <a:p>
            <a:pPr>
              <a:defRPr/>
            </a:pPr>
            <a:r>
              <a:rPr lang="en-GB">
                <a:solidFill>
                  <a:prstClr val="white"/>
                </a:solidFill>
              </a:rPr>
              <a:t>M. Wischmeier | PSD Management Meeting | 14/04/2026</a:t>
            </a:r>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3"/>
          <a:stretch/>
        </p:blipFill>
        <p:spPr bwMode="auto">
          <a:xfrm>
            <a:off x="191344" y="57007"/>
            <a:ext cx="636023" cy="636023"/>
          </a:xfrm>
          <a:prstGeom prst="rect">
            <a:avLst/>
          </a:prstGeom>
          <a:noFill/>
        </p:spPr>
      </p:pic>
      <p:pic>
        <p:nvPicPr>
          <p:cNvPr id="3" name="Picture 2"/>
          <p:cNvPicPr>
            <a:picLocks noChangeAspect="1"/>
          </p:cNvPicPr>
          <p:nvPr userDrawn="1"/>
        </p:nvPicPr>
        <p:blipFill>
          <a:blip r:embed="rId4">
            <a:clrChange>
              <a:clrFrom>
                <a:srgbClr val="FFFFFF"/>
              </a:clrFrom>
              <a:clrTo>
                <a:srgbClr val="FFFFFF">
                  <a:alpha val="0"/>
                </a:srgbClr>
              </a:clrTo>
            </a:clrChange>
          </a:blip>
          <a:stretch/>
        </p:blipFill>
        <p:spPr bwMode="auto">
          <a:xfrm>
            <a:off x="5414" y="979851"/>
            <a:ext cx="12181172" cy="5577840"/>
          </a:xfrm>
          <a:prstGeom prst="rect">
            <a:avLst/>
          </a:prstGeom>
        </p:spPr>
      </p:pic>
    </p:spTree>
    <p:extLst>
      <p:ext uri="{BB962C8B-B14F-4D97-AF65-F5344CB8AC3E}">
        <p14:creationId xmlns:p14="http://schemas.microsoft.com/office/powerpoint/2010/main" val="119115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1F670-DE33-A18E-E840-68C2AAFD24FD}"/>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CEC9566C-3B03-4F91-01A8-F870B888523D}"/>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44F9EFCF-B1CB-0A9B-E0E7-81B4528D72CD}"/>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4F91B2C0-BB63-5088-C649-231425B2FCA1}"/>
              </a:ext>
            </a:extLst>
          </p:cNvPr>
          <p:cNvSpPr>
            <a:spLocks noGrp="1"/>
          </p:cNvSpPr>
          <p:nvPr>
            <p:ph type="ftr" sz="quarter" idx="11"/>
          </p:nvPr>
        </p:nvSpPr>
        <p:spPr/>
        <p:txBody>
          <a:bodyPr/>
          <a:lstStyle/>
          <a:p>
            <a:r>
              <a:rPr lang="en-GB"/>
              <a:t>M. Wischmeier | PSD Management Meeting | 14/04/2026</a:t>
            </a:r>
          </a:p>
        </p:txBody>
      </p:sp>
      <p:sp>
        <p:nvSpPr>
          <p:cNvPr id="6" name="Slide Number Placeholder 5">
            <a:extLst>
              <a:ext uri="{FF2B5EF4-FFF2-40B4-BE49-F238E27FC236}">
                <a16:creationId xmlns:a16="http://schemas.microsoft.com/office/drawing/2014/main" id="{A3D30827-81C4-D217-389A-3DF2F003E6ED}"/>
              </a:ext>
            </a:extLst>
          </p:cNvPr>
          <p:cNvSpPr>
            <a:spLocks noGrp="1"/>
          </p:cNvSpPr>
          <p:nvPr>
            <p:ph type="sldNum" sz="quarter" idx="12"/>
          </p:nvPr>
        </p:nvSpPr>
        <p:spPr/>
        <p:txBody>
          <a:bodyPr/>
          <a:lstStyle/>
          <a:p>
            <a:fld id="{E4EF64E2-7AA6-2444-974A-B3092B228870}" type="slidenum">
              <a:rPr lang="en-GB" smtClean="0"/>
              <a:t>‹#›</a:t>
            </a:fld>
            <a:endParaRPr lang="en-GB"/>
          </a:p>
        </p:txBody>
      </p:sp>
    </p:spTree>
    <p:extLst>
      <p:ext uri="{BB962C8B-B14F-4D97-AF65-F5344CB8AC3E}">
        <p14:creationId xmlns:p14="http://schemas.microsoft.com/office/powerpoint/2010/main" val="3639092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0D961-450C-60B6-4B8E-CF9461BA8773}"/>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7CF5B03F-E13B-7352-5AB0-4C0747D383C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865496B4-AB82-A3F4-4930-F22D2D05DADB}"/>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BF2E8E66-81AC-17C6-8243-0221BA6EE6FF}"/>
              </a:ext>
            </a:extLst>
          </p:cNvPr>
          <p:cNvSpPr>
            <a:spLocks noGrp="1"/>
          </p:cNvSpPr>
          <p:nvPr>
            <p:ph type="ftr" sz="quarter" idx="11"/>
          </p:nvPr>
        </p:nvSpPr>
        <p:spPr/>
        <p:txBody>
          <a:bodyPr/>
          <a:lstStyle/>
          <a:p>
            <a:r>
              <a:rPr lang="en-GB"/>
              <a:t>M. Wischmeier | PSD Management Meeting | 14/04/2026</a:t>
            </a:r>
          </a:p>
        </p:txBody>
      </p:sp>
      <p:sp>
        <p:nvSpPr>
          <p:cNvPr id="6" name="Slide Number Placeholder 5">
            <a:extLst>
              <a:ext uri="{FF2B5EF4-FFF2-40B4-BE49-F238E27FC236}">
                <a16:creationId xmlns:a16="http://schemas.microsoft.com/office/drawing/2014/main" id="{376744C2-B510-4EA4-42A6-76CC3BE0D3EC}"/>
              </a:ext>
            </a:extLst>
          </p:cNvPr>
          <p:cNvSpPr>
            <a:spLocks noGrp="1"/>
          </p:cNvSpPr>
          <p:nvPr>
            <p:ph type="sldNum" sz="quarter" idx="12"/>
          </p:nvPr>
        </p:nvSpPr>
        <p:spPr/>
        <p:txBody>
          <a:bodyPr/>
          <a:lstStyle/>
          <a:p>
            <a:fld id="{E4EF64E2-7AA6-2444-974A-B3092B228870}" type="slidenum">
              <a:rPr lang="en-GB" smtClean="0"/>
              <a:t>‹#›</a:t>
            </a:fld>
            <a:endParaRPr lang="en-GB"/>
          </a:p>
        </p:txBody>
      </p:sp>
    </p:spTree>
    <p:extLst>
      <p:ext uri="{BB962C8B-B14F-4D97-AF65-F5344CB8AC3E}">
        <p14:creationId xmlns:p14="http://schemas.microsoft.com/office/powerpoint/2010/main" val="473716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02A60-D10F-214F-D9BA-84FBF18388EA}"/>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10730A96-C7DA-94C6-A8FB-9134D05E455D}"/>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E5FC64F6-A5A3-F987-992E-AC48B000AA10}"/>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DFB49A2D-1370-F8ED-32E8-4626EABB2315}"/>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092DD75D-9C54-C568-EAF7-FECCA6891841}"/>
              </a:ext>
            </a:extLst>
          </p:cNvPr>
          <p:cNvSpPr>
            <a:spLocks noGrp="1"/>
          </p:cNvSpPr>
          <p:nvPr>
            <p:ph type="ftr" sz="quarter" idx="11"/>
          </p:nvPr>
        </p:nvSpPr>
        <p:spPr/>
        <p:txBody>
          <a:bodyPr/>
          <a:lstStyle/>
          <a:p>
            <a:r>
              <a:rPr lang="en-GB"/>
              <a:t>M. Wischmeier | PSD Management Meeting | 14/04/2026</a:t>
            </a:r>
          </a:p>
        </p:txBody>
      </p:sp>
      <p:sp>
        <p:nvSpPr>
          <p:cNvPr id="7" name="Slide Number Placeholder 6">
            <a:extLst>
              <a:ext uri="{FF2B5EF4-FFF2-40B4-BE49-F238E27FC236}">
                <a16:creationId xmlns:a16="http://schemas.microsoft.com/office/drawing/2014/main" id="{2BBC6FC4-277F-FF8C-3374-7AE49539E189}"/>
              </a:ext>
            </a:extLst>
          </p:cNvPr>
          <p:cNvSpPr>
            <a:spLocks noGrp="1"/>
          </p:cNvSpPr>
          <p:nvPr>
            <p:ph type="sldNum" sz="quarter" idx="12"/>
          </p:nvPr>
        </p:nvSpPr>
        <p:spPr/>
        <p:txBody>
          <a:bodyPr/>
          <a:lstStyle/>
          <a:p>
            <a:fld id="{E4EF64E2-7AA6-2444-974A-B3092B228870}" type="slidenum">
              <a:rPr lang="en-GB" smtClean="0"/>
              <a:t>‹#›</a:t>
            </a:fld>
            <a:endParaRPr lang="en-GB"/>
          </a:p>
        </p:txBody>
      </p:sp>
    </p:spTree>
    <p:extLst>
      <p:ext uri="{BB962C8B-B14F-4D97-AF65-F5344CB8AC3E}">
        <p14:creationId xmlns:p14="http://schemas.microsoft.com/office/powerpoint/2010/main" val="36505354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98032E-CD28-4EC3-0A91-B021544F4D40}"/>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F65B5EC3-1023-9BF7-F0FA-B67F897BAF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5E48CC15-C569-CA11-938E-E0AF924D362B}"/>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ADB2F3BF-029A-2FB8-9753-C5AA2D41638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DF54B69-455F-CBE0-A740-07AEB2175B25}"/>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326644C2-47C7-14F6-55B5-09519AB1CBDD}"/>
              </a:ext>
            </a:extLst>
          </p:cNvPr>
          <p:cNvSpPr>
            <a:spLocks noGrp="1"/>
          </p:cNvSpPr>
          <p:nvPr>
            <p:ph type="dt" sz="half" idx="10"/>
          </p:nvPr>
        </p:nvSpPr>
        <p:spPr/>
        <p:txBody>
          <a:bodyPr/>
          <a:lstStyle/>
          <a:p>
            <a:endParaRPr lang="en-GB"/>
          </a:p>
        </p:txBody>
      </p:sp>
      <p:sp>
        <p:nvSpPr>
          <p:cNvPr id="8" name="Footer Placeholder 7">
            <a:extLst>
              <a:ext uri="{FF2B5EF4-FFF2-40B4-BE49-F238E27FC236}">
                <a16:creationId xmlns:a16="http://schemas.microsoft.com/office/drawing/2014/main" id="{D20B324E-6AEE-FD96-FCCC-708BE35B1AB5}"/>
              </a:ext>
            </a:extLst>
          </p:cNvPr>
          <p:cNvSpPr>
            <a:spLocks noGrp="1"/>
          </p:cNvSpPr>
          <p:nvPr>
            <p:ph type="ftr" sz="quarter" idx="11"/>
          </p:nvPr>
        </p:nvSpPr>
        <p:spPr/>
        <p:txBody>
          <a:bodyPr/>
          <a:lstStyle/>
          <a:p>
            <a:r>
              <a:rPr lang="en-GB"/>
              <a:t>M. Wischmeier | PSD Management Meeting | 14/04/2026</a:t>
            </a:r>
          </a:p>
        </p:txBody>
      </p:sp>
      <p:sp>
        <p:nvSpPr>
          <p:cNvPr id="9" name="Slide Number Placeholder 8">
            <a:extLst>
              <a:ext uri="{FF2B5EF4-FFF2-40B4-BE49-F238E27FC236}">
                <a16:creationId xmlns:a16="http://schemas.microsoft.com/office/drawing/2014/main" id="{2ED53589-6549-1151-0FA1-1154A766DCF9}"/>
              </a:ext>
            </a:extLst>
          </p:cNvPr>
          <p:cNvSpPr>
            <a:spLocks noGrp="1"/>
          </p:cNvSpPr>
          <p:nvPr>
            <p:ph type="sldNum" sz="quarter" idx="12"/>
          </p:nvPr>
        </p:nvSpPr>
        <p:spPr/>
        <p:txBody>
          <a:bodyPr/>
          <a:lstStyle/>
          <a:p>
            <a:fld id="{E4EF64E2-7AA6-2444-974A-B3092B228870}" type="slidenum">
              <a:rPr lang="en-GB" smtClean="0"/>
              <a:t>‹#›</a:t>
            </a:fld>
            <a:endParaRPr lang="en-GB"/>
          </a:p>
        </p:txBody>
      </p:sp>
    </p:spTree>
    <p:extLst>
      <p:ext uri="{BB962C8B-B14F-4D97-AF65-F5344CB8AC3E}">
        <p14:creationId xmlns:p14="http://schemas.microsoft.com/office/powerpoint/2010/main" val="22308337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316215-6A50-524E-D1B1-B0C51E0E6CB8}"/>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7DABA395-3087-CE35-FEC3-86BC76AF06AD}"/>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E26018FB-D870-33A0-8E6F-7FA06F74D897}"/>
              </a:ext>
            </a:extLst>
          </p:cNvPr>
          <p:cNvSpPr>
            <a:spLocks noGrp="1"/>
          </p:cNvSpPr>
          <p:nvPr>
            <p:ph type="ftr" sz="quarter" idx="11"/>
          </p:nvPr>
        </p:nvSpPr>
        <p:spPr/>
        <p:txBody>
          <a:bodyPr/>
          <a:lstStyle/>
          <a:p>
            <a:r>
              <a:rPr lang="en-GB"/>
              <a:t>M. Wischmeier | PSD Management Meeting | 14/04/2026</a:t>
            </a:r>
          </a:p>
        </p:txBody>
      </p:sp>
      <p:sp>
        <p:nvSpPr>
          <p:cNvPr id="5" name="Slide Number Placeholder 4">
            <a:extLst>
              <a:ext uri="{FF2B5EF4-FFF2-40B4-BE49-F238E27FC236}">
                <a16:creationId xmlns:a16="http://schemas.microsoft.com/office/drawing/2014/main" id="{4E032F1A-B696-8E61-082F-CFAFE7245E26}"/>
              </a:ext>
            </a:extLst>
          </p:cNvPr>
          <p:cNvSpPr>
            <a:spLocks noGrp="1"/>
          </p:cNvSpPr>
          <p:nvPr>
            <p:ph type="sldNum" sz="quarter" idx="12"/>
          </p:nvPr>
        </p:nvSpPr>
        <p:spPr/>
        <p:txBody>
          <a:bodyPr/>
          <a:lstStyle/>
          <a:p>
            <a:fld id="{E4EF64E2-7AA6-2444-974A-B3092B228870}" type="slidenum">
              <a:rPr lang="en-GB" smtClean="0"/>
              <a:t>‹#›</a:t>
            </a:fld>
            <a:endParaRPr lang="en-GB"/>
          </a:p>
        </p:txBody>
      </p:sp>
    </p:spTree>
    <p:extLst>
      <p:ext uri="{BB962C8B-B14F-4D97-AF65-F5344CB8AC3E}">
        <p14:creationId xmlns:p14="http://schemas.microsoft.com/office/powerpoint/2010/main" val="7420957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E3CC53A-B26E-10C9-E52D-72E7C8797072}"/>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A9352220-7F8F-4A31-757F-831D48EA8CD4}"/>
              </a:ext>
            </a:extLst>
          </p:cNvPr>
          <p:cNvSpPr>
            <a:spLocks noGrp="1"/>
          </p:cNvSpPr>
          <p:nvPr>
            <p:ph type="ftr" sz="quarter" idx="11"/>
          </p:nvPr>
        </p:nvSpPr>
        <p:spPr/>
        <p:txBody>
          <a:bodyPr/>
          <a:lstStyle/>
          <a:p>
            <a:r>
              <a:rPr lang="en-GB"/>
              <a:t>M. Wischmeier | PSD Management Meeting | 14/04/2026</a:t>
            </a:r>
          </a:p>
        </p:txBody>
      </p:sp>
      <p:sp>
        <p:nvSpPr>
          <p:cNvPr id="4" name="Slide Number Placeholder 3">
            <a:extLst>
              <a:ext uri="{FF2B5EF4-FFF2-40B4-BE49-F238E27FC236}">
                <a16:creationId xmlns:a16="http://schemas.microsoft.com/office/drawing/2014/main" id="{B521E291-206F-AE4B-9B2E-919273F5EDE1}"/>
              </a:ext>
            </a:extLst>
          </p:cNvPr>
          <p:cNvSpPr>
            <a:spLocks noGrp="1"/>
          </p:cNvSpPr>
          <p:nvPr>
            <p:ph type="sldNum" sz="quarter" idx="12"/>
          </p:nvPr>
        </p:nvSpPr>
        <p:spPr/>
        <p:txBody>
          <a:bodyPr/>
          <a:lstStyle/>
          <a:p>
            <a:fld id="{E4EF64E2-7AA6-2444-974A-B3092B228870}" type="slidenum">
              <a:rPr lang="en-GB" smtClean="0"/>
              <a:t>‹#›</a:t>
            </a:fld>
            <a:endParaRPr lang="en-GB"/>
          </a:p>
        </p:txBody>
      </p:sp>
    </p:spTree>
    <p:extLst>
      <p:ext uri="{BB962C8B-B14F-4D97-AF65-F5344CB8AC3E}">
        <p14:creationId xmlns:p14="http://schemas.microsoft.com/office/powerpoint/2010/main" val="2050448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9C61E-4397-65EE-0A89-5F5257B376E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8343353C-CD88-0B9E-EFE9-0A342A88EF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DA63C927-56D7-B278-5A40-5D039F34E5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0737A31-FEB5-90E9-9B62-B2A010D44B2A}"/>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818A9D56-2F72-D1EE-CB46-B3360DDAE7BC}"/>
              </a:ext>
            </a:extLst>
          </p:cNvPr>
          <p:cNvSpPr>
            <a:spLocks noGrp="1"/>
          </p:cNvSpPr>
          <p:nvPr>
            <p:ph type="ftr" sz="quarter" idx="11"/>
          </p:nvPr>
        </p:nvSpPr>
        <p:spPr/>
        <p:txBody>
          <a:bodyPr/>
          <a:lstStyle/>
          <a:p>
            <a:r>
              <a:rPr lang="en-GB"/>
              <a:t>M. Wischmeier | PSD Management Meeting | 14/04/2026</a:t>
            </a:r>
          </a:p>
        </p:txBody>
      </p:sp>
      <p:sp>
        <p:nvSpPr>
          <p:cNvPr id="7" name="Slide Number Placeholder 6">
            <a:extLst>
              <a:ext uri="{FF2B5EF4-FFF2-40B4-BE49-F238E27FC236}">
                <a16:creationId xmlns:a16="http://schemas.microsoft.com/office/drawing/2014/main" id="{E0D03B3B-91D8-FED6-FEA9-3A63DF3FD3FA}"/>
              </a:ext>
            </a:extLst>
          </p:cNvPr>
          <p:cNvSpPr>
            <a:spLocks noGrp="1"/>
          </p:cNvSpPr>
          <p:nvPr>
            <p:ph type="sldNum" sz="quarter" idx="12"/>
          </p:nvPr>
        </p:nvSpPr>
        <p:spPr/>
        <p:txBody>
          <a:bodyPr/>
          <a:lstStyle/>
          <a:p>
            <a:fld id="{E4EF64E2-7AA6-2444-974A-B3092B228870}" type="slidenum">
              <a:rPr lang="en-GB" smtClean="0"/>
              <a:t>‹#›</a:t>
            </a:fld>
            <a:endParaRPr lang="en-GB"/>
          </a:p>
        </p:txBody>
      </p:sp>
    </p:spTree>
    <p:extLst>
      <p:ext uri="{BB962C8B-B14F-4D97-AF65-F5344CB8AC3E}">
        <p14:creationId xmlns:p14="http://schemas.microsoft.com/office/powerpoint/2010/main" val="13610082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EC5297-AF44-B3AB-9064-80BBDD6DE8C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53F0C01E-E795-EA15-ACD1-67BD0A92B78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92C7ABA-733E-DF83-CA45-1072679F43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1AD93FC-8199-D2AE-FA49-4AF74016C3B2}"/>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0C9320F1-E57B-488A-05D4-36805E57ED3C}"/>
              </a:ext>
            </a:extLst>
          </p:cNvPr>
          <p:cNvSpPr>
            <a:spLocks noGrp="1"/>
          </p:cNvSpPr>
          <p:nvPr>
            <p:ph type="ftr" sz="quarter" idx="11"/>
          </p:nvPr>
        </p:nvSpPr>
        <p:spPr/>
        <p:txBody>
          <a:bodyPr/>
          <a:lstStyle/>
          <a:p>
            <a:r>
              <a:rPr lang="en-GB"/>
              <a:t>M. Wischmeier | PSD Management Meeting | 14/04/2026</a:t>
            </a:r>
          </a:p>
        </p:txBody>
      </p:sp>
      <p:sp>
        <p:nvSpPr>
          <p:cNvPr id="7" name="Slide Number Placeholder 6">
            <a:extLst>
              <a:ext uri="{FF2B5EF4-FFF2-40B4-BE49-F238E27FC236}">
                <a16:creationId xmlns:a16="http://schemas.microsoft.com/office/drawing/2014/main" id="{406F8CC4-D649-C7B9-D200-8A44A408F27C}"/>
              </a:ext>
            </a:extLst>
          </p:cNvPr>
          <p:cNvSpPr>
            <a:spLocks noGrp="1"/>
          </p:cNvSpPr>
          <p:nvPr>
            <p:ph type="sldNum" sz="quarter" idx="12"/>
          </p:nvPr>
        </p:nvSpPr>
        <p:spPr/>
        <p:txBody>
          <a:bodyPr/>
          <a:lstStyle/>
          <a:p>
            <a:fld id="{E4EF64E2-7AA6-2444-974A-B3092B228870}" type="slidenum">
              <a:rPr lang="en-GB" smtClean="0"/>
              <a:t>‹#›</a:t>
            </a:fld>
            <a:endParaRPr lang="en-GB"/>
          </a:p>
        </p:txBody>
      </p:sp>
    </p:spTree>
    <p:extLst>
      <p:ext uri="{BB962C8B-B14F-4D97-AF65-F5344CB8AC3E}">
        <p14:creationId xmlns:p14="http://schemas.microsoft.com/office/powerpoint/2010/main" val="34410064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5" Type="http://schemas.openxmlformats.org/officeDocument/2006/relationships/theme" Target="../theme/theme2.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D0E7AC0-BC43-0463-0FA0-FCB96DA6A8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CC36C636-38F8-5074-5777-385BB9E629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76CB9C7-A1CD-6A30-A138-5EE771B6BC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endParaRPr lang="en-GB"/>
          </a:p>
        </p:txBody>
      </p:sp>
      <p:sp>
        <p:nvSpPr>
          <p:cNvPr id="5" name="Footer Placeholder 4">
            <a:extLst>
              <a:ext uri="{FF2B5EF4-FFF2-40B4-BE49-F238E27FC236}">
                <a16:creationId xmlns:a16="http://schemas.microsoft.com/office/drawing/2014/main" id="{F83284D1-27DA-5D03-0C36-3A535E57393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GB"/>
              <a:t>M. Wischmeier | PSD Management Meeting | 14/04/2026</a:t>
            </a:r>
          </a:p>
        </p:txBody>
      </p:sp>
      <p:sp>
        <p:nvSpPr>
          <p:cNvPr id="6" name="Slide Number Placeholder 5">
            <a:extLst>
              <a:ext uri="{FF2B5EF4-FFF2-40B4-BE49-F238E27FC236}">
                <a16:creationId xmlns:a16="http://schemas.microsoft.com/office/drawing/2014/main" id="{9A986342-0E69-3A05-64A1-506805F8C6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4EF64E2-7AA6-2444-974A-B3092B228870}" type="slidenum">
              <a:rPr lang="en-GB" smtClean="0"/>
              <a:t>‹#›</a:t>
            </a:fld>
            <a:endParaRPr lang="en-GB"/>
          </a:p>
        </p:txBody>
      </p:sp>
    </p:spTree>
    <p:extLst>
      <p:ext uri="{BB962C8B-B14F-4D97-AF65-F5344CB8AC3E}">
        <p14:creationId xmlns:p14="http://schemas.microsoft.com/office/powerpoint/2010/main" val="39813912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 name="Title Placeholder 1"/>
          <p:cNvSpPr>
            <a:spLocks noGrp="1"/>
          </p:cNvSpPr>
          <p:nvPr>
            <p:ph type="title"/>
          </p:nvPr>
        </p:nvSpPr>
        <p:spPr bwMode="auto">
          <a:xfrm>
            <a:off x="609600" y="274638"/>
            <a:ext cx="10972800" cy="1143000"/>
          </a:xfrm>
          <a:prstGeom prst="rect">
            <a:avLst/>
          </a:prstGeom>
        </p:spPr>
        <p:txBody>
          <a:bodyPr vert="horz" lIns="91440" tIns="45720" rIns="91440" bIns="45720" rtlCol="0" anchor="ctr">
            <a:normAutofit/>
          </a:bodyPr>
          <a:lstStyle/>
          <a:p>
            <a:pPr>
              <a:defRPr/>
            </a:pPr>
            <a:r>
              <a:rPr lang="en-US"/>
              <a:t>Click to edit Master title style</a:t>
            </a:r>
            <a:endParaRPr lang="en-GB"/>
          </a:p>
        </p:txBody>
      </p:sp>
      <p:sp>
        <p:nvSpPr>
          <p:cNvPr id="3" name="Text Placeholder 2"/>
          <p:cNvSpPr>
            <a:spLocks noGrp="1"/>
          </p:cNvSpPr>
          <p:nvPr>
            <p:ph type="body" idx="1"/>
          </p:nvPr>
        </p:nvSpPr>
        <p:spPr bwMode="auto">
          <a:xfrm>
            <a:off x="609600" y="1600203"/>
            <a:ext cx="10972800" cy="4525963"/>
          </a:xfrm>
          <a:prstGeom prst="rect">
            <a:avLst/>
          </a:prstGeom>
        </p:spPr>
        <p:txBody>
          <a:bodyPr vert="horz" lIns="91440" tIns="45720" rIns="91440" bIns="45720" rtlCol="0">
            <a:normAutofit/>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GB"/>
          </a:p>
        </p:txBody>
      </p:sp>
      <p:sp>
        <p:nvSpPr>
          <p:cNvPr id="6" name="Slide Number Placeholder 5"/>
          <p:cNvSpPr>
            <a:spLocks noGrp="1"/>
          </p:cNvSpPr>
          <p:nvPr>
            <p:ph type="sldNum" sz="quarter" idx="4"/>
          </p:nvPr>
        </p:nvSpPr>
        <p:spPr bwMode="auto">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a:lnSpc>
                <a:spcPct val="100000"/>
              </a:lnSpc>
              <a:spcBef>
                <a:spcPts val="0"/>
              </a:spcBef>
              <a:spcAft>
                <a:spcPts val="0"/>
              </a:spcAft>
              <a:buClrTx/>
              <a:buSzTx/>
              <a:buFontTx/>
              <a:buNone/>
              <a:defRPr/>
            </a:pPr>
            <a:fld id="{6A6D9FA1-99C7-4910-8E32-B85D378B0060}" type="slidenum">
              <a:rPr lang="en-GB" sz="1000" b="0" i="0" u="none" strike="noStrike" cap="none" spc="0">
                <a:ln>
                  <a:noFill/>
                </a:ln>
                <a:solidFill>
                  <a:prstClr val="black">
                    <a:tint val="75000"/>
                  </a:prstClr>
                </a:solidFill>
                <a:latin typeface="Calibri"/>
                <a:ea typeface="+mn-ea"/>
                <a:cs typeface="+mn-cs"/>
              </a:rPr>
              <a:t>‹#›</a:t>
            </a:fld>
            <a:endParaRPr lang="en-GB" sz="1000" b="0" i="0" u="none" strike="noStrike" cap="none" spc="0">
              <a:ln>
                <a:noFill/>
              </a:ln>
              <a:solidFill>
                <a:prstClr val="black">
                  <a:tint val="75000"/>
                </a:prstClr>
              </a:solidFill>
              <a:latin typeface="Calibri"/>
              <a:ea typeface="+mn-ea"/>
              <a:cs typeface="+mn-cs"/>
            </a:endParaRPr>
          </a:p>
        </p:txBody>
      </p:sp>
    </p:spTree>
    <p:extLst>
      <p:ext uri="{BB962C8B-B14F-4D97-AF65-F5344CB8AC3E}">
        <p14:creationId xmlns:p14="http://schemas.microsoft.com/office/powerpoint/2010/main" val="19172540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hf sldNum="0" hdr="0" dt="0"/>
  <p:txStyles>
    <p:titleStyle>
      <a:lvl1pPr algn="ctr" defTabSz="685800">
        <a:spcBef>
          <a:spcPts val="0"/>
        </a:spcBef>
        <a:buNone/>
        <a:defRPr sz="3300">
          <a:solidFill>
            <a:schemeClr val="tx1"/>
          </a:solidFill>
          <a:latin typeface="+mj-lt"/>
          <a:ea typeface="+mj-ea"/>
          <a:cs typeface="+mj-cs"/>
        </a:defRPr>
      </a:lvl1pPr>
    </p:titleStyle>
    <p:bodyStyle>
      <a:lvl1pPr marL="257175" indent="-257175" algn="l" defTabSz="685800">
        <a:spcBef>
          <a:spcPts val="0"/>
        </a:spcBef>
        <a:buFont typeface="Arial"/>
        <a:buChar char="•"/>
        <a:defRPr sz="2400">
          <a:solidFill>
            <a:schemeClr val="tx1"/>
          </a:solidFill>
          <a:latin typeface="+mn-lt"/>
          <a:ea typeface="+mn-ea"/>
          <a:cs typeface="+mn-cs"/>
        </a:defRPr>
      </a:lvl1pPr>
      <a:lvl2pPr marL="557213" indent="-214313" algn="l" defTabSz="685800">
        <a:spcBef>
          <a:spcPts val="0"/>
        </a:spcBef>
        <a:buFont typeface="Arial"/>
        <a:buChar char="–"/>
        <a:defRPr sz="2100">
          <a:solidFill>
            <a:schemeClr val="tx1"/>
          </a:solidFill>
          <a:latin typeface="+mn-lt"/>
          <a:ea typeface="+mn-ea"/>
          <a:cs typeface="+mn-cs"/>
        </a:defRPr>
      </a:lvl2pPr>
      <a:lvl3pPr marL="857250" indent="-171450" algn="l" defTabSz="685800">
        <a:spcBef>
          <a:spcPts val="0"/>
        </a:spcBef>
        <a:buFont typeface="Arial"/>
        <a:buChar char="•"/>
        <a:defRPr sz="1800">
          <a:solidFill>
            <a:schemeClr val="tx1"/>
          </a:solidFill>
          <a:latin typeface="+mn-lt"/>
          <a:ea typeface="+mn-ea"/>
          <a:cs typeface="+mn-cs"/>
        </a:defRPr>
      </a:lvl3pPr>
      <a:lvl4pPr marL="1200150" indent="-171450" algn="l" defTabSz="685800">
        <a:spcBef>
          <a:spcPts val="0"/>
        </a:spcBef>
        <a:buFont typeface="Arial"/>
        <a:buChar char="–"/>
        <a:defRPr sz="1500">
          <a:solidFill>
            <a:schemeClr val="tx1"/>
          </a:solidFill>
          <a:latin typeface="+mn-lt"/>
          <a:ea typeface="+mn-ea"/>
          <a:cs typeface="+mn-cs"/>
        </a:defRPr>
      </a:lvl4pPr>
      <a:lvl5pPr marL="1543050" indent="-171450" algn="l" defTabSz="685800">
        <a:spcBef>
          <a:spcPts val="0"/>
        </a:spcBef>
        <a:buFont typeface="Arial"/>
        <a:buChar char="»"/>
        <a:defRPr sz="1500">
          <a:solidFill>
            <a:schemeClr val="tx1"/>
          </a:solidFill>
          <a:latin typeface="+mn-lt"/>
          <a:ea typeface="+mn-ea"/>
          <a:cs typeface="+mn-cs"/>
        </a:defRPr>
      </a:lvl5pPr>
      <a:lvl6pPr marL="1885950" indent="-171450" algn="l" defTabSz="685800">
        <a:spcBef>
          <a:spcPts val="0"/>
        </a:spcBef>
        <a:buFont typeface="Arial"/>
        <a:buChar char="•"/>
        <a:defRPr sz="1500">
          <a:solidFill>
            <a:schemeClr val="tx1"/>
          </a:solidFill>
          <a:latin typeface="+mn-lt"/>
          <a:ea typeface="+mn-ea"/>
          <a:cs typeface="+mn-cs"/>
        </a:defRPr>
      </a:lvl6pPr>
      <a:lvl7pPr marL="2228850" indent="-171450" algn="l" defTabSz="685800">
        <a:spcBef>
          <a:spcPts val="0"/>
        </a:spcBef>
        <a:buFont typeface="Arial"/>
        <a:buChar char="•"/>
        <a:defRPr sz="1500">
          <a:solidFill>
            <a:schemeClr val="tx1"/>
          </a:solidFill>
          <a:latin typeface="+mn-lt"/>
          <a:ea typeface="+mn-ea"/>
          <a:cs typeface="+mn-cs"/>
        </a:defRPr>
      </a:lvl7pPr>
      <a:lvl8pPr marL="2571750" indent="-171450" algn="l" defTabSz="685800">
        <a:spcBef>
          <a:spcPts val="0"/>
        </a:spcBef>
        <a:buFont typeface="Arial"/>
        <a:buChar char="•"/>
        <a:defRPr sz="1500">
          <a:solidFill>
            <a:schemeClr val="tx1"/>
          </a:solidFill>
          <a:latin typeface="+mn-lt"/>
          <a:ea typeface="+mn-ea"/>
          <a:cs typeface="+mn-cs"/>
        </a:defRPr>
      </a:lvl8pPr>
      <a:lvl9pPr marL="2914650" indent="-171450" algn="l" defTabSz="685800">
        <a:spcBef>
          <a:spcPts val="0"/>
        </a:spcBef>
        <a:buFont typeface="Arial"/>
        <a:buChar char="•"/>
        <a:defRPr sz="1500">
          <a:solidFill>
            <a:schemeClr val="tx1"/>
          </a:solidFill>
          <a:latin typeface="+mn-lt"/>
          <a:ea typeface="+mn-ea"/>
          <a:cs typeface="+mn-cs"/>
        </a:defRPr>
      </a:lvl9pPr>
    </p:bodyStyle>
    <p:otherStyle>
      <a:defPPr>
        <a:defRPr lang="en-US"/>
      </a:defPPr>
      <a:lvl1pPr marL="0" algn="l" defTabSz="685800">
        <a:defRPr sz="1350">
          <a:solidFill>
            <a:schemeClr val="tx1"/>
          </a:solidFill>
          <a:latin typeface="+mn-lt"/>
          <a:ea typeface="+mn-ea"/>
          <a:cs typeface="+mn-cs"/>
        </a:defRPr>
      </a:lvl1pPr>
      <a:lvl2pPr marL="342900" algn="l" defTabSz="685800">
        <a:defRPr sz="1350">
          <a:solidFill>
            <a:schemeClr val="tx1"/>
          </a:solidFill>
          <a:latin typeface="+mn-lt"/>
          <a:ea typeface="+mn-ea"/>
          <a:cs typeface="+mn-cs"/>
        </a:defRPr>
      </a:lvl2pPr>
      <a:lvl3pPr marL="685800" algn="l" defTabSz="685800">
        <a:defRPr sz="1350">
          <a:solidFill>
            <a:schemeClr val="tx1"/>
          </a:solidFill>
          <a:latin typeface="+mn-lt"/>
          <a:ea typeface="+mn-ea"/>
          <a:cs typeface="+mn-cs"/>
        </a:defRPr>
      </a:lvl3pPr>
      <a:lvl4pPr marL="1028700" algn="l" defTabSz="685800">
        <a:defRPr sz="1350">
          <a:solidFill>
            <a:schemeClr val="tx1"/>
          </a:solidFill>
          <a:latin typeface="+mn-lt"/>
          <a:ea typeface="+mn-ea"/>
          <a:cs typeface="+mn-cs"/>
        </a:defRPr>
      </a:lvl4pPr>
      <a:lvl5pPr marL="1371600" algn="l" defTabSz="685800">
        <a:defRPr sz="1350">
          <a:solidFill>
            <a:schemeClr val="tx1"/>
          </a:solidFill>
          <a:latin typeface="+mn-lt"/>
          <a:ea typeface="+mn-ea"/>
          <a:cs typeface="+mn-cs"/>
        </a:defRPr>
      </a:lvl5pPr>
      <a:lvl6pPr marL="1714500" algn="l" defTabSz="685800">
        <a:defRPr sz="1350">
          <a:solidFill>
            <a:schemeClr val="tx1"/>
          </a:solidFill>
          <a:latin typeface="+mn-lt"/>
          <a:ea typeface="+mn-ea"/>
          <a:cs typeface="+mn-cs"/>
        </a:defRPr>
      </a:lvl6pPr>
      <a:lvl7pPr marL="2057400" algn="l" defTabSz="685800">
        <a:defRPr sz="1350">
          <a:solidFill>
            <a:schemeClr val="tx1"/>
          </a:solidFill>
          <a:latin typeface="+mn-lt"/>
          <a:ea typeface="+mn-ea"/>
          <a:cs typeface="+mn-cs"/>
        </a:defRPr>
      </a:lvl7pPr>
      <a:lvl8pPr marL="2400300" algn="l" defTabSz="685800">
        <a:defRPr sz="1350">
          <a:solidFill>
            <a:schemeClr val="tx1"/>
          </a:solidFill>
          <a:latin typeface="+mn-lt"/>
          <a:ea typeface="+mn-ea"/>
          <a:cs typeface="+mn-cs"/>
        </a:defRPr>
      </a:lvl8pPr>
      <a:lvl9pPr marL="2743200" algn="l" defTabSz="685800">
        <a:defRPr sz="135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05CA7-1792-4E90-820B-5A2C9D2C8E2A}"/>
              </a:ext>
            </a:extLst>
          </p:cNvPr>
          <p:cNvSpPr>
            <a:spLocks noGrp="1"/>
          </p:cNvSpPr>
          <p:nvPr>
            <p:ph type="title"/>
          </p:nvPr>
        </p:nvSpPr>
        <p:spPr/>
        <p:txBody>
          <a:bodyPr/>
          <a:lstStyle/>
          <a:p>
            <a:r>
              <a:rPr lang="en-US" dirty="0"/>
              <a:t>Briefing</a:t>
            </a:r>
            <a:endParaRPr lang="en-IT" dirty="0"/>
          </a:p>
        </p:txBody>
      </p:sp>
      <p:sp>
        <p:nvSpPr>
          <p:cNvPr id="3" name="Text Placeholder 2">
            <a:extLst>
              <a:ext uri="{FF2B5EF4-FFF2-40B4-BE49-F238E27FC236}">
                <a16:creationId xmlns:a16="http://schemas.microsoft.com/office/drawing/2014/main" id="{478BCDFE-961C-C01E-9BE5-BA912C601ABB}"/>
              </a:ext>
            </a:extLst>
          </p:cNvPr>
          <p:cNvSpPr>
            <a:spLocks noGrp="1"/>
          </p:cNvSpPr>
          <p:nvPr>
            <p:ph type="body" sz="quarter" idx="10"/>
          </p:nvPr>
        </p:nvSpPr>
        <p:spPr/>
        <p:txBody>
          <a:bodyPr/>
          <a:lstStyle/>
          <a:p>
            <a:r>
              <a:rPr lang="en-US" dirty="0"/>
              <a:t>M. Wischmeier</a:t>
            </a:r>
            <a:endParaRPr lang="en-IT" dirty="0"/>
          </a:p>
        </p:txBody>
      </p:sp>
      <p:sp>
        <p:nvSpPr>
          <p:cNvPr id="4" name="Text Placeholder 3">
            <a:extLst>
              <a:ext uri="{FF2B5EF4-FFF2-40B4-BE49-F238E27FC236}">
                <a16:creationId xmlns:a16="http://schemas.microsoft.com/office/drawing/2014/main" id="{4A41A4C2-EFA1-04DD-9CF0-9DB7CD40200A}"/>
              </a:ext>
            </a:extLst>
          </p:cNvPr>
          <p:cNvSpPr>
            <a:spLocks noGrp="1"/>
          </p:cNvSpPr>
          <p:nvPr>
            <p:ph type="body" sz="quarter" idx="11"/>
          </p:nvPr>
        </p:nvSpPr>
        <p:spPr>
          <a:xfrm>
            <a:off x="407367" y="4159259"/>
            <a:ext cx="11784633" cy="1227749"/>
          </a:xfrm>
        </p:spPr>
        <p:txBody>
          <a:bodyPr vert="horz" lIns="91440" tIns="45720" rIns="91440" bIns="45720" rtlCol="0" anchor="t">
            <a:normAutofit/>
          </a:bodyPr>
          <a:lstStyle/>
          <a:p>
            <a:r>
              <a:rPr lang="en-US" dirty="0"/>
              <a:t>Fusion Science Department</a:t>
            </a:r>
          </a:p>
          <a:p>
            <a:r>
              <a:rPr lang="en-US" dirty="0"/>
              <a:t>14</a:t>
            </a:r>
            <a:r>
              <a:rPr lang="en-US" baseline="30000" dirty="0"/>
              <a:t>th</a:t>
            </a:r>
            <a:r>
              <a:rPr lang="en-US" dirty="0"/>
              <a:t> of</a:t>
            </a:r>
            <a:r>
              <a:rPr lang="en-IT"/>
              <a:t> </a:t>
            </a:r>
            <a:r>
              <a:rPr lang="en-US" dirty="0"/>
              <a:t>April </a:t>
            </a:r>
            <a:r>
              <a:rPr lang="en-IT"/>
              <a:t>202</a:t>
            </a:r>
            <a:r>
              <a:rPr lang="en-US" dirty="0"/>
              <a:t>6</a:t>
            </a:r>
            <a:endParaRPr lang="en-IT" dirty="0"/>
          </a:p>
        </p:txBody>
      </p:sp>
      <p:sp>
        <p:nvSpPr>
          <p:cNvPr id="5" name="Text Placeholder 4">
            <a:extLst>
              <a:ext uri="{FF2B5EF4-FFF2-40B4-BE49-F238E27FC236}">
                <a16:creationId xmlns:a16="http://schemas.microsoft.com/office/drawing/2014/main" id="{7CD50213-F751-0F90-CC64-7E65EA4AA88B}"/>
              </a:ext>
            </a:extLst>
          </p:cNvPr>
          <p:cNvSpPr>
            <a:spLocks noGrp="1"/>
          </p:cNvSpPr>
          <p:nvPr>
            <p:ph type="body" sz="quarter" idx="12"/>
          </p:nvPr>
        </p:nvSpPr>
        <p:spPr/>
        <p:txBody>
          <a:bodyPr/>
          <a:lstStyle/>
          <a:p>
            <a:r>
              <a:rPr lang="en-US" dirty="0"/>
              <a:t>PSD Management Meeting</a:t>
            </a:r>
            <a:endParaRPr lang="en-IT"/>
          </a:p>
        </p:txBody>
      </p:sp>
    </p:spTree>
    <p:extLst>
      <p:ext uri="{BB962C8B-B14F-4D97-AF65-F5344CB8AC3E}">
        <p14:creationId xmlns:p14="http://schemas.microsoft.com/office/powerpoint/2010/main" val="30378211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DF805A-DF32-8AA3-3D9E-A7B4E322AC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F4DBFE-876E-8AC8-FC32-F2D24A41B99F}"/>
              </a:ext>
            </a:extLst>
          </p:cNvPr>
          <p:cNvSpPr>
            <a:spLocks noGrp="1"/>
          </p:cNvSpPr>
          <p:nvPr>
            <p:ph type="title"/>
          </p:nvPr>
        </p:nvSpPr>
        <p:spPr>
          <a:xfrm>
            <a:off x="720081" y="192515"/>
            <a:ext cx="11385780" cy="457200"/>
          </a:xfrm>
        </p:spPr>
        <p:txBody>
          <a:bodyPr/>
          <a:lstStyle/>
          <a:p>
            <a:r>
              <a:rPr lang="en-GB" dirty="0"/>
              <a:t>Organizing reporting and discussion of technical specifications document across WPs</a:t>
            </a:r>
          </a:p>
        </p:txBody>
      </p:sp>
      <p:graphicFrame>
        <p:nvGraphicFramePr>
          <p:cNvPr id="8" name="Content Placeholder 7">
            <a:extLst>
              <a:ext uri="{FF2B5EF4-FFF2-40B4-BE49-F238E27FC236}">
                <a16:creationId xmlns:a16="http://schemas.microsoft.com/office/drawing/2014/main" id="{F5944046-1AAA-B2D4-35EE-39BB5DA4FF3D}"/>
              </a:ext>
            </a:extLst>
          </p:cNvPr>
          <p:cNvGraphicFramePr>
            <a:graphicFrameLocks noGrp="1"/>
          </p:cNvGraphicFramePr>
          <p:nvPr>
            <p:ph idx="1"/>
            <p:extLst>
              <p:ext uri="{D42A27DB-BD31-4B8C-83A1-F6EECF244321}">
                <p14:modId xmlns:p14="http://schemas.microsoft.com/office/powerpoint/2010/main" val="3185206105"/>
              </p:ext>
            </p:extLst>
          </p:nvPr>
        </p:nvGraphicFramePr>
        <p:xfrm>
          <a:off x="174171" y="664030"/>
          <a:ext cx="11821887" cy="5788484"/>
        </p:xfrm>
        <a:graphic>
          <a:graphicData uri="http://schemas.openxmlformats.org/drawingml/2006/table">
            <a:tbl>
              <a:tblPr firstRow="1" bandRow="1">
                <a:tableStyleId>{5C22544A-7EE6-4342-B048-85BDC9FD1C3A}</a:tableStyleId>
              </a:tblPr>
              <a:tblGrid>
                <a:gridCol w="5334000">
                  <a:extLst>
                    <a:ext uri="{9D8B030D-6E8A-4147-A177-3AD203B41FA5}">
                      <a16:colId xmlns:a16="http://schemas.microsoft.com/office/drawing/2014/main" val="3147942648"/>
                    </a:ext>
                  </a:extLst>
                </a:gridCol>
                <a:gridCol w="2547258">
                  <a:extLst>
                    <a:ext uri="{9D8B030D-6E8A-4147-A177-3AD203B41FA5}">
                      <a16:colId xmlns:a16="http://schemas.microsoft.com/office/drawing/2014/main" val="2384722763"/>
                    </a:ext>
                  </a:extLst>
                </a:gridCol>
                <a:gridCol w="3940629">
                  <a:extLst>
                    <a:ext uri="{9D8B030D-6E8A-4147-A177-3AD203B41FA5}">
                      <a16:colId xmlns:a16="http://schemas.microsoft.com/office/drawing/2014/main" val="1845644059"/>
                    </a:ext>
                  </a:extLst>
                </a:gridCol>
              </a:tblGrid>
              <a:tr h="419351">
                <a:tc>
                  <a:txBody>
                    <a:bodyPr/>
                    <a:lstStyle/>
                    <a:p>
                      <a:r>
                        <a:rPr lang="en-GB" sz="1300" dirty="0"/>
                        <a:t>Headline from technical specifications document</a:t>
                      </a:r>
                    </a:p>
                  </a:txBody>
                  <a:tcPr/>
                </a:tc>
                <a:tc>
                  <a:txBody>
                    <a:bodyPr/>
                    <a:lstStyle/>
                    <a:p>
                      <a:r>
                        <a:rPr lang="en-GB" sz="1300" dirty="0"/>
                        <a:t>WPs</a:t>
                      </a:r>
                    </a:p>
                  </a:txBody>
                  <a:tcPr/>
                </a:tc>
                <a:tc>
                  <a:txBody>
                    <a:bodyPr/>
                    <a:lstStyle/>
                    <a:p>
                      <a:r>
                        <a:rPr lang="en-GB" sz="1300" dirty="0"/>
                        <a:t>Lead WP for reporting</a:t>
                      </a:r>
                    </a:p>
                  </a:txBody>
                  <a:tcPr/>
                </a:tc>
                <a:extLst>
                  <a:ext uri="{0D108BD9-81ED-4DB2-BD59-A6C34878D82A}">
                    <a16:rowId xmlns:a16="http://schemas.microsoft.com/office/drawing/2014/main" val="3553187750"/>
                  </a:ext>
                </a:extLst>
              </a:tr>
              <a:tr h="1250807">
                <a:tc>
                  <a:txBody>
                    <a:bodyPr/>
                    <a:lstStyle/>
                    <a:p>
                      <a:pPr marL="0" marR="0" lvl="0" indent="0" algn="l" defTabSz="685800" eaLnBrk="1" fontAlgn="auto" latinLnBrk="0" hangingPunct="1">
                        <a:lnSpc>
                          <a:spcPct val="100000"/>
                        </a:lnSpc>
                        <a:spcBef>
                          <a:spcPts val="0"/>
                        </a:spcBef>
                        <a:spcAft>
                          <a:spcPts val="0"/>
                        </a:spcAft>
                        <a:buClrTx/>
                        <a:buSzTx/>
                        <a:buFontTx/>
                        <a:buNone/>
                        <a:tabLst/>
                        <a:defRPr/>
                      </a:pPr>
                      <a:r>
                        <a:rPr lang="en-GB" sz="1300" b="1" dirty="0">
                          <a:solidFill>
                            <a:schemeClr val="dk1"/>
                          </a:solidFill>
                          <a:effectLst/>
                          <a:latin typeface="+mn-lt"/>
                          <a:ea typeface="+mn-ea"/>
                          <a:cs typeface="+mn-cs"/>
                        </a:rPr>
                        <a:t>1.1. R&amp;D related to W wall sources and transport    </a:t>
                      </a:r>
                    </a:p>
                    <a:p>
                      <a:pPr marL="0" marR="0" lvl="0" indent="0" algn="l" defTabSz="685800" eaLnBrk="1" fontAlgn="auto" latinLnBrk="0" hangingPunct="1">
                        <a:lnSpc>
                          <a:spcPct val="100000"/>
                        </a:lnSpc>
                        <a:spcBef>
                          <a:spcPts val="0"/>
                        </a:spcBef>
                        <a:spcAft>
                          <a:spcPts val="0"/>
                        </a:spcAft>
                        <a:buClrTx/>
                        <a:buSzTx/>
                        <a:buFontTx/>
                        <a:buNone/>
                        <a:tabLst/>
                        <a:defRPr/>
                      </a:pPr>
                      <a:r>
                        <a:rPr lang="en-GB" sz="1300" b="1" i="1" dirty="0">
                          <a:solidFill>
                            <a:schemeClr val="dk1"/>
                          </a:solidFill>
                          <a:effectLst/>
                          <a:latin typeface="+mn-lt"/>
                          <a:ea typeface="+mn-ea"/>
                          <a:cs typeface="+mn-cs"/>
                        </a:rPr>
                        <a:t>- Experiments to characterize physics processes leading to W wall source, W SOL transport and W pedestal transport and its </a:t>
                      </a:r>
                      <a:r>
                        <a:rPr lang="en-GB" sz="1300" b="1" i="1" dirty="0" err="1">
                          <a:solidFill>
                            <a:schemeClr val="dk1"/>
                          </a:solidFill>
                          <a:effectLst/>
                          <a:latin typeface="+mn-lt"/>
                          <a:ea typeface="+mn-ea"/>
                          <a:cs typeface="+mn-cs"/>
                        </a:rPr>
                        <a:t>extrapolability</a:t>
                      </a:r>
                      <a:r>
                        <a:rPr lang="en-GB" sz="1300" b="1" i="1" dirty="0">
                          <a:solidFill>
                            <a:schemeClr val="dk1"/>
                          </a:solidFill>
                          <a:effectLst/>
                          <a:latin typeface="+mn-lt"/>
                          <a:ea typeface="+mn-ea"/>
                          <a:cs typeface="+mn-cs"/>
                        </a:rPr>
                        <a:t> to ITER.</a:t>
                      </a:r>
                      <a:endParaRPr lang="en-DE" sz="1300" dirty="0">
                        <a:solidFill>
                          <a:schemeClr val="dk1"/>
                        </a:solidFill>
                        <a:effectLst/>
                        <a:latin typeface="+mn-lt"/>
                        <a:ea typeface="+mn-ea"/>
                        <a:cs typeface="+mn-cs"/>
                      </a:endParaRPr>
                    </a:p>
                    <a:p>
                      <a:pPr marL="0" marR="0" lvl="0" indent="0" algn="l" defTabSz="685800" eaLnBrk="1" fontAlgn="auto" latinLnBrk="0" hangingPunct="1">
                        <a:lnSpc>
                          <a:spcPct val="100000"/>
                        </a:lnSpc>
                        <a:spcBef>
                          <a:spcPts val="0"/>
                        </a:spcBef>
                        <a:spcAft>
                          <a:spcPts val="0"/>
                        </a:spcAft>
                        <a:buClrTx/>
                        <a:buSzTx/>
                        <a:buFontTx/>
                        <a:buNone/>
                        <a:tabLst/>
                        <a:defRPr/>
                      </a:pPr>
                      <a:r>
                        <a:rPr lang="en-GB" sz="1300" b="1" i="1" dirty="0">
                          <a:solidFill>
                            <a:schemeClr val="dk1"/>
                          </a:solidFill>
                          <a:effectLst/>
                          <a:latin typeface="+mn-lt"/>
                          <a:ea typeface="+mn-ea"/>
                          <a:cs typeface="+mn-cs"/>
                        </a:rPr>
                        <a:t>- GDC-</a:t>
                      </a:r>
                      <a:r>
                        <a:rPr lang="en-GB" sz="1300" b="1" i="1" dirty="0" err="1">
                          <a:solidFill>
                            <a:schemeClr val="dk1"/>
                          </a:solidFill>
                          <a:effectLst/>
                          <a:latin typeface="+mn-lt"/>
                          <a:ea typeface="+mn-ea"/>
                          <a:cs typeface="+mn-cs"/>
                        </a:rPr>
                        <a:t>Boronization</a:t>
                      </a:r>
                      <a:r>
                        <a:rPr lang="en-GB" sz="1300" b="1" i="1" dirty="0">
                          <a:solidFill>
                            <a:schemeClr val="dk1"/>
                          </a:solidFill>
                          <a:effectLst/>
                          <a:latin typeface="+mn-lt"/>
                          <a:ea typeface="+mn-ea"/>
                          <a:cs typeface="+mn-cs"/>
                        </a:rPr>
                        <a:t> optimization: Impact of GDC distribution on </a:t>
                      </a:r>
                      <a:r>
                        <a:rPr lang="en-GB" sz="1300" b="1" i="1" dirty="0" err="1">
                          <a:solidFill>
                            <a:schemeClr val="dk1"/>
                          </a:solidFill>
                          <a:effectLst/>
                          <a:latin typeface="+mn-lt"/>
                          <a:ea typeface="+mn-ea"/>
                          <a:cs typeface="+mn-cs"/>
                        </a:rPr>
                        <a:t>boronization</a:t>
                      </a:r>
                      <a:r>
                        <a:rPr lang="en-GB" sz="1300" b="1" i="1" dirty="0">
                          <a:solidFill>
                            <a:schemeClr val="dk1"/>
                          </a:solidFill>
                          <a:effectLst/>
                          <a:latin typeface="+mn-lt"/>
                          <a:ea typeface="+mn-ea"/>
                          <a:cs typeface="+mn-cs"/>
                        </a:rPr>
                        <a:t> effectiveness for oxygen removal and for limiter start-up</a:t>
                      </a:r>
                      <a:endParaRPr lang="en-DE" sz="1300" dirty="0">
                        <a:solidFill>
                          <a:schemeClr val="dk1"/>
                        </a:solidFill>
                        <a:effectLst/>
                        <a:latin typeface="+mn-lt"/>
                        <a:ea typeface="+mn-ea"/>
                        <a:cs typeface="+mn-cs"/>
                      </a:endParaRPr>
                    </a:p>
                    <a:p>
                      <a:pPr marL="0" marR="0" lvl="0" indent="0" algn="l" defTabSz="685800" eaLnBrk="1" fontAlgn="auto" latinLnBrk="0" hangingPunct="1">
                        <a:lnSpc>
                          <a:spcPct val="100000"/>
                        </a:lnSpc>
                        <a:spcBef>
                          <a:spcPts val="0"/>
                        </a:spcBef>
                        <a:spcAft>
                          <a:spcPts val="0"/>
                        </a:spcAft>
                        <a:buClrTx/>
                        <a:buSzTx/>
                        <a:buFontTx/>
                        <a:buNone/>
                        <a:tabLst/>
                        <a:defRPr/>
                      </a:pPr>
                      <a:r>
                        <a:rPr lang="en-GB" sz="1300" b="1" i="1" dirty="0">
                          <a:solidFill>
                            <a:schemeClr val="dk1"/>
                          </a:solidFill>
                          <a:effectLst/>
                          <a:latin typeface="+mn-lt"/>
                          <a:ea typeface="+mn-ea"/>
                          <a:cs typeface="+mn-cs"/>
                        </a:rPr>
                        <a:t>- ELM control and no-ELM scenarios with W wall</a:t>
                      </a:r>
                      <a:endParaRPr lang="en-DE" sz="1300" dirty="0">
                        <a:solidFill>
                          <a:schemeClr val="dk1"/>
                        </a:solidFill>
                        <a:effectLst/>
                        <a:latin typeface="+mn-lt"/>
                        <a:ea typeface="+mn-ea"/>
                        <a:cs typeface="+mn-cs"/>
                      </a:endParaRPr>
                    </a:p>
                  </a:txBody>
                  <a:tcPr/>
                </a:tc>
                <a:tc>
                  <a:txBody>
                    <a:bodyPr/>
                    <a:lstStyle/>
                    <a:p>
                      <a:r>
                        <a:rPr lang="en-GB" sz="1300" dirty="0"/>
                        <a:t>WP PWIE, WP TE</a:t>
                      </a:r>
                    </a:p>
                  </a:txBody>
                  <a:tcPr/>
                </a:tc>
                <a:tc>
                  <a:txBody>
                    <a:bodyPr/>
                    <a:lstStyle/>
                    <a:p>
                      <a:r>
                        <a:rPr lang="en-GB" sz="1300" dirty="0"/>
                        <a:t>WP PWIE</a:t>
                      </a:r>
                    </a:p>
                    <a:p>
                      <a:endParaRPr lang="en-GB" sz="1300" dirty="0"/>
                    </a:p>
                    <a:p>
                      <a:r>
                        <a:rPr lang="en-GB" sz="1300" dirty="0"/>
                        <a:t>WP TE</a:t>
                      </a:r>
                    </a:p>
                    <a:p>
                      <a:endParaRPr lang="en-GB" sz="1300" dirty="0"/>
                    </a:p>
                    <a:p>
                      <a:r>
                        <a:rPr lang="en-GB" sz="1300" dirty="0"/>
                        <a:t>WP TE</a:t>
                      </a:r>
                    </a:p>
                  </a:txBody>
                  <a:tcPr/>
                </a:tc>
                <a:extLst>
                  <a:ext uri="{0D108BD9-81ED-4DB2-BD59-A6C34878D82A}">
                    <a16:rowId xmlns:a16="http://schemas.microsoft.com/office/drawing/2014/main" val="1330021535"/>
                  </a:ext>
                </a:extLst>
              </a:tr>
              <a:tr h="345957">
                <a:tc>
                  <a:txBody>
                    <a:bodyPr/>
                    <a:lstStyle/>
                    <a:p>
                      <a:pPr marL="0" marR="0" lvl="0" indent="0" algn="l" defTabSz="685800" eaLnBrk="1" fontAlgn="auto" latinLnBrk="0" hangingPunct="1">
                        <a:lnSpc>
                          <a:spcPct val="100000"/>
                        </a:lnSpc>
                        <a:spcBef>
                          <a:spcPts val="0"/>
                        </a:spcBef>
                        <a:spcAft>
                          <a:spcPts val="0"/>
                        </a:spcAft>
                        <a:buClrTx/>
                        <a:buSzTx/>
                        <a:buFontTx/>
                        <a:buNone/>
                        <a:tabLst/>
                        <a:defRPr/>
                      </a:pPr>
                      <a:r>
                        <a:rPr lang="en-GB" sz="1300" b="1" dirty="0">
                          <a:solidFill>
                            <a:schemeClr val="dk1"/>
                          </a:solidFill>
                          <a:effectLst/>
                          <a:latin typeface="+mn-lt"/>
                          <a:ea typeface="+mn-ea"/>
                          <a:cs typeface="+mn-cs"/>
                        </a:rPr>
                        <a:t>1.2. Fuel retention and removal from </a:t>
                      </a:r>
                      <a:r>
                        <a:rPr lang="en-GB" sz="1300" b="1" dirty="0" err="1">
                          <a:solidFill>
                            <a:schemeClr val="dk1"/>
                          </a:solidFill>
                          <a:effectLst/>
                          <a:latin typeface="+mn-lt"/>
                          <a:ea typeface="+mn-ea"/>
                          <a:cs typeface="+mn-cs"/>
                        </a:rPr>
                        <a:t>Boronized</a:t>
                      </a:r>
                      <a:r>
                        <a:rPr lang="en-GB" sz="1300" b="1" dirty="0">
                          <a:solidFill>
                            <a:schemeClr val="dk1"/>
                          </a:solidFill>
                          <a:effectLst/>
                          <a:latin typeface="+mn-lt"/>
                          <a:ea typeface="+mn-ea"/>
                          <a:cs typeface="+mn-cs"/>
                        </a:rPr>
                        <a:t> W PFCs</a:t>
                      </a:r>
                      <a:endParaRPr lang="en-DE" sz="1300" dirty="0">
                        <a:solidFill>
                          <a:schemeClr val="dk1"/>
                        </a:solidFill>
                        <a:effectLst/>
                        <a:latin typeface="+mn-lt"/>
                        <a:ea typeface="+mn-ea"/>
                        <a:cs typeface="+mn-cs"/>
                      </a:endParaRPr>
                    </a:p>
                  </a:txBody>
                  <a:tcPr/>
                </a:tc>
                <a:tc>
                  <a:txBody>
                    <a:bodyPr/>
                    <a:lstStyle/>
                    <a:p>
                      <a:r>
                        <a:rPr lang="en-GB" sz="1300" dirty="0"/>
                        <a:t>WP PWIE, WP TE</a:t>
                      </a:r>
                    </a:p>
                  </a:txBody>
                  <a:tcPr/>
                </a:tc>
                <a:tc>
                  <a:txBody>
                    <a:bodyPr/>
                    <a:lstStyle/>
                    <a:p>
                      <a:r>
                        <a:rPr lang="en-GB" sz="1300" dirty="0"/>
                        <a:t>WP PWIE</a:t>
                      </a:r>
                    </a:p>
                  </a:txBody>
                  <a:tcPr/>
                </a:tc>
                <a:extLst>
                  <a:ext uri="{0D108BD9-81ED-4DB2-BD59-A6C34878D82A}">
                    <a16:rowId xmlns:a16="http://schemas.microsoft.com/office/drawing/2014/main" val="2611952756"/>
                  </a:ext>
                </a:extLst>
              </a:tr>
              <a:tr h="345957">
                <a:tc>
                  <a:txBody>
                    <a:bodyPr/>
                    <a:lstStyle/>
                    <a:p>
                      <a:pPr marL="0" marR="0" lvl="0" indent="0" algn="l" defTabSz="685800" eaLnBrk="1" fontAlgn="auto" latinLnBrk="0" hangingPunct="1">
                        <a:lnSpc>
                          <a:spcPct val="100000"/>
                        </a:lnSpc>
                        <a:spcBef>
                          <a:spcPts val="0"/>
                        </a:spcBef>
                        <a:spcAft>
                          <a:spcPts val="0"/>
                        </a:spcAft>
                        <a:buClrTx/>
                        <a:buSzTx/>
                        <a:buFontTx/>
                        <a:buNone/>
                        <a:tabLst/>
                        <a:defRPr/>
                      </a:pPr>
                      <a:r>
                        <a:rPr lang="en-GB" sz="1300" b="1" dirty="0">
                          <a:solidFill>
                            <a:schemeClr val="dk1"/>
                          </a:solidFill>
                          <a:effectLst/>
                          <a:latin typeface="+mn-lt"/>
                          <a:ea typeface="+mn-ea"/>
                          <a:cs typeface="+mn-cs"/>
                        </a:rPr>
                        <a:t>1.3. ICH supported plasma start-up</a:t>
                      </a:r>
                      <a:endParaRPr lang="en-DE" sz="1300" dirty="0">
                        <a:solidFill>
                          <a:schemeClr val="dk1"/>
                        </a:solidFill>
                        <a:effectLst/>
                        <a:latin typeface="+mn-lt"/>
                        <a:ea typeface="+mn-ea"/>
                        <a:cs typeface="+mn-cs"/>
                      </a:endParaRPr>
                    </a:p>
                  </a:txBody>
                  <a:tcPr/>
                </a:tc>
                <a:tc>
                  <a:txBody>
                    <a:bodyPr/>
                    <a:lstStyle/>
                    <a:p>
                      <a:r>
                        <a:rPr lang="en-GB" sz="1300" dirty="0"/>
                        <a:t>WP TE</a:t>
                      </a:r>
                    </a:p>
                  </a:txBody>
                  <a:tcPr/>
                </a:tc>
                <a:tc>
                  <a:txBody>
                    <a:bodyPr/>
                    <a:lstStyle/>
                    <a:p>
                      <a:r>
                        <a:rPr lang="en-GB" sz="1300" dirty="0"/>
                        <a:t>WP TE</a:t>
                      </a:r>
                    </a:p>
                  </a:txBody>
                  <a:tcPr/>
                </a:tc>
                <a:extLst>
                  <a:ext uri="{0D108BD9-81ED-4DB2-BD59-A6C34878D82A}">
                    <a16:rowId xmlns:a16="http://schemas.microsoft.com/office/drawing/2014/main" val="1612068930"/>
                  </a:ext>
                </a:extLst>
              </a:tr>
              <a:tr h="345957">
                <a:tc>
                  <a:txBody>
                    <a:bodyPr/>
                    <a:lstStyle/>
                    <a:p>
                      <a:r>
                        <a:rPr lang="en-GB" sz="1300" b="1" dirty="0">
                          <a:solidFill>
                            <a:schemeClr val="dk1"/>
                          </a:solidFill>
                          <a:effectLst/>
                          <a:latin typeface="+mn-lt"/>
                          <a:ea typeface="+mn-ea"/>
                          <a:cs typeface="+mn-cs"/>
                        </a:rPr>
                        <a:t>1.4. Disruptions and disruption mitigation </a:t>
                      </a:r>
                      <a:endParaRPr lang="en-GB" sz="1300" dirty="0"/>
                    </a:p>
                  </a:txBody>
                  <a:tcPr/>
                </a:tc>
                <a:tc>
                  <a:txBody>
                    <a:bodyPr/>
                    <a:lstStyle/>
                    <a:p>
                      <a:r>
                        <a:rPr lang="en-GB" sz="1300" dirty="0"/>
                        <a:t>WP TE, WP PWIE, WP TM</a:t>
                      </a:r>
                    </a:p>
                  </a:txBody>
                  <a:tcPr/>
                </a:tc>
                <a:tc>
                  <a:txBody>
                    <a:bodyPr/>
                    <a:lstStyle/>
                    <a:p>
                      <a:r>
                        <a:rPr lang="en-GB" sz="1300" dirty="0"/>
                        <a:t>WP TE</a:t>
                      </a:r>
                    </a:p>
                  </a:txBody>
                  <a:tcPr/>
                </a:tc>
                <a:extLst>
                  <a:ext uri="{0D108BD9-81ED-4DB2-BD59-A6C34878D82A}">
                    <a16:rowId xmlns:a16="http://schemas.microsoft.com/office/drawing/2014/main" val="1715522576"/>
                  </a:ext>
                </a:extLst>
              </a:tr>
              <a:tr h="345957">
                <a:tc>
                  <a:txBody>
                    <a:bodyPr/>
                    <a:lstStyle/>
                    <a:p>
                      <a:pPr marL="0" marR="0" lvl="0" indent="0" algn="l" defTabSz="685800" eaLnBrk="1" fontAlgn="auto" latinLnBrk="0" hangingPunct="1">
                        <a:lnSpc>
                          <a:spcPct val="100000"/>
                        </a:lnSpc>
                        <a:spcBef>
                          <a:spcPts val="0"/>
                        </a:spcBef>
                        <a:spcAft>
                          <a:spcPts val="0"/>
                        </a:spcAft>
                        <a:buClrTx/>
                        <a:buSzTx/>
                        <a:buFontTx/>
                        <a:buNone/>
                        <a:tabLst/>
                        <a:defRPr/>
                      </a:pPr>
                      <a:r>
                        <a:rPr lang="en-GB" sz="1300" b="1" dirty="0">
                          <a:solidFill>
                            <a:schemeClr val="dk1"/>
                          </a:solidFill>
                          <a:effectLst/>
                          <a:latin typeface="+mn-lt"/>
                          <a:ea typeface="+mn-ea"/>
                          <a:cs typeface="+mn-cs"/>
                        </a:rPr>
                        <a:t>1.5. Issues in the application of ECH to ITER scenarios</a:t>
                      </a:r>
                      <a:endParaRPr lang="en-DE" sz="1300" dirty="0">
                        <a:solidFill>
                          <a:schemeClr val="dk1"/>
                        </a:solidFill>
                        <a:effectLst/>
                        <a:latin typeface="+mn-lt"/>
                        <a:ea typeface="+mn-ea"/>
                        <a:cs typeface="+mn-cs"/>
                      </a:endParaRPr>
                    </a:p>
                  </a:txBody>
                  <a:tcPr/>
                </a:tc>
                <a:tc>
                  <a:txBody>
                    <a:bodyPr/>
                    <a:lstStyle/>
                    <a:p>
                      <a:r>
                        <a:rPr lang="en-GB" sz="1300" dirty="0"/>
                        <a:t>WP TE</a:t>
                      </a:r>
                    </a:p>
                  </a:txBody>
                  <a:tcPr/>
                </a:tc>
                <a:tc>
                  <a:txBody>
                    <a:bodyPr/>
                    <a:lstStyle/>
                    <a:p>
                      <a:r>
                        <a:rPr lang="en-GB" sz="1300" dirty="0"/>
                        <a:t>WP TE</a:t>
                      </a:r>
                    </a:p>
                  </a:txBody>
                  <a:tcPr/>
                </a:tc>
                <a:extLst>
                  <a:ext uri="{0D108BD9-81ED-4DB2-BD59-A6C34878D82A}">
                    <a16:rowId xmlns:a16="http://schemas.microsoft.com/office/drawing/2014/main" val="2481242257"/>
                  </a:ext>
                </a:extLst>
              </a:tr>
              <a:tr h="476498">
                <a:tc>
                  <a:txBody>
                    <a:bodyPr/>
                    <a:lstStyle/>
                    <a:p>
                      <a:pPr marL="0" marR="0" lvl="0" indent="0" algn="l" defTabSz="685800" eaLnBrk="1" fontAlgn="auto" latinLnBrk="0" hangingPunct="1">
                        <a:lnSpc>
                          <a:spcPct val="100000"/>
                        </a:lnSpc>
                        <a:spcBef>
                          <a:spcPts val="0"/>
                        </a:spcBef>
                        <a:spcAft>
                          <a:spcPts val="0"/>
                        </a:spcAft>
                        <a:buClrTx/>
                        <a:buSzTx/>
                        <a:buFontTx/>
                        <a:buNone/>
                        <a:tabLst/>
                        <a:defRPr/>
                      </a:pPr>
                      <a:r>
                        <a:rPr lang="en-GB" sz="1300" b="1" dirty="0">
                          <a:solidFill>
                            <a:schemeClr val="dk1"/>
                          </a:solidFill>
                          <a:effectLst/>
                          <a:latin typeface="+mn-lt"/>
                          <a:ea typeface="+mn-ea"/>
                          <a:cs typeface="+mn-cs"/>
                        </a:rPr>
                        <a:t>2.1. HFPS improvements</a:t>
                      </a:r>
                      <a:endParaRPr lang="en-DE" sz="1300" dirty="0">
                        <a:solidFill>
                          <a:schemeClr val="dk1"/>
                        </a:solidFill>
                        <a:effectLst/>
                        <a:latin typeface="+mn-lt"/>
                        <a:ea typeface="+mn-ea"/>
                        <a:cs typeface="+mn-cs"/>
                      </a:endParaRPr>
                    </a:p>
                  </a:txBody>
                  <a:tcPr/>
                </a:tc>
                <a:tc>
                  <a:txBody>
                    <a:bodyPr/>
                    <a:lstStyle/>
                    <a:p>
                      <a:r>
                        <a:rPr lang="en-GB" sz="1300" dirty="0"/>
                        <a:t>WP TM, WP TE</a:t>
                      </a:r>
                    </a:p>
                  </a:txBody>
                  <a:tcPr/>
                </a:tc>
                <a:tc>
                  <a:txBody>
                    <a:bodyPr/>
                    <a:lstStyle/>
                    <a:p>
                      <a:r>
                        <a:rPr lang="en-GB" sz="1300" dirty="0"/>
                        <a:t>WP TM (as focus is on model development, but also requires a lot of modelling that sits in WP TE)</a:t>
                      </a:r>
                    </a:p>
                  </a:txBody>
                  <a:tcPr/>
                </a:tc>
                <a:extLst>
                  <a:ext uri="{0D108BD9-81ED-4DB2-BD59-A6C34878D82A}">
                    <a16:rowId xmlns:a16="http://schemas.microsoft.com/office/drawing/2014/main" val="1012323138"/>
                  </a:ext>
                </a:extLst>
              </a:tr>
              <a:tr h="345957">
                <a:tc>
                  <a:txBody>
                    <a:bodyPr/>
                    <a:lstStyle/>
                    <a:p>
                      <a:r>
                        <a:rPr lang="en-GB" sz="1300" b="1" dirty="0">
                          <a:solidFill>
                            <a:schemeClr val="dk1"/>
                          </a:solidFill>
                          <a:effectLst/>
                          <a:latin typeface="+mn-lt"/>
                          <a:ea typeface="+mn-ea"/>
                          <a:cs typeface="+mn-cs"/>
                        </a:rPr>
                        <a:t>2.2 Use of MUSCLE3 for persistent actors</a:t>
                      </a:r>
                      <a:r>
                        <a:rPr lang="en-DE" sz="1300" dirty="0">
                          <a:effectLst/>
                        </a:rPr>
                        <a:t> </a:t>
                      </a:r>
                      <a:endParaRPr lang="en-GB" sz="1300" dirty="0"/>
                    </a:p>
                  </a:txBody>
                  <a:tcPr/>
                </a:tc>
                <a:tc>
                  <a:txBody>
                    <a:bodyPr/>
                    <a:lstStyle/>
                    <a:p>
                      <a:r>
                        <a:rPr lang="en-GB" sz="1300" dirty="0"/>
                        <a:t>WP TM, WP TE</a:t>
                      </a:r>
                    </a:p>
                  </a:txBody>
                  <a:tcPr/>
                </a:tc>
                <a:tc>
                  <a:txBody>
                    <a:bodyPr/>
                    <a:lstStyle/>
                    <a:p>
                      <a:r>
                        <a:rPr lang="en-GB" sz="1300" dirty="0"/>
                        <a:t>WP TM</a:t>
                      </a:r>
                    </a:p>
                  </a:txBody>
                  <a:tcPr/>
                </a:tc>
                <a:extLst>
                  <a:ext uri="{0D108BD9-81ED-4DB2-BD59-A6C34878D82A}">
                    <a16:rowId xmlns:a16="http://schemas.microsoft.com/office/drawing/2014/main" val="2403909379"/>
                  </a:ext>
                </a:extLst>
              </a:tr>
              <a:tr h="345957">
                <a:tc>
                  <a:txBody>
                    <a:bodyPr/>
                    <a:lstStyle/>
                    <a:p>
                      <a:pPr marL="0" marR="0" lvl="0" indent="0" algn="l" defTabSz="685800" eaLnBrk="1" fontAlgn="auto" latinLnBrk="0" hangingPunct="1">
                        <a:lnSpc>
                          <a:spcPct val="100000"/>
                        </a:lnSpc>
                        <a:spcBef>
                          <a:spcPts val="0"/>
                        </a:spcBef>
                        <a:spcAft>
                          <a:spcPts val="0"/>
                        </a:spcAft>
                        <a:buClrTx/>
                        <a:buSzTx/>
                        <a:buFontTx/>
                        <a:buNone/>
                        <a:tabLst/>
                        <a:defRPr/>
                      </a:pPr>
                      <a:r>
                        <a:rPr lang="en-GB" sz="1300" b="1" dirty="0">
                          <a:solidFill>
                            <a:schemeClr val="dk1"/>
                          </a:solidFill>
                          <a:effectLst/>
                          <a:highlight>
                            <a:srgbClr val="FFFF00"/>
                          </a:highlight>
                          <a:latin typeface="+mn-lt"/>
                          <a:ea typeface="+mn-ea"/>
                          <a:cs typeface="+mn-cs"/>
                        </a:rPr>
                        <a:t>2.3. Development of wall inventory model in SOLPS-ITER</a:t>
                      </a:r>
                      <a:endParaRPr lang="en-DE" sz="1300" dirty="0">
                        <a:solidFill>
                          <a:schemeClr val="dk1"/>
                        </a:solidFill>
                        <a:effectLst/>
                        <a:highlight>
                          <a:srgbClr val="FFFF00"/>
                        </a:highlight>
                        <a:latin typeface="+mn-lt"/>
                        <a:ea typeface="+mn-ea"/>
                        <a:cs typeface="+mn-cs"/>
                      </a:endParaRPr>
                    </a:p>
                  </a:txBody>
                  <a:tcPr/>
                </a:tc>
                <a:tc>
                  <a:txBody>
                    <a:bodyPr/>
                    <a:lstStyle/>
                    <a:p>
                      <a:r>
                        <a:rPr lang="en-GB" sz="1300" dirty="0">
                          <a:highlight>
                            <a:srgbClr val="FFFF00"/>
                          </a:highlight>
                        </a:rPr>
                        <a:t>WP PWIE, WP TE</a:t>
                      </a:r>
                    </a:p>
                  </a:txBody>
                  <a:tcPr/>
                </a:tc>
                <a:tc>
                  <a:txBody>
                    <a:bodyPr/>
                    <a:lstStyle/>
                    <a:p>
                      <a:r>
                        <a:rPr lang="en-GB" sz="1300" dirty="0">
                          <a:highlight>
                            <a:srgbClr val="FFFF00"/>
                          </a:highlight>
                        </a:rPr>
                        <a:t>WP PWIE (?)</a:t>
                      </a:r>
                    </a:p>
                  </a:txBody>
                  <a:tcPr/>
                </a:tc>
                <a:extLst>
                  <a:ext uri="{0D108BD9-81ED-4DB2-BD59-A6C34878D82A}">
                    <a16:rowId xmlns:a16="http://schemas.microsoft.com/office/drawing/2014/main" val="2709811863"/>
                  </a:ext>
                </a:extLst>
              </a:tr>
              <a:tr h="345957">
                <a:tc>
                  <a:txBody>
                    <a:bodyPr/>
                    <a:lstStyle/>
                    <a:p>
                      <a:pPr marL="0" marR="0" lvl="0" indent="0" algn="l" defTabSz="685800" eaLnBrk="1" fontAlgn="auto" latinLnBrk="0" hangingPunct="1">
                        <a:lnSpc>
                          <a:spcPct val="100000"/>
                        </a:lnSpc>
                        <a:spcBef>
                          <a:spcPts val="0"/>
                        </a:spcBef>
                        <a:spcAft>
                          <a:spcPts val="0"/>
                        </a:spcAft>
                        <a:buClrTx/>
                        <a:buSzTx/>
                        <a:buFontTx/>
                        <a:buNone/>
                        <a:tabLst/>
                        <a:defRPr/>
                      </a:pPr>
                      <a:r>
                        <a:rPr lang="en-GB" sz="1300" b="1" dirty="0">
                          <a:solidFill>
                            <a:schemeClr val="dk1"/>
                          </a:solidFill>
                          <a:effectLst/>
                          <a:latin typeface="+mn-lt"/>
                          <a:ea typeface="+mn-ea"/>
                          <a:cs typeface="+mn-cs"/>
                        </a:rPr>
                        <a:t>2.4. Analysis workflows for experimental data</a:t>
                      </a:r>
                      <a:endParaRPr lang="en-DE" sz="1300" dirty="0">
                        <a:solidFill>
                          <a:schemeClr val="dk1"/>
                        </a:solidFill>
                        <a:effectLst/>
                        <a:latin typeface="+mn-lt"/>
                        <a:ea typeface="+mn-ea"/>
                        <a:cs typeface="+mn-cs"/>
                      </a:endParaRPr>
                    </a:p>
                  </a:txBody>
                  <a:tcPr/>
                </a:tc>
                <a:tc>
                  <a:txBody>
                    <a:bodyPr/>
                    <a:lstStyle/>
                    <a:p>
                      <a:r>
                        <a:rPr lang="en-GB" sz="1300" dirty="0"/>
                        <a:t>WP TM, WP AC, WP TE</a:t>
                      </a:r>
                    </a:p>
                  </a:txBody>
                  <a:tcPr/>
                </a:tc>
                <a:tc>
                  <a:txBody>
                    <a:bodyPr/>
                    <a:lstStyle/>
                    <a:p>
                      <a:r>
                        <a:rPr lang="en-GB" sz="1300" dirty="0"/>
                        <a:t>WP TM</a:t>
                      </a:r>
                    </a:p>
                  </a:txBody>
                  <a:tcPr/>
                </a:tc>
                <a:extLst>
                  <a:ext uri="{0D108BD9-81ED-4DB2-BD59-A6C34878D82A}">
                    <a16:rowId xmlns:a16="http://schemas.microsoft.com/office/drawing/2014/main" val="1640592659"/>
                  </a:ext>
                </a:extLst>
              </a:tr>
              <a:tr h="345957">
                <a:tc>
                  <a:txBody>
                    <a:bodyPr/>
                    <a:lstStyle/>
                    <a:p>
                      <a:pPr marL="0" marR="0" lvl="0" indent="0" algn="l" defTabSz="685800" eaLnBrk="1" fontAlgn="auto" latinLnBrk="0" hangingPunct="1">
                        <a:lnSpc>
                          <a:spcPct val="100000"/>
                        </a:lnSpc>
                        <a:spcBef>
                          <a:spcPts val="0"/>
                        </a:spcBef>
                        <a:spcAft>
                          <a:spcPts val="0"/>
                        </a:spcAft>
                        <a:buClrTx/>
                        <a:buSzTx/>
                        <a:buFontTx/>
                        <a:buNone/>
                        <a:tabLst/>
                        <a:defRPr/>
                      </a:pPr>
                      <a:r>
                        <a:rPr lang="en-GB" sz="1300" b="1" dirty="0">
                          <a:solidFill>
                            <a:schemeClr val="dk1"/>
                          </a:solidFill>
                          <a:effectLst/>
                          <a:highlight>
                            <a:srgbClr val="FFFF00"/>
                          </a:highlight>
                          <a:latin typeface="+mn-lt"/>
                          <a:ea typeface="+mn-ea"/>
                          <a:cs typeface="+mn-cs"/>
                        </a:rPr>
                        <a:t>3.1. Use and validation of analysis workflows for experimental data </a:t>
                      </a:r>
                      <a:endParaRPr lang="en-DE" sz="1300" dirty="0">
                        <a:solidFill>
                          <a:schemeClr val="dk1"/>
                        </a:solidFill>
                        <a:effectLst/>
                        <a:highlight>
                          <a:srgbClr val="FFFF00"/>
                        </a:highlight>
                        <a:latin typeface="+mn-lt"/>
                        <a:ea typeface="+mn-ea"/>
                        <a:cs typeface="+mn-cs"/>
                      </a:endParaRPr>
                    </a:p>
                  </a:txBody>
                  <a:tcPr/>
                </a:tc>
                <a:tc>
                  <a:txBody>
                    <a:bodyPr/>
                    <a:lstStyle/>
                    <a:p>
                      <a:r>
                        <a:rPr lang="en-GB" sz="1300" dirty="0">
                          <a:highlight>
                            <a:srgbClr val="FFFF00"/>
                          </a:highlight>
                        </a:rPr>
                        <a:t>WP TM, WP AC, WP TE</a:t>
                      </a:r>
                    </a:p>
                  </a:txBody>
                  <a:tcPr/>
                </a:tc>
                <a:tc>
                  <a:txBody>
                    <a:bodyPr/>
                    <a:lstStyle/>
                    <a:p>
                      <a:r>
                        <a:rPr lang="en-GB" sz="1300" dirty="0">
                          <a:highlight>
                            <a:srgbClr val="FFFF00"/>
                          </a:highlight>
                        </a:rPr>
                        <a:t>WP TE (?)</a:t>
                      </a:r>
                    </a:p>
                  </a:txBody>
                  <a:tcPr/>
                </a:tc>
                <a:extLst>
                  <a:ext uri="{0D108BD9-81ED-4DB2-BD59-A6C34878D82A}">
                    <a16:rowId xmlns:a16="http://schemas.microsoft.com/office/drawing/2014/main" val="3312089488"/>
                  </a:ext>
                </a:extLst>
              </a:tr>
              <a:tr h="476498">
                <a:tc>
                  <a:txBody>
                    <a:bodyPr/>
                    <a:lstStyle/>
                    <a:p>
                      <a:pPr marL="0" marR="0" lvl="0" indent="0" algn="l" defTabSz="685800" eaLnBrk="1" fontAlgn="auto" latinLnBrk="0" hangingPunct="1">
                        <a:lnSpc>
                          <a:spcPct val="100000"/>
                        </a:lnSpc>
                        <a:spcBef>
                          <a:spcPts val="0"/>
                        </a:spcBef>
                        <a:spcAft>
                          <a:spcPts val="0"/>
                        </a:spcAft>
                        <a:buClrTx/>
                        <a:buSzTx/>
                        <a:buFontTx/>
                        <a:buNone/>
                        <a:tabLst/>
                        <a:defRPr/>
                      </a:pPr>
                      <a:r>
                        <a:rPr lang="en-GB" sz="1300" b="1" dirty="0">
                          <a:solidFill>
                            <a:schemeClr val="dk1"/>
                          </a:solidFill>
                          <a:effectLst/>
                          <a:highlight>
                            <a:srgbClr val="FFFF00"/>
                          </a:highlight>
                          <a:latin typeface="+mn-lt"/>
                          <a:ea typeface="+mn-ea"/>
                          <a:cs typeface="+mn-cs"/>
                        </a:rPr>
                        <a:t>3.2. Validation of SOLPS-ITER wide grid and ensuing W source/transport (ERO 2.0/</a:t>
                      </a:r>
                      <a:r>
                        <a:rPr lang="en-GB" sz="1300" b="1" dirty="0" err="1">
                          <a:solidFill>
                            <a:schemeClr val="dk1"/>
                          </a:solidFill>
                          <a:effectLst/>
                          <a:highlight>
                            <a:srgbClr val="FFFF00"/>
                          </a:highlight>
                          <a:latin typeface="+mn-lt"/>
                          <a:ea typeface="+mn-ea"/>
                          <a:cs typeface="+mn-cs"/>
                        </a:rPr>
                        <a:t>WallDYN</a:t>
                      </a:r>
                      <a:r>
                        <a:rPr lang="en-GB" sz="1300" b="1" dirty="0">
                          <a:solidFill>
                            <a:schemeClr val="dk1"/>
                          </a:solidFill>
                          <a:effectLst/>
                          <a:highlight>
                            <a:srgbClr val="FFFF00"/>
                          </a:highlight>
                          <a:latin typeface="+mn-lt"/>
                          <a:ea typeface="+mn-ea"/>
                          <a:cs typeface="+mn-cs"/>
                        </a:rPr>
                        <a:t>) </a:t>
                      </a:r>
                      <a:endParaRPr lang="en-DE" sz="1300" dirty="0">
                        <a:solidFill>
                          <a:schemeClr val="dk1"/>
                        </a:solidFill>
                        <a:effectLst/>
                        <a:highlight>
                          <a:srgbClr val="FFFF00"/>
                        </a:highlight>
                        <a:latin typeface="+mn-lt"/>
                        <a:ea typeface="+mn-ea"/>
                        <a:cs typeface="+mn-cs"/>
                      </a:endParaRPr>
                    </a:p>
                  </a:txBody>
                  <a:tcPr/>
                </a:tc>
                <a:tc>
                  <a:txBody>
                    <a:bodyPr/>
                    <a:lstStyle/>
                    <a:p>
                      <a:r>
                        <a:rPr lang="en-GB" sz="1300" dirty="0">
                          <a:highlight>
                            <a:srgbClr val="FFFF00"/>
                          </a:highlight>
                        </a:rPr>
                        <a:t>WP PWIE, WP TE, WP TM</a:t>
                      </a:r>
                    </a:p>
                  </a:txBody>
                  <a:tcPr/>
                </a:tc>
                <a:tc>
                  <a:txBody>
                    <a:bodyPr/>
                    <a:lstStyle/>
                    <a:p>
                      <a:r>
                        <a:rPr lang="en-GB" sz="1300" dirty="0">
                          <a:highlight>
                            <a:srgbClr val="FFFF00"/>
                          </a:highlight>
                        </a:rPr>
                        <a:t>WP TE (since far SOL transport focus)</a:t>
                      </a:r>
                    </a:p>
                  </a:txBody>
                  <a:tcPr/>
                </a:tc>
                <a:extLst>
                  <a:ext uri="{0D108BD9-81ED-4DB2-BD59-A6C34878D82A}">
                    <a16:rowId xmlns:a16="http://schemas.microsoft.com/office/drawing/2014/main" val="3075681034"/>
                  </a:ext>
                </a:extLst>
              </a:tr>
              <a:tr h="345957">
                <a:tc>
                  <a:txBody>
                    <a:bodyPr/>
                    <a:lstStyle/>
                    <a:p>
                      <a:pPr marL="0" marR="0" lvl="0" indent="0" algn="l" defTabSz="685800" eaLnBrk="1" fontAlgn="auto" latinLnBrk="0" hangingPunct="1">
                        <a:lnSpc>
                          <a:spcPct val="100000"/>
                        </a:lnSpc>
                        <a:spcBef>
                          <a:spcPts val="0"/>
                        </a:spcBef>
                        <a:spcAft>
                          <a:spcPts val="0"/>
                        </a:spcAft>
                        <a:buClrTx/>
                        <a:buSzTx/>
                        <a:buFontTx/>
                        <a:buNone/>
                        <a:tabLst/>
                        <a:defRPr/>
                      </a:pPr>
                      <a:r>
                        <a:rPr lang="en-GB" sz="1300" b="1" dirty="0">
                          <a:solidFill>
                            <a:schemeClr val="dk1"/>
                          </a:solidFill>
                          <a:effectLst/>
                          <a:latin typeface="+mn-lt"/>
                          <a:ea typeface="+mn-ea"/>
                          <a:cs typeface="+mn-cs"/>
                        </a:rPr>
                        <a:t>3.3. Validation of HFPS, DINA-HFPS plasma simulators</a:t>
                      </a:r>
                      <a:endParaRPr lang="en-DE" sz="1300" dirty="0">
                        <a:solidFill>
                          <a:schemeClr val="dk1"/>
                        </a:solidFill>
                        <a:effectLst/>
                        <a:latin typeface="+mn-lt"/>
                        <a:ea typeface="+mn-ea"/>
                        <a:cs typeface="+mn-cs"/>
                      </a:endParaRPr>
                    </a:p>
                  </a:txBody>
                  <a:tcPr/>
                </a:tc>
                <a:tc>
                  <a:txBody>
                    <a:bodyPr/>
                    <a:lstStyle/>
                    <a:p>
                      <a:r>
                        <a:rPr lang="en-GB" sz="1300" dirty="0"/>
                        <a:t>WP AC, WP TE, WP TM</a:t>
                      </a:r>
                    </a:p>
                  </a:txBody>
                  <a:tcPr/>
                </a:tc>
                <a:tc>
                  <a:txBody>
                    <a:bodyPr/>
                    <a:lstStyle/>
                    <a:p>
                      <a:r>
                        <a:rPr lang="en-GB" sz="1300" dirty="0"/>
                        <a:t>WP TE</a:t>
                      </a:r>
                    </a:p>
                  </a:txBody>
                  <a:tcPr/>
                </a:tc>
                <a:extLst>
                  <a:ext uri="{0D108BD9-81ED-4DB2-BD59-A6C34878D82A}">
                    <a16:rowId xmlns:a16="http://schemas.microsoft.com/office/drawing/2014/main" val="748189361"/>
                  </a:ext>
                </a:extLst>
              </a:tr>
            </a:tbl>
          </a:graphicData>
        </a:graphic>
      </p:graphicFrame>
      <p:sp>
        <p:nvSpPr>
          <p:cNvPr id="4" name="Footer Placeholder 3">
            <a:extLst>
              <a:ext uri="{FF2B5EF4-FFF2-40B4-BE49-F238E27FC236}">
                <a16:creationId xmlns:a16="http://schemas.microsoft.com/office/drawing/2014/main" id="{F08EF279-E6C3-7262-6E1D-83A0CB2247EE}"/>
              </a:ext>
            </a:extLst>
          </p:cNvPr>
          <p:cNvSpPr>
            <a:spLocks noGrp="1"/>
          </p:cNvSpPr>
          <p:nvPr>
            <p:ph type="ftr" sz="quarter" idx="11"/>
          </p:nvPr>
        </p:nvSpPr>
        <p:spPr>
          <a:xfrm>
            <a:off x="825624" y="6555770"/>
            <a:ext cx="4750228" cy="329614"/>
          </a:xfrm>
        </p:spPr>
        <p:txBody>
          <a:bodyPr/>
          <a:lstStyle/>
          <a:p>
            <a:pPr>
              <a:defRPr/>
            </a:pPr>
            <a:r>
              <a:rPr lang="en-GB" dirty="0">
                <a:solidFill>
                  <a:prstClr val="white"/>
                </a:solidFill>
              </a:rPr>
              <a:t>M. Wischmeier | </a:t>
            </a:r>
            <a:r>
              <a:rPr lang="en-GB" dirty="0" err="1">
                <a:solidFill>
                  <a:prstClr val="white"/>
                </a:solidFill>
              </a:rPr>
              <a:t>FSD_PreMeeting</a:t>
            </a:r>
            <a:r>
              <a:rPr lang="en-GB" dirty="0">
                <a:solidFill>
                  <a:prstClr val="white"/>
                </a:solidFill>
              </a:rPr>
              <a:t> 2027 | 5th of March 2026</a:t>
            </a:r>
            <a:endParaRPr lang="en-GB" dirty="0"/>
          </a:p>
        </p:txBody>
      </p:sp>
      <p:sp>
        <p:nvSpPr>
          <p:cNvPr id="5" name="Slide Number Placeholder 4">
            <a:extLst>
              <a:ext uri="{FF2B5EF4-FFF2-40B4-BE49-F238E27FC236}">
                <a16:creationId xmlns:a16="http://schemas.microsoft.com/office/drawing/2014/main" id="{B691D2F9-2D82-ABB7-7F83-42426B6386BC}"/>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2</a:t>
            </a:fld>
            <a:endParaRPr lang="en-GB">
              <a:solidFill>
                <a:prstClr val="white"/>
              </a:solidFill>
            </a:endParaRPr>
          </a:p>
        </p:txBody>
      </p:sp>
    </p:spTree>
    <p:extLst>
      <p:ext uri="{BB962C8B-B14F-4D97-AF65-F5344CB8AC3E}">
        <p14:creationId xmlns:p14="http://schemas.microsoft.com/office/powerpoint/2010/main" val="3999537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9E16A3-E1EE-CFFD-2D4E-FEABAAAE210B}"/>
              </a:ext>
            </a:extLst>
          </p:cNvPr>
          <p:cNvSpPr>
            <a:spLocks noGrp="1"/>
          </p:cNvSpPr>
          <p:nvPr>
            <p:ph type="title"/>
          </p:nvPr>
        </p:nvSpPr>
        <p:spPr/>
        <p:txBody>
          <a:bodyPr/>
          <a:lstStyle/>
          <a:p>
            <a:r>
              <a:rPr lang="en-GB" dirty="0"/>
              <a:t>Upcoming meetings</a:t>
            </a:r>
          </a:p>
        </p:txBody>
      </p:sp>
      <p:sp>
        <p:nvSpPr>
          <p:cNvPr id="3" name="Content Placeholder 2">
            <a:extLst>
              <a:ext uri="{FF2B5EF4-FFF2-40B4-BE49-F238E27FC236}">
                <a16:creationId xmlns:a16="http://schemas.microsoft.com/office/drawing/2014/main" id="{310E8759-212E-FA5A-2DBC-C190AFDC97F0}"/>
              </a:ext>
            </a:extLst>
          </p:cNvPr>
          <p:cNvSpPr>
            <a:spLocks noGrp="1"/>
          </p:cNvSpPr>
          <p:nvPr>
            <p:ph idx="1"/>
          </p:nvPr>
        </p:nvSpPr>
        <p:spPr>
          <a:xfrm>
            <a:off x="258417" y="836712"/>
            <a:ext cx="11454207" cy="5688632"/>
          </a:xfrm>
        </p:spPr>
        <p:txBody>
          <a:bodyPr/>
          <a:lstStyle/>
          <a:p>
            <a:r>
              <a:rPr lang="en-GB" dirty="0"/>
              <a:t>Scientific Role of BEST – 15/04/2026 @ 14:00 (will likely have a follow up)</a:t>
            </a:r>
          </a:p>
          <a:p>
            <a:r>
              <a:rPr lang="en-GB" dirty="0"/>
              <a:t>JT-60SA Missions (with F4E) – 16/04/2026 @ 13:00 (will be followed by internal EF meeting to discuss how to organize EF missions)</a:t>
            </a:r>
          </a:p>
          <a:p>
            <a:r>
              <a:rPr lang="en-GB" dirty="0"/>
              <a:t>EUROfusion JT-60SA priorities – 16/04/2026 @ 14:00; revise priorities foreseen for C phase and collect similar review for W</a:t>
            </a:r>
          </a:p>
          <a:p>
            <a:r>
              <a:rPr lang="en-GB" dirty="0"/>
              <a:t>Meeting of WPSTEL/TE/PWIE and TM on 23/04/2025 @ 10:00 (discussion on the boundaries of validation, the deployment of codes, and to clarify how the physics questions presented by TM are being addressed across the WPs)</a:t>
            </a:r>
          </a:p>
          <a:p>
            <a:r>
              <a:rPr lang="en-GB" dirty="0"/>
              <a:t>Update on W transition in JT-60SA (organized by Carlo) on 28/04/2026 @ 8:30</a:t>
            </a:r>
          </a:p>
          <a:p>
            <a:r>
              <a:rPr lang="en-GB" dirty="0"/>
              <a:t>Update and review of 2027 financial priorities – reserve list for GA July on 2/6/2026 (9:00-12:00)</a:t>
            </a:r>
          </a:p>
          <a:p>
            <a:r>
              <a:rPr lang="en-GB" dirty="0"/>
              <a:t>Update regarding FP10 preparation activities – to be defined after </a:t>
            </a:r>
            <a:r>
              <a:rPr lang="en-GB"/>
              <a:t>GA on 21/22 April</a:t>
            </a:r>
            <a:endParaRPr lang="en-GB" dirty="0"/>
          </a:p>
        </p:txBody>
      </p:sp>
      <p:sp>
        <p:nvSpPr>
          <p:cNvPr id="4" name="Footer Placeholder 3">
            <a:extLst>
              <a:ext uri="{FF2B5EF4-FFF2-40B4-BE49-F238E27FC236}">
                <a16:creationId xmlns:a16="http://schemas.microsoft.com/office/drawing/2014/main" id="{F18D4969-9EF6-77B7-4FD7-425163CBA10A}"/>
              </a:ext>
            </a:extLst>
          </p:cNvPr>
          <p:cNvSpPr>
            <a:spLocks noGrp="1"/>
          </p:cNvSpPr>
          <p:nvPr>
            <p:ph type="ftr" sz="quarter" idx="11"/>
          </p:nvPr>
        </p:nvSpPr>
        <p:spPr>
          <a:xfrm>
            <a:off x="825624" y="6555770"/>
            <a:ext cx="4124063" cy="329614"/>
          </a:xfrm>
        </p:spPr>
        <p:txBody>
          <a:bodyPr/>
          <a:lstStyle/>
          <a:p>
            <a:pPr>
              <a:defRPr/>
            </a:pPr>
            <a:r>
              <a:rPr lang="en-GB" dirty="0"/>
              <a:t>M. Wischmeier | PSD Management Meeting | 14/04/2026</a:t>
            </a:r>
          </a:p>
        </p:txBody>
      </p:sp>
    </p:spTree>
    <p:extLst>
      <p:ext uri="{BB962C8B-B14F-4D97-AF65-F5344CB8AC3E}">
        <p14:creationId xmlns:p14="http://schemas.microsoft.com/office/powerpoint/2010/main" val="30679834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majorFont>
      <a:minorFont>
        <a:latin typeface="Calibri"/>
        <a:ea typeface="Arial"/>
        <a:cs typeface="Arial"/>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txDef>
      <a:spPr bwMode="auto">
        <a:prstGeom prst="rect">
          <a:avLst/>
        </a:prstGeom>
        <a:noFill/>
      </a:spPr>
      <a:bodyPr/>
      <a:lstStyle/>
    </a:tx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9999def-ddca-44de-babb-767cbacbe94d" xsi:nil="true"/>
    <lcf76f155ced4ddcb4097134ff3c332f xmlns="11177149-811b-4568-8567-9b6fe1f0ad04">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1BC0A4813F98B4E8220D530BDF75A91" ma:contentTypeVersion="13" ma:contentTypeDescription="Create a new document." ma:contentTypeScope="" ma:versionID="88d3df70dc77c70e905441e413414c9f">
  <xsd:schema xmlns:xsd="http://www.w3.org/2001/XMLSchema" xmlns:xs="http://www.w3.org/2001/XMLSchema" xmlns:p="http://schemas.microsoft.com/office/2006/metadata/properties" xmlns:ns2="11177149-811b-4568-8567-9b6fe1f0ad04" xmlns:ns3="09999def-ddca-44de-babb-767cbacbe94d" targetNamespace="http://schemas.microsoft.com/office/2006/metadata/properties" ma:root="true" ma:fieldsID="da7942449d3743a935dcd146410b90a2" ns2:_="" ns3:_="">
    <xsd:import namespace="11177149-811b-4568-8567-9b6fe1f0ad04"/>
    <xsd:import namespace="09999def-ddca-44de-babb-767cbacbe94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177149-811b-4568-8567-9b6fe1f0ad0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51e10cb2-14f7-4eda-9ec0-27c7232f3f48"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9999def-ddca-44de-babb-767cbacbe94d"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33afb5ea-19e9-4afc-baab-01e1ef14ec3b}" ma:internalName="TaxCatchAll" ma:showField="CatchAllData" ma:web="09999def-ddca-44de-babb-767cbacbe94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E576E97-6997-4610-BAF5-E76DF24AA7CC}">
  <ds:schemaRefs>
    <ds:schemaRef ds:uri="http://schemas.microsoft.com/office/2006/documentManagement/types"/>
    <ds:schemaRef ds:uri="09999def-ddca-44de-babb-767cbacbe94d"/>
    <ds:schemaRef ds:uri="http://purl.org/dc/elements/1.1/"/>
    <ds:schemaRef ds:uri="http://schemas.microsoft.com/office/2006/metadata/properties"/>
    <ds:schemaRef ds:uri="http://schemas.openxmlformats.org/package/2006/metadata/core-properties"/>
    <ds:schemaRef ds:uri="http://purl.org/dc/dcmitype/"/>
    <ds:schemaRef ds:uri="11177149-811b-4568-8567-9b6fe1f0ad04"/>
    <ds:schemaRef ds:uri="http://www.w3.org/XML/1998/namespace"/>
    <ds:schemaRef ds:uri="http://schemas.microsoft.com/office/infopath/2007/PartnerControls"/>
    <ds:schemaRef ds:uri="http://purl.org/dc/terms/"/>
  </ds:schemaRefs>
</ds:datastoreItem>
</file>

<file path=customXml/itemProps2.xml><?xml version="1.0" encoding="utf-8"?>
<ds:datastoreItem xmlns:ds="http://schemas.openxmlformats.org/officeDocument/2006/customXml" ds:itemID="{CD1EBE56-B781-4D40-A6DA-97EC01845737}">
  <ds:schemaRefs>
    <ds:schemaRef ds:uri="http://schemas.microsoft.com/sharepoint/v3/contenttype/forms"/>
  </ds:schemaRefs>
</ds:datastoreItem>
</file>

<file path=customXml/itemProps3.xml><?xml version="1.0" encoding="utf-8"?>
<ds:datastoreItem xmlns:ds="http://schemas.openxmlformats.org/officeDocument/2006/customXml" ds:itemID="{B98FB572-BE0A-4AD0-98AE-418C49D0BC5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1177149-811b-4568-8567-9b6fe1f0ad04"/>
    <ds:schemaRef ds:uri="09999def-ddca-44de-babb-767cbacbe94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911</TotalTime>
  <Words>502</Words>
  <Application>Microsoft Macintosh PowerPoint</Application>
  <PresentationFormat>Widescreen</PresentationFormat>
  <Paragraphs>63</Paragraphs>
  <Slides>3</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3</vt:i4>
      </vt:variant>
    </vt:vector>
  </HeadingPairs>
  <TitlesOfParts>
    <vt:vector size="9" baseType="lpstr">
      <vt:lpstr>Aptos</vt:lpstr>
      <vt:lpstr>Aptos Display</vt:lpstr>
      <vt:lpstr>Arial</vt:lpstr>
      <vt:lpstr>Calibri</vt:lpstr>
      <vt:lpstr>Office Theme</vt:lpstr>
      <vt:lpstr>EUROfusion.1line_5_3_2019</vt:lpstr>
      <vt:lpstr>Briefing</vt:lpstr>
      <vt:lpstr>Organizing reporting and discussion of technical specifications document across WPs</vt:lpstr>
      <vt:lpstr>Upcoming meetings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Call for proposals for AI and ML methods</dc:title>
  <dc:creator>Labit Benoit</dc:creator>
  <cp:lastModifiedBy>Marco Wischmeier</cp:lastModifiedBy>
  <cp:revision>307</cp:revision>
  <dcterms:created xsi:type="dcterms:W3CDTF">2024-01-17T07:39:52Z</dcterms:created>
  <dcterms:modified xsi:type="dcterms:W3CDTF">2026-04-14T07:22:13Z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0x01010071BC0A4813F98B4E8220D530BDF75A91</vt:lpwstr>
  </property>
  <property fmtid="{D5CDD505-2E9C-101B-9397-08002B2CF9AE}" pid="3" name="MediaServiceImageTags">
    <vt:lpwstr/>
  </property>
</Properties>
</file>