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sldIdLst>
    <p:sldId id="287" r:id="rId5"/>
    <p:sldId id="288" r:id="rId6"/>
    <p:sldId id="285" r:id="rId7"/>
    <p:sldId id="286"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3D636D-AA98-42C3-A2E2-B3C05653A94D}" v="2" dt="2026-04-27T14:27:49.4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53"/>
    <p:restoredTop sz="96018"/>
  </p:normalViewPr>
  <p:slideViewPr>
    <p:cSldViewPr snapToGrid="0">
      <p:cViewPr varScale="1">
        <p:scale>
          <a:sx n="120" d="100"/>
          <a:sy n="120" d="100"/>
        </p:scale>
        <p:origin x="114"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tond Meszaros" userId="5d125e73-0147-4210-b9aa-ece7352d8cd3" providerId="ADAL" clId="{7D8C2864-4548-46B9-B42E-A597EAD801E8}"/>
    <pc:docChg chg="modSld">
      <pc:chgData name="Botond Meszaros" userId="5d125e73-0147-4210-b9aa-ece7352d8cd3" providerId="ADAL" clId="{7D8C2864-4548-46B9-B42E-A597EAD801E8}" dt="2026-04-27T14:27:49.421" v="3"/>
      <pc:docMkLst>
        <pc:docMk/>
      </pc:docMkLst>
      <pc:sldChg chg="modSp">
        <pc:chgData name="Botond Meszaros" userId="5d125e73-0147-4210-b9aa-ece7352d8cd3" providerId="ADAL" clId="{7D8C2864-4548-46B9-B42E-A597EAD801E8}" dt="2026-04-27T14:27:49.421" v="3"/>
        <pc:sldMkLst>
          <pc:docMk/>
          <pc:sldMk cId="2173403894" sldId="287"/>
        </pc:sldMkLst>
        <pc:graphicFrameChg chg="mod">
          <ac:chgData name="Botond Meszaros" userId="5d125e73-0147-4210-b9aa-ece7352d8cd3" providerId="ADAL" clId="{7D8C2864-4548-46B9-B42E-A597EAD801E8}" dt="2026-04-27T14:27:49.421" v="3"/>
          <ac:graphicFrameMkLst>
            <pc:docMk/>
            <pc:sldMk cId="2173403894" sldId="287"/>
            <ac:graphicFrameMk id="4" creationId="{E0C6EF85-9A24-F5F2-CDF9-EAE15CCBD05D}"/>
          </ac:graphicFrameMkLst>
        </pc:graphicFrameChg>
      </pc:sldChg>
      <pc:sldChg chg="modSp mod">
        <pc:chgData name="Botond Meszaros" userId="5d125e73-0147-4210-b9aa-ece7352d8cd3" providerId="ADAL" clId="{7D8C2864-4548-46B9-B42E-A597EAD801E8}" dt="2026-04-27T14:20:03.147" v="2" actId="20577"/>
        <pc:sldMkLst>
          <pc:docMk/>
          <pc:sldMk cId="3504127565" sldId="288"/>
        </pc:sldMkLst>
        <pc:graphicFrameChg chg="mod modGraphic">
          <ac:chgData name="Botond Meszaros" userId="5d125e73-0147-4210-b9aa-ece7352d8cd3" providerId="ADAL" clId="{7D8C2864-4548-46B9-B42E-A597EAD801E8}" dt="2026-04-27T14:20:03.147" v="2" actId="20577"/>
          <ac:graphicFrameMkLst>
            <pc:docMk/>
            <pc:sldMk cId="3504127565" sldId="288"/>
            <ac:graphicFrameMk id="4" creationId="{3DBEA899-9388-F8BA-437E-1CBE0F6C57D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271EB2-DD3B-0F42-B4FC-89DE3520A9EC}" type="datetimeFigureOut">
              <a:rPr lang="fr-FR" smtClean="0"/>
              <a:t>27/04/2026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434FA3-3DC0-9A46-9F01-1A2F159AD8E4}" type="slidenum">
              <a:rPr lang="fr-FR" smtClean="0"/>
              <a:t>‹#›</a:t>
            </a:fld>
            <a:endParaRPr lang="fr-FR"/>
          </a:p>
        </p:txBody>
      </p:sp>
    </p:spTree>
    <p:extLst>
      <p:ext uri="{BB962C8B-B14F-4D97-AF65-F5344CB8AC3E}">
        <p14:creationId xmlns:p14="http://schemas.microsoft.com/office/powerpoint/2010/main" val="138907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extLst>
      <p:ext uri="{BB962C8B-B14F-4D97-AF65-F5344CB8AC3E}">
        <p14:creationId xmlns:p14="http://schemas.microsoft.com/office/powerpoint/2010/main" val="527484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4118487" cy="329614"/>
          </a:xfrm>
          <a:prstGeom prst="rect">
            <a:avLst/>
          </a:prstGeom>
        </p:spPr>
        <p:txBody>
          <a:bodyPr anchor="t"/>
          <a:lstStyle>
            <a:lvl1pPr>
              <a:defRPr sz="1200">
                <a:solidFill>
                  <a:schemeClr val="bg1"/>
                </a:solidFill>
              </a:defRPr>
            </a:lvl1pPr>
          </a:lstStyle>
          <a:p>
            <a:pPr>
              <a:defRPr/>
            </a:pPr>
            <a:r>
              <a:rPr lang="en-GB" dirty="0">
                <a:solidFill>
                  <a:prstClr val="white"/>
                </a:solidFill>
              </a:rPr>
              <a:t>M. Wischmeier | PSD Management Meeting | 15</a:t>
            </a:r>
            <a:r>
              <a:rPr lang="en-GB" baseline="30000" dirty="0">
                <a:solidFill>
                  <a:prstClr val="white"/>
                </a:solidFill>
              </a:rPr>
              <a:t>th</a:t>
            </a:r>
            <a:r>
              <a:rPr lang="en-GB" dirty="0">
                <a:solidFill>
                  <a:prstClr val="white"/>
                </a:solidFill>
              </a:rPr>
              <a:t> Jan 2026</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020282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endParaRP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extLst>
      <p:ext uri="{BB962C8B-B14F-4D97-AF65-F5344CB8AC3E}">
        <p14:creationId xmlns:p14="http://schemas.microsoft.com/office/powerpoint/2010/main" val="2845400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a:solidFill>
                  <a:prstClr val="white"/>
                </a:solidFill>
              </a:rPr>
              <a:t>M. Wischmeier | PSD Management Meeting | 26th of February 2025</a:t>
            </a:r>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extLst>
      <p:ext uri="{BB962C8B-B14F-4D97-AF65-F5344CB8AC3E}">
        <p14:creationId xmlns:p14="http://schemas.microsoft.com/office/powerpoint/2010/main" val="1191152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a:t>
            </a:fld>
            <a:endParaRPr lang="en-GB" sz="1000" b="0" i="0" u="none" strike="noStrike" cap="none" spc="0">
              <a:ln>
                <a:noFill/>
              </a:ln>
              <a:solidFill>
                <a:prstClr val="black">
                  <a:tint val="75000"/>
                </a:prstClr>
              </a:solidFill>
              <a:latin typeface="Calibri"/>
              <a:ea typeface="+mn-ea"/>
              <a:cs typeface="+mn-cs"/>
            </a:endParaRPr>
          </a:p>
        </p:txBody>
      </p:sp>
    </p:spTree>
    <p:extLst>
      <p:ext uri="{BB962C8B-B14F-4D97-AF65-F5344CB8AC3E}">
        <p14:creationId xmlns:p14="http://schemas.microsoft.com/office/powerpoint/2010/main" val="19172540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0737B-37B5-27DD-4958-3FDBEC29BB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7374B3-800D-8A65-9CFC-ADEA64174FA0}"/>
              </a:ext>
            </a:extLst>
          </p:cNvPr>
          <p:cNvSpPr>
            <a:spLocks noGrp="1"/>
          </p:cNvSpPr>
          <p:nvPr>
            <p:ph type="title"/>
          </p:nvPr>
        </p:nvSpPr>
        <p:spPr/>
        <p:txBody>
          <a:bodyPr/>
          <a:lstStyle/>
          <a:p>
            <a:r>
              <a:rPr lang="en-GB" dirty="0"/>
              <a:t>Actions identified from recent meetings </a:t>
            </a:r>
          </a:p>
        </p:txBody>
      </p:sp>
      <p:sp>
        <p:nvSpPr>
          <p:cNvPr id="5" name="Slide Number Placeholder 4">
            <a:extLst>
              <a:ext uri="{FF2B5EF4-FFF2-40B4-BE49-F238E27FC236}">
                <a16:creationId xmlns:a16="http://schemas.microsoft.com/office/drawing/2014/main" id="{D19EF5C8-92D8-63A9-91D8-E8EF33B37E38}"/>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1</a:t>
            </a:fld>
            <a:endParaRPr lang="en-GB">
              <a:solidFill>
                <a:prstClr val="white"/>
              </a:solidFill>
            </a:endParaRPr>
          </a:p>
        </p:txBody>
      </p:sp>
      <p:graphicFrame>
        <p:nvGraphicFramePr>
          <p:cNvPr id="4" name="Table 3">
            <a:extLst>
              <a:ext uri="{FF2B5EF4-FFF2-40B4-BE49-F238E27FC236}">
                <a16:creationId xmlns:a16="http://schemas.microsoft.com/office/drawing/2014/main" id="{E0C6EF85-9A24-F5F2-CDF9-EAE15CCBD05D}"/>
              </a:ext>
            </a:extLst>
          </p:cNvPr>
          <p:cNvGraphicFramePr>
            <a:graphicFrameLocks noGrp="1"/>
          </p:cNvGraphicFramePr>
          <p:nvPr>
            <p:extLst>
              <p:ext uri="{D42A27DB-BD31-4B8C-83A1-F6EECF244321}">
                <p14:modId xmlns:p14="http://schemas.microsoft.com/office/powerpoint/2010/main" val="3383603184"/>
              </p:ext>
            </p:extLst>
          </p:nvPr>
        </p:nvGraphicFramePr>
        <p:xfrm>
          <a:off x="290422" y="847616"/>
          <a:ext cx="11611156" cy="4104620"/>
        </p:xfrm>
        <a:graphic>
          <a:graphicData uri="http://schemas.openxmlformats.org/drawingml/2006/table">
            <a:tbl>
              <a:tblPr/>
              <a:tblGrid>
                <a:gridCol w="4986068">
                  <a:extLst>
                    <a:ext uri="{9D8B030D-6E8A-4147-A177-3AD203B41FA5}">
                      <a16:colId xmlns:a16="http://schemas.microsoft.com/office/drawing/2014/main" val="1677313231"/>
                    </a:ext>
                  </a:extLst>
                </a:gridCol>
                <a:gridCol w="1147313">
                  <a:extLst>
                    <a:ext uri="{9D8B030D-6E8A-4147-A177-3AD203B41FA5}">
                      <a16:colId xmlns:a16="http://schemas.microsoft.com/office/drawing/2014/main" val="435585879"/>
                    </a:ext>
                  </a:extLst>
                </a:gridCol>
                <a:gridCol w="888521">
                  <a:extLst>
                    <a:ext uri="{9D8B030D-6E8A-4147-A177-3AD203B41FA5}">
                      <a16:colId xmlns:a16="http://schemas.microsoft.com/office/drawing/2014/main" val="2168001839"/>
                    </a:ext>
                  </a:extLst>
                </a:gridCol>
                <a:gridCol w="897782">
                  <a:extLst>
                    <a:ext uri="{9D8B030D-6E8A-4147-A177-3AD203B41FA5}">
                      <a16:colId xmlns:a16="http://schemas.microsoft.com/office/drawing/2014/main" val="408754738"/>
                    </a:ext>
                  </a:extLst>
                </a:gridCol>
                <a:gridCol w="1043362">
                  <a:extLst>
                    <a:ext uri="{9D8B030D-6E8A-4147-A177-3AD203B41FA5}">
                      <a16:colId xmlns:a16="http://schemas.microsoft.com/office/drawing/2014/main" val="1393591676"/>
                    </a:ext>
                  </a:extLst>
                </a:gridCol>
                <a:gridCol w="2648110">
                  <a:extLst>
                    <a:ext uri="{9D8B030D-6E8A-4147-A177-3AD203B41FA5}">
                      <a16:colId xmlns:a16="http://schemas.microsoft.com/office/drawing/2014/main" val="812177147"/>
                    </a:ext>
                  </a:extLst>
                </a:gridCol>
              </a:tblGrid>
              <a:tr h="247939">
                <a:tc>
                  <a:txBody>
                    <a:bodyPr/>
                    <a:lstStyle/>
                    <a:p>
                      <a:pPr algn="l" fontAlgn="ctr">
                        <a:buNone/>
                      </a:pPr>
                      <a:r>
                        <a:rPr lang="en-GB" sz="1800" b="1" i="0" u="none" strike="noStrike" dirty="0">
                          <a:solidFill>
                            <a:srgbClr val="FFFFFF"/>
                          </a:solidFill>
                          <a:effectLst/>
                          <a:latin typeface="Calibri" panose="020F0502020204030204" pitchFamily="34" charset="0"/>
                        </a:rPr>
                        <a:t>Title/Description</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Resp.</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Est.</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Deadline</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Status</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l" fontAlgn="ctr">
                        <a:buNone/>
                      </a:pPr>
                      <a:r>
                        <a:rPr lang="en-GB" sz="1800" b="1" i="0" u="none" strike="noStrike" dirty="0">
                          <a:solidFill>
                            <a:srgbClr val="FFFFFF"/>
                          </a:solidFill>
                          <a:effectLst/>
                          <a:latin typeface="Calibri" panose="020F0502020204030204" pitchFamily="34" charset="0"/>
                        </a:rPr>
                        <a:t>Comments</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15971653"/>
                  </a:ext>
                </a:extLst>
              </a:tr>
              <a:tr h="262607">
                <a:tc>
                  <a:txBody>
                    <a:bodyPr/>
                    <a:lstStyle/>
                    <a:p>
                      <a:pPr algn="l" fontAlgn="t">
                        <a:buNone/>
                      </a:pPr>
                      <a:r>
                        <a:rPr lang="en-GB" sz="1400" b="0" i="0" u="none" strike="noStrike" dirty="0">
                          <a:solidFill>
                            <a:srgbClr val="000000"/>
                          </a:solidFill>
                          <a:effectLst/>
                          <a:latin typeface="Calibri" panose="020F0502020204030204" pitchFamily="34" charset="0"/>
                        </a:rPr>
                        <a:t>ITER physics gaps document: WPLs to confirm and agree on the contribution and lead roles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dirty="0">
                          <a:solidFill>
                            <a:srgbClr val="000000"/>
                          </a:solidFill>
                          <a:effectLst/>
                          <a:latin typeface="Calibri" panose="020F0502020204030204" pitchFamily="34" charset="0"/>
                        </a:rPr>
                        <a:t>WPLs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dirty="0">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dirty="0">
                          <a:solidFill>
                            <a:srgbClr val="000000"/>
                          </a:solidFill>
                          <a:effectLst/>
                          <a:latin typeface="Calibri" panose="020F0502020204030204" pitchFamily="34" charset="0"/>
                        </a:rPr>
                        <a:t>27.04.2026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1" i="0" u="none" strike="noStrike" dirty="0">
                          <a:solidFill>
                            <a:srgbClr val="806000"/>
                          </a:solidFill>
                          <a:effectLst/>
                          <a:latin typeface="Calibri" panose="020F0502020204030204" pitchFamily="34" charset="0"/>
                        </a:rPr>
                        <a:t>IN PROGRESS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l" fontAlgn="t">
                        <a:buNone/>
                      </a:pPr>
                      <a:r>
                        <a:rPr lang="en-GB" sz="1350" b="0" i="1">
                          <a:solidFill>
                            <a:schemeClr val="tx1"/>
                          </a:solidFill>
                          <a:effectLst/>
                          <a:latin typeface="+mn-lt"/>
                          <a:ea typeface="+mn-ea"/>
                          <a:cs typeface="+mn-cs"/>
                        </a:rPr>
                        <a:t>6th July potential meeting between Richard and Alberto (all tech docs of MoU); presenting PL/TFLs in person</a:t>
                      </a: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extLst>
                  <a:ext uri="{0D108BD9-81ED-4DB2-BD59-A6C34878D82A}">
                    <a16:rowId xmlns:a16="http://schemas.microsoft.com/office/drawing/2014/main" val="1309269249"/>
                  </a:ext>
                </a:extLst>
              </a:tr>
              <a:tr h="330701">
                <a:tc>
                  <a:txBody>
                    <a:bodyPr/>
                    <a:lstStyle/>
                    <a:p>
                      <a:pPr algn="l" fontAlgn="t">
                        <a:buNone/>
                      </a:pPr>
                      <a:r>
                        <a:rPr lang="en-GB" sz="1400" b="0" i="0" u="none" strike="noStrike" dirty="0">
                          <a:solidFill>
                            <a:srgbClr val="000000"/>
                          </a:solidFill>
                          <a:effectLst/>
                          <a:latin typeface="Calibri" panose="020F0502020204030204" pitchFamily="34" charset="0"/>
                        </a:rPr>
                        <a:t>JFO to raise an action at BACM for the JT-60SA MPP (Multi annual Program Plan) to update, finalize and approve a new version (by 30th June)</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it-IT" sz="1400" b="0" i="0" u="none" strike="noStrike" dirty="0">
                          <a:solidFill>
                            <a:srgbClr val="000000"/>
                          </a:solidFill>
                          <a:effectLst/>
                          <a:latin typeface="Calibri" panose="020F0502020204030204" pitchFamily="34" charset="0"/>
                        </a:rPr>
                        <a:t>JFO, PWIE, TE, SA, DIV, F4E, FSD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dirty="0">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30.04.2026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06155697"/>
                  </a:ext>
                </a:extLst>
              </a:tr>
              <a:tr h="262607">
                <a:tc>
                  <a:txBody>
                    <a:bodyPr/>
                    <a:lstStyle/>
                    <a:p>
                      <a:pPr algn="l" fontAlgn="t">
                        <a:buNone/>
                      </a:pPr>
                      <a:r>
                        <a:rPr lang="en-GB" sz="1400" b="0" i="0" u="none" strike="noStrike" dirty="0">
                          <a:solidFill>
                            <a:srgbClr val="000000"/>
                          </a:solidFill>
                          <a:effectLst/>
                          <a:latin typeface="Calibri" panose="020F0502020204030204" pitchFamily="34" charset="0"/>
                        </a:rPr>
                        <a:t>Circulate JT-60SA operation working group recommendations after being presented at the next GA</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MWR</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30.04.2026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4019160"/>
                  </a:ext>
                </a:extLst>
              </a:tr>
              <a:tr h="263221">
                <a:tc>
                  <a:txBody>
                    <a:bodyPr/>
                    <a:lstStyle/>
                    <a:p>
                      <a:pPr algn="l" fontAlgn="t">
                        <a:buNone/>
                      </a:pPr>
                      <a:r>
                        <a:rPr lang="en-GB" sz="1400" b="0" i="0" u="none" strike="noStrike" dirty="0">
                          <a:solidFill>
                            <a:srgbClr val="000000"/>
                          </a:solidFill>
                          <a:effectLst/>
                          <a:latin typeface="Calibri" panose="020F0502020204030204" pitchFamily="34" charset="0"/>
                        </a:rPr>
                        <a:t>Initiate the process to convert unused hardware funds (from a JET post-mortem third container that will not be purchased) into PMs </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dirty="0">
                          <a:solidFill>
                            <a:srgbClr val="000000"/>
                          </a:solidFill>
                          <a:effectLst/>
                          <a:latin typeface="Calibri" panose="020F0502020204030204" pitchFamily="34" charset="0"/>
                        </a:rPr>
                        <a:t>SBK, BMS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dirty="0">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a:solidFill>
                            <a:srgbClr val="000000"/>
                          </a:solidFill>
                          <a:effectLst/>
                          <a:latin typeface="Calibri" panose="020F0502020204030204" pitchFamily="34" charset="0"/>
                        </a:rPr>
                        <a:t>TBD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1" i="0" u="none" strike="noStrike" dirty="0">
                          <a:solidFill>
                            <a:srgbClr val="806000"/>
                          </a:solidFill>
                          <a:effectLst/>
                          <a:latin typeface="Calibri" panose="020F0502020204030204" pitchFamily="34" charset="0"/>
                        </a:rPr>
                        <a:t>IN PROGRESS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l" fontAlgn="t">
                        <a:buNone/>
                      </a:pPr>
                      <a:r>
                        <a:rPr lang="en-GB" sz="1400" b="0" i="1" u="none" strike="noStrike" dirty="0">
                          <a:solidFill>
                            <a:srgbClr val="000000"/>
                          </a:solidFill>
                          <a:effectLst/>
                          <a:latin typeface="Calibri" panose="020F0502020204030204" pitchFamily="34" charset="0"/>
                        </a:rPr>
                        <a:t>Botond to contact Sebastijan on the steps and rough timing</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extLst>
                  <a:ext uri="{0D108BD9-81ED-4DB2-BD59-A6C34878D82A}">
                    <a16:rowId xmlns:a16="http://schemas.microsoft.com/office/drawing/2014/main" val="2949456399"/>
                  </a:ext>
                </a:extLst>
              </a:tr>
              <a:tr h="148329">
                <a:tc>
                  <a:txBody>
                    <a:bodyPr/>
                    <a:lstStyle/>
                    <a:p>
                      <a:pPr algn="l" fontAlgn="t">
                        <a:buNone/>
                      </a:pPr>
                      <a:r>
                        <a:rPr lang="en-GB" sz="1400" b="0" i="0" u="none" strike="noStrike" dirty="0">
                          <a:solidFill>
                            <a:srgbClr val="000000"/>
                          </a:solidFill>
                          <a:effectLst/>
                          <a:latin typeface="Calibri" panose="020F0502020204030204" pitchFamily="34" charset="0"/>
                        </a:rPr>
                        <a:t>Follow up on transport issues regarding JET post-mortem tiles </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a:solidFill>
                            <a:srgbClr val="000000"/>
                          </a:solidFill>
                          <a:effectLst/>
                          <a:latin typeface="Calibri" panose="020F0502020204030204" pitchFamily="34" charset="0"/>
                        </a:rPr>
                        <a:t>SBK</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a:solidFill>
                            <a:srgbClr val="000000"/>
                          </a:solidFill>
                          <a:effectLst/>
                          <a:latin typeface="Calibri" panose="020F0502020204030204" pitchFamily="34" charset="0"/>
                        </a:rPr>
                        <a:t>30.06.2026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1" i="0" u="none" strike="noStrike" dirty="0">
                          <a:solidFill>
                            <a:srgbClr val="806000"/>
                          </a:solidFill>
                          <a:effectLst/>
                          <a:latin typeface="Calibri" panose="020F0502020204030204" pitchFamily="34" charset="0"/>
                        </a:rPr>
                        <a:t>IN PROGRESS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l" fontAlgn="t">
                        <a:buNone/>
                      </a:pPr>
                      <a:r>
                        <a:rPr lang="en-GB" sz="1400" b="0" i="1" u="none" strike="noStrike">
                          <a:solidFill>
                            <a:srgbClr val="000000"/>
                          </a:solidFill>
                          <a:effectLst/>
                          <a:latin typeface="Calibri" panose="020F0502020204030204" pitchFamily="34" charset="0"/>
                        </a:rPr>
                        <a:t>update?</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extLst>
                  <a:ext uri="{0D108BD9-81ED-4DB2-BD59-A6C34878D82A}">
                    <a16:rowId xmlns:a16="http://schemas.microsoft.com/office/drawing/2014/main" val="3270004193"/>
                  </a:ext>
                </a:extLst>
              </a:tr>
              <a:tr h="397012">
                <a:tc>
                  <a:txBody>
                    <a:bodyPr/>
                    <a:lstStyle/>
                    <a:p>
                      <a:pPr algn="l" fontAlgn="t">
                        <a:buNone/>
                      </a:pPr>
                      <a:r>
                        <a:rPr lang="en-GB" sz="1400" b="0" i="0" u="none" strike="noStrike" dirty="0">
                          <a:solidFill>
                            <a:srgbClr val="000000"/>
                          </a:solidFill>
                          <a:effectLst/>
                          <a:latin typeface="Calibri" panose="020F0502020204030204" pitchFamily="34" charset="0"/>
                        </a:rPr>
                        <a:t>P1 impact analysis: discuss the scientific impact and indicate risks and delays (i.e. ITER) resulting from low EUROfusion machine time fraction</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STEL, PWIE, TE, TM, FSD (Lead)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30.05.2026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0493745"/>
                  </a:ext>
                </a:extLst>
              </a:tr>
              <a:tr h="390708">
                <a:tc>
                  <a:txBody>
                    <a:bodyPr/>
                    <a:lstStyle/>
                    <a:p>
                      <a:pPr algn="l" fontAlgn="t">
                        <a:buNone/>
                      </a:pPr>
                      <a:r>
                        <a:rPr lang="en-GB" sz="1400" b="0" i="0" u="none" strike="noStrike" dirty="0">
                          <a:solidFill>
                            <a:srgbClr val="000000"/>
                          </a:solidFill>
                          <a:effectLst/>
                          <a:latin typeface="Calibri" panose="020F0502020204030204" pitchFamily="34" charset="0"/>
                        </a:rPr>
                        <a:t>MJI to initiate a discussion with WPDIV PL to check if Work Package can absorb assessment and development of 3D technology for plasma-facing components (towards </a:t>
                      </a:r>
                      <a:r>
                        <a:rPr lang="en-GB" sz="1400" b="0" i="0" u="none" strike="noStrike" dirty="0" err="1">
                          <a:solidFill>
                            <a:srgbClr val="000000"/>
                          </a:solidFill>
                          <a:effectLst/>
                          <a:latin typeface="Calibri" panose="020F0502020204030204" pitchFamily="34" charset="0"/>
                        </a:rPr>
                        <a:t>FoaK</a:t>
                      </a:r>
                      <a:r>
                        <a:rPr lang="en-GB" sz="1400" b="0" i="0" u="none" strike="noStrike" dirty="0">
                          <a:solidFill>
                            <a:srgbClr val="000000"/>
                          </a:solidFill>
                          <a:effectLst/>
                          <a:latin typeface="Calibri" panose="020F0502020204030204" pitchFamily="34" charset="0"/>
                        </a:rPr>
                        <a:t>/ FP10)</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MJI</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31.12.2026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0924019"/>
                  </a:ext>
                </a:extLst>
              </a:tr>
            </a:tbl>
          </a:graphicData>
        </a:graphic>
      </p:graphicFrame>
    </p:spTree>
    <p:extLst>
      <p:ext uri="{BB962C8B-B14F-4D97-AF65-F5344CB8AC3E}">
        <p14:creationId xmlns:p14="http://schemas.microsoft.com/office/powerpoint/2010/main" val="2173403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CC635-103B-4FD7-DED6-EFEDFD6CB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F35EA-C419-572B-98EC-E592DDF1BDF8}"/>
              </a:ext>
            </a:extLst>
          </p:cNvPr>
          <p:cNvSpPr>
            <a:spLocks noGrp="1"/>
          </p:cNvSpPr>
          <p:nvPr>
            <p:ph type="title"/>
          </p:nvPr>
        </p:nvSpPr>
        <p:spPr/>
        <p:txBody>
          <a:bodyPr/>
          <a:lstStyle/>
          <a:p>
            <a:r>
              <a:rPr lang="en-GB" dirty="0"/>
              <a:t>Actions identified from recent meetings </a:t>
            </a:r>
          </a:p>
        </p:txBody>
      </p:sp>
      <p:sp>
        <p:nvSpPr>
          <p:cNvPr id="5" name="Slide Number Placeholder 4">
            <a:extLst>
              <a:ext uri="{FF2B5EF4-FFF2-40B4-BE49-F238E27FC236}">
                <a16:creationId xmlns:a16="http://schemas.microsoft.com/office/drawing/2014/main" id="{C494B6E9-0773-94AC-20F7-1430E29A93B1}"/>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graphicFrame>
        <p:nvGraphicFramePr>
          <p:cNvPr id="4" name="Table 3">
            <a:extLst>
              <a:ext uri="{FF2B5EF4-FFF2-40B4-BE49-F238E27FC236}">
                <a16:creationId xmlns:a16="http://schemas.microsoft.com/office/drawing/2014/main" id="{3DBEA899-9388-F8BA-437E-1CBE0F6C57D3}"/>
              </a:ext>
            </a:extLst>
          </p:cNvPr>
          <p:cNvGraphicFramePr>
            <a:graphicFrameLocks noGrp="1"/>
          </p:cNvGraphicFramePr>
          <p:nvPr>
            <p:extLst>
              <p:ext uri="{D42A27DB-BD31-4B8C-83A1-F6EECF244321}">
                <p14:modId xmlns:p14="http://schemas.microsoft.com/office/powerpoint/2010/main" val="3416796714"/>
              </p:ext>
            </p:extLst>
          </p:nvPr>
        </p:nvGraphicFramePr>
        <p:xfrm>
          <a:off x="290422" y="847616"/>
          <a:ext cx="11611156" cy="5626395"/>
        </p:xfrm>
        <a:graphic>
          <a:graphicData uri="http://schemas.openxmlformats.org/drawingml/2006/table">
            <a:tbl>
              <a:tblPr/>
              <a:tblGrid>
                <a:gridCol w="4986068">
                  <a:extLst>
                    <a:ext uri="{9D8B030D-6E8A-4147-A177-3AD203B41FA5}">
                      <a16:colId xmlns:a16="http://schemas.microsoft.com/office/drawing/2014/main" val="1677313231"/>
                    </a:ext>
                  </a:extLst>
                </a:gridCol>
                <a:gridCol w="1147313">
                  <a:extLst>
                    <a:ext uri="{9D8B030D-6E8A-4147-A177-3AD203B41FA5}">
                      <a16:colId xmlns:a16="http://schemas.microsoft.com/office/drawing/2014/main" val="435585879"/>
                    </a:ext>
                  </a:extLst>
                </a:gridCol>
                <a:gridCol w="888521">
                  <a:extLst>
                    <a:ext uri="{9D8B030D-6E8A-4147-A177-3AD203B41FA5}">
                      <a16:colId xmlns:a16="http://schemas.microsoft.com/office/drawing/2014/main" val="2168001839"/>
                    </a:ext>
                  </a:extLst>
                </a:gridCol>
                <a:gridCol w="897782">
                  <a:extLst>
                    <a:ext uri="{9D8B030D-6E8A-4147-A177-3AD203B41FA5}">
                      <a16:colId xmlns:a16="http://schemas.microsoft.com/office/drawing/2014/main" val="408754738"/>
                    </a:ext>
                  </a:extLst>
                </a:gridCol>
                <a:gridCol w="1043362">
                  <a:extLst>
                    <a:ext uri="{9D8B030D-6E8A-4147-A177-3AD203B41FA5}">
                      <a16:colId xmlns:a16="http://schemas.microsoft.com/office/drawing/2014/main" val="1393591676"/>
                    </a:ext>
                  </a:extLst>
                </a:gridCol>
                <a:gridCol w="2648110">
                  <a:extLst>
                    <a:ext uri="{9D8B030D-6E8A-4147-A177-3AD203B41FA5}">
                      <a16:colId xmlns:a16="http://schemas.microsoft.com/office/drawing/2014/main" val="812177147"/>
                    </a:ext>
                  </a:extLst>
                </a:gridCol>
              </a:tblGrid>
              <a:tr h="247939">
                <a:tc>
                  <a:txBody>
                    <a:bodyPr/>
                    <a:lstStyle/>
                    <a:p>
                      <a:pPr algn="l" fontAlgn="ctr">
                        <a:buNone/>
                      </a:pPr>
                      <a:r>
                        <a:rPr lang="en-GB" sz="1800" b="1" i="0" u="none" strike="noStrike" dirty="0">
                          <a:solidFill>
                            <a:srgbClr val="FFFFFF"/>
                          </a:solidFill>
                          <a:effectLst/>
                          <a:latin typeface="Calibri" panose="020F0502020204030204" pitchFamily="34" charset="0"/>
                        </a:rPr>
                        <a:t>Title/Description</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Resp.</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Est.</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Deadline</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ctr">
                        <a:buNone/>
                      </a:pPr>
                      <a:r>
                        <a:rPr lang="en-GB" sz="1800" b="1" i="0" u="none" strike="noStrike" dirty="0">
                          <a:solidFill>
                            <a:srgbClr val="FFFFFF"/>
                          </a:solidFill>
                          <a:effectLst/>
                          <a:latin typeface="Calibri" panose="020F0502020204030204" pitchFamily="34" charset="0"/>
                        </a:rPr>
                        <a:t>Status</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l" fontAlgn="ctr">
                        <a:buNone/>
                      </a:pPr>
                      <a:r>
                        <a:rPr lang="en-GB" sz="1800" b="1" i="0" u="none" strike="noStrike" dirty="0">
                          <a:solidFill>
                            <a:srgbClr val="FFFFFF"/>
                          </a:solidFill>
                          <a:effectLst/>
                          <a:latin typeface="Calibri" panose="020F0502020204030204" pitchFamily="34" charset="0"/>
                        </a:rPr>
                        <a:t>Comments</a:t>
                      </a:r>
                    </a:p>
                  </a:txBody>
                  <a:tcPr marL="3446" marR="3446" marT="3446" marB="2480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15971653"/>
                  </a:ext>
                </a:extLst>
              </a:tr>
              <a:tr h="328016">
                <a:tc>
                  <a:txBody>
                    <a:bodyPr/>
                    <a:lstStyle/>
                    <a:p>
                      <a:pPr algn="l" fontAlgn="t">
                        <a:buNone/>
                      </a:pPr>
                      <a:r>
                        <a:rPr lang="en-GB" sz="1400" b="0" i="0" u="none" strike="noStrike" dirty="0">
                          <a:solidFill>
                            <a:srgbClr val="000000"/>
                          </a:solidFill>
                          <a:effectLst/>
                          <a:latin typeface="Calibri" panose="020F0502020204030204" pitchFamily="34" charset="0"/>
                        </a:rPr>
                        <a:t>List the 2027 deliverables per TSVV that will be dropped or reduced in scope to comply with current budget</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XLN</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dirty="0">
                          <a:solidFill>
                            <a:srgbClr val="000000"/>
                          </a:solidFill>
                          <a:effectLst/>
                          <a:latin typeface="Calibri" panose="020F0502020204030204" pitchFamily="34" charset="0"/>
                        </a:rPr>
                        <a:t>07.06.2026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r>
                        <a:rPr lang="en-GB" sz="1400" b="0" i="1" u="none" strike="noStrike" dirty="0">
                          <a:solidFill>
                            <a:schemeClr val="tx1"/>
                          </a:solidFill>
                          <a:effectLst/>
                          <a:latin typeface="Calibri" panose="020F0502020204030204" pitchFamily="34" charset="0"/>
                        </a:rPr>
                        <a:t>TM’s internal deadline is the 27th May, followed by a discussion on the 3rd June</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547480"/>
                  </a:ext>
                </a:extLst>
              </a:tr>
              <a:tr h="390708">
                <a:tc>
                  <a:txBody>
                    <a:bodyPr/>
                    <a:lstStyle/>
                    <a:p>
                      <a:pPr algn="l" fontAlgn="t">
                        <a:buNone/>
                      </a:pPr>
                      <a:r>
                        <a:rPr lang="en-GB" sz="1400" b="0" i="0" u="none" strike="noStrike" dirty="0">
                          <a:solidFill>
                            <a:srgbClr val="000000"/>
                          </a:solidFill>
                          <a:effectLst/>
                          <a:latin typeface="Calibri" panose="020F0502020204030204" pitchFamily="34" charset="0"/>
                        </a:rPr>
                        <a:t>Schedule meetings between Task Force leaders and PIs to define clear boundaries between code development, first validation (TM) and code application and validation (TE/PWIE/STEL)</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dirty="0">
                          <a:solidFill>
                            <a:srgbClr val="000000"/>
                          </a:solidFill>
                          <a:effectLst/>
                          <a:latin typeface="Calibri" panose="020F0502020204030204" pitchFamily="34" charset="0"/>
                        </a:rPr>
                        <a:t>TE/ TM/ STEL/ PWIE</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0" i="0" u="none" strike="noStrike">
                          <a:solidFill>
                            <a:srgbClr val="000000"/>
                          </a:solidFill>
                          <a:effectLst/>
                          <a:latin typeface="Calibri" panose="020F0502020204030204" pitchFamily="34" charset="0"/>
                        </a:rPr>
                        <a:t>07.05.2026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ctr" fontAlgn="t">
                        <a:buNone/>
                      </a:pPr>
                      <a:r>
                        <a:rPr lang="en-GB" sz="1400" b="1" i="0" u="none" strike="noStrike" dirty="0">
                          <a:solidFill>
                            <a:srgbClr val="806000"/>
                          </a:solidFill>
                          <a:effectLst/>
                          <a:latin typeface="Calibri" panose="020F0502020204030204" pitchFamily="34" charset="0"/>
                        </a:rPr>
                        <a:t>IN PROGRESS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tc>
                  <a:txBody>
                    <a:bodyPr/>
                    <a:lstStyle/>
                    <a:p>
                      <a:pPr algn="l" fontAlgn="t">
                        <a:buNone/>
                      </a:pPr>
                      <a:r>
                        <a:rPr lang="en-GB" sz="1400" b="0" i="1" u="none" strike="noStrike" dirty="0">
                          <a:solidFill>
                            <a:srgbClr val="000000"/>
                          </a:solidFill>
                          <a:effectLst/>
                          <a:latin typeface="Calibri" panose="020F0502020204030204" pitchFamily="34" charset="0"/>
                        </a:rPr>
                        <a:t>continuous action till the end of FP9; meeting scheduled for the deadline</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2CC"/>
                    </a:solidFill>
                  </a:tcPr>
                </a:tc>
                <a:extLst>
                  <a:ext uri="{0D108BD9-81ED-4DB2-BD59-A6C34878D82A}">
                    <a16:rowId xmlns:a16="http://schemas.microsoft.com/office/drawing/2014/main" val="3323328158"/>
                  </a:ext>
                </a:extLst>
              </a:tr>
              <a:tr h="201345">
                <a:tc>
                  <a:txBody>
                    <a:bodyPr/>
                    <a:lstStyle/>
                    <a:p>
                      <a:pPr algn="l" fontAlgn="t">
                        <a:buNone/>
                      </a:pPr>
                      <a:r>
                        <a:rPr lang="en-GB" sz="1400" b="0" i="0" u="none" strike="noStrike" dirty="0">
                          <a:solidFill>
                            <a:srgbClr val="000000"/>
                          </a:solidFill>
                          <a:effectLst/>
                          <a:latin typeface="Calibri" panose="020F0502020204030204" pitchFamily="34" charset="0"/>
                        </a:rPr>
                        <a:t>Collect ideas on the elements of strength and weakness within the current </a:t>
                      </a:r>
                      <a:r>
                        <a:rPr lang="en-GB" sz="1400" b="0" i="0" u="none" strike="noStrike" dirty="0" err="1">
                          <a:solidFill>
                            <a:srgbClr val="000000"/>
                          </a:solidFill>
                          <a:effectLst/>
                          <a:latin typeface="Calibri" panose="020F0502020204030204" pitchFamily="34" charset="0"/>
                        </a:rPr>
                        <a:t>EUROfusion</a:t>
                      </a:r>
                      <a:r>
                        <a:rPr lang="en-GB" sz="1400" b="0" i="0" u="none" strike="noStrike" dirty="0">
                          <a:solidFill>
                            <a:srgbClr val="000000"/>
                          </a:solidFill>
                          <a:effectLst/>
                          <a:latin typeface="Calibri" panose="020F0502020204030204" pitchFamily="34" charset="0"/>
                        </a:rPr>
                        <a:t> ecosystem to inform the design of FP10 </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MWR</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14.09.2026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7221043"/>
                  </a:ext>
                </a:extLst>
              </a:tr>
              <a:tr h="310112">
                <a:tc>
                  <a:txBody>
                    <a:bodyPr/>
                    <a:lstStyle/>
                    <a:p>
                      <a:pPr algn="l" fontAlgn="t">
                        <a:buNone/>
                      </a:pPr>
                      <a:r>
                        <a:rPr lang="en-GB" sz="1400" b="0" i="0" u="none" strike="noStrike" dirty="0">
                          <a:solidFill>
                            <a:srgbClr val="000000"/>
                          </a:solidFill>
                          <a:effectLst/>
                          <a:latin typeface="Calibri" panose="020F0502020204030204" pitchFamily="34" charset="0"/>
                        </a:rPr>
                        <a:t>Integrate AI-assisted coding into the standard workflows of Advanced Computing Hubs (ACHs) and move from open-source to open-data standards [DSO] </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XLN</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31.05.2026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r>
                        <a:rPr lang="en-GB" sz="1400" b="0" i="1" u="none" strike="noStrike" dirty="0">
                          <a:solidFill>
                            <a:srgbClr val="000000"/>
                          </a:solidFill>
                          <a:effectLst/>
                          <a:latin typeface="Calibri" panose="020F0502020204030204" pitchFamily="34" charset="0"/>
                        </a:rPr>
                        <a:t>request input for information!</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5064321"/>
                  </a:ext>
                </a:extLst>
              </a:tr>
              <a:tr h="390708">
                <a:tc>
                  <a:txBody>
                    <a:bodyPr/>
                    <a:lstStyle/>
                    <a:p>
                      <a:pPr algn="l" fontAlgn="t">
                        <a:buNone/>
                      </a:pPr>
                      <a:r>
                        <a:rPr lang="en-GB" sz="1400" b="0" i="0" u="none" strike="noStrike" dirty="0">
                          <a:solidFill>
                            <a:srgbClr val="000000"/>
                          </a:solidFill>
                          <a:effectLst/>
                          <a:latin typeface="Calibri" panose="020F0502020204030204" pitchFamily="34" charset="0"/>
                        </a:rPr>
                        <a:t>Analysis of the potential benefits of different devices to define a broader EUROfusion engagement strategy and identify the physics and </a:t>
                      </a:r>
                      <a:r>
                        <a:rPr lang="en-GB" sz="1400" b="0" i="0" u="none" strike="noStrike" dirty="0" err="1">
                          <a:solidFill>
                            <a:srgbClr val="000000"/>
                          </a:solidFill>
                          <a:effectLst/>
                          <a:latin typeface="Calibri" panose="020F0502020204030204" pitchFamily="34" charset="0"/>
                        </a:rPr>
                        <a:t>modeling</a:t>
                      </a:r>
                      <a:r>
                        <a:rPr lang="en-GB" sz="1400" b="0" i="0" u="none" strike="noStrike" dirty="0">
                          <a:solidFill>
                            <a:srgbClr val="000000"/>
                          </a:solidFill>
                          <a:effectLst/>
                          <a:latin typeface="Calibri" panose="020F0502020204030204" pitchFamily="34" charset="0"/>
                        </a:rPr>
                        <a:t> gaps that need to be filled in FP10</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FSD (lead), all WPs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06.03.2026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30.06.2026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r>
                        <a:rPr lang="en-GB" sz="1400" b="0" i="1" u="none" strike="noStrike" dirty="0">
                          <a:solidFill>
                            <a:srgbClr val="000000"/>
                          </a:solidFill>
                          <a:effectLst/>
                          <a:latin typeface="Calibri" panose="020F0502020204030204" pitchFamily="34" charset="0"/>
                        </a:rPr>
                        <a:t>due date for GA July, after BEST and JT-60SA discussed, better information available; follow up on 15th June</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6691803"/>
                  </a:ext>
                </a:extLst>
              </a:tr>
              <a:tr h="181367">
                <a:tc>
                  <a:txBody>
                    <a:bodyPr/>
                    <a:lstStyle/>
                    <a:p>
                      <a:pPr algn="l" fontAlgn="t">
                        <a:buNone/>
                      </a:pPr>
                      <a:r>
                        <a:rPr lang="en-GB" sz="1400" b="0" i="0" u="none" strike="noStrike" dirty="0">
                          <a:solidFill>
                            <a:srgbClr val="000000"/>
                          </a:solidFill>
                          <a:effectLst/>
                          <a:latin typeface="Calibri" panose="020F0502020204030204" pitchFamily="34" charset="0"/>
                        </a:rPr>
                        <a:t>JT-60SA: C wall scientific priorities updated &amp; W wall scientific priorities set-up</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MWR</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16.04.2026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30.04.2026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r>
                        <a:rPr lang="en-GB" sz="1350" b="0" i="1" dirty="0">
                          <a:solidFill>
                            <a:schemeClr val="tx1"/>
                          </a:solidFill>
                          <a:effectLst/>
                          <a:latin typeface="+mn-lt"/>
                          <a:ea typeface="+mn-ea"/>
                          <a:cs typeface="+mn-cs"/>
                        </a:rPr>
                        <a:t>input expected from TFLs. The W one will be done once a draft for C is ready</a:t>
                      </a: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1969773"/>
                  </a:ext>
                </a:extLst>
              </a:tr>
              <a:tr h="284672">
                <a:tc>
                  <a:txBody>
                    <a:bodyPr/>
                    <a:lstStyle/>
                    <a:p>
                      <a:pPr algn="l" fontAlgn="t">
                        <a:buNone/>
                      </a:pPr>
                      <a:r>
                        <a:rPr lang="en-GB" sz="1400" b="0" i="0" u="none" strike="noStrike" dirty="0">
                          <a:solidFill>
                            <a:srgbClr val="000000"/>
                          </a:solidFill>
                          <a:effectLst/>
                          <a:latin typeface="Calibri" panose="020F0502020204030204" pitchFamily="34" charset="0"/>
                        </a:rPr>
                        <a:t>Provide high-level scientific priorities where BEST provides strategic value and complements the European device portfolio, particularly JT-60SA</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WPLs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15/04/2026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30/04/2026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endParaRPr lang="en-GB" sz="1400" b="0" i="1" u="none" strike="noStrike" dirty="0">
                        <a:solidFill>
                          <a:srgbClr val="000000"/>
                        </a:solidFill>
                        <a:effectLst/>
                        <a:latin typeface="Calibri" panose="020F0502020204030204" pitchFamily="34" charset="0"/>
                      </a:endParaRP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9591592"/>
                  </a:ext>
                </a:extLst>
              </a:tr>
              <a:tr h="148329">
                <a:tc>
                  <a:txBody>
                    <a:bodyPr/>
                    <a:lstStyle/>
                    <a:p>
                      <a:pPr algn="l" fontAlgn="t">
                        <a:buNone/>
                      </a:pPr>
                      <a:r>
                        <a:rPr lang="en-GB" sz="1400" b="0" i="0" u="none" strike="noStrike" dirty="0">
                          <a:solidFill>
                            <a:srgbClr val="000000"/>
                          </a:solidFill>
                          <a:effectLst/>
                          <a:latin typeface="Calibri" panose="020F0502020204030204" pitchFamily="34" charset="0"/>
                        </a:rPr>
                        <a:t>Propose a coherent EF approach towards BEST</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MWR</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15/04/2026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0" i="0" u="none" strike="noStrike">
                          <a:solidFill>
                            <a:srgbClr val="000000"/>
                          </a:solidFill>
                          <a:effectLst/>
                          <a:latin typeface="Calibri" panose="020F0502020204030204" pitchFamily="34" charset="0"/>
                        </a:rPr>
                        <a:t>15/06/2026</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fontAlgn="t">
                        <a:buNone/>
                      </a:pPr>
                      <a:r>
                        <a:rPr lang="en-GB" sz="1400" b="1" i="0" u="none" strike="noStrike" dirty="0">
                          <a:solidFill>
                            <a:srgbClr val="595959"/>
                          </a:solidFill>
                          <a:effectLst/>
                          <a:latin typeface="Calibri" panose="020F0502020204030204" pitchFamily="34" charset="0"/>
                        </a:rPr>
                        <a:t>NOT STARTED</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fontAlgn="t">
                        <a:buNone/>
                      </a:pPr>
                      <a:r>
                        <a:rPr lang="en-GB" sz="1400" b="0" i="1" u="none" strike="noStrike" dirty="0">
                          <a:solidFill>
                            <a:srgbClr val="000000"/>
                          </a:solidFill>
                          <a:effectLst/>
                          <a:latin typeface="Calibri" panose="020F0502020204030204" pitchFamily="34" charset="0"/>
                        </a:rPr>
                        <a:t>Marco to include it in the intro slides for the meeting 2027 activity priorities</a:t>
                      </a:r>
                    </a:p>
                  </a:txBody>
                  <a:tcPr marL="3446" marR="3446" marT="3446" marB="2480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6990469"/>
                  </a:ext>
                </a:extLst>
              </a:tr>
            </a:tbl>
          </a:graphicData>
        </a:graphic>
      </p:graphicFrame>
    </p:spTree>
    <p:extLst>
      <p:ext uri="{BB962C8B-B14F-4D97-AF65-F5344CB8AC3E}">
        <p14:creationId xmlns:p14="http://schemas.microsoft.com/office/powerpoint/2010/main" val="350412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3C39A1-44EF-D0AC-767A-073A9362D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2CE785-1A5A-5DA6-2409-B986857C42D3}"/>
              </a:ext>
            </a:extLst>
          </p:cNvPr>
          <p:cNvSpPr>
            <a:spLocks noGrp="1"/>
          </p:cNvSpPr>
          <p:nvPr>
            <p:ph type="title"/>
          </p:nvPr>
        </p:nvSpPr>
        <p:spPr/>
        <p:txBody>
          <a:bodyPr/>
          <a:lstStyle/>
          <a:p>
            <a:r>
              <a:rPr lang="en-GB" dirty="0"/>
              <a:t>Unachieved deliverables (L3) statistics 2021-2024</a:t>
            </a:r>
          </a:p>
        </p:txBody>
      </p:sp>
      <p:sp>
        <p:nvSpPr>
          <p:cNvPr id="5" name="Slide Number Placeholder 4">
            <a:extLst>
              <a:ext uri="{FF2B5EF4-FFF2-40B4-BE49-F238E27FC236}">
                <a16:creationId xmlns:a16="http://schemas.microsoft.com/office/drawing/2014/main" id="{638534CB-ADBC-13E6-2F50-6DC93A6C0E18}"/>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graphicFrame>
        <p:nvGraphicFramePr>
          <p:cNvPr id="4" name="Table 3">
            <a:extLst>
              <a:ext uri="{FF2B5EF4-FFF2-40B4-BE49-F238E27FC236}">
                <a16:creationId xmlns:a16="http://schemas.microsoft.com/office/drawing/2014/main" id="{07B93265-A7A6-71E8-7C0F-B773C719C275}"/>
              </a:ext>
            </a:extLst>
          </p:cNvPr>
          <p:cNvGraphicFramePr>
            <a:graphicFrameLocks noGrp="1"/>
          </p:cNvGraphicFramePr>
          <p:nvPr>
            <p:extLst>
              <p:ext uri="{D42A27DB-BD31-4B8C-83A1-F6EECF244321}">
                <p14:modId xmlns:p14="http://schemas.microsoft.com/office/powerpoint/2010/main" val="1339437210"/>
              </p:ext>
            </p:extLst>
          </p:nvPr>
        </p:nvGraphicFramePr>
        <p:xfrm>
          <a:off x="983432" y="1111395"/>
          <a:ext cx="6096000" cy="7416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836086342"/>
                    </a:ext>
                  </a:extLst>
                </a:gridCol>
                <a:gridCol w="2032000">
                  <a:extLst>
                    <a:ext uri="{9D8B030D-6E8A-4147-A177-3AD203B41FA5}">
                      <a16:colId xmlns:a16="http://schemas.microsoft.com/office/drawing/2014/main" val="2219051160"/>
                    </a:ext>
                  </a:extLst>
                </a:gridCol>
                <a:gridCol w="2032000">
                  <a:extLst>
                    <a:ext uri="{9D8B030D-6E8A-4147-A177-3AD203B41FA5}">
                      <a16:colId xmlns:a16="http://schemas.microsoft.com/office/drawing/2014/main" val="1648850155"/>
                    </a:ext>
                  </a:extLst>
                </a:gridCol>
              </a:tblGrid>
              <a:tr h="370840">
                <a:tc>
                  <a:txBody>
                    <a:bodyPr/>
                    <a:lstStyle/>
                    <a:p>
                      <a:r>
                        <a:rPr lang="en-GB" sz="1600" dirty="0"/>
                        <a:t>2022</a:t>
                      </a:r>
                    </a:p>
                  </a:txBody>
                  <a:tcPr/>
                </a:tc>
                <a:tc>
                  <a:txBody>
                    <a:bodyPr/>
                    <a:lstStyle/>
                    <a:p>
                      <a:r>
                        <a:rPr lang="en-GB" sz="1600" dirty="0"/>
                        <a:t>Not received</a:t>
                      </a:r>
                    </a:p>
                  </a:txBody>
                  <a:tcPr/>
                </a:tc>
                <a:tc>
                  <a:txBody>
                    <a:bodyPr/>
                    <a:lstStyle/>
                    <a:p>
                      <a:r>
                        <a:rPr lang="en-GB" sz="1600" dirty="0"/>
                        <a:t>In review</a:t>
                      </a:r>
                    </a:p>
                  </a:txBody>
                  <a:tcPr/>
                </a:tc>
                <a:extLst>
                  <a:ext uri="{0D108BD9-81ED-4DB2-BD59-A6C34878D82A}">
                    <a16:rowId xmlns:a16="http://schemas.microsoft.com/office/drawing/2014/main" val="2158479735"/>
                  </a:ext>
                </a:extLst>
              </a:tr>
              <a:tr h="370840">
                <a:tc>
                  <a:txBody>
                    <a:bodyPr/>
                    <a:lstStyle/>
                    <a:p>
                      <a:r>
                        <a:rPr lang="en-GB" sz="1600" dirty="0"/>
                        <a:t>PrIO</a:t>
                      </a:r>
                    </a:p>
                  </a:txBody>
                  <a:tcPr/>
                </a:tc>
                <a:tc>
                  <a:txBody>
                    <a:bodyPr/>
                    <a:lstStyle/>
                    <a:p>
                      <a:r>
                        <a:rPr lang="en-GB" sz="1600" dirty="0"/>
                        <a:t>1</a:t>
                      </a:r>
                    </a:p>
                  </a:txBody>
                  <a:tcPr/>
                </a:tc>
                <a:tc>
                  <a:txBody>
                    <a:bodyPr/>
                    <a:lstStyle/>
                    <a:p>
                      <a:r>
                        <a:rPr lang="en-GB" sz="1600" dirty="0"/>
                        <a:t>0</a:t>
                      </a:r>
                    </a:p>
                  </a:txBody>
                  <a:tcPr/>
                </a:tc>
                <a:extLst>
                  <a:ext uri="{0D108BD9-81ED-4DB2-BD59-A6C34878D82A}">
                    <a16:rowId xmlns:a16="http://schemas.microsoft.com/office/drawing/2014/main" val="3688732902"/>
                  </a:ext>
                </a:extLst>
              </a:tr>
            </a:tbl>
          </a:graphicData>
        </a:graphic>
      </p:graphicFrame>
      <p:graphicFrame>
        <p:nvGraphicFramePr>
          <p:cNvPr id="6" name="Table 5">
            <a:extLst>
              <a:ext uri="{FF2B5EF4-FFF2-40B4-BE49-F238E27FC236}">
                <a16:creationId xmlns:a16="http://schemas.microsoft.com/office/drawing/2014/main" id="{9E061A39-FAA9-D32F-3523-A823F6826CC2}"/>
              </a:ext>
            </a:extLst>
          </p:cNvPr>
          <p:cNvGraphicFramePr>
            <a:graphicFrameLocks noGrp="1"/>
          </p:cNvGraphicFramePr>
          <p:nvPr>
            <p:extLst>
              <p:ext uri="{D42A27DB-BD31-4B8C-83A1-F6EECF244321}">
                <p14:modId xmlns:p14="http://schemas.microsoft.com/office/powerpoint/2010/main" val="1699440360"/>
              </p:ext>
            </p:extLst>
          </p:nvPr>
        </p:nvGraphicFramePr>
        <p:xfrm>
          <a:off x="983432" y="2175509"/>
          <a:ext cx="6096000" cy="741680"/>
        </p:xfrm>
        <a:graphic>
          <a:graphicData uri="http://schemas.openxmlformats.org/drawingml/2006/table">
            <a:tbl>
              <a:tblPr firstRow="1" bandRow="1">
                <a:tableStyleId>{21E4AEA4-8DFA-4A89-87EB-49C32662AFE0}</a:tableStyleId>
              </a:tblPr>
              <a:tblGrid>
                <a:gridCol w="2032000">
                  <a:extLst>
                    <a:ext uri="{9D8B030D-6E8A-4147-A177-3AD203B41FA5}">
                      <a16:colId xmlns:a16="http://schemas.microsoft.com/office/drawing/2014/main" val="1836086342"/>
                    </a:ext>
                  </a:extLst>
                </a:gridCol>
                <a:gridCol w="2032000">
                  <a:extLst>
                    <a:ext uri="{9D8B030D-6E8A-4147-A177-3AD203B41FA5}">
                      <a16:colId xmlns:a16="http://schemas.microsoft.com/office/drawing/2014/main" val="2219051160"/>
                    </a:ext>
                  </a:extLst>
                </a:gridCol>
                <a:gridCol w="2032000">
                  <a:extLst>
                    <a:ext uri="{9D8B030D-6E8A-4147-A177-3AD203B41FA5}">
                      <a16:colId xmlns:a16="http://schemas.microsoft.com/office/drawing/2014/main" val="1648850155"/>
                    </a:ext>
                  </a:extLst>
                </a:gridCol>
              </a:tblGrid>
              <a:tr h="370840">
                <a:tc>
                  <a:txBody>
                    <a:bodyPr/>
                    <a:lstStyle/>
                    <a:p>
                      <a:r>
                        <a:rPr lang="en-GB" sz="1600" dirty="0"/>
                        <a:t>2023</a:t>
                      </a:r>
                    </a:p>
                  </a:txBody>
                  <a:tcPr/>
                </a:tc>
                <a:tc>
                  <a:txBody>
                    <a:bodyPr/>
                    <a:lstStyle/>
                    <a:p>
                      <a:r>
                        <a:rPr lang="en-GB" sz="1600" dirty="0"/>
                        <a:t>Not received</a:t>
                      </a:r>
                    </a:p>
                  </a:txBody>
                  <a:tcPr/>
                </a:tc>
                <a:tc>
                  <a:txBody>
                    <a:bodyPr/>
                    <a:lstStyle/>
                    <a:p>
                      <a:r>
                        <a:rPr lang="en-GB" sz="1600" dirty="0"/>
                        <a:t>In review</a:t>
                      </a:r>
                    </a:p>
                  </a:txBody>
                  <a:tcPr/>
                </a:tc>
                <a:extLst>
                  <a:ext uri="{0D108BD9-81ED-4DB2-BD59-A6C34878D82A}">
                    <a16:rowId xmlns:a16="http://schemas.microsoft.com/office/drawing/2014/main" val="2158479735"/>
                  </a:ext>
                </a:extLst>
              </a:tr>
              <a:tr h="370840">
                <a:tc>
                  <a:txBody>
                    <a:bodyPr/>
                    <a:lstStyle/>
                    <a:p>
                      <a:r>
                        <a:rPr lang="en-GB" sz="1600" dirty="0"/>
                        <a:t>n/a</a:t>
                      </a:r>
                    </a:p>
                  </a:txBody>
                  <a:tcPr/>
                </a:tc>
                <a:tc>
                  <a:txBody>
                    <a:bodyPr/>
                    <a:lstStyle/>
                    <a:p>
                      <a:endParaRPr lang="en-GB" sz="1600"/>
                    </a:p>
                  </a:txBody>
                  <a:tcPr/>
                </a:tc>
                <a:tc>
                  <a:txBody>
                    <a:bodyPr/>
                    <a:lstStyle/>
                    <a:p>
                      <a:endParaRPr lang="en-GB" sz="1600" dirty="0"/>
                    </a:p>
                  </a:txBody>
                  <a:tcPr/>
                </a:tc>
                <a:extLst>
                  <a:ext uri="{0D108BD9-81ED-4DB2-BD59-A6C34878D82A}">
                    <a16:rowId xmlns:a16="http://schemas.microsoft.com/office/drawing/2014/main" val="3688732902"/>
                  </a:ext>
                </a:extLst>
              </a:tr>
            </a:tbl>
          </a:graphicData>
        </a:graphic>
      </p:graphicFrame>
      <p:graphicFrame>
        <p:nvGraphicFramePr>
          <p:cNvPr id="7" name="Table 6">
            <a:extLst>
              <a:ext uri="{FF2B5EF4-FFF2-40B4-BE49-F238E27FC236}">
                <a16:creationId xmlns:a16="http://schemas.microsoft.com/office/drawing/2014/main" id="{B9FC0B2D-829A-30EE-95A8-C211BE1313D7}"/>
              </a:ext>
            </a:extLst>
          </p:cNvPr>
          <p:cNvGraphicFramePr>
            <a:graphicFrameLocks noGrp="1"/>
          </p:cNvGraphicFramePr>
          <p:nvPr>
            <p:extLst>
              <p:ext uri="{D42A27DB-BD31-4B8C-83A1-F6EECF244321}">
                <p14:modId xmlns:p14="http://schemas.microsoft.com/office/powerpoint/2010/main" val="2871310824"/>
              </p:ext>
            </p:extLst>
          </p:nvPr>
        </p:nvGraphicFramePr>
        <p:xfrm>
          <a:off x="983429" y="3429000"/>
          <a:ext cx="6096000" cy="1483360"/>
        </p:xfrm>
        <a:graphic>
          <a:graphicData uri="http://schemas.openxmlformats.org/drawingml/2006/table">
            <a:tbl>
              <a:tblPr firstRow="1" bandRow="1">
                <a:tableStyleId>{7DF18680-E054-41AD-8BC1-D1AEF772440D}</a:tableStyleId>
              </a:tblPr>
              <a:tblGrid>
                <a:gridCol w="2079681">
                  <a:extLst>
                    <a:ext uri="{9D8B030D-6E8A-4147-A177-3AD203B41FA5}">
                      <a16:colId xmlns:a16="http://schemas.microsoft.com/office/drawing/2014/main" val="1836086342"/>
                    </a:ext>
                  </a:extLst>
                </a:gridCol>
                <a:gridCol w="1983343">
                  <a:extLst>
                    <a:ext uri="{9D8B030D-6E8A-4147-A177-3AD203B41FA5}">
                      <a16:colId xmlns:a16="http://schemas.microsoft.com/office/drawing/2014/main" val="2219051160"/>
                    </a:ext>
                  </a:extLst>
                </a:gridCol>
                <a:gridCol w="2032976">
                  <a:extLst>
                    <a:ext uri="{9D8B030D-6E8A-4147-A177-3AD203B41FA5}">
                      <a16:colId xmlns:a16="http://schemas.microsoft.com/office/drawing/2014/main" val="1648850155"/>
                    </a:ext>
                  </a:extLst>
                </a:gridCol>
              </a:tblGrid>
              <a:tr h="370840">
                <a:tc>
                  <a:txBody>
                    <a:bodyPr/>
                    <a:lstStyle/>
                    <a:p>
                      <a:r>
                        <a:rPr lang="en-GB" sz="1600" dirty="0"/>
                        <a:t>2024</a:t>
                      </a:r>
                    </a:p>
                  </a:txBody>
                  <a:tcPr/>
                </a:tc>
                <a:tc>
                  <a:txBody>
                    <a:bodyPr/>
                    <a:lstStyle/>
                    <a:p>
                      <a:r>
                        <a:rPr lang="en-GB" sz="1600" dirty="0"/>
                        <a:t>Not received</a:t>
                      </a:r>
                    </a:p>
                  </a:txBody>
                  <a:tcPr/>
                </a:tc>
                <a:tc>
                  <a:txBody>
                    <a:bodyPr/>
                    <a:lstStyle/>
                    <a:p>
                      <a:r>
                        <a:rPr lang="en-GB" sz="1600" dirty="0"/>
                        <a:t>In review</a:t>
                      </a:r>
                    </a:p>
                  </a:txBody>
                  <a:tcPr/>
                </a:tc>
                <a:extLst>
                  <a:ext uri="{0D108BD9-81ED-4DB2-BD59-A6C34878D82A}">
                    <a16:rowId xmlns:a16="http://schemas.microsoft.com/office/drawing/2014/main" val="2158479735"/>
                  </a:ext>
                </a:extLst>
              </a:tr>
              <a:tr h="370840">
                <a:tc>
                  <a:txBody>
                    <a:bodyPr/>
                    <a:lstStyle/>
                    <a:p>
                      <a:r>
                        <a:rPr lang="en-GB" sz="1600" dirty="0"/>
                        <a:t>PrIO</a:t>
                      </a:r>
                    </a:p>
                  </a:txBody>
                  <a:tcPr/>
                </a:tc>
                <a:tc>
                  <a:txBody>
                    <a:bodyPr/>
                    <a:lstStyle/>
                    <a:p>
                      <a:r>
                        <a:rPr lang="en-GB" sz="1600" dirty="0"/>
                        <a:t>8</a:t>
                      </a:r>
                    </a:p>
                  </a:txBody>
                  <a:tcPr/>
                </a:tc>
                <a:tc>
                  <a:txBody>
                    <a:bodyPr/>
                    <a:lstStyle/>
                    <a:p>
                      <a:r>
                        <a:rPr lang="en-GB" sz="1600" dirty="0"/>
                        <a:t>1</a:t>
                      </a:r>
                    </a:p>
                  </a:txBody>
                  <a:tcPr/>
                </a:tc>
                <a:extLst>
                  <a:ext uri="{0D108BD9-81ED-4DB2-BD59-A6C34878D82A}">
                    <a16:rowId xmlns:a16="http://schemas.microsoft.com/office/drawing/2014/main" val="3688732902"/>
                  </a:ext>
                </a:extLst>
              </a:tr>
              <a:tr h="370840">
                <a:tc>
                  <a:txBody>
                    <a:bodyPr/>
                    <a:lstStyle/>
                    <a:p>
                      <a:r>
                        <a:rPr lang="en-GB" sz="1600" dirty="0"/>
                        <a:t>PWIE</a:t>
                      </a:r>
                    </a:p>
                  </a:txBody>
                  <a:tcPr/>
                </a:tc>
                <a:tc>
                  <a:txBody>
                    <a:bodyPr/>
                    <a:lstStyle/>
                    <a:p>
                      <a:r>
                        <a:rPr lang="en-GB" sz="1600" dirty="0"/>
                        <a:t>1</a:t>
                      </a:r>
                    </a:p>
                  </a:txBody>
                  <a:tcPr/>
                </a:tc>
                <a:tc>
                  <a:txBody>
                    <a:bodyPr/>
                    <a:lstStyle/>
                    <a:p>
                      <a:r>
                        <a:rPr lang="en-GB" sz="1600" dirty="0"/>
                        <a:t>1</a:t>
                      </a:r>
                    </a:p>
                  </a:txBody>
                  <a:tcPr/>
                </a:tc>
                <a:extLst>
                  <a:ext uri="{0D108BD9-81ED-4DB2-BD59-A6C34878D82A}">
                    <a16:rowId xmlns:a16="http://schemas.microsoft.com/office/drawing/2014/main" val="1522795607"/>
                  </a:ext>
                </a:extLst>
              </a:tr>
              <a:tr h="370840">
                <a:tc>
                  <a:txBody>
                    <a:bodyPr/>
                    <a:lstStyle/>
                    <a:p>
                      <a:r>
                        <a:rPr lang="en-GB" sz="1600" dirty="0"/>
                        <a:t>TE</a:t>
                      </a:r>
                    </a:p>
                  </a:txBody>
                  <a:tcPr/>
                </a:tc>
                <a:tc>
                  <a:txBody>
                    <a:bodyPr/>
                    <a:lstStyle/>
                    <a:p>
                      <a:r>
                        <a:rPr lang="en-GB" sz="1600" dirty="0"/>
                        <a:t>4</a:t>
                      </a:r>
                    </a:p>
                  </a:txBody>
                  <a:tcPr/>
                </a:tc>
                <a:tc>
                  <a:txBody>
                    <a:bodyPr/>
                    <a:lstStyle/>
                    <a:p>
                      <a:r>
                        <a:rPr lang="en-GB" sz="1600" dirty="0"/>
                        <a:t>6 (2)</a:t>
                      </a:r>
                    </a:p>
                  </a:txBody>
                  <a:tcPr/>
                </a:tc>
                <a:extLst>
                  <a:ext uri="{0D108BD9-81ED-4DB2-BD59-A6C34878D82A}">
                    <a16:rowId xmlns:a16="http://schemas.microsoft.com/office/drawing/2014/main" val="1600653944"/>
                  </a:ext>
                </a:extLst>
              </a:tr>
            </a:tbl>
          </a:graphicData>
        </a:graphic>
      </p:graphicFrame>
      <p:sp>
        <p:nvSpPr>
          <p:cNvPr id="10" name="Callout: Line 9">
            <a:extLst>
              <a:ext uri="{FF2B5EF4-FFF2-40B4-BE49-F238E27FC236}">
                <a16:creationId xmlns:a16="http://schemas.microsoft.com/office/drawing/2014/main" id="{0A16FF9B-733B-FCF1-2642-6E8D054852EA}"/>
              </a:ext>
            </a:extLst>
          </p:cNvPr>
          <p:cNvSpPr/>
          <p:nvPr/>
        </p:nvSpPr>
        <p:spPr>
          <a:xfrm>
            <a:off x="6638200" y="564373"/>
            <a:ext cx="2738856" cy="493118"/>
          </a:xfrm>
          <a:prstGeom prst="borderCallout1">
            <a:avLst>
              <a:gd name="adj1" fmla="val 48489"/>
              <a:gd name="adj2" fmla="val -469"/>
              <a:gd name="adj3" fmla="val 219212"/>
              <a:gd name="adj4" fmla="val -122082"/>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ACP involved, delivery promised till end of May</a:t>
            </a:r>
          </a:p>
        </p:txBody>
      </p:sp>
      <p:sp>
        <p:nvSpPr>
          <p:cNvPr id="11" name="Callout: Line 10">
            <a:extLst>
              <a:ext uri="{FF2B5EF4-FFF2-40B4-BE49-F238E27FC236}">
                <a16:creationId xmlns:a16="http://schemas.microsoft.com/office/drawing/2014/main" id="{1AD657A4-6905-3D89-EDC8-60B9692FB0E1}"/>
              </a:ext>
            </a:extLst>
          </p:cNvPr>
          <p:cNvSpPr/>
          <p:nvPr/>
        </p:nvSpPr>
        <p:spPr>
          <a:xfrm>
            <a:off x="2383911" y="5696474"/>
            <a:ext cx="2616537" cy="493118"/>
          </a:xfrm>
          <a:prstGeom prst="borderCallout1">
            <a:avLst>
              <a:gd name="adj1" fmla="val 48489"/>
              <a:gd name="adj2" fmla="val -421"/>
              <a:gd name="adj3" fmla="val -192397"/>
              <a:gd name="adj4" fmla="val -39205"/>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dirty="0"/>
              <a:t>Only Enhancement area!</a:t>
            </a:r>
          </a:p>
        </p:txBody>
      </p:sp>
      <p:sp>
        <p:nvSpPr>
          <p:cNvPr id="12" name="Callout: Line 11">
            <a:extLst>
              <a:ext uri="{FF2B5EF4-FFF2-40B4-BE49-F238E27FC236}">
                <a16:creationId xmlns:a16="http://schemas.microsoft.com/office/drawing/2014/main" id="{00458025-D2D0-CA58-6D7C-84845C8A04C7}"/>
              </a:ext>
            </a:extLst>
          </p:cNvPr>
          <p:cNvSpPr/>
          <p:nvPr/>
        </p:nvSpPr>
        <p:spPr>
          <a:xfrm>
            <a:off x="7657524" y="5084937"/>
            <a:ext cx="1923549" cy="493118"/>
          </a:xfrm>
          <a:prstGeom prst="borderCallout1">
            <a:avLst>
              <a:gd name="adj1" fmla="val 50238"/>
              <a:gd name="adj2" fmla="val -261"/>
              <a:gd name="adj3" fmla="val -76431"/>
              <a:gd name="adj4" fmla="val -107467"/>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dirty="0"/>
              <a:t>4 fully reviewed</a:t>
            </a:r>
          </a:p>
        </p:txBody>
      </p:sp>
      <p:sp>
        <p:nvSpPr>
          <p:cNvPr id="13" name="Callout: Line 12">
            <a:extLst>
              <a:ext uri="{FF2B5EF4-FFF2-40B4-BE49-F238E27FC236}">
                <a16:creationId xmlns:a16="http://schemas.microsoft.com/office/drawing/2014/main" id="{9A3A5684-B332-23E8-A6B8-5F4939935A85}"/>
              </a:ext>
            </a:extLst>
          </p:cNvPr>
          <p:cNvSpPr/>
          <p:nvPr/>
        </p:nvSpPr>
        <p:spPr>
          <a:xfrm>
            <a:off x="3683623" y="5084937"/>
            <a:ext cx="2616537" cy="493118"/>
          </a:xfrm>
          <a:prstGeom prst="borderCallout1">
            <a:avLst>
              <a:gd name="adj1" fmla="val 48489"/>
              <a:gd name="adj2" fmla="val -421"/>
              <a:gd name="adj3" fmla="val -143415"/>
              <a:gd name="adj4" fmla="val -14148"/>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dirty="0"/>
              <a:t>Left out by mistake</a:t>
            </a:r>
          </a:p>
        </p:txBody>
      </p:sp>
      <p:sp>
        <p:nvSpPr>
          <p:cNvPr id="14" name="Callout: Line 13">
            <a:extLst>
              <a:ext uri="{FF2B5EF4-FFF2-40B4-BE49-F238E27FC236}">
                <a16:creationId xmlns:a16="http://schemas.microsoft.com/office/drawing/2014/main" id="{E949720B-774B-CCDB-3A82-4F038A41C9A3}"/>
              </a:ext>
            </a:extLst>
          </p:cNvPr>
          <p:cNvSpPr/>
          <p:nvPr/>
        </p:nvSpPr>
        <p:spPr>
          <a:xfrm>
            <a:off x="7657525" y="4170680"/>
            <a:ext cx="1923549" cy="493118"/>
          </a:xfrm>
          <a:prstGeom prst="borderCallout1">
            <a:avLst>
              <a:gd name="adj1" fmla="val 50238"/>
              <a:gd name="adj2" fmla="val -261"/>
              <a:gd name="adj3" fmla="val 40776"/>
              <a:gd name="adj4" fmla="val -120024"/>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dirty="0"/>
              <a:t>(PEX) fully reviewed</a:t>
            </a:r>
          </a:p>
        </p:txBody>
      </p:sp>
    </p:spTree>
    <p:extLst>
      <p:ext uri="{BB962C8B-B14F-4D97-AF65-F5344CB8AC3E}">
        <p14:creationId xmlns:p14="http://schemas.microsoft.com/office/powerpoint/2010/main" val="91679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67CF5-539D-33BF-EBC5-DE09AF0EE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12A15-3FA6-3181-158C-5D68B6729624}"/>
              </a:ext>
            </a:extLst>
          </p:cNvPr>
          <p:cNvSpPr>
            <a:spLocks noGrp="1"/>
          </p:cNvSpPr>
          <p:nvPr>
            <p:ph type="title"/>
          </p:nvPr>
        </p:nvSpPr>
        <p:spPr/>
        <p:txBody>
          <a:bodyPr/>
          <a:lstStyle/>
          <a:p>
            <a:r>
              <a:rPr lang="en-GB" dirty="0"/>
              <a:t>2025 situation snapshot as of 27/04/2026</a:t>
            </a:r>
          </a:p>
        </p:txBody>
      </p:sp>
      <p:sp>
        <p:nvSpPr>
          <p:cNvPr id="5" name="Slide Number Placeholder 4">
            <a:extLst>
              <a:ext uri="{FF2B5EF4-FFF2-40B4-BE49-F238E27FC236}">
                <a16:creationId xmlns:a16="http://schemas.microsoft.com/office/drawing/2014/main" id="{C25197E2-C443-5F74-4DF7-9E184E5FF8B9}"/>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graphicFrame>
        <p:nvGraphicFramePr>
          <p:cNvPr id="4" name="Table 3">
            <a:extLst>
              <a:ext uri="{FF2B5EF4-FFF2-40B4-BE49-F238E27FC236}">
                <a16:creationId xmlns:a16="http://schemas.microsoft.com/office/drawing/2014/main" id="{A39DD03D-BA34-F4EE-8341-249BF259D308}"/>
              </a:ext>
            </a:extLst>
          </p:cNvPr>
          <p:cNvGraphicFramePr>
            <a:graphicFrameLocks noGrp="1"/>
          </p:cNvGraphicFramePr>
          <p:nvPr>
            <p:extLst>
              <p:ext uri="{D42A27DB-BD31-4B8C-83A1-F6EECF244321}">
                <p14:modId xmlns:p14="http://schemas.microsoft.com/office/powerpoint/2010/main" val="1717026840"/>
              </p:ext>
            </p:extLst>
          </p:nvPr>
        </p:nvGraphicFramePr>
        <p:xfrm>
          <a:off x="655629" y="1465079"/>
          <a:ext cx="10739865" cy="3464560"/>
        </p:xfrm>
        <a:graphic>
          <a:graphicData uri="http://schemas.openxmlformats.org/drawingml/2006/table">
            <a:tbl>
              <a:tblPr firstRow="1" bandRow="1">
                <a:tableStyleId>{5C22544A-7EE6-4342-B048-85BDC9FD1C3A}</a:tableStyleId>
              </a:tblPr>
              <a:tblGrid>
                <a:gridCol w="1895778">
                  <a:extLst>
                    <a:ext uri="{9D8B030D-6E8A-4147-A177-3AD203B41FA5}">
                      <a16:colId xmlns:a16="http://schemas.microsoft.com/office/drawing/2014/main" val="1836086342"/>
                    </a:ext>
                  </a:extLst>
                </a:gridCol>
                <a:gridCol w="2400168">
                  <a:extLst>
                    <a:ext uri="{9D8B030D-6E8A-4147-A177-3AD203B41FA5}">
                      <a16:colId xmlns:a16="http://schemas.microsoft.com/office/drawing/2014/main" val="2219051160"/>
                    </a:ext>
                  </a:extLst>
                </a:gridCol>
                <a:gridCol w="2147973">
                  <a:extLst>
                    <a:ext uri="{9D8B030D-6E8A-4147-A177-3AD203B41FA5}">
                      <a16:colId xmlns:a16="http://schemas.microsoft.com/office/drawing/2014/main" val="1648850155"/>
                    </a:ext>
                  </a:extLst>
                </a:gridCol>
                <a:gridCol w="2147973">
                  <a:extLst>
                    <a:ext uri="{9D8B030D-6E8A-4147-A177-3AD203B41FA5}">
                      <a16:colId xmlns:a16="http://schemas.microsoft.com/office/drawing/2014/main" val="3149739879"/>
                    </a:ext>
                  </a:extLst>
                </a:gridCol>
                <a:gridCol w="2147973">
                  <a:extLst>
                    <a:ext uri="{9D8B030D-6E8A-4147-A177-3AD203B41FA5}">
                      <a16:colId xmlns:a16="http://schemas.microsoft.com/office/drawing/2014/main" val="339580197"/>
                    </a:ext>
                  </a:extLst>
                </a:gridCol>
              </a:tblGrid>
              <a:tr h="370840">
                <a:tc>
                  <a:txBody>
                    <a:bodyPr/>
                    <a:lstStyle/>
                    <a:p>
                      <a:r>
                        <a:rPr lang="en-GB" sz="2000" dirty="0"/>
                        <a:t>2025</a:t>
                      </a:r>
                    </a:p>
                  </a:txBody>
                  <a:tcPr/>
                </a:tc>
                <a:tc>
                  <a:txBody>
                    <a:bodyPr/>
                    <a:lstStyle/>
                    <a:p>
                      <a:r>
                        <a:rPr lang="en-GB" sz="2000" dirty="0"/>
                        <a:t>Not received</a:t>
                      </a:r>
                    </a:p>
                  </a:txBody>
                  <a:tcPr/>
                </a:tc>
                <a:tc>
                  <a:txBody>
                    <a:bodyPr/>
                    <a:lstStyle/>
                    <a:p>
                      <a:r>
                        <a:rPr lang="en-GB" sz="2000" dirty="0"/>
                        <a:t>In review</a:t>
                      </a:r>
                    </a:p>
                  </a:txBody>
                  <a:tcPr/>
                </a:tc>
                <a:tc>
                  <a:txBody>
                    <a:bodyPr/>
                    <a:lstStyle/>
                    <a:p>
                      <a:r>
                        <a:rPr lang="en-GB" sz="2000" dirty="0"/>
                        <a:t>Approved</a:t>
                      </a:r>
                    </a:p>
                  </a:txBody>
                  <a:tcPr/>
                </a:tc>
                <a:tc>
                  <a:txBody>
                    <a:bodyPr/>
                    <a:lstStyle/>
                    <a:p>
                      <a:r>
                        <a:rPr lang="en-GB" sz="2000" dirty="0"/>
                        <a:t>Total</a:t>
                      </a:r>
                    </a:p>
                  </a:txBody>
                  <a:tcPr/>
                </a:tc>
                <a:extLst>
                  <a:ext uri="{0D108BD9-81ED-4DB2-BD59-A6C34878D82A}">
                    <a16:rowId xmlns:a16="http://schemas.microsoft.com/office/drawing/2014/main" val="2158479735"/>
                  </a:ext>
                </a:extLst>
              </a:tr>
              <a:tr h="370840">
                <a:tc>
                  <a:txBody>
                    <a:bodyPr/>
                    <a:lstStyle/>
                    <a:p>
                      <a:r>
                        <a:rPr lang="en-GB" sz="1800" dirty="0"/>
                        <a:t>TE of which</a:t>
                      </a:r>
                    </a:p>
                    <a:p>
                      <a:pPr marL="285750" indent="-285750">
                        <a:buFont typeface="Arial" panose="020B0604020202020204" pitchFamily="34" charset="0"/>
                        <a:buChar char="•"/>
                      </a:pPr>
                      <a:r>
                        <a:rPr lang="en-GB" sz="1600" dirty="0"/>
                        <a:t>Project Man</a:t>
                      </a:r>
                    </a:p>
                    <a:p>
                      <a:pPr marL="285750" indent="-285750">
                        <a:buFont typeface="Arial" panose="020B0604020202020204" pitchFamily="34" charset="0"/>
                        <a:buChar char="•"/>
                      </a:pPr>
                      <a:r>
                        <a:rPr lang="en-GB" sz="1600" dirty="0"/>
                        <a:t>Exp campaign</a:t>
                      </a:r>
                    </a:p>
                    <a:p>
                      <a:pPr marL="285750" indent="-285750">
                        <a:buFont typeface="Arial" panose="020B0604020202020204" pitchFamily="34" charset="0"/>
                        <a:buChar char="•"/>
                      </a:pPr>
                      <a:r>
                        <a:rPr lang="en-GB" sz="1600" dirty="0"/>
                        <a:t>Operational cost</a:t>
                      </a:r>
                    </a:p>
                    <a:p>
                      <a:pPr marL="285750" indent="-285750">
                        <a:buFont typeface="Arial" panose="020B0604020202020204" pitchFamily="34" charset="0"/>
                        <a:buChar char="•"/>
                      </a:pPr>
                      <a:r>
                        <a:rPr lang="en-GB" sz="1600" dirty="0"/>
                        <a:t>Upgrades</a:t>
                      </a:r>
                    </a:p>
                    <a:p>
                      <a:pPr marL="285750" indent="-285750">
                        <a:buFont typeface="Arial" panose="020B0604020202020204" pitchFamily="34" charset="0"/>
                        <a:buChar char="•"/>
                      </a:pPr>
                      <a:r>
                        <a:rPr lang="en-GB" sz="1600" dirty="0"/>
                        <a:t>AI</a:t>
                      </a:r>
                    </a:p>
                  </a:txBody>
                  <a:tcPr/>
                </a:tc>
                <a:tc>
                  <a:txBody>
                    <a:bodyPr/>
                    <a:lstStyle/>
                    <a:p>
                      <a:r>
                        <a:rPr lang="en-GB" sz="1800" dirty="0"/>
                        <a:t>25 of which </a:t>
                      </a:r>
                    </a:p>
                    <a:p>
                      <a:r>
                        <a:rPr lang="en-GB" sz="1600" dirty="0"/>
                        <a:t>1</a:t>
                      </a:r>
                    </a:p>
                    <a:p>
                      <a:r>
                        <a:rPr lang="en-GB" sz="1600" dirty="0"/>
                        <a:t>1</a:t>
                      </a:r>
                    </a:p>
                    <a:p>
                      <a:r>
                        <a:rPr lang="en-GB" sz="1600" dirty="0"/>
                        <a:t>0</a:t>
                      </a:r>
                    </a:p>
                    <a:p>
                      <a:r>
                        <a:rPr lang="en-GB" sz="1600" dirty="0"/>
                        <a:t>22</a:t>
                      </a:r>
                    </a:p>
                    <a:p>
                      <a:r>
                        <a:rPr lang="en-GB" sz="1600" dirty="0"/>
                        <a:t>1</a:t>
                      </a:r>
                    </a:p>
                  </a:txBody>
                  <a:tcPr/>
                </a:tc>
                <a:tc>
                  <a:txBody>
                    <a:bodyPr/>
                    <a:lstStyle/>
                    <a:p>
                      <a:r>
                        <a:rPr lang="en-GB" sz="1800" dirty="0"/>
                        <a:t>15 of which </a:t>
                      </a:r>
                    </a:p>
                    <a:p>
                      <a:r>
                        <a:rPr lang="en-GB" sz="1600" dirty="0"/>
                        <a:t>0</a:t>
                      </a:r>
                    </a:p>
                    <a:p>
                      <a:r>
                        <a:rPr lang="en-GB" sz="1600" dirty="0"/>
                        <a:t>9</a:t>
                      </a:r>
                    </a:p>
                    <a:p>
                      <a:r>
                        <a:rPr lang="en-GB" sz="1600" dirty="0"/>
                        <a:t>0</a:t>
                      </a:r>
                    </a:p>
                    <a:p>
                      <a:r>
                        <a:rPr lang="en-GB" sz="1600" dirty="0"/>
                        <a:t>5</a:t>
                      </a:r>
                    </a:p>
                    <a:p>
                      <a:r>
                        <a:rPr lang="en-GB" sz="1600" dirty="0"/>
                        <a:t>1</a:t>
                      </a:r>
                    </a:p>
                  </a:txBody>
                  <a:tcPr/>
                </a:tc>
                <a:tc>
                  <a:txBody>
                    <a:bodyPr/>
                    <a:lstStyle/>
                    <a:p>
                      <a:r>
                        <a:rPr lang="en-GB" sz="1800" dirty="0"/>
                        <a:t>27 of which </a:t>
                      </a:r>
                    </a:p>
                    <a:p>
                      <a:r>
                        <a:rPr lang="en-GB" sz="1600" dirty="0"/>
                        <a:t>1</a:t>
                      </a:r>
                    </a:p>
                    <a:p>
                      <a:r>
                        <a:rPr lang="en-GB" sz="1600" dirty="0"/>
                        <a:t>9</a:t>
                      </a:r>
                    </a:p>
                    <a:p>
                      <a:r>
                        <a:rPr lang="en-GB" sz="1600" dirty="0"/>
                        <a:t>4</a:t>
                      </a:r>
                    </a:p>
                    <a:p>
                      <a:r>
                        <a:rPr lang="en-GB" sz="1600" dirty="0"/>
                        <a:t>12</a:t>
                      </a:r>
                    </a:p>
                    <a:p>
                      <a:r>
                        <a:rPr lang="en-GB" sz="1600" dirty="0"/>
                        <a:t>1</a:t>
                      </a:r>
                    </a:p>
                  </a:txBody>
                  <a:tcPr/>
                </a:tc>
                <a:tc>
                  <a:txBody>
                    <a:bodyPr/>
                    <a:lstStyle/>
                    <a:p>
                      <a:r>
                        <a:rPr lang="en-GB" sz="1800" dirty="0"/>
                        <a:t>67 of which </a:t>
                      </a:r>
                    </a:p>
                    <a:p>
                      <a:r>
                        <a:rPr lang="en-GB" sz="1600" dirty="0"/>
                        <a:t>2</a:t>
                      </a:r>
                    </a:p>
                    <a:p>
                      <a:r>
                        <a:rPr lang="en-GB" sz="1600" dirty="0"/>
                        <a:t>19</a:t>
                      </a:r>
                    </a:p>
                    <a:p>
                      <a:r>
                        <a:rPr lang="en-GB" sz="1600" dirty="0"/>
                        <a:t>4</a:t>
                      </a:r>
                    </a:p>
                    <a:p>
                      <a:r>
                        <a:rPr lang="en-GB" sz="1600" dirty="0"/>
                        <a:t>39</a:t>
                      </a:r>
                    </a:p>
                    <a:p>
                      <a:r>
                        <a:rPr lang="en-GB" sz="1600" dirty="0"/>
                        <a:t>3</a:t>
                      </a:r>
                    </a:p>
                  </a:txBody>
                  <a:tcPr/>
                </a:tc>
                <a:extLst>
                  <a:ext uri="{0D108BD9-81ED-4DB2-BD59-A6C34878D82A}">
                    <a16:rowId xmlns:a16="http://schemas.microsoft.com/office/drawing/2014/main" val="3688732902"/>
                  </a:ext>
                </a:extLst>
              </a:tr>
              <a:tr h="370840">
                <a:tc>
                  <a:txBody>
                    <a:bodyPr/>
                    <a:lstStyle/>
                    <a:p>
                      <a:r>
                        <a:rPr lang="en-GB" sz="1800" dirty="0"/>
                        <a:t>SA</a:t>
                      </a:r>
                    </a:p>
                  </a:txBody>
                  <a:tcPr/>
                </a:tc>
                <a:tc>
                  <a:txBody>
                    <a:bodyPr/>
                    <a:lstStyle/>
                    <a:p>
                      <a:r>
                        <a:rPr lang="en-GB" sz="1800" dirty="0"/>
                        <a:t>2</a:t>
                      </a:r>
                    </a:p>
                  </a:txBody>
                  <a:tcPr/>
                </a:tc>
                <a:tc>
                  <a:txBody>
                    <a:bodyPr/>
                    <a:lstStyle/>
                    <a:p>
                      <a:r>
                        <a:rPr lang="en-GB" sz="1800" dirty="0"/>
                        <a:t>17</a:t>
                      </a:r>
                    </a:p>
                  </a:txBody>
                  <a:tcPr/>
                </a:tc>
                <a:tc>
                  <a:txBody>
                    <a:bodyPr/>
                    <a:lstStyle/>
                    <a:p>
                      <a:r>
                        <a:rPr lang="en-GB" sz="1800" dirty="0"/>
                        <a:t>41</a:t>
                      </a:r>
                    </a:p>
                  </a:txBody>
                  <a:tcPr/>
                </a:tc>
                <a:tc>
                  <a:txBody>
                    <a:bodyPr/>
                    <a:lstStyle/>
                    <a:p>
                      <a:r>
                        <a:rPr lang="en-GB" sz="1800" dirty="0"/>
                        <a:t>60</a:t>
                      </a:r>
                    </a:p>
                  </a:txBody>
                  <a:tcPr/>
                </a:tc>
                <a:extLst>
                  <a:ext uri="{0D108BD9-81ED-4DB2-BD59-A6C34878D82A}">
                    <a16:rowId xmlns:a16="http://schemas.microsoft.com/office/drawing/2014/main" val="1147774131"/>
                  </a:ext>
                </a:extLst>
              </a:tr>
              <a:tr h="370840">
                <a:tc>
                  <a:txBody>
                    <a:bodyPr/>
                    <a:lstStyle/>
                    <a:p>
                      <a:r>
                        <a:rPr lang="en-GB" sz="1800" dirty="0"/>
                        <a:t>W7X</a:t>
                      </a:r>
                    </a:p>
                  </a:txBody>
                  <a:tcPr/>
                </a:tc>
                <a:tc>
                  <a:txBody>
                    <a:bodyPr/>
                    <a:lstStyle/>
                    <a:p>
                      <a:r>
                        <a:rPr lang="en-GB" sz="1800" dirty="0"/>
                        <a:t>4</a:t>
                      </a:r>
                    </a:p>
                  </a:txBody>
                  <a:tcPr/>
                </a:tc>
                <a:tc>
                  <a:txBody>
                    <a:bodyPr/>
                    <a:lstStyle/>
                    <a:p>
                      <a:r>
                        <a:rPr lang="en-GB" sz="1800" dirty="0"/>
                        <a:t>4</a:t>
                      </a:r>
                    </a:p>
                  </a:txBody>
                  <a:tcPr/>
                </a:tc>
                <a:tc>
                  <a:txBody>
                    <a:bodyPr/>
                    <a:lstStyle/>
                    <a:p>
                      <a:r>
                        <a:rPr lang="en-GB" sz="1800" dirty="0"/>
                        <a:t>57</a:t>
                      </a:r>
                    </a:p>
                  </a:txBody>
                  <a:tcPr/>
                </a:tc>
                <a:tc>
                  <a:txBody>
                    <a:bodyPr/>
                    <a:lstStyle/>
                    <a:p>
                      <a:r>
                        <a:rPr lang="en-GB" sz="1800" dirty="0"/>
                        <a:t>65</a:t>
                      </a:r>
                    </a:p>
                  </a:txBody>
                  <a:tcPr/>
                </a:tc>
                <a:extLst>
                  <a:ext uri="{0D108BD9-81ED-4DB2-BD59-A6C34878D82A}">
                    <a16:rowId xmlns:a16="http://schemas.microsoft.com/office/drawing/2014/main" val="1690688315"/>
                  </a:ext>
                </a:extLst>
              </a:tr>
              <a:tr h="370840">
                <a:tc>
                  <a:txBody>
                    <a:bodyPr/>
                    <a:lstStyle/>
                    <a:p>
                      <a:r>
                        <a:rPr lang="en-GB" sz="1800" dirty="0"/>
                        <a:t>PWIE</a:t>
                      </a:r>
                    </a:p>
                  </a:txBody>
                  <a:tcPr/>
                </a:tc>
                <a:tc>
                  <a:txBody>
                    <a:bodyPr/>
                    <a:lstStyle/>
                    <a:p>
                      <a:r>
                        <a:rPr lang="en-GB" sz="1800" dirty="0"/>
                        <a:t>1 (PEX)</a:t>
                      </a:r>
                    </a:p>
                  </a:txBody>
                  <a:tcPr/>
                </a:tc>
                <a:tc>
                  <a:txBody>
                    <a:bodyPr/>
                    <a:lstStyle/>
                    <a:p>
                      <a:r>
                        <a:rPr lang="en-GB" sz="1800" dirty="0"/>
                        <a:t>0</a:t>
                      </a:r>
                    </a:p>
                  </a:txBody>
                  <a:tcPr/>
                </a:tc>
                <a:tc>
                  <a:txBody>
                    <a:bodyPr/>
                    <a:lstStyle/>
                    <a:p>
                      <a:r>
                        <a:rPr lang="en-GB" sz="1800" dirty="0"/>
                        <a:t>178</a:t>
                      </a:r>
                    </a:p>
                  </a:txBody>
                  <a:tcPr/>
                </a:tc>
                <a:tc>
                  <a:txBody>
                    <a:bodyPr/>
                    <a:lstStyle/>
                    <a:p>
                      <a:r>
                        <a:rPr lang="en-GB" sz="1800" dirty="0"/>
                        <a:t>179</a:t>
                      </a:r>
                    </a:p>
                  </a:txBody>
                  <a:tcPr/>
                </a:tc>
                <a:extLst>
                  <a:ext uri="{0D108BD9-81ED-4DB2-BD59-A6C34878D82A}">
                    <a16:rowId xmlns:a16="http://schemas.microsoft.com/office/drawing/2014/main" val="331306625"/>
                  </a:ext>
                </a:extLst>
              </a:tr>
              <a:tr h="370840">
                <a:tc>
                  <a:txBody>
                    <a:bodyPr/>
                    <a:lstStyle/>
                    <a:p>
                      <a:r>
                        <a:rPr lang="en-GB" sz="1800" dirty="0"/>
                        <a:t>PrIO</a:t>
                      </a:r>
                    </a:p>
                  </a:txBody>
                  <a:tcPr/>
                </a:tc>
                <a:tc>
                  <a:txBody>
                    <a:bodyPr/>
                    <a:lstStyle/>
                    <a:p>
                      <a:r>
                        <a:rPr lang="en-GB" sz="1800" dirty="0"/>
                        <a:t>33</a:t>
                      </a:r>
                    </a:p>
                  </a:txBody>
                  <a:tcPr/>
                </a:tc>
                <a:tc>
                  <a:txBody>
                    <a:bodyPr/>
                    <a:lstStyle/>
                    <a:p>
                      <a:r>
                        <a:rPr lang="en-GB" sz="1800" dirty="0"/>
                        <a:t>21</a:t>
                      </a:r>
                    </a:p>
                  </a:txBody>
                  <a:tcPr/>
                </a:tc>
                <a:tc>
                  <a:txBody>
                    <a:bodyPr/>
                    <a:lstStyle/>
                    <a:p>
                      <a:r>
                        <a:rPr lang="en-GB" sz="1800" dirty="0"/>
                        <a:t>46</a:t>
                      </a:r>
                    </a:p>
                  </a:txBody>
                  <a:tcPr/>
                </a:tc>
                <a:tc>
                  <a:txBody>
                    <a:bodyPr/>
                    <a:lstStyle/>
                    <a:p>
                      <a:r>
                        <a:rPr lang="en-GB" sz="1800" dirty="0"/>
                        <a:t>100</a:t>
                      </a:r>
                    </a:p>
                  </a:txBody>
                  <a:tcPr/>
                </a:tc>
                <a:extLst>
                  <a:ext uri="{0D108BD9-81ED-4DB2-BD59-A6C34878D82A}">
                    <a16:rowId xmlns:a16="http://schemas.microsoft.com/office/drawing/2014/main" val="702129174"/>
                  </a:ext>
                </a:extLst>
              </a:tr>
            </a:tbl>
          </a:graphicData>
        </a:graphic>
      </p:graphicFrame>
    </p:spTree>
    <p:extLst>
      <p:ext uri="{BB962C8B-B14F-4D97-AF65-F5344CB8AC3E}">
        <p14:creationId xmlns:p14="http://schemas.microsoft.com/office/powerpoint/2010/main" val="836819195"/>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43E813977F2F34495255108C192FC0C" ma:contentTypeVersion="16" ma:contentTypeDescription="Create a new document." ma:contentTypeScope="" ma:versionID="c3cbcd87bdccecdbf078f46710c254ed">
  <xsd:schema xmlns:xsd="http://www.w3.org/2001/XMLSchema" xmlns:xs="http://www.w3.org/2001/XMLSchema" xmlns:p="http://schemas.microsoft.com/office/2006/metadata/properties" xmlns:ns3="cd15d025-301c-4597-a270-3bad90881f44" xmlns:ns4="b53d22ac-c5f4-4fd4-87cb-ecc4cbf8be81" targetNamespace="http://schemas.microsoft.com/office/2006/metadata/properties" ma:root="true" ma:fieldsID="f018d5954317baecd576d713c0025c18" ns3:_="" ns4:_="">
    <xsd:import namespace="cd15d025-301c-4597-a270-3bad90881f44"/>
    <xsd:import namespace="b53d22ac-c5f4-4fd4-87cb-ecc4cbf8be8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_activity" minOccurs="0"/>
                <xsd:element ref="ns3:MediaServiceSearchProperties"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15d025-301c-4597-a270-3bad90881f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description="" ma:indexed="true"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3d22ac-c5f4-4fd4-87cb-ecc4cbf8be8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d15d025-301c-4597-a270-3bad90881f44" xsi:nil="true"/>
  </documentManagement>
</p:properties>
</file>

<file path=customXml/itemProps1.xml><?xml version="1.0" encoding="utf-8"?>
<ds:datastoreItem xmlns:ds="http://schemas.openxmlformats.org/officeDocument/2006/customXml" ds:itemID="{CD1EBE56-B781-4D40-A6DA-97EC01845737}">
  <ds:schemaRefs>
    <ds:schemaRef ds:uri="http://schemas.microsoft.com/sharepoint/v3/contenttype/forms"/>
  </ds:schemaRefs>
</ds:datastoreItem>
</file>

<file path=customXml/itemProps2.xml><?xml version="1.0" encoding="utf-8"?>
<ds:datastoreItem xmlns:ds="http://schemas.openxmlformats.org/officeDocument/2006/customXml" ds:itemID="{A5122297-B646-4A95-8D24-132825D91C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d15d025-301c-4597-a270-3bad90881f44"/>
    <ds:schemaRef ds:uri="b53d22ac-c5f4-4fd4-87cb-ecc4cbf8be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576E97-6997-4610-BAF5-E76DF24AA7CC}">
  <ds:schemaRefs>
    <ds:schemaRef ds:uri="b53d22ac-c5f4-4fd4-87cb-ecc4cbf8be81"/>
    <ds:schemaRef ds:uri="http://schemas.microsoft.com/office/2006/documentManagement/types"/>
    <ds:schemaRef ds:uri="http://purl.org/dc/dcmitype/"/>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cd15d025-301c-4597-a270-3bad90881f44"/>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1545</TotalTime>
  <Words>721</Words>
  <Application>Microsoft Office PowerPoint</Application>
  <PresentationFormat>Widescreen</PresentationFormat>
  <Paragraphs>186</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EUROfusion.1line_5_3_2019</vt:lpstr>
      <vt:lpstr>Actions identified from recent meetings </vt:lpstr>
      <vt:lpstr>Actions identified from recent meetings </vt:lpstr>
      <vt:lpstr>Unachieved deliverables (L3) statistics 2021-2024</vt:lpstr>
      <vt:lpstr>2025 situation snapshot as of 27/04/2026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Call for proposals for AI and ML methods</dc:title>
  <dc:creator>Labit Benoit</dc:creator>
  <cp:lastModifiedBy>Botond Meszaros</cp:lastModifiedBy>
  <cp:revision>309</cp:revision>
  <dcterms:created xsi:type="dcterms:W3CDTF">2024-01-17T07:39:52Z</dcterms:created>
  <dcterms:modified xsi:type="dcterms:W3CDTF">2026-04-27T14:27:58Z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0x010100F43E813977F2F34495255108C192FC0C</vt:lpwstr>
  </property>
  <property fmtid="{D5CDD505-2E9C-101B-9397-08002B2CF9AE}" pid="3" name="MediaServiceImageTags">
    <vt:lpwstr/>
  </property>
</Properties>
</file>