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7"/>
  </p:notesMasterIdLst>
  <p:sldIdLst>
    <p:sldId id="2844"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0A686E-939E-47A1-BB74-1BB927A519FD}" v="3" dt="2026-05-05T07:28:06.8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52"/>
    <p:restoredTop sz="96018"/>
  </p:normalViewPr>
  <p:slideViewPr>
    <p:cSldViewPr snapToGrid="0">
      <p:cViewPr varScale="1">
        <p:scale>
          <a:sx n="127" d="100"/>
          <a:sy n="127" d="100"/>
        </p:scale>
        <p:origin x="9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tond Meszaros" userId="5d125e73-0147-4210-b9aa-ece7352d8cd3" providerId="ADAL" clId="{7D8C2864-4548-46B9-B42E-A597EAD801E8}"/>
    <pc:docChg chg="custSel modSld">
      <pc:chgData name="Botond Meszaros" userId="5d125e73-0147-4210-b9aa-ece7352d8cd3" providerId="ADAL" clId="{7D8C2864-4548-46B9-B42E-A597EAD801E8}" dt="2026-05-05T07:29:15.068" v="19" actId="14100"/>
      <pc:docMkLst>
        <pc:docMk/>
      </pc:docMkLst>
      <pc:sldChg chg="modSp mod">
        <pc:chgData name="Botond Meszaros" userId="5d125e73-0147-4210-b9aa-ece7352d8cd3" providerId="ADAL" clId="{7D8C2864-4548-46B9-B42E-A597EAD801E8}" dt="2026-05-05T07:29:15.068" v="19" actId="14100"/>
        <pc:sldMkLst>
          <pc:docMk/>
          <pc:sldMk cId="399953725" sldId="2844"/>
        </pc:sldMkLst>
        <pc:graphicFrameChg chg="mod modGraphic">
          <ac:chgData name="Botond Meszaros" userId="5d125e73-0147-4210-b9aa-ece7352d8cd3" providerId="ADAL" clId="{7D8C2864-4548-46B9-B42E-A597EAD801E8}" dt="2026-05-05T07:29:15.068" v="19" actId="14100"/>
          <ac:graphicFrameMkLst>
            <pc:docMk/>
            <pc:sldMk cId="399953725" sldId="2844"/>
            <ac:graphicFrameMk id="8" creationId="{F5944046-1AAA-B2D4-35EE-39BB5DA4FF3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1EB2-DD3B-0F42-B4FC-89DE3520A9EC}" type="datetimeFigureOut">
              <a:rPr lang="fr-FR" smtClean="0"/>
              <a:t>05/05/2026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34FA3-3DC0-9A46-9F01-1A2F159AD8E4}" type="slidenum">
              <a:rPr lang="fr-FR" smtClean="0"/>
              <a:t>‹#›</a:t>
            </a:fld>
            <a:endParaRPr lang="fr-FR"/>
          </a:p>
        </p:txBody>
      </p:sp>
    </p:spTree>
    <p:extLst>
      <p:ext uri="{BB962C8B-B14F-4D97-AF65-F5344CB8AC3E}">
        <p14:creationId xmlns:p14="http://schemas.microsoft.com/office/powerpoint/2010/main" val="138907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816FD-732A-8082-0081-19CF1C2977B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EE4CFEEB-A28D-1CDB-14B0-E25968754E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ED1CEC2A-DE07-34DB-4EDE-1150242B078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872A8782-D1D9-0016-A64C-C94D70509A3F}"/>
              </a:ext>
            </a:extLst>
          </p:cNvPr>
          <p:cNvSpPr>
            <a:spLocks noGrp="1"/>
          </p:cNvSpPr>
          <p:nvPr>
            <p:ph type="ftr" sz="quarter" idx="11"/>
          </p:nvPr>
        </p:nvSpPr>
        <p:spPr/>
        <p:txBody>
          <a:bodyPr/>
          <a:lstStyle/>
          <a:p>
            <a:r>
              <a:rPr lang="en-GB"/>
              <a:t>M. Wischmeier | PSD Management Meeting | 14/04/2026</a:t>
            </a:r>
          </a:p>
        </p:txBody>
      </p:sp>
      <p:sp>
        <p:nvSpPr>
          <p:cNvPr id="6" name="Slide Number Placeholder 5">
            <a:extLst>
              <a:ext uri="{FF2B5EF4-FFF2-40B4-BE49-F238E27FC236}">
                <a16:creationId xmlns:a16="http://schemas.microsoft.com/office/drawing/2014/main" id="{0EB12704-4B97-7325-DB47-4E5F9FEF5E1E}"/>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3342367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F12DD-03CF-E38A-9CD3-53B059B3ACA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35F59A6F-3CFA-5581-8B53-9E41F1D606B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E806EE0-CEF0-E683-71FE-8D854F02318F}"/>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761D4CF-E6B5-097C-D1E0-A17483451799}"/>
              </a:ext>
            </a:extLst>
          </p:cNvPr>
          <p:cNvSpPr>
            <a:spLocks noGrp="1"/>
          </p:cNvSpPr>
          <p:nvPr>
            <p:ph type="ftr" sz="quarter" idx="11"/>
          </p:nvPr>
        </p:nvSpPr>
        <p:spPr/>
        <p:txBody>
          <a:bodyPr/>
          <a:lstStyle/>
          <a:p>
            <a:r>
              <a:rPr lang="en-GB"/>
              <a:t>M. Wischmeier | PSD Management Meeting | 14/04/2026</a:t>
            </a:r>
          </a:p>
        </p:txBody>
      </p:sp>
      <p:sp>
        <p:nvSpPr>
          <p:cNvPr id="6" name="Slide Number Placeholder 5">
            <a:extLst>
              <a:ext uri="{FF2B5EF4-FFF2-40B4-BE49-F238E27FC236}">
                <a16:creationId xmlns:a16="http://schemas.microsoft.com/office/drawing/2014/main" id="{0780238B-F08D-1518-C1BA-3254DBF0B20B}"/>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3768470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24F49A-FA6C-9356-FEB5-C5A719DC55D2}"/>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294C4D3B-FFE8-4FB6-0960-0E8E4E0DA95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3DF600D-8618-239B-3DAB-021F90EC549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E23086E2-4CD4-F3A9-3798-C19A2E0CABD5}"/>
              </a:ext>
            </a:extLst>
          </p:cNvPr>
          <p:cNvSpPr>
            <a:spLocks noGrp="1"/>
          </p:cNvSpPr>
          <p:nvPr>
            <p:ph type="ftr" sz="quarter" idx="11"/>
          </p:nvPr>
        </p:nvSpPr>
        <p:spPr/>
        <p:txBody>
          <a:bodyPr/>
          <a:lstStyle/>
          <a:p>
            <a:r>
              <a:rPr lang="en-GB"/>
              <a:t>M. Wischmeier | PSD Management Meeting | 14/04/2026</a:t>
            </a:r>
          </a:p>
        </p:txBody>
      </p:sp>
      <p:sp>
        <p:nvSpPr>
          <p:cNvPr id="6" name="Slide Number Placeholder 5">
            <a:extLst>
              <a:ext uri="{FF2B5EF4-FFF2-40B4-BE49-F238E27FC236}">
                <a16:creationId xmlns:a16="http://schemas.microsoft.com/office/drawing/2014/main" id="{17BA364C-E35E-A28A-8DC9-64E403B3FC92}"/>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3259161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extLst>
      <p:ext uri="{BB962C8B-B14F-4D97-AF65-F5344CB8AC3E}">
        <p14:creationId xmlns:p14="http://schemas.microsoft.com/office/powerpoint/2010/main" val="5274840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t>M. Wischmeier | PSD Management Meeting | 14/04/2026</a:t>
            </a:r>
            <a:endParaRPr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020282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t>M. Wischmeier | PSD Management Meeting | 14/04/2026</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8454002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M. Wischmeier | PSD Management Meeting | 14/04/2026</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extLst>
      <p:ext uri="{BB962C8B-B14F-4D97-AF65-F5344CB8AC3E}">
        <p14:creationId xmlns:p14="http://schemas.microsoft.com/office/powerpoint/2010/main" val="119115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1F670-DE33-A18E-E840-68C2AAFD24F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EC9566C-3B03-4F91-01A8-F870B888523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4F9EFCF-B1CB-0A9B-E0E7-81B4528D72C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4F91B2C0-BB63-5088-C649-231425B2FCA1}"/>
              </a:ext>
            </a:extLst>
          </p:cNvPr>
          <p:cNvSpPr>
            <a:spLocks noGrp="1"/>
          </p:cNvSpPr>
          <p:nvPr>
            <p:ph type="ftr" sz="quarter" idx="11"/>
          </p:nvPr>
        </p:nvSpPr>
        <p:spPr/>
        <p:txBody>
          <a:bodyPr/>
          <a:lstStyle/>
          <a:p>
            <a:r>
              <a:rPr lang="en-GB"/>
              <a:t>M. Wischmeier | PSD Management Meeting | 14/04/2026</a:t>
            </a:r>
          </a:p>
        </p:txBody>
      </p:sp>
      <p:sp>
        <p:nvSpPr>
          <p:cNvPr id="6" name="Slide Number Placeholder 5">
            <a:extLst>
              <a:ext uri="{FF2B5EF4-FFF2-40B4-BE49-F238E27FC236}">
                <a16:creationId xmlns:a16="http://schemas.microsoft.com/office/drawing/2014/main" id="{A3D30827-81C4-D217-389A-3DF2F003E6ED}"/>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3639092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0D961-450C-60B6-4B8E-CF9461BA877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7CF5B03F-E13B-7352-5AB0-4C0747D383C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65496B4-AB82-A3F4-4930-F22D2D05DAD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F2E8E66-81AC-17C6-8243-0221BA6EE6FF}"/>
              </a:ext>
            </a:extLst>
          </p:cNvPr>
          <p:cNvSpPr>
            <a:spLocks noGrp="1"/>
          </p:cNvSpPr>
          <p:nvPr>
            <p:ph type="ftr" sz="quarter" idx="11"/>
          </p:nvPr>
        </p:nvSpPr>
        <p:spPr/>
        <p:txBody>
          <a:bodyPr/>
          <a:lstStyle/>
          <a:p>
            <a:r>
              <a:rPr lang="en-GB"/>
              <a:t>M. Wischmeier | PSD Management Meeting | 14/04/2026</a:t>
            </a:r>
          </a:p>
        </p:txBody>
      </p:sp>
      <p:sp>
        <p:nvSpPr>
          <p:cNvPr id="6" name="Slide Number Placeholder 5">
            <a:extLst>
              <a:ext uri="{FF2B5EF4-FFF2-40B4-BE49-F238E27FC236}">
                <a16:creationId xmlns:a16="http://schemas.microsoft.com/office/drawing/2014/main" id="{376744C2-B510-4EA4-42A6-76CC3BE0D3EC}"/>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47371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02A60-D10F-214F-D9BA-84FBF18388E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0730A96-C7DA-94C6-A8FB-9134D05E455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E5FC64F6-A5A3-F987-992E-AC48B000AA1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FB49A2D-1370-F8ED-32E8-4626EABB2315}"/>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92DD75D-9C54-C568-EAF7-FECCA6891841}"/>
              </a:ext>
            </a:extLst>
          </p:cNvPr>
          <p:cNvSpPr>
            <a:spLocks noGrp="1"/>
          </p:cNvSpPr>
          <p:nvPr>
            <p:ph type="ftr" sz="quarter" idx="11"/>
          </p:nvPr>
        </p:nvSpPr>
        <p:spPr/>
        <p:txBody>
          <a:bodyPr/>
          <a:lstStyle/>
          <a:p>
            <a:r>
              <a:rPr lang="en-GB"/>
              <a:t>M. Wischmeier | PSD Management Meeting | 14/04/2026</a:t>
            </a:r>
          </a:p>
        </p:txBody>
      </p:sp>
      <p:sp>
        <p:nvSpPr>
          <p:cNvPr id="7" name="Slide Number Placeholder 6">
            <a:extLst>
              <a:ext uri="{FF2B5EF4-FFF2-40B4-BE49-F238E27FC236}">
                <a16:creationId xmlns:a16="http://schemas.microsoft.com/office/drawing/2014/main" id="{2BBC6FC4-277F-FF8C-3374-7AE49539E189}"/>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3650535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8032E-CD28-4EC3-0A91-B021544F4D4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65B5EC3-1023-9BF7-F0FA-B67F897BAF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E48CC15-C569-CA11-938E-E0AF924D362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ADB2F3BF-029A-2FB8-9753-C5AA2D4163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DF54B69-455F-CBE0-A740-07AEB2175B2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26644C2-47C7-14F6-55B5-09519AB1CBDD}"/>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D20B324E-6AEE-FD96-FCCC-708BE35B1AB5}"/>
              </a:ext>
            </a:extLst>
          </p:cNvPr>
          <p:cNvSpPr>
            <a:spLocks noGrp="1"/>
          </p:cNvSpPr>
          <p:nvPr>
            <p:ph type="ftr" sz="quarter" idx="11"/>
          </p:nvPr>
        </p:nvSpPr>
        <p:spPr/>
        <p:txBody>
          <a:bodyPr/>
          <a:lstStyle/>
          <a:p>
            <a:r>
              <a:rPr lang="en-GB"/>
              <a:t>M. Wischmeier | PSD Management Meeting | 14/04/2026</a:t>
            </a:r>
          </a:p>
        </p:txBody>
      </p:sp>
      <p:sp>
        <p:nvSpPr>
          <p:cNvPr id="9" name="Slide Number Placeholder 8">
            <a:extLst>
              <a:ext uri="{FF2B5EF4-FFF2-40B4-BE49-F238E27FC236}">
                <a16:creationId xmlns:a16="http://schemas.microsoft.com/office/drawing/2014/main" id="{2ED53589-6549-1151-0FA1-1154A766DCF9}"/>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2230833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16215-6A50-524E-D1B1-B0C51E0E6CB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DABA395-3087-CE35-FEC3-86BC76AF06AD}"/>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E26018FB-D870-33A0-8E6F-7FA06F74D897}"/>
              </a:ext>
            </a:extLst>
          </p:cNvPr>
          <p:cNvSpPr>
            <a:spLocks noGrp="1"/>
          </p:cNvSpPr>
          <p:nvPr>
            <p:ph type="ftr" sz="quarter" idx="11"/>
          </p:nvPr>
        </p:nvSpPr>
        <p:spPr/>
        <p:txBody>
          <a:bodyPr/>
          <a:lstStyle/>
          <a:p>
            <a:r>
              <a:rPr lang="en-GB"/>
              <a:t>M. Wischmeier | PSD Management Meeting | 14/04/2026</a:t>
            </a:r>
          </a:p>
        </p:txBody>
      </p:sp>
      <p:sp>
        <p:nvSpPr>
          <p:cNvPr id="5" name="Slide Number Placeholder 4">
            <a:extLst>
              <a:ext uri="{FF2B5EF4-FFF2-40B4-BE49-F238E27FC236}">
                <a16:creationId xmlns:a16="http://schemas.microsoft.com/office/drawing/2014/main" id="{4E032F1A-B696-8E61-082F-CFAFE7245E26}"/>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742095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3CC53A-B26E-10C9-E52D-72E7C8797072}"/>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9352220-7F8F-4A31-757F-831D48EA8CD4}"/>
              </a:ext>
            </a:extLst>
          </p:cNvPr>
          <p:cNvSpPr>
            <a:spLocks noGrp="1"/>
          </p:cNvSpPr>
          <p:nvPr>
            <p:ph type="ftr" sz="quarter" idx="11"/>
          </p:nvPr>
        </p:nvSpPr>
        <p:spPr/>
        <p:txBody>
          <a:bodyPr/>
          <a:lstStyle/>
          <a:p>
            <a:r>
              <a:rPr lang="en-GB"/>
              <a:t>M. Wischmeier | PSD Management Meeting | 14/04/2026</a:t>
            </a:r>
          </a:p>
        </p:txBody>
      </p:sp>
      <p:sp>
        <p:nvSpPr>
          <p:cNvPr id="4" name="Slide Number Placeholder 3">
            <a:extLst>
              <a:ext uri="{FF2B5EF4-FFF2-40B4-BE49-F238E27FC236}">
                <a16:creationId xmlns:a16="http://schemas.microsoft.com/office/drawing/2014/main" id="{B521E291-206F-AE4B-9B2E-919273F5EDE1}"/>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2050448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9C61E-4397-65EE-0A89-5F5257B376E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8343353C-CD88-0B9E-EFE9-0A342A88EF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A63C927-56D7-B278-5A40-5D039F34E5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0737A31-FEB5-90E9-9B62-B2A010D44B2A}"/>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18A9D56-2F72-D1EE-CB46-B3360DDAE7BC}"/>
              </a:ext>
            </a:extLst>
          </p:cNvPr>
          <p:cNvSpPr>
            <a:spLocks noGrp="1"/>
          </p:cNvSpPr>
          <p:nvPr>
            <p:ph type="ftr" sz="quarter" idx="11"/>
          </p:nvPr>
        </p:nvSpPr>
        <p:spPr/>
        <p:txBody>
          <a:bodyPr/>
          <a:lstStyle/>
          <a:p>
            <a:r>
              <a:rPr lang="en-GB"/>
              <a:t>M. Wischmeier | PSD Management Meeting | 14/04/2026</a:t>
            </a:r>
          </a:p>
        </p:txBody>
      </p:sp>
      <p:sp>
        <p:nvSpPr>
          <p:cNvPr id="7" name="Slide Number Placeholder 6">
            <a:extLst>
              <a:ext uri="{FF2B5EF4-FFF2-40B4-BE49-F238E27FC236}">
                <a16:creationId xmlns:a16="http://schemas.microsoft.com/office/drawing/2014/main" id="{E0D03B3B-91D8-FED6-FEA9-3A63DF3FD3FA}"/>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1361008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C5297-AF44-B3AB-9064-80BBDD6DE8C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53F0C01E-E795-EA15-ACD1-67BD0A92B7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92C7ABA-733E-DF83-CA45-1072679F43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1AD93FC-8199-D2AE-FA49-4AF74016C3B2}"/>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C9320F1-E57B-488A-05D4-36805E57ED3C}"/>
              </a:ext>
            </a:extLst>
          </p:cNvPr>
          <p:cNvSpPr>
            <a:spLocks noGrp="1"/>
          </p:cNvSpPr>
          <p:nvPr>
            <p:ph type="ftr" sz="quarter" idx="11"/>
          </p:nvPr>
        </p:nvSpPr>
        <p:spPr/>
        <p:txBody>
          <a:bodyPr/>
          <a:lstStyle/>
          <a:p>
            <a:r>
              <a:rPr lang="en-GB"/>
              <a:t>M. Wischmeier | PSD Management Meeting | 14/04/2026</a:t>
            </a:r>
          </a:p>
        </p:txBody>
      </p:sp>
      <p:sp>
        <p:nvSpPr>
          <p:cNvPr id="7" name="Slide Number Placeholder 6">
            <a:extLst>
              <a:ext uri="{FF2B5EF4-FFF2-40B4-BE49-F238E27FC236}">
                <a16:creationId xmlns:a16="http://schemas.microsoft.com/office/drawing/2014/main" id="{406F8CC4-D649-C7B9-D200-8A44A408F27C}"/>
              </a:ext>
            </a:extLst>
          </p:cNvPr>
          <p:cNvSpPr>
            <a:spLocks noGrp="1"/>
          </p:cNvSpPr>
          <p:nvPr>
            <p:ph type="sldNum" sz="quarter" idx="12"/>
          </p:nvPr>
        </p:nvSpPr>
        <p:spPr/>
        <p:txBody>
          <a:bodyPr/>
          <a:lstStyle/>
          <a:p>
            <a:fld id="{E4EF64E2-7AA6-2444-974A-B3092B228870}" type="slidenum">
              <a:rPr lang="en-GB" smtClean="0"/>
              <a:t>‹#›</a:t>
            </a:fld>
            <a:endParaRPr lang="en-GB"/>
          </a:p>
        </p:txBody>
      </p:sp>
    </p:spTree>
    <p:extLst>
      <p:ext uri="{BB962C8B-B14F-4D97-AF65-F5344CB8AC3E}">
        <p14:creationId xmlns:p14="http://schemas.microsoft.com/office/powerpoint/2010/main" val="3441006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0E7AC0-BC43-0463-0FA0-FCB96DA6A8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C36C636-38F8-5074-5777-385BB9E629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76CB9C7-A1CD-6A30-A138-5EE771B6BC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GB"/>
          </a:p>
        </p:txBody>
      </p:sp>
      <p:sp>
        <p:nvSpPr>
          <p:cNvPr id="5" name="Footer Placeholder 4">
            <a:extLst>
              <a:ext uri="{FF2B5EF4-FFF2-40B4-BE49-F238E27FC236}">
                <a16:creationId xmlns:a16="http://schemas.microsoft.com/office/drawing/2014/main" id="{F83284D1-27DA-5D03-0C36-3A535E5739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a:t>M. Wischmeier | PSD Management Meeting | 14/04/2026</a:t>
            </a:r>
          </a:p>
        </p:txBody>
      </p:sp>
      <p:sp>
        <p:nvSpPr>
          <p:cNvPr id="6" name="Slide Number Placeholder 5">
            <a:extLst>
              <a:ext uri="{FF2B5EF4-FFF2-40B4-BE49-F238E27FC236}">
                <a16:creationId xmlns:a16="http://schemas.microsoft.com/office/drawing/2014/main" id="{9A986342-0E69-3A05-64A1-506805F8C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4EF64E2-7AA6-2444-974A-B3092B228870}" type="slidenum">
              <a:rPr lang="en-GB" smtClean="0"/>
              <a:t>‹#›</a:t>
            </a:fld>
            <a:endParaRPr lang="en-GB"/>
          </a:p>
        </p:txBody>
      </p:sp>
    </p:spTree>
    <p:extLst>
      <p:ext uri="{BB962C8B-B14F-4D97-AF65-F5344CB8AC3E}">
        <p14:creationId xmlns:p14="http://schemas.microsoft.com/office/powerpoint/2010/main" val="3981391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917254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sldNum="0"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F805A-DF32-8AA3-3D9E-A7B4E322AC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F4DBFE-876E-8AC8-FC32-F2D24A41B99F}"/>
              </a:ext>
            </a:extLst>
          </p:cNvPr>
          <p:cNvSpPr>
            <a:spLocks noGrp="1"/>
          </p:cNvSpPr>
          <p:nvPr>
            <p:ph type="title"/>
          </p:nvPr>
        </p:nvSpPr>
        <p:spPr>
          <a:xfrm>
            <a:off x="720081" y="192515"/>
            <a:ext cx="11385780" cy="457200"/>
          </a:xfrm>
        </p:spPr>
        <p:txBody>
          <a:bodyPr/>
          <a:lstStyle/>
          <a:p>
            <a:r>
              <a:rPr lang="en-GB" dirty="0"/>
              <a:t>Organizing reporting and discussion of technical specifications document across WPs</a:t>
            </a:r>
          </a:p>
        </p:txBody>
      </p:sp>
      <p:graphicFrame>
        <p:nvGraphicFramePr>
          <p:cNvPr id="8" name="Content Placeholder 7">
            <a:extLst>
              <a:ext uri="{FF2B5EF4-FFF2-40B4-BE49-F238E27FC236}">
                <a16:creationId xmlns:a16="http://schemas.microsoft.com/office/drawing/2014/main" id="{F5944046-1AAA-B2D4-35EE-39BB5DA4FF3D}"/>
              </a:ext>
            </a:extLst>
          </p:cNvPr>
          <p:cNvGraphicFramePr>
            <a:graphicFrameLocks noGrp="1"/>
          </p:cNvGraphicFramePr>
          <p:nvPr>
            <p:ph idx="1"/>
            <p:extLst>
              <p:ext uri="{D42A27DB-BD31-4B8C-83A1-F6EECF244321}">
                <p14:modId xmlns:p14="http://schemas.microsoft.com/office/powerpoint/2010/main" val="4230721660"/>
              </p:ext>
            </p:extLst>
          </p:nvPr>
        </p:nvGraphicFramePr>
        <p:xfrm>
          <a:off x="0" y="664030"/>
          <a:ext cx="12191999" cy="5946908"/>
        </p:xfrm>
        <a:graphic>
          <a:graphicData uri="http://schemas.openxmlformats.org/drawingml/2006/table">
            <a:tbl>
              <a:tblPr firstRow="1" bandRow="1">
                <a:tableStyleId>{5C22544A-7EE6-4342-B048-85BDC9FD1C3A}</a:tableStyleId>
              </a:tblPr>
              <a:tblGrid>
                <a:gridCol w="5500993">
                  <a:extLst>
                    <a:ext uri="{9D8B030D-6E8A-4147-A177-3AD203B41FA5}">
                      <a16:colId xmlns:a16="http://schemas.microsoft.com/office/drawing/2014/main" val="3147942648"/>
                    </a:ext>
                  </a:extLst>
                </a:gridCol>
                <a:gridCol w="2627006">
                  <a:extLst>
                    <a:ext uri="{9D8B030D-6E8A-4147-A177-3AD203B41FA5}">
                      <a16:colId xmlns:a16="http://schemas.microsoft.com/office/drawing/2014/main" val="2384722763"/>
                    </a:ext>
                  </a:extLst>
                </a:gridCol>
                <a:gridCol w="4064000">
                  <a:extLst>
                    <a:ext uri="{9D8B030D-6E8A-4147-A177-3AD203B41FA5}">
                      <a16:colId xmlns:a16="http://schemas.microsoft.com/office/drawing/2014/main" val="1845644059"/>
                    </a:ext>
                  </a:extLst>
                </a:gridCol>
              </a:tblGrid>
              <a:tr h="419351">
                <a:tc>
                  <a:txBody>
                    <a:bodyPr/>
                    <a:lstStyle/>
                    <a:p>
                      <a:r>
                        <a:rPr lang="en-GB" sz="1300" dirty="0"/>
                        <a:t>Headline from technical specifications document</a:t>
                      </a:r>
                    </a:p>
                  </a:txBody>
                  <a:tcPr/>
                </a:tc>
                <a:tc>
                  <a:txBody>
                    <a:bodyPr/>
                    <a:lstStyle/>
                    <a:p>
                      <a:r>
                        <a:rPr lang="en-GB" sz="1300" dirty="0"/>
                        <a:t>WPs</a:t>
                      </a:r>
                    </a:p>
                  </a:txBody>
                  <a:tcPr/>
                </a:tc>
                <a:tc>
                  <a:txBody>
                    <a:bodyPr/>
                    <a:lstStyle/>
                    <a:p>
                      <a:r>
                        <a:rPr lang="en-GB" sz="1300" dirty="0"/>
                        <a:t>Lead WP for reporting</a:t>
                      </a:r>
                    </a:p>
                  </a:txBody>
                  <a:tcPr/>
                </a:tc>
                <a:extLst>
                  <a:ext uri="{0D108BD9-81ED-4DB2-BD59-A6C34878D82A}">
                    <a16:rowId xmlns:a16="http://schemas.microsoft.com/office/drawing/2014/main" val="3553187750"/>
                  </a:ext>
                </a:extLst>
              </a:tr>
              <a:tr h="1250807">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1.1. R&amp;D related to W wall sources and transport    </a:t>
                      </a:r>
                    </a:p>
                    <a:p>
                      <a:pPr marL="285750" marR="0" lvl="0" indent="-285750" algn="l" defTabSz="685800" eaLnBrk="1" fontAlgn="auto" latinLnBrk="0" hangingPunct="1">
                        <a:lnSpc>
                          <a:spcPct val="100000"/>
                        </a:lnSpc>
                        <a:spcBef>
                          <a:spcPts val="0"/>
                        </a:spcBef>
                        <a:spcAft>
                          <a:spcPts val="0"/>
                        </a:spcAft>
                        <a:buClrTx/>
                        <a:buSzTx/>
                        <a:buFontTx/>
                        <a:buChar char="-"/>
                        <a:tabLst/>
                        <a:defRPr/>
                      </a:pPr>
                      <a:r>
                        <a:rPr lang="en-GB" sz="1300" b="1" i="1" dirty="0">
                          <a:solidFill>
                            <a:schemeClr val="dk1"/>
                          </a:solidFill>
                          <a:effectLst/>
                          <a:latin typeface="+mn-lt"/>
                          <a:ea typeface="+mn-ea"/>
                          <a:cs typeface="+mn-cs"/>
                        </a:rPr>
                        <a:t>Experiments to characterize physics processes leading to W wall source, W SOL transport and W pedestal transport and its </a:t>
                      </a:r>
                      <a:r>
                        <a:rPr lang="en-GB" sz="1300" b="1" i="1" dirty="0" err="1">
                          <a:solidFill>
                            <a:schemeClr val="dk1"/>
                          </a:solidFill>
                          <a:effectLst/>
                          <a:latin typeface="+mn-lt"/>
                          <a:ea typeface="+mn-ea"/>
                          <a:cs typeface="+mn-cs"/>
                        </a:rPr>
                        <a:t>extrapolability</a:t>
                      </a:r>
                      <a:r>
                        <a:rPr lang="en-GB" sz="1300" b="1" i="1" dirty="0">
                          <a:solidFill>
                            <a:schemeClr val="dk1"/>
                          </a:solidFill>
                          <a:effectLst/>
                          <a:latin typeface="+mn-lt"/>
                          <a:ea typeface="+mn-ea"/>
                          <a:cs typeface="+mn-cs"/>
                        </a:rPr>
                        <a:t> to ITER.</a:t>
                      </a:r>
                      <a:endParaRPr lang="en-GB" sz="1300" b="0" i="0" dirty="0">
                        <a:solidFill>
                          <a:schemeClr val="dk1"/>
                        </a:solidFill>
                        <a:effectLst/>
                        <a:latin typeface="+mn-lt"/>
                        <a:ea typeface="+mn-ea"/>
                        <a:cs typeface="+mn-cs"/>
                      </a:endParaRPr>
                    </a:p>
                    <a:p>
                      <a:pPr marL="285750" marR="0" lvl="0" indent="-285750" algn="l" defTabSz="685800" eaLnBrk="1" fontAlgn="auto" latinLnBrk="0" hangingPunct="1">
                        <a:lnSpc>
                          <a:spcPct val="100000"/>
                        </a:lnSpc>
                        <a:spcBef>
                          <a:spcPts val="0"/>
                        </a:spcBef>
                        <a:spcAft>
                          <a:spcPts val="0"/>
                        </a:spcAft>
                        <a:buClrTx/>
                        <a:buSzTx/>
                        <a:buFontTx/>
                        <a:buChar char="-"/>
                        <a:tabLst/>
                        <a:defRPr/>
                      </a:pPr>
                      <a:r>
                        <a:rPr lang="en-GB" sz="1300" b="1" i="1" dirty="0">
                          <a:solidFill>
                            <a:schemeClr val="dk1"/>
                          </a:solidFill>
                          <a:effectLst/>
                          <a:latin typeface="+mn-lt"/>
                          <a:ea typeface="+mn-ea"/>
                          <a:cs typeface="+mn-cs"/>
                        </a:rPr>
                        <a:t>GDC-</a:t>
                      </a:r>
                      <a:r>
                        <a:rPr lang="en-GB" sz="1300" b="1" i="1" dirty="0" err="1">
                          <a:solidFill>
                            <a:schemeClr val="dk1"/>
                          </a:solidFill>
                          <a:effectLst/>
                          <a:latin typeface="+mn-lt"/>
                          <a:ea typeface="+mn-ea"/>
                          <a:cs typeface="+mn-cs"/>
                        </a:rPr>
                        <a:t>Boronization</a:t>
                      </a:r>
                      <a:r>
                        <a:rPr lang="en-GB" sz="1300" b="1" i="1" dirty="0">
                          <a:solidFill>
                            <a:schemeClr val="dk1"/>
                          </a:solidFill>
                          <a:effectLst/>
                          <a:latin typeface="+mn-lt"/>
                          <a:ea typeface="+mn-ea"/>
                          <a:cs typeface="+mn-cs"/>
                        </a:rPr>
                        <a:t> optimization: Impact of GDC distribution on </a:t>
                      </a:r>
                      <a:r>
                        <a:rPr lang="en-GB" sz="1300" b="1" i="1" dirty="0" err="1">
                          <a:solidFill>
                            <a:schemeClr val="dk1"/>
                          </a:solidFill>
                          <a:effectLst/>
                          <a:latin typeface="+mn-lt"/>
                          <a:ea typeface="+mn-ea"/>
                          <a:cs typeface="+mn-cs"/>
                        </a:rPr>
                        <a:t>boronization</a:t>
                      </a:r>
                      <a:r>
                        <a:rPr lang="en-GB" sz="1300" b="1" i="1" dirty="0">
                          <a:solidFill>
                            <a:schemeClr val="dk1"/>
                          </a:solidFill>
                          <a:effectLst/>
                          <a:latin typeface="+mn-lt"/>
                          <a:ea typeface="+mn-ea"/>
                          <a:cs typeface="+mn-cs"/>
                        </a:rPr>
                        <a:t> effectiveness for oxygen removal and for limiter start-up</a:t>
                      </a:r>
                      <a:endParaRPr lang="en-DE" sz="1300" dirty="0">
                        <a:solidFill>
                          <a:schemeClr val="dk1"/>
                        </a:solidFill>
                        <a:effectLst/>
                        <a:latin typeface="+mn-lt"/>
                        <a:ea typeface="+mn-ea"/>
                        <a:cs typeface="+mn-cs"/>
                      </a:endParaRPr>
                    </a:p>
                    <a:p>
                      <a:pPr marL="285750" marR="0" lvl="0" indent="-285750" algn="l" defTabSz="685800" eaLnBrk="1" fontAlgn="auto" latinLnBrk="0" hangingPunct="1">
                        <a:lnSpc>
                          <a:spcPct val="100000"/>
                        </a:lnSpc>
                        <a:spcBef>
                          <a:spcPts val="0"/>
                        </a:spcBef>
                        <a:spcAft>
                          <a:spcPts val="0"/>
                        </a:spcAft>
                        <a:buClrTx/>
                        <a:buSzTx/>
                        <a:buFontTx/>
                        <a:buChar char="-"/>
                        <a:tabLst/>
                        <a:defRPr/>
                      </a:pPr>
                      <a:r>
                        <a:rPr lang="en-GB" sz="1300" b="1" i="1" dirty="0">
                          <a:solidFill>
                            <a:schemeClr val="dk1"/>
                          </a:solidFill>
                          <a:effectLst/>
                          <a:latin typeface="+mn-lt"/>
                          <a:ea typeface="+mn-ea"/>
                          <a:cs typeface="+mn-cs"/>
                        </a:rPr>
                        <a:t>ELM control and no-ELM scenarios with W wall</a:t>
                      </a:r>
                    </a:p>
                    <a:p>
                      <a:pPr marL="285750" marR="0" lvl="0" indent="-285750" algn="l" defTabSz="685800" eaLnBrk="1" fontAlgn="auto" latinLnBrk="0" hangingPunct="1">
                        <a:lnSpc>
                          <a:spcPct val="100000"/>
                        </a:lnSpc>
                        <a:spcBef>
                          <a:spcPts val="0"/>
                        </a:spcBef>
                        <a:spcAft>
                          <a:spcPts val="0"/>
                        </a:spcAft>
                        <a:buClrTx/>
                        <a:buSzTx/>
                        <a:buFontTx/>
                        <a:buChar char="-"/>
                        <a:tabLst/>
                        <a:defRPr/>
                      </a:pPr>
                      <a:r>
                        <a:rPr lang="en-GB" sz="1350" b="1" i="1" dirty="0">
                          <a:solidFill>
                            <a:srgbClr val="FF0000"/>
                          </a:solidFill>
                          <a:effectLst/>
                          <a:latin typeface="+mn-lt"/>
                          <a:ea typeface="+mn-ea"/>
                          <a:cs typeface="+mn-cs"/>
                        </a:rPr>
                        <a:t>Qualification of W-based PFCs for the temporary first wall regarding plasma loading in linear devices</a:t>
                      </a:r>
                      <a:endParaRPr lang="en-DE" sz="1300" b="1" i="1" dirty="0">
                        <a:solidFill>
                          <a:srgbClr val="FF0000"/>
                        </a:solidFill>
                        <a:effectLst/>
                        <a:latin typeface="+mn-lt"/>
                        <a:ea typeface="+mn-ea"/>
                        <a:cs typeface="+mn-cs"/>
                      </a:endParaRPr>
                    </a:p>
                  </a:txBody>
                  <a:tcPr/>
                </a:tc>
                <a:tc>
                  <a:txBody>
                    <a:bodyPr/>
                    <a:lstStyle/>
                    <a:p>
                      <a:r>
                        <a:rPr lang="en-GB" sz="1300" dirty="0"/>
                        <a:t>WP PWIE, WP TE</a:t>
                      </a:r>
                    </a:p>
                  </a:txBody>
                  <a:tcPr/>
                </a:tc>
                <a:tc>
                  <a:txBody>
                    <a:bodyPr/>
                    <a:lstStyle/>
                    <a:p>
                      <a:endParaRPr lang="en-GB" sz="1300" dirty="0"/>
                    </a:p>
                    <a:p>
                      <a:r>
                        <a:rPr lang="en-GB" sz="1300" dirty="0"/>
                        <a:t>WP </a:t>
                      </a:r>
                      <a:r>
                        <a:rPr lang="en-GB" sz="1300" strike="sngStrike" dirty="0"/>
                        <a:t>PWIE</a:t>
                      </a:r>
                      <a:r>
                        <a:rPr lang="en-GB" sz="1300" dirty="0"/>
                        <a:t> </a:t>
                      </a:r>
                      <a:r>
                        <a:rPr lang="en-GB" sz="1300" dirty="0">
                          <a:solidFill>
                            <a:srgbClr val="FF0000"/>
                          </a:solidFill>
                        </a:rPr>
                        <a:t>TE</a:t>
                      </a:r>
                    </a:p>
                    <a:p>
                      <a:endParaRPr lang="en-GB" sz="1300" dirty="0"/>
                    </a:p>
                    <a:p>
                      <a:endParaRPr lang="en-GB" sz="1300"/>
                    </a:p>
                    <a:p>
                      <a:r>
                        <a:rPr lang="en-GB" sz="1300"/>
                        <a:t>WP </a:t>
                      </a:r>
                      <a:r>
                        <a:rPr lang="en-GB" sz="1300" dirty="0"/>
                        <a:t>TE</a:t>
                      </a:r>
                    </a:p>
                    <a:p>
                      <a:endParaRPr lang="en-GB" sz="1300" dirty="0"/>
                    </a:p>
                    <a:p>
                      <a:r>
                        <a:rPr lang="en-GB" sz="1300" dirty="0"/>
                        <a:t>WP TE</a:t>
                      </a:r>
                    </a:p>
                    <a:p>
                      <a:r>
                        <a:rPr lang="en-GB" sz="1300" dirty="0">
                          <a:solidFill>
                            <a:srgbClr val="FF0000"/>
                          </a:solidFill>
                        </a:rPr>
                        <a:t>WP PWIE</a:t>
                      </a:r>
                    </a:p>
                  </a:txBody>
                  <a:tcPr/>
                </a:tc>
                <a:extLst>
                  <a:ext uri="{0D108BD9-81ED-4DB2-BD59-A6C34878D82A}">
                    <a16:rowId xmlns:a16="http://schemas.microsoft.com/office/drawing/2014/main" val="1330021535"/>
                  </a:ext>
                </a:extLst>
              </a:tr>
              <a:tr h="276380">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1.2. Fuel retention and removal from </a:t>
                      </a:r>
                      <a:r>
                        <a:rPr lang="en-GB" sz="1300" b="1" dirty="0" err="1">
                          <a:solidFill>
                            <a:schemeClr val="dk1"/>
                          </a:solidFill>
                          <a:effectLst/>
                          <a:latin typeface="+mn-lt"/>
                          <a:ea typeface="+mn-ea"/>
                          <a:cs typeface="+mn-cs"/>
                        </a:rPr>
                        <a:t>Boronized</a:t>
                      </a:r>
                      <a:r>
                        <a:rPr lang="en-GB" sz="1300" b="1" dirty="0">
                          <a:solidFill>
                            <a:schemeClr val="dk1"/>
                          </a:solidFill>
                          <a:effectLst/>
                          <a:latin typeface="+mn-lt"/>
                          <a:ea typeface="+mn-ea"/>
                          <a:cs typeface="+mn-cs"/>
                        </a:rPr>
                        <a:t> W PFCs</a:t>
                      </a:r>
                      <a:endParaRPr lang="en-DE" sz="1300" dirty="0">
                        <a:solidFill>
                          <a:schemeClr val="dk1"/>
                        </a:solidFill>
                        <a:effectLst/>
                        <a:latin typeface="+mn-lt"/>
                        <a:ea typeface="+mn-ea"/>
                        <a:cs typeface="+mn-cs"/>
                      </a:endParaRPr>
                    </a:p>
                  </a:txBody>
                  <a:tcPr/>
                </a:tc>
                <a:tc>
                  <a:txBody>
                    <a:bodyPr/>
                    <a:lstStyle/>
                    <a:p>
                      <a:r>
                        <a:rPr lang="en-GB" sz="1300" dirty="0"/>
                        <a:t>WP PWIE, WP TE</a:t>
                      </a:r>
                    </a:p>
                  </a:txBody>
                  <a:tcPr/>
                </a:tc>
                <a:tc>
                  <a:txBody>
                    <a:bodyPr/>
                    <a:lstStyle/>
                    <a:p>
                      <a:r>
                        <a:rPr lang="en-GB" sz="1300" dirty="0"/>
                        <a:t>WP PWIE</a:t>
                      </a:r>
                    </a:p>
                  </a:txBody>
                  <a:tcPr/>
                </a:tc>
                <a:extLst>
                  <a:ext uri="{0D108BD9-81ED-4DB2-BD59-A6C34878D82A}">
                    <a16:rowId xmlns:a16="http://schemas.microsoft.com/office/drawing/2014/main" val="2611952756"/>
                  </a:ext>
                </a:extLst>
              </a:tr>
              <a:tr h="270489">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1.3. ICH supported plasma start-up</a:t>
                      </a:r>
                      <a:endParaRPr lang="en-DE" sz="1300" dirty="0">
                        <a:solidFill>
                          <a:schemeClr val="dk1"/>
                        </a:solidFill>
                        <a:effectLst/>
                        <a:latin typeface="+mn-lt"/>
                        <a:ea typeface="+mn-ea"/>
                        <a:cs typeface="+mn-cs"/>
                      </a:endParaRPr>
                    </a:p>
                  </a:txBody>
                  <a:tcPr/>
                </a:tc>
                <a:tc>
                  <a:txBody>
                    <a:bodyPr/>
                    <a:lstStyle/>
                    <a:p>
                      <a:r>
                        <a:rPr lang="en-GB" sz="1300" dirty="0"/>
                        <a:t>WP TE</a:t>
                      </a:r>
                    </a:p>
                  </a:txBody>
                  <a:tcPr/>
                </a:tc>
                <a:tc>
                  <a:txBody>
                    <a:bodyPr/>
                    <a:lstStyle/>
                    <a:p>
                      <a:r>
                        <a:rPr lang="en-GB" sz="1300" dirty="0"/>
                        <a:t>WP TE</a:t>
                      </a:r>
                    </a:p>
                  </a:txBody>
                  <a:tcPr/>
                </a:tc>
                <a:extLst>
                  <a:ext uri="{0D108BD9-81ED-4DB2-BD59-A6C34878D82A}">
                    <a16:rowId xmlns:a16="http://schemas.microsoft.com/office/drawing/2014/main" val="1612068930"/>
                  </a:ext>
                </a:extLst>
              </a:tr>
              <a:tr h="264598">
                <a:tc>
                  <a:txBody>
                    <a:bodyPr/>
                    <a:lstStyle/>
                    <a:p>
                      <a:r>
                        <a:rPr lang="en-GB" sz="1300" b="1" dirty="0">
                          <a:solidFill>
                            <a:schemeClr val="dk1"/>
                          </a:solidFill>
                          <a:effectLst/>
                          <a:latin typeface="+mn-lt"/>
                          <a:ea typeface="+mn-ea"/>
                          <a:cs typeface="+mn-cs"/>
                        </a:rPr>
                        <a:t>1.4. Disruptions and disruption mitigation </a:t>
                      </a:r>
                      <a:endParaRPr lang="en-GB" sz="1300" dirty="0"/>
                    </a:p>
                  </a:txBody>
                  <a:tcPr/>
                </a:tc>
                <a:tc>
                  <a:txBody>
                    <a:bodyPr/>
                    <a:lstStyle/>
                    <a:p>
                      <a:r>
                        <a:rPr lang="en-GB" sz="1300" dirty="0"/>
                        <a:t>WP TE, WP PWIE, WP TM</a:t>
                      </a:r>
                    </a:p>
                  </a:txBody>
                  <a:tcPr/>
                </a:tc>
                <a:tc>
                  <a:txBody>
                    <a:bodyPr/>
                    <a:lstStyle/>
                    <a:p>
                      <a:r>
                        <a:rPr lang="en-GB" sz="1300" dirty="0"/>
                        <a:t>WP TE</a:t>
                      </a:r>
                    </a:p>
                  </a:txBody>
                  <a:tcPr/>
                </a:tc>
                <a:extLst>
                  <a:ext uri="{0D108BD9-81ED-4DB2-BD59-A6C34878D82A}">
                    <a16:rowId xmlns:a16="http://schemas.microsoft.com/office/drawing/2014/main" val="1715522576"/>
                  </a:ext>
                </a:extLst>
              </a:tr>
              <a:tr h="281378">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1.5. Issues in the application of ECH to ITER scenarios</a:t>
                      </a:r>
                      <a:endParaRPr lang="en-DE" sz="1300" dirty="0">
                        <a:solidFill>
                          <a:schemeClr val="dk1"/>
                        </a:solidFill>
                        <a:effectLst/>
                        <a:latin typeface="+mn-lt"/>
                        <a:ea typeface="+mn-ea"/>
                        <a:cs typeface="+mn-cs"/>
                      </a:endParaRPr>
                    </a:p>
                  </a:txBody>
                  <a:tcPr/>
                </a:tc>
                <a:tc>
                  <a:txBody>
                    <a:bodyPr/>
                    <a:lstStyle/>
                    <a:p>
                      <a:r>
                        <a:rPr lang="en-GB" sz="1300" dirty="0"/>
                        <a:t>WP TE</a:t>
                      </a:r>
                    </a:p>
                  </a:txBody>
                  <a:tcPr/>
                </a:tc>
                <a:tc>
                  <a:txBody>
                    <a:bodyPr/>
                    <a:lstStyle/>
                    <a:p>
                      <a:r>
                        <a:rPr lang="en-GB" sz="1300" dirty="0"/>
                        <a:t>WP TE</a:t>
                      </a:r>
                    </a:p>
                  </a:txBody>
                  <a:tcPr/>
                </a:tc>
                <a:extLst>
                  <a:ext uri="{0D108BD9-81ED-4DB2-BD59-A6C34878D82A}">
                    <a16:rowId xmlns:a16="http://schemas.microsoft.com/office/drawing/2014/main" val="2481242257"/>
                  </a:ext>
                </a:extLst>
              </a:tr>
              <a:tr h="476498">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2.1. HFPS improvements</a:t>
                      </a:r>
                      <a:endParaRPr lang="en-DE" sz="1300" dirty="0">
                        <a:solidFill>
                          <a:schemeClr val="dk1"/>
                        </a:solidFill>
                        <a:effectLst/>
                        <a:latin typeface="+mn-lt"/>
                        <a:ea typeface="+mn-ea"/>
                        <a:cs typeface="+mn-cs"/>
                      </a:endParaRPr>
                    </a:p>
                  </a:txBody>
                  <a:tcPr/>
                </a:tc>
                <a:tc>
                  <a:txBody>
                    <a:bodyPr/>
                    <a:lstStyle/>
                    <a:p>
                      <a:r>
                        <a:rPr lang="en-GB" sz="1300" dirty="0"/>
                        <a:t>WP TM, WP TE</a:t>
                      </a:r>
                    </a:p>
                  </a:txBody>
                  <a:tcPr/>
                </a:tc>
                <a:tc>
                  <a:txBody>
                    <a:bodyPr/>
                    <a:lstStyle/>
                    <a:p>
                      <a:r>
                        <a:rPr lang="en-GB" sz="1300" dirty="0"/>
                        <a:t>WP TM (as focus is on model development, but also requires a lot of modelling that sits in WP TE)</a:t>
                      </a:r>
                    </a:p>
                  </a:txBody>
                  <a:tcPr/>
                </a:tc>
                <a:extLst>
                  <a:ext uri="{0D108BD9-81ED-4DB2-BD59-A6C34878D82A}">
                    <a16:rowId xmlns:a16="http://schemas.microsoft.com/office/drawing/2014/main" val="1012323138"/>
                  </a:ext>
                </a:extLst>
              </a:tr>
              <a:tr h="263900">
                <a:tc>
                  <a:txBody>
                    <a:bodyPr/>
                    <a:lstStyle/>
                    <a:p>
                      <a:r>
                        <a:rPr lang="en-GB" sz="1300" b="1" dirty="0">
                          <a:solidFill>
                            <a:schemeClr val="dk1"/>
                          </a:solidFill>
                          <a:effectLst/>
                          <a:latin typeface="+mn-lt"/>
                          <a:ea typeface="+mn-ea"/>
                          <a:cs typeface="+mn-cs"/>
                        </a:rPr>
                        <a:t>2.2 Use of MUSCLE3 for persistent actors</a:t>
                      </a:r>
                      <a:r>
                        <a:rPr lang="en-DE" sz="1300" dirty="0">
                          <a:effectLst/>
                        </a:rPr>
                        <a:t> </a:t>
                      </a:r>
                      <a:endParaRPr lang="en-GB" sz="1300" dirty="0"/>
                    </a:p>
                  </a:txBody>
                  <a:tcPr/>
                </a:tc>
                <a:tc>
                  <a:txBody>
                    <a:bodyPr/>
                    <a:lstStyle/>
                    <a:p>
                      <a:r>
                        <a:rPr lang="en-GB" sz="1300" dirty="0"/>
                        <a:t>WP TM, WP TE</a:t>
                      </a:r>
                    </a:p>
                  </a:txBody>
                  <a:tcPr/>
                </a:tc>
                <a:tc>
                  <a:txBody>
                    <a:bodyPr/>
                    <a:lstStyle/>
                    <a:p>
                      <a:r>
                        <a:rPr lang="en-GB" sz="1300" dirty="0"/>
                        <a:t>WP TM</a:t>
                      </a:r>
                    </a:p>
                  </a:txBody>
                  <a:tcPr/>
                </a:tc>
                <a:extLst>
                  <a:ext uri="{0D108BD9-81ED-4DB2-BD59-A6C34878D82A}">
                    <a16:rowId xmlns:a16="http://schemas.microsoft.com/office/drawing/2014/main" val="2403909379"/>
                  </a:ext>
                </a:extLst>
              </a:tr>
              <a:tr h="273123">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2.3. Development of wall inventory model in SOLPS-ITER</a:t>
                      </a:r>
                      <a:endParaRPr lang="en-DE" sz="1300" dirty="0">
                        <a:solidFill>
                          <a:schemeClr val="dk1"/>
                        </a:solidFill>
                        <a:effectLst/>
                        <a:latin typeface="+mn-lt"/>
                        <a:ea typeface="+mn-ea"/>
                        <a:cs typeface="+mn-cs"/>
                      </a:endParaRPr>
                    </a:p>
                  </a:txBody>
                  <a:tcPr/>
                </a:tc>
                <a:tc>
                  <a:txBody>
                    <a:bodyPr/>
                    <a:lstStyle/>
                    <a:p>
                      <a:r>
                        <a:rPr lang="en-GB" sz="1300" dirty="0"/>
                        <a:t>WP PWIE, WP TE</a:t>
                      </a:r>
                    </a:p>
                  </a:txBody>
                  <a:tcPr/>
                </a:tc>
                <a:tc>
                  <a:txBody>
                    <a:bodyPr/>
                    <a:lstStyle/>
                    <a:p>
                      <a:r>
                        <a:rPr lang="en-GB" sz="1300" dirty="0"/>
                        <a:t>WP PWIE</a:t>
                      </a:r>
                    </a:p>
                  </a:txBody>
                  <a:tcPr/>
                </a:tc>
                <a:extLst>
                  <a:ext uri="{0D108BD9-81ED-4DB2-BD59-A6C34878D82A}">
                    <a16:rowId xmlns:a16="http://schemas.microsoft.com/office/drawing/2014/main" val="2709811863"/>
                  </a:ext>
                </a:extLst>
              </a:tr>
              <a:tr h="257991">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2.4. Analysis workflows for experimental data</a:t>
                      </a:r>
                      <a:endParaRPr lang="en-DE" sz="1300" dirty="0">
                        <a:solidFill>
                          <a:schemeClr val="dk1"/>
                        </a:solidFill>
                        <a:effectLst/>
                        <a:latin typeface="+mn-lt"/>
                        <a:ea typeface="+mn-ea"/>
                        <a:cs typeface="+mn-cs"/>
                      </a:endParaRPr>
                    </a:p>
                  </a:txBody>
                  <a:tcPr/>
                </a:tc>
                <a:tc>
                  <a:txBody>
                    <a:bodyPr/>
                    <a:lstStyle/>
                    <a:p>
                      <a:r>
                        <a:rPr lang="en-GB" sz="1300" dirty="0"/>
                        <a:t>WP TM, WP AC, WP TE</a:t>
                      </a:r>
                    </a:p>
                  </a:txBody>
                  <a:tcPr/>
                </a:tc>
                <a:tc>
                  <a:txBody>
                    <a:bodyPr/>
                    <a:lstStyle/>
                    <a:p>
                      <a:r>
                        <a:rPr lang="en-GB" sz="1300" dirty="0"/>
                        <a:t>WP TM</a:t>
                      </a:r>
                    </a:p>
                  </a:txBody>
                  <a:tcPr/>
                </a:tc>
                <a:extLst>
                  <a:ext uri="{0D108BD9-81ED-4DB2-BD59-A6C34878D82A}">
                    <a16:rowId xmlns:a16="http://schemas.microsoft.com/office/drawing/2014/main" val="1640592659"/>
                  </a:ext>
                </a:extLst>
              </a:tr>
              <a:tr h="278269">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3.1. Use and validation of analysis workflows for experimental data </a:t>
                      </a:r>
                      <a:endParaRPr lang="en-DE" sz="1300" dirty="0">
                        <a:solidFill>
                          <a:schemeClr val="dk1"/>
                        </a:solidFill>
                        <a:effectLst/>
                        <a:latin typeface="+mn-lt"/>
                        <a:ea typeface="+mn-ea"/>
                        <a:cs typeface="+mn-cs"/>
                      </a:endParaRPr>
                    </a:p>
                  </a:txBody>
                  <a:tcPr/>
                </a:tc>
                <a:tc>
                  <a:txBody>
                    <a:bodyPr/>
                    <a:lstStyle/>
                    <a:p>
                      <a:r>
                        <a:rPr lang="en-GB" sz="1300" dirty="0"/>
                        <a:t>WP TM, WP AC, WP TE</a:t>
                      </a:r>
                    </a:p>
                  </a:txBody>
                  <a:tcPr/>
                </a:tc>
                <a:tc>
                  <a:txBody>
                    <a:bodyPr/>
                    <a:lstStyle/>
                    <a:p>
                      <a:r>
                        <a:rPr lang="en-GB" sz="1300" dirty="0"/>
                        <a:t>WP TE</a:t>
                      </a:r>
                    </a:p>
                  </a:txBody>
                  <a:tcPr/>
                </a:tc>
                <a:extLst>
                  <a:ext uri="{0D108BD9-81ED-4DB2-BD59-A6C34878D82A}">
                    <a16:rowId xmlns:a16="http://schemas.microsoft.com/office/drawing/2014/main" val="3312089488"/>
                  </a:ext>
                </a:extLst>
              </a:tr>
              <a:tr h="476498">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3.2. Validation of SOLPS-ITER wide grid and ensuing W source/transport (ERO 2.0/</a:t>
                      </a:r>
                      <a:r>
                        <a:rPr lang="en-GB" sz="1300" b="1" dirty="0" err="1">
                          <a:solidFill>
                            <a:schemeClr val="dk1"/>
                          </a:solidFill>
                          <a:effectLst/>
                          <a:latin typeface="+mn-lt"/>
                          <a:ea typeface="+mn-ea"/>
                          <a:cs typeface="+mn-cs"/>
                        </a:rPr>
                        <a:t>WallDYN</a:t>
                      </a:r>
                      <a:r>
                        <a:rPr lang="en-GB" sz="1300" b="1" dirty="0">
                          <a:solidFill>
                            <a:schemeClr val="dk1"/>
                          </a:solidFill>
                          <a:effectLst/>
                          <a:latin typeface="+mn-lt"/>
                          <a:ea typeface="+mn-ea"/>
                          <a:cs typeface="+mn-cs"/>
                        </a:rPr>
                        <a:t>) </a:t>
                      </a:r>
                      <a:endParaRPr lang="en-DE" sz="1300" dirty="0">
                        <a:solidFill>
                          <a:schemeClr val="dk1"/>
                        </a:solidFill>
                        <a:effectLst/>
                        <a:latin typeface="+mn-lt"/>
                        <a:ea typeface="+mn-ea"/>
                        <a:cs typeface="+mn-cs"/>
                      </a:endParaRPr>
                    </a:p>
                  </a:txBody>
                  <a:tcPr/>
                </a:tc>
                <a:tc>
                  <a:txBody>
                    <a:bodyPr/>
                    <a:lstStyle/>
                    <a:p>
                      <a:r>
                        <a:rPr lang="en-GB" sz="1300" dirty="0"/>
                        <a:t>WP PWIE, WP TE, WP TM</a:t>
                      </a:r>
                    </a:p>
                  </a:txBody>
                  <a:tcPr/>
                </a:tc>
                <a:tc>
                  <a:txBody>
                    <a:bodyPr/>
                    <a:lstStyle/>
                    <a:p>
                      <a:r>
                        <a:rPr lang="en-GB" sz="1300" strike="sngStrike" dirty="0"/>
                        <a:t>WP TE (since far SOL transport focus)</a:t>
                      </a:r>
                    </a:p>
                    <a:p>
                      <a:r>
                        <a:rPr lang="en-GB" sz="1300" dirty="0">
                          <a:solidFill>
                            <a:srgbClr val="FF0000"/>
                          </a:solidFill>
                        </a:rPr>
                        <a:t>PWIE</a:t>
                      </a:r>
                    </a:p>
                  </a:txBody>
                  <a:tcPr/>
                </a:tc>
                <a:extLst>
                  <a:ext uri="{0D108BD9-81ED-4DB2-BD59-A6C34878D82A}">
                    <a16:rowId xmlns:a16="http://schemas.microsoft.com/office/drawing/2014/main" val="3075681034"/>
                  </a:ext>
                </a:extLst>
              </a:tr>
              <a:tr h="345957">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300" b="1" dirty="0">
                          <a:solidFill>
                            <a:schemeClr val="dk1"/>
                          </a:solidFill>
                          <a:effectLst/>
                          <a:latin typeface="+mn-lt"/>
                          <a:ea typeface="+mn-ea"/>
                          <a:cs typeface="+mn-cs"/>
                        </a:rPr>
                        <a:t>3.3. Validation of HFPS, DINA-HFPS plasma simulators</a:t>
                      </a:r>
                      <a:endParaRPr lang="en-DE" sz="1300" dirty="0">
                        <a:solidFill>
                          <a:schemeClr val="dk1"/>
                        </a:solidFill>
                        <a:effectLst/>
                        <a:latin typeface="+mn-lt"/>
                        <a:ea typeface="+mn-ea"/>
                        <a:cs typeface="+mn-cs"/>
                      </a:endParaRPr>
                    </a:p>
                  </a:txBody>
                  <a:tcPr/>
                </a:tc>
                <a:tc>
                  <a:txBody>
                    <a:bodyPr/>
                    <a:lstStyle/>
                    <a:p>
                      <a:r>
                        <a:rPr lang="en-GB" sz="1300" dirty="0"/>
                        <a:t>WP AC, WP TE, WP TM</a:t>
                      </a:r>
                    </a:p>
                  </a:txBody>
                  <a:tcPr/>
                </a:tc>
                <a:tc>
                  <a:txBody>
                    <a:bodyPr/>
                    <a:lstStyle/>
                    <a:p>
                      <a:r>
                        <a:rPr lang="en-GB" sz="1300" dirty="0"/>
                        <a:t>WP TE</a:t>
                      </a:r>
                    </a:p>
                  </a:txBody>
                  <a:tcPr/>
                </a:tc>
                <a:extLst>
                  <a:ext uri="{0D108BD9-81ED-4DB2-BD59-A6C34878D82A}">
                    <a16:rowId xmlns:a16="http://schemas.microsoft.com/office/drawing/2014/main" val="748189361"/>
                  </a:ext>
                </a:extLst>
              </a:tr>
            </a:tbl>
          </a:graphicData>
        </a:graphic>
      </p:graphicFrame>
      <p:sp>
        <p:nvSpPr>
          <p:cNvPr id="4" name="Footer Placeholder 3">
            <a:extLst>
              <a:ext uri="{FF2B5EF4-FFF2-40B4-BE49-F238E27FC236}">
                <a16:creationId xmlns:a16="http://schemas.microsoft.com/office/drawing/2014/main" id="{F08EF279-E6C3-7262-6E1D-83A0CB2247EE}"/>
              </a:ext>
            </a:extLst>
          </p:cNvPr>
          <p:cNvSpPr>
            <a:spLocks noGrp="1"/>
          </p:cNvSpPr>
          <p:nvPr>
            <p:ph type="ftr" sz="quarter" idx="11"/>
          </p:nvPr>
        </p:nvSpPr>
        <p:spPr>
          <a:xfrm>
            <a:off x="825624" y="6555770"/>
            <a:ext cx="4750228" cy="329614"/>
          </a:xfrm>
        </p:spPr>
        <p:txBody>
          <a:bodyPr/>
          <a:lstStyle/>
          <a:p>
            <a:pPr>
              <a:defRPr/>
            </a:pPr>
            <a:r>
              <a:rPr lang="en-GB" dirty="0">
                <a:solidFill>
                  <a:prstClr val="white"/>
                </a:solidFill>
              </a:rPr>
              <a:t>M. Wischmeier | FSD General Management | 5th of May 2026</a:t>
            </a:r>
            <a:endParaRPr lang="en-GB" dirty="0"/>
          </a:p>
        </p:txBody>
      </p:sp>
      <p:sp>
        <p:nvSpPr>
          <p:cNvPr id="5" name="Slide Number Placeholder 4">
            <a:extLst>
              <a:ext uri="{FF2B5EF4-FFF2-40B4-BE49-F238E27FC236}">
                <a16:creationId xmlns:a16="http://schemas.microsoft.com/office/drawing/2014/main" id="{B691D2F9-2D82-ABB7-7F83-42426B6386B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a:t>
            </a:fld>
            <a:endParaRPr lang="en-GB">
              <a:solidFill>
                <a:prstClr val="white"/>
              </a:solidFill>
            </a:endParaRPr>
          </a:p>
        </p:txBody>
      </p:sp>
    </p:spTree>
    <p:extLst>
      <p:ext uri="{BB962C8B-B14F-4D97-AF65-F5344CB8AC3E}">
        <p14:creationId xmlns:p14="http://schemas.microsoft.com/office/powerpoint/2010/main" val="399953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C0A4813F98B4E8220D530BDF75A91" ma:contentTypeVersion="14" ma:contentTypeDescription="Create a new document." ma:contentTypeScope="" ma:versionID="3830514e9c7495405a5d92ae566dfc7b">
  <xsd:schema xmlns:xsd="http://www.w3.org/2001/XMLSchema" xmlns:xs="http://www.w3.org/2001/XMLSchema" xmlns:p="http://schemas.microsoft.com/office/2006/metadata/properties" xmlns:ns2="11177149-811b-4568-8567-9b6fe1f0ad04" xmlns:ns3="09999def-ddca-44de-babb-767cbacbe94d" targetNamespace="http://schemas.microsoft.com/office/2006/metadata/properties" ma:root="true" ma:fieldsID="4bdd4f0be0b06ea428e35c2901d8fb68" ns2:_="" ns3:_="">
    <xsd:import namespace="11177149-811b-4568-8567-9b6fe1f0ad04"/>
    <xsd:import namespace="09999def-ddca-44de-babb-767cbacbe94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177149-811b-4568-8567-9b6fe1f0ad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999def-ddca-44de-babb-767cbacbe94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3afb5ea-19e9-4afc-baab-01e1ef14ec3b}" ma:internalName="TaxCatchAll" ma:showField="CatchAllData" ma:web="09999def-ddca-44de-babb-767cbacbe94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9999def-ddca-44de-babb-767cbacbe94d" xsi:nil="true"/>
    <lcf76f155ced4ddcb4097134ff3c332f xmlns="11177149-811b-4568-8567-9b6fe1f0ad0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5CDD5A-8C26-47BB-B8CB-FEF8B2136F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177149-811b-4568-8567-9b6fe1f0ad04"/>
    <ds:schemaRef ds:uri="09999def-ddca-44de-babb-767cbacbe9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E576E97-6997-4610-BAF5-E76DF24AA7CC}">
  <ds:schemaRefs>
    <ds:schemaRef ds:uri="http://schemas.microsoft.com/office/2006/documentManagement/types"/>
    <ds:schemaRef ds:uri="09999def-ddca-44de-babb-767cbacbe94d"/>
    <ds:schemaRef ds:uri="http://purl.org/dc/elements/1.1/"/>
    <ds:schemaRef ds:uri="http://schemas.microsoft.com/office/2006/metadata/properties"/>
    <ds:schemaRef ds:uri="http://schemas.openxmlformats.org/package/2006/metadata/core-properties"/>
    <ds:schemaRef ds:uri="http://purl.org/dc/dcmitype/"/>
    <ds:schemaRef ds:uri="11177149-811b-4568-8567-9b6fe1f0ad04"/>
    <ds:schemaRef ds:uri="http://www.w3.org/XML/1998/namespace"/>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CD1EBE56-B781-4D40-A6DA-97EC018457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1088</TotalTime>
  <Words>337</Words>
  <Application>Microsoft Macintosh PowerPoint</Application>
  <PresentationFormat>Widescreen</PresentationFormat>
  <Paragraphs>54</Paragraphs>
  <Slides>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vt:i4>
      </vt:variant>
    </vt:vector>
  </HeadingPairs>
  <TitlesOfParts>
    <vt:vector size="7" baseType="lpstr">
      <vt:lpstr>Aptos</vt:lpstr>
      <vt:lpstr>Aptos Display</vt:lpstr>
      <vt:lpstr>Arial</vt:lpstr>
      <vt:lpstr>Calibri</vt:lpstr>
      <vt:lpstr>Office Theme</vt:lpstr>
      <vt:lpstr>EUROfusion.1line_5_3_2019</vt:lpstr>
      <vt:lpstr>Organizing reporting and discussion of technical specifications document across WPs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 for proposals for AI and ML methods</dc:title>
  <dc:creator>Labit Benoit</dc:creator>
  <cp:lastModifiedBy>Marco Wischmeier</cp:lastModifiedBy>
  <cp:revision>311</cp:revision>
  <dcterms:created xsi:type="dcterms:W3CDTF">2024-01-17T07:39:52Z</dcterms:created>
  <dcterms:modified xsi:type="dcterms:W3CDTF">2026-05-05T09:04:16Z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0x01010071BC0A4813F98B4E8220D530BDF75A91</vt:lpwstr>
  </property>
  <property fmtid="{D5CDD505-2E9C-101B-9397-08002B2CF9AE}" pid="3" name="MediaServiceImageTags">
    <vt:lpwstr/>
  </property>
</Properties>
</file>