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3"/>
  </p:notesMasterIdLst>
  <p:handoutMasterIdLst>
    <p:handoutMasterId r:id="rId14"/>
  </p:handoutMasterIdLst>
  <p:sldIdLst>
    <p:sldId id="349" r:id="rId3"/>
    <p:sldId id="257" r:id="rId4"/>
    <p:sldId id="353" r:id="rId5"/>
    <p:sldId id="350" r:id="rId6"/>
    <p:sldId id="352" r:id="rId7"/>
    <p:sldId id="354" r:id="rId8"/>
    <p:sldId id="355" r:id="rId9"/>
    <p:sldId id="351" r:id="rId10"/>
    <p:sldId id="356" r:id="rId11"/>
    <p:sldId id="294" r:id="rId12"/>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IN Patrick 207314" initials="TP2" lastIdx="2" clrIdx="0">
    <p:extLst>
      <p:ext uri="{19B8F6BF-5375-455C-9EA6-DF929625EA0E}">
        <p15:presenceInfo xmlns:p15="http://schemas.microsoft.com/office/powerpoint/2012/main" userId="S-1-5-21-1801674531-299502267-839522115-165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E6001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4988" autoAdjust="0"/>
  </p:normalViewPr>
  <p:slideViewPr>
    <p:cSldViewPr showGuides="1">
      <p:cViewPr varScale="1">
        <p:scale>
          <a:sx n="180" d="100"/>
          <a:sy n="180" d="100"/>
        </p:scale>
        <p:origin x="212" y="8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17/02/2026</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17/02/2026</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40985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http://www.flaticon.com/" TargetMode="External"/><Relationship Id="rId9"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7" y="4916827"/>
            <a:ext cx="3088866" cy="247211"/>
          </a:xfrm>
          <a:prstGeom prst="rect">
            <a:avLst/>
          </a:prstGeom>
        </p:spPr>
        <p:txBody>
          <a:bodyPr anchor="t"/>
          <a:lstStyle>
            <a:lvl1pPr>
              <a:defRPr sz="9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671471" y="80607"/>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60" y="610039"/>
            <a:ext cx="7419250" cy="4132156"/>
          </a:xfrm>
          <a:prstGeom prst="rect">
            <a:avLst/>
          </a:prstGeom>
        </p:spPr>
      </p:pic>
    </p:spTree>
    <p:extLst>
      <p:ext uri="{BB962C8B-B14F-4D97-AF65-F5344CB8AC3E}">
        <p14:creationId xmlns:p14="http://schemas.microsoft.com/office/powerpoint/2010/main" val="2259343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5753100" y="4523499"/>
            <a:ext cx="3390900" cy="253916"/>
          </a:xfrm>
          <a:prstGeom prst="rect">
            <a:avLst/>
          </a:prstGeom>
          <a:noFill/>
        </p:spPr>
        <p:txBody>
          <a:bodyPr wrap="square">
            <a:spAutoFit/>
          </a:bodyPr>
          <a:lstStyle/>
          <a:p>
            <a:r>
              <a:rPr lang="en-GB" sz="1050" b="0" i="0">
                <a:solidFill>
                  <a:srgbClr val="374957"/>
                </a:solidFill>
                <a:effectLst/>
                <a:latin typeface="Poppins" pitchFamily="2" charset="77"/>
                <a:cs typeface="Poppins" pitchFamily="2" charset="77"/>
              </a:rPr>
              <a:t>"Icon made by </a:t>
            </a:r>
            <a:r>
              <a:rPr lang="en-GB" sz="1050" b="0" i="0" u="none" strike="noStrike" err="1">
                <a:solidFill>
                  <a:srgbClr val="22244E"/>
                </a:solidFill>
                <a:effectLst/>
                <a:latin typeface="Poppins" pitchFamily="2" charset="77"/>
                <a:cs typeface="Poppins" pitchFamily="2" charset="77"/>
              </a:rPr>
              <a:t>Freepik</a:t>
            </a:r>
            <a:r>
              <a:rPr lang="en-GB" sz="1050" b="0" i="0" u="none" strike="noStrike">
                <a:solidFill>
                  <a:srgbClr val="22244E"/>
                </a:solidFill>
                <a:effectLst/>
                <a:latin typeface="Poppins" pitchFamily="2" charset="77"/>
                <a:cs typeface="Poppins" pitchFamily="2" charset="77"/>
              </a:rPr>
              <a:t> </a:t>
            </a:r>
            <a:r>
              <a:rPr lang="en-GB" sz="1050" b="0" i="0">
                <a:solidFill>
                  <a:srgbClr val="374957"/>
                </a:solidFill>
                <a:effectLst/>
                <a:latin typeface="Poppins" pitchFamily="2" charset="77"/>
                <a:cs typeface="Poppins" pitchFamily="2" charset="77"/>
              </a:rPr>
              <a:t>from </a:t>
            </a:r>
            <a:r>
              <a:rPr lang="en-GB" sz="1050" b="0" i="0" u="none" strike="noStrike">
                <a:solidFill>
                  <a:srgbClr val="22244E"/>
                </a:solidFill>
                <a:effectLst/>
                <a:latin typeface="Poppins" pitchFamily="2" charset="77"/>
                <a:cs typeface="Poppins" pitchFamily="2" charset="77"/>
                <a:hlinkClick r:id="rId4"/>
              </a:rPr>
              <a:t>www.flaticon.com</a:t>
            </a:r>
            <a:r>
              <a:rPr lang="en-GB" sz="1050" b="0" i="0">
                <a:solidFill>
                  <a:srgbClr val="374957"/>
                </a:solidFill>
                <a:effectLst/>
                <a:latin typeface="Poppins" pitchFamily="2" charset="77"/>
                <a:cs typeface="Poppins" pitchFamily="2" charset="77"/>
              </a:rPr>
              <a:t>"</a:t>
            </a:r>
            <a:endParaRPr lang="en-HU" sz="105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8524" y="869314"/>
            <a:ext cx="492391" cy="49239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78524" y="1510281"/>
            <a:ext cx="492391" cy="49239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8523" y="2151247"/>
            <a:ext cx="492391" cy="49239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2097" y="2792214"/>
            <a:ext cx="498817" cy="498817"/>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2096" y="4086998"/>
            <a:ext cx="498816" cy="49881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2096" y="3439606"/>
            <a:ext cx="498817" cy="498817"/>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1775461" y="4223417"/>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1775461" y="3568692"/>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1775460" y="2913966"/>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FusionInCloseUp</a:t>
            </a:r>
            <a:endParaRPr lang="en-HU" sz="15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1789290" y="2256767"/>
            <a:ext cx="1670191"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fusion2050</a:t>
            </a:r>
            <a:endParaRPr lang="en-HU" sz="15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1789290" y="1608434"/>
            <a:ext cx="2615071" cy="553998"/>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eurofusion_consortium</a:t>
            </a:r>
            <a:endParaRPr lang="en-HU" sz="15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1789290" y="960101"/>
            <a:ext cx="1586371" cy="323165"/>
          </a:xfrm>
          <a:prstGeom prst="rect">
            <a:avLst/>
          </a:prstGeom>
          <a:noFill/>
        </p:spPr>
        <p:txBody>
          <a:bodyPr wrap="square">
            <a:spAutoFit/>
          </a:bodyPr>
          <a:lstStyle/>
          <a:p>
            <a:r>
              <a:rPr lang="en-GB" sz="1500" b="0" i="0" err="1">
                <a:solidFill>
                  <a:srgbClr val="374957"/>
                </a:solidFill>
                <a:effectLst/>
                <a:latin typeface="Poppins" pitchFamily="2" charset="77"/>
                <a:cs typeface="Poppins" pitchFamily="2" charset="77"/>
              </a:rPr>
              <a:t>eurofusion</a:t>
            </a:r>
            <a:endParaRPr lang="en-HU" sz="15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719826" y="102133"/>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channels</a:t>
            </a:r>
          </a:p>
        </p:txBody>
      </p:sp>
    </p:spTree>
    <p:extLst>
      <p:ext uri="{BB962C8B-B14F-4D97-AF65-F5344CB8AC3E}">
        <p14:creationId xmlns:p14="http://schemas.microsoft.com/office/powerpoint/2010/main" val="246486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fr-FR"/>
              <a:t>Modifiez le style du titre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fr-FR"/>
              <a:t>Modifier les styles du texte du masque</a:t>
            </a:r>
          </a:p>
          <a:p>
            <a:pPr lvl="1"/>
            <a:r>
              <a:rPr lang="fr-FR"/>
              <a:t>Deuxième niveau</a:t>
            </a:r>
          </a:p>
          <a:p>
            <a:pPr lvl="2"/>
            <a:r>
              <a:rPr lang="fr-FR"/>
              <a:t>Troisième niveau</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of presenter | Conference | Venue | Date </a:t>
            </a:r>
            <a:r>
              <a:rPr lang="en-GB"/>
              <a:t>| Page </a:t>
            </a:r>
            <a:fld id="{6A6D9FA1-99C7-4910-8E32-B85D378B0060}" type="slidenum">
              <a:rPr lang="en-GB" smtClean="0"/>
              <a:pPr algn="r"/>
              <a:t>‹N°›</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190318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5216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86108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693183" y="99643"/>
            <a:ext cx="3339079"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118415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682922" y="783047"/>
            <a:ext cx="4930620" cy="3788858"/>
          </a:xfrm>
          <a:prstGeom prst="rect">
            <a:avLst/>
          </a:prstGeom>
          <a:noFill/>
        </p:spPr>
        <p:txBody>
          <a:bodyPr wrap="square">
            <a:spAutoFit/>
          </a:bodyPr>
          <a:lstStyle/>
          <a:p>
            <a:pPr marL="0" indent="0">
              <a:buNone/>
            </a:pPr>
            <a:r>
              <a:rPr lang="en-GB" sz="1800"/>
              <a:t>EUROfusion integrates R&amp;D in fusion science and technology to realize fusion in:</a:t>
            </a:r>
          </a:p>
          <a:p>
            <a:pPr marL="0" indent="0">
              <a:buNone/>
            </a:pPr>
            <a:endParaRPr lang="en-GB" sz="1800"/>
          </a:p>
          <a:p>
            <a:pPr marL="606029" indent="-606029">
              <a:lnSpc>
                <a:spcPct val="150000"/>
              </a:lnSpc>
              <a:buNone/>
            </a:pPr>
            <a:r>
              <a:rPr lang="en-GB" sz="1800" b="1"/>
              <a:t>29</a:t>
            </a:r>
            <a:r>
              <a:rPr lang="en-GB" sz="1800"/>
              <a:t> 	Countries</a:t>
            </a:r>
          </a:p>
          <a:p>
            <a:pPr marL="606029" indent="-606029">
              <a:lnSpc>
                <a:spcPct val="150000"/>
              </a:lnSpc>
              <a:buNone/>
            </a:pPr>
            <a:r>
              <a:rPr lang="en-GB" sz="1800" b="1"/>
              <a:t>31</a:t>
            </a:r>
            <a:r>
              <a:rPr lang="en-GB" sz="1800"/>
              <a:t> 	Research </a:t>
            </a:r>
            <a:r>
              <a:rPr lang="en-GB" sz="1800" err="1"/>
              <a:t>Centers</a:t>
            </a:r>
            <a:r>
              <a:rPr lang="en-GB" sz="1800"/>
              <a:t> and Institutes</a:t>
            </a:r>
          </a:p>
          <a:p>
            <a:pPr marL="0" indent="0">
              <a:lnSpc>
                <a:spcPct val="150000"/>
              </a:lnSpc>
              <a:buNone/>
            </a:pPr>
            <a:r>
              <a:rPr lang="en-GB" sz="1800" b="1"/>
              <a:t>169</a:t>
            </a:r>
            <a:r>
              <a:rPr lang="en-GB" sz="1800"/>
              <a:t>     Universities, industry partners and others</a:t>
            </a:r>
          </a:p>
          <a:p>
            <a:pPr marL="0" indent="0">
              <a:lnSpc>
                <a:spcPct val="150000"/>
              </a:lnSpc>
              <a:buNone/>
            </a:pPr>
            <a:endParaRPr lang="en-GB" sz="1800"/>
          </a:p>
          <a:p>
            <a:pPr marL="0" indent="0">
              <a:lnSpc>
                <a:spcPct val="150000"/>
              </a:lnSpc>
              <a:buNone/>
            </a:pPr>
            <a:r>
              <a:rPr lang="en-GB" sz="1800"/>
              <a:t>And brings together:</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1000</a:t>
            </a:r>
            <a:r>
              <a:rPr lang="en-GB" sz="1800" b="0" i="0" u="none" strike="noStrike">
                <a:solidFill>
                  <a:schemeClr val="tx1"/>
                </a:solidFill>
                <a:effectLst/>
                <a:latin typeface="+mn-lt"/>
              </a:rPr>
              <a:t> MSc and PhD students</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4000</a:t>
            </a:r>
            <a:r>
              <a:rPr lang="en-GB" sz="18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682922" y="143498"/>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328354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823637"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60" y="477780"/>
            <a:ext cx="8149301" cy="4344424"/>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678001" y="80607"/>
            <a:ext cx="3339079" cy="415498"/>
          </a:xfrm>
          <a:prstGeom prst="rect">
            <a:avLst/>
          </a:prstGeom>
          <a:noFill/>
        </p:spPr>
        <p:txBody>
          <a:bodyPr wrap="square">
            <a:spAutoFit/>
          </a:bodyPr>
          <a:lstStyle/>
          <a:p>
            <a:pPr marL="0" indent="0">
              <a:buNone/>
            </a:pPr>
            <a:r>
              <a:rPr lang="en-GB" sz="21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408714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3759141"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4590090"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5421039"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6251988"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7082935"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2928192"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097243"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266294"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373520" y="97684"/>
            <a:ext cx="3708083" cy="4764881"/>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887" y="-25896"/>
            <a:ext cx="8725988" cy="4908368"/>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907" y="774282"/>
            <a:ext cx="2430465" cy="609676"/>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16" y="1480023"/>
            <a:ext cx="2430465" cy="601437"/>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3413" y="2229833"/>
            <a:ext cx="1812551" cy="601437"/>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85146" y="1539014"/>
            <a:ext cx="2438704" cy="601437"/>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3244" y="778078"/>
            <a:ext cx="2430465" cy="609676"/>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9887" y="3687518"/>
            <a:ext cx="2430465" cy="609676"/>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9887" y="2948149"/>
            <a:ext cx="2430465" cy="601437"/>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2016" y="2219392"/>
            <a:ext cx="2430465" cy="601437"/>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688628" y="91992"/>
            <a:ext cx="5325311" cy="738664"/>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Consortium Members &amp; Partners</a:t>
            </a:r>
          </a:p>
          <a:p>
            <a:pPr marL="0" indent="0">
              <a:buNone/>
            </a:pPr>
            <a:endParaRPr lang="en-GB" sz="2100" b="1" err="1">
              <a:solidFill>
                <a:schemeClr val="tx2"/>
              </a:solidFill>
            </a:endParaRPr>
          </a:p>
        </p:txBody>
      </p:sp>
    </p:spTree>
    <p:extLst>
      <p:ext uri="{BB962C8B-B14F-4D97-AF65-F5344CB8AC3E}">
        <p14:creationId xmlns:p14="http://schemas.microsoft.com/office/powerpoint/2010/main" val="304143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17/02/2026</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‹N°›</a:t>
            </a:fld>
            <a:endParaRPr lang="en-GB">
              <a:solidFill>
                <a:prstClr val="black">
                  <a:tint val="75000"/>
                </a:prstClr>
              </a:solidFill>
            </a:endParaRPr>
          </a:p>
        </p:txBody>
      </p:sp>
    </p:spTree>
    <p:extLst>
      <p:ext uri="{BB962C8B-B14F-4D97-AF65-F5344CB8AC3E}">
        <p14:creationId xmlns:p14="http://schemas.microsoft.com/office/powerpoint/2010/main" val="41280204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dico.euro-fusion.org/event/391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pinboard.euro-fusion.org/pinboard/journal/index.html#Document41751" TargetMode="External"/><Relationship Id="rId2" Type="http://schemas.openxmlformats.org/officeDocument/2006/relationships/hyperlink" Target="https://pinboard.euro-fusion.org/pinboard/journal/index.html#Document4217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inboard.euro-fusion.org/pinboard/conference/index.html#Document42115" TargetMode="External"/><Relationship Id="rId2" Type="http://schemas.openxmlformats.org/officeDocument/2006/relationships/hyperlink" Target="https://pinboard.euro-fusion.org/pinboard/conference/index.html#Document42206" TargetMode="External"/><Relationship Id="rId1" Type="http://schemas.openxmlformats.org/officeDocument/2006/relationships/slideLayout" Target="../slideLayouts/slideLayout4.xml"/><Relationship Id="rId4" Type="http://schemas.openxmlformats.org/officeDocument/2006/relationships/hyperlink" Target="https://pinboard.euro-fusion.org/pinboard/conference/index.html#Document421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305527" y="1555642"/>
            <a:ext cx="5922657" cy="656068"/>
          </a:xfrm>
        </p:spPr>
        <p:txBody>
          <a:bodyPr>
            <a:normAutofit fontScale="90000"/>
          </a:bodyPr>
          <a:lstStyle/>
          <a:p>
            <a:r>
              <a:rPr lang="en-US" dirty="0"/>
              <a:t>21/01/2026 – TSVV-B kick-off</a:t>
            </a:r>
            <a:br>
              <a:rPr lang="en-US" dirty="0"/>
            </a:br>
            <a:r>
              <a:rPr lang="en-US" i="1" dirty="0"/>
              <a:t>Project news</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normAutofit lnSpcReduction="10000"/>
          </a:bodyPr>
          <a:lstStyle/>
          <a:p>
            <a:r>
              <a:rPr lang="en-US" dirty="0"/>
              <a:t>P. Tamain</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normAutofit fontScale="92500" lnSpcReduction="10000"/>
          </a:bodyPr>
          <a:lstStyle/>
          <a:p>
            <a:r>
              <a:rPr lang="en-US" dirty="0"/>
              <a:t>TSVV-B – Regular advancement meeting</a:t>
            </a:r>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343" y="57150"/>
            <a:ext cx="7891391" cy="342900"/>
          </a:xfrm>
        </p:spPr>
        <p:txBody>
          <a:bodyPr>
            <a:noAutofit/>
          </a:bodyPr>
          <a:lstStyle/>
          <a:p>
            <a:r>
              <a:rPr lang="en-US" dirty="0"/>
              <a:t>Today’s meeting agenda</a:t>
            </a:r>
          </a:p>
        </p:txBody>
      </p:sp>
      <p:sp>
        <p:nvSpPr>
          <p:cNvPr id="16" name="Espace réservé du pied de page 3"/>
          <p:cNvSpPr>
            <a:spLocks noGrp="1"/>
          </p:cNvSpPr>
          <p:nvPr>
            <p:ph type="ftr" sz="quarter" idx="11"/>
          </p:nvPr>
        </p:nvSpPr>
        <p:spPr>
          <a:xfrm>
            <a:off x="467544" y="4908928"/>
            <a:ext cx="8240228" cy="201104"/>
          </a:xfrm>
        </p:spPr>
        <p:txBody>
          <a:bodyPr/>
          <a:lstStyle/>
          <a:p>
            <a:pPr algn="r"/>
            <a:r>
              <a:rPr lang="en-US" dirty="0"/>
              <a:t>Patrick Tamain | TSVV-B regular advancement meeting – TSVV3 final report reparation | 21/01/2026 </a:t>
            </a:r>
            <a:r>
              <a:rPr lang="en-GB" dirty="0"/>
              <a:t>| Page </a:t>
            </a:r>
            <a:fld id="{6A6D9FA1-99C7-4910-8E32-B85D378B0060}" type="slidenum">
              <a:rPr lang="en-GB" smtClean="0"/>
              <a:pPr algn="r"/>
              <a:t>10</a:t>
            </a:fld>
            <a:endParaRPr lang="en-GB" dirty="0"/>
          </a:p>
        </p:txBody>
      </p:sp>
      <p:pic>
        <p:nvPicPr>
          <p:cNvPr id="6" name="Image 5">
            <a:extLst>
              <a:ext uri="{FF2B5EF4-FFF2-40B4-BE49-F238E27FC236}">
                <a16:creationId xmlns:a16="http://schemas.microsoft.com/office/drawing/2014/main" id="{DF2B14E3-E3A8-4877-9CEB-7B618B6A8C84}"/>
              </a:ext>
            </a:extLst>
          </p:cNvPr>
          <p:cNvPicPr>
            <a:picLocks noChangeAspect="1"/>
          </p:cNvPicPr>
          <p:nvPr/>
        </p:nvPicPr>
        <p:blipFill>
          <a:blip r:embed="rId3"/>
          <a:stretch>
            <a:fillRect/>
          </a:stretch>
        </p:blipFill>
        <p:spPr>
          <a:xfrm>
            <a:off x="348213" y="1028395"/>
            <a:ext cx="8447574" cy="2825200"/>
          </a:xfrm>
          <a:prstGeom prst="rect">
            <a:avLst/>
          </a:prstGeom>
        </p:spPr>
      </p:pic>
      <p:sp>
        <p:nvSpPr>
          <p:cNvPr id="5" name="ZoneTexte 4">
            <a:extLst>
              <a:ext uri="{FF2B5EF4-FFF2-40B4-BE49-F238E27FC236}">
                <a16:creationId xmlns:a16="http://schemas.microsoft.com/office/drawing/2014/main" id="{6676E971-CA0B-47A4-8861-BCB2E6DBB410}"/>
              </a:ext>
            </a:extLst>
          </p:cNvPr>
          <p:cNvSpPr txBox="1"/>
          <p:nvPr/>
        </p:nvSpPr>
        <p:spPr>
          <a:xfrm>
            <a:off x="4139952" y="4038907"/>
            <a:ext cx="4464496" cy="646331"/>
          </a:xfrm>
          <a:prstGeom prst="rect">
            <a:avLst/>
          </a:prstGeom>
          <a:noFill/>
          <a:ln w="25400">
            <a:solidFill>
              <a:srgbClr val="FF0000"/>
            </a:solidFill>
          </a:ln>
        </p:spPr>
        <p:txBody>
          <a:bodyPr wrap="square" rtlCol="0">
            <a:spAutoFit/>
          </a:bodyPr>
          <a:lstStyle/>
          <a:p>
            <a:r>
              <a:rPr lang="fr-FR" dirty="0" err="1"/>
              <a:t>Please</a:t>
            </a:r>
            <a:r>
              <a:rPr lang="fr-FR" dirty="0"/>
              <a:t> </a:t>
            </a:r>
            <a:r>
              <a:rPr lang="fr-FR" dirty="0" err="1"/>
              <a:t>upload</a:t>
            </a:r>
            <a:r>
              <a:rPr lang="fr-FR" dirty="0"/>
              <a:t> </a:t>
            </a:r>
            <a:r>
              <a:rPr lang="fr-FR" dirty="0" err="1"/>
              <a:t>materials</a:t>
            </a:r>
            <a:r>
              <a:rPr lang="fr-FR" dirty="0"/>
              <a:t> to </a:t>
            </a:r>
            <a:r>
              <a:rPr lang="fr-FR" dirty="0">
                <a:hlinkClick r:id="rId4"/>
              </a:rPr>
              <a:t>https://indico.euro-fusion.org/event/3911/</a:t>
            </a:r>
            <a:endParaRPr lang="fr-FR" dirty="0"/>
          </a:p>
        </p:txBody>
      </p:sp>
    </p:spTree>
    <p:extLst>
      <p:ext uri="{BB962C8B-B14F-4D97-AF65-F5344CB8AC3E}">
        <p14:creationId xmlns:p14="http://schemas.microsoft.com/office/powerpoint/2010/main" val="238995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Today’s</a:t>
            </a:r>
            <a:r>
              <a:rPr lang="fr-FR" dirty="0"/>
              <a:t> meeting agenda</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2</a:t>
            </a:fld>
            <a:endParaRPr lang="en-GB">
              <a:solidFill>
                <a:prstClr val="white"/>
              </a:solidFill>
              <a:latin typeface="Calibri"/>
            </a:endParaRPr>
          </a:p>
        </p:txBody>
      </p:sp>
      <p:pic>
        <p:nvPicPr>
          <p:cNvPr id="9" name="Image 8">
            <a:extLst>
              <a:ext uri="{FF2B5EF4-FFF2-40B4-BE49-F238E27FC236}">
                <a16:creationId xmlns:a16="http://schemas.microsoft.com/office/drawing/2014/main" id="{D92AE663-50EA-4A98-99B1-3D8171F97C51}"/>
              </a:ext>
            </a:extLst>
          </p:cNvPr>
          <p:cNvPicPr>
            <a:picLocks noChangeAspect="1"/>
          </p:cNvPicPr>
          <p:nvPr/>
        </p:nvPicPr>
        <p:blipFill>
          <a:blip r:embed="rId2"/>
          <a:stretch>
            <a:fillRect/>
          </a:stretch>
        </p:blipFill>
        <p:spPr>
          <a:xfrm>
            <a:off x="348213" y="1028395"/>
            <a:ext cx="8447574" cy="2825200"/>
          </a:xfrm>
          <a:prstGeom prst="rect">
            <a:avLst/>
          </a:prstGeom>
        </p:spPr>
      </p:pic>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Feedback from ETASC general meeting</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3</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lstStyle/>
          <a:p>
            <a:r>
              <a:rPr lang="en-US" dirty="0"/>
              <a:t>Again many discussions on code standards and to which point this should become compelling</a:t>
            </a:r>
          </a:p>
          <a:p>
            <a:endParaRPr lang="en-US" dirty="0"/>
          </a:p>
          <a:p>
            <a:r>
              <a:rPr lang="en-US" dirty="0"/>
              <a:t>Scientific feedback? (Andreas to detail)</a:t>
            </a:r>
          </a:p>
          <a:p>
            <a:pPr lvl="1"/>
            <a:r>
              <a:rPr lang="en-US" dirty="0"/>
              <a:t>Discussion with M. </a:t>
            </a:r>
            <a:r>
              <a:rPr lang="en-US" dirty="0" err="1"/>
              <a:t>Giacomin</a:t>
            </a:r>
            <a:r>
              <a:rPr lang="en-US" dirty="0"/>
              <a:t> on reduced turbulence models (PI of dedicated ENR project) =&gt; contact made afterwards</a:t>
            </a:r>
          </a:p>
          <a:p>
            <a:pPr lvl="1"/>
            <a:r>
              <a:rPr lang="en-US" dirty="0"/>
              <a:t>Tense discussion about IMAS compliance of our codes</a:t>
            </a:r>
          </a:p>
          <a:p>
            <a:endParaRPr lang="en-US" dirty="0"/>
          </a:p>
          <a:p>
            <a:r>
              <a:rPr lang="en-US" dirty="0"/>
              <a:t>Budget issue for 2027 confirmed (see next slide)</a:t>
            </a:r>
          </a:p>
          <a:p>
            <a:pPr lvl="1"/>
            <a:endParaRPr lang="en-US" dirty="0"/>
          </a:p>
          <a:p>
            <a:endParaRPr lang="en-HU" dirty="0"/>
          </a:p>
        </p:txBody>
      </p:sp>
    </p:spTree>
    <p:extLst>
      <p:ext uri="{BB962C8B-B14F-4D97-AF65-F5344CB8AC3E}">
        <p14:creationId xmlns:p14="http://schemas.microsoft.com/office/powerpoint/2010/main" val="181921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Scientific rationales to recover 2027 budget cuts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lstStyle/>
          <a:p>
            <a:r>
              <a:rPr lang="en-US" dirty="0"/>
              <a:t>-30% budget cut in 2027 if no additional money found</a:t>
            </a:r>
          </a:p>
          <a:p>
            <a:endParaRPr lang="en-US" i="1" dirty="0"/>
          </a:p>
          <a:p>
            <a:r>
              <a:rPr lang="en-US" dirty="0"/>
              <a:t>Request from Xavier </a:t>
            </a:r>
            <a:r>
              <a:rPr lang="en-US" dirty="0" err="1"/>
              <a:t>Litaudon</a:t>
            </a:r>
            <a:r>
              <a:rPr lang="en-US" dirty="0"/>
              <a:t>:</a:t>
            </a:r>
          </a:p>
          <a:p>
            <a:pPr marL="0" indent="0">
              <a:buNone/>
            </a:pPr>
            <a:r>
              <a:rPr lang="en-US" i="1" dirty="0"/>
              <a:t>To prepare a strong rationale for getting extra resources, please, provide us by February 25th  for each TSVV, a “high level” list of:</a:t>
            </a:r>
          </a:p>
          <a:p>
            <a:pPr lvl="1"/>
            <a:r>
              <a:rPr lang="en-US" i="1" dirty="0"/>
              <a:t>Deliverables / activities that are at risk due to the reduced budget in 2027, in particular focusing on the impacts for EUROfusion and other FSD WP where the models are used for the experiments preparation/analysis;  </a:t>
            </a:r>
          </a:p>
          <a:p>
            <a:pPr lvl="1"/>
            <a:r>
              <a:rPr lang="en-US" i="1" dirty="0"/>
              <a:t>“New  activities” that could be performed with extra resources in 2027.</a:t>
            </a:r>
          </a:p>
          <a:p>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4</a:t>
            </a:fld>
            <a:endParaRPr lang="en-GB">
              <a:solidFill>
                <a:prstClr val="white"/>
              </a:solidFill>
              <a:latin typeface="Calibri"/>
            </a:endParaRPr>
          </a:p>
        </p:txBody>
      </p:sp>
    </p:spTree>
    <p:extLst>
      <p:ext uri="{BB962C8B-B14F-4D97-AF65-F5344CB8AC3E}">
        <p14:creationId xmlns:p14="http://schemas.microsoft.com/office/powerpoint/2010/main" val="292548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Annual meeting</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5</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lstStyle/>
          <a:p>
            <a:r>
              <a:rPr lang="en-US" dirty="0"/>
              <a:t>When? June or September?</a:t>
            </a:r>
          </a:p>
          <a:p>
            <a:endParaRPr lang="en-US" dirty="0"/>
          </a:p>
          <a:p>
            <a:r>
              <a:rPr lang="en-US" dirty="0"/>
              <a:t>Where? </a:t>
            </a:r>
            <a:r>
              <a:rPr lang="en-US" dirty="0" err="1"/>
              <a:t>Garching</a:t>
            </a:r>
            <a:r>
              <a:rPr lang="en-US" dirty="0"/>
              <a:t>, Marseille, elsewhere?</a:t>
            </a:r>
          </a:p>
          <a:p>
            <a:pPr lvl="1"/>
            <a:endParaRPr lang="en-US" dirty="0"/>
          </a:p>
          <a:p>
            <a:endParaRPr lang="en-HU" dirty="0"/>
          </a:p>
        </p:txBody>
      </p:sp>
    </p:spTree>
    <p:extLst>
      <p:ext uri="{BB962C8B-B14F-4D97-AF65-F5344CB8AC3E}">
        <p14:creationId xmlns:p14="http://schemas.microsoft.com/office/powerpoint/2010/main" val="321573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err="1"/>
              <a:t>Pitagora</a:t>
            </a:r>
            <a:r>
              <a:rPr lang="en-US" dirty="0"/>
              <a:t> allocation</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6</a:t>
            </a:fld>
            <a:endParaRPr lang="en-GB">
              <a:solidFill>
                <a:prstClr val="white"/>
              </a:solidFill>
              <a:latin typeface="Calibri"/>
            </a:endParaRPr>
          </a:p>
        </p:txBody>
      </p:sp>
      <p:graphicFrame>
        <p:nvGraphicFramePr>
          <p:cNvPr id="8" name="Tableau 7">
            <a:extLst>
              <a:ext uri="{FF2B5EF4-FFF2-40B4-BE49-F238E27FC236}">
                <a16:creationId xmlns:a16="http://schemas.microsoft.com/office/drawing/2014/main" id="{5B05684F-374E-4A09-914D-C72C4A8645FC}"/>
              </a:ext>
            </a:extLst>
          </p:cNvPr>
          <p:cNvGraphicFramePr>
            <a:graphicFrameLocks noGrp="1"/>
          </p:cNvGraphicFramePr>
          <p:nvPr>
            <p:extLst>
              <p:ext uri="{D42A27DB-BD31-4B8C-83A1-F6EECF244321}">
                <p14:modId xmlns:p14="http://schemas.microsoft.com/office/powerpoint/2010/main" val="4229835389"/>
              </p:ext>
            </p:extLst>
          </p:nvPr>
        </p:nvGraphicFramePr>
        <p:xfrm>
          <a:off x="437862" y="1275606"/>
          <a:ext cx="8526626" cy="750570"/>
        </p:xfrm>
        <a:graphic>
          <a:graphicData uri="http://schemas.openxmlformats.org/drawingml/2006/table">
            <a:tbl>
              <a:tblPr firstRow="1" bandRow="1">
                <a:tableStyleId>{5C22544A-7EE6-4342-B048-85BDC9FD1C3A}</a:tableStyleId>
              </a:tblPr>
              <a:tblGrid>
                <a:gridCol w="533738">
                  <a:extLst>
                    <a:ext uri="{9D8B030D-6E8A-4147-A177-3AD203B41FA5}">
                      <a16:colId xmlns:a16="http://schemas.microsoft.com/office/drawing/2014/main" val="527059545"/>
                    </a:ext>
                  </a:extLst>
                </a:gridCol>
                <a:gridCol w="864096">
                  <a:extLst>
                    <a:ext uri="{9D8B030D-6E8A-4147-A177-3AD203B41FA5}">
                      <a16:colId xmlns:a16="http://schemas.microsoft.com/office/drawing/2014/main" val="4249557890"/>
                    </a:ext>
                  </a:extLst>
                </a:gridCol>
                <a:gridCol w="936104">
                  <a:extLst>
                    <a:ext uri="{9D8B030D-6E8A-4147-A177-3AD203B41FA5}">
                      <a16:colId xmlns:a16="http://schemas.microsoft.com/office/drawing/2014/main" val="1837835028"/>
                    </a:ext>
                  </a:extLst>
                </a:gridCol>
                <a:gridCol w="1080120">
                  <a:extLst>
                    <a:ext uri="{9D8B030D-6E8A-4147-A177-3AD203B41FA5}">
                      <a16:colId xmlns:a16="http://schemas.microsoft.com/office/drawing/2014/main" val="4168879090"/>
                    </a:ext>
                  </a:extLst>
                </a:gridCol>
                <a:gridCol w="936104">
                  <a:extLst>
                    <a:ext uri="{9D8B030D-6E8A-4147-A177-3AD203B41FA5}">
                      <a16:colId xmlns:a16="http://schemas.microsoft.com/office/drawing/2014/main" val="3545941497"/>
                    </a:ext>
                  </a:extLst>
                </a:gridCol>
                <a:gridCol w="1008112">
                  <a:extLst>
                    <a:ext uri="{9D8B030D-6E8A-4147-A177-3AD203B41FA5}">
                      <a16:colId xmlns:a16="http://schemas.microsoft.com/office/drawing/2014/main" val="4115534815"/>
                    </a:ext>
                  </a:extLst>
                </a:gridCol>
                <a:gridCol w="1170130">
                  <a:extLst>
                    <a:ext uri="{9D8B030D-6E8A-4147-A177-3AD203B41FA5}">
                      <a16:colId xmlns:a16="http://schemas.microsoft.com/office/drawing/2014/main" val="1868783556"/>
                    </a:ext>
                  </a:extLst>
                </a:gridCol>
                <a:gridCol w="999111">
                  <a:extLst>
                    <a:ext uri="{9D8B030D-6E8A-4147-A177-3AD203B41FA5}">
                      <a16:colId xmlns:a16="http://schemas.microsoft.com/office/drawing/2014/main" val="2613102660"/>
                    </a:ext>
                  </a:extLst>
                </a:gridCol>
                <a:gridCol w="999111">
                  <a:extLst>
                    <a:ext uri="{9D8B030D-6E8A-4147-A177-3AD203B41FA5}">
                      <a16:colId xmlns:a16="http://schemas.microsoft.com/office/drawing/2014/main" val="912641978"/>
                    </a:ext>
                  </a:extLst>
                </a:gridCol>
              </a:tblGrid>
              <a:tr h="123245">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HDG</a:t>
                      </a:r>
                    </a:p>
                  </a:txBody>
                  <a:tcPr marL="6350" marR="6350" marT="6350" marB="0" anchor="b"/>
                </a:tc>
                <a:tc>
                  <a:txBody>
                    <a:bodyPr/>
                    <a:lstStyle/>
                    <a:p>
                      <a:pPr algn="ctr" fontAlgn="b"/>
                      <a:r>
                        <a:rPr lang="fr-FR" sz="1600" u="none" strike="noStrike" dirty="0">
                          <a:effectLst/>
                        </a:rPr>
                        <a:t>BIT1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FELTOR</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GBS</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GRILLIX</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SOLEDGE3X</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ACH</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09790499"/>
                  </a:ext>
                </a:extLst>
              </a:tr>
              <a:tr h="238071">
                <a:tc>
                  <a:txBody>
                    <a:bodyPr/>
                    <a:lstStyle/>
                    <a:p>
                      <a:pPr algn="l" fontAlgn="b"/>
                      <a:r>
                        <a:rPr lang="fr-FR" sz="1600" b="1" u="none" strike="noStrike" dirty="0">
                          <a:effectLst/>
                        </a:rPr>
                        <a:t>CPU</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115 000</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235 000</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399 000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248 000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5 000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1 002 000</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9041204"/>
                  </a:ext>
                </a:extLst>
              </a:tr>
              <a:tr h="149510">
                <a:tc>
                  <a:txBody>
                    <a:bodyPr/>
                    <a:lstStyle/>
                    <a:p>
                      <a:pPr algn="l" fontAlgn="b"/>
                      <a:r>
                        <a:rPr lang="fr-FR" sz="1600" b="1" u="none" strike="noStrike" dirty="0">
                          <a:effectLst/>
                        </a:rPr>
                        <a:t>GPU</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40 </a:t>
                      </a:r>
                      <a:r>
                        <a:rPr lang="fr-FR" sz="1600" u="none" strike="noStrike" kern="1200" dirty="0">
                          <a:solidFill>
                            <a:schemeClr val="dk1"/>
                          </a:solidFill>
                          <a:effectLst/>
                          <a:latin typeface="+mn-lt"/>
                          <a:ea typeface="+mn-ea"/>
                          <a:cs typeface="+mn-cs"/>
                        </a:rPr>
                        <a:t>000</a:t>
                      </a: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a:endParaRPr lang="fr-FR" dirty="0"/>
                    </a:p>
                  </a:txBody>
                  <a:tcPr marL="6350" marR="6350" marT="6350" marB="0" anchor="b"/>
                </a:tc>
                <a:tc>
                  <a:txBody>
                    <a:bodyPr/>
                    <a:lstStyle/>
                    <a:p>
                      <a:pPr algn="ctr"/>
                      <a:endParaRPr lang="fr-FR" dirty="0"/>
                    </a:p>
                  </a:txBody>
                  <a:tcPr marL="6350" marR="6350" marT="6350" marB="0" anchor="b"/>
                </a:tc>
                <a:tc>
                  <a:txBody>
                    <a:bodyPr/>
                    <a:lstStyle/>
                    <a:p>
                      <a:pPr algn="ctr"/>
                      <a:r>
                        <a:rPr lang="fr-FR" sz="1600" u="none" strike="noStrike" kern="1200" dirty="0">
                          <a:solidFill>
                            <a:schemeClr val="dk1"/>
                          </a:solidFill>
                          <a:effectLst/>
                          <a:latin typeface="+mn-lt"/>
                          <a:ea typeface="+mn-ea"/>
                          <a:cs typeface="+mn-cs"/>
                        </a:rPr>
                        <a:t>29 000</a:t>
                      </a:r>
                    </a:p>
                  </a:txBody>
                  <a:tcPr marL="6350" marR="6350" marT="6350" marB="0" anchor="b"/>
                </a:tc>
                <a:tc>
                  <a:txBody>
                    <a:bodyPr/>
                    <a:lstStyle/>
                    <a:p>
                      <a:pPr algn="ctr" fontAlgn="b"/>
                      <a:r>
                        <a:rPr lang="fr-FR" sz="1600" u="none" strike="noStrike" dirty="0">
                          <a:effectLst/>
                        </a:rPr>
                        <a:t>1 000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70 000</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4498768"/>
                  </a:ext>
                </a:extLst>
              </a:tr>
            </a:tbl>
          </a:graphicData>
        </a:graphic>
      </p:graphicFrame>
      <p:sp>
        <p:nvSpPr>
          <p:cNvPr id="9" name="ZoneTexte 8">
            <a:extLst>
              <a:ext uri="{FF2B5EF4-FFF2-40B4-BE49-F238E27FC236}">
                <a16:creationId xmlns:a16="http://schemas.microsoft.com/office/drawing/2014/main" id="{7F73658C-B488-4D71-97D0-D0D3150A9A13}"/>
              </a:ext>
            </a:extLst>
          </p:cNvPr>
          <p:cNvSpPr txBox="1"/>
          <p:nvPr/>
        </p:nvSpPr>
        <p:spPr>
          <a:xfrm>
            <a:off x="251520" y="2364394"/>
            <a:ext cx="5112568" cy="369332"/>
          </a:xfrm>
          <a:prstGeom prst="rect">
            <a:avLst/>
          </a:prstGeom>
          <a:noFill/>
        </p:spPr>
        <p:txBody>
          <a:bodyPr wrap="square" rtlCol="0">
            <a:spAutoFit/>
          </a:bodyPr>
          <a:lstStyle/>
          <a:p>
            <a:r>
              <a:rPr lang="fr-FR" dirty="0" err="1"/>
              <a:t>Allocated</a:t>
            </a:r>
            <a:r>
              <a:rPr lang="fr-FR" dirty="0"/>
              <a:t> (</a:t>
            </a:r>
            <a:r>
              <a:rPr lang="fr-FR" dirty="0" err="1"/>
              <a:t>proportional</a:t>
            </a:r>
            <a:r>
              <a:rPr lang="fr-FR" dirty="0"/>
              <a:t> to allocation / </a:t>
            </a:r>
            <a:r>
              <a:rPr lang="fr-FR" dirty="0" err="1"/>
              <a:t>request</a:t>
            </a:r>
            <a:r>
              <a:rPr lang="fr-FR" dirty="0"/>
              <a:t>):</a:t>
            </a:r>
          </a:p>
        </p:txBody>
      </p:sp>
      <p:sp>
        <p:nvSpPr>
          <p:cNvPr id="10" name="ZoneTexte 9">
            <a:extLst>
              <a:ext uri="{FF2B5EF4-FFF2-40B4-BE49-F238E27FC236}">
                <a16:creationId xmlns:a16="http://schemas.microsoft.com/office/drawing/2014/main" id="{F92BA8ED-EE39-4CE9-951A-9DBAC9D740D1}"/>
              </a:ext>
            </a:extLst>
          </p:cNvPr>
          <p:cNvSpPr txBox="1"/>
          <p:nvPr/>
        </p:nvSpPr>
        <p:spPr>
          <a:xfrm>
            <a:off x="251520" y="856914"/>
            <a:ext cx="2232248" cy="369332"/>
          </a:xfrm>
          <a:prstGeom prst="rect">
            <a:avLst/>
          </a:prstGeom>
          <a:noFill/>
        </p:spPr>
        <p:txBody>
          <a:bodyPr wrap="square" rtlCol="0">
            <a:spAutoFit/>
          </a:bodyPr>
          <a:lstStyle/>
          <a:p>
            <a:r>
              <a:rPr lang="fr-FR" dirty="0" err="1"/>
              <a:t>Requested</a:t>
            </a:r>
            <a:r>
              <a:rPr lang="fr-FR" dirty="0"/>
              <a:t>:</a:t>
            </a:r>
          </a:p>
        </p:txBody>
      </p:sp>
      <p:graphicFrame>
        <p:nvGraphicFramePr>
          <p:cNvPr id="11" name="Tableau 10">
            <a:extLst>
              <a:ext uri="{FF2B5EF4-FFF2-40B4-BE49-F238E27FC236}">
                <a16:creationId xmlns:a16="http://schemas.microsoft.com/office/drawing/2014/main" id="{449986F1-66F9-4BBE-A546-E4C88E52EE5D}"/>
              </a:ext>
            </a:extLst>
          </p:cNvPr>
          <p:cNvGraphicFramePr>
            <a:graphicFrameLocks noGrp="1"/>
          </p:cNvGraphicFramePr>
          <p:nvPr>
            <p:extLst>
              <p:ext uri="{D42A27DB-BD31-4B8C-83A1-F6EECF244321}">
                <p14:modId xmlns:p14="http://schemas.microsoft.com/office/powerpoint/2010/main" val="3640775568"/>
              </p:ext>
            </p:extLst>
          </p:nvPr>
        </p:nvGraphicFramePr>
        <p:xfrm>
          <a:off x="437862" y="2852446"/>
          <a:ext cx="8526626" cy="750570"/>
        </p:xfrm>
        <a:graphic>
          <a:graphicData uri="http://schemas.openxmlformats.org/drawingml/2006/table">
            <a:tbl>
              <a:tblPr firstRow="1" bandRow="1">
                <a:tableStyleId>{5C22544A-7EE6-4342-B048-85BDC9FD1C3A}</a:tableStyleId>
              </a:tblPr>
              <a:tblGrid>
                <a:gridCol w="533738">
                  <a:extLst>
                    <a:ext uri="{9D8B030D-6E8A-4147-A177-3AD203B41FA5}">
                      <a16:colId xmlns:a16="http://schemas.microsoft.com/office/drawing/2014/main" val="527059545"/>
                    </a:ext>
                  </a:extLst>
                </a:gridCol>
                <a:gridCol w="864096">
                  <a:extLst>
                    <a:ext uri="{9D8B030D-6E8A-4147-A177-3AD203B41FA5}">
                      <a16:colId xmlns:a16="http://schemas.microsoft.com/office/drawing/2014/main" val="4249557890"/>
                    </a:ext>
                  </a:extLst>
                </a:gridCol>
                <a:gridCol w="936104">
                  <a:extLst>
                    <a:ext uri="{9D8B030D-6E8A-4147-A177-3AD203B41FA5}">
                      <a16:colId xmlns:a16="http://schemas.microsoft.com/office/drawing/2014/main" val="1837835028"/>
                    </a:ext>
                  </a:extLst>
                </a:gridCol>
                <a:gridCol w="1080120">
                  <a:extLst>
                    <a:ext uri="{9D8B030D-6E8A-4147-A177-3AD203B41FA5}">
                      <a16:colId xmlns:a16="http://schemas.microsoft.com/office/drawing/2014/main" val="4168879090"/>
                    </a:ext>
                  </a:extLst>
                </a:gridCol>
                <a:gridCol w="936104">
                  <a:extLst>
                    <a:ext uri="{9D8B030D-6E8A-4147-A177-3AD203B41FA5}">
                      <a16:colId xmlns:a16="http://schemas.microsoft.com/office/drawing/2014/main" val="3545941497"/>
                    </a:ext>
                  </a:extLst>
                </a:gridCol>
                <a:gridCol w="1008112">
                  <a:extLst>
                    <a:ext uri="{9D8B030D-6E8A-4147-A177-3AD203B41FA5}">
                      <a16:colId xmlns:a16="http://schemas.microsoft.com/office/drawing/2014/main" val="4115534815"/>
                    </a:ext>
                  </a:extLst>
                </a:gridCol>
                <a:gridCol w="1170130">
                  <a:extLst>
                    <a:ext uri="{9D8B030D-6E8A-4147-A177-3AD203B41FA5}">
                      <a16:colId xmlns:a16="http://schemas.microsoft.com/office/drawing/2014/main" val="1868783556"/>
                    </a:ext>
                  </a:extLst>
                </a:gridCol>
                <a:gridCol w="999111">
                  <a:extLst>
                    <a:ext uri="{9D8B030D-6E8A-4147-A177-3AD203B41FA5}">
                      <a16:colId xmlns:a16="http://schemas.microsoft.com/office/drawing/2014/main" val="2613102660"/>
                    </a:ext>
                  </a:extLst>
                </a:gridCol>
                <a:gridCol w="999111">
                  <a:extLst>
                    <a:ext uri="{9D8B030D-6E8A-4147-A177-3AD203B41FA5}">
                      <a16:colId xmlns:a16="http://schemas.microsoft.com/office/drawing/2014/main" val="912641978"/>
                    </a:ext>
                  </a:extLst>
                </a:gridCol>
              </a:tblGrid>
              <a:tr h="123245">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HDG</a:t>
                      </a:r>
                    </a:p>
                  </a:txBody>
                  <a:tcPr marL="6350" marR="6350" marT="6350" marB="0" anchor="b"/>
                </a:tc>
                <a:tc>
                  <a:txBody>
                    <a:bodyPr/>
                    <a:lstStyle/>
                    <a:p>
                      <a:pPr algn="ctr" fontAlgn="b"/>
                      <a:r>
                        <a:rPr lang="fr-FR" sz="1600" u="none" strike="noStrike" dirty="0">
                          <a:effectLst/>
                        </a:rPr>
                        <a:t>BIT1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FELTOR</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GBS</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GRILLIX</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SOLEDGE3X</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ACH</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09790499"/>
                  </a:ext>
                </a:extLst>
              </a:tr>
              <a:tr h="0">
                <a:tc>
                  <a:txBody>
                    <a:bodyPr/>
                    <a:lstStyle/>
                    <a:p>
                      <a:pPr algn="l" fontAlgn="b"/>
                      <a:r>
                        <a:rPr lang="fr-FR" sz="1600" b="1" u="none" strike="noStrike" dirty="0">
                          <a:effectLst/>
                        </a:rPr>
                        <a:t>CPU</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91 816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187 625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318 563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198 004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3 992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800 000 </a:t>
                      </a:r>
                    </a:p>
                  </a:txBody>
                  <a:tcPr marL="6350" marR="6350" marT="6350" marB="0" anchor="b"/>
                </a:tc>
                <a:extLst>
                  <a:ext uri="{0D108BD9-81ED-4DB2-BD59-A6C34878D82A}">
                    <a16:rowId xmlns:a16="http://schemas.microsoft.com/office/drawing/2014/main" val="1849041204"/>
                  </a:ext>
                </a:extLst>
              </a:tr>
              <a:tr h="195795">
                <a:tc>
                  <a:txBody>
                    <a:bodyPr/>
                    <a:lstStyle/>
                    <a:p>
                      <a:pPr algn="l" fontAlgn="b"/>
                      <a:r>
                        <a:rPr lang="fr-FR" sz="1600" b="1" u="none" strike="noStrike" dirty="0">
                          <a:effectLst/>
                        </a:rPr>
                        <a:t>GPU</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40 000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29 000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1 000 </a:t>
                      </a:r>
                    </a:p>
                  </a:txBody>
                  <a:tcPr marL="6350" marR="6350" marT="6350" marB="0" anchor="b"/>
                </a:tc>
                <a:tc>
                  <a:txBody>
                    <a:bodyPr/>
                    <a:lstStyle/>
                    <a:p>
                      <a:pPr algn="ctr" fontAlgn="b"/>
                      <a:r>
                        <a:rPr lang="fr-FR" sz="1600" u="none" strike="noStrike" kern="1200" dirty="0">
                          <a:solidFill>
                            <a:schemeClr val="dk1"/>
                          </a:solidFill>
                          <a:effectLst/>
                          <a:latin typeface="+mn-lt"/>
                          <a:ea typeface="+mn-ea"/>
                          <a:cs typeface="+mn-cs"/>
                        </a:rPr>
                        <a:t>70 000 </a:t>
                      </a:r>
                    </a:p>
                  </a:txBody>
                  <a:tcPr marL="6350" marR="6350" marT="6350" marB="0" anchor="b"/>
                </a:tc>
                <a:extLst>
                  <a:ext uri="{0D108BD9-81ED-4DB2-BD59-A6C34878D82A}">
                    <a16:rowId xmlns:a16="http://schemas.microsoft.com/office/drawing/2014/main" val="2524498768"/>
                  </a:ext>
                </a:extLst>
              </a:tr>
            </a:tbl>
          </a:graphicData>
        </a:graphic>
      </p:graphicFrame>
      <p:sp>
        <p:nvSpPr>
          <p:cNvPr id="14" name="Bulle narrative : ronde 13">
            <a:extLst>
              <a:ext uri="{FF2B5EF4-FFF2-40B4-BE49-F238E27FC236}">
                <a16:creationId xmlns:a16="http://schemas.microsoft.com/office/drawing/2014/main" id="{C36EE89D-1C39-4197-B067-917ACBF452DD}"/>
              </a:ext>
            </a:extLst>
          </p:cNvPr>
          <p:cNvSpPr/>
          <p:nvPr/>
        </p:nvSpPr>
        <p:spPr>
          <a:xfrm>
            <a:off x="7524328" y="2263324"/>
            <a:ext cx="1057812" cy="493233"/>
          </a:xfrm>
          <a:prstGeom prst="wedgeEllipseCallout">
            <a:avLst>
              <a:gd name="adj1" fmla="val 4235"/>
              <a:gd name="adj2" fmla="val 1199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80%</a:t>
            </a:r>
          </a:p>
        </p:txBody>
      </p:sp>
      <p:sp>
        <p:nvSpPr>
          <p:cNvPr id="15" name="Bulle narrative : ronde 14">
            <a:extLst>
              <a:ext uri="{FF2B5EF4-FFF2-40B4-BE49-F238E27FC236}">
                <a16:creationId xmlns:a16="http://schemas.microsoft.com/office/drawing/2014/main" id="{6A9791B1-3284-4A6C-9655-A5AD7590CCAC}"/>
              </a:ext>
            </a:extLst>
          </p:cNvPr>
          <p:cNvSpPr/>
          <p:nvPr/>
        </p:nvSpPr>
        <p:spPr>
          <a:xfrm>
            <a:off x="7956376" y="3721736"/>
            <a:ext cx="1057812" cy="493233"/>
          </a:xfrm>
          <a:prstGeom prst="wedgeEllipseCallout">
            <a:avLst>
              <a:gd name="adj1" fmla="val -13918"/>
              <a:gd name="adj2" fmla="val -7468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100%</a:t>
            </a:r>
          </a:p>
        </p:txBody>
      </p:sp>
      <p:sp>
        <p:nvSpPr>
          <p:cNvPr id="17" name="ZoneTexte 16">
            <a:extLst>
              <a:ext uri="{FF2B5EF4-FFF2-40B4-BE49-F238E27FC236}">
                <a16:creationId xmlns:a16="http://schemas.microsoft.com/office/drawing/2014/main" id="{99B2B4F2-DC53-4DAC-84EF-D2AA1A44D6D5}"/>
              </a:ext>
            </a:extLst>
          </p:cNvPr>
          <p:cNvSpPr txBox="1"/>
          <p:nvPr/>
        </p:nvSpPr>
        <p:spPr>
          <a:xfrm>
            <a:off x="251520" y="4062405"/>
            <a:ext cx="6480720" cy="646331"/>
          </a:xfrm>
          <a:prstGeom prst="rect">
            <a:avLst/>
          </a:prstGeom>
          <a:noFill/>
        </p:spPr>
        <p:txBody>
          <a:bodyPr wrap="square" rtlCol="0">
            <a:spAutoFit/>
          </a:bodyPr>
          <a:lstStyle/>
          <a:p>
            <a:r>
              <a:rPr lang="fr-FR" dirty="0"/>
              <a:t>New </a:t>
            </a:r>
            <a:r>
              <a:rPr lang="fr-FR" dirty="0" err="1"/>
              <a:t>project</a:t>
            </a:r>
            <a:r>
              <a:rPr lang="fr-FR" dirty="0"/>
              <a:t> </a:t>
            </a:r>
            <a:r>
              <a:rPr lang="fr-FR" dirty="0" err="1"/>
              <a:t>names</a:t>
            </a:r>
            <a:r>
              <a:rPr lang="fr-FR" dirty="0"/>
              <a:t>: </a:t>
            </a:r>
            <a:r>
              <a:rPr lang="fr-FR" b="1" dirty="0">
                <a:solidFill>
                  <a:srgbClr val="0000FF"/>
                </a:solidFill>
              </a:rPr>
              <a:t>FUPA2_TSVVB </a:t>
            </a:r>
            <a:r>
              <a:rPr lang="fr-FR" dirty="0"/>
              <a:t>(CPU) and </a:t>
            </a:r>
            <a:r>
              <a:rPr lang="fr-FR" b="1" dirty="0">
                <a:solidFill>
                  <a:srgbClr val="0000FF"/>
                </a:solidFill>
              </a:rPr>
              <a:t>FUPB2_TSVVB </a:t>
            </a:r>
            <a:r>
              <a:rPr lang="fr-FR" dirty="0"/>
              <a:t>(GPU)</a:t>
            </a:r>
          </a:p>
          <a:p>
            <a:r>
              <a:rPr lang="fr-FR" b="1" dirty="0" err="1">
                <a:solidFill>
                  <a:srgbClr val="FF0000"/>
                </a:solidFill>
              </a:rPr>
              <a:t>Please</a:t>
            </a:r>
            <a:r>
              <a:rPr lang="fr-FR" b="1" dirty="0">
                <a:solidFill>
                  <a:srgbClr val="FF0000"/>
                </a:solidFill>
              </a:rPr>
              <a:t> </a:t>
            </a:r>
            <a:r>
              <a:rPr lang="fr-FR" b="1" dirty="0" err="1">
                <a:solidFill>
                  <a:srgbClr val="FF0000"/>
                </a:solidFill>
              </a:rPr>
              <a:t>send</a:t>
            </a:r>
            <a:r>
              <a:rPr lang="fr-FR" b="1" dirty="0">
                <a:solidFill>
                  <a:srgbClr val="FF0000"/>
                </a:solidFill>
              </a:rPr>
              <a:t> me </a:t>
            </a:r>
            <a:r>
              <a:rPr lang="fr-FR" b="1" dirty="0" err="1">
                <a:solidFill>
                  <a:srgbClr val="FF0000"/>
                </a:solidFill>
              </a:rPr>
              <a:t>updated</a:t>
            </a:r>
            <a:r>
              <a:rPr lang="fr-FR" b="1" dirty="0">
                <a:solidFill>
                  <a:srgbClr val="FF0000"/>
                </a:solidFill>
              </a:rPr>
              <a:t> </a:t>
            </a:r>
            <a:r>
              <a:rPr lang="fr-FR" b="1" dirty="0" err="1">
                <a:solidFill>
                  <a:srgbClr val="FF0000"/>
                </a:solidFill>
              </a:rPr>
              <a:t>list</a:t>
            </a:r>
            <a:r>
              <a:rPr lang="fr-FR" b="1" dirty="0">
                <a:solidFill>
                  <a:srgbClr val="FF0000"/>
                </a:solidFill>
              </a:rPr>
              <a:t> of </a:t>
            </a:r>
            <a:r>
              <a:rPr lang="fr-FR" b="1" dirty="0" err="1">
                <a:solidFill>
                  <a:srgbClr val="FF0000"/>
                </a:solidFill>
              </a:rPr>
              <a:t>users</a:t>
            </a:r>
            <a:r>
              <a:rPr lang="fr-FR" b="1" dirty="0">
                <a:solidFill>
                  <a:srgbClr val="FF0000"/>
                </a:solidFill>
              </a:rPr>
              <a:t> for </a:t>
            </a:r>
            <a:r>
              <a:rPr lang="fr-FR" b="1" dirty="0" err="1">
                <a:solidFill>
                  <a:srgbClr val="FF0000"/>
                </a:solidFill>
              </a:rPr>
              <a:t>each</a:t>
            </a:r>
            <a:r>
              <a:rPr lang="fr-FR" b="1" dirty="0">
                <a:solidFill>
                  <a:srgbClr val="FF0000"/>
                </a:solidFill>
              </a:rPr>
              <a:t> </a:t>
            </a:r>
            <a:r>
              <a:rPr lang="fr-FR" b="1" dirty="0" err="1">
                <a:solidFill>
                  <a:srgbClr val="FF0000"/>
                </a:solidFill>
              </a:rPr>
              <a:t>project</a:t>
            </a:r>
            <a:endParaRPr lang="fr-FR" b="1" dirty="0">
              <a:solidFill>
                <a:srgbClr val="FF0000"/>
              </a:solidFill>
            </a:endParaRPr>
          </a:p>
        </p:txBody>
      </p:sp>
    </p:spTree>
    <p:extLst>
      <p:ext uri="{BB962C8B-B14F-4D97-AF65-F5344CB8AC3E}">
        <p14:creationId xmlns:p14="http://schemas.microsoft.com/office/powerpoint/2010/main" val="163157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err="1"/>
              <a:t>Pitagora</a:t>
            </a:r>
            <a:r>
              <a:rPr lang="en-US" dirty="0"/>
              <a:t> consumption</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7</a:t>
            </a:fld>
            <a:endParaRPr lang="en-GB">
              <a:solidFill>
                <a:prstClr val="white"/>
              </a:solidFill>
              <a:latin typeface="Calibri"/>
            </a:endParaRPr>
          </a:p>
        </p:txBody>
      </p:sp>
      <p:sp>
        <p:nvSpPr>
          <p:cNvPr id="10" name="ZoneTexte 9">
            <a:extLst>
              <a:ext uri="{FF2B5EF4-FFF2-40B4-BE49-F238E27FC236}">
                <a16:creationId xmlns:a16="http://schemas.microsoft.com/office/drawing/2014/main" id="{F92BA8ED-EE39-4CE9-951A-9DBAC9D740D1}"/>
              </a:ext>
            </a:extLst>
          </p:cNvPr>
          <p:cNvSpPr txBox="1"/>
          <p:nvPr/>
        </p:nvSpPr>
        <p:spPr>
          <a:xfrm>
            <a:off x="1475656" y="708743"/>
            <a:ext cx="2232248" cy="369332"/>
          </a:xfrm>
          <a:prstGeom prst="rect">
            <a:avLst/>
          </a:prstGeom>
          <a:noFill/>
        </p:spPr>
        <p:txBody>
          <a:bodyPr wrap="square" rtlCol="0">
            <a:spAutoFit/>
          </a:bodyPr>
          <a:lstStyle/>
          <a:p>
            <a:pPr algn="ctr"/>
            <a:r>
              <a:rPr lang="fr-FR" dirty="0"/>
              <a:t>CPU</a:t>
            </a:r>
          </a:p>
        </p:txBody>
      </p:sp>
      <p:sp>
        <p:nvSpPr>
          <p:cNvPr id="16" name="ZoneTexte 15">
            <a:extLst>
              <a:ext uri="{FF2B5EF4-FFF2-40B4-BE49-F238E27FC236}">
                <a16:creationId xmlns:a16="http://schemas.microsoft.com/office/drawing/2014/main" id="{1BD064B3-C049-4530-ADA9-6C68636BAF80}"/>
              </a:ext>
            </a:extLst>
          </p:cNvPr>
          <p:cNvSpPr txBox="1"/>
          <p:nvPr/>
        </p:nvSpPr>
        <p:spPr>
          <a:xfrm>
            <a:off x="257494" y="3994609"/>
            <a:ext cx="4026474" cy="369332"/>
          </a:xfrm>
          <a:prstGeom prst="rect">
            <a:avLst/>
          </a:prstGeom>
          <a:noFill/>
        </p:spPr>
        <p:txBody>
          <a:bodyPr wrap="square" rtlCol="0">
            <a:spAutoFit/>
          </a:bodyPr>
          <a:lstStyle/>
          <a:p>
            <a:r>
              <a:rPr lang="fr-FR" dirty="0"/>
              <a:t>Reason for </a:t>
            </a:r>
            <a:r>
              <a:rPr lang="fr-FR" dirty="0" err="1"/>
              <a:t>under-consumption</a:t>
            </a:r>
            <a:r>
              <a:rPr lang="fr-FR" dirty="0"/>
              <a:t>? </a:t>
            </a:r>
          </a:p>
        </p:txBody>
      </p:sp>
      <p:pic>
        <p:nvPicPr>
          <p:cNvPr id="17" name="Image 16">
            <a:extLst>
              <a:ext uri="{FF2B5EF4-FFF2-40B4-BE49-F238E27FC236}">
                <a16:creationId xmlns:a16="http://schemas.microsoft.com/office/drawing/2014/main" id="{7FE6F522-BCA5-4072-97AA-FEACFBDE0EF4}"/>
              </a:ext>
            </a:extLst>
          </p:cNvPr>
          <p:cNvPicPr>
            <a:picLocks noChangeAspect="1"/>
          </p:cNvPicPr>
          <p:nvPr/>
        </p:nvPicPr>
        <p:blipFill>
          <a:blip r:embed="rId2"/>
          <a:stretch>
            <a:fillRect/>
          </a:stretch>
        </p:blipFill>
        <p:spPr>
          <a:xfrm>
            <a:off x="675005" y="1000642"/>
            <a:ext cx="3606985" cy="2800494"/>
          </a:xfrm>
          <a:prstGeom prst="rect">
            <a:avLst/>
          </a:prstGeom>
        </p:spPr>
      </p:pic>
      <p:pic>
        <p:nvPicPr>
          <p:cNvPr id="19" name="Image 18">
            <a:extLst>
              <a:ext uri="{FF2B5EF4-FFF2-40B4-BE49-F238E27FC236}">
                <a16:creationId xmlns:a16="http://schemas.microsoft.com/office/drawing/2014/main" id="{7B8CEE19-5790-421E-A44E-34CE89C948C0}"/>
              </a:ext>
            </a:extLst>
          </p:cNvPr>
          <p:cNvPicPr>
            <a:picLocks noChangeAspect="1"/>
          </p:cNvPicPr>
          <p:nvPr/>
        </p:nvPicPr>
        <p:blipFill>
          <a:blip r:embed="rId3"/>
          <a:stretch>
            <a:fillRect/>
          </a:stretch>
        </p:blipFill>
        <p:spPr>
          <a:xfrm>
            <a:off x="4860034" y="1032857"/>
            <a:ext cx="3486329" cy="2781443"/>
          </a:xfrm>
          <a:prstGeom prst="rect">
            <a:avLst/>
          </a:prstGeom>
        </p:spPr>
      </p:pic>
      <p:sp>
        <p:nvSpPr>
          <p:cNvPr id="20" name="ZoneTexte 19">
            <a:extLst>
              <a:ext uri="{FF2B5EF4-FFF2-40B4-BE49-F238E27FC236}">
                <a16:creationId xmlns:a16="http://schemas.microsoft.com/office/drawing/2014/main" id="{5F6C6407-88BD-456A-B90A-DECAA9734A5B}"/>
              </a:ext>
            </a:extLst>
          </p:cNvPr>
          <p:cNvSpPr txBox="1"/>
          <p:nvPr/>
        </p:nvSpPr>
        <p:spPr>
          <a:xfrm>
            <a:off x="5666992" y="708743"/>
            <a:ext cx="2232248" cy="369332"/>
          </a:xfrm>
          <a:prstGeom prst="rect">
            <a:avLst/>
          </a:prstGeom>
          <a:noFill/>
        </p:spPr>
        <p:txBody>
          <a:bodyPr wrap="square" rtlCol="0">
            <a:spAutoFit/>
          </a:bodyPr>
          <a:lstStyle/>
          <a:p>
            <a:pPr algn="ctr"/>
            <a:r>
              <a:rPr lang="fr-FR" dirty="0"/>
              <a:t>GPU</a:t>
            </a:r>
          </a:p>
        </p:txBody>
      </p:sp>
      <p:sp>
        <p:nvSpPr>
          <p:cNvPr id="21" name="Bulle narrative : ronde 20">
            <a:extLst>
              <a:ext uri="{FF2B5EF4-FFF2-40B4-BE49-F238E27FC236}">
                <a16:creationId xmlns:a16="http://schemas.microsoft.com/office/drawing/2014/main" id="{D98E2A5B-B330-4B22-9027-9803D433C449}"/>
              </a:ext>
            </a:extLst>
          </p:cNvPr>
          <p:cNvSpPr/>
          <p:nvPr/>
        </p:nvSpPr>
        <p:spPr>
          <a:xfrm>
            <a:off x="3059832" y="2067694"/>
            <a:ext cx="936104" cy="43204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30%</a:t>
            </a:r>
          </a:p>
        </p:txBody>
      </p:sp>
      <p:sp>
        <p:nvSpPr>
          <p:cNvPr id="22" name="Bulle narrative : ronde 21">
            <a:extLst>
              <a:ext uri="{FF2B5EF4-FFF2-40B4-BE49-F238E27FC236}">
                <a16:creationId xmlns:a16="http://schemas.microsoft.com/office/drawing/2014/main" id="{91DD6157-BA59-49B7-BC65-84C45675D853}"/>
              </a:ext>
            </a:extLst>
          </p:cNvPr>
          <p:cNvSpPr/>
          <p:nvPr/>
        </p:nvSpPr>
        <p:spPr>
          <a:xfrm>
            <a:off x="6990568" y="2070709"/>
            <a:ext cx="936104" cy="43204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26524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Latest publications (1)</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8</a:t>
            </a:fld>
            <a:endParaRPr lang="en-GB">
              <a:solidFill>
                <a:prstClr val="white"/>
              </a:solidFill>
              <a:latin typeface="Calibri"/>
            </a:endParaRPr>
          </a:p>
        </p:txBody>
      </p:sp>
      <p:graphicFrame>
        <p:nvGraphicFramePr>
          <p:cNvPr id="8" name="Tableau 7">
            <a:extLst>
              <a:ext uri="{FF2B5EF4-FFF2-40B4-BE49-F238E27FC236}">
                <a16:creationId xmlns:a16="http://schemas.microsoft.com/office/drawing/2014/main" id="{5E7FAB2C-5E9F-432B-8023-8E617D1BB8B9}"/>
              </a:ext>
            </a:extLst>
          </p:cNvPr>
          <p:cNvGraphicFramePr>
            <a:graphicFrameLocks noGrp="1"/>
          </p:cNvGraphicFramePr>
          <p:nvPr>
            <p:extLst>
              <p:ext uri="{D42A27DB-BD31-4B8C-83A1-F6EECF244321}">
                <p14:modId xmlns:p14="http://schemas.microsoft.com/office/powerpoint/2010/main" val="3309120860"/>
              </p:ext>
            </p:extLst>
          </p:nvPr>
        </p:nvGraphicFramePr>
        <p:xfrm>
          <a:off x="394002" y="1243502"/>
          <a:ext cx="8313770" cy="2987040"/>
        </p:xfrm>
        <a:graphic>
          <a:graphicData uri="http://schemas.openxmlformats.org/drawingml/2006/table">
            <a:tbl>
              <a:tblPr/>
              <a:tblGrid>
                <a:gridCol w="8313770">
                  <a:extLst>
                    <a:ext uri="{9D8B030D-6E8A-4147-A177-3AD203B41FA5}">
                      <a16:colId xmlns:a16="http://schemas.microsoft.com/office/drawing/2014/main" val="154887986"/>
                    </a:ext>
                  </a:extLst>
                </a:gridCol>
              </a:tblGrid>
              <a:tr h="214317">
                <a:tc>
                  <a:txBody>
                    <a:bodyPr/>
                    <a:lstStyle/>
                    <a:p>
                      <a:r>
                        <a:rPr lang="en-US" sz="1800" b="1" kern="1200" dirty="0">
                          <a:solidFill>
                            <a:schemeClr val="tx1"/>
                          </a:solidFill>
                          <a:effectLst/>
                          <a:latin typeface="+mn-lt"/>
                          <a:ea typeface="+mn-ea"/>
                          <a:cs typeface="+mn-cs"/>
                        </a:rPr>
                        <a:t>Turbulence in QCE</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4173068092"/>
                  </a:ext>
                </a:extLst>
              </a:tr>
              <a:tr h="170727">
                <a:tc>
                  <a:txBody>
                    <a:bodyPr/>
                    <a:lstStyle/>
                    <a:p>
                      <a:r>
                        <a:rPr lang="en-US" sz="1200" dirty="0">
                          <a:solidFill>
                            <a:srgbClr val="333399"/>
                          </a:solidFill>
                          <a:effectLst/>
                          <a:latin typeface="Verdana" panose="020B0604030504040204" pitchFamily="34" charset="0"/>
                        </a:rPr>
                        <a:t>K Zhang et al : 12th February 2026 | </a:t>
                      </a:r>
                      <a:r>
                        <a:rPr lang="en-US" sz="1200" dirty="0" err="1">
                          <a:solidFill>
                            <a:srgbClr val="333399"/>
                          </a:solidFill>
                          <a:effectLst/>
                          <a:latin typeface="Verdana" panose="020B0604030504040204" pitchFamily="34" charset="0"/>
                        </a:rPr>
                        <a:t>DocumentID</a:t>
                      </a:r>
                      <a:r>
                        <a:rPr lang="en-US" sz="1200" dirty="0">
                          <a:solidFill>
                            <a:srgbClr val="333399"/>
                          </a:solidFill>
                          <a:effectLst/>
                          <a:latin typeface="Verdana" panose="020B0604030504040204" pitchFamily="34" charset="0"/>
                        </a:rPr>
                        <a:t> : 42177</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358490400"/>
                  </a:ext>
                </a:extLst>
              </a:tr>
              <a:tr h="170727">
                <a:tc>
                  <a:txBody>
                    <a:bodyPr/>
                    <a:lstStyle/>
                    <a:p>
                      <a:r>
                        <a:rPr lang="en-US" sz="1200" u="sng" dirty="0">
                          <a:solidFill>
                            <a:srgbClr val="333399"/>
                          </a:solidFill>
                          <a:effectLst/>
                          <a:latin typeface="Verdana" panose="020B0604030504040204" pitchFamily="34" charset="0"/>
                          <a:hlinkClick r:id="rId2"/>
                        </a:rPr>
                        <a:t>: Turbulent Nature of the </a:t>
                      </a:r>
                      <a:r>
                        <a:rPr lang="en-US" sz="1200" u="sng" dirty="0" err="1">
                          <a:solidFill>
                            <a:srgbClr val="333399"/>
                          </a:solidFill>
                          <a:effectLst/>
                          <a:latin typeface="Verdana" panose="020B0604030504040204" pitchFamily="34" charset="0"/>
                          <a:hlinkClick r:id="rId2"/>
                        </a:rPr>
                        <a:t>Quasicontinuous</a:t>
                      </a:r>
                      <a:r>
                        <a:rPr lang="en-US" sz="1200" u="sng" dirty="0">
                          <a:solidFill>
                            <a:srgbClr val="333399"/>
                          </a:solidFill>
                          <a:effectLst/>
                          <a:latin typeface="Verdana" panose="020B0604030504040204" pitchFamily="34" charset="0"/>
                          <a:hlinkClick r:id="rId2"/>
                        </a:rPr>
                        <a:t> Exhaust Regime for Fusion Plasmas</a:t>
                      </a:r>
                      <a:endParaRPr lang="en-US"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642966055"/>
                  </a:ext>
                </a:extLst>
              </a:tr>
              <a:tr h="170727">
                <a:tc>
                  <a:txBody>
                    <a:bodyPr/>
                    <a:lstStyle/>
                    <a:p>
                      <a:r>
                        <a:rPr lang="fr-FR" sz="1200" dirty="0">
                          <a:solidFill>
                            <a:srgbClr val="333399"/>
                          </a:solidFill>
                          <a:effectLst/>
                          <a:latin typeface="Verdana" panose="020B0604030504040204" pitchFamily="34" charset="0"/>
                        </a:rPr>
                        <a:t>Journal : Physical </a:t>
                      </a:r>
                      <a:r>
                        <a:rPr lang="fr-FR" sz="1200" dirty="0" err="1">
                          <a:solidFill>
                            <a:srgbClr val="333399"/>
                          </a:solidFill>
                          <a:effectLst/>
                          <a:latin typeface="Verdana" panose="020B0604030504040204" pitchFamily="34" charset="0"/>
                        </a:rPr>
                        <a:t>Review</a:t>
                      </a:r>
                      <a:r>
                        <a:rPr lang="fr-FR" sz="1200" dirty="0">
                          <a:solidFill>
                            <a:srgbClr val="333399"/>
                          </a:solidFill>
                          <a:effectLst/>
                          <a:latin typeface="Verdana" panose="020B0604030504040204" pitchFamily="34" charset="0"/>
                        </a:rPr>
                        <a:t> </a:t>
                      </a:r>
                      <a:r>
                        <a:rPr lang="fr-FR" sz="1200" dirty="0" err="1">
                          <a:solidFill>
                            <a:srgbClr val="333399"/>
                          </a:solidFill>
                          <a:effectLst/>
                          <a:latin typeface="Verdana" panose="020B0604030504040204" pitchFamily="34" charset="0"/>
                        </a:rPr>
                        <a:t>Letters</a:t>
                      </a:r>
                      <a:r>
                        <a:rPr lang="fr-FR" sz="1200" dirty="0">
                          <a:solidFill>
                            <a:srgbClr val="333399"/>
                          </a:solidFill>
                          <a:effectLst/>
                          <a:latin typeface="Verdana" panose="020B0604030504040204" pitchFamily="34" charset="0"/>
                        </a:rPr>
                        <a:t>, .</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803230140"/>
                  </a:ext>
                </a:extLst>
              </a:tr>
              <a:tr h="170727">
                <a:tc>
                  <a:txBody>
                    <a:bodyPr/>
                    <a:lstStyle/>
                    <a:p>
                      <a:endParaRPr lang="fr-FR"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535477909"/>
                  </a:ext>
                </a:extLst>
              </a:tr>
              <a:tr h="170727">
                <a:tc>
                  <a:txBody>
                    <a:bodyPr/>
                    <a:lstStyle/>
                    <a:p>
                      <a:r>
                        <a:rPr lang="en-US" sz="1800" b="1" kern="1200" dirty="0">
                          <a:solidFill>
                            <a:schemeClr val="tx1"/>
                          </a:solidFill>
                          <a:effectLst/>
                          <a:latin typeface="+mn-lt"/>
                          <a:ea typeface="+mn-ea"/>
                          <a:cs typeface="+mn-cs"/>
                        </a:rPr>
                        <a:t>Turbulence in detached regime (TCVX23)</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792334906"/>
                  </a:ext>
                </a:extLst>
              </a:tr>
              <a:tr h="170727">
                <a:tc>
                  <a:txBody>
                    <a:bodyPr/>
                    <a:lstStyle/>
                    <a:p>
                      <a:r>
                        <a:rPr lang="it-IT" sz="1200" dirty="0">
                          <a:solidFill>
                            <a:srgbClr val="333399"/>
                          </a:solidFill>
                          <a:effectLst/>
                          <a:latin typeface="Verdana" panose="020B0604030504040204" pitchFamily="34" charset="0"/>
                        </a:rPr>
                        <a:t>V Quadri et al : 6th January 2026 | DocumentID : 41751</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877970615"/>
                  </a:ext>
                </a:extLst>
              </a:tr>
              <a:tr h="170727">
                <a:tc>
                  <a:txBody>
                    <a:bodyPr/>
                    <a:lstStyle/>
                    <a:p>
                      <a:r>
                        <a:rPr lang="en-US" sz="1200" u="sng" dirty="0">
                          <a:solidFill>
                            <a:srgbClr val="333399"/>
                          </a:solidFill>
                          <a:effectLst/>
                          <a:latin typeface="Verdana" panose="020B0604030504040204" pitchFamily="34" charset="0"/>
                          <a:hlinkClick r:id="rId3"/>
                        </a:rPr>
                        <a:t>: 3D turbulence simulations in detached conditions and their implications for the mean-field modelling of divertor regimes</a:t>
                      </a:r>
                      <a:endParaRPr lang="en-US"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929087436"/>
                  </a:ext>
                </a:extLst>
              </a:tr>
              <a:tr h="170727">
                <a:tc>
                  <a:txBody>
                    <a:bodyPr/>
                    <a:lstStyle/>
                    <a:p>
                      <a:r>
                        <a:rPr lang="fr-FR" sz="1200" dirty="0">
                          <a:solidFill>
                            <a:srgbClr val="333399"/>
                          </a:solidFill>
                          <a:effectLst/>
                          <a:latin typeface="Verdana" panose="020B0604030504040204" pitchFamily="34" charset="0"/>
                        </a:rPr>
                        <a:t>Journal : Nuclear Fusion, .</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281176557"/>
                  </a:ext>
                </a:extLst>
              </a:tr>
              <a:tr h="170727">
                <a:tc>
                  <a:txBody>
                    <a:bodyPr/>
                    <a:lstStyle/>
                    <a:p>
                      <a:endParaRPr lang="en-US"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736596887"/>
                  </a:ext>
                </a:extLst>
              </a:tr>
              <a:tr h="170727">
                <a:tc>
                  <a:txBody>
                    <a:bodyPr/>
                    <a:lstStyle/>
                    <a:p>
                      <a:endParaRPr lang="fr-FR"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78975596"/>
                  </a:ext>
                </a:extLst>
              </a:tr>
              <a:tr h="170727">
                <a:tc>
                  <a:txBody>
                    <a:bodyPr/>
                    <a:lstStyle/>
                    <a:p>
                      <a:endParaRPr lang="en-US"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029711954"/>
                  </a:ext>
                </a:extLst>
              </a:tr>
            </a:tbl>
          </a:graphicData>
        </a:graphic>
      </p:graphicFrame>
      <p:sp>
        <p:nvSpPr>
          <p:cNvPr id="9" name="ZoneTexte 8">
            <a:extLst>
              <a:ext uri="{FF2B5EF4-FFF2-40B4-BE49-F238E27FC236}">
                <a16:creationId xmlns:a16="http://schemas.microsoft.com/office/drawing/2014/main" id="{593DD5B7-0CDB-4791-AF7C-29C095A3FE83}"/>
              </a:ext>
            </a:extLst>
          </p:cNvPr>
          <p:cNvSpPr txBox="1"/>
          <p:nvPr/>
        </p:nvSpPr>
        <p:spPr>
          <a:xfrm>
            <a:off x="391730" y="697869"/>
            <a:ext cx="7434676" cy="369332"/>
          </a:xfrm>
          <a:prstGeom prst="rect">
            <a:avLst/>
          </a:prstGeom>
          <a:noFill/>
        </p:spPr>
        <p:txBody>
          <a:bodyPr wrap="square">
            <a:spAutoFit/>
          </a:bodyPr>
          <a:lstStyle/>
          <a:p>
            <a:r>
              <a:rPr lang="fr-FR" dirty="0" err="1"/>
              <a:t>Please</a:t>
            </a:r>
            <a:r>
              <a:rPr lang="fr-FR" dirty="0"/>
              <a:t> use </a:t>
            </a:r>
            <a:r>
              <a:rPr lang="fr-FR" dirty="0" err="1"/>
              <a:t>from</a:t>
            </a:r>
            <a:r>
              <a:rPr lang="fr-FR" dirty="0"/>
              <a:t> </a:t>
            </a:r>
            <a:r>
              <a:rPr lang="fr-FR" dirty="0" err="1"/>
              <a:t>now</a:t>
            </a:r>
            <a:r>
              <a:rPr lang="fr-FR" dirty="0"/>
              <a:t> on </a:t>
            </a:r>
            <a:r>
              <a:rPr lang="fr-FR" b="1" dirty="0">
                <a:solidFill>
                  <a:srgbClr val="FF0000"/>
                </a:solidFill>
              </a:rPr>
              <a:t>WPTM-TSVV-B-CEA</a:t>
            </a:r>
          </a:p>
        </p:txBody>
      </p:sp>
    </p:spTree>
    <p:extLst>
      <p:ext uri="{BB962C8B-B14F-4D97-AF65-F5344CB8AC3E}">
        <p14:creationId xmlns:p14="http://schemas.microsoft.com/office/powerpoint/2010/main" val="415767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Latest publications (2)</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9</a:t>
            </a:fld>
            <a:endParaRPr lang="en-GB">
              <a:solidFill>
                <a:prstClr val="white"/>
              </a:solidFill>
              <a:latin typeface="Calibri"/>
            </a:endParaRPr>
          </a:p>
        </p:txBody>
      </p:sp>
      <p:graphicFrame>
        <p:nvGraphicFramePr>
          <p:cNvPr id="8" name="Tableau 7">
            <a:extLst>
              <a:ext uri="{FF2B5EF4-FFF2-40B4-BE49-F238E27FC236}">
                <a16:creationId xmlns:a16="http://schemas.microsoft.com/office/drawing/2014/main" id="{5E7FAB2C-5E9F-432B-8023-8E617D1BB8B9}"/>
              </a:ext>
            </a:extLst>
          </p:cNvPr>
          <p:cNvGraphicFramePr>
            <a:graphicFrameLocks noGrp="1"/>
          </p:cNvGraphicFramePr>
          <p:nvPr>
            <p:extLst>
              <p:ext uri="{D42A27DB-BD31-4B8C-83A1-F6EECF244321}">
                <p14:modId xmlns:p14="http://schemas.microsoft.com/office/powerpoint/2010/main" val="849302551"/>
              </p:ext>
            </p:extLst>
          </p:nvPr>
        </p:nvGraphicFramePr>
        <p:xfrm>
          <a:off x="394002" y="627534"/>
          <a:ext cx="8313770" cy="3535680"/>
        </p:xfrm>
        <a:graphic>
          <a:graphicData uri="http://schemas.openxmlformats.org/drawingml/2006/table">
            <a:tbl>
              <a:tblPr/>
              <a:tblGrid>
                <a:gridCol w="8313770">
                  <a:extLst>
                    <a:ext uri="{9D8B030D-6E8A-4147-A177-3AD203B41FA5}">
                      <a16:colId xmlns:a16="http://schemas.microsoft.com/office/drawing/2014/main" val="154887986"/>
                    </a:ext>
                  </a:extLst>
                </a:gridCol>
              </a:tblGrid>
              <a:tr h="147506">
                <a:tc>
                  <a:txBody>
                    <a:bodyPr/>
                    <a:lstStyle/>
                    <a:p>
                      <a:r>
                        <a:rPr lang="en-US" sz="1800" b="1" kern="1200" dirty="0">
                          <a:solidFill>
                            <a:schemeClr val="tx1"/>
                          </a:solidFill>
                          <a:effectLst/>
                          <a:latin typeface="+mn-lt"/>
                          <a:ea typeface="+mn-ea"/>
                          <a:cs typeface="+mn-cs"/>
                        </a:rPr>
                        <a:t>EPS abstracts</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4173068092"/>
                  </a:ext>
                </a:extLst>
              </a:tr>
              <a:tr h="117505">
                <a:tc>
                  <a:txBody>
                    <a:bodyPr/>
                    <a:lstStyle/>
                    <a:p>
                      <a:r>
                        <a:rPr lang="it-IT" sz="1200" dirty="0">
                          <a:solidFill>
                            <a:srgbClr val="333399"/>
                          </a:solidFill>
                          <a:effectLst/>
                          <a:latin typeface="Verdana" panose="020B0604030504040204" pitchFamily="34" charset="0"/>
                        </a:rPr>
                        <a:t>M Bassanini et al : 13th February 2026 | DocumentID : 42206</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358490400"/>
                  </a:ext>
                </a:extLst>
              </a:tr>
              <a:tr h="222509">
                <a:tc>
                  <a:txBody>
                    <a:bodyPr/>
                    <a:lstStyle/>
                    <a:p>
                      <a:r>
                        <a:rPr lang="en-US" sz="1200" u="sng" dirty="0">
                          <a:solidFill>
                            <a:srgbClr val="333399"/>
                          </a:solidFill>
                          <a:effectLst/>
                          <a:latin typeface="Verdana" panose="020B0604030504040204" pitchFamily="34" charset="0"/>
                          <a:hlinkClick r:id="rId2"/>
                        </a:rPr>
                        <a:t>: Implicit-Explicit time integration scheme with Physics-based precondition for the two-fluid plasma model of tokamak edge turbulence</a:t>
                      </a:r>
                      <a:endParaRPr lang="en-US"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642966055"/>
                  </a:ext>
                </a:extLst>
              </a:tr>
              <a:tr h="222509">
                <a:tc>
                  <a:txBody>
                    <a:bodyPr/>
                    <a:lstStyle/>
                    <a:p>
                      <a:r>
                        <a:rPr lang="en-US" sz="1200" dirty="0">
                          <a:solidFill>
                            <a:srgbClr val="333399"/>
                          </a:solidFill>
                          <a:effectLst/>
                          <a:latin typeface="Verdana" panose="020B0604030504040204" pitchFamily="34" charset="0"/>
                        </a:rPr>
                        <a:t>Conference : 52nd EPS Conference on Plasma Physics (EPS 2026), Edinburgh, Scotland, Edinburgh, Scotland, 29th June 2026.</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803230140"/>
                  </a:ext>
                </a:extLst>
              </a:tr>
              <a:tr h="117505">
                <a:tc>
                  <a:txBody>
                    <a:bodyPr/>
                    <a:lstStyle/>
                    <a:p>
                      <a:endParaRPr lang="fr-FR"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535477909"/>
                  </a:ext>
                </a:extLst>
              </a:tr>
              <a:tr h="147506">
                <a:tc>
                  <a:txBody>
                    <a:bodyPr/>
                    <a:lstStyle/>
                    <a:p>
                      <a:r>
                        <a:rPr lang="fr-FR" sz="1200" dirty="0">
                          <a:solidFill>
                            <a:srgbClr val="333399"/>
                          </a:solidFill>
                          <a:effectLst/>
                          <a:latin typeface="Verdana" panose="020B0604030504040204" pitchFamily="34" charset="0"/>
                        </a:rPr>
                        <a:t>D Mancini et al : 9th </a:t>
                      </a:r>
                      <a:r>
                        <a:rPr lang="fr-FR" sz="1200" dirty="0" err="1">
                          <a:solidFill>
                            <a:srgbClr val="333399"/>
                          </a:solidFill>
                          <a:effectLst/>
                          <a:latin typeface="Verdana" panose="020B0604030504040204" pitchFamily="34" charset="0"/>
                        </a:rPr>
                        <a:t>February</a:t>
                      </a:r>
                      <a:r>
                        <a:rPr lang="fr-FR" sz="1200" dirty="0">
                          <a:solidFill>
                            <a:srgbClr val="333399"/>
                          </a:solidFill>
                          <a:effectLst/>
                          <a:latin typeface="Verdana" panose="020B0604030504040204" pitchFamily="34" charset="0"/>
                        </a:rPr>
                        <a:t> 2026 | </a:t>
                      </a:r>
                      <a:r>
                        <a:rPr lang="fr-FR" sz="1200" dirty="0" err="1">
                          <a:solidFill>
                            <a:srgbClr val="333399"/>
                          </a:solidFill>
                          <a:effectLst/>
                          <a:latin typeface="Verdana" panose="020B0604030504040204" pitchFamily="34" charset="0"/>
                        </a:rPr>
                        <a:t>DocumentID</a:t>
                      </a:r>
                      <a:r>
                        <a:rPr lang="fr-FR" sz="1200" dirty="0">
                          <a:solidFill>
                            <a:srgbClr val="333399"/>
                          </a:solidFill>
                          <a:effectLst/>
                          <a:latin typeface="Verdana" panose="020B0604030504040204" pitchFamily="34" charset="0"/>
                        </a:rPr>
                        <a:t> : 42115</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792334906"/>
                  </a:ext>
                </a:extLst>
              </a:tr>
              <a:tr h="204640">
                <a:tc>
                  <a:txBody>
                    <a:bodyPr/>
                    <a:lstStyle/>
                    <a:p>
                      <a:r>
                        <a:rPr lang="en-US" sz="1200" u="sng" dirty="0">
                          <a:solidFill>
                            <a:srgbClr val="333399"/>
                          </a:solidFill>
                          <a:effectLst/>
                          <a:latin typeface="Verdana" panose="020B0604030504040204" pitchFamily="34" charset="0"/>
                          <a:hlinkClick r:id="rId3"/>
                        </a:rPr>
                        <a:t>: Impact of negative upper triangularity on SOL width in self-consistent turbulence and plasma–neutral simulations</a:t>
                      </a:r>
                      <a:endParaRPr lang="en-US"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877970615"/>
                  </a:ext>
                </a:extLst>
              </a:tr>
              <a:tr h="222509">
                <a:tc>
                  <a:txBody>
                    <a:bodyPr/>
                    <a:lstStyle/>
                    <a:p>
                      <a:r>
                        <a:rPr lang="en-US" sz="1200" dirty="0">
                          <a:solidFill>
                            <a:srgbClr val="333399"/>
                          </a:solidFill>
                          <a:effectLst/>
                          <a:latin typeface="Verdana" panose="020B0604030504040204" pitchFamily="34" charset="0"/>
                        </a:rPr>
                        <a:t>Conference : 52nd EPS Conference on Plasma Physics (EPS 2026), Edinburgh, Scotland, Edinburgh, Scotland, 29th June 2026.</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929087436"/>
                  </a:ext>
                </a:extLst>
              </a:tr>
              <a:tr h="117505">
                <a:tc>
                  <a:txBody>
                    <a:bodyPr/>
                    <a:lstStyle/>
                    <a:p>
                      <a:endParaRPr lang="fr-FR"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281176557"/>
                  </a:ext>
                </a:extLst>
              </a:tr>
              <a:tr h="117505">
                <a:tc>
                  <a:txBody>
                    <a:bodyPr/>
                    <a:lstStyle/>
                    <a:p>
                      <a:r>
                        <a:rPr lang="fr-FR" sz="1200" dirty="0">
                          <a:solidFill>
                            <a:srgbClr val="333399"/>
                          </a:solidFill>
                          <a:effectLst/>
                          <a:latin typeface="Verdana" panose="020B0604030504040204" pitchFamily="34" charset="0"/>
                        </a:rPr>
                        <a:t>B Csillag et al : 6th </a:t>
                      </a:r>
                      <a:r>
                        <a:rPr lang="fr-FR" sz="1200" dirty="0" err="1">
                          <a:solidFill>
                            <a:srgbClr val="333399"/>
                          </a:solidFill>
                          <a:effectLst/>
                          <a:latin typeface="Verdana" panose="020B0604030504040204" pitchFamily="34" charset="0"/>
                        </a:rPr>
                        <a:t>February</a:t>
                      </a:r>
                      <a:r>
                        <a:rPr lang="fr-FR" sz="1200" dirty="0">
                          <a:solidFill>
                            <a:srgbClr val="333399"/>
                          </a:solidFill>
                          <a:effectLst/>
                          <a:latin typeface="Verdana" panose="020B0604030504040204" pitchFamily="34" charset="0"/>
                        </a:rPr>
                        <a:t> 2026 | </a:t>
                      </a:r>
                      <a:r>
                        <a:rPr lang="fr-FR" sz="1200" dirty="0" err="1">
                          <a:solidFill>
                            <a:srgbClr val="333399"/>
                          </a:solidFill>
                          <a:effectLst/>
                          <a:latin typeface="Verdana" panose="020B0604030504040204" pitchFamily="34" charset="0"/>
                        </a:rPr>
                        <a:t>DocumentID</a:t>
                      </a:r>
                      <a:r>
                        <a:rPr lang="fr-FR" sz="1200" dirty="0">
                          <a:solidFill>
                            <a:srgbClr val="333399"/>
                          </a:solidFill>
                          <a:effectLst/>
                          <a:latin typeface="Verdana" panose="020B0604030504040204" pitchFamily="34" charset="0"/>
                        </a:rPr>
                        <a:t> : 42105</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736596887"/>
                  </a:ext>
                </a:extLst>
              </a:tr>
              <a:tr h="117505">
                <a:tc>
                  <a:txBody>
                    <a:bodyPr/>
                    <a:lstStyle/>
                    <a:p>
                      <a:r>
                        <a:rPr lang="en-US" sz="1200" u="sng">
                          <a:solidFill>
                            <a:srgbClr val="333399"/>
                          </a:solidFill>
                          <a:effectLst/>
                          <a:latin typeface="Verdana" panose="020B0604030504040204" pitchFamily="34" charset="0"/>
                          <a:hlinkClick r:id="rId4"/>
                        </a:rPr>
                        <a:t>: Simulating turbulence in island divertors</a:t>
                      </a:r>
                      <a:endParaRPr lang="en-US" sz="120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78975596"/>
                  </a:ext>
                </a:extLst>
              </a:tr>
              <a:tr h="117505">
                <a:tc>
                  <a:txBody>
                    <a:bodyPr/>
                    <a:lstStyle/>
                    <a:p>
                      <a:r>
                        <a:rPr lang="en-US" sz="1200" dirty="0">
                          <a:solidFill>
                            <a:srgbClr val="333399"/>
                          </a:solidFill>
                          <a:effectLst/>
                          <a:latin typeface="Verdana" panose="020B0604030504040204" pitchFamily="34" charset="0"/>
                        </a:rPr>
                        <a:t>Conference : 52nd EPS Conference on Plasma Physics (EPS 2026), Edinburgh, Scotland, Edinburgh, Scotland, 29th June 2026.</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029711954"/>
                  </a:ext>
                </a:extLst>
              </a:tr>
            </a:tbl>
          </a:graphicData>
        </a:graphic>
      </p:graphicFrame>
    </p:spTree>
    <p:extLst>
      <p:ext uri="{BB962C8B-B14F-4D97-AF65-F5344CB8AC3E}">
        <p14:creationId xmlns:p14="http://schemas.microsoft.com/office/powerpoint/2010/main" val="36022393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 (1)</Template>
  <TotalTime>20829</TotalTime>
  <Words>736</Words>
  <Application>Microsoft Office PowerPoint</Application>
  <PresentationFormat>Affichage à l'écran (16:9)</PresentationFormat>
  <Paragraphs>126</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10</vt:i4>
      </vt:variant>
    </vt:vector>
  </HeadingPairs>
  <TitlesOfParts>
    <vt:vector size="16" baseType="lpstr">
      <vt:lpstr>Arial</vt:lpstr>
      <vt:lpstr>Calibri</vt:lpstr>
      <vt:lpstr>Poppins</vt:lpstr>
      <vt:lpstr>Verdana</vt:lpstr>
      <vt:lpstr>Thème Office</vt:lpstr>
      <vt:lpstr>EUROfusion.1line_5_3_2019</vt:lpstr>
      <vt:lpstr>21/01/2026 – TSVV-B kick-off Project news</vt:lpstr>
      <vt:lpstr>Today’s meeting agenda</vt:lpstr>
      <vt:lpstr>Feedback from ETASC general meeting</vt:lpstr>
      <vt:lpstr>Scientific rationales to recover 2027 budget cuts</vt:lpstr>
      <vt:lpstr>Annual meeting</vt:lpstr>
      <vt:lpstr>Pitagora allocation</vt:lpstr>
      <vt:lpstr>Pitagora consumption</vt:lpstr>
      <vt:lpstr>Latest publications (1)</vt:lpstr>
      <vt:lpstr>Latest publications (2)</vt:lpstr>
      <vt:lpstr>Today’s meeting agenda</vt:lpstr>
    </vt:vector>
  </TitlesOfParts>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TAMAIN Patrick</dc:creator>
  <cp:lastModifiedBy>TAMAIN Patrick 207314</cp:lastModifiedBy>
  <cp:revision>423</cp:revision>
  <cp:lastPrinted>2014-10-16T14:51:28Z</cp:lastPrinted>
  <dcterms:created xsi:type="dcterms:W3CDTF">2021-03-22T08:41:36Z</dcterms:created>
  <dcterms:modified xsi:type="dcterms:W3CDTF">2026-02-18T08:14:26Z</dcterms:modified>
</cp:coreProperties>
</file>