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
  </p:notesMasterIdLst>
  <p:handoutMasterIdLst>
    <p:handoutMasterId r:id="rId10"/>
  </p:handoutMasterIdLst>
  <p:sldIdLst>
    <p:sldId id="257" r:id="rId2"/>
    <p:sldId id="356" r:id="rId3"/>
    <p:sldId id="357" r:id="rId4"/>
    <p:sldId id="358" r:id="rId5"/>
    <p:sldId id="361" r:id="rId6"/>
    <p:sldId id="362" r:id="rId7"/>
    <p:sldId id="363" r:id="rId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IN Patrick 207314" initials="TP2" lastIdx="2" clrIdx="0">
    <p:extLst>
      <p:ext uri="{19B8F6BF-5375-455C-9EA6-DF929625EA0E}">
        <p15:presenceInfo xmlns:p15="http://schemas.microsoft.com/office/powerpoint/2012/main" userId="S-1-5-21-1801674531-299502267-839522115-165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E6001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4988" autoAdjust="0"/>
  </p:normalViewPr>
  <p:slideViewPr>
    <p:cSldViewPr showGuides="1">
      <p:cViewPr varScale="1">
        <p:scale>
          <a:sx n="70" d="100"/>
          <a:sy n="70" d="100"/>
        </p:scale>
        <p:origin x="944"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17/02/2026</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17/02/2026</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190318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52163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8610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693183" y="99643"/>
            <a:ext cx="3339079"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118415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682922" y="783047"/>
            <a:ext cx="4930620" cy="3788858"/>
          </a:xfrm>
          <a:prstGeom prst="rect">
            <a:avLst/>
          </a:prstGeom>
          <a:noFill/>
        </p:spPr>
        <p:txBody>
          <a:bodyPr wrap="square">
            <a:spAutoFit/>
          </a:bodyPr>
          <a:lstStyle/>
          <a:p>
            <a:pPr marL="0" indent="0">
              <a:buNone/>
            </a:pPr>
            <a:r>
              <a:rPr lang="en-GB" sz="1800"/>
              <a:t>EUROfusion integrates R&amp;D in fusion science and technology to realize fusion in:</a:t>
            </a:r>
          </a:p>
          <a:p>
            <a:pPr marL="0" indent="0">
              <a:buNone/>
            </a:pPr>
            <a:endParaRPr lang="en-GB" sz="1800"/>
          </a:p>
          <a:p>
            <a:pPr marL="606029" indent="-606029">
              <a:lnSpc>
                <a:spcPct val="150000"/>
              </a:lnSpc>
              <a:buNone/>
            </a:pPr>
            <a:r>
              <a:rPr lang="en-GB" sz="1800" b="1"/>
              <a:t>29</a:t>
            </a:r>
            <a:r>
              <a:rPr lang="en-GB" sz="1800"/>
              <a:t> 	Countries</a:t>
            </a:r>
          </a:p>
          <a:p>
            <a:pPr marL="606029" indent="-606029">
              <a:lnSpc>
                <a:spcPct val="150000"/>
              </a:lnSpc>
              <a:buNone/>
            </a:pPr>
            <a:r>
              <a:rPr lang="en-GB" sz="1800" b="1"/>
              <a:t>31</a:t>
            </a:r>
            <a:r>
              <a:rPr lang="en-GB" sz="1800"/>
              <a:t> 	Research </a:t>
            </a:r>
            <a:r>
              <a:rPr lang="en-GB" sz="1800" err="1"/>
              <a:t>Centers</a:t>
            </a:r>
            <a:r>
              <a:rPr lang="en-GB" sz="1800"/>
              <a:t> and Institutes</a:t>
            </a:r>
          </a:p>
          <a:p>
            <a:pPr marL="0" indent="0">
              <a:lnSpc>
                <a:spcPct val="150000"/>
              </a:lnSpc>
              <a:buNone/>
            </a:pPr>
            <a:r>
              <a:rPr lang="en-GB" sz="1800" b="1"/>
              <a:t>169</a:t>
            </a:r>
            <a:r>
              <a:rPr lang="en-GB" sz="1800"/>
              <a:t>     Universities, industry partners and others</a:t>
            </a:r>
          </a:p>
          <a:p>
            <a:pPr marL="0" indent="0">
              <a:lnSpc>
                <a:spcPct val="150000"/>
              </a:lnSpc>
              <a:buNone/>
            </a:pPr>
            <a:endParaRPr lang="en-GB" sz="1800"/>
          </a:p>
          <a:p>
            <a:pPr marL="0" indent="0">
              <a:lnSpc>
                <a:spcPct val="150000"/>
              </a:lnSpc>
              <a:buNone/>
            </a:pPr>
            <a:r>
              <a:rPr lang="en-GB" sz="1800"/>
              <a:t>And brings together:</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1000</a:t>
            </a:r>
            <a:r>
              <a:rPr lang="en-GB" sz="1800" b="0" i="0" u="none" strike="noStrike">
                <a:solidFill>
                  <a:schemeClr val="tx1"/>
                </a:solidFill>
                <a:effectLst/>
                <a:latin typeface="+mn-lt"/>
              </a:rPr>
              <a:t> MSc and PhD students</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4000</a:t>
            </a:r>
            <a:r>
              <a:rPr lang="en-GB" sz="18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682922" y="143498"/>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32835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823637"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60" y="477780"/>
            <a:ext cx="8149301" cy="4344424"/>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678001" y="80607"/>
            <a:ext cx="3339079" cy="415498"/>
          </a:xfrm>
          <a:prstGeom prst="rect">
            <a:avLst/>
          </a:prstGeom>
          <a:noFill/>
        </p:spPr>
        <p:txBody>
          <a:bodyPr wrap="square">
            <a:spAutoFit/>
          </a:bodyPr>
          <a:lstStyle/>
          <a:p>
            <a:pPr marL="0" indent="0">
              <a:buNone/>
            </a:pPr>
            <a:r>
              <a:rPr lang="en-GB" sz="21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408714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3759141"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4590090"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5421039"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6251988"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7082935"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2928192"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097243"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266294"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373520" y="97684"/>
            <a:ext cx="3708083" cy="4764881"/>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887" y="-25896"/>
            <a:ext cx="8725988" cy="4908368"/>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907" y="774282"/>
            <a:ext cx="2430465" cy="609676"/>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16" y="1480023"/>
            <a:ext cx="2430465" cy="601437"/>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3413" y="2229833"/>
            <a:ext cx="1812551" cy="601437"/>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85146" y="1539014"/>
            <a:ext cx="2438704" cy="601437"/>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3244" y="778078"/>
            <a:ext cx="2430465" cy="609676"/>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9887" y="3687518"/>
            <a:ext cx="2430465" cy="609676"/>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9887" y="2948149"/>
            <a:ext cx="2430465" cy="601437"/>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2016" y="2219392"/>
            <a:ext cx="2430465" cy="601437"/>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688628" y="91992"/>
            <a:ext cx="5325311" cy="738664"/>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Consortium Members &amp; Partners</a:t>
            </a:r>
          </a:p>
          <a:p>
            <a:pPr marL="0" indent="0">
              <a:buNone/>
            </a:pPr>
            <a:endParaRPr lang="en-GB" sz="2100" b="1" err="1">
              <a:solidFill>
                <a:schemeClr val="tx2"/>
              </a:solidFill>
            </a:endParaRPr>
          </a:p>
        </p:txBody>
      </p:sp>
    </p:spTree>
    <p:extLst>
      <p:ext uri="{BB962C8B-B14F-4D97-AF65-F5344CB8AC3E}">
        <p14:creationId xmlns:p14="http://schemas.microsoft.com/office/powerpoint/2010/main" val="30414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7" y="4916827"/>
            <a:ext cx="3088866" cy="247211"/>
          </a:xfrm>
          <a:prstGeom prst="rect">
            <a:avLst/>
          </a:prstGeom>
        </p:spPr>
        <p:txBody>
          <a:bodyPr anchor="t"/>
          <a:lstStyle>
            <a:lvl1pPr>
              <a:defRPr sz="9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671471" y="80607"/>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60" y="610039"/>
            <a:ext cx="7419250" cy="4132156"/>
          </a:xfrm>
          <a:prstGeom prst="rect">
            <a:avLst/>
          </a:prstGeom>
        </p:spPr>
      </p:pic>
    </p:spTree>
    <p:extLst>
      <p:ext uri="{BB962C8B-B14F-4D97-AF65-F5344CB8AC3E}">
        <p14:creationId xmlns:p14="http://schemas.microsoft.com/office/powerpoint/2010/main" val="2259343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5753100" y="4523499"/>
            <a:ext cx="3390900" cy="253916"/>
          </a:xfrm>
          <a:prstGeom prst="rect">
            <a:avLst/>
          </a:prstGeom>
          <a:noFill/>
        </p:spPr>
        <p:txBody>
          <a:bodyPr wrap="square">
            <a:spAutoFit/>
          </a:bodyPr>
          <a:lstStyle/>
          <a:p>
            <a:r>
              <a:rPr lang="en-GB" sz="1050" b="0" i="0">
                <a:solidFill>
                  <a:srgbClr val="374957"/>
                </a:solidFill>
                <a:effectLst/>
                <a:latin typeface="Poppins" pitchFamily="2" charset="77"/>
                <a:cs typeface="Poppins" pitchFamily="2" charset="77"/>
              </a:rPr>
              <a:t>"Icon made by </a:t>
            </a:r>
            <a:r>
              <a:rPr lang="en-GB" sz="1050" b="0" i="0" u="none" strike="noStrike" err="1">
                <a:solidFill>
                  <a:srgbClr val="22244E"/>
                </a:solidFill>
                <a:effectLst/>
                <a:latin typeface="Poppins" pitchFamily="2" charset="77"/>
                <a:cs typeface="Poppins" pitchFamily="2" charset="77"/>
              </a:rPr>
              <a:t>Freepik</a:t>
            </a:r>
            <a:r>
              <a:rPr lang="en-GB" sz="1050" b="0" i="0" u="none" strike="noStrike">
                <a:solidFill>
                  <a:srgbClr val="22244E"/>
                </a:solidFill>
                <a:effectLst/>
                <a:latin typeface="Poppins" pitchFamily="2" charset="77"/>
                <a:cs typeface="Poppins" pitchFamily="2" charset="77"/>
              </a:rPr>
              <a:t> </a:t>
            </a:r>
            <a:r>
              <a:rPr lang="en-GB" sz="1050" b="0" i="0">
                <a:solidFill>
                  <a:srgbClr val="374957"/>
                </a:solidFill>
                <a:effectLst/>
                <a:latin typeface="Poppins" pitchFamily="2" charset="77"/>
                <a:cs typeface="Poppins" pitchFamily="2" charset="77"/>
              </a:rPr>
              <a:t>from </a:t>
            </a:r>
            <a:r>
              <a:rPr lang="en-GB" sz="1050" b="0" i="0" u="none" strike="noStrike">
                <a:solidFill>
                  <a:srgbClr val="22244E"/>
                </a:solidFill>
                <a:effectLst/>
                <a:latin typeface="Poppins" pitchFamily="2" charset="77"/>
                <a:cs typeface="Poppins" pitchFamily="2" charset="77"/>
                <a:hlinkClick r:id="rId4"/>
              </a:rPr>
              <a:t>www.flaticon.com</a:t>
            </a:r>
            <a:r>
              <a:rPr lang="en-GB" sz="1050" b="0" i="0">
                <a:solidFill>
                  <a:srgbClr val="374957"/>
                </a:solidFill>
                <a:effectLst/>
                <a:latin typeface="Poppins" pitchFamily="2" charset="77"/>
                <a:cs typeface="Poppins" pitchFamily="2" charset="77"/>
              </a:rPr>
              <a:t>"</a:t>
            </a:r>
            <a:endParaRPr lang="en-HU" sz="105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8524" y="869314"/>
            <a:ext cx="492391" cy="49239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78524" y="1510281"/>
            <a:ext cx="492391" cy="49239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8523" y="2151247"/>
            <a:ext cx="492391" cy="49239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2097" y="2792214"/>
            <a:ext cx="498817" cy="498817"/>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2096" y="4086998"/>
            <a:ext cx="498816" cy="49881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2096" y="3439606"/>
            <a:ext cx="498817" cy="498817"/>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1775461" y="4223417"/>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1775461" y="3568692"/>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1775460" y="2913966"/>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FusionInCloseUp</a:t>
            </a:r>
            <a:endParaRPr lang="en-HU" sz="15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1789290" y="2256767"/>
            <a:ext cx="1670191"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fusion2050</a:t>
            </a:r>
            <a:endParaRPr lang="en-HU" sz="15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1789290" y="1608434"/>
            <a:ext cx="2615071" cy="553998"/>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eurofusion_consortium</a:t>
            </a:r>
            <a:endParaRPr lang="en-HU" sz="15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1789290" y="960101"/>
            <a:ext cx="1586371" cy="323165"/>
          </a:xfrm>
          <a:prstGeom prst="rect">
            <a:avLst/>
          </a:prstGeom>
          <a:noFill/>
        </p:spPr>
        <p:txBody>
          <a:bodyPr wrap="square">
            <a:spAutoFit/>
          </a:bodyPr>
          <a:lstStyle/>
          <a:p>
            <a:r>
              <a:rPr lang="en-GB" sz="1500" b="0" i="0" err="1">
                <a:solidFill>
                  <a:srgbClr val="374957"/>
                </a:solidFill>
                <a:effectLst/>
                <a:latin typeface="Poppins" pitchFamily="2" charset="77"/>
                <a:cs typeface="Poppins" pitchFamily="2" charset="77"/>
              </a:rPr>
              <a:t>eurofusion</a:t>
            </a:r>
            <a:endParaRPr lang="en-HU" sz="15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719826" y="102133"/>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channels</a:t>
            </a:r>
          </a:p>
        </p:txBody>
      </p:sp>
    </p:spTree>
    <p:extLst>
      <p:ext uri="{BB962C8B-B14F-4D97-AF65-F5344CB8AC3E}">
        <p14:creationId xmlns:p14="http://schemas.microsoft.com/office/powerpoint/2010/main" val="246486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‹N°›</a:t>
            </a:fld>
            <a:endParaRPr lang="en-GB">
              <a:solidFill>
                <a:prstClr val="black">
                  <a:tint val="75000"/>
                </a:prstClr>
              </a:solidFill>
            </a:endParaRPr>
          </a:p>
        </p:txBody>
      </p:sp>
    </p:spTree>
    <p:extLst>
      <p:ext uri="{BB962C8B-B14F-4D97-AF65-F5344CB8AC3E}">
        <p14:creationId xmlns:p14="http://schemas.microsoft.com/office/powerpoint/2010/main" val="41280204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Review</a:t>
            </a:r>
            <a:r>
              <a:rPr lang="fr-FR" dirty="0"/>
              <a:t> of SOLEDGE3X team </a:t>
            </a:r>
            <a:r>
              <a:rPr lang="fr-FR" dirty="0" err="1"/>
              <a:t>workplan</a:t>
            </a:r>
            <a:r>
              <a:rPr lang="fr-FR" dirty="0"/>
              <a:t> – 2026 </a:t>
            </a:r>
            <a:r>
              <a:rPr lang="fr-FR" dirty="0" err="1"/>
              <a:t>deliverables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normAutofit/>
          </a:bodyPr>
          <a:lstStyle/>
          <a:p>
            <a:pPr marL="0" indent="0">
              <a:buNone/>
            </a:pPr>
            <a:r>
              <a:rPr lang="en-US" b="1" i="1" dirty="0">
                <a:solidFill>
                  <a:srgbClr val="000000"/>
                </a:solidFill>
                <a:effectLst/>
                <a:ea typeface="Times New Roman" panose="02020603050405020304" pitchFamily="18" charset="0"/>
              </a:rPr>
              <a:t>D1.1: Assessment of impact of baffles on turbulence and plasma conditions in high-density regime in TCV (CEA, EPFL)</a:t>
            </a:r>
          </a:p>
          <a:p>
            <a:pPr marL="0" indent="0">
              <a:buNone/>
            </a:pPr>
            <a:r>
              <a:rPr lang="en-US" b="1" i="1" dirty="0">
                <a:solidFill>
                  <a:srgbClr val="000000"/>
                </a:solidFill>
                <a:effectLst/>
                <a:ea typeface="Times New Roman" panose="02020603050405020304" pitchFamily="18" charset="0"/>
              </a:rPr>
              <a:t>D6.1: Implement full Horsten fluid neutrals model, including boundary conditions, in SOLEDGE3X (CEA, KUL)</a:t>
            </a:r>
          </a:p>
          <a:p>
            <a:r>
              <a:rPr lang="en-US" b="1" u="sng" dirty="0">
                <a:solidFill>
                  <a:srgbClr val="000000"/>
                </a:solidFill>
              </a:rPr>
              <a:t>Status:</a:t>
            </a:r>
            <a:r>
              <a:rPr lang="en-US" dirty="0">
                <a:solidFill>
                  <a:srgbClr val="000000"/>
                </a:solidFill>
              </a:rPr>
              <a:t> TCVX23 paper (only modelling) just submitted; Bridget working on improved AFN (3-moment + BCs); All existing simulations without baffle for the moment</a:t>
            </a:r>
          </a:p>
          <a:p>
            <a:r>
              <a:rPr lang="en-US" b="1" u="sng" dirty="0">
                <a:solidFill>
                  <a:srgbClr val="000000"/>
                </a:solidFill>
              </a:rPr>
              <a:t>Plan:</a:t>
            </a:r>
          </a:p>
          <a:p>
            <a:pPr lvl="1"/>
            <a:r>
              <a:rPr lang="en-US" sz="1800" dirty="0">
                <a:solidFill>
                  <a:srgbClr val="000000"/>
                </a:solidFill>
              </a:rPr>
              <a:t>Finish implementation of AFN</a:t>
            </a:r>
          </a:p>
          <a:p>
            <a:pPr lvl="1"/>
            <a:r>
              <a:rPr lang="en-US" sz="1800" dirty="0">
                <a:solidFill>
                  <a:srgbClr val="000000"/>
                </a:solidFill>
              </a:rPr>
              <a:t>Rerun simulations with baffle only when model implemented (2</a:t>
            </a:r>
            <a:r>
              <a:rPr lang="en-US" sz="1800" baseline="30000" dirty="0">
                <a:solidFill>
                  <a:srgbClr val="000000"/>
                </a:solidFill>
              </a:rPr>
              <a:t>nd</a:t>
            </a:r>
            <a:r>
              <a:rPr lang="en-US" sz="1800" dirty="0">
                <a:solidFill>
                  <a:srgbClr val="000000"/>
                </a:solidFill>
              </a:rPr>
              <a:t> half of 2026)</a:t>
            </a:r>
          </a:p>
          <a:p>
            <a:r>
              <a:rPr lang="en-US" b="1" u="sng" dirty="0">
                <a:solidFill>
                  <a:srgbClr val="000000"/>
                </a:solidFill>
              </a:rPr>
              <a:t>Dependencies:</a:t>
            </a:r>
          </a:p>
          <a:p>
            <a:pPr lvl="1"/>
            <a:r>
              <a:rPr lang="en-US" sz="1800" dirty="0">
                <a:solidFill>
                  <a:srgbClr val="000000"/>
                </a:solidFill>
              </a:rPr>
              <a:t>Geometrical data for input: wall shape, equilibrium?</a:t>
            </a:r>
          </a:p>
          <a:p>
            <a:pPr lvl="1"/>
            <a:r>
              <a:rPr lang="en-US" sz="1800" dirty="0">
                <a:solidFill>
                  <a:srgbClr val="000000"/>
                </a:solidFill>
              </a:rPr>
              <a:t>Availability of </a:t>
            </a:r>
            <a:r>
              <a:rPr lang="en-US" sz="1800" b="1" dirty="0">
                <a:solidFill>
                  <a:srgbClr val="FF0000"/>
                </a:solidFill>
              </a:rPr>
              <a:t>data</a:t>
            </a:r>
            <a:r>
              <a:rPr lang="en-US" sz="1800" dirty="0">
                <a:solidFill>
                  <a:srgbClr val="000000"/>
                </a:solidFill>
              </a:rPr>
              <a:t> for baffle cases?</a:t>
            </a:r>
          </a:p>
          <a:p>
            <a:pPr lvl="1"/>
            <a:r>
              <a:rPr lang="fr-FR" sz="1800" dirty="0"/>
              <a:t>Will </a:t>
            </a:r>
            <a:r>
              <a:rPr lang="fr-FR" sz="1800" dirty="0" err="1"/>
              <a:t>need</a:t>
            </a:r>
            <a:r>
              <a:rPr lang="fr-FR" sz="1800" dirty="0"/>
              <a:t> assistance </a:t>
            </a:r>
            <a:r>
              <a:rPr lang="fr-FR" sz="1800" dirty="0" err="1"/>
              <a:t>from</a:t>
            </a:r>
            <a:r>
              <a:rPr lang="fr-FR" sz="1800" dirty="0"/>
              <a:t> </a:t>
            </a:r>
            <a:r>
              <a:rPr lang="fr-FR" sz="1800" b="1" dirty="0">
                <a:solidFill>
                  <a:srgbClr val="FF0000"/>
                </a:solidFill>
              </a:rPr>
              <a:t>KUL team</a:t>
            </a:r>
            <a:r>
              <a:rPr lang="fr-FR" sz="1800" dirty="0"/>
              <a:t> for </a:t>
            </a:r>
            <a:r>
              <a:rPr lang="fr-FR" sz="1800" dirty="0" err="1"/>
              <a:t>BCs</a:t>
            </a:r>
            <a:r>
              <a:rPr lang="fr-FR" sz="1800" dirty="0"/>
              <a:t> =&gt; </a:t>
            </a:r>
            <a:r>
              <a:rPr lang="fr-FR" sz="1800" dirty="0" err="1"/>
              <a:t>mobility</a:t>
            </a:r>
            <a:r>
              <a:rPr lang="fr-FR" sz="1800" dirty="0"/>
              <a:t>?</a:t>
            </a:r>
            <a:endParaRPr lang="en-HU" sz="180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1</a:t>
            </a:fld>
            <a:endParaRPr lang="en-GB">
              <a:solidFill>
                <a:prstClr val="white"/>
              </a:solidFill>
              <a:latin typeface="Calibri"/>
            </a:endParaRPr>
          </a:p>
        </p:txBody>
      </p:sp>
    </p:spTree>
    <p:extLst>
      <p:ext uri="{BB962C8B-B14F-4D97-AF65-F5344CB8AC3E}">
        <p14:creationId xmlns:p14="http://schemas.microsoft.com/office/powerpoint/2010/main" val="43181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Review</a:t>
            </a:r>
            <a:r>
              <a:rPr lang="fr-FR" dirty="0"/>
              <a:t> of SOLEDGE3X team </a:t>
            </a:r>
            <a:r>
              <a:rPr lang="fr-FR" dirty="0" err="1"/>
              <a:t>workplan</a:t>
            </a:r>
            <a:r>
              <a:rPr lang="fr-FR" dirty="0"/>
              <a:t> – 2026 </a:t>
            </a:r>
            <a:r>
              <a:rPr lang="fr-FR" dirty="0" err="1"/>
              <a:t>deliverables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normAutofit/>
          </a:bodyPr>
          <a:lstStyle/>
          <a:p>
            <a:pPr marL="0" indent="0">
              <a:buNone/>
            </a:pPr>
            <a:r>
              <a:rPr lang="en-US" b="1" i="1" dirty="0">
                <a:solidFill>
                  <a:srgbClr val="000000"/>
                </a:solidFill>
                <a:effectLst/>
                <a:ea typeface="Times New Roman" panose="02020603050405020304" pitchFamily="18" charset="0"/>
              </a:rPr>
              <a:t>D2.1: Evaluate the role of electromagnetic turbulence from low to high beta conditions (CEA)</a:t>
            </a:r>
          </a:p>
          <a:p>
            <a:r>
              <a:rPr lang="en-US" b="1" u="sng" dirty="0">
                <a:solidFill>
                  <a:srgbClr val="000000"/>
                </a:solidFill>
              </a:rPr>
              <a:t>Status:</a:t>
            </a:r>
            <a:r>
              <a:rPr lang="en-US" dirty="0">
                <a:solidFill>
                  <a:srgbClr val="000000"/>
                </a:solidFill>
              </a:rPr>
              <a:t> TCV simulations interpretation difficult with reduced fluid neutrals model (density feedback difficult, density profiles not peaked enough)</a:t>
            </a:r>
          </a:p>
          <a:p>
            <a:r>
              <a:rPr lang="en-US" b="1" u="sng" dirty="0">
                <a:solidFill>
                  <a:srgbClr val="000000"/>
                </a:solidFill>
              </a:rPr>
              <a:t>Plan:</a:t>
            </a:r>
          </a:p>
          <a:p>
            <a:pPr lvl="1"/>
            <a:r>
              <a:rPr lang="en-US" sz="1800" dirty="0">
                <a:solidFill>
                  <a:srgbClr val="000000"/>
                </a:solidFill>
              </a:rPr>
              <a:t>Focus on power scan in COMPASS simulations with EIRENE, already done for ES (EPS abstract submitted)</a:t>
            </a:r>
          </a:p>
          <a:p>
            <a:pPr lvl="1"/>
            <a:r>
              <a:rPr lang="en-US" sz="1800" dirty="0">
                <a:solidFill>
                  <a:srgbClr val="000000"/>
                </a:solidFill>
              </a:rPr>
              <a:t>Risk of delay as EM will start only in second half of 2026</a:t>
            </a:r>
          </a:p>
          <a:p>
            <a:r>
              <a:rPr lang="en-US" b="1" u="sng" dirty="0">
                <a:solidFill>
                  <a:srgbClr val="000000"/>
                </a:solidFill>
              </a:rPr>
              <a:t>Dependencies:</a:t>
            </a:r>
          </a:p>
          <a:p>
            <a:pPr lvl="1"/>
            <a:r>
              <a:rPr lang="fr-FR" sz="1800" dirty="0" err="1">
                <a:solidFill>
                  <a:srgbClr val="000000"/>
                </a:solidFill>
              </a:rPr>
              <a:t>Only</a:t>
            </a:r>
            <a:r>
              <a:rPr lang="fr-FR" sz="1800" dirty="0">
                <a:solidFill>
                  <a:srgbClr val="000000"/>
                </a:solidFill>
              </a:rPr>
              <a:t> </a:t>
            </a:r>
            <a:r>
              <a:rPr lang="fr-FR" sz="1800" dirty="0" err="1">
                <a:solidFill>
                  <a:srgbClr val="000000"/>
                </a:solidFill>
              </a:rPr>
              <a:t>external</a:t>
            </a:r>
            <a:r>
              <a:rPr lang="fr-FR" sz="1800" dirty="0">
                <a:solidFill>
                  <a:srgbClr val="000000"/>
                </a:solidFill>
              </a:rPr>
              <a:t> </a:t>
            </a:r>
            <a:r>
              <a:rPr lang="fr-FR" sz="1800" dirty="0" err="1">
                <a:solidFill>
                  <a:srgbClr val="000000"/>
                </a:solidFill>
              </a:rPr>
              <a:t>dependencies</a:t>
            </a:r>
            <a:r>
              <a:rPr lang="fr-FR" sz="1800" dirty="0">
                <a:solidFill>
                  <a:srgbClr val="000000"/>
                </a:solidFill>
              </a:rPr>
              <a:t> (COMPASS data)</a:t>
            </a:r>
            <a:endParaRPr lang="en-HU" sz="180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2</a:t>
            </a:fld>
            <a:endParaRPr lang="en-GB">
              <a:solidFill>
                <a:prstClr val="white"/>
              </a:solidFill>
              <a:latin typeface="Calibri"/>
            </a:endParaRPr>
          </a:p>
        </p:txBody>
      </p:sp>
    </p:spTree>
    <p:extLst>
      <p:ext uri="{BB962C8B-B14F-4D97-AF65-F5344CB8AC3E}">
        <p14:creationId xmlns:p14="http://schemas.microsoft.com/office/powerpoint/2010/main" val="315874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Review</a:t>
            </a:r>
            <a:r>
              <a:rPr lang="fr-FR" dirty="0"/>
              <a:t> of SOLEDGE3X team </a:t>
            </a:r>
            <a:r>
              <a:rPr lang="fr-FR" dirty="0" err="1"/>
              <a:t>workplan</a:t>
            </a:r>
            <a:r>
              <a:rPr lang="fr-FR" dirty="0"/>
              <a:t> – 2026 </a:t>
            </a:r>
            <a:r>
              <a:rPr lang="fr-FR" dirty="0" err="1"/>
              <a:t>deliverables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normAutofit/>
          </a:bodyPr>
          <a:lstStyle/>
          <a:p>
            <a:pPr marL="0" indent="0">
              <a:buNone/>
            </a:pPr>
            <a:r>
              <a:rPr lang="en-US" b="1" i="1" dirty="0">
                <a:solidFill>
                  <a:srgbClr val="000000"/>
                </a:solidFill>
                <a:effectLst/>
                <a:ea typeface="Times New Roman" panose="02020603050405020304" pitchFamily="18" charset="0"/>
              </a:rPr>
              <a:t>D6.2: Couple another edge turbulence code to EIRENE or KINDNES, likely starting with GRILLIX (CEA, DTU, EPFL, MPG)</a:t>
            </a:r>
          </a:p>
          <a:p>
            <a:r>
              <a:rPr lang="en-US" b="1" u="sng" dirty="0">
                <a:solidFill>
                  <a:srgbClr val="000000"/>
                </a:solidFill>
              </a:rPr>
              <a:t>Status:</a:t>
            </a:r>
            <a:r>
              <a:rPr lang="en-US" dirty="0">
                <a:solidFill>
                  <a:srgbClr val="000000"/>
                </a:solidFill>
              </a:rPr>
              <a:t> STYX2 close to completion, readily used in SOLEDGE3X tests, very limited documentation but usable with assistance</a:t>
            </a:r>
          </a:p>
          <a:p>
            <a:r>
              <a:rPr lang="en-US" b="1" u="sng" dirty="0">
                <a:solidFill>
                  <a:srgbClr val="000000"/>
                </a:solidFill>
              </a:rPr>
              <a:t>Plan:</a:t>
            </a:r>
          </a:p>
          <a:p>
            <a:pPr lvl="1"/>
            <a:r>
              <a:rPr lang="en-US" sz="1800" dirty="0">
                <a:solidFill>
                  <a:srgbClr val="000000"/>
                </a:solidFill>
              </a:rPr>
              <a:t>Release of STYX2 sometime </a:t>
            </a:r>
            <a:r>
              <a:rPr lang="en-US" sz="1800">
                <a:solidFill>
                  <a:srgbClr val="000000"/>
                </a:solidFill>
              </a:rPr>
              <a:t>in March</a:t>
            </a:r>
            <a:endParaRPr lang="en-US" sz="1800" dirty="0">
              <a:solidFill>
                <a:srgbClr val="000000"/>
              </a:solidFill>
            </a:endParaRPr>
          </a:p>
          <a:p>
            <a:pPr lvl="1"/>
            <a:r>
              <a:rPr lang="en-US" sz="1800" dirty="0">
                <a:solidFill>
                  <a:srgbClr val="000000"/>
                </a:solidFill>
              </a:rPr>
              <a:t>Progressively write improved documentation and add new features</a:t>
            </a:r>
          </a:p>
          <a:p>
            <a:pPr lvl="1"/>
            <a:r>
              <a:rPr lang="en-US" sz="1800" dirty="0">
                <a:solidFill>
                  <a:srgbClr val="000000"/>
                </a:solidFill>
              </a:rPr>
              <a:t>Assist GRILLIX team with coupling</a:t>
            </a:r>
          </a:p>
          <a:p>
            <a:r>
              <a:rPr lang="en-US" b="1" u="sng" dirty="0">
                <a:solidFill>
                  <a:srgbClr val="000000"/>
                </a:solidFill>
              </a:rPr>
              <a:t>Dependencies:</a:t>
            </a:r>
          </a:p>
          <a:p>
            <a:pPr lvl="1"/>
            <a:r>
              <a:rPr lang="fr-FR" sz="1800" dirty="0">
                <a:solidFill>
                  <a:srgbClr val="000000"/>
                </a:solidFill>
              </a:rPr>
              <a:t>Need to </a:t>
            </a:r>
            <a:r>
              <a:rPr lang="fr-FR" sz="1800" dirty="0" err="1">
                <a:solidFill>
                  <a:srgbClr val="000000"/>
                </a:solidFill>
              </a:rPr>
              <a:t>synch</a:t>
            </a:r>
            <a:r>
              <a:rPr lang="fr-FR" sz="1800" dirty="0">
                <a:solidFill>
                  <a:srgbClr val="000000"/>
                </a:solidFill>
              </a:rPr>
              <a:t> </a:t>
            </a:r>
            <a:r>
              <a:rPr lang="fr-FR" sz="1800" dirty="0" err="1">
                <a:solidFill>
                  <a:srgbClr val="000000"/>
                </a:solidFill>
              </a:rPr>
              <a:t>with</a:t>
            </a:r>
            <a:r>
              <a:rPr lang="fr-FR" sz="1800" dirty="0">
                <a:solidFill>
                  <a:srgbClr val="000000"/>
                </a:solidFill>
              </a:rPr>
              <a:t> GRILLIX team to assist on </a:t>
            </a:r>
            <a:r>
              <a:rPr lang="fr-FR" sz="1800" dirty="0" err="1">
                <a:solidFill>
                  <a:srgbClr val="000000"/>
                </a:solidFill>
              </a:rPr>
              <a:t>coupling</a:t>
            </a:r>
            <a:endParaRPr lang="fr-FR" sz="1800" dirty="0">
              <a:solidFill>
                <a:srgbClr val="000000"/>
              </a:solidFill>
            </a:endParaRPr>
          </a:p>
          <a:p>
            <a:pPr marL="514350" lvl="2" indent="0">
              <a:buNone/>
            </a:pPr>
            <a:r>
              <a:rPr lang="fr-FR" sz="1650" dirty="0">
                <a:solidFill>
                  <a:srgbClr val="000000"/>
                </a:solidFill>
              </a:rPr>
              <a:t>=&gt; </a:t>
            </a:r>
            <a:r>
              <a:rPr lang="fr-FR" sz="1650" b="1" dirty="0" err="1">
                <a:solidFill>
                  <a:srgbClr val="FF0000"/>
                </a:solidFill>
              </a:rPr>
              <a:t>dedicated</a:t>
            </a:r>
            <a:r>
              <a:rPr lang="fr-FR" sz="1650" b="1" dirty="0">
                <a:solidFill>
                  <a:srgbClr val="FF0000"/>
                </a:solidFill>
              </a:rPr>
              <a:t> </a:t>
            </a:r>
            <a:r>
              <a:rPr lang="fr-FR" sz="1650" b="1" dirty="0" err="1">
                <a:solidFill>
                  <a:srgbClr val="FF0000"/>
                </a:solidFill>
              </a:rPr>
              <a:t>working</a:t>
            </a:r>
            <a:r>
              <a:rPr lang="fr-FR" sz="1650" b="1" dirty="0">
                <a:solidFill>
                  <a:srgbClr val="FF0000"/>
                </a:solidFill>
              </a:rPr>
              <a:t> group </a:t>
            </a:r>
            <a:r>
              <a:rPr lang="fr-FR" sz="1650" dirty="0" err="1">
                <a:solidFill>
                  <a:srgbClr val="000000"/>
                </a:solidFill>
              </a:rPr>
              <a:t>with</a:t>
            </a:r>
            <a:r>
              <a:rPr lang="fr-FR" sz="1650" dirty="0">
                <a:solidFill>
                  <a:srgbClr val="000000"/>
                </a:solidFill>
              </a:rPr>
              <a:t> </a:t>
            </a:r>
            <a:r>
              <a:rPr lang="fr-FR" sz="1650" dirty="0" err="1">
                <a:solidFill>
                  <a:srgbClr val="000000"/>
                </a:solidFill>
              </a:rPr>
              <a:t>separate</a:t>
            </a:r>
            <a:r>
              <a:rPr lang="fr-FR" sz="1650" dirty="0">
                <a:solidFill>
                  <a:srgbClr val="000000"/>
                </a:solidFill>
              </a:rPr>
              <a:t> meetings (1st meeting </a:t>
            </a:r>
            <a:r>
              <a:rPr lang="fr-FR" sz="1650" dirty="0" err="1">
                <a:solidFill>
                  <a:srgbClr val="000000"/>
                </a:solidFill>
              </a:rPr>
              <a:t>scheduled</a:t>
            </a:r>
            <a:r>
              <a:rPr lang="fr-FR" sz="1650" dirty="0">
                <a:solidFill>
                  <a:srgbClr val="000000"/>
                </a:solidFill>
              </a:rPr>
              <a:t> </a:t>
            </a:r>
            <a:r>
              <a:rPr lang="fr-FR" sz="1650" dirty="0" err="1">
                <a:solidFill>
                  <a:srgbClr val="000000"/>
                </a:solidFill>
              </a:rPr>
              <a:t>beg</a:t>
            </a:r>
            <a:r>
              <a:rPr lang="fr-FR" sz="1650" dirty="0">
                <a:solidFill>
                  <a:srgbClr val="000000"/>
                </a:solidFill>
              </a:rPr>
              <a:t>. of March), </a:t>
            </a:r>
            <a:r>
              <a:rPr lang="fr-FR" sz="1650" dirty="0" err="1">
                <a:solidFill>
                  <a:srgbClr val="000000"/>
                </a:solidFill>
              </a:rPr>
              <a:t>others</a:t>
            </a:r>
            <a:r>
              <a:rPr lang="fr-FR" sz="1650" dirty="0">
                <a:solidFill>
                  <a:srgbClr val="000000"/>
                </a:solidFill>
              </a:rPr>
              <a:t> </a:t>
            </a:r>
            <a:r>
              <a:rPr lang="fr-FR" sz="1650" dirty="0" err="1">
                <a:solidFill>
                  <a:srgbClr val="000000"/>
                </a:solidFill>
              </a:rPr>
              <a:t>want</a:t>
            </a:r>
            <a:r>
              <a:rPr lang="fr-FR" sz="1650" dirty="0">
                <a:solidFill>
                  <a:srgbClr val="000000"/>
                </a:solidFill>
              </a:rPr>
              <a:t> to </a:t>
            </a:r>
            <a:r>
              <a:rPr lang="fr-FR" sz="1650" dirty="0" err="1">
                <a:solidFill>
                  <a:srgbClr val="000000"/>
                </a:solidFill>
              </a:rPr>
              <a:t>join</a:t>
            </a:r>
            <a:r>
              <a:rPr lang="fr-FR" sz="1650" dirty="0">
                <a:solidFill>
                  <a:srgbClr val="000000"/>
                </a:solidFill>
              </a:rPr>
              <a:t>?</a:t>
            </a:r>
            <a:endParaRPr lang="en-HU" sz="165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3</a:t>
            </a:fld>
            <a:endParaRPr lang="en-GB">
              <a:solidFill>
                <a:prstClr val="white"/>
              </a:solidFill>
              <a:latin typeface="Calibri"/>
            </a:endParaRPr>
          </a:p>
        </p:txBody>
      </p:sp>
    </p:spTree>
    <p:extLst>
      <p:ext uri="{BB962C8B-B14F-4D97-AF65-F5344CB8AC3E}">
        <p14:creationId xmlns:p14="http://schemas.microsoft.com/office/powerpoint/2010/main" val="231218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Review</a:t>
            </a:r>
            <a:r>
              <a:rPr lang="fr-FR" dirty="0"/>
              <a:t> of SOLEDGE3X team </a:t>
            </a:r>
            <a:r>
              <a:rPr lang="fr-FR" dirty="0" err="1"/>
              <a:t>workplan</a:t>
            </a:r>
            <a:r>
              <a:rPr lang="fr-FR" dirty="0"/>
              <a:t> – 2026 </a:t>
            </a:r>
            <a:r>
              <a:rPr lang="fr-FR" dirty="0" err="1"/>
              <a:t>deliverables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normAutofit/>
          </a:bodyPr>
          <a:lstStyle/>
          <a:p>
            <a:pPr marL="0" indent="0">
              <a:buNone/>
            </a:pPr>
            <a:r>
              <a:rPr lang="en-US" b="1" i="1" dirty="0">
                <a:solidFill>
                  <a:srgbClr val="000000"/>
                </a:solidFill>
                <a:effectLst/>
                <a:ea typeface="Times New Roman" panose="02020603050405020304" pitchFamily="18" charset="0"/>
              </a:rPr>
              <a:t>D8.1: Python post-treatment routines to export data from all contributing codes in IMAS format using library developed in TSVV-3 (all)</a:t>
            </a:r>
          </a:p>
          <a:p>
            <a:r>
              <a:rPr lang="en-US" b="1" u="sng" dirty="0">
                <a:solidFill>
                  <a:srgbClr val="000000"/>
                </a:solidFill>
              </a:rPr>
              <a:t>Status:</a:t>
            </a:r>
            <a:r>
              <a:rPr lang="en-US" dirty="0">
                <a:solidFill>
                  <a:srgbClr val="000000"/>
                </a:solidFill>
              </a:rPr>
              <a:t> done for basic data for SOLEDGE3X, no test nor application</a:t>
            </a:r>
          </a:p>
          <a:p>
            <a:r>
              <a:rPr lang="en-US" b="1" u="sng" dirty="0">
                <a:solidFill>
                  <a:srgbClr val="000000"/>
                </a:solidFill>
              </a:rPr>
              <a:t>Plan:</a:t>
            </a:r>
          </a:p>
          <a:p>
            <a:pPr lvl="1"/>
            <a:r>
              <a:rPr lang="en-US" sz="1800" dirty="0">
                <a:solidFill>
                  <a:srgbClr val="000000"/>
                </a:solidFill>
              </a:rPr>
              <a:t>Add IDSs needed for synthetic </a:t>
            </a:r>
            <a:r>
              <a:rPr lang="en-US" sz="1800" dirty="0" err="1">
                <a:solidFill>
                  <a:srgbClr val="000000"/>
                </a:solidFill>
              </a:rPr>
              <a:t>diags</a:t>
            </a:r>
            <a:endParaRPr lang="en-US" sz="1800" dirty="0">
              <a:solidFill>
                <a:srgbClr val="000000"/>
              </a:solidFill>
            </a:endParaRPr>
          </a:p>
          <a:p>
            <a:pPr lvl="1"/>
            <a:r>
              <a:rPr lang="en-US" sz="1800" dirty="0">
                <a:solidFill>
                  <a:srgbClr val="000000"/>
                </a:solidFill>
              </a:rPr>
              <a:t>Demonstrate usage with synthetic </a:t>
            </a:r>
            <a:r>
              <a:rPr lang="en-US" sz="1800" dirty="0" err="1">
                <a:solidFill>
                  <a:srgbClr val="000000"/>
                </a:solidFill>
              </a:rPr>
              <a:t>diags</a:t>
            </a:r>
            <a:r>
              <a:rPr lang="en-US" sz="1800" dirty="0">
                <a:solidFill>
                  <a:srgbClr val="000000"/>
                </a:solidFill>
              </a:rPr>
              <a:t> in machines</a:t>
            </a:r>
          </a:p>
          <a:p>
            <a:r>
              <a:rPr lang="en-US" b="1" u="sng" dirty="0">
                <a:solidFill>
                  <a:srgbClr val="000000"/>
                </a:solidFill>
              </a:rPr>
              <a:t>Dependencies:</a:t>
            </a:r>
          </a:p>
          <a:p>
            <a:pPr lvl="1"/>
            <a:r>
              <a:rPr lang="fr-FR" sz="1800" dirty="0">
                <a:solidFill>
                  <a:srgbClr val="000000"/>
                </a:solidFill>
              </a:rPr>
              <a:t>Need </a:t>
            </a:r>
            <a:r>
              <a:rPr lang="fr-FR" sz="1800" b="1" dirty="0">
                <a:solidFill>
                  <a:srgbClr val="FF0000"/>
                </a:solidFill>
              </a:rPr>
              <a:t>input data </a:t>
            </a:r>
            <a:r>
              <a:rPr lang="fr-FR" sz="1800" b="1" dirty="0" err="1">
                <a:solidFill>
                  <a:srgbClr val="FF0000"/>
                </a:solidFill>
              </a:rPr>
              <a:t>from</a:t>
            </a:r>
            <a:r>
              <a:rPr lang="fr-FR" sz="1800" b="1" dirty="0">
                <a:solidFill>
                  <a:srgbClr val="FF0000"/>
                </a:solidFill>
              </a:rPr>
              <a:t> TCV team </a:t>
            </a:r>
            <a:r>
              <a:rPr lang="fr-FR" sz="1800" dirty="0">
                <a:solidFill>
                  <a:srgbClr val="000000"/>
                </a:solidFill>
              </a:rPr>
              <a:t>(and </a:t>
            </a:r>
            <a:r>
              <a:rPr lang="fr-FR" sz="1800" dirty="0" err="1">
                <a:solidFill>
                  <a:srgbClr val="000000"/>
                </a:solidFill>
              </a:rPr>
              <a:t>others</a:t>
            </a:r>
            <a:r>
              <a:rPr lang="fr-FR" sz="1800" dirty="0">
                <a:solidFill>
                  <a:srgbClr val="000000"/>
                </a:solidFill>
              </a:rPr>
              <a:t>?) to setup </a:t>
            </a:r>
            <a:r>
              <a:rPr lang="fr-FR" sz="1800" dirty="0" err="1">
                <a:solidFill>
                  <a:srgbClr val="000000"/>
                </a:solidFill>
              </a:rPr>
              <a:t>synthetic</a:t>
            </a:r>
            <a:r>
              <a:rPr lang="fr-FR" sz="1800" dirty="0">
                <a:solidFill>
                  <a:srgbClr val="000000"/>
                </a:solidFill>
              </a:rPr>
              <a:t> diagnostics</a:t>
            </a:r>
          </a:p>
          <a:p>
            <a:pPr lvl="1"/>
            <a:r>
              <a:rPr lang="fr-FR" sz="1800" dirty="0">
                <a:solidFill>
                  <a:srgbClr val="000000"/>
                </a:solidFill>
              </a:rPr>
              <a:t>Need </a:t>
            </a:r>
            <a:r>
              <a:rPr lang="fr-FR" sz="1800" b="1" dirty="0">
                <a:solidFill>
                  <a:srgbClr val="FF0000"/>
                </a:solidFill>
              </a:rPr>
              <a:t>full </a:t>
            </a:r>
            <a:r>
              <a:rPr lang="fr-FR" sz="1800" b="1" dirty="0" err="1">
                <a:solidFill>
                  <a:srgbClr val="FF0000"/>
                </a:solidFill>
              </a:rPr>
              <a:t>list</a:t>
            </a:r>
            <a:r>
              <a:rPr lang="fr-FR" sz="1800" b="1" dirty="0">
                <a:solidFill>
                  <a:srgbClr val="FF0000"/>
                </a:solidFill>
              </a:rPr>
              <a:t> of </a:t>
            </a:r>
            <a:r>
              <a:rPr lang="fr-FR" sz="1800" b="1" dirty="0" err="1">
                <a:solidFill>
                  <a:srgbClr val="FF0000"/>
                </a:solidFill>
              </a:rPr>
              <a:t>IDSs</a:t>
            </a:r>
            <a:r>
              <a:rPr lang="fr-FR" sz="1800" b="1" dirty="0">
                <a:solidFill>
                  <a:srgbClr val="FF0000"/>
                </a:solidFill>
              </a:rPr>
              <a:t> </a:t>
            </a:r>
            <a:r>
              <a:rPr lang="fr-FR" sz="1800" dirty="0" err="1">
                <a:solidFill>
                  <a:srgbClr val="000000"/>
                </a:solidFill>
              </a:rPr>
              <a:t>necessary</a:t>
            </a:r>
            <a:r>
              <a:rPr lang="fr-FR" sz="1800" dirty="0">
                <a:solidFill>
                  <a:srgbClr val="000000"/>
                </a:solidFill>
              </a:rPr>
              <a:t> to use </a:t>
            </a:r>
            <a:r>
              <a:rPr lang="fr-FR" sz="1800" dirty="0" err="1">
                <a:solidFill>
                  <a:srgbClr val="000000"/>
                </a:solidFill>
              </a:rPr>
              <a:t>Anna’s</a:t>
            </a:r>
            <a:r>
              <a:rPr lang="fr-FR" sz="1800" dirty="0">
                <a:solidFill>
                  <a:srgbClr val="000000"/>
                </a:solidFill>
              </a:rPr>
              <a:t> </a:t>
            </a:r>
            <a:r>
              <a:rPr lang="fr-FR" sz="1800" dirty="0" err="1">
                <a:solidFill>
                  <a:srgbClr val="000000"/>
                </a:solidFill>
              </a:rPr>
              <a:t>synthetic</a:t>
            </a:r>
            <a:r>
              <a:rPr lang="fr-FR" sz="1800" dirty="0">
                <a:solidFill>
                  <a:srgbClr val="000000"/>
                </a:solidFill>
              </a:rPr>
              <a:t> diagnostics (file to </a:t>
            </a:r>
            <a:r>
              <a:rPr lang="fr-FR" sz="1800" dirty="0" err="1">
                <a:solidFill>
                  <a:srgbClr val="000000"/>
                </a:solidFill>
              </a:rPr>
              <a:t>be</a:t>
            </a:r>
            <a:r>
              <a:rPr lang="fr-FR" sz="1800" dirty="0">
                <a:solidFill>
                  <a:srgbClr val="000000"/>
                </a:solidFill>
              </a:rPr>
              <a:t> </a:t>
            </a:r>
            <a:r>
              <a:rPr lang="fr-FR" sz="1800" dirty="0" err="1">
                <a:solidFill>
                  <a:srgbClr val="000000"/>
                </a:solidFill>
              </a:rPr>
              <a:t>shared</a:t>
            </a:r>
            <a:r>
              <a:rPr lang="fr-FR" sz="1800" dirty="0">
                <a:solidFill>
                  <a:srgbClr val="000000"/>
                </a:solidFill>
              </a:rPr>
              <a:t> on Wiki) as </a:t>
            </a:r>
            <a:r>
              <a:rPr lang="fr-FR" sz="1800" dirty="0" err="1">
                <a:solidFill>
                  <a:srgbClr val="000000"/>
                </a:solidFill>
              </a:rPr>
              <a:t>well</a:t>
            </a:r>
            <a:r>
              <a:rPr lang="fr-FR" sz="1800" dirty="0">
                <a:solidFill>
                  <a:srgbClr val="000000"/>
                </a:solidFill>
              </a:rPr>
              <a:t> as </a:t>
            </a:r>
            <a:r>
              <a:rPr lang="fr-FR" sz="1800" dirty="0" err="1">
                <a:solidFill>
                  <a:srgbClr val="000000"/>
                </a:solidFill>
              </a:rPr>
              <a:t>as</a:t>
            </a:r>
            <a:r>
              <a:rPr lang="fr-FR" sz="1800" dirty="0">
                <a:solidFill>
                  <a:srgbClr val="000000"/>
                </a:solidFill>
              </a:rPr>
              <a:t> DBS (Anders?)</a:t>
            </a:r>
          </a:p>
          <a:p>
            <a:pPr lvl="1"/>
            <a:r>
              <a:rPr lang="fr-FR" sz="1800" dirty="0">
                <a:solidFill>
                  <a:srgbClr val="000000"/>
                </a:solidFill>
              </a:rPr>
              <a:t>Once </a:t>
            </a:r>
            <a:r>
              <a:rPr lang="fr-FR" sz="1800" dirty="0" err="1">
                <a:solidFill>
                  <a:srgbClr val="000000"/>
                </a:solidFill>
              </a:rPr>
              <a:t>ready</a:t>
            </a:r>
            <a:r>
              <a:rPr lang="fr-FR" sz="1800" dirty="0">
                <a:solidFill>
                  <a:srgbClr val="000000"/>
                </a:solidFill>
              </a:rPr>
              <a:t>, </a:t>
            </a:r>
            <a:r>
              <a:rPr lang="fr-FR" sz="1800" dirty="0" err="1">
                <a:solidFill>
                  <a:srgbClr val="000000"/>
                </a:solidFill>
              </a:rPr>
              <a:t>provide</a:t>
            </a:r>
            <a:r>
              <a:rPr lang="fr-FR" sz="1800" dirty="0">
                <a:solidFill>
                  <a:srgbClr val="000000"/>
                </a:solidFill>
              </a:rPr>
              <a:t> IMAS data to Anna for test</a:t>
            </a:r>
            <a:endParaRPr lang="en-HU" sz="180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4</a:t>
            </a:fld>
            <a:endParaRPr lang="en-GB">
              <a:solidFill>
                <a:prstClr val="white"/>
              </a:solidFill>
              <a:latin typeface="Calibri"/>
            </a:endParaRPr>
          </a:p>
        </p:txBody>
      </p:sp>
    </p:spTree>
    <p:extLst>
      <p:ext uri="{BB962C8B-B14F-4D97-AF65-F5344CB8AC3E}">
        <p14:creationId xmlns:p14="http://schemas.microsoft.com/office/powerpoint/2010/main" val="231137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Review</a:t>
            </a:r>
            <a:r>
              <a:rPr lang="fr-FR" dirty="0"/>
              <a:t> of SOLEDGE3X team </a:t>
            </a:r>
            <a:r>
              <a:rPr lang="fr-FR" dirty="0" err="1"/>
              <a:t>workplan</a:t>
            </a:r>
            <a:r>
              <a:rPr lang="fr-FR" dirty="0"/>
              <a:t> – Outlook 2027</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5</a:t>
            </a:fld>
            <a:endParaRPr lang="en-GB">
              <a:solidFill>
                <a:prstClr val="white"/>
              </a:solidFill>
              <a:latin typeface="Calibri"/>
            </a:endParaRPr>
          </a:p>
        </p:txBody>
      </p:sp>
      <p:graphicFrame>
        <p:nvGraphicFramePr>
          <p:cNvPr id="9" name="Tableau 9">
            <a:extLst>
              <a:ext uri="{FF2B5EF4-FFF2-40B4-BE49-F238E27FC236}">
                <a16:creationId xmlns:a16="http://schemas.microsoft.com/office/drawing/2014/main" id="{A1DAE823-A470-4760-B636-AA32B0CE5EFC}"/>
              </a:ext>
            </a:extLst>
          </p:cNvPr>
          <p:cNvGraphicFramePr>
            <a:graphicFrameLocks noGrp="1"/>
          </p:cNvGraphicFramePr>
          <p:nvPr>
            <p:extLst>
              <p:ext uri="{D42A27DB-BD31-4B8C-83A1-F6EECF244321}">
                <p14:modId xmlns:p14="http://schemas.microsoft.com/office/powerpoint/2010/main" val="1452312297"/>
              </p:ext>
            </p:extLst>
          </p:nvPr>
        </p:nvGraphicFramePr>
        <p:xfrm>
          <a:off x="273430" y="735330"/>
          <a:ext cx="7830362" cy="3754120"/>
        </p:xfrm>
        <a:graphic>
          <a:graphicData uri="http://schemas.openxmlformats.org/drawingml/2006/table">
            <a:tbl>
              <a:tblPr firstRow="1" bandRow="1">
                <a:tableStyleId>{5C22544A-7EE6-4342-B048-85BDC9FD1C3A}</a:tableStyleId>
              </a:tblPr>
              <a:tblGrid>
                <a:gridCol w="3225766">
                  <a:extLst>
                    <a:ext uri="{9D8B030D-6E8A-4147-A177-3AD203B41FA5}">
                      <a16:colId xmlns:a16="http://schemas.microsoft.com/office/drawing/2014/main" val="2628144879"/>
                    </a:ext>
                  </a:extLst>
                </a:gridCol>
                <a:gridCol w="2472861">
                  <a:extLst>
                    <a:ext uri="{9D8B030D-6E8A-4147-A177-3AD203B41FA5}">
                      <a16:colId xmlns:a16="http://schemas.microsoft.com/office/drawing/2014/main" val="17819262"/>
                    </a:ext>
                  </a:extLst>
                </a:gridCol>
                <a:gridCol w="2131735">
                  <a:extLst>
                    <a:ext uri="{9D8B030D-6E8A-4147-A177-3AD203B41FA5}">
                      <a16:colId xmlns:a16="http://schemas.microsoft.com/office/drawing/2014/main" val="3491895748"/>
                    </a:ext>
                  </a:extLst>
                </a:gridCol>
              </a:tblGrid>
              <a:tr h="370840">
                <a:tc>
                  <a:txBody>
                    <a:bodyPr/>
                    <a:lstStyle/>
                    <a:p>
                      <a:r>
                        <a:rPr lang="fr-FR" sz="1600" dirty="0" err="1"/>
                        <a:t>Title</a:t>
                      </a:r>
                      <a:endParaRPr lang="fr-FR" sz="1600" dirty="0"/>
                    </a:p>
                  </a:txBody>
                  <a:tcPr/>
                </a:tc>
                <a:tc>
                  <a:txBody>
                    <a:bodyPr/>
                    <a:lstStyle/>
                    <a:p>
                      <a:r>
                        <a:rPr lang="fr-FR" sz="1600" dirty="0" err="1"/>
                        <a:t>Status</a:t>
                      </a:r>
                      <a:endParaRPr lang="fr-FR" sz="1600" dirty="0"/>
                    </a:p>
                  </a:txBody>
                  <a:tcPr/>
                </a:tc>
                <a:tc>
                  <a:txBody>
                    <a:bodyPr/>
                    <a:lstStyle/>
                    <a:p>
                      <a:r>
                        <a:rPr lang="fr-FR" sz="1600" dirty="0" err="1"/>
                        <a:t>Dependencies</a:t>
                      </a:r>
                      <a:endParaRPr lang="fr-FR" sz="1600" dirty="0"/>
                    </a:p>
                  </a:txBody>
                  <a:tcPr/>
                </a:tc>
                <a:extLst>
                  <a:ext uri="{0D108BD9-81ED-4DB2-BD59-A6C34878D82A}">
                    <a16:rowId xmlns:a16="http://schemas.microsoft.com/office/drawing/2014/main" val="80912022"/>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ffectLst/>
                          <a:ea typeface="Times New Roman" panose="02020603050405020304" pitchFamily="18" charset="0"/>
                        </a:rPr>
                        <a:t>D1.2: Analysis of turbulence and transport in detached regime in the frame of the TCV-X23 experiments (CEA, EPFL, MPG, DTU, KUL)</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000000"/>
                          </a:solidFill>
                          <a:ea typeface="Times New Roman" panose="02020603050405020304" pitchFamily="18" charset="0"/>
                        </a:rPr>
                        <a:t>Already done for SOLEDGE3X, will be revisited with full AFN and kinetic neutrals</a:t>
                      </a:r>
                      <a:endParaRPr lang="fr-FR" sz="1200" dirty="0"/>
                    </a:p>
                  </a:txBody>
                  <a:tcPr/>
                </a:tc>
                <a:tc>
                  <a:txBody>
                    <a:bodyPr/>
                    <a:lstStyle/>
                    <a:p>
                      <a:r>
                        <a:rPr lang="fr-FR" sz="1200" dirty="0"/>
                        <a:t>Need data </a:t>
                      </a:r>
                      <a:r>
                        <a:rPr lang="fr-FR" sz="1200" dirty="0" err="1"/>
                        <a:t>available</a:t>
                      </a:r>
                      <a:r>
                        <a:rPr lang="fr-FR" sz="1200" dirty="0"/>
                        <a:t> and </a:t>
                      </a:r>
                      <a:r>
                        <a:rPr lang="fr-FR" sz="1200" dirty="0" err="1"/>
                        <a:t>shared</a:t>
                      </a:r>
                      <a:endParaRPr lang="fr-FR" sz="1200" dirty="0"/>
                    </a:p>
                  </a:txBody>
                  <a:tcPr/>
                </a:tc>
                <a:extLst>
                  <a:ext uri="{0D108BD9-81ED-4DB2-BD59-A6C34878D82A}">
                    <a16:rowId xmlns:a16="http://schemas.microsoft.com/office/drawing/2014/main" val="1157403519"/>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a typeface="Times New Roman" panose="02020603050405020304" pitchFamily="18" charset="0"/>
                        </a:rPr>
                        <a:t>D1.3: First evaluation light impurity turbulent transport in 3D edge turbulence simulation (CEA, EPFL)</a:t>
                      </a:r>
                    </a:p>
                  </a:txBody>
                  <a:tcPr/>
                </a:tc>
                <a:tc>
                  <a:txBody>
                    <a:bodyPr/>
                    <a:lstStyle/>
                    <a:p>
                      <a:r>
                        <a:rPr lang="fr-FR" sz="1200" dirty="0" err="1"/>
                        <a:t>Planned</a:t>
                      </a:r>
                      <a:r>
                        <a:rPr lang="fr-FR" sz="1200" dirty="0"/>
                        <a:t> for PSI2026, simulation running</a:t>
                      </a:r>
                    </a:p>
                  </a:txBody>
                  <a:tcPr/>
                </a:tc>
                <a:tc>
                  <a:txBody>
                    <a:bodyPr/>
                    <a:lstStyle/>
                    <a:p>
                      <a:endParaRPr lang="fr-FR" sz="1200" dirty="0"/>
                    </a:p>
                  </a:txBody>
                  <a:tcPr/>
                </a:tc>
                <a:extLst>
                  <a:ext uri="{0D108BD9-81ED-4DB2-BD59-A6C34878D82A}">
                    <a16:rowId xmlns:a16="http://schemas.microsoft.com/office/drawing/2014/main" val="4017545323"/>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ffectLst/>
                          <a:ea typeface="Times New Roman" panose="02020603050405020304" pitchFamily="18" charset="0"/>
                        </a:rPr>
                        <a:t>D1.4: Demonstrate capability to model D-T plasmas both for mean-field and turbulence applications (CEA, DTU)</a:t>
                      </a:r>
                      <a:endParaRPr lang="en-US" sz="1200" b="1" i="1" dirty="0">
                        <a:solidFill>
                          <a:srgbClr val="000000"/>
                        </a:solidFill>
                        <a:ea typeface="Times New Roman" panose="02020603050405020304" pitchFamily="18" charset="0"/>
                      </a:endParaRPr>
                    </a:p>
                  </a:txBody>
                  <a:tcPr/>
                </a:tc>
                <a:tc>
                  <a:txBody>
                    <a:bodyPr/>
                    <a:lstStyle/>
                    <a:p>
                      <a:r>
                        <a:rPr lang="fr-FR" sz="1200" dirty="0"/>
                        <a:t>Not </a:t>
                      </a:r>
                      <a:r>
                        <a:rPr lang="fr-FR" sz="1200" dirty="0" err="1"/>
                        <a:t>started</a:t>
                      </a:r>
                      <a:endParaRPr lang="fr-FR" sz="1200" dirty="0"/>
                    </a:p>
                  </a:txBody>
                  <a:tcPr/>
                </a:tc>
                <a:tc>
                  <a:txBody>
                    <a:bodyPr/>
                    <a:lstStyle/>
                    <a:p>
                      <a:endParaRPr lang="fr-FR" sz="1200" dirty="0"/>
                    </a:p>
                  </a:txBody>
                  <a:tcPr/>
                </a:tc>
                <a:extLst>
                  <a:ext uri="{0D108BD9-81ED-4DB2-BD59-A6C34878D82A}">
                    <a16:rowId xmlns:a16="http://schemas.microsoft.com/office/drawing/2014/main" val="2961572810"/>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rPr>
                        <a:t>D2.3: Analysis of near SOL transport in L-mode and H-mode conditions in TCV and AUG (CEA, EPFL, MPG)</a:t>
                      </a:r>
                    </a:p>
                  </a:txBody>
                  <a:tcPr/>
                </a:tc>
                <a:tc>
                  <a:txBody>
                    <a:bodyPr/>
                    <a:lstStyle/>
                    <a:p>
                      <a:r>
                        <a:rPr lang="fr-FR" sz="1200" dirty="0"/>
                        <a:t>TCV </a:t>
                      </a:r>
                      <a:r>
                        <a:rPr lang="fr-FR" sz="1200" dirty="0" err="1"/>
                        <a:t>abandonned</a:t>
                      </a:r>
                      <a:r>
                        <a:rPr lang="fr-FR" sz="1200" dirty="0"/>
                        <a:t> due to </a:t>
                      </a:r>
                      <a:r>
                        <a:rPr lang="fr-FR" sz="1200" dirty="0" err="1"/>
                        <a:t>difficulties</a:t>
                      </a:r>
                      <a:r>
                        <a:rPr lang="fr-FR" sz="1200" dirty="0"/>
                        <a:t> </a:t>
                      </a:r>
                      <a:r>
                        <a:rPr lang="fr-FR" sz="1200" dirty="0" err="1"/>
                        <a:t>with</a:t>
                      </a:r>
                      <a:r>
                        <a:rPr lang="fr-FR" sz="1200" dirty="0"/>
                        <a:t> </a:t>
                      </a:r>
                      <a:r>
                        <a:rPr lang="fr-FR" sz="1200" dirty="0" err="1"/>
                        <a:t>controlling</a:t>
                      </a:r>
                      <a:r>
                        <a:rPr lang="fr-FR" sz="1200" dirty="0"/>
                        <a:t> conditions </a:t>
                      </a:r>
                      <a:r>
                        <a:rPr lang="fr-FR" sz="1200" dirty="0" err="1"/>
                        <a:t>with</a:t>
                      </a:r>
                      <a:r>
                        <a:rPr lang="fr-FR" sz="1200" dirty="0"/>
                        <a:t> AFN</a:t>
                      </a:r>
                    </a:p>
                    <a:p>
                      <a:r>
                        <a:rPr lang="fr-FR" sz="1200" dirty="0"/>
                        <a:t>Plan to focus on COMPASS</a:t>
                      </a:r>
                    </a:p>
                  </a:txBody>
                  <a:tcPr/>
                </a:tc>
                <a:tc>
                  <a:txBody>
                    <a:bodyPr/>
                    <a:lstStyle/>
                    <a:p>
                      <a:r>
                        <a:rPr lang="fr-FR" sz="1200" dirty="0"/>
                        <a:t>COMPASS data </a:t>
                      </a:r>
                      <a:r>
                        <a:rPr lang="fr-FR" sz="1200" dirty="0" err="1"/>
                        <a:t>needed</a:t>
                      </a:r>
                      <a:r>
                        <a:rPr lang="fr-FR" sz="1200" dirty="0"/>
                        <a:t> (</a:t>
                      </a:r>
                      <a:r>
                        <a:rPr lang="fr-FR" sz="1200" dirty="0" err="1"/>
                        <a:t>external</a:t>
                      </a:r>
                      <a:r>
                        <a:rPr lang="fr-FR" sz="1200" dirty="0"/>
                        <a:t>, contacts made)</a:t>
                      </a:r>
                    </a:p>
                  </a:txBody>
                  <a:tcPr/>
                </a:tc>
                <a:extLst>
                  <a:ext uri="{0D108BD9-81ED-4DB2-BD59-A6C34878D82A}">
                    <a16:rowId xmlns:a16="http://schemas.microsoft.com/office/drawing/2014/main" val="539236964"/>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rPr>
                        <a:t>D5.1: Investigate the dependence of the SOL width on key parameters in edge turbulence simulations in L-mode (CEA, MPG)</a:t>
                      </a:r>
                    </a:p>
                  </a:txBody>
                  <a:tcPr/>
                </a:tc>
                <a:tc>
                  <a:txBody>
                    <a:bodyPr/>
                    <a:lstStyle/>
                    <a:p>
                      <a:r>
                        <a:rPr lang="fr-FR" sz="1200" dirty="0" err="1"/>
                        <a:t>Well</a:t>
                      </a:r>
                      <a:r>
                        <a:rPr lang="fr-FR" sz="1200" dirty="0"/>
                        <a:t> </a:t>
                      </a:r>
                      <a:r>
                        <a:rPr lang="fr-FR" sz="1200" dirty="0" err="1"/>
                        <a:t>advanced</a:t>
                      </a:r>
                      <a:r>
                        <a:rPr lang="fr-FR" sz="1200" dirty="0"/>
                        <a:t> in slab </a:t>
                      </a:r>
                      <a:r>
                        <a:rPr lang="fr-FR" sz="1200" dirty="0" err="1"/>
                        <a:t>although</a:t>
                      </a:r>
                      <a:r>
                        <a:rPr lang="fr-FR" sz="1200" dirty="0"/>
                        <a:t> </a:t>
                      </a:r>
                      <a:r>
                        <a:rPr lang="fr-FR" sz="1200" dirty="0" err="1"/>
                        <a:t>Bt</a:t>
                      </a:r>
                      <a:r>
                        <a:rPr lang="fr-FR" sz="1200" dirty="0"/>
                        <a:t> scan </a:t>
                      </a:r>
                      <a:r>
                        <a:rPr lang="fr-FR" sz="1200" dirty="0" err="1"/>
                        <a:t>costly</a:t>
                      </a:r>
                      <a:endParaRPr lang="fr-FR" sz="1200" dirty="0"/>
                    </a:p>
                    <a:p>
                      <a:r>
                        <a:rPr lang="fr-FR" sz="1200" dirty="0"/>
                        <a:t>Extension to </a:t>
                      </a:r>
                      <a:r>
                        <a:rPr lang="fr-FR" sz="1200" dirty="0" err="1"/>
                        <a:t>toroidal</a:t>
                      </a:r>
                      <a:r>
                        <a:rPr lang="fr-FR" sz="1200" dirty="0"/>
                        <a:t> </a:t>
                      </a:r>
                      <a:r>
                        <a:rPr lang="fr-FR" sz="1200" dirty="0" err="1"/>
                        <a:t>geometry</a:t>
                      </a:r>
                      <a:r>
                        <a:rPr lang="fr-FR" sz="1200" dirty="0"/>
                        <a:t> </a:t>
                      </a:r>
                      <a:r>
                        <a:rPr lang="fr-FR" sz="1200" dirty="0" err="1"/>
                        <a:t>planned</a:t>
                      </a:r>
                      <a:endParaRPr lang="fr-FR" sz="1200" dirty="0"/>
                    </a:p>
                  </a:txBody>
                  <a:tcPr/>
                </a:tc>
                <a:tc>
                  <a:txBody>
                    <a:bodyPr/>
                    <a:lstStyle/>
                    <a:p>
                      <a:endParaRPr lang="fr-FR" sz="1200" dirty="0"/>
                    </a:p>
                  </a:txBody>
                  <a:tcPr/>
                </a:tc>
                <a:extLst>
                  <a:ext uri="{0D108BD9-81ED-4DB2-BD59-A6C34878D82A}">
                    <a16:rowId xmlns:a16="http://schemas.microsoft.com/office/drawing/2014/main" val="1657999487"/>
                  </a:ext>
                </a:extLst>
              </a:tr>
            </a:tbl>
          </a:graphicData>
        </a:graphic>
      </p:graphicFrame>
    </p:spTree>
    <p:extLst>
      <p:ext uri="{BB962C8B-B14F-4D97-AF65-F5344CB8AC3E}">
        <p14:creationId xmlns:p14="http://schemas.microsoft.com/office/powerpoint/2010/main" val="258010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Review</a:t>
            </a:r>
            <a:r>
              <a:rPr lang="fr-FR" dirty="0"/>
              <a:t> of SOLEDGE3X team </a:t>
            </a:r>
            <a:r>
              <a:rPr lang="fr-FR" dirty="0" err="1"/>
              <a:t>workplan</a:t>
            </a:r>
            <a:r>
              <a:rPr lang="fr-FR" dirty="0"/>
              <a:t> – Outlook 2027</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6</a:t>
            </a:fld>
            <a:endParaRPr lang="en-GB">
              <a:solidFill>
                <a:prstClr val="white"/>
              </a:solidFill>
              <a:latin typeface="Calibri"/>
            </a:endParaRPr>
          </a:p>
        </p:txBody>
      </p:sp>
      <p:graphicFrame>
        <p:nvGraphicFramePr>
          <p:cNvPr id="9" name="Tableau 9">
            <a:extLst>
              <a:ext uri="{FF2B5EF4-FFF2-40B4-BE49-F238E27FC236}">
                <a16:creationId xmlns:a16="http://schemas.microsoft.com/office/drawing/2014/main" id="{A1DAE823-A470-4760-B636-AA32B0CE5EFC}"/>
              </a:ext>
            </a:extLst>
          </p:cNvPr>
          <p:cNvGraphicFramePr>
            <a:graphicFrameLocks noGrp="1"/>
          </p:cNvGraphicFramePr>
          <p:nvPr>
            <p:extLst>
              <p:ext uri="{D42A27DB-BD31-4B8C-83A1-F6EECF244321}">
                <p14:modId xmlns:p14="http://schemas.microsoft.com/office/powerpoint/2010/main" val="1862751269"/>
              </p:ext>
            </p:extLst>
          </p:nvPr>
        </p:nvGraphicFramePr>
        <p:xfrm>
          <a:off x="273430" y="735330"/>
          <a:ext cx="7830362" cy="3571240"/>
        </p:xfrm>
        <a:graphic>
          <a:graphicData uri="http://schemas.openxmlformats.org/drawingml/2006/table">
            <a:tbl>
              <a:tblPr firstRow="1" bandRow="1">
                <a:tableStyleId>{5C22544A-7EE6-4342-B048-85BDC9FD1C3A}</a:tableStyleId>
              </a:tblPr>
              <a:tblGrid>
                <a:gridCol w="3225766">
                  <a:extLst>
                    <a:ext uri="{9D8B030D-6E8A-4147-A177-3AD203B41FA5}">
                      <a16:colId xmlns:a16="http://schemas.microsoft.com/office/drawing/2014/main" val="2628144879"/>
                    </a:ext>
                  </a:extLst>
                </a:gridCol>
                <a:gridCol w="2472861">
                  <a:extLst>
                    <a:ext uri="{9D8B030D-6E8A-4147-A177-3AD203B41FA5}">
                      <a16:colId xmlns:a16="http://schemas.microsoft.com/office/drawing/2014/main" val="17819262"/>
                    </a:ext>
                  </a:extLst>
                </a:gridCol>
                <a:gridCol w="2131735">
                  <a:extLst>
                    <a:ext uri="{9D8B030D-6E8A-4147-A177-3AD203B41FA5}">
                      <a16:colId xmlns:a16="http://schemas.microsoft.com/office/drawing/2014/main" val="3491895748"/>
                    </a:ext>
                  </a:extLst>
                </a:gridCol>
              </a:tblGrid>
              <a:tr h="370840">
                <a:tc>
                  <a:txBody>
                    <a:bodyPr/>
                    <a:lstStyle/>
                    <a:p>
                      <a:r>
                        <a:rPr lang="fr-FR" sz="1600" dirty="0" err="1"/>
                        <a:t>Title</a:t>
                      </a:r>
                      <a:endParaRPr lang="fr-FR" sz="1600" dirty="0"/>
                    </a:p>
                  </a:txBody>
                  <a:tcPr/>
                </a:tc>
                <a:tc>
                  <a:txBody>
                    <a:bodyPr/>
                    <a:lstStyle/>
                    <a:p>
                      <a:r>
                        <a:rPr lang="fr-FR" sz="1600" dirty="0" err="1"/>
                        <a:t>Status</a:t>
                      </a:r>
                      <a:endParaRPr lang="fr-FR" sz="1600" dirty="0"/>
                    </a:p>
                  </a:txBody>
                  <a:tcPr/>
                </a:tc>
                <a:tc>
                  <a:txBody>
                    <a:bodyPr/>
                    <a:lstStyle/>
                    <a:p>
                      <a:r>
                        <a:rPr lang="fr-FR" sz="1600" dirty="0" err="1"/>
                        <a:t>Dependencies</a:t>
                      </a:r>
                      <a:endParaRPr lang="fr-FR" sz="1600" dirty="0"/>
                    </a:p>
                  </a:txBody>
                  <a:tcPr/>
                </a:tc>
                <a:extLst>
                  <a:ext uri="{0D108BD9-81ED-4DB2-BD59-A6C34878D82A}">
                    <a16:rowId xmlns:a16="http://schemas.microsoft.com/office/drawing/2014/main" val="80912022"/>
                  </a:ext>
                </a:extLst>
              </a:tr>
              <a:tr h="370840">
                <a:tc>
                  <a:txBody>
                    <a:bodyPr/>
                    <a:lstStyle/>
                    <a:p>
                      <a:pPr marL="0" indent="0">
                        <a:buNone/>
                      </a:pPr>
                      <a:r>
                        <a:rPr lang="fr-FR" sz="1200" b="1" i="1" dirty="0">
                          <a:solidFill>
                            <a:srgbClr val="000000"/>
                          </a:solidFill>
                        </a:rPr>
                        <a:t>D6.6: STYX-EIRENE package usable in 3D in turbulence simulations and in time-</a:t>
                      </a:r>
                      <a:r>
                        <a:rPr lang="fr-FR" sz="1200" b="1" i="1" dirty="0" err="1">
                          <a:solidFill>
                            <a:srgbClr val="000000"/>
                          </a:solidFill>
                        </a:rPr>
                        <a:t>dependent</a:t>
                      </a:r>
                      <a:r>
                        <a:rPr lang="fr-FR" sz="1200" b="1" i="1" dirty="0">
                          <a:solidFill>
                            <a:srgbClr val="000000"/>
                          </a:solidFill>
                        </a:rPr>
                        <a:t> mode (CEA)</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000000"/>
                          </a:solidFill>
                          <a:ea typeface="Times New Roman" panose="02020603050405020304" pitchFamily="18" charset="0"/>
                        </a:rPr>
                        <a:t>Not started.</a:t>
                      </a:r>
                      <a:endParaRPr lang="fr-FR" sz="1200" dirty="0"/>
                    </a:p>
                  </a:txBody>
                  <a:tcPr/>
                </a:tc>
                <a:tc>
                  <a:txBody>
                    <a:bodyPr/>
                    <a:lstStyle/>
                    <a:p>
                      <a:r>
                        <a:rPr lang="fr-FR" sz="1200" dirty="0" err="1"/>
                        <a:t>Dependent</a:t>
                      </a:r>
                      <a:r>
                        <a:rPr lang="fr-FR" sz="1200" dirty="0"/>
                        <a:t> on STYX2 </a:t>
                      </a:r>
                      <a:r>
                        <a:rPr lang="fr-FR" sz="1200" dirty="0" err="1"/>
                        <a:t>progress</a:t>
                      </a:r>
                      <a:r>
                        <a:rPr lang="fr-FR" sz="1200" dirty="0"/>
                        <a:t> </a:t>
                      </a:r>
                      <a:r>
                        <a:rPr lang="fr-FR" sz="1200" dirty="0" err="1"/>
                        <a:t>planned</a:t>
                      </a:r>
                      <a:r>
                        <a:rPr lang="fr-FR" sz="1200" dirty="0"/>
                        <a:t> in TSVV-K</a:t>
                      </a:r>
                    </a:p>
                  </a:txBody>
                  <a:tcPr/>
                </a:tc>
                <a:extLst>
                  <a:ext uri="{0D108BD9-81ED-4DB2-BD59-A6C34878D82A}">
                    <a16:rowId xmlns:a16="http://schemas.microsoft.com/office/drawing/2014/main" val="1157403519"/>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a typeface="Times New Roman" panose="02020603050405020304" pitchFamily="18" charset="0"/>
                        </a:rPr>
                        <a:t>D6.7: Couple synthetic emission diagnostics and Doppler back-scattering to TSVV-B codes with IMAS interface (CEA, DTU)</a:t>
                      </a:r>
                    </a:p>
                  </a:txBody>
                  <a:tcPr/>
                </a:tc>
                <a:tc>
                  <a:txBody>
                    <a:bodyPr/>
                    <a:lstStyle/>
                    <a:p>
                      <a:r>
                        <a:rPr lang="fr-FR" sz="1200" dirty="0"/>
                        <a:t>Not </a:t>
                      </a:r>
                      <a:r>
                        <a:rPr lang="fr-FR" sz="1200" dirty="0" err="1"/>
                        <a:t>started</a:t>
                      </a:r>
                      <a:r>
                        <a:rPr lang="fr-FR" sz="1200" dirty="0"/>
                        <a:t>.</a:t>
                      </a:r>
                    </a:p>
                  </a:txBody>
                  <a:tcPr/>
                </a:tc>
                <a:tc>
                  <a:txBody>
                    <a:bodyPr/>
                    <a:lstStyle/>
                    <a:p>
                      <a:r>
                        <a:rPr lang="fr-FR" sz="1200" dirty="0"/>
                        <a:t>Urgent </a:t>
                      </a:r>
                      <a:r>
                        <a:rPr lang="fr-FR" sz="1200" dirty="0" err="1"/>
                        <a:t>need</a:t>
                      </a:r>
                      <a:r>
                        <a:rPr lang="fr-FR" sz="1200" dirty="0"/>
                        <a:t> to </a:t>
                      </a:r>
                      <a:r>
                        <a:rPr lang="fr-FR" sz="1200" dirty="0" err="1"/>
                        <a:t>identify</a:t>
                      </a:r>
                      <a:r>
                        <a:rPr lang="fr-FR" sz="1200" dirty="0"/>
                        <a:t> </a:t>
                      </a:r>
                      <a:r>
                        <a:rPr lang="fr-FR" sz="1200" dirty="0" err="1"/>
                        <a:t>needed</a:t>
                      </a:r>
                      <a:r>
                        <a:rPr lang="fr-FR" sz="1200" dirty="0"/>
                        <a:t> </a:t>
                      </a:r>
                      <a:r>
                        <a:rPr lang="fr-FR" sz="1200" dirty="0" err="1"/>
                        <a:t>IDSs</a:t>
                      </a:r>
                      <a:r>
                        <a:rPr lang="fr-FR" sz="1200" dirty="0"/>
                        <a:t> (Anna M. &amp; Anders N.)</a:t>
                      </a:r>
                    </a:p>
                  </a:txBody>
                  <a:tcPr/>
                </a:tc>
                <a:extLst>
                  <a:ext uri="{0D108BD9-81ED-4DB2-BD59-A6C34878D82A}">
                    <a16:rowId xmlns:a16="http://schemas.microsoft.com/office/drawing/2014/main" val="4017545323"/>
                  </a:ext>
                </a:extLst>
              </a:tr>
              <a:tr h="370840">
                <a:tc>
                  <a:txBody>
                    <a:bodyPr/>
                    <a:lstStyle/>
                    <a:p>
                      <a:pPr marL="0" indent="0">
                        <a:buNone/>
                      </a:pPr>
                      <a:r>
                        <a:rPr lang="en-US" sz="1200" b="1" i="1" dirty="0">
                          <a:solidFill>
                            <a:srgbClr val="000000"/>
                          </a:solidFill>
                        </a:rPr>
                        <a:t>D7.3: Port full turbulence model of GRILLIX and SOLEDG3X to GPU (CEA, MPG)</a:t>
                      </a:r>
                    </a:p>
                  </a:txBody>
                  <a:tcPr/>
                </a:tc>
                <a:tc>
                  <a:txBody>
                    <a:bodyPr/>
                    <a:lstStyle/>
                    <a:p>
                      <a:r>
                        <a:rPr lang="fr-FR" sz="1200" dirty="0" err="1"/>
                        <a:t>Well</a:t>
                      </a:r>
                      <a:r>
                        <a:rPr lang="fr-FR" sz="1200" dirty="0"/>
                        <a:t> </a:t>
                      </a:r>
                      <a:r>
                        <a:rPr lang="fr-FR" sz="1200" dirty="0" err="1"/>
                        <a:t>advanced</a:t>
                      </a:r>
                      <a:r>
                        <a:rPr lang="fr-FR" sz="1200" dirty="0"/>
                        <a:t> for SOLEDGE3X. First production run </a:t>
                      </a:r>
                      <a:r>
                        <a:rPr lang="fr-FR" sz="1200" dirty="0" err="1"/>
                        <a:t>planned</a:t>
                      </a:r>
                      <a:r>
                        <a:rPr lang="fr-FR" sz="1200" dirty="0"/>
                        <a:t> </a:t>
                      </a:r>
                      <a:r>
                        <a:rPr lang="fr-FR" sz="1200" dirty="0" err="1"/>
                        <a:t>this</a:t>
                      </a:r>
                      <a:r>
                        <a:rPr lang="fr-FR" sz="1200" dirty="0"/>
                        <a:t> </a:t>
                      </a:r>
                      <a:r>
                        <a:rPr lang="fr-FR" sz="1200" dirty="0" err="1"/>
                        <a:t>year</a:t>
                      </a:r>
                      <a:r>
                        <a:rPr lang="fr-FR" sz="1200" dirty="0"/>
                        <a:t>.</a:t>
                      </a:r>
                    </a:p>
                  </a:txBody>
                  <a:tcPr/>
                </a:tc>
                <a:tc>
                  <a:txBody>
                    <a:bodyPr/>
                    <a:lstStyle/>
                    <a:p>
                      <a:r>
                        <a:rPr lang="fr-FR" sz="1200" dirty="0"/>
                        <a:t>Close interaction </a:t>
                      </a:r>
                      <a:r>
                        <a:rPr lang="fr-FR" sz="1200" dirty="0" err="1"/>
                        <a:t>with</a:t>
                      </a:r>
                      <a:r>
                        <a:rPr lang="fr-FR" sz="1200" dirty="0"/>
                        <a:t> ACH </a:t>
                      </a:r>
                      <a:r>
                        <a:rPr lang="fr-FR" sz="1200" dirty="0" err="1"/>
                        <a:t>needed</a:t>
                      </a:r>
                      <a:endParaRPr lang="fr-FR" sz="1200" dirty="0"/>
                    </a:p>
                  </a:txBody>
                  <a:tcPr/>
                </a:tc>
                <a:extLst>
                  <a:ext uri="{0D108BD9-81ED-4DB2-BD59-A6C34878D82A}">
                    <a16:rowId xmlns:a16="http://schemas.microsoft.com/office/drawing/2014/main" val="2961572810"/>
                  </a:ext>
                </a:extLst>
              </a:tr>
              <a:tr h="370840">
                <a:tc>
                  <a:txBody>
                    <a:bodyPr/>
                    <a:lstStyle/>
                    <a:p>
                      <a:pPr marL="0" indent="0">
                        <a:buNone/>
                      </a:pPr>
                      <a:r>
                        <a:rPr lang="en-US" sz="1200" b="1" i="1" dirty="0">
                          <a:solidFill>
                            <a:srgbClr val="000000"/>
                          </a:solidFill>
                        </a:rPr>
                        <a:t>D8.2: TSVV-B codes compliant with priority 2 criteria of EUROfusion standard software recommendations (exception: priority 1 criteria for SOLEDGE-HDG) (all)</a:t>
                      </a:r>
                    </a:p>
                  </a:txBody>
                  <a:tcPr/>
                </a:tc>
                <a:tc>
                  <a:txBody>
                    <a:bodyPr/>
                    <a:lstStyle/>
                    <a:p>
                      <a:r>
                        <a:rPr lang="fr-FR" sz="1200" dirty="0"/>
                        <a:t>SOLEDGE3X </a:t>
                      </a:r>
                      <a:r>
                        <a:rPr lang="fr-FR" sz="1200" dirty="0" err="1"/>
                        <a:t>mostly</a:t>
                      </a:r>
                      <a:r>
                        <a:rPr lang="fr-FR" sz="1200" dirty="0"/>
                        <a:t> compliant. </a:t>
                      </a:r>
                      <a:r>
                        <a:rPr lang="fr-FR" sz="1200" dirty="0" err="1"/>
                        <a:t>Remains</a:t>
                      </a:r>
                      <a:r>
                        <a:rPr lang="fr-FR" sz="1200" dirty="0"/>
                        <a:t>: </a:t>
                      </a:r>
                      <a:r>
                        <a:rPr lang="fr-FR" sz="1200" dirty="0" err="1"/>
                        <a:t>GPUization</a:t>
                      </a:r>
                      <a:r>
                        <a:rPr lang="fr-FR" sz="1200" dirty="0"/>
                        <a:t>, documentation, IMAS inputs</a:t>
                      </a:r>
                    </a:p>
                  </a:txBody>
                  <a:tcPr/>
                </a:tc>
                <a:tc>
                  <a:txBody>
                    <a:bodyPr/>
                    <a:lstStyle/>
                    <a:p>
                      <a:r>
                        <a:rPr lang="fr-FR" sz="1200" dirty="0" err="1"/>
                        <a:t>Seek</a:t>
                      </a:r>
                      <a:r>
                        <a:rPr lang="fr-FR" sz="1200" dirty="0"/>
                        <a:t> ACH support for script for minimal IMAS inputs</a:t>
                      </a:r>
                    </a:p>
                  </a:txBody>
                  <a:tcPr/>
                </a:tc>
                <a:extLst>
                  <a:ext uri="{0D108BD9-81ED-4DB2-BD59-A6C34878D82A}">
                    <a16:rowId xmlns:a16="http://schemas.microsoft.com/office/drawing/2014/main" val="539236964"/>
                  </a:ext>
                </a:extLst>
              </a:tr>
              <a:tr h="370840">
                <a:tc>
                  <a:txBody>
                    <a:bodyPr/>
                    <a:lstStyle/>
                    <a:p>
                      <a:pPr marL="0" indent="0">
                        <a:buNone/>
                      </a:pPr>
                      <a:r>
                        <a:rPr lang="en-US" sz="1200" b="1" i="1" dirty="0">
                          <a:solidFill>
                            <a:srgbClr val="000000"/>
                          </a:solidFill>
                        </a:rPr>
                        <a:t>D8.3: Individual or collective training for new users of TSVV-B codes on request from WPs or individual collaborators (all)</a:t>
                      </a:r>
                      <a:endParaRPr lang="en-HU" sz="1200" b="1" i="1" dirty="0">
                        <a:solidFill>
                          <a:srgbClr val="000000"/>
                        </a:solidFill>
                      </a:endParaRPr>
                    </a:p>
                  </a:txBody>
                  <a:tcPr/>
                </a:tc>
                <a:tc>
                  <a:txBody>
                    <a:bodyPr/>
                    <a:lstStyle/>
                    <a:p>
                      <a:r>
                        <a:rPr lang="fr-FR" sz="1200" dirty="0" err="1"/>
                        <a:t>Only</a:t>
                      </a:r>
                      <a:r>
                        <a:rPr lang="fr-FR" sz="1200" dirty="0"/>
                        <a:t> on </a:t>
                      </a:r>
                      <a:r>
                        <a:rPr lang="fr-FR" sz="1200" dirty="0" err="1"/>
                        <a:t>request</a:t>
                      </a:r>
                      <a:endParaRPr lang="fr-FR" sz="1200" dirty="0"/>
                    </a:p>
                  </a:txBody>
                  <a:tcPr/>
                </a:tc>
                <a:tc>
                  <a:txBody>
                    <a:bodyPr/>
                    <a:lstStyle/>
                    <a:p>
                      <a:r>
                        <a:rPr lang="fr-FR" sz="1200" dirty="0" err="1"/>
                        <a:t>Should</a:t>
                      </a:r>
                      <a:r>
                        <a:rPr lang="fr-FR" sz="1200" dirty="0"/>
                        <a:t> </a:t>
                      </a:r>
                      <a:r>
                        <a:rPr lang="fr-FR" sz="1200" dirty="0" err="1"/>
                        <a:t>we</a:t>
                      </a:r>
                      <a:r>
                        <a:rPr lang="fr-FR" sz="1200" dirty="0"/>
                        <a:t> </a:t>
                      </a:r>
                      <a:r>
                        <a:rPr lang="fr-FR" sz="1200" dirty="0" err="1"/>
                        <a:t>be</a:t>
                      </a:r>
                      <a:r>
                        <a:rPr lang="fr-FR" sz="1200" dirty="0"/>
                        <a:t> pro-active and </a:t>
                      </a:r>
                      <a:r>
                        <a:rPr lang="fr-FR" sz="1200" dirty="0" err="1"/>
                        <a:t>officialy</a:t>
                      </a:r>
                      <a:r>
                        <a:rPr lang="fr-FR" sz="1200" dirty="0"/>
                        <a:t> setup a call </a:t>
                      </a:r>
                      <a:r>
                        <a:rPr lang="fr-FR" sz="1200" dirty="0" err="1"/>
                        <a:t>with</a:t>
                      </a:r>
                      <a:r>
                        <a:rPr lang="fr-FR" sz="1200" dirty="0"/>
                        <a:t> WPTM?</a:t>
                      </a:r>
                    </a:p>
                  </a:txBody>
                  <a:tcPr/>
                </a:tc>
                <a:extLst>
                  <a:ext uri="{0D108BD9-81ED-4DB2-BD59-A6C34878D82A}">
                    <a16:rowId xmlns:a16="http://schemas.microsoft.com/office/drawing/2014/main" val="1657999487"/>
                  </a:ext>
                </a:extLst>
              </a:tr>
            </a:tbl>
          </a:graphicData>
        </a:graphic>
      </p:graphicFrame>
    </p:spTree>
    <p:extLst>
      <p:ext uri="{BB962C8B-B14F-4D97-AF65-F5344CB8AC3E}">
        <p14:creationId xmlns:p14="http://schemas.microsoft.com/office/powerpoint/2010/main" val="390557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Rationales</a:t>
            </a:r>
            <a:r>
              <a:rPr lang="fr-FR" dirty="0"/>
              <a:t> for budget extension in 2027</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kick-off</a:t>
            </a:r>
            <a:r>
              <a:rPr lang="en-GB" dirty="0">
                <a:solidFill>
                  <a:prstClr val="white"/>
                </a:solidFill>
                <a:latin typeface="Calibri"/>
              </a:rPr>
              <a:t> | 18 Feb.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7</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A6EC0E58-4660-4443-8511-8C3E21C9F468}"/>
              </a:ext>
            </a:extLst>
          </p:cNvPr>
          <p:cNvSpPr>
            <a:spLocks noGrp="1"/>
          </p:cNvSpPr>
          <p:nvPr>
            <p:ph idx="1"/>
          </p:nvPr>
        </p:nvSpPr>
        <p:spPr>
          <a:xfrm>
            <a:off x="457200" y="627534"/>
            <a:ext cx="8327268" cy="4266474"/>
          </a:xfrm>
        </p:spPr>
        <p:txBody>
          <a:bodyPr>
            <a:normAutofit/>
          </a:bodyPr>
          <a:lstStyle/>
          <a:p>
            <a:pPr marL="0" indent="0">
              <a:buNone/>
            </a:pPr>
            <a:r>
              <a:rPr lang="en-US" b="1" dirty="0">
                <a:solidFill>
                  <a:srgbClr val="000000"/>
                </a:solidFill>
                <a:effectLst/>
                <a:ea typeface="Times New Roman" panose="02020603050405020304" pitchFamily="18" charset="0"/>
              </a:rPr>
              <a:t>Deliverables at risk in case of additional budget compression w/r initial plan</a:t>
            </a:r>
          </a:p>
          <a:p>
            <a:pPr lvl="1"/>
            <a:r>
              <a:rPr lang="en-US" sz="1800" dirty="0">
                <a:solidFill>
                  <a:srgbClr val="000000"/>
                </a:solidFill>
              </a:rPr>
              <a:t>Modelling of DT plasmas in SOLEDGE3X</a:t>
            </a:r>
          </a:p>
          <a:p>
            <a:pPr lvl="1"/>
            <a:r>
              <a:rPr lang="en-US" sz="1800" dirty="0">
                <a:solidFill>
                  <a:srgbClr val="000000"/>
                </a:solidFill>
              </a:rPr>
              <a:t>Scaling laws investigation in full toroidal geometry</a:t>
            </a:r>
          </a:p>
          <a:p>
            <a:pPr lvl="1"/>
            <a:r>
              <a:rPr lang="en-US" sz="1800" dirty="0">
                <a:solidFill>
                  <a:srgbClr val="000000"/>
                </a:solidFill>
              </a:rPr>
              <a:t>TCV baffled cases with SOLEDGE3X (might lose priority even in 2026 if budget cut in 2027)</a:t>
            </a:r>
          </a:p>
          <a:p>
            <a:pPr lvl="1"/>
            <a:endParaRPr lang="en-US" sz="1800" dirty="0">
              <a:solidFill>
                <a:srgbClr val="000000"/>
              </a:solidFill>
            </a:endParaRPr>
          </a:p>
          <a:p>
            <a:pPr marL="0" indent="0">
              <a:buNone/>
            </a:pPr>
            <a:r>
              <a:rPr lang="en-US" b="1" dirty="0">
                <a:solidFill>
                  <a:srgbClr val="000000"/>
                </a:solidFill>
              </a:rPr>
              <a:t>Possible additional work in case of budget extension beyond initial plan</a:t>
            </a:r>
          </a:p>
          <a:p>
            <a:pPr lvl="1"/>
            <a:r>
              <a:rPr lang="fr-FR" sz="1800" dirty="0">
                <a:solidFill>
                  <a:srgbClr val="000000"/>
                </a:solidFill>
              </a:rPr>
              <a:t>Apply SOLEDGE3X to </a:t>
            </a:r>
            <a:r>
              <a:rPr lang="fr-FR" sz="1800" dirty="0" err="1">
                <a:solidFill>
                  <a:srgbClr val="000000"/>
                </a:solidFill>
              </a:rPr>
              <a:t>larger</a:t>
            </a:r>
            <a:r>
              <a:rPr lang="fr-FR" sz="1800" dirty="0">
                <a:solidFill>
                  <a:srgbClr val="000000"/>
                </a:solidFill>
              </a:rPr>
              <a:t> machine </a:t>
            </a:r>
            <a:r>
              <a:rPr lang="fr-FR" sz="1800" dirty="0" err="1">
                <a:solidFill>
                  <a:srgbClr val="000000"/>
                </a:solidFill>
              </a:rPr>
              <a:t>starting</a:t>
            </a:r>
            <a:r>
              <a:rPr lang="fr-FR" sz="1800" dirty="0">
                <a:solidFill>
                  <a:srgbClr val="000000"/>
                </a:solidFill>
              </a:rPr>
              <a:t> </a:t>
            </a:r>
            <a:r>
              <a:rPr lang="fr-FR" sz="1800" dirty="0" err="1">
                <a:solidFill>
                  <a:srgbClr val="000000"/>
                </a:solidFill>
              </a:rPr>
              <a:t>with</a:t>
            </a:r>
            <a:r>
              <a:rPr lang="fr-FR" sz="1800" dirty="0">
                <a:solidFill>
                  <a:srgbClr val="000000"/>
                </a:solidFill>
              </a:rPr>
              <a:t> WEST. </a:t>
            </a:r>
            <a:r>
              <a:rPr lang="fr-FR" sz="1800" dirty="0" err="1">
                <a:solidFill>
                  <a:srgbClr val="000000"/>
                </a:solidFill>
              </a:rPr>
              <a:t>Then</a:t>
            </a:r>
            <a:r>
              <a:rPr lang="fr-FR" sz="1800" dirty="0">
                <a:solidFill>
                  <a:srgbClr val="000000"/>
                </a:solidFill>
              </a:rPr>
              <a:t> move to AUG to compare </a:t>
            </a:r>
            <a:r>
              <a:rPr lang="fr-FR" sz="1800" dirty="0" err="1">
                <a:solidFill>
                  <a:srgbClr val="000000"/>
                </a:solidFill>
              </a:rPr>
              <a:t>with</a:t>
            </a:r>
            <a:r>
              <a:rPr lang="fr-FR" sz="1800" dirty="0">
                <a:solidFill>
                  <a:srgbClr val="000000"/>
                </a:solidFill>
              </a:rPr>
              <a:t> </a:t>
            </a:r>
            <a:r>
              <a:rPr lang="fr-FR" sz="1800" dirty="0" err="1">
                <a:solidFill>
                  <a:srgbClr val="000000"/>
                </a:solidFill>
              </a:rPr>
              <a:t>published</a:t>
            </a:r>
            <a:r>
              <a:rPr lang="fr-FR" sz="1800" dirty="0">
                <a:solidFill>
                  <a:srgbClr val="000000"/>
                </a:solidFill>
              </a:rPr>
              <a:t> GRILLIX </a:t>
            </a:r>
            <a:r>
              <a:rPr lang="fr-FR" sz="1800" dirty="0" err="1">
                <a:solidFill>
                  <a:srgbClr val="000000"/>
                </a:solidFill>
              </a:rPr>
              <a:t>results</a:t>
            </a:r>
            <a:endParaRPr lang="fr-FR" sz="1800" dirty="0">
              <a:solidFill>
                <a:srgbClr val="000000"/>
              </a:solidFill>
            </a:endParaRPr>
          </a:p>
          <a:p>
            <a:pPr lvl="1"/>
            <a:r>
              <a:rPr lang="fr-FR" sz="1800" dirty="0">
                <a:solidFill>
                  <a:srgbClr val="000000"/>
                </a:solidFill>
              </a:rPr>
              <a:t>Simulations in full 3D configuration, </a:t>
            </a:r>
            <a:r>
              <a:rPr lang="fr-FR" sz="1800" dirty="0" err="1">
                <a:solidFill>
                  <a:srgbClr val="000000"/>
                </a:solidFill>
              </a:rPr>
              <a:t>starting</a:t>
            </a:r>
            <a:r>
              <a:rPr lang="fr-FR" sz="1800" dirty="0">
                <a:solidFill>
                  <a:srgbClr val="000000"/>
                </a:solidFill>
              </a:rPr>
              <a:t> </a:t>
            </a:r>
            <a:r>
              <a:rPr lang="fr-FR" sz="1800" dirty="0" err="1">
                <a:solidFill>
                  <a:srgbClr val="000000"/>
                </a:solidFill>
              </a:rPr>
              <a:t>with</a:t>
            </a:r>
            <a:r>
              <a:rPr lang="fr-FR" sz="1800" dirty="0">
                <a:solidFill>
                  <a:srgbClr val="000000"/>
                </a:solidFill>
              </a:rPr>
              <a:t> </a:t>
            </a:r>
            <a:r>
              <a:rPr lang="fr-FR" sz="1800" dirty="0" err="1">
                <a:solidFill>
                  <a:srgbClr val="000000"/>
                </a:solidFill>
              </a:rPr>
              <a:t>ripple</a:t>
            </a:r>
            <a:r>
              <a:rPr lang="fr-FR" sz="1800" dirty="0">
                <a:solidFill>
                  <a:srgbClr val="000000"/>
                </a:solidFill>
              </a:rPr>
              <a:t> and </a:t>
            </a:r>
            <a:r>
              <a:rPr lang="fr-FR" sz="1800" dirty="0" err="1">
                <a:solidFill>
                  <a:srgbClr val="000000"/>
                </a:solidFill>
              </a:rPr>
              <a:t>RMPs</a:t>
            </a:r>
            <a:r>
              <a:rPr lang="fr-FR" sz="1800" dirty="0">
                <a:solidFill>
                  <a:srgbClr val="000000"/>
                </a:solidFill>
              </a:rPr>
              <a:t>, </a:t>
            </a:r>
            <a:r>
              <a:rPr lang="fr-FR" sz="1800" dirty="0" err="1">
                <a:solidFill>
                  <a:srgbClr val="000000"/>
                </a:solidFill>
              </a:rPr>
              <a:t>moving</a:t>
            </a:r>
            <a:r>
              <a:rPr lang="fr-FR" sz="1800" dirty="0">
                <a:solidFill>
                  <a:srgbClr val="000000"/>
                </a:solidFill>
              </a:rPr>
              <a:t> to </a:t>
            </a:r>
            <a:r>
              <a:rPr lang="fr-FR" sz="1800" dirty="0" err="1">
                <a:solidFill>
                  <a:srgbClr val="000000"/>
                </a:solidFill>
              </a:rPr>
              <a:t>stellarators</a:t>
            </a:r>
            <a:endParaRPr lang="en-HU" sz="1800" dirty="0"/>
          </a:p>
        </p:txBody>
      </p:sp>
    </p:spTree>
    <p:extLst>
      <p:ext uri="{BB962C8B-B14F-4D97-AF65-F5344CB8AC3E}">
        <p14:creationId xmlns:p14="http://schemas.microsoft.com/office/powerpoint/2010/main" val="385436536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 (1)</Template>
  <TotalTime>19944</TotalTime>
  <Words>1025</Words>
  <Application>Microsoft Office PowerPoint</Application>
  <PresentationFormat>Affichage à l'écran (16:9)</PresentationFormat>
  <Paragraphs>99</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Poppins</vt:lpstr>
      <vt:lpstr>Times New Roman</vt:lpstr>
      <vt:lpstr>EUROfusion.1line_5_3_2019</vt:lpstr>
      <vt:lpstr>Review of SOLEDGE3X team workplan – 2026 deliverables</vt:lpstr>
      <vt:lpstr>Review of SOLEDGE3X team workplan – 2026 deliverables</vt:lpstr>
      <vt:lpstr>Review of SOLEDGE3X team workplan – 2026 deliverables</vt:lpstr>
      <vt:lpstr>Review of SOLEDGE3X team workplan – 2026 deliverables</vt:lpstr>
      <vt:lpstr>Review of SOLEDGE3X team workplan – Outlook 2027</vt:lpstr>
      <vt:lpstr>Review of SOLEDGE3X team workplan – Outlook 2027</vt:lpstr>
      <vt:lpstr>Rationales for budget extension in 2027</vt:lpstr>
    </vt:vector>
  </TitlesOfParts>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TAMAIN Patrick</dc:creator>
  <cp:lastModifiedBy>TAMAIN Patrick 207314</cp:lastModifiedBy>
  <cp:revision>428</cp:revision>
  <cp:lastPrinted>2014-10-16T14:51:28Z</cp:lastPrinted>
  <dcterms:created xsi:type="dcterms:W3CDTF">2021-03-22T08:41:36Z</dcterms:created>
  <dcterms:modified xsi:type="dcterms:W3CDTF">2026-02-17T15:00:17Z</dcterms:modified>
</cp:coreProperties>
</file>