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94" r:id="rId2"/>
  </p:sldMasterIdLst>
  <p:notesMasterIdLst>
    <p:notesMasterId r:id="rId6"/>
  </p:notesMasterIdLst>
  <p:handoutMasterIdLst>
    <p:handoutMasterId r:id="rId7"/>
  </p:handoutMasterIdLst>
  <p:sldIdLst>
    <p:sldId id="285" r:id="rId3"/>
    <p:sldId id="284" r:id="rId4"/>
    <p:sldId id="283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1D8DB0"/>
    <a:srgbClr val="00B050"/>
    <a:srgbClr val="005E77"/>
    <a:srgbClr val="2F4D5D"/>
    <a:srgbClr val="D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A46A86-9EF0-4AB1-A541-E696004A7292}" v="23" dt="2026-02-18T09:04:17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85422" autoAdjust="0"/>
  </p:normalViewPr>
  <p:slideViewPr>
    <p:cSldViewPr snapToGrid="0" snapToObjects="1">
      <p:cViewPr varScale="1">
        <p:scale>
          <a:sx n="36" d="100"/>
          <a:sy n="36" d="100"/>
        </p:scale>
        <p:origin x="1488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19-2-2026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19-2-2026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6E4D-844D-457B-B417-D27206F13EC6}" type="datetime1">
              <a:rPr lang="nl-BE" smtClean="0"/>
              <a:t>19/02/2026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DCA7-CF7E-4A3F-B6B9-CF1770C9706E}" type="datetime1">
              <a:rPr lang="nl-BE" smtClean="0"/>
              <a:t>19/02/2026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F2A9-E478-4167-9360-22E5A22CB7FA}" type="datetime1">
              <a:rPr lang="nl-BE" smtClean="0"/>
              <a:t>19/02/2026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14F-A6C8-4CB2-B532-6E902B8B55AC}" type="datetime1">
              <a:rPr lang="nl-BE" smtClean="0"/>
              <a:t>19/02/2026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7FBB-5A59-4706-A19A-E7997C90F7D2}" type="datetime1">
              <a:rPr lang="nl-BE" smtClean="0"/>
              <a:t>19/02/2026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8035-7AFE-4F83-B651-C0FCBD9D04C1}" type="datetime1">
              <a:rPr lang="nl-BE" smtClean="0"/>
              <a:t>19/02/2026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0E2C-1B06-4057-BECC-7B9FBCEB5FEA}" type="datetime1">
              <a:rPr lang="nl-BE" smtClean="0"/>
              <a:t>19/02/2026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A32C-B912-4EC1-830C-E3F0C057D2F8}" type="datetime1">
              <a:rPr lang="nl-BE" smtClean="0"/>
              <a:t>19/02/2026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FAC7-AF98-421F-9668-B2296CC188B6}" type="datetime1">
              <a:rPr lang="nl-BE" smtClean="0"/>
              <a:t>19/02/2026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8CB8-6570-47D1-9333-DA601D097ED9}" type="datetime1">
              <a:rPr lang="nl-BE" smtClean="0"/>
              <a:t>19/02/2026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2EB87647-9742-4C3C-9A14-37482787312F}" type="datetime1">
              <a:rPr lang="nl-BE" smtClean="0"/>
              <a:t>19/02/2026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9EE121F2-7F21-49EF-84D1-157D81839686}" type="datetime1">
              <a:rPr lang="nl-BE" smtClean="0"/>
              <a:t>19/02/2026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3E3F2C8-58E2-851F-78B5-60D2895534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Task 6</a:t>
                </a:r>
              </a:p>
              <a:p>
                <a:pPr lvl="1"/>
                <a:r>
                  <a:rPr lang="en-US" sz="1800" dirty="0"/>
                  <a:t>RANS turbulence models: investigate RANS model closures based on 3D turbulence simulations (provided by CEA and MPG): extend the parallel dynamics physics included in the model </a:t>
                </a:r>
                <a:r>
                  <a:rPr lang="en-US" sz="1800" i="1" dirty="0"/>
                  <a:t>(KUL, CEA) – D6.8 (2027)</a:t>
                </a:r>
                <a:endParaRPr lang="en-US" sz="1800" dirty="0"/>
              </a:p>
              <a:p>
                <a:pPr lvl="2"/>
                <a:r>
                  <a:rPr lang="en-US" sz="1600" dirty="0"/>
                  <a:t>Based on 2D cases first (TOKAM2D): exploit parallel sink model to study impact transition between density regimes [SL-&gt;CL-&gt;Recycling] on</a:t>
                </a:r>
                <a14:m>
                  <m:oMath xmlns:m="http://schemas.openxmlformats.org/officeDocument/2006/math">
                    <m:r>
                      <a:rPr lang="en-US" sz="16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1600" dirty="0"/>
                  <a:t>-transport</a:t>
                </a:r>
              </a:p>
              <a:p>
                <a:pPr lvl="2"/>
                <a:r>
                  <a:rPr lang="en-US" sz="1600" dirty="0"/>
                  <a:t>Extension to 3D for more detailed analysis of parallel transport physics</a:t>
                </a:r>
              </a:p>
              <a:p>
                <a:pPr lvl="3"/>
                <a:r>
                  <a:rPr lang="en-US" sz="1600" dirty="0"/>
                  <a:t>1</a:t>
                </a:r>
                <a:r>
                  <a:rPr lang="en-US" sz="1600" baseline="30000" dirty="0"/>
                  <a:t>st</a:t>
                </a:r>
                <a:r>
                  <a:rPr lang="en-US" sz="1600" dirty="0"/>
                  <a:t>: transport at OMP in varying density regimes </a:t>
                </a:r>
              </a:p>
              <a:p>
                <a:pPr lvl="3"/>
                <a:r>
                  <a:rPr lang="en-US" sz="1600" dirty="0"/>
                  <a:t>2</a:t>
                </a:r>
                <a:r>
                  <a:rPr lang="en-US" sz="1600" baseline="30000" dirty="0"/>
                  <a:t>nd</a:t>
                </a:r>
                <a:r>
                  <a:rPr lang="en-US" sz="1600" dirty="0"/>
                  <a:t>: transport description in Divertor / near-SOL / X-point</a:t>
                </a:r>
              </a:p>
              <a:p>
                <a:pPr lvl="3"/>
                <a:r>
                  <a:rPr lang="en-US" sz="1600" dirty="0"/>
                  <a:t>Starting from available SOLEDGE3X data; CBD analysis might require additional turbulence code outputs</a:t>
                </a:r>
              </a:p>
              <a:p>
                <a:pPr lvl="3"/>
                <a:endParaRPr lang="nl-BE" sz="1600" dirty="0"/>
              </a:p>
              <a:p>
                <a:pPr lvl="1"/>
                <a:r>
                  <a:rPr lang="nl-BE" sz="1800" dirty="0"/>
                  <a:t>Support </a:t>
                </a:r>
                <a:r>
                  <a:rPr lang="nl-BE" sz="1800" dirty="0" err="1"/>
                  <a:t>for</a:t>
                </a:r>
                <a:r>
                  <a:rPr lang="nl-BE" sz="1800" dirty="0"/>
                  <a:t> </a:t>
                </a:r>
                <a:r>
                  <a:rPr lang="nl-BE" sz="1800" dirty="0" err="1"/>
                  <a:t>implementation</a:t>
                </a:r>
                <a:r>
                  <a:rPr lang="nl-BE" sz="1800" dirty="0"/>
                  <a:t> AFN </a:t>
                </a:r>
                <a:r>
                  <a:rPr lang="nl-BE" sz="1800" dirty="0" err="1"/>
                  <a:t>BCs</a:t>
                </a:r>
                <a:r>
                  <a:rPr lang="nl-BE" sz="1800" dirty="0"/>
                  <a:t> in </a:t>
                </a:r>
                <a:r>
                  <a:rPr lang="nl-BE" sz="1800" dirty="0" err="1"/>
                  <a:t>turbulence</a:t>
                </a:r>
                <a:r>
                  <a:rPr lang="nl-BE" sz="1800" dirty="0"/>
                  <a:t> codes </a:t>
                </a:r>
                <a:r>
                  <a:rPr lang="nl-BE" sz="1800" dirty="0" err="1"/>
                  <a:t>where</a:t>
                </a:r>
                <a:r>
                  <a:rPr lang="nl-BE" sz="1800" dirty="0"/>
                  <a:t> </a:t>
                </a:r>
                <a:r>
                  <a:rPr lang="nl-BE" sz="1800" dirty="0" err="1"/>
                  <a:t>needed</a:t>
                </a:r>
                <a:r>
                  <a:rPr lang="nl-BE" sz="1800" dirty="0"/>
                  <a:t> </a:t>
                </a:r>
                <a:r>
                  <a:rPr lang="nl-BE" sz="1800" i="1" dirty="0"/>
                  <a:t>– D6.1 (2026)</a:t>
                </a:r>
              </a:p>
              <a:p>
                <a:pPr lvl="2"/>
                <a:r>
                  <a:rPr lang="nl-BE" sz="1600" i="1" dirty="0"/>
                  <a:t>(OR: </a:t>
                </a:r>
                <a:r>
                  <a:rPr lang="nl-BE" sz="1600" i="1" dirty="0" err="1"/>
                  <a:t>depending</a:t>
                </a:r>
                <a:r>
                  <a:rPr lang="nl-BE" sz="1600" i="1" dirty="0"/>
                  <a:t> on ‘</a:t>
                </a:r>
                <a:r>
                  <a:rPr lang="nl-BE" sz="1600" i="1" dirty="0" err="1"/>
                  <a:t>criticality</a:t>
                </a:r>
                <a:r>
                  <a:rPr lang="nl-BE" sz="1600" i="1" dirty="0"/>
                  <a:t>’ of performance: </a:t>
                </a:r>
                <a:r>
                  <a:rPr lang="nl-BE" sz="1600" i="1" dirty="0" err="1"/>
                  <a:t>might</a:t>
                </a:r>
                <a:r>
                  <a:rPr lang="nl-BE" sz="1600" i="1" dirty="0"/>
                  <a:t> want </a:t>
                </a:r>
                <a:r>
                  <a:rPr lang="nl-BE" sz="1600" i="1" dirty="0" err="1"/>
                  <a:t>to</a:t>
                </a:r>
                <a:r>
                  <a:rPr lang="nl-BE" sz="1600" i="1" dirty="0"/>
                  <a:t> </a:t>
                </a:r>
                <a:r>
                  <a:rPr lang="nl-BE" sz="1600" i="1" dirty="0" err="1"/>
                  <a:t>opt</a:t>
                </a:r>
                <a:r>
                  <a:rPr lang="nl-BE" sz="1600" i="1" dirty="0"/>
                  <a:t> </a:t>
                </a:r>
                <a:r>
                  <a:rPr lang="nl-BE" sz="1600" i="1" dirty="0" err="1"/>
                  <a:t>for</a:t>
                </a:r>
                <a:r>
                  <a:rPr lang="nl-BE" sz="1600" i="1" dirty="0"/>
                  <a:t> a shared interface (like STYX)? </a:t>
                </a:r>
                <a:r>
                  <a:rPr lang="nl-BE" sz="1600" i="1" dirty="0" err="1"/>
                  <a:t>Also</a:t>
                </a:r>
                <a:r>
                  <a:rPr lang="nl-BE" sz="1600" i="1" dirty="0"/>
                  <a:t> </a:t>
                </a:r>
                <a:r>
                  <a:rPr lang="nl-BE" sz="1600" i="1" dirty="0" err="1"/>
                  <a:t>depending</a:t>
                </a:r>
                <a:r>
                  <a:rPr lang="nl-BE" sz="1600" i="1" dirty="0"/>
                  <a:t> on explicit/</a:t>
                </a:r>
                <a:r>
                  <a:rPr lang="nl-BE" sz="1600" i="1" dirty="0" err="1"/>
                  <a:t>implicit</a:t>
                </a:r>
                <a:r>
                  <a:rPr lang="nl-BE" sz="1600" i="1" dirty="0"/>
                  <a:t> time-</a:t>
                </a:r>
                <a:r>
                  <a:rPr lang="nl-BE" sz="1600" i="1" dirty="0" err="1"/>
                  <a:t>integration</a:t>
                </a:r>
                <a:r>
                  <a:rPr lang="nl-BE" sz="1600" i="1" dirty="0"/>
                  <a:t> of </a:t>
                </a:r>
                <a:r>
                  <a:rPr lang="nl-BE" sz="1600" i="1" dirty="0" err="1"/>
                  <a:t>the</a:t>
                </a:r>
                <a:r>
                  <a:rPr lang="nl-BE" sz="1600" i="1" dirty="0"/>
                  <a:t> </a:t>
                </a:r>
                <a:r>
                  <a:rPr lang="nl-BE" sz="1600" i="1" dirty="0" err="1"/>
                  <a:t>associated</a:t>
                </a:r>
                <a:r>
                  <a:rPr lang="nl-BE" sz="1600" i="1" dirty="0"/>
                  <a:t> </a:t>
                </a:r>
                <a:r>
                  <a:rPr lang="nl-BE" sz="1600" i="1" dirty="0" err="1"/>
                  <a:t>terms</a:t>
                </a:r>
                <a:r>
                  <a:rPr lang="nl-BE" sz="1600" i="1" dirty="0"/>
                  <a:t>?)</a:t>
                </a:r>
                <a:endParaRPr lang="nl-BE" sz="1600" dirty="0"/>
              </a:p>
              <a:p>
                <a:endParaRPr lang="nl-BE" sz="2000" dirty="0"/>
              </a:p>
              <a:p>
                <a:pPr lvl="1"/>
                <a:endParaRPr lang="nl-BE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3E3F2C8-58E2-851F-78B5-60D2895534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7" t="-136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8FBB2-69D8-1CE1-212B-8CFF1C17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37D52-D139-DFDF-7418-B20E07AC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C0BBFB5-B6EF-F389-6DB2-5FBD2CE0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 2026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242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DE694-457F-B71D-55E5-8F89EBF36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Task 1 &amp; 5</a:t>
            </a:r>
          </a:p>
          <a:p>
            <a:pPr lvl="1"/>
            <a:r>
              <a:rPr lang="en-US" sz="1800" dirty="0"/>
              <a:t>Analysis of turbulence in detached regime in the frame of the TCV-X23 experiment, both with direct numerical simulations of turbulence and reduced turbulence models. Comparison will be made between pulses without and with baffle. For the latter, comparison with mean-field simulations using the SOLEDGE-HDG code are envisaged </a:t>
            </a:r>
            <a:r>
              <a:rPr lang="en-US" sz="1800" i="1" dirty="0"/>
              <a:t>(CEA, EPFL, MPG, DTU, KUL) – D1.2 (2027)</a:t>
            </a:r>
          </a:p>
          <a:p>
            <a:pPr lvl="1"/>
            <a:r>
              <a:rPr lang="en-US" sz="1800" dirty="0"/>
              <a:t>Evaluate SOL width dependency with key plasma parameters using RANS turbulence model </a:t>
            </a:r>
            <a:r>
              <a:rPr lang="en-US" sz="1800" i="1" dirty="0"/>
              <a:t>(KUL) – D5.2 (2027)</a:t>
            </a:r>
          </a:p>
          <a:p>
            <a:pPr lvl="1"/>
            <a:r>
              <a:rPr lang="nl-BE" sz="1800" dirty="0" err="1"/>
              <a:t>Starting</a:t>
            </a:r>
            <a:r>
              <a:rPr lang="nl-BE" sz="1800" dirty="0"/>
              <a:t> </a:t>
            </a:r>
            <a:r>
              <a:rPr lang="nl-BE" sz="1800" dirty="0" err="1"/>
              <a:t>from</a:t>
            </a:r>
            <a:r>
              <a:rPr lang="nl-BE" sz="1800" dirty="0"/>
              <a:t> TCV-X21/23 </a:t>
            </a:r>
            <a:r>
              <a:rPr lang="nl-BE" sz="1800" dirty="0" err="1"/>
              <a:t>simulations</a:t>
            </a:r>
            <a:r>
              <a:rPr lang="nl-BE" sz="1800" dirty="0"/>
              <a:t> of </a:t>
            </a:r>
            <a:r>
              <a:rPr lang="nl-BE" sz="1800" dirty="0" err="1"/>
              <a:t>S.Carli</a:t>
            </a:r>
            <a:endParaRPr lang="nl-BE" sz="1800" dirty="0"/>
          </a:p>
          <a:p>
            <a:pPr lvl="2"/>
            <a:r>
              <a:rPr lang="nl-BE" sz="1800" dirty="0"/>
              <a:t>Analyse impact of RANS model constants on transport </a:t>
            </a:r>
            <a:r>
              <a:rPr lang="nl-BE" sz="1800" dirty="0" err="1"/>
              <a:t>predictions</a:t>
            </a:r>
            <a:endParaRPr lang="nl-BE" sz="1800" dirty="0"/>
          </a:p>
          <a:p>
            <a:pPr lvl="2"/>
            <a:r>
              <a:rPr lang="nl-BE" sz="1800" dirty="0" err="1"/>
              <a:t>Perform</a:t>
            </a:r>
            <a:r>
              <a:rPr lang="nl-BE" sz="1800" dirty="0"/>
              <a:t> </a:t>
            </a:r>
            <a:r>
              <a:rPr lang="nl-BE" sz="1800" dirty="0" err="1"/>
              <a:t>density</a:t>
            </a:r>
            <a:r>
              <a:rPr lang="nl-BE" sz="1800" dirty="0"/>
              <a:t> / power / field scans to analyse </a:t>
            </a:r>
            <a:r>
              <a:rPr lang="nl-BE" sz="1800" dirty="0" err="1"/>
              <a:t>predicted</a:t>
            </a:r>
            <a:r>
              <a:rPr lang="nl-BE" sz="1800" dirty="0"/>
              <a:t> power </a:t>
            </a:r>
            <a:r>
              <a:rPr lang="nl-BE" sz="1800" dirty="0" err="1"/>
              <a:t>decay</a:t>
            </a:r>
            <a:r>
              <a:rPr lang="nl-BE" sz="1800" dirty="0"/>
              <a:t> </a:t>
            </a:r>
            <a:r>
              <a:rPr lang="nl-BE" sz="1800" dirty="0" err="1"/>
              <a:t>length</a:t>
            </a:r>
            <a:r>
              <a:rPr lang="nl-BE" sz="1800" dirty="0"/>
              <a:t> </a:t>
            </a:r>
            <a:r>
              <a:rPr lang="nl-BE" sz="1800" dirty="0" err="1"/>
              <a:t>scalings</a:t>
            </a:r>
            <a:r>
              <a:rPr lang="nl-BE" sz="1800" dirty="0"/>
              <a:t> and </a:t>
            </a:r>
            <a:r>
              <a:rPr lang="nl-BE" sz="1800" dirty="0" err="1"/>
              <a:t>compare</a:t>
            </a:r>
            <a:r>
              <a:rPr lang="nl-BE" sz="1800" dirty="0"/>
              <a:t> </a:t>
            </a:r>
            <a:r>
              <a:rPr lang="nl-BE" sz="1800" dirty="0" err="1"/>
              <a:t>with</a:t>
            </a:r>
            <a:r>
              <a:rPr lang="nl-BE" sz="1800" dirty="0"/>
              <a:t> </a:t>
            </a:r>
            <a:r>
              <a:rPr lang="nl-BE" sz="1800" dirty="0" err="1"/>
              <a:t>experimental</a:t>
            </a:r>
            <a:r>
              <a:rPr lang="nl-BE" sz="1800" dirty="0"/>
              <a:t> </a:t>
            </a:r>
            <a:r>
              <a:rPr lang="nl-BE" sz="1800" dirty="0" err="1"/>
              <a:t>scaling</a:t>
            </a:r>
            <a:r>
              <a:rPr lang="nl-BE" sz="1800" dirty="0"/>
              <a:t> </a:t>
            </a:r>
            <a:r>
              <a:rPr lang="nl-BE" sz="1800" dirty="0" err="1"/>
              <a:t>laws</a:t>
            </a:r>
            <a:endParaRPr lang="nl-BE" sz="1800" dirty="0"/>
          </a:p>
          <a:p>
            <a:pPr lvl="2"/>
            <a:r>
              <a:rPr lang="nl-BE" sz="1800" dirty="0" err="1"/>
              <a:t>Investigate</a:t>
            </a:r>
            <a:r>
              <a:rPr lang="nl-BE" sz="1800" dirty="0"/>
              <a:t> </a:t>
            </a:r>
            <a:r>
              <a:rPr lang="nl-BE" sz="1800" dirty="0" err="1"/>
              <a:t>updated</a:t>
            </a:r>
            <a:r>
              <a:rPr lang="nl-BE" sz="1800" dirty="0"/>
              <a:t> parallel transport </a:t>
            </a:r>
            <a:r>
              <a:rPr lang="nl-BE" sz="1800" dirty="0" err="1"/>
              <a:t>descriptions</a:t>
            </a:r>
            <a:r>
              <a:rPr lang="nl-BE" sz="1800" dirty="0"/>
              <a:t> and </a:t>
            </a:r>
            <a:r>
              <a:rPr lang="nl-BE" sz="1800" dirty="0" err="1"/>
              <a:t>sheath</a:t>
            </a:r>
            <a:r>
              <a:rPr lang="nl-BE" sz="1800" dirty="0"/>
              <a:t> </a:t>
            </a:r>
            <a:r>
              <a:rPr lang="nl-BE" sz="1800" dirty="0" err="1"/>
              <a:t>boundary</a:t>
            </a:r>
            <a:r>
              <a:rPr lang="nl-BE" sz="1800" dirty="0"/>
              <a:t> </a:t>
            </a:r>
            <a:r>
              <a:rPr lang="nl-BE" sz="1800" dirty="0" err="1"/>
              <a:t>conditions</a:t>
            </a:r>
            <a:r>
              <a:rPr lang="nl-BE" sz="1800" dirty="0"/>
              <a:t> </a:t>
            </a:r>
            <a:r>
              <a:rPr lang="nl-BE" sz="1800" dirty="0" err="1"/>
              <a:t>based</a:t>
            </a:r>
            <a:r>
              <a:rPr lang="nl-BE" sz="1800" dirty="0"/>
              <a:t> on </a:t>
            </a:r>
            <a:r>
              <a:rPr lang="nl-BE" sz="1800" i="1" dirty="0"/>
              <a:t>k</a:t>
            </a:r>
          </a:p>
          <a:p>
            <a:pPr lvl="2"/>
            <a:endParaRPr lang="nl-BE" sz="1800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16AC5-8176-881A-E125-77EDE8EE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F5B9E-C2B2-1475-C84A-E56F84D6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8E0CC9-A778-ACEA-4310-AEBAD307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 2026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745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24EE3B-5077-D2C6-8F08-47748328B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Task 6</a:t>
            </a:r>
          </a:p>
          <a:p>
            <a:pPr lvl="1"/>
            <a:r>
              <a:rPr lang="en-US" sz="1800" dirty="0"/>
              <a:t>RANS turbulence models: we propose to continue investigating RANS model closures based on 3D turbulence simulations (provided by CEA and MPG). In details, this includes:</a:t>
            </a:r>
          </a:p>
          <a:p>
            <a:pPr lvl="2"/>
            <a:r>
              <a:rPr lang="en-US" sz="1400" dirty="0">
                <a:solidFill>
                  <a:srgbClr val="00B050"/>
                </a:solidFill>
              </a:rPr>
              <a:t>Extend the parallel dynamics physics included in the model (KUL, CEA)</a:t>
            </a:r>
          </a:p>
          <a:p>
            <a:pPr lvl="2"/>
            <a:r>
              <a:rPr lang="en-US" sz="1400" dirty="0">
                <a:solidFill>
                  <a:srgbClr val="FF0000"/>
                </a:solidFill>
              </a:rPr>
              <a:t>Extend the closure effort to full SOL, with focus on divertor and separatrix regions (KUL)</a:t>
            </a:r>
          </a:p>
          <a:p>
            <a:pPr lvl="2"/>
            <a:r>
              <a:rPr lang="en-US" sz="1400" dirty="0">
                <a:solidFill>
                  <a:srgbClr val="FFC000"/>
                </a:solidFill>
              </a:rPr>
              <a:t>Investigate alternative transport descriptions, such as convective-diffusive descriptions. One possible method for analysis is through the correlation-based diffusion method s (KUL)</a:t>
            </a:r>
            <a:endParaRPr lang="nl-BE" sz="1400" dirty="0">
              <a:solidFill>
                <a:srgbClr val="FFC000"/>
              </a:solidFill>
            </a:endParaRPr>
          </a:p>
          <a:p>
            <a:pPr lvl="1"/>
            <a:r>
              <a:rPr lang="nl-BE" sz="1800" dirty="0"/>
              <a:t>D6.8 </a:t>
            </a:r>
            <a:r>
              <a:rPr lang="en-US" sz="1800" dirty="0"/>
              <a:t>Updated RANS model description applicable to SOL </a:t>
            </a:r>
            <a:r>
              <a:rPr lang="en-US" sz="1800" dirty="0">
                <a:solidFill>
                  <a:srgbClr val="00B050"/>
                </a:solidFill>
              </a:rPr>
              <a:t>in variety of L-mode regimes </a:t>
            </a:r>
            <a:r>
              <a:rPr lang="en-US" sz="1800" dirty="0"/>
              <a:t>(KUL) (Report / presentation / paper)</a:t>
            </a:r>
          </a:p>
          <a:p>
            <a:r>
              <a:rPr lang="en-US" sz="2000" dirty="0"/>
              <a:t>Impact on </a:t>
            </a:r>
            <a:r>
              <a:rPr lang="en-US" sz="2000" dirty="0" err="1"/>
              <a:t>EUROfusion</a:t>
            </a:r>
            <a:r>
              <a:rPr lang="en-US" sz="2000" dirty="0"/>
              <a:t>: </a:t>
            </a:r>
          </a:p>
          <a:p>
            <a:pPr lvl="1"/>
            <a:r>
              <a:rPr lang="en-US" sz="1800" dirty="0"/>
              <a:t>Delayed availability of reduced model in SOLPS-ITER for application to edge model validation and scenario preparation within the other WPs (TE)</a:t>
            </a:r>
            <a:endParaRPr lang="nl-BE" sz="1800" dirty="0"/>
          </a:p>
          <a:p>
            <a:endParaRPr lang="nl-BE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2D7BEB-24B2-279D-EE73-106784BB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0535E-72F8-42F8-0E7D-D4111E1C0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B13508-13FB-B95C-43B7-97AAA441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Activities</a:t>
            </a:r>
            <a:r>
              <a:rPr lang="nl-BE" dirty="0"/>
              <a:t> at risk in case of budget cut 2027</a:t>
            </a:r>
          </a:p>
        </p:txBody>
      </p:sp>
    </p:spTree>
    <p:extLst>
      <p:ext uri="{BB962C8B-B14F-4D97-AF65-F5344CB8AC3E}">
        <p14:creationId xmlns:p14="http://schemas.microsoft.com/office/powerpoint/2010/main" val="231925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471</Words>
  <Application>Microsoft Office PowerPoint</Application>
  <PresentationFormat>Widescreen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 Math</vt:lpstr>
      <vt:lpstr>KU Leuven</vt:lpstr>
      <vt:lpstr>KU Leuven Sedes</vt:lpstr>
      <vt:lpstr>Work plan 2026</vt:lpstr>
      <vt:lpstr>Work plan 2026</vt:lpstr>
      <vt:lpstr>Activities at risk in case of budget cut 2027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2026-02-19T09:26:43Z</dcterms:modified>
</cp:coreProperties>
</file>