
<file path=[Content_Types].xml><?xml version="1.0" encoding="utf-8"?>
<Types xmlns="http://schemas.openxmlformats.org/package/2006/content-types">
  <Default Extension="avi" ContentType="video/x-msvideo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42"/>
  </p:notesMasterIdLst>
  <p:handoutMasterIdLst>
    <p:handoutMasterId r:id="rId43"/>
  </p:handoutMasterIdLst>
  <p:sldIdLst>
    <p:sldId id="1076" r:id="rId5"/>
    <p:sldId id="1218" r:id="rId6"/>
    <p:sldId id="1224" r:id="rId7"/>
    <p:sldId id="1215" r:id="rId8"/>
    <p:sldId id="1216" r:id="rId9"/>
    <p:sldId id="1225" r:id="rId10"/>
    <p:sldId id="1226" r:id="rId11"/>
    <p:sldId id="1227" r:id="rId12"/>
    <p:sldId id="1222" r:id="rId13"/>
    <p:sldId id="1217" r:id="rId14"/>
    <p:sldId id="1255" r:id="rId15"/>
    <p:sldId id="1230" r:id="rId16"/>
    <p:sldId id="1256" r:id="rId17"/>
    <p:sldId id="1252" r:id="rId18"/>
    <p:sldId id="1251" r:id="rId19"/>
    <p:sldId id="1132" r:id="rId20"/>
    <p:sldId id="1254" r:id="rId21"/>
    <p:sldId id="1253" r:id="rId22"/>
    <p:sldId id="1228" r:id="rId23"/>
    <p:sldId id="1175" r:id="rId24"/>
    <p:sldId id="1178" r:id="rId25"/>
    <p:sldId id="1190" r:id="rId26"/>
    <p:sldId id="1209" r:id="rId27"/>
    <p:sldId id="1210" r:id="rId28"/>
    <p:sldId id="1211" r:id="rId29"/>
    <p:sldId id="1174" r:id="rId30"/>
    <p:sldId id="698" r:id="rId31"/>
    <p:sldId id="1153" r:id="rId32"/>
    <p:sldId id="699" r:id="rId33"/>
    <p:sldId id="1164" r:id="rId34"/>
    <p:sldId id="658" r:id="rId35"/>
    <p:sldId id="909" r:id="rId36"/>
    <p:sldId id="913" r:id="rId37"/>
    <p:sldId id="1095" r:id="rId38"/>
    <p:sldId id="1128" r:id="rId39"/>
    <p:sldId id="1129" r:id="rId40"/>
    <p:sldId id="602" r:id="rId41"/>
  </p:sldIdLst>
  <p:sldSz cx="9144000" cy="5143500" type="screen16x9"/>
  <p:notesSz cx="6858000" cy="9144000"/>
  <p:defaultTextStyle>
    <a:defPPr>
      <a:defRPr lang="fr-FR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793A477C-4FE9-47E8-96BD-6B803C7D00F7}">
          <p14:sldIdLst>
            <p14:sldId id="1076"/>
            <p14:sldId id="1218"/>
            <p14:sldId id="1224"/>
            <p14:sldId id="1215"/>
            <p14:sldId id="1216"/>
            <p14:sldId id="1225"/>
            <p14:sldId id="1226"/>
            <p14:sldId id="1227"/>
            <p14:sldId id="1222"/>
            <p14:sldId id="1217"/>
            <p14:sldId id="1255"/>
            <p14:sldId id="1230"/>
            <p14:sldId id="1256"/>
            <p14:sldId id="1252"/>
            <p14:sldId id="1251"/>
            <p14:sldId id="1132"/>
            <p14:sldId id="1254"/>
            <p14:sldId id="1253"/>
            <p14:sldId id="1228"/>
            <p14:sldId id="1175"/>
            <p14:sldId id="1178"/>
            <p14:sldId id="1190"/>
            <p14:sldId id="1209"/>
            <p14:sldId id="1210"/>
            <p14:sldId id="1211"/>
            <p14:sldId id="1174"/>
            <p14:sldId id="698"/>
            <p14:sldId id="1153"/>
            <p14:sldId id="699"/>
          </p14:sldIdLst>
        </p14:section>
        <p14:section name="backup" id="{D9661011-DD21-40D5-AC63-6B0B67BCA77D}">
          <p14:sldIdLst>
            <p14:sldId id="1164"/>
            <p14:sldId id="658"/>
            <p14:sldId id="909"/>
            <p14:sldId id="913"/>
            <p14:sldId id="1095"/>
            <p14:sldId id="1128"/>
            <p14:sldId id="1129"/>
            <p14:sldId id="6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101"/>
    <a:srgbClr val="00A79F"/>
    <a:srgbClr val="0000FF"/>
    <a:srgbClr val="FF0000"/>
    <a:srgbClr val="000000"/>
    <a:srgbClr val="E30613"/>
    <a:srgbClr val="FFCC00"/>
    <a:srgbClr val="00B050"/>
    <a:srgbClr val="413C3A"/>
    <a:srgbClr val="B7BC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33" autoAdjust="0"/>
    <p:restoredTop sz="93557" autoAdjust="0"/>
  </p:normalViewPr>
  <p:slideViewPr>
    <p:cSldViewPr snapToGrid="0" snapToObjects="1" showGuides="1">
      <p:cViewPr varScale="1">
        <p:scale>
          <a:sx n="102" d="100"/>
          <a:sy n="102" d="100"/>
        </p:scale>
        <p:origin x="264" y="7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50" d="100"/>
          <a:sy n="150" d="100"/>
        </p:scale>
        <p:origin x="608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 dirty="0">
              <a:latin typeface="Arial" panose="020B0604020202020204" pitchFamily="34" charset="0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79B33-A94D-4C8C-88C2-619932967EF3}" type="datetimeFigureOut">
              <a:rPr lang="fr-CH" smtClean="0">
                <a:latin typeface="Arial" panose="020B0604020202020204" pitchFamily="34" charset="0"/>
              </a:rPr>
              <a:t>27.09.2026</a:t>
            </a:fld>
            <a:endParaRPr lang="fr-CH" dirty="0">
              <a:latin typeface="Arial" panose="020B0604020202020204" pitchFamily="34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 dirty="0">
              <a:latin typeface="Arial" panose="020B0604020202020204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BF4AF0-8439-436D-BEF0-52070F19E1B6}" type="slidenum">
              <a:rPr lang="fr-CH" smtClean="0">
                <a:latin typeface="Arial" panose="020B0604020202020204" pitchFamily="34" charset="0"/>
              </a:rPr>
              <a:t>‹#›</a:t>
            </a:fld>
            <a:endParaRPr lang="fr-CH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905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5T16:01:05.53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24575,'4'0'0,"4"0"0,1 4 0,3 0 0,2 1 0,3-2 0,2 3 0,1 1 0,1 2 0,0 3 0,1 0 0,3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5T16:01:13.84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324 157 24575,'-4'-8'0,"-4"-1"0,-5 0 0,-7-5 0,-7-1 0,1-1 0,1 3 0,2-1 0,1 2 0,0 4 0,1 2 0,-3 3 0,-1-1 0,3-5 0,3 0 0,-4 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8103E42-5239-1A40-AD33-3EE7E9DDF5FD}" type="datetimeFigureOut">
              <a:rPr lang="fr-FR" smtClean="0"/>
              <a:pPr/>
              <a:t>27/09/2026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4CF50783-AAED-1941-8BCC-9F6140F0A6B1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6742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F50783-AAED-1941-8BCC-9F6140F0A6B1}" type="slidenum">
              <a:rPr lang="fr-FR" smtClean="0"/>
              <a:pPr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084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4CF6F629-51E7-9F40-939D-F50AE3925A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31913" y="0"/>
            <a:ext cx="7812087" cy="4948238"/>
          </a:xfrm>
        </p:spPr>
        <p:txBody>
          <a:bodyPr/>
          <a:lstStyle/>
          <a:p>
            <a:r>
              <a:rPr lang="it-IT"/>
              <a:t>Fare clic sull'icona per inserire un'immagine</a:t>
            </a:r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5563" y="786535"/>
            <a:ext cx="2738437" cy="2338387"/>
          </a:xfrm>
          <a:solidFill>
            <a:schemeClr val="accent1"/>
          </a:solidFill>
        </p:spPr>
        <p:txBody>
          <a:bodyPr lIns="216000" anchor="ctr" anchorCtr="0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6763" y="3124922"/>
            <a:ext cx="1828800" cy="1568450"/>
          </a:xfrm>
          <a:solidFill>
            <a:schemeClr val="tx1"/>
          </a:solidFill>
        </p:spPr>
        <p:txBody>
          <a:bodyPr lIns="90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535A482-EC85-1C41-A1E4-7882A0E39F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647" y="80283"/>
            <a:ext cx="1175301" cy="508655"/>
          </a:xfrm>
          <a:prstGeom prst="rect">
            <a:avLst/>
          </a:prstGeom>
        </p:spPr>
      </p:pic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01960462-6F28-0740-916D-499D3BEDB2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00800" y="4683125"/>
            <a:ext cx="1828800" cy="460375"/>
          </a:xfrm>
          <a:solidFill>
            <a:schemeClr val="bg1"/>
          </a:solidFill>
        </p:spPr>
        <p:txBody>
          <a:bodyPr lIns="90000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7" y="4505348"/>
            <a:ext cx="706306" cy="44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880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126" userDrawn="1">
          <p15:clr>
            <a:srgbClr val="FBAE40"/>
          </p15:clr>
        </p15:guide>
        <p15:guide id="5" orient="horz" pos="123" userDrawn="1">
          <p15:clr>
            <a:srgbClr val="FBAE40"/>
          </p15:clr>
        </p15:guide>
        <p15:guide id="6" orient="horz" pos="3117" userDrawn="1">
          <p15:clr>
            <a:srgbClr val="FBAE40"/>
          </p15:clr>
        </p15:guide>
        <p15:guide id="7" pos="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4CF6F629-51E7-9F40-939D-F50AE3925A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31913" y="459938"/>
            <a:ext cx="7812087" cy="4683562"/>
          </a:xfrm>
        </p:spPr>
        <p:txBody>
          <a:bodyPr/>
          <a:lstStyle/>
          <a:p>
            <a:r>
              <a:rPr lang="it-IT"/>
              <a:t>Fare clic sull'icona per inserire un'immagine</a:t>
            </a:r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5563" y="786535"/>
            <a:ext cx="2738437" cy="2338387"/>
          </a:xfrm>
          <a:solidFill>
            <a:schemeClr val="accent1"/>
          </a:solidFill>
        </p:spPr>
        <p:txBody>
          <a:bodyPr lIns="216000" anchor="ctr" anchorCtr="0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6763" y="3124922"/>
            <a:ext cx="1828800" cy="1568450"/>
          </a:xfrm>
          <a:solidFill>
            <a:schemeClr val="tx1"/>
          </a:solidFill>
        </p:spPr>
        <p:txBody>
          <a:bodyPr lIns="9000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535A482-EC85-1C41-A1E4-7882A0E39F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647" y="80283"/>
            <a:ext cx="1175301" cy="508655"/>
          </a:xfrm>
          <a:prstGeom prst="rect">
            <a:avLst/>
          </a:prstGeom>
        </p:spPr>
      </p:pic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01960462-6F28-0740-916D-499D3BEDB2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00800" y="4683125"/>
            <a:ext cx="1828800" cy="460375"/>
          </a:xfrm>
          <a:solidFill>
            <a:schemeClr val="bg1"/>
          </a:solidFill>
        </p:spPr>
        <p:txBody>
          <a:bodyPr lIns="90000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7" y="4505348"/>
            <a:ext cx="706306" cy="44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892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126">
          <p15:clr>
            <a:srgbClr val="FBAE40"/>
          </p15:clr>
        </p15:guide>
        <p15:guide id="5" orient="horz" pos="123">
          <p15:clr>
            <a:srgbClr val="FBAE40"/>
          </p15:clr>
        </p15:guide>
        <p15:guide id="6" orient="horz" pos="3117">
          <p15:clr>
            <a:srgbClr val="FBAE40"/>
          </p15:clr>
        </p15:guide>
        <p15:guide id="7" pos="83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A9F6C81-AE59-DE44-BF60-E773080CD91C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777875"/>
            <a:ext cx="4058920" cy="179387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2571750"/>
            <a:ext cx="4058920" cy="2156508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C58F136D-3292-C745-91DE-A21191C16F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3667125" cy="5143500"/>
          </a:xfrm>
        </p:spPr>
        <p:txBody>
          <a:bodyPr/>
          <a:lstStyle/>
          <a:p>
            <a:r>
              <a:rPr lang="it-IT"/>
              <a:t>Fare clic sull'icona per inserire un'immagine</a:t>
            </a:r>
            <a:endParaRPr lang="fr-FR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A.Balestri et al. - SPC science meeting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E1CD7C-2161-7D43-862E-CE4C333CD87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0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24.02.2026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886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A9F6C81-AE59-DE44-BF60-E773080CD91C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777875"/>
            <a:ext cx="4058920" cy="179387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2571750"/>
            <a:ext cx="4058920" cy="2156508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C58F136D-3292-C745-91DE-A21191C16F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3667125" cy="5143500"/>
          </a:xfrm>
        </p:spPr>
        <p:txBody>
          <a:bodyPr/>
          <a:lstStyle/>
          <a:p>
            <a:r>
              <a:rPr lang="it-IT"/>
              <a:t>Fare clic sull'icona per inserire un'immagine</a:t>
            </a:r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A.Balestri et al. - SPC science meeting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E1CD7C-2161-7D43-862E-CE4C333CD87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0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24.02.2026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8177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A9F6C81-AE59-DE44-BF60-E773080CD91C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777875"/>
            <a:ext cx="4058920" cy="1793875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2571750"/>
            <a:ext cx="4058920" cy="2156508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C58F136D-3292-C745-91DE-A21191C16F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3667125" cy="5143500"/>
          </a:xfrm>
        </p:spPr>
        <p:txBody>
          <a:bodyPr/>
          <a:lstStyle/>
          <a:p>
            <a:r>
              <a:rPr lang="it-IT"/>
              <a:t>Fare clic sull'icona per inserire un'immagine</a:t>
            </a:r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A.Balestri et al. - SPC science meeting</a:t>
            </a:r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E1CD7C-2161-7D43-862E-CE4C333CD87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2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>
                <a:solidFill>
                  <a:schemeClr val="bg1"/>
                </a:solidFill>
              </a:defRPr>
            </a:lvl1pPr>
          </a:lstStyle>
          <a:p>
            <a:r>
              <a:rPr lang="en-US"/>
              <a:t>24.02.2026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222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A30C78BE-DAD0-D748-8B93-AD898D00C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B875139C-6471-774D-89EF-2B93FAD2C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A.Balestri et al. - SPC science meeting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942AF23-4BDC-8C4A-9212-AF88439C6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300"/>
            </a:lvl1pPr>
          </a:lstStyle>
          <a:p>
            <a:fld id="{E1E1CD7C-2161-7D43-862E-CE4C333CD87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7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24.02.2026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9627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4875" y="1563688"/>
            <a:ext cx="4581525" cy="338677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ED9B2D-C513-AF40-B94F-355C174B8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86400" y="0"/>
            <a:ext cx="3144838" cy="5143500"/>
          </a:xfrm>
        </p:spPr>
        <p:txBody>
          <a:bodyPr/>
          <a:lstStyle/>
          <a:p>
            <a:r>
              <a:rPr lang="it-IT"/>
              <a:t>Fare clic sull'icona per inserire un'immagine</a:t>
            </a:r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5F20A3C-6DA6-684F-8F84-A7C8F1339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CABC000E-4E22-1A40-9D3F-FE2F141E5CA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A.Balestri et al. - SPC science meeting</a:t>
            </a:r>
            <a:endParaRPr lang="fr-FR" dirty="0"/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0AF49D93-C78A-F646-92B0-A7932C43D9E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24.02.2026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318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ED9B2D-C513-AF40-B94F-355C174B8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3144838" cy="5143500"/>
          </a:xfrm>
        </p:spPr>
        <p:txBody>
          <a:bodyPr/>
          <a:lstStyle/>
          <a:p>
            <a:r>
              <a:rPr lang="it-IT"/>
              <a:t>Fare clic sull'icona per inserire un'immagine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9395" y="1563688"/>
            <a:ext cx="4581525" cy="338677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EF5AC5C-A2B6-2848-8C47-96A168E211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A.Balestri et al. - SPC science meeting</a:t>
            </a:r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31B90E33-03D8-2143-B49F-B1474EE1A1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3FC7B5EC-066E-EC4A-B320-77DF64E6E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2"/>
            <a:ext cx="3144520" cy="107275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fr-FR" dirty="0"/>
          </a:p>
        </p:txBody>
      </p:sp>
      <p:sp>
        <p:nvSpPr>
          <p:cNvPr id="12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24.02.2026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8958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ED9B2D-C513-AF40-B94F-355C174B8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3144838" cy="5143500"/>
          </a:xfrm>
        </p:spPr>
        <p:txBody>
          <a:bodyPr/>
          <a:lstStyle/>
          <a:p>
            <a:r>
              <a:rPr lang="it-IT"/>
              <a:t>Fare clic sull'icona per inserire un'immagine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9395" y="1563688"/>
            <a:ext cx="4581525" cy="338677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EF5AC5C-A2B6-2848-8C47-96A168E211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A.Balestri et al. - SPC science meeting</a:t>
            </a:r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31B90E33-03D8-2143-B49F-B1474EE1A1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3FC7B5EC-066E-EC4A-B320-77DF64E6E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9395" y="131032"/>
            <a:ext cx="3144520" cy="107275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fr-FR" dirty="0"/>
          </a:p>
        </p:txBody>
      </p:sp>
      <p:sp>
        <p:nvSpPr>
          <p:cNvPr id="12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24.02.2026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1427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ED9B2D-C513-AF40-B94F-355C174B8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1563688"/>
            <a:ext cx="3144838" cy="3579812"/>
          </a:xfrm>
        </p:spPr>
        <p:txBody>
          <a:bodyPr/>
          <a:lstStyle/>
          <a:p>
            <a:r>
              <a:rPr lang="it-IT"/>
              <a:t>Fare clic sull'icona per inserire un'immagine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9395" y="1563688"/>
            <a:ext cx="4581525" cy="338677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026A30B-6F8E-1445-88F0-A5FB77E12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C830A539-93F1-2541-B9F0-330893BD519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A.Balestri et al. - SPC science meeting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82F21D18-8706-7E4D-8FBE-C1E2584541D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2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24.02.2026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4545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4875" y="1563688"/>
            <a:ext cx="3671466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9772" y="1563688"/>
            <a:ext cx="3671466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6897D737-724C-984A-82E1-2A2DBD5F6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C9FF6AA9-AC16-D748-B815-56221BFFF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A.Balestri et al. - SPC science meeting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DD59D891-3F23-D04C-AB43-6FA4220AF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2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24.02.2026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6706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BFFD8D9-6AAA-B44F-8BD5-98D7A6546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948AF20-C2DF-3542-BB6A-8354A981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A.Balestri et al. - SPC science meeting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083942-1443-BC45-9F95-32C82A8DC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0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24.02.2026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4039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25DAC6D-23F0-6941-BE81-E7A79CA3AF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8239125" cy="5143500"/>
          </a:xfrm>
        </p:spPr>
        <p:txBody>
          <a:bodyPr/>
          <a:lstStyle/>
          <a:p>
            <a:r>
              <a:rPr lang="it-IT"/>
              <a:t>Fare clic sull'icona per inserire un'immagine</a:t>
            </a:r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5563" y="2571750"/>
            <a:ext cx="2738437" cy="2111375"/>
          </a:xfrm>
          <a:solidFill>
            <a:schemeClr val="accent2"/>
          </a:solidFill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E7A5892-F23D-BD48-84D1-FD279BA1686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A.Balestri et al. - SPC science meeting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C516D46-C7BB-2141-A4EE-18D1756414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8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24.02.2026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0948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25DAC6D-23F0-6941-BE81-E7A79CA3AF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0"/>
            <a:ext cx="7726363" cy="5143500"/>
          </a:xfrm>
        </p:spPr>
        <p:txBody>
          <a:bodyPr/>
          <a:lstStyle/>
          <a:p>
            <a:r>
              <a:rPr lang="it-IT"/>
              <a:t>Fare clic sull'icona per inserire un'immagine</a:t>
            </a:r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D4AA2C-29B3-CA42-B7C3-C932911A758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A.Balestri et al. - SPC science meeting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0FE7A1E3-AAEC-7641-B6C5-8D9FC0B6A21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24.02.2026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1727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25DAC6D-23F0-6941-BE81-E7A79CA3AF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5" y="3114674"/>
            <a:ext cx="8239125" cy="2028825"/>
          </a:xfrm>
        </p:spPr>
        <p:txBody>
          <a:bodyPr/>
          <a:lstStyle/>
          <a:p>
            <a:r>
              <a:rPr lang="it-IT"/>
              <a:t>Fare clic sull'icona per inserire un'immagine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7"/>
          </p:nvPr>
        </p:nvSpPr>
        <p:spPr>
          <a:xfrm>
            <a:off x="904875" y="1563688"/>
            <a:ext cx="7646988" cy="1436687"/>
          </a:xfrm>
        </p:spPr>
        <p:txBody>
          <a:bodyPr/>
          <a:lstStyle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AF73E2A-22D7-894A-9267-185CB4E4B13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A.Balestri et al. - SPC science meeting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9D9777C-EC90-1141-9E30-4B4F669C2BE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0E011164-727C-4C46-B34E-7729CB350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fr-FR"/>
          </a:p>
        </p:txBody>
      </p:sp>
      <p:sp>
        <p:nvSpPr>
          <p:cNvPr id="10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24.02.2026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1156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F9CFC1D-0B2A-0A4E-9C0D-682EECA55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A.Balestri et al. - SPC science meeting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622065-A833-2340-B0FD-ACB065A3B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8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24.02.2026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4840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4875" y="131032"/>
            <a:ext cx="3667125" cy="1072753"/>
          </a:xfrm>
          <a:prstGeom prst="rect">
            <a:avLst/>
          </a:prstGeom>
        </p:spPr>
        <p:txBody>
          <a:bodyPr vert="horz" lIns="180000" tIns="0" rIns="72000" bIns="46800" rtlCol="0" anchor="t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4875" y="1563688"/>
            <a:ext cx="7726363" cy="3386772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
Quatrième niveau
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15989" y="1874064"/>
            <a:ext cx="3543260" cy="5127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A.Balestri et al. - SPC science meeting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31238" y="195263"/>
            <a:ext cx="512762" cy="163552"/>
          </a:xfrm>
          <a:prstGeom prst="rect">
            <a:avLst/>
          </a:prstGeom>
        </p:spPr>
        <p:txBody>
          <a:bodyPr vert="horz" lIns="90000" tIns="0" rIns="90000" bIns="0" rtlCol="0" anchor="t"/>
          <a:lstStyle>
            <a:lvl1pPr algn="ctr">
              <a:defRPr sz="700" b="1">
                <a:solidFill>
                  <a:schemeClr val="tx1"/>
                </a:solidFill>
                <a:latin typeface="+mj-lt"/>
              </a:defRPr>
            </a:lvl1pPr>
          </a:lstStyle>
          <a:p>
            <a:fld id="{E1E1CD7C-2161-7D43-862E-CE4C333CD873}" type="slidenum">
              <a:rPr lang="fr-FR" smtClean="0"/>
              <a:pPr/>
              <a:t>‹#›</a:t>
            </a:fld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17E6E68-87EB-C34E-85D5-C26372DFEC99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30273" y="132334"/>
            <a:ext cx="653952" cy="28302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73" y="4635213"/>
            <a:ext cx="502745" cy="315247"/>
          </a:xfrm>
          <a:prstGeom prst="rect">
            <a:avLst/>
          </a:prstGeom>
        </p:spPr>
      </p:pic>
      <p:sp>
        <p:nvSpPr>
          <p:cNvPr id="12" name="Espace réservé de la date 8">
            <a:extLst>
              <a:ext uri="{FF2B5EF4-FFF2-40B4-BE49-F238E27FC236}">
                <a16:creationId xmlns:a16="http://schemas.microsoft.com/office/drawing/2014/main" id="{E34C2B73-67B7-BB4C-AE0F-7D16D8DDD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3091" y="4951953"/>
            <a:ext cx="4848147" cy="154995"/>
          </a:xfrm>
          <a:prstGeom prst="rect">
            <a:avLst/>
          </a:prstGeom>
        </p:spPr>
        <p:txBody>
          <a:bodyPr/>
          <a:lstStyle>
            <a:lvl1pPr algn="r">
              <a:defRPr sz="900" i="1"/>
            </a:lvl1pPr>
          </a:lstStyle>
          <a:p>
            <a:r>
              <a:rPr lang="en-US"/>
              <a:t>24.02.2026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9486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0" r:id="rId2"/>
    <p:sldLayoutId id="2147483663" r:id="rId3"/>
    <p:sldLayoutId id="2147483681" r:id="rId4"/>
    <p:sldLayoutId id="2147483673" r:id="rId5"/>
    <p:sldLayoutId id="2147483662" r:id="rId6"/>
    <p:sldLayoutId id="2147483674" r:id="rId7"/>
    <p:sldLayoutId id="2147483675" r:id="rId8"/>
    <p:sldLayoutId id="2147483682" r:id="rId9"/>
    <p:sldLayoutId id="2147483676" r:id="rId10"/>
    <p:sldLayoutId id="2147483664" r:id="rId11"/>
    <p:sldLayoutId id="2147483666" r:id="rId12"/>
    <p:sldLayoutId id="2147483677" r:id="rId13"/>
    <p:sldLayoutId id="2147483678" r:id="rId14"/>
    <p:sldLayoutId id="2147483679" r:id="rId15"/>
    <p:sldLayoutId id="2147483667" r:id="rId16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000" spc="-70" baseline="0">
          <a:solidFill>
            <a:schemeClr val="tx1"/>
          </a:solidFill>
          <a:latin typeface="Franklin Gothic Demi Cond" panose="020B0706030402020204" pitchFamily="34" charset="0"/>
          <a:ea typeface="Roboto Black" panose="02000000000000000000" pitchFamily="2" charset="0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SzPct val="90000"/>
        <a:buFont typeface="Wingdings" pitchFamily="2" charset="2"/>
        <a:buChar char="§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SzPct val="90000"/>
        <a:buFont typeface="Wingdings" pitchFamily="2" charset="2"/>
        <a:buChar char="§"/>
        <a:defRPr sz="15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126" userDrawn="1">
          <p15:clr>
            <a:srgbClr val="F26B43"/>
          </p15:clr>
        </p15:guide>
        <p15:guide id="3" pos="5602" userDrawn="1">
          <p15:clr>
            <a:srgbClr val="F26B43"/>
          </p15:clr>
        </p15:guide>
        <p15:guide id="4" pos="2880" userDrawn="1">
          <p15:clr>
            <a:srgbClr val="F26B43"/>
          </p15:clr>
        </p15:guide>
        <p15:guide id="5" orient="horz" pos="123" userDrawn="1">
          <p15:clr>
            <a:srgbClr val="F26B43"/>
          </p15:clr>
        </p15:guide>
        <p15:guide id="6" orient="horz" pos="3117" userDrawn="1">
          <p15:clr>
            <a:srgbClr val="F26B43"/>
          </p15:clr>
        </p15:guide>
        <p15:guide id="7" pos="570" userDrawn="1">
          <p15:clr>
            <a:srgbClr val="F26B43"/>
          </p15:clr>
        </p15:guide>
        <p15:guide id="8" pos="1155" userDrawn="1">
          <p15:clr>
            <a:srgbClr val="F26B43"/>
          </p15:clr>
        </p15:guide>
        <p15:guide id="9" pos="1728" userDrawn="1">
          <p15:clr>
            <a:srgbClr val="F26B43"/>
          </p15:clr>
        </p15:guide>
        <p15:guide id="10" pos="2304" userDrawn="1">
          <p15:clr>
            <a:srgbClr val="F26B43"/>
          </p15:clr>
        </p15:guide>
        <p15:guide id="11" pos="3456" userDrawn="1">
          <p15:clr>
            <a:srgbClr val="F26B43"/>
          </p15:clr>
        </p15:guide>
        <p15:guide id="12" pos="4035" userDrawn="1">
          <p15:clr>
            <a:srgbClr val="F26B43"/>
          </p15:clr>
        </p15:guide>
        <p15:guide id="13" pos="4608" userDrawn="1">
          <p15:clr>
            <a:srgbClr val="F26B43"/>
          </p15:clr>
        </p15:guide>
        <p15:guide id="14" pos="5180" userDrawn="1">
          <p15:clr>
            <a:srgbClr val="F26B43"/>
          </p15:clr>
        </p15:guide>
        <p15:guide id="15" orient="horz" pos="490" userDrawn="1">
          <p15:clr>
            <a:srgbClr val="F26B43"/>
          </p15:clr>
        </p15:guide>
        <p15:guide id="16" orient="horz" pos="985" userDrawn="1">
          <p15:clr>
            <a:srgbClr val="F26B43"/>
          </p15:clr>
        </p15:guide>
        <p15:guide id="17" orient="horz" pos="1475" userDrawn="1">
          <p15:clr>
            <a:srgbClr val="F26B43"/>
          </p15:clr>
        </p15:guide>
        <p15:guide id="18" orient="horz" pos="1962" userDrawn="1">
          <p15:clr>
            <a:srgbClr val="F26B43"/>
          </p15:clr>
        </p15:guide>
        <p15:guide id="19" orient="horz" pos="2458" userDrawn="1">
          <p15:clr>
            <a:srgbClr val="F26B43"/>
          </p15:clr>
        </p15:guide>
        <p15:guide id="20" orient="horz" pos="2950" userDrawn="1">
          <p15:clr>
            <a:srgbClr val="F26B43"/>
          </p15:clr>
        </p15:guide>
        <p15:guide id="21" pos="5437" userDrawn="1">
          <p15:clr>
            <a:srgbClr val="F26B43"/>
          </p15:clr>
        </p15:guide>
        <p15:guide id="22" orient="horz" userDrawn="1">
          <p15:clr>
            <a:srgbClr val="F26B43"/>
          </p15:clr>
        </p15:guide>
        <p15:guide id="23" pos="5760" userDrawn="1">
          <p15:clr>
            <a:srgbClr val="F26B43"/>
          </p15:clr>
        </p15:guide>
        <p15:guide id="24" orient="horz" pos="3240" userDrawn="1">
          <p15:clr>
            <a:srgbClr val="F26B43"/>
          </p15:clr>
        </p15:guide>
        <p15:guide id="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.xml"/><Relationship Id="rId5" Type="http://schemas.openxmlformats.org/officeDocument/2006/relationships/image" Target="../media/image5.png"/><Relationship Id="rId4" Type="http://schemas.openxmlformats.org/officeDocument/2006/relationships/image" Target="../media/image8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gif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jp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10" Type="http://schemas.openxmlformats.org/officeDocument/2006/relationships/image" Target="../media/image76.png"/><Relationship Id="rId4" Type="http://schemas.openxmlformats.org/officeDocument/2006/relationships/image" Target="../media/image70.jpg"/><Relationship Id="rId9" Type="http://schemas.openxmlformats.org/officeDocument/2006/relationships/image" Target="../media/image7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EB1D1-0738-03B8-E8A5-AE0FF54B6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2AAE7FBB-7874-9E9C-A749-38E63955D7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6330" t="13924" r="12413" b="18907"/>
          <a:stretch>
            <a:fillRect/>
          </a:stretch>
        </p:blipFill>
        <p:spPr>
          <a:xfrm>
            <a:off x="1349115" y="84359"/>
            <a:ext cx="7761216" cy="3359228"/>
          </a:xfrm>
          <a:prstGeom prst="rect">
            <a:avLst/>
          </a:prstGeom>
        </p:spPr>
      </p:pic>
      <p:sp>
        <p:nvSpPr>
          <p:cNvPr id="7" name="Titolo 2">
            <a:extLst>
              <a:ext uri="{FF2B5EF4-FFF2-40B4-BE49-F238E27FC236}">
                <a16:creationId xmlns:a16="http://schemas.microsoft.com/office/drawing/2014/main" id="{CCA0B3E4-9DF7-5D0E-AA33-A654C602BA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6204" y="2075291"/>
            <a:ext cx="8197796" cy="1544057"/>
          </a:xfrm>
        </p:spPr>
        <p:txBody>
          <a:bodyPr>
            <a:normAutofit/>
          </a:bodyPr>
          <a:lstStyle/>
          <a:p>
            <a:r>
              <a:rPr lang="en-US" noProof="0" dirty="0"/>
              <a:t>Instabilities at the edge of NT TCV plasmas and geometric proxies to predict the impact of plasma shaping on turbulence</a:t>
            </a:r>
            <a:endParaRPr lang="en-US" sz="3000" noProof="0" dirty="0"/>
          </a:p>
        </p:txBody>
      </p:sp>
      <p:sp>
        <p:nvSpPr>
          <p:cNvPr id="9" name="Sottotitolo 3">
            <a:extLst>
              <a:ext uri="{FF2B5EF4-FFF2-40B4-BE49-F238E27FC236}">
                <a16:creationId xmlns:a16="http://schemas.microsoft.com/office/drawing/2014/main" id="{3FDFB69A-7F12-804C-E329-329AFE2351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6609" y="3606162"/>
            <a:ext cx="6957391" cy="1544057"/>
          </a:xfrm>
        </p:spPr>
        <p:txBody>
          <a:bodyPr>
            <a:normAutofit fontScale="47500" lnSpcReduction="20000"/>
          </a:bodyPr>
          <a:lstStyle/>
          <a:p>
            <a:pPr>
              <a:spcBef>
                <a:spcPts val="1200"/>
              </a:spcBef>
            </a:pPr>
            <a:r>
              <a:rPr lang="en-US" sz="4000" noProof="0" dirty="0"/>
              <a:t>A. Balestri</a:t>
            </a:r>
            <a:r>
              <a:rPr lang="en-US" sz="4000" baseline="30000" noProof="0" dirty="0"/>
              <a:t>1,2</a:t>
            </a:r>
            <a:r>
              <a:rPr lang="en-US" sz="4000" noProof="0" dirty="0"/>
              <a:t>, J. Ball</a:t>
            </a:r>
            <a:r>
              <a:rPr lang="en-US" sz="4000" baseline="30000" noProof="0" dirty="0"/>
              <a:t>1</a:t>
            </a:r>
            <a:r>
              <a:rPr lang="en-US" sz="4000" noProof="0" dirty="0"/>
              <a:t>, S. Coda</a:t>
            </a:r>
            <a:r>
              <a:rPr lang="en-US" sz="4000" baseline="30000" noProof="0" dirty="0"/>
              <a:t>1</a:t>
            </a:r>
            <a:r>
              <a:rPr lang="en-US" sz="4000" noProof="0" dirty="0"/>
              <a:t>,</a:t>
            </a:r>
            <a:r>
              <a:rPr lang="en-US" sz="4000" dirty="0"/>
              <a:t> O. Sauter</a:t>
            </a:r>
            <a:r>
              <a:rPr lang="en-US" sz="4000" baseline="30000" dirty="0"/>
              <a:t>1</a:t>
            </a:r>
            <a:r>
              <a:rPr lang="en-US" sz="4000" noProof="0" dirty="0"/>
              <a:t>, </a:t>
            </a:r>
            <a:r>
              <a:rPr lang="en-US" sz="4000" dirty="0"/>
              <a:t>A. Mariani</a:t>
            </a:r>
            <a:r>
              <a:rPr lang="en-US" sz="4000" baseline="30000" dirty="0"/>
              <a:t>3</a:t>
            </a:r>
            <a:r>
              <a:rPr lang="en-US" sz="4000" dirty="0"/>
              <a:t>, P. Mantica</a:t>
            </a:r>
            <a:r>
              <a:rPr lang="en-US" sz="4000" baseline="30000" dirty="0"/>
              <a:t>3 </a:t>
            </a:r>
            <a:r>
              <a:rPr lang="en-US" sz="4000" dirty="0"/>
              <a:t>,B. Vanovac</a:t>
            </a:r>
            <a:r>
              <a:rPr lang="en-US" sz="4000" baseline="30000" dirty="0"/>
              <a:t>4</a:t>
            </a:r>
            <a:r>
              <a:rPr lang="en-US" sz="4000" noProof="0" dirty="0"/>
              <a:t>,B. Labit</a:t>
            </a:r>
            <a:r>
              <a:rPr lang="en-US" sz="4000" baseline="30000" noProof="0" dirty="0"/>
              <a:t>1</a:t>
            </a:r>
          </a:p>
          <a:p>
            <a:pPr algn="l">
              <a:spcBef>
                <a:spcPts val="1200"/>
              </a:spcBef>
              <a:spcAft>
                <a:spcPts val="200"/>
              </a:spcAft>
            </a:pPr>
            <a:endParaRPr lang="en-US" sz="1500" noProof="0" dirty="0"/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en-US" sz="2300" baseline="30000" noProof="0" dirty="0"/>
              <a:t>1</a:t>
            </a:r>
            <a:r>
              <a:rPr lang="en-US" sz="2300" noProof="0" dirty="0"/>
              <a:t>Ecole Polytechnique Fédérale de Lausanne (EPFL), Swiss Plasma Center (SPC), 1015 Lausanne, Switzerland, 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en-US" sz="2300" baseline="30000" dirty="0"/>
              <a:t>2</a:t>
            </a:r>
            <a:r>
              <a:rPr lang="de-DE" sz="2300" dirty="0"/>
              <a:t>Max-Planck-Institut für Plasmaphysik, Garching, Germany</a:t>
            </a:r>
            <a:r>
              <a:rPr lang="en-US" sz="2300" dirty="0"/>
              <a:t> </a:t>
            </a:r>
            <a:endParaRPr lang="en-US" sz="2300" noProof="0" dirty="0"/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en-US" sz="2300" baseline="30000" noProof="0" dirty="0"/>
              <a:t>3</a:t>
            </a:r>
            <a:r>
              <a:rPr lang="en-US" sz="2300" noProof="0" dirty="0"/>
              <a:t>Istituto per la </a:t>
            </a:r>
            <a:r>
              <a:rPr lang="en-US" sz="2300" noProof="0" dirty="0" err="1"/>
              <a:t>Scienza</a:t>
            </a:r>
            <a:r>
              <a:rPr lang="en-US" sz="2300" noProof="0" dirty="0"/>
              <a:t> e la </a:t>
            </a:r>
            <a:r>
              <a:rPr lang="en-US" sz="2300" noProof="0" dirty="0" err="1"/>
              <a:t>Tecnologia</a:t>
            </a:r>
            <a:r>
              <a:rPr lang="en-US" sz="2300" noProof="0" dirty="0"/>
              <a:t> </a:t>
            </a:r>
            <a:r>
              <a:rPr lang="en-US" sz="2300" noProof="0" dirty="0" err="1"/>
              <a:t>dei</a:t>
            </a:r>
            <a:r>
              <a:rPr lang="en-US" sz="2300" noProof="0" dirty="0"/>
              <a:t> </a:t>
            </a:r>
            <a:r>
              <a:rPr lang="en-US" sz="2300" noProof="0" dirty="0" err="1"/>
              <a:t>Plasmi</a:t>
            </a:r>
            <a:r>
              <a:rPr lang="en-US" sz="2300" noProof="0" dirty="0"/>
              <a:t>, CNR, Milan, Italy</a:t>
            </a:r>
            <a:endParaRPr lang="en-US" sz="2300" dirty="0"/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lang="en-US" sz="2300" baseline="30000" dirty="0"/>
              <a:t>4</a:t>
            </a:r>
            <a:r>
              <a:rPr lang="en-GB" sz="2300" dirty="0"/>
              <a:t>Plasma Science and Fusion </a:t>
            </a:r>
            <a:r>
              <a:rPr lang="en-GB" sz="2300" dirty="0" err="1"/>
              <a:t>Center</a:t>
            </a:r>
            <a:r>
              <a:rPr lang="en-GB" sz="2300" dirty="0"/>
              <a:t>, Massachusetts Institute of Technology, Cambridge, MA 02139, United States </a:t>
            </a:r>
            <a:r>
              <a:rPr lang="en-GB" sz="2300" dirty="0" err="1"/>
              <a:t>ofAmerica</a:t>
            </a:r>
            <a:endParaRPr lang="en-US" sz="2300" noProof="0" dirty="0"/>
          </a:p>
        </p:txBody>
      </p:sp>
      <p:sp>
        <p:nvSpPr>
          <p:cNvPr id="4" name="Espace réservé du texte 10">
            <a:extLst>
              <a:ext uri="{FF2B5EF4-FFF2-40B4-BE49-F238E27FC236}">
                <a16:creationId xmlns:a16="http://schemas.microsoft.com/office/drawing/2014/main" id="{F054FD80-9DC2-D021-A4B2-A1B06280664C}"/>
              </a:ext>
            </a:extLst>
          </p:cNvPr>
          <p:cNvSpPr txBox="1">
            <a:spLocks/>
          </p:cNvSpPr>
          <p:nvPr/>
        </p:nvSpPr>
        <p:spPr>
          <a:xfrm>
            <a:off x="946203" y="3606162"/>
            <a:ext cx="1240406" cy="1537339"/>
          </a:xfrm>
          <a:prstGeom prst="rect">
            <a:avLst/>
          </a:prstGeom>
          <a:solidFill>
            <a:srgbClr val="00A79F"/>
          </a:solidFill>
        </p:spPr>
        <p:txBody>
          <a:bodyPr vert="horz" lIns="90000" tIns="45720" rIns="91440" bIns="45720" rtlCol="0" anchor="ctr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None/>
              <a:defRPr sz="1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0" dirty="0">
                <a:solidFill>
                  <a:schemeClr val="bg1"/>
                </a:solidFill>
              </a:rPr>
              <a:t>TSVV-A annual workshop07.10.2026</a:t>
            </a:r>
            <a:endParaRPr lang="en-US" sz="16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501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5F8C3-9C0A-ECA1-DBC7-39D04D667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C59C7A3B-4C31-3087-362D-506800F899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6330" t="13924" r="12413" b="18907"/>
          <a:stretch>
            <a:fillRect/>
          </a:stretch>
        </p:blipFill>
        <p:spPr>
          <a:xfrm>
            <a:off x="657148" y="1433460"/>
            <a:ext cx="8344445" cy="3681434"/>
          </a:xfrm>
          <a:prstGeom prst="rect">
            <a:avLst/>
          </a:prstGeo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4BC0ACA5-9638-4ACE-93A9-C62D44113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4363041" cy="605343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Negative Triangularity plasmas: H-mode performance without H-mode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8688FC2-CF4E-C0A7-9C12-50BFA15C1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36" name="Rettangolo con angoli arrotondati 35">
            <a:extLst>
              <a:ext uri="{FF2B5EF4-FFF2-40B4-BE49-F238E27FC236}">
                <a16:creationId xmlns:a16="http://schemas.microsoft.com/office/drawing/2014/main" id="{03064BC0-84E0-79BD-BBF1-3F3A863EDAB8}"/>
              </a:ext>
            </a:extLst>
          </p:cNvPr>
          <p:cNvSpPr/>
          <p:nvPr/>
        </p:nvSpPr>
        <p:spPr>
          <a:xfrm>
            <a:off x="95414" y="1389047"/>
            <a:ext cx="3191086" cy="3215347"/>
          </a:xfrm>
          <a:prstGeom prst="roundRect">
            <a:avLst>
              <a:gd name="adj" fmla="val 2963"/>
            </a:avLst>
          </a:prstGeom>
          <a:solidFill>
            <a:srgbClr val="D7EEF0"/>
          </a:solidFill>
          <a:ln w="28575">
            <a:solidFill>
              <a:srgbClr val="00A7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7" name="Segnaposto contenuto 1">
            <a:extLst>
              <a:ext uri="{FF2B5EF4-FFF2-40B4-BE49-F238E27FC236}">
                <a16:creationId xmlns:a16="http://schemas.microsoft.com/office/drawing/2014/main" id="{46446CE6-43B2-FAE5-CB6E-0676FF383930}"/>
              </a:ext>
            </a:extLst>
          </p:cNvPr>
          <p:cNvSpPr txBox="1">
            <a:spLocks/>
          </p:cNvSpPr>
          <p:nvPr/>
        </p:nvSpPr>
        <p:spPr>
          <a:xfrm>
            <a:off x="95414" y="1439387"/>
            <a:ext cx="3191086" cy="1243106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600" noProof="0" dirty="0"/>
              <a:t>Experiments (TCV, DIII-D, AUG) and simulations showed that Negative Triangularity (NT):</a:t>
            </a:r>
          </a:p>
        </p:txBody>
      </p:sp>
      <p:sp>
        <p:nvSpPr>
          <p:cNvPr id="38" name="Segnaposto contenuto 1">
            <a:extLst>
              <a:ext uri="{FF2B5EF4-FFF2-40B4-BE49-F238E27FC236}">
                <a16:creationId xmlns:a16="http://schemas.microsoft.com/office/drawing/2014/main" id="{2D9ED194-45F2-B719-CEAF-49B6A6D2FB1E}"/>
              </a:ext>
            </a:extLst>
          </p:cNvPr>
          <p:cNvSpPr txBox="1">
            <a:spLocks/>
          </p:cNvSpPr>
          <p:nvPr/>
        </p:nvSpPr>
        <p:spPr>
          <a:xfrm>
            <a:off x="95414" y="2277893"/>
            <a:ext cx="3036917" cy="1125981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noProof="0" dirty="0"/>
              <a:t>Robustly inhibits access to H-mode [1,2,3] 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noProof="0" dirty="0"/>
          </a:p>
          <a:p>
            <a:pPr marL="0" indent="0">
              <a:buFont typeface="Wingdings" pitchFamily="2" charset="2"/>
              <a:buNone/>
            </a:pPr>
            <a:r>
              <a:rPr lang="en-US" sz="1600" noProof="0" dirty="0"/>
              <a:t>   Intrinsically </a:t>
            </a:r>
            <a:r>
              <a:rPr lang="en-US" sz="1600" b="1" noProof="0" dirty="0">
                <a:solidFill>
                  <a:schemeClr val="accent2"/>
                </a:solidFill>
              </a:rPr>
              <a:t>ELM-free</a:t>
            </a:r>
          </a:p>
        </p:txBody>
      </p:sp>
      <p:sp>
        <p:nvSpPr>
          <p:cNvPr id="39" name="Freccia in giù 38">
            <a:extLst>
              <a:ext uri="{FF2B5EF4-FFF2-40B4-BE49-F238E27FC236}">
                <a16:creationId xmlns:a16="http://schemas.microsoft.com/office/drawing/2014/main" id="{0E9938FD-604A-ED75-22C2-FE9F88A19F3E}"/>
              </a:ext>
            </a:extLst>
          </p:cNvPr>
          <p:cNvSpPr/>
          <p:nvPr/>
        </p:nvSpPr>
        <p:spPr>
          <a:xfrm>
            <a:off x="1395260" y="2822250"/>
            <a:ext cx="295697" cy="2238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1" name="Segnaposto contenuto 1">
            <a:extLst>
              <a:ext uri="{FF2B5EF4-FFF2-40B4-BE49-F238E27FC236}">
                <a16:creationId xmlns:a16="http://schemas.microsoft.com/office/drawing/2014/main" id="{C5B33025-7A32-5D76-3059-729A898D1C28}"/>
              </a:ext>
            </a:extLst>
          </p:cNvPr>
          <p:cNvSpPr txBox="1">
            <a:spLocks/>
          </p:cNvSpPr>
          <p:nvPr/>
        </p:nvSpPr>
        <p:spPr>
          <a:xfrm>
            <a:off x="79512" y="3429334"/>
            <a:ext cx="3285137" cy="1295762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0" dirty="0">
                <a:solidFill>
                  <a:schemeClr val="accent2"/>
                </a:solidFill>
              </a:rPr>
              <a:t>Reduction of turbulent transport [4,5,6,7,8,9,10]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None/>
            </a:pPr>
            <a:r>
              <a:rPr lang="en-US" sz="1600" noProof="0" dirty="0"/>
              <a:t>  </a:t>
            </a:r>
          </a:p>
          <a:p>
            <a:pPr marL="0" indent="0">
              <a:buFont typeface="Wingdings" pitchFamily="2" charset="2"/>
              <a:buNone/>
            </a:pPr>
            <a:r>
              <a:rPr lang="en-US" sz="1600" noProof="0" dirty="0"/>
              <a:t>  Recover H-mode performance</a:t>
            </a:r>
          </a:p>
        </p:txBody>
      </p:sp>
      <p:sp>
        <p:nvSpPr>
          <p:cNvPr id="42" name="Freccia in giù 41">
            <a:extLst>
              <a:ext uri="{FF2B5EF4-FFF2-40B4-BE49-F238E27FC236}">
                <a16:creationId xmlns:a16="http://schemas.microsoft.com/office/drawing/2014/main" id="{DB12FC53-71CE-ED4C-AFE9-44CAB3A33274}"/>
              </a:ext>
            </a:extLst>
          </p:cNvPr>
          <p:cNvSpPr/>
          <p:nvPr/>
        </p:nvSpPr>
        <p:spPr>
          <a:xfrm>
            <a:off x="1399811" y="3976174"/>
            <a:ext cx="295697" cy="2238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A367F0F-1188-FF67-4A30-C3A833BA7B2F}"/>
              </a:ext>
            </a:extLst>
          </p:cNvPr>
          <p:cNvSpPr txBox="1"/>
          <p:nvPr/>
        </p:nvSpPr>
        <p:spPr>
          <a:xfrm>
            <a:off x="5267916" y="49607"/>
            <a:ext cx="3552398" cy="1938992"/>
          </a:xfrm>
          <a:prstGeom prst="rect">
            <a:avLst/>
          </a:prstGeom>
          <a:noFill/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noProof="0" dirty="0"/>
              <a:t>[1] A. Merle et al., 2017 PPCF 59 104001</a:t>
            </a:r>
          </a:p>
          <a:p>
            <a:r>
              <a:rPr lang="en-US" sz="1200" noProof="0" dirty="0"/>
              <a:t>[2] A. O. Nelson et al., 2024 PPCF 66 105014</a:t>
            </a:r>
          </a:p>
          <a:p>
            <a:r>
              <a:rPr lang="en-US" sz="1200" noProof="0" dirty="0"/>
              <a:t>[3] O. Sauter et al., 66</a:t>
            </a:r>
            <a:r>
              <a:rPr lang="en-US" sz="1200" baseline="30000" noProof="0" dirty="0"/>
              <a:t>th</a:t>
            </a:r>
            <a:r>
              <a:rPr lang="en-US" sz="1200" noProof="0" dirty="0"/>
              <a:t> APS 2024</a:t>
            </a:r>
          </a:p>
          <a:p>
            <a:r>
              <a:rPr lang="en-US" sz="1200" noProof="0" dirty="0"/>
              <a:t>[4] A. Marinoni et al., 2009 PPCF 51 055016</a:t>
            </a:r>
          </a:p>
          <a:p>
            <a:r>
              <a:rPr lang="en-US" sz="1200" noProof="0" dirty="0"/>
              <a:t>[5] G. Merlo et al,  2023 </a:t>
            </a:r>
            <a:r>
              <a:rPr lang="en-US" sz="1200" noProof="0" dirty="0" err="1"/>
              <a:t>PoP</a:t>
            </a:r>
            <a:r>
              <a:rPr lang="en-US" sz="1200" noProof="0" dirty="0"/>
              <a:t> 30 102302</a:t>
            </a:r>
          </a:p>
          <a:p>
            <a:r>
              <a:rPr lang="en-US" sz="1200" noProof="0" dirty="0"/>
              <a:t>[7] A. Balestri et al., 2024 PPCF 66 075012</a:t>
            </a:r>
          </a:p>
          <a:p>
            <a:r>
              <a:rPr lang="en-US" sz="1200" noProof="0" dirty="0"/>
              <a:t>[6] G. Di </a:t>
            </a:r>
            <a:r>
              <a:rPr lang="en-US" sz="1200" noProof="0" dirty="0" err="1"/>
              <a:t>Giannatale</a:t>
            </a:r>
            <a:r>
              <a:rPr lang="en-US" sz="1200" noProof="0" dirty="0"/>
              <a:t> et al., 2024 PPCF 66 095003</a:t>
            </a:r>
          </a:p>
          <a:p>
            <a:r>
              <a:rPr lang="en-US" sz="1200" noProof="0" dirty="0"/>
              <a:t>[8] A. Mariani et al., 2024 NF 64 106024</a:t>
            </a:r>
          </a:p>
          <a:p>
            <a:r>
              <a:rPr lang="en-US" sz="1200" dirty="0"/>
              <a:t>[9] M. B</a:t>
            </a:r>
            <a:r>
              <a:rPr lang="it-IT" sz="1200" dirty="0" err="1"/>
              <a:t>é</a:t>
            </a:r>
            <a:r>
              <a:rPr lang="en-US" sz="1200" dirty="0" err="1"/>
              <a:t>coulet</a:t>
            </a:r>
            <a:r>
              <a:rPr lang="en-US" sz="1200" dirty="0"/>
              <a:t> et al., 2026 PPCF 68 035031</a:t>
            </a:r>
          </a:p>
          <a:p>
            <a:r>
              <a:rPr lang="en-US" sz="1200" dirty="0"/>
              <a:t>[10] L. De Gianni et al., 2026 PPCF 64 106024</a:t>
            </a:r>
          </a:p>
        </p:txBody>
      </p:sp>
    </p:spTree>
    <p:extLst>
      <p:ext uri="{BB962C8B-B14F-4D97-AF65-F5344CB8AC3E}">
        <p14:creationId xmlns:p14="http://schemas.microsoft.com/office/powerpoint/2010/main" val="237660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" dur="indefinit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6" dur="indefinite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2" dur="indefinite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8" dur="indefinite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4" dur="indefinite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indefinit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49" dur="indefinit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52" dur="indefinit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57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66" dur="indefinite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69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indefinite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72" dur="indefinite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indefinite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75" dur="indefinite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indefinite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78" dur="indefinite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indefinite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81" dur="indefinite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indefinite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84" dur="indefinite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build="p"/>
      <p:bldP spid="38" grpId="0"/>
      <p:bldP spid="39" grpId="0" animBg="1"/>
      <p:bldP spid="41" grpId="0"/>
      <p:bldP spid="42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BB0BE-C08F-4453-E039-F8C940EA1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F98E73CD-1802-7D6D-A591-8EA4D540CA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6330" t="13924" r="12413" b="18907"/>
          <a:stretch>
            <a:fillRect/>
          </a:stretch>
        </p:blipFill>
        <p:spPr>
          <a:xfrm>
            <a:off x="657148" y="1433460"/>
            <a:ext cx="8344445" cy="3681434"/>
          </a:xfrm>
          <a:prstGeom prst="rect">
            <a:avLst/>
          </a:prstGeo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7C657984-104D-83A8-46E4-4E2B5133E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4363041" cy="605343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Negative Triangularity plasmas: H-mode performance without H-mode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59DA453-0F29-40E0-787E-4CA5B8C7D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36" name="Rettangolo con angoli arrotondati 35">
            <a:extLst>
              <a:ext uri="{FF2B5EF4-FFF2-40B4-BE49-F238E27FC236}">
                <a16:creationId xmlns:a16="http://schemas.microsoft.com/office/drawing/2014/main" id="{E253630D-0BBA-CD45-BFF1-C2394A5A7EEA}"/>
              </a:ext>
            </a:extLst>
          </p:cNvPr>
          <p:cNvSpPr/>
          <p:nvPr/>
        </p:nvSpPr>
        <p:spPr>
          <a:xfrm>
            <a:off x="62044" y="1364147"/>
            <a:ext cx="3191086" cy="3215347"/>
          </a:xfrm>
          <a:prstGeom prst="roundRect">
            <a:avLst>
              <a:gd name="adj" fmla="val 2963"/>
            </a:avLst>
          </a:prstGeom>
          <a:solidFill>
            <a:srgbClr val="D7EEF0"/>
          </a:solidFill>
          <a:ln w="28575">
            <a:solidFill>
              <a:srgbClr val="00A7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7" name="Segnaposto contenuto 1">
            <a:extLst>
              <a:ext uri="{FF2B5EF4-FFF2-40B4-BE49-F238E27FC236}">
                <a16:creationId xmlns:a16="http://schemas.microsoft.com/office/drawing/2014/main" id="{5F9CEEE2-7E70-E456-2243-40C49E20D2A0}"/>
              </a:ext>
            </a:extLst>
          </p:cNvPr>
          <p:cNvSpPr txBox="1">
            <a:spLocks/>
          </p:cNvSpPr>
          <p:nvPr/>
        </p:nvSpPr>
        <p:spPr>
          <a:xfrm>
            <a:off x="62044" y="1414487"/>
            <a:ext cx="3191086" cy="1243106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600" noProof="0" dirty="0"/>
              <a:t>Experiments (TCV, DIII-D, AUG) and simulations showed that Negative Triangularity (NT):</a:t>
            </a:r>
          </a:p>
        </p:txBody>
      </p:sp>
      <p:sp>
        <p:nvSpPr>
          <p:cNvPr id="38" name="Segnaposto contenuto 1">
            <a:extLst>
              <a:ext uri="{FF2B5EF4-FFF2-40B4-BE49-F238E27FC236}">
                <a16:creationId xmlns:a16="http://schemas.microsoft.com/office/drawing/2014/main" id="{CDEDA9F9-2A3C-E864-3204-BB37B81080FD}"/>
              </a:ext>
            </a:extLst>
          </p:cNvPr>
          <p:cNvSpPr txBox="1">
            <a:spLocks/>
          </p:cNvSpPr>
          <p:nvPr/>
        </p:nvSpPr>
        <p:spPr>
          <a:xfrm>
            <a:off x="62044" y="2252993"/>
            <a:ext cx="3036917" cy="1125981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noProof="0" dirty="0"/>
              <a:t>Robustly inhibits access to H-mode [1,2,3] 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noProof="0" dirty="0"/>
          </a:p>
          <a:p>
            <a:pPr marL="0" indent="0">
              <a:buFont typeface="Wingdings" pitchFamily="2" charset="2"/>
              <a:buNone/>
            </a:pPr>
            <a:r>
              <a:rPr lang="en-US" sz="1600" noProof="0" dirty="0"/>
              <a:t>   Intrinsically </a:t>
            </a:r>
            <a:r>
              <a:rPr lang="en-US" sz="1600" b="1" noProof="0" dirty="0">
                <a:solidFill>
                  <a:schemeClr val="accent2"/>
                </a:solidFill>
              </a:rPr>
              <a:t>ELM-free</a:t>
            </a:r>
          </a:p>
        </p:txBody>
      </p:sp>
      <p:sp>
        <p:nvSpPr>
          <p:cNvPr id="39" name="Freccia in giù 38">
            <a:extLst>
              <a:ext uri="{FF2B5EF4-FFF2-40B4-BE49-F238E27FC236}">
                <a16:creationId xmlns:a16="http://schemas.microsoft.com/office/drawing/2014/main" id="{723E3603-7855-7903-DA28-9DC7EEE15819}"/>
              </a:ext>
            </a:extLst>
          </p:cNvPr>
          <p:cNvSpPr/>
          <p:nvPr/>
        </p:nvSpPr>
        <p:spPr>
          <a:xfrm>
            <a:off x="1361890" y="2797350"/>
            <a:ext cx="295697" cy="2238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1" name="Segnaposto contenuto 1">
            <a:extLst>
              <a:ext uri="{FF2B5EF4-FFF2-40B4-BE49-F238E27FC236}">
                <a16:creationId xmlns:a16="http://schemas.microsoft.com/office/drawing/2014/main" id="{CDC3586E-857E-1FA5-8B4D-7ED37D7CFE67}"/>
              </a:ext>
            </a:extLst>
          </p:cNvPr>
          <p:cNvSpPr txBox="1">
            <a:spLocks/>
          </p:cNvSpPr>
          <p:nvPr/>
        </p:nvSpPr>
        <p:spPr>
          <a:xfrm>
            <a:off x="46142" y="3404434"/>
            <a:ext cx="3285137" cy="1295762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0" dirty="0">
                <a:solidFill>
                  <a:schemeClr val="accent2"/>
                </a:solidFill>
              </a:rPr>
              <a:t>Reduction of turbulent transport [4,5,6,7,8]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None/>
            </a:pPr>
            <a:r>
              <a:rPr lang="en-US" sz="1600" noProof="0" dirty="0"/>
              <a:t>  </a:t>
            </a:r>
          </a:p>
          <a:p>
            <a:pPr marL="0" indent="0">
              <a:buFont typeface="Wingdings" pitchFamily="2" charset="2"/>
              <a:buNone/>
            </a:pPr>
            <a:r>
              <a:rPr lang="en-US" sz="1600" noProof="0" dirty="0"/>
              <a:t>  Recover H-mode performance</a:t>
            </a:r>
          </a:p>
        </p:txBody>
      </p:sp>
      <p:sp>
        <p:nvSpPr>
          <p:cNvPr id="42" name="Freccia in giù 41">
            <a:extLst>
              <a:ext uri="{FF2B5EF4-FFF2-40B4-BE49-F238E27FC236}">
                <a16:creationId xmlns:a16="http://schemas.microsoft.com/office/drawing/2014/main" id="{92CE1E2F-53E7-C4A2-EE21-576924070122}"/>
              </a:ext>
            </a:extLst>
          </p:cNvPr>
          <p:cNvSpPr/>
          <p:nvPr/>
        </p:nvSpPr>
        <p:spPr>
          <a:xfrm>
            <a:off x="1366441" y="3951274"/>
            <a:ext cx="295697" cy="2238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B0B9E54-0920-AE88-423C-CBB428383E1B}"/>
              </a:ext>
            </a:extLst>
          </p:cNvPr>
          <p:cNvSpPr txBox="1"/>
          <p:nvPr/>
        </p:nvSpPr>
        <p:spPr>
          <a:xfrm>
            <a:off x="5267916" y="49607"/>
            <a:ext cx="3552398" cy="1938992"/>
          </a:xfrm>
          <a:prstGeom prst="rect">
            <a:avLst/>
          </a:prstGeom>
          <a:noFill/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noProof="0" dirty="0"/>
              <a:t>[1] A. Merle et al., 2017 PPCF 59 104001</a:t>
            </a:r>
          </a:p>
          <a:p>
            <a:r>
              <a:rPr lang="en-US" sz="1200" noProof="0" dirty="0"/>
              <a:t>[2] A. O. Nelson et al., 2024 PPCF 66 105014</a:t>
            </a:r>
          </a:p>
          <a:p>
            <a:r>
              <a:rPr lang="en-US" sz="1200" noProof="0" dirty="0"/>
              <a:t>[3] O. Sauter et al., 66</a:t>
            </a:r>
            <a:r>
              <a:rPr lang="en-US" sz="1200" baseline="30000" noProof="0" dirty="0"/>
              <a:t>th</a:t>
            </a:r>
            <a:r>
              <a:rPr lang="en-US" sz="1200" noProof="0" dirty="0"/>
              <a:t> APS 2024</a:t>
            </a:r>
          </a:p>
          <a:p>
            <a:r>
              <a:rPr lang="en-US" sz="1200" noProof="0" dirty="0"/>
              <a:t>[4] A. Marinoni et al., 2009 PPCF 51 055016</a:t>
            </a:r>
          </a:p>
          <a:p>
            <a:r>
              <a:rPr lang="en-US" sz="1200" noProof="0" dirty="0"/>
              <a:t>[5] G. Merlo et al,  2023 </a:t>
            </a:r>
            <a:r>
              <a:rPr lang="en-US" sz="1200" noProof="0" dirty="0" err="1"/>
              <a:t>PoP</a:t>
            </a:r>
            <a:r>
              <a:rPr lang="en-US" sz="1200" noProof="0" dirty="0"/>
              <a:t> 30 102302</a:t>
            </a:r>
          </a:p>
          <a:p>
            <a:r>
              <a:rPr lang="en-US" sz="1200" noProof="0" dirty="0"/>
              <a:t>[7] A. Balestri et al., 2024 PPCF 66 075012</a:t>
            </a:r>
          </a:p>
          <a:p>
            <a:r>
              <a:rPr lang="en-US" sz="1200" noProof="0" dirty="0"/>
              <a:t>[6] G. Di </a:t>
            </a:r>
            <a:r>
              <a:rPr lang="en-US" sz="1200" noProof="0" dirty="0" err="1"/>
              <a:t>Giannatale</a:t>
            </a:r>
            <a:r>
              <a:rPr lang="en-US" sz="1200" noProof="0" dirty="0"/>
              <a:t> et al., 2024 PPCF 66 095003</a:t>
            </a:r>
          </a:p>
          <a:p>
            <a:r>
              <a:rPr lang="en-US" sz="1200" noProof="0" dirty="0"/>
              <a:t>[8] A. Mariani et al., 2024 NF 64 106024</a:t>
            </a:r>
          </a:p>
          <a:p>
            <a:r>
              <a:rPr lang="en-US" sz="1200" dirty="0"/>
              <a:t>[9] M. B</a:t>
            </a:r>
            <a:r>
              <a:rPr lang="it-IT" sz="1200" dirty="0" err="1"/>
              <a:t>é</a:t>
            </a:r>
            <a:r>
              <a:rPr lang="en-US" sz="1200" dirty="0" err="1"/>
              <a:t>coulet</a:t>
            </a:r>
            <a:r>
              <a:rPr lang="en-US" sz="1200" dirty="0"/>
              <a:t> et al., 2026 PPCF 68 035031</a:t>
            </a:r>
          </a:p>
          <a:p>
            <a:r>
              <a:rPr lang="en-US" sz="1200" dirty="0"/>
              <a:t>[10] L. De Gianni et al., 2026 PPCF 64 106024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5C83F9-50A5-4E25-E3D3-D55925F8F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082" y="2015138"/>
            <a:ext cx="2879999" cy="216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4405ECA-19E1-9784-BB46-237537C44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7496" y="2151274"/>
            <a:ext cx="3160743" cy="180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CD7617-D77C-8EA9-3067-8FF7B5EE6708}"/>
              </a:ext>
            </a:extLst>
          </p:cNvPr>
          <p:cNvSpPr txBox="1"/>
          <p:nvPr/>
        </p:nvSpPr>
        <p:spPr>
          <a:xfrm>
            <a:off x="3664680" y="3404434"/>
            <a:ext cx="19122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noProof="0" dirty="0"/>
              <a:t>[7] </a:t>
            </a:r>
            <a:r>
              <a:rPr lang="en-US" sz="1000" dirty="0"/>
              <a:t>A. Balestri et al., 2024 PPCF 66 065031</a:t>
            </a:r>
            <a:endParaRPr lang="en-US" sz="1000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7FF095-9EC0-FC85-2E9F-F0FC967E071C}"/>
              </a:ext>
            </a:extLst>
          </p:cNvPr>
          <p:cNvSpPr txBox="1"/>
          <p:nvPr/>
        </p:nvSpPr>
        <p:spPr>
          <a:xfrm>
            <a:off x="7169738" y="2314982"/>
            <a:ext cx="19122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noProof="0" dirty="0"/>
              <a:t>[2] </a:t>
            </a:r>
            <a:r>
              <a:rPr lang="en-US" sz="1000" dirty="0"/>
              <a:t>A. O. Nelson et al., 2024 PPCF 66 105014</a:t>
            </a:r>
            <a:endParaRPr lang="en-US" sz="1000" noProof="0" dirty="0"/>
          </a:p>
        </p:txBody>
      </p:sp>
      <p:sp>
        <p:nvSpPr>
          <p:cNvPr id="11" name="CasellaDiTesto 1">
            <a:extLst>
              <a:ext uri="{FF2B5EF4-FFF2-40B4-BE49-F238E27FC236}">
                <a16:creationId xmlns:a16="http://schemas.microsoft.com/office/drawing/2014/main" id="{5C2D4CE2-E15C-FA30-930E-7714FAC9CEB6}"/>
              </a:ext>
            </a:extLst>
          </p:cNvPr>
          <p:cNvSpPr txBox="1"/>
          <p:nvPr/>
        </p:nvSpPr>
        <p:spPr>
          <a:xfrm>
            <a:off x="4664715" y="2170252"/>
            <a:ext cx="694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chemeClr val="accent2"/>
                </a:solidFill>
              </a:rPr>
              <a:t>TCV</a:t>
            </a:r>
          </a:p>
        </p:txBody>
      </p:sp>
      <p:sp>
        <p:nvSpPr>
          <p:cNvPr id="13" name="CasellaDiTesto 1">
            <a:extLst>
              <a:ext uri="{FF2B5EF4-FFF2-40B4-BE49-F238E27FC236}">
                <a16:creationId xmlns:a16="http://schemas.microsoft.com/office/drawing/2014/main" id="{CD99CBA0-C6E3-9EEC-2750-9A9C95565A5C}"/>
              </a:ext>
            </a:extLst>
          </p:cNvPr>
          <p:cNvSpPr txBox="1"/>
          <p:nvPr/>
        </p:nvSpPr>
        <p:spPr>
          <a:xfrm>
            <a:off x="6608793" y="2137122"/>
            <a:ext cx="870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chemeClr val="accent2"/>
                </a:solidFill>
              </a:rPr>
              <a:t>DIII-D</a:t>
            </a:r>
          </a:p>
        </p:txBody>
      </p:sp>
    </p:spTree>
    <p:extLst>
      <p:ext uri="{BB962C8B-B14F-4D97-AF65-F5344CB8AC3E}">
        <p14:creationId xmlns:p14="http://schemas.microsoft.com/office/powerpoint/2010/main" val="2538652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0A459-A133-96BE-A982-3F522B1E9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6B562A6D-2AEA-189A-C3D3-1346344E1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7414666" cy="605343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Reduction of turbulence at the edge plays a crucial role in NT plasmas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620400A-2D89-6F61-1F2E-657757B73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4</a:t>
            </a:fld>
            <a:endParaRPr lang="en-US" noProof="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F04EE10-9CC1-9805-BD79-4C2086458D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085894" y="1399261"/>
            <a:ext cx="2700000" cy="1810682"/>
          </a:xfrm>
          <a:prstGeom prst="rect">
            <a:avLst/>
          </a:prstGeom>
        </p:spPr>
      </p:pic>
      <p:pic>
        <p:nvPicPr>
          <p:cNvPr id="7" name="Immagine 12">
            <a:extLst>
              <a:ext uri="{FF2B5EF4-FFF2-40B4-BE49-F238E27FC236}">
                <a16:creationId xmlns:a16="http://schemas.microsoft.com/office/drawing/2014/main" id="{B0CFEE49-F0CC-0808-B622-CDEFF406A3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299" r="6855"/>
          <a:stretch>
            <a:fillRect/>
          </a:stretch>
        </p:blipFill>
        <p:spPr>
          <a:xfrm>
            <a:off x="0" y="1596504"/>
            <a:ext cx="4025933" cy="270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69721C-F73F-958A-296B-074039D88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9712" y="3288372"/>
            <a:ext cx="2700000" cy="1724096"/>
          </a:xfrm>
          <a:prstGeom prst="rect">
            <a:avLst/>
          </a:prstGeom>
        </p:spPr>
      </p:pic>
      <p:sp>
        <p:nvSpPr>
          <p:cNvPr id="13" name="Segnaposto contenuto 1">
            <a:extLst>
              <a:ext uri="{FF2B5EF4-FFF2-40B4-BE49-F238E27FC236}">
                <a16:creationId xmlns:a16="http://schemas.microsoft.com/office/drawing/2014/main" id="{DFBCFE74-E656-D637-A620-B4B32AC9A791}"/>
              </a:ext>
            </a:extLst>
          </p:cNvPr>
          <p:cNvSpPr txBox="1">
            <a:spLocks/>
          </p:cNvSpPr>
          <p:nvPr/>
        </p:nvSpPr>
        <p:spPr>
          <a:xfrm>
            <a:off x="7113491" y="1586197"/>
            <a:ext cx="1939475" cy="2188565"/>
          </a:xfrm>
          <a:prstGeom prst="roundRect">
            <a:avLst>
              <a:gd name="adj" fmla="val 9689"/>
            </a:avLst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vert="horz" lIns="180000" tIns="45720" rIns="91440" bIns="45720" rtlCol="0" anchor="t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44550">
              <a:spcBef>
                <a:spcPct val="0"/>
              </a:spcBef>
              <a:spcAft>
                <a:spcPct val="35000"/>
              </a:spcAft>
              <a:buNone/>
            </a:pPr>
            <a:r>
              <a:rPr lang="en-US" dirty="0"/>
              <a:t>Steepening of pressure logarithmic gradients is observed at the very edge of NT plasmas in TCV and DIII-D</a:t>
            </a:r>
            <a:endParaRPr lang="en-US" noProof="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40F8FE9-27B4-12E1-23F2-D5EBC27510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396" t="41629" r="60128" b="41185"/>
          <a:stretch>
            <a:fillRect/>
          </a:stretch>
        </p:blipFill>
        <p:spPr>
          <a:xfrm>
            <a:off x="5610727" y="2149929"/>
            <a:ext cx="742014" cy="3093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6C4D28D-FB6A-F543-38BC-1138928AE91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8531" t="28721" r="11279" b="54623"/>
          <a:stretch>
            <a:fillRect/>
          </a:stretch>
        </p:blipFill>
        <p:spPr>
          <a:xfrm>
            <a:off x="5635556" y="1815683"/>
            <a:ext cx="638157" cy="2998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1CFEC0D-4384-B69A-F702-A02438BB8F0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573" t="58815" r="44951" b="26725"/>
          <a:stretch>
            <a:fillRect/>
          </a:stretch>
        </p:blipFill>
        <p:spPr>
          <a:xfrm>
            <a:off x="5689755" y="2401768"/>
            <a:ext cx="583958" cy="26028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B020FE2-2176-9D20-61AB-0EE95876350F}"/>
                  </a:ext>
                </a:extLst>
              </p14:cNvPr>
              <p14:cNvContentPartPr/>
              <p14:nvPr/>
            </p14:nvContentPartPr>
            <p14:xfrm>
              <a:off x="6265770" y="2166079"/>
              <a:ext cx="69120" cy="2736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B020FE2-2176-9D20-61AB-0EE95876350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29770" y="2130079"/>
                <a:ext cx="140760" cy="9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93EB5B0B-D51F-5D14-82FE-C3D910FB8285}"/>
                  </a:ext>
                </a:extLst>
              </p14:cNvPr>
              <p14:cNvContentPartPr/>
              <p14:nvPr/>
            </p14:nvContentPartPr>
            <p14:xfrm>
              <a:off x="5669610" y="2087239"/>
              <a:ext cx="116640" cy="5652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93EB5B0B-D51F-5D14-82FE-C3D910FB828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33610" y="2051599"/>
                <a:ext cx="188280" cy="12816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CasellaDiTesto 1">
            <a:extLst>
              <a:ext uri="{FF2B5EF4-FFF2-40B4-BE49-F238E27FC236}">
                <a16:creationId xmlns:a16="http://schemas.microsoft.com/office/drawing/2014/main" id="{E394C422-56D0-185B-6194-DB76FC8F1AF7}"/>
              </a:ext>
            </a:extLst>
          </p:cNvPr>
          <p:cNvSpPr txBox="1"/>
          <p:nvPr/>
        </p:nvSpPr>
        <p:spPr>
          <a:xfrm>
            <a:off x="5435894" y="650043"/>
            <a:ext cx="3552398" cy="461665"/>
          </a:xfrm>
          <a:prstGeom prst="rect">
            <a:avLst/>
          </a:prstGeom>
          <a:noFill/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noProof="0" dirty="0"/>
              <a:t>[</a:t>
            </a:r>
            <a:r>
              <a:rPr lang="en-US" sz="1200" dirty="0"/>
              <a:t>1</a:t>
            </a:r>
            <a:r>
              <a:rPr lang="en-US" sz="1200" noProof="0" dirty="0"/>
              <a:t>] A. O. Nelson et al., 2024 PPCF 66 105014</a:t>
            </a:r>
          </a:p>
          <a:p>
            <a:r>
              <a:rPr lang="en-US" sz="1200" noProof="0" dirty="0"/>
              <a:t>[</a:t>
            </a:r>
            <a:r>
              <a:rPr lang="en-US" sz="1200" dirty="0"/>
              <a:t>2</a:t>
            </a:r>
            <a:r>
              <a:rPr lang="en-US" sz="1200" noProof="0" dirty="0"/>
              <a:t>] A. Balestri et al., 2024 PPCF 66 </a:t>
            </a:r>
            <a:r>
              <a:rPr lang="en-US" sz="1200" dirty="0"/>
              <a:t>065031</a:t>
            </a:r>
            <a:endParaRPr lang="en-US" sz="1200" noProof="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8A51E7-4F43-BF54-51CF-FBA042589B53}"/>
              </a:ext>
            </a:extLst>
          </p:cNvPr>
          <p:cNvSpPr txBox="1"/>
          <p:nvPr/>
        </p:nvSpPr>
        <p:spPr>
          <a:xfrm>
            <a:off x="475451" y="1290872"/>
            <a:ext cx="191221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noProof="0" dirty="0"/>
              <a:t>[</a:t>
            </a:r>
            <a:r>
              <a:rPr lang="en-US" sz="1500" dirty="0"/>
              <a:t>2</a:t>
            </a:r>
            <a:r>
              <a:rPr lang="en-US" sz="1500" noProof="0" dirty="0"/>
              <a:t>]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DEC5EB-274B-BED6-FF34-DD11343B361A}"/>
              </a:ext>
            </a:extLst>
          </p:cNvPr>
          <p:cNvSpPr txBox="1"/>
          <p:nvPr/>
        </p:nvSpPr>
        <p:spPr>
          <a:xfrm>
            <a:off x="6407323" y="1263032"/>
            <a:ext cx="191221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noProof="0" dirty="0"/>
              <a:t>[1]</a:t>
            </a:r>
          </a:p>
        </p:txBody>
      </p:sp>
      <p:sp>
        <p:nvSpPr>
          <p:cNvPr id="28" name="CasellaDiTesto 1">
            <a:extLst>
              <a:ext uri="{FF2B5EF4-FFF2-40B4-BE49-F238E27FC236}">
                <a16:creationId xmlns:a16="http://schemas.microsoft.com/office/drawing/2014/main" id="{D323D393-9D6C-208F-FB34-4FFB7420CCEC}"/>
              </a:ext>
            </a:extLst>
          </p:cNvPr>
          <p:cNvSpPr txBox="1"/>
          <p:nvPr/>
        </p:nvSpPr>
        <p:spPr>
          <a:xfrm>
            <a:off x="1884040" y="1290872"/>
            <a:ext cx="694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chemeClr val="accent2"/>
                </a:solidFill>
              </a:rPr>
              <a:t>TCV</a:t>
            </a:r>
          </a:p>
        </p:txBody>
      </p:sp>
      <p:sp>
        <p:nvSpPr>
          <p:cNvPr id="30" name="CasellaDiTesto 1">
            <a:extLst>
              <a:ext uri="{FF2B5EF4-FFF2-40B4-BE49-F238E27FC236}">
                <a16:creationId xmlns:a16="http://schemas.microsoft.com/office/drawing/2014/main" id="{EE0D2155-8770-865A-2FB8-19BB3C4FA135}"/>
              </a:ext>
            </a:extLst>
          </p:cNvPr>
          <p:cNvSpPr txBox="1"/>
          <p:nvPr/>
        </p:nvSpPr>
        <p:spPr>
          <a:xfrm>
            <a:off x="5254433" y="1250061"/>
            <a:ext cx="870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chemeClr val="accent2"/>
                </a:solidFill>
              </a:rPr>
              <a:t>DIII-D</a:t>
            </a:r>
          </a:p>
        </p:txBody>
      </p:sp>
      <p:sp>
        <p:nvSpPr>
          <p:cNvPr id="32" name="Segnaposto contenuto 1">
            <a:extLst>
              <a:ext uri="{FF2B5EF4-FFF2-40B4-BE49-F238E27FC236}">
                <a16:creationId xmlns:a16="http://schemas.microsoft.com/office/drawing/2014/main" id="{2EA843A1-8473-6534-72E3-10DA54B5A828}"/>
              </a:ext>
            </a:extLst>
          </p:cNvPr>
          <p:cNvSpPr txBox="1">
            <a:spLocks/>
          </p:cNvSpPr>
          <p:nvPr/>
        </p:nvSpPr>
        <p:spPr>
          <a:xfrm>
            <a:off x="7113490" y="4059917"/>
            <a:ext cx="1939475" cy="867080"/>
          </a:xfrm>
          <a:prstGeom prst="roundRect">
            <a:avLst>
              <a:gd name="adj" fmla="val 9689"/>
            </a:avLst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vert="horz" lIns="180000" tIns="45720" rIns="91440" bIns="45720" rtlCol="0" anchor="t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44550">
              <a:spcBef>
                <a:spcPct val="0"/>
              </a:spcBef>
              <a:spcAft>
                <a:spcPct val="35000"/>
              </a:spcAft>
              <a:buNone/>
            </a:pPr>
            <a:r>
              <a:rPr lang="en-US" noProof="0" dirty="0"/>
              <a:t>Clear sign of turbulence stabilization</a:t>
            </a:r>
          </a:p>
        </p:txBody>
      </p:sp>
    </p:spTree>
    <p:extLst>
      <p:ext uri="{BB962C8B-B14F-4D97-AF65-F5344CB8AC3E}">
        <p14:creationId xmlns:p14="http://schemas.microsoft.com/office/powerpoint/2010/main" val="1756866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C5A86-2ECA-5584-81F0-E20D01131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B9CB6A00-B131-1383-3B55-90DE0E09D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5136161" cy="562653"/>
          </a:xfrm>
        </p:spPr>
        <p:txBody>
          <a:bodyPr vert="horz" lIns="180000" tIns="0" rIns="72000" bIns="46800" rtlCol="0" anchor="t">
            <a:noAutofit/>
          </a:bodyPr>
          <a:lstStyle/>
          <a:p>
            <a:r>
              <a:rPr lang="en-US" sz="2900" b="1" i="0" kern="1000" spc="-70" baseline="0" noProof="0" dirty="0">
                <a:latin typeface="Franklin Gothic Demi Cond" panose="020B07060304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H-mode-like performance</a:t>
            </a:r>
            <a:r>
              <a:rPr lang="en-US" sz="2900" b="1" i="0" kern="1000" spc="-70" noProof="0" dirty="0">
                <a:latin typeface="Franklin Gothic Demi Cond" panose="020B07060304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 in NT only if turbulence is reduced</a:t>
            </a:r>
            <a:r>
              <a:rPr lang="en-US" sz="2900" b="1" i="0" kern="1000" spc="-70" baseline="0" noProof="0" dirty="0">
                <a:latin typeface="Franklin Gothic Demi Cond" panose="020B0706030402020204" pitchFamily="34" charset="0"/>
                <a:ea typeface="Roboto Black" panose="02000000000000000000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FBDA9D7-BF94-19D4-86AA-E3914D01D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238" y="195263"/>
            <a:ext cx="512762" cy="163552"/>
          </a:xfrm>
        </p:spPr>
        <p:txBody>
          <a:bodyPr vert="horz" lIns="90000" tIns="0" rIns="90000" bIns="0" rtlCol="0" anchor="t">
            <a:noAutofit/>
          </a:bodyPr>
          <a:lstStyle/>
          <a:p>
            <a:pPr>
              <a:spcAft>
                <a:spcPts val="600"/>
              </a:spcAft>
            </a:pPr>
            <a:fld id="{E1E1CD7C-2161-7D43-862E-CE4C333CD873}" type="slidenum">
              <a:rPr lang="en-US" sz="1300" noProof="0" smtClean="0"/>
              <a:pPr>
                <a:spcAft>
                  <a:spcPts val="600"/>
                </a:spcAft>
              </a:pPr>
              <a:t>5</a:t>
            </a:fld>
            <a:endParaRPr lang="en-US" sz="1300" noProof="0" dirty="0"/>
          </a:p>
        </p:txBody>
      </p:sp>
      <p:sp>
        <p:nvSpPr>
          <p:cNvPr id="13" name="Figura a mano libera: forma 12">
            <a:extLst>
              <a:ext uri="{FF2B5EF4-FFF2-40B4-BE49-F238E27FC236}">
                <a16:creationId xmlns:a16="http://schemas.microsoft.com/office/drawing/2014/main" id="{0DCEB6D0-3BBD-5B27-FF09-4B097D866E34}"/>
              </a:ext>
            </a:extLst>
          </p:cNvPr>
          <p:cNvSpPr/>
          <p:nvPr/>
        </p:nvSpPr>
        <p:spPr>
          <a:xfrm>
            <a:off x="904875" y="1998244"/>
            <a:ext cx="2714865" cy="1440000"/>
          </a:xfrm>
          <a:custGeom>
            <a:avLst/>
            <a:gdLst>
              <a:gd name="connsiteX0" fmla="*/ 0 w 3671466"/>
              <a:gd name="connsiteY0" fmla="*/ 259355 h 1556100"/>
              <a:gd name="connsiteX1" fmla="*/ 259355 w 3671466"/>
              <a:gd name="connsiteY1" fmla="*/ 0 h 1556100"/>
              <a:gd name="connsiteX2" fmla="*/ 3412111 w 3671466"/>
              <a:gd name="connsiteY2" fmla="*/ 0 h 1556100"/>
              <a:gd name="connsiteX3" fmla="*/ 3671466 w 3671466"/>
              <a:gd name="connsiteY3" fmla="*/ 259355 h 1556100"/>
              <a:gd name="connsiteX4" fmla="*/ 3671466 w 3671466"/>
              <a:gd name="connsiteY4" fmla="*/ 1296745 h 1556100"/>
              <a:gd name="connsiteX5" fmla="*/ 3412111 w 3671466"/>
              <a:gd name="connsiteY5" fmla="*/ 1556100 h 1556100"/>
              <a:gd name="connsiteX6" fmla="*/ 259355 w 3671466"/>
              <a:gd name="connsiteY6" fmla="*/ 1556100 h 1556100"/>
              <a:gd name="connsiteX7" fmla="*/ 0 w 3671466"/>
              <a:gd name="connsiteY7" fmla="*/ 1296745 h 1556100"/>
              <a:gd name="connsiteX8" fmla="*/ 0 w 3671466"/>
              <a:gd name="connsiteY8" fmla="*/ 259355 h 155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71466" h="1556100">
                <a:moveTo>
                  <a:pt x="0" y="259355"/>
                </a:moveTo>
                <a:cubicBezTo>
                  <a:pt x="0" y="116117"/>
                  <a:pt x="116117" y="0"/>
                  <a:pt x="259355" y="0"/>
                </a:cubicBezTo>
                <a:lnTo>
                  <a:pt x="3412111" y="0"/>
                </a:lnTo>
                <a:cubicBezTo>
                  <a:pt x="3555349" y="0"/>
                  <a:pt x="3671466" y="116117"/>
                  <a:pt x="3671466" y="259355"/>
                </a:cubicBezTo>
                <a:lnTo>
                  <a:pt x="3671466" y="1296745"/>
                </a:lnTo>
                <a:cubicBezTo>
                  <a:pt x="3671466" y="1439983"/>
                  <a:pt x="3555349" y="1556100"/>
                  <a:pt x="3412111" y="1556100"/>
                </a:cubicBezTo>
                <a:lnTo>
                  <a:pt x="259355" y="1556100"/>
                </a:lnTo>
                <a:cubicBezTo>
                  <a:pt x="116117" y="1556100"/>
                  <a:pt x="0" y="1439983"/>
                  <a:pt x="0" y="1296745"/>
                </a:cubicBezTo>
                <a:lnTo>
                  <a:pt x="0" y="259355"/>
                </a:lnTo>
                <a:close/>
              </a:path>
            </a:pathLst>
          </a:custGeom>
          <a:solidFill>
            <a:srgbClr val="00A79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8353" tIns="148353" rIns="148353" bIns="148353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b="1" i="0" kern="1200" noProof="0" dirty="0"/>
              <a:t>NT beneficial effect might change depending on turbulence regime [1,2]</a:t>
            </a:r>
            <a:endParaRPr lang="en-US" sz="1900" b="1" kern="1200" noProof="0" dirty="0"/>
          </a:p>
        </p:txBody>
      </p:sp>
      <p:sp>
        <p:nvSpPr>
          <p:cNvPr id="8" name="Segnaposto contenuto 1">
            <a:extLst>
              <a:ext uri="{FF2B5EF4-FFF2-40B4-BE49-F238E27FC236}">
                <a16:creationId xmlns:a16="http://schemas.microsoft.com/office/drawing/2014/main" id="{E0A6E5DA-A093-922D-0705-C066EB1C3B48}"/>
              </a:ext>
            </a:extLst>
          </p:cNvPr>
          <p:cNvSpPr txBox="1">
            <a:spLocks/>
          </p:cNvSpPr>
          <p:nvPr/>
        </p:nvSpPr>
        <p:spPr>
          <a:xfrm>
            <a:off x="4959772" y="2739576"/>
            <a:ext cx="3671466" cy="1980639"/>
          </a:xfrm>
          <a:prstGeom prst="rect">
            <a:avLst/>
          </a:prstGeom>
        </p:spPr>
        <p:txBody>
          <a:bodyPr vert="horz" lIns="18000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0" i="0" kern="1200" noProof="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egnaposto contenuto 1">
            <a:extLst>
              <a:ext uri="{FF2B5EF4-FFF2-40B4-BE49-F238E27FC236}">
                <a16:creationId xmlns:a16="http://schemas.microsoft.com/office/drawing/2014/main" id="{64A95D5A-4A37-73F9-B725-267CE3A76E83}"/>
              </a:ext>
            </a:extLst>
          </p:cNvPr>
          <p:cNvSpPr txBox="1">
            <a:spLocks/>
          </p:cNvSpPr>
          <p:nvPr/>
        </p:nvSpPr>
        <p:spPr>
          <a:xfrm>
            <a:off x="3783091" y="2006996"/>
            <a:ext cx="4962623" cy="1440000"/>
          </a:xfrm>
          <a:prstGeom prst="roundRect">
            <a:avLst/>
          </a:prstGeom>
          <a:solidFill>
            <a:srgbClr val="00A79F">
              <a:alpha val="20000"/>
            </a:srgbClr>
          </a:solidFill>
        </p:spPr>
        <p:txBody>
          <a:bodyPr vert="horz" lIns="180000" tIns="45720" rIns="91440" bIns="45720" rtlCol="0" anchor="ctr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44550">
              <a:spcBef>
                <a:spcPct val="0"/>
              </a:spcBef>
              <a:spcAft>
                <a:spcPct val="35000"/>
              </a:spcAft>
              <a:buNone/>
            </a:pPr>
            <a:r>
              <a:rPr lang="en-US" dirty="0"/>
              <a:t>Important to characterize the dominant type of </a:t>
            </a:r>
            <a:r>
              <a:rPr lang="en-US" dirty="0" err="1"/>
              <a:t>microinstabilities</a:t>
            </a:r>
            <a:r>
              <a:rPr lang="en-US" dirty="0"/>
              <a:t> that dominate the NT edge</a:t>
            </a:r>
            <a:endParaRPr lang="en-US" noProof="0" dirty="0"/>
          </a:p>
        </p:txBody>
      </p:sp>
      <p:sp>
        <p:nvSpPr>
          <p:cNvPr id="2" name="Figura a mano libera: forma 12">
            <a:extLst>
              <a:ext uri="{FF2B5EF4-FFF2-40B4-BE49-F238E27FC236}">
                <a16:creationId xmlns:a16="http://schemas.microsoft.com/office/drawing/2014/main" id="{F1FE5C54-A139-0E6F-95A5-8C76AA16BF67}"/>
              </a:ext>
            </a:extLst>
          </p:cNvPr>
          <p:cNvSpPr/>
          <p:nvPr/>
        </p:nvSpPr>
        <p:spPr>
          <a:xfrm>
            <a:off x="896193" y="957891"/>
            <a:ext cx="7849521" cy="891457"/>
          </a:xfrm>
          <a:prstGeom prst="roundRect">
            <a:avLst>
              <a:gd name="adj" fmla="val 8339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8353" tIns="148353" rIns="148353" bIns="148353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b="1" i="0" kern="1200" noProof="0" dirty="0"/>
              <a:t>Understanding how geometry plays a role in this reduction of turbulent transport is key to design and optimize a NT scenario</a:t>
            </a:r>
            <a:endParaRPr lang="en-US" sz="1900" b="1" kern="1200" noProof="0" dirty="0"/>
          </a:p>
        </p:txBody>
      </p:sp>
      <p:sp>
        <p:nvSpPr>
          <p:cNvPr id="7" name="Figura a mano libera: forma 18">
            <a:extLst>
              <a:ext uri="{FF2B5EF4-FFF2-40B4-BE49-F238E27FC236}">
                <a16:creationId xmlns:a16="http://schemas.microsoft.com/office/drawing/2014/main" id="{2A464492-2E24-95F5-56BE-E42C506205C0}"/>
              </a:ext>
            </a:extLst>
          </p:cNvPr>
          <p:cNvSpPr/>
          <p:nvPr/>
        </p:nvSpPr>
        <p:spPr>
          <a:xfrm>
            <a:off x="896193" y="3546732"/>
            <a:ext cx="2665991" cy="1440000"/>
          </a:xfrm>
          <a:custGeom>
            <a:avLst/>
            <a:gdLst>
              <a:gd name="connsiteX0" fmla="*/ 0 w 3671466"/>
              <a:gd name="connsiteY0" fmla="*/ 259355 h 1556100"/>
              <a:gd name="connsiteX1" fmla="*/ 259355 w 3671466"/>
              <a:gd name="connsiteY1" fmla="*/ 0 h 1556100"/>
              <a:gd name="connsiteX2" fmla="*/ 3412111 w 3671466"/>
              <a:gd name="connsiteY2" fmla="*/ 0 h 1556100"/>
              <a:gd name="connsiteX3" fmla="*/ 3671466 w 3671466"/>
              <a:gd name="connsiteY3" fmla="*/ 259355 h 1556100"/>
              <a:gd name="connsiteX4" fmla="*/ 3671466 w 3671466"/>
              <a:gd name="connsiteY4" fmla="*/ 1296745 h 1556100"/>
              <a:gd name="connsiteX5" fmla="*/ 3412111 w 3671466"/>
              <a:gd name="connsiteY5" fmla="*/ 1556100 h 1556100"/>
              <a:gd name="connsiteX6" fmla="*/ 259355 w 3671466"/>
              <a:gd name="connsiteY6" fmla="*/ 1556100 h 1556100"/>
              <a:gd name="connsiteX7" fmla="*/ 0 w 3671466"/>
              <a:gd name="connsiteY7" fmla="*/ 1296745 h 1556100"/>
              <a:gd name="connsiteX8" fmla="*/ 0 w 3671466"/>
              <a:gd name="connsiteY8" fmla="*/ 259355 h 155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71466" h="1556100">
                <a:moveTo>
                  <a:pt x="0" y="259355"/>
                </a:moveTo>
                <a:cubicBezTo>
                  <a:pt x="0" y="116117"/>
                  <a:pt x="116117" y="0"/>
                  <a:pt x="259355" y="0"/>
                </a:cubicBezTo>
                <a:lnTo>
                  <a:pt x="3412111" y="0"/>
                </a:lnTo>
                <a:cubicBezTo>
                  <a:pt x="3555349" y="0"/>
                  <a:pt x="3671466" y="116117"/>
                  <a:pt x="3671466" y="259355"/>
                </a:cubicBezTo>
                <a:lnTo>
                  <a:pt x="3671466" y="1296745"/>
                </a:lnTo>
                <a:cubicBezTo>
                  <a:pt x="3671466" y="1439983"/>
                  <a:pt x="3555349" y="1556100"/>
                  <a:pt x="3412111" y="1556100"/>
                </a:cubicBezTo>
                <a:lnTo>
                  <a:pt x="259355" y="1556100"/>
                </a:lnTo>
                <a:cubicBezTo>
                  <a:pt x="116117" y="1556100"/>
                  <a:pt x="0" y="1439983"/>
                  <a:pt x="0" y="1296745"/>
                </a:cubicBezTo>
                <a:lnTo>
                  <a:pt x="0" y="259355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8353" tIns="148353" rIns="148353" bIns="148353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900" b="1" i="0" kern="1200" noProof="0" dirty="0"/>
              <a:t>NT beneficial effect might change depending on other geometrical parameters </a:t>
            </a:r>
            <a:r>
              <a:rPr lang="it-IT" sz="1900" b="1" i="0" kern="1200" noProof="0" dirty="0"/>
              <a:t>[1-3]</a:t>
            </a:r>
            <a:endParaRPr lang="en-US" sz="1900" b="1" kern="1200" noProof="0" dirty="0"/>
          </a:p>
        </p:txBody>
      </p:sp>
      <p:sp>
        <p:nvSpPr>
          <p:cNvPr id="10" name="Segnaposto contenuto 1">
            <a:extLst>
              <a:ext uri="{FF2B5EF4-FFF2-40B4-BE49-F238E27FC236}">
                <a16:creationId xmlns:a16="http://schemas.microsoft.com/office/drawing/2014/main" id="{C9DE4CC5-E4DA-8821-6C9F-102830CF74BA}"/>
              </a:ext>
            </a:extLst>
          </p:cNvPr>
          <p:cNvSpPr txBox="1">
            <a:spLocks/>
          </p:cNvSpPr>
          <p:nvPr/>
        </p:nvSpPr>
        <p:spPr>
          <a:xfrm>
            <a:off x="3783091" y="3584206"/>
            <a:ext cx="4962623" cy="1358995"/>
          </a:xfrm>
          <a:prstGeom prst="round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lIns="180000" tIns="45720" rIns="91440" bIns="45720" rtlCol="0" anchor="ctr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Can we find metrics that describe well the effect of shaping on turbulence and go beyond the definition of elongation, triangularity, etc.?</a:t>
            </a:r>
          </a:p>
        </p:txBody>
      </p:sp>
      <p:sp>
        <p:nvSpPr>
          <p:cNvPr id="11" name="CasellaDiTesto 1">
            <a:extLst>
              <a:ext uri="{FF2B5EF4-FFF2-40B4-BE49-F238E27FC236}">
                <a16:creationId xmlns:a16="http://schemas.microsoft.com/office/drawing/2014/main" id="{9C442BD1-0822-CD80-CD08-CF94ACFEB242}"/>
              </a:ext>
            </a:extLst>
          </p:cNvPr>
          <p:cNvSpPr txBox="1"/>
          <p:nvPr/>
        </p:nvSpPr>
        <p:spPr>
          <a:xfrm>
            <a:off x="6041036" y="215113"/>
            <a:ext cx="2704678" cy="553998"/>
          </a:xfrm>
          <a:prstGeom prst="rect">
            <a:avLst/>
          </a:prstGeom>
          <a:noFill/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/>
              <a:t>[1] A. Balestri et al., 2025 PPCF </a:t>
            </a:r>
            <a:r>
              <a:rPr lang="en-GB" sz="1000" dirty="0"/>
              <a:t>67 105025</a:t>
            </a:r>
          </a:p>
          <a:p>
            <a:r>
              <a:rPr lang="en-US" sz="1000" dirty="0"/>
              <a:t>[2] A. Balestri et al., 2024 PPCF 66 075012</a:t>
            </a:r>
          </a:p>
          <a:p>
            <a:r>
              <a:rPr lang="en-US" sz="1000" dirty="0"/>
              <a:t>[3] G. Merlo et al,  2023 </a:t>
            </a:r>
            <a:r>
              <a:rPr lang="en-US" sz="1000" dirty="0" err="1"/>
              <a:t>PoP</a:t>
            </a:r>
            <a:r>
              <a:rPr lang="en-US" sz="1000" dirty="0"/>
              <a:t> 30 102302</a:t>
            </a:r>
          </a:p>
        </p:txBody>
      </p:sp>
    </p:spTree>
    <p:extLst>
      <p:ext uri="{BB962C8B-B14F-4D97-AF65-F5344CB8AC3E}">
        <p14:creationId xmlns:p14="http://schemas.microsoft.com/office/powerpoint/2010/main" val="1730405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5D8A9-9EBD-F103-51F0-6943C8216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031B3E-E7EB-10B7-91B6-892D27B4BF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00" r="4903"/>
          <a:stretch>
            <a:fillRect/>
          </a:stretch>
        </p:blipFill>
        <p:spPr>
          <a:xfrm>
            <a:off x="637083" y="461349"/>
            <a:ext cx="4712245" cy="4680000"/>
          </a:xfrm>
          <a:prstGeom prst="rect">
            <a:avLst/>
          </a:prstGeo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CF4FE3C2-2DB4-FA10-C11B-86E75087C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2"/>
            <a:ext cx="7564567" cy="1072753"/>
          </a:xfrm>
        </p:spPr>
        <p:txBody>
          <a:bodyPr/>
          <a:lstStyle/>
          <a:p>
            <a:r>
              <a:rPr lang="en-US" noProof="0" dirty="0"/>
              <a:t>Database of TCV and DIIID [1] NT shots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C30E603-9210-3526-49F9-7D606CC3B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9" name="ZoneTexte 31">
            <a:extLst>
              <a:ext uri="{FF2B5EF4-FFF2-40B4-BE49-F238E27FC236}">
                <a16:creationId xmlns:a16="http://schemas.microsoft.com/office/drawing/2014/main" id="{AE15FAE2-386C-0A2C-AC12-AC4A211EADB4}"/>
              </a:ext>
            </a:extLst>
          </p:cNvPr>
          <p:cNvSpPr txBox="1"/>
          <p:nvPr/>
        </p:nvSpPr>
        <p:spPr>
          <a:xfrm>
            <a:off x="5271229" y="667400"/>
            <a:ext cx="3492000" cy="2376000"/>
          </a:xfrm>
          <a:prstGeom prst="roundRect">
            <a:avLst>
              <a:gd name="adj" fmla="val 5855"/>
            </a:avLst>
          </a:prstGeom>
          <a:solidFill>
            <a:srgbClr val="D7EEF0"/>
          </a:solidFill>
          <a:ln w="28575">
            <a:solidFill>
              <a:srgbClr val="00A79F"/>
            </a:solidFill>
          </a:ln>
        </p:spPr>
        <p:txBody>
          <a:bodyPr wrap="square" rtlCol="0" anchor="t">
            <a:spAutoFit/>
          </a:bodyPr>
          <a:lstStyle/>
          <a:p>
            <a:pPr>
              <a:buClr>
                <a:srgbClr val="FF0000"/>
              </a:buClr>
            </a:pPr>
            <a:r>
              <a:rPr lang="en-US" sz="1800" noProof="0" dirty="0"/>
              <a:t>All the NT datasets consist of ELM-free diverted NT scenarios.</a:t>
            </a:r>
          </a:p>
        </p:txBody>
      </p:sp>
      <p:sp>
        <p:nvSpPr>
          <p:cNvPr id="8" name="CasellaDiTesto 1">
            <a:extLst>
              <a:ext uri="{FF2B5EF4-FFF2-40B4-BE49-F238E27FC236}">
                <a16:creationId xmlns:a16="http://schemas.microsoft.com/office/drawing/2014/main" id="{8052D711-91E0-F739-D4E7-904C687FD17D}"/>
              </a:ext>
            </a:extLst>
          </p:cNvPr>
          <p:cNvSpPr txBox="1"/>
          <p:nvPr/>
        </p:nvSpPr>
        <p:spPr>
          <a:xfrm>
            <a:off x="5741067" y="4475820"/>
            <a:ext cx="3022162" cy="292388"/>
          </a:xfrm>
          <a:prstGeom prst="rect">
            <a:avLst/>
          </a:prstGeom>
          <a:noFill/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noProof="0" dirty="0"/>
              <a:t>[1] DIIID data courtesy of A. O. Nelson</a:t>
            </a:r>
          </a:p>
        </p:txBody>
      </p:sp>
    </p:spTree>
    <p:extLst>
      <p:ext uri="{BB962C8B-B14F-4D97-AF65-F5344CB8AC3E}">
        <p14:creationId xmlns:p14="http://schemas.microsoft.com/office/powerpoint/2010/main" val="2070381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C9986-2D63-7F5D-CD54-6CD820A22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88ED29-8F5D-DB13-65E5-DC29295178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00" r="4903"/>
          <a:stretch>
            <a:fillRect/>
          </a:stretch>
        </p:blipFill>
        <p:spPr>
          <a:xfrm>
            <a:off x="637083" y="461349"/>
            <a:ext cx="4712245" cy="4680000"/>
          </a:xfrm>
          <a:prstGeom prst="rect">
            <a:avLst/>
          </a:prstGeo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35EE77D6-E5D9-1C4B-E42D-232F16C00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2"/>
            <a:ext cx="7496047" cy="1072753"/>
          </a:xfrm>
        </p:spPr>
        <p:txBody>
          <a:bodyPr/>
          <a:lstStyle/>
          <a:p>
            <a:r>
              <a:rPr lang="en-US" dirty="0"/>
              <a:t>Database of TCV and DIIID [1] NT shots</a:t>
            </a:r>
            <a:endParaRPr lang="en-US" noProof="0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BE8589D-3076-557A-FC47-183BBDA5F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7</a:t>
            </a:fld>
            <a:endParaRPr lang="en-US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31">
                <a:extLst>
                  <a:ext uri="{FF2B5EF4-FFF2-40B4-BE49-F238E27FC236}">
                    <a16:creationId xmlns:a16="http://schemas.microsoft.com/office/drawing/2014/main" id="{C4A6AE40-F783-C256-4BD7-E908E8968067}"/>
                  </a:ext>
                </a:extLst>
              </p:cNvPr>
              <p:cNvSpPr txBox="1"/>
              <p:nvPr/>
            </p:nvSpPr>
            <p:spPr>
              <a:xfrm>
                <a:off x="5271228" y="667403"/>
                <a:ext cx="3492000" cy="2376000"/>
              </a:xfrm>
              <a:prstGeom prst="roundRect">
                <a:avLst>
                  <a:gd name="adj" fmla="val 5855"/>
                </a:avLst>
              </a:prstGeom>
              <a:solidFill>
                <a:srgbClr val="D7EEF0"/>
              </a:solidFill>
              <a:ln w="28575">
                <a:solidFill>
                  <a:srgbClr val="00A79F"/>
                </a:solidFill>
              </a:ln>
            </p:spPr>
            <p:txBody>
              <a:bodyPr wrap="square" rtlCol="0" anchor="t">
                <a:spAutoFit/>
              </a:bodyPr>
              <a:lstStyle/>
              <a:p>
                <a:pPr>
                  <a:buClr>
                    <a:srgbClr val="FF0000"/>
                  </a:buClr>
                </a:pPr>
                <a:r>
                  <a:rPr lang="en-US" sz="1800" noProof="0" dirty="0"/>
                  <a:t>All the NT datasets consist of ELM-free diverted NT scenarios.</a:t>
                </a:r>
              </a:p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en-US" sz="1800" noProof="0" dirty="0"/>
                  <a:t>At sufficiently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noProof="0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800" b="0" i="1" noProof="0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sz="1800" noProof="0" dirty="0"/>
                  <a:t> H-mode-like confinement can be achieved.</a:t>
                </a:r>
              </a:p>
            </p:txBody>
          </p:sp>
        </mc:Choice>
        <mc:Fallback>
          <p:sp>
            <p:nvSpPr>
              <p:cNvPr id="9" name="ZoneTexte 31">
                <a:extLst>
                  <a:ext uri="{FF2B5EF4-FFF2-40B4-BE49-F238E27FC236}">
                    <a16:creationId xmlns:a16="http://schemas.microsoft.com/office/drawing/2014/main" id="{C4A6AE40-F783-C256-4BD7-E908E89680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1228" y="667403"/>
                <a:ext cx="3492000" cy="2376000"/>
              </a:xfrm>
              <a:prstGeom prst="roundRect">
                <a:avLst>
                  <a:gd name="adj" fmla="val 5855"/>
                </a:avLst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rgbClr val="00A79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sellaDiTesto 1">
            <a:extLst>
              <a:ext uri="{FF2B5EF4-FFF2-40B4-BE49-F238E27FC236}">
                <a16:creationId xmlns:a16="http://schemas.microsoft.com/office/drawing/2014/main" id="{E4A19ED6-AD4D-3AC8-894D-BED962F06901}"/>
              </a:ext>
            </a:extLst>
          </p:cNvPr>
          <p:cNvSpPr txBox="1"/>
          <p:nvPr/>
        </p:nvSpPr>
        <p:spPr>
          <a:xfrm>
            <a:off x="5741067" y="4475820"/>
            <a:ext cx="3022162" cy="292388"/>
          </a:xfrm>
          <a:prstGeom prst="rect">
            <a:avLst/>
          </a:prstGeom>
          <a:noFill/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noProof="0" dirty="0"/>
              <a:t>[1] DIIID data courtesy of A. O. Nelson</a:t>
            </a:r>
          </a:p>
        </p:txBody>
      </p:sp>
    </p:spTree>
    <p:extLst>
      <p:ext uri="{BB962C8B-B14F-4D97-AF65-F5344CB8AC3E}">
        <p14:creationId xmlns:p14="http://schemas.microsoft.com/office/powerpoint/2010/main" val="944745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9439A-EC38-A03B-6193-A591F8A31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245E7ED-11C2-5C30-7397-057673AC98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9" t="4403" r="6684"/>
          <a:stretch>
            <a:fillRect/>
          </a:stretch>
        </p:blipFill>
        <p:spPr>
          <a:xfrm>
            <a:off x="637082" y="465029"/>
            <a:ext cx="4606644" cy="4680000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33100AE-5E4C-BB23-1211-32B287EA2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8</a:t>
            </a:fld>
            <a:endParaRPr lang="en-US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31">
                <a:extLst>
                  <a:ext uri="{FF2B5EF4-FFF2-40B4-BE49-F238E27FC236}">
                    <a16:creationId xmlns:a16="http://schemas.microsoft.com/office/drawing/2014/main" id="{DC17507D-537E-2A9B-3F0B-1FB5A81124FE}"/>
                  </a:ext>
                </a:extLst>
              </p:cNvPr>
              <p:cNvSpPr txBox="1"/>
              <p:nvPr/>
            </p:nvSpPr>
            <p:spPr>
              <a:xfrm>
                <a:off x="5271229" y="667396"/>
                <a:ext cx="3492000" cy="2375297"/>
              </a:xfrm>
              <a:prstGeom prst="roundRect">
                <a:avLst>
                  <a:gd name="adj" fmla="val 5855"/>
                </a:avLst>
              </a:prstGeom>
              <a:solidFill>
                <a:srgbClr val="D7EEF0"/>
              </a:solidFill>
              <a:ln w="28575">
                <a:solidFill>
                  <a:srgbClr val="00A79F"/>
                </a:solidFill>
              </a:ln>
            </p:spPr>
            <p:txBody>
              <a:bodyPr wrap="square" rtlCol="0" anchor="t">
                <a:spAutoFit/>
              </a:bodyPr>
              <a:lstStyle/>
              <a:p>
                <a:pPr>
                  <a:buClr>
                    <a:srgbClr val="FF0000"/>
                  </a:buClr>
                </a:pPr>
                <a:r>
                  <a:rPr lang="en-US" sz="1800" noProof="0" dirty="0"/>
                  <a:t>All the NT datasets consist of ELM-free diverted NT scenarios.</a:t>
                </a:r>
              </a:p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en-US" sz="1800" noProof="0" dirty="0"/>
                  <a:t>At sufficiently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noProof="0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800" i="1" noProof="0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sz="1800" noProof="0" dirty="0"/>
                  <a:t> H-mode-like confinement can be achieved.</a:t>
                </a:r>
              </a:p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en-US" sz="1800" noProof="0" dirty="0"/>
                  <a:t>Performance similar to </a:t>
                </a:r>
                <a:r>
                  <a:rPr lang="en-US" sz="1800" noProof="0" dirty="0" err="1"/>
                  <a:t>ELMy</a:t>
                </a:r>
                <a:r>
                  <a:rPr lang="en-US" sz="1800" noProof="0" dirty="0"/>
                  <a:t> PT H-modes [2]</a:t>
                </a:r>
              </a:p>
            </p:txBody>
          </p:sp>
        </mc:Choice>
        <mc:Fallback>
          <p:sp>
            <p:nvSpPr>
              <p:cNvPr id="9" name="ZoneTexte 31">
                <a:extLst>
                  <a:ext uri="{FF2B5EF4-FFF2-40B4-BE49-F238E27FC236}">
                    <a16:creationId xmlns:a16="http://schemas.microsoft.com/office/drawing/2014/main" id="{DC17507D-537E-2A9B-3F0B-1FB5A81124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1229" y="667396"/>
                <a:ext cx="3492000" cy="2375297"/>
              </a:xfrm>
              <a:prstGeom prst="roundRect">
                <a:avLst>
                  <a:gd name="adj" fmla="val 5855"/>
                </a:avLst>
              </a:prstGeom>
              <a:blipFill>
                <a:blip r:embed="rId3"/>
                <a:stretch>
                  <a:fillRect b="-1266"/>
                </a:stretch>
              </a:blipFill>
              <a:ln w="28575">
                <a:solidFill>
                  <a:srgbClr val="00A79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olo 2">
            <a:extLst>
              <a:ext uri="{FF2B5EF4-FFF2-40B4-BE49-F238E27FC236}">
                <a16:creationId xmlns:a16="http://schemas.microsoft.com/office/drawing/2014/main" id="{9B98710C-3725-F80A-0A57-321CEC155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2"/>
            <a:ext cx="7496045" cy="1072753"/>
          </a:xfrm>
        </p:spPr>
        <p:txBody>
          <a:bodyPr/>
          <a:lstStyle/>
          <a:p>
            <a:r>
              <a:rPr lang="en-US" dirty="0"/>
              <a:t>Database of TCV and DIIID [1] NT shots</a:t>
            </a:r>
            <a:endParaRPr lang="en-US" noProof="0" dirty="0"/>
          </a:p>
        </p:txBody>
      </p:sp>
      <p:sp>
        <p:nvSpPr>
          <p:cNvPr id="3" name="CasellaDiTesto 1">
            <a:extLst>
              <a:ext uri="{FF2B5EF4-FFF2-40B4-BE49-F238E27FC236}">
                <a16:creationId xmlns:a16="http://schemas.microsoft.com/office/drawing/2014/main" id="{3375C62A-400D-3D47-2AF0-916946CE4B71}"/>
              </a:ext>
            </a:extLst>
          </p:cNvPr>
          <p:cNvSpPr txBox="1"/>
          <p:nvPr/>
        </p:nvSpPr>
        <p:spPr>
          <a:xfrm>
            <a:off x="5741067" y="4475820"/>
            <a:ext cx="3022162" cy="492443"/>
          </a:xfrm>
          <a:prstGeom prst="rect">
            <a:avLst/>
          </a:prstGeom>
          <a:noFill/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noProof="0" dirty="0"/>
              <a:t>[1] DIIID data courtesy of A. O. Nelson</a:t>
            </a:r>
          </a:p>
          <a:p>
            <a:r>
              <a:rPr lang="en-US" sz="1300" noProof="0" dirty="0"/>
              <a:t>[2] B. Labit et al.,2020 28</a:t>
            </a:r>
            <a:r>
              <a:rPr lang="en-US" sz="1300" baseline="30000" noProof="0" dirty="0"/>
              <a:t>th</a:t>
            </a:r>
            <a:r>
              <a:rPr lang="en-US" sz="1300" noProof="0" dirty="0"/>
              <a:t> IAEA FEC</a:t>
            </a:r>
          </a:p>
        </p:txBody>
      </p:sp>
    </p:spTree>
    <p:extLst>
      <p:ext uri="{BB962C8B-B14F-4D97-AF65-F5344CB8AC3E}">
        <p14:creationId xmlns:p14="http://schemas.microsoft.com/office/powerpoint/2010/main" val="1093543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6BDB3-1732-81F0-810C-7BA0E714A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319B246-D29B-7997-EBFE-5E0B9F319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23" name="Titolo 2">
            <a:extLst>
              <a:ext uri="{FF2B5EF4-FFF2-40B4-BE49-F238E27FC236}">
                <a16:creationId xmlns:a16="http://schemas.microsoft.com/office/drawing/2014/main" id="{1C127E21-9249-8FD9-D966-7CA5FFC53331}"/>
              </a:ext>
            </a:extLst>
          </p:cNvPr>
          <p:cNvSpPr txBox="1">
            <a:spLocks/>
          </p:cNvSpPr>
          <p:nvPr/>
        </p:nvSpPr>
        <p:spPr>
          <a:xfrm>
            <a:off x="904875" y="131032"/>
            <a:ext cx="7551302" cy="581067"/>
          </a:xfrm>
          <a:prstGeom prst="rect">
            <a:avLst/>
          </a:prstGeom>
        </p:spPr>
        <p:txBody>
          <a:bodyPr vert="horz" lIns="180000" tIns="0" rIns="72000" bIns="46800" rtlCol="0" anchor="t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000" spc="-70" baseline="0">
                <a:solidFill>
                  <a:schemeClr val="tx1"/>
                </a:solidFill>
                <a:latin typeface="Franklin Gothic Demi Cond" panose="020B0706030402020204" pitchFamily="34" charset="0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594C29-5DCB-B4C2-609B-2DBD820CF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813" y="421565"/>
            <a:ext cx="4727273" cy="46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500AC89-4AB8-05BF-0F80-98A443532336}"/>
              </a:ext>
            </a:extLst>
          </p:cNvPr>
          <p:cNvSpPr/>
          <p:nvPr/>
        </p:nvSpPr>
        <p:spPr>
          <a:xfrm>
            <a:off x="2705725" y="1389700"/>
            <a:ext cx="2076137" cy="15589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Segnaposto contenuto 1">
                <a:extLst>
                  <a:ext uri="{FF2B5EF4-FFF2-40B4-BE49-F238E27FC236}">
                    <a16:creationId xmlns:a16="http://schemas.microsoft.com/office/drawing/2014/main" id="{275C0ECA-899B-CC48-20E8-C494E4691F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61548" y="1389700"/>
                <a:ext cx="3566612" cy="2751169"/>
              </a:xfrm>
              <a:prstGeom prst="roundRect">
                <a:avLst>
                  <a:gd name="adj" fmla="val 7132"/>
                </a:avLst>
              </a:prstGeom>
              <a:solidFill>
                <a:srgbClr val="00A79F">
                  <a:alpha val="20000"/>
                </a:srgbClr>
              </a:solidFill>
              <a:ln w="28575">
                <a:solidFill>
                  <a:srgbClr val="00A79F"/>
                </a:solidFill>
              </a:ln>
            </p:spPr>
            <p:txBody>
              <a:bodyPr vert="horz" lIns="180000" tIns="45720" rIns="91440" bIns="45720" rtlCol="0" anchor="t">
                <a:normAutofit lnSpcReduction="1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844550"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dirty="0"/>
                  <a:t>Perform linear GK simulations of high performing TCV NT shots to characterize turbulence</a:t>
                </a:r>
              </a:p>
              <a:p>
                <a:pPr defTabSz="844550"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dirty="0"/>
                  <a:t>Most of the discharges are well above the LH power threshold</a:t>
                </a:r>
              </a:p>
              <a:p>
                <a:pPr defTabSz="844550"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dirty="0"/>
                  <a:t>Full physics simulations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𝑡𝑜𝑟</m:t>
                        </m:r>
                      </m:sub>
                    </m:sSub>
                    <m:r>
                      <a:rPr lang="it-IT" b="0" i="1" smtClean="0">
                        <a:latin typeface="Cambria Math" panose="02040503050406030204" pitchFamily="18" charset="0"/>
                      </a:rPr>
                      <m:t>=0.95</m:t>
                    </m:r>
                  </m:oMath>
                </a14:m>
                <a:endParaRPr lang="en-US" noProof="0" dirty="0"/>
              </a:p>
              <a:p>
                <a:pPr defTabSz="844550"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dirty="0"/>
                  <a:t>Realistic geometry</a:t>
                </a:r>
                <a:endParaRPr lang="en-US" noProof="0" dirty="0"/>
              </a:p>
            </p:txBody>
          </p:sp>
        </mc:Choice>
        <mc:Fallback>
          <p:sp>
            <p:nvSpPr>
              <p:cNvPr id="8" name="Segnaposto contenuto 1">
                <a:extLst>
                  <a:ext uri="{FF2B5EF4-FFF2-40B4-BE49-F238E27FC236}">
                    <a16:creationId xmlns:a16="http://schemas.microsoft.com/office/drawing/2014/main" id="{275C0ECA-899B-CC48-20E8-C494E4691F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548" y="1389700"/>
                <a:ext cx="3566612" cy="2751169"/>
              </a:xfrm>
              <a:prstGeom prst="roundRect">
                <a:avLst>
                  <a:gd name="adj" fmla="val 7132"/>
                </a:avLst>
              </a:prstGeom>
              <a:blipFill>
                <a:blip r:embed="rId3"/>
                <a:stretch>
                  <a:fillRect t="-658"/>
                </a:stretch>
              </a:blipFill>
              <a:ln w="28575">
                <a:solidFill>
                  <a:srgbClr val="00A79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itolo 2">
            <a:extLst>
              <a:ext uri="{FF2B5EF4-FFF2-40B4-BE49-F238E27FC236}">
                <a16:creationId xmlns:a16="http://schemas.microsoft.com/office/drawing/2014/main" id="{DC85F606-63AB-3E9D-00FF-F22FA0A9C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2"/>
            <a:ext cx="7496045" cy="1072753"/>
          </a:xfrm>
        </p:spPr>
        <p:txBody>
          <a:bodyPr/>
          <a:lstStyle/>
          <a:p>
            <a:r>
              <a:rPr lang="en-US" dirty="0"/>
              <a:t>Database of TCV and DIIID [1] NT shots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42934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BA4E4-B825-A3B0-90A5-0F1C288A6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12AE5CE-6180-68F4-5AC2-06171CB0A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10</a:t>
            </a:fld>
            <a:endParaRPr lang="en-US" noProof="0" dirty="0"/>
          </a:p>
        </p:txBody>
      </p:sp>
      <p:sp>
        <p:nvSpPr>
          <p:cNvPr id="23" name="Titolo 2">
            <a:extLst>
              <a:ext uri="{FF2B5EF4-FFF2-40B4-BE49-F238E27FC236}">
                <a16:creationId xmlns:a16="http://schemas.microsoft.com/office/drawing/2014/main" id="{ED6CE921-7704-381C-5E0F-C5DAEC5D1583}"/>
              </a:ext>
            </a:extLst>
          </p:cNvPr>
          <p:cNvSpPr txBox="1">
            <a:spLocks/>
          </p:cNvSpPr>
          <p:nvPr/>
        </p:nvSpPr>
        <p:spPr>
          <a:xfrm>
            <a:off x="904875" y="131032"/>
            <a:ext cx="7551302" cy="581067"/>
          </a:xfrm>
          <a:prstGeom prst="rect">
            <a:avLst/>
          </a:prstGeom>
        </p:spPr>
        <p:txBody>
          <a:bodyPr vert="horz" lIns="180000" tIns="0" rIns="72000" bIns="46800" rtlCol="0" anchor="t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000" spc="-70" baseline="0">
                <a:solidFill>
                  <a:schemeClr val="tx1"/>
                </a:solidFill>
                <a:latin typeface="Franklin Gothic Demi Cond" panose="020B0706030402020204" pitchFamily="34" charset="0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endParaRPr lang="en-US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FE88DC-A2F5-4429-E56B-B80A70EA8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80" y="1670684"/>
            <a:ext cx="4394239" cy="348023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D144C7E-F386-A745-D622-E2018981F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7101" y="1599738"/>
            <a:ext cx="4483817" cy="355118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asellaDiTesto 1">
                <a:extLst>
                  <a:ext uri="{FF2B5EF4-FFF2-40B4-BE49-F238E27FC236}">
                    <a16:creationId xmlns:a16="http://schemas.microsoft.com/office/drawing/2014/main" id="{CAABAF41-FA64-859B-7A75-C0A322FB7D43}"/>
                  </a:ext>
                </a:extLst>
              </p:cNvPr>
              <p:cNvSpPr txBox="1"/>
              <p:nvPr/>
            </p:nvSpPr>
            <p:spPr>
              <a:xfrm>
                <a:off x="111209" y="844336"/>
                <a:ext cx="8921582" cy="694111"/>
              </a:xfrm>
              <a:prstGeom prst="roundRect">
                <a:avLst>
                  <a:gd name="adj" fmla="val 6992"/>
                </a:avLst>
              </a:prstGeom>
              <a:solidFill>
                <a:srgbClr val="00A79F">
                  <a:alpha val="20000"/>
                </a:srgbClr>
              </a:solidFill>
              <a:ln w="28575">
                <a:solidFill>
                  <a:srgbClr val="00A79F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§"/>
                </a:pPr>
                <a:r>
                  <a:rPr lang="en-US" sz="1800" noProof="0" dirty="0"/>
                  <a:t>Simulations of 35 TCV NT discharges show “standard” TEMs dominating transport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§"/>
                </a:pPr>
                <a:r>
                  <a:rPr lang="en-US" sz="1800" dirty="0"/>
                  <a:t>QL estimate predict maximum contribution to NL fluxes around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it-IT" sz="1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sSub>
                      <m:sSubPr>
                        <m:ctrlPr>
                          <a:rPr lang="it-IT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8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it-IT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800" b="0" i="1" smtClean="0">
                        <a:latin typeface="Cambria Math" panose="02040503050406030204" pitchFamily="18" charset="0"/>
                      </a:rPr>
                      <m:t>=[0.15,0.35]</m:t>
                    </m:r>
                  </m:oMath>
                </a14:m>
                <a:endParaRPr lang="en-US" sz="1800" noProof="0" dirty="0"/>
              </a:p>
            </p:txBody>
          </p:sp>
        </mc:Choice>
        <mc:Fallback>
          <p:sp>
            <p:nvSpPr>
              <p:cNvPr id="16" name="CasellaDiTesto 1">
                <a:extLst>
                  <a:ext uri="{FF2B5EF4-FFF2-40B4-BE49-F238E27FC236}">
                    <a16:creationId xmlns:a16="http://schemas.microsoft.com/office/drawing/2014/main" id="{CAABAF41-FA64-859B-7A75-C0A322FB7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09" y="844336"/>
                <a:ext cx="8921582" cy="694111"/>
              </a:xfrm>
              <a:prstGeom prst="roundRect">
                <a:avLst>
                  <a:gd name="adj" fmla="val 6992"/>
                </a:avLst>
              </a:prstGeom>
              <a:blipFill>
                <a:blip r:embed="rId4"/>
                <a:stretch>
                  <a:fillRect l="-136" t="-1695" b="-5932"/>
                </a:stretch>
              </a:blipFill>
              <a:ln w="28575">
                <a:solidFill>
                  <a:srgbClr val="00A79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itolo 2">
            <a:extLst>
              <a:ext uri="{FF2B5EF4-FFF2-40B4-BE49-F238E27FC236}">
                <a16:creationId xmlns:a16="http://schemas.microsoft.com/office/drawing/2014/main" id="{038C3849-135F-B19B-5ADB-AF48E5B63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2"/>
            <a:ext cx="7496045" cy="1072753"/>
          </a:xfrm>
        </p:spPr>
        <p:txBody>
          <a:bodyPr/>
          <a:lstStyle/>
          <a:p>
            <a:r>
              <a:rPr lang="en-US" dirty="0"/>
              <a:t>GK linear simulations of TCV NT database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99937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1041A-4CE1-B03B-48D6-1B25DA904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1809F4C-7C81-BE19-E197-241B6A8C4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23" name="Titolo 2">
            <a:extLst>
              <a:ext uri="{FF2B5EF4-FFF2-40B4-BE49-F238E27FC236}">
                <a16:creationId xmlns:a16="http://schemas.microsoft.com/office/drawing/2014/main" id="{360A31DC-05C5-5C49-D362-E54F594A31C2}"/>
              </a:ext>
            </a:extLst>
          </p:cNvPr>
          <p:cNvSpPr txBox="1">
            <a:spLocks/>
          </p:cNvSpPr>
          <p:nvPr/>
        </p:nvSpPr>
        <p:spPr>
          <a:xfrm>
            <a:off x="904875" y="131032"/>
            <a:ext cx="7551302" cy="581067"/>
          </a:xfrm>
          <a:prstGeom prst="rect">
            <a:avLst/>
          </a:prstGeom>
        </p:spPr>
        <p:txBody>
          <a:bodyPr vert="horz" lIns="180000" tIns="0" rIns="72000" bIns="46800" rtlCol="0" anchor="t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000" spc="-70" baseline="0">
                <a:solidFill>
                  <a:schemeClr val="tx1"/>
                </a:solidFill>
                <a:latin typeface="Franklin Gothic Demi Cond" panose="020B0706030402020204" pitchFamily="34" charset="0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endParaRPr lang="en-US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20D24F-EDD1-F6D8-AAA7-5F75E4BDE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80" y="1670684"/>
            <a:ext cx="4394239" cy="348023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asellaDiTesto 1">
                <a:extLst>
                  <a:ext uri="{FF2B5EF4-FFF2-40B4-BE49-F238E27FC236}">
                    <a16:creationId xmlns:a16="http://schemas.microsoft.com/office/drawing/2014/main" id="{B9E98F93-F2C5-03F1-ED7F-CE9177BF3D2A}"/>
                  </a:ext>
                </a:extLst>
              </p:cNvPr>
              <p:cNvSpPr txBox="1"/>
              <p:nvPr/>
            </p:nvSpPr>
            <p:spPr>
              <a:xfrm>
                <a:off x="111209" y="844336"/>
                <a:ext cx="8921582" cy="694111"/>
              </a:xfrm>
              <a:prstGeom prst="roundRect">
                <a:avLst>
                  <a:gd name="adj" fmla="val 6992"/>
                </a:avLst>
              </a:prstGeom>
              <a:solidFill>
                <a:srgbClr val="00A79F">
                  <a:alpha val="20000"/>
                </a:srgbClr>
              </a:solidFill>
              <a:ln w="28575">
                <a:solidFill>
                  <a:srgbClr val="00A79F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§"/>
                </a:pPr>
                <a:r>
                  <a:rPr lang="en-US" sz="1800" noProof="0" dirty="0"/>
                  <a:t>Simulations of 35 TCV NT discharges show “standard” TEMs dominating transport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§"/>
                </a:pPr>
                <a:r>
                  <a:rPr lang="en-US" sz="1800" dirty="0"/>
                  <a:t>QL estimate predict maximum contribution to NL fluxes around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it-IT" sz="1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sSub>
                      <m:sSubPr>
                        <m:ctrlPr>
                          <a:rPr lang="it-IT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8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it-IT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sz="1800" b="0" i="1" smtClean="0">
                        <a:latin typeface="Cambria Math" panose="02040503050406030204" pitchFamily="18" charset="0"/>
                      </a:rPr>
                      <m:t>=[0.15,0.35]</m:t>
                    </m:r>
                  </m:oMath>
                </a14:m>
                <a:endParaRPr lang="en-US" sz="1800" noProof="0" dirty="0"/>
              </a:p>
            </p:txBody>
          </p:sp>
        </mc:Choice>
        <mc:Fallback>
          <p:sp>
            <p:nvSpPr>
              <p:cNvPr id="16" name="CasellaDiTesto 1">
                <a:extLst>
                  <a:ext uri="{FF2B5EF4-FFF2-40B4-BE49-F238E27FC236}">
                    <a16:creationId xmlns:a16="http://schemas.microsoft.com/office/drawing/2014/main" id="{B9E98F93-F2C5-03F1-ED7F-CE9177BF3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09" y="844336"/>
                <a:ext cx="8921582" cy="694111"/>
              </a:xfrm>
              <a:prstGeom prst="roundRect">
                <a:avLst>
                  <a:gd name="adj" fmla="val 6992"/>
                </a:avLst>
              </a:prstGeom>
              <a:blipFill>
                <a:blip r:embed="rId3"/>
                <a:stretch>
                  <a:fillRect l="-136" t="-1695" b="-5932"/>
                </a:stretch>
              </a:blipFill>
              <a:ln w="28575">
                <a:solidFill>
                  <a:srgbClr val="00A79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itolo 2">
            <a:extLst>
              <a:ext uri="{FF2B5EF4-FFF2-40B4-BE49-F238E27FC236}">
                <a16:creationId xmlns:a16="http://schemas.microsoft.com/office/drawing/2014/main" id="{CAE6D430-AAFE-477F-3BED-F61FA7A35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131032"/>
            <a:ext cx="7496045" cy="1072753"/>
          </a:xfrm>
        </p:spPr>
        <p:txBody>
          <a:bodyPr/>
          <a:lstStyle/>
          <a:p>
            <a:r>
              <a:rPr lang="en-US" dirty="0"/>
              <a:t>GK linear simulations of TCV NT database</a:t>
            </a:r>
            <a:endParaRPr lang="en-US" noProof="0" dirty="0"/>
          </a:p>
        </p:txBody>
      </p:sp>
      <p:sp>
        <p:nvSpPr>
          <p:cNvPr id="3" name="CasellaDiTesto 1">
            <a:extLst>
              <a:ext uri="{FF2B5EF4-FFF2-40B4-BE49-F238E27FC236}">
                <a16:creationId xmlns:a16="http://schemas.microsoft.com/office/drawing/2014/main" id="{3D4E07AE-5104-BB95-5324-4377BD94D16F}"/>
              </a:ext>
            </a:extLst>
          </p:cNvPr>
          <p:cNvSpPr txBox="1"/>
          <p:nvPr/>
        </p:nvSpPr>
        <p:spPr>
          <a:xfrm>
            <a:off x="4680526" y="2632174"/>
            <a:ext cx="4006773" cy="1557255"/>
          </a:xfrm>
          <a:prstGeom prst="roundRect">
            <a:avLst>
              <a:gd name="adj" fmla="val 6992"/>
            </a:avLst>
          </a:prstGeom>
          <a:solidFill>
            <a:schemeClr val="accent1">
              <a:alpha val="2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en-US" sz="1800" noProof="0" dirty="0"/>
              <a:t>Turbulence seems standard, so we can try to apply and extend a previously developed model that predicts the impact of shaping on turbulence [1]</a:t>
            </a:r>
          </a:p>
        </p:txBody>
      </p:sp>
      <p:sp>
        <p:nvSpPr>
          <p:cNvPr id="7" name="CasellaDiTesto 1">
            <a:extLst>
              <a:ext uri="{FF2B5EF4-FFF2-40B4-BE49-F238E27FC236}">
                <a16:creationId xmlns:a16="http://schemas.microsoft.com/office/drawing/2014/main" id="{15E06688-2544-9CEF-599C-ED3ED2470764}"/>
              </a:ext>
            </a:extLst>
          </p:cNvPr>
          <p:cNvSpPr txBox="1"/>
          <p:nvPr/>
        </p:nvSpPr>
        <p:spPr>
          <a:xfrm>
            <a:off x="5784165" y="4735469"/>
            <a:ext cx="3248626" cy="276999"/>
          </a:xfrm>
          <a:prstGeom prst="rect">
            <a:avLst/>
          </a:prstGeom>
          <a:noFill/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noProof="0" dirty="0"/>
              <a:t>[1] A. Balestri et al., 2024 PPCF 66 075012</a:t>
            </a:r>
          </a:p>
        </p:txBody>
      </p:sp>
    </p:spTree>
    <p:extLst>
      <p:ext uri="{BB962C8B-B14F-4D97-AF65-F5344CB8AC3E}">
        <p14:creationId xmlns:p14="http://schemas.microsoft.com/office/powerpoint/2010/main" val="3791119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D47D6-547D-3B6E-8BA8-FBDEFF0B9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C85D5FB-B654-6612-1457-135CA110D9F0}"/>
              </a:ext>
            </a:extLst>
          </p:cNvPr>
          <p:cNvSpPr/>
          <p:nvPr/>
        </p:nvSpPr>
        <p:spPr>
          <a:xfrm>
            <a:off x="5189827" y="2028686"/>
            <a:ext cx="1495103" cy="680366"/>
          </a:xfrm>
          <a:prstGeom prst="rect">
            <a:avLst/>
          </a:prstGeom>
          <a:solidFill>
            <a:srgbClr val="002060">
              <a:alpha val="20000"/>
            </a:srgb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F316F6-FEF5-E7A3-CCF8-E0B6E04E3A69}"/>
              </a:ext>
            </a:extLst>
          </p:cNvPr>
          <p:cNvSpPr/>
          <p:nvPr/>
        </p:nvSpPr>
        <p:spPr>
          <a:xfrm>
            <a:off x="1514217" y="2020617"/>
            <a:ext cx="3471780" cy="680366"/>
          </a:xfrm>
          <a:prstGeom prst="rect">
            <a:avLst/>
          </a:prstGeom>
          <a:solidFill>
            <a:srgbClr val="FF0000">
              <a:alpha val="20000"/>
            </a:srgb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BECD1DB-0C3E-F52A-0BEC-232E9DCBF328}"/>
              </a:ext>
            </a:extLst>
          </p:cNvPr>
          <p:cNvSpPr/>
          <p:nvPr/>
        </p:nvSpPr>
        <p:spPr>
          <a:xfrm>
            <a:off x="7089458" y="1351613"/>
            <a:ext cx="1018973" cy="680366"/>
          </a:xfrm>
          <a:prstGeom prst="rect">
            <a:avLst/>
          </a:prstGeom>
          <a:solidFill>
            <a:srgbClr val="00B0F0">
              <a:alpha val="20000"/>
            </a:srgb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E821D7-FDBA-E96A-C5AD-02779EBBB043}"/>
              </a:ext>
            </a:extLst>
          </p:cNvPr>
          <p:cNvSpPr/>
          <p:nvPr/>
        </p:nvSpPr>
        <p:spPr>
          <a:xfrm>
            <a:off x="5454929" y="1342681"/>
            <a:ext cx="1495103" cy="680366"/>
          </a:xfrm>
          <a:prstGeom prst="rect">
            <a:avLst/>
          </a:prstGeom>
          <a:solidFill>
            <a:srgbClr val="92D050">
              <a:alpha val="20000"/>
            </a:srgb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23794D-4FE1-37E9-EED1-1BBA2D146C97}"/>
              </a:ext>
            </a:extLst>
          </p:cNvPr>
          <p:cNvSpPr/>
          <p:nvPr/>
        </p:nvSpPr>
        <p:spPr>
          <a:xfrm>
            <a:off x="1561475" y="1318302"/>
            <a:ext cx="3711153" cy="680366"/>
          </a:xfrm>
          <a:prstGeom prst="rect">
            <a:avLst/>
          </a:prstGeom>
          <a:solidFill>
            <a:srgbClr val="FFC000">
              <a:alpha val="20000"/>
            </a:srgb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E148EB7C-1B4F-49C4-A600-F8536E8EF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7572063" cy="562653"/>
          </a:xfrm>
        </p:spPr>
        <p:txBody>
          <a:bodyPr vert="horz" lIns="180000" tIns="0" rIns="72000" bIns="46800" rtlCol="0" anchor="t">
            <a:noAutofit/>
          </a:bodyPr>
          <a:lstStyle/>
          <a:p>
            <a:r>
              <a:rPr lang="en-US" sz="2900" noProof="0" dirty="0"/>
              <a:t>Where does geometry enter the gyrokinetic equation?</a:t>
            </a:r>
            <a:endParaRPr lang="en-US" sz="2900" b="1" i="0" kern="1000" spc="-70" baseline="0" noProof="0" dirty="0">
              <a:latin typeface="Franklin Gothic Demi Cond" panose="020B07060304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2725B03-8E97-C53D-F85C-5E237F7BF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238" y="195263"/>
            <a:ext cx="512762" cy="163552"/>
          </a:xfrm>
        </p:spPr>
        <p:txBody>
          <a:bodyPr vert="horz" lIns="90000" tIns="0" rIns="90000" bIns="0" rtlCol="0" anchor="t">
            <a:noAutofit/>
          </a:bodyPr>
          <a:lstStyle/>
          <a:p>
            <a:pPr>
              <a:spcAft>
                <a:spcPts val="600"/>
              </a:spcAft>
            </a:pPr>
            <a:fld id="{E1E1CD7C-2161-7D43-862E-CE4C333CD873}" type="slidenum">
              <a:rPr lang="en-US" sz="1300" noProof="0" smtClean="0"/>
              <a:pPr>
                <a:spcAft>
                  <a:spcPts val="600"/>
                </a:spcAft>
              </a:pPr>
              <a:t>12</a:t>
            </a:fld>
            <a:endParaRPr lang="en-US" sz="1300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C207EF7-CECA-C875-0E3A-30A8E96A076B}"/>
                  </a:ext>
                </a:extLst>
              </p:cNvPr>
              <p:cNvSpPr txBox="1"/>
              <p:nvPr/>
            </p:nvSpPr>
            <p:spPr>
              <a:xfrm>
                <a:off x="904875" y="598850"/>
                <a:ext cx="1828578" cy="5266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1800" noProof="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C207EF7-CECA-C875-0E3A-30A8E96A0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75" y="598850"/>
                <a:ext cx="1828578" cy="5266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DC6A844-8B53-48C5-7340-A86F3C4F557C}"/>
                  </a:ext>
                </a:extLst>
              </p:cNvPr>
              <p:cNvSpPr txBox="1"/>
              <p:nvPr/>
            </p:nvSpPr>
            <p:spPr>
              <a:xfrm>
                <a:off x="787342" y="1404147"/>
                <a:ext cx="7357720" cy="1255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∥</m:t>
                                  </m:r>
                                </m:sub>
                                <m:sup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sSub>
                                <m:sSub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𝑖</m:t>
                      </m:r>
                      <m:sSub>
                        <m:sSub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acc>
                        <m:accPr>
                          <m:chr m:val="̅"/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</m:acc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sSubSup>
                        <m:sSubSup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  <m:sup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sSub>
                        <m:sSubPr>
                          <m:ctrlPr>
                            <a:rPr lang="en-US" sz="1800" b="0" i="0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b="0" i="0" noProof="0" smtClean="0"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sSub>
                        <m:sSubPr>
                          <m:ctrlPr>
                            <a:rPr lang="en-US" sz="1800" b="0" i="0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b="0" i="0" noProof="0" smtClean="0"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US" sz="1800" b="0" noProof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i="1" noProof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Sup>
                                <m:sSubSup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∥</m:t>
                                  </m:r>
                                </m:sub>
                                <m:sup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sSub>
                                <m:sSub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𝐷𝑦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b="0" i="0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800" b="0" i="0" noProof="0" smtClean="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𝐷𝑥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b="0" i="0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800" b="0" i="0" noProof="0" smtClean="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d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𝐽𝐵</m:t>
                          </m:r>
                        </m:den>
                      </m:f>
                      <m:sSub>
                        <m:sSub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</m:den>
                      </m:f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1800" noProof="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DC6A844-8B53-48C5-7340-A86F3C4F55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342" y="1404147"/>
                <a:ext cx="7357720" cy="1255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0B9231A-62F0-E8C0-6E24-BB32364F12E5}"/>
                  </a:ext>
                </a:extLst>
              </p:cNvPr>
              <p:cNvSpPr txBox="1"/>
              <p:nvPr/>
            </p:nvSpPr>
            <p:spPr>
              <a:xfrm>
                <a:off x="787342" y="2774948"/>
                <a:ext cx="4545090" cy="7417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Sup>
                            <m:sSubSupPr>
                              <m:ctrlPr>
                                <a:rPr lang="en-US" sz="1800" b="1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brk m:alnAt="7"/>
                                </m:rPr>
                                <a:rPr lang="en-US" sz="1800" b="1" i="1" noProof="0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</m:sub>
                            <m:sup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sub>
                        <m:sup/>
                        <m:e>
                          <m:d>
                            <m:d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lang="en-US" sz="18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0" i="1" noProof="0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p>
                                      <m:r>
                                        <a:rPr lang="en-US" sz="1800" b="0" i="1" noProof="0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  <m:sup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  <m:acc>
                            <m:accPr>
                              <m:chr m:val="̅"/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</m:acc>
                          <m:d>
                            <m:d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800" b="1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1" i="1" noProof="0" smtClean="0"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⊥</m:t>
                                  </m:r>
                                </m:sub>
                                <m:sup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</m:e>
                      </m:nary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800" b="1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noProof="0" smtClean="0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sz="1800" b="1" i="1" noProof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1" i="1" noProof="0" smtClean="0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  <m:sub>
                          <m:r>
                            <a:rPr lang="en-US" sz="1800" i="1" noProof="0" smtClean="0"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  <m:sup>
                          <m:r>
                            <a:rPr lang="en-US" sz="1800" i="1" noProof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b="0" noProof="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0B9231A-62F0-E8C0-6E24-BB32364F12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342" y="2774948"/>
                <a:ext cx="4545090" cy="7417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4A9D930-C34F-A9AF-6F10-F0907B2657E3}"/>
                  </a:ext>
                </a:extLst>
              </p:cNvPr>
              <p:cNvSpPr txBox="1"/>
              <p:nvPr/>
            </p:nvSpPr>
            <p:spPr>
              <a:xfrm>
                <a:off x="904875" y="3729895"/>
                <a:ext cx="14648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</m:acc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𝜒</m:t>
                      </m:r>
                    </m:oMath>
                  </m:oMathPara>
                </a14:m>
                <a:endParaRPr lang="en-US" sz="1800" b="0" noProof="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4A9D930-C34F-A9AF-6F10-F0907B2657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75" y="3729895"/>
                <a:ext cx="1464824" cy="276999"/>
              </a:xfrm>
              <a:prstGeom prst="rect">
                <a:avLst/>
              </a:prstGeom>
              <a:blipFill>
                <a:blip r:embed="rId5"/>
                <a:stretch>
                  <a:fillRect l="-2905" r="-2905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>
            <a:extLst>
              <a:ext uri="{FF2B5EF4-FFF2-40B4-BE49-F238E27FC236}">
                <a16:creationId xmlns:a16="http://schemas.microsoft.com/office/drawing/2014/main" id="{502041FD-497A-E22D-C90E-635E2B01702B}"/>
              </a:ext>
            </a:extLst>
          </p:cNvPr>
          <p:cNvSpPr/>
          <p:nvPr/>
        </p:nvSpPr>
        <p:spPr>
          <a:xfrm>
            <a:off x="7089458" y="1724038"/>
            <a:ext cx="427219" cy="352614"/>
          </a:xfrm>
          <a:prstGeom prst="ellipse">
            <a:avLst/>
          </a:prstGeom>
          <a:solidFill>
            <a:srgbClr val="0000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974E5B-0C0D-2B3A-A6F6-651FE50C38C8}"/>
              </a:ext>
            </a:extLst>
          </p:cNvPr>
          <p:cNvSpPr txBox="1"/>
          <p:nvPr/>
        </p:nvSpPr>
        <p:spPr>
          <a:xfrm>
            <a:off x="7163207" y="859566"/>
            <a:ext cx="198619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Parallel advection term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20797D-023E-7147-1C47-90732D8CF417}"/>
              </a:ext>
            </a:extLst>
          </p:cNvPr>
          <p:cNvSpPr txBox="1"/>
          <p:nvPr/>
        </p:nvSpPr>
        <p:spPr>
          <a:xfrm>
            <a:off x="6235659" y="2859784"/>
            <a:ext cx="12571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Trapping term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370BBF-AE52-0406-EB13-5DD5F2E5B301}"/>
              </a:ext>
            </a:extLst>
          </p:cNvPr>
          <p:cNvSpPr txBox="1"/>
          <p:nvPr/>
        </p:nvSpPr>
        <p:spPr>
          <a:xfrm>
            <a:off x="82545" y="2543124"/>
            <a:ext cx="14636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Curvature terms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522E76-0507-D621-7B07-D908F87210D6}"/>
              </a:ext>
            </a:extLst>
          </p:cNvPr>
          <p:cNvSpPr/>
          <p:nvPr/>
        </p:nvSpPr>
        <p:spPr>
          <a:xfrm>
            <a:off x="1333938" y="3570845"/>
            <a:ext cx="1094470" cy="7248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9DE9C5-7286-F201-B860-40A25C9ED40A}"/>
              </a:ext>
            </a:extLst>
          </p:cNvPr>
          <p:cNvSpPr txBox="1"/>
          <p:nvPr/>
        </p:nvSpPr>
        <p:spPr>
          <a:xfrm>
            <a:off x="3443660" y="3574485"/>
            <a:ext cx="18289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FLR effects from </a:t>
            </a:r>
            <a:r>
              <a:rPr lang="en-US" noProof="0" dirty="0" err="1"/>
              <a:t>gyroaverage</a:t>
            </a:r>
            <a:r>
              <a:rPr lang="en-US" noProof="0" dirty="0"/>
              <a:t> operator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54595E1-86C0-6A96-DF73-4A038A691EA2}"/>
              </a:ext>
            </a:extLst>
          </p:cNvPr>
          <p:cNvSpPr/>
          <p:nvPr/>
        </p:nvSpPr>
        <p:spPr>
          <a:xfrm>
            <a:off x="5624774" y="2191909"/>
            <a:ext cx="427219" cy="352614"/>
          </a:xfrm>
          <a:prstGeom prst="ellipse">
            <a:avLst/>
          </a:prstGeom>
          <a:solidFill>
            <a:srgbClr val="0000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C5B4D59-028C-CC73-2125-7450CAC5417D}"/>
              </a:ext>
            </a:extLst>
          </p:cNvPr>
          <p:cNvSpPr/>
          <p:nvPr/>
        </p:nvSpPr>
        <p:spPr>
          <a:xfrm>
            <a:off x="4109533" y="2227024"/>
            <a:ext cx="427219" cy="352614"/>
          </a:xfrm>
          <a:prstGeom prst="ellipse">
            <a:avLst/>
          </a:prstGeom>
          <a:solidFill>
            <a:srgbClr val="0000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6609FA1-2A9D-7B2C-4239-AFF4ABEF4444}"/>
              </a:ext>
            </a:extLst>
          </p:cNvPr>
          <p:cNvSpPr/>
          <p:nvPr/>
        </p:nvSpPr>
        <p:spPr>
          <a:xfrm>
            <a:off x="3169049" y="2204535"/>
            <a:ext cx="427219" cy="352614"/>
          </a:xfrm>
          <a:prstGeom prst="ellipse">
            <a:avLst/>
          </a:prstGeom>
          <a:solidFill>
            <a:srgbClr val="0000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A1D01DE-66F2-2E2A-E003-0241E6EEFAFE}"/>
              </a:ext>
            </a:extLst>
          </p:cNvPr>
          <p:cNvSpPr/>
          <p:nvPr/>
        </p:nvSpPr>
        <p:spPr>
          <a:xfrm>
            <a:off x="5253642" y="2357744"/>
            <a:ext cx="427219" cy="352614"/>
          </a:xfrm>
          <a:prstGeom prst="ellipse">
            <a:avLst/>
          </a:prstGeom>
          <a:solidFill>
            <a:srgbClr val="0000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52E0B7A-0674-0B0D-9603-6CE19049F74F}"/>
              </a:ext>
            </a:extLst>
          </p:cNvPr>
          <p:cNvCxnSpPr>
            <a:cxnSpLocks/>
            <a:stCxn id="29" idx="0"/>
            <a:endCxn id="15" idx="2"/>
          </p:cNvCxnSpPr>
          <p:nvPr/>
        </p:nvCxnSpPr>
        <p:spPr>
          <a:xfrm flipV="1">
            <a:off x="7598945" y="1159648"/>
            <a:ext cx="557360" cy="19196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12928C8-EA3A-1251-B702-12A891DAA3B9}"/>
              </a:ext>
            </a:extLst>
          </p:cNvPr>
          <p:cNvCxnSpPr>
            <a:cxnSpLocks/>
            <a:stCxn id="33" idx="2"/>
            <a:endCxn id="16" idx="0"/>
          </p:cNvCxnSpPr>
          <p:nvPr/>
        </p:nvCxnSpPr>
        <p:spPr>
          <a:xfrm>
            <a:off x="5937379" y="2709052"/>
            <a:ext cx="926856" cy="15073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9A6E910-A0ED-1CB8-B099-A8518B155772}"/>
              </a:ext>
            </a:extLst>
          </p:cNvPr>
          <p:cNvCxnSpPr>
            <a:cxnSpLocks/>
            <a:stCxn id="18" idx="2"/>
            <a:endCxn id="17" idx="0"/>
          </p:cNvCxnSpPr>
          <p:nvPr/>
        </p:nvCxnSpPr>
        <p:spPr>
          <a:xfrm flipH="1" flipV="1">
            <a:off x="814391" y="2543124"/>
            <a:ext cx="2435716" cy="15785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90B4F40-DC00-B38D-C7BA-FA318634528E}"/>
              </a:ext>
            </a:extLst>
          </p:cNvPr>
          <p:cNvCxnSpPr>
            <a:cxnSpLocks/>
            <a:stCxn id="20" idx="3"/>
            <a:endCxn id="21" idx="1"/>
          </p:cNvCxnSpPr>
          <p:nvPr/>
        </p:nvCxnSpPr>
        <p:spPr>
          <a:xfrm flipV="1">
            <a:off x="2428408" y="3828401"/>
            <a:ext cx="1015252" cy="10484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61A075C9-E819-3D85-AC90-D8C570EE270A}"/>
              </a:ext>
            </a:extLst>
          </p:cNvPr>
          <p:cNvSpPr/>
          <p:nvPr/>
        </p:nvSpPr>
        <p:spPr>
          <a:xfrm>
            <a:off x="1354413" y="3729895"/>
            <a:ext cx="856536" cy="371147"/>
          </a:xfrm>
          <a:prstGeom prst="ellipse">
            <a:avLst/>
          </a:prstGeom>
          <a:solidFill>
            <a:srgbClr val="0000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81DE108-04D0-BC2C-3287-33AB335E6098}"/>
                  </a:ext>
                </a:extLst>
              </p:cNvPr>
              <p:cNvSpPr txBox="1"/>
              <p:nvPr/>
            </p:nvSpPr>
            <p:spPr>
              <a:xfrm>
                <a:off x="787342" y="4486241"/>
                <a:ext cx="5261440" cy="3044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  <m:r>
                        <a:rPr lang="en-US" sz="1800" i="1" noProof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 noProof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1" i="1" noProof="0" smtClean="0">
                          <a:latin typeface="Cambria Math" panose="02040503050406030204" pitchFamily="18" charset="0"/>
                        </a:rPr>
                        <m:t>𝜵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800" b="1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𝜵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sSubSup>
                        <m:sSubSupPr>
                          <m:ctrlP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sz="1800" b="1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800" b="1" i="1" noProof="0" smtClean="0">
                          <a:latin typeface="Cambria Math" panose="02040503050406030204" pitchFamily="18" charset="0"/>
                        </a:rPr>
                        <m:t>𝜵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800" b="1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𝜵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800" b="1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800" b="1" i="1" noProof="0" smtClean="0">
                          <a:latin typeface="Cambria Math" panose="02040503050406030204" pitchFamily="18" charset="0"/>
                        </a:rPr>
                        <m:t>𝜵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800" b="1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𝜵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bSup>
                        <m:sSubSupPr>
                          <m:ctrlP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1800" b="0" noProof="0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81DE108-04D0-BC2C-3287-33AB335E60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342" y="4486241"/>
                <a:ext cx="5261440" cy="304442"/>
              </a:xfrm>
              <a:prstGeom prst="rect">
                <a:avLst/>
              </a:prstGeom>
              <a:blipFill>
                <a:blip r:embed="rId6"/>
                <a:stretch>
                  <a:fillRect b="-2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val 45">
            <a:extLst>
              <a:ext uri="{FF2B5EF4-FFF2-40B4-BE49-F238E27FC236}">
                <a16:creationId xmlns:a16="http://schemas.microsoft.com/office/drawing/2014/main" id="{43EA6418-BFA8-673E-B10D-AB7132000382}"/>
              </a:ext>
            </a:extLst>
          </p:cNvPr>
          <p:cNvSpPr/>
          <p:nvPr/>
        </p:nvSpPr>
        <p:spPr>
          <a:xfrm>
            <a:off x="1514216" y="4452888"/>
            <a:ext cx="856536" cy="371147"/>
          </a:xfrm>
          <a:prstGeom prst="ellipse">
            <a:avLst/>
          </a:prstGeom>
          <a:solidFill>
            <a:srgbClr val="0000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CDF8CC7-F10C-8607-5D9B-2A5A07DFC416}"/>
              </a:ext>
            </a:extLst>
          </p:cNvPr>
          <p:cNvSpPr/>
          <p:nvPr/>
        </p:nvSpPr>
        <p:spPr>
          <a:xfrm>
            <a:off x="3097626" y="4486241"/>
            <a:ext cx="856536" cy="371147"/>
          </a:xfrm>
          <a:prstGeom prst="ellipse">
            <a:avLst/>
          </a:prstGeom>
          <a:solidFill>
            <a:srgbClr val="0000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4818C8C-8697-F429-3A89-1E5FE5BB3DB3}"/>
              </a:ext>
            </a:extLst>
          </p:cNvPr>
          <p:cNvSpPr/>
          <p:nvPr/>
        </p:nvSpPr>
        <p:spPr>
          <a:xfrm>
            <a:off x="4761559" y="4469775"/>
            <a:ext cx="856536" cy="371147"/>
          </a:xfrm>
          <a:prstGeom prst="ellipse">
            <a:avLst/>
          </a:prstGeom>
          <a:solidFill>
            <a:srgbClr val="0000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1C0BB14-A077-2852-F9FA-7EE01BD74840}"/>
                  </a:ext>
                </a:extLst>
              </p:cNvPr>
              <p:cNvSpPr txBox="1"/>
              <p:nvPr/>
            </p:nvSpPr>
            <p:spPr>
              <a:xfrm>
                <a:off x="2991991" y="752250"/>
                <a:ext cx="26952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b="0" i="0" noProof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1800" noProof="0" dirty="0"/>
                  <a:t> GK Maxwell’s equations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1C0BB14-A077-2852-F9FA-7EE01BD74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1991" y="752250"/>
                <a:ext cx="2695290" cy="276999"/>
              </a:xfrm>
              <a:prstGeom prst="rect">
                <a:avLst/>
              </a:prstGeom>
              <a:blipFill>
                <a:blip r:embed="rId7"/>
                <a:stretch>
                  <a:fillRect l="-2941" t="-28261" r="-4525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DE48F6DC-0ECD-3BBF-AAB4-0720247E807F}"/>
              </a:ext>
            </a:extLst>
          </p:cNvPr>
          <p:cNvSpPr/>
          <p:nvPr/>
        </p:nvSpPr>
        <p:spPr>
          <a:xfrm>
            <a:off x="6842453" y="2117823"/>
            <a:ext cx="842308" cy="451047"/>
          </a:xfrm>
          <a:prstGeom prst="rect">
            <a:avLst/>
          </a:prstGeom>
          <a:solidFill>
            <a:srgbClr val="7030A0">
              <a:alpha val="20000"/>
            </a:srgb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6C75042-441F-FC92-C516-3549EF747231}"/>
              </a:ext>
            </a:extLst>
          </p:cNvPr>
          <p:cNvSpPr txBox="1"/>
          <p:nvPr/>
        </p:nvSpPr>
        <p:spPr>
          <a:xfrm>
            <a:off x="5831636" y="853342"/>
            <a:ext cx="136836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Pressure term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484AD05-7485-B302-912C-1B5153653030}"/>
              </a:ext>
            </a:extLst>
          </p:cNvPr>
          <p:cNvCxnSpPr>
            <a:cxnSpLocks/>
            <a:stCxn id="9" idx="0"/>
            <a:endCxn id="50" idx="2"/>
          </p:cNvCxnSpPr>
          <p:nvPr/>
        </p:nvCxnSpPr>
        <p:spPr>
          <a:xfrm flipV="1">
            <a:off x="6202481" y="1153424"/>
            <a:ext cx="313337" cy="1892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C54D9D1C-7995-C55B-A4EE-BB29D664DE5F}"/>
              </a:ext>
            </a:extLst>
          </p:cNvPr>
          <p:cNvSpPr txBox="1"/>
          <p:nvPr/>
        </p:nvSpPr>
        <p:spPr>
          <a:xfrm>
            <a:off x="82545" y="1147504"/>
            <a:ext cx="136836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Drive term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6B60373-33F4-16FA-239B-158B9063C1F2}"/>
              </a:ext>
            </a:extLst>
          </p:cNvPr>
          <p:cNvCxnSpPr>
            <a:cxnSpLocks/>
            <a:endCxn id="55" idx="2"/>
          </p:cNvCxnSpPr>
          <p:nvPr/>
        </p:nvCxnSpPr>
        <p:spPr>
          <a:xfrm flipH="1" flipV="1">
            <a:off x="766727" y="1447586"/>
            <a:ext cx="794748" cy="29095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ED18EA85-35CE-77B6-1ED3-94692DA62C58}"/>
              </a:ext>
            </a:extLst>
          </p:cNvPr>
          <p:cNvSpPr txBox="1"/>
          <p:nvPr/>
        </p:nvSpPr>
        <p:spPr>
          <a:xfrm>
            <a:off x="7767462" y="2827656"/>
            <a:ext cx="12571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Collisions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A87031CA-F015-0BA2-51CB-3A668B220BAD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7263607" y="2568870"/>
            <a:ext cx="881455" cy="29091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45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18" grpId="0" animBg="1"/>
      <p:bldP spid="29" grpId="0" animBg="1"/>
      <p:bldP spid="9" grpId="0" animBg="1"/>
      <p:bldP spid="4" grpId="0" animBg="1"/>
      <p:bldP spid="7" grpId="0"/>
      <p:bldP spid="11" grpId="0"/>
      <p:bldP spid="12" grpId="0"/>
      <p:bldP spid="13" grpId="0" animBg="1"/>
      <p:bldP spid="15" grpId="0"/>
      <p:bldP spid="16" grpId="0"/>
      <p:bldP spid="17" grpId="0"/>
      <p:bldP spid="20" grpId="0" animBg="1"/>
      <p:bldP spid="21" grpId="0"/>
      <p:bldP spid="22" grpId="0" animBg="1"/>
      <p:bldP spid="23" grpId="0" animBg="1"/>
      <p:bldP spid="24" grpId="0" animBg="1"/>
      <p:bldP spid="25" grpId="0" animBg="1"/>
      <p:bldP spid="39" grpId="0" animBg="1"/>
      <p:bldP spid="41" grpId="0"/>
      <p:bldP spid="46" grpId="0" animBg="1"/>
      <p:bldP spid="47" grpId="0" animBg="1"/>
      <p:bldP spid="48" grpId="0" animBg="1"/>
      <p:bldP spid="34" grpId="0" animBg="1"/>
      <p:bldP spid="50" grpId="0"/>
      <p:bldP spid="55" grpId="0"/>
      <p:bldP spid="5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54C93-F75D-EB01-A088-CFA4B95EF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EBD2C7D-6368-B156-0FF2-7CADB92BC778}"/>
              </a:ext>
            </a:extLst>
          </p:cNvPr>
          <p:cNvSpPr/>
          <p:nvPr/>
        </p:nvSpPr>
        <p:spPr>
          <a:xfrm>
            <a:off x="1514217" y="2020617"/>
            <a:ext cx="3471780" cy="680366"/>
          </a:xfrm>
          <a:prstGeom prst="rect">
            <a:avLst/>
          </a:prstGeom>
          <a:solidFill>
            <a:srgbClr val="FF0000">
              <a:alpha val="20000"/>
            </a:srgb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ADA52FDA-CB62-4CBC-B4EA-64DA60FC4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7572063" cy="562653"/>
          </a:xfrm>
        </p:spPr>
        <p:txBody>
          <a:bodyPr vert="horz" lIns="180000" tIns="0" rIns="72000" bIns="46800" rtlCol="0" anchor="t">
            <a:noAutofit/>
          </a:bodyPr>
          <a:lstStyle/>
          <a:p>
            <a:r>
              <a:rPr lang="en-US" sz="2900" noProof="0" dirty="0"/>
              <a:t>Where does geometry enter the gyrokinetic equation?</a:t>
            </a:r>
            <a:endParaRPr lang="en-US" sz="2900" b="1" i="0" kern="1000" spc="-70" baseline="0" noProof="0" dirty="0">
              <a:latin typeface="Franklin Gothic Demi Cond" panose="020B0706030402020204" pitchFamily="34" charset="0"/>
              <a:ea typeface="Roboto Black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D0CA863-56C5-944D-E9DF-3EF697615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238" y="195263"/>
            <a:ext cx="512762" cy="163552"/>
          </a:xfrm>
        </p:spPr>
        <p:txBody>
          <a:bodyPr vert="horz" lIns="90000" tIns="0" rIns="90000" bIns="0" rtlCol="0" anchor="t">
            <a:noAutofit/>
          </a:bodyPr>
          <a:lstStyle/>
          <a:p>
            <a:pPr>
              <a:spcAft>
                <a:spcPts val="600"/>
              </a:spcAft>
            </a:pPr>
            <a:fld id="{E1E1CD7C-2161-7D43-862E-CE4C333CD873}" type="slidenum">
              <a:rPr lang="en-US" sz="1300" noProof="0" smtClean="0"/>
              <a:pPr>
                <a:spcAft>
                  <a:spcPts val="600"/>
                </a:spcAft>
              </a:pPr>
              <a:t>13</a:t>
            </a:fld>
            <a:endParaRPr lang="en-US" sz="1300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904046B-CFBB-83A4-B8D6-62813EC6D2D5}"/>
                  </a:ext>
                </a:extLst>
              </p:cNvPr>
              <p:cNvSpPr txBox="1"/>
              <p:nvPr/>
            </p:nvSpPr>
            <p:spPr>
              <a:xfrm>
                <a:off x="904875" y="598850"/>
                <a:ext cx="1828578" cy="5266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1800" noProof="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904046B-CFBB-83A4-B8D6-62813EC6D2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75" y="598850"/>
                <a:ext cx="1828578" cy="5266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B04A0DE-0BCF-BA37-32B6-1B5C98D4B17B}"/>
                  </a:ext>
                </a:extLst>
              </p:cNvPr>
              <p:cNvSpPr txBox="1"/>
              <p:nvPr/>
            </p:nvSpPr>
            <p:spPr>
              <a:xfrm>
                <a:off x="787342" y="1404147"/>
                <a:ext cx="7357720" cy="1255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∥</m:t>
                                  </m:r>
                                </m:sub>
                                <m:sup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sSub>
                                <m:sSub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sub>
                      </m:sSub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𝑖</m:t>
                      </m:r>
                      <m:sSub>
                        <m:sSub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acc>
                        <m:accPr>
                          <m:chr m:val="̅"/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</m:acc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sSubSup>
                        <m:sSubSup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  <m:sup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sSub>
                        <m:sSubPr>
                          <m:ctrlPr>
                            <a:rPr lang="en-US" sz="1800" b="0" i="0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b="0" i="0" noProof="0" smtClean="0"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sSub>
                        <m:sSubPr>
                          <m:ctrlPr>
                            <a:rPr lang="en-US" sz="1800" b="0" i="0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b="0" i="0" noProof="0" smtClean="0"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US" sz="1800" b="0" noProof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i="1" noProof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Sup>
                                <m:sSubSup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∥</m:t>
                                  </m:r>
                                </m:sub>
                                <m:sup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sSub>
                                <m:sSub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𝐷𝑦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b="0" i="0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800" b="0" i="0" noProof="0" smtClean="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𝐷𝑥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b="0" i="0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800" b="0" i="0" noProof="0" smtClean="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d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𝐽𝐵</m:t>
                          </m:r>
                        </m:den>
                      </m:f>
                      <m:sSub>
                        <m:sSub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</m:den>
                      </m:f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1800" noProof="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B04A0DE-0BCF-BA37-32B6-1B5C98D4B1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342" y="1404147"/>
                <a:ext cx="7357720" cy="1255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74FA98D-5F4F-EA28-8D18-65D2759BE799}"/>
                  </a:ext>
                </a:extLst>
              </p:cNvPr>
              <p:cNvSpPr txBox="1"/>
              <p:nvPr/>
            </p:nvSpPr>
            <p:spPr>
              <a:xfrm>
                <a:off x="787342" y="2774948"/>
                <a:ext cx="4545090" cy="7417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Sup>
                            <m:sSubSupPr>
                              <m:ctrlPr>
                                <a:rPr lang="en-US" sz="1800" b="1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brk m:alnAt="7"/>
                                </m:rPr>
                                <a:rPr lang="en-US" sz="1800" b="1" i="1" noProof="0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</m:sub>
                            <m:sup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sub>
                        <m:sup/>
                        <m:e>
                          <m:d>
                            <m:d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lang="en-US" sz="1800" b="0" i="1" noProof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0" i="1" noProof="0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p>
                                      <m:r>
                                        <a:rPr lang="en-US" sz="1800" b="0" i="1" noProof="0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  <m:sup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  <m:acc>
                            <m:accPr>
                              <m:chr m:val="̅"/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</m:acc>
                          <m:d>
                            <m:d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800" b="1" i="1" noProof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b="1" i="1" noProof="0" smtClean="0"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  <m:sub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⊥</m:t>
                                  </m:r>
                                </m:sub>
                                <m:sup>
                                  <m:r>
                                    <a:rPr lang="en-US" sz="1800" b="0" i="1" noProof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</m:e>
                      </m:nary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800" b="1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noProof="0" smtClean="0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sz="1800" b="1" i="1" noProof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1" i="1" noProof="0" smtClean="0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  <m:sub>
                          <m:r>
                            <a:rPr lang="en-US" sz="1800" i="1" noProof="0" smtClean="0"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  <m:sup>
                          <m:r>
                            <a:rPr lang="en-US" sz="1800" i="1" noProof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b="0" noProof="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74FA98D-5F4F-EA28-8D18-65D2759BE7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342" y="2774948"/>
                <a:ext cx="4545090" cy="7417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5C69701-5F2C-CE7C-5E9D-84F7296FEDB5}"/>
                  </a:ext>
                </a:extLst>
              </p:cNvPr>
              <p:cNvSpPr txBox="1"/>
              <p:nvPr/>
            </p:nvSpPr>
            <p:spPr>
              <a:xfrm>
                <a:off x="904875" y="3729895"/>
                <a:ext cx="14648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</m:acc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1800" b="0" i="1" noProof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1800" b="0" i="1" noProof="0" smtClean="0">
                          <a:latin typeface="Cambria Math" panose="02040503050406030204" pitchFamily="18" charset="0"/>
                        </a:rPr>
                        <m:t>𝜒</m:t>
                      </m:r>
                    </m:oMath>
                  </m:oMathPara>
                </a14:m>
                <a:endParaRPr lang="en-US" sz="1800" b="0" noProof="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5C69701-5F2C-CE7C-5E9D-84F7296FED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75" y="3729895"/>
                <a:ext cx="1464824" cy="276999"/>
              </a:xfrm>
              <a:prstGeom prst="rect">
                <a:avLst/>
              </a:prstGeom>
              <a:blipFill>
                <a:blip r:embed="rId5"/>
                <a:stretch>
                  <a:fillRect l="-2905" r="-2905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868ED2B0-AABE-6ACA-3203-AE26FE482D4B}"/>
              </a:ext>
            </a:extLst>
          </p:cNvPr>
          <p:cNvSpPr txBox="1"/>
          <p:nvPr/>
        </p:nvSpPr>
        <p:spPr>
          <a:xfrm>
            <a:off x="82545" y="2543124"/>
            <a:ext cx="14636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Curvature terms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6AE59AB-DA51-DC60-DBE1-010A79AE8484}"/>
              </a:ext>
            </a:extLst>
          </p:cNvPr>
          <p:cNvSpPr/>
          <p:nvPr/>
        </p:nvSpPr>
        <p:spPr>
          <a:xfrm>
            <a:off x="1333938" y="3570845"/>
            <a:ext cx="1094470" cy="7248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45176B-97A7-E802-4A20-AB0E4A9B956F}"/>
              </a:ext>
            </a:extLst>
          </p:cNvPr>
          <p:cNvSpPr txBox="1"/>
          <p:nvPr/>
        </p:nvSpPr>
        <p:spPr>
          <a:xfrm>
            <a:off x="3443660" y="3574485"/>
            <a:ext cx="18289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FLR effects from </a:t>
            </a:r>
            <a:r>
              <a:rPr lang="en-US" noProof="0" dirty="0" err="1"/>
              <a:t>gyroaverage</a:t>
            </a:r>
            <a:r>
              <a:rPr lang="en-US" noProof="0" dirty="0"/>
              <a:t> operator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267568D-0A1D-A495-E04A-4141B1C81C42}"/>
              </a:ext>
            </a:extLst>
          </p:cNvPr>
          <p:cNvSpPr/>
          <p:nvPr/>
        </p:nvSpPr>
        <p:spPr>
          <a:xfrm>
            <a:off x="3169049" y="2204535"/>
            <a:ext cx="427219" cy="352614"/>
          </a:xfrm>
          <a:prstGeom prst="ellipse">
            <a:avLst/>
          </a:prstGeom>
          <a:solidFill>
            <a:srgbClr val="0000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151D039-4221-CD03-9E1B-91EA4F5F506E}"/>
              </a:ext>
            </a:extLst>
          </p:cNvPr>
          <p:cNvCxnSpPr>
            <a:cxnSpLocks/>
            <a:stCxn id="18" idx="2"/>
            <a:endCxn id="17" idx="0"/>
          </p:cNvCxnSpPr>
          <p:nvPr/>
        </p:nvCxnSpPr>
        <p:spPr>
          <a:xfrm flipH="1" flipV="1">
            <a:off x="814391" y="2543124"/>
            <a:ext cx="2435716" cy="15785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9B8794F-943A-272D-48E4-6615E71B78EF}"/>
              </a:ext>
            </a:extLst>
          </p:cNvPr>
          <p:cNvCxnSpPr>
            <a:cxnSpLocks/>
            <a:stCxn id="20" idx="3"/>
            <a:endCxn id="21" idx="1"/>
          </p:cNvCxnSpPr>
          <p:nvPr/>
        </p:nvCxnSpPr>
        <p:spPr>
          <a:xfrm flipV="1">
            <a:off x="2428408" y="3828401"/>
            <a:ext cx="1015252" cy="10484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813D2FF4-87C0-0D1D-8D3E-9FBB73383657}"/>
              </a:ext>
            </a:extLst>
          </p:cNvPr>
          <p:cNvSpPr/>
          <p:nvPr/>
        </p:nvSpPr>
        <p:spPr>
          <a:xfrm>
            <a:off x="1354413" y="3729895"/>
            <a:ext cx="856536" cy="371147"/>
          </a:xfrm>
          <a:prstGeom prst="ellipse">
            <a:avLst/>
          </a:prstGeom>
          <a:solidFill>
            <a:srgbClr val="0000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0D378D5-DF36-F1B1-AFA4-91712DE43D13}"/>
                  </a:ext>
                </a:extLst>
              </p:cNvPr>
              <p:cNvSpPr txBox="1"/>
              <p:nvPr/>
            </p:nvSpPr>
            <p:spPr>
              <a:xfrm>
                <a:off x="787342" y="4486241"/>
                <a:ext cx="5261440" cy="3044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800" b="0" i="1" noProof="0" smtClean="0"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  <m:r>
                        <a:rPr lang="en-US" sz="1800" i="1" noProof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1" i="1" noProof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1" i="1" noProof="0" smtClean="0">
                          <a:latin typeface="Cambria Math" panose="02040503050406030204" pitchFamily="18" charset="0"/>
                        </a:rPr>
                        <m:t>𝜵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800" b="1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𝜵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sSubSup>
                        <m:sSubSupPr>
                          <m:ctrlP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sz="1800" b="1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800" b="1" i="1" noProof="0" smtClean="0">
                          <a:latin typeface="Cambria Math" panose="02040503050406030204" pitchFamily="18" charset="0"/>
                        </a:rPr>
                        <m:t>𝜵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800" b="1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𝜵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800" b="1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800" b="1" i="1" noProof="0" smtClean="0">
                          <a:latin typeface="Cambria Math" panose="02040503050406030204" pitchFamily="18" charset="0"/>
                        </a:rPr>
                        <m:t>𝜵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800" b="1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𝜵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bSup>
                        <m:sSubSupPr>
                          <m:ctrlP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en-US" sz="180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1800" b="0" noProof="0" dirty="0"/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0D378D5-DF36-F1B1-AFA4-91712DE43D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342" y="4486241"/>
                <a:ext cx="5261440" cy="304442"/>
              </a:xfrm>
              <a:prstGeom prst="rect">
                <a:avLst/>
              </a:prstGeom>
              <a:blipFill>
                <a:blip r:embed="rId6"/>
                <a:stretch>
                  <a:fillRect b="-2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Oval 47">
            <a:extLst>
              <a:ext uri="{FF2B5EF4-FFF2-40B4-BE49-F238E27FC236}">
                <a16:creationId xmlns:a16="http://schemas.microsoft.com/office/drawing/2014/main" id="{0F5DDDB7-4BB2-5D9A-B56E-6A9D21E96CA1}"/>
              </a:ext>
            </a:extLst>
          </p:cNvPr>
          <p:cNvSpPr/>
          <p:nvPr/>
        </p:nvSpPr>
        <p:spPr>
          <a:xfrm>
            <a:off x="4761559" y="4469775"/>
            <a:ext cx="856536" cy="371147"/>
          </a:xfrm>
          <a:prstGeom prst="ellipse">
            <a:avLst/>
          </a:prstGeom>
          <a:solidFill>
            <a:srgbClr val="0000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32F928B-73CA-539A-9A83-A153BAC50C21}"/>
                  </a:ext>
                </a:extLst>
              </p:cNvPr>
              <p:cNvSpPr txBox="1"/>
              <p:nvPr/>
            </p:nvSpPr>
            <p:spPr>
              <a:xfrm>
                <a:off x="2991991" y="752250"/>
                <a:ext cx="26952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b="0" i="0" noProof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1800" noProof="0" dirty="0"/>
                  <a:t> GK Maxwell’s equations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32F928B-73CA-539A-9A83-A153BAC50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1991" y="752250"/>
                <a:ext cx="2695290" cy="276999"/>
              </a:xfrm>
              <a:prstGeom prst="rect">
                <a:avLst/>
              </a:prstGeom>
              <a:blipFill>
                <a:blip r:embed="rId7"/>
                <a:stretch>
                  <a:fillRect l="-2941" t="-28261" r="-4525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Connettore diritto 36">
            <a:extLst>
              <a:ext uri="{FF2B5EF4-FFF2-40B4-BE49-F238E27FC236}">
                <a16:creationId xmlns:a16="http://schemas.microsoft.com/office/drawing/2014/main" id="{058C329D-350B-D58F-E3DE-C5BBAD755D18}"/>
              </a:ext>
            </a:extLst>
          </p:cNvPr>
          <p:cNvCxnSpPr>
            <a:cxnSpLocks/>
          </p:cNvCxnSpPr>
          <p:nvPr/>
        </p:nvCxnSpPr>
        <p:spPr>
          <a:xfrm>
            <a:off x="1450908" y="4653685"/>
            <a:ext cx="91879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diritto 36">
            <a:extLst>
              <a:ext uri="{FF2B5EF4-FFF2-40B4-BE49-F238E27FC236}">
                <a16:creationId xmlns:a16="http://schemas.microsoft.com/office/drawing/2014/main" id="{06B81C08-80D3-5F5D-155A-908A26837908}"/>
              </a:ext>
            </a:extLst>
          </p:cNvPr>
          <p:cNvCxnSpPr>
            <a:cxnSpLocks/>
          </p:cNvCxnSpPr>
          <p:nvPr/>
        </p:nvCxnSpPr>
        <p:spPr>
          <a:xfrm>
            <a:off x="3049858" y="4653685"/>
            <a:ext cx="91879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36">
            <a:extLst>
              <a:ext uri="{FF2B5EF4-FFF2-40B4-BE49-F238E27FC236}">
                <a16:creationId xmlns:a16="http://schemas.microsoft.com/office/drawing/2014/main" id="{7DAAEA8C-BED2-ABF0-6D7D-AF24D1EC971E}"/>
              </a:ext>
            </a:extLst>
          </p:cNvPr>
          <p:cNvCxnSpPr>
            <a:cxnSpLocks/>
          </p:cNvCxnSpPr>
          <p:nvPr/>
        </p:nvCxnSpPr>
        <p:spPr>
          <a:xfrm>
            <a:off x="4174761" y="2385174"/>
            <a:ext cx="32978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63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17D48-F2F7-117B-A7DD-B76D90D0A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C1B3599-59DA-70EB-A019-88C8E6B7A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14</a:t>
            </a:fld>
            <a:endParaRPr lang="en-US" noProof="0" dirty="0"/>
          </a:p>
        </p:txBody>
      </p:sp>
      <p:sp>
        <p:nvSpPr>
          <p:cNvPr id="23" name="Titolo 2">
            <a:extLst>
              <a:ext uri="{FF2B5EF4-FFF2-40B4-BE49-F238E27FC236}">
                <a16:creationId xmlns:a16="http://schemas.microsoft.com/office/drawing/2014/main" id="{B69473B3-73C8-7928-6918-9857B461286D}"/>
              </a:ext>
            </a:extLst>
          </p:cNvPr>
          <p:cNvSpPr txBox="1">
            <a:spLocks/>
          </p:cNvSpPr>
          <p:nvPr/>
        </p:nvSpPr>
        <p:spPr>
          <a:xfrm>
            <a:off x="904875" y="131032"/>
            <a:ext cx="7551302" cy="581067"/>
          </a:xfrm>
          <a:prstGeom prst="rect">
            <a:avLst/>
          </a:prstGeom>
        </p:spPr>
        <p:txBody>
          <a:bodyPr vert="horz" lIns="180000" tIns="0" rIns="72000" bIns="46800" rtlCol="0" anchor="t">
            <a:normAutofit fontScale="82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000" spc="-70" baseline="0">
                <a:solidFill>
                  <a:schemeClr val="tx1"/>
                </a:solidFill>
                <a:latin typeface="Franklin Gothic Demi Cond" panose="020B0706030402020204" pitchFamily="34" charset="0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Geometric dependence of magnetic drifts and FLR effects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DEB4EF0-076A-84BE-0E43-94886E1A59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841" t="2534" r="23452"/>
          <a:stretch>
            <a:fillRect/>
          </a:stretch>
        </p:blipFill>
        <p:spPr>
          <a:xfrm>
            <a:off x="1395256" y="631021"/>
            <a:ext cx="3144613" cy="391556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6EB2249-36C4-68CF-F94F-D20C0891A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6141" y="434715"/>
            <a:ext cx="2698276" cy="4274070"/>
          </a:xfrm>
          <a:prstGeom prst="rect">
            <a:avLst/>
          </a:prstGeom>
        </p:spPr>
      </p:pic>
      <p:sp>
        <p:nvSpPr>
          <p:cNvPr id="37" name="CasellaDiTesto 1">
            <a:extLst>
              <a:ext uri="{FF2B5EF4-FFF2-40B4-BE49-F238E27FC236}">
                <a16:creationId xmlns:a16="http://schemas.microsoft.com/office/drawing/2014/main" id="{2376CFBB-8E06-655A-E32F-F326D38D4351}"/>
              </a:ext>
            </a:extLst>
          </p:cNvPr>
          <p:cNvSpPr txBox="1"/>
          <p:nvPr/>
        </p:nvSpPr>
        <p:spPr>
          <a:xfrm>
            <a:off x="6240636" y="918545"/>
            <a:ext cx="1508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chemeClr val="accent2"/>
                </a:solidFill>
              </a:rPr>
              <a:t>FLR effects</a:t>
            </a:r>
          </a:p>
        </p:txBody>
      </p:sp>
      <p:sp>
        <p:nvSpPr>
          <p:cNvPr id="40" name="Segnaposto contenuto 1">
            <a:extLst>
              <a:ext uri="{FF2B5EF4-FFF2-40B4-BE49-F238E27FC236}">
                <a16:creationId xmlns:a16="http://schemas.microsoft.com/office/drawing/2014/main" id="{0A5BFEFA-7EFE-2A34-285E-43A27FE565E6}"/>
              </a:ext>
            </a:extLst>
          </p:cNvPr>
          <p:cNvSpPr txBox="1">
            <a:spLocks/>
          </p:cNvSpPr>
          <p:nvPr/>
        </p:nvSpPr>
        <p:spPr>
          <a:xfrm>
            <a:off x="834707" y="4736307"/>
            <a:ext cx="3705162" cy="337464"/>
          </a:xfrm>
          <a:prstGeom prst="roundRect">
            <a:avLst/>
          </a:prstGeom>
          <a:solidFill>
            <a:srgbClr val="00A79F">
              <a:alpha val="20000"/>
            </a:srgbClr>
          </a:solidFill>
          <a:ln w="28575">
            <a:solidFill>
              <a:schemeClr val="accent2"/>
            </a:solidFill>
          </a:ln>
        </p:spPr>
        <p:txBody>
          <a:bodyPr vert="horz" lIns="18000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n-US" sz="1600" dirty="0"/>
              <a:t>NT makes the FLR effects stronger</a:t>
            </a:r>
            <a:endParaRPr lang="en-GB" sz="1600" b="1" dirty="0">
              <a:solidFill>
                <a:schemeClr val="accent2"/>
              </a:solidFill>
            </a:endParaRPr>
          </a:p>
        </p:txBody>
      </p:sp>
      <p:sp>
        <p:nvSpPr>
          <p:cNvPr id="41" name="Freccia in giù 9">
            <a:extLst>
              <a:ext uri="{FF2B5EF4-FFF2-40B4-BE49-F238E27FC236}">
                <a16:creationId xmlns:a16="http://schemas.microsoft.com/office/drawing/2014/main" id="{0BDFC859-3C71-39E9-B6B4-845C366D0595}"/>
              </a:ext>
            </a:extLst>
          </p:cNvPr>
          <p:cNvSpPr/>
          <p:nvPr/>
        </p:nvSpPr>
        <p:spPr>
          <a:xfrm rot="16200000">
            <a:off x="4796494" y="4754256"/>
            <a:ext cx="212855" cy="25486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Segnaposto contenuto 1">
            <a:extLst>
              <a:ext uri="{FF2B5EF4-FFF2-40B4-BE49-F238E27FC236}">
                <a16:creationId xmlns:a16="http://schemas.microsoft.com/office/drawing/2014/main" id="{CDC0B690-5214-1C34-110A-E1D88052F680}"/>
              </a:ext>
            </a:extLst>
          </p:cNvPr>
          <p:cNvSpPr txBox="1">
            <a:spLocks/>
          </p:cNvSpPr>
          <p:nvPr/>
        </p:nvSpPr>
        <p:spPr>
          <a:xfrm>
            <a:off x="5265974" y="4751330"/>
            <a:ext cx="3521183" cy="316819"/>
          </a:xfrm>
          <a:prstGeom prst="roundRect">
            <a:avLst/>
          </a:prstGeom>
          <a:solidFill>
            <a:srgbClr val="00A79F"/>
          </a:solidFill>
          <a:ln w="28575">
            <a:solidFill>
              <a:schemeClr val="accent2"/>
            </a:solidFill>
          </a:ln>
        </p:spPr>
        <p:txBody>
          <a:bodyPr vert="horz" lIns="18000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n-US" b="1" dirty="0">
                <a:solidFill>
                  <a:schemeClr val="bg1"/>
                </a:solidFill>
              </a:rPr>
              <a:t>Weaker turbulence [1]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" name="CasellaDiTesto 1">
            <a:extLst>
              <a:ext uri="{FF2B5EF4-FFF2-40B4-BE49-F238E27FC236}">
                <a16:creationId xmlns:a16="http://schemas.microsoft.com/office/drawing/2014/main" id="{EB8D6DBF-8A1B-A1A1-7D32-0EA089F2D57F}"/>
              </a:ext>
            </a:extLst>
          </p:cNvPr>
          <p:cNvSpPr txBox="1"/>
          <p:nvPr/>
        </p:nvSpPr>
        <p:spPr>
          <a:xfrm>
            <a:off x="49210" y="3528155"/>
            <a:ext cx="1239548" cy="830997"/>
          </a:xfrm>
          <a:prstGeom prst="rect">
            <a:avLst/>
          </a:prstGeom>
          <a:noFill/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noProof="0" dirty="0"/>
              <a:t>[1] A. Balestri et al., 2024 PPCF 66 075012</a:t>
            </a:r>
          </a:p>
        </p:txBody>
      </p:sp>
    </p:spTree>
    <p:extLst>
      <p:ext uri="{BB962C8B-B14F-4D97-AF65-F5344CB8AC3E}">
        <p14:creationId xmlns:p14="http://schemas.microsoft.com/office/powerpoint/2010/main" val="254976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16B7C-7FA4-B736-5400-064CD6CB7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20AC020-7662-A82D-4399-1CD4F697C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15</a:t>
            </a:fld>
            <a:endParaRPr lang="en-US" noProof="0" dirty="0"/>
          </a:p>
        </p:txBody>
      </p:sp>
      <p:sp>
        <p:nvSpPr>
          <p:cNvPr id="23" name="Titolo 2">
            <a:extLst>
              <a:ext uri="{FF2B5EF4-FFF2-40B4-BE49-F238E27FC236}">
                <a16:creationId xmlns:a16="http://schemas.microsoft.com/office/drawing/2014/main" id="{1769A875-BEF8-C45A-F77A-5852911BC61F}"/>
              </a:ext>
            </a:extLst>
          </p:cNvPr>
          <p:cNvSpPr txBox="1">
            <a:spLocks/>
          </p:cNvSpPr>
          <p:nvPr/>
        </p:nvSpPr>
        <p:spPr>
          <a:xfrm>
            <a:off x="904875" y="131032"/>
            <a:ext cx="7551302" cy="581067"/>
          </a:xfrm>
          <a:prstGeom prst="rect">
            <a:avLst/>
          </a:prstGeom>
        </p:spPr>
        <p:txBody>
          <a:bodyPr vert="horz" lIns="180000" tIns="0" rIns="72000" bIns="46800" rtlCol="0" anchor="t">
            <a:normAutofit fontScale="82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000" spc="-70" baseline="0">
                <a:solidFill>
                  <a:schemeClr val="tx1"/>
                </a:solidFill>
                <a:latin typeface="Franklin Gothic Demi Cond" panose="020B0706030402020204" pitchFamily="34" charset="0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Geometric dependence of magnetic drifts and FLR effects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31E9E4C-CE2F-6CDC-8BBF-CFFD8A93B0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841" t="2534" r="23452"/>
          <a:stretch>
            <a:fillRect/>
          </a:stretch>
        </p:blipFill>
        <p:spPr>
          <a:xfrm>
            <a:off x="177629" y="421841"/>
            <a:ext cx="3144613" cy="391556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6D5DAEB-098E-E1D3-E604-F78E404758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713796" y="434716"/>
            <a:ext cx="2500001" cy="3960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2AF2E5B-6A71-0829-FF77-251A166DD5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225559" y="434716"/>
            <a:ext cx="2500000" cy="3960000"/>
          </a:xfrm>
          <a:prstGeom prst="rect">
            <a:avLst/>
          </a:prstGeom>
        </p:spPr>
      </p:pic>
      <p:sp>
        <p:nvSpPr>
          <p:cNvPr id="37" name="CasellaDiTesto 1">
            <a:extLst>
              <a:ext uri="{FF2B5EF4-FFF2-40B4-BE49-F238E27FC236}">
                <a16:creationId xmlns:a16="http://schemas.microsoft.com/office/drawing/2014/main" id="{6C7CBC6C-9310-8A1B-29C1-4416571290BE}"/>
              </a:ext>
            </a:extLst>
          </p:cNvPr>
          <p:cNvSpPr txBox="1"/>
          <p:nvPr/>
        </p:nvSpPr>
        <p:spPr>
          <a:xfrm>
            <a:off x="7295639" y="699156"/>
            <a:ext cx="1941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dirty="0">
                <a:solidFill>
                  <a:schemeClr val="accent2"/>
                </a:solidFill>
              </a:rPr>
              <a:t>Poloidal variation of magnetic drift</a:t>
            </a:r>
          </a:p>
        </p:txBody>
      </p:sp>
      <p:sp>
        <p:nvSpPr>
          <p:cNvPr id="39" name="CasellaDiTesto 1">
            <a:extLst>
              <a:ext uri="{FF2B5EF4-FFF2-40B4-BE49-F238E27FC236}">
                <a16:creationId xmlns:a16="http://schemas.microsoft.com/office/drawing/2014/main" id="{C28A415C-B60C-60FE-68A4-555A07FA9BBB}"/>
              </a:ext>
            </a:extLst>
          </p:cNvPr>
          <p:cNvSpPr txBox="1"/>
          <p:nvPr/>
        </p:nvSpPr>
        <p:spPr>
          <a:xfrm>
            <a:off x="4483289" y="744796"/>
            <a:ext cx="1405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chemeClr val="accent2"/>
                </a:solidFill>
              </a:rPr>
              <a:t>Magnetic drift</a:t>
            </a:r>
          </a:p>
        </p:txBody>
      </p:sp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24BFABF1-9DF3-9B69-E749-AFC5E172AD6D}"/>
              </a:ext>
            </a:extLst>
          </p:cNvPr>
          <p:cNvSpPr txBox="1">
            <a:spLocks/>
          </p:cNvSpPr>
          <p:nvPr/>
        </p:nvSpPr>
        <p:spPr>
          <a:xfrm>
            <a:off x="677457" y="4429635"/>
            <a:ext cx="5211752" cy="558298"/>
          </a:xfrm>
          <a:prstGeom prst="roundRect">
            <a:avLst/>
          </a:prstGeom>
          <a:solidFill>
            <a:srgbClr val="00A79F">
              <a:alpha val="20000"/>
            </a:srgbClr>
          </a:solidFill>
          <a:ln w="28575">
            <a:solidFill>
              <a:schemeClr val="accent2"/>
            </a:solidFill>
          </a:ln>
        </p:spPr>
        <p:txBody>
          <a:bodyPr vert="horz" lIns="18000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rgbClr val="010101"/>
                </a:solidFill>
              </a:rPr>
              <a:t>NT causes faster magnetic drifts that change more rapidly along the poloidal angle</a:t>
            </a:r>
          </a:p>
        </p:txBody>
      </p:sp>
      <p:sp>
        <p:nvSpPr>
          <p:cNvPr id="3" name="Freccia in giù 9">
            <a:extLst>
              <a:ext uri="{FF2B5EF4-FFF2-40B4-BE49-F238E27FC236}">
                <a16:creationId xmlns:a16="http://schemas.microsoft.com/office/drawing/2014/main" id="{23CF9F51-F2BD-BC76-D421-4C8D3E4B2304}"/>
              </a:ext>
            </a:extLst>
          </p:cNvPr>
          <p:cNvSpPr/>
          <p:nvPr/>
        </p:nvSpPr>
        <p:spPr>
          <a:xfrm rot="16200000">
            <a:off x="6011347" y="4570968"/>
            <a:ext cx="212855" cy="25486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Segnaposto contenuto 1">
            <a:extLst>
              <a:ext uri="{FF2B5EF4-FFF2-40B4-BE49-F238E27FC236}">
                <a16:creationId xmlns:a16="http://schemas.microsoft.com/office/drawing/2014/main" id="{8DA36D00-764F-5689-BA65-4221742463DD}"/>
              </a:ext>
            </a:extLst>
          </p:cNvPr>
          <p:cNvSpPr txBox="1">
            <a:spLocks/>
          </p:cNvSpPr>
          <p:nvPr/>
        </p:nvSpPr>
        <p:spPr>
          <a:xfrm>
            <a:off x="6290177" y="4546667"/>
            <a:ext cx="2796784" cy="316819"/>
          </a:xfrm>
          <a:prstGeom prst="roundRect">
            <a:avLst/>
          </a:prstGeom>
          <a:solidFill>
            <a:srgbClr val="00A79F"/>
          </a:solidFill>
          <a:ln w="28575">
            <a:solidFill>
              <a:schemeClr val="accent2"/>
            </a:solidFill>
          </a:ln>
        </p:spPr>
        <p:txBody>
          <a:bodyPr vert="horz" lIns="18000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en-US" b="1" dirty="0">
                <a:solidFill>
                  <a:schemeClr val="bg1"/>
                </a:solidFill>
              </a:rPr>
              <a:t>Weaker turbulence [1] [1]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8" name="CasellaDiTesto 1">
            <a:extLst>
              <a:ext uri="{FF2B5EF4-FFF2-40B4-BE49-F238E27FC236}">
                <a16:creationId xmlns:a16="http://schemas.microsoft.com/office/drawing/2014/main" id="{A327F8DE-1B4B-B65F-B29E-D5FDCE225645}"/>
              </a:ext>
            </a:extLst>
          </p:cNvPr>
          <p:cNvSpPr txBox="1"/>
          <p:nvPr/>
        </p:nvSpPr>
        <p:spPr>
          <a:xfrm>
            <a:off x="6451919" y="4889784"/>
            <a:ext cx="2640895" cy="246221"/>
          </a:xfrm>
          <a:prstGeom prst="rect">
            <a:avLst/>
          </a:prstGeom>
          <a:noFill/>
          <a:ln w="12700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noProof="0" dirty="0"/>
              <a:t>[1] A. Balestri et al., 2024 PPCF 66 075012</a:t>
            </a:r>
          </a:p>
        </p:txBody>
      </p:sp>
    </p:spTree>
    <p:extLst>
      <p:ext uri="{BB962C8B-B14F-4D97-AF65-F5344CB8AC3E}">
        <p14:creationId xmlns:p14="http://schemas.microsoft.com/office/powerpoint/2010/main" val="27522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5FF70-E850-267B-9951-FC82A281F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BE48A1B4-0847-C3A4-A94F-9852440C0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907" y="131033"/>
            <a:ext cx="8138386" cy="506050"/>
          </a:xfrm>
        </p:spPr>
        <p:txBody>
          <a:bodyPr>
            <a:normAutofit/>
          </a:bodyPr>
          <a:lstStyle/>
          <a:p>
            <a:r>
              <a:rPr lang="en-US" noProof="0" dirty="0"/>
              <a:t>I know, it was a lot to digest… let me summarize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79CD9DB-BBC4-2E13-0B1E-1E322072A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16</a:t>
            </a:fld>
            <a:endParaRPr lang="en-US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sellaDiTesto 14">
                <a:extLst>
                  <a:ext uri="{FF2B5EF4-FFF2-40B4-BE49-F238E27FC236}">
                    <a16:creationId xmlns:a16="http://schemas.microsoft.com/office/drawing/2014/main" id="{0FD0DA0E-FEC2-E3BC-9591-E67D07328ACF}"/>
                  </a:ext>
                </a:extLst>
              </p:cNvPr>
              <p:cNvSpPr txBox="1"/>
              <p:nvPr/>
            </p:nvSpPr>
            <p:spPr>
              <a:xfrm>
                <a:off x="800493" y="790044"/>
                <a:ext cx="7656159" cy="2650238"/>
              </a:xfrm>
              <a:prstGeom prst="roundRect">
                <a:avLst>
                  <a:gd name="adj" fmla="val 7547"/>
                </a:avLst>
              </a:prstGeom>
              <a:solidFill>
                <a:srgbClr val="00A79F">
                  <a:alpha val="20000"/>
                </a:srgbClr>
              </a:solidFill>
              <a:ln w="28575">
                <a:solidFill>
                  <a:srgbClr val="00A79F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1800" noProof="0" dirty="0"/>
                  <a:t>To reduce effectively ITG and TEM turbulence we want: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800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noProof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800" b="0" i="1" noProof="0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noProof="0" dirty="0"/>
                  <a:t> as negative as possible to be away from the resonant condition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it-IT" sz="1800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800" b="0" i="1" noProof="0" smtClean="0">
                            <a:latin typeface="Cambria Math" panose="02040503050406030204" pitchFamily="18" charset="0"/>
                          </a:rPr>
                          <m:t>|</m:t>
                        </m:r>
                        <m:f>
                          <m:fPr>
                            <m:ctrlPr>
                              <a:rPr lang="en-US" sz="1800" i="1" noProof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800" b="0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noProof="0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sz="1800" i="1" noProof="0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sz="1800" i="1" noProof="0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1800" b="0" i="1" noProof="0" smtClean="0">
                                <a:latin typeface="Cambria Math" panose="02040503050406030204" pitchFamily="18" charset="0"/>
                              </a:rPr>
                              <m:t>𝑑𝑧</m:t>
                            </m:r>
                          </m:den>
                        </m:f>
                        <m:r>
                          <a:rPr lang="it-IT" sz="1800" b="0" i="1" noProof="0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</m:d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noProof="0" dirty="0"/>
                  <a:t>, i.e. how much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noProof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noProof="0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sz="1800" noProof="0" dirty="0"/>
                  <a:t> changes along the flux surface, to be as large as possible to push the modes away from the resonance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80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noProof="0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1800" b="0" i="1" noProof="0" smtClean="0">
                                <a:latin typeface="Cambria Math" panose="02040503050406030204" pitchFamily="18" charset="0"/>
                              </a:rPr>
                              <m:t>𝑦𝑦</m:t>
                            </m:r>
                          </m:sub>
                        </m:sSub>
                      </m:e>
                    </m:d>
                    <m:r>
                      <a:rPr lang="en-US" sz="1800" i="1" noProof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noProof="0" dirty="0"/>
                  <a:t>to be as large as possible to increase the FLR effects and suppress turbulence</a:t>
                </a:r>
              </a:p>
              <a:p>
                <a:pPr marL="285750" indent="-285750">
                  <a:buClr>
                    <a:srgbClr val="FF0000"/>
                  </a:buClr>
                  <a:buFont typeface="Wingdings" panose="05000000000000000000" pitchFamily="2" charset="2"/>
                  <a:buChar char="§"/>
                </a:pPr>
                <a:r>
                  <a:rPr lang="en-US" sz="1800" noProof="0" dirty="0"/>
                  <a:t>Parallel dynamics is still complicated to assess, but it seems that if we optimize the above metrics, the parallel dynamics will follow</a:t>
                </a:r>
              </a:p>
            </p:txBody>
          </p:sp>
        </mc:Choice>
        <mc:Fallback>
          <p:sp>
            <p:nvSpPr>
              <p:cNvPr id="8" name="CasellaDiTesto 14">
                <a:extLst>
                  <a:ext uri="{FF2B5EF4-FFF2-40B4-BE49-F238E27FC236}">
                    <a16:creationId xmlns:a16="http://schemas.microsoft.com/office/drawing/2014/main" id="{0FD0DA0E-FEC2-E3BC-9591-E67D07328A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493" y="790044"/>
                <a:ext cx="7656159" cy="2650238"/>
              </a:xfrm>
              <a:prstGeom prst="roundRect">
                <a:avLst>
                  <a:gd name="adj" fmla="val 7547"/>
                </a:avLst>
              </a:prstGeom>
              <a:blipFill>
                <a:blip r:embed="rId2"/>
                <a:stretch>
                  <a:fillRect r="-397" b="-683"/>
                </a:stretch>
              </a:blipFill>
              <a:ln w="28575">
                <a:solidFill>
                  <a:srgbClr val="00A79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asellaDiTesto 14">
            <a:extLst>
              <a:ext uri="{FF2B5EF4-FFF2-40B4-BE49-F238E27FC236}">
                <a16:creationId xmlns:a16="http://schemas.microsoft.com/office/drawing/2014/main" id="{F9A1454E-9894-4808-603F-0877CEC85C16}"/>
              </a:ext>
            </a:extLst>
          </p:cNvPr>
          <p:cNvSpPr txBox="1"/>
          <p:nvPr/>
        </p:nvSpPr>
        <p:spPr>
          <a:xfrm>
            <a:off x="2007582" y="4017789"/>
            <a:ext cx="5128836" cy="671334"/>
          </a:xfrm>
          <a:prstGeom prst="roundRect">
            <a:avLst>
              <a:gd name="adj" fmla="val 7547"/>
            </a:avLst>
          </a:prstGeom>
          <a:solidFill>
            <a:schemeClr val="accent1">
              <a:alpha val="20000"/>
            </a:schemeClr>
          </a:solidFill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800" noProof="0" dirty="0"/>
              <a:t>Tested on simplified scenarios [1]. We can test it on more realistic scenarios</a:t>
            </a:r>
          </a:p>
        </p:txBody>
      </p:sp>
      <p:sp>
        <p:nvSpPr>
          <p:cNvPr id="6" name="CasellaDiTesto 1">
            <a:extLst>
              <a:ext uri="{FF2B5EF4-FFF2-40B4-BE49-F238E27FC236}">
                <a16:creationId xmlns:a16="http://schemas.microsoft.com/office/drawing/2014/main" id="{E007AE7B-685A-02AA-FF44-6692DDD5C9C0}"/>
              </a:ext>
            </a:extLst>
          </p:cNvPr>
          <p:cNvSpPr txBox="1"/>
          <p:nvPr/>
        </p:nvSpPr>
        <p:spPr>
          <a:xfrm>
            <a:off x="6451919" y="4867299"/>
            <a:ext cx="2640895" cy="246221"/>
          </a:xfrm>
          <a:prstGeom prst="rect">
            <a:avLst/>
          </a:prstGeom>
          <a:noFill/>
          <a:ln w="12700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noProof="0" dirty="0"/>
              <a:t>[1] A. Balestri et al., 2024 PPCF 66 075012</a:t>
            </a:r>
          </a:p>
        </p:txBody>
      </p:sp>
    </p:spTree>
    <p:extLst>
      <p:ext uri="{BB962C8B-B14F-4D97-AF65-F5344CB8AC3E}">
        <p14:creationId xmlns:p14="http://schemas.microsoft.com/office/powerpoint/2010/main" val="233137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8AB98-22A4-B024-8ADD-4073D74C7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3B20017-47E0-8086-5492-1C2E5A482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17</a:t>
            </a:fld>
            <a:endParaRPr lang="en-US" noProof="0" dirty="0"/>
          </a:p>
        </p:txBody>
      </p:sp>
      <p:sp>
        <p:nvSpPr>
          <p:cNvPr id="7" name="Titolo 2">
            <a:extLst>
              <a:ext uri="{FF2B5EF4-FFF2-40B4-BE49-F238E27FC236}">
                <a16:creationId xmlns:a16="http://schemas.microsoft.com/office/drawing/2014/main" id="{D8A5C6DE-03F0-AAF4-D9FE-987B8A433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5949149" cy="605343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Testing importance of magnetic drift and FLR effects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sellaDiTesto 1">
                <a:extLst>
                  <a:ext uri="{FF2B5EF4-FFF2-40B4-BE49-F238E27FC236}">
                    <a16:creationId xmlns:a16="http://schemas.microsoft.com/office/drawing/2014/main" id="{315310D4-6FA1-3876-E98E-5A7DE1DAB63D}"/>
                  </a:ext>
                </a:extLst>
              </p:cNvPr>
              <p:cNvSpPr txBox="1"/>
              <p:nvPr/>
            </p:nvSpPr>
            <p:spPr>
              <a:xfrm>
                <a:off x="6945287" y="3069797"/>
                <a:ext cx="2091928" cy="1534478"/>
              </a:xfrm>
              <a:prstGeom prst="roundRect">
                <a:avLst>
                  <a:gd name="adj" fmla="val 6992"/>
                </a:avLst>
              </a:prstGeom>
              <a:solidFill>
                <a:srgbClr val="00A79F">
                  <a:alpha val="20000"/>
                </a:srgbClr>
              </a:solidFill>
              <a:ln w="28575">
                <a:solidFill>
                  <a:srgbClr val="00A79F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/>
                  <a:t>Proxies predict a substantial beneficial effect of NT on transport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it-IT" sz="1800" i="1">
                            <a:latin typeface="Cambria Math" panose="02040503050406030204" pitchFamily="18" charset="0"/>
                          </a:rPr>
                          <m:t>𝑡𝑜𝑟</m:t>
                        </m:r>
                      </m:sub>
                    </m:sSub>
                    <m:r>
                      <a:rPr lang="it-IT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18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it-IT" sz="1800" i="1">
                        <a:latin typeface="Cambria Math" panose="02040503050406030204" pitchFamily="18" charset="0"/>
                      </a:rPr>
                      <m:t>0.</m:t>
                    </m:r>
                    <m:r>
                      <a:rPr lang="it-IT" sz="18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it-IT" sz="18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it-IT" sz="1800" b="0" i="1" smtClean="0">
                        <a:latin typeface="Cambria Math" panose="02040503050406030204" pitchFamily="18" charset="0"/>
                      </a:rPr>
                      <m:t>,1.0]</m:t>
                    </m:r>
                  </m:oMath>
                </a14:m>
                <a:r>
                  <a:rPr lang="en-US" sz="1800" dirty="0"/>
                  <a:t> </a:t>
                </a:r>
              </a:p>
            </p:txBody>
          </p:sp>
        </mc:Choice>
        <mc:Fallback>
          <p:sp>
            <p:nvSpPr>
              <p:cNvPr id="10" name="CasellaDiTesto 1">
                <a:extLst>
                  <a:ext uri="{FF2B5EF4-FFF2-40B4-BE49-F238E27FC236}">
                    <a16:creationId xmlns:a16="http://schemas.microsoft.com/office/drawing/2014/main" id="{315310D4-6FA1-3876-E98E-5A7DE1DAB6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5287" y="3069797"/>
                <a:ext cx="2091928" cy="1534478"/>
              </a:xfrm>
              <a:prstGeom prst="roundRect">
                <a:avLst>
                  <a:gd name="adj" fmla="val 6992"/>
                </a:avLst>
              </a:prstGeom>
              <a:blipFill>
                <a:blip r:embed="rId2"/>
                <a:stretch>
                  <a:fillRect l="-287" r="-2874" b="-781"/>
                </a:stretch>
              </a:blipFill>
              <a:ln w="28575">
                <a:solidFill>
                  <a:srgbClr val="00A79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4153AE4A-CEAD-A7B0-F6F8-B29D5AA73D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913" t="3796" r="17224"/>
          <a:stretch>
            <a:fillRect/>
          </a:stretch>
        </p:blipFill>
        <p:spPr>
          <a:xfrm>
            <a:off x="0" y="996097"/>
            <a:ext cx="2091928" cy="41474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085110-4BD0-2250-BF18-9F8A89AD1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3191" y="1072373"/>
            <a:ext cx="4670833" cy="3994849"/>
          </a:xfrm>
          <a:prstGeom prst="rect">
            <a:avLst/>
          </a:prstGeom>
        </p:spPr>
      </p:pic>
      <p:sp>
        <p:nvSpPr>
          <p:cNvPr id="9" name="CasellaDiTesto 1">
            <a:extLst>
              <a:ext uri="{FF2B5EF4-FFF2-40B4-BE49-F238E27FC236}">
                <a16:creationId xmlns:a16="http://schemas.microsoft.com/office/drawing/2014/main" id="{DD4A2846-4768-C7D4-3733-93363DC46920}"/>
              </a:ext>
            </a:extLst>
          </p:cNvPr>
          <p:cNvSpPr txBox="1"/>
          <p:nvPr/>
        </p:nvSpPr>
        <p:spPr>
          <a:xfrm>
            <a:off x="6960809" y="1255706"/>
            <a:ext cx="2091928" cy="1246763"/>
          </a:xfrm>
          <a:prstGeom prst="roundRect">
            <a:avLst>
              <a:gd name="adj" fmla="val 6992"/>
            </a:avLst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/>
              <a:t>Let’s consider an experimental NT/PT couple from TCV [1,2] </a:t>
            </a:r>
          </a:p>
        </p:txBody>
      </p:sp>
      <p:sp>
        <p:nvSpPr>
          <p:cNvPr id="15" name="CasellaDiTesto 1">
            <a:extLst>
              <a:ext uri="{FF2B5EF4-FFF2-40B4-BE49-F238E27FC236}">
                <a16:creationId xmlns:a16="http://schemas.microsoft.com/office/drawing/2014/main" id="{0D62E28D-53BE-0D3F-4402-C24DF6419BA3}"/>
              </a:ext>
            </a:extLst>
          </p:cNvPr>
          <p:cNvSpPr txBox="1"/>
          <p:nvPr/>
        </p:nvSpPr>
        <p:spPr>
          <a:xfrm>
            <a:off x="6451919" y="482791"/>
            <a:ext cx="2640895" cy="400110"/>
          </a:xfrm>
          <a:prstGeom prst="rect">
            <a:avLst/>
          </a:prstGeom>
          <a:noFill/>
          <a:ln w="12700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noProof="0" dirty="0"/>
              <a:t>[1] A. Balestri et al., 2024 PPCF 66 </a:t>
            </a:r>
            <a:r>
              <a:rPr lang="en-US" sz="1000" dirty="0"/>
              <a:t>065031</a:t>
            </a:r>
          </a:p>
          <a:p>
            <a:r>
              <a:rPr lang="en-US" sz="1000" dirty="0"/>
              <a:t>[2] A. Mariani et al., 2024 NF 64 106024</a:t>
            </a:r>
            <a:endParaRPr lang="en-US" sz="1000" noProof="0" dirty="0"/>
          </a:p>
        </p:txBody>
      </p:sp>
    </p:spTree>
    <p:extLst>
      <p:ext uri="{BB962C8B-B14F-4D97-AF65-F5344CB8AC3E}">
        <p14:creationId xmlns:p14="http://schemas.microsoft.com/office/powerpoint/2010/main" val="3052096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B19B6-2A12-8256-2439-0BC337342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9EB47A9-B7CA-3FDF-1426-E4D49963C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18</a:t>
            </a:fld>
            <a:endParaRPr lang="en-US" noProof="0" dirty="0"/>
          </a:p>
        </p:txBody>
      </p:sp>
      <p:sp>
        <p:nvSpPr>
          <p:cNvPr id="7" name="Titolo 2">
            <a:extLst>
              <a:ext uri="{FF2B5EF4-FFF2-40B4-BE49-F238E27FC236}">
                <a16:creationId xmlns:a16="http://schemas.microsoft.com/office/drawing/2014/main" id="{F1482171-E9C7-D6B8-B845-EB6FD7A83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5949149" cy="605343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Testing importance of magnetic drift and FLR effects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sellaDiTesto 1">
                <a:extLst>
                  <a:ext uri="{FF2B5EF4-FFF2-40B4-BE49-F238E27FC236}">
                    <a16:creationId xmlns:a16="http://schemas.microsoft.com/office/drawing/2014/main" id="{EC6E4A43-27A7-43D6-F8B5-2F04699809DF}"/>
                  </a:ext>
                </a:extLst>
              </p:cNvPr>
              <p:cNvSpPr txBox="1"/>
              <p:nvPr/>
            </p:nvSpPr>
            <p:spPr>
              <a:xfrm>
                <a:off x="6235908" y="953404"/>
                <a:ext cx="2816255" cy="1246763"/>
              </a:xfrm>
              <a:prstGeom prst="roundRect">
                <a:avLst>
                  <a:gd name="adj" fmla="val 6992"/>
                </a:avLst>
              </a:prstGeom>
              <a:solidFill>
                <a:srgbClr val="00A79F">
                  <a:alpha val="20000"/>
                </a:srgbClr>
              </a:solidFill>
              <a:ln w="28575">
                <a:solidFill>
                  <a:srgbClr val="00A79F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noProof="0" dirty="0"/>
                  <a:t>Linear simulations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800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800" b="0" i="1" noProof="0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it-IT" sz="1800" b="0" i="1" noProof="0" smtClean="0">
                            <a:latin typeface="Cambria Math" panose="02040503050406030204" pitchFamily="18" charset="0"/>
                          </a:rPr>
                          <m:t>𝑡𝑜𝑟</m:t>
                        </m:r>
                      </m:sub>
                    </m:sSub>
                    <m:r>
                      <a:rPr lang="it-IT" sz="1800" b="0" i="1" noProof="0" smtClean="0">
                        <a:latin typeface="Cambria Math" panose="02040503050406030204" pitchFamily="18" charset="0"/>
                      </a:rPr>
                      <m:t>=0.95 </m:t>
                    </m:r>
                  </m:oMath>
                </a14:m>
                <a:r>
                  <a:rPr lang="en-US" sz="1800" noProof="0" dirty="0"/>
                  <a:t>of two TCV discharges with equal and fixed gradients [1]</a:t>
                </a:r>
              </a:p>
            </p:txBody>
          </p:sp>
        </mc:Choice>
        <mc:Fallback>
          <p:sp>
            <p:nvSpPr>
              <p:cNvPr id="10" name="CasellaDiTesto 1">
                <a:extLst>
                  <a:ext uri="{FF2B5EF4-FFF2-40B4-BE49-F238E27FC236}">
                    <a16:creationId xmlns:a16="http://schemas.microsoft.com/office/drawing/2014/main" id="{EC6E4A43-27A7-43D6-F8B5-2F04699809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908" y="953404"/>
                <a:ext cx="2816255" cy="1246763"/>
              </a:xfrm>
              <a:prstGeom prst="roundRect">
                <a:avLst>
                  <a:gd name="adj" fmla="val 6992"/>
                </a:avLst>
              </a:prstGeom>
              <a:blipFill>
                <a:blip r:embed="rId2"/>
                <a:stretch>
                  <a:fillRect l="-428" b="-3810"/>
                </a:stretch>
              </a:blipFill>
              <a:ln w="28575">
                <a:solidFill>
                  <a:srgbClr val="00A79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asellaDiTesto 1">
            <a:extLst>
              <a:ext uri="{FF2B5EF4-FFF2-40B4-BE49-F238E27FC236}">
                <a16:creationId xmlns:a16="http://schemas.microsoft.com/office/drawing/2014/main" id="{AF0889E5-CE83-E16A-EB38-2E3CCB6F9AFB}"/>
              </a:ext>
            </a:extLst>
          </p:cNvPr>
          <p:cNvSpPr txBox="1"/>
          <p:nvPr/>
        </p:nvSpPr>
        <p:spPr>
          <a:xfrm>
            <a:off x="6220918" y="2463810"/>
            <a:ext cx="2816256" cy="959048"/>
          </a:xfrm>
          <a:prstGeom prst="roundRect">
            <a:avLst>
              <a:gd name="adj" fmla="val 6534"/>
            </a:avLst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noProof="0" dirty="0"/>
              <a:t>Consistently with previous results, we have TEM dominated regimes.</a:t>
            </a:r>
          </a:p>
        </p:txBody>
      </p:sp>
      <p:sp>
        <p:nvSpPr>
          <p:cNvPr id="11" name="CasellaDiTesto 1">
            <a:extLst>
              <a:ext uri="{FF2B5EF4-FFF2-40B4-BE49-F238E27FC236}">
                <a16:creationId xmlns:a16="http://schemas.microsoft.com/office/drawing/2014/main" id="{53BE1837-2AF8-E089-4257-50E363A49A4D}"/>
              </a:ext>
            </a:extLst>
          </p:cNvPr>
          <p:cNvSpPr txBox="1"/>
          <p:nvPr/>
        </p:nvSpPr>
        <p:spPr>
          <a:xfrm>
            <a:off x="6235908" y="3667879"/>
            <a:ext cx="2816256" cy="959048"/>
          </a:xfrm>
          <a:prstGeom prst="roundRect">
            <a:avLst>
              <a:gd name="adj" fmla="val 6534"/>
            </a:avLst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noProof="0" dirty="0"/>
              <a:t>NT shows the usual linear stabilization of modes </a:t>
            </a:r>
            <a:r>
              <a:rPr lang="en-US" sz="1800" noProof="0" dirty="0" err="1"/>
              <a:t>wrt</a:t>
            </a:r>
            <a:r>
              <a:rPr lang="en-US" sz="1800" noProof="0" dirty="0"/>
              <a:t> PT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44D24E-28BE-BDEB-CF4D-BAD02FDCB0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913" t="3796" r="17224"/>
          <a:stretch>
            <a:fillRect/>
          </a:stretch>
        </p:blipFill>
        <p:spPr>
          <a:xfrm>
            <a:off x="0" y="996097"/>
            <a:ext cx="2091928" cy="41474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0A046BC-818F-B6E4-30B9-1A01A389CD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754" r="5410"/>
          <a:stretch>
            <a:fillRect/>
          </a:stretch>
        </p:blipFill>
        <p:spPr>
          <a:xfrm>
            <a:off x="2023672" y="855968"/>
            <a:ext cx="4107305" cy="2286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07CAA1C-846B-9865-C0A9-0C363D3AAE9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82" r="5082"/>
          <a:stretch/>
        </p:blipFill>
        <p:spPr>
          <a:xfrm>
            <a:off x="2084033" y="2857500"/>
            <a:ext cx="4107305" cy="2286000"/>
          </a:xfrm>
          <a:prstGeom prst="rect">
            <a:avLst/>
          </a:prstGeom>
        </p:spPr>
      </p:pic>
      <p:sp>
        <p:nvSpPr>
          <p:cNvPr id="17" name="CasellaDiTesto 1">
            <a:extLst>
              <a:ext uri="{FF2B5EF4-FFF2-40B4-BE49-F238E27FC236}">
                <a16:creationId xmlns:a16="http://schemas.microsoft.com/office/drawing/2014/main" id="{BDC0C3E0-FD59-7A21-5279-4F82B2CF3803}"/>
              </a:ext>
            </a:extLst>
          </p:cNvPr>
          <p:cNvSpPr txBox="1"/>
          <p:nvPr/>
        </p:nvSpPr>
        <p:spPr>
          <a:xfrm>
            <a:off x="6451919" y="482791"/>
            <a:ext cx="2640895" cy="400110"/>
          </a:xfrm>
          <a:prstGeom prst="rect">
            <a:avLst/>
          </a:prstGeom>
          <a:noFill/>
          <a:ln w="12700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noProof="0" dirty="0"/>
              <a:t>[1] A. Balestri et al., 2024 PPCF 66 </a:t>
            </a:r>
            <a:r>
              <a:rPr lang="en-US" sz="1000" dirty="0"/>
              <a:t>065031</a:t>
            </a:r>
          </a:p>
          <a:p>
            <a:r>
              <a:rPr lang="en-US" sz="1000" dirty="0"/>
              <a:t>[2] A. Mariani et al., 2024 NF 64 106024</a:t>
            </a:r>
            <a:endParaRPr lang="en-US" sz="1000" noProof="0" dirty="0"/>
          </a:p>
        </p:txBody>
      </p:sp>
    </p:spTree>
    <p:extLst>
      <p:ext uri="{BB962C8B-B14F-4D97-AF65-F5344CB8AC3E}">
        <p14:creationId xmlns:p14="http://schemas.microsoft.com/office/powerpoint/2010/main" val="299369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73FBE-D869-490B-79D5-1AF4ED0D5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490969A-D0EE-7635-1D91-8E20120785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68" r="5168"/>
          <a:stretch/>
        </p:blipFill>
        <p:spPr>
          <a:xfrm>
            <a:off x="0" y="960134"/>
            <a:ext cx="6562701" cy="3659574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A716C4C-F65F-5645-1027-980A1B1C3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19</a:t>
            </a:fld>
            <a:endParaRPr lang="en-US" noProof="0" dirty="0"/>
          </a:p>
        </p:txBody>
      </p:sp>
      <p:sp>
        <p:nvSpPr>
          <p:cNvPr id="7" name="Titolo 2">
            <a:extLst>
              <a:ext uri="{FF2B5EF4-FFF2-40B4-BE49-F238E27FC236}">
                <a16:creationId xmlns:a16="http://schemas.microsoft.com/office/drawing/2014/main" id="{95BCC638-4576-D1E1-3EF8-61408978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6365355" cy="605343"/>
          </a:xfrm>
        </p:spPr>
        <p:txBody>
          <a:bodyPr>
            <a:normAutofit fontScale="90000"/>
          </a:bodyPr>
          <a:lstStyle/>
          <a:p>
            <a:r>
              <a:rPr lang="en-US" dirty="0"/>
              <a:t>Testing importance of magnetic drift and FLR effects </a:t>
            </a:r>
            <a:endParaRPr lang="en-US" noProof="0" dirty="0"/>
          </a:p>
        </p:txBody>
      </p:sp>
      <p:sp>
        <p:nvSpPr>
          <p:cNvPr id="10" name="CasellaDiTesto 1">
            <a:extLst>
              <a:ext uri="{FF2B5EF4-FFF2-40B4-BE49-F238E27FC236}">
                <a16:creationId xmlns:a16="http://schemas.microsoft.com/office/drawing/2014/main" id="{1B3CA6AC-C87A-3C0B-2E5E-CF1D5BA23A45}"/>
              </a:ext>
            </a:extLst>
          </p:cNvPr>
          <p:cNvSpPr txBox="1"/>
          <p:nvPr/>
        </p:nvSpPr>
        <p:spPr>
          <a:xfrm>
            <a:off x="6519477" y="953404"/>
            <a:ext cx="2480222" cy="1534478"/>
          </a:xfrm>
          <a:prstGeom prst="roundRect">
            <a:avLst>
              <a:gd name="adj" fmla="val 6992"/>
            </a:avLst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noProof="0" dirty="0"/>
              <a:t>Nonlinear simulations show substantial reduction of turbulence from PT to NT shape.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8234F7E-077A-2FB5-92E3-4E7A16123940}"/>
              </a:ext>
            </a:extLst>
          </p:cNvPr>
          <p:cNvSpPr txBox="1"/>
          <p:nvPr/>
        </p:nvSpPr>
        <p:spPr>
          <a:xfrm>
            <a:off x="6519478" y="2796097"/>
            <a:ext cx="2480221" cy="2109907"/>
          </a:xfrm>
          <a:prstGeom prst="roundRect">
            <a:avLst>
              <a:gd name="adj" fmla="val 6534"/>
            </a:avLst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noProof="0" dirty="0"/>
              <a:t>Swapping magnetic drift velocity and FLR effects between geometry allows to recover a good part of the difference between NT and PT.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CDB294-4E64-ADA2-565E-89F2DC181A08}"/>
              </a:ext>
            </a:extLst>
          </p:cNvPr>
          <p:cNvSpPr/>
          <p:nvPr/>
        </p:nvSpPr>
        <p:spPr>
          <a:xfrm>
            <a:off x="2133952" y="1637970"/>
            <a:ext cx="866692" cy="2846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8E94DD-A3BF-7FFB-ACF2-0E93643BFFF9}"/>
              </a:ext>
            </a:extLst>
          </p:cNvPr>
          <p:cNvSpPr/>
          <p:nvPr/>
        </p:nvSpPr>
        <p:spPr>
          <a:xfrm>
            <a:off x="3000644" y="1577748"/>
            <a:ext cx="866692" cy="2846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EFC2B1-29A1-015F-975A-3A0685BA5888}"/>
              </a:ext>
            </a:extLst>
          </p:cNvPr>
          <p:cNvSpPr/>
          <p:nvPr/>
        </p:nvSpPr>
        <p:spPr>
          <a:xfrm>
            <a:off x="3867335" y="1577748"/>
            <a:ext cx="922021" cy="2846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CasellaDiTesto 1">
            <a:extLst>
              <a:ext uri="{FF2B5EF4-FFF2-40B4-BE49-F238E27FC236}">
                <a16:creationId xmlns:a16="http://schemas.microsoft.com/office/drawing/2014/main" id="{5242E0CD-9B7F-9C12-13D9-672DCCB0E540}"/>
              </a:ext>
            </a:extLst>
          </p:cNvPr>
          <p:cNvSpPr txBox="1"/>
          <p:nvPr/>
        </p:nvSpPr>
        <p:spPr>
          <a:xfrm>
            <a:off x="580409" y="960134"/>
            <a:ext cx="3107086" cy="246221"/>
          </a:xfrm>
          <a:prstGeom prst="rect">
            <a:avLst/>
          </a:prstGeom>
          <a:noFill/>
          <a:ln w="12700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dirty="0"/>
              <a:t>Adapted from A. Mariani et al. (submitted to PPCF)</a:t>
            </a:r>
            <a:endParaRPr lang="en-US" sz="1000" noProof="0" dirty="0"/>
          </a:p>
        </p:txBody>
      </p:sp>
    </p:spTree>
    <p:extLst>
      <p:ext uri="{BB962C8B-B14F-4D97-AF65-F5344CB8AC3E}">
        <p14:creationId xmlns:p14="http://schemas.microsoft.com/office/powerpoint/2010/main" val="33454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64BFD-30B3-7769-F7BC-DAF10B53B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F1E71FE-AE8A-35C1-1A2E-248F142B16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96" r="12558"/>
          <a:stretch>
            <a:fillRect/>
          </a:stretch>
        </p:blipFill>
        <p:spPr>
          <a:xfrm>
            <a:off x="3721007" y="1480571"/>
            <a:ext cx="2290482" cy="352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09C700-C7EB-4F7D-1467-22BE393500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796" r="9447"/>
          <a:stretch>
            <a:fillRect/>
          </a:stretch>
        </p:blipFill>
        <p:spPr>
          <a:xfrm>
            <a:off x="1891586" y="1444019"/>
            <a:ext cx="1962117" cy="3528000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12891FF-00C2-DDB0-B957-6D963DD41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20</a:t>
            </a:fld>
            <a:endParaRPr lang="en-US" noProof="0" dirty="0"/>
          </a:p>
        </p:txBody>
      </p:sp>
      <p:sp>
        <p:nvSpPr>
          <p:cNvPr id="7" name="Titolo 2">
            <a:extLst>
              <a:ext uri="{FF2B5EF4-FFF2-40B4-BE49-F238E27FC236}">
                <a16:creationId xmlns:a16="http://schemas.microsoft.com/office/drawing/2014/main" id="{6C04924E-4416-42B6-9CFB-D15C2CC79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5240823" cy="605343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Further validation in realistic ITG scenarios from different tokamaks (DIII-D, AUG, JET)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D5BBB9-8D85-9C0C-D786-BD4A93B555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765" r="9658"/>
          <a:stretch>
            <a:fillRect/>
          </a:stretch>
        </p:blipFill>
        <p:spPr>
          <a:xfrm>
            <a:off x="22281" y="1480571"/>
            <a:ext cx="1962150" cy="3528000"/>
          </a:xfrm>
          <a:prstGeom prst="rect">
            <a:avLst/>
          </a:prstGeom>
        </p:spPr>
      </p:pic>
      <p:sp>
        <p:nvSpPr>
          <p:cNvPr id="17" name="Segnaposto contenuto 1">
            <a:extLst>
              <a:ext uri="{FF2B5EF4-FFF2-40B4-BE49-F238E27FC236}">
                <a16:creationId xmlns:a16="http://schemas.microsoft.com/office/drawing/2014/main" id="{B80F3CB8-28B8-1069-1F82-2FE422BB30A3}"/>
              </a:ext>
            </a:extLst>
          </p:cNvPr>
          <p:cNvSpPr txBox="1">
            <a:spLocks/>
          </p:cNvSpPr>
          <p:nvPr/>
        </p:nvSpPr>
        <p:spPr>
          <a:xfrm>
            <a:off x="5996966" y="92387"/>
            <a:ext cx="2749470" cy="1388184"/>
          </a:xfrm>
          <a:prstGeom prst="roundRect">
            <a:avLst>
              <a:gd name="adj" fmla="val 4218"/>
            </a:avLst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vert="horz" lIns="18000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noProof="0" dirty="0"/>
              <a:t>DIII-D</a:t>
            </a:r>
          </a:p>
          <a:p>
            <a:pPr marL="0" indent="0">
              <a:buNone/>
            </a:pPr>
            <a:r>
              <a:rPr lang="en-US" noProof="0" dirty="0"/>
              <a:t>NT shot #171241 [1]</a:t>
            </a:r>
          </a:p>
          <a:p>
            <a:pPr marL="0" indent="0">
              <a:buNone/>
            </a:pPr>
            <a:r>
              <a:rPr lang="en-US" noProof="0" dirty="0"/>
              <a:t>PT produced with CHEASE flipping LCFS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63DE56-BA48-A7CE-039B-C0FAE8D224AB}"/>
              </a:ext>
            </a:extLst>
          </p:cNvPr>
          <p:cNvSpPr txBox="1"/>
          <p:nvPr/>
        </p:nvSpPr>
        <p:spPr>
          <a:xfrm>
            <a:off x="904963" y="1591890"/>
            <a:ext cx="946205" cy="300082"/>
          </a:xfrm>
          <a:prstGeom prst="rect">
            <a:avLst/>
          </a:prstGeom>
          <a:solidFill>
            <a:srgbClr val="00A79F"/>
          </a:solidFill>
        </p:spPr>
        <p:txBody>
          <a:bodyPr wrap="square" rtlCol="0">
            <a:spAutoFit/>
          </a:bodyPr>
          <a:lstStyle/>
          <a:p>
            <a:r>
              <a:rPr lang="en-US" b="1" noProof="0" dirty="0">
                <a:solidFill>
                  <a:schemeClr val="bg1"/>
                </a:solidFill>
              </a:rPr>
              <a:t>DIII-D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B7BD4F-13ED-C6BB-4C70-0A8FB9CE34B3}"/>
              </a:ext>
            </a:extLst>
          </p:cNvPr>
          <p:cNvSpPr txBox="1"/>
          <p:nvPr/>
        </p:nvSpPr>
        <p:spPr>
          <a:xfrm>
            <a:off x="2658496" y="4258561"/>
            <a:ext cx="946205" cy="300082"/>
          </a:xfrm>
          <a:prstGeom prst="rect">
            <a:avLst/>
          </a:prstGeom>
          <a:solidFill>
            <a:srgbClr val="00A79F"/>
          </a:solidFill>
        </p:spPr>
        <p:txBody>
          <a:bodyPr wrap="square" rtlCol="0">
            <a:spAutoFit/>
          </a:bodyPr>
          <a:lstStyle/>
          <a:p>
            <a:r>
              <a:rPr lang="en-US" b="1" noProof="0" dirty="0">
                <a:solidFill>
                  <a:schemeClr val="bg1"/>
                </a:solidFill>
              </a:rPr>
              <a:t>AUG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CF3EBA-3DBC-CCC1-CC56-9938B7C6A629}"/>
              </a:ext>
            </a:extLst>
          </p:cNvPr>
          <p:cNvSpPr txBox="1"/>
          <p:nvPr/>
        </p:nvSpPr>
        <p:spPr>
          <a:xfrm>
            <a:off x="4923831" y="4304204"/>
            <a:ext cx="946205" cy="300082"/>
          </a:xfrm>
          <a:prstGeom prst="rect">
            <a:avLst/>
          </a:prstGeom>
          <a:solidFill>
            <a:srgbClr val="00A79F"/>
          </a:solidFill>
        </p:spPr>
        <p:txBody>
          <a:bodyPr wrap="square" rtlCol="0">
            <a:spAutoFit/>
          </a:bodyPr>
          <a:lstStyle/>
          <a:p>
            <a:r>
              <a:rPr lang="en-US" b="1" noProof="0" dirty="0">
                <a:solidFill>
                  <a:schemeClr val="bg1"/>
                </a:solidFill>
              </a:rPr>
              <a:t>JET</a:t>
            </a:r>
          </a:p>
        </p:txBody>
      </p:sp>
      <p:sp>
        <p:nvSpPr>
          <p:cNvPr id="21" name="Segnaposto contenuto 1">
            <a:extLst>
              <a:ext uri="{FF2B5EF4-FFF2-40B4-BE49-F238E27FC236}">
                <a16:creationId xmlns:a16="http://schemas.microsoft.com/office/drawing/2014/main" id="{BDD738E0-CDE8-A29E-0A1E-C22FE4A5C987}"/>
              </a:ext>
            </a:extLst>
          </p:cNvPr>
          <p:cNvSpPr txBox="1">
            <a:spLocks/>
          </p:cNvSpPr>
          <p:nvPr/>
        </p:nvSpPr>
        <p:spPr>
          <a:xfrm>
            <a:off x="5996966" y="1602435"/>
            <a:ext cx="2749469" cy="1156675"/>
          </a:xfrm>
          <a:prstGeom prst="roundRect">
            <a:avLst>
              <a:gd name="adj" fmla="val 4716"/>
            </a:avLst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vert="horz" lIns="18000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noProof="0" dirty="0"/>
              <a:t>AUG</a:t>
            </a:r>
          </a:p>
          <a:p>
            <a:pPr marL="0" indent="0">
              <a:buNone/>
            </a:pPr>
            <a:r>
              <a:rPr lang="en-US" noProof="0" dirty="0"/>
              <a:t>NT shot #43493 [2]</a:t>
            </a:r>
          </a:p>
          <a:p>
            <a:pPr marL="0" indent="0">
              <a:buNone/>
            </a:pPr>
            <a:r>
              <a:rPr lang="en-US" noProof="0" dirty="0"/>
              <a:t>PT shot #36157 [3]</a:t>
            </a:r>
          </a:p>
        </p:txBody>
      </p:sp>
      <p:sp>
        <p:nvSpPr>
          <p:cNvPr id="22" name="Segnaposto contenuto 1">
            <a:extLst>
              <a:ext uri="{FF2B5EF4-FFF2-40B4-BE49-F238E27FC236}">
                <a16:creationId xmlns:a16="http://schemas.microsoft.com/office/drawing/2014/main" id="{AEF3F5A8-421D-0E57-B2E7-0E077787820F}"/>
              </a:ext>
            </a:extLst>
          </p:cNvPr>
          <p:cNvSpPr txBox="1">
            <a:spLocks/>
          </p:cNvSpPr>
          <p:nvPr/>
        </p:nvSpPr>
        <p:spPr>
          <a:xfrm>
            <a:off x="5996967" y="2886102"/>
            <a:ext cx="2749470" cy="1388185"/>
          </a:xfrm>
          <a:prstGeom prst="roundRect">
            <a:avLst>
              <a:gd name="adj" fmla="val 4716"/>
            </a:avLst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vert="horz" lIns="18000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noProof="0" dirty="0"/>
              <a:t>JET</a:t>
            </a:r>
          </a:p>
          <a:p>
            <a:pPr marL="0" indent="0">
              <a:buNone/>
            </a:pPr>
            <a:r>
              <a:rPr lang="en-US" noProof="0" dirty="0"/>
              <a:t>NT shot #105835 [4]</a:t>
            </a:r>
          </a:p>
          <a:p>
            <a:pPr marL="0" indent="0">
              <a:buNone/>
            </a:pPr>
            <a:r>
              <a:rPr lang="en-US" noProof="0" dirty="0"/>
              <a:t>PT produced with CHEASE flipping LCFS</a:t>
            </a:r>
          </a:p>
        </p:txBody>
      </p:sp>
      <p:sp>
        <p:nvSpPr>
          <p:cNvPr id="23" name="CasellaDiTesto 1">
            <a:extLst>
              <a:ext uri="{FF2B5EF4-FFF2-40B4-BE49-F238E27FC236}">
                <a16:creationId xmlns:a16="http://schemas.microsoft.com/office/drawing/2014/main" id="{960ADCD6-6112-F5CB-B609-719C770A2DCE}"/>
              </a:ext>
            </a:extLst>
          </p:cNvPr>
          <p:cNvSpPr txBox="1"/>
          <p:nvPr/>
        </p:nvSpPr>
        <p:spPr>
          <a:xfrm>
            <a:off x="5993349" y="4391447"/>
            <a:ext cx="2816700" cy="707886"/>
          </a:xfrm>
          <a:prstGeom prst="rect">
            <a:avLst/>
          </a:prstGeom>
          <a:noFill/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noProof="0" dirty="0"/>
              <a:t>[1] A. Marinoni et al., 2024 NF 64 086045 </a:t>
            </a:r>
          </a:p>
          <a:p>
            <a:r>
              <a:rPr lang="en-US" sz="1000" noProof="0" dirty="0"/>
              <a:t>[2] B. </a:t>
            </a:r>
            <a:r>
              <a:rPr lang="en-US" sz="1000" noProof="0" dirty="0" err="1"/>
              <a:t>Vanovac</a:t>
            </a:r>
            <a:r>
              <a:rPr lang="en-US" sz="1000" noProof="0" dirty="0"/>
              <a:t> et al., </a:t>
            </a:r>
            <a:r>
              <a:rPr lang="en-US" sz="1000" dirty="0"/>
              <a:t>2026 NF, 66 106040</a:t>
            </a:r>
            <a:endParaRPr lang="en-US" sz="1000" noProof="0" dirty="0"/>
          </a:p>
          <a:p>
            <a:r>
              <a:rPr lang="en-US" sz="1000" noProof="0" dirty="0"/>
              <a:t>[3] L. Aucone et al., 2024 PPCF 66 075013</a:t>
            </a:r>
          </a:p>
          <a:p>
            <a:r>
              <a:rPr lang="en-US" sz="1000" noProof="0" dirty="0"/>
              <a:t>[4] O. Sauter et al., 2024 APS-DPP meeting</a:t>
            </a:r>
          </a:p>
        </p:txBody>
      </p:sp>
    </p:spTree>
    <p:extLst>
      <p:ext uri="{BB962C8B-B14F-4D97-AF65-F5344CB8AC3E}">
        <p14:creationId xmlns:p14="http://schemas.microsoft.com/office/powerpoint/2010/main" val="2127789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587DC-CBE2-4141-936D-2D81DD102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2CB2BCD-AA83-4948-8F9D-915BBCBFC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21</a:t>
            </a:fld>
            <a:endParaRPr lang="en-US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itolo 2">
                <a:extLst>
                  <a:ext uri="{FF2B5EF4-FFF2-40B4-BE49-F238E27FC236}">
                    <a16:creationId xmlns:a16="http://schemas.microsoft.com/office/drawing/2014/main" id="{CD1BA9FC-A504-4A45-130F-5B24E731E27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904875" y="131032"/>
                <a:ext cx="5949149" cy="783368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noProof="0" dirty="0"/>
                  <a:t>Proxies predict stabilization of turbulence in AUG-NT scenario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b="1" i="1" noProof="0" smtClean="0">
                            <a:latin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it-IT" b="1" i="1" noProof="0" smtClean="0">
                            <a:latin typeface="Cambria Math" panose="02040503050406030204" pitchFamily="18" charset="0"/>
                          </a:rPr>
                          <m:t>𝒕𝒐𝒓</m:t>
                        </m:r>
                      </m:sub>
                    </m:sSub>
                    <m:r>
                      <a:rPr lang="it-IT" b="1" i="1" noProof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b="1" i="1" noProof="0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it-IT" b="1" i="1" noProof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it-IT" b="1" i="1" noProof="0" smtClean="0">
                        <a:latin typeface="Cambria Math" panose="02040503050406030204" pitchFamily="18" charset="0"/>
                      </a:rPr>
                      <m:t>𝟗</m:t>
                    </m:r>
                  </m:oMath>
                </a14:m>
                <a:endParaRPr lang="en-US" noProof="0" dirty="0"/>
              </a:p>
            </p:txBody>
          </p:sp>
        </mc:Choice>
        <mc:Fallback>
          <p:sp>
            <p:nvSpPr>
              <p:cNvPr id="7" name="Titolo 2">
                <a:extLst>
                  <a:ext uri="{FF2B5EF4-FFF2-40B4-BE49-F238E27FC236}">
                    <a16:creationId xmlns:a16="http://schemas.microsoft.com/office/drawing/2014/main" id="{CD1BA9FC-A504-4A45-130F-5B24E731E2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904875" y="131032"/>
                <a:ext cx="5949149" cy="783368"/>
              </a:xfrm>
              <a:blipFill>
                <a:blip r:embed="rId2"/>
                <a:stretch>
                  <a:fillRect l="-717" t="-19380" b="-30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sellaDiTesto 1">
                <a:extLst>
                  <a:ext uri="{FF2B5EF4-FFF2-40B4-BE49-F238E27FC236}">
                    <a16:creationId xmlns:a16="http://schemas.microsoft.com/office/drawing/2014/main" id="{6723C6B5-D1BE-F033-C220-F6D19194A250}"/>
                  </a:ext>
                </a:extLst>
              </p:cNvPr>
              <p:cNvSpPr txBox="1"/>
              <p:nvPr/>
            </p:nvSpPr>
            <p:spPr>
              <a:xfrm>
                <a:off x="6265628" y="1056771"/>
                <a:ext cx="2734071" cy="671334"/>
              </a:xfrm>
              <a:prstGeom prst="roundRect">
                <a:avLst>
                  <a:gd name="adj" fmla="val 6992"/>
                </a:avLst>
              </a:prstGeom>
              <a:solidFill>
                <a:srgbClr val="00A79F">
                  <a:alpha val="20000"/>
                </a:srgbClr>
              </a:solidFill>
              <a:ln w="28575">
                <a:solidFill>
                  <a:srgbClr val="00A79F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noProof="0" dirty="0"/>
                  <a:t>Poloidal averages performed in </a:t>
                </a:r>
                <a14:m>
                  <m:oMath xmlns:m="http://schemas.openxmlformats.org/officeDocument/2006/math">
                    <m:r>
                      <a:rPr lang="en-US" sz="1800" b="0" i="1" noProof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800" b="0" i="1" noProof="0" smtClean="0">
                        <a:latin typeface="Cambria Math" panose="02040503050406030204" pitchFamily="18" charset="0"/>
                      </a:rPr>
                      <m:t>=[−1,1]</m:t>
                    </m:r>
                  </m:oMath>
                </a14:m>
                <a:endParaRPr lang="en-US" sz="1800" noProof="0" dirty="0"/>
              </a:p>
            </p:txBody>
          </p:sp>
        </mc:Choice>
        <mc:Fallback>
          <p:sp>
            <p:nvSpPr>
              <p:cNvPr id="8" name="CasellaDiTesto 1">
                <a:extLst>
                  <a:ext uri="{FF2B5EF4-FFF2-40B4-BE49-F238E27FC236}">
                    <a16:creationId xmlns:a16="http://schemas.microsoft.com/office/drawing/2014/main" id="{6723C6B5-D1BE-F033-C220-F6D19194A2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5628" y="1056771"/>
                <a:ext cx="2734071" cy="671334"/>
              </a:xfrm>
              <a:prstGeom prst="roundRect">
                <a:avLst>
                  <a:gd name="adj" fmla="val 6992"/>
                </a:avLst>
              </a:prstGeom>
              <a:blipFill>
                <a:blip r:embed="rId3"/>
                <a:stretch>
                  <a:fillRect l="-883" t="-870" b="-9565"/>
                </a:stretch>
              </a:blipFill>
              <a:ln w="28575">
                <a:solidFill>
                  <a:srgbClr val="00A79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D12BB1C2-13FB-D198-EE8D-A40281CD27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796"/>
          <a:stretch>
            <a:fillRect/>
          </a:stretch>
        </p:blipFill>
        <p:spPr>
          <a:xfrm>
            <a:off x="0" y="914400"/>
            <a:ext cx="6224410" cy="4292709"/>
          </a:xfrm>
          <a:prstGeom prst="rect">
            <a:avLst/>
          </a:prstGeom>
        </p:spPr>
      </p:pic>
      <p:sp>
        <p:nvSpPr>
          <p:cNvPr id="11" name="CasellaDiTesto 1">
            <a:extLst>
              <a:ext uri="{FF2B5EF4-FFF2-40B4-BE49-F238E27FC236}">
                <a16:creationId xmlns:a16="http://schemas.microsoft.com/office/drawing/2014/main" id="{5B8A615A-FD6F-4CA1-8B88-A9F8FABF7FF1}"/>
              </a:ext>
            </a:extLst>
          </p:cNvPr>
          <p:cNvSpPr txBox="1"/>
          <p:nvPr/>
        </p:nvSpPr>
        <p:spPr>
          <a:xfrm>
            <a:off x="6265628" y="2053753"/>
            <a:ext cx="2734071" cy="671334"/>
          </a:xfrm>
          <a:prstGeom prst="roundRect">
            <a:avLst>
              <a:gd name="adj" fmla="val 6992"/>
            </a:avLst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noProof="0" dirty="0"/>
              <a:t>Similar trends observed for DIII-D and JET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7A2FA65-411C-9546-F7AA-D4B1D42D57E1}"/>
              </a:ext>
            </a:extLst>
          </p:cNvPr>
          <p:cNvSpPr txBox="1"/>
          <p:nvPr/>
        </p:nvSpPr>
        <p:spPr>
          <a:xfrm>
            <a:off x="6265628" y="3020130"/>
            <a:ext cx="2734071" cy="959048"/>
          </a:xfrm>
          <a:prstGeom prst="roundRect">
            <a:avLst>
              <a:gd name="adj" fmla="val 6992"/>
            </a:avLst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noProof="0" dirty="0"/>
              <a:t>Proxies predict a substantial beneficial effect of NT on transport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EA8D6F5-FCBB-492F-F2C6-FBFB4969552A}"/>
              </a:ext>
            </a:extLst>
          </p:cNvPr>
          <p:cNvCxnSpPr/>
          <p:nvPr/>
        </p:nvCxnSpPr>
        <p:spPr>
          <a:xfrm>
            <a:off x="1656413" y="1056771"/>
            <a:ext cx="0" cy="3665131"/>
          </a:xfrm>
          <a:prstGeom prst="line">
            <a:avLst/>
          </a:prstGeom>
          <a:ln w="19050">
            <a:solidFill>
              <a:srgbClr val="01010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676837F-4BE1-62DB-831C-13426ADCFB49}"/>
              </a:ext>
            </a:extLst>
          </p:cNvPr>
          <p:cNvCxnSpPr/>
          <p:nvPr/>
        </p:nvCxnSpPr>
        <p:spPr>
          <a:xfrm>
            <a:off x="3832485" y="1056771"/>
            <a:ext cx="0" cy="3665131"/>
          </a:xfrm>
          <a:prstGeom prst="line">
            <a:avLst/>
          </a:prstGeom>
          <a:ln w="19050">
            <a:solidFill>
              <a:srgbClr val="01010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21ECA8-1BDD-2BE7-93C8-D39F454DCEB1}"/>
              </a:ext>
            </a:extLst>
          </p:cNvPr>
          <p:cNvCxnSpPr/>
          <p:nvPr/>
        </p:nvCxnSpPr>
        <p:spPr>
          <a:xfrm>
            <a:off x="5836171" y="1056771"/>
            <a:ext cx="0" cy="3665131"/>
          </a:xfrm>
          <a:prstGeom prst="line">
            <a:avLst/>
          </a:prstGeom>
          <a:ln w="19050">
            <a:solidFill>
              <a:srgbClr val="01010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63123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9FC0F-3D8E-441D-F741-5E2E8C5FB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355656-9307-2D53-1061-E9B2D22C1D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521" t="4805" r="7739" b="4446"/>
          <a:stretch>
            <a:fillRect/>
          </a:stretch>
        </p:blipFill>
        <p:spPr>
          <a:xfrm>
            <a:off x="0" y="960134"/>
            <a:ext cx="6562701" cy="3659574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FEB8743-F52E-3B05-CDD4-69649361D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22</a:t>
            </a:fld>
            <a:endParaRPr lang="en-US" noProof="0" dirty="0"/>
          </a:p>
        </p:txBody>
      </p:sp>
      <p:sp>
        <p:nvSpPr>
          <p:cNvPr id="7" name="Titolo 2">
            <a:extLst>
              <a:ext uri="{FF2B5EF4-FFF2-40B4-BE49-F238E27FC236}">
                <a16:creationId xmlns:a16="http://schemas.microsoft.com/office/drawing/2014/main" id="{44E93867-CFA5-D659-D788-5A9317F6A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5949149" cy="605343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Importance of magnetic drift and FLR effects confirmed in realistic ITG scenarios</a:t>
            </a:r>
          </a:p>
        </p:txBody>
      </p:sp>
      <p:sp>
        <p:nvSpPr>
          <p:cNvPr id="10" name="CasellaDiTesto 1">
            <a:extLst>
              <a:ext uri="{FF2B5EF4-FFF2-40B4-BE49-F238E27FC236}">
                <a16:creationId xmlns:a16="http://schemas.microsoft.com/office/drawing/2014/main" id="{50DC3BD0-AA63-DDD9-3905-C19185F054D2}"/>
              </a:ext>
            </a:extLst>
          </p:cNvPr>
          <p:cNvSpPr txBox="1"/>
          <p:nvPr/>
        </p:nvSpPr>
        <p:spPr>
          <a:xfrm>
            <a:off x="6519477" y="953404"/>
            <a:ext cx="2480222" cy="1577340"/>
          </a:xfrm>
          <a:prstGeom prst="roundRect">
            <a:avLst>
              <a:gd name="adj" fmla="val 6992"/>
            </a:avLst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noProof="0" dirty="0"/>
              <a:t>Nonlinear simulations show substantial reduction of turbulence from PT to NT shape.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A3E1FD3-F193-1E89-F7DC-35AE9EB732CA}"/>
              </a:ext>
            </a:extLst>
          </p:cNvPr>
          <p:cNvSpPr txBox="1"/>
          <p:nvPr/>
        </p:nvSpPr>
        <p:spPr>
          <a:xfrm>
            <a:off x="6519478" y="2796097"/>
            <a:ext cx="2480221" cy="2168843"/>
          </a:xfrm>
          <a:prstGeom prst="roundRect">
            <a:avLst>
              <a:gd name="adj" fmla="val 6534"/>
            </a:avLst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noProof="0" dirty="0"/>
              <a:t>Swapping magnetic drift velocity and FLR effects between geometry allows to recover most of the difference between NT and PT.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0E198B-82DA-E671-314F-29E66E9E1C12}"/>
              </a:ext>
            </a:extLst>
          </p:cNvPr>
          <p:cNvSpPr/>
          <p:nvPr/>
        </p:nvSpPr>
        <p:spPr>
          <a:xfrm>
            <a:off x="2011680" y="1502797"/>
            <a:ext cx="866692" cy="2846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D508E0-C489-B592-4FAD-B6C31BB5E27E}"/>
              </a:ext>
            </a:extLst>
          </p:cNvPr>
          <p:cNvSpPr/>
          <p:nvPr/>
        </p:nvSpPr>
        <p:spPr>
          <a:xfrm>
            <a:off x="2916399" y="1502797"/>
            <a:ext cx="866692" cy="2846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CB6B6D-F3A1-BA5C-267C-2E00F83C46CE}"/>
              </a:ext>
            </a:extLst>
          </p:cNvPr>
          <p:cNvSpPr/>
          <p:nvPr/>
        </p:nvSpPr>
        <p:spPr>
          <a:xfrm>
            <a:off x="3935491" y="1502797"/>
            <a:ext cx="866692" cy="2846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7791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0E77E-C53D-D339-3C49-F594CF6FF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graph of a red and blue oval&#10;&#10;AI-generated content may be incorrect.">
            <a:extLst>
              <a:ext uri="{FF2B5EF4-FFF2-40B4-BE49-F238E27FC236}">
                <a16:creationId xmlns:a16="http://schemas.microsoft.com/office/drawing/2014/main" id="{4C7C2FCB-568D-666B-A7A4-09DBFDF01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64" y="1213820"/>
            <a:ext cx="2919845" cy="389312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7BCFE36-3ECE-E88C-5361-248489A45F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14594" y="171610"/>
            <a:ext cx="3556633" cy="4679999"/>
          </a:xfrm>
          <a:prstGeom prst="rect">
            <a:avLst/>
          </a:prstGeo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EF45A4CD-D262-C5AC-2F5A-3876F345B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6" y="131032"/>
            <a:ext cx="4317214" cy="605343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Can we find a scenario where the proxies predict NT to be worse than PT?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F76EB32-4EEF-9583-6701-DF3A7921C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23</a:t>
            </a:fld>
            <a:endParaRPr lang="en-US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Segnaposto contenuto 1">
                <a:extLst>
                  <a:ext uri="{FF2B5EF4-FFF2-40B4-BE49-F238E27FC236}">
                    <a16:creationId xmlns:a16="http://schemas.microsoft.com/office/drawing/2014/main" id="{F4E4C330-DEED-4646-D5DD-AA4E42A0164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24756" y="1677645"/>
                <a:ext cx="2134424" cy="2736958"/>
              </a:xfrm>
              <a:prstGeom prst="roundRect">
                <a:avLst/>
              </a:prstGeom>
              <a:solidFill>
                <a:srgbClr val="00A79F">
                  <a:alpha val="20000"/>
                </a:srgbClr>
              </a:solidFill>
              <a:ln w="28575">
                <a:solidFill>
                  <a:srgbClr val="00A79F"/>
                </a:solidFill>
              </a:ln>
            </p:spPr>
            <p:txBody>
              <a:bodyPr vert="horz" lIns="180000" tIns="45720" rIns="91440" bIns="45720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noProof="0" dirty="0"/>
                  <a:t>Performing an artificial elongation scan starting from a TCV equilibrium, we predict that at </a:t>
                </a:r>
                <a14:m>
                  <m:oMath xmlns:m="http://schemas.openxmlformats.org/officeDocument/2006/math">
                    <m:r>
                      <a:rPr lang="en-US" b="0" i="1" noProof="0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b="0" i="1" noProof="0" smtClean="0">
                        <a:latin typeface="Cambria Math" panose="02040503050406030204" pitchFamily="18" charset="0"/>
                      </a:rPr>
                      <m:t>&lt;0.9</m:t>
                    </m:r>
                  </m:oMath>
                </a14:m>
                <a:r>
                  <a:rPr lang="en-US" noProof="0" dirty="0"/>
                  <a:t> NT should be worse than PT</a:t>
                </a:r>
              </a:p>
            </p:txBody>
          </p:sp>
        </mc:Choice>
        <mc:Fallback>
          <p:sp>
            <p:nvSpPr>
              <p:cNvPr id="2" name="Segnaposto contenuto 1">
                <a:extLst>
                  <a:ext uri="{FF2B5EF4-FFF2-40B4-BE49-F238E27FC236}">
                    <a16:creationId xmlns:a16="http://schemas.microsoft.com/office/drawing/2014/main" id="{F4E4C330-DEED-4646-D5DD-AA4E42A016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4756" y="1677645"/>
                <a:ext cx="2134424" cy="2736958"/>
              </a:xfrm>
              <a:prstGeom prst="roundRect">
                <a:avLst/>
              </a:prstGeom>
              <a:blipFill>
                <a:blip r:embed="rId4"/>
                <a:stretch>
                  <a:fillRect b="-220"/>
                </a:stretch>
              </a:blipFill>
              <a:ln w="28575">
                <a:solidFill>
                  <a:srgbClr val="00A79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E80D381-B0F8-ADCC-EE3D-4BAF73160AB7}"/>
              </a:ext>
            </a:extLst>
          </p:cNvPr>
          <p:cNvCxnSpPr/>
          <p:nvPr/>
        </p:nvCxnSpPr>
        <p:spPr>
          <a:xfrm>
            <a:off x="5771213" y="1911246"/>
            <a:ext cx="2930577" cy="0"/>
          </a:xfrm>
          <a:prstGeom prst="line">
            <a:avLst/>
          </a:prstGeom>
          <a:ln w="1905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4514E7A-3D20-3BEB-E2A1-3C9E602E9685}"/>
              </a:ext>
            </a:extLst>
          </p:cNvPr>
          <p:cNvSpPr/>
          <p:nvPr/>
        </p:nvSpPr>
        <p:spPr>
          <a:xfrm>
            <a:off x="5771213" y="1911246"/>
            <a:ext cx="2952000" cy="2538000"/>
          </a:xfrm>
          <a:prstGeom prst="rect">
            <a:avLst/>
          </a:prstGeom>
          <a:solidFill>
            <a:srgbClr val="00B05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103D62-A474-240D-AF92-1790EBEC3C15}"/>
              </a:ext>
            </a:extLst>
          </p:cNvPr>
          <p:cNvSpPr/>
          <p:nvPr/>
        </p:nvSpPr>
        <p:spPr>
          <a:xfrm>
            <a:off x="5771212" y="896164"/>
            <a:ext cx="2952000" cy="1015081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7C9A03-C13C-EF6F-274B-C0481C8A5243}"/>
              </a:ext>
            </a:extLst>
          </p:cNvPr>
          <p:cNvSpPr/>
          <p:nvPr/>
        </p:nvSpPr>
        <p:spPr>
          <a:xfrm>
            <a:off x="5780230" y="241334"/>
            <a:ext cx="1759822" cy="65482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507DA6-01BB-D552-BD13-9A8BF8EDB774}"/>
              </a:ext>
            </a:extLst>
          </p:cNvPr>
          <p:cNvSpPr txBox="1"/>
          <p:nvPr/>
        </p:nvSpPr>
        <p:spPr>
          <a:xfrm>
            <a:off x="7827013" y="3231386"/>
            <a:ext cx="9682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>
                <a:solidFill>
                  <a:srgbClr val="00B050"/>
                </a:solidFill>
              </a:rPr>
              <a:t>NT good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92C32D-66B1-C70C-16C6-17C341BDE3B9}"/>
              </a:ext>
            </a:extLst>
          </p:cNvPr>
          <p:cNvSpPr txBox="1"/>
          <p:nvPr/>
        </p:nvSpPr>
        <p:spPr>
          <a:xfrm>
            <a:off x="7827013" y="1318779"/>
            <a:ext cx="9682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>
                <a:solidFill>
                  <a:srgbClr val="FF0000"/>
                </a:solidFill>
              </a:rPr>
              <a:t>NT bad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F5A31EC-736A-A287-0347-107022558B3E}"/>
                  </a:ext>
                </a:extLst>
              </p:cNvPr>
              <p:cNvSpPr txBox="1"/>
              <p:nvPr/>
            </p:nvSpPr>
            <p:spPr>
              <a:xfrm>
                <a:off x="8037529" y="650091"/>
                <a:ext cx="306371" cy="2308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d>
                        <m:dPr>
                          <m:begChr m:val="⟨"/>
                          <m:endChr m:val="⟩"/>
                          <m:ctrlPr>
                            <a:rPr lang="en-US" sz="9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900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900" b="0" i="1" noProof="0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sz="900" b="0" i="1" noProof="0" smtClean="0">
                                  <a:latin typeface="Cambria Math" panose="02040503050406030204" pitchFamily="18" charset="0"/>
                                </a:rPr>
                                <m:t>𝑦𝑦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900" noProof="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F5A31EC-736A-A287-0347-107022558B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7529" y="650091"/>
                <a:ext cx="306371" cy="230832"/>
              </a:xfrm>
              <a:prstGeom prst="rect">
                <a:avLst/>
              </a:prstGeom>
              <a:blipFill>
                <a:blip r:embed="rId5"/>
                <a:stretch>
                  <a:fillRect r="-176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4924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CF90D-352E-B288-6B6C-674098CEA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8F625B4A-B30E-4818-FB33-CAA0D86DE1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876925"/>
            <a:ext cx="2346749" cy="3087971"/>
          </a:xfrm>
          <a:prstGeom prst="rect">
            <a:avLst/>
          </a:prstGeo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0121201C-2FCC-3DC5-982A-938056972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6207958" cy="605343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Gyrokinetic simulations seem to confirm this prediction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93E6A78-9147-9E83-975F-4DF629A04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24</a:t>
            </a:fld>
            <a:endParaRPr lang="en-US" noProof="0" dirty="0"/>
          </a:p>
        </p:txBody>
      </p:sp>
      <p:pic>
        <p:nvPicPr>
          <p:cNvPr id="7" name="Immagine 7">
            <a:extLst>
              <a:ext uri="{FF2B5EF4-FFF2-40B4-BE49-F238E27FC236}">
                <a16:creationId xmlns:a16="http://schemas.microsoft.com/office/drawing/2014/main" id="{80F7F57F-446D-9CA6-F020-70AD1115C0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58660" y="1379098"/>
            <a:ext cx="4531779" cy="375122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Segnaposto contenuto 1">
                <a:extLst>
                  <a:ext uri="{FF2B5EF4-FFF2-40B4-BE49-F238E27FC236}">
                    <a16:creationId xmlns:a16="http://schemas.microsoft.com/office/drawing/2014/main" id="{96C6D1B0-7281-DDF2-1B23-4988DF56959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52867" y="651096"/>
                <a:ext cx="5645939" cy="738326"/>
              </a:xfrm>
              <a:prstGeom prst="roundRect">
                <a:avLst/>
              </a:prstGeom>
              <a:solidFill>
                <a:srgbClr val="00A79F">
                  <a:alpha val="20000"/>
                </a:srgbClr>
              </a:solidFill>
              <a:ln w="28575">
                <a:solidFill>
                  <a:srgbClr val="00A79F"/>
                </a:solidFill>
              </a:ln>
            </p:spPr>
            <p:txBody>
              <a:bodyPr vert="horz" lIns="180000" tIns="45720" rIns="91440" bIns="45720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noProof="0" dirty="0"/>
                  <a:t>Local gradient-driven gyrokinetic simulations of TCV</a:t>
                </a:r>
              </a:p>
              <a:p>
                <a:pPr marL="0" indent="0">
                  <a:buNone/>
                </a:pPr>
                <a:r>
                  <a:rPr lang="en-US" b="0" noProof="0" dirty="0"/>
                  <a:t>Elongation </a:t>
                </a:r>
                <a14:m>
                  <m:oMath xmlns:m="http://schemas.openxmlformats.org/officeDocument/2006/math">
                    <m:r>
                      <a:rPr lang="en-US" b="0" i="1" noProof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noProof="0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b="0" i="1" noProof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noProof="0" dirty="0"/>
                  <a:t> artificially changed</a:t>
                </a:r>
              </a:p>
            </p:txBody>
          </p:sp>
        </mc:Choice>
        <mc:Fallback>
          <p:sp>
            <p:nvSpPr>
              <p:cNvPr id="9" name="Segnaposto contenuto 1">
                <a:extLst>
                  <a:ext uri="{FF2B5EF4-FFF2-40B4-BE49-F238E27FC236}">
                    <a16:creationId xmlns:a16="http://schemas.microsoft.com/office/drawing/2014/main" id="{96C6D1B0-7281-DDF2-1B23-4988DF569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867" y="651096"/>
                <a:ext cx="5645939" cy="738326"/>
              </a:xfrm>
              <a:prstGeom prst="roundRect">
                <a:avLst/>
              </a:prstGeom>
              <a:blipFill>
                <a:blip r:embed="rId4"/>
                <a:stretch>
                  <a:fillRect t="-1587" b="-8730"/>
                </a:stretch>
              </a:blipFill>
              <a:ln w="28575">
                <a:solidFill>
                  <a:srgbClr val="00A79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B83A10C9-0646-BA1C-92DF-183F7DE0B29F}"/>
              </a:ext>
            </a:extLst>
          </p:cNvPr>
          <p:cNvSpPr/>
          <p:nvPr/>
        </p:nvSpPr>
        <p:spPr>
          <a:xfrm>
            <a:off x="3650105" y="2808377"/>
            <a:ext cx="3087325" cy="1236689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3C8ED8-8D83-DAF0-04A2-ED2CCF9110D7}"/>
              </a:ext>
            </a:extLst>
          </p:cNvPr>
          <p:cNvSpPr/>
          <p:nvPr/>
        </p:nvSpPr>
        <p:spPr>
          <a:xfrm>
            <a:off x="824459" y="2042469"/>
            <a:ext cx="1458600" cy="1367793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Segnaposto contenuto 1">
                <a:extLst>
                  <a:ext uri="{FF2B5EF4-FFF2-40B4-BE49-F238E27FC236}">
                    <a16:creationId xmlns:a16="http://schemas.microsoft.com/office/drawing/2014/main" id="{4361B709-F4C4-6495-6908-BEFDC8B141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13031" y="1443755"/>
                <a:ext cx="2013126" cy="1661506"/>
              </a:xfrm>
              <a:prstGeom prst="roundRect">
                <a:avLst>
                  <a:gd name="adj" fmla="val 8246"/>
                </a:avLst>
              </a:prstGeom>
              <a:solidFill>
                <a:srgbClr val="0000FF">
                  <a:alpha val="20000"/>
                </a:srgbClr>
              </a:solidFill>
              <a:ln w="28575">
                <a:solidFill>
                  <a:srgbClr val="0000FF"/>
                </a:solidFill>
              </a:ln>
            </p:spPr>
            <p:txBody>
              <a:bodyPr vert="horz" lIns="180000" tIns="45720" rIns="91440" bIns="45720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noProof="0" dirty="0"/>
                  <a:t>As expected at </a:t>
                </a:r>
                <a14:m>
                  <m:oMath xmlns:m="http://schemas.openxmlformats.org/officeDocument/2006/math">
                    <m:r>
                      <a:rPr lang="en-US" i="1" noProof="0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b="0" i="1" noProof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noProof="0" smtClean="0">
                        <a:latin typeface="Cambria Math" panose="02040503050406030204" pitchFamily="18" charset="0"/>
                      </a:rPr>
                      <m:t>0.9</m:t>
                    </m:r>
                  </m:oMath>
                </a14:m>
                <a:r>
                  <a:rPr lang="en-US" noProof="0" dirty="0"/>
                  <a:t> , in both ITG and TEM turbulence NT more stable than PT</a:t>
                </a:r>
              </a:p>
            </p:txBody>
          </p:sp>
        </mc:Choice>
        <mc:Fallback>
          <p:sp>
            <p:nvSpPr>
              <p:cNvPr id="12" name="Segnaposto contenuto 1">
                <a:extLst>
                  <a:ext uri="{FF2B5EF4-FFF2-40B4-BE49-F238E27FC236}">
                    <a16:creationId xmlns:a16="http://schemas.microsoft.com/office/drawing/2014/main" id="{4361B709-F4C4-6495-6908-BEFDC8B14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031" y="1443755"/>
                <a:ext cx="2013126" cy="1661506"/>
              </a:xfrm>
              <a:prstGeom prst="roundRect">
                <a:avLst>
                  <a:gd name="adj" fmla="val 8246"/>
                </a:avLst>
              </a:prstGeom>
              <a:blipFill>
                <a:blip r:embed="rId5"/>
                <a:stretch>
                  <a:fillRect t="-361" b="-1805"/>
                </a:stretch>
              </a:blipFill>
              <a:ln w="28575">
                <a:solidFill>
                  <a:srgbClr val="0000F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A87B7330-9979-7594-9471-3AC66130D553}"/>
              </a:ext>
            </a:extLst>
          </p:cNvPr>
          <p:cNvSpPr/>
          <p:nvPr/>
        </p:nvSpPr>
        <p:spPr>
          <a:xfrm>
            <a:off x="2863120" y="1547310"/>
            <a:ext cx="786985" cy="12366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4C444B-6090-1618-CA86-74EDAABDAE99}"/>
              </a:ext>
            </a:extLst>
          </p:cNvPr>
          <p:cNvSpPr/>
          <p:nvPr/>
        </p:nvSpPr>
        <p:spPr>
          <a:xfrm>
            <a:off x="384264" y="966514"/>
            <a:ext cx="440195" cy="10759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Segnaposto contenuto 1">
                <a:extLst>
                  <a:ext uri="{FF2B5EF4-FFF2-40B4-BE49-F238E27FC236}">
                    <a16:creationId xmlns:a16="http://schemas.microsoft.com/office/drawing/2014/main" id="{6076CBA8-7995-399F-5AB2-C242D28377D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29223" y="3260749"/>
                <a:ext cx="2013127" cy="1592208"/>
              </a:xfrm>
              <a:prstGeom prst="roundRect">
                <a:avLst>
                  <a:gd name="adj" fmla="val 8246"/>
                </a:avLst>
              </a:prstGeom>
              <a:solidFill>
                <a:srgbClr val="FF0000">
                  <a:alpha val="20000"/>
                </a:srgbClr>
              </a:solidFill>
              <a:ln w="28575">
                <a:solidFill>
                  <a:srgbClr val="FF0000"/>
                </a:solidFill>
              </a:ln>
            </p:spPr>
            <p:txBody>
              <a:bodyPr vert="horz" lIns="180000" tIns="45720" rIns="91440" bIns="45720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noProof="0" dirty="0"/>
                  <a:t>As expected at </a:t>
                </a:r>
                <a14:m>
                  <m:oMath xmlns:m="http://schemas.openxmlformats.org/officeDocument/2006/math">
                    <m:r>
                      <a:rPr lang="en-US" i="1" noProof="0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i="1" noProof="0" smtClean="0">
                        <a:latin typeface="Cambria Math" panose="02040503050406030204" pitchFamily="18" charset="0"/>
                      </a:rPr>
                      <m:t>&lt;0.9</m:t>
                    </m:r>
                  </m:oMath>
                </a14:m>
                <a:r>
                  <a:rPr lang="en-US" noProof="0" dirty="0"/>
                  <a:t> , in both ITG and TEM turbulence NT more unstable than PT</a:t>
                </a:r>
              </a:p>
            </p:txBody>
          </p:sp>
        </mc:Choice>
        <mc:Fallback>
          <p:sp>
            <p:nvSpPr>
              <p:cNvPr id="15" name="Segnaposto contenuto 1">
                <a:extLst>
                  <a:ext uri="{FF2B5EF4-FFF2-40B4-BE49-F238E27FC236}">
                    <a16:creationId xmlns:a16="http://schemas.microsoft.com/office/drawing/2014/main" id="{6076CBA8-7995-399F-5AB2-C242D28377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9223" y="3260749"/>
                <a:ext cx="2013127" cy="1592208"/>
              </a:xfrm>
              <a:prstGeom prst="roundRect">
                <a:avLst>
                  <a:gd name="adj" fmla="val 8246"/>
                </a:avLst>
              </a:prstGeom>
              <a:blipFill>
                <a:blip r:embed="rId6"/>
                <a:stretch>
                  <a:fillRect t="-376" b="-6015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1894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DC97C-1C14-5EA5-F38F-D8216E174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80E98A4F-2755-E181-034B-A1D8E45969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58422" y="1183950"/>
            <a:ext cx="4264615" cy="3960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Segnaposto contenuto 1">
                <a:extLst>
                  <a:ext uri="{FF2B5EF4-FFF2-40B4-BE49-F238E27FC236}">
                    <a16:creationId xmlns:a16="http://schemas.microsoft.com/office/drawing/2014/main" id="{6DB4A40D-A5C8-B55A-9F1B-F67B655F13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40455" y="1156376"/>
                <a:ext cx="1700547" cy="436970"/>
              </a:xfrm>
              <a:prstGeom prst="roundRect">
                <a:avLst/>
              </a:prstGeom>
              <a:noFill/>
              <a:ln w="28575">
                <a:solidFill>
                  <a:schemeClr val="bg1"/>
                </a:solidFill>
              </a:ln>
            </p:spPr>
            <p:txBody>
              <a:bodyPr vert="horz" lIns="18000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noProof="0" smtClean="0">
                          <a:latin typeface="Cambria Math" panose="02040503050406030204" pitchFamily="18" charset="0"/>
                        </a:rPr>
                        <m:t>𝜅</m:t>
                      </m:r>
                      <m:r>
                        <a:rPr lang="en-US" b="0" i="1" noProof="0" smtClean="0">
                          <a:latin typeface="Cambria Math" panose="02040503050406030204" pitchFamily="18" charset="0"/>
                        </a:rPr>
                        <m:t>=0.95</m:t>
                      </m:r>
                    </m:oMath>
                  </m:oMathPara>
                </a14:m>
                <a:endParaRPr lang="en-US" noProof="0" dirty="0"/>
              </a:p>
            </p:txBody>
          </p:sp>
        </mc:Choice>
        <mc:Fallback>
          <p:sp>
            <p:nvSpPr>
              <p:cNvPr id="7" name="Segnaposto contenuto 1">
                <a:extLst>
                  <a:ext uri="{FF2B5EF4-FFF2-40B4-BE49-F238E27FC236}">
                    <a16:creationId xmlns:a16="http://schemas.microsoft.com/office/drawing/2014/main" id="{6DB4A40D-A5C8-B55A-9F1B-F67B655F1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455" y="1156376"/>
                <a:ext cx="1700547" cy="43697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sellaDiTesto 7">
            <a:extLst>
              <a:ext uri="{FF2B5EF4-FFF2-40B4-BE49-F238E27FC236}">
                <a16:creationId xmlns:a16="http://schemas.microsoft.com/office/drawing/2014/main" id="{310850B8-0F6A-E79B-C060-FC0292BF2907}"/>
              </a:ext>
            </a:extLst>
          </p:cNvPr>
          <p:cNvSpPr txBox="1"/>
          <p:nvPr/>
        </p:nvSpPr>
        <p:spPr>
          <a:xfrm>
            <a:off x="5189795" y="1592152"/>
            <a:ext cx="750660" cy="300082"/>
          </a:xfrm>
          <a:prstGeom prst="rect">
            <a:avLst/>
          </a:prstGeom>
          <a:solidFill>
            <a:srgbClr val="00A79F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noProof="0" dirty="0"/>
              <a:t>Ohmic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2CF6902F-17C8-E802-7900-DCA68FADCCCD}"/>
                  </a:ext>
                </a:extLst>
              </p:cNvPr>
              <p:cNvSpPr txBox="1"/>
              <p:nvPr/>
            </p:nvSpPr>
            <p:spPr>
              <a:xfrm>
                <a:off x="5693753" y="1945032"/>
                <a:ext cx="1423538" cy="300082"/>
              </a:xfrm>
              <a:prstGeom prst="rect">
                <a:avLst/>
              </a:prstGeom>
              <a:solidFill>
                <a:srgbClr val="00A79F">
                  <a:alpha val="2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noProof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noProof="0" smtClean="0">
                              <a:latin typeface="Cambria Math" panose="02040503050406030204" pitchFamily="18" charset="0"/>
                            </a:rPr>
                            <m:t>𝐸𝐶𝐻</m:t>
                          </m:r>
                        </m:sub>
                      </m:sSub>
                      <m:r>
                        <a:rPr lang="en-US" b="0" i="1" noProof="0" smtClean="0">
                          <a:latin typeface="Cambria Math" panose="02040503050406030204" pitchFamily="18" charset="0"/>
                        </a:rPr>
                        <m:t>=0.5</m:t>
                      </m:r>
                      <m:r>
                        <a:rPr lang="en-US" b="0" i="1" noProof="0" smtClean="0">
                          <a:latin typeface="Cambria Math" panose="02040503050406030204" pitchFamily="18" charset="0"/>
                        </a:rPr>
                        <m:t>𝑀𝑊</m:t>
                      </m:r>
                    </m:oMath>
                  </m:oMathPara>
                </a14:m>
                <a:endParaRPr lang="en-US" noProof="0" dirty="0"/>
              </a:p>
            </p:txBody>
          </p:sp>
        </mc:Choice>
        <mc:Fallback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2CF6902F-17C8-E802-7900-DCA68FADC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753" y="1945032"/>
                <a:ext cx="1423538" cy="3000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717F7B79-3638-165D-E7B3-8BE8362B4DBE}"/>
                  </a:ext>
                </a:extLst>
              </p:cNvPr>
              <p:cNvSpPr txBox="1"/>
              <p:nvPr/>
            </p:nvSpPr>
            <p:spPr>
              <a:xfrm>
                <a:off x="6966653" y="1571780"/>
                <a:ext cx="1423538" cy="300082"/>
              </a:xfrm>
              <a:prstGeom prst="rect">
                <a:avLst/>
              </a:prstGeom>
              <a:solidFill>
                <a:srgbClr val="00A79F">
                  <a:alpha val="2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noProof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noProof="0" smtClean="0">
                              <a:latin typeface="Cambria Math" panose="02040503050406030204" pitchFamily="18" charset="0"/>
                            </a:rPr>
                            <m:t>𝐸𝐶𝐻</m:t>
                          </m:r>
                        </m:sub>
                      </m:sSub>
                      <m:r>
                        <a:rPr lang="en-US" b="0" i="1" noProof="0" smtClean="0">
                          <a:latin typeface="Cambria Math" panose="02040503050406030204" pitchFamily="18" charset="0"/>
                        </a:rPr>
                        <m:t>=1.0</m:t>
                      </m:r>
                      <m:r>
                        <a:rPr lang="en-US" b="0" i="1" noProof="0" smtClean="0">
                          <a:latin typeface="Cambria Math" panose="02040503050406030204" pitchFamily="18" charset="0"/>
                        </a:rPr>
                        <m:t>𝑀𝑊</m:t>
                      </m:r>
                    </m:oMath>
                  </m:oMathPara>
                </a14:m>
                <a:endParaRPr lang="en-US" noProof="0" dirty="0"/>
              </a:p>
            </p:txBody>
          </p:sp>
        </mc:Choice>
        <mc:Fallback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717F7B79-3638-165D-E7B3-8BE8362B4D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653" y="1571780"/>
                <a:ext cx="1423538" cy="3000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olo 2">
            <a:extLst>
              <a:ext uri="{FF2B5EF4-FFF2-40B4-BE49-F238E27FC236}">
                <a16:creationId xmlns:a16="http://schemas.microsoft.com/office/drawing/2014/main" id="{A5E50AA7-524F-1EF3-669E-0117B4788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6790651" cy="605343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Experimental results on TCV confirm predictions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C3DD562-AE71-DBAC-42B6-5497822DA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25</a:t>
            </a:fld>
            <a:endParaRPr lang="en-US" noProof="0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F3888C24-83C3-0239-10EA-AF7DA975BE1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15631" y="1206044"/>
            <a:ext cx="4264614" cy="3960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Segnaposto contenuto 1">
                <a:extLst>
                  <a:ext uri="{FF2B5EF4-FFF2-40B4-BE49-F238E27FC236}">
                    <a16:creationId xmlns:a16="http://schemas.microsoft.com/office/drawing/2014/main" id="{75A39AA7-59B8-903C-224A-A351187EE34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07706" y="1171757"/>
                <a:ext cx="1700547" cy="436970"/>
              </a:xfrm>
              <a:prstGeom prst="roundRect">
                <a:avLst/>
              </a:prstGeom>
              <a:noFill/>
              <a:ln w="3175">
                <a:noFill/>
              </a:ln>
            </p:spPr>
            <p:txBody>
              <a:bodyPr vert="horz" lIns="18000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noProof="0" smtClean="0">
                          <a:latin typeface="Cambria Math" panose="02040503050406030204" pitchFamily="18" charset="0"/>
                        </a:rPr>
                        <m:t>𝜅</m:t>
                      </m:r>
                      <m:r>
                        <a:rPr lang="en-US" b="0" i="1" noProof="0" smtClean="0">
                          <a:latin typeface="Cambria Math" panose="02040503050406030204" pitchFamily="18" charset="0"/>
                        </a:rPr>
                        <m:t>=1.5</m:t>
                      </m:r>
                    </m:oMath>
                  </m:oMathPara>
                </a14:m>
                <a:endParaRPr lang="en-US" noProof="0" dirty="0"/>
              </a:p>
            </p:txBody>
          </p:sp>
        </mc:Choice>
        <mc:Fallback>
          <p:sp>
            <p:nvSpPr>
              <p:cNvPr id="2" name="Segnaposto contenuto 1">
                <a:extLst>
                  <a:ext uri="{FF2B5EF4-FFF2-40B4-BE49-F238E27FC236}">
                    <a16:creationId xmlns:a16="http://schemas.microsoft.com/office/drawing/2014/main" id="{75A39AA7-59B8-903C-224A-A351187EE3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706" y="1171757"/>
                <a:ext cx="1700547" cy="436970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 w="317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0E21DAE-84B6-A8F8-B111-4D8006C3F1AB}"/>
              </a:ext>
            </a:extLst>
          </p:cNvPr>
          <p:cNvSpPr txBox="1"/>
          <p:nvPr/>
        </p:nvSpPr>
        <p:spPr>
          <a:xfrm>
            <a:off x="1143299" y="1616066"/>
            <a:ext cx="750660" cy="300082"/>
          </a:xfrm>
          <a:prstGeom prst="rect">
            <a:avLst/>
          </a:prstGeom>
          <a:solidFill>
            <a:srgbClr val="00A79F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noProof="0" dirty="0"/>
              <a:t>Ohmic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asellaDiTesto 14">
                <a:extLst>
                  <a:ext uri="{FF2B5EF4-FFF2-40B4-BE49-F238E27FC236}">
                    <a16:creationId xmlns:a16="http://schemas.microsoft.com/office/drawing/2014/main" id="{261FBBCD-41B0-20B1-416C-B842B6A2AF9A}"/>
                  </a:ext>
                </a:extLst>
              </p:cNvPr>
              <p:cNvSpPr txBox="1"/>
              <p:nvPr/>
            </p:nvSpPr>
            <p:spPr>
              <a:xfrm>
                <a:off x="2080752" y="1948574"/>
                <a:ext cx="1423538" cy="300082"/>
              </a:xfrm>
              <a:prstGeom prst="rect">
                <a:avLst/>
              </a:prstGeom>
              <a:solidFill>
                <a:srgbClr val="00A79F">
                  <a:alpha val="2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noProof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noProof="0" smtClean="0">
                              <a:latin typeface="Cambria Math" panose="02040503050406030204" pitchFamily="18" charset="0"/>
                            </a:rPr>
                            <m:t>𝐸𝐶𝐻</m:t>
                          </m:r>
                        </m:sub>
                      </m:sSub>
                      <m:r>
                        <a:rPr lang="en-US" b="0" i="1" noProof="0" smtClean="0">
                          <a:latin typeface="Cambria Math" panose="02040503050406030204" pitchFamily="18" charset="0"/>
                        </a:rPr>
                        <m:t>=0.5</m:t>
                      </m:r>
                      <m:r>
                        <a:rPr lang="en-US" b="0" i="1" noProof="0" smtClean="0">
                          <a:latin typeface="Cambria Math" panose="02040503050406030204" pitchFamily="18" charset="0"/>
                        </a:rPr>
                        <m:t>𝑀𝑊</m:t>
                      </m:r>
                    </m:oMath>
                  </m:oMathPara>
                </a14:m>
                <a:endParaRPr lang="en-US" noProof="0" dirty="0"/>
              </a:p>
            </p:txBody>
          </p:sp>
        </mc:Choice>
        <mc:Fallback>
          <p:sp>
            <p:nvSpPr>
              <p:cNvPr id="15" name="CasellaDiTesto 14">
                <a:extLst>
                  <a:ext uri="{FF2B5EF4-FFF2-40B4-BE49-F238E27FC236}">
                    <a16:creationId xmlns:a16="http://schemas.microsoft.com/office/drawing/2014/main" id="{261FBBCD-41B0-20B1-416C-B842B6A2A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0752" y="1948574"/>
                <a:ext cx="1423538" cy="30008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7226529C-0D98-2078-6859-4EE5A3245E12}"/>
                  </a:ext>
                </a:extLst>
              </p:cNvPr>
              <p:cNvSpPr txBox="1"/>
              <p:nvPr/>
            </p:nvSpPr>
            <p:spPr>
              <a:xfrm>
                <a:off x="3441829" y="1465124"/>
                <a:ext cx="1423538" cy="300082"/>
              </a:xfrm>
              <a:prstGeom prst="rect">
                <a:avLst/>
              </a:prstGeom>
              <a:solidFill>
                <a:srgbClr val="00A79F">
                  <a:alpha val="2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noProof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noProof="0" smtClean="0">
                              <a:latin typeface="Cambria Math" panose="02040503050406030204" pitchFamily="18" charset="0"/>
                            </a:rPr>
                            <m:t>𝐸𝐶𝐻</m:t>
                          </m:r>
                        </m:sub>
                      </m:sSub>
                      <m:r>
                        <a:rPr lang="en-US" b="0" i="1" noProof="0" smtClean="0">
                          <a:latin typeface="Cambria Math" panose="02040503050406030204" pitchFamily="18" charset="0"/>
                        </a:rPr>
                        <m:t>=1.0</m:t>
                      </m:r>
                      <m:r>
                        <a:rPr lang="en-US" b="0" i="1" noProof="0" smtClean="0">
                          <a:latin typeface="Cambria Math" panose="02040503050406030204" pitchFamily="18" charset="0"/>
                        </a:rPr>
                        <m:t>𝑀𝑊</m:t>
                      </m:r>
                    </m:oMath>
                  </m:oMathPara>
                </a14:m>
                <a:endParaRPr lang="en-US" noProof="0" dirty="0"/>
              </a:p>
            </p:txBody>
          </p:sp>
        </mc:Choice>
        <mc:Fallback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7226529C-0D98-2078-6859-4EE5A3245E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829" y="1465124"/>
                <a:ext cx="1423538" cy="30008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contenuto 1">
            <a:extLst>
              <a:ext uri="{FF2B5EF4-FFF2-40B4-BE49-F238E27FC236}">
                <a16:creationId xmlns:a16="http://schemas.microsoft.com/office/drawing/2014/main" id="{6E67D744-ABBF-B9CB-BB57-51510D3301F6}"/>
              </a:ext>
            </a:extLst>
          </p:cNvPr>
          <p:cNvSpPr txBox="1">
            <a:spLocks/>
          </p:cNvSpPr>
          <p:nvPr/>
        </p:nvSpPr>
        <p:spPr>
          <a:xfrm>
            <a:off x="770510" y="580095"/>
            <a:ext cx="7860728" cy="603855"/>
          </a:xfrm>
          <a:prstGeom prst="roundRect">
            <a:avLst>
              <a:gd name="adj" fmla="val 6535"/>
            </a:avLst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vert="horz" lIns="18000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noProof="0" dirty="0"/>
              <a:t>Inner limited NT and PT discharges with same magnitude of triangularity and heated with different levels of ECRH power </a:t>
            </a:r>
          </a:p>
        </p:txBody>
      </p:sp>
    </p:spTree>
    <p:extLst>
      <p:ext uri="{BB962C8B-B14F-4D97-AF65-F5344CB8AC3E}">
        <p14:creationId xmlns:p14="http://schemas.microsoft.com/office/powerpoint/2010/main" val="7886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3" grpId="0" animBg="1"/>
      <p:bldP spid="2" grpId="0"/>
      <p:bldP spid="14" grpId="0" animBg="1"/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1FD1B-EACD-7ABC-32A5-DBBC22D4B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B563B4A0-4DF7-316C-C774-332C647D27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370007"/>
            <a:ext cx="2636307" cy="2448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24AA2FF-A54E-FA4F-6408-E84EF96A20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73"/>
          <a:stretch>
            <a:fillRect/>
          </a:stretch>
        </p:blipFill>
        <p:spPr>
          <a:xfrm>
            <a:off x="-1" y="2780532"/>
            <a:ext cx="2636308" cy="236296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1B715C5-94B6-5544-51D9-85B86C5B4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892" y="1176005"/>
            <a:ext cx="6268000" cy="3960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Segnaposto contenuto 1">
                <a:extLst>
                  <a:ext uri="{FF2B5EF4-FFF2-40B4-BE49-F238E27FC236}">
                    <a16:creationId xmlns:a16="http://schemas.microsoft.com/office/drawing/2014/main" id="{E4A2F8C3-8BA8-397F-2740-0F3839C4A7C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0442" y="2822844"/>
                <a:ext cx="1700547" cy="436970"/>
              </a:xfrm>
              <a:prstGeom prst="roundRect">
                <a:avLst/>
              </a:prstGeom>
              <a:noFill/>
              <a:ln w="28575">
                <a:noFill/>
              </a:ln>
            </p:spPr>
            <p:txBody>
              <a:bodyPr vert="horz" lIns="18000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noProof="0" smtClean="0">
                          <a:latin typeface="Cambria Math" panose="02040503050406030204" pitchFamily="18" charset="0"/>
                        </a:rPr>
                        <m:t>𝜅</m:t>
                      </m:r>
                      <m:r>
                        <a:rPr lang="en-US" b="0" i="1" noProof="0" smtClean="0">
                          <a:latin typeface="Cambria Math" panose="02040503050406030204" pitchFamily="18" charset="0"/>
                        </a:rPr>
                        <m:t>=0.95</m:t>
                      </m:r>
                    </m:oMath>
                  </m:oMathPara>
                </a14:m>
                <a:endParaRPr lang="en-US" noProof="0" dirty="0"/>
              </a:p>
            </p:txBody>
          </p:sp>
        </mc:Choice>
        <mc:Fallback>
          <p:sp>
            <p:nvSpPr>
              <p:cNvPr id="7" name="Segnaposto contenuto 1">
                <a:extLst>
                  <a:ext uri="{FF2B5EF4-FFF2-40B4-BE49-F238E27FC236}">
                    <a16:creationId xmlns:a16="http://schemas.microsoft.com/office/drawing/2014/main" id="{E4A2F8C3-8BA8-397F-2740-0F3839C4A7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442" y="2822844"/>
                <a:ext cx="1700547" cy="43697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olo 2">
            <a:extLst>
              <a:ext uri="{FF2B5EF4-FFF2-40B4-BE49-F238E27FC236}">
                <a16:creationId xmlns:a16="http://schemas.microsoft.com/office/drawing/2014/main" id="{98F9AC1B-18C0-27FA-E84D-84C1F6D73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6790651" cy="605343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Experimental results on TCV confirm predictions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C6299A6-8329-8B31-6249-8A24FD8B4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26</a:t>
            </a:fld>
            <a:endParaRPr lang="en-US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Segnaposto contenuto 1">
                <a:extLst>
                  <a:ext uri="{FF2B5EF4-FFF2-40B4-BE49-F238E27FC236}">
                    <a16:creationId xmlns:a16="http://schemas.microsoft.com/office/drawing/2014/main" id="{A6C8E465-2CAA-19D5-B1F0-92A22342E87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0441" y="551179"/>
                <a:ext cx="1700547" cy="436970"/>
              </a:xfrm>
              <a:prstGeom prst="roundRect">
                <a:avLst/>
              </a:prstGeom>
              <a:noFill/>
              <a:ln w="3175">
                <a:noFill/>
              </a:ln>
            </p:spPr>
            <p:txBody>
              <a:bodyPr vert="horz" lIns="18000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noProof="0" smtClean="0">
                          <a:latin typeface="Cambria Math" panose="02040503050406030204" pitchFamily="18" charset="0"/>
                        </a:rPr>
                        <m:t>𝜅</m:t>
                      </m:r>
                      <m:r>
                        <a:rPr lang="en-US" b="0" i="1" noProof="0" smtClean="0">
                          <a:latin typeface="Cambria Math" panose="02040503050406030204" pitchFamily="18" charset="0"/>
                        </a:rPr>
                        <m:t>=1.5</m:t>
                      </m:r>
                    </m:oMath>
                  </m:oMathPara>
                </a14:m>
                <a:endParaRPr lang="en-US" noProof="0" dirty="0"/>
              </a:p>
            </p:txBody>
          </p:sp>
        </mc:Choice>
        <mc:Fallback>
          <p:sp>
            <p:nvSpPr>
              <p:cNvPr id="2" name="Segnaposto contenuto 1">
                <a:extLst>
                  <a:ext uri="{FF2B5EF4-FFF2-40B4-BE49-F238E27FC236}">
                    <a16:creationId xmlns:a16="http://schemas.microsoft.com/office/drawing/2014/main" id="{A6C8E465-2CAA-19D5-B1F0-92A22342E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441" y="551179"/>
                <a:ext cx="1700547" cy="436970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175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Segnaposto contenuto 1">
            <a:extLst>
              <a:ext uri="{FF2B5EF4-FFF2-40B4-BE49-F238E27FC236}">
                <a16:creationId xmlns:a16="http://schemas.microsoft.com/office/drawing/2014/main" id="{C536C4F0-478D-2B63-B4E8-8275D2B4FC93}"/>
              </a:ext>
            </a:extLst>
          </p:cNvPr>
          <p:cNvSpPr txBox="1">
            <a:spLocks/>
          </p:cNvSpPr>
          <p:nvPr/>
        </p:nvSpPr>
        <p:spPr>
          <a:xfrm>
            <a:off x="2848131" y="651096"/>
            <a:ext cx="5783107" cy="605342"/>
          </a:xfrm>
          <a:prstGeom prst="roundRect">
            <a:avLst/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vert="horz" lIns="18000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noProof="0" dirty="0"/>
              <a:t>The experimental results is well captured by the proxies</a:t>
            </a:r>
          </a:p>
        </p:txBody>
      </p:sp>
    </p:spTree>
    <p:extLst>
      <p:ext uri="{BB962C8B-B14F-4D97-AF65-F5344CB8AC3E}">
        <p14:creationId xmlns:p14="http://schemas.microsoft.com/office/powerpoint/2010/main" val="5288874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9F7203-7727-616D-9871-E40D37CDF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Conclusions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A4AF6DA-EB68-7C34-3E3C-ADDF2ED934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27</a:t>
            </a:fld>
            <a:endParaRPr lang="en-US" noProof="0" dirty="0"/>
          </a:p>
        </p:txBody>
      </p:sp>
      <p:pic>
        <p:nvPicPr>
          <p:cNvPr id="4" name="Segnaposto immagine 8" descr="Immagine che contiene arte, modello, Policromia&#10;&#10;Descrizione generata automaticamente">
            <a:extLst>
              <a:ext uri="{FF2B5EF4-FFF2-40B4-BE49-F238E27FC236}">
                <a16:creationId xmlns:a16="http://schemas.microsoft.com/office/drawing/2014/main" id="{4B3A4463-AA8C-1C36-DA27-F3ABD99A92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264" r="23264"/>
          <a:stretch>
            <a:fillRect/>
          </a:stretch>
        </p:blipFill>
        <p:spPr>
          <a:xfrm>
            <a:off x="904875" y="-631179"/>
            <a:ext cx="3667125" cy="660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113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1187F-38F0-4A43-2C7D-46F88A1E7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03F2E4C5-3196-7246-4682-FCE6901F0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875" y="667063"/>
            <a:ext cx="8081728" cy="3597640"/>
          </a:xfrm>
          <a:prstGeom prst="roundRect">
            <a:avLst>
              <a:gd name="adj" fmla="val 3132"/>
            </a:avLst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>
            <a:normAutofit/>
          </a:bodyPr>
          <a:lstStyle/>
          <a:p>
            <a:r>
              <a:rPr lang="en-US" sz="1900" noProof="0" dirty="0"/>
              <a:t>Edge linear simulations of the NT-TCV database show standard TEM dominating transport</a:t>
            </a:r>
          </a:p>
          <a:p>
            <a:r>
              <a:rPr lang="en-US" sz="1900" noProof="0" dirty="0"/>
              <a:t>Developed and extended simple model based on geometry dependence of magnetic drift velocity and FLR effects to predict impact of shaping on turbulence</a:t>
            </a:r>
          </a:p>
          <a:p>
            <a:r>
              <a:rPr lang="en-US" sz="1900" noProof="0" dirty="0"/>
              <a:t>The model seems to hold well for edge simulations of TCV TEM-dominated scenarios</a:t>
            </a:r>
          </a:p>
          <a:p>
            <a:r>
              <a:rPr lang="en-US" sz="1900" noProof="0" dirty="0"/>
              <a:t>The model seems to hold well for simulations of ITG-dominated scenarios in different machines (DIII-D, JET and AUG)</a:t>
            </a:r>
          </a:p>
          <a:p>
            <a:r>
              <a:rPr lang="en-US" sz="1900" dirty="0"/>
              <a:t>Predictive capabilities of geometric proxies successfully tested experimentally on TCV with and elongation scan</a:t>
            </a:r>
            <a:endParaRPr lang="en-US" sz="1900" noProof="0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425CE980-9384-DF1F-B8E3-AEBBF7DFB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478" y="131032"/>
            <a:ext cx="7969303" cy="595991"/>
          </a:xfrm>
        </p:spPr>
        <p:txBody>
          <a:bodyPr>
            <a:normAutofit/>
          </a:bodyPr>
          <a:lstStyle/>
          <a:p>
            <a:r>
              <a:rPr lang="en-US" noProof="0" dirty="0"/>
              <a:t>Summary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77C44B3-C953-3E30-B70F-1687A186E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28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79699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2578E86-A021-BC06-6095-CC9C7F719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29</a:t>
            </a:fld>
            <a:endParaRPr lang="en-US" noProof="0" dirty="0"/>
          </a:p>
        </p:txBody>
      </p:sp>
      <p:pic>
        <p:nvPicPr>
          <p:cNvPr id="2" name="Immagine 1" descr="Immagine che contiene Lente per fisheye, cerchio, fisheye, specchio&#10;&#10;Descrizione generata automaticamente">
            <a:extLst>
              <a:ext uri="{FF2B5EF4-FFF2-40B4-BE49-F238E27FC236}">
                <a16:creationId xmlns:a16="http://schemas.microsoft.com/office/drawing/2014/main" id="{CD2C3549-167A-ED47-FF54-0D24D8A9CFB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-1203587"/>
            <a:ext cx="9144000" cy="7550674"/>
          </a:xfrm>
          <a:prstGeom prst="rect">
            <a:avLst/>
          </a:prstGeom>
        </p:spPr>
      </p:pic>
      <p:sp>
        <p:nvSpPr>
          <p:cNvPr id="7" name="Titolo 2">
            <a:extLst>
              <a:ext uri="{FF2B5EF4-FFF2-40B4-BE49-F238E27FC236}">
                <a16:creationId xmlns:a16="http://schemas.microsoft.com/office/drawing/2014/main" id="{4C1F3424-C907-190B-7715-EC554508E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8126" y="2175727"/>
            <a:ext cx="3354931" cy="506050"/>
          </a:xfrm>
        </p:spPr>
        <p:txBody>
          <a:bodyPr>
            <a:noAutofit/>
          </a:bodyPr>
          <a:lstStyle/>
          <a:p>
            <a:pPr algn="ctr"/>
            <a:r>
              <a:rPr lang="en-US" sz="5000" noProof="0" dirty="0">
                <a:solidFill>
                  <a:srgbClr val="FF0000"/>
                </a:solidFill>
              </a:rPr>
              <a:t>Thank you!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4BF6F4-E5AB-C4AA-5001-8AB0850D4B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5859591" y="688290"/>
            <a:ext cx="1519219" cy="405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28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3A05E-5231-E197-9E29-3A0BA6FFC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734ADE-A8DD-AE23-49C0-37F1B0A56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Backup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AFC49F-0FDF-C1E6-B301-45D66D36DE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30</a:t>
            </a:fld>
            <a:endParaRPr lang="en-US" noProof="0" dirty="0"/>
          </a:p>
        </p:txBody>
      </p:sp>
      <p:pic>
        <p:nvPicPr>
          <p:cNvPr id="3" name="Immagine 2" descr="Immagine che contiene cilindro, Ambra, luce, design&#10;&#10;Descrizione generata automaticamente">
            <a:extLst>
              <a:ext uri="{FF2B5EF4-FFF2-40B4-BE49-F238E27FC236}">
                <a16:creationId xmlns:a16="http://schemas.microsoft.com/office/drawing/2014/main" id="{34E0D1E1-350C-02C4-9063-03ABFCC8F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r="49176"/>
          <a:stretch/>
        </p:blipFill>
        <p:spPr>
          <a:xfrm>
            <a:off x="-1336291" y="-173548"/>
            <a:ext cx="5908291" cy="589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1508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" name="Segnaposto contenuto 1">
                <a:extLst>
                  <a:ext uri="{FF2B5EF4-FFF2-40B4-BE49-F238E27FC236}">
                    <a16:creationId xmlns:a16="http://schemas.microsoft.com/office/drawing/2014/main" id="{5B83E697-7ECD-8CEE-DF20-74415E5652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74534" y="559908"/>
                <a:ext cx="3982714" cy="4375539"/>
              </a:xfrm>
            </p:spPr>
            <p:txBody>
              <a:bodyPr>
                <a:normAutofit/>
              </a:bodyPr>
              <a:lstStyle/>
              <a:p>
                <a:r>
                  <a:rPr lang="en-US" noProof="0" dirty="0"/>
                  <a:t>The wave travels with a velocity: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noProof="0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b="1" i="1" noProof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b>
                      </m:sSub>
                      <m:r>
                        <a:rPr lang="en-US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b="1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en-US" b="1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m:rPr>
                          <m:sty m:val="p"/>
                        </m:rPr>
                        <a:rPr lang="en-US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noProof="0" dirty="0"/>
              </a:p>
              <a:p>
                <a:r>
                  <a:rPr lang="en-US" noProof="0" dirty="0"/>
                  <a:t>When we add curvature and gradient of B, the ions will also drift with a velocity: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noProof="0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b="1" i="1" noProof="0" smtClean="0">
                              <a:latin typeface="Cambria Math" panose="02040503050406030204" pitchFamily="18" charset="0"/>
                            </a:rPr>
                            <m:t>𝑫</m:t>
                          </m:r>
                        </m:sub>
                      </m:sSub>
                      <m:r>
                        <a:rPr lang="en-US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en-US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1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en-US" b="1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m:rPr>
                          <m:sty m:val="p"/>
                        </m:rPr>
                        <a:rPr lang="en-US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noProof="0" dirty="0"/>
              </a:p>
              <a:p>
                <a:r>
                  <a:rPr lang="en-US" noProof="0" dirty="0"/>
                  <a:t>Because of different temperatures, the ions will drift at different speed. This cause an accumulation/depletion of charge</a:t>
                </a:r>
              </a:p>
              <a:p>
                <a:r>
                  <a:rPr lang="en-US" sz="1800" noProof="0" dirty="0"/>
                  <a:t>An electric field is consequently generated. This causes the appearance of a </a:t>
                </a:r>
                <a:r>
                  <a:rPr lang="en-US" sz="1800" noProof="0" dirty="0" err="1"/>
                  <a:t>ExB</a:t>
                </a:r>
                <a:r>
                  <a:rPr lang="en-US" sz="1800" noProof="0" dirty="0"/>
                  <a:t> drift that makes the wave’s amplitude grow</a:t>
                </a:r>
              </a:p>
              <a:p>
                <a:r>
                  <a:rPr lang="en-US" sz="1800" noProof="0" dirty="0"/>
                  <a:t>This is a </a:t>
                </a:r>
                <a:r>
                  <a:rPr lang="en-US" sz="1800" b="1" noProof="0" dirty="0"/>
                  <a:t>resonant process</a:t>
                </a:r>
                <a:r>
                  <a:rPr lang="en-US" sz="1800" noProof="0" dirty="0"/>
                  <a:t>. </a:t>
                </a:r>
                <a:endParaRPr lang="en-US" noProof="0" dirty="0"/>
              </a:p>
              <a:p>
                <a:pPr marL="0" indent="0" algn="ctr">
                  <a:buNone/>
                </a:pPr>
                <a:endParaRPr lang="en-US" noProof="0" dirty="0"/>
              </a:p>
            </p:txBody>
          </p:sp>
        </mc:Choice>
        <mc:Fallback>
          <p:sp>
            <p:nvSpPr>
              <p:cNvPr id="11" name="Segnaposto contenuto 1">
                <a:extLst>
                  <a:ext uri="{FF2B5EF4-FFF2-40B4-BE49-F238E27FC236}">
                    <a16:creationId xmlns:a16="http://schemas.microsoft.com/office/drawing/2014/main" id="{5B83E697-7ECD-8CEE-DF20-74415E5652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74534" y="559908"/>
                <a:ext cx="3982714" cy="4375539"/>
              </a:xfrm>
              <a:blipFill>
                <a:blip r:embed="rId2"/>
                <a:stretch>
                  <a:fillRect t="-1393" r="-26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magine 6">
            <a:extLst>
              <a:ext uri="{FF2B5EF4-FFF2-40B4-BE49-F238E27FC236}">
                <a16:creationId xmlns:a16="http://schemas.microsoft.com/office/drawing/2014/main" id="{A9987BB7-8C2C-B327-34A0-0659E140DD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7858" y="438202"/>
            <a:ext cx="3532686" cy="4571711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87140AA-5701-CDA5-7D93-D581B25FD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31</a:t>
            </a:fld>
            <a:endParaRPr lang="en-US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6401B75B-8FB9-1815-30CD-729B817984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7858" y="438202"/>
            <a:ext cx="3532685" cy="4571711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75F9FC8-25B7-E34B-6CB4-EC3E2C6E665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67857" y="442548"/>
            <a:ext cx="3532685" cy="4571711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C1190B0A-598D-A1C8-CFEE-35622064B6B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67855" y="446894"/>
            <a:ext cx="3532685" cy="4571711"/>
          </a:xfrm>
          <a:prstGeom prst="rect">
            <a:avLst/>
          </a:prstGeo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90819B1F-8AE7-7B68-0C83-CCE1ADDEB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7062397" cy="506050"/>
          </a:xfrm>
        </p:spPr>
        <p:txBody>
          <a:bodyPr>
            <a:normAutofit/>
          </a:bodyPr>
          <a:lstStyle/>
          <a:p>
            <a:r>
              <a:rPr lang="en-US" noProof="0" dirty="0"/>
              <a:t>ITG linear theory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81D8FFF-F583-9133-A1A3-70BF54B803C1}"/>
              </a:ext>
            </a:extLst>
          </p:cNvPr>
          <p:cNvSpPr txBox="1"/>
          <p:nvPr/>
        </p:nvSpPr>
        <p:spPr>
          <a:xfrm>
            <a:off x="904875" y="890196"/>
            <a:ext cx="7552373" cy="36163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000" b="1" noProof="0" dirty="0">
                <a:solidFill>
                  <a:schemeClr val="bg1"/>
                </a:solidFill>
              </a:rPr>
              <a:t>From [1], we found that the optimal point for the growth of ITG is:</a:t>
            </a:r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  <a:p>
            <a:r>
              <a:rPr lang="en-US" noProof="0" dirty="0">
                <a:solidFill>
                  <a:schemeClr val="bg1"/>
                </a:solidFill>
              </a:rPr>
              <a:t>[1] M. Beer, </a:t>
            </a:r>
            <a:r>
              <a:rPr lang="en-US" i="1" noProof="0" dirty="0" err="1">
                <a:solidFill>
                  <a:schemeClr val="bg1"/>
                </a:solidFill>
              </a:rPr>
              <a:t>Gyrofluid</a:t>
            </a:r>
            <a:r>
              <a:rPr lang="en-US" i="1" noProof="0" dirty="0">
                <a:solidFill>
                  <a:schemeClr val="bg1"/>
                </a:solidFill>
              </a:rPr>
              <a:t> models of turbulent transport in tokamaks”, </a:t>
            </a:r>
            <a:r>
              <a:rPr lang="en-US" noProof="0" dirty="0">
                <a:solidFill>
                  <a:schemeClr val="bg1"/>
                </a:solidFill>
              </a:rPr>
              <a:t>Ph.D. Thesis (1994)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Segnaposto contenuto 1">
                <a:extLst>
                  <a:ext uri="{FF2B5EF4-FFF2-40B4-BE49-F238E27FC236}">
                    <a16:creationId xmlns:a16="http://schemas.microsoft.com/office/drawing/2014/main" id="{063A09BD-E417-E5D4-5DC0-9452DB81D1E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5056" y="1970180"/>
                <a:ext cx="3161017" cy="700951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vert="horz" lIns="18000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Wingdings" pitchFamily="2" charset="2"/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𝜸</m:t>
                          </m:r>
                        </m:e>
                        <m:sup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𝑴𝑨𝑿</m:t>
                          </m:r>
                        </m:sup>
                      </m:sSup>
                      <m:r>
                        <a:rPr lang="en-US" b="1" i="1" noProof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sSub>
                        <m:sSubPr>
                          <m:ctrlP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𝑫</m:t>
                          </m:r>
                        </m:sub>
                      </m:sSub>
                      <m:r>
                        <a:rPr lang="en-US" b="1" i="1" noProof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b="1" i="1" noProof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noProof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b="1" i="1" noProof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num>
                        <m:den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b="1" noProof="0" dirty="0"/>
              </a:p>
            </p:txBody>
          </p:sp>
        </mc:Choice>
        <mc:Fallback>
          <p:sp>
            <p:nvSpPr>
              <p:cNvPr id="17" name="Segnaposto contenuto 1">
                <a:extLst>
                  <a:ext uri="{FF2B5EF4-FFF2-40B4-BE49-F238E27FC236}">
                    <a16:creationId xmlns:a16="http://schemas.microsoft.com/office/drawing/2014/main" id="{063A09BD-E417-E5D4-5DC0-9452DB81D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5056" y="1970180"/>
                <a:ext cx="3161017" cy="7009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Segnaposto contenuto 1">
                <a:extLst>
                  <a:ext uri="{FF2B5EF4-FFF2-40B4-BE49-F238E27FC236}">
                    <a16:creationId xmlns:a16="http://schemas.microsoft.com/office/drawing/2014/main" id="{17681185-650F-8152-40D2-E736337672F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81061" y="2067629"/>
                <a:ext cx="3328935" cy="506051"/>
              </a:xfrm>
              <a:prstGeom prst="rect">
                <a:avLst/>
              </a:prstGeom>
            </p:spPr>
            <p:txBody>
              <a:bodyPr vert="horz" lIns="18000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Wingdings" pitchFamily="2" charset="2"/>
                  <a:buNone/>
                </a:pPr>
                <a:r>
                  <a:rPr lang="en-US" sz="1600" b="1" noProof="0" dirty="0">
                    <a:solidFill>
                      <a:schemeClr val="bg1"/>
                    </a:solidFill>
                  </a:rPr>
                  <a:t>where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1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num>
                      <m:den>
                        <m:r>
                          <a:rPr lang="en-US" sz="1600" b="1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den>
                    </m:f>
                    <m:r>
                      <a:rPr lang="en-US" sz="1600" b="1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≪</m:t>
                    </m:r>
                    <m:r>
                      <a:rPr lang="en-US" sz="1600" b="1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1600" b="1" i="0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600" b="1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𝝉</m:t>
                    </m:r>
                    <m:r>
                      <a:rPr lang="en-US" sz="1600" b="1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1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b="1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𝑻</m:t>
                            </m:r>
                          </m:e>
                          <m:sub>
                            <m:r>
                              <a:rPr lang="en-US" sz="1600" b="1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600" b="1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𝑻</m:t>
                            </m:r>
                          </m:e>
                          <m:sub>
                            <m:r>
                              <a:rPr lang="en-US" sz="1600" b="1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den>
                    </m:f>
                    <m:r>
                      <a:rPr lang="en-US" sz="1600" b="1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1600" b="1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  <m:r>
                      <a:rPr lang="en-US" sz="1600" b="1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600" b="1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1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sz="1600" b="1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  <m:sup>
                        <m:r>
                          <a:rPr lang="en-US" sz="1600" b="1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bSup>
                    <m:sSubSup>
                      <m:sSubSupPr>
                        <m:ctrlPr>
                          <a:rPr lang="en-US" sz="1600" b="1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1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en-US" sz="1600" b="1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en-US" sz="1600" b="1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en-US" sz="1600" noProof="0" dirty="0"/>
                  <a:t> </a:t>
                </a:r>
              </a:p>
            </p:txBody>
          </p:sp>
        </mc:Choice>
        <mc:Fallback>
          <p:sp>
            <p:nvSpPr>
              <p:cNvPr id="18" name="Segnaposto contenuto 1">
                <a:extLst>
                  <a:ext uri="{FF2B5EF4-FFF2-40B4-BE49-F238E27FC236}">
                    <a16:creationId xmlns:a16="http://schemas.microsoft.com/office/drawing/2014/main" id="{17681185-650F-8152-40D2-E736337672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1061" y="2067629"/>
                <a:ext cx="3328935" cy="50605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Segnaposto contenuto 1">
                <a:extLst>
                  <a:ext uri="{FF2B5EF4-FFF2-40B4-BE49-F238E27FC236}">
                    <a16:creationId xmlns:a16="http://schemas.microsoft.com/office/drawing/2014/main" id="{71BB8B91-2317-06A1-D96D-E351D1AC1B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5056" y="3269514"/>
                <a:ext cx="3161017" cy="638209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vert="horz" lIns="18000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Wingdings" pitchFamily="2" charset="2"/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𝜸</m:t>
                          </m:r>
                        </m:e>
                        <m:sup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𝑴𝑨𝑿</m:t>
                          </m:r>
                        </m:sup>
                      </m:sSup>
                      <m:r>
                        <a:rPr lang="en-US" b="1" i="1" noProof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sSub>
                        <m:sSubPr>
                          <m:ctrlP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𝑫</m:t>
                          </m:r>
                        </m:sub>
                      </m:sSub>
                      <m:r>
                        <a:rPr lang="en-US" b="1" i="1" noProof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noProof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noProof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b="1" i="1" noProof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num>
                        <m:den>
                          <m:r>
                            <a:rPr lang="en-US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US" b="1" noProof="0" dirty="0"/>
              </a:p>
            </p:txBody>
          </p:sp>
        </mc:Choice>
        <mc:Fallback>
          <p:sp>
            <p:nvSpPr>
              <p:cNvPr id="19" name="Segnaposto contenuto 1">
                <a:extLst>
                  <a:ext uri="{FF2B5EF4-FFF2-40B4-BE49-F238E27FC236}">
                    <a16:creationId xmlns:a16="http://schemas.microsoft.com/office/drawing/2014/main" id="{71BB8B91-2317-06A1-D96D-E351D1AC1B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5056" y="3269514"/>
                <a:ext cx="3161017" cy="63820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Segnaposto contenuto 1">
                <a:extLst>
                  <a:ext uri="{FF2B5EF4-FFF2-40B4-BE49-F238E27FC236}">
                    <a16:creationId xmlns:a16="http://schemas.microsoft.com/office/drawing/2014/main" id="{CA041B06-CE79-E336-606E-945DF628B04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38337" y="3424647"/>
                <a:ext cx="3328935" cy="506051"/>
              </a:xfrm>
              <a:prstGeom prst="rect">
                <a:avLst/>
              </a:prstGeom>
            </p:spPr>
            <p:txBody>
              <a:bodyPr vert="horz" lIns="18000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Wingdings" pitchFamily="2" charset="2"/>
                  <a:buNone/>
                </a:pPr>
                <a:r>
                  <a:rPr lang="en-US" sz="1600" b="1" noProof="0" dirty="0">
                    <a:solidFill>
                      <a:schemeClr val="bg1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b="1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𝝉</m:t>
                    </m:r>
                    <m:r>
                      <a:rPr lang="en-US" sz="1600" b="1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600" b="1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sz="1600" b="1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1600" b="1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  <m:r>
                      <a:rPr lang="en-US" sz="1600" b="1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b="1" noProof="0" dirty="0">
                    <a:solidFill>
                      <a:schemeClr val="bg1"/>
                    </a:solidFill>
                  </a:rPr>
                  <a:t>0</a:t>
                </a:r>
              </a:p>
            </p:txBody>
          </p:sp>
        </mc:Choice>
        <mc:Fallback>
          <p:sp>
            <p:nvSpPr>
              <p:cNvPr id="20" name="Segnaposto contenuto 1">
                <a:extLst>
                  <a:ext uri="{FF2B5EF4-FFF2-40B4-BE49-F238E27FC236}">
                    <a16:creationId xmlns:a16="http://schemas.microsoft.com/office/drawing/2014/main" id="{CA041B06-CE79-E336-606E-945DF628B0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337" y="3424647"/>
                <a:ext cx="3328935" cy="506051"/>
              </a:xfrm>
              <a:prstGeom prst="rect">
                <a:avLst/>
              </a:prstGeom>
              <a:blipFill>
                <a:blip r:embed="rId10"/>
                <a:stretch>
                  <a:fillRect t="-84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501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" dur="indefinite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32" dur="indefinite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35" dur="indefinite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42" dur="indefinite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45" dur="indefinite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52" dur="indefinite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indefinite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59" dur="indefinite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62" dur="indefinite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/>
      <p:bldP spid="19" grpId="0" animBg="1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vDy_animation2">
            <a:hlinkClick r:id="" action="ppaction://media"/>
            <a:extLst>
              <a:ext uri="{FF2B5EF4-FFF2-40B4-BE49-F238E27FC236}">
                <a16:creationId xmlns:a16="http://schemas.microsoft.com/office/drawing/2014/main" id="{16547FA1-23EC-4A5F-B766-189524C8B7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09500" y="1007014"/>
            <a:ext cx="5234500" cy="3420000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87140AA-5701-CDA5-7D93-D581B25FD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32</a:t>
            </a:fld>
            <a:endParaRPr lang="en-US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D0BBC3E9-55DD-12C0-199B-9344502C02F7}"/>
                  </a:ext>
                </a:extLst>
              </p:cNvPr>
              <p:cNvSpPr txBox="1"/>
              <p:nvPr/>
            </p:nvSpPr>
            <p:spPr>
              <a:xfrm>
                <a:off x="663548" y="1476734"/>
                <a:ext cx="3333920" cy="2190033"/>
              </a:xfrm>
              <a:prstGeom prst="roundRect">
                <a:avLst/>
              </a:prstGeom>
              <a:solidFill>
                <a:srgbClr val="00A79F">
                  <a:alpha val="20000"/>
                </a:srgbClr>
              </a:solidFill>
              <a:ln w="28575">
                <a:solidFill>
                  <a:srgbClr val="00A79F"/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buClr>
                    <a:srgbClr val="FF0000"/>
                  </a:buClr>
                </a:pPr>
                <a:r>
                  <a:rPr lang="en-US" sz="2000" noProof="0" dirty="0"/>
                  <a:t>To understand the impact of magnetic drifts, we have modified artificially the original NT magnetic drift profile: </a:t>
                </a:r>
              </a:p>
              <a:p>
                <a:pPr>
                  <a:buClr>
                    <a:srgbClr val="FF0000"/>
                  </a:buCl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1" noProof="0" smtClean="0">
                              <a:solidFill>
                                <a:srgbClr val="00706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noProof="0" smtClean="0">
                              <a:solidFill>
                                <a:srgbClr val="00706B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000" b="1" i="1" noProof="0" smtClean="0">
                              <a:solidFill>
                                <a:srgbClr val="00706B"/>
                              </a:solidFill>
                              <a:latin typeface="Cambria Math" panose="02040503050406030204" pitchFamily="18" charset="0"/>
                            </a:rPr>
                            <m:t>𝑫𝒚</m:t>
                          </m:r>
                        </m:sub>
                      </m:sSub>
                      <m:d>
                        <m:dPr>
                          <m:ctrlPr>
                            <a:rPr lang="en-US" sz="20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noProof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0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000" b="0" i="1" noProof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noProof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000" b="0" i="1" noProof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noProof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𝐷𝑦</m:t>
                          </m:r>
                        </m:sub>
                        <m:sup>
                          <m:r>
                            <a:rPr lang="en-US" sz="2000" b="0" i="1" noProof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𝑁𝑇</m:t>
                          </m:r>
                        </m:sup>
                      </m:sSubSup>
                      <m:d>
                        <m:dPr>
                          <m:ctrlPr>
                            <a:rPr lang="en-US" sz="20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noProof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000" b="0" i="1" noProof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noProof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noProof="0" smtClean="0">
                              <a:latin typeface="Cambria Math" panose="02040503050406030204" pitchFamily="18" charset="0"/>
                            </a:rPr>
                            <m:t>𝐷𝑦</m:t>
                          </m:r>
                          <m:r>
                            <a:rPr lang="en-US" sz="2000" b="0" i="1" noProof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noProof="0" dirty="0"/>
              </a:p>
            </p:txBody>
          </p:sp>
        </mc:Choice>
        <mc:Fallback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D0BBC3E9-55DD-12C0-199B-9344502C02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548" y="1476734"/>
                <a:ext cx="3333920" cy="2190033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rgbClr val="00A79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olo 12">
            <a:extLst>
              <a:ext uri="{FF2B5EF4-FFF2-40B4-BE49-F238E27FC236}">
                <a16:creationId xmlns:a16="http://schemas.microsoft.com/office/drawing/2014/main" id="{EB021602-B83E-5D47-8CCC-6A771519B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2"/>
            <a:ext cx="5415005" cy="1072753"/>
          </a:xfrm>
        </p:spPr>
        <p:txBody>
          <a:bodyPr/>
          <a:lstStyle/>
          <a:p>
            <a:r>
              <a:rPr lang="en-US" noProof="0" dirty="0"/>
              <a:t>Magnetic drift scan (methodology)</a:t>
            </a:r>
          </a:p>
        </p:txBody>
      </p:sp>
    </p:spTree>
    <p:extLst>
      <p:ext uri="{BB962C8B-B14F-4D97-AF65-F5344CB8AC3E}">
        <p14:creationId xmlns:p14="http://schemas.microsoft.com/office/powerpoint/2010/main" val="114901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5B6ABE37-7157-B1ED-CEC8-25E8F4D6D0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82803" y="633942"/>
            <a:ext cx="4493761" cy="4509557"/>
          </a:xfrm>
          <a:prstGeom prst="rect">
            <a:avLst/>
          </a:prstGeom>
        </p:spPr>
      </p:pic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FA7D61DA-EEA7-8132-26E4-C77B9E741F70}"/>
              </a:ext>
            </a:extLst>
          </p:cNvPr>
          <p:cNvCxnSpPr/>
          <p:nvPr/>
        </p:nvCxnSpPr>
        <p:spPr>
          <a:xfrm>
            <a:off x="5693732" y="1765808"/>
            <a:ext cx="0" cy="1518699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A8D2BD8A-7459-51FC-C913-D0EC2506CE75}"/>
                  </a:ext>
                </a:extLst>
              </p:cNvPr>
              <p:cNvSpPr txBox="1"/>
              <p:nvPr/>
            </p:nvSpPr>
            <p:spPr>
              <a:xfrm>
                <a:off x="5666366" y="2525157"/>
                <a:ext cx="35200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800" noProof="0" dirty="0"/>
              </a:p>
            </p:txBody>
          </p:sp>
        </mc:Choice>
        <mc:Fallback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A8D2BD8A-7459-51FC-C913-D0EC2506C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6366" y="2525157"/>
                <a:ext cx="35200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87140AA-5701-CDA5-7D93-D581B25FD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33</a:t>
            </a:fld>
            <a:endParaRPr lang="en-US" noProof="0" dirty="0"/>
          </a:p>
        </p:txBody>
      </p:sp>
      <p:sp>
        <p:nvSpPr>
          <p:cNvPr id="9" name="Titolo 2">
            <a:extLst>
              <a:ext uri="{FF2B5EF4-FFF2-40B4-BE49-F238E27FC236}">
                <a16:creationId xmlns:a16="http://schemas.microsoft.com/office/drawing/2014/main" id="{E2D3DEE6-EE3E-7140-8D38-003A1F586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7389461" cy="506050"/>
          </a:xfrm>
        </p:spPr>
        <p:txBody>
          <a:bodyPr>
            <a:normAutofit/>
          </a:bodyPr>
          <a:lstStyle/>
          <a:p>
            <a:r>
              <a:rPr lang="en-US" noProof="0" dirty="0"/>
              <a:t>Magnetic drift scan in pure-ITG regime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Segnaposto contenuto 1">
                <a:extLst>
                  <a:ext uri="{FF2B5EF4-FFF2-40B4-BE49-F238E27FC236}">
                    <a16:creationId xmlns:a16="http://schemas.microsoft.com/office/drawing/2014/main" id="{1AC84D25-FE78-D97F-DFC6-2379D33468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9597" y="728069"/>
                <a:ext cx="3302283" cy="1474349"/>
              </a:xfrm>
              <a:prstGeom prst="roundRect">
                <a:avLst/>
              </a:prstGeom>
              <a:solidFill>
                <a:srgbClr val="00A79F">
                  <a:alpha val="20000"/>
                </a:srgbClr>
              </a:solidFill>
              <a:ln w="28575">
                <a:solidFill>
                  <a:srgbClr val="00A79F"/>
                </a:solidFill>
              </a:ln>
            </p:spPr>
            <p:txBody>
              <a:bodyPr>
                <a:noAutofit/>
              </a:bodyPr>
              <a:lstStyle/>
              <a:p>
                <a:r>
                  <a:rPr lang="en-US" noProof="0" dirty="0"/>
                  <a:t>Existence of a “rollover” point.</a:t>
                </a:r>
              </a:p>
              <a:p>
                <a:r>
                  <a:rPr lang="en-US" noProof="0" dirty="0"/>
                  <a:t>Growth rates decrease with increasing variation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noProof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noProof="0" smtClean="0">
                            <a:latin typeface="Cambria Math" panose="02040503050406030204" pitchFamily="18" charset="0"/>
                          </a:rPr>
                          <m:t>𝐷𝑦</m:t>
                        </m:r>
                      </m:sub>
                    </m:sSub>
                  </m:oMath>
                </a14:m>
                <a:r>
                  <a:rPr lang="en-US" noProof="0" dirty="0"/>
                  <a:t>.</a:t>
                </a:r>
              </a:p>
            </p:txBody>
          </p:sp>
        </mc:Choice>
        <mc:Fallback>
          <p:sp>
            <p:nvSpPr>
              <p:cNvPr id="13" name="Segnaposto contenuto 1">
                <a:extLst>
                  <a:ext uri="{FF2B5EF4-FFF2-40B4-BE49-F238E27FC236}">
                    <a16:creationId xmlns:a16="http://schemas.microsoft.com/office/drawing/2014/main" id="{1AC84D25-FE78-D97F-DFC6-2379D33468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9597" y="728069"/>
                <a:ext cx="3302283" cy="1474349"/>
              </a:xfrm>
              <a:prstGeom prst="roundRect">
                <a:avLst/>
              </a:prstGeom>
              <a:blipFill>
                <a:blip r:embed="rId4"/>
                <a:stretch>
                  <a:fillRect b="-7287"/>
                </a:stretch>
              </a:blipFill>
              <a:ln w="28575">
                <a:solidFill>
                  <a:srgbClr val="00A79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Segnaposto contenuto 1">
            <a:extLst>
              <a:ext uri="{FF2B5EF4-FFF2-40B4-BE49-F238E27FC236}">
                <a16:creationId xmlns:a16="http://schemas.microsoft.com/office/drawing/2014/main" id="{3BEE7DF1-F67F-BAC2-4FB5-3144F44A7278}"/>
              </a:ext>
            </a:extLst>
          </p:cNvPr>
          <p:cNvSpPr txBox="1">
            <a:spLocks/>
          </p:cNvSpPr>
          <p:nvPr/>
        </p:nvSpPr>
        <p:spPr>
          <a:xfrm>
            <a:off x="689598" y="2433008"/>
            <a:ext cx="3302283" cy="1022294"/>
          </a:xfrm>
          <a:prstGeom prst="roundRect">
            <a:avLst/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vert="horz" lIns="18000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SzPct val="90000"/>
              <a:buFont typeface="Wingdings" pitchFamily="2" charset="2"/>
              <a:buChar char="§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 typeface="Wingdings" pitchFamily="2" charset="2"/>
              <a:buChar char="§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noProof="0" dirty="0"/>
              <a:t>Faster magnetic drifts </a:t>
            </a:r>
            <a:r>
              <a:rPr lang="en-US" noProof="0" dirty="0" err="1"/>
              <a:t>wrt</a:t>
            </a:r>
            <a:r>
              <a:rPr lang="en-US" noProof="0" dirty="0"/>
              <a:t>. the rollover point imply more stable modes</a:t>
            </a:r>
          </a:p>
        </p:txBody>
      </p: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929936C3-F545-F531-E960-7A1F965FC1EB}"/>
              </a:ext>
            </a:extLst>
          </p:cNvPr>
          <p:cNvCxnSpPr>
            <a:cxnSpLocks/>
            <a:stCxn id="13" idx="2"/>
            <a:endCxn id="14" idx="0"/>
          </p:cNvCxnSpPr>
          <p:nvPr/>
        </p:nvCxnSpPr>
        <p:spPr>
          <a:xfrm>
            <a:off x="2340739" y="2202418"/>
            <a:ext cx="1" cy="23059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859EB630-EB65-1549-9C93-DEDE97BCF865}"/>
              </a:ext>
            </a:extLst>
          </p:cNvPr>
          <p:cNvCxnSpPr>
            <a:cxnSpLocks/>
          </p:cNvCxnSpPr>
          <p:nvPr/>
        </p:nvCxnSpPr>
        <p:spPr>
          <a:xfrm>
            <a:off x="6772758" y="728069"/>
            <a:ext cx="0" cy="3971347"/>
          </a:xfrm>
          <a:prstGeom prst="line">
            <a:avLst/>
          </a:prstGeom>
          <a:ln w="38100">
            <a:solidFill>
              <a:srgbClr val="00A79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Segnaposto contenuto 1">
                <a:extLst>
                  <a:ext uri="{FF2B5EF4-FFF2-40B4-BE49-F238E27FC236}">
                    <a16:creationId xmlns:a16="http://schemas.microsoft.com/office/drawing/2014/main" id="{79C0775D-4708-5A54-DDF4-E94FE89E620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95586" y="1958774"/>
                <a:ext cx="1197499" cy="570959"/>
              </a:xfrm>
              <a:prstGeom prst="rect">
                <a:avLst/>
              </a:prstGeom>
              <a:ln w="28575">
                <a:solidFill>
                  <a:schemeClr val="accent2"/>
                </a:solidFill>
              </a:ln>
            </p:spPr>
            <p:txBody>
              <a:bodyPr vert="horz" lIns="180000" tIns="45720" rIns="91440" bIns="45720" rtlCol="0" anchor="ctr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noProof="0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b="0" i="1" noProof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f>
                        <m:fPr>
                          <m:ctrlPr>
                            <a:rPr lang="en-US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num>
                        <m:den>
                          <m:r>
                            <a:rPr lang="en-US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US" noProof="0" dirty="0"/>
              </a:p>
            </p:txBody>
          </p:sp>
        </mc:Choice>
        <mc:Fallback>
          <p:sp>
            <p:nvSpPr>
              <p:cNvPr id="20" name="Segnaposto contenuto 1">
                <a:extLst>
                  <a:ext uri="{FF2B5EF4-FFF2-40B4-BE49-F238E27FC236}">
                    <a16:creationId xmlns:a16="http://schemas.microsoft.com/office/drawing/2014/main" id="{79C0775D-4708-5A54-DDF4-E94FE89E62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586" y="1958774"/>
                <a:ext cx="1197499" cy="570959"/>
              </a:xfrm>
              <a:prstGeom prst="rect">
                <a:avLst/>
              </a:prstGeom>
              <a:blipFill>
                <a:blip r:embed="rId5"/>
                <a:stretch>
                  <a:fillRect b="-1010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585C0208-EC6C-5FAE-2EEB-CEBE74A1AA57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6835515" y="2244254"/>
            <a:ext cx="860071" cy="145430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Segnaposto contenuto 1">
                <a:extLst>
                  <a:ext uri="{FF2B5EF4-FFF2-40B4-BE49-F238E27FC236}">
                    <a16:creationId xmlns:a16="http://schemas.microsoft.com/office/drawing/2014/main" id="{901EA30D-352A-7AE3-9C20-A4375F8DB45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9598" y="3698561"/>
                <a:ext cx="3302283" cy="1313905"/>
              </a:xfrm>
              <a:prstGeom prst="roundRect">
                <a:avLst/>
              </a:prstGeom>
              <a:solidFill>
                <a:srgbClr val="00A79F">
                  <a:alpha val="20000"/>
                </a:srgbClr>
              </a:solidFill>
              <a:ln w="28575">
                <a:solidFill>
                  <a:srgbClr val="00A79F"/>
                </a:solidFill>
              </a:ln>
            </p:spPr>
            <p:txBody>
              <a:bodyPr vert="horz" lIns="180000" tIns="45720" rIns="91440" bIns="45720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chemeClr val="accent1"/>
                  </a:buClr>
                  <a:buSzPct val="90000"/>
                  <a:buFont typeface="Wingdings" pitchFamily="2" charset="2"/>
                  <a:buChar char="§"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SzPct val="90000"/>
                  <a:buFont typeface="Wingdings" pitchFamily="2" charset="2"/>
                  <a:buChar char="§"/>
                  <a:defRPr sz="15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noProof="0" dirty="0"/>
                  <a:t>In agreement with [1], where the maximum growth rate can be found when: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1" i="1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𝜸</m:t>
                          </m:r>
                        </m:e>
                        <m:sup>
                          <m:r>
                            <a:rPr lang="en-US" b="1" i="1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𝑴𝑨𝑿</m:t>
                          </m:r>
                        </m:sup>
                      </m:sSup>
                      <m:r>
                        <a:rPr lang="en-US" b="1" i="1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sSub>
                        <m:sSubPr>
                          <m:ctrlPr>
                            <a:rPr lang="en-US" b="1" i="1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b="1" i="1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𝑫</m:t>
                          </m:r>
                        </m:sub>
                      </m:sSub>
                      <m:r>
                        <a:rPr lang="en-US" b="1" i="1" noProof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noProof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noProof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b="1" i="1" noProof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num>
                        <m:den>
                          <m:r>
                            <a:rPr lang="en-US" b="1" i="1" noProof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US" noProof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7" name="Segnaposto contenuto 1">
                <a:extLst>
                  <a:ext uri="{FF2B5EF4-FFF2-40B4-BE49-F238E27FC236}">
                    <a16:creationId xmlns:a16="http://schemas.microsoft.com/office/drawing/2014/main" id="{901EA30D-352A-7AE3-9C20-A4375F8DB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98" y="3698561"/>
                <a:ext cx="3302283" cy="1313905"/>
              </a:xfrm>
              <a:prstGeom prst="roundRect">
                <a:avLst/>
              </a:prstGeom>
              <a:blipFill>
                <a:blip r:embed="rId6"/>
                <a:stretch>
                  <a:fillRect r="-366" b="-2727"/>
                </a:stretch>
              </a:blipFill>
              <a:ln w="28575">
                <a:solidFill>
                  <a:srgbClr val="00A79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6ADDA46E-5D34-10CA-7302-D0F34B9B85EC}"/>
              </a:ext>
            </a:extLst>
          </p:cNvPr>
          <p:cNvCxnSpPr>
            <a:cxnSpLocks/>
            <a:stCxn id="14" idx="2"/>
            <a:endCxn id="17" idx="0"/>
          </p:cNvCxnSpPr>
          <p:nvPr/>
        </p:nvCxnSpPr>
        <p:spPr>
          <a:xfrm>
            <a:off x="2340740" y="3455302"/>
            <a:ext cx="0" cy="2432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B1D93604-5C50-73C8-5798-1D2438149D5E}"/>
              </a:ext>
            </a:extLst>
          </p:cNvPr>
          <p:cNvSpPr txBox="1"/>
          <p:nvPr/>
        </p:nvSpPr>
        <p:spPr>
          <a:xfrm>
            <a:off x="6772758" y="140135"/>
            <a:ext cx="1893465" cy="461665"/>
          </a:xfrm>
          <a:prstGeom prst="rect">
            <a:avLst/>
          </a:prstGeom>
          <a:noFill/>
          <a:ln>
            <a:solidFill>
              <a:srgbClr val="00A79F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noProof="0" dirty="0"/>
              <a:t>[1] M. Beer, Ph.D. Thesis (1994)</a:t>
            </a:r>
          </a:p>
        </p:txBody>
      </p:sp>
    </p:spTree>
    <p:extLst>
      <p:ext uri="{BB962C8B-B14F-4D97-AF65-F5344CB8AC3E}">
        <p14:creationId xmlns:p14="http://schemas.microsoft.com/office/powerpoint/2010/main" val="92793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uiExpand="1" build="p" animBg="1"/>
      <p:bldP spid="14" grpId="0" animBg="1"/>
      <p:bldP spid="20" grpId="0" animBg="1"/>
      <p:bldP spid="17" grpId="0" animBg="1"/>
      <p:bldP spid="3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9">
            <a:extLst>
              <a:ext uri="{FF2B5EF4-FFF2-40B4-BE49-F238E27FC236}">
                <a16:creationId xmlns:a16="http://schemas.microsoft.com/office/drawing/2014/main" id="{397769EC-CC3C-B8AA-5808-ED96DCF8C7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82803" y="633942"/>
            <a:ext cx="4493761" cy="4509557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690362B3-1470-144C-A625-1DA9CE2D61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296" y="655456"/>
            <a:ext cx="4122780" cy="3092085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87140AA-5701-CDA5-7D93-D581B25FD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34</a:t>
            </a:fld>
            <a:endParaRPr lang="en-US" noProof="0" dirty="0"/>
          </a:p>
        </p:txBody>
      </p:sp>
      <p:sp>
        <p:nvSpPr>
          <p:cNvPr id="9" name="Titolo 2">
            <a:extLst>
              <a:ext uri="{FF2B5EF4-FFF2-40B4-BE49-F238E27FC236}">
                <a16:creationId xmlns:a16="http://schemas.microsoft.com/office/drawing/2014/main" id="{E2D3DEE6-EE3E-7140-8D38-003A1F586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7389461" cy="506050"/>
          </a:xfrm>
        </p:spPr>
        <p:txBody>
          <a:bodyPr>
            <a:normAutofit/>
          </a:bodyPr>
          <a:lstStyle/>
          <a:p>
            <a:r>
              <a:rPr lang="en-US" noProof="0" dirty="0"/>
              <a:t>Magnetic drift scan in </a:t>
            </a:r>
            <a:r>
              <a:rPr lang="en-US" noProof="0" dirty="0" err="1"/>
              <a:t>pITG</a:t>
            </a:r>
            <a:r>
              <a:rPr lang="en-US" noProof="0" dirty="0"/>
              <a:t> regime</a:t>
            </a:r>
          </a:p>
        </p:txBody>
      </p: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859EB630-EB65-1549-9C93-DEDE97BCF865}"/>
              </a:ext>
            </a:extLst>
          </p:cNvPr>
          <p:cNvCxnSpPr>
            <a:cxnSpLocks/>
          </p:cNvCxnSpPr>
          <p:nvPr/>
        </p:nvCxnSpPr>
        <p:spPr>
          <a:xfrm>
            <a:off x="6756023" y="732043"/>
            <a:ext cx="0" cy="3944888"/>
          </a:xfrm>
          <a:prstGeom prst="line">
            <a:avLst/>
          </a:prstGeom>
          <a:ln w="38100">
            <a:solidFill>
              <a:srgbClr val="00A79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e 1">
            <a:extLst>
              <a:ext uri="{FF2B5EF4-FFF2-40B4-BE49-F238E27FC236}">
                <a16:creationId xmlns:a16="http://schemas.microsoft.com/office/drawing/2014/main" id="{D00C678A-5B22-C842-798D-0678DF03B717}"/>
              </a:ext>
            </a:extLst>
          </p:cNvPr>
          <p:cNvSpPr/>
          <p:nvPr/>
        </p:nvSpPr>
        <p:spPr>
          <a:xfrm>
            <a:off x="6649212" y="861904"/>
            <a:ext cx="103367" cy="1103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B7D2DE2F-F3C6-F90E-5BA6-7CCA2CE92A26}"/>
              </a:ext>
            </a:extLst>
          </p:cNvPr>
          <p:cNvSpPr/>
          <p:nvPr/>
        </p:nvSpPr>
        <p:spPr>
          <a:xfrm>
            <a:off x="6699647" y="2040505"/>
            <a:ext cx="103367" cy="11034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8DEF0B06-EF13-E82B-C548-A321564F7F05}"/>
              </a:ext>
            </a:extLst>
          </p:cNvPr>
          <p:cNvCxnSpPr>
            <a:cxnSpLocks/>
          </p:cNvCxnSpPr>
          <p:nvPr/>
        </p:nvCxnSpPr>
        <p:spPr>
          <a:xfrm flipV="1">
            <a:off x="2283019" y="1658165"/>
            <a:ext cx="5903" cy="52081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10DF4E36-6980-107A-4E1F-BEBDBE8138E5}"/>
                  </a:ext>
                </a:extLst>
              </p:cNvPr>
              <p:cNvSpPr txBox="1"/>
              <p:nvPr/>
            </p:nvSpPr>
            <p:spPr>
              <a:xfrm>
                <a:off x="1359525" y="830690"/>
                <a:ext cx="184698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noProof="0" dirty="0"/>
                  <a:t>Resonant condition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noProof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600" b="0" i="1" noProof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b>
                      </m:sSub>
                      <m:r>
                        <a:rPr lang="en-US" sz="1600" b="0" i="1" noProof="0" smtClean="0">
                          <a:latin typeface="Cambria Math" panose="02040503050406030204" pitchFamily="18" charset="0"/>
                        </a:rPr>
                        <m:t>/13</m:t>
                      </m:r>
                    </m:oMath>
                  </m:oMathPara>
                </a14:m>
                <a:endParaRPr lang="en-US" sz="1600" noProof="0" dirty="0"/>
              </a:p>
            </p:txBody>
          </p:sp>
        </mc:Choice>
        <mc:Fallback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10DF4E36-6980-107A-4E1F-BEBDBE8138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9525" y="830690"/>
                <a:ext cx="1846988" cy="830997"/>
              </a:xfrm>
              <a:prstGeom prst="rect">
                <a:avLst/>
              </a:prstGeom>
              <a:blipFill>
                <a:blip r:embed="rId4"/>
                <a:stretch>
                  <a:fillRect t="-2190" b="-36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1A11BEF2-5159-105D-24D3-176518D785AE}"/>
              </a:ext>
            </a:extLst>
          </p:cNvPr>
          <p:cNvCxnSpPr>
            <a:cxnSpLocks/>
          </p:cNvCxnSpPr>
          <p:nvPr/>
        </p:nvCxnSpPr>
        <p:spPr>
          <a:xfrm>
            <a:off x="6751331" y="732043"/>
            <a:ext cx="0" cy="3944888"/>
          </a:xfrm>
          <a:prstGeom prst="line">
            <a:avLst/>
          </a:prstGeom>
          <a:ln w="38100">
            <a:solidFill>
              <a:srgbClr val="00A79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Segnaposto contenuto 1">
                <a:extLst>
                  <a:ext uri="{FF2B5EF4-FFF2-40B4-BE49-F238E27FC236}">
                    <a16:creationId xmlns:a16="http://schemas.microsoft.com/office/drawing/2014/main" id="{C09FD5C7-FC43-1271-DE2B-21B5221915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43999" y="4057992"/>
                <a:ext cx="3430671" cy="980714"/>
              </a:xfrm>
              <a:prstGeom prst="roundRect">
                <a:avLst/>
              </a:prstGeom>
              <a:solidFill>
                <a:srgbClr val="00A79F">
                  <a:alpha val="20000"/>
                </a:srgbClr>
              </a:solidFill>
              <a:ln w="28575">
                <a:solidFill>
                  <a:srgbClr val="00A79F"/>
                </a:solidFill>
              </a:ln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en-US" noProof="0" dirty="0"/>
                  <a:t>NT makes the ions drift faster, causing a mismatch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noProof="0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b="0" i="1" noProof="0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noProof="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noProof="0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b="0" i="1" noProof="0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noProof="0" dirty="0"/>
                  <a:t>. This pushes the ITG away from the resonant condition</a:t>
                </a:r>
              </a:p>
            </p:txBody>
          </p:sp>
        </mc:Choice>
        <mc:Fallback>
          <p:sp>
            <p:nvSpPr>
              <p:cNvPr id="36" name="Segnaposto contenuto 1">
                <a:extLst>
                  <a:ext uri="{FF2B5EF4-FFF2-40B4-BE49-F238E27FC236}">
                    <a16:creationId xmlns:a16="http://schemas.microsoft.com/office/drawing/2014/main" id="{C09FD5C7-FC43-1271-DE2B-21B5221915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3999" y="4057992"/>
                <a:ext cx="3430671" cy="9807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rgbClr val="00A79F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112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71605E-6 L -0.49636 -0.10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26" y="-52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9C248-A642-B4CA-284F-4BCF4126A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600EA24-9189-761C-97BB-20FA02AED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35</a:t>
            </a:fld>
            <a:endParaRPr lang="en-US" noProof="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1B67397-988C-92DC-CF53-D41698B2080B}"/>
              </a:ext>
            </a:extLst>
          </p:cNvPr>
          <p:cNvSpPr txBox="1"/>
          <p:nvPr/>
        </p:nvSpPr>
        <p:spPr>
          <a:xfrm>
            <a:off x="959370" y="556275"/>
            <a:ext cx="7727430" cy="1021556"/>
          </a:xfrm>
          <a:prstGeom prst="roundRect">
            <a:avLst/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wrap="square">
            <a:spAutoFit/>
          </a:bodyPr>
          <a:lstStyle/>
          <a:p>
            <a:r>
              <a:rPr lang="en-US" sz="1800" noProof="0" dirty="0"/>
              <a:t>We can try to see what role faster magnetic drifts and stronger FLR effects play in a </a:t>
            </a:r>
            <a:r>
              <a:rPr lang="en-US" sz="1800" b="1" noProof="0" dirty="0"/>
              <a:t>conventional A case</a:t>
            </a:r>
            <a:r>
              <a:rPr lang="en-US" sz="1800" noProof="0" dirty="0"/>
              <a:t>. In this context, the physical processes involved could be more complex.  </a:t>
            </a:r>
          </a:p>
        </p:txBody>
      </p:sp>
      <p:sp>
        <p:nvSpPr>
          <p:cNvPr id="18" name="Titolo 2">
            <a:extLst>
              <a:ext uri="{FF2B5EF4-FFF2-40B4-BE49-F238E27FC236}">
                <a16:creationId xmlns:a16="http://schemas.microsoft.com/office/drawing/2014/main" id="{9A7E4951-1467-A130-1A82-91EF03521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7062397" cy="506050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Nonlinear simulations at conventional A in pure-ITG</a:t>
            </a:r>
          </a:p>
        </p:txBody>
      </p:sp>
    </p:spTree>
    <p:extLst>
      <p:ext uri="{BB962C8B-B14F-4D97-AF65-F5344CB8AC3E}">
        <p14:creationId xmlns:p14="http://schemas.microsoft.com/office/powerpoint/2010/main" val="37984234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8A411-1072-090B-BD0A-253BA3886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539D004-C2F0-9638-262D-C6634A7CF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36</a:t>
            </a:fld>
            <a:endParaRPr lang="en-US" noProof="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4B627E1-8A27-54A1-D991-F0FE7F6407F3}"/>
              </a:ext>
            </a:extLst>
          </p:cNvPr>
          <p:cNvSpPr txBox="1"/>
          <p:nvPr/>
        </p:nvSpPr>
        <p:spPr>
          <a:xfrm>
            <a:off x="1176728" y="556275"/>
            <a:ext cx="7510072" cy="715089"/>
          </a:xfrm>
          <a:prstGeom prst="roundRect">
            <a:avLst/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wrap="square">
            <a:spAutoFit/>
          </a:bodyPr>
          <a:lstStyle/>
          <a:p>
            <a:r>
              <a:rPr lang="en-US" sz="1800" noProof="0" dirty="0"/>
              <a:t>The same picture holds for the conventional A case. However, depending on the scenario, parallel dynamics could play some role</a:t>
            </a:r>
          </a:p>
        </p:txBody>
      </p:sp>
      <p:pic>
        <p:nvPicPr>
          <p:cNvPr id="14" name="Picture 13" descr="A diagram of a number of different colored squares&#10;&#10;AI-generated content may be incorrect.">
            <a:extLst>
              <a:ext uri="{FF2B5EF4-FFF2-40B4-BE49-F238E27FC236}">
                <a16:creationId xmlns:a16="http://schemas.microsoft.com/office/drawing/2014/main" id="{DEE353B8-42E3-3407-FE25-CADB0D111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170" y="1341621"/>
            <a:ext cx="7866363" cy="3801880"/>
          </a:xfrm>
          <a:prstGeom prst="rect">
            <a:avLst/>
          </a:prstGeom>
        </p:spPr>
      </p:pic>
      <p:sp>
        <p:nvSpPr>
          <p:cNvPr id="7" name="Titolo 2">
            <a:extLst>
              <a:ext uri="{FF2B5EF4-FFF2-40B4-BE49-F238E27FC236}">
                <a16:creationId xmlns:a16="http://schemas.microsoft.com/office/drawing/2014/main" id="{77E6FCA7-CB1B-DE80-2ED6-6296AEE89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5" y="131033"/>
            <a:ext cx="7062397" cy="506050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Nonlinear simulations at conventional A in pure-ITG</a:t>
            </a:r>
          </a:p>
        </p:txBody>
      </p:sp>
    </p:spTree>
    <p:extLst>
      <p:ext uri="{BB962C8B-B14F-4D97-AF65-F5344CB8AC3E}">
        <p14:creationId xmlns:p14="http://schemas.microsoft.com/office/powerpoint/2010/main" val="189855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90819B1F-8AE7-7B68-0C83-CCE1ADDEB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907" y="131033"/>
            <a:ext cx="8138386" cy="506050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We tested the same physical picture in a pure-TEM scenario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87140AA-5701-CDA5-7D93-D581B25FD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1CD7C-2161-7D43-862E-CE4C333CD873}" type="slidenum">
              <a:rPr lang="en-US" noProof="0" smtClean="0"/>
              <a:pPr/>
              <a:t>37</a:t>
            </a:fld>
            <a:endParaRPr lang="en-US" noProof="0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C6BD962-6360-8E00-DCDB-4979151D2D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82538" y="1401178"/>
            <a:ext cx="7578923" cy="3729250"/>
          </a:xfrm>
          <a:prstGeom prst="rect">
            <a:avLst/>
          </a:prstGeom>
        </p:spPr>
      </p:pic>
      <p:sp>
        <p:nvSpPr>
          <p:cNvPr id="21" name="Arco 20">
            <a:extLst>
              <a:ext uri="{FF2B5EF4-FFF2-40B4-BE49-F238E27FC236}">
                <a16:creationId xmlns:a16="http://schemas.microsoft.com/office/drawing/2014/main" id="{50084F62-C117-A2FB-8FFF-CD78518E642F}"/>
              </a:ext>
            </a:extLst>
          </p:cNvPr>
          <p:cNvSpPr/>
          <p:nvPr/>
        </p:nvSpPr>
        <p:spPr>
          <a:xfrm>
            <a:off x="3291174" y="2817631"/>
            <a:ext cx="755374" cy="554721"/>
          </a:xfrm>
          <a:prstGeom prst="arc">
            <a:avLst>
              <a:gd name="adj1" fmla="val 11009000"/>
              <a:gd name="adj2" fmla="val 19553019"/>
            </a:avLst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Arco 21">
            <a:extLst>
              <a:ext uri="{FF2B5EF4-FFF2-40B4-BE49-F238E27FC236}">
                <a16:creationId xmlns:a16="http://schemas.microsoft.com/office/drawing/2014/main" id="{A3029C80-9B63-8E49-BF2B-A7E5E1D80D4D}"/>
              </a:ext>
            </a:extLst>
          </p:cNvPr>
          <p:cNvSpPr/>
          <p:nvPr/>
        </p:nvSpPr>
        <p:spPr>
          <a:xfrm>
            <a:off x="4358642" y="2571750"/>
            <a:ext cx="755374" cy="554721"/>
          </a:xfrm>
          <a:prstGeom prst="arc">
            <a:avLst>
              <a:gd name="adj1" fmla="val 11009000"/>
              <a:gd name="adj2" fmla="val 19553019"/>
            </a:avLst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Arco 22">
            <a:extLst>
              <a:ext uri="{FF2B5EF4-FFF2-40B4-BE49-F238E27FC236}">
                <a16:creationId xmlns:a16="http://schemas.microsoft.com/office/drawing/2014/main" id="{6B2FE9B4-DC8E-40E8-DAD9-386F9666ED07}"/>
              </a:ext>
            </a:extLst>
          </p:cNvPr>
          <p:cNvSpPr/>
          <p:nvPr/>
        </p:nvSpPr>
        <p:spPr>
          <a:xfrm>
            <a:off x="5451790" y="2289684"/>
            <a:ext cx="755374" cy="554721"/>
          </a:xfrm>
          <a:prstGeom prst="arc">
            <a:avLst>
              <a:gd name="adj1" fmla="val 11009000"/>
              <a:gd name="adj2" fmla="val 19553019"/>
            </a:avLst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Arco 23">
            <a:extLst>
              <a:ext uri="{FF2B5EF4-FFF2-40B4-BE49-F238E27FC236}">
                <a16:creationId xmlns:a16="http://schemas.microsoft.com/office/drawing/2014/main" id="{474C8111-3D53-448A-6AAC-2F81E0ADB026}"/>
              </a:ext>
            </a:extLst>
          </p:cNvPr>
          <p:cNvSpPr/>
          <p:nvPr/>
        </p:nvSpPr>
        <p:spPr>
          <a:xfrm>
            <a:off x="6233413" y="1592788"/>
            <a:ext cx="755374" cy="1075314"/>
          </a:xfrm>
          <a:prstGeom prst="arc">
            <a:avLst>
              <a:gd name="adj1" fmla="val 10181562"/>
              <a:gd name="adj2" fmla="val 18381347"/>
            </a:avLst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60B1F0B-047F-0901-EEA5-138616BA1500}"/>
              </a:ext>
            </a:extLst>
          </p:cNvPr>
          <p:cNvSpPr txBox="1"/>
          <p:nvPr/>
        </p:nvSpPr>
        <p:spPr>
          <a:xfrm rot="16200000">
            <a:off x="-136186" y="2746974"/>
            <a:ext cx="178109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noProof="0" dirty="0"/>
              <a:t>Heat flux [</a:t>
            </a:r>
            <a:r>
              <a:rPr lang="en-US" sz="1600" noProof="0" dirty="0" err="1"/>
              <a:t>gB</a:t>
            </a:r>
            <a:r>
              <a:rPr lang="en-US" sz="1600" noProof="0" dirty="0"/>
              <a:t>]</a:t>
            </a:r>
          </a:p>
        </p:txBody>
      </p:sp>
      <p:sp>
        <p:nvSpPr>
          <p:cNvPr id="13" name="CasellaDiTesto 14">
            <a:extLst>
              <a:ext uri="{FF2B5EF4-FFF2-40B4-BE49-F238E27FC236}">
                <a16:creationId xmlns:a16="http://schemas.microsoft.com/office/drawing/2014/main" id="{0D65CB16-D624-E13C-2B8F-0C1F4B2948E3}"/>
              </a:ext>
            </a:extLst>
          </p:cNvPr>
          <p:cNvSpPr txBox="1"/>
          <p:nvPr/>
        </p:nvSpPr>
        <p:spPr>
          <a:xfrm>
            <a:off x="379707" y="618223"/>
            <a:ext cx="8307093" cy="715089"/>
          </a:xfrm>
          <a:prstGeom prst="roundRect">
            <a:avLst/>
          </a:prstGeom>
          <a:solidFill>
            <a:srgbClr val="00A79F">
              <a:alpha val="20000"/>
            </a:srgbClr>
          </a:solidFill>
          <a:ln w="28575">
            <a:solidFill>
              <a:srgbClr val="00A79F"/>
            </a:solidFill>
          </a:ln>
        </p:spPr>
        <p:txBody>
          <a:bodyPr wrap="square">
            <a:spAutoFit/>
          </a:bodyPr>
          <a:lstStyle/>
          <a:p>
            <a:r>
              <a:rPr lang="en-US" sz="1800" noProof="0" dirty="0"/>
              <a:t>In a TEM scenario, the same physical picture holds, but parallel dynamics and geometry/dependent terms in collisional operator become more important</a:t>
            </a:r>
          </a:p>
        </p:txBody>
      </p:sp>
    </p:spTree>
    <p:extLst>
      <p:ext uri="{BB962C8B-B14F-4D97-AF65-F5344CB8AC3E}">
        <p14:creationId xmlns:p14="http://schemas.microsoft.com/office/powerpoint/2010/main" val="400960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EPFL - New Colors 2019">
      <a:dk1>
        <a:srgbClr val="413C3A"/>
      </a:dk1>
      <a:lt1>
        <a:srgbClr val="FFFFFF"/>
      </a:lt1>
      <a:dk2>
        <a:srgbClr val="413C3A"/>
      </a:dk2>
      <a:lt2>
        <a:srgbClr val="CAC7C7"/>
      </a:lt2>
      <a:accent1>
        <a:srgbClr val="E30613"/>
      </a:accent1>
      <a:accent2>
        <a:srgbClr val="00A79F"/>
      </a:accent2>
      <a:accent3>
        <a:srgbClr val="413C3A"/>
      </a:accent3>
      <a:accent4>
        <a:srgbClr val="007480"/>
      </a:accent4>
      <a:accent5>
        <a:srgbClr val="F39869"/>
      </a:accent5>
      <a:accent6>
        <a:srgbClr val="B51F1F"/>
      </a:accent6>
      <a:hlink>
        <a:srgbClr val="ED6E9C"/>
      </a:hlink>
      <a:folHlink>
        <a:srgbClr val="4F8FCC"/>
      </a:folHlink>
    </a:clrScheme>
    <a:fontScheme name="EPFL_Beta2">
      <a:majorFont>
        <a:latin typeface="Franklin Gothic Demi Cond"/>
        <a:ea typeface=""/>
        <a:cs typeface=""/>
      </a:majorFont>
      <a:minorFont>
        <a:latin typeface="Arial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PS2025_AB_4" id="{EDDD7FFA-00BE-4029-9A61-C8CDFDA9CEEE}" vid="{4C84C2A9-4247-4659-A6CE-03C0403796A8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PFLAuthor xmlns="366578e5-d8fa-4ca3-80b4-96d4f4020af2">
      <UserInfo>
        <DisplayName/>
        <AccountId xsi:nil="true"/>
        <AccountType/>
      </UserInfo>
    </EPFLAuthor>
    <a822da24a7be47f7b2b8d6471b611ecd xmlns="366578e5-d8fa-4ca3-80b4-96d4f4020af2">
      <Terms xmlns="http://schemas.microsoft.com/office/infopath/2007/PartnerControls">
        <TermInfo xmlns="http://schemas.microsoft.com/office/infopath/2007/PartnerControls">
          <TermName xmlns="http://schemas.microsoft.com/office/infopath/2007/PartnerControls">Public</TermName>
          <TermId xmlns="http://schemas.microsoft.com/office/infopath/2007/PartnerControls">bed90794-060d-40e3-8efd-fc84c2f09e8f</TermId>
        </TermInfo>
      </Terms>
    </a822da24a7be47f7b2b8d6471b611ecd>
    <EPFLUsageTaxHTField0 xmlns="366578e5-d8fa-4ca3-80b4-96d4f4020af2" xsi:nil="true"/>
    <TaxCatchAll xmlns="505a1229-fefc-4964-aa43-a843a2e4cec8">
      <Value>1</Value>
    </TaxCatchAl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EPFL Document" ma:contentTypeID="0x0101009E359B892F0745A488A3BA50FA95E220008D12AA6DD8705844A8F440FB2627C65C" ma:contentTypeVersion="2" ma:contentTypeDescription="Base Content Type for all EPFL documents" ma:contentTypeScope="" ma:versionID="243fe3aa2b7702eb0a8fc0aba44d7aac">
  <xsd:schema xmlns:xsd="http://www.w3.org/2001/XMLSchema" xmlns:xs="http://www.w3.org/2001/XMLSchema" xmlns:p="http://schemas.microsoft.com/office/2006/metadata/properties" xmlns:ns2="366578e5-d8fa-4ca3-80b4-96d4f4020af2" xmlns:ns3="505a1229-fefc-4964-aa43-a843a2e4cec8" targetNamespace="http://schemas.microsoft.com/office/2006/metadata/properties" ma:root="true" ma:fieldsID="874849853f62a370529474de8c246750" ns2:_="" ns3:_="">
    <xsd:import namespace="366578e5-d8fa-4ca3-80b4-96d4f4020af2"/>
    <xsd:import namespace="505a1229-fefc-4964-aa43-a843a2e4cec8"/>
    <xsd:element name="properties">
      <xsd:complexType>
        <xsd:sequence>
          <xsd:element name="documentManagement">
            <xsd:complexType>
              <xsd:all>
                <xsd:element ref="ns2:EPFLAuthor" minOccurs="0"/>
                <xsd:element ref="ns2:EPFLUsageTaxHTField0" minOccurs="0"/>
                <xsd:element ref="ns2:a822da24a7be47f7b2b8d6471b611ecd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6578e5-d8fa-4ca3-80b4-96d4f4020af2" elementFormDefault="qualified">
    <xsd:import namespace="http://schemas.microsoft.com/office/2006/documentManagement/types"/>
    <xsd:import namespace="http://schemas.microsoft.com/office/infopath/2007/PartnerControls"/>
    <xsd:element name="EPFLAuthor" ma:index="8" nillable="true" ma:displayName="Author" ma:internalName="EPFLAutho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FLUsageTaxHTField0" ma:index="10" nillable="true" ma:displayName="EPFLUsage_0" ma:hidden="true" ma:internalName="EPFLUsageTaxHTField0">
      <xsd:simpleType>
        <xsd:restriction base="dms:Note"/>
      </xsd:simpleType>
    </xsd:element>
    <xsd:element name="a822da24a7be47f7b2b8d6471b611ecd" ma:index="11" nillable="true" ma:taxonomy="true" ma:internalName="a822da24a7be47f7b2b8d6471b611ecd" ma:taxonomyFieldName="EPFLUsage" ma:displayName="Usage" ma:default="1;#Public|bed90794-060d-40e3-8efd-fc84c2f09e8f" ma:fieldId="{a822da24-a7be-47f7-b2b8-d6471b611ecd}" ma:sspId="4f2e420a-9f6b-4a85-b7a0-ff810e6e8c0b" ma:termSetId="4b8e3540-9bf8-418b-ab3b-31a19bad2536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5a1229-fefc-4964-aa43-a843a2e4cec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description="" ma:hidden="true" ma:list="{93f37c08-bd19-42a9-9d3a-635e83ef494a}" ma:internalName="TaxCatchAll" ma:showField="CatchAllData" ma:web="505a1229-fefc-4964-aa43-a843a2e4ce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A7CB31-E4DC-4063-BDCD-36DC5F1DA1C8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http://purl.org/dc/dcmitype/"/>
    <ds:schemaRef ds:uri="http://schemas.openxmlformats.org/package/2006/metadata/core-properties"/>
    <ds:schemaRef ds:uri="505a1229-fefc-4964-aa43-a843a2e4cec8"/>
    <ds:schemaRef ds:uri="366578e5-d8fa-4ca3-80b4-96d4f4020af2"/>
  </ds:schemaRefs>
</ds:datastoreItem>
</file>

<file path=customXml/itemProps2.xml><?xml version="1.0" encoding="utf-8"?>
<ds:datastoreItem xmlns:ds="http://schemas.openxmlformats.org/officeDocument/2006/customXml" ds:itemID="{B6EC99A6-5E64-4A2A-9ABF-C3A21F434F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3F701F-4DB5-423A-8196-014F597820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6578e5-d8fa-4ca3-80b4-96d4f4020af2"/>
    <ds:schemaRef ds:uri="505a1229-fefc-4964-aa43-a843a2e4ce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EPS2025_AB_4</Template>
  <TotalTime>0</TotalTime>
  <Words>2517</Words>
  <Application>Microsoft Office PowerPoint</Application>
  <PresentationFormat>On-screen Show (16:9)</PresentationFormat>
  <Paragraphs>295</Paragraphs>
  <Slides>37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Cambria Math</vt:lpstr>
      <vt:lpstr>Franklin Gothic Demi Cond</vt:lpstr>
      <vt:lpstr>Wingdings</vt:lpstr>
      <vt:lpstr>Thème Office</vt:lpstr>
      <vt:lpstr>Instabilities at the edge of NT TCV plasmas and geometric proxies to predict the impact of plasma shaping on turbulence</vt:lpstr>
      <vt:lpstr>Negative Triangularity plasmas: H-mode performance without H-mode</vt:lpstr>
      <vt:lpstr>Negative Triangularity plasmas: H-mode performance without H-mode</vt:lpstr>
      <vt:lpstr>Reduction of turbulence at the edge plays a crucial role in NT plasmas</vt:lpstr>
      <vt:lpstr>H-mode-like performance in NT only if turbulence is reduced </vt:lpstr>
      <vt:lpstr>Database of TCV and DIIID [1] NT shots</vt:lpstr>
      <vt:lpstr>Database of TCV and DIIID [1] NT shots</vt:lpstr>
      <vt:lpstr>Database of TCV and DIIID [1] NT shots</vt:lpstr>
      <vt:lpstr>Database of TCV and DIIID [1] NT shots</vt:lpstr>
      <vt:lpstr>GK linear simulations of TCV NT database</vt:lpstr>
      <vt:lpstr>GK linear simulations of TCV NT database</vt:lpstr>
      <vt:lpstr>Where does geometry enter the gyrokinetic equation?</vt:lpstr>
      <vt:lpstr>Where does geometry enter the gyrokinetic equation?</vt:lpstr>
      <vt:lpstr>PowerPoint Presentation</vt:lpstr>
      <vt:lpstr>PowerPoint Presentation</vt:lpstr>
      <vt:lpstr>I know, it was a lot to digest… let me summarize</vt:lpstr>
      <vt:lpstr>Testing importance of magnetic drift and FLR effects </vt:lpstr>
      <vt:lpstr>Testing importance of magnetic drift and FLR effects </vt:lpstr>
      <vt:lpstr>Testing importance of magnetic drift and FLR effects </vt:lpstr>
      <vt:lpstr>Further validation in realistic ITG scenarios from different tokamaks (DIII-D, AUG, JET)</vt:lpstr>
      <vt:lpstr>Proxies predict stabilization of turbulence in AUG-NT scenario at ρ_tor=0.9</vt:lpstr>
      <vt:lpstr>Importance of magnetic drift and FLR effects confirmed in realistic ITG scenarios</vt:lpstr>
      <vt:lpstr>Can we find a scenario where the proxies predict NT to be worse than PT?</vt:lpstr>
      <vt:lpstr>Gyrokinetic simulations seem to confirm this prediction</vt:lpstr>
      <vt:lpstr>Experimental results on TCV confirm predictions</vt:lpstr>
      <vt:lpstr>Experimental results on TCV confirm predictions</vt:lpstr>
      <vt:lpstr>Conclusions</vt:lpstr>
      <vt:lpstr>Summary</vt:lpstr>
      <vt:lpstr>Thank you!</vt:lpstr>
      <vt:lpstr>Backup</vt:lpstr>
      <vt:lpstr>ITG linear theory</vt:lpstr>
      <vt:lpstr>Magnetic drift scan (methodology)</vt:lpstr>
      <vt:lpstr>Magnetic drift scan in pure-ITG regime</vt:lpstr>
      <vt:lpstr>Magnetic drift scan in pITG regime</vt:lpstr>
      <vt:lpstr>Nonlinear simulations at conventional A in pure-ITG</vt:lpstr>
      <vt:lpstr>Nonlinear simulations at conventional A in pure-ITG</vt:lpstr>
      <vt:lpstr>We tested the same physical picture in a pure-TEM scenario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Alessandro Balestri</dc:creator>
  <cp:keywords/>
  <dc:description/>
  <cp:lastModifiedBy>Alessandro Balestri</cp:lastModifiedBy>
  <cp:revision>190</cp:revision>
  <dcterms:created xsi:type="dcterms:W3CDTF">2025-06-22T20:37:42Z</dcterms:created>
  <dcterms:modified xsi:type="dcterms:W3CDTF">2026-10-07T13:25:30Z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0x0101009E359B892F0745A488A3BA50FA95E220008D12AA6DD8705844A8F440FB2627C65C</vt:lpwstr>
  </property>
  <property fmtid="{D5CDD505-2E9C-101B-9397-08002B2CF9AE}" pid="3" name="EPFLUsage">
    <vt:lpwstr>1;#Public|bed90794-060d-40e3-8efd-fc84c2f09e8f</vt:lpwstr>
  </property>
</Properties>
</file>