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8"/>
  </p:notesMasterIdLst>
  <p:sldIdLst>
    <p:sldId id="256" r:id="rId5"/>
    <p:sldId id="613" r:id="rId6"/>
    <p:sldId id="681" r:id="rId7"/>
    <p:sldId id="618" r:id="rId8"/>
    <p:sldId id="617" r:id="rId9"/>
    <p:sldId id="619" r:id="rId10"/>
    <p:sldId id="620" r:id="rId11"/>
    <p:sldId id="678" r:id="rId12"/>
    <p:sldId id="680" r:id="rId13"/>
    <p:sldId id="282" r:id="rId14"/>
    <p:sldId id="283" r:id="rId15"/>
    <p:sldId id="686" r:id="rId16"/>
    <p:sldId id="683" r:id="rId17"/>
    <p:sldId id="457" r:id="rId18"/>
    <p:sldId id="684" r:id="rId19"/>
    <p:sldId id="690" r:id="rId20"/>
    <p:sldId id="691" r:id="rId21"/>
    <p:sldId id="692" r:id="rId22"/>
    <p:sldId id="685" r:id="rId23"/>
    <p:sldId id="687" r:id="rId24"/>
    <p:sldId id="688" r:id="rId25"/>
    <p:sldId id="689" r:id="rId26"/>
    <p:sldId id="6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9DC"/>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2482" autoAdjust="0"/>
  </p:normalViewPr>
  <p:slideViewPr>
    <p:cSldViewPr snapToGrid="0">
      <p:cViewPr varScale="1">
        <p:scale>
          <a:sx n="119" d="100"/>
          <a:sy n="119" d="100"/>
        </p:scale>
        <p:origin x="321"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[diagrams_budget working file_final_PWIE.xlsx]PM@50%!PivotTable1</c:name>
    <c:fmtId val="8"/>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Distribution</a:t>
            </a:r>
            <a:r>
              <a:rPr lang="en-US" b="1" baseline="0" dirty="0"/>
              <a:t> of Human Resources at 50% funding rate</a:t>
            </a:r>
            <a:r>
              <a:rPr lang="en-US" b="1" dirty="0"/>
              <a:t> </a:t>
            </a:r>
          </a:p>
        </c:rich>
      </c:tx>
      <c:layout>
        <c:manualLayout>
          <c:xMode val="edge"/>
          <c:yMode val="edge"/>
          <c:x val="7.9842263441348316E-2"/>
          <c:y val="4.248367106265016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s>
    <c:plotArea>
      <c:layout/>
      <c:pieChart>
        <c:varyColors val="1"/>
        <c:ser>
          <c:idx val="0"/>
          <c:order val="0"/>
          <c:tx>
            <c:strRef>
              <c:f>'PM@50%'!$B$4</c:f>
              <c:strCache>
                <c:ptCount val="1"/>
                <c:pt idx="0">
                  <c:v>Ergebnis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DF-4C67-AE24-ED7E3BE8F4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DF-4C67-AE24-ED7E3BE8F4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5DF-4C67-AE24-ED7E3BE8F4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5DF-4C67-AE24-ED7E3BE8F4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5DF-4C67-AE24-ED7E3BE8F4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5DF-4C67-AE24-ED7E3BE8F44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5DF-4C67-AE24-ED7E3BE8F44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'PM@50%'!$A$5:$A$12</c:f>
              <c:strCache>
                <c:ptCount val="7"/>
                <c:pt idx="0">
                  <c:v>PWIE-SP A</c:v>
                </c:pt>
                <c:pt idx="1">
                  <c:v>PWIE-SP B</c:v>
                </c:pt>
                <c:pt idx="2">
                  <c:v>PWIE-SP C</c:v>
                </c:pt>
                <c:pt idx="3">
                  <c:v>PWIE-SP D</c:v>
                </c:pt>
                <c:pt idx="4">
                  <c:v>PWIE-SP E</c:v>
                </c:pt>
                <c:pt idx="5">
                  <c:v>PWIE-SP F</c:v>
                </c:pt>
                <c:pt idx="6">
                  <c:v>PWIE-SP X</c:v>
                </c:pt>
              </c:strCache>
            </c:strRef>
          </c:cat>
          <c:val>
            <c:numRef>
              <c:f>'PM@50%'!$B$5:$B$12</c:f>
              <c:numCache>
                <c:formatCode>General</c:formatCode>
                <c:ptCount val="7"/>
                <c:pt idx="0">
                  <c:v>184</c:v>
                </c:pt>
                <c:pt idx="1">
                  <c:v>217</c:v>
                </c:pt>
                <c:pt idx="2">
                  <c:v>164</c:v>
                </c:pt>
                <c:pt idx="3">
                  <c:v>176</c:v>
                </c:pt>
                <c:pt idx="4">
                  <c:v>100</c:v>
                </c:pt>
                <c:pt idx="5">
                  <c:v>90</c:v>
                </c:pt>
                <c:pt idx="6">
                  <c:v>117</c:v>
                </c:pt>
              </c:numCache>
            </c:numRef>
          </c:val>
          <c:extLst>
            <c:ext xmlns:c16="http://schemas.microsoft.com/office/drawing/2014/chart" uri="{C3380CC4-5D6E-409C-BE32-E72D297353CC}">
              <c16:uniqueId val="{0000000E-45DF-4C67-AE24-ED7E3BE8F443}"/>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[diagrams_budget working file_final_PWIE.xlsx]Accelerators!PivotTable2</c:name>
    <c:fmtId val="7"/>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Accelerator costs [k€]</a:t>
            </a:r>
          </a:p>
        </c:rich>
      </c:tx>
      <c:layout>
        <c:manualLayout>
          <c:xMode val="edge"/>
          <c:yMode val="edge"/>
          <c:x val="0.27380726222723312"/>
          <c:y val="8.458463183243150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chemeClr val="accent1"/>
          </a:solidFill>
          <a:ln w="19050">
            <a:solidFill>
              <a:schemeClr val="lt1"/>
            </a:solidFill>
          </a:ln>
          <a:effectLst/>
        </c:spPr>
      </c:pivotFmt>
    </c:pivotFmts>
    <c:plotArea>
      <c:layout/>
      <c:pieChart>
        <c:varyColors val="1"/>
        <c:ser>
          <c:idx val="0"/>
          <c:order val="0"/>
          <c:tx>
            <c:strRef>
              <c:f>Accelerators!$B$4</c:f>
              <c:strCache>
                <c:ptCount val="1"/>
                <c:pt idx="0">
                  <c:v>Ergebnis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E0-4517-BC58-A1ACBBFB68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E0-4517-BC58-A1ACBBFB68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E0-4517-BC58-A1ACBBFB683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E0-4517-BC58-A1ACBBFB683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4E0-4517-BC58-A1ACBBFB683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4E0-4517-BC58-A1ACBBFB683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4E0-4517-BC58-A1ACBBFB683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4E0-4517-BC58-A1ACBBFB683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4E0-4517-BC58-A1ACBBFB683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Accelerators!$A$5:$A$14</c:f>
              <c:strCache>
                <c:ptCount val="9"/>
                <c:pt idx="0">
                  <c:v>DIFFER</c:v>
                </c:pt>
                <c:pt idx="1">
                  <c:v>FZJ</c:v>
                </c:pt>
                <c:pt idx="2">
                  <c:v>IST</c:v>
                </c:pt>
                <c:pt idx="3">
                  <c:v>JSI</c:v>
                </c:pt>
                <c:pt idx="4">
                  <c:v>MPG</c:v>
                </c:pt>
                <c:pt idx="5">
                  <c:v>NCSRD</c:v>
                </c:pt>
                <c:pt idx="6">
                  <c:v>RBI</c:v>
                </c:pt>
                <c:pt idx="7">
                  <c:v>VR</c:v>
                </c:pt>
                <c:pt idx="8">
                  <c:v>VTT</c:v>
                </c:pt>
              </c:strCache>
            </c:strRef>
          </c:cat>
          <c:val>
            <c:numRef>
              <c:f>Accelerators!$B$5:$B$14</c:f>
              <c:numCache>
                <c:formatCode>0</c:formatCode>
                <c:ptCount val="9"/>
                <c:pt idx="0">
                  <c:v>113.41</c:v>
                </c:pt>
                <c:pt idx="1">
                  <c:v>113.39641666666665</c:v>
                </c:pt>
                <c:pt idx="2">
                  <c:v>70.822000000000003</c:v>
                </c:pt>
                <c:pt idx="3">
                  <c:v>41.400000000000006</c:v>
                </c:pt>
                <c:pt idx="4">
                  <c:v>200</c:v>
                </c:pt>
                <c:pt idx="5">
                  <c:v>33.568666666666665</c:v>
                </c:pt>
                <c:pt idx="6">
                  <c:v>69.81</c:v>
                </c:pt>
                <c:pt idx="7">
                  <c:v>90</c:v>
                </c:pt>
                <c:pt idx="8">
                  <c:v>19.945999999999998</c:v>
                </c:pt>
              </c:numCache>
            </c:numRef>
          </c:val>
          <c:extLst>
            <c:ext xmlns:c16="http://schemas.microsoft.com/office/drawing/2014/chart" uri="{C3380CC4-5D6E-409C-BE32-E72D297353CC}">
              <c16:uniqueId val="{00000012-14E0-4517-BC58-A1ACBBFB683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1195115335998616"/>
          <c:y val="0.25767212436865577"/>
          <c:w val="0.10132597997584906"/>
          <c:h val="0.558538298797745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[diagrams_budget working file_final_PWIE.xlsx]High Heat Flux + Plasma facilit!PivotTable3</c:name>
    <c:fmtId val="5"/>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High heat flux + plasma facilities costs [k€]</a:t>
            </a:r>
          </a:p>
        </c:rich>
      </c:tx>
      <c:layout>
        <c:manualLayout>
          <c:xMode val="edge"/>
          <c:yMode val="edge"/>
          <c:x val="0.10137683894759081"/>
          <c:y val="8.498813428459815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s>
    <c:plotArea>
      <c:layout/>
      <c:pieChart>
        <c:varyColors val="1"/>
        <c:ser>
          <c:idx val="0"/>
          <c:order val="0"/>
          <c:tx>
            <c:strRef>
              <c:f>'High Heat Flux + Plasma facilit'!$B$5</c:f>
              <c:strCache>
                <c:ptCount val="1"/>
                <c:pt idx="0">
                  <c:v>Ergebnis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75-401A-B76A-1409CB2A04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75-401A-B76A-1409CB2A04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75-401A-B76A-1409CB2A04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875-401A-B76A-1409CB2A048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875-401A-B76A-1409CB2A048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875-401A-B76A-1409CB2A048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'High Heat Flux + Plasma facilit'!$A$6:$A$12</c:f>
              <c:strCache>
                <c:ptCount val="6"/>
                <c:pt idx="0">
                  <c:v>GLADIS</c:v>
                </c:pt>
                <c:pt idx="1">
                  <c:v>GYM</c:v>
                </c:pt>
                <c:pt idx="2">
                  <c:v>JUDITH-2</c:v>
                </c:pt>
                <c:pt idx="3">
                  <c:v>OLMAT</c:v>
                </c:pt>
                <c:pt idx="4">
                  <c:v>QSPA</c:v>
                </c:pt>
                <c:pt idx="5">
                  <c:v>TOMAS</c:v>
                </c:pt>
              </c:strCache>
            </c:strRef>
          </c:cat>
          <c:val>
            <c:numRef>
              <c:f>'High Heat Flux + Plasma facilit'!$B$6:$B$12</c:f>
              <c:numCache>
                <c:formatCode>0</c:formatCode>
                <c:ptCount val="6"/>
                <c:pt idx="0">
                  <c:v>73.999499999999998</c:v>
                </c:pt>
                <c:pt idx="1">
                  <c:v>30.038333333333334</c:v>
                </c:pt>
                <c:pt idx="2">
                  <c:v>240.04033333333331</c:v>
                </c:pt>
                <c:pt idx="3">
                  <c:v>44.329166666666666</c:v>
                </c:pt>
                <c:pt idx="4">
                  <c:v>85.004666666666665</c:v>
                </c:pt>
                <c:pt idx="5">
                  <c:v>119.99941666666666</c:v>
                </c:pt>
              </c:numCache>
            </c:numRef>
          </c:val>
          <c:extLst>
            <c:ext xmlns:c16="http://schemas.microsoft.com/office/drawing/2014/chart" uri="{C3380CC4-5D6E-409C-BE32-E72D297353CC}">
              <c16:uniqueId val="{0000000C-D875-401A-B76A-1409CB2A048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5167636725183906"/>
          <c:y val="0.34213328582028191"/>
          <c:w val="0.12624945305921378"/>
          <c:h val="0.358546201005302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[diagrams_budget working file_final_PWIE.xlsx]Linear Plasma Facilities!PivotTable3</c:name>
    <c:fmtId val="5"/>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Linear plasma</a:t>
            </a:r>
            <a:r>
              <a:rPr lang="en-US" b="1" baseline="0"/>
              <a:t> facilities costs [k€]</a:t>
            </a:r>
            <a:endParaRPr lang="en-US" b="1"/>
          </a:p>
        </c:rich>
      </c:tx>
      <c:layout>
        <c:manualLayout>
          <c:xMode val="edge"/>
          <c:yMode val="edge"/>
          <c:x val="0.13702382760814669"/>
          <c:y val="8.826219896234001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s>
    <c:plotArea>
      <c:layout/>
      <c:pieChart>
        <c:varyColors val="1"/>
        <c:ser>
          <c:idx val="0"/>
          <c:order val="0"/>
          <c:tx>
            <c:strRef>
              <c:f>'Linear Plasma Facilities'!$B$5</c:f>
              <c:strCache>
                <c:ptCount val="1"/>
                <c:pt idx="0">
                  <c:v>Ergebnis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36-4A4C-BD38-B50E356706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36-4A4C-BD38-B50E356706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36-4A4C-BD38-B50E356706E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'Linear Plasma Facilities'!$A$6:$A$9</c:f>
              <c:strCache>
                <c:ptCount val="3"/>
                <c:pt idx="0">
                  <c:v>MAGNUM-PSI</c:v>
                </c:pt>
                <c:pt idx="1">
                  <c:v>PSI-2</c:v>
                </c:pt>
                <c:pt idx="2">
                  <c:v>UPP</c:v>
                </c:pt>
              </c:strCache>
            </c:strRef>
          </c:cat>
          <c:val>
            <c:numRef>
              <c:f>'Linear Plasma Facilities'!$B$6:$B$9</c:f>
              <c:numCache>
                <c:formatCode>0</c:formatCode>
                <c:ptCount val="3"/>
                <c:pt idx="0">
                  <c:v>640.00049999999999</c:v>
                </c:pt>
                <c:pt idx="1">
                  <c:v>850.11658333333321</c:v>
                </c:pt>
                <c:pt idx="2">
                  <c:v>128.0025</c:v>
                </c:pt>
              </c:numCache>
            </c:numRef>
          </c:val>
          <c:extLst>
            <c:ext xmlns:c16="http://schemas.microsoft.com/office/drawing/2014/chart" uri="{C3380CC4-5D6E-409C-BE32-E72D297353CC}">
              <c16:uniqueId val="{00000006-3336-4A4C-BD38-B50E356706E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086986290814378"/>
          <c:y val="0.46223967646460085"/>
          <c:w val="0.18890231847492742"/>
          <c:h val="0.186179379019832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D9822-0694-45BA-B559-BA0DD9C62110}"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de-DE"/>
        </a:p>
      </dgm:t>
    </dgm:pt>
    <dgm:pt modelId="{EE7FEF62-0CD8-42DB-A949-FF7E5EEDED67}">
      <dgm:prSet phldrT="[Text]" phldr="0" custT="1"/>
      <dgm:spPr/>
      <dgm:t>
        <a:bodyPr/>
        <a:lstStyle/>
        <a:p>
          <a:pPr>
            <a:lnSpc>
              <a:spcPct val="100000"/>
            </a:lnSpc>
            <a:spcAft>
              <a:spcPts val="0"/>
            </a:spcAft>
          </a:pPr>
          <a:r>
            <a:rPr lang="de-DE" sz="2000" dirty="0"/>
            <a:t>WPPWIE </a:t>
          </a:r>
        </a:p>
        <a:p>
          <a:pPr>
            <a:lnSpc>
              <a:spcPct val="100000"/>
            </a:lnSpc>
            <a:spcAft>
              <a:spcPts val="0"/>
            </a:spcAft>
          </a:pPr>
          <a:r>
            <a:rPr lang="de-DE" sz="2000" dirty="0"/>
            <a:t>PL S. Brezinsek [FZJ]</a:t>
          </a:r>
        </a:p>
        <a:p>
          <a:pPr>
            <a:lnSpc>
              <a:spcPct val="100000"/>
            </a:lnSpc>
            <a:spcAft>
              <a:spcPts val="0"/>
            </a:spcAft>
          </a:pPr>
          <a:r>
            <a:rPr lang="de-DE" sz="2000" dirty="0"/>
            <a:t>DPL D. Douai [CEA]</a:t>
          </a:r>
          <a:endParaRPr lang="de-DE" sz="900" dirty="0"/>
        </a:p>
      </dgm:t>
    </dgm:pt>
    <dgm:pt modelId="{28F9FCB1-3C49-417B-AF9B-07E512A8B785}" type="parTrans" cxnId="{F050B5FF-59AD-44E5-88BB-95848F903392}">
      <dgm:prSet/>
      <dgm:spPr/>
      <dgm:t>
        <a:bodyPr/>
        <a:lstStyle/>
        <a:p>
          <a:endParaRPr lang="de-DE"/>
        </a:p>
      </dgm:t>
    </dgm:pt>
    <dgm:pt modelId="{6B115EA9-2B40-450D-BEC7-28E850C2753D}" type="sibTrans" cxnId="{F050B5FF-59AD-44E5-88BB-95848F903392}">
      <dgm:prSet/>
      <dgm:spPr/>
      <dgm:t>
        <a:bodyPr/>
        <a:lstStyle/>
        <a:p>
          <a:endParaRPr lang="de-DE"/>
        </a:p>
      </dgm:t>
    </dgm:pt>
    <dgm:pt modelId="{C02254B4-5736-4876-B0E0-274EF14085CA}">
      <dgm:prSet phldrT="[Text]" phldr="0"/>
      <dgm:spPr/>
      <dgm:t>
        <a:bodyPr/>
        <a:lstStyle/>
        <a:p>
          <a:r>
            <a:rPr lang="de-DE" dirty="0"/>
            <a:t>SPA</a:t>
          </a:r>
        </a:p>
        <a:p>
          <a:r>
            <a:rPr lang="de-DE" dirty="0"/>
            <a:t>J.W. Coenen [FZJ]</a:t>
          </a:r>
        </a:p>
      </dgm:t>
    </dgm:pt>
    <dgm:pt modelId="{4A23D4C8-E19A-42BD-8064-1046B5010DB9}" type="parTrans" cxnId="{CF1B0158-0956-49AD-A373-FBAF9EBDDB90}">
      <dgm:prSet/>
      <dgm:spPr/>
      <dgm:t>
        <a:bodyPr/>
        <a:lstStyle/>
        <a:p>
          <a:endParaRPr lang="de-DE"/>
        </a:p>
      </dgm:t>
    </dgm:pt>
    <dgm:pt modelId="{76037B85-5684-443A-9E57-45B2D3D95EEA}" type="sibTrans" cxnId="{CF1B0158-0956-49AD-A373-FBAF9EBDDB90}">
      <dgm:prSet/>
      <dgm:spPr/>
      <dgm:t>
        <a:bodyPr/>
        <a:lstStyle/>
        <a:p>
          <a:endParaRPr lang="de-DE"/>
        </a:p>
      </dgm:t>
    </dgm:pt>
    <dgm:pt modelId="{A3219768-E88E-47C4-8CE1-3F131AD9A53D}">
      <dgm:prSet phldrT="[Text]" phldr="0"/>
      <dgm:spPr/>
      <dgm:t>
        <a:bodyPr/>
        <a:lstStyle/>
        <a:p>
          <a:r>
            <a:rPr lang="de-DE" dirty="0"/>
            <a:t>SPC</a:t>
          </a:r>
        </a:p>
        <a:p>
          <a:r>
            <a:rPr lang="de-DE" dirty="0"/>
            <a:t>K. Schmid [MPG]</a:t>
          </a:r>
        </a:p>
      </dgm:t>
    </dgm:pt>
    <dgm:pt modelId="{F3F51E9E-56AB-4BD9-A5BF-33D4E94AF06F}" type="parTrans" cxnId="{3A299DE3-62B2-4A84-AD1D-B766C7853050}">
      <dgm:prSet/>
      <dgm:spPr/>
      <dgm:t>
        <a:bodyPr/>
        <a:lstStyle/>
        <a:p>
          <a:endParaRPr lang="de-DE"/>
        </a:p>
      </dgm:t>
    </dgm:pt>
    <dgm:pt modelId="{2B220051-3775-412C-8603-22AD136FA789}" type="sibTrans" cxnId="{3A299DE3-62B2-4A84-AD1D-B766C7853050}">
      <dgm:prSet/>
      <dgm:spPr/>
      <dgm:t>
        <a:bodyPr/>
        <a:lstStyle/>
        <a:p>
          <a:endParaRPr lang="de-DE"/>
        </a:p>
      </dgm:t>
    </dgm:pt>
    <dgm:pt modelId="{FD3837D5-1002-45EF-B0CC-1C5F6C64CA0F}">
      <dgm:prSet phldrT="[Text]" phldr="0"/>
      <dgm:spPr/>
      <dgm:t>
        <a:bodyPr/>
        <a:lstStyle/>
        <a:p>
          <a:r>
            <a:rPr lang="de-DE" dirty="0"/>
            <a:t>SPD</a:t>
          </a:r>
        </a:p>
        <a:p>
          <a:r>
            <a:rPr lang="de-DE" dirty="0"/>
            <a:t>A. Kirschner [FZJ]</a:t>
          </a:r>
        </a:p>
      </dgm:t>
    </dgm:pt>
    <dgm:pt modelId="{C7B405B0-1B7C-44B9-8BA0-B491B4C1EDB1}" type="parTrans" cxnId="{2B6210C1-9D5F-442F-83EB-6F455C81AC9E}">
      <dgm:prSet/>
      <dgm:spPr/>
      <dgm:t>
        <a:bodyPr/>
        <a:lstStyle/>
        <a:p>
          <a:endParaRPr lang="de-DE"/>
        </a:p>
      </dgm:t>
    </dgm:pt>
    <dgm:pt modelId="{D00886AA-8467-4495-8846-E2DE656E9597}" type="sibTrans" cxnId="{2B6210C1-9D5F-442F-83EB-6F455C81AC9E}">
      <dgm:prSet/>
      <dgm:spPr/>
      <dgm:t>
        <a:bodyPr/>
        <a:lstStyle/>
        <a:p>
          <a:endParaRPr lang="de-DE"/>
        </a:p>
      </dgm:t>
    </dgm:pt>
    <dgm:pt modelId="{B52CB16A-765C-42B9-83D6-7B1A45845BCA}">
      <dgm:prSet/>
      <dgm:spPr/>
      <dgm:t>
        <a:bodyPr/>
        <a:lstStyle/>
        <a:p>
          <a:r>
            <a:rPr lang="de-DE" dirty="0"/>
            <a:t>SPB </a:t>
          </a:r>
        </a:p>
        <a:p>
          <a:r>
            <a:rPr lang="de-DE" dirty="0"/>
            <a:t>A. Hakola [VTT]</a:t>
          </a:r>
        </a:p>
      </dgm:t>
    </dgm:pt>
    <dgm:pt modelId="{22037511-580D-4242-9278-5EBB8E11A13D}" type="parTrans" cxnId="{249D244B-DC2F-4B65-9C0E-71E542E187A3}">
      <dgm:prSet/>
      <dgm:spPr/>
      <dgm:t>
        <a:bodyPr/>
        <a:lstStyle/>
        <a:p>
          <a:endParaRPr lang="de-DE"/>
        </a:p>
      </dgm:t>
    </dgm:pt>
    <dgm:pt modelId="{119599D6-A1EB-482B-8FF9-2C7538B5BECA}" type="sibTrans" cxnId="{249D244B-DC2F-4B65-9C0E-71E542E187A3}">
      <dgm:prSet/>
      <dgm:spPr/>
      <dgm:t>
        <a:bodyPr/>
        <a:lstStyle/>
        <a:p>
          <a:endParaRPr lang="de-DE"/>
        </a:p>
      </dgm:t>
    </dgm:pt>
    <dgm:pt modelId="{E9FD00D6-4E67-4D89-9FDE-0DF32A5824E9}">
      <dgm:prSet phldrT="[Text]" phldr="0"/>
      <dgm:spPr/>
      <dgm:t>
        <a:bodyPr/>
        <a:lstStyle/>
        <a:p>
          <a:r>
            <a:rPr lang="de-DE" dirty="0"/>
            <a:t>SPE</a:t>
          </a:r>
        </a:p>
        <a:p>
          <a:r>
            <a:rPr lang="de-DE" dirty="0"/>
            <a:t>J. </a:t>
          </a:r>
          <a:r>
            <a:rPr lang="de-DE" dirty="0" err="1"/>
            <a:t>Likonen</a:t>
          </a:r>
          <a:r>
            <a:rPr lang="de-DE" dirty="0"/>
            <a:t> [VTT]</a:t>
          </a:r>
        </a:p>
      </dgm:t>
    </dgm:pt>
    <dgm:pt modelId="{653A5685-3126-4F10-B444-A6BD3AC1A23C}" type="parTrans" cxnId="{B95E7818-84B9-4F13-8198-5266DC704F6E}">
      <dgm:prSet/>
      <dgm:spPr/>
      <dgm:t>
        <a:bodyPr/>
        <a:lstStyle/>
        <a:p>
          <a:endParaRPr lang="de-DE"/>
        </a:p>
      </dgm:t>
    </dgm:pt>
    <dgm:pt modelId="{0B3A3C5A-D466-45A9-A861-D31CC5BF00B7}" type="sibTrans" cxnId="{B95E7818-84B9-4F13-8198-5266DC704F6E}">
      <dgm:prSet/>
      <dgm:spPr/>
      <dgm:t>
        <a:bodyPr/>
        <a:lstStyle/>
        <a:p>
          <a:endParaRPr lang="de-DE"/>
        </a:p>
      </dgm:t>
    </dgm:pt>
    <dgm:pt modelId="{09EA3A73-301B-4396-A25D-DDD87FCA3DCA}">
      <dgm:prSet phldrT="[Text]" phldr="0"/>
      <dgm:spPr/>
      <dgm:t>
        <a:bodyPr/>
        <a:lstStyle/>
        <a:p>
          <a:r>
            <a:rPr lang="de-DE" dirty="0"/>
            <a:t>SPF</a:t>
          </a:r>
        </a:p>
        <a:p>
          <a:r>
            <a:rPr lang="de-DE" dirty="0"/>
            <a:t>A. </a:t>
          </a:r>
          <a:r>
            <a:rPr lang="de-DE" dirty="0" err="1"/>
            <a:t>Goriaev</a:t>
          </a:r>
          <a:r>
            <a:rPr lang="de-DE" dirty="0"/>
            <a:t> [ERM/KMS]</a:t>
          </a:r>
        </a:p>
      </dgm:t>
    </dgm:pt>
    <dgm:pt modelId="{1E8DE33B-F086-4119-A534-A4DF519923D2}" type="parTrans" cxnId="{EF0BECBE-A3F7-425E-9DA4-2A329C9F9EAF}">
      <dgm:prSet/>
      <dgm:spPr/>
      <dgm:t>
        <a:bodyPr/>
        <a:lstStyle/>
        <a:p>
          <a:endParaRPr lang="de-DE"/>
        </a:p>
      </dgm:t>
    </dgm:pt>
    <dgm:pt modelId="{6CB40882-8EBB-47A1-8F38-256BDD969039}" type="sibTrans" cxnId="{EF0BECBE-A3F7-425E-9DA4-2A329C9F9EAF}">
      <dgm:prSet/>
      <dgm:spPr/>
      <dgm:t>
        <a:bodyPr/>
        <a:lstStyle/>
        <a:p>
          <a:endParaRPr lang="de-DE"/>
        </a:p>
      </dgm:t>
    </dgm:pt>
    <dgm:pt modelId="{118384FC-B1AE-4356-B3B1-F64927452456}">
      <dgm:prSet phldrT="[Text]" phldr="0"/>
      <dgm:spPr/>
      <dgm:t>
        <a:bodyPr/>
        <a:lstStyle/>
        <a:p>
          <a:r>
            <a:rPr lang="de-DE" dirty="0"/>
            <a:t>SPX</a:t>
          </a:r>
        </a:p>
        <a:p>
          <a:r>
            <a:rPr lang="de-DE" dirty="0"/>
            <a:t>I. Classen [DIFFER]</a:t>
          </a:r>
        </a:p>
      </dgm:t>
    </dgm:pt>
    <dgm:pt modelId="{62541DC1-5D92-415F-AAF3-8DAE2E485BF4}" type="parTrans" cxnId="{66F6205F-B2CA-41E6-9EE0-D1B61C40B696}">
      <dgm:prSet/>
      <dgm:spPr/>
      <dgm:t>
        <a:bodyPr/>
        <a:lstStyle/>
        <a:p>
          <a:endParaRPr lang="de-DE"/>
        </a:p>
      </dgm:t>
    </dgm:pt>
    <dgm:pt modelId="{D5531755-A25C-494A-8823-BAE2423B4102}" type="sibTrans" cxnId="{66F6205F-B2CA-41E6-9EE0-D1B61C40B696}">
      <dgm:prSet/>
      <dgm:spPr/>
      <dgm:t>
        <a:bodyPr/>
        <a:lstStyle/>
        <a:p>
          <a:endParaRPr lang="de-DE"/>
        </a:p>
      </dgm:t>
    </dgm:pt>
    <dgm:pt modelId="{C97CA8E5-F70D-47CD-903E-17E0CE166321}" type="pres">
      <dgm:prSet presAssocID="{45AD9822-0694-45BA-B559-BA0DD9C62110}" presName="hierChild1" presStyleCnt="0">
        <dgm:presLayoutVars>
          <dgm:orgChart val="1"/>
          <dgm:chPref val="1"/>
          <dgm:dir/>
          <dgm:animOne val="branch"/>
          <dgm:animLvl val="lvl"/>
          <dgm:resizeHandles/>
        </dgm:presLayoutVars>
      </dgm:prSet>
      <dgm:spPr/>
    </dgm:pt>
    <dgm:pt modelId="{BFFB861E-35E5-4FBF-8F68-9FDAD59EBE53}" type="pres">
      <dgm:prSet presAssocID="{EE7FEF62-0CD8-42DB-A949-FF7E5EEDED67}" presName="hierRoot1" presStyleCnt="0">
        <dgm:presLayoutVars>
          <dgm:hierBranch val="init"/>
        </dgm:presLayoutVars>
      </dgm:prSet>
      <dgm:spPr/>
    </dgm:pt>
    <dgm:pt modelId="{DEF84B9D-69A3-4080-AD19-9635E725AFE9}" type="pres">
      <dgm:prSet presAssocID="{EE7FEF62-0CD8-42DB-A949-FF7E5EEDED67}" presName="rootComposite1" presStyleCnt="0"/>
      <dgm:spPr/>
    </dgm:pt>
    <dgm:pt modelId="{7451FE35-7424-4E94-B2DB-F1E5D9C77141}" type="pres">
      <dgm:prSet presAssocID="{EE7FEF62-0CD8-42DB-A949-FF7E5EEDED67}" presName="rootText1" presStyleLbl="node0" presStyleIdx="0" presStyleCnt="1" custScaleX="253639" custScaleY="207058">
        <dgm:presLayoutVars>
          <dgm:chPref val="3"/>
        </dgm:presLayoutVars>
      </dgm:prSet>
      <dgm:spPr/>
    </dgm:pt>
    <dgm:pt modelId="{4301D2AB-2066-4777-89AB-A96847B73BFF}" type="pres">
      <dgm:prSet presAssocID="{EE7FEF62-0CD8-42DB-A949-FF7E5EEDED67}" presName="rootConnector1" presStyleLbl="node1" presStyleIdx="0" presStyleCnt="0"/>
      <dgm:spPr/>
    </dgm:pt>
    <dgm:pt modelId="{52674DD6-D9F2-4CE7-965F-CF95E0915802}" type="pres">
      <dgm:prSet presAssocID="{EE7FEF62-0CD8-42DB-A949-FF7E5EEDED67}" presName="hierChild2" presStyleCnt="0"/>
      <dgm:spPr/>
    </dgm:pt>
    <dgm:pt modelId="{74567EE6-8072-491F-836B-F7C7AC537CB1}" type="pres">
      <dgm:prSet presAssocID="{4A23D4C8-E19A-42BD-8064-1046B5010DB9}" presName="Name37" presStyleLbl="parChTrans1D2" presStyleIdx="0" presStyleCnt="7"/>
      <dgm:spPr/>
    </dgm:pt>
    <dgm:pt modelId="{A6A8925E-7F83-4979-A560-004F2B1B26F1}" type="pres">
      <dgm:prSet presAssocID="{C02254B4-5736-4876-B0E0-274EF14085CA}" presName="hierRoot2" presStyleCnt="0">
        <dgm:presLayoutVars>
          <dgm:hierBranch val="init"/>
        </dgm:presLayoutVars>
      </dgm:prSet>
      <dgm:spPr/>
    </dgm:pt>
    <dgm:pt modelId="{5AFF4A6F-6828-4C1D-BA7A-DF9D3400D417}" type="pres">
      <dgm:prSet presAssocID="{C02254B4-5736-4876-B0E0-274EF14085CA}" presName="rootComposite" presStyleCnt="0"/>
      <dgm:spPr/>
    </dgm:pt>
    <dgm:pt modelId="{D087E20C-9734-4556-99F8-CC8B67A005AF}" type="pres">
      <dgm:prSet presAssocID="{C02254B4-5736-4876-B0E0-274EF14085CA}" presName="rootText" presStyleLbl="node2" presStyleIdx="0" presStyleCnt="7" custScaleY="136339">
        <dgm:presLayoutVars>
          <dgm:chPref val="3"/>
        </dgm:presLayoutVars>
      </dgm:prSet>
      <dgm:spPr/>
    </dgm:pt>
    <dgm:pt modelId="{3B4AEDE3-52A8-429D-A4F9-485D4896E68F}" type="pres">
      <dgm:prSet presAssocID="{C02254B4-5736-4876-B0E0-274EF14085CA}" presName="rootConnector" presStyleLbl="node2" presStyleIdx="0" presStyleCnt="7"/>
      <dgm:spPr/>
    </dgm:pt>
    <dgm:pt modelId="{E0CCBB7E-F119-4761-B715-F83C967A0EC0}" type="pres">
      <dgm:prSet presAssocID="{C02254B4-5736-4876-B0E0-274EF14085CA}" presName="hierChild4" presStyleCnt="0"/>
      <dgm:spPr/>
    </dgm:pt>
    <dgm:pt modelId="{34E9D7A1-6419-46A6-90F2-93A38E6C3115}" type="pres">
      <dgm:prSet presAssocID="{C02254B4-5736-4876-B0E0-274EF14085CA}" presName="hierChild5" presStyleCnt="0"/>
      <dgm:spPr/>
    </dgm:pt>
    <dgm:pt modelId="{D7289A25-1C7E-4A1D-A5D0-D0B04BEB5A85}" type="pres">
      <dgm:prSet presAssocID="{22037511-580D-4242-9278-5EBB8E11A13D}" presName="Name37" presStyleLbl="parChTrans1D2" presStyleIdx="1" presStyleCnt="7"/>
      <dgm:spPr/>
    </dgm:pt>
    <dgm:pt modelId="{A643883A-FB66-4482-96CB-445533C85B2D}" type="pres">
      <dgm:prSet presAssocID="{B52CB16A-765C-42B9-83D6-7B1A45845BCA}" presName="hierRoot2" presStyleCnt="0">
        <dgm:presLayoutVars>
          <dgm:hierBranch val="init"/>
        </dgm:presLayoutVars>
      </dgm:prSet>
      <dgm:spPr/>
    </dgm:pt>
    <dgm:pt modelId="{39E41140-A0BF-4178-8C70-158D256212EA}" type="pres">
      <dgm:prSet presAssocID="{B52CB16A-765C-42B9-83D6-7B1A45845BCA}" presName="rootComposite" presStyleCnt="0"/>
      <dgm:spPr/>
    </dgm:pt>
    <dgm:pt modelId="{6387DF29-41F2-4C67-9CAE-DFA7F42E66E8}" type="pres">
      <dgm:prSet presAssocID="{B52CB16A-765C-42B9-83D6-7B1A45845BCA}" presName="rootText" presStyleLbl="node2" presStyleIdx="1" presStyleCnt="7" custScaleY="136339">
        <dgm:presLayoutVars>
          <dgm:chPref val="3"/>
        </dgm:presLayoutVars>
      </dgm:prSet>
      <dgm:spPr/>
    </dgm:pt>
    <dgm:pt modelId="{E9C89867-7C3E-41E8-BA04-79677FB68BE0}" type="pres">
      <dgm:prSet presAssocID="{B52CB16A-765C-42B9-83D6-7B1A45845BCA}" presName="rootConnector" presStyleLbl="node2" presStyleIdx="1" presStyleCnt="7"/>
      <dgm:spPr/>
    </dgm:pt>
    <dgm:pt modelId="{DA170900-0139-4717-8E0C-FF689500A0B9}" type="pres">
      <dgm:prSet presAssocID="{B52CB16A-765C-42B9-83D6-7B1A45845BCA}" presName="hierChild4" presStyleCnt="0"/>
      <dgm:spPr/>
    </dgm:pt>
    <dgm:pt modelId="{23CF6BBA-A49D-4DD1-AFD5-C64C086C2449}" type="pres">
      <dgm:prSet presAssocID="{B52CB16A-765C-42B9-83D6-7B1A45845BCA}" presName="hierChild5" presStyleCnt="0"/>
      <dgm:spPr/>
    </dgm:pt>
    <dgm:pt modelId="{F553EC89-4E95-4AAF-B921-B66D50EB4949}" type="pres">
      <dgm:prSet presAssocID="{F3F51E9E-56AB-4BD9-A5BF-33D4E94AF06F}" presName="Name37" presStyleLbl="parChTrans1D2" presStyleIdx="2" presStyleCnt="7"/>
      <dgm:spPr/>
    </dgm:pt>
    <dgm:pt modelId="{2A2FEED3-ABE0-4C25-B91D-726B97328CF1}" type="pres">
      <dgm:prSet presAssocID="{A3219768-E88E-47C4-8CE1-3F131AD9A53D}" presName="hierRoot2" presStyleCnt="0">
        <dgm:presLayoutVars>
          <dgm:hierBranch val="init"/>
        </dgm:presLayoutVars>
      </dgm:prSet>
      <dgm:spPr/>
    </dgm:pt>
    <dgm:pt modelId="{7A81992C-6467-420D-8FF9-75C2129B8B44}" type="pres">
      <dgm:prSet presAssocID="{A3219768-E88E-47C4-8CE1-3F131AD9A53D}" presName="rootComposite" presStyleCnt="0"/>
      <dgm:spPr/>
    </dgm:pt>
    <dgm:pt modelId="{43789A3B-E19E-4CF4-A577-5954C9F7FFF2}" type="pres">
      <dgm:prSet presAssocID="{A3219768-E88E-47C4-8CE1-3F131AD9A53D}" presName="rootText" presStyleLbl="node2" presStyleIdx="2" presStyleCnt="7" custScaleY="136339">
        <dgm:presLayoutVars>
          <dgm:chPref val="3"/>
        </dgm:presLayoutVars>
      </dgm:prSet>
      <dgm:spPr/>
    </dgm:pt>
    <dgm:pt modelId="{1A5E5263-4EF7-47D0-B1A8-AF065C349CDA}" type="pres">
      <dgm:prSet presAssocID="{A3219768-E88E-47C4-8CE1-3F131AD9A53D}" presName="rootConnector" presStyleLbl="node2" presStyleIdx="2" presStyleCnt="7"/>
      <dgm:spPr/>
    </dgm:pt>
    <dgm:pt modelId="{128BAB02-40B4-4FD3-87BD-12BCF03F8C60}" type="pres">
      <dgm:prSet presAssocID="{A3219768-E88E-47C4-8CE1-3F131AD9A53D}" presName="hierChild4" presStyleCnt="0"/>
      <dgm:spPr/>
    </dgm:pt>
    <dgm:pt modelId="{7617E254-B8D8-4B1A-B193-4A4BF427A0B5}" type="pres">
      <dgm:prSet presAssocID="{A3219768-E88E-47C4-8CE1-3F131AD9A53D}" presName="hierChild5" presStyleCnt="0"/>
      <dgm:spPr/>
    </dgm:pt>
    <dgm:pt modelId="{6C4563FF-21A9-4217-B481-995F6F069A28}" type="pres">
      <dgm:prSet presAssocID="{C7B405B0-1B7C-44B9-8BA0-B491B4C1EDB1}" presName="Name37" presStyleLbl="parChTrans1D2" presStyleIdx="3" presStyleCnt="7"/>
      <dgm:spPr/>
    </dgm:pt>
    <dgm:pt modelId="{03477914-AF5F-471B-A15E-047EACB0029B}" type="pres">
      <dgm:prSet presAssocID="{FD3837D5-1002-45EF-B0CC-1C5F6C64CA0F}" presName="hierRoot2" presStyleCnt="0">
        <dgm:presLayoutVars>
          <dgm:hierBranch val="init"/>
        </dgm:presLayoutVars>
      </dgm:prSet>
      <dgm:spPr/>
    </dgm:pt>
    <dgm:pt modelId="{AC093004-8AAF-454C-AF69-CFB500F028E7}" type="pres">
      <dgm:prSet presAssocID="{FD3837D5-1002-45EF-B0CC-1C5F6C64CA0F}" presName="rootComposite" presStyleCnt="0"/>
      <dgm:spPr/>
    </dgm:pt>
    <dgm:pt modelId="{57D280A0-3D2A-425E-A24A-977E39E2F166}" type="pres">
      <dgm:prSet presAssocID="{FD3837D5-1002-45EF-B0CC-1C5F6C64CA0F}" presName="rootText" presStyleLbl="node2" presStyleIdx="3" presStyleCnt="7" custScaleY="136339">
        <dgm:presLayoutVars>
          <dgm:chPref val="3"/>
        </dgm:presLayoutVars>
      </dgm:prSet>
      <dgm:spPr/>
    </dgm:pt>
    <dgm:pt modelId="{165C01AB-96CF-4334-BC72-14A369DD4B0D}" type="pres">
      <dgm:prSet presAssocID="{FD3837D5-1002-45EF-B0CC-1C5F6C64CA0F}" presName="rootConnector" presStyleLbl="node2" presStyleIdx="3" presStyleCnt="7"/>
      <dgm:spPr/>
    </dgm:pt>
    <dgm:pt modelId="{D965C973-745D-4853-BCCA-4D84D02C57EC}" type="pres">
      <dgm:prSet presAssocID="{FD3837D5-1002-45EF-B0CC-1C5F6C64CA0F}" presName="hierChild4" presStyleCnt="0"/>
      <dgm:spPr/>
    </dgm:pt>
    <dgm:pt modelId="{F900C010-CB38-414D-8DFA-4BF83C97D76D}" type="pres">
      <dgm:prSet presAssocID="{FD3837D5-1002-45EF-B0CC-1C5F6C64CA0F}" presName="hierChild5" presStyleCnt="0"/>
      <dgm:spPr/>
    </dgm:pt>
    <dgm:pt modelId="{5B736EEF-5237-4E56-8BA7-59787A41121E}" type="pres">
      <dgm:prSet presAssocID="{653A5685-3126-4F10-B444-A6BD3AC1A23C}" presName="Name37" presStyleLbl="parChTrans1D2" presStyleIdx="4" presStyleCnt="7"/>
      <dgm:spPr/>
    </dgm:pt>
    <dgm:pt modelId="{26575A81-4CCD-4DC3-8667-9A3B2B52A8C3}" type="pres">
      <dgm:prSet presAssocID="{E9FD00D6-4E67-4D89-9FDE-0DF32A5824E9}" presName="hierRoot2" presStyleCnt="0">
        <dgm:presLayoutVars>
          <dgm:hierBranch val="init"/>
        </dgm:presLayoutVars>
      </dgm:prSet>
      <dgm:spPr/>
    </dgm:pt>
    <dgm:pt modelId="{67540F46-A7D4-409E-84FA-9AC86F814D31}" type="pres">
      <dgm:prSet presAssocID="{E9FD00D6-4E67-4D89-9FDE-0DF32A5824E9}" presName="rootComposite" presStyleCnt="0"/>
      <dgm:spPr/>
    </dgm:pt>
    <dgm:pt modelId="{55202A4F-3AF3-47AE-8303-8798208C4990}" type="pres">
      <dgm:prSet presAssocID="{E9FD00D6-4E67-4D89-9FDE-0DF32A5824E9}" presName="rootText" presStyleLbl="node2" presStyleIdx="4" presStyleCnt="7" custScaleY="136339">
        <dgm:presLayoutVars>
          <dgm:chPref val="3"/>
        </dgm:presLayoutVars>
      </dgm:prSet>
      <dgm:spPr/>
    </dgm:pt>
    <dgm:pt modelId="{5A394913-57C4-45FA-87B3-0467B94B747F}" type="pres">
      <dgm:prSet presAssocID="{E9FD00D6-4E67-4D89-9FDE-0DF32A5824E9}" presName="rootConnector" presStyleLbl="node2" presStyleIdx="4" presStyleCnt="7"/>
      <dgm:spPr/>
    </dgm:pt>
    <dgm:pt modelId="{49AE9578-77FB-4112-BFB8-ED0BE1022766}" type="pres">
      <dgm:prSet presAssocID="{E9FD00D6-4E67-4D89-9FDE-0DF32A5824E9}" presName="hierChild4" presStyleCnt="0"/>
      <dgm:spPr/>
    </dgm:pt>
    <dgm:pt modelId="{E01CBE21-90B8-4483-B36F-0F79CE0233DC}" type="pres">
      <dgm:prSet presAssocID="{E9FD00D6-4E67-4D89-9FDE-0DF32A5824E9}" presName="hierChild5" presStyleCnt="0"/>
      <dgm:spPr/>
    </dgm:pt>
    <dgm:pt modelId="{02DD6449-CB0C-4178-A1FB-C8055F81FD9C}" type="pres">
      <dgm:prSet presAssocID="{1E8DE33B-F086-4119-A534-A4DF519923D2}" presName="Name37" presStyleLbl="parChTrans1D2" presStyleIdx="5" presStyleCnt="7"/>
      <dgm:spPr/>
    </dgm:pt>
    <dgm:pt modelId="{34CA2DC0-FD17-4A8A-AA92-7EB19DA838D2}" type="pres">
      <dgm:prSet presAssocID="{09EA3A73-301B-4396-A25D-DDD87FCA3DCA}" presName="hierRoot2" presStyleCnt="0">
        <dgm:presLayoutVars>
          <dgm:hierBranch val="init"/>
        </dgm:presLayoutVars>
      </dgm:prSet>
      <dgm:spPr/>
    </dgm:pt>
    <dgm:pt modelId="{312D7947-F642-442F-9D9E-D5AC4B600C17}" type="pres">
      <dgm:prSet presAssocID="{09EA3A73-301B-4396-A25D-DDD87FCA3DCA}" presName="rootComposite" presStyleCnt="0"/>
      <dgm:spPr/>
    </dgm:pt>
    <dgm:pt modelId="{294D6DF7-4A79-4A0F-9C84-AEE452FB789B}" type="pres">
      <dgm:prSet presAssocID="{09EA3A73-301B-4396-A25D-DDD87FCA3DCA}" presName="rootText" presStyleLbl="node2" presStyleIdx="5" presStyleCnt="7" custScaleY="136339">
        <dgm:presLayoutVars>
          <dgm:chPref val="3"/>
        </dgm:presLayoutVars>
      </dgm:prSet>
      <dgm:spPr/>
    </dgm:pt>
    <dgm:pt modelId="{7DC502C1-E3CC-425B-A37A-0DDA54E5C6F1}" type="pres">
      <dgm:prSet presAssocID="{09EA3A73-301B-4396-A25D-DDD87FCA3DCA}" presName="rootConnector" presStyleLbl="node2" presStyleIdx="5" presStyleCnt="7"/>
      <dgm:spPr/>
    </dgm:pt>
    <dgm:pt modelId="{9AE92C0C-BEDB-4282-9022-4ACADF57C0D8}" type="pres">
      <dgm:prSet presAssocID="{09EA3A73-301B-4396-A25D-DDD87FCA3DCA}" presName="hierChild4" presStyleCnt="0"/>
      <dgm:spPr/>
    </dgm:pt>
    <dgm:pt modelId="{BC460B3B-2BFE-4747-A1D4-B135F718216B}" type="pres">
      <dgm:prSet presAssocID="{09EA3A73-301B-4396-A25D-DDD87FCA3DCA}" presName="hierChild5" presStyleCnt="0"/>
      <dgm:spPr/>
    </dgm:pt>
    <dgm:pt modelId="{0096867E-07AC-4463-A15A-8FA896FDD4D0}" type="pres">
      <dgm:prSet presAssocID="{62541DC1-5D92-415F-AAF3-8DAE2E485BF4}" presName="Name37" presStyleLbl="parChTrans1D2" presStyleIdx="6" presStyleCnt="7"/>
      <dgm:spPr/>
    </dgm:pt>
    <dgm:pt modelId="{52710FE5-27A8-4D80-AB35-D3CDA6B4E3C6}" type="pres">
      <dgm:prSet presAssocID="{118384FC-B1AE-4356-B3B1-F64927452456}" presName="hierRoot2" presStyleCnt="0">
        <dgm:presLayoutVars>
          <dgm:hierBranch val="init"/>
        </dgm:presLayoutVars>
      </dgm:prSet>
      <dgm:spPr/>
    </dgm:pt>
    <dgm:pt modelId="{80F7C0A3-0621-4384-8E0B-16FA2154233E}" type="pres">
      <dgm:prSet presAssocID="{118384FC-B1AE-4356-B3B1-F64927452456}" presName="rootComposite" presStyleCnt="0"/>
      <dgm:spPr/>
    </dgm:pt>
    <dgm:pt modelId="{1455A9D8-01AE-43AC-9420-99814238D47E}" type="pres">
      <dgm:prSet presAssocID="{118384FC-B1AE-4356-B3B1-F64927452456}" presName="rootText" presStyleLbl="node2" presStyleIdx="6" presStyleCnt="7" custScaleY="136339">
        <dgm:presLayoutVars>
          <dgm:chPref val="3"/>
        </dgm:presLayoutVars>
      </dgm:prSet>
      <dgm:spPr/>
    </dgm:pt>
    <dgm:pt modelId="{6E996558-82FD-412A-861B-8BC857496DA1}" type="pres">
      <dgm:prSet presAssocID="{118384FC-B1AE-4356-B3B1-F64927452456}" presName="rootConnector" presStyleLbl="node2" presStyleIdx="6" presStyleCnt="7"/>
      <dgm:spPr/>
    </dgm:pt>
    <dgm:pt modelId="{51B3D735-F1F7-49C3-A036-00D1A904D066}" type="pres">
      <dgm:prSet presAssocID="{118384FC-B1AE-4356-B3B1-F64927452456}" presName="hierChild4" presStyleCnt="0"/>
      <dgm:spPr/>
    </dgm:pt>
    <dgm:pt modelId="{1730DE4B-6768-4880-84D4-4EF28F8E033D}" type="pres">
      <dgm:prSet presAssocID="{118384FC-B1AE-4356-B3B1-F64927452456}" presName="hierChild5" presStyleCnt="0"/>
      <dgm:spPr/>
    </dgm:pt>
    <dgm:pt modelId="{BBFD3D7F-5684-4F4E-A8CB-D1692CB49985}" type="pres">
      <dgm:prSet presAssocID="{EE7FEF62-0CD8-42DB-A949-FF7E5EEDED67}" presName="hierChild3" presStyleCnt="0"/>
      <dgm:spPr/>
    </dgm:pt>
  </dgm:ptLst>
  <dgm:cxnLst>
    <dgm:cxn modelId="{52636B06-FA35-49EC-9AD2-367673DECD8B}" type="presOf" srcId="{22037511-580D-4242-9278-5EBB8E11A13D}" destId="{D7289A25-1C7E-4A1D-A5D0-D0B04BEB5A85}" srcOrd="0" destOrd="0" presId="urn:microsoft.com/office/officeart/2005/8/layout/orgChart1"/>
    <dgm:cxn modelId="{29FA640B-0151-4925-A63B-F4660E8E68A7}" type="presOf" srcId="{45AD9822-0694-45BA-B559-BA0DD9C62110}" destId="{C97CA8E5-F70D-47CD-903E-17E0CE166321}" srcOrd="0" destOrd="0" presId="urn:microsoft.com/office/officeart/2005/8/layout/orgChart1"/>
    <dgm:cxn modelId="{490FBB0D-99AD-47AA-9CF4-A4AE249A95F9}" type="presOf" srcId="{B52CB16A-765C-42B9-83D6-7B1A45845BCA}" destId="{E9C89867-7C3E-41E8-BA04-79677FB68BE0}" srcOrd="1" destOrd="0" presId="urn:microsoft.com/office/officeart/2005/8/layout/orgChart1"/>
    <dgm:cxn modelId="{CC8ABD17-E99A-4521-B0E0-A79C817CE610}" type="presOf" srcId="{EE7FEF62-0CD8-42DB-A949-FF7E5EEDED67}" destId="{4301D2AB-2066-4777-89AB-A96847B73BFF}" srcOrd="1" destOrd="0" presId="urn:microsoft.com/office/officeart/2005/8/layout/orgChart1"/>
    <dgm:cxn modelId="{B95E7818-84B9-4F13-8198-5266DC704F6E}" srcId="{EE7FEF62-0CD8-42DB-A949-FF7E5EEDED67}" destId="{E9FD00D6-4E67-4D89-9FDE-0DF32A5824E9}" srcOrd="4" destOrd="0" parTransId="{653A5685-3126-4F10-B444-A6BD3AC1A23C}" sibTransId="{0B3A3C5A-D466-45A9-A861-D31CC5BF00B7}"/>
    <dgm:cxn modelId="{A2D58023-E17E-4FAD-A9DB-BEAE2C44CA76}" type="presOf" srcId="{FD3837D5-1002-45EF-B0CC-1C5F6C64CA0F}" destId="{165C01AB-96CF-4334-BC72-14A369DD4B0D}" srcOrd="1" destOrd="0" presId="urn:microsoft.com/office/officeart/2005/8/layout/orgChart1"/>
    <dgm:cxn modelId="{FE12D431-E45F-48A3-81C2-FEB584AA6551}" type="presOf" srcId="{A3219768-E88E-47C4-8CE1-3F131AD9A53D}" destId="{1A5E5263-4EF7-47D0-B1A8-AF065C349CDA}" srcOrd="1" destOrd="0" presId="urn:microsoft.com/office/officeart/2005/8/layout/orgChart1"/>
    <dgm:cxn modelId="{2D7E033D-1627-4552-AC16-CD5B4E77A92E}" type="presOf" srcId="{E9FD00D6-4E67-4D89-9FDE-0DF32A5824E9}" destId="{5A394913-57C4-45FA-87B3-0467B94B747F}" srcOrd="1" destOrd="0" presId="urn:microsoft.com/office/officeart/2005/8/layout/orgChart1"/>
    <dgm:cxn modelId="{CB44253D-852F-4706-B707-FD833B7E97FB}" type="presOf" srcId="{A3219768-E88E-47C4-8CE1-3F131AD9A53D}" destId="{43789A3B-E19E-4CF4-A577-5954C9F7FFF2}" srcOrd="0" destOrd="0" presId="urn:microsoft.com/office/officeart/2005/8/layout/orgChart1"/>
    <dgm:cxn modelId="{66F6205F-B2CA-41E6-9EE0-D1B61C40B696}" srcId="{EE7FEF62-0CD8-42DB-A949-FF7E5EEDED67}" destId="{118384FC-B1AE-4356-B3B1-F64927452456}" srcOrd="6" destOrd="0" parTransId="{62541DC1-5D92-415F-AAF3-8DAE2E485BF4}" sibTransId="{D5531755-A25C-494A-8823-BAE2423B4102}"/>
    <dgm:cxn modelId="{2328D565-8537-41F5-92FB-682208186D6C}" type="presOf" srcId="{C7B405B0-1B7C-44B9-8BA0-B491B4C1EDB1}" destId="{6C4563FF-21A9-4217-B481-995F6F069A28}" srcOrd="0" destOrd="0" presId="urn:microsoft.com/office/officeart/2005/8/layout/orgChart1"/>
    <dgm:cxn modelId="{249D244B-DC2F-4B65-9C0E-71E542E187A3}" srcId="{EE7FEF62-0CD8-42DB-A949-FF7E5EEDED67}" destId="{B52CB16A-765C-42B9-83D6-7B1A45845BCA}" srcOrd="1" destOrd="0" parTransId="{22037511-580D-4242-9278-5EBB8E11A13D}" sibTransId="{119599D6-A1EB-482B-8FF9-2C7538B5BECA}"/>
    <dgm:cxn modelId="{171D284F-4EE3-4D29-B83D-CC01E0354C41}" type="presOf" srcId="{1E8DE33B-F086-4119-A534-A4DF519923D2}" destId="{02DD6449-CB0C-4178-A1FB-C8055F81FD9C}" srcOrd="0" destOrd="0" presId="urn:microsoft.com/office/officeart/2005/8/layout/orgChart1"/>
    <dgm:cxn modelId="{181A546F-2619-4EDA-98BA-1D04D2EBF6C0}" type="presOf" srcId="{C02254B4-5736-4876-B0E0-274EF14085CA}" destId="{D087E20C-9734-4556-99F8-CC8B67A005AF}" srcOrd="0" destOrd="0" presId="urn:microsoft.com/office/officeart/2005/8/layout/orgChart1"/>
    <dgm:cxn modelId="{402AAE6F-1C57-47F0-8FA4-3A4074B2D147}" type="presOf" srcId="{118384FC-B1AE-4356-B3B1-F64927452456}" destId="{6E996558-82FD-412A-861B-8BC857496DA1}" srcOrd="1" destOrd="0" presId="urn:microsoft.com/office/officeart/2005/8/layout/orgChart1"/>
    <dgm:cxn modelId="{CF1B0158-0956-49AD-A373-FBAF9EBDDB90}" srcId="{EE7FEF62-0CD8-42DB-A949-FF7E5EEDED67}" destId="{C02254B4-5736-4876-B0E0-274EF14085CA}" srcOrd="0" destOrd="0" parTransId="{4A23D4C8-E19A-42BD-8064-1046B5010DB9}" sibTransId="{76037B85-5684-443A-9E57-45B2D3D95EEA}"/>
    <dgm:cxn modelId="{9D689378-11CF-4DDE-94DB-3279B9AF743B}" type="presOf" srcId="{FD3837D5-1002-45EF-B0CC-1C5F6C64CA0F}" destId="{57D280A0-3D2A-425E-A24A-977E39E2F166}" srcOrd="0" destOrd="0" presId="urn:microsoft.com/office/officeart/2005/8/layout/orgChart1"/>
    <dgm:cxn modelId="{84A49878-E21E-42AC-849A-93016000E15F}" type="presOf" srcId="{C02254B4-5736-4876-B0E0-274EF14085CA}" destId="{3B4AEDE3-52A8-429D-A4F9-485D4896E68F}" srcOrd="1" destOrd="0" presId="urn:microsoft.com/office/officeart/2005/8/layout/orgChart1"/>
    <dgm:cxn modelId="{750E0389-83A5-4C4C-B53A-EF998AFD347F}" type="presOf" srcId="{09EA3A73-301B-4396-A25D-DDD87FCA3DCA}" destId="{294D6DF7-4A79-4A0F-9C84-AEE452FB789B}" srcOrd="0" destOrd="0" presId="urn:microsoft.com/office/officeart/2005/8/layout/orgChart1"/>
    <dgm:cxn modelId="{643D0B8B-E88E-4339-B2C6-F522FEBE98D1}" type="presOf" srcId="{118384FC-B1AE-4356-B3B1-F64927452456}" destId="{1455A9D8-01AE-43AC-9420-99814238D47E}" srcOrd="0" destOrd="0" presId="urn:microsoft.com/office/officeart/2005/8/layout/orgChart1"/>
    <dgm:cxn modelId="{7FD84E8E-2C05-4A9D-AC5C-F3C629FD1946}" type="presOf" srcId="{09EA3A73-301B-4396-A25D-DDD87FCA3DCA}" destId="{7DC502C1-E3CC-425B-A37A-0DDA54E5C6F1}" srcOrd="1" destOrd="0" presId="urn:microsoft.com/office/officeart/2005/8/layout/orgChart1"/>
    <dgm:cxn modelId="{9D07649B-B62E-47C5-91E6-287D10C9012A}" type="presOf" srcId="{4A23D4C8-E19A-42BD-8064-1046B5010DB9}" destId="{74567EE6-8072-491F-836B-F7C7AC537CB1}" srcOrd="0" destOrd="0" presId="urn:microsoft.com/office/officeart/2005/8/layout/orgChart1"/>
    <dgm:cxn modelId="{EF0BECBE-A3F7-425E-9DA4-2A329C9F9EAF}" srcId="{EE7FEF62-0CD8-42DB-A949-FF7E5EEDED67}" destId="{09EA3A73-301B-4396-A25D-DDD87FCA3DCA}" srcOrd="5" destOrd="0" parTransId="{1E8DE33B-F086-4119-A534-A4DF519923D2}" sibTransId="{6CB40882-8EBB-47A1-8F38-256BDD969039}"/>
    <dgm:cxn modelId="{2B6210C1-9D5F-442F-83EB-6F455C81AC9E}" srcId="{EE7FEF62-0CD8-42DB-A949-FF7E5EEDED67}" destId="{FD3837D5-1002-45EF-B0CC-1C5F6C64CA0F}" srcOrd="3" destOrd="0" parTransId="{C7B405B0-1B7C-44B9-8BA0-B491B4C1EDB1}" sibTransId="{D00886AA-8467-4495-8846-E2DE656E9597}"/>
    <dgm:cxn modelId="{4733E8C3-8264-4D6F-8D59-7773ACDE171A}" type="presOf" srcId="{EE7FEF62-0CD8-42DB-A949-FF7E5EEDED67}" destId="{7451FE35-7424-4E94-B2DB-F1E5D9C77141}" srcOrd="0" destOrd="0" presId="urn:microsoft.com/office/officeart/2005/8/layout/orgChart1"/>
    <dgm:cxn modelId="{8F2482D9-1BD3-4CB5-9EDF-F934531D59D3}" type="presOf" srcId="{653A5685-3126-4F10-B444-A6BD3AC1A23C}" destId="{5B736EEF-5237-4E56-8BA7-59787A41121E}" srcOrd="0" destOrd="0" presId="urn:microsoft.com/office/officeart/2005/8/layout/orgChart1"/>
    <dgm:cxn modelId="{3A299DE3-62B2-4A84-AD1D-B766C7853050}" srcId="{EE7FEF62-0CD8-42DB-A949-FF7E5EEDED67}" destId="{A3219768-E88E-47C4-8CE1-3F131AD9A53D}" srcOrd="2" destOrd="0" parTransId="{F3F51E9E-56AB-4BD9-A5BF-33D4E94AF06F}" sibTransId="{2B220051-3775-412C-8603-22AD136FA789}"/>
    <dgm:cxn modelId="{94BEACED-2F54-4DA2-ABEC-F401FE331097}" type="presOf" srcId="{E9FD00D6-4E67-4D89-9FDE-0DF32A5824E9}" destId="{55202A4F-3AF3-47AE-8303-8798208C4990}" srcOrd="0" destOrd="0" presId="urn:microsoft.com/office/officeart/2005/8/layout/orgChart1"/>
    <dgm:cxn modelId="{DF7389F3-0A77-4732-8CE6-1030D9BB1127}" type="presOf" srcId="{62541DC1-5D92-415F-AAF3-8DAE2E485BF4}" destId="{0096867E-07AC-4463-A15A-8FA896FDD4D0}" srcOrd="0" destOrd="0" presId="urn:microsoft.com/office/officeart/2005/8/layout/orgChart1"/>
    <dgm:cxn modelId="{4E4EABF6-5136-4766-8EFC-2F732BE2D90A}" type="presOf" srcId="{B52CB16A-765C-42B9-83D6-7B1A45845BCA}" destId="{6387DF29-41F2-4C67-9CAE-DFA7F42E66E8}" srcOrd="0" destOrd="0" presId="urn:microsoft.com/office/officeart/2005/8/layout/orgChart1"/>
    <dgm:cxn modelId="{5F7AABFA-3AEA-4CB7-BFB4-FFECE1337975}" type="presOf" srcId="{F3F51E9E-56AB-4BD9-A5BF-33D4E94AF06F}" destId="{F553EC89-4E95-4AAF-B921-B66D50EB4949}" srcOrd="0" destOrd="0" presId="urn:microsoft.com/office/officeart/2005/8/layout/orgChart1"/>
    <dgm:cxn modelId="{F050B5FF-59AD-44E5-88BB-95848F903392}" srcId="{45AD9822-0694-45BA-B559-BA0DD9C62110}" destId="{EE7FEF62-0CD8-42DB-A949-FF7E5EEDED67}" srcOrd="0" destOrd="0" parTransId="{28F9FCB1-3C49-417B-AF9B-07E512A8B785}" sibTransId="{6B115EA9-2B40-450D-BEC7-28E850C2753D}"/>
    <dgm:cxn modelId="{AE5F97D7-DA7C-40E8-AE36-322570E5DE01}" type="presParOf" srcId="{C97CA8E5-F70D-47CD-903E-17E0CE166321}" destId="{BFFB861E-35E5-4FBF-8F68-9FDAD59EBE53}" srcOrd="0" destOrd="0" presId="urn:microsoft.com/office/officeart/2005/8/layout/orgChart1"/>
    <dgm:cxn modelId="{278C232C-58FB-42E2-BE81-02C1F92B3A77}" type="presParOf" srcId="{BFFB861E-35E5-4FBF-8F68-9FDAD59EBE53}" destId="{DEF84B9D-69A3-4080-AD19-9635E725AFE9}" srcOrd="0" destOrd="0" presId="urn:microsoft.com/office/officeart/2005/8/layout/orgChart1"/>
    <dgm:cxn modelId="{1AFFA74C-62A3-40AC-BBDC-05336521C6B7}" type="presParOf" srcId="{DEF84B9D-69A3-4080-AD19-9635E725AFE9}" destId="{7451FE35-7424-4E94-B2DB-F1E5D9C77141}" srcOrd="0" destOrd="0" presId="urn:microsoft.com/office/officeart/2005/8/layout/orgChart1"/>
    <dgm:cxn modelId="{F53ED5C2-F40F-42E9-96A4-9C5870C60DC8}" type="presParOf" srcId="{DEF84B9D-69A3-4080-AD19-9635E725AFE9}" destId="{4301D2AB-2066-4777-89AB-A96847B73BFF}" srcOrd="1" destOrd="0" presId="urn:microsoft.com/office/officeart/2005/8/layout/orgChart1"/>
    <dgm:cxn modelId="{399E0079-308C-431E-B0AD-5EA87C926FAB}" type="presParOf" srcId="{BFFB861E-35E5-4FBF-8F68-9FDAD59EBE53}" destId="{52674DD6-D9F2-4CE7-965F-CF95E0915802}" srcOrd="1" destOrd="0" presId="urn:microsoft.com/office/officeart/2005/8/layout/orgChart1"/>
    <dgm:cxn modelId="{BC16240C-5EB8-4F33-9447-F9F64A9566EE}" type="presParOf" srcId="{52674DD6-D9F2-4CE7-965F-CF95E0915802}" destId="{74567EE6-8072-491F-836B-F7C7AC537CB1}" srcOrd="0" destOrd="0" presId="urn:microsoft.com/office/officeart/2005/8/layout/orgChart1"/>
    <dgm:cxn modelId="{DAC8CD19-F362-49F3-A1B6-B4574A148AC3}" type="presParOf" srcId="{52674DD6-D9F2-4CE7-965F-CF95E0915802}" destId="{A6A8925E-7F83-4979-A560-004F2B1B26F1}" srcOrd="1" destOrd="0" presId="urn:microsoft.com/office/officeart/2005/8/layout/orgChart1"/>
    <dgm:cxn modelId="{6994CDD4-5F32-4020-B8C7-879A490FD478}" type="presParOf" srcId="{A6A8925E-7F83-4979-A560-004F2B1B26F1}" destId="{5AFF4A6F-6828-4C1D-BA7A-DF9D3400D417}" srcOrd="0" destOrd="0" presId="urn:microsoft.com/office/officeart/2005/8/layout/orgChart1"/>
    <dgm:cxn modelId="{06187A44-20FE-4E3D-82E4-F128EFE43ADC}" type="presParOf" srcId="{5AFF4A6F-6828-4C1D-BA7A-DF9D3400D417}" destId="{D087E20C-9734-4556-99F8-CC8B67A005AF}" srcOrd="0" destOrd="0" presId="urn:microsoft.com/office/officeart/2005/8/layout/orgChart1"/>
    <dgm:cxn modelId="{2A42CA02-0297-42BD-9278-D38FC0E8D59F}" type="presParOf" srcId="{5AFF4A6F-6828-4C1D-BA7A-DF9D3400D417}" destId="{3B4AEDE3-52A8-429D-A4F9-485D4896E68F}" srcOrd="1" destOrd="0" presId="urn:microsoft.com/office/officeart/2005/8/layout/orgChart1"/>
    <dgm:cxn modelId="{E66ADDB8-9C75-4D70-B55B-5E2CE467C655}" type="presParOf" srcId="{A6A8925E-7F83-4979-A560-004F2B1B26F1}" destId="{E0CCBB7E-F119-4761-B715-F83C967A0EC0}" srcOrd="1" destOrd="0" presId="urn:microsoft.com/office/officeart/2005/8/layout/orgChart1"/>
    <dgm:cxn modelId="{6F5A396B-9DD4-4E27-B14C-111EA2ED92F1}" type="presParOf" srcId="{A6A8925E-7F83-4979-A560-004F2B1B26F1}" destId="{34E9D7A1-6419-46A6-90F2-93A38E6C3115}" srcOrd="2" destOrd="0" presId="urn:microsoft.com/office/officeart/2005/8/layout/orgChart1"/>
    <dgm:cxn modelId="{38FC7EA4-B5A4-449E-907C-AAEC807DA5D1}" type="presParOf" srcId="{52674DD6-D9F2-4CE7-965F-CF95E0915802}" destId="{D7289A25-1C7E-4A1D-A5D0-D0B04BEB5A85}" srcOrd="2" destOrd="0" presId="urn:microsoft.com/office/officeart/2005/8/layout/orgChart1"/>
    <dgm:cxn modelId="{274C415D-F489-4D1D-A0F4-E3C53EF0AAF8}" type="presParOf" srcId="{52674DD6-D9F2-4CE7-965F-CF95E0915802}" destId="{A643883A-FB66-4482-96CB-445533C85B2D}" srcOrd="3" destOrd="0" presId="urn:microsoft.com/office/officeart/2005/8/layout/orgChart1"/>
    <dgm:cxn modelId="{E0121C3C-F6B4-4064-A052-13150159A34F}" type="presParOf" srcId="{A643883A-FB66-4482-96CB-445533C85B2D}" destId="{39E41140-A0BF-4178-8C70-158D256212EA}" srcOrd="0" destOrd="0" presId="urn:microsoft.com/office/officeart/2005/8/layout/orgChart1"/>
    <dgm:cxn modelId="{1F64FBFF-FA62-4509-AB4A-36FF959E1510}" type="presParOf" srcId="{39E41140-A0BF-4178-8C70-158D256212EA}" destId="{6387DF29-41F2-4C67-9CAE-DFA7F42E66E8}" srcOrd="0" destOrd="0" presId="urn:microsoft.com/office/officeart/2005/8/layout/orgChart1"/>
    <dgm:cxn modelId="{89FAB6ED-4450-4EFB-A3C4-1F38BC2EFA24}" type="presParOf" srcId="{39E41140-A0BF-4178-8C70-158D256212EA}" destId="{E9C89867-7C3E-41E8-BA04-79677FB68BE0}" srcOrd="1" destOrd="0" presId="urn:microsoft.com/office/officeart/2005/8/layout/orgChart1"/>
    <dgm:cxn modelId="{BF7CF084-7853-4302-B10F-B5EA948BE7CC}" type="presParOf" srcId="{A643883A-FB66-4482-96CB-445533C85B2D}" destId="{DA170900-0139-4717-8E0C-FF689500A0B9}" srcOrd="1" destOrd="0" presId="urn:microsoft.com/office/officeart/2005/8/layout/orgChart1"/>
    <dgm:cxn modelId="{1B02D446-FDFA-4CFF-82E5-5DF49CD61923}" type="presParOf" srcId="{A643883A-FB66-4482-96CB-445533C85B2D}" destId="{23CF6BBA-A49D-4DD1-AFD5-C64C086C2449}" srcOrd="2" destOrd="0" presId="urn:microsoft.com/office/officeart/2005/8/layout/orgChart1"/>
    <dgm:cxn modelId="{A3C5AC11-4DE4-4DB7-ABD1-B021396217F9}" type="presParOf" srcId="{52674DD6-D9F2-4CE7-965F-CF95E0915802}" destId="{F553EC89-4E95-4AAF-B921-B66D50EB4949}" srcOrd="4" destOrd="0" presId="urn:microsoft.com/office/officeart/2005/8/layout/orgChart1"/>
    <dgm:cxn modelId="{2FDC9627-C81D-447D-8D2D-6018730BDEC6}" type="presParOf" srcId="{52674DD6-D9F2-4CE7-965F-CF95E0915802}" destId="{2A2FEED3-ABE0-4C25-B91D-726B97328CF1}" srcOrd="5" destOrd="0" presId="urn:microsoft.com/office/officeart/2005/8/layout/orgChart1"/>
    <dgm:cxn modelId="{8BD97428-F57A-498D-922A-4EE082FAA54F}" type="presParOf" srcId="{2A2FEED3-ABE0-4C25-B91D-726B97328CF1}" destId="{7A81992C-6467-420D-8FF9-75C2129B8B44}" srcOrd="0" destOrd="0" presId="urn:microsoft.com/office/officeart/2005/8/layout/orgChart1"/>
    <dgm:cxn modelId="{B225BE71-ED63-42F9-8A27-073446A20BEB}" type="presParOf" srcId="{7A81992C-6467-420D-8FF9-75C2129B8B44}" destId="{43789A3B-E19E-4CF4-A577-5954C9F7FFF2}" srcOrd="0" destOrd="0" presId="urn:microsoft.com/office/officeart/2005/8/layout/orgChart1"/>
    <dgm:cxn modelId="{FEBCD6BE-6D84-4AAA-B74D-A0367EBDB13B}" type="presParOf" srcId="{7A81992C-6467-420D-8FF9-75C2129B8B44}" destId="{1A5E5263-4EF7-47D0-B1A8-AF065C349CDA}" srcOrd="1" destOrd="0" presId="urn:microsoft.com/office/officeart/2005/8/layout/orgChart1"/>
    <dgm:cxn modelId="{4FB293D2-8EEF-4905-9AA1-4F50E82BE576}" type="presParOf" srcId="{2A2FEED3-ABE0-4C25-B91D-726B97328CF1}" destId="{128BAB02-40B4-4FD3-87BD-12BCF03F8C60}" srcOrd="1" destOrd="0" presId="urn:microsoft.com/office/officeart/2005/8/layout/orgChart1"/>
    <dgm:cxn modelId="{990E33AD-1EED-4CA6-BC5E-74B4BAC76BC1}" type="presParOf" srcId="{2A2FEED3-ABE0-4C25-B91D-726B97328CF1}" destId="{7617E254-B8D8-4B1A-B193-4A4BF427A0B5}" srcOrd="2" destOrd="0" presId="urn:microsoft.com/office/officeart/2005/8/layout/orgChart1"/>
    <dgm:cxn modelId="{70A20364-85E4-4FDD-AF54-C8E40F1E0D4C}" type="presParOf" srcId="{52674DD6-D9F2-4CE7-965F-CF95E0915802}" destId="{6C4563FF-21A9-4217-B481-995F6F069A28}" srcOrd="6" destOrd="0" presId="urn:microsoft.com/office/officeart/2005/8/layout/orgChart1"/>
    <dgm:cxn modelId="{C8DABC99-E091-4762-BD4E-B0D9CB20F46A}" type="presParOf" srcId="{52674DD6-D9F2-4CE7-965F-CF95E0915802}" destId="{03477914-AF5F-471B-A15E-047EACB0029B}" srcOrd="7" destOrd="0" presId="urn:microsoft.com/office/officeart/2005/8/layout/orgChart1"/>
    <dgm:cxn modelId="{32772864-15CC-4186-8CB5-ED0A45460C07}" type="presParOf" srcId="{03477914-AF5F-471B-A15E-047EACB0029B}" destId="{AC093004-8AAF-454C-AF69-CFB500F028E7}" srcOrd="0" destOrd="0" presId="urn:microsoft.com/office/officeart/2005/8/layout/orgChart1"/>
    <dgm:cxn modelId="{CA4FDE0F-5E4F-4BCC-822E-AF9AA9BC00A4}" type="presParOf" srcId="{AC093004-8AAF-454C-AF69-CFB500F028E7}" destId="{57D280A0-3D2A-425E-A24A-977E39E2F166}" srcOrd="0" destOrd="0" presId="urn:microsoft.com/office/officeart/2005/8/layout/orgChart1"/>
    <dgm:cxn modelId="{EC763EEA-92C6-42ED-BFC6-187040E12E25}" type="presParOf" srcId="{AC093004-8AAF-454C-AF69-CFB500F028E7}" destId="{165C01AB-96CF-4334-BC72-14A369DD4B0D}" srcOrd="1" destOrd="0" presId="urn:microsoft.com/office/officeart/2005/8/layout/orgChart1"/>
    <dgm:cxn modelId="{EFC5952C-D30D-4303-91D2-7D496AF5E22D}" type="presParOf" srcId="{03477914-AF5F-471B-A15E-047EACB0029B}" destId="{D965C973-745D-4853-BCCA-4D84D02C57EC}" srcOrd="1" destOrd="0" presId="urn:microsoft.com/office/officeart/2005/8/layout/orgChart1"/>
    <dgm:cxn modelId="{A598DC45-3AAF-4C64-9FBA-B78DA9BB353C}" type="presParOf" srcId="{03477914-AF5F-471B-A15E-047EACB0029B}" destId="{F900C010-CB38-414D-8DFA-4BF83C97D76D}" srcOrd="2" destOrd="0" presId="urn:microsoft.com/office/officeart/2005/8/layout/orgChart1"/>
    <dgm:cxn modelId="{5EC40203-6A27-409F-B5D6-06F3CAB89141}" type="presParOf" srcId="{52674DD6-D9F2-4CE7-965F-CF95E0915802}" destId="{5B736EEF-5237-4E56-8BA7-59787A41121E}" srcOrd="8" destOrd="0" presId="urn:microsoft.com/office/officeart/2005/8/layout/orgChart1"/>
    <dgm:cxn modelId="{292C4645-F373-46B0-B7D0-3207400F0041}" type="presParOf" srcId="{52674DD6-D9F2-4CE7-965F-CF95E0915802}" destId="{26575A81-4CCD-4DC3-8667-9A3B2B52A8C3}" srcOrd="9" destOrd="0" presId="urn:microsoft.com/office/officeart/2005/8/layout/orgChart1"/>
    <dgm:cxn modelId="{10223C75-0964-450D-83F6-EAE1E8615A14}" type="presParOf" srcId="{26575A81-4CCD-4DC3-8667-9A3B2B52A8C3}" destId="{67540F46-A7D4-409E-84FA-9AC86F814D31}" srcOrd="0" destOrd="0" presId="urn:microsoft.com/office/officeart/2005/8/layout/orgChart1"/>
    <dgm:cxn modelId="{AFD8A94F-3CC8-4B9E-BD5B-A0974C0C18AC}" type="presParOf" srcId="{67540F46-A7D4-409E-84FA-9AC86F814D31}" destId="{55202A4F-3AF3-47AE-8303-8798208C4990}" srcOrd="0" destOrd="0" presId="urn:microsoft.com/office/officeart/2005/8/layout/orgChart1"/>
    <dgm:cxn modelId="{6101E5B2-F279-4897-B0AA-60C9D15DBCBF}" type="presParOf" srcId="{67540F46-A7D4-409E-84FA-9AC86F814D31}" destId="{5A394913-57C4-45FA-87B3-0467B94B747F}" srcOrd="1" destOrd="0" presId="urn:microsoft.com/office/officeart/2005/8/layout/orgChart1"/>
    <dgm:cxn modelId="{A2BFB05D-F728-4F2B-89E3-D9EFB4EEBCD5}" type="presParOf" srcId="{26575A81-4CCD-4DC3-8667-9A3B2B52A8C3}" destId="{49AE9578-77FB-4112-BFB8-ED0BE1022766}" srcOrd="1" destOrd="0" presId="urn:microsoft.com/office/officeart/2005/8/layout/orgChart1"/>
    <dgm:cxn modelId="{4081F3E1-05B6-4711-BDCF-453E9948954E}" type="presParOf" srcId="{26575A81-4CCD-4DC3-8667-9A3B2B52A8C3}" destId="{E01CBE21-90B8-4483-B36F-0F79CE0233DC}" srcOrd="2" destOrd="0" presId="urn:microsoft.com/office/officeart/2005/8/layout/orgChart1"/>
    <dgm:cxn modelId="{0C1D0580-7BD2-4F43-BB0F-56E84DBC9D74}" type="presParOf" srcId="{52674DD6-D9F2-4CE7-965F-CF95E0915802}" destId="{02DD6449-CB0C-4178-A1FB-C8055F81FD9C}" srcOrd="10" destOrd="0" presId="urn:microsoft.com/office/officeart/2005/8/layout/orgChart1"/>
    <dgm:cxn modelId="{24730BE7-7273-4BD1-9B13-13090865BC26}" type="presParOf" srcId="{52674DD6-D9F2-4CE7-965F-CF95E0915802}" destId="{34CA2DC0-FD17-4A8A-AA92-7EB19DA838D2}" srcOrd="11" destOrd="0" presId="urn:microsoft.com/office/officeart/2005/8/layout/orgChart1"/>
    <dgm:cxn modelId="{140F386E-A908-4CCD-B1F5-D944C32A4E6B}" type="presParOf" srcId="{34CA2DC0-FD17-4A8A-AA92-7EB19DA838D2}" destId="{312D7947-F642-442F-9D9E-D5AC4B600C17}" srcOrd="0" destOrd="0" presId="urn:microsoft.com/office/officeart/2005/8/layout/orgChart1"/>
    <dgm:cxn modelId="{81CBE771-EA62-4CDD-9945-46EC2CE185A3}" type="presParOf" srcId="{312D7947-F642-442F-9D9E-D5AC4B600C17}" destId="{294D6DF7-4A79-4A0F-9C84-AEE452FB789B}" srcOrd="0" destOrd="0" presId="urn:microsoft.com/office/officeart/2005/8/layout/orgChart1"/>
    <dgm:cxn modelId="{E55EBBB0-37A2-424E-A11F-A4DA1B27BAE4}" type="presParOf" srcId="{312D7947-F642-442F-9D9E-D5AC4B600C17}" destId="{7DC502C1-E3CC-425B-A37A-0DDA54E5C6F1}" srcOrd="1" destOrd="0" presId="urn:microsoft.com/office/officeart/2005/8/layout/orgChart1"/>
    <dgm:cxn modelId="{C2F9A2A1-5817-4C67-8AAA-07298296668A}" type="presParOf" srcId="{34CA2DC0-FD17-4A8A-AA92-7EB19DA838D2}" destId="{9AE92C0C-BEDB-4282-9022-4ACADF57C0D8}" srcOrd="1" destOrd="0" presId="urn:microsoft.com/office/officeart/2005/8/layout/orgChart1"/>
    <dgm:cxn modelId="{96584E37-D366-4927-A5F5-C94653790F0E}" type="presParOf" srcId="{34CA2DC0-FD17-4A8A-AA92-7EB19DA838D2}" destId="{BC460B3B-2BFE-4747-A1D4-B135F718216B}" srcOrd="2" destOrd="0" presId="urn:microsoft.com/office/officeart/2005/8/layout/orgChart1"/>
    <dgm:cxn modelId="{9A784C87-39D6-480E-9136-EEE48EA23670}" type="presParOf" srcId="{52674DD6-D9F2-4CE7-965F-CF95E0915802}" destId="{0096867E-07AC-4463-A15A-8FA896FDD4D0}" srcOrd="12" destOrd="0" presId="urn:microsoft.com/office/officeart/2005/8/layout/orgChart1"/>
    <dgm:cxn modelId="{3A4F29E7-13DE-48DC-9AF1-0949A65100E9}" type="presParOf" srcId="{52674DD6-D9F2-4CE7-965F-CF95E0915802}" destId="{52710FE5-27A8-4D80-AB35-D3CDA6B4E3C6}" srcOrd="13" destOrd="0" presId="urn:microsoft.com/office/officeart/2005/8/layout/orgChart1"/>
    <dgm:cxn modelId="{04C00157-E890-4B08-994E-65321099B8AC}" type="presParOf" srcId="{52710FE5-27A8-4D80-AB35-D3CDA6B4E3C6}" destId="{80F7C0A3-0621-4384-8E0B-16FA2154233E}" srcOrd="0" destOrd="0" presId="urn:microsoft.com/office/officeart/2005/8/layout/orgChart1"/>
    <dgm:cxn modelId="{A12504D4-9637-4C1B-A8E2-075C66D6F5E9}" type="presParOf" srcId="{80F7C0A3-0621-4384-8E0B-16FA2154233E}" destId="{1455A9D8-01AE-43AC-9420-99814238D47E}" srcOrd="0" destOrd="0" presId="urn:microsoft.com/office/officeart/2005/8/layout/orgChart1"/>
    <dgm:cxn modelId="{83668A9F-32B3-4819-81D1-89F75BD375A6}" type="presParOf" srcId="{80F7C0A3-0621-4384-8E0B-16FA2154233E}" destId="{6E996558-82FD-412A-861B-8BC857496DA1}" srcOrd="1" destOrd="0" presId="urn:microsoft.com/office/officeart/2005/8/layout/orgChart1"/>
    <dgm:cxn modelId="{F13CD0FA-58BF-49E8-916A-B2D2F7144A18}" type="presParOf" srcId="{52710FE5-27A8-4D80-AB35-D3CDA6B4E3C6}" destId="{51B3D735-F1F7-49C3-A036-00D1A904D066}" srcOrd="1" destOrd="0" presId="urn:microsoft.com/office/officeart/2005/8/layout/orgChart1"/>
    <dgm:cxn modelId="{4A11EC13-96E0-4BDC-BB73-73A08A5ECA6C}" type="presParOf" srcId="{52710FE5-27A8-4D80-AB35-D3CDA6B4E3C6}" destId="{1730DE4B-6768-4880-84D4-4EF28F8E033D}" srcOrd="2" destOrd="0" presId="urn:microsoft.com/office/officeart/2005/8/layout/orgChart1"/>
    <dgm:cxn modelId="{E6730253-1455-424C-BC65-B5ADB4F3E154}" type="presParOf" srcId="{BFFB861E-35E5-4FBF-8F68-9FDAD59EBE53}" destId="{BBFD3D7F-5684-4F4E-A8CB-D1692CB4998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9D118B-61F4-42DA-9F0B-C1AC574EEB3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C9BBF748-7F9C-40F7-856F-B679CC3D77A2}">
      <dgm:prSet phldrT="[Text]" phldr="0"/>
      <dgm:spPr/>
      <dgm:t>
        <a:bodyPr/>
        <a:lstStyle/>
        <a:p>
          <a:r>
            <a:rPr lang="de-DE" dirty="0"/>
            <a:t>SPA: </a:t>
          </a:r>
          <a:r>
            <a:rPr lang="en-GB" b="1" dirty="0"/>
            <a:t>Particle and heat load studies in preparation of the exploitation of ITER and fusion power plant</a:t>
          </a:r>
          <a:endParaRPr lang="de-DE" dirty="0"/>
        </a:p>
      </dgm:t>
    </dgm:pt>
    <dgm:pt modelId="{743DC13F-DCD0-44BD-9CE0-D5A4DEF2227B}" type="parTrans" cxnId="{22F2082B-2871-4A7B-91C0-CD0328D5285C}">
      <dgm:prSet/>
      <dgm:spPr/>
      <dgm:t>
        <a:bodyPr/>
        <a:lstStyle/>
        <a:p>
          <a:endParaRPr lang="de-DE"/>
        </a:p>
      </dgm:t>
    </dgm:pt>
    <dgm:pt modelId="{703B47F2-7D7B-432D-B4CF-AEA72D2CC120}" type="sibTrans" cxnId="{22F2082B-2871-4A7B-91C0-CD0328D5285C}">
      <dgm:prSet/>
      <dgm:spPr/>
      <dgm:t>
        <a:bodyPr/>
        <a:lstStyle/>
        <a:p>
          <a:endParaRPr lang="de-DE"/>
        </a:p>
      </dgm:t>
    </dgm:pt>
    <dgm:pt modelId="{DDE1887D-3D5B-4100-86D1-F1D5735BD77A}">
      <dgm:prSet phldrT="[Text]" phldr="0"/>
      <dgm:spPr/>
      <dgm:t>
        <a:bodyPr/>
        <a:lstStyle/>
        <a:p>
          <a:r>
            <a:rPr lang="de-DE" dirty="0"/>
            <a:t>SPB: </a:t>
          </a:r>
          <a:r>
            <a:rPr lang="en-GB" b="1" dirty="0"/>
            <a:t>Experiments on erosion, deposition, and material migration</a:t>
          </a:r>
          <a:endParaRPr lang="de-DE" dirty="0"/>
        </a:p>
      </dgm:t>
    </dgm:pt>
    <dgm:pt modelId="{3803BC67-D814-4FE7-A096-A023A4EF1C0C}" type="parTrans" cxnId="{29C8C039-81EF-41EB-BFEE-FCE41BBA800F}">
      <dgm:prSet/>
      <dgm:spPr/>
      <dgm:t>
        <a:bodyPr/>
        <a:lstStyle/>
        <a:p>
          <a:endParaRPr lang="de-DE"/>
        </a:p>
      </dgm:t>
    </dgm:pt>
    <dgm:pt modelId="{5840E44E-B3BA-49E6-B2C6-20EEBB8B9F88}" type="sibTrans" cxnId="{29C8C039-81EF-41EB-BFEE-FCE41BBA800F}">
      <dgm:prSet/>
      <dgm:spPr/>
      <dgm:t>
        <a:bodyPr/>
        <a:lstStyle/>
        <a:p>
          <a:endParaRPr lang="de-DE"/>
        </a:p>
      </dgm:t>
    </dgm:pt>
    <dgm:pt modelId="{E93301AD-C6F1-4E02-811E-4C751C0108E7}">
      <dgm:prSet phldrT="[Text]" phldr="0"/>
      <dgm:spPr/>
      <dgm:t>
        <a:bodyPr/>
        <a:lstStyle/>
        <a:p>
          <a:r>
            <a:rPr lang="de-DE" dirty="0"/>
            <a:t>SPX: P</a:t>
          </a:r>
          <a:r>
            <a:rPr lang="en-GB" b="1" dirty="0" err="1"/>
            <a:t>lasma</a:t>
          </a:r>
          <a:r>
            <a:rPr lang="en-GB" b="1" dirty="0"/>
            <a:t> characterization and laser-based diagnostic development</a:t>
          </a:r>
          <a:endParaRPr lang="de-DE" dirty="0"/>
        </a:p>
      </dgm:t>
    </dgm:pt>
    <dgm:pt modelId="{DCF5B812-B04A-4006-AA37-3770FDDA4605}" type="parTrans" cxnId="{401A3E11-12C4-40A9-A4F6-1DC32DB1DDB8}">
      <dgm:prSet/>
      <dgm:spPr/>
      <dgm:t>
        <a:bodyPr/>
        <a:lstStyle/>
        <a:p>
          <a:endParaRPr lang="de-DE"/>
        </a:p>
      </dgm:t>
    </dgm:pt>
    <dgm:pt modelId="{3DBAF8C1-3CFF-492D-87A2-2656A8C5CE56}" type="sibTrans" cxnId="{401A3E11-12C4-40A9-A4F6-1DC32DB1DDB8}">
      <dgm:prSet/>
      <dgm:spPr/>
      <dgm:t>
        <a:bodyPr/>
        <a:lstStyle/>
        <a:p>
          <a:endParaRPr lang="de-DE"/>
        </a:p>
      </dgm:t>
    </dgm:pt>
    <dgm:pt modelId="{852255D4-D4CD-475D-965E-6C4FD59D31C7}">
      <dgm:prSet phldrT="[Text]" phldr="0"/>
      <dgm:spPr/>
      <dgm:t>
        <a:bodyPr/>
        <a:lstStyle/>
        <a:p>
          <a:r>
            <a:rPr lang="de-DE" dirty="0"/>
            <a:t>SPC: </a:t>
          </a:r>
          <a:r>
            <a:rPr lang="de-DE" b="1" dirty="0"/>
            <a:t>Fuel r</a:t>
          </a:r>
          <a:r>
            <a:rPr lang="en-GB" b="1" dirty="0" err="1"/>
            <a:t>etention</a:t>
          </a:r>
          <a:r>
            <a:rPr lang="en-GB" b="1" dirty="0"/>
            <a:t> and release </a:t>
          </a:r>
          <a:endParaRPr lang="de-DE" dirty="0"/>
        </a:p>
      </dgm:t>
    </dgm:pt>
    <dgm:pt modelId="{876C91CF-0EB3-46FF-8717-7ADBABD46E42}" type="parTrans" cxnId="{C765A471-8399-47F3-872D-E6C331D3A456}">
      <dgm:prSet/>
      <dgm:spPr/>
      <dgm:t>
        <a:bodyPr/>
        <a:lstStyle/>
        <a:p>
          <a:endParaRPr lang="de-DE"/>
        </a:p>
      </dgm:t>
    </dgm:pt>
    <dgm:pt modelId="{006043E4-B8C4-446F-AAA1-2E66C0102756}" type="sibTrans" cxnId="{C765A471-8399-47F3-872D-E6C331D3A456}">
      <dgm:prSet/>
      <dgm:spPr/>
      <dgm:t>
        <a:bodyPr/>
        <a:lstStyle/>
        <a:p>
          <a:endParaRPr lang="de-DE"/>
        </a:p>
      </dgm:t>
    </dgm:pt>
    <dgm:pt modelId="{A534811B-D940-4D04-986A-5F5A47357266}">
      <dgm:prSet phldrT="[Text]" phldr="0"/>
      <dgm:spPr/>
      <dgm:t>
        <a:bodyPr/>
        <a:lstStyle/>
        <a:p>
          <a:r>
            <a:rPr lang="de-DE" dirty="0"/>
            <a:t>SPD: </a:t>
          </a:r>
          <a:r>
            <a:rPr lang="en-GB" b="1" dirty="0"/>
            <a:t>Plasma-edge and plasma-wall interaction modelling</a:t>
          </a:r>
          <a:endParaRPr lang="de-DE" dirty="0"/>
        </a:p>
      </dgm:t>
    </dgm:pt>
    <dgm:pt modelId="{E2695C5E-97F1-4696-B07D-AEACB6C52086}" type="parTrans" cxnId="{D2989B3B-8AAD-45FD-B71D-1689012A2E9D}">
      <dgm:prSet/>
      <dgm:spPr/>
      <dgm:t>
        <a:bodyPr/>
        <a:lstStyle/>
        <a:p>
          <a:endParaRPr lang="de-DE"/>
        </a:p>
      </dgm:t>
    </dgm:pt>
    <dgm:pt modelId="{E6F49BBB-A1B4-447E-8EDD-00B535D7E219}" type="sibTrans" cxnId="{D2989B3B-8AAD-45FD-B71D-1689012A2E9D}">
      <dgm:prSet/>
      <dgm:spPr/>
      <dgm:t>
        <a:bodyPr/>
        <a:lstStyle/>
        <a:p>
          <a:endParaRPr lang="de-DE"/>
        </a:p>
      </dgm:t>
    </dgm:pt>
    <dgm:pt modelId="{7C004385-A4D9-47CD-A4E9-C4753CD1D26B}">
      <dgm:prSet phldrT="[Text]" phldr="0"/>
      <dgm:spPr/>
      <dgm:t>
        <a:bodyPr/>
        <a:lstStyle/>
        <a:p>
          <a:r>
            <a:rPr lang="de-DE" dirty="0"/>
            <a:t>SPE: </a:t>
          </a:r>
          <a:r>
            <a:rPr lang="en-GB" b="1" dirty="0"/>
            <a:t>JET post-mortem analysis, LIBS and associated interpretation </a:t>
          </a:r>
          <a:endParaRPr lang="de-DE" dirty="0"/>
        </a:p>
      </dgm:t>
    </dgm:pt>
    <dgm:pt modelId="{AAEF1CBE-F801-4D8F-8BCB-3496669CCB64}" type="parTrans" cxnId="{3ADEF29E-EB56-4238-9570-741602ABD519}">
      <dgm:prSet/>
      <dgm:spPr/>
      <dgm:t>
        <a:bodyPr/>
        <a:lstStyle/>
        <a:p>
          <a:endParaRPr lang="de-DE"/>
        </a:p>
      </dgm:t>
    </dgm:pt>
    <dgm:pt modelId="{6CBD2A54-E4F4-47A4-B00F-8A47C44844FD}" type="sibTrans" cxnId="{3ADEF29E-EB56-4238-9570-741602ABD519}">
      <dgm:prSet/>
      <dgm:spPr/>
      <dgm:t>
        <a:bodyPr/>
        <a:lstStyle/>
        <a:p>
          <a:endParaRPr lang="de-DE"/>
        </a:p>
      </dgm:t>
    </dgm:pt>
    <dgm:pt modelId="{09EBF4C5-EE89-4682-88F5-93CAFC1DBB5F}">
      <dgm:prSet phldrT="[Text]" phldr="0"/>
      <dgm:spPr/>
      <dgm:t>
        <a:bodyPr/>
        <a:lstStyle/>
        <a:p>
          <a:r>
            <a:rPr lang="de-DE" dirty="0"/>
            <a:t>SPF: </a:t>
          </a:r>
          <a:r>
            <a:rPr lang="en-GB" b="1" dirty="0"/>
            <a:t>Wall conditioning and boronization physics</a:t>
          </a:r>
          <a:endParaRPr lang="de-DE" dirty="0"/>
        </a:p>
      </dgm:t>
    </dgm:pt>
    <dgm:pt modelId="{EB1B8963-923C-4944-9D11-1122DC9F61D8}" type="parTrans" cxnId="{E960127A-008D-450B-8ACF-4A4366235427}">
      <dgm:prSet/>
      <dgm:spPr/>
      <dgm:t>
        <a:bodyPr/>
        <a:lstStyle/>
        <a:p>
          <a:endParaRPr lang="de-DE"/>
        </a:p>
      </dgm:t>
    </dgm:pt>
    <dgm:pt modelId="{560E6B7E-1743-4603-A370-57ADFA6721D5}" type="sibTrans" cxnId="{E960127A-008D-450B-8ACF-4A4366235427}">
      <dgm:prSet/>
      <dgm:spPr/>
      <dgm:t>
        <a:bodyPr/>
        <a:lstStyle/>
        <a:p>
          <a:endParaRPr lang="de-DE"/>
        </a:p>
      </dgm:t>
    </dgm:pt>
    <dgm:pt modelId="{1D668BA6-8D82-43D8-B367-AEAD7A03B54E}" type="pres">
      <dgm:prSet presAssocID="{899D118B-61F4-42DA-9F0B-C1AC574EEB3F}" presName="Name0" presStyleCnt="0">
        <dgm:presLayoutVars>
          <dgm:chMax val="7"/>
          <dgm:chPref val="7"/>
          <dgm:dir/>
        </dgm:presLayoutVars>
      </dgm:prSet>
      <dgm:spPr/>
    </dgm:pt>
    <dgm:pt modelId="{ADA3E740-897C-4CFA-B47F-6470BE37E1F2}" type="pres">
      <dgm:prSet presAssocID="{899D118B-61F4-42DA-9F0B-C1AC574EEB3F}" presName="Name1" presStyleCnt="0"/>
      <dgm:spPr/>
    </dgm:pt>
    <dgm:pt modelId="{B0207C41-8406-4C4F-BEDD-F916BDA6B621}" type="pres">
      <dgm:prSet presAssocID="{899D118B-61F4-42DA-9F0B-C1AC574EEB3F}" presName="cycle" presStyleCnt="0"/>
      <dgm:spPr/>
    </dgm:pt>
    <dgm:pt modelId="{458BEFAB-CD2A-4DEC-B330-6F3B8FB7CA0B}" type="pres">
      <dgm:prSet presAssocID="{899D118B-61F4-42DA-9F0B-C1AC574EEB3F}" presName="srcNode" presStyleLbl="node1" presStyleIdx="0" presStyleCnt="7"/>
      <dgm:spPr/>
    </dgm:pt>
    <dgm:pt modelId="{8C3B0685-2DCF-4560-B1ED-2B643264E20D}" type="pres">
      <dgm:prSet presAssocID="{899D118B-61F4-42DA-9F0B-C1AC574EEB3F}" presName="conn" presStyleLbl="parChTrans1D2" presStyleIdx="0" presStyleCnt="1"/>
      <dgm:spPr/>
    </dgm:pt>
    <dgm:pt modelId="{8A244CF5-8D74-475C-AFEB-E5164C309335}" type="pres">
      <dgm:prSet presAssocID="{899D118B-61F4-42DA-9F0B-C1AC574EEB3F}" presName="extraNode" presStyleLbl="node1" presStyleIdx="0" presStyleCnt="7"/>
      <dgm:spPr/>
    </dgm:pt>
    <dgm:pt modelId="{83948269-0724-49C4-B78B-846B327D8922}" type="pres">
      <dgm:prSet presAssocID="{899D118B-61F4-42DA-9F0B-C1AC574EEB3F}" presName="dstNode" presStyleLbl="node1" presStyleIdx="0" presStyleCnt="7"/>
      <dgm:spPr/>
    </dgm:pt>
    <dgm:pt modelId="{722A130F-4F7B-4333-B23A-AB96DB8CD0A0}" type="pres">
      <dgm:prSet presAssocID="{C9BBF748-7F9C-40F7-856F-B679CC3D77A2}" presName="text_1" presStyleLbl="node1" presStyleIdx="0" presStyleCnt="7">
        <dgm:presLayoutVars>
          <dgm:bulletEnabled val="1"/>
        </dgm:presLayoutVars>
      </dgm:prSet>
      <dgm:spPr/>
    </dgm:pt>
    <dgm:pt modelId="{65FA85B5-D3B0-4F88-9E9B-D9A009E260BA}" type="pres">
      <dgm:prSet presAssocID="{C9BBF748-7F9C-40F7-856F-B679CC3D77A2}" presName="accent_1" presStyleCnt="0"/>
      <dgm:spPr/>
    </dgm:pt>
    <dgm:pt modelId="{9016F462-861F-4B28-85C8-ACD64B5F23AE}" type="pres">
      <dgm:prSet presAssocID="{C9BBF748-7F9C-40F7-856F-B679CC3D77A2}" presName="accentRepeatNode" presStyleLbl="solidFgAcc1" presStyleIdx="0" presStyleCnt="7"/>
      <dgm:spPr/>
    </dgm:pt>
    <dgm:pt modelId="{EE4A007E-52FD-4661-AA2E-91E85B2D9A25}" type="pres">
      <dgm:prSet presAssocID="{DDE1887D-3D5B-4100-86D1-F1D5735BD77A}" presName="text_2" presStyleLbl="node1" presStyleIdx="1" presStyleCnt="7">
        <dgm:presLayoutVars>
          <dgm:bulletEnabled val="1"/>
        </dgm:presLayoutVars>
      </dgm:prSet>
      <dgm:spPr/>
    </dgm:pt>
    <dgm:pt modelId="{81AC530D-B379-4D01-A4E2-2DE47F5B4D05}" type="pres">
      <dgm:prSet presAssocID="{DDE1887D-3D5B-4100-86D1-F1D5735BD77A}" presName="accent_2" presStyleCnt="0"/>
      <dgm:spPr/>
    </dgm:pt>
    <dgm:pt modelId="{4EAA00B1-EC9D-4F64-8213-AA06555222AC}" type="pres">
      <dgm:prSet presAssocID="{DDE1887D-3D5B-4100-86D1-F1D5735BD77A}" presName="accentRepeatNode" presStyleLbl="solidFgAcc1" presStyleIdx="1" presStyleCnt="7"/>
      <dgm:spPr/>
    </dgm:pt>
    <dgm:pt modelId="{02035B5C-ACEB-44EF-8949-7E3D2E4E358B}" type="pres">
      <dgm:prSet presAssocID="{852255D4-D4CD-475D-965E-6C4FD59D31C7}" presName="text_3" presStyleLbl="node1" presStyleIdx="2" presStyleCnt="7">
        <dgm:presLayoutVars>
          <dgm:bulletEnabled val="1"/>
        </dgm:presLayoutVars>
      </dgm:prSet>
      <dgm:spPr/>
    </dgm:pt>
    <dgm:pt modelId="{80FAC208-D1B0-470A-B752-A9541F87AD15}" type="pres">
      <dgm:prSet presAssocID="{852255D4-D4CD-475D-965E-6C4FD59D31C7}" presName="accent_3" presStyleCnt="0"/>
      <dgm:spPr/>
    </dgm:pt>
    <dgm:pt modelId="{21369189-3C95-4FE9-B1D3-A0FBF32D20DE}" type="pres">
      <dgm:prSet presAssocID="{852255D4-D4CD-475D-965E-6C4FD59D31C7}" presName="accentRepeatNode" presStyleLbl="solidFgAcc1" presStyleIdx="2" presStyleCnt="7"/>
      <dgm:spPr/>
    </dgm:pt>
    <dgm:pt modelId="{FCEE3020-2C11-4E9E-AA0D-2F0F11650C63}" type="pres">
      <dgm:prSet presAssocID="{A534811B-D940-4D04-986A-5F5A47357266}" presName="text_4" presStyleLbl="node1" presStyleIdx="3" presStyleCnt="7">
        <dgm:presLayoutVars>
          <dgm:bulletEnabled val="1"/>
        </dgm:presLayoutVars>
      </dgm:prSet>
      <dgm:spPr/>
    </dgm:pt>
    <dgm:pt modelId="{6C3BAC2A-0EF9-4C2A-B5D9-97BA10BFF996}" type="pres">
      <dgm:prSet presAssocID="{A534811B-D940-4D04-986A-5F5A47357266}" presName="accent_4" presStyleCnt="0"/>
      <dgm:spPr/>
    </dgm:pt>
    <dgm:pt modelId="{FD994FCD-9625-4314-BEDB-061F5FDBE52E}" type="pres">
      <dgm:prSet presAssocID="{A534811B-D940-4D04-986A-5F5A47357266}" presName="accentRepeatNode" presStyleLbl="solidFgAcc1" presStyleIdx="3" presStyleCnt="7"/>
      <dgm:spPr/>
    </dgm:pt>
    <dgm:pt modelId="{F6E84FEA-7DD4-41D9-BC6F-5507EECB097B}" type="pres">
      <dgm:prSet presAssocID="{7C004385-A4D9-47CD-A4E9-C4753CD1D26B}" presName="text_5" presStyleLbl="node1" presStyleIdx="4" presStyleCnt="7">
        <dgm:presLayoutVars>
          <dgm:bulletEnabled val="1"/>
        </dgm:presLayoutVars>
      </dgm:prSet>
      <dgm:spPr/>
    </dgm:pt>
    <dgm:pt modelId="{D28C9B7D-50E6-4D62-9BA9-25877A835AB5}" type="pres">
      <dgm:prSet presAssocID="{7C004385-A4D9-47CD-A4E9-C4753CD1D26B}" presName="accent_5" presStyleCnt="0"/>
      <dgm:spPr/>
    </dgm:pt>
    <dgm:pt modelId="{5324FF10-8AEF-4B80-99B1-7669599740EB}" type="pres">
      <dgm:prSet presAssocID="{7C004385-A4D9-47CD-A4E9-C4753CD1D26B}" presName="accentRepeatNode" presStyleLbl="solidFgAcc1" presStyleIdx="4" presStyleCnt="7"/>
      <dgm:spPr/>
    </dgm:pt>
    <dgm:pt modelId="{93B80A40-657F-4D78-BCBF-05C3DF2FF002}" type="pres">
      <dgm:prSet presAssocID="{09EBF4C5-EE89-4682-88F5-93CAFC1DBB5F}" presName="text_6" presStyleLbl="node1" presStyleIdx="5" presStyleCnt="7">
        <dgm:presLayoutVars>
          <dgm:bulletEnabled val="1"/>
        </dgm:presLayoutVars>
      </dgm:prSet>
      <dgm:spPr/>
    </dgm:pt>
    <dgm:pt modelId="{36982E63-C620-471E-A4D2-7F690412F3D8}" type="pres">
      <dgm:prSet presAssocID="{09EBF4C5-EE89-4682-88F5-93CAFC1DBB5F}" presName="accent_6" presStyleCnt="0"/>
      <dgm:spPr/>
    </dgm:pt>
    <dgm:pt modelId="{5FFD3F0A-2F6C-4D8E-9E31-833E4BD1DFBD}" type="pres">
      <dgm:prSet presAssocID="{09EBF4C5-EE89-4682-88F5-93CAFC1DBB5F}" presName="accentRepeatNode" presStyleLbl="solidFgAcc1" presStyleIdx="5" presStyleCnt="7"/>
      <dgm:spPr/>
    </dgm:pt>
    <dgm:pt modelId="{7EFD4461-BDE5-4E14-8E81-08DCB6C5F5F2}" type="pres">
      <dgm:prSet presAssocID="{E93301AD-C6F1-4E02-811E-4C751C0108E7}" presName="text_7" presStyleLbl="node1" presStyleIdx="6" presStyleCnt="7">
        <dgm:presLayoutVars>
          <dgm:bulletEnabled val="1"/>
        </dgm:presLayoutVars>
      </dgm:prSet>
      <dgm:spPr/>
    </dgm:pt>
    <dgm:pt modelId="{314D2B81-0EB3-4E1A-984E-4843A5525ED9}" type="pres">
      <dgm:prSet presAssocID="{E93301AD-C6F1-4E02-811E-4C751C0108E7}" presName="accent_7" presStyleCnt="0"/>
      <dgm:spPr/>
    </dgm:pt>
    <dgm:pt modelId="{D8E22466-EF21-4AB7-ADC6-CFDD50C8F671}" type="pres">
      <dgm:prSet presAssocID="{E93301AD-C6F1-4E02-811E-4C751C0108E7}" presName="accentRepeatNode" presStyleLbl="solidFgAcc1" presStyleIdx="6" presStyleCnt="7"/>
      <dgm:spPr/>
    </dgm:pt>
  </dgm:ptLst>
  <dgm:cxnLst>
    <dgm:cxn modelId="{38235004-8A5A-4DD2-9611-E06C653DA58B}" type="presOf" srcId="{852255D4-D4CD-475D-965E-6C4FD59D31C7}" destId="{02035B5C-ACEB-44EF-8949-7E3D2E4E358B}" srcOrd="0" destOrd="0" presId="urn:microsoft.com/office/officeart/2008/layout/VerticalCurvedList"/>
    <dgm:cxn modelId="{401A3E11-12C4-40A9-A4F6-1DC32DB1DDB8}" srcId="{899D118B-61F4-42DA-9F0B-C1AC574EEB3F}" destId="{E93301AD-C6F1-4E02-811E-4C751C0108E7}" srcOrd="6" destOrd="0" parTransId="{DCF5B812-B04A-4006-AA37-3770FDDA4605}" sibTransId="{3DBAF8C1-3CFF-492D-87A2-2656A8C5CE56}"/>
    <dgm:cxn modelId="{22F2082B-2871-4A7B-91C0-CD0328D5285C}" srcId="{899D118B-61F4-42DA-9F0B-C1AC574EEB3F}" destId="{C9BBF748-7F9C-40F7-856F-B679CC3D77A2}" srcOrd="0" destOrd="0" parTransId="{743DC13F-DCD0-44BD-9CE0-D5A4DEF2227B}" sibTransId="{703B47F2-7D7B-432D-B4CF-AEA72D2CC120}"/>
    <dgm:cxn modelId="{D690602D-810F-48AD-BBE4-BE463A7C53AE}" type="presOf" srcId="{DDE1887D-3D5B-4100-86D1-F1D5735BD77A}" destId="{EE4A007E-52FD-4661-AA2E-91E85B2D9A25}" srcOrd="0" destOrd="0" presId="urn:microsoft.com/office/officeart/2008/layout/VerticalCurvedList"/>
    <dgm:cxn modelId="{63B6842D-FE18-4519-BA62-D115FE3D7C15}" type="presOf" srcId="{899D118B-61F4-42DA-9F0B-C1AC574EEB3F}" destId="{1D668BA6-8D82-43D8-B367-AEAD7A03B54E}" srcOrd="0" destOrd="0" presId="urn:microsoft.com/office/officeart/2008/layout/VerticalCurvedList"/>
    <dgm:cxn modelId="{413AA033-8823-4E6C-85AC-2C1E0F907C8F}" type="presOf" srcId="{A534811B-D940-4D04-986A-5F5A47357266}" destId="{FCEE3020-2C11-4E9E-AA0D-2F0F11650C63}" srcOrd="0" destOrd="0" presId="urn:microsoft.com/office/officeart/2008/layout/VerticalCurvedList"/>
    <dgm:cxn modelId="{29C8C039-81EF-41EB-BFEE-FCE41BBA800F}" srcId="{899D118B-61F4-42DA-9F0B-C1AC574EEB3F}" destId="{DDE1887D-3D5B-4100-86D1-F1D5735BD77A}" srcOrd="1" destOrd="0" parTransId="{3803BC67-D814-4FE7-A096-A023A4EF1C0C}" sibTransId="{5840E44E-B3BA-49E6-B2C6-20EEBB8B9F88}"/>
    <dgm:cxn modelId="{7EE3F439-749D-44F0-B62A-61A9AEB50EF7}" type="presOf" srcId="{E93301AD-C6F1-4E02-811E-4C751C0108E7}" destId="{7EFD4461-BDE5-4E14-8E81-08DCB6C5F5F2}" srcOrd="0" destOrd="0" presId="urn:microsoft.com/office/officeart/2008/layout/VerticalCurvedList"/>
    <dgm:cxn modelId="{D2989B3B-8AAD-45FD-B71D-1689012A2E9D}" srcId="{899D118B-61F4-42DA-9F0B-C1AC574EEB3F}" destId="{A534811B-D940-4D04-986A-5F5A47357266}" srcOrd="3" destOrd="0" parTransId="{E2695C5E-97F1-4696-B07D-AEACB6C52086}" sibTransId="{E6F49BBB-A1B4-447E-8EDD-00B535D7E219}"/>
    <dgm:cxn modelId="{BBF4903F-8A29-4A3C-92D1-E18F75DC5D50}" type="presOf" srcId="{703B47F2-7D7B-432D-B4CF-AEA72D2CC120}" destId="{8C3B0685-2DCF-4560-B1ED-2B643264E20D}" srcOrd="0" destOrd="0" presId="urn:microsoft.com/office/officeart/2008/layout/VerticalCurvedList"/>
    <dgm:cxn modelId="{C765A471-8399-47F3-872D-E6C331D3A456}" srcId="{899D118B-61F4-42DA-9F0B-C1AC574EEB3F}" destId="{852255D4-D4CD-475D-965E-6C4FD59D31C7}" srcOrd="2" destOrd="0" parTransId="{876C91CF-0EB3-46FF-8717-7ADBABD46E42}" sibTransId="{006043E4-B8C4-446F-AAA1-2E66C0102756}"/>
    <dgm:cxn modelId="{E960127A-008D-450B-8ACF-4A4366235427}" srcId="{899D118B-61F4-42DA-9F0B-C1AC574EEB3F}" destId="{09EBF4C5-EE89-4682-88F5-93CAFC1DBB5F}" srcOrd="5" destOrd="0" parTransId="{EB1B8963-923C-4944-9D11-1122DC9F61D8}" sibTransId="{560E6B7E-1743-4603-A370-57ADFA6721D5}"/>
    <dgm:cxn modelId="{C7AC8E99-50DE-4EB2-9FA6-90E0D214E4C0}" type="presOf" srcId="{7C004385-A4D9-47CD-A4E9-C4753CD1D26B}" destId="{F6E84FEA-7DD4-41D9-BC6F-5507EECB097B}" srcOrd="0" destOrd="0" presId="urn:microsoft.com/office/officeart/2008/layout/VerticalCurvedList"/>
    <dgm:cxn modelId="{3ADEF29E-EB56-4238-9570-741602ABD519}" srcId="{899D118B-61F4-42DA-9F0B-C1AC574EEB3F}" destId="{7C004385-A4D9-47CD-A4E9-C4753CD1D26B}" srcOrd="4" destOrd="0" parTransId="{AAEF1CBE-F801-4D8F-8BCB-3496669CCB64}" sibTransId="{6CBD2A54-E4F4-47A4-B00F-8A47C44844FD}"/>
    <dgm:cxn modelId="{392C4EDF-CE4C-4E23-9C9A-ABD48680212C}" type="presOf" srcId="{09EBF4C5-EE89-4682-88F5-93CAFC1DBB5F}" destId="{93B80A40-657F-4D78-BCBF-05C3DF2FF002}" srcOrd="0" destOrd="0" presId="urn:microsoft.com/office/officeart/2008/layout/VerticalCurvedList"/>
    <dgm:cxn modelId="{96CD2BE8-904C-49DD-8063-ECDC81E41807}" type="presOf" srcId="{C9BBF748-7F9C-40F7-856F-B679CC3D77A2}" destId="{722A130F-4F7B-4333-B23A-AB96DB8CD0A0}" srcOrd="0" destOrd="0" presId="urn:microsoft.com/office/officeart/2008/layout/VerticalCurvedList"/>
    <dgm:cxn modelId="{D7727A98-3D11-46CF-B794-5079DAA305A1}" type="presParOf" srcId="{1D668BA6-8D82-43D8-B367-AEAD7A03B54E}" destId="{ADA3E740-897C-4CFA-B47F-6470BE37E1F2}" srcOrd="0" destOrd="0" presId="urn:microsoft.com/office/officeart/2008/layout/VerticalCurvedList"/>
    <dgm:cxn modelId="{E71761B9-70D0-453F-9112-4197269D40F8}" type="presParOf" srcId="{ADA3E740-897C-4CFA-B47F-6470BE37E1F2}" destId="{B0207C41-8406-4C4F-BEDD-F916BDA6B621}" srcOrd="0" destOrd="0" presId="urn:microsoft.com/office/officeart/2008/layout/VerticalCurvedList"/>
    <dgm:cxn modelId="{D5F9B216-5B97-4EF0-AAFC-B62B2E572CDF}" type="presParOf" srcId="{B0207C41-8406-4C4F-BEDD-F916BDA6B621}" destId="{458BEFAB-CD2A-4DEC-B330-6F3B8FB7CA0B}" srcOrd="0" destOrd="0" presId="urn:microsoft.com/office/officeart/2008/layout/VerticalCurvedList"/>
    <dgm:cxn modelId="{5053A5D5-230D-4706-A0D7-6AB4B32EF177}" type="presParOf" srcId="{B0207C41-8406-4C4F-BEDD-F916BDA6B621}" destId="{8C3B0685-2DCF-4560-B1ED-2B643264E20D}" srcOrd="1" destOrd="0" presId="urn:microsoft.com/office/officeart/2008/layout/VerticalCurvedList"/>
    <dgm:cxn modelId="{E8854671-BCBB-4C1D-B998-2029034D4A81}" type="presParOf" srcId="{B0207C41-8406-4C4F-BEDD-F916BDA6B621}" destId="{8A244CF5-8D74-475C-AFEB-E5164C309335}" srcOrd="2" destOrd="0" presId="urn:microsoft.com/office/officeart/2008/layout/VerticalCurvedList"/>
    <dgm:cxn modelId="{1DFC8FDA-DEE4-45E9-9CC6-C3BD3F4F8683}" type="presParOf" srcId="{B0207C41-8406-4C4F-BEDD-F916BDA6B621}" destId="{83948269-0724-49C4-B78B-846B327D8922}" srcOrd="3" destOrd="0" presId="urn:microsoft.com/office/officeart/2008/layout/VerticalCurvedList"/>
    <dgm:cxn modelId="{E2073C36-C5C8-4000-9DDC-2C9C897925CA}" type="presParOf" srcId="{ADA3E740-897C-4CFA-B47F-6470BE37E1F2}" destId="{722A130F-4F7B-4333-B23A-AB96DB8CD0A0}" srcOrd="1" destOrd="0" presId="urn:microsoft.com/office/officeart/2008/layout/VerticalCurvedList"/>
    <dgm:cxn modelId="{BE809687-ED14-4633-99EF-93E45AE034CB}" type="presParOf" srcId="{ADA3E740-897C-4CFA-B47F-6470BE37E1F2}" destId="{65FA85B5-D3B0-4F88-9E9B-D9A009E260BA}" srcOrd="2" destOrd="0" presId="urn:microsoft.com/office/officeart/2008/layout/VerticalCurvedList"/>
    <dgm:cxn modelId="{807E3C1E-7B0A-4903-9259-1A1CBACCDD40}" type="presParOf" srcId="{65FA85B5-D3B0-4F88-9E9B-D9A009E260BA}" destId="{9016F462-861F-4B28-85C8-ACD64B5F23AE}" srcOrd="0" destOrd="0" presId="urn:microsoft.com/office/officeart/2008/layout/VerticalCurvedList"/>
    <dgm:cxn modelId="{B94ABFDD-D862-4623-BC38-687A326C681F}" type="presParOf" srcId="{ADA3E740-897C-4CFA-B47F-6470BE37E1F2}" destId="{EE4A007E-52FD-4661-AA2E-91E85B2D9A25}" srcOrd="3" destOrd="0" presId="urn:microsoft.com/office/officeart/2008/layout/VerticalCurvedList"/>
    <dgm:cxn modelId="{AD092384-9866-4B48-9FDA-2FB92752C98D}" type="presParOf" srcId="{ADA3E740-897C-4CFA-B47F-6470BE37E1F2}" destId="{81AC530D-B379-4D01-A4E2-2DE47F5B4D05}" srcOrd="4" destOrd="0" presId="urn:microsoft.com/office/officeart/2008/layout/VerticalCurvedList"/>
    <dgm:cxn modelId="{33112629-5D7F-4E06-9A95-A5BA28351EC4}" type="presParOf" srcId="{81AC530D-B379-4D01-A4E2-2DE47F5B4D05}" destId="{4EAA00B1-EC9D-4F64-8213-AA06555222AC}" srcOrd="0" destOrd="0" presId="urn:microsoft.com/office/officeart/2008/layout/VerticalCurvedList"/>
    <dgm:cxn modelId="{485B4373-60E6-4214-B2A4-F451FC842E8C}" type="presParOf" srcId="{ADA3E740-897C-4CFA-B47F-6470BE37E1F2}" destId="{02035B5C-ACEB-44EF-8949-7E3D2E4E358B}" srcOrd="5" destOrd="0" presId="urn:microsoft.com/office/officeart/2008/layout/VerticalCurvedList"/>
    <dgm:cxn modelId="{C0C562D9-913F-44BC-959D-9BA42C01ADF4}" type="presParOf" srcId="{ADA3E740-897C-4CFA-B47F-6470BE37E1F2}" destId="{80FAC208-D1B0-470A-B752-A9541F87AD15}" srcOrd="6" destOrd="0" presId="urn:microsoft.com/office/officeart/2008/layout/VerticalCurvedList"/>
    <dgm:cxn modelId="{2B6391E3-A518-4910-93EF-2F57AC084161}" type="presParOf" srcId="{80FAC208-D1B0-470A-B752-A9541F87AD15}" destId="{21369189-3C95-4FE9-B1D3-A0FBF32D20DE}" srcOrd="0" destOrd="0" presId="urn:microsoft.com/office/officeart/2008/layout/VerticalCurvedList"/>
    <dgm:cxn modelId="{CB86E811-E16C-4731-9F68-99FC022CC97E}" type="presParOf" srcId="{ADA3E740-897C-4CFA-B47F-6470BE37E1F2}" destId="{FCEE3020-2C11-4E9E-AA0D-2F0F11650C63}" srcOrd="7" destOrd="0" presId="urn:microsoft.com/office/officeart/2008/layout/VerticalCurvedList"/>
    <dgm:cxn modelId="{94010A2D-81E7-49B4-8D15-DB4B8F9DDE6A}" type="presParOf" srcId="{ADA3E740-897C-4CFA-B47F-6470BE37E1F2}" destId="{6C3BAC2A-0EF9-4C2A-B5D9-97BA10BFF996}" srcOrd="8" destOrd="0" presId="urn:microsoft.com/office/officeart/2008/layout/VerticalCurvedList"/>
    <dgm:cxn modelId="{58E260C0-964E-4B76-9CC0-A85C69D10FA2}" type="presParOf" srcId="{6C3BAC2A-0EF9-4C2A-B5D9-97BA10BFF996}" destId="{FD994FCD-9625-4314-BEDB-061F5FDBE52E}" srcOrd="0" destOrd="0" presId="urn:microsoft.com/office/officeart/2008/layout/VerticalCurvedList"/>
    <dgm:cxn modelId="{55B7BB0F-E268-4D19-902D-FBDC39AE470F}" type="presParOf" srcId="{ADA3E740-897C-4CFA-B47F-6470BE37E1F2}" destId="{F6E84FEA-7DD4-41D9-BC6F-5507EECB097B}" srcOrd="9" destOrd="0" presId="urn:microsoft.com/office/officeart/2008/layout/VerticalCurvedList"/>
    <dgm:cxn modelId="{26CEEAEC-4E1C-49A6-B714-601C28E206F0}" type="presParOf" srcId="{ADA3E740-897C-4CFA-B47F-6470BE37E1F2}" destId="{D28C9B7D-50E6-4D62-9BA9-25877A835AB5}" srcOrd="10" destOrd="0" presId="urn:microsoft.com/office/officeart/2008/layout/VerticalCurvedList"/>
    <dgm:cxn modelId="{D0FB80C6-504B-4848-A17B-74AE8E24C7E9}" type="presParOf" srcId="{D28C9B7D-50E6-4D62-9BA9-25877A835AB5}" destId="{5324FF10-8AEF-4B80-99B1-7669599740EB}" srcOrd="0" destOrd="0" presId="urn:microsoft.com/office/officeart/2008/layout/VerticalCurvedList"/>
    <dgm:cxn modelId="{07B0A1F3-98D6-4E78-A619-0DC548F08FAE}" type="presParOf" srcId="{ADA3E740-897C-4CFA-B47F-6470BE37E1F2}" destId="{93B80A40-657F-4D78-BCBF-05C3DF2FF002}" srcOrd="11" destOrd="0" presId="urn:microsoft.com/office/officeart/2008/layout/VerticalCurvedList"/>
    <dgm:cxn modelId="{09F98CB8-9C3B-4357-8AAA-F56861B4B6D4}" type="presParOf" srcId="{ADA3E740-897C-4CFA-B47F-6470BE37E1F2}" destId="{36982E63-C620-471E-A4D2-7F690412F3D8}" srcOrd="12" destOrd="0" presId="urn:microsoft.com/office/officeart/2008/layout/VerticalCurvedList"/>
    <dgm:cxn modelId="{B6B634EA-B8D9-478C-B08C-10256FC0DE1C}" type="presParOf" srcId="{36982E63-C620-471E-A4D2-7F690412F3D8}" destId="{5FFD3F0A-2F6C-4D8E-9E31-833E4BD1DFBD}" srcOrd="0" destOrd="0" presId="urn:microsoft.com/office/officeart/2008/layout/VerticalCurvedList"/>
    <dgm:cxn modelId="{9F7D52A4-CBB7-4D97-A5C3-70953E6C96C7}" type="presParOf" srcId="{ADA3E740-897C-4CFA-B47F-6470BE37E1F2}" destId="{7EFD4461-BDE5-4E14-8E81-08DCB6C5F5F2}" srcOrd="13" destOrd="0" presId="urn:microsoft.com/office/officeart/2008/layout/VerticalCurvedList"/>
    <dgm:cxn modelId="{D6E937D5-0156-4A4D-B55A-C3D0CAE0019F}" type="presParOf" srcId="{ADA3E740-897C-4CFA-B47F-6470BE37E1F2}" destId="{314D2B81-0EB3-4E1A-984E-4843A5525ED9}" srcOrd="14" destOrd="0" presId="urn:microsoft.com/office/officeart/2008/layout/VerticalCurvedList"/>
    <dgm:cxn modelId="{111AD1EC-D954-4D51-A738-48594819DFA3}" type="presParOf" srcId="{314D2B81-0EB3-4E1A-984E-4843A5525ED9}" destId="{D8E22466-EF21-4AB7-ADC6-CFDD50C8F671}"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6867E-07AC-4463-A15A-8FA896FDD4D0}">
      <dsp:nvSpPr>
        <dsp:cNvPr id="0" name=""/>
        <dsp:cNvSpPr/>
      </dsp:nvSpPr>
      <dsp:spPr>
        <a:xfrm>
          <a:off x="4063999" y="1563642"/>
          <a:ext cx="3570126" cy="206536"/>
        </a:xfrm>
        <a:custGeom>
          <a:avLst/>
          <a:gdLst/>
          <a:ahLst/>
          <a:cxnLst/>
          <a:rect l="0" t="0" r="0" b="0"/>
          <a:pathLst>
            <a:path>
              <a:moveTo>
                <a:pt x="0" y="0"/>
              </a:moveTo>
              <a:lnTo>
                <a:pt x="0" y="103268"/>
              </a:lnTo>
              <a:lnTo>
                <a:pt x="3570126" y="103268"/>
              </a:lnTo>
              <a:lnTo>
                <a:pt x="3570126" y="206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D6449-CB0C-4178-A1FB-C8055F81FD9C}">
      <dsp:nvSpPr>
        <dsp:cNvPr id="0" name=""/>
        <dsp:cNvSpPr/>
      </dsp:nvSpPr>
      <dsp:spPr>
        <a:xfrm>
          <a:off x="4063999" y="1563642"/>
          <a:ext cx="2380084" cy="206536"/>
        </a:xfrm>
        <a:custGeom>
          <a:avLst/>
          <a:gdLst/>
          <a:ahLst/>
          <a:cxnLst/>
          <a:rect l="0" t="0" r="0" b="0"/>
          <a:pathLst>
            <a:path>
              <a:moveTo>
                <a:pt x="0" y="0"/>
              </a:moveTo>
              <a:lnTo>
                <a:pt x="0" y="103268"/>
              </a:lnTo>
              <a:lnTo>
                <a:pt x="2380084" y="103268"/>
              </a:lnTo>
              <a:lnTo>
                <a:pt x="2380084" y="206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36EEF-5237-4E56-8BA7-59787A41121E}">
      <dsp:nvSpPr>
        <dsp:cNvPr id="0" name=""/>
        <dsp:cNvSpPr/>
      </dsp:nvSpPr>
      <dsp:spPr>
        <a:xfrm>
          <a:off x="4063999" y="1563642"/>
          <a:ext cx="1190042" cy="206536"/>
        </a:xfrm>
        <a:custGeom>
          <a:avLst/>
          <a:gdLst/>
          <a:ahLst/>
          <a:cxnLst/>
          <a:rect l="0" t="0" r="0" b="0"/>
          <a:pathLst>
            <a:path>
              <a:moveTo>
                <a:pt x="0" y="0"/>
              </a:moveTo>
              <a:lnTo>
                <a:pt x="0" y="103268"/>
              </a:lnTo>
              <a:lnTo>
                <a:pt x="1190042" y="103268"/>
              </a:lnTo>
              <a:lnTo>
                <a:pt x="1190042" y="206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4563FF-21A9-4217-B481-995F6F069A28}">
      <dsp:nvSpPr>
        <dsp:cNvPr id="0" name=""/>
        <dsp:cNvSpPr/>
      </dsp:nvSpPr>
      <dsp:spPr>
        <a:xfrm>
          <a:off x="4018279" y="1563642"/>
          <a:ext cx="91440" cy="206536"/>
        </a:xfrm>
        <a:custGeom>
          <a:avLst/>
          <a:gdLst/>
          <a:ahLst/>
          <a:cxnLst/>
          <a:rect l="0" t="0" r="0" b="0"/>
          <a:pathLst>
            <a:path>
              <a:moveTo>
                <a:pt x="45720" y="0"/>
              </a:moveTo>
              <a:lnTo>
                <a:pt x="45720" y="206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53EC89-4E95-4AAF-B921-B66D50EB4949}">
      <dsp:nvSpPr>
        <dsp:cNvPr id="0" name=""/>
        <dsp:cNvSpPr/>
      </dsp:nvSpPr>
      <dsp:spPr>
        <a:xfrm>
          <a:off x="2873957" y="1563642"/>
          <a:ext cx="1190042" cy="206536"/>
        </a:xfrm>
        <a:custGeom>
          <a:avLst/>
          <a:gdLst/>
          <a:ahLst/>
          <a:cxnLst/>
          <a:rect l="0" t="0" r="0" b="0"/>
          <a:pathLst>
            <a:path>
              <a:moveTo>
                <a:pt x="1190042" y="0"/>
              </a:moveTo>
              <a:lnTo>
                <a:pt x="1190042" y="103268"/>
              </a:lnTo>
              <a:lnTo>
                <a:pt x="0" y="103268"/>
              </a:lnTo>
              <a:lnTo>
                <a:pt x="0" y="206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89A25-1C7E-4A1D-A5D0-D0B04BEB5A85}">
      <dsp:nvSpPr>
        <dsp:cNvPr id="0" name=""/>
        <dsp:cNvSpPr/>
      </dsp:nvSpPr>
      <dsp:spPr>
        <a:xfrm>
          <a:off x="1683915" y="1563642"/>
          <a:ext cx="2380084" cy="206536"/>
        </a:xfrm>
        <a:custGeom>
          <a:avLst/>
          <a:gdLst/>
          <a:ahLst/>
          <a:cxnLst/>
          <a:rect l="0" t="0" r="0" b="0"/>
          <a:pathLst>
            <a:path>
              <a:moveTo>
                <a:pt x="2380084" y="0"/>
              </a:moveTo>
              <a:lnTo>
                <a:pt x="2380084" y="103268"/>
              </a:lnTo>
              <a:lnTo>
                <a:pt x="0" y="103268"/>
              </a:lnTo>
              <a:lnTo>
                <a:pt x="0" y="206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567EE6-8072-491F-836B-F7C7AC537CB1}">
      <dsp:nvSpPr>
        <dsp:cNvPr id="0" name=""/>
        <dsp:cNvSpPr/>
      </dsp:nvSpPr>
      <dsp:spPr>
        <a:xfrm>
          <a:off x="493873" y="1563642"/>
          <a:ext cx="3570126" cy="206536"/>
        </a:xfrm>
        <a:custGeom>
          <a:avLst/>
          <a:gdLst/>
          <a:ahLst/>
          <a:cxnLst/>
          <a:rect l="0" t="0" r="0" b="0"/>
          <a:pathLst>
            <a:path>
              <a:moveTo>
                <a:pt x="3570126" y="0"/>
              </a:moveTo>
              <a:lnTo>
                <a:pt x="3570126" y="103268"/>
              </a:lnTo>
              <a:lnTo>
                <a:pt x="0" y="103268"/>
              </a:lnTo>
              <a:lnTo>
                <a:pt x="0" y="206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51FE35-7424-4E94-B2DB-F1E5D9C77141}">
      <dsp:nvSpPr>
        <dsp:cNvPr id="0" name=""/>
        <dsp:cNvSpPr/>
      </dsp:nvSpPr>
      <dsp:spPr>
        <a:xfrm>
          <a:off x="2816722" y="545428"/>
          <a:ext cx="2494554" cy="101821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de-DE" sz="2000" kern="1200" dirty="0"/>
            <a:t>WPPWIE </a:t>
          </a:r>
        </a:p>
        <a:p>
          <a:pPr marL="0" lvl="0" indent="0" algn="ctr" defTabSz="889000">
            <a:lnSpc>
              <a:spcPct val="100000"/>
            </a:lnSpc>
            <a:spcBef>
              <a:spcPct val="0"/>
            </a:spcBef>
            <a:spcAft>
              <a:spcPts val="0"/>
            </a:spcAft>
            <a:buNone/>
          </a:pPr>
          <a:r>
            <a:rPr lang="de-DE" sz="2000" kern="1200" dirty="0"/>
            <a:t>PL S. Brezinsek [FZJ]</a:t>
          </a:r>
        </a:p>
        <a:p>
          <a:pPr marL="0" lvl="0" indent="0" algn="ctr" defTabSz="889000">
            <a:lnSpc>
              <a:spcPct val="100000"/>
            </a:lnSpc>
            <a:spcBef>
              <a:spcPct val="0"/>
            </a:spcBef>
            <a:spcAft>
              <a:spcPts val="0"/>
            </a:spcAft>
            <a:buNone/>
          </a:pPr>
          <a:r>
            <a:rPr lang="de-DE" sz="2000" kern="1200" dirty="0"/>
            <a:t>DPL D. Douai [CEA]</a:t>
          </a:r>
          <a:endParaRPr lang="de-DE" sz="900" kern="1200" dirty="0"/>
        </a:p>
      </dsp:txBody>
      <dsp:txXfrm>
        <a:off x="2816722" y="545428"/>
        <a:ext cx="2494554" cy="1018213"/>
      </dsp:txXfrm>
    </dsp:sp>
    <dsp:sp modelId="{D087E20C-9734-4556-99F8-CC8B67A005AF}">
      <dsp:nvSpPr>
        <dsp:cNvPr id="0" name=""/>
        <dsp:cNvSpPr/>
      </dsp:nvSpPr>
      <dsp:spPr>
        <a:xfrm>
          <a:off x="2120" y="1770178"/>
          <a:ext cx="983505" cy="67045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SPA</a:t>
          </a:r>
        </a:p>
        <a:p>
          <a:pPr marL="0" lvl="0" indent="0" algn="ctr" defTabSz="577850">
            <a:lnSpc>
              <a:spcPct val="90000"/>
            </a:lnSpc>
            <a:spcBef>
              <a:spcPct val="0"/>
            </a:spcBef>
            <a:spcAft>
              <a:spcPct val="35000"/>
            </a:spcAft>
            <a:buNone/>
          </a:pPr>
          <a:r>
            <a:rPr lang="de-DE" sz="1300" kern="1200" dirty="0"/>
            <a:t>J.W. Coenen [FZJ]</a:t>
          </a:r>
        </a:p>
      </dsp:txBody>
      <dsp:txXfrm>
        <a:off x="2120" y="1770178"/>
        <a:ext cx="983505" cy="670451"/>
      </dsp:txXfrm>
    </dsp:sp>
    <dsp:sp modelId="{6387DF29-41F2-4C67-9CAE-DFA7F42E66E8}">
      <dsp:nvSpPr>
        <dsp:cNvPr id="0" name=""/>
        <dsp:cNvSpPr/>
      </dsp:nvSpPr>
      <dsp:spPr>
        <a:xfrm>
          <a:off x="1192162" y="1770178"/>
          <a:ext cx="983505" cy="67045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SPB </a:t>
          </a:r>
        </a:p>
        <a:p>
          <a:pPr marL="0" lvl="0" indent="0" algn="ctr" defTabSz="577850">
            <a:lnSpc>
              <a:spcPct val="90000"/>
            </a:lnSpc>
            <a:spcBef>
              <a:spcPct val="0"/>
            </a:spcBef>
            <a:spcAft>
              <a:spcPct val="35000"/>
            </a:spcAft>
            <a:buNone/>
          </a:pPr>
          <a:r>
            <a:rPr lang="de-DE" sz="1300" kern="1200" dirty="0"/>
            <a:t>A. Hakola [VTT]</a:t>
          </a:r>
        </a:p>
      </dsp:txBody>
      <dsp:txXfrm>
        <a:off x="1192162" y="1770178"/>
        <a:ext cx="983505" cy="670451"/>
      </dsp:txXfrm>
    </dsp:sp>
    <dsp:sp modelId="{43789A3B-E19E-4CF4-A577-5954C9F7FFF2}">
      <dsp:nvSpPr>
        <dsp:cNvPr id="0" name=""/>
        <dsp:cNvSpPr/>
      </dsp:nvSpPr>
      <dsp:spPr>
        <a:xfrm>
          <a:off x="2382204" y="1770178"/>
          <a:ext cx="983505" cy="67045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SPC</a:t>
          </a:r>
        </a:p>
        <a:p>
          <a:pPr marL="0" lvl="0" indent="0" algn="ctr" defTabSz="577850">
            <a:lnSpc>
              <a:spcPct val="90000"/>
            </a:lnSpc>
            <a:spcBef>
              <a:spcPct val="0"/>
            </a:spcBef>
            <a:spcAft>
              <a:spcPct val="35000"/>
            </a:spcAft>
            <a:buNone/>
          </a:pPr>
          <a:r>
            <a:rPr lang="de-DE" sz="1300" kern="1200" dirty="0"/>
            <a:t>K. Schmid [MPG]</a:t>
          </a:r>
        </a:p>
      </dsp:txBody>
      <dsp:txXfrm>
        <a:off x="2382204" y="1770178"/>
        <a:ext cx="983505" cy="670451"/>
      </dsp:txXfrm>
    </dsp:sp>
    <dsp:sp modelId="{57D280A0-3D2A-425E-A24A-977E39E2F166}">
      <dsp:nvSpPr>
        <dsp:cNvPr id="0" name=""/>
        <dsp:cNvSpPr/>
      </dsp:nvSpPr>
      <dsp:spPr>
        <a:xfrm>
          <a:off x="3572247" y="1770178"/>
          <a:ext cx="983505" cy="67045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SPD</a:t>
          </a:r>
        </a:p>
        <a:p>
          <a:pPr marL="0" lvl="0" indent="0" algn="ctr" defTabSz="577850">
            <a:lnSpc>
              <a:spcPct val="90000"/>
            </a:lnSpc>
            <a:spcBef>
              <a:spcPct val="0"/>
            </a:spcBef>
            <a:spcAft>
              <a:spcPct val="35000"/>
            </a:spcAft>
            <a:buNone/>
          </a:pPr>
          <a:r>
            <a:rPr lang="de-DE" sz="1300" kern="1200" dirty="0"/>
            <a:t>A. Kirschner [FZJ]</a:t>
          </a:r>
        </a:p>
      </dsp:txBody>
      <dsp:txXfrm>
        <a:off x="3572247" y="1770178"/>
        <a:ext cx="983505" cy="670451"/>
      </dsp:txXfrm>
    </dsp:sp>
    <dsp:sp modelId="{55202A4F-3AF3-47AE-8303-8798208C4990}">
      <dsp:nvSpPr>
        <dsp:cNvPr id="0" name=""/>
        <dsp:cNvSpPr/>
      </dsp:nvSpPr>
      <dsp:spPr>
        <a:xfrm>
          <a:off x="4762289" y="1770178"/>
          <a:ext cx="983505" cy="67045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SPE</a:t>
          </a:r>
        </a:p>
        <a:p>
          <a:pPr marL="0" lvl="0" indent="0" algn="ctr" defTabSz="577850">
            <a:lnSpc>
              <a:spcPct val="90000"/>
            </a:lnSpc>
            <a:spcBef>
              <a:spcPct val="0"/>
            </a:spcBef>
            <a:spcAft>
              <a:spcPct val="35000"/>
            </a:spcAft>
            <a:buNone/>
          </a:pPr>
          <a:r>
            <a:rPr lang="de-DE" sz="1300" kern="1200" dirty="0"/>
            <a:t>J. </a:t>
          </a:r>
          <a:r>
            <a:rPr lang="de-DE" sz="1300" kern="1200" dirty="0" err="1"/>
            <a:t>Likonen</a:t>
          </a:r>
          <a:r>
            <a:rPr lang="de-DE" sz="1300" kern="1200" dirty="0"/>
            <a:t> [VTT]</a:t>
          </a:r>
        </a:p>
      </dsp:txBody>
      <dsp:txXfrm>
        <a:off x="4762289" y="1770178"/>
        <a:ext cx="983505" cy="670451"/>
      </dsp:txXfrm>
    </dsp:sp>
    <dsp:sp modelId="{294D6DF7-4A79-4A0F-9C84-AEE452FB789B}">
      <dsp:nvSpPr>
        <dsp:cNvPr id="0" name=""/>
        <dsp:cNvSpPr/>
      </dsp:nvSpPr>
      <dsp:spPr>
        <a:xfrm>
          <a:off x="5952331" y="1770178"/>
          <a:ext cx="983505" cy="67045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SPF</a:t>
          </a:r>
        </a:p>
        <a:p>
          <a:pPr marL="0" lvl="0" indent="0" algn="ctr" defTabSz="577850">
            <a:lnSpc>
              <a:spcPct val="90000"/>
            </a:lnSpc>
            <a:spcBef>
              <a:spcPct val="0"/>
            </a:spcBef>
            <a:spcAft>
              <a:spcPct val="35000"/>
            </a:spcAft>
            <a:buNone/>
          </a:pPr>
          <a:r>
            <a:rPr lang="de-DE" sz="1300" kern="1200" dirty="0"/>
            <a:t>A. </a:t>
          </a:r>
          <a:r>
            <a:rPr lang="de-DE" sz="1300" kern="1200" dirty="0" err="1"/>
            <a:t>Goriaev</a:t>
          </a:r>
          <a:r>
            <a:rPr lang="de-DE" sz="1300" kern="1200" dirty="0"/>
            <a:t> [ERM/KMS]</a:t>
          </a:r>
        </a:p>
      </dsp:txBody>
      <dsp:txXfrm>
        <a:off x="5952331" y="1770178"/>
        <a:ext cx="983505" cy="670451"/>
      </dsp:txXfrm>
    </dsp:sp>
    <dsp:sp modelId="{1455A9D8-01AE-43AC-9420-99814238D47E}">
      <dsp:nvSpPr>
        <dsp:cNvPr id="0" name=""/>
        <dsp:cNvSpPr/>
      </dsp:nvSpPr>
      <dsp:spPr>
        <a:xfrm>
          <a:off x="7142373" y="1770178"/>
          <a:ext cx="983505" cy="67045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SPX</a:t>
          </a:r>
        </a:p>
        <a:p>
          <a:pPr marL="0" lvl="0" indent="0" algn="ctr" defTabSz="577850">
            <a:lnSpc>
              <a:spcPct val="90000"/>
            </a:lnSpc>
            <a:spcBef>
              <a:spcPct val="0"/>
            </a:spcBef>
            <a:spcAft>
              <a:spcPct val="35000"/>
            </a:spcAft>
            <a:buNone/>
          </a:pPr>
          <a:r>
            <a:rPr lang="de-DE" sz="1300" kern="1200" dirty="0"/>
            <a:t>I. Classen [DIFFER]</a:t>
          </a:r>
        </a:p>
      </dsp:txBody>
      <dsp:txXfrm>
        <a:off x="7142373" y="1770178"/>
        <a:ext cx="983505" cy="670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B0685-2DCF-4560-B1ED-2B643264E20D}">
      <dsp:nvSpPr>
        <dsp:cNvPr id="0" name=""/>
        <dsp:cNvSpPr/>
      </dsp:nvSpPr>
      <dsp:spPr>
        <a:xfrm>
          <a:off x="-3488208" y="-536247"/>
          <a:ext cx="4158816" cy="4158816"/>
        </a:xfrm>
        <a:prstGeom prst="blockArc">
          <a:avLst>
            <a:gd name="adj1" fmla="val 18900000"/>
            <a:gd name="adj2" fmla="val 2700000"/>
            <a:gd name="adj3" fmla="val 51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A130F-4F7B-4333-B23A-AB96DB8CD0A0}">
      <dsp:nvSpPr>
        <dsp:cNvPr id="0" name=""/>
        <dsp:cNvSpPr/>
      </dsp:nvSpPr>
      <dsp:spPr>
        <a:xfrm>
          <a:off x="217962" y="140304"/>
          <a:ext cx="7999111" cy="280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35"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t>SPA: </a:t>
          </a:r>
          <a:r>
            <a:rPr lang="en-GB" sz="1400" b="1" kern="1200" dirty="0"/>
            <a:t>Particle and heat load studies in preparation of the exploitation of ITER and fusion power plant</a:t>
          </a:r>
          <a:endParaRPr lang="de-DE" sz="1400" kern="1200" dirty="0"/>
        </a:p>
      </dsp:txBody>
      <dsp:txXfrm>
        <a:off x="217962" y="140304"/>
        <a:ext cx="7999111" cy="280484"/>
      </dsp:txXfrm>
    </dsp:sp>
    <dsp:sp modelId="{9016F462-861F-4B28-85C8-ACD64B5F23AE}">
      <dsp:nvSpPr>
        <dsp:cNvPr id="0" name=""/>
        <dsp:cNvSpPr/>
      </dsp:nvSpPr>
      <dsp:spPr>
        <a:xfrm>
          <a:off x="42659" y="105243"/>
          <a:ext cx="350606" cy="3506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4A007E-52FD-4661-AA2E-91E85B2D9A25}">
      <dsp:nvSpPr>
        <dsp:cNvPr id="0" name=""/>
        <dsp:cNvSpPr/>
      </dsp:nvSpPr>
      <dsp:spPr>
        <a:xfrm>
          <a:off x="471967" y="561278"/>
          <a:ext cx="7745106" cy="280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35"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t>SPB: </a:t>
          </a:r>
          <a:r>
            <a:rPr lang="en-GB" sz="1400" b="1" kern="1200" dirty="0"/>
            <a:t>Experiments on erosion, deposition, and material migration</a:t>
          </a:r>
          <a:endParaRPr lang="de-DE" sz="1400" kern="1200" dirty="0"/>
        </a:p>
      </dsp:txBody>
      <dsp:txXfrm>
        <a:off x="471967" y="561278"/>
        <a:ext cx="7745106" cy="280484"/>
      </dsp:txXfrm>
    </dsp:sp>
    <dsp:sp modelId="{4EAA00B1-EC9D-4F64-8213-AA06555222AC}">
      <dsp:nvSpPr>
        <dsp:cNvPr id="0" name=""/>
        <dsp:cNvSpPr/>
      </dsp:nvSpPr>
      <dsp:spPr>
        <a:xfrm>
          <a:off x="296663" y="526217"/>
          <a:ext cx="350606" cy="3506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035B5C-ACEB-44EF-8949-7E3D2E4E358B}">
      <dsp:nvSpPr>
        <dsp:cNvPr id="0" name=""/>
        <dsp:cNvSpPr/>
      </dsp:nvSpPr>
      <dsp:spPr>
        <a:xfrm>
          <a:off x="611160" y="981944"/>
          <a:ext cx="7605913" cy="280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35"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t>SPC: </a:t>
          </a:r>
          <a:r>
            <a:rPr lang="de-DE" sz="1400" b="1" kern="1200" dirty="0"/>
            <a:t>Fuel r</a:t>
          </a:r>
          <a:r>
            <a:rPr lang="en-GB" sz="1400" b="1" kern="1200" dirty="0" err="1"/>
            <a:t>etention</a:t>
          </a:r>
          <a:r>
            <a:rPr lang="en-GB" sz="1400" b="1" kern="1200" dirty="0"/>
            <a:t> and release </a:t>
          </a:r>
          <a:endParaRPr lang="de-DE" sz="1400" kern="1200" dirty="0"/>
        </a:p>
      </dsp:txBody>
      <dsp:txXfrm>
        <a:off x="611160" y="981944"/>
        <a:ext cx="7605913" cy="280484"/>
      </dsp:txXfrm>
    </dsp:sp>
    <dsp:sp modelId="{21369189-3C95-4FE9-B1D3-A0FBF32D20DE}">
      <dsp:nvSpPr>
        <dsp:cNvPr id="0" name=""/>
        <dsp:cNvSpPr/>
      </dsp:nvSpPr>
      <dsp:spPr>
        <a:xfrm>
          <a:off x="435857" y="946883"/>
          <a:ext cx="350606" cy="3506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EE3020-2C11-4E9E-AA0D-2F0F11650C63}">
      <dsp:nvSpPr>
        <dsp:cNvPr id="0" name=""/>
        <dsp:cNvSpPr/>
      </dsp:nvSpPr>
      <dsp:spPr>
        <a:xfrm>
          <a:off x="655603" y="1402918"/>
          <a:ext cx="7561470" cy="280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35"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t>SPD: </a:t>
          </a:r>
          <a:r>
            <a:rPr lang="en-GB" sz="1400" b="1" kern="1200" dirty="0"/>
            <a:t>Plasma-edge and plasma-wall interaction modelling</a:t>
          </a:r>
          <a:endParaRPr lang="de-DE" sz="1400" kern="1200" dirty="0"/>
        </a:p>
      </dsp:txBody>
      <dsp:txXfrm>
        <a:off x="655603" y="1402918"/>
        <a:ext cx="7561470" cy="280484"/>
      </dsp:txXfrm>
    </dsp:sp>
    <dsp:sp modelId="{FD994FCD-9625-4314-BEDB-061F5FDBE52E}">
      <dsp:nvSpPr>
        <dsp:cNvPr id="0" name=""/>
        <dsp:cNvSpPr/>
      </dsp:nvSpPr>
      <dsp:spPr>
        <a:xfrm>
          <a:off x="480300" y="1367857"/>
          <a:ext cx="350606" cy="3506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E84FEA-7DD4-41D9-BC6F-5507EECB097B}">
      <dsp:nvSpPr>
        <dsp:cNvPr id="0" name=""/>
        <dsp:cNvSpPr/>
      </dsp:nvSpPr>
      <dsp:spPr>
        <a:xfrm>
          <a:off x="611160" y="1823892"/>
          <a:ext cx="7605913" cy="280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35"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t>SPE: </a:t>
          </a:r>
          <a:r>
            <a:rPr lang="en-GB" sz="1400" b="1" kern="1200" dirty="0"/>
            <a:t>JET post-mortem analysis, LIBS and associated interpretation </a:t>
          </a:r>
          <a:endParaRPr lang="de-DE" sz="1400" kern="1200" dirty="0"/>
        </a:p>
      </dsp:txBody>
      <dsp:txXfrm>
        <a:off x="611160" y="1823892"/>
        <a:ext cx="7605913" cy="280484"/>
      </dsp:txXfrm>
    </dsp:sp>
    <dsp:sp modelId="{5324FF10-8AEF-4B80-99B1-7669599740EB}">
      <dsp:nvSpPr>
        <dsp:cNvPr id="0" name=""/>
        <dsp:cNvSpPr/>
      </dsp:nvSpPr>
      <dsp:spPr>
        <a:xfrm>
          <a:off x="435857" y="1788832"/>
          <a:ext cx="350606" cy="3506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B80A40-657F-4D78-BCBF-05C3DF2FF002}">
      <dsp:nvSpPr>
        <dsp:cNvPr id="0" name=""/>
        <dsp:cNvSpPr/>
      </dsp:nvSpPr>
      <dsp:spPr>
        <a:xfrm>
          <a:off x="471967" y="2244558"/>
          <a:ext cx="7745106" cy="280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35"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t>SPF: </a:t>
          </a:r>
          <a:r>
            <a:rPr lang="en-GB" sz="1400" b="1" kern="1200" dirty="0"/>
            <a:t>Wall conditioning and boronization physics</a:t>
          </a:r>
          <a:endParaRPr lang="de-DE" sz="1400" kern="1200" dirty="0"/>
        </a:p>
      </dsp:txBody>
      <dsp:txXfrm>
        <a:off x="471967" y="2244558"/>
        <a:ext cx="7745106" cy="280484"/>
      </dsp:txXfrm>
    </dsp:sp>
    <dsp:sp modelId="{5FFD3F0A-2F6C-4D8E-9E31-833E4BD1DFBD}">
      <dsp:nvSpPr>
        <dsp:cNvPr id="0" name=""/>
        <dsp:cNvSpPr/>
      </dsp:nvSpPr>
      <dsp:spPr>
        <a:xfrm>
          <a:off x="296663" y="2209497"/>
          <a:ext cx="350606" cy="3506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FD4461-BDE5-4E14-8E81-08DCB6C5F5F2}">
      <dsp:nvSpPr>
        <dsp:cNvPr id="0" name=""/>
        <dsp:cNvSpPr/>
      </dsp:nvSpPr>
      <dsp:spPr>
        <a:xfrm>
          <a:off x="217962" y="2665532"/>
          <a:ext cx="7999111" cy="280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35"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t>SPX: P</a:t>
          </a:r>
          <a:r>
            <a:rPr lang="en-GB" sz="1400" b="1" kern="1200" dirty="0" err="1"/>
            <a:t>lasma</a:t>
          </a:r>
          <a:r>
            <a:rPr lang="en-GB" sz="1400" b="1" kern="1200" dirty="0"/>
            <a:t> characterization and laser-based diagnostic development</a:t>
          </a:r>
          <a:endParaRPr lang="de-DE" sz="1400" kern="1200" dirty="0"/>
        </a:p>
      </dsp:txBody>
      <dsp:txXfrm>
        <a:off x="217962" y="2665532"/>
        <a:ext cx="7999111" cy="280484"/>
      </dsp:txXfrm>
    </dsp:sp>
    <dsp:sp modelId="{D8E22466-EF21-4AB7-ADC6-CFDD50C8F671}">
      <dsp:nvSpPr>
        <dsp:cNvPr id="0" name=""/>
        <dsp:cNvSpPr/>
      </dsp:nvSpPr>
      <dsp:spPr>
        <a:xfrm>
          <a:off x="42659" y="2630472"/>
          <a:ext cx="350606" cy="3506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662B-0D12-A649-B75A-82A2D0C270D6}" type="datetimeFigureOut">
              <a:rPr lang="de-DE" smtClean="0"/>
              <a:t>26.02.2026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5CE09-B585-E143-9DDE-C9A191B86115}" type="slidenum">
              <a:rPr lang="de-DE" smtClean="0"/>
              <a:t>‹Nr.›</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1" name="Textfeld 10">
            <a:extLst>
              <a:ext uri="{FF2B5EF4-FFF2-40B4-BE49-F238E27FC236}">
                <a16:creationId xmlns:a16="http://schemas.microsoft.com/office/drawing/2014/main" id="{76F32D69-5983-0A25-820F-5ECA6127FE21}"/>
              </a:ext>
            </a:extLst>
          </p:cNvPr>
          <p:cNvSpPr txBox="1"/>
          <p:nvPr userDrawn="1"/>
        </p:nvSpPr>
        <p:spPr>
          <a:xfrm>
            <a:off x="874808" y="6553776"/>
            <a:ext cx="6107874" cy="276999"/>
          </a:xfrm>
          <a:prstGeom prst="rect">
            <a:avLst/>
          </a:prstGeom>
          <a:noFill/>
        </p:spPr>
        <p:txBody>
          <a:bodyPr wrap="square">
            <a:spAutoFit/>
          </a:bodyPr>
          <a:lstStyle/>
          <a:p>
            <a:r>
              <a:rPr lang="en-GB" sz="1200" dirty="0">
                <a:solidFill>
                  <a:prstClr val="white"/>
                </a:solidFill>
              </a:rPr>
              <a:t>S. Brezinsek| Project Meeting PWIE | 26.02.2026 | VC</a:t>
            </a:r>
          </a:p>
        </p:txBody>
      </p:sp>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3" name="Footer Placeholder 7">
            <a:extLst>
              <a:ext uri="{FF2B5EF4-FFF2-40B4-BE49-F238E27FC236}">
                <a16:creationId xmlns:a16="http://schemas.microsoft.com/office/drawing/2014/main" id="{2944AB74-0D7D-5EB0-77C4-F5691233C1C7}"/>
              </a:ext>
            </a:extLst>
          </p:cNvPr>
          <p:cNvSpPr>
            <a:spLocks noGrp="1"/>
          </p:cNvSpPr>
          <p:nvPr>
            <p:ph type="ftr" sz="quarter" idx="11"/>
          </p:nvPr>
        </p:nvSpPr>
        <p:spPr>
          <a:xfrm>
            <a:off x="825624" y="6547854"/>
            <a:ext cx="8264588" cy="329614"/>
          </a:xfrm>
          <a:prstGeom prst="rect">
            <a:avLst/>
          </a:prstGeom>
        </p:spPr>
        <p:txBody>
          <a:bodyPr anchor="t"/>
          <a:lstStyle>
            <a:lvl1pPr>
              <a:defRPr sz="1200">
                <a:solidFill>
                  <a:schemeClr val="bg1"/>
                </a:solidFill>
              </a:defRPr>
            </a:lvl1pPr>
          </a:lstStyle>
          <a:p>
            <a:r>
              <a:rPr lang="en-GB" dirty="0">
                <a:solidFill>
                  <a:prstClr val="white"/>
                </a:solidFill>
              </a:rPr>
              <a:t>NN | Subproject XY | Project Meeting PWIE | 26.02.2026 | VC</a:t>
            </a:r>
          </a:p>
        </p:txBody>
      </p:sp>
    </p:spTree>
    <p:extLst>
      <p:ext uri="{BB962C8B-B14F-4D97-AF65-F5344CB8AC3E}">
        <p14:creationId xmlns:p14="http://schemas.microsoft.com/office/powerpoint/2010/main" val="1696459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8" y="2580817"/>
            <a:ext cx="6237272" cy="620251"/>
          </a:xfrm>
        </p:spPr>
        <p:txBody>
          <a:bodyPr>
            <a:normAutofit/>
          </a:bodyPr>
          <a:lstStyle/>
          <a:p>
            <a:r>
              <a:rPr lang="en-US" dirty="0"/>
              <a:t>2025 Final Summary / 2026 Plans </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407368" y="1650285"/>
            <a:ext cx="6726600" cy="620251"/>
          </a:xfrm>
        </p:spPr>
        <p:txBody>
          <a:bodyPr>
            <a:normAutofit lnSpcReduction="10000"/>
          </a:bodyPr>
          <a:lstStyle/>
          <a:p>
            <a:r>
              <a:rPr lang="en-US" b="1" dirty="0">
                <a:solidFill>
                  <a:srgbClr val="000000"/>
                </a:solidFill>
                <a:effectLst/>
              </a:rPr>
              <a:t>Project Meeting</a:t>
            </a:r>
          </a:p>
          <a:p>
            <a:r>
              <a:rPr lang="en-US" b="1" dirty="0">
                <a:solidFill>
                  <a:srgbClr val="000000"/>
                </a:solidFill>
                <a:effectLst/>
              </a:rPr>
              <a:t>Plasma-Wall Interactions and Exhaust</a:t>
            </a:r>
            <a:endParaRPr lang="en-GB" b="1"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a:bodyPr>
          <a:lstStyle/>
          <a:p>
            <a:r>
              <a:rPr lang="en-GB" dirty="0" err="1"/>
              <a:t>Forschungszentrum</a:t>
            </a:r>
            <a:r>
              <a:rPr lang="en-GB" dirty="0"/>
              <a:t> Jülich</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p:txBody>
          <a:bodyPr>
            <a:normAutofit/>
          </a:bodyPr>
          <a:lstStyle/>
          <a:p>
            <a:r>
              <a:rPr lang="en-GB" dirty="0"/>
              <a:t>Sebastijan Brezinsek</a:t>
            </a:r>
          </a:p>
        </p:txBody>
      </p:sp>
      <p:pic>
        <p:nvPicPr>
          <p:cNvPr id="3" name="Grafik 2">
            <a:extLst>
              <a:ext uri="{FF2B5EF4-FFF2-40B4-BE49-F238E27FC236}">
                <a16:creationId xmlns:a16="http://schemas.microsoft.com/office/drawing/2014/main" id="{BE67D8FD-7E82-1E33-C684-A1DA58AAECC4}"/>
              </a:ext>
            </a:extLst>
          </p:cNvPr>
          <p:cNvPicPr>
            <a:picLocks noChangeAspect="1"/>
          </p:cNvPicPr>
          <p:nvPr/>
        </p:nvPicPr>
        <p:blipFill>
          <a:blip r:embed="rId2"/>
          <a:stretch>
            <a:fillRect/>
          </a:stretch>
        </p:blipFill>
        <p:spPr>
          <a:xfrm>
            <a:off x="4954408" y="6010924"/>
            <a:ext cx="1883827" cy="548688"/>
          </a:xfrm>
          <a:prstGeom prst="rect">
            <a:avLst/>
          </a:prstGeom>
        </p:spPr>
      </p:pic>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8" y="4746929"/>
            <a:ext cx="4798946" cy="457848"/>
          </a:xfrm>
          <a:prstGeom prst="rect">
            <a:avLst/>
          </a:prstGeom>
        </p:spPr>
        <p:txBody>
          <a:bodyPr vert="horz" lIns="91440" tIns="45720" rIns="91440" bIns="45720" rtlCol="0">
            <a:normAutofit fontScale="55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S. Brezinsek (PL), J.W. </a:t>
            </a:r>
            <a:r>
              <a:rPr lang="en-GB" dirty="0" err="1"/>
              <a:t>Coenen</a:t>
            </a:r>
            <a:r>
              <a:rPr lang="en-GB" dirty="0"/>
              <a:t>, A. Hakola, K. Schmid, A. Kirschner, J. </a:t>
            </a:r>
            <a:r>
              <a:rPr lang="en-GB" dirty="0" err="1"/>
              <a:t>Likonen</a:t>
            </a:r>
            <a:r>
              <a:rPr lang="en-GB" dirty="0"/>
              <a:t>, I. Classen, A. </a:t>
            </a:r>
            <a:r>
              <a:rPr lang="en-GB" dirty="0" err="1"/>
              <a:t>Goriaev</a:t>
            </a:r>
            <a:r>
              <a:rPr lang="en-GB" dirty="0"/>
              <a:t>, and D. Douai (DPL)</a:t>
            </a:r>
          </a:p>
          <a:p>
            <a:endParaRPr lang="en-GB" dirty="0"/>
          </a:p>
          <a:p>
            <a:endParaRPr lang="en-GB" dirty="0"/>
          </a:p>
        </p:txBody>
      </p:sp>
    </p:spTree>
    <p:extLst>
      <p:ext uri="{BB962C8B-B14F-4D97-AF65-F5344CB8AC3E}">
        <p14:creationId xmlns:p14="http://schemas.microsoft.com/office/powerpoint/2010/main" val="89790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63D9A-97C8-5CF0-61F5-074EA9D59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6EEF3-91E2-5286-5F48-E0507CD8E3E3}"/>
              </a:ext>
            </a:extLst>
          </p:cNvPr>
          <p:cNvSpPr>
            <a:spLocks noGrp="1"/>
          </p:cNvSpPr>
          <p:nvPr>
            <p:ph type="title"/>
          </p:nvPr>
        </p:nvSpPr>
        <p:spPr/>
        <p:txBody>
          <a:bodyPr/>
          <a:lstStyle/>
          <a:p>
            <a:r>
              <a:rPr lang="en-GB" dirty="0"/>
              <a:t>Resource allocation summary AWP 2026</a:t>
            </a:r>
          </a:p>
        </p:txBody>
      </p:sp>
      <p:sp>
        <p:nvSpPr>
          <p:cNvPr id="5" name="Slide Number Placeholder 4">
            <a:extLst>
              <a:ext uri="{FF2B5EF4-FFF2-40B4-BE49-F238E27FC236}">
                <a16:creationId xmlns:a16="http://schemas.microsoft.com/office/drawing/2014/main" id="{6502AD08-EFF5-4F63-6764-52D1AE185EB4}"/>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10</a:t>
            </a:fld>
            <a:endParaRPr lang="en-GB">
              <a:solidFill>
                <a:prstClr val="white"/>
              </a:solidFill>
            </a:endParaRPr>
          </a:p>
        </p:txBody>
      </p:sp>
      <p:graphicFrame>
        <p:nvGraphicFramePr>
          <p:cNvPr id="6" name="Table 2">
            <a:extLst>
              <a:ext uri="{FF2B5EF4-FFF2-40B4-BE49-F238E27FC236}">
                <a16:creationId xmlns:a16="http://schemas.microsoft.com/office/drawing/2014/main" id="{DCB036B2-4DFF-48AC-E2AB-BE18E0DF9F05}"/>
              </a:ext>
            </a:extLst>
          </p:cNvPr>
          <p:cNvGraphicFramePr>
            <a:graphicFrameLocks noGrp="1"/>
          </p:cNvGraphicFramePr>
          <p:nvPr>
            <p:extLst>
              <p:ext uri="{D42A27DB-BD31-4B8C-83A1-F6EECF244321}">
                <p14:modId xmlns:p14="http://schemas.microsoft.com/office/powerpoint/2010/main" val="2524089609"/>
              </p:ext>
            </p:extLst>
          </p:nvPr>
        </p:nvGraphicFramePr>
        <p:xfrm>
          <a:off x="720080" y="1087049"/>
          <a:ext cx="10522575" cy="4972939"/>
        </p:xfrm>
        <a:graphic>
          <a:graphicData uri="http://schemas.openxmlformats.org/drawingml/2006/table">
            <a:tbl>
              <a:tblPr firstRow="1" firstCol="1" bandRow="1">
                <a:tableStyleId>{5C22544A-7EE6-4342-B048-85BDC9FD1C3A}</a:tableStyleId>
              </a:tblPr>
              <a:tblGrid>
                <a:gridCol w="584491">
                  <a:extLst>
                    <a:ext uri="{9D8B030D-6E8A-4147-A177-3AD203B41FA5}">
                      <a16:colId xmlns:a16="http://schemas.microsoft.com/office/drawing/2014/main" val="2389353086"/>
                    </a:ext>
                  </a:extLst>
                </a:gridCol>
                <a:gridCol w="2262424">
                  <a:extLst>
                    <a:ext uri="{9D8B030D-6E8A-4147-A177-3AD203B41FA5}">
                      <a16:colId xmlns:a16="http://schemas.microsoft.com/office/drawing/2014/main" val="439037084"/>
                    </a:ext>
                  </a:extLst>
                </a:gridCol>
                <a:gridCol w="1399429">
                  <a:extLst>
                    <a:ext uri="{9D8B030D-6E8A-4147-A177-3AD203B41FA5}">
                      <a16:colId xmlns:a16="http://schemas.microsoft.com/office/drawing/2014/main" val="1567003295"/>
                    </a:ext>
                  </a:extLst>
                </a:gridCol>
                <a:gridCol w="1137037">
                  <a:extLst>
                    <a:ext uri="{9D8B030D-6E8A-4147-A177-3AD203B41FA5}">
                      <a16:colId xmlns:a16="http://schemas.microsoft.com/office/drawing/2014/main" val="2333234492"/>
                    </a:ext>
                  </a:extLst>
                </a:gridCol>
                <a:gridCol w="985962">
                  <a:extLst>
                    <a:ext uri="{9D8B030D-6E8A-4147-A177-3AD203B41FA5}">
                      <a16:colId xmlns:a16="http://schemas.microsoft.com/office/drawing/2014/main" val="2142095575"/>
                    </a:ext>
                  </a:extLst>
                </a:gridCol>
                <a:gridCol w="1049572">
                  <a:extLst>
                    <a:ext uri="{9D8B030D-6E8A-4147-A177-3AD203B41FA5}">
                      <a16:colId xmlns:a16="http://schemas.microsoft.com/office/drawing/2014/main" val="3358609383"/>
                    </a:ext>
                  </a:extLst>
                </a:gridCol>
                <a:gridCol w="811033">
                  <a:extLst>
                    <a:ext uri="{9D8B030D-6E8A-4147-A177-3AD203B41FA5}">
                      <a16:colId xmlns:a16="http://schemas.microsoft.com/office/drawing/2014/main" val="139146420"/>
                    </a:ext>
                  </a:extLst>
                </a:gridCol>
                <a:gridCol w="2292627">
                  <a:extLst>
                    <a:ext uri="{9D8B030D-6E8A-4147-A177-3AD203B41FA5}">
                      <a16:colId xmlns:a16="http://schemas.microsoft.com/office/drawing/2014/main" val="2495487812"/>
                    </a:ext>
                  </a:extLst>
                </a:gridCol>
              </a:tblGrid>
              <a:tr h="131530">
                <a:tc>
                  <a:txBody>
                    <a:bodyPr/>
                    <a:lstStyle/>
                    <a:p>
                      <a:pPr>
                        <a:lnSpc>
                          <a:spcPct val="115000"/>
                        </a:lnSpc>
                        <a:spcBef>
                          <a:spcPts val="200"/>
                        </a:spcBef>
                        <a:spcAft>
                          <a:spcPts val="200"/>
                        </a:spcAft>
                        <a:buNone/>
                      </a:pPr>
                      <a:r>
                        <a:rPr lang="en-US" sz="1200" dirty="0">
                          <a:effectLst/>
                        </a:rPr>
                        <a:t>WBS ID</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Manpower</a:t>
                      </a:r>
                      <a:endParaRPr lang="en-GB" sz="1200" dirty="0">
                        <a:effectLst/>
                      </a:endParaRPr>
                    </a:p>
                    <a:p>
                      <a:pPr algn="ctr">
                        <a:lnSpc>
                          <a:spcPct val="115000"/>
                        </a:lnSpc>
                        <a:spcBef>
                          <a:spcPts val="200"/>
                        </a:spcBef>
                        <a:spcAft>
                          <a:spcPts val="200"/>
                        </a:spcAft>
                        <a:buNone/>
                      </a:pPr>
                      <a:r>
                        <a:rPr lang="en-US" sz="1200" dirty="0">
                          <a:effectLst/>
                        </a:rPr>
                        <a:t>[PM]</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E&amp;GS (incl. use of facilities) [k€]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Missions (actual)</a:t>
                      </a:r>
                    </a:p>
                    <a:p>
                      <a:pPr algn="ctr">
                        <a:lnSpc>
                          <a:spcPct val="115000"/>
                        </a:lnSpc>
                        <a:spcBef>
                          <a:spcPts val="200"/>
                        </a:spcBef>
                        <a:spcAft>
                          <a:spcPts val="200"/>
                        </a:spcAft>
                        <a:buNone/>
                      </a:pPr>
                      <a:r>
                        <a:rPr lang="en-US" sz="1200" dirty="0">
                          <a:effectLst/>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CC resources </a:t>
                      </a:r>
                    </a:p>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Total resources </a:t>
                      </a:r>
                    </a:p>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Related GD/GM</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Involved Beneficiary(</a:t>
                      </a:r>
                      <a:r>
                        <a:rPr lang="en-US" sz="1200" dirty="0" err="1">
                          <a:effectLst/>
                        </a:rPr>
                        <a:t>ies</a:t>
                      </a:r>
                      <a:r>
                        <a:rPr lang="en-US" sz="1200" dirty="0">
                          <a:effectLst/>
                        </a:rPr>
                        <a:t>) / Affiliated Entities</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extLst>
                  <a:ext uri="{0D108BD9-81ED-4DB2-BD59-A6C34878D82A}">
                    <a16:rowId xmlns:a16="http://schemas.microsoft.com/office/drawing/2014/main" val="2522445651"/>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PM</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29.6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250.7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397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2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FZJ, VTT, MPG, FZJ, VTT, LPP-ERM-KMS, DIFFER, FZJ, Not all</a:t>
                      </a:r>
                    </a:p>
                  </a:txBody>
                  <a:tcPr marL="36195" marR="17780" marT="0" marB="0" anchor="ctr"/>
                </a:tc>
                <a:extLst>
                  <a:ext uri="{0D108BD9-81ED-4DB2-BD59-A6C34878D82A}">
                    <a16:rowId xmlns:a16="http://schemas.microsoft.com/office/drawing/2014/main" val="685197854"/>
                  </a:ext>
                </a:extLst>
              </a:tr>
              <a:tr h="0">
                <a:tc>
                  <a:txBody>
                    <a:bodyPr/>
                    <a:lstStyle/>
                    <a:p>
                      <a:pPr algn="l">
                        <a:lnSpc>
                          <a:spcPct val="115000"/>
                        </a:lnSpc>
                        <a:spcAft>
                          <a:spcPts val="200"/>
                        </a:spcAft>
                        <a:buNone/>
                      </a:pPr>
                      <a:r>
                        <a:rPr lang="en-US" sz="1100" dirty="0" err="1">
                          <a:effectLst/>
                          <a:latin typeface="Calibri" panose="020F0502020204030204" pitchFamily="34" charset="0"/>
                          <a:ea typeface="Arial" panose="020B0604020202020204" pitchFamily="34" charset="0"/>
                          <a:cs typeface="Times New Roman" panose="02020603050405020304" pitchFamily="18" charset="0"/>
                        </a:rPr>
                        <a:t>FOp</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(114.2)</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75+697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1095.7</a:t>
                      </a: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1946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FZJ, DIFFER, MPG, KIPT, CIEMAT, ENEA, DIFFER, IST, NCSRD, VR, VTT, RBI, CEA, JSI</a:t>
                      </a:r>
                    </a:p>
                  </a:txBody>
                  <a:tcPr marL="36195" marR="17780" marT="0" marB="0" anchor="ctr"/>
                </a:tc>
                <a:extLst>
                  <a:ext uri="{0D108BD9-81ED-4DB2-BD59-A6C34878D82A}">
                    <a16:rowId xmlns:a16="http://schemas.microsoft.com/office/drawing/2014/main" val="21364680"/>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SPA</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100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345.6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691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CEA, CIEMAT, DIFFER, DTU, FZJ, KIPT, LPP-ERM-KMS, MPG, VR, UKAEA</a:t>
                      </a:r>
                    </a:p>
                  </a:txBody>
                  <a:tcPr marL="36195" marR="17780" marT="0" marB="0" anchor="ctr"/>
                </a:tc>
                <a:extLst>
                  <a:ext uri="{0D108BD9-81ED-4DB2-BD59-A6C34878D82A}">
                    <a16:rowId xmlns:a16="http://schemas.microsoft.com/office/drawing/2014/main" val="1388388151"/>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SPB</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111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427.6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855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US" sz="1100" dirty="0">
                          <a:effectLst/>
                          <a:latin typeface="Calibri" panose="020F0502020204030204" pitchFamily="34" charset="0"/>
                          <a:ea typeface="Arial" panose="020B0604020202020204" pitchFamily="34" charset="0"/>
                          <a:cs typeface="Times New Roman" panose="02020603050405020304" pitchFamily="18" charset="0"/>
                        </a:rPr>
                        <a:t>CEA, CIEMAT, CU, DIFFER, ENEA, FZJ, IAP, IPP.CR, IPPLM, IST, JSI, MPG, NCSRD, OEAW, RBI, UT, VR, VTT, UKAEA</a:t>
                      </a:r>
                    </a:p>
                  </a:txBody>
                  <a:tcPr marL="36195" marR="17780" marT="0" marB="0" anchor="ctr"/>
                </a:tc>
                <a:extLst>
                  <a:ext uri="{0D108BD9-81ED-4DB2-BD59-A6C34878D82A}">
                    <a16:rowId xmlns:a16="http://schemas.microsoft.com/office/drawing/2014/main" val="993252074"/>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SPC</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346.7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693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fi-FI" sz="1100" dirty="0">
                          <a:effectLst/>
                          <a:latin typeface="Calibri" panose="020F0502020204030204" pitchFamily="34" charset="0"/>
                          <a:ea typeface="Arial" panose="020B0604020202020204" pitchFamily="34" charset="0"/>
                          <a:cs typeface="Times New Roman" panose="02020603050405020304" pitchFamily="18" charset="0"/>
                        </a:rPr>
                        <a:t>CEA, DIFFER, ENEA, FZJ, IPPLM, ISSP-UL, JSI, KIT, MPG, OEAW, VR, UKAEA</a:t>
                      </a:r>
                    </a:p>
                  </a:txBody>
                  <a:tcPr marL="36195" marR="17780" marT="0" marB="0" anchor="ctr"/>
                </a:tc>
                <a:extLst>
                  <a:ext uri="{0D108BD9-81ED-4DB2-BD59-A6C34878D82A}">
                    <a16:rowId xmlns:a16="http://schemas.microsoft.com/office/drawing/2014/main" val="37837661"/>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SPD</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91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362.3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725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CEA, CIEMAT, DIFFER, ENEA, FZJ, IPP.CR, IPPLM, MPG, OEAW, VTT, UKAEA</a:t>
                      </a:r>
                    </a:p>
                  </a:txBody>
                  <a:tcPr marL="36195" marR="17780" marT="0" marB="0" anchor="ctr"/>
                </a:tc>
                <a:extLst>
                  <a:ext uri="{0D108BD9-81ED-4DB2-BD59-A6C34878D82A}">
                    <a16:rowId xmlns:a16="http://schemas.microsoft.com/office/drawing/2014/main" val="2265682908"/>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SPE</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197.1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394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CU, ENEA, FZJ, IAP, IPPLM, ISSP-UL, IST, NCSRD, UT, VR, VTT, UKAEA</a:t>
                      </a:r>
                    </a:p>
                  </a:txBody>
                  <a:tcPr marL="36195" marR="17780" marT="0" marB="0" anchor="ctr"/>
                </a:tc>
                <a:extLst>
                  <a:ext uri="{0D108BD9-81ED-4DB2-BD59-A6C34878D82A}">
                    <a16:rowId xmlns:a16="http://schemas.microsoft.com/office/drawing/2014/main" val="1268941971"/>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SPF</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198.4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397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CEA, ENEA, FZJ, IAP, KIPT, LPP-ERM-KMS, MPG, VR</a:t>
                      </a:r>
                    </a:p>
                  </a:txBody>
                  <a:tcPr marL="36195" marR="17780" marT="0" marB="0" anchor="ctr"/>
                </a:tc>
                <a:extLst>
                  <a:ext uri="{0D108BD9-81ED-4DB2-BD59-A6C34878D82A}">
                    <a16:rowId xmlns:a16="http://schemas.microsoft.com/office/drawing/2014/main" val="2722826278"/>
                  </a:ext>
                </a:extLst>
              </a:tr>
              <a:tr h="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SPX</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56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231.3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463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CEA, CU, DIFFER, FZJ, IPPLM, ISSP-UL, MPG, UT, VTT</a:t>
                      </a:r>
                    </a:p>
                  </a:txBody>
                  <a:tcPr marL="36195" marR="17780" marT="0" marB="0" anchor="ctr"/>
                </a:tc>
                <a:extLst>
                  <a:ext uri="{0D108BD9-81ED-4DB2-BD59-A6C34878D82A}">
                    <a16:rowId xmlns:a16="http://schemas.microsoft.com/office/drawing/2014/main" val="1906910180"/>
                  </a:ext>
                </a:extLst>
              </a:tr>
              <a:tr h="0">
                <a:tc>
                  <a:txBody>
                    <a:bodyPr/>
                    <a:lstStyle/>
                    <a:p>
                      <a:pPr algn="l">
                        <a:lnSpc>
                          <a:spcPct val="115000"/>
                        </a:lnSpc>
                        <a:spcAft>
                          <a:spcPts val="200"/>
                        </a:spcAft>
                        <a:buNone/>
                      </a:pPr>
                      <a:r>
                        <a:rPr lang="en-US" sz="1100" dirty="0">
                          <a:effectLst/>
                        </a:rPr>
                        <a:t>2026 Total</a:t>
                      </a: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599.6 (+ 114.2 </a:t>
                      </a:r>
                      <a:r>
                        <a:rPr lang="en-US" sz="11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75 (+ 697 </a:t>
                      </a:r>
                      <a:r>
                        <a:rPr lang="en-US" sz="11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85</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3455.4</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6561</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extLst>
                  <a:ext uri="{0D108BD9-81ED-4DB2-BD59-A6C34878D82A}">
                    <a16:rowId xmlns:a16="http://schemas.microsoft.com/office/drawing/2014/main" val="4274090224"/>
                  </a:ext>
                </a:extLst>
              </a:tr>
            </a:tbl>
          </a:graphicData>
        </a:graphic>
      </p:graphicFrame>
    </p:spTree>
    <p:extLst>
      <p:ext uri="{BB962C8B-B14F-4D97-AF65-F5344CB8AC3E}">
        <p14:creationId xmlns:p14="http://schemas.microsoft.com/office/powerpoint/2010/main" val="316141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B2424-D88A-C548-1F22-27FC2F552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2D702-321D-F17C-32CA-19A4D4163524}"/>
              </a:ext>
            </a:extLst>
          </p:cNvPr>
          <p:cNvSpPr>
            <a:spLocks noGrp="1"/>
          </p:cNvSpPr>
          <p:nvPr>
            <p:ph type="title"/>
          </p:nvPr>
        </p:nvSpPr>
        <p:spPr/>
        <p:txBody>
          <a:bodyPr/>
          <a:lstStyle/>
          <a:p>
            <a:r>
              <a:rPr lang="en-GB" dirty="0"/>
              <a:t>Resource allocation summary AWP 2027</a:t>
            </a:r>
          </a:p>
        </p:txBody>
      </p:sp>
      <p:sp>
        <p:nvSpPr>
          <p:cNvPr id="5" name="Slide Number Placeholder 4">
            <a:extLst>
              <a:ext uri="{FF2B5EF4-FFF2-40B4-BE49-F238E27FC236}">
                <a16:creationId xmlns:a16="http://schemas.microsoft.com/office/drawing/2014/main" id="{0B18C587-3A6F-47E7-0E73-FB5DCA630505}"/>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11</a:t>
            </a:fld>
            <a:endParaRPr lang="en-GB">
              <a:solidFill>
                <a:prstClr val="white"/>
              </a:solidFill>
            </a:endParaRPr>
          </a:p>
        </p:txBody>
      </p:sp>
      <p:graphicFrame>
        <p:nvGraphicFramePr>
          <p:cNvPr id="8" name="Table 2">
            <a:extLst>
              <a:ext uri="{FF2B5EF4-FFF2-40B4-BE49-F238E27FC236}">
                <a16:creationId xmlns:a16="http://schemas.microsoft.com/office/drawing/2014/main" id="{FFB3C807-FCC5-7632-9CE1-0917DADCB4DB}"/>
              </a:ext>
            </a:extLst>
          </p:cNvPr>
          <p:cNvGraphicFramePr>
            <a:graphicFrameLocks noGrp="1"/>
          </p:cNvGraphicFramePr>
          <p:nvPr>
            <p:extLst>
              <p:ext uri="{D42A27DB-BD31-4B8C-83A1-F6EECF244321}">
                <p14:modId xmlns:p14="http://schemas.microsoft.com/office/powerpoint/2010/main" val="3467636470"/>
              </p:ext>
            </p:extLst>
          </p:nvPr>
        </p:nvGraphicFramePr>
        <p:xfrm>
          <a:off x="767675" y="958437"/>
          <a:ext cx="10060745" cy="4828752"/>
        </p:xfrm>
        <a:graphic>
          <a:graphicData uri="http://schemas.openxmlformats.org/drawingml/2006/table">
            <a:tbl>
              <a:tblPr firstRow="1" firstCol="1" bandRow="1">
                <a:tableStyleId>{5C22544A-7EE6-4342-B048-85BDC9FD1C3A}</a:tableStyleId>
              </a:tblPr>
              <a:tblGrid>
                <a:gridCol w="608264">
                  <a:extLst>
                    <a:ext uri="{9D8B030D-6E8A-4147-A177-3AD203B41FA5}">
                      <a16:colId xmlns:a16="http://schemas.microsoft.com/office/drawing/2014/main" val="2389353086"/>
                    </a:ext>
                  </a:extLst>
                </a:gridCol>
                <a:gridCol w="1464624">
                  <a:extLst>
                    <a:ext uri="{9D8B030D-6E8A-4147-A177-3AD203B41FA5}">
                      <a16:colId xmlns:a16="http://schemas.microsoft.com/office/drawing/2014/main" val="439037084"/>
                    </a:ext>
                  </a:extLst>
                </a:gridCol>
                <a:gridCol w="1456349">
                  <a:extLst>
                    <a:ext uri="{9D8B030D-6E8A-4147-A177-3AD203B41FA5}">
                      <a16:colId xmlns:a16="http://schemas.microsoft.com/office/drawing/2014/main" val="1567003295"/>
                    </a:ext>
                  </a:extLst>
                </a:gridCol>
                <a:gridCol w="1183284">
                  <a:extLst>
                    <a:ext uri="{9D8B030D-6E8A-4147-A177-3AD203B41FA5}">
                      <a16:colId xmlns:a16="http://schemas.microsoft.com/office/drawing/2014/main" val="2333234492"/>
                    </a:ext>
                  </a:extLst>
                </a:gridCol>
                <a:gridCol w="1026065">
                  <a:extLst>
                    <a:ext uri="{9D8B030D-6E8A-4147-A177-3AD203B41FA5}">
                      <a16:colId xmlns:a16="http://schemas.microsoft.com/office/drawing/2014/main" val="2142095575"/>
                    </a:ext>
                  </a:extLst>
                </a:gridCol>
                <a:gridCol w="1092262">
                  <a:extLst>
                    <a:ext uri="{9D8B030D-6E8A-4147-A177-3AD203B41FA5}">
                      <a16:colId xmlns:a16="http://schemas.microsoft.com/office/drawing/2014/main" val="3358609383"/>
                    </a:ext>
                  </a:extLst>
                </a:gridCol>
                <a:gridCol w="844021">
                  <a:extLst>
                    <a:ext uri="{9D8B030D-6E8A-4147-A177-3AD203B41FA5}">
                      <a16:colId xmlns:a16="http://schemas.microsoft.com/office/drawing/2014/main" val="139146420"/>
                    </a:ext>
                  </a:extLst>
                </a:gridCol>
                <a:gridCol w="2385876">
                  <a:extLst>
                    <a:ext uri="{9D8B030D-6E8A-4147-A177-3AD203B41FA5}">
                      <a16:colId xmlns:a16="http://schemas.microsoft.com/office/drawing/2014/main" val="2495487812"/>
                    </a:ext>
                  </a:extLst>
                </a:gridCol>
              </a:tblGrid>
              <a:tr h="506234">
                <a:tc>
                  <a:txBody>
                    <a:bodyPr/>
                    <a:lstStyle/>
                    <a:p>
                      <a:pPr>
                        <a:lnSpc>
                          <a:spcPct val="115000"/>
                        </a:lnSpc>
                        <a:spcBef>
                          <a:spcPts val="200"/>
                        </a:spcBef>
                        <a:spcAft>
                          <a:spcPts val="200"/>
                        </a:spcAft>
                        <a:buNone/>
                      </a:pPr>
                      <a:r>
                        <a:rPr lang="en-US" sz="1200" dirty="0">
                          <a:effectLst/>
                        </a:rPr>
                        <a:t>WBS ID</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Manpower</a:t>
                      </a:r>
                      <a:endParaRPr lang="en-GB" sz="1200" dirty="0">
                        <a:effectLst/>
                      </a:endParaRPr>
                    </a:p>
                    <a:p>
                      <a:pPr algn="ctr">
                        <a:lnSpc>
                          <a:spcPct val="115000"/>
                        </a:lnSpc>
                        <a:spcBef>
                          <a:spcPts val="200"/>
                        </a:spcBef>
                        <a:spcAft>
                          <a:spcPts val="200"/>
                        </a:spcAft>
                        <a:buNone/>
                      </a:pPr>
                      <a:r>
                        <a:rPr lang="en-US" sz="1200" dirty="0">
                          <a:effectLst/>
                        </a:rPr>
                        <a:t>[PM]</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E&amp;GS (incl. use of facilities) [k€]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Missions (actual)</a:t>
                      </a:r>
                    </a:p>
                    <a:p>
                      <a:pPr algn="ctr">
                        <a:lnSpc>
                          <a:spcPct val="115000"/>
                        </a:lnSpc>
                        <a:spcBef>
                          <a:spcPts val="200"/>
                        </a:spcBef>
                        <a:spcAft>
                          <a:spcPts val="200"/>
                        </a:spcAft>
                        <a:buNone/>
                      </a:pPr>
                      <a:r>
                        <a:rPr lang="en-US" sz="1200" dirty="0">
                          <a:effectLst/>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CC resources </a:t>
                      </a:r>
                    </a:p>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Total resources </a:t>
                      </a:r>
                    </a:p>
                    <a:p>
                      <a:pPr algn="ctr">
                        <a:lnSpc>
                          <a:spcPct val="115000"/>
                        </a:lnSpc>
                        <a:spcBef>
                          <a:spcPts val="200"/>
                        </a:spcBef>
                        <a:spcAft>
                          <a:spcPts val="200"/>
                        </a:spcAft>
                        <a:buNone/>
                      </a:pPr>
                      <a:r>
                        <a:rPr lang="en-US" sz="1200" dirty="0">
                          <a:effectLst/>
                          <a:latin typeface="Calibri" panose="020F0502020204030204" pitchFamily="34" charset="0"/>
                          <a:ea typeface="Arial" panose="020B0604020202020204" pitchFamily="34" charset="0"/>
                          <a:cs typeface="Times New Roman" panose="02020603050405020304" pitchFamily="18" charset="0"/>
                        </a:rPr>
                        <a:t>[k€]</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Related GD/GM</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Bef>
                          <a:spcPts val="200"/>
                        </a:spcBef>
                        <a:spcAft>
                          <a:spcPts val="200"/>
                        </a:spcAft>
                        <a:buNone/>
                      </a:pPr>
                      <a:r>
                        <a:rPr lang="en-US" sz="1200" dirty="0">
                          <a:effectLst/>
                        </a:rPr>
                        <a:t>Involved Beneficiary(</a:t>
                      </a:r>
                      <a:r>
                        <a:rPr lang="en-US" sz="1200" dirty="0" err="1">
                          <a:effectLst/>
                        </a:rPr>
                        <a:t>ies</a:t>
                      </a:r>
                      <a:r>
                        <a:rPr lang="en-US" sz="1200" dirty="0">
                          <a:effectLst/>
                        </a:rPr>
                        <a:t>) / Affiliated Entities</a:t>
                      </a:r>
                      <a:endParaRPr lang="en-GB" sz="12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extLst>
                  <a:ext uri="{0D108BD9-81ED-4DB2-BD59-A6C34878D82A}">
                    <a16:rowId xmlns:a16="http://schemas.microsoft.com/office/drawing/2014/main" val="2522445651"/>
                  </a:ext>
                </a:extLst>
              </a:tr>
              <a:tr h="41269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PM</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29.6</a:t>
                      </a:r>
                    </a:p>
                  </a:txBody>
                  <a:tcPr marL="36195" marR="17780" marT="0" marB="0"/>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252.8</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400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VTT, FZJ, MPG, LPP-ERM-KMS, DIFFER, Not all.</a:t>
                      </a:r>
                    </a:p>
                  </a:txBody>
                  <a:tcPr marL="36195" marR="17780" marT="0" marB="0"/>
                </a:tc>
                <a:extLst>
                  <a:ext uri="{0D108BD9-81ED-4DB2-BD59-A6C34878D82A}">
                    <a16:rowId xmlns:a16="http://schemas.microsoft.com/office/drawing/2014/main" val="3000158846"/>
                  </a:ext>
                </a:extLst>
              </a:tr>
              <a:tr h="412690">
                <a:tc>
                  <a:txBody>
                    <a:bodyPr/>
                    <a:lstStyle/>
                    <a:p>
                      <a:pPr algn="l">
                        <a:lnSpc>
                          <a:spcPct val="115000"/>
                        </a:lnSpc>
                        <a:spcAft>
                          <a:spcPts val="200"/>
                        </a:spcAft>
                        <a:buNone/>
                      </a:pPr>
                      <a:r>
                        <a:rPr lang="en-US" sz="1100" dirty="0" err="1">
                          <a:effectLst/>
                          <a:latin typeface="Calibri" panose="020F0502020204030204" pitchFamily="34" charset="0"/>
                          <a:ea typeface="Arial" panose="020B0604020202020204" pitchFamily="34" charset="0"/>
                          <a:cs typeface="Times New Roman" panose="02020603050405020304" pitchFamily="18" charset="0"/>
                        </a:rPr>
                        <a:t>FOp</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marL="0" marR="0" lvl="0" indent="0" algn="ctr" defTabSz="685800" eaLnBrk="1" fontAlgn="auto" latinLnBrk="0" hangingPunct="1">
                        <a:lnSpc>
                          <a:spcPct val="115000"/>
                        </a:lnSpc>
                        <a:spcBef>
                          <a:spcPts val="0"/>
                        </a:spcBef>
                        <a:spcAft>
                          <a:spcPts val="200"/>
                        </a:spcAft>
                        <a:buClrTx/>
                        <a:buSzTx/>
                        <a:buFontTx/>
                        <a:buNone/>
                        <a:tabLst/>
                        <a:defRPr/>
                      </a:pPr>
                      <a:r>
                        <a:rPr lang="en-US" sz="1100" dirty="0">
                          <a:effectLst/>
                          <a:latin typeface="Calibri" panose="020F0502020204030204" pitchFamily="34" charset="0"/>
                          <a:ea typeface="Arial" panose="020B0604020202020204" pitchFamily="34" charset="0"/>
                          <a:cs typeface="Times New Roman" panose="02020603050405020304" pitchFamily="18" charset="0"/>
                        </a:rPr>
                        <a:t>(112.8)</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48+695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1082.5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1913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VTT, JSI, CEA, ENEA, NCSRD, CIEMAT, FZJ, RBI, IST, KIPT, VR, DIFFER, MPG</a:t>
                      </a:r>
                    </a:p>
                  </a:txBody>
                  <a:tcPr marL="36195" marR="17780" marT="0" marB="0"/>
                </a:tc>
                <a:extLst>
                  <a:ext uri="{0D108BD9-81ED-4DB2-BD59-A6C34878D82A}">
                    <a16:rowId xmlns:a16="http://schemas.microsoft.com/office/drawing/2014/main" val="2309921856"/>
                  </a:ext>
                </a:extLst>
              </a:tr>
              <a:tr h="41269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SPA</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100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350.8</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702</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en-GB" sz="1100" dirty="0">
                          <a:effectLst/>
                          <a:latin typeface="Calibri" panose="020F0502020204030204" pitchFamily="34" charset="0"/>
                          <a:ea typeface="Arial" panose="020B0604020202020204" pitchFamily="34" charset="0"/>
                          <a:cs typeface="Times New Roman" panose="02020603050405020304" pitchFamily="18" charset="0"/>
                        </a:rPr>
                        <a:t>LPP-ERM-KMS, CIEMAT, DTU, KIPT, CEA, MPG, VR, FZJ, DIFFER, UKAEA</a:t>
                      </a:r>
                    </a:p>
                  </a:txBody>
                  <a:tcPr marL="36195" marR="17780" marT="0" marB="0"/>
                </a:tc>
                <a:extLst>
                  <a:ext uri="{0D108BD9-81ED-4DB2-BD59-A6C34878D82A}">
                    <a16:rowId xmlns:a16="http://schemas.microsoft.com/office/drawing/2014/main" val="3610497705"/>
                  </a:ext>
                </a:extLst>
              </a:tr>
              <a:tr h="625266">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SPB</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110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429.2</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858</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UT, IPP.CR, CU, CIEMAT, IST, IPPLM, RBI, NCSRD, JSI, OEAW, IAP, VR, VTT, ENEA, DIFFER, CEA, FZJ, MPG, UKAEA</a:t>
                      </a:r>
                    </a:p>
                  </a:txBody>
                  <a:tcPr marL="36195" marR="17780" marT="0" marB="0"/>
                </a:tc>
                <a:extLst>
                  <a:ext uri="{0D108BD9-81ED-4DB2-BD59-A6C34878D82A}">
                    <a16:rowId xmlns:a16="http://schemas.microsoft.com/office/drawing/2014/main" val="562806644"/>
                  </a:ext>
                </a:extLst>
              </a:tr>
              <a:tr h="41269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SPC</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84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351.9</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704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marL="0" marR="0" lvl="0" indent="0" algn="ctr" defTabSz="685800" eaLnBrk="1" fontAlgn="auto" latinLnBrk="0" hangingPunct="1">
                        <a:lnSpc>
                          <a:spcPct val="115000"/>
                        </a:lnSpc>
                        <a:spcBef>
                          <a:spcPts val="0"/>
                        </a:spcBef>
                        <a:spcAft>
                          <a:spcPts val="600"/>
                        </a:spcAft>
                        <a:buClrTx/>
                        <a:buSzTx/>
                        <a:buFontTx/>
                        <a:buNone/>
                        <a:tabLst/>
                        <a:defRPr/>
                      </a:pPr>
                      <a:r>
                        <a:rPr lang="fi-FI" sz="1100" dirty="0">
                          <a:effectLst/>
                          <a:latin typeface="Calibri" panose="020F0502020204030204" pitchFamily="34" charset="0"/>
                          <a:ea typeface="Arial" panose="020B0604020202020204" pitchFamily="34" charset="0"/>
                          <a:cs typeface="Times New Roman" panose="02020603050405020304" pitchFamily="18" charset="0"/>
                        </a:rPr>
                        <a:t>IPPLM, ENEA, VR, OEAW, ISSP-UL, DIFFER, KIT, JSI, FZJ, MPG, CEA, UKAEA</a:t>
                      </a:r>
                    </a:p>
                  </a:txBody>
                  <a:tcPr marL="36195" marR="17780" marT="0" marB="0"/>
                </a:tc>
                <a:extLst>
                  <a:ext uri="{0D108BD9-81ED-4DB2-BD59-A6C34878D82A}">
                    <a16:rowId xmlns:a16="http://schemas.microsoft.com/office/drawing/2014/main" val="3950243834"/>
                  </a:ext>
                </a:extLst>
              </a:tr>
              <a:tr h="41269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SPD</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91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367.9</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736</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CIEMAT, OEAW, DIFFER, IPPLM, IPP.CR, MPG, CEA, ENEA, VTT, FZJ, UKAEA</a:t>
                      </a:r>
                    </a:p>
                  </a:txBody>
                  <a:tcPr marL="36195" marR="17780" marT="0" marB="0"/>
                </a:tc>
                <a:extLst>
                  <a:ext uri="{0D108BD9-81ED-4DB2-BD59-A6C34878D82A}">
                    <a16:rowId xmlns:a16="http://schemas.microsoft.com/office/drawing/2014/main" val="4162494123"/>
                  </a:ext>
                </a:extLst>
              </a:tr>
              <a:tr h="41269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SPE</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67</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152.3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305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IPPLM, NCSRD, VR, IST, IAP, ISSP-UL, VTT, FZJ, UKAEA</a:t>
                      </a:r>
                    </a:p>
                  </a:txBody>
                  <a:tcPr marL="36195" marR="17780" marT="0" marB="0"/>
                </a:tc>
                <a:extLst>
                  <a:ext uri="{0D108BD9-81ED-4DB2-BD59-A6C34878D82A}">
                    <a16:rowId xmlns:a16="http://schemas.microsoft.com/office/drawing/2014/main" val="4118425654"/>
                  </a:ext>
                </a:extLst>
              </a:tr>
              <a:tr h="41269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SPF</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45</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201.4</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403</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KIPT, IAP, VR, ENEA, CEA, MPG, FZJ, LPP-ERM-KMS</a:t>
                      </a:r>
                    </a:p>
                  </a:txBody>
                  <a:tcPr marL="36195" marR="17780" marT="0" marB="0"/>
                </a:tc>
                <a:extLst>
                  <a:ext uri="{0D108BD9-81ED-4DB2-BD59-A6C34878D82A}">
                    <a16:rowId xmlns:a16="http://schemas.microsoft.com/office/drawing/2014/main" val="3389543805"/>
                  </a:ext>
                </a:extLst>
              </a:tr>
              <a:tr h="412690">
                <a:tc>
                  <a:txBody>
                    <a:bodyPr/>
                    <a:lstStyle/>
                    <a:p>
                      <a:pPr algn="l">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SPX</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61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2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250.1</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r>
                        <a:rPr lang="en-US" sz="1100" dirty="0">
                          <a:effectLst/>
                          <a:latin typeface="Calibri" panose="020F0502020204030204" pitchFamily="34" charset="0"/>
                          <a:ea typeface="Arial" panose="020B0604020202020204" pitchFamily="34" charset="0"/>
                          <a:cs typeface="Times New Roman" panose="02020603050405020304" pitchFamily="18" charset="0"/>
                        </a:rPr>
                        <a:t>500</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nchor="ctr"/>
                </a:tc>
                <a:tc>
                  <a:txBody>
                    <a:bodyPr/>
                    <a:lstStyle/>
                    <a:p>
                      <a:pPr algn="ctr">
                        <a:lnSpc>
                          <a:spcPct val="115000"/>
                        </a:lnSpc>
                        <a:spcAft>
                          <a:spcPts val="600"/>
                        </a:spcAft>
                        <a:buNone/>
                      </a:pP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tc>
                <a:tc>
                  <a:txBody>
                    <a:bodyPr/>
                    <a:lstStyle/>
                    <a:p>
                      <a:pPr algn="ctr">
                        <a:lnSpc>
                          <a:spcPct val="115000"/>
                        </a:lnSpc>
                        <a:spcAft>
                          <a:spcPts val="600"/>
                        </a:spcAft>
                        <a:buNone/>
                      </a:pPr>
                      <a:r>
                        <a:rPr lang="en-GB" sz="1100" dirty="0">
                          <a:effectLst/>
                          <a:latin typeface="Calibri" panose="020F0502020204030204" pitchFamily="34" charset="0"/>
                          <a:ea typeface="Arial" panose="020B0604020202020204" pitchFamily="34" charset="0"/>
                          <a:cs typeface="Times New Roman" panose="02020603050405020304" pitchFamily="18" charset="0"/>
                        </a:rPr>
                        <a:t>ISSP-UL, VTT, ENEA, IPPLM, CU, UT, CEA, MPG, DIFFER, FZJ</a:t>
                      </a:r>
                    </a:p>
                  </a:txBody>
                  <a:tcPr marL="36195" marR="17780" marT="0" marB="0"/>
                </a:tc>
                <a:extLst>
                  <a:ext uri="{0D108BD9-81ED-4DB2-BD59-A6C34878D82A}">
                    <a16:rowId xmlns:a16="http://schemas.microsoft.com/office/drawing/2014/main" val="683888285"/>
                  </a:ext>
                </a:extLst>
              </a:tr>
              <a:tr h="395732">
                <a:tc>
                  <a:txBody>
                    <a:bodyPr/>
                    <a:lstStyle/>
                    <a:p>
                      <a:pPr algn="l">
                        <a:lnSpc>
                          <a:spcPct val="115000"/>
                        </a:lnSpc>
                        <a:spcAft>
                          <a:spcPts val="200"/>
                        </a:spcAft>
                        <a:buNone/>
                      </a:pPr>
                      <a:r>
                        <a:rPr lang="en-US" sz="1100" dirty="0">
                          <a:effectLst/>
                        </a:rPr>
                        <a:t>2027 Total</a:t>
                      </a:r>
                      <a:endParaRPr lang="en-GB" sz="11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587.6 (+ 112.8 </a:t>
                      </a:r>
                      <a:r>
                        <a:rPr lang="en-US" sz="11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48 (+ 695 </a:t>
                      </a:r>
                      <a:r>
                        <a:rPr lang="en-US" sz="1100" b="1" dirty="0" err="1">
                          <a:solidFill>
                            <a:schemeClr val="bg1"/>
                          </a:solidFill>
                          <a:effectLst/>
                          <a:latin typeface="Calibri" panose="020F0502020204030204" pitchFamily="34" charset="0"/>
                          <a:ea typeface="Arial" panose="020B0604020202020204" pitchFamily="34" charset="0"/>
                          <a:cs typeface="Times New Roman" panose="02020603050405020304" pitchFamily="18" charset="0"/>
                        </a:rPr>
                        <a:t>UoF</a:t>
                      </a: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2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84</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3438.9</a:t>
                      </a: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r>
                        <a:rPr lang="en-US"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rPr>
                        <a:t>6521</a:t>
                      </a:r>
                    </a:p>
                  </a:txBody>
                  <a:tcPr marL="36195" marR="17780" marT="0" marB="0">
                    <a:solidFill>
                      <a:schemeClr val="tx2"/>
                    </a:solidFill>
                  </a:tcPr>
                </a:tc>
                <a:tc>
                  <a:txBody>
                    <a:bodyPr/>
                    <a:lstStyle/>
                    <a:p>
                      <a:pPr algn="ctr">
                        <a:lnSpc>
                          <a:spcPct val="115000"/>
                        </a:lnSpc>
                        <a:spcAft>
                          <a:spcPts val="600"/>
                        </a:spcAft>
                        <a:buNone/>
                      </a:pP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tc>
                  <a:txBody>
                    <a:bodyPr/>
                    <a:lstStyle/>
                    <a:p>
                      <a:pPr algn="ctr">
                        <a:lnSpc>
                          <a:spcPct val="115000"/>
                        </a:lnSpc>
                        <a:spcAft>
                          <a:spcPts val="600"/>
                        </a:spcAft>
                        <a:buNone/>
                      </a:pPr>
                      <a:endParaRPr lang="en-GB" sz="1100" b="1"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txBody>
                  <a:tcPr marL="36195" marR="17780" marT="0" marB="0">
                    <a:solidFill>
                      <a:schemeClr val="tx2"/>
                    </a:solidFill>
                  </a:tcPr>
                </a:tc>
                <a:extLst>
                  <a:ext uri="{0D108BD9-81ED-4DB2-BD59-A6C34878D82A}">
                    <a16:rowId xmlns:a16="http://schemas.microsoft.com/office/drawing/2014/main" val="651085190"/>
                  </a:ext>
                </a:extLst>
              </a:tr>
            </a:tbl>
          </a:graphicData>
        </a:graphic>
      </p:graphicFrame>
    </p:spTree>
    <p:extLst>
      <p:ext uri="{BB962C8B-B14F-4D97-AF65-F5344CB8AC3E}">
        <p14:creationId xmlns:p14="http://schemas.microsoft.com/office/powerpoint/2010/main" val="17405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9FD59-A856-4172-7120-DE06DB08EFE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FC95B26-63DB-EF59-D557-71A6FBBCBAD6}"/>
              </a:ext>
            </a:extLst>
          </p:cNvPr>
          <p:cNvSpPr>
            <a:spLocks noGrp="1"/>
          </p:cNvSpPr>
          <p:nvPr>
            <p:ph type="title"/>
          </p:nvPr>
        </p:nvSpPr>
        <p:spPr/>
        <p:txBody>
          <a:bodyPr/>
          <a:lstStyle/>
          <a:p>
            <a:r>
              <a:rPr lang="de-DE" dirty="0" err="1"/>
              <a:t>Accompanied</a:t>
            </a:r>
            <a:r>
              <a:rPr lang="de-DE" dirty="0"/>
              <a:t> Research and UKAEA</a:t>
            </a:r>
          </a:p>
        </p:txBody>
      </p:sp>
      <p:sp>
        <p:nvSpPr>
          <p:cNvPr id="4" name="Foliennummernplatzhalter 3">
            <a:extLst>
              <a:ext uri="{FF2B5EF4-FFF2-40B4-BE49-F238E27FC236}">
                <a16:creationId xmlns:a16="http://schemas.microsoft.com/office/drawing/2014/main" id="{FB53C2CB-6396-4BA7-3566-660E7980D198}"/>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5" name="TextBox 3">
            <a:extLst>
              <a:ext uri="{FF2B5EF4-FFF2-40B4-BE49-F238E27FC236}">
                <a16:creationId xmlns:a16="http://schemas.microsoft.com/office/drawing/2014/main" id="{EC52D3BF-EB9E-53DB-0279-1A192363CD4D}"/>
              </a:ext>
            </a:extLst>
          </p:cNvPr>
          <p:cNvSpPr txBox="1"/>
          <p:nvPr/>
        </p:nvSpPr>
        <p:spPr bwMode="auto">
          <a:xfrm>
            <a:off x="516844" y="926630"/>
            <a:ext cx="6037171" cy="313932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US" dirty="0"/>
              <a:t>Accompanied Research</a:t>
            </a:r>
          </a:p>
          <a:p>
            <a:pPr marL="285750" indent="-285750">
              <a:buFont typeface="Wingdings" panose="05000000000000000000" pitchFamily="2" charset="2"/>
              <a:buChar char="§"/>
            </a:pPr>
            <a:r>
              <a:rPr lang="en-US" dirty="0"/>
              <a:t>Request from IAP obtained and will be fully supported</a:t>
            </a:r>
          </a:p>
          <a:p>
            <a:pPr marL="285750" indent="-285750">
              <a:buFont typeface="Wingdings" panose="05000000000000000000" pitchFamily="2" charset="2"/>
              <a:buChar char="§"/>
            </a:pPr>
            <a:r>
              <a:rPr lang="en-US" dirty="0"/>
              <a:t>Request from IPPLM obtained and will be fully supported</a:t>
            </a:r>
          </a:p>
          <a:p>
            <a:pPr marL="285750" indent="-285750">
              <a:buFont typeface="Wingdings" panose="05000000000000000000" pitchFamily="2" charset="2"/>
              <a:buChar char="§"/>
            </a:pPr>
            <a:endParaRPr lang="en-US" dirty="0"/>
          </a:p>
          <a:p>
            <a:r>
              <a:rPr lang="en-US" dirty="0"/>
              <a:t>UKAEA activities integrated in WPPWIE work </a:t>
            </a:r>
            <a:r>
              <a:rPr lang="en-US" dirty="0" err="1"/>
              <a:t>programme</a:t>
            </a:r>
            <a:endParaRPr lang="en-US" dirty="0"/>
          </a:p>
          <a:p>
            <a:pPr marL="285750" indent="-285750">
              <a:buFont typeface="Wingdings" panose="05000000000000000000" pitchFamily="2" charset="2"/>
              <a:buChar char="§"/>
            </a:pPr>
            <a:r>
              <a:rPr lang="en-US" dirty="0"/>
              <a:t>SPA (including HIVES)</a:t>
            </a:r>
          </a:p>
          <a:p>
            <a:pPr marL="285750" indent="-285750">
              <a:buFont typeface="Wingdings" panose="05000000000000000000" pitchFamily="2" charset="2"/>
              <a:buChar char="§"/>
            </a:pPr>
            <a:r>
              <a:rPr lang="en-US" dirty="0"/>
              <a:t>SPC (retention modelling)</a:t>
            </a:r>
          </a:p>
          <a:p>
            <a:pPr marL="285750" indent="-285750">
              <a:buFont typeface="Wingdings" panose="05000000000000000000" pitchFamily="2" charset="2"/>
              <a:buChar char="§"/>
            </a:pPr>
            <a:r>
              <a:rPr lang="en-US" dirty="0"/>
              <a:t>SPD (</a:t>
            </a:r>
            <a:r>
              <a:rPr lang="en-US"/>
              <a:t>MD simulation)</a:t>
            </a:r>
            <a:endParaRPr lang="en-US" dirty="0"/>
          </a:p>
          <a:p>
            <a:pPr marL="285750" indent="-285750">
              <a:buFont typeface="Wingdings" panose="05000000000000000000" pitchFamily="2" charset="2"/>
              <a:buChar char="§"/>
            </a:pPr>
            <a:r>
              <a:rPr lang="en-US" dirty="0"/>
              <a:t>SPE (JET activities)</a:t>
            </a:r>
          </a:p>
          <a:p>
            <a:pPr marL="285750" indent="-285750">
              <a:buFont typeface="Wingdings" panose="05000000000000000000" pitchFamily="2" charset="2"/>
              <a:buChar char="§"/>
            </a:pPr>
            <a:endParaRPr lang="en-US" dirty="0"/>
          </a:p>
          <a:p>
            <a:r>
              <a:rPr lang="en-US" dirty="0"/>
              <a:t>Inclusion into IMS where appropriate</a:t>
            </a:r>
          </a:p>
        </p:txBody>
      </p:sp>
    </p:spTree>
    <p:extLst>
      <p:ext uri="{BB962C8B-B14F-4D97-AF65-F5344CB8AC3E}">
        <p14:creationId xmlns:p14="http://schemas.microsoft.com/office/powerpoint/2010/main" val="283350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9A557-24F3-AE7C-B58B-F602B75ED9DC}"/>
              </a:ext>
            </a:extLst>
          </p:cNvPr>
          <p:cNvSpPr>
            <a:spLocks noGrp="1"/>
          </p:cNvSpPr>
          <p:nvPr>
            <p:ph type="title"/>
          </p:nvPr>
        </p:nvSpPr>
        <p:spPr/>
        <p:txBody>
          <a:bodyPr/>
          <a:lstStyle/>
          <a:p>
            <a:r>
              <a:rPr lang="de-DE" dirty="0" err="1"/>
              <a:t>Missions</a:t>
            </a:r>
            <a:endParaRPr lang="de-DE" dirty="0"/>
          </a:p>
        </p:txBody>
      </p:sp>
      <p:sp>
        <p:nvSpPr>
          <p:cNvPr id="4" name="Foliennummernplatzhalter 3">
            <a:extLst>
              <a:ext uri="{FF2B5EF4-FFF2-40B4-BE49-F238E27FC236}">
                <a16:creationId xmlns:a16="http://schemas.microsoft.com/office/drawing/2014/main" id="{6D85A7B1-742F-8BBD-3600-AB51B70FC773}"/>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
        <p:nvSpPr>
          <p:cNvPr id="7" name="TextBox 3">
            <a:extLst>
              <a:ext uri="{FF2B5EF4-FFF2-40B4-BE49-F238E27FC236}">
                <a16:creationId xmlns:a16="http://schemas.microsoft.com/office/drawing/2014/main" id="{80F275BC-7FDF-0741-46D3-807FBDB11C8B}"/>
              </a:ext>
            </a:extLst>
          </p:cNvPr>
          <p:cNvSpPr txBox="1"/>
          <p:nvPr/>
        </p:nvSpPr>
        <p:spPr bwMode="auto">
          <a:xfrm>
            <a:off x="516844" y="1615236"/>
            <a:ext cx="7584419" cy="369331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US" dirty="0"/>
              <a:t>EU-related missions</a:t>
            </a:r>
          </a:p>
          <a:p>
            <a:pPr marL="285750" indent="-285750">
              <a:buFont typeface="Wingdings" panose="05000000000000000000" pitchFamily="2" charset="2"/>
              <a:buChar char="§"/>
            </a:pPr>
            <a:r>
              <a:rPr lang="en-US" dirty="0"/>
              <a:t>Resources for joint experiments (TOMAS, PSI-2, MAGNUM, etc.) reserved</a:t>
            </a:r>
          </a:p>
          <a:p>
            <a:pPr marL="285750" indent="-285750">
              <a:buFont typeface="Wingdings" panose="05000000000000000000" pitchFamily="2" charset="2"/>
              <a:buChar char="§"/>
            </a:pPr>
            <a:r>
              <a:rPr lang="en-US" dirty="0"/>
              <a:t>Resources for LIBS campaign at VTT to mimic JET experiment reserved</a:t>
            </a:r>
          </a:p>
          <a:p>
            <a:pPr marL="285750" indent="-285750">
              <a:buFont typeface="Wingdings" panose="05000000000000000000" pitchFamily="2" charset="2"/>
              <a:buChar char="§"/>
            </a:pPr>
            <a:r>
              <a:rPr lang="en-US" dirty="0"/>
              <a:t>Resources for in-person Annual Meeting in autumn reserved</a:t>
            </a:r>
          </a:p>
          <a:p>
            <a:pPr marL="285750" indent="-285750">
              <a:buFont typeface="Wingdings" panose="05000000000000000000" pitchFamily="2" charset="2"/>
              <a:buChar char="§"/>
            </a:pPr>
            <a:r>
              <a:rPr lang="en-US" dirty="0"/>
              <a:t>Resources for joint meetings like </a:t>
            </a:r>
            <a:r>
              <a:rPr lang="en-US" dirty="0" err="1"/>
              <a:t>Tervaniemi</a:t>
            </a:r>
            <a:r>
              <a:rPr lang="en-US" dirty="0"/>
              <a:t> Modelling Week reserved</a:t>
            </a:r>
          </a:p>
          <a:p>
            <a:pPr marL="285750" indent="-285750">
              <a:buFont typeface="Wingdings" panose="05000000000000000000" pitchFamily="2" charset="2"/>
              <a:buChar char="§"/>
            </a:pPr>
            <a:r>
              <a:rPr lang="en-US" dirty="0"/>
              <a:t>Resources for in-person midterm and progress meetings on request</a:t>
            </a:r>
          </a:p>
          <a:p>
            <a:pPr marL="285750" indent="-285750">
              <a:buFont typeface="Wingdings" panose="05000000000000000000" pitchFamily="2" charset="2"/>
              <a:buChar char="§"/>
            </a:pPr>
            <a:r>
              <a:rPr lang="en-US" dirty="0"/>
              <a:t>Other visits on request</a:t>
            </a:r>
          </a:p>
          <a:p>
            <a:pPr marL="285750" indent="-285750">
              <a:buFont typeface="Wingdings" panose="05000000000000000000" pitchFamily="2" charset="2"/>
              <a:buChar char="§"/>
            </a:pPr>
            <a:endParaRPr lang="en-US" dirty="0"/>
          </a:p>
          <a:p>
            <a:r>
              <a:rPr lang="en-US" dirty="0"/>
              <a:t>International missions</a:t>
            </a:r>
          </a:p>
          <a:p>
            <a:pPr marL="285750" indent="-285750">
              <a:buFont typeface="Wingdings" panose="05000000000000000000" pitchFamily="2" charset="2"/>
              <a:buChar char="§"/>
            </a:pPr>
            <a:r>
              <a:rPr lang="en-US" dirty="0"/>
              <a:t>International mission budget for WPPWIE available (preliminary selection covers EAST experiments, DIII-D experiments, </a:t>
            </a:r>
            <a:r>
              <a:rPr lang="en-US" dirty="0" err="1"/>
              <a:t>Rokasho</a:t>
            </a:r>
            <a:r>
              <a:rPr lang="en-US" dirty="0"/>
              <a:t> and Japanese laboratories)</a:t>
            </a:r>
          </a:p>
          <a:p>
            <a:pPr marL="285750" indent="-285750">
              <a:buFont typeface="Wingdings" panose="05000000000000000000" pitchFamily="2" charset="2"/>
              <a:buChar char="§"/>
            </a:pPr>
            <a:r>
              <a:rPr lang="en-US" dirty="0"/>
              <a:t>Other visits on request</a:t>
            </a:r>
          </a:p>
        </p:txBody>
      </p:sp>
      <p:sp>
        <p:nvSpPr>
          <p:cNvPr id="8" name="Textfeld 7">
            <a:extLst>
              <a:ext uri="{FF2B5EF4-FFF2-40B4-BE49-F238E27FC236}">
                <a16:creationId xmlns:a16="http://schemas.microsoft.com/office/drawing/2014/main" id="{28EF22B2-A7F0-0B37-9831-4FC0DB3F45A8}"/>
              </a:ext>
            </a:extLst>
          </p:cNvPr>
          <p:cNvSpPr txBox="1"/>
          <p:nvPr/>
        </p:nvSpPr>
        <p:spPr>
          <a:xfrm>
            <a:off x="8881477" y="2552081"/>
            <a:ext cx="2793679" cy="2065950"/>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ctr">
              <a:lnSpc>
                <a:spcPct val="95000"/>
              </a:lnSpc>
            </a:pPr>
            <a:r>
              <a:rPr lang="en-US" sz="1500" b="1" dirty="0">
                <a:solidFill>
                  <a:srgbClr val="FF0000"/>
                </a:solidFill>
              </a:rPr>
              <a:t>Note:</a:t>
            </a:r>
          </a:p>
          <a:p>
            <a:pPr algn="ctr">
              <a:lnSpc>
                <a:spcPct val="95000"/>
              </a:lnSpc>
            </a:pPr>
            <a:r>
              <a:rPr lang="en-US" sz="1500" b="1" dirty="0">
                <a:solidFill>
                  <a:srgbClr val="FF0000"/>
                </a:solidFill>
              </a:rPr>
              <a:t>Mission budget reduced with respect to previous years, but requests are welcome and we try to accommodate what is possible for the success of WPPWIE.</a:t>
            </a:r>
          </a:p>
          <a:p>
            <a:pPr algn="ctr">
              <a:lnSpc>
                <a:spcPct val="95000"/>
              </a:lnSpc>
            </a:pPr>
            <a:endParaRPr lang="en-US" sz="1500" b="1" dirty="0">
              <a:solidFill>
                <a:srgbClr val="FF0000"/>
              </a:solidFill>
            </a:endParaRPr>
          </a:p>
          <a:p>
            <a:pPr algn="ctr">
              <a:lnSpc>
                <a:spcPct val="95000"/>
              </a:lnSpc>
            </a:pPr>
            <a:r>
              <a:rPr lang="en-US" sz="1500" b="1" dirty="0">
                <a:solidFill>
                  <a:srgbClr val="FF0000"/>
                </a:solidFill>
              </a:rPr>
              <a:t>Contact: PL, SPL and PSO </a:t>
            </a:r>
          </a:p>
        </p:txBody>
      </p:sp>
    </p:spTree>
    <p:extLst>
      <p:ext uri="{BB962C8B-B14F-4D97-AF65-F5344CB8AC3E}">
        <p14:creationId xmlns:p14="http://schemas.microsoft.com/office/powerpoint/2010/main" val="260681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8451D-DF73-F5AC-25D2-1CBE94F2C102}"/>
              </a:ext>
            </a:extLst>
          </p:cNvPr>
          <p:cNvSpPr>
            <a:spLocks noGrp="1"/>
          </p:cNvSpPr>
          <p:nvPr>
            <p:ph type="title"/>
          </p:nvPr>
        </p:nvSpPr>
        <p:spPr>
          <a:xfrm>
            <a:off x="1030732" y="241019"/>
            <a:ext cx="11161267" cy="457200"/>
          </a:xfrm>
        </p:spPr>
        <p:txBody>
          <a:bodyPr/>
          <a:lstStyle/>
          <a:p>
            <a:r>
              <a:rPr lang="de-DE" dirty="0"/>
              <a:t>Focus: PWIE </a:t>
            </a:r>
            <a:r>
              <a:rPr lang="de-DE" dirty="0" err="1"/>
              <a:t>topics</a:t>
            </a:r>
            <a:r>
              <a:rPr lang="de-DE" dirty="0"/>
              <a:t> of </a:t>
            </a:r>
            <a:r>
              <a:rPr lang="de-DE" dirty="0" err="1"/>
              <a:t>relevance</a:t>
            </a:r>
            <a:r>
              <a:rPr lang="de-DE" dirty="0"/>
              <a:t> </a:t>
            </a:r>
            <a:r>
              <a:rPr lang="de-DE" dirty="0" err="1"/>
              <a:t>for</a:t>
            </a:r>
            <a:r>
              <a:rPr lang="de-DE" dirty="0"/>
              <a:t> </a:t>
            </a:r>
            <a:r>
              <a:rPr lang="de-DE" dirty="0" err="1"/>
              <a:t>ITER‘s</a:t>
            </a:r>
            <a:r>
              <a:rPr lang="de-DE" dirty="0"/>
              <a:t> </a:t>
            </a:r>
            <a:r>
              <a:rPr lang="de-DE" dirty="0" err="1"/>
              <a:t>new</a:t>
            </a:r>
            <a:r>
              <a:rPr lang="de-DE" dirty="0"/>
              <a:t> </a:t>
            </a:r>
            <a:r>
              <a:rPr lang="de-DE" dirty="0" err="1"/>
              <a:t>baseline</a:t>
            </a:r>
            <a:r>
              <a:rPr lang="de-DE" dirty="0"/>
              <a:t> with W and B</a:t>
            </a:r>
          </a:p>
        </p:txBody>
      </p:sp>
      <p:sp>
        <p:nvSpPr>
          <p:cNvPr id="5" name="Foliennummernplatzhalter 4">
            <a:extLst>
              <a:ext uri="{FF2B5EF4-FFF2-40B4-BE49-F238E27FC236}">
                <a16:creationId xmlns:a16="http://schemas.microsoft.com/office/drawing/2014/main" id="{91B1686A-87C6-7948-DE41-03872C84863B}"/>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14</a:t>
            </a:fld>
            <a:endParaRPr lang="en-GB">
              <a:solidFill>
                <a:prstClr val="white"/>
              </a:solidFill>
            </a:endParaRPr>
          </a:p>
        </p:txBody>
      </p:sp>
      <p:sp>
        <p:nvSpPr>
          <p:cNvPr id="10" name="Textfeld 9">
            <a:extLst>
              <a:ext uri="{FF2B5EF4-FFF2-40B4-BE49-F238E27FC236}">
                <a16:creationId xmlns:a16="http://schemas.microsoft.com/office/drawing/2014/main" id="{B74DB249-A072-5332-E2CA-62A8BBAA31C0}"/>
              </a:ext>
            </a:extLst>
          </p:cNvPr>
          <p:cNvSpPr txBox="1"/>
          <p:nvPr/>
        </p:nvSpPr>
        <p:spPr bwMode="auto">
          <a:xfrm>
            <a:off x="360040" y="735257"/>
            <a:ext cx="11646682" cy="1671227"/>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txBody>
          <a:bodyPr wrap="square" rtlCol="0">
            <a:spAutoFit/>
          </a:bodyPr>
          <a:lstStyle/>
          <a:p>
            <a:pPr marL="285750" indent="-285750">
              <a:lnSpc>
                <a:spcPct val="95000"/>
              </a:lnSpc>
              <a:buFont typeface="Wingdings" panose="05000000000000000000" pitchFamily="2" charset="2"/>
              <a:buChar char="§"/>
            </a:pPr>
            <a:r>
              <a:rPr lang="en-GB" dirty="0"/>
              <a:t>PWI finally determines the </a:t>
            </a:r>
            <a:r>
              <a:rPr lang="en-GB" b="1" dirty="0"/>
              <a:t>lifetime</a:t>
            </a:r>
            <a:r>
              <a:rPr lang="en-GB" dirty="0"/>
              <a:t> of first wall components =&gt; armour thickness, melting and recrystallisation, heat exhaust capabilities of damaged PFCs (W)</a:t>
            </a:r>
          </a:p>
          <a:p>
            <a:pPr marL="285750" indent="-285750">
              <a:lnSpc>
                <a:spcPct val="95000"/>
              </a:lnSpc>
              <a:buFont typeface="Wingdings" panose="05000000000000000000" pitchFamily="2" charset="2"/>
              <a:buChar char="§"/>
            </a:pPr>
            <a:r>
              <a:rPr lang="en-GB" dirty="0"/>
              <a:t>PWI has vital impact on machine and nuclear </a:t>
            </a:r>
            <a:r>
              <a:rPr lang="en-GB" b="1" dirty="0"/>
              <a:t>safety</a:t>
            </a:r>
            <a:r>
              <a:rPr lang="en-GB" dirty="0"/>
              <a:t> =&gt; license limits on fuel retention (B, T) and dust formation (B, W) </a:t>
            </a:r>
          </a:p>
          <a:p>
            <a:pPr marL="285750" indent="-285750">
              <a:lnSpc>
                <a:spcPct val="95000"/>
              </a:lnSpc>
              <a:buFont typeface="Wingdings" panose="05000000000000000000" pitchFamily="2" charset="2"/>
              <a:buChar char="§"/>
            </a:pPr>
            <a:r>
              <a:rPr lang="en-GB" dirty="0"/>
              <a:t>PWI can </a:t>
            </a:r>
            <a:r>
              <a:rPr lang="en-GB" b="1" dirty="0"/>
              <a:t>negatively impact confinement</a:t>
            </a:r>
            <a:r>
              <a:rPr lang="en-GB" dirty="0"/>
              <a:t> and plasma performance =&gt; impurity influx and radiation (W, O, seed)</a:t>
            </a:r>
          </a:p>
          <a:p>
            <a:pPr marL="285750" indent="-285750">
              <a:lnSpc>
                <a:spcPct val="95000"/>
              </a:lnSpc>
              <a:buFont typeface="Wingdings" panose="05000000000000000000" pitchFamily="2" charset="2"/>
              <a:buChar char="§"/>
            </a:pPr>
            <a:r>
              <a:rPr lang="en-GB" dirty="0"/>
              <a:t>PWI impacts the </a:t>
            </a:r>
            <a:r>
              <a:rPr lang="en-GB" b="1" dirty="0"/>
              <a:t>duty cycle </a:t>
            </a:r>
            <a:r>
              <a:rPr lang="en-GB" dirty="0"/>
              <a:t>of the device =&gt; frequency of </a:t>
            </a:r>
            <a:r>
              <a:rPr lang="en-GB" dirty="0" err="1"/>
              <a:t>boronisations</a:t>
            </a:r>
            <a:r>
              <a:rPr lang="en-GB" dirty="0"/>
              <a:t> (B, W, O) and fuel removal activities (T, B)</a:t>
            </a:r>
          </a:p>
          <a:p>
            <a:pPr marL="285750" indent="-285750">
              <a:lnSpc>
                <a:spcPct val="95000"/>
              </a:lnSpc>
              <a:buFont typeface="Wingdings" panose="05000000000000000000" pitchFamily="2" charset="2"/>
              <a:buChar char="§"/>
            </a:pPr>
            <a:r>
              <a:rPr lang="en-GB" dirty="0"/>
              <a:t>PWI in steady-state conditions (with fluence) and during </a:t>
            </a:r>
            <a:r>
              <a:rPr lang="en-GB" b="1" dirty="0"/>
              <a:t>transient events  </a:t>
            </a:r>
            <a:r>
              <a:rPr lang="en-GB" dirty="0"/>
              <a:t>(with energy and flux) to be controlled</a:t>
            </a:r>
          </a:p>
        </p:txBody>
      </p:sp>
      <p:sp>
        <p:nvSpPr>
          <p:cNvPr id="12" name="Ellipse 11">
            <a:extLst>
              <a:ext uri="{FF2B5EF4-FFF2-40B4-BE49-F238E27FC236}">
                <a16:creationId xmlns:a16="http://schemas.microsoft.com/office/drawing/2014/main" id="{18A317C2-761E-7B91-1F4C-9B41C1F90437}"/>
              </a:ext>
            </a:extLst>
          </p:cNvPr>
          <p:cNvSpPr/>
          <p:nvPr/>
        </p:nvSpPr>
        <p:spPr>
          <a:xfrm>
            <a:off x="4647878" y="3509215"/>
            <a:ext cx="1590675" cy="58130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Tungsten PFC </a:t>
            </a:r>
          </a:p>
        </p:txBody>
      </p:sp>
      <p:sp>
        <p:nvSpPr>
          <p:cNvPr id="13" name="Ellipse 12">
            <a:extLst>
              <a:ext uri="{FF2B5EF4-FFF2-40B4-BE49-F238E27FC236}">
                <a16:creationId xmlns:a16="http://schemas.microsoft.com/office/drawing/2014/main" id="{7E0BF2AA-9C43-D142-AAA0-1C83FF89E505}"/>
              </a:ext>
            </a:extLst>
          </p:cNvPr>
          <p:cNvSpPr/>
          <p:nvPr/>
        </p:nvSpPr>
        <p:spPr>
          <a:xfrm>
            <a:off x="4632756" y="2729254"/>
            <a:ext cx="1590675" cy="51432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Oxygen </a:t>
            </a:r>
            <a:r>
              <a:rPr lang="de-DE" dirty="0" err="1"/>
              <a:t>impurity</a:t>
            </a:r>
            <a:endParaRPr lang="de-DE" dirty="0"/>
          </a:p>
        </p:txBody>
      </p:sp>
      <p:sp>
        <p:nvSpPr>
          <p:cNvPr id="15" name="Ellipse 14">
            <a:extLst>
              <a:ext uri="{FF2B5EF4-FFF2-40B4-BE49-F238E27FC236}">
                <a16:creationId xmlns:a16="http://schemas.microsoft.com/office/drawing/2014/main" id="{AFB34BFA-E182-2374-6EF4-2D55BFAA4460}"/>
              </a:ext>
            </a:extLst>
          </p:cNvPr>
          <p:cNvSpPr/>
          <p:nvPr/>
        </p:nvSpPr>
        <p:spPr>
          <a:xfrm>
            <a:off x="6744253" y="3104666"/>
            <a:ext cx="1590675" cy="514323"/>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Boron</a:t>
            </a:r>
            <a:endParaRPr lang="de-DE" dirty="0"/>
          </a:p>
        </p:txBody>
      </p:sp>
      <p:sp>
        <p:nvSpPr>
          <p:cNvPr id="18" name="Ellipse 17">
            <a:extLst>
              <a:ext uri="{FF2B5EF4-FFF2-40B4-BE49-F238E27FC236}">
                <a16:creationId xmlns:a16="http://schemas.microsoft.com/office/drawing/2014/main" id="{84DADDC3-6DB3-C17F-C2C5-B8F2641DBB8C}"/>
              </a:ext>
            </a:extLst>
          </p:cNvPr>
          <p:cNvSpPr/>
          <p:nvPr/>
        </p:nvSpPr>
        <p:spPr>
          <a:xfrm>
            <a:off x="2741854" y="3568538"/>
            <a:ext cx="1590675" cy="51432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seed</a:t>
            </a:r>
            <a:r>
              <a:rPr lang="de-DE" dirty="0"/>
              <a:t> </a:t>
            </a:r>
            <a:r>
              <a:rPr lang="de-DE" dirty="0" err="1"/>
              <a:t>species</a:t>
            </a:r>
            <a:endParaRPr lang="de-DE" dirty="0"/>
          </a:p>
        </p:txBody>
      </p:sp>
      <p:sp>
        <p:nvSpPr>
          <p:cNvPr id="19" name="Ellipse 18">
            <a:extLst>
              <a:ext uri="{FF2B5EF4-FFF2-40B4-BE49-F238E27FC236}">
                <a16:creationId xmlns:a16="http://schemas.microsoft.com/office/drawing/2014/main" id="{89B4B7A7-2DE1-55E2-DBC1-4809EA633C82}"/>
              </a:ext>
            </a:extLst>
          </p:cNvPr>
          <p:cNvSpPr/>
          <p:nvPr/>
        </p:nvSpPr>
        <p:spPr>
          <a:xfrm>
            <a:off x="9351376" y="2653168"/>
            <a:ext cx="1726372" cy="51432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fuel</a:t>
            </a:r>
            <a:r>
              <a:rPr lang="de-DE" dirty="0"/>
              <a:t> </a:t>
            </a:r>
            <a:r>
              <a:rPr lang="de-DE" dirty="0" err="1"/>
              <a:t>retention</a:t>
            </a:r>
            <a:endParaRPr lang="de-DE" dirty="0"/>
          </a:p>
        </p:txBody>
      </p:sp>
      <p:sp>
        <p:nvSpPr>
          <p:cNvPr id="21" name="Ellipse 20">
            <a:extLst>
              <a:ext uri="{FF2B5EF4-FFF2-40B4-BE49-F238E27FC236}">
                <a16:creationId xmlns:a16="http://schemas.microsoft.com/office/drawing/2014/main" id="{BD3F1A01-5CC5-C6D4-C45B-C9A2254BA161}"/>
              </a:ext>
            </a:extLst>
          </p:cNvPr>
          <p:cNvSpPr/>
          <p:nvPr/>
        </p:nvSpPr>
        <p:spPr>
          <a:xfrm>
            <a:off x="9419224" y="3547425"/>
            <a:ext cx="1726372" cy="51432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dust</a:t>
            </a:r>
            <a:r>
              <a:rPr lang="de-DE" dirty="0"/>
              <a:t> </a:t>
            </a:r>
            <a:r>
              <a:rPr lang="de-DE" dirty="0" err="1"/>
              <a:t>formation</a:t>
            </a:r>
            <a:endParaRPr lang="de-DE" dirty="0"/>
          </a:p>
        </p:txBody>
      </p:sp>
      <p:sp>
        <p:nvSpPr>
          <p:cNvPr id="23" name="Pfeil: nach rechts 22">
            <a:extLst>
              <a:ext uri="{FF2B5EF4-FFF2-40B4-BE49-F238E27FC236}">
                <a16:creationId xmlns:a16="http://schemas.microsoft.com/office/drawing/2014/main" id="{59C5E194-17BE-17AB-5C4A-A2288CA014A0}"/>
              </a:ext>
            </a:extLst>
          </p:cNvPr>
          <p:cNvSpPr/>
          <p:nvPr/>
        </p:nvSpPr>
        <p:spPr>
          <a:xfrm>
            <a:off x="4399043" y="3685569"/>
            <a:ext cx="182321" cy="209550"/>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rechts 23">
            <a:extLst>
              <a:ext uri="{FF2B5EF4-FFF2-40B4-BE49-F238E27FC236}">
                <a16:creationId xmlns:a16="http://schemas.microsoft.com/office/drawing/2014/main" id="{73DCC84B-184E-7CB9-5541-74EE1DCBD586}"/>
              </a:ext>
            </a:extLst>
          </p:cNvPr>
          <p:cNvSpPr/>
          <p:nvPr/>
        </p:nvSpPr>
        <p:spPr>
          <a:xfrm rot="5223691">
            <a:off x="5352053" y="3274996"/>
            <a:ext cx="182321" cy="209550"/>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nach rechts 24">
            <a:extLst>
              <a:ext uri="{FF2B5EF4-FFF2-40B4-BE49-F238E27FC236}">
                <a16:creationId xmlns:a16="http://schemas.microsoft.com/office/drawing/2014/main" id="{11BF88C7-4D2D-0AC6-A231-1E4EC9F9F30A}"/>
              </a:ext>
            </a:extLst>
          </p:cNvPr>
          <p:cNvSpPr/>
          <p:nvPr/>
        </p:nvSpPr>
        <p:spPr>
          <a:xfrm rot="6638348">
            <a:off x="4772499" y="4103735"/>
            <a:ext cx="242792" cy="193468"/>
          </a:xfrm>
          <a:prstGeom prst="rightArrow">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Pfeil: nach rechts 26">
            <a:extLst>
              <a:ext uri="{FF2B5EF4-FFF2-40B4-BE49-F238E27FC236}">
                <a16:creationId xmlns:a16="http://schemas.microsoft.com/office/drawing/2014/main" id="{2FC4B6E1-FBB8-EE4B-8481-4139DEB5479C}"/>
              </a:ext>
            </a:extLst>
          </p:cNvPr>
          <p:cNvSpPr/>
          <p:nvPr/>
        </p:nvSpPr>
        <p:spPr>
          <a:xfrm rot="3847623">
            <a:off x="5999837" y="4103735"/>
            <a:ext cx="242792" cy="193468"/>
          </a:xfrm>
          <a:prstGeom prst="rightArrow">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E2043772-25D4-D67C-3CD5-10ACAF9D072A}"/>
              </a:ext>
            </a:extLst>
          </p:cNvPr>
          <p:cNvSpPr/>
          <p:nvPr/>
        </p:nvSpPr>
        <p:spPr>
          <a:xfrm>
            <a:off x="3886200" y="4417036"/>
            <a:ext cx="1482754" cy="34217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erosion</a:t>
            </a:r>
            <a:r>
              <a:rPr lang="de-DE" dirty="0"/>
              <a:t> </a:t>
            </a:r>
          </a:p>
        </p:txBody>
      </p:sp>
      <p:sp>
        <p:nvSpPr>
          <p:cNvPr id="29" name="Ellipse 28">
            <a:extLst>
              <a:ext uri="{FF2B5EF4-FFF2-40B4-BE49-F238E27FC236}">
                <a16:creationId xmlns:a16="http://schemas.microsoft.com/office/drawing/2014/main" id="{57D17907-CB9A-A540-519A-A265470BF737}"/>
              </a:ext>
            </a:extLst>
          </p:cNvPr>
          <p:cNvSpPr/>
          <p:nvPr/>
        </p:nvSpPr>
        <p:spPr>
          <a:xfrm>
            <a:off x="5609437" y="4407511"/>
            <a:ext cx="1590675" cy="34217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pollution</a:t>
            </a:r>
            <a:r>
              <a:rPr lang="de-DE" dirty="0"/>
              <a:t> </a:t>
            </a:r>
          </a:p>
        </p:txBody>
      </p:sp>
      <p:sp>
        <p:nvSpPr>
          <p:cNvPr id="31" name="Pfeil: nach links 30">
            <a:extLst>
              <a:ext uri="{FF2B5EF4-FFF2-40B4-BE49-F238E27FC236}">
                <a16:creationId xmlns:a16="http://schemas.microsoft.com/office/drawing/2014/main" id="{C62D580E-8B35-5122-4D94-FF452DAC5038}"/>
              </a:ext>
            </a:extLst>
          </p:cNvPr>
          <p:cNvSpPr/>
          <p:nvPr/>
        </p:nvSpPr>
        <p:spPr>
          <a:xfrm>
            <a:off x="5737142" y="3265415"/>
            <a:ext cx="822492" cy="192824"/>
          </a:xfrm>
          <a:prstGeom prst="leftArrow">
            <a:avLst/>
          </a:prstGeom>
          <a:solidFill>
            <a:srgbClr val="92D050"/>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a:solidFill>
                  <a:schemeClr val="accent3"/>
                </a:solidFill>
              </a:ln>
            </a:endParaRPr>
          </a:p>
        </p:txBody>
      </p:sp>
      <p:sp>
        <p:nvSpPr>
          <p:cNvPr id="32" name="Ellipse 31">
            <a:extLst>
              <a:ext uri="{FF2B5EF4-FFF2-40B4-BE49-F238E27FC236}">
                <a16:creationId xmlns:a16="http://schemas.microsoft.com/office/drawing/2014/main" id="{516D3135-AC53-06C5-6362-34FF4DAC5E38}"/>
              </a:ext>
            </a:extLst>
          </p:cNvPr>
          <p:cNvSpPr/>
          <p:nvPr/>
        </p:nvSpPr>
        <p:spPr>
          <a:xfrm>
            <a:off x="3947286" y="4417036"/>
            <a:ext cx="1421668" cy="34217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erosion</a:t>
            </a:r>
            <a:r>
              <a:rPr lang="de-DE" dirty="0"/>
              <a:t> </a:t>
            </a:r>
          </a:p>
        </p:txBody>
      </p:sp>
      <p:sp>
        <p:nvSpPr>
          <p:cNvPr id="33" name="Pfeil: nach links 32">
            <a:extLst>
              <a:ext uri="{FF2B5EF4-FFF2-40B4-BE49-F238E27FC236}">
                <a16:creationId xmlns:a16="http://schemas.microsoft.com/office/drawing/2014/main" id="{8735CD82-3156-0EB5-3665-876350537A20}"/>
              </a:ext>
            </a:extLst>
          </p:cNvPr>
          <p:cNvSpPr/>
          <p:nvPr/>
        </p:nvSpPr>
        <p:spPr>
          <a:xfrm rot="9715040">
            <a:off x="8344542" y="2976333"/>
            <a:ext cx="822492" cy="192824"/>
          </a:xfrm>
          <a:prstGeom prst="leftArrow">
            <a:avLst/>
          </a:prstGeom>
          <a:solidFill>
            <a:srgbClr val="92D050"/>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a:solidFill>
                  <a:schemeClr val="accent3"/>
                </a:solidFill>
              </a:ln>
            </a:endParaRPr>
          </a:p>
        </p:txBody>
      </p:sp>
      <p:sp>
        <p:nvSpPr>
          <p:cNvPr id="34" name="Pfeil: nach links 33">
            <a:extLst>
              <a:ext uri="{FF2B5EF4-FFF2-40B4-BE49-F238E27FC236}">
                <a16:creationId xmlns:a16="http://schemas.microsoft.com/office/drawing/2014/main" id="{AEAF76AF-ED6F-FD75-0445-A39EA3A008EB}"/>
              </a:ext>
            </a:extLst>
          </p:cNvPr>
          <p:cNvSpPr/>
          <p:nvPr/>
        </p:nvSpPr>
        <p:spPr>
          <a:xfrm rot="11956002">
            <a:off x="8345376" y="3557599"/>
            <a:ext cx="822492" cy="192824"/>
          </a:xfrm>
          <a:prstGeom prst="leftArrow">
            <a:avLst/>
          </a:prstGeom>
          <a:solidFill>
            <a:srgbClr val="92D050"/>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a:solidFill>
                  <a:schemeClr val="accent3"/>
                </a:solidFill>
              </a:ln>
            </a:endParaRPr>
          </a:p>
        </p:txBody>
      </p:sp>
      <p:sp>
        <p:nvSpPr>
          <p:cNvPr id="38" name="Pfeil: nach links 37">
            <a:extLst>
              <a:ext uri="{FF2B5EF4-FFF2-40B4-BE49-F238E27FC236}">
                <a16:creationId xmlns:a16="http://schemas.microsoft.com/office/drawing/2014/main" id="{A1F77D28-7757-4580-5FC4-A5F29CB5339D}"/>
              </a:ext>
            </a:extLst>
          </p:cNvPr>
          <p:cNvSpPr/>
          <p:nvPr/>
        </p:nvSpPr>
        <p:spPr>
          <a:xfrm>
            <a:off x="2823225" y="4491713"/>
            <a:ext cx="822492" cy="192824"/>
          </a:xfrm>
          <a:prstGeom prst="lef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accent3"/>
                </a:solidFill>
              </a:ln>
              <a:highlight>
                <a:srgbClr val="FF0000"/>
              </a:highlight>
            </a:endParaRPr>
          </a:p>
        </p:txBody>
      </p:sp>
      <p:sp>
        <p:nvSpPr>
          <p:cNvPr id="39" name="Ellipse 38">
            <a:extLst>
              <a:ext uri="{FF2B5EF4-FFF2-40B4-BE49-F238E27FC236}">
                <a16:creationId xmlns:a16="http://schemas.microsoft.com/office/drawing/2014/main" id="{169C03BE-C576-63C3-DEF3-79A1D9DBFC8B}"/>
              </a:ext>
            </a:extLst>
          </p:cNvPr>
          <p:cNvSpPr/>
          <p:nvPr/>
        </p:nvSpPr>
        <p:spPr>
          <a:xfrm>
            <a:off x="967971" y="4347307"/>
            <a:ext cx="1726372" cy="51432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dust</a:t>
            </a:r>
            <a:r>
              <a:rPr lang="de-DE" dirty="0"/>
              <a:t> </a:t>
            </a:r>
            <a:r>
              <a:rPr lang="de-DE" dirty="0" err="1"/>
              <a:t>formation</a:t>
            </a:r>
            <a:endParaRPr lang="de-DE" dirty="0"/>
          </a:p>
        </p:txBody>
      </p:sp>
      <p:sp>
        <p:nvSpPr>
          <p:cNvPr id="40" name="Textfeld 39">
            <a:extLst>
              <a:ext uri="{FF2B5EF4-FFF2-40B4-BE49-F238E27FC236}">
                <a16:creationId xmlns:a16="http://schemas.microsoft.com/office/drawing/2014/main" id="{1FB8B2CA-D8CA-31CF-40DC-66F79EDE9144}"/>
              </a:ext>
            </a:extLst>
          </p:cNvPr>
          <p:cNvSpPr txBox="1"/>
          <p:nvPr/>
        </p:nvSpPr>
        <p:spPr bwMode="auto">
          <a:xfrm>
            <a:off x="232759" y="5126497"/>
            <a:ext cx="11776947" cy="1144929"/>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txBody>
          <a:bodyPr wrap="square" rtlCol="0">
            <a:spAutoFit/>
          </a:bodyPr>
          <a:lstStyle/>
          <a:p>
            <a:pPr marL="285750" indent="-285750">
              <a:lnSpc>
                <a:spcPct val="95000"/>
              </a:lnSpc>
              <a:buFont typeface="Wingdings" panose="05000000000000000000" pitchFamily="2" charset="2"/>
              <a:buChar char="§"/>
            </a:pPr>
            <a:r>
              <a:rPr lang="en-GB" dirty="0"/>
              <a:t>Key areas for ITER to be addressed by experiments, testing, and/or simulations:</a:t>
            </a:r>
          </a:p>
          <a:p>
            <a:pPr marL="742950" lvl="1" indent="-285750">
              <a:lnSpc>
                <a:spcPct val="95000"/>
              </a:lnSpc>
              <a:buFont typeface="Wingdings" panose="05000000000000000000" pitchFamily="2" charset="2"/>
              <a:buChar char="§"/>
            </a:pPr>
            <a:r>
              <a:rPr lang="en-GB" dirty="0">
                <a:solidFill>
                  <a:schemeClr val="accent1"/>
                </a:solidFill>
              </a:rPr>
              <a:t>Tungsten</a:t>
            </a:r>
            <a:r>
              <a:rPr lang="en-GB" dirty="0"/>
              <a:t>: Required W PFC armour thickness? Maximal tolerable tungsten influx form W wall for Q=10? High-Z dust?</a:t>
            </a:r>
          </a:p>
          <a:p>
            <a:pPr marL="742950" lvl="1" indent="-285750">
              <a:lnSpc>
                <a:spcPct val="95000"/>
              </a:lnSpc>
              <a:buFont typeface="Wingdings" panose="05000000000000000000" pitchFamily="2" charset="2"/>
              <a:buChar char="§"/>
            </a:pPr>
            <a:r>
              <a:rPr lang="en-GB" dirty="0">
                <a:solidFill>
                  <a:srgbClr val="92D050"/>
                </a:solidFill>
              </a:rPr>
              <a:t>Boron: </a:t>
            </a:r>
            <a:r>
              <a:rPr lang="en-GB" dirty="0"/>
              <a:t>Which frequency of boronization and which layer thickness and homogeneity is required? Low-Z dust?</a:t>
            </a:r>
          </a:p>
          <a:p>
            <a:pPr marL="742950" lvl="1" indent="-285750">
              <a:lnSpc>
                <a:spcPct val="95000"/>
              </a:lnSpc>
              <a:buFont typeface="Wingdings" panose="05000000000000000000" pitchFamily="2" charset="2"/>
              <a:buChar char="§"/>
            </a:pPr>
            <a:r>
              <a:rPr lang="en-GB" dirty="0">
                <a:solidFill>
                  <a:srgbClr val="FF0000"/>
                </a:solidFill>
              </a:rPr>
              <a:t>Tritium: </a:t>
            </a:r>
            <a:r>
              <a:rPr lang="en-GB" dirty="0"/>
              <a:t>How to monitor, quantify, and if required remove it under controlled conditions? Frequency?</a:t>
            </a:r>
          </a:p>
        </p:txBody>
      </p:sp>
    </p:spTree>
    <p:extLst>
      <p:ext uri="{BB962C8B-B14F-4D97-AF65-F5344CB8AC3E}">
        <p14:creationId xmlns:p14="http://schemas.microsoft.com/office/powerpoint/2010/main" val="300813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animBg="1"/>
      <p:bldP spid="31" grpId="0" animBg="1"/>
      <p:bldP spid="33" grpId="0" animBg="1"/>
      <p:bldP spid="34" grpId="0" animBg="1"/>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30AE2-43A7-61EB-FA4A-C783F818D54A}"/>
              </a:ext>
            </a:extLst>
          </p:cNvPr>
          <p:cNvSpPr>
            <a:spLocks noGrp="1"/>
          </p:cNvSpPr>
          <p:nvPr>
            <p:ph type="title"/>
          </p:nvPr>
        </p:nvSpPr>
        <p:spPr/>
        <p:txBody>
          <a:bodyPr/>
          <a:lstStyle/>
          <a:p>
            <a:r>
              <a:rPr lang="de-DE" dirty="0"/>
              <a:t>Agenda</a:t>
            </a:r>
          </a:p>
        </p:txBody>
      </p:sp>
      <p:sp>
        <p:nvSpPr>
          <p:cNvPr id="4" name="Foliennummernplatzhalter 3">
            <a:extLst>
              <a:ext uri="{FF2B5EF4-FFF2-40B4-BE49-F238E27FC236}">
                <a16:creationId xmlns:a16="http://schemas.microsoft.com/office/drawing/2014/main" id="{2099167A-4F54-5854-BD59-262DE9520F5A}"/>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pic>
        <p:nvPicPr>
          <p:cNvPr id="8" name="Grafik 7">
            <a:extLst>
              <a:ext uri="{FF2B5EF4-FFF2-40B4-BE49-F238E27FC236}">
                <a16:creationId xmlns:a16="http://schemas.microsoft.com/office/drawing/2014/main" id="{069019C0-766F-71FF-959D-CB23015BC3C2}"/>
              </a:ext>
            </a:extLst>
          </p:cNvPr>
          <p:cNvPicPr>
            <a:picLocks noChangeAspect="1"/>
          </p:cNvPicPr>
          <p:nvPr/>
        </p:nvPicPr>
        <p:blipFill>
          <a:blip r:embed="rId2"/>
          <a:stretch>
            <a:fillRect/>
          </a:stretch>
        </p:blipFill>
        <p:spPr>
          <a:xfrm>
            <a:off x="6851115" y="1461751"/>
            <a:ext cx="5143538" cy="3657627"/>
          </a:xfrm>
          <a:prstGeom prst="rect">
            <a:avLst/>
          </a:prstGeom>
        </p:spPr>
      </p:pic>
      <p:pic>
        <p:nvPicPr>
          <p:cNvPr id="10" name="Grafik 9">
            <a:extLst>
              <a:ext uri="{FF2B5EF4-FFF2-40B4-BE49-F238E27FC236}">
                <a16:creationId xmlns:a16="http://schemas.microsoft.com/office/drawing/2014/main" id="{F7B140C8-F213-C85C-D441-D3D072D69B5D}"/>
              </a:ext>
            </a:extLst>
          </p:cNvPr>
          <p:cNvPicPr>
            <a:picLocks noChangeAspect="1"/>
          </p:cNvPicPr>
          <p:nvPr/>
        </p:nvPicPr>
        <p:blipFill>
          <a:blip r:embed="rId3"/>
          <a:stretch>
            <a:fillRect/>
          </a:stretch>
        </p:blipFill>
        <p:spPr>
          <a:xfrm>
            <a:off x="508580" y="815987"/>
            <a:ext cx="4667284" cy="5467390"/>
          </a:xfrm>
          <a:prstGeom prst="rect">
            <a:avLst/>
          </a:prstGeom>
        </p:spPr>
      </p:pic>
    </p:spTree>
    <p:extLst>
      <p:ext uri="{BB962C8B-B14F-4D97-AF65-F5344CB8AC3E}">
        <p14:creationId xmlns:p14="http://schemas.microsoft.com/office/powerpoint/2010/main" val="139988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01E85-C5F8-5DD5-AB5D-7807F3D5D2F9}"/>
              </a:ext>
            </a:extLst>
          </p:cNvPr>
          <p:cNvSpPr>
            <a:spLocks noGrp="1"/>
          </p:cNvSpPr>
          <p:nvPr>
            <p:ph type="title"/>
          </p:nvPr>
        </p:nvSpPr>
        <p:spPr/>
        <p:txBody>
          <a:bodyPr/>
          <a:lstStyle/>
          <a:p>
            <a:r>
              <a:rPr lang="de-DE" dirty="0"/>
              <a:t>Next </a:t>
            </a:r>
            <a:r>
              <a:rPr lang="de-DE" dirty="0" err="1"/>
              <a:t>steps</a:t>
            </a:r>
            <a:r>
              <a:rPr lang="de-DE" dirty="0"/>
              <a:t>: 2026 </a:t>
            </a:r>
            <a:r>
              <a:rPr lang="de-DE" dirty="0" err="1"/>
              <a:t>activities</a:t>
            </a:r>
            <a:endParaRPr lang="de-DE" dirty="0"/>
          </a:p>
        </p:txBody>
      </p:sp>
      <p:sp>
        <p:nvSpPr>
          <p:cNvPr id="4" name="Foliennummernplatzhalter 3">
            <a:extLst>
              <a:ext uri="{FF2B5EF4-FFF2-40B4-BE49-F238E27FC236}">
                <a16:creationId xmlns:a16="http://schemas.microsoft.com/office/drawing/2014/main" id="{8D9D76B6-0F42-4716-B837-F9BED8819952}"/>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sp>
        <p:nvSpPr>
          <p:cNvPr id="5" name="TextBox 3">
            <a:extLst>
              <a:ext uri="{FF2B5EF4-FFF2-40B4-BE49-F238E27FC236}">
                <a16:creationId xmlns:a16="http://schemas.microsoft.com/office/drawing/2014/main" id="{6CDCB48B-9C8B-C282-3567-0C425DC4FE6F}"/>
              </a:ext>
            </a:extLst>
          </p:cNvPr>
          <p:cNvSpPr txBox="1"/>
          <p:nvPr/>
        </p:nvSpPr>
        <p:spPr bwMode="auto">
          <a:xfrm>
            <a:off x="508824" y="1238247"/>
            <a:ext cx="8968050" cy="92333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Activity sheets for each subproject activity in final iteration</a:t>
            </a:r>
          </a:p>
          <a:p>
            <a:pPr marL="285750" indent="-285750">
              <a:buFont typeface="Wingdings" panose="05000000000000000000" pitchFamily="2" charset="2"/>
              <a:buChar char="§"/>
            </a:pPr>
            <a:r>
              <a:rPr lang="en-US" dirty="0"/>
              <a:t>Upload to IDM into WPPWIE area for ACPs and SCPs as PMP_ANNEX2</a:t>
            </a:r>
          </a:p>
          <a:p>
            <a:pPr marL="285750" indent="-285750">
              <a:buFont typeface="Wingdings" panose="05000000000000000000" pitchFamily="2" charset="2"/>
              <a:buChar char="§"/>
            </a:pPr>
            <a:r>
              <a:rPr lang="en-US" dirty="0"/>
              <a:t>PMP will be updated with integral information in the next weeks and uploaded by EASTER</a:t>
            </a:r>
          </a:p>
        </p:txBody>
      </p:sp>
      <p:sp>
        <p:nvSpPr>
          <p:cNvPr id="6" name="TextBox 3">
            <a:extLst>
              <a:ext uri="{FF2B5EF4-FFF2-40B4-BE49-F238E27FC236}">
                <a16:creationId xmlns:a16="http://schemas.microsoft.com/office/drawing/2014/main" id="{C7751A5E-8383-1BDE-99B7-3E30A1D599F0}"/>
              </a:ext>
            </a:extLst>
          </p:cNvPr>
          <p:cNvSpPr txBox="1"/>
          <p:nvPr/>
        </p:nvSpPr>
        <p:spPr bwMode="auto">
          <a:xfrm>
            <a:off x="548929" y="4009520"/>
            <a:ext cx="8968050" cy="36933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Upload of Tasks, Deliverables and</a:t>
            </a:r>
          </a:p>
        </p:txBody>
      </p:sp>
    </p:spTree>
    <p:extLst>
      <p:ext uri="{BB962C8B-B14F-4D97-AF65-F5344CB8AC3E}">
        <p14:creationId xmlns:p14="http://schemas.microsoft.com/office/powerpoint/2010/main" val="134694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92B9-6C7C-B035-B09E-1928D7976F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2DABFE0-D3CE-72D8-7C10-D076A8B1EA96}"/>
              </a:ext>
            </a:extLst>
          </p:cNvPr>
          <p:cNvSpPr>
            <a:spLocks noGrp="1"/>
          </p:cNvSpPr>
          <p:nvPr>
            <p:ph type="title"/>
          </p:nvPr>
        </p:nvSpPr>
        <p:spPr/>
        <p:txBody>
          <a:bodyPr/>
          <a:lstStyle/>
          <a:p>
            <a:r>
              <a:rPr lang="de-DE" dirty="0"/>
              <a:t>Next </a:t>
            </a:r>
            <a:r>
              <a:rPr lang="de-DE" dirty="0" err="1"/>
              <a:t>steps</a:t>
            </a:r>
            <a:r>
              <a:rPr lang="de-DE" dirty="0"/>
              <a:t>: 2026 </a:t>
            </a:r>
            <a:r>
              <a:rPr lang="de-DE" dirty="0" err="1"/>
              <a:t>activities</a:t>
            </a:r>
            <a:r>
              <a:rPr lang="de-DE" dirty="0"/>
              <a:t> </a:t>
            </a:r>
            <a:r>
              <a:rPr lang="de-DE" dirty="0" err="1"/>
              <a:t>info</a:t>
            </a:r>
            <a:r>
              <a:rPr lang="de-DE" dirty="0"/>
              <a:t> in IDM</a:t>
            </a:r>
          </a:p>
        </p:txBody>
      </p:sp>
      <p:sp>
        <p:nvSpPr>
          <p:cNvPr id="4" name="Foliennummernplatzhalter 3">
            <a:extLst>
              <a:ext uri="{FF2B5EF4-FFF2-40B4-BE49-F238E27FC236}">
                <a16:creationId xmlns:a16="http://schemas.microsoft.com/office/drawing/2014/main" id="{BA50C22A-78DF-504B-14CC-A60E1C0F4147}"/>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
        <p:nvSpPr>
          <p:cNvPr id="5" name="TextBox 3">
            <a:extLst>
              <a:ext uri="{FF2B5EF4-FFF2-40B4-BE49-F238E27FC236}">
                <a16:creationId xmlns:a16="http://schemas.microsoft.com/office/drawing/2014/main" id="{10D2D884-4B6B-E8A2-7E91-1FC79091C3C6}"/>
              </a:ext>
            </a:extLst>
          </p:cNvPr>
          <p:cNvSpPr txBox="1"/>
          <p:nvPr/>
        </p:nvSpPr>
        <p:spPr bwMode="auto">
          <a:xfrm>
            <a:off x="508824" y="1013651"/>
            <a:ext cx="8968050" cy="92333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Activity sheets for each subproject activity in final iteration</a:t>
            </a:r>
          </a:p>
          <a:p>
            <a:pPr marL="285750" indent="-285750">
              <a:buFont typeface="Wingdings" panose="05000000000000000000" pitchFamily="2" charset="2"/>
              <a:buChar char="§"/>
            </a:pPr>
            <a:r>
              <a:rPr lang="en-US" dirty="0"/>
              <a:t>Upload to IDM into WPPWIE area for ACPs and SCPs as PMP_ANNEX2</a:t>
            </a:r>
          </a:p>
          <a:p>
            <a:pPr marL="285750" indent="-285750">
              <a:buFont typeface="Wingdings" panose="05000000000000000000" pitchFamily="2" charset="2"/>
              <a:buChar char="§"/>
            </a:pPr>
            <a:r>
              <a:rPr lang="en-US" dirty="0"/>
              <a:t>PMP will be updated with integral information in the next weeks and uploaded by EASTER</a:t>
            </a:r>
          </a:p>
        </p:txBody>
      </p:sp>
      <p:pic>
        <p:nvPicPr>
          <p:cNvPr id="7" name="Grafik 6">
            <a:extLst>
              <a:ext uri="{FF2B5EF4-FFF2-40B4-BE49-F238E27FC236}">
                <a16:creationId xmlns:a16="http://schemas.microsoft.com/office/drawing/2014/main" id="{8833CDE1-73D7-A750-6114-135D211ADBCF}"/>
              </a:ext>
            </a:extLst>
          </p:cNvPr>
          <p:cNvPicPr>
            <a:picLocks noChangeAspect="1"/>
          </p:cNvPicPr>
          <p:nvPr/>
        </p:nvPicPr>
        <p:blipFill>
          <a:blip r:embed="rId2"/>
          <a:stretch>
            <a:fillRect/>
          </a:stretch>
        </p:blipFill>
        <p:spPr>
          <a:xfrm>
            <a:off x="360040" y="2149124"/>
            <a:ext cx="11287208" cy="2952772"/>
          </a:xfrm>
          <a:prstGeom prst="rect">
            <a:avLst/>
          </a:prstGeom>
        </p:spPr>
      </p:pic>
      <p:sp>
        <p:nvSpPr>
          <p:cNvPr id="8" name="TextBox 3">
            <a:extLst>
              <a:ext uri="{FF2B5EF4-FFF2-40B4-BE49-F238E27FC236}">
                <a16:creationId xmlns:a16="http://schemas.microsoft.com/office/drawing/2014/main" id="{2513F845-207F-C242-20D4-66C970F675B0}"/>
              </a:ext>
            </a:extLst>
          </p:cNvPr>
          <p:cNvSpPr txBox="1"/>
          <p:nvPr/>
        </p:nvSpPr>
        <p:spPr bwMode="auto">
          <a:xfrm>
            <a:off x="388508" y="5405184"/>
            <a:ext cx="11225976" cy="92333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Update of Contact List from RUs required! Current list from 2022 outdated.</a:t>
            </a:r>
          </a:p>
          <a:p>
            <a:pPr marL="285750" indent="-285750">
              <a:buFont typeface="Wingdings" panose="05000000000000000000" pitchFamily="2" charset="2"/>
              <a:buChar char="§"/>
            </a:pPr>
            <a:r>
              <a:rPr lang="en-US" dirty="0"/>
              <a:t>List organized by PMU is on level of SCP and ACP provided January 2026, but some complaints when inviting </a:t>
            </a:r>
          </a:p>
          <a:p>
            <a:r>
              <a:rPr lang="en-US" dirty="0"/>
              <a:t>     SCP and ACP to this meeting (large RUs with multiple partners)</a:t>
            </a:r>
          </a:p>
        </p:txBody>
      </p:sp>
    </p:spTree>
    <p:extLst>
      <p:ext uri="{BB962C8B-B14F-4D97-AF65-F5344CB8AC3E}">
        <p14:creationId xmlns:p14="http://schemas.microsoft.com/office/powerpoint/2010/main" val="7914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8B379-093E-3BAA-CA08-5E978032BCCF}"/>
              </a:ext>
            </a:extLst>
          </p:cNvPr>
          <p:cNvSpPr>
            <a:spLocks noGrp="1"/>
          </p:cNvSpPr>
          <p:nvPr>
            <p:ph type="title"/>
          </p:nvPr>
        </p:nvSpPr>
        <p:spPr/>
        <p:txBody>
          <a:bodyPr/>
          <a:lstStyle/>
          <a:p>
            <a:r>
              <a:rPr lang="de-DE" dirty="0"/>
              <a:t>Next </a:t>
            </a:r>
            <a:r>
              <a:rPr lang="de-DE" dirty="0" err="1"/>
              <a:t>steps</a:t>
            </a:r>
            <a:r>
              <a:rPr lang="de-DE" dirty="0"/>
              <a:t>: 2026 </a:t>
            </a:r>
            <a:r>
              <a:rPr lang="de-DE" dirty="0" err="1"/>
              <a:t>activities</a:t>
            </a:r>
            <a:r>
              <a:rPr lang="de-DE" dirty="0"/>
              <a:t> </a:t>
            </a:r>
            <a:r>
              <a:rPr lang="de-DE" dirty="0" err="1"/>
              <a:t>info</a:t>
            </a:r>
            <a:r>
              <a:rPr lang="de-DE" dirty="0"/>
              <a:t> in IMS</a:t>
            </a:r>
          </a:p>
        </p:txBody>
      </p:sp>
      <p:sp>
        <p:nvSpPr>
          <p:cNvPr id="4" name="Foliennummernplatzhalter 3">
            <a:extLst>
              <a:ext uri="{FF2B5EF4-FFF2-40B4-BE49-F238E27FC236}">
                <a16:creationId xmlns:a16="http://schemas.microsoft.com/office/drawing/2014/main" id="{D86DF0E8-D39B-F99F-33A5-C5152378F276}"/>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5" name="TextBox 3">
            <a:extLst>
              <a:ext uri="{FF2B5EF4-FFF2-40B4-BE49-F238E27FC236}">
                <a16:creationId xmlns:a16="http://schemas.microsoft.com/office/drawing/2014/main" id="{50B62B29-9703-9B96-D0FA-9B90B94350D7}"/>
              </a:ext>
            </a:extLst>
          </p:cNvPr>
          <p:cNvSpPr txBox="1"/>
          <p:nvPr/>
        </p:nvSpPr>
        <p:spPr bwMode="auto">
          <a:xfrm>
            <a:off x="508823" y="1013651"/>
            <a:ext cx="9240765" cy="120032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Same procedure as in previous years</a:t>
            </a:r>
          </a:p>
          <a:p>
            <a:pPr marL="285750" indent="-285750">
              <a:buFont typeface="Wingdings" panose="05000000000000000000" pitchFamily="2" charset="2"/>
              <a:buChar char="§"/>
            </a:pPr>
            <a:r>
              <a:rPr lang="en-US" dirty="0"/>
              <a:t>Content of activity sheets for each subproject activity will be transferred into IMS</a:t>
            </a:r>
          </a:p>
          <a:p>
            <a:pPr marL="285750" indent="-285750">
              <a:buFont typeface="Wingdings" panose="05000000000000000000" pitchFamily="2" charset="2"/>
              <a:buChar char="§"/>
            </a:pPr>
            <a:r>
              <a:rPr lang="en-US" dirty="0"/>
              <a:t>Tasks and Deliverables will be transferred into IMS</a:t>
            </a:r>
          </a:p>
          <a:p>
            <a:pPr marL="285750" indent="-285750">
              <a:buFont typeface="Wingdings" panose="05000000000000000000" pitchFamily="2" charset="2"/>
              <a:buChar char="§"/>
            </a:pPr>
            <a:r>
              <a:rPr lang="en-US" dirty="0"/>
              <a:t>Deliverable Owner AND Scientific Contact Person of each participating RU must recommend </a:t>
            </a:r>
          </a:p>
        </p:txBody>
      </p:sp>
      <p:sp>
        <p:nvSpPr>
          <p:cNvPr id="6" name="TextBox 3">
            <a:extLst>
              <a:ext uri="{FF2B5EF4-FFF2-40B4-BE49-F238E27FC236}">
                <a16:creationId xmlns:a16="http://schemas.microsoft.com/office/drawing/2014/main" id="{04DD1656-572A-14A3-A0CC-000D4501850A}"/>
              </a:ext>
            </a:extLst>
          </p:cNvPr>
          <p:cNvSpPr txBox="1"/>
          <p:nvPr/>
        </p:nvSpPr>
        <p:spPr bwMode="auto">
          <a:xfrm>
            <a:off x="508822" y="2890578"/>
            <a:ext cx="9240765" cy="64633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US" dirty="0"/>
              <a:t>We hope to have all SP activities implemented next week and completed with all signature in two weeks </a:t>
            </a:r>
          </a:p>
        </p:txBody>
      </p:sp>
      <p:sp>
        <p:nvSpPr>
          <p:cNvPr id="7" name="Textfeld 6">
            <a:extLst>
              <a:ext uri="{FF2B5EF4-FFF2-40B4-BE49-F238E27FC236}">
                <a16:creationId xmlns:a16="http://schemas.microsoft.com/office/drawing/2014/main" id="{4C3F1F31-1D6C-B8B9-5DEA-275FF4C963C1}"/>
              </a:ext>
            </a:extLst>
          </p:cNvPr>
          <p:cNvSpPr txBox="1"/>
          <p:nvPr/>
        </p:nvSpPr>
        <p:spPr>
          <a:xfrm>
            <a:off x="449179" y="4600074"/>
            <a:ext cx="9934643" cy="954107"/>
          </a:xfrm>
          <a:prstGeom prst="rect">
            <a:avLst/>
          </a:prstGeom>
          <a:noFill/>
        </p:spPr>
        <p:txBody>
          <a:bodyPr wrap="none" rtlCol="0">
            <a:spAutoFit/>
          </a:bodyPr>
          <a:lstStyle/>
          <a:p>
            <a:pPr algn="l"/>
            <a:r>
              <a:rPr lang="de-DE" sz="2800" b="1" dirty="0" err="1"/>
              <a:t>If</a:t>
            </a:r>
            <a:r>
              <a:rPr lang="de-DE" sz="2800" b="1" dirty="0"/>
              <a:t> </a:t>
            </a:r>
            <a:r>
              <a:rPr lang="de-DE" sz="2800" b="1" dirty="0" err="1"/>
              <a:t>you</a:t>
            </a:r>
            <a:r>
              <a:rPr lang="de-DE" sz="2800" b="1" dirty="0"/>
              <a:t> </a:t>
            </a:r>
            <a:r>
              <a:rPr lang="de-DE" sz="2800" b="1" dirty="0" err="1"/>
              <a:t>have</a:t>
            </a:r>
            <a:r>
              <a:rPr lang="de-DE" sz="2800" b="1" dirty="0"/>
              <a:t> </a:t>
            </a:r>
            <a:r>
              <a:rPr lang="de-DE" sz="2800" b="1" dirty="0" err="1"/>
              <a:t>questions</a:t>
            </a:r>
            <a:r>
              <a:rPr lang="de-DE" sz="2800" b="1" dirty="0"/>
              <a:t> </a:t>
            </a:r>
            <a:r>
              <a:rPr lang="de-DE" sz="2800" b="1" dirty="0" err="1"/>
              <a:t>or</a:t>
            </a:r>
            <a:r>
              <a:rPr lang="de-DE" sz="2800" b="1" dirty="0"/>
              <a:t> </a:t>
            </a:r>
            <a:r>
              <a:rPr lang="de-DE" sz="2800" b="1" dirty="0" err="1"/>
              <a:t>comments</a:t>
            </a:r>
            <a:r>
              <a:rPr lang="de-DE" sz="2800" b="1" dirty="0"/>
              <a:t>, </a:t>
            </a:r>
            <a:r>
              <a:rPr lang="de-DE" sz="2800" b="1" dirty="0" err="1"/>
              <a:t>please</a:t>
            </a:r>
            <a:r>
              <a:rPr lang="de-DE" sz="2800" b="1" dirty="0"/>
              <a:t> send </a:t>
            </a:r>
            <a:r>
              <a:rPr lang="de-DE" sz="2800" b="1" dirty="0" err="1"/>
              <a:t>it</a:t>
            </a:r>
            <a:r>
              <a:rPr lang="de-DE" sz="2800" b="1" dirty="0"/>
              <a:t> </a:t>
            </a:r>
            <a:r>
              <a:rPr lang="de-DE" sz="2800" b="1" dirty="0" err="1"/>
              <a:t>to</a:t>
            </a:r>
            <a:r>
              <a:rPr lang="de-DE" sz="2800" b="1" dirty="0"/>
              <a:t> </a:t>
            </a:r>
            <a:r>
              <a:rPr lang="de-DE" sz="2800" b="1" dirty="0" err="1"/>
              <a:t>me</a:t>
            </a:r>
            <a:r>
              <a:rPr lang="de-DE" sz="2800" b="1" dirty="0"/>
              <a:t>, David,  </a:t>
            </a:r>
          </a:p>
          <a:p>
            <a:pPr algn="l"/>
            <a:r>
              <a:rPr lang="de-DE" sz="2800" b="1" dirty="0"/>
              <a:t>and </a:t>
            </a:r>
            <a:r>
              <a:rPr lang="de-DE" sz="2800" b="1" dirty="0" err="1"/>
              <a:t>the</a:t>
            </a:r>
            <a:r>
              <a:rPr lang="de-DE" sz="2800" b="1" dirty="0"/>
              <a:t> </a:t>
            </a:r>
            <a:r>
              <a:rPr lang="de-DE" sz="2800" b="1" dirty="0" err="1"/>
              <a:t>corresponding</a:t>
            </a:r>
            <a:r>
              <a:rPr lang="de-DE" sz="2800" b="1" dirty="0"/>
              <a:t> SPL </a:t>
            </a:r>
            <a:r>
              <a:rPr lang="de-DE" sz="2800" b="1" dirty="0" err="1"/>
              <a:t>as</a:t>
            </a:r>
            <a:r>
              <a:rPr lang="de-DE" sz="2800" b="1" dirty="0"/>
              <a:t> </a:t>
            </a:r>
            <a:r>
              <a:rPr lang="de-DE" sz="2800" b="1" dirty="0" err="1"/>
              <a:t>soon</a:t>
            </a:r>
            <a:r>
              <a:rPr lang="de-DE" sz="2800" b="1" dirty="0"/>
              <a:t> </a:t>
            </a:r>
            <a:r>
              <a:rPr lang="de-DE" sz="2800" b="1" dirty="0" err="1"/>
              <a:t>as</a:t>
            </a:r>
            <a:r>
              <a:rPr lang="de-DE" sz="2800" b="1" dirty="0"/>
              <a:t> possible.</a:t>
            </a:r>
          </a:p>
        </p:txBody>
      </p:sp>
    </p:spTree>
    <p:extLst>
      <p:ext uri="{BB962C8B-B14F-4D97-AF65-F5344CB8AC3E}">
        <p14:creationId xmlns:p14="http://schemas.microsoft.com/office/powerpoint/2010/main" val="2420344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89F08-10F7-532E-A4CD-A27A05CB82A4}"/>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492FD24-46E0-8F6E-1A5B-6E776E759A1B}"/>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2152ACB3-B819-EEFE-27D5-E28E623E6EF4}"/>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spTree>
    <p:extLst>
      <p:ext uri="{BB962C8B-B14F-4D97-AF65-F5344CB8AC3E}">
        <p14:creationId xmlns:p14="http://schemas.microsoft.com/office/powerpoint/2010/main" val="291228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0673B-070C-637A-B2A8-B9B523918103}"/>
              </a:ext>
            </a:extLst>
          </p:cNvPr>
          <p:cNvSpPr>
            <a:spLocks noGrp="1"/>
          </p:cNvSpPr>
          <p:nvPr>
            <p:ph type="title"/>
          </p:nvPr>
        </p:nvSpPr>
        <p:spPr>
          <a:xfrm>
            <a:off x="978569" y="184276"/>
            <a:ext cx="5816350" cy="457200"/>
          </a:xfrm>
        </p:spPr>
        <p:txBody>
          <a:bodyPr/>
          <a:lstStyle/>
          <a:p>
            <a:r>
              <a:rPr lang="de-DE" dirty="0"/>
              <a:t>2025 Final Summary WPPWIE</a:t>
            </a:r>
          </a:p>
        </p:txBody>
      </p:sp>
      <p:sp>
        <p:nvSpPr>
          <p:cNvPr id="5" name="Foliennummernplatzhalter 4">
            <a:extLst>
              <a:ext uri="{FF2B5EF4-FFF2-40B4-BE49-F238E27FC236}">
                <a16:creationId xmlns:a16="http://schemas.microsoft.com/office/drawing/2014/main" id="{6A2D118A-F6E7-1954-FE80-7511CE17FC31}"/>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3" name="Textfeld 2">
            <a:extLst>
              <a:ext uri="{FF2B5EF4-FFF2-40B4-BE49-F238E27FC236}">
                <a16:creationId xmlns:a16="http://schemas.microsoft.com/office/drawing/2014/main" id="{0A41FA09-146D-5F00-FC14-A51A47CFC957}"/>
              </a:ext>
            </a:extLst>
          </p:cNvPr>
          <p:cNvSpPr txBox="1"/>
          <p:nvPr/>
        </p:nvSpPr>
        <p:spPr>
          <a:xfrm>
            <a:off x="1078137" y="3581368"/>
            <a:ext cx="9413399" cy="618631"/>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ctr">
              <a:lnSpc>
                <a:spcPct val="95000"/>
              </a:lnSpc>
            </a:pPr>
            <a:r>
              <a:rPr lang="en-US" dirty="0"/>
              <a:t>All deliverables and milestones apart from (</a:t>
            </a:r>
            <a:r>
              <a:rPr lang="en-US" dirty="0" err="1"/>
              <a:t>i</a:t>
            </a:r>
            <a:r>
              <a:rPr lang="en-US" dirty="0"/>
              <a:t>) “ITER”-mirror cleaning from B and  (b) JET post-DT analysis were completed and achieved in time. </a:t>
            </a:r>
          </a:p>
        </p:txBody>
      </p:sp>
      <p:sp>
        <p:nvSpPr>
          <p:cNvPr id="4" name="Textfeld 3">
            <a:extLst>
              <a:ext uri="{FF2B5EF4-FFF2-40B4-BE49-F238E27FC236}">
                <a16:creationId xmlns:a16="http://schemas.microsoft.com/office/drawing/2014/main" id="{3DC8FB8D-FB7C-873B-768B-0494A28CDA85}"/>
              </a:ext>
            </a:extLst>
          </p:cNvPr>
          <p:cNvSpPr txBox="1"/>
          <p:nvPr/>
        </p:nvSpPr>
        <p:spPr>
          <a:xfrm>
            <a:off x="1050065" y="733876"/>
            <a:ext cx="9413400" cy="2723823"/>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dirty="0"/>
              <a:t>WPPWIE contributed significantly to the EUROfusion output in 2025</a:t>
            </a:r>
          </a:p>
          <a:p>
            <a:pPr marL="285750" indent="-285750" algn="l">
              <a:lnSpc>
                <a:spcPct val="95000"/>
              </a:lnSpc>
              <a:buFont typeface="Wingdings" panose="05000000000000000000" pitchFamily="2" charset="2"/>
              <a:buChar char="§"/>
            </a:pPr>
            <a:r>
              <a:rPr lang="en-US" dirty="0"/>
              <a:t>First contributions to urgent ITER questions in view of the new baseline </a:t>
            </a:r>
          </a:p>
          <a:p>
            <a:pPr algn="l">
              <a:lnSpc>
                <a:spcPct val="95000"/>
              </a:lnSpc>
            </a:pPr>
            <a:r>
              <a:rPr lang="en-US" dirty="0"/>
              <a:t>      and first wall material choice were achieved: PWIE with tungsten and boron /  </a:t>
            </a:r>
          </a:p>
          <a:p>
            <a:pPr algn="l">
              <a:lnSpc>
                <a:spcPct val="95000"/>
              </a:lnSpc>
            </a:pPr>
            <a:r>
              <a:rPr lang="en-US" dirty="0"/>
              <a:t>      fuel retention and removal  aspects / wall conditioning / predictive simulations </a:t>
            </a:r>
          </a:p>
          <a:p>
            <a:pPr marL="285750" indent="-285750" algn="l">
              <a:lnSpc>
                <a:spcPct val="95000"/>
              </a:lnSpc>
              <a:buFont typeface="Wingdings" panose="05000000000000000000" pitchFamily="2" charset="2"/>
              <a:buChar char="§"/>
            </a:pPr>
            <a:r>
              <a:rPr lang="en-US" dirty="0"/>
              <a:t>Advances in material qualification and support of tokamak experiments</a:t>
            </a:r>
          </a:p>
          <a:p>
            <a:pPr marL="285750" indent="-285750" algn="l">
              <a:lnSpc>
                <a:spcPct val="95000"/>
              </a:lnSpc>
              <a:buFont typeface="Wingdings" panose="05000000000000000000" pitchFamily="2" charset="2"/>
              <a:buChar char="§"/>
            </a:pPr>
            <a:r>
              <a:rPr lang="en-US" dirty="0"/>
              <a:t>Advances in simulations and validation of key PWIE and plasma boundary codes </a:t>
            </a:r>
          </a:p>
          <a:p>
            <a:pPr marL="285750" indent="-285750" algn="l">
              <a:lnSpc>
                <a:spcPct val="95000"/>
              </a:lnSpc>
              <a:buFont typeface="Wingdings" panose="05000000000000000000" pitchFamily="2" charset="2"/>
              <a:buChar char="§"/>
            </a:pPr>
            <a:r>
              <a:rPr lang="en-US" dirty="0"/>
              <a:t>Exploration of laser-based surface techniques  in laboratory and tokamak environment</a:t>
            </a:r>
          </a:p>
          <a:p>
            <a:pPr marL="285750" indent="-285750" algn="l">
              <a:lnSpc>
                <a:spcPct val="95000"/>
              </a:lnSpc>
              <a:buFont typeface="Wingdings" panose="05000000000000000000" pitchFamily="2" charset="2"/>
              <a:buChar char="§"/>
            </a:pPr>
            <a:r>
              <a:rPr lang="en-US" dirty="0"/>
              <a:t>Reference experiments to benchmark atomic and molecular data with novel diagnostics</a:t>
            </a:r>
          </a:p>
          <a:p>
            <a:pPr marL="285750" indent="-285750" algn="l">
              <a:lnSpc>
                <a:spcPct val="95000"/>
              </a:lnSpc>
              <a:buFont typeface="Wingdings" panose="05000000000000000000" pitchFamily="2" charset="2"/>
              <a:buChar char="§"/>
            </a:pPr>
            <a:r>
              <a:rPr lang="en-US" dirty="0"/>
              <a:t>Strong collaboration with WPTE, WPW7X, WPAC: experiments and modelling</a:t>
            </a:r>
          </a:p>
          <a:p>
            <a:pPr marL="285750" indent="-285750" algn="l">
              <a:lnSpc>
                <a:spcPct val="95000"/>
              </a:lnSpc>
              <a:buFont typeface="Wingdings" panose="05000000000000000000" pitchFamily="2" charset="2"/>
              <a:buChar char="§"/>
            </a:pPr>
            <a:r>
              <a:rPr lang="en-US" dirty="0"/>
              <a:t>Successful collaboration with WPDES, WPMAT, WPDIV in specific areas</a:t>
            </a:r>
          </a:p>
        </p:txBody>
      </p:sp>
      <p:sp>
        <p:nvSpPr>
          <p:cNvPr id="6" name="Textfeld 5">
            <a:extLst>
              <a:ext uri="{FF2B5EF4-FFF2-40B4-BE49-F238E27FC236}">
                <a16:creationId xmlns:a16="http://schemas.microsoft.com/office/drawing/2014/main" id="{AA30F043-794D-D4B3-E6F0-5641BF9D7587}"/>
              </a:ext>
            </a:extLst>
          </p:cNvPr>
          <p:cNvSpPr txBox="1"/>
          <p:nvPr/>
        </p:nvSpPr>
        <p:spPr>
          <a:xfrm>
            <a:off x="1034020" y="4612074"/>
            <a:ext cx="9457515" cy="881780"/>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ctr">
              <a:lnSpc>
                <a:spcPct val="95000"/>
              </a:lnSpc>
            </a:pPr>
            <a:r>
              <a:rPr lang="en-US" dirty="0"/>
              <a:t>Level 3 reporting has been completed and accepted!</a:t>
            </a:r>
          </a:p>
          <a:p>
            <a:pPr algn="ctr">
              <a:lnSpc>
                <a:spcPct val="95000"/>
              </a:lnSpc>
            </a:pPr>
            <a:r>
              <a:rPr lang="en-US" dirty="0"/>
              <a:t>23 Grant Deliverables Report for the period 2021-2025 close to completion!</a:t>
            </a:r>
          </a:p>
          <a:p>
            <a:pPr algn="ctr">
              <a:lnSpc>
                <a:spcPct val="95000"/>
              </a:lnSpc>
            </a:pPr>
            <a:r>
              <a:rPr lang="en-US" dirty="0"/>
              <a:t>Technical Report of WPPWIE in progress!</a:t>
            </a:r>
          </a:p>
        </p:txBody>
      </p:sp>
      <p:sp>
        <p:nvSpPr>
          <p:cNvPr id="7" name="Textfeld 6">
            <a:extLst>
              <a:ext uri="{FF2B5EF4-FFF2-40B4-BE49-F238E27FC236}">
                <a16:creationId xmlns:a16="http://schemas.microsoft.com/office/drawing/2014/main" id="{4067BDE7-C316-EE5C-0916-DF756DDFA512}"/>
              </a:ext>
            </a:extLst>
          </p:cNvPr>
          <p:cNvSpPr txBox="1"/>
          <p:nvPr/>
        </p:nvSpPr>
        <p:spPr>
          <a:xfrm>
            <a:off x="1078137" y="5710950"/>
            <a:ext cx="9457515" cy="677108"/>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ctr">
              <a:lnSpc>
                <a:spcPct val="95000"/>
              </a:lnSpc>
            </a:pPr>
            <a:r>
              <a:rPr lang="en-US" sz="2000" b="1" dirty="0">
                <a:solidFill>
                  <a:srgbClr val="FF0000"/>
                </a:solidFill>
              </a:rPr>
              <a:t>Thank you all for your contributions!</a:t>
            </a:r>
          </a:p>
          <a:p>
            <a:pPr algn="ctr">
              <a:lnSpc>
                <a:spcPct val="95000"/>
              </a:lnSpc>
            </a:pPr>
            <a:r>
              <a:rPr lang="en-US" sz="2000" b="1" dirty="0">
                <a:solidFill>
                  <a:srgbClr val="FF0000"/>
                </a:solidFill>
              </a:rPr>
              <a:t>Special thank to the Subproject Leaders and the Project Science Officer!</a:t>
            </a:r>
          </a:p>
        </p:txBody>
      </p:sp>
    </p:spTree>
    <p:extLst>
      <p:ext uri="{BB962C8B-B14F-4D97-AF65-F5344CB8AC3E}">
        <p14:creationId xmlns:p14="http://schemas.microsoft.com/office/powerpoint/2010/main" val="54818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51CB9-5656-35D8-FB08-671649D0746B}"/>
              </a:ext>
            </a:extLst>
          </p:cNvPr>
          <p:cNvSpPr>
            <a:spLocks noGrp="1"/>
          </p:cNvSpPr>
          <p:nvPr>
            <p:ph type="title"/>
          </p:nvPr>
        </p:nvSpPr>
        <p:spPr/>
        <p:txBody>
          <a:bodyPr/>
          <a:lstStyle/>
          <a:p>
            <a:r>
              <a:rPr lang="de-DE" dirty="0"/>
              <a:t>Next </a:t>
            </a:r>
            <a:r>
              <a:rPr lang="de-DE" dirty="0" err="1"/>
              <a:t>steps</a:t>
            </a:r>
            <a:endParaRPr lang="de-DE" dirty="0"/>
          </a:p>
        </p:txBody>
      </p:sp>
      <p:sp>
        <p:nvSpPr>
          <p:cNvPr id="3" name="Inhaltsplatzhalter 2">
            <a:extLst>
              <a:ext uri="{FF2B5EF4-FFF2-40B4-BE49-F238E27FC236}">
                <a16:creationId xmlns:a16="http://schemas.microsoft.com/office/drawing/2014/main" id="{B9FC0642-4920-9121-E9C5-BFFC93D892EC}"/>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BE4B880D-7A65-49E2-C4E4-F7608A2B1F6E}"/>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spTree>
    <p:extLst>
      <p:ext uri="{BB962C8B-B14F-4D97-AF65-F5344CB8AC3E}">
        <p14:creationId xmlns:p14="http://schemas.microsoft.com/office/powerpoint/2010/main" val="3930164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56B8A-31A9-149A-5BC0-1CC53A41BB2A}"/>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9AD957E-0124-83B4-CD7C-878B652823B1}"/>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E4479008-5808-5DA3-4F5B-481E92F5BC41}"/>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dirty="0">
              <a:solidFill>
                <a:prstClr val="white"/>
              </a:solidFill>
            </a:endParaRPr>
          </a:p>
        </p:txBody>
      </p:sp>
    </p:spTree>
    <p:extLst>
      <p:ext uri="{BB962C8B-B14F-4D97-AF65-F5344CB8AC3E}">
        <p14:creationId xmlns:p14="http://schemas.microsoft.com/office/powerpoint/2010/main" val="173679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2AB3D-1F63-D37A-D120-2CC220C35F54}"/>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620EC86D-9A9E-3239-1364-255BFB104BC3}"/>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3B7BE1B3-6B5E-504F-ECBB-C91E589A57D3}"/>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dirty="0">
              <a:solidFill>
                <a:prstClr val="white"/>
              </a:solidFill>
            </a:endParaRPr>
          </a:p>
        </p:txBody>
      </p:sp>
    </p:spTree>
    <p:extLst>
      <p:ext uri="{BB962C8B-B14F-4D97-AF65-F5344CB8AC3E}">
        <p14:creationId xmlns:p14="http://schemas.microsoft.com/office/powerpoint/2010/main" val="3083742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EE626-1F12-C931-E560-0859E82DA65A}"/>
              </a:ext>
            </a:extLst>
          </p:cNvPr>
          <p:cNvSpPr>
            <a:spLocks noGrp="1"/>
          </p:cNvSpPr>
          <p:nvPr>
            <p:ph type="title"/>
          </p:nvPr>
        </p:nvSpPr>
        <p:spPr/>
        <p:txBody>
          <a:bodyPr/>
          <a:lstStyle/>
          <a:p>
            <a:r>
              <a:rPr lang="de-DE" dirty="0"/>
              <a:t>Resources in WPPWIE in AWP 2026-2027</a:t>
            </a:r>
          </a:p>
        </p:txBody>
      </p:sp>
      <p:sp>
        <p:nvSpPr>
          <p:cNvPr id="4" name="Foliennummernplatzhalter 3">
            <a:extLst>
              <a:ext uri="{FF2B5EF4-FFF2-40B4-BE49-F238E27FC236}">
                <a16:creationId xmlns:a16="http://schemas.microsoft.com/office/drawing/2014/main" id="{FCBBA39A-334F-BCAB-4F28-53A1EED1DFCF}"/>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dirty="0">
              <a:solidFill>
                <a:prstClr val="white"/>
              </a:solidFill>
            </a:endParaRPr>
          </a:p>
        </p:txBody>
      </p:sp>
      <p:pic>
        <p:nvPicPr>
          <p:cNvPr id="3" name="Grafik 2" descr="Ein Bild, das Text, Screenshot, Schrift, Zahl enthält.&#10;&#10;KI-generierte Inhalte können fehlerhaft sein.">
            <a:extLst>
              <a:ext uri="{FF2B5EF4-FFF2-40B4-BE49-F238E27FC236}">
                <a16:creationId xmlns:a16="http://schemas.microsoft.com/office/drawing/2014/main" id="{42E12D90-0136-812C-FC27-29E445487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206" y="1638689"/>
            <a:ext cx="8161995" cy="3704621"/>
          </a:xfrm>
          <a:prstGeom prst="rect">
            <a:avLst/>
          </a:prstGeom>
        </p:spPr>
      </p:pic>
      <p:sp>
        <p:nvSpPr>
          <p:cNvPr id="5" name="Textfeld 4">
            <a:extLst>
              <a:ext uri="{FF2B5EF4-FFF2-40B4-BE49-F238E27FC236}">
                <a16:creationId xmlns:a16="http://schemas.microsoft.com/office/drawing/2014/main" id="{76D20027-5627-57DB-712D-E7B2AFFB9FCB}"/>
              </a:ext>
            </a:extLst>
          </p:cNvPr>
          <p:cNvSpPr txBox="1"/>
          <p:nvPr/>
        </p:nvSpPr>
        <p:spPr>
          <a:xfrm>
            <a:off x="224844" y="610136"/>
            <a:ext cx="11551298" cy="6247864"/>
          </a:xfrm>
          <a:prstGeom prst="rect">
            <a:avLst/>
          </a:prstGeom>
          <a:noFill/>
        </p:spPr>
        <p:txBody>
          <a:bodyPr wrap="square" rtlCol="0">
            <a:spAutoFit/>
          </a:bodyPr>
          <a:lstStyle/>
          <a:p>
            <a:pPr marL="342900" indent="-342900" algn="l">
              <a:buFont typeface="Wingdings" panose="05000000000000000000" pitchFamily="2" charset="2"/>
              <a:buChar char="§"/>
            </a:pPr>
            <a:r>
              <a:rPr lang="en-GB" sz="2000" noProof="0" dirty="0"/>
              <a:t>Resources in AWP 2026/2027 for PWIE are reduced by ~40% with respect to the average of 2021-2025</a:t>
            </a:r>
          </a:p>
          <a:p>
            <a:pPr marL="342900" indent="-342900" algn="l">
              <a:buFont typeface="Wingdings" panose="05000000000000000000" pitchFamily="2" charset="2"/>
              <a:buChar char="§"/>
            </a:pPr>
            <a:r>
              <a:rPr lang="en-GB" sz="2000" noProof="0" dirty="0"/>
              <a:t>About 33% reduction with respect to 2025 (WPPWIE resource profile and extra tasks in 2024/2025)</a:t>
            </a:r>
          </a:p>
          <a:p>
            <a:pPr marL="342900" indent="-342900" algn="l">
              <a:buFont typeface="Wingdings" panose="05000000000000000000" pitchFamily="2" charset="2"/>
              <a:buChar char="§"/>
            </a:pPr>
            <a:r>
              <a:rPr lang="en-GB" sz="2000" noProof="0" dirty="0"/>
              <a:t>Refocus and closure of different activities with extra budget in 2024/2025 for 2026-2027</a:t>
            </a:r>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endParaRPr lang="de-DE" sz="2000" b="1" dirty="0"/>
          </a:p>
          <a:p>
            <a:pPr marL="342900" indent="-342900" algn="l">
              <a:buFont typeface="Wingdings" panose="05000000000000000000" pitchFamily="2" charset="2"/>
              <a:buChar char="§"/>
            </a:pPr>
            <a:r>
              <a:rPr lang="en-GB" sz="2000" noProof="0" dirty="0"/>
              <a:t>Remaining reduction by closure/pause of a few physics area</a:t>
            </a:r>
            <a:r>
              <a:rPr lang="en-GB" sz="2000" dirty="0"/>
              <a:t>s (prioritisation including Program Manager)</a:t>
            </a:r>
            <a:endParaRPr lang="en-GB" sz="2000" noProof="0" dirty="0"/>
          </a:p>
          <a:p>
            <a:pPr marL="800100" lvl="1" indent="-342900">
              <a:buFont typeface="Wingdings" panose="05000000000000000000" pitchFamily="2" charset="2"/>
              <a:buChar char="§"/>
            </a:pPr>
            <a:r>
              <a:rPr lang="en-GB" sz="2000" noProof="0" dirty="0"/>
              <a:t>Closure or strong reduction of all T-lab studies [risk to lose labs is high]</a:t>
            </a:r>
          </a:p>
          <a:p>
            <a:pPr marL="800100" lvl="1" indent="-342900">
              <a:buFont typeface="Wingdings" panose="05000000000000000000" pitchFamily="2" charset="2"/>
              <a:buChar char="§"/>
            </a:pPr>
            <a:r>
              <a:rPr lang="en-GB" sz="2000" noProof="0" dirty="0"/>
              <a:t>Closure of dust related studies (tokamak analysis, predictions, modelling)  [risk to lose labs is high]</a:t>
            </a:r>
          </a:p>
          <a:p>
            <a:pPr marL="800100" lvl="1" indent="-342900">
              <a:buFont typeface="Wingdings" panose="05000000000000000000" pitchFamily="2" charset="2"/>
              <a:buChar char="§"/>
            </a:pPr>
            <a:r>
              <a:rPr lang="en-GB" sz="2000" dirty="0"/>
              <a:t>QSPA studies limited [budget to rebuild facilities from other area]</a:t>
            </a:r>
            <a:endParaRPr lang="en-GB" sz="2000" noProof="0" dirty="0"/>
          </a:p>
          <a:p>
            <a:pPr marL="800100" lvl="1" indent="-342900">
              <a:buFont typeface="Wingdings" panose="05000000000000000000" pitchFamily="2" charset="2"/>
              <a:buChar char="§"/>
            </a:pPr>
            <a:endParaRPr lang="de-DE" sz="2000" b="1" dirty="0"/>
          </a:p>
        </p:txBody>
      </p:sp>
    </p:spTree>
    <p:extLst>
      <p:ext uri="{BB962C8B-B14F-4D97-AF65-F5344CB8AC3E}">
        <p14:creationId xmlns:p14="http://schemas.microsoft.com/office/powerpoint/2010/main" val="122309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440B3-C9ED-79A8-463F-9858717FCC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1CE5E1-EDC6-848A-5B70-6FA7397B2A39}"/>
              </a:ext>
            </a:extLst>
          </p:cNvPr>
          <p:cNvSpPr>
            <a:spLocks noGrp="1"/>
          </p:cNvSpPr>
          <p:nvPr>
            <p:ph type="title"/>
          </p:nvPr>
        </p:nvSpPr>
        <p:spPr>
          <a:xfrm>
            <a:off x="978569" y="184276"/>
            <a:ext cx="5816350" cy="457200"/>
          </a:xfrm>
        </p:spPr>
        <p:txBody>
          <a:bodyPr/>
          <a:lstStyle/>
          <a:p>
            <a:r>
              <a:rPr lang="de-DE" dirty="0"/>
              <a:t>EUROfusion Prolongation 2026-2027</a:t>
            </a:r>
          </a:p>
        </p:txBody>
      </p:sp>
      <p:sp>
        <p:nvSpPr>
          <p:cNvPr id="5" name="Foliennummernplatzhalter 4">
            <a:extLst>
              <a:ext uri="{FF2B5EF4-FFF2-40B4-BE49-F238E27FC236}">
                <a16:creationId xmlns:a16="http://schemas.microsoft.com/office/drawing/2014/main" id="{4F5EB936-BBAC-B4AD-1FC6-1487525FDA0F}"/>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4" name="Textfeld 3">
            <a:extLst>
              <a:ext uri="{FF2B5EF4-FFF2-40B4-BE49-F238E27FC236}">
                <a16:creationId xmlns:a16="http://schemas.microsoft.com/office/drawing/2014/main" id="{22311903-9D37-A6AA-9789-C41E9CA76CA5}"/>
              </a:ext>
            </a:extLst>
          </p:cNvPr>
          <p:cNvSpPr txBox="1"/>
          <p:nvPr/>
        </p:nvSpPr>
        <p:spPr>
          <a:xfrm>
            <a:off x="661048" y="979362"/>
            <a:ext cx="10877241" cy="3776418"/>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dirty="0"/>
              <a:t>2021-2025 EUROfusion had significant underspending (e.g. delay of large projects e.g. PEX, DONES, DTT etc.)</a:t>
            </a:r>
          </a:p>
          <a:p>
            <a:pPr marL="285750" indent="-285750" algn="l">
              <a:lnSpc>
                <a:spcPct val="95000"/>
              </a:lnSpc>
              <a:buFont typeface="Wingdings" panose="05000000000000000000" pitchFamily="2" charset="2"/>
              <a:buChar char="§"/>
            </a:pPr>
            <a:r>
              <a:rPr lang="en-US" dirty="0"/>
              <a:t>European Commission requests adaption of EUROfusion structure, program, budget for the two-years-prolongation considering the underspending in the first five years</a:t>
            </a:r>
          </a:p>
          <a:p>
            <a:pPr marL="285750" indent="-285750" algn="l">
              <a:lnSpc>
                <a:spcPct val="95000"/>
              </a:lnSpc>
              <a:buFont typeface="Wingdings" panose="05000000000000000000" pitchFamily="2" charset="2"/>
              <a:buChar char="§"/>
            </a:pPr>
            <a:r>
              <a:rPr lang="en-US" dirty="0"/>
              <a:t>European Commission required a “new” proposal and foresees a full evaluation</a:t>
            </a:r>
          </a:p>
          <a:p>
            <a:pPr marL="285750" indent="-285750" algn="l">
              <a:lnSpc>
                <a:spcPct val="95000"/>
              </a:lnSpc>
              <a:buFont typeface="Wingdings" panose="05000000000000000000" pitchFamily="2" charset="2"/>
              <a:buChar char="§"/>
            </a:pPr>
            <a:r>
              <a:rPr lang="en-US" dirty="0"/>
              <a:t>EUROfusion Consortium submitted new program fit to the new boundary conditions (external panel evaluation)</a:t>
            </a:r>
          </a:p>
          <a:p>
            <a:pPr marL="285750" indent="-285750" algn="l">
              <a:lnSpc>
                <a:spcPct val="95000"/>
              </a:lnSpc>
              <a:buFont typeface="Wingdings" panose="05000000000000000000" pitchFamily="2" charset="2"/>
              <a:buChar char="§"/>
            </a:pPr>
            <a:r>
              <a:rPr lang="en-US" dirty="0"/>
              <a:t>European Commission is demanding a strict separation of phase 2021-2025 from phase 2026-2027</a:t>
            </a:r>
          </a:p>
          <a:p>
            <a:pPr marL="742950" lvl="1" indent="-285750">
              <a:lnSpc>
                <a:spcPct val="95000"/>
              </a:lnSpc>
              <a:buFont typeface="Wingdings" panose="05000000000000000000" pitchFamily="2" charset="2"/>
              <a:buChar char="§"/>
            </a:pPr>
            <a:r>
              <a:rPr lang="en-US" dirty="0"/>
              <a:t>Physics content: distinguishable from previous years</a:t>
            </a:r>
          </a:p>
          <a:p>
            <a:pPr marL="742950" lvl="1" indent="-285750">
              <a:lnSpc>
                <a:spcPct val="95000"/>
              </a:lnSpc>
              <a:buFont typeface="Wingdings" panose="05000000000000000000" pitchFamily="2" charset="2"/>
              <a:buChar char="§"/>
            </a:pPr>
            <a:r>
              <a:rPr lang="en-US" dirty="0"/>
              <a:t>Publications: separate WPPWIE pinboard entry for 2026-2027 for new activities and papers submitted</a:t>
            </a:r>
          </a:p>
          <a:p>
            <a:pPr marL="742950" lvl="1" indent="-285750">
              <a:lnSpc>
                <a:spcPct val="95000"/>
              </a:lnSpc>
              <a:buFont typeface="Wingdings" panose="05000000000000000000" pitchFamily="2" charset="2"/>
              <a:buChar char="§"/>
            </a:pPr>
            <a:r>
              <a:rPr lang="en-US" dirty="0"/>
              <a:t>Transfer only limited to few areas requested in 2025 and separate reporting</a:t>
            </a:r>
          </a:p>
          <a:p>
            <a:pPr marL="742950" lvl="1" indent="-285750">
              <a:lnSpc>
                <a:spcPct val="95000"/>
              </a:lnSpc>
              <a:buFont typeface="Wingdings" panose="05000000000000000000" pitchFamily="2" charset="2"/>
              <a:buChar char="§"/>
            </a:pPr>
            <a:r>
              <a:rPr lang="en-US" dirty="0"/>
              <a:t>Delayed or unused budget from 2021-2025 returned to EUROfusion central budget</a:t>
            </a:r>
          </a:p>
          <a:p>
            <a:pPr marL="285750" indent="-285750" algn="l">
              <a:lnSpc>
                <a:spcPct val="95000"/>
              </a:lnSpc>
              <a:buFont typeface="Wingdings" panose="05000000000000000000" pitchFamily="2" charset="2"/>
              <a:buChar char="§"/>
            </a:pPr>
            <a:endParaRPr lang="en-US" dirty="0"/>
          </a:p>
          <a:p>
            <a:pPr marL="285750" indent="-285750" algn="l">
              <a:lnSpc>
                <a:spcPct val="95000"/>
              </a:lnSpc>
              <a:buFont typeface="Wingdings" panose="05000000000000000000" pitchFamily="2" charset="2"/>
              <a:buChar char="§"/>
            </a:pPr>
            <a:r>
              <a:rPr lang="en-US" dirty="0"/>
              <a:t>Increase in complexity in comparison to first EUROfusion prolongation in 2019-2020</a:t>
            </a:r>
          </a:p>
          <a:p>
            <a:pPr marL="285750" indent="-285750" algn="l">
              <a:lnSpc>
                <a:spcPct val="95000"/>
              </a:lnSpc>
              <a:buFont typeface="Wingdings" panose="05000000000000000000" pitchFamily="2" charset="2"/>
              <a:buChar char="§"/>
            </a:pPr>
            <a:r>
              <a:rPr lang="en-US" dirty="0"/>
              <a:t>Impact on reporting, preparation, interaction, parallel bookkeeping, speed for preparation</a:t>
            </a:r>
          </a:p>
          <a:p>
            <a:pPr marL="285750" indent="-285750" algn="l">
              <a:lnSpc>
                <a:spcPct val="95000"/>
              </a:lnSpc>
              <a:buFont typeface="Wingdings" panose="05000000000000000000" pitchFamily="2" charset="2"/>
              <a:buChar char="§"/>
            </a:pPr>
            <a:r>
              <a:rPr lang="en-US" dirty="0"/>
              <a:t>Rise in uncertainty reflected in the time needed for preparation and available funding preparation</a:t>
            </a:r>
          </a:p>
        </p:txBody>
      </p:sp>
      <p:sp>
        <p:nvSpPr>
          <p:cNvPr id="9" name="Textfeld 8">
            <a:extLst>
              <a:ext uri="{FF2B5EF4-FFF2-40B4-BE49-F238E27FC236}">
                <a16:creationId xmlns:a16="http://schemas.microsoft.com/office/drawing/2014/main" id="{6FA1DA17-4817-22AB-F946-E9EEAFAF0D5F}"/>
              </a:ext>
            </a:extLst>
          </p:cNvPr>
          <p:cNvSpPr txBox="1"/>
          <p:nvPr/>
        </p:nvSpPr>
        <p:spPr>
          <a:xfrm>
            <a:off x="1025996" y="5049239"/>
            <a:ext cx="10055083" cy="384721"/>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ctr">
              <a:lnSpc>
                <a:spcPct val="95000"/>
              </a:lnSpc>
            </a:pPr>
            <a:r>
              <a:rPr lang="en-US" sz="2000" b="1" dirty="0">
                <a:solidFill>
                  <a:srgbClr val="FF0000"/>
                </a:solidFill>
              </a:rPr>
              <a:t>Note: the budget is preliminary until the European Commissions agrees to the proposal</a:t>
            </a:r>
          </a:p>
        </p:txBody>
      </p:sp>
    </p:spTree>
    <p:extLst>
      <p:ext uri="{BB962C8B-B14F-4D97-AF65-F5344CB8AC3E}">
        <p14:creationId xmlns:p14="http://schemas.microsoft.com/office/powerpoint/2010/main" val="113282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B21F7-E8C5-CE01-E1FC-8EEE7AFFC1B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14AB63-8305-E3BA-6EE7-83514164C435}"/>
              </a:ext>
            </a:extLst>
          </p:cNvPr>
          <p:cNvSpPr>
            <a:spLocks noGrp="1"/>
          </p:cNvSpPr>
          <p:nvPr>
            <p:ph type="title"/>
          </p:nvPr>
        </p:nvSpPr>
        <p:spPr>
          <a:xfrm>
            <a:off x="978569" y="184276"/>
            <a:ext cx="5816350" cy="457200"/>
          </a:xfrm>
        </p:spPr>
        <p:txBody>
          <a:bodyPr/>
          <a:lstStyle/>
          <a:p>
            <a:r>
              <a:rPr lang="de-DE" dirty="0"/>
              <a:t>EUROfusion Prolongation 2026-2027</a:t>
            </a:r>
          </a:p>
        </p:txBody>
      </p:sp>
      <p:sp>
        <p:nvSpPr>
          <p:cNvPr id="5" name="Foliennummernplatzhalter 4">
            <a:extLst>
              <a:ext uri="{FF2B5EF4-FFF2-40B4-BE49-F238E27FC236}">
                <a16:creationId xmlns:a16="http://schemas.microsoft.com/office/drawing/2014/main" id="{3FAEA4E2-26F8-0F91-BF82-F645CDD0DD3B}"/>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7" name="Textfeld 6">
            <a:extLst>
              <a:ext uri="{FF2B5EF4-FFF2-40B4-BE49-F238E27FC236}">
                <a16:creationId xmlns:a16="http://schemas.microsoft.com/office/drawing/2014/main" id="{425F25DA-A8EE-A0FC-8E78-57975C938BAE}"/>
              </a:ext>
            </a:extLst>
          </p:cNvPr>
          <p:cNvSpPr txBox="1"/>
          <p:nvPr/>
        </p:nvSpPr>
        <p:spPr>
          <a:xfrm>
            <a:off x="385013" y="1036598"/>
            <a:ext cx="11421979" cy="3250121"/>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dirty="0"/>
              <a:t>What are the consequences for WPPWIE?</a:t>
            </a:r>
          </a:p>
          <a:p>
            <a:pPr marL="285750" indent="-285750" algn="l">
              <a:lnSpc>
                <a:spcPct val="95000"/>
              </a:lnSpc>
              <a:buFont typeface="Wingdings" panose="05000000000000000000" pitchFamily="2" charset="2"/>
              <a:buChar char="§"/>
            </a:pPr>
            <a:r>
              <a:rPr lang="en-US" dirty="0"/>
              <a:t>WPPWIE remained an independent WP and was not closed/combined/integrated!</a:t>
            </a:r>
          </a:p>
          <a:p>
            <a:pPr marL="285750" indent="-285750" algn="l">
              <a:lnSpc>
                <a:spcPct val="95000"/>
              </a:lnSpc>
              <a:buFont typeface="Wingdings" panose="05000000000000000000" pitchFamily="2" charset="2"/>
              <a:buChar char="§"/>
            </a:pPr>
            <a:r>
              <a:rPr lang="en-US" dirty="0"/>
              <a:t>WPPWIE budget increased substantially from 2021 until 2025 by about a factor 2 </a:t>
            </a:r>
          </a:p>
          <a:p>
            <a:pPr marL="285750" indent="-285750" algn="l">
              <a:lnSpc>
                <a:spcPct val="95000"/>
              </a:lnSpc>
              <a:buFont typeface="Wingdings" panose="05000000000000000000" pitchFamily="2" charset="2"/>
              <a:buChar char="§"/>
            </a:pPr>
            <a:r>
              <a:rPr lang="en-US" dirty="0"/>
              <a:t>WPPWIE budget of 2026 is about 40%  below the budget of 2025, but only 7% below the five-years-average</a:t>
            </a:r>
          </a:p>
          <a:p>
            <a:pPr marL="285750" indent="-285750" algn="l">
              <a:lnSpc>
                <a:spcPct val="95000"/>
              </a:lnSpc>
              <a:buFont typeface="Wingdings" panose="05000000000000000000" pitchFamily="2" charset="2"/>
              <a:buChar char="§"/>
            </a:pPr>
            <a:r>
              <a:rPr lang="en-US" dirty="0"/>
              <a:t>Refocus WPPWIE on the main PWIE activities</a:t>
            </a:r>
          </a:p>
          <a:p>
            <a:pPr marL="285750" indent="-285750" algn="l">
              <a:lnSpc>
                <a:spcPct val="95000"/>
              </a:lnSpc>
              <a:buFont typeface="Wingdings" panose="05000000000000000000" pitchFamily="2" charset="2"/>
              <a:buChar char="§"/>
            </a:pPr>
            <a:r>
              <a:rPr lang="en-US" dirty="0"/>
              <a:t>Reduce the number of Activities and Deliverables in subprojects</a:t>
            </a:r>
          </a:p>
          <a:p>
            <a:pPr marL="285750" indent="-285750" algn="l">
              <a:lnSpc>
                <a:spcPct val="95000"/>
              </a:lnSpc>
              <a:buFont typeface="Wingdings" panose="05000000000000000000" pitchFamily="2" charset="2"/>
              <a:buChar char="§"/>
            </a:pPr>
            <a:r>
              <a:rPr lang="en-US" dirty="0"/>
              <a:t>Adapt the support of plasma facilities and analysis devices</a:t>
            </a:r>
          </a:p>
          <a:p>
            <a:pPr algn="l">
              <a:lnSpc>
                <a:spcPct val="95000"/>
              </a:lnSpc>
            </a:pPr>
            <a:endParaRPr lang="en-US" dirty="0"/>
          </a:p>
          <a:p>
            <a:pPr marL="285750" indent="-285750" algn="l">
              <a:lnSpc>
                <a:spcPct val="95000"/>
              </a:lnSpc>
              <a:buFont typeface="Wingdings" panose="05000000000000000000" pitchFamily="2" charset="2"/>
              <a:buChar char="§"/>
            </a:pPr>
            <a:r>
              <a:rPr lang="en-US" dirty="0"/>
              <a:t>Prioritization of science topics and ensure remaining projects have critical mass to provide significant scientific output</a:t>
            </a:r>
          </a:p>
          <a:p>
            <a:pPr marL="742950" lvl="1" indent="-285750">
              <a:lnSpc>
                <a:spcPct val="95000"/>
              </a:lnSpc>
              <a:buFont typeface="Wingdings" panose="05000000000000000000" pitchFamily="2" charset="2"/>
              <a:buChar char="§"/>
            </a:pPr>
            <a:r>
              <a:rPr lang="en-US" dirty="0"/>
              <a:t>Skip activities with T operation in </a:t>
            </a:r>
            <a:r>
              <a:rPr lang="en-US" dirty="0" err="1"/>
              <a:t>Saclay</a:t>
            </a:r>
            <a:r>
              <a:rPr lang="en-US" dirty="0"/>
              <a:t> (high cost) in 2026 and 2027</a:t>
            </a:r>
          </a:p>
          <a:p>
            <a:pPr marL="742950" lvl="1" indent="-285750">
              <a:lnSpc>
                <a:spcPct val="95000"/>
              </a:lnSpc>
              <a:buFont typeface="Wingdings" panose="05000000000000000000" pitchFamily="2" charset="2"/>
              <a:buChar char="§"/>
            </a:pPr>
            <a:r>
              <a:rPr lang="en-US" dirty="0"/>
              <a:t>Skip activities with metallic tokamak dust and safety assessment (mainly WEST) in 2026 and 2027</a:t>
            </a:r>
          </a:p>
          <a:p>
            <a:pPr marL="742950" lvl="1" indent="-285750">
              <a:lnSpc>
                <a:spcPct val="95000"/>
              </a:lnSpc>
              <a:buFont typeface="Wingdings" panose="05000000000000000000" pitchFamily="2" charset="2"/>
              <a:buChar char="§"/>
            </a:pPr>
            <a:r>
              <a:rPr lang="en-US" dirty="0"/>
              <a:t>Skip activities at QSPA facilities (challenge to operate) =&gt; Additional funding  by the EUROfusion PM obtained</a:t>
            </a:r>
          </a:p>
        </p:txBody>
      </p:sp>
      <p:sp>
        <p:nvSpPr>
          <p:cNvPr id="8" name="Textfeld 7">
            <a:extLst>
              <a:ext uri="{FF2B5EF4-FFF2-40B4-BE49-F238E27FC236}">
                <a16:creationId xmlns:a16="http://schemas.microsoft.com/office/drawing/2014/main" id="{036435D3-29E9-BC52-2E0E-322BCE365660}"/>
              </a:ext>
            </a:extLst>
          </p:cNvPr>
          <p:cNvSpPr txBox="1"/>
          <p:nvPr/>
        </p:nvSpPr>
        <p:spPr>
          <a:xfrm>
            <a:off x="425116" y="5137451"/>
            <a:ext cx="11421978" cy="677108"/>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ctr">
              <a:lnSpc>
                <a:spcPct val="95000"/>
              </a:lnSpc>
            </a:pPr>
            <a:r>
              <a:rPr lang="en-US" sz="2000" b="1" dirty="0">
                <a:solidFill>
                  <a:srgbClr val="FF0000"/>
                </a:solidFill>
              </a:rPr>
              <a:t>PL and Subproject Leaders prepared a best as possible </a:t>
            </a:r>
            <a:r>
              <a:rPr lang="en-US" sz="2000" b="1" dirty="0" err="1">
                <a:solidFill>
                  <a:srgbClr val="FF0000"/>
                </a:solidFill>
              </a:rPr>
              <a:t>programme</a:t>
            </a:r>
            <a:r>
              <a:rPr lang="en-US" sz="2000" b="1" dirty="0">
                <a:solidFill>
                  <a:srgbClr val="FF0000"/>
                </a:solidFill>
              </a:rPr>
              <a:t> under the given boundary conditions</a:t>
            </a:r>
          </a:p>
          <a:p>
            <a:pPr algn="ctr">
              <a:lnSpc>
                <a:spcPct val="95000"/>
              </a:lnSpc>
            </a:pPr>
            <a:r>
              <a:rPr lang="en-US" sz="2000" b="1" dirty="0">
                <a:solidFill>
                  <a:srgbClr val="FF0000"/>
                </a:solidFill>
              </a:rPr>
              <a:t>Still final adaptations are ongoing considering feedback from laboratories</a:t>
            </a:r>
          </a:p>
        </p:txBody>
      </p:sp>
    </p:spTree>
    <p:extLst>
      <p:ext uri="{BB962C8B-B14F-4D97-AF65-F5344CB8AC3E}">
        <p14:creationId xmlns:p14="http://schemas.microsoft.com/office/powerpoint/2010/main" val="4618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AB750-CACA-3D15-0561-D5B29A1AFD4A}"/>
              </a:ext>
            </a:extLst>
          </p:cNvPr>
          <p:cNvSpPr>
            <a:spLocks noGrp="1"/>
          </p:cNvSpPr>
          <p:nvPr>
            <p:ph type="title"/>
          </p:nvPr>
        </p:nvSpPr>
        <p:spPr/>
        <p:txBody>
          <a:bodyPr/>
          <a:lstStyle/>
          <a:p>
            <a:r>
              <a:rPr lang="de-DE" dirty="0"/>
              <a:t>WPPWIE </a:t>
            </a:r>
            <a:r>
              <a:rPr lang="de-DE" dirty="0" err="1"/>
              <a:t>Structure</a:t>
            </a:r>
            <a:r>
              <a:rPr lang="de-DE" dirty="0"/>
              <a:t> 2026-2027</a:t>
            </a:r>
          </a:p>
        </p:txBody>
      </p:sp>
      <p:sp>
        <p:nvSpPr>
          <p:cNvPr id="4" name="Foliennummernplatzhalter 3">
            <a:extLst>
              <a:ext uri="{FF2B5EF4-FFF2-40B4-BE49-F238E27FC236}">
                <a16:creationId xmlns:a16="http://schemas.microsoft.com/office/drawing/2014/main" id="{604FD6F5-72FB-0DF2-37AC-D2CB01353C06}"/>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graphicFrame>
        <p:nvGraphicFramePr>
          <p:cNvPr id="5" name="Diagramm 4">
            <a:extLst>
              <a:ext uri="{FF2B5EF4-FFF2-40B4-BE49-F238E27FC236}">
                <a16:creationId xmlns:a16="http://schemas.microsoft.com/office/drawing/2014/main" id="{D4382080-71E7-72B3-280C-582D5EB61056}"/>
              </a:ext>
            </a:extLst>
          </p:cNvPr>
          <p:cNvGraphicFramePr/>
          <p:nvPr>
            <p:extLst>
              <p:ext uri="{D42A27DB-BD31-4B8C-83A1-F6EECF244321}">
                <p14:modId xmlns:p14="http://schemas.microsoft.com/office/powerpoint/2010/main" val="3431270324"/>
              </p:ext>
            </p:extLst>
          </p:nvPr>
        </p:nvGraphicFramePr>
        <p:xfrm>
          <a:off x="1707147" y="366741"/>
          <a:ext cx="8128000" cy="2986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 7">
            <a:extLst>
              <a:ext uri="{FF2B5EF4-FFF2-40B4-BE49-F238E27FC236}">
                <a16:creationId xmlns:a16="http://schemas.microsoft.com/office/drawing/2014/main" id="{D473DB0A-7EE1-F681-6C25-E442426408D1}"/>
              </a:ext>
            </a:extLst>
          </p:cNvPr>
          <p:cNvGraphicFramePr/>
          <p:nvPr>
            <p:extLst>
              <p:ext uri="{D42A27DB-BD31-4B8C-83A1-F6EECF244321}">
                <p14:modId xmlns:p14="http://schemas.microsoft.com/office/powerpoint/2010/main" val="878754930"/>
              </p:ext>
            </p:extLst>
          </p:nvPr>
        </p:nvGraphicFramePr>
        <p:xfrm>
          <a:off x="1721368" y="2923674"/>
          <a:ext cx="8256819" cy="30863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0494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713DE-F246-675B-EF3D-EE1C2A0FE7FE}"/>
              </a:ext>
            </a:extLst>
          </p:cNvPr>
          <p:cNvSpPr>
            <a:spLocks noGrp="1"/>
          </p:cNvSpPr>
          <p:nvPr>
            <p:ph type="title"/>
          </p:nvPr>
        </p:nvSpPr>
        <p:spPr/>
        <p:txBody>
          <a:bodyPr/>
          <a:lstStyle/>
          <a:p>
            <a:r>
              <a:rPr lang="de-DE" dirty="0" err="1"/>
              <a:t>Objectives</a:t>
            </a:r>
            <a:r>
              <a:rPr lang="de-DE" dirty="0"/>
              <a:t> I</a:t>
            </a:r>
          </a:p>
        </p:txBody>
      </p:sp>
      <p:sp>
        <p:nvSpPr>
          <p:cNvPr id="4" name="Foliennummernplatzhalter 3">
            <a:extLst>
              <a:ext uri="{FF2B5EF4-FFF2-40B4-BE49-F238E27FC236}">
                <a16:creationId xmlns:a16="http://schemas.microsoft.com/office/drawing/2014/main" id="{90D4561B-F3DE-5518-7EDB-1FFE761710CC}"/>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8" name="Textfeld 7">
            <a:extLst>
              <a:ext uri="{FF2B5EF4-FFF2-40B4-BE49-F238E27FC236}">
                <a16:creationId xmlns:a16="http://schemas.microsoft.com/office/drawing/2014/main" id="{5CCD5B49-88C6-BC8E-CAFE-ADE8E6475599}"/>
              </a:ext>
            </a:extLst>
          </p:cNvPr>
          <p:cNvSpPr txBox="1"/>
          <p:nvPr/>
        </p:nvSpPr>
        <p:spPr>
          <a:xfrm>
            <a:off x="645691" y="729830"/>
            <a:ext cx="11053010" cy="230832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algn="just"/>
            <a:r>
              <a:rPr lang="en-US" dirty="0"/>
              <a:t>The long-term goals of WPPWIE are to provide information related to Plasma-Wall Interaction and Exhaust (PWIE) physics and associated technological aspects, which are crucial for the completion of ITER with first wall components made of tungsten (W), for the successful and safe operation of ITER in the SRO (Scientific Research Operation [Pitts 2025]) and DT-1 (Deuterium-Tritium Operation [</a:t>
            </a:r>
            <a:r>
              <a:rPr lang="en-US" dirty="0" err="1"/>
              <a:t>Loarte</a:t>
            </a:r>
            <a:r>
              <a:rPr lang="en-US" dirty="0"/>
              <a:t> 2025]) phase, and to provide viable information regarding PWIE aspects for a reactor-class device exposed to high neutron fluxes such as DEMO or a fusion pilot plant. The objectives of WPPWIE in 2026-27 are to a large extend in-line with the 2025 objectives, which have - in comparison to the original objectives of 2021 - already been shifted towards the new ITER needs associated with the new research baseline and exchange of the first wall material from Be to W in the main chamber. </a:t>
            </a:r>
            <a:endParaRPr lang="de-DE" dirty="0"/>
          </a:p>
        </p:txBody>
      </p:sp>
      <p:sp>
        <p:nvSpPr>
          <p:cNvPr id="9" name="Textfeld 8">
            <a:extLst>
              <a:ext uri="{FF2B5EF4-FFF2-40B4-BE49-F238E27FC236}">
                <a16:creationId xmlns:a16="http://schemas.microsoft.com/office/drawing/2014/main" id="{1505E057-C492-3295-C4C8-8FFD901E0D31}"/>
              </a:ext>
            </a:extLst>
          </p:cNvPr>
          <p:cNvSpPr txBox="1"/>
          <p:nvPr/>
        </p:nvSpPr>
        <p:spPr>
          <a:xfrm>
            <a:off x="645691" y="3420978"/>
            <a:ext cx="11101141" cy="2198294"/>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nSpc>
                <a:spcPct val="95000"/>
              </a:lnSpc>
              <a:spcAft>
                <a:spcPts val="800"/>
              </a:spcAft>
              <a:buFont typeface="Wingdings" panose="05000000000000000000" pitchFamily="2" charset="2"/>
              <a:buChar char="§"/>
            </a:pPr>
            <a:r>
              <a:rPr lang="en-US" i="1" dirty="0"/>
              <a:t>Support ITER plasma-facing components (PFC) qualification, performance assessment, and lifetime estimations regarding limiter start-up, L-mode plasmas (SRO) and H-mode burning plasma conditions (DT-1)</a:t>
            </a:r>
          </a:p>
          <a:p>
            <a:pPr marL="285750" indent="-285750">
              <a:lnSpc>
                <a:spcPct val="95000"/>
              </a:lnSpc>
              <a:spcAft>
                <a:spcPts val="800"/>
              </a:spcAft>
              <a:buFont typeface="Wingdings" panose="05000000000000000000" pitchFamily="2" charset="2"/>
              <a:buChar char="§"/>
            </a:pPr>
            <a:r>
              <a:rPr lang="en-US" i="1" dirty="0"/>
              <a:t>Support ITER regarding the usage of boronization, its impact on fuel retention, and explore ways of efficient fuel removal</a:t>
            </a:r>
          </a:p>
          <a:p>
            <a:pPr marL="285750" indent="-285750">
              <a:lnSpc>
                <a:spcPct val="95000"/>
              </a:lnSpc>
              <a:spcAft>
                <a:spcPts val="800"/>
              </a:spcAft>
              <a:buFont typeface="Wingdings" panose="05000000000000000000" pitchFamily="2" charset="2"/>
              <a:buChar char="§"/>
            </a:pPr>
            <a:r>
              <a:rPr lang="en-US" i="1" dirty="0"/>
              <a:t>Support ITER regarding tungsten migration (erosion, transport, deposition, screening) and boron migration (erosion, transport, deposition, mixing)</a:t>
            </a:r>
            <a:endParaRPr lang="en-US" sz="1500" i="1" dirty="0"/>
          </a:p>
          <a:p>
            <a:pPr>
              <a:lnSpc>
                <a:spcPct val="95000"/>
              </a:lnSpc>
              <a:spcAft>
                <a:spcPts val="800"/>
              </a:spcAft>
            </a:pPr>
            <a:r>
              <a:rPr lang="en-US" sz="1500" dirty="0"/>
              <a:t>      [All three in strong collaboration with WPTE an WPTM]</a:t>
            </a:r>
          </a:p>
        </p:txBody>
      </p:sp>
      <p:sp>
        <p:nvSpPr>
          <p:cNvPr id="10" name="Textfeld 9">
            <a:extLst>
              <a:ext uri="{FF2B5EF4-FFF2-40B4-BE49-F238E27FC236}">
                <a16:creationId xmlns:a16="http://schemas.microsoft.com/office/drawing/2014/main" id="{AE517807-C994-FF78-5A82-8493DF4B320D}"/>
              </a:ext>
            </a:extLst>
          </p:cNvPr>
          <p:cNvSpPr txBox="1"/>
          <p:nvPr/>
        </p:nvSpPr>
        <p:spPr>
          <a:xfrm>
            <a:off x="1028353" y="5799490"/>
            <a:ext cx="10055083" cy="530915"/>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ctr">
              <a:lnSpc>
                <a:spcPct val="95000"/>
              </a:lnSpc>
            </a:pPr>
            <a:r>
              <a:rPr lang="en-US" sz="1500" b="1" dirty="0">
                <a:solidFill>
                  <a:srgbClr val="FF0000"/>
                </a:solidFill>
              </a:rPr>
              <a:t>Note: Collaboration Agreements between EUROfusion and ITER in four areas are in signature process: </a:t>
            </a:r>
          </a:p>
          <a:p>
            <a:pPr algn="ctr">
              <a:lnSpc>
                <a:spcPct val="95000"/>
              </a:lnSpc>
            </a:pPr>
            <a:r>
              <a:rPr lang="en-US" sz="1500" b="1" dirty="0">
                <a:solidFill>
                  <a:srgbClr val="FF0000"/>
                </a:solidFill>
              </a:rPr>
              <a:t>ITER is also a key European Device! </a:t>
            </a:r>
          </a:p>
        </p:txBody>
      </p:sp>
    </p:spTree>
    <p:extLst>
      <p:ext uri="{BB962C8B-B14F-4D97-AF65-F5344CB8AC3E}">
        <p14:creationId xmlns:p14="http://schemas.microsoft.com/office/powerpoint/2010/main" val="314282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C5613-7D6C-28D8-5FE4-BE9606850B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94B59C-4779-B9EF-225E-720CE8C31764}"/>
              </a:ext>
            </a:extLst>
          </p:cNvPr>
          <p:cNvSpPr>
            <a:spLocks noGrp="1"/>
          </p:cNvSpPr>
          <p:nvPr>
            <p:ph type="title"/>
          </p:nvPr>
        </p:nvSpPr>
        <p:spPr/>
        <p:txBody>
          <a:bodyPr/>
          <a:lstStyle/>
          <a:p>
            <a:r>
              <a:rPr lang="de-DE" dirty="0" err="1"/>
              <a:t>Objectives</a:t>
            </a:r>
            <a:r>
              <a:rPr lang="de-DE" dirty="0"/>
              <a:t> II</a:t>
            </a:r>
          </a:p>
        </p:txBody>
      </p:sp>
      <p:sp>
        <p:nvSpPr>
          <p:cNvPr id="4" name="Foliennummernplatzhalter 3">
            <a:extLst>
              <a:ext uri="{FF2B5EF4-FFF2-40B4-BE49-F238E27FC236}">
                <a16:creationId xmlns:a16="http://schemas.microsoft.com/office/drawing/2014/main" id="{4273A623-9D05-C4B2-CB23-3FCE297A48DF}"/>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9" name="Textfeld 8">
            <a:extLst>
              <a:ext uri="{FF2B5EF4-FFF2-40B4-BE49-F238E27FC236}">
                <a16:creationId xmlns:a16="http://schemas.microsoft.com/office/drawing/2014/main" id="{B5EE6330-372E-B8BE-72C3-1A15E822B337}"/>
              </a:ext>
            </a:extLst>
          </p:cNvPr>
          <p:cNvSpPr txBox="1"/>
          <p:nvPr/>
        </p:nvSpPr>
        <p:spPr>
          <a:xfrm>
            <a:off x="645691" y="1034723"/>
            <a:ext cx="11101141" cy="1935145"/>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nSpc>
                <a:spcPct val="95000"/>
              </a:lnSpc>
              <a:spcAft>
                <a:spcPts val="800"/>
              </a:spcAft>
              <a:buFont typeface="Wingdings" panose="05000000000000000000" pitchFamily="2" charset="2"/>
              <a:buChar char="§"/>
            </a:pPr>
            <a:r>
              <a:rPr lang="en-US" i="1" dirty="0"/>
              <a:t>Support DEMO (or fusion power plant) plasma-facing material qualification under plasma or combined plasma and heat load </a:t>
            </a:r>
          </a:p>
          <a:p>
            <a:pPr marL="285750" indent="-285750">
              <a:lnSpc>
                <a:spcPct val="95000"/>
              </a:lnSpc>
              <a:spcAft>
                <a:spcPts val="800"/>
              </a:spcAft>
              <a:buFont typeface="Wingdings" panose="05000000000000000000" pitchFamily="2" charset="2"/>
              <a:buChar char="§"/>
            </a:pPr>
            <a:r>
              <a:rPr lang="en-US" i="1" dirty="0"/>
              <a:t>Support DEMO (or fusion power plant) lifetime (erosion and deposition) and safety estimates (tritium retention and dust) </a:t>
            </a:r>
            <a:endParaRPr lang="en-US" dirty="0"/>
          </a:p>
          <a:p>
            <a:pPr marL="285750" indent="-285750">
              <a:lnSpc>
                <a:spcPct val="95000"/>
              </a:lnSpc>
              <a:spcAft>
                <a:spcPts val="800"/>
              </a:spcAft>
              <a:buFont typeface="Wingdings" panose="05000000000000000000" pitchFamily="2" charset="2"/>
              <a:buChar char="§"/>
            </a:pPr>
            <a:r>
              <a:rPr lang="en-US" i="1" dirty="0"/>
              <a:t>Support of W-based divertor and first wall solutions and their qualifications</a:t>
            </a:r>
          </a:p>
          <a:p>
            <a:pPr>
              <a:lnSpc>
                <a:spcPct val="95000"/>
              </a:lnSpc>
              <a:spcAft>
                <a:spcPts val="800"/>
              </a:spcAft>
            </a:pPr>
            <a:r>
              <a:rPr lang="en-US" sz="1500" dirty="0"/>
              <a:t> [All three in strong collaboration with WPMAT, WPDIV, WPDES, WPBB and WPTE, WPW7X]</a:t>
            </a:r>
          </a:p>
        </p:txBody>
      </p:sp>
      <p:sp>
        <p:nvSpPr>
          <p:cNvPr id="5" name="Textfeld 4">
            <a:extLst>
              <a:ext uri="{FF2B5EF4-FFF2-40B4-BE49-F238E27FC236}">
                <a16:creationId xmlns:a16="http://schemas.microsoft.com/office/drawing/2014/main" id="{98B68DCD-F26C-49F7-DAC6-CCE47E3211DC}"/>
              </a:ext>
            </a:extLst>
          </p:cNvPr>
          <p:cNvSpPr txBox="1"/>
          <p:nvPr/>
        </p:nvSpPr>
        <p:spPr>
          <a:xfrm>
            <a:off x="607594" y="3407144"/>
            <a:ext cx="11139237" cy="233858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marL="342900" lvl="0" indent="-342900" algn="just">
              <a:lnSpc>
                <a:spcPct val="105000"/>
              </a:lnSpc>
              <a:spcAft>
                <a:spcPts val="800"/>
              </a:spcAft>
              <a:buFont typeface="Wingdings" panose="05000000000000000000" pitchFamily="2" charset="2"/>
              <a:buChar char=""/>
              <a:tabLst>
                <a:tab pos="-914400" algn="l"/>
                <a:tab pos="449580" algn="l"/>
              </a:tabLs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Support of tokamak and stellarator experiments in area of PWIE</a:t>
            </a:r>
          </a:p>
          <a:p>
            <a:pPr marL="342900" lvl="0" indent="-342900" algn="just">
              <a:lnSpc>
                <a:spcPct val="105000"/>
              </a:lnSpc>
              <a:spcAft>
                <a:spcPts val="800"/>
              </a:spcAft>
              <a:buFont typeface="Wingdings" panose="05000000000000000000" pitchFamily="2" charset="2"/>
              <a:buChar char=""/>
              <a:tabLst>
                <a:tab pos="-914400" algn="l"/>
                <a:tab pos="449580" algn="l"/>
              </a:tabLst>
            </a:pPr>
            <a:r>
              <a:rPr lang="en-US"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Provision of surface sputtering data by molecular dynamics simulations and beyond</a:t>
            </a:r>
          </a:p>
          <a:p>
            <a:pPr marL="342900" lvl="0" indent="-342900" algn="just">
              <a:lnSpc>
                <a:spcPct val="105000"/>
              </a:lnSpc>
              <a:spcAft>
                <a:spcPts val="800"/>
              </a:spcAft>
              <a:buFont typeface="Wingdings" panose="05000000000000000000" pitchFamily="2" charset="2"/>
              <a:buChar char=""/>
              <a:tabLst>
                <a:tab pos="-914400" algn="l"/>
                <a:tab pos="449580" algn="l"/>
              </a:tabLs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Completion of JET LIBS and post-mortem analysis (nuclear environment) </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5000"/>
              </a:lnSpc>
              <a:spcAft>
                <a:spcPts val="800"/>
              </a:spcAft>
              <a:buFont typeface="Wingdings" panose="05000000000000000000" pitchFamily="2" charset="2"/>
              <a:buChar char=""/>
            </a:pPr>
            <a:r>
              <a:rPr lang="en-US"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Benchmark of collisional-radiative models, atomic and molecular data with novel experiments and diagnostics</a:t>
            </a:r>
          </a:p>
          <a:p>
            <a:pPr marL="342900" lvl="0" indent="-342900" algn="just">
              <a:lnSpc>
                <a:spcPct val="105000"/>
              </a:lnSpc>
              <a:spcAft>
                <a:spcPts val="800"/>
              </a:spcAft>
              <a:buFont typeface="Wingdings" panose="05000000000000000000" pitchFamily="2" charset="2"/>
              <a:buChar char=""/>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Optimization of laser-based surface analysis techniques</a:t>
            </a:r>
          </a:p>
          <a:p>
            <a:pPr marL="342900" lvl="0" indent="-342900" algn="just">
              <a:lnSpc>
                <a:spcPct val="105000"/>
              </a:lnSpc>
              <a:spcAft>
                <a:spcPts val="800"/>
              </a:spcAft>
              <a:buFont typeface="Wingdings" panose="05000000000000000000" pitchFamily="2" charset="2"/>
              <a:buChar char=""/>
            </a:pPr>
            <a:r>
              <a:rPr lang="en-US"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Advanced</a:t>
            </a:r>
            <a:r>
              <a:rPr lang="en-GB"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i="1" dirty="0">
                <a:solidFill>
                  <a:srgbClr val="000000"/>
                </a:solidFill>
                <a:latin typeface="Calibri" panose="020F0502020204030204" pitchFamily="34" charset="0"/>
                <a:ea typeface="Calibri" panose="020F0502020204030204" pitchFamily="34" charset="0"/>
                <a:cs typeface="Arial" panose="020B0604020202020204" pitchFamily="34" charset="0"/>
              </a:rPr>
              <a:t>PWIE</a:t>
            </a:r>
            <a:r>
              <a:rPr lang="en-GB"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code development and benchmark experiments for the far-scrape-off layer</a:t>
            </a:r>
            <a:endParaRPr lang="de-DE"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7385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742D069-96B1-6376-638A-7D7FE61692C4}"/>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7" name="TextBox 3">
            <a:extLst>
              <a:ext uri="{FF2B5EF4-FFF2-40B4-BE49-F238E27FC236}">
                <a16:creationId xmlns:a16="http://schemas.microsoft.com/office/drawing/2014/main" id="{B658828A-D849-E811-525A-ED2E6966A858}"/>
              </a:ext>
            </a:extLst>
          </p:cNvPr>
          <p:cNvSpPr txBox="1"/>
          <p:nvPr/>
        </p:nvSpPr>
        <p:spPr bwMode="auto">
          <a:xfrm>
            <a:off x="637160" y="1479371"/>
            <a:ext cx="6037171" cy="2585323"/>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Selection made and human resources balanced in different subprojects and tasks to be carried out</a:t>
            </a:r>
          </a:p>
          <a:p>
            <a:pPr marL="285750" indent="-285750">
              <a:buFont typeface="Wingdings" panose="05000000000000000000" pitchFamily="2" charset="2"/>
              <a:buChar char="§"/>
            </a:pPr>
            <a:r>
              <a:rPr lang="en-US" dirty="0"/>
              <a:t>Detailed Task Specification is done in consultation with the RUs to include priorities of labs (in agreement with local </a:t>
            </a:r>
            <a:r>
              <a:rPr lang="en-US" dirty="0" err="1"/>
              <a:t>programme</a:t>
            </a:r>
            <a:r>
              <a:rPr lang="en-US" dirty="0"/>
              <a:t>) and available personal (avoiding overbooking of human resources)</a:t>
            </a:r>
          </a:p>
          <a:p>
            <a:pPr marL="285750" indent="-285750">
              <a:buFont typeface="Wingdings" panose="05000000000000000000" pitchFamily="2" charset="2"/>
              <a:buChar char="§"/>
            </a:pPr>
            <a:r>
              <a:rPr lang="en-US" dirty="0"/>
              <a:t>Delay in set-up of 2026-2027 tasks specification</a:t>
            </a:r>
          </a:p>
          <a:p>
            <a:pPr marL="285750" indent="-285750">
              <a:buFont typeface="Wingdings" panose="05000000000000000000" pitchFamily="2" charset="2"/>
              <a:buChar char="§"/>
            </a:pPr>
            <a:r>
              <a:rPr lang="en-US" dirty="0"/>
              <a:t>Input into IMS etc. will start after this meeting </a:t>
            </a:r>
          </a:p>
          <a:p>
            <a:r>
              <a:rPr lang="en-US" dirty="0"/>
              <a:t>     (temporary PSO in FZJ: D. Alyassin)</a:t>
            </a:r>
          </a:p>
        </p:txBody>
      </p:sp>
      <p:graphicFrame>
        <p:nvGraphicFramePr>
          <p:cNvPr id="8" name="Diagramm 7">
            <a:extLst>
              <a:ext uri="{FF2B5EF4-FFF2-40B4-BE49-F238E27FC236}">
                <a16:creationId xmlns:a16="http://schemas.microsoft.com/office/drawing/2014/main" id="{01062681-CD6F-0FDC-04F8-89D6A8769F1E}"/>
              </a:ext>
            </a:extLst>
          </p:cNvPr>
          <p:cNvGraphicFramePr>
            <a:graphicFrameLocks/>
          </p:cNvGraphicFramePr>
          <p:nvPr>
            <p:extLst>
              <p:ext uri="{D42A27DB-BD31-4B8C-83A1-F6EECF244321}">
                <p14:modId xmlns:p14="http://schemas.microsoft.com/office/powerpoint/2010/main" val="3686447560"/>
              </p:ext>
            </p:extLst>
          </p:nvPr>
        </p:nvGraphicFramePr>
        <p:xfrm>
          <a:off x="6782615" y="908385"/>
          <a:ext cx="5033963" cy="38861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el 1">
            <a:extLst>
              <a:ext uri="{FF2B5EF4-FFF2-40B4-BE49-F238E27FC236}">
                <a16:creationId xmlns:a16="http://schemas.microsoft.com/office/drawing/2014/main" id="{17F63601-021B-6035-67C5-B9969B8D026A}"/>
              </a:ext>
            </a:extLst>
          </p:cNvPr>
          <p:cNvSpPr>
            <a:spLocks noGrp="1"/>
          </p:cNvSpPr>
          <p:nvPr>
            <p:ph type="title"/>
          </p:nvPr>
        </p:nvSpPr>
        <p:spPr>
          <a:xfrm>
            <a:off x="982663" y="192088"/>
            <a:ext cx="10514012" cy="457200"/>
          </a:xfrm>
        </p:spPr>
        <p:txBody>
          <a:bodyPr/>
          <a:lstStyle/>
          <a:p>
            <a:r>
              <a:rPr lang="de-DE" dirty="0"/>
              <a:t>Human Resources WPPWIE in AWP 2026-2027</a:t>
            </a:r>
          </a:p>
        </p:txBody>
      </p:sp>
      <p:sp>
        <p:nvSpPr>
          <p:cNvPr id="3" name="Textfeld 2">
            <a:extLst>
              <a:ext uri="{FF2B5EF4-FFF2-40B4-BE49-F238E27FC236}">
                <a16:creationId xmlns:a16="http://schemas.microsoft.com/office/drawing/2014/main" id="{31CC0B26-3A47-0645-03A3-DC5406B90834}"/>
              </a:ext>
            </a:extLst>
          </p:cNvPr>
          <p:cNvSpPr txBox="1"/>
          <p:nvPr/>
        </p:nvSpPr>
        <p:spPr>
          <a:xfrm>
            <a:off x="7537438" y="4725786"/>
            <a:ext cx="2793679" cy="1627369"/>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ctr">
              <a:lnSpc>
                <a:spcPct val="95000"/>
              </a:lnSpc>
            </a:pPr>
            <a:r>
              <a:rPr lang="en-US" sz="1500" b="1" dirty="0">
                <a:solidFill>
                  <a:srgbClr val="FF0000"/>
                </a:solidFill>
              </a:rPr>
              <a:t>Note:</a:t>
            </a:r>
          </a:p>
          <a:p>
            <a:pPr algn="ctr">
              <a:lnSpc>
                <a:spcPct val="95000"/>
              </a:lnSpc>
            </a:pPr>
            <a:r>
              <a:rPr lang="en-US" sz="1500" b="1" dirty="0">
                <a:solidFill>
                  <a:srgbClr val="FF0000"/>
                </a:solidFill>
              </a:rPr>
              <a:t>WPPWIE prepared one program for two years.</a:t>
            </a:r>
          </a:p>
          <a:p>
            <a:pPr algn="ctr">
              <a:lnSpc>
                <a:spcPct val="95000"/>
              </a:lnSpc>
            </a:pPr>
            <a:endParaRPr lang="en-US" sz="1500" b="1" dirty="0">
              <a:solidFill>
                <a:srgbClr val="FF0000"/>
              </a:solidFill>
            </a:endParaRPr>
          </a:p>
          <a:p>
            <a:pPr algn="ctr">
              <a:lnSpc>
                <a:spcPct val="95000"/>
              </a:lnSpc>
            </a:pPr>
            <a:r>
              <a:rPr lang="en-US" sz="1500" b="1" dirty="0">
                <a:solidFill>
                  <a:srgbClr val="FF0000"/>
                </a:solidFill>
              </a:rPr>
              <a:t>But 2027 is still subject to changes and </a:t>
            </a:r>
            <a:r>
              <a:rPr lang="en-US" sz="1500" b="1" dirty="0" err="1">
                <a:solidFill>
                  <a:srgbClr val="FF0000"/>
                </a:solidFill>
              </a:rPr>
              <a:t>adapations</a:t>
            </a:r>
            <a:r>
              <a:rPr lang="en-US" sz="1500" b="1" dirty="0">
                <a:solidFill>
                  <a:srgbClr val="FF0000"/>
                </a:solidFill>
              </a:rPr>
              <a:t> and depends on GA approval.</a:t>
            </a:r>
          </a:p>
        </p:txBody>
      </p:sp>
    </p:spTree>
    <p:extLst>
      <p:ext uri="{BB962C8B-B14F-4D97-AF65-F5344CB8AC3E}">
        <p14:creationId xmlns:p14="http://schemas.microsoft.com/office/powerpoint/2010/main" val="34366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832A9-6D03-F411-9350-8307DCCFB6FA}"/>
              </a:ext>
            </a:extLst>
          </p:cNvPr>
          <p:cNvSpPr>
            <a:spLocks noGrp="1"/>
          </p:cNvSpPr>
          <p:nvPr>
            <p:ph type="title"/>
          </p:nvPr>
        </p:nvSpPr>
        <p:spPr>
          <a:xfrm>
            <a:off x="983431" y="192515"/>
            <a:ext cx="7255694" cy="457200"/>
          </a:xfrm>
        </p:spPr>
        <p:txBody>
          <a:bodyPr/>
          <a:lstStyle/>
          <a:p>
            <a:r>
              <a:rPr lang="de-DE" dirty="0" err="1"/>
              <a:t>Facilities</a:t>
            </a:r>
            <a:r>
              <a:rPr lang="de-DE" dirty="0"/>
              <a:t> WPPWIE in AWP 2026-2027</a:t>
            </a:r>
          </a:p>
        </p:txBody>
      </p:sp>
      <p:sp>
        <p:nvSpPr>
          <p:cNvPr id="4" name="Foliennummernplatzhalter 3">
            <a:extLst>
              <a:ext uri="{FF2B5EF4-FFF2-40B4-BE49-F238E27FC236}">
                <a16:creationId xmlns:a16="http://schemas.microsoft.com/office/drawing/2014/main" id="{34AF8F24-3FB9-1B78-3259-F40014AA6DDB}"/>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graphicFrame>
        <p:nvGraphicFramePr>
          <p:cNvPr id="6" name="Diagramm 5">
            <a:extLst>
              <a:ext uri="{FF2B5EF4-FFF2-40B4-BE49-F238E27FC236}">
                <a16:creationId xmlns:a16="http://schemas.microsoft.com/office/drawing/2014/main" id="{91EE425F-E6DA-7309-217D-7FEDCC7FDA12}"/>
              </a:ext>
            </a:extLst>
          </p:cNvPr>
          <p:cNvGraphicFramePr>
            <a:graphicFrameLocks/>
          </p:cNvGraphicFramePr>
          <p:nvPr/>
        </p:nvGraphicFramePr>
        <p:xfrm>
          <a:off x="-435532" y="521426"/>
          <a:ext cx="4848225" cy="34533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m 6">
            <a:extLst>
              <a:ext uri="{FF2B5EF4-FFF2-40B4-BE49-F238E27FC236}">
                <a16:creationId xmlns:a16="http://schemas.microsoft.com/office/drawing/2014/main" id="{E074AE76-216F-317C-C0A1-F639F882544C}"/>
              </a:ext>
            </a:extLst>
          </p:cNvPr>
          <p:cNvGraphicFramePr>
            <a:graphicFrameLocks/>
          </p:cNvGraphicFramePr>
          <p:nvPr/>
        </p:nvGraphicFramePr>
        <p:xfrm>
          <a:off x="7579530" y="421115"/>
          <a:ext cx="4993685" cy="35863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a:extLst>
              <a:ext uri="{FF2B5EF4-FFF2-40B4-BE49-F238E27FC236}">
                <a16:creationId xmlns:a16="http://schemas.microsoft.com/office/drawing/2014/main" id="{90814F96-CA35-722E-634A-DD0ACDD44D46}"/>
              </a:ext>
            </a:extLst>
          </p:cNvPr>
          <p:cNvGraphicFramePr>
            <a:graphicFrameLocks/>
          </p:cNvGraphicFramePr>
          <p:nvPr/>
        </p:nvGraphicFramePr>
        <p:xfrm>
          <a:off x="3975197" y="3231188"/>
          <a:ext cx="4542210" cy="345334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3">
            <a:extLst>
              <a:ext uri="{FF2B5EF4-FFF2-40B4-BE49-F238E27FC236}">
                <a16:creationId xmlns:a16="http://schemas.microsoft.com/office/drawing/2014/main" id="{D5B32243-50B5-8D49-EA0A-68CCDB175816}"/>
              </a:ext>
            </a:extLst>
          </p:cNvPr>
          <p:cNvSpPr txBox="1"/>
          <p:nvPr/>
        </p:nvSpPr>
        <p:spPr bwMode="auto">
          <a:xfrm>
            <a:off x="3975197" y="900539"/>
            <a:ext cx="3975155" cy="203132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panose="05000000000000000000" pitchFamily="2" charset="2"/>
              <a:buChar char="§"/>
            </a:pPr>
            <a:r>
              <a:rPr lang="en-US" dirty="0"/>
              <a:t>Selection made by PL and SPLs considering needs for WPPWIE tasks </a:t>
            </a:r>
          </a:p>
          <a:p>
            <a:pPr marL="285750" indent="-285750">
              <a:buFont typeface="Wingdings" panose="05000000000000000000" pitchFamily="2" charset="2"/>
              <a:buChar char="§"/>
            </a:pPr>
            <a:r>
              <a:rPr lang="en-US" dirty="0"/>
              <a:t>Machine usage similar to 2024</a:t>
            </a:r>
          </a:p>
          <a:p>
            <a:pPr marL="285750" indent="-285750">
              <a:buFont typeface="Wingdings" panose="05000000000000000000" pitchFamily="2" charset="2"/>
              <a:buChar char="§"/>
            </a:pPr>
            <a:r>
              <a:rPr lang="en-US" dirty="0"/>
              <a:t>Machine costs preliminary updated with RUs input in cause of evaluation</a:t>
            </a:r>
          </a:p>
          <a:p>
            <a:pPr marL="285750" indent="-285750">
              <a:buFont typeface="Wingdings" panose="05000000000000000000" pitchFamily="2" charset="2"/>
              <a:buChar char="§"/>
            </a:pPr>
            <a:r>
              <a:rPr lang="en-US" dirty="0"/>
              <a:t>LPD resources slightly reduced </a:t>
            </a:r>
          </a:p>
          <a:p>
            <a:pPr marL="285750" indent="-285750">
              <a:buFont typeface="Wingdings" panose="05000000000000000000" pitchFamily="2" charset="2"/>
              <a:buChar char="§"/>
            </a:pPr>
            <a:r>
              <a:rPr lang="en-US" dirty="0"/>
              <a:t>Accelerator resources constant</a:t>
            </a:r>
          </a:p>
        </p:txBody>
      </p:sp>
      <p:sp>
        <p:nvSpPr>
          <p:cNvPr id="3" name="Textfeld 2">
            <a:extLst>
              <a:ext uri="{FF2B5EF4-FFF2-40B4-BE49-F238E27FC236}">
                <a16:creationId xmlns:a16="http://schemas.microsoft.com/office/drawing/2014/main" id="{FFDCCB6C-3FD2-D878-6C14-CA1602EC722B}"/>
              </a:ext>
            </a:extLst>
          </p:cNvPr>
          <p:cNvSpPr txBox="1"/>
          <p:nvPr/>
        </p:nvSpPr>
        <p:spPr>
          <a:xfrm>
            <a:off x="679438" y="4533281"/>
            <a:ext cx="2793679" cy="1408078"/>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ctr">
              <a:lnSpc>
                <a:spcPct val="95000"/>
              </a:lnSpc>
            </a:pPr>
            <a:r>
              <a:rPr lang="en-US" sz="1500" b="1" dirty="0">
                <a:solidFill>
                  <a:srgbClr val="FF0000"/>
                </a:solidFill>
              </a:rPr>
              <a:t>Internal flexibility required if delays appear in this period.</a:t>
            </a:r>
          </a:p>
          <a:p>
            <a:pPr algn="ctr">
              <a:lnSpc>
                <a:spcPct val="95000"/>
              </a:lnSpc>
            </a:pPr>
            <a:endParaRPr lang="en-US" sz="1500" b="1" dirty="0">
              <a:solidFill>
                <a:srgbClr val="FF0000"/>
              </a:solidFill>
            </a:endParaRPr>
          </a:p>
          <a:p>
            <a:pPr algn="ctr">
              <a:lnSpc>
                <a:spcPct val="95000"/>
              </a:lnSpc>
            </a:pPr>
            <a:r>
              <a:rPr lang="en-US" sz="1500" b="1" dirty="0">
                <a:solidFill>
                  <a:srgbClr val="FF0000"/>
                </a:solidFill>
              </a:rPr>
              <a:t>Transfer of tasks beyond 2027 likely not possible as structure in</a:t>
            </a:r>
          </a:p>
          <a:p>
            <a:pPr algn="ctr">
              <a:lnSpc>
                <a:spcPct val="95000"/>
              </a:lnSpc>
            </a:pPr>
            <a:r>
              <a:rPr lang="en-US" sz="1500" b="1" dirty="0">
                <a:solidFill>
                  <a:srgbClr val="FF0000"/>
                </a:solidFill>
              </a:rPr>
              <a:t>FP10 might be different.</a:t>
            </a:r>
          </a:p>
        </p:txBody>
      </p:sp>
      <p:sp>
        <p:nvSpPr>
          <p:cNvPr id="5" name="Textfeld 4">
            <a:extLst>
              <a:ext uri="{FF2B5EF4-FFF2-40B4-BE49-F238E27FC236}">
                <a16:creationId xmlns:a16="http://schemas.microsoft.com/office/drawing/2014/main" id="{ADE3E9C1-B156-AFC0-37C7-B90F054B8F44}"/>
              </a:ext>
            </a:extLst>
          </p:cNvPr>
          <p:cNvSpPr txBox="1"/>
          <p:nvPr/>
        </p:nvSpPr>
        <p:spPr>
          <a:xfrm>
            <a:off x="8620280" y="4404944"/>
            <a:ext cx="2793679" cy="1627369"/>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ctr">
              <a:lnSpc>
                <a:spcPct val="95000"/>
              </a:lnSpc>
            </a:pPr>
            <a:r>
              <a:rPr lang="en-US" sz="1500" b="1" dirty="0">
                <a:solidFill>
                  <a:srgbClr val="FF0000"/>
                </a:solidFill>
              </a:rPr>
              <a:t>Note:</a:t>
            </a:r>
          </a:p>
          <a:p>
            <a:pPr algn="ctr">
              <a:lnSpc>
                <a:spcPct val="95000"/>
              </a:lnSpc>
            </a:pPr>
            <a:r>
              <a:rPr lang="en-US" sz="1500" b="1" dirty="0">
                <a:solidFill>
                  <a:srgbClr val="FF0000"/>
                </a:solidFill>
              </a:rPr>
              <a:t>WPPWIE prepared one program for two years.</a:t>
            </a:r>
          </a:p>
          <a:p>
            <a:pPr algn="ctr">
              <a:lnSpc>
                <a:spcPct val="95000"/>
              </a:lnSpc>
            </a:pPr>
            <a:endParaRPr lang="en-US" sz="1500" b="1" dirty="0">
              <a:solidFill>
                <a:srgbClr val="FF0000"/>
              </a:solidFill>
            </a:endParaRPr>
          </a:p>
          <a:p>
            <a:pPr algn="ctr">
              <a:lnSpc>
                <a:spcPct val="95000"/>
              </a:lnSpc>
            </a:pPr>
            <a:r>
              <a:rPr lang="en-US" sz="1500" b="1" dirty="0">
                <a:solidFill>
                  <a:srgbClr val="FF0000"/>
                </a:solidFill>
              </a:rPr>
              <a:t>But 2027 is still subject to changes and </a:t>
            </a:r>
            <a:r>
              <a:rPr lang="en-US" sz="1500" b="1" dirty="0" err="1">
                <a:solidFill>
                  <a:srgbClr val="FF0000"/>
                </a:solidFill>
              </a:rPr>
              <a:t>adapations</a:t>
            </a:r>
            <a:r>
              <a:rPr lang="en-US" sz="1500" b="1" dirty="0">
                <a:solidFill>
                  <a:srgbClr val="FF0000"/>
                </a:solidFill>
              </a:rPr>
              <a:t> and depends on GA approval.</a:t>
            </a:r>
          </a:p>
        </p:txBody>
      </p:sp>
    </p:spTree>
    <p:extLst>
      <p:ext uri="{BB962C8B-B14F-4D97-AF65-F5344CB8AC3E}">
        <p14:creationId xmlns:p14="http://schemas.microsoft.com/office/powerpoint/2010/main" val="144490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0</TotalTime>
  <Words>2870</Words>
  <Application>Microsoft Office PowerPoint</Application>
  <PresentationFormat>Breitbild</PresentationFormat>
  <Paragraphs>401</Paragraphs>
  <Slides>23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Aptos</vt:lpstr>
      <vt:lpstr>Arial</vt:lpstr>
      <vt:lpstr>Calibri</vt:lpstr>
      <vt:lpstr>Wingdings</vt:lpstr>
      <vt:lpstr>EUROfusion.1line_5_3_2019</vt:lpstr>
      <vt:lpstr>2025 Final Summary / 2026 Plans </vt:lpstr>
      <vt:lpstr>2025 Final Summary WPPWIE</vt:lpstr>
      <vt:lpstr>EUROfusion Prolongation 2026-2027</vt:lpstr>
      <vt:lpstr>EUROfusion Prolongation 2026-2027</vt:lpstr>
      <vt:lpstr>WPPWIE Structure 2026-2027</vt:lpstr>
      <vt:lpstr>Objectives I</vt:lpstr>
      <vt:lpstr>Objectives II</vt:lpstr>
      <vt:lpstr>Human Resources WPPWIE in AWP 2026-2027</vt:lpstr>
      <vt:lpstr>Facilities WPPWIE in AWP 2026-2027</vt:lpstr>
      <vt:lpstr>Resource allocation summary AWP 2026</vt:lpstr>
      <vt:lpstr>Resource allocation summary AWP 2027</vt:lpstr>
      <vt:lpstr>Accompanied Research and UKAEA</vt:lpstr>
      <vt:lpstr>Missions</vt:lpstr>
      <vt:lpstr>Focus: PWIE topics of relevance for ITER‘s new baseline with W and B</vt:lpstr>
      <vt:lpstr>Agenda</vt:lpstr>
      <vt:lpstr>Next steps: 2026 activities</vt:lpstr>
      <vt:lpstr>Next steps: 2026 activities info in IDM</vt:lpstr>
      <vt:lpstr>Next steps: 2026 activities info in IMS</vt:lpstr>
      <vt:lpstr>PowerPoint-Präsentation</vt:lpstr>
      <vt:lpstr>Next steps</vt:lpstr>
      <vt:lpstr>PowerPoint-Präsentation</vt:lpstr>
      <vt:lpstr>PowerPoint-Präsentation</vt:lpstr>
      <vt:lpstr>Resources in WPPWIE in AWP 2026-2027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Brezinsek, Sebastijan</cp:lastModifiedBy>
  <cp:revision>80</cp:revision>
  <dcterms:created xsi:type="dcterms:W3CDTF">2023-11-15T09:40:03Z</dcterms:created>
  <dcterms:modified xsi:type="dcterms:W3CDTF">2026-02-26T15:43:43Z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