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5"/>
  </p:notesMasterIdLst>
  <p:sldIdLst>
    <p:sldId id="256" r:id="rId5"/>
    <p:sldId id="613" r:id="rId6"/>
    <p:sldId id="551" r:id="rId7"/>
    <p:sldId id="633" r:id="rId8"/>
    <p:sldId id="609" r:id="rId9"/>
    <p:sldId id="617" r:id="rId10"/>
    <p:sldId id="610" r:id="rId11"/>
    <p:sldId id="611" r:id="rId12"/>
    <p:sldId id="632" r:id="rId13"/>
    <p:sldId id="614" r:id="rId14"/>
    <p:sldId id="612" r:id="rId15"/>
    <p:sldId id="616" r:id="rId16"/>
    <p:sldId id="629" r:id="rId17"/>
    <p:sldId id="627" r:id="rId18"/>
    <p:sldId id="615" r:id="rId19"/>
    <p:sldId id="618" r:id="rId20"/>
    <p:sldId id="619" r:id="rId21"/>
    <p:sldId id="620" r:id="rId22"/>
    <p:sldId id="622" r:id="rId23"/>
    <p:sldId id="634" r:id="rId24"/>
    <p:sldId id="623" r:id="rId25"/>
    <p:sldId id="621" r:id="rId26"/>
    <p:sldId id="626" r:id="rId27"/>
    <p:sldId id="636" r:id="rId28"/>
    <p:sldId id="624" r:id="rId29"/>
    <p:sldId id="628" r:id="rId30"/>
    <p:sldId id="635" r:id="rId31"/>
    <p:sldId id="630" r:id="rId32"/>
    <p:sldId id="625" r:id="rId33"/>
    <p:sldId id="63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A9DC"/>
    <a:srgbClr val="FFFF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A90E32-FC5A-4F98-B72E-8DE7CDABCD08}" v="96" dt="2026-02-26T06:18:23.6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2482" autoAdjust="0"/>
  </p:normalViewPr>
  <p:slideViewPr>
    <p:cSldViewPr snapToGrid="0">
      <p:cViewPr varScale="1">
        <p:scale>
          <a:sx n="113" d="100"/>
          <a:sy n="113" d="100"/>
        </p:scale>
        <p:origin x="474" y="10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kola Antti" userId="65992f85-13c6-4cb4-8e3e-57db52c3c016" providerId="ADAL" clId="{ACDDEA02-F0C8-4B69-8E8A-5EDB17AC0478}"/>
    <pc:docChg chg="undo custSel addSld delSld modSld sldOrd modMainMaster">
      <pc:chgData name="Hakola Antti" userId="65992f85-13c6-4cb4-8e3e-57db52c3c016" providerId="ADAL" clId="{ACDDEA02-F0C8-4B69-8E8A-5EDB17AC0478}" dt="2026-02-26T06:18:38.978" v="9038" actId="1076"/>
      <pc:docMkLst>
        <pc:docMk/>
      </pc:docMkLst>
      <pc:sldChg chg="modSp mod">
        <pc:chgData name="Hakola Antti" userId="65992f85-13c6-4cb4-8e3e-57db52c3c016" providerId="ADAL" clId="{ACDDEA02-F0C8-4B69-8E8A-5EDB17AC0478}" dt="2026-02-22T05:23:51.509" v="49" actId="14100"/>
        <pc:sldMkLst>
          <pc:docMk/>
          <pc:sldMk cId="897904941" sldId="256"/>
        </pc:sldMkLst>
        <pc:spChg chg="mod">
          <ac:chgData name="Hakola Antti" userId="65992f85-13c6-4cb4-8e3e-57db52c3c016" providerId="ADAL" clId="{ACDDEA02-F0C8-4B69-8E8A-5EDB17AC0478}" dt="2026-02-22T05:22:39.449" v="10" actId="14100"/>
          <ac:spMkLst>
            <pc:docMk/>
            <pc:sldMk cId="897904941" sldId="256"/>
            <ac:spMk id="2" creationId="{9701D66E-0F32-BE59-B5D3-B7F670660DB7}"/>
          </ac:spMkLst>
        </pc:spChg>
        <pc:spChg chg="mod">
          <ac:chgData name="Hakola Antti" userId="65992f85-13c6-4cb4-8e3e-57db52c3c016" providerId="ADAL" clId="{ACDDEA02-F0C8-4B69-8E8A-5EDB17AC0478}" dt="2026-02-22T05:23:35.399" v="45" actId="20577"/>
          <ac:spMkLst>
            <pc:docMk/>
            <pc:sldMk cId="897904941" sldId="256"/>
            <ac:spMk id="7" creationId="{9817BAD1-53DF-CC8A-1B16-56816607C47C}"/>
          </ac:spMkLst>
        </pc:spChg>
        <pc:spChg chg="mod">
          <ac:chgData name="Hakola Antti" userId="65992f85-13c6-4cb4-8e3e-57db52c3c016" providerId="ADAL" clId="{ACDDEA02-F0C8-4B69-8E8A-5EDB17AC0478}" dt="2026-02-22T05:23:46.417" v="48" actId="1076"/>
          <ac:spMkLst>
            <pc:docMk/>
            <pc:sldMk cId="897904941" sldId="256"/>
            <ac:spMk id="9" creationId="{023C2198-5D1E-DF38-94CE-C4C24C71155F}"/>
          </ac:spMkLst>
        </pc:spChg>
        <pc:spChg chg="mod">
          <ac:chgData name="Hakola Antti" userId="65992f85-13c6-4cb4-8e3e-57db52c3c016" providerId="ADAL" clId="{ACDDEA02-F0C8-4B69-8E8A-5EDB17AC0478}" dt="2026-02-22T05:23:51.509" v="49" actId="14100"/>
          <ac:spMkLst>
            <pc:docMk/>
            <pc:sldMk cId="897904941" sldId="256"/>
            <ac:spMk id="15" creationId="{59C1788A-2D46-EDC4-6136-36CB28FBF128}"/>
          </ac:spMkLst>
        </pc:spChg>
      </pc:sldChg>
      <pc:sldChg chg="addSp modSp mod">
        <pc:chgData name="Hakola Antti" userId="65992f85-13c6-4cb4-8e3e-57db52c3c016" providerId="ADAL" clId="{ACDDEA02-F0C8-4B69-8E8A-5EDB17AC0478}" dt="2026-02-26T06:16:16.908" v="8996" actId="20577"/>
        <pc:sldMkLst>
          <pc:docMk/>
          <pc:sldMk cId="3965649348" sldId="551"/>
        </pc:sldMkLst>
        <pc:spChg chg="add mod">
          <ac:chgData name="Hakola Antti" userId="65992f85-13c6-4cb4-8e3e-57db52c3c016" providerId="ADAL" clId="{ACDDEA02-F0C8-4B69-8E8A-5EDB17AC0478}" dt="2026-02-26T06:15:06.948" v="8976" actId="1076"/>
          <ac:spMkLst>
            <pc:docMk/>
            <pc:sldMk cId="3965649348" sldId="551"/>
            <ac:spMk id="2" creationId="{56BBC211-2793-2220-8BDE-3C5A2CDA8018}"/>
          </ac:spMkLst>
        </pc:spChg>
        <pc:spChg chg="mod">
          <ac:chgData name="Hakola Antti" userId="65992f85-13c6-4cb4-8e3e-57db52c3c016" providerId="ADAL" clId="{ACDDEA02-F0C8-4B69-8E8A-5EDB17AC0478}" dt="2026-02-26T06:15:49.803" v="8983" actId="1076"/>
          <ac:spMkLst>
            <pc:docMk/>
            <pc:sldMk cId="3965649348" sldId="551"/>
            <ac:spMk id="15" creationId="{378B95C8-32CF-3C52-7754-63BE7DC2B46B}"/>
          </ac:spMkLst>
        </pc:spChg>
        <pc:spChg chg="mod">
          <ac:chgData name="Hakola Antti" userId="65992f85-13c6-4cb4-8e3e-57db52c3c016" providerId="ADAL" clId="{ACDDEA02-F0C8-4B69-8E8A-5EDB17AC0478}" dt="2026-02-26T06:16:16.908" v="8996" actId="20577"/>
          <ac:spMkLst>
            <pc:docMk/>
            <pc:sldMk cId="3965649348" sldId="551"/>
            <ac:spMk id="17" creationId="{AD5994CB-F7EA-E2C2-48AC-75CC4F4439A1}"/>
          </ac:spMkLst>
        </pc:spChg>
        <pc:spChg chg="mod">
          <ac:chgData name="Hakola Antti" userId="65992f85-13c6-4cb4-8e3e-57db52c3c016" providerId="ADAL" clId="{ACDDEA02-F0C8-4B69-8E8A-5EDB17AC0478}" dt="2026-02-26T06:16:11.416" v="8990" actId="20577"/>
          <ac:spMkLst>
            <pc:docMk/>
            <pc:sldMk cId="3965649348" sldId="551"/>
            <ac:spMk id="20" creationId="{A6EADD42-EFE9-0543-AE3A-F4C854F7ACED}"/>
          </ac:spMkLst>
        </pc:spChg>
        <pc:picChg chg="mod">
          <ac:chgData name="Hakola Antti" userId="65992f85-13c6-4cb4-8e3e-57db52c3c016" providerId="ADAL" clId="{ACDDEA02-F0C8-4B69-8E8A-5EDB17AC0478}" dt="2026-02-26T06:15:57.601" v="8984" actId="1076"/>
          <ac:picMkLst>
            <pc:docMk/>
            <pc:sldMk cId="3965649348" sldId="551"/>
            <ac:picMk id="19" creationId="{06764355-8231-CC72-4EE0-F2B6E475DD9A}"/>
          </ac:picMkLst>
        </pc:picChg>
      </pc:sldChg>
      <pc:sldChg chg="addSp modSp mod">
        <pc:chgData name="Hakola Antti" userId="65992f85-13c6-4cb4-8e3e-57db52c3c016" providerId="ADAL" clId="{ACDDEA02-F0C8-4B69-8E8A-5EDB17AC0478}" dt="2026-02-22T05:47:08.724" v="1098" actId="20577"/>
        <pc:sldMkLst>
          <pc:docMk/>
          <pc:sldMk cId="1647958537" sldId="609"/>
        </pc:sldMkLst>
        <pc:spChg chg="add mod">
          <ac:chgData name="Hakola Antti" userId="65992f85-13c6-4cb4-8e3e-57db52c3c016" providerId="ADAL" clId="{ACDDEA02-F0C8-4B69-8E8A-5EDB17AC0478}" dt="2026-02-22T05:32:10.600" v="142"/>
          <ac:spMkLst>
            <pc:docMk/>
            <pc:sldMk cId="1647958537" sldId="609"/>
            <ac:spMk id="2" creationId="{C7A82B94-1524-D6C7-1B7F-4B75A11B17FB}"/>
          </ac:spMkLst>
        </pc:spChg>
        <pc:spChg chg="add mod">
          <ac:chgData name="Hakola Antti" userId="65992f85-13c6-4cb4-8e3e-57db52c3c016" providerId="ADAL" clId="{ACDDEA02-F0C8-4B69-8E8A-5EDB17AC0478}" dt="2026-02-22T05:32:10.600" v="142"/>
          <ac:spMkLst>
            <pc:docMk/>
            <pc:sldMk cId="1647958537" sldId="609"/>
            <ac:spMk id="3" creationId="{CCBDEE87-49D8-54FD-A18D-0778DBC122CE}"/>
          </ac:spMkLst>
        </pc:spChg>
        <pc:spChg chg="add mod">
          <ac:chgData name="Hakola Antti" userId="65992f85-13c6-4cb4-8e3e-57db52c3c016" providerId="ADAL" clId="{ACDDEA02-F0C8-4B69-8E8A-5EDB17AC0478}" dt="2026-02-22T05:32:10.600" v="142"/>
          <ac:spMkLst>
            <pc:docMk/>
            <pc:sldMk cId="1647958537" sldId="609"/>
            <ac:spMk id="4" creationId="{DD671CC0-5CB6-885A-109A-99E18F16FBD7}"/>
          </ac:spMkLst>
        </pc:spChg>
        <pc:spChg chg="mod">
          <ac:chgData name="Hakola Antti" userId="65992f85-13c6-4cb4-8e3e-57db52c3c016" providerId="ADAL" clId="{ACDDEA02-F0C8-4B69-8E8A-5EDB17AC0478}" dt="2026-02-22T05:47:08.724" v="1098" actId="20577"/>
          <ac:spMkLst>
            <pc:docMk/>
            <pc:sldMk cId="1647958537" sldId="609"/>
            <ac:spMk id="6" creationId="{29E8434B-D6F2-D60A-202C-FBA26BA025DA}"/>
          </ac:spMkLst>
        </pc:spChg>
        <pc:spChg chg="add mod">
          <ac:chgData name="Hakola Antti" userId="65992f85-13c6-4cb4-8e3e-57db52c3c016" providerId="ADAL" clId="{ACDDEA02-F0C8-4B69-8E8A-5EDB17AC0478}" dt="2026-02-22T05:32:33.787" v="144" actId="1076"/>
          <ac:spMkLst>
            <pc:docMk/>
            <pc:sldMk cId="1647958537" sldId="609"/>
            <ac:spMk id="7" creationId="{8B9B9FB6-910A-F5FA-FBFF-9C139385093D}"/>
          </ac:spMkLst>
        </pc:spChg>
        <pc:picChg chg="add mod">
          <ac:chgData name="Hakola Antti" userId="65992f85-13c6-4cb4-8e3e-57db52c3c016" providerId="ADAL" clId="{ACDDEA02-F0C8-4B69-8E8A-5EDB17AC0478}" dt="2026-02-22T05:32:10.600" v="142"/>
          <ac:picMkLst>
            <pc:docMk/>
            <pc:sldMk cId="1647958537" sldId="609"/>
            <ac:picMk id="8" creationId="{6ECF3736-552C-B7B5-776B-72DB1A77DFE3}"/>
          </ac:picMkLst>
        </pc:picChg>
        <pc:picChg chg="add mod">
          <ac:chgData name="Hakola Antti" userId="65992f85-13c6-4cb4-8e3e-57db52c3c016" providerId="ADAL" clId="{ACDDEA02-F0C8-4B69-8E8A-5EDB17AC0478}" dt="2026-02-22T05:32:10.600" v="142"/>
          <ac:picMkLst>
            <pc:docMk/>
            <pc:sldMk cId="1647958537" sldId="609"/>
            <ac:picMk id="9" creationId="{46510AB3-B804-2BFD-DF86-84E8D7B70F53}"/>
          </ac:picMkLst>
        </pc:picChg>
        <pc:picChg chg="add mod">
          <ac:chgData name="Hakola Antti" userId="65992f85-13c6-4cb4-8e3e-57db52c3c016" providerId="ADAL" clId="{ACDDEA02-F0C8-4B69-8E8A-5EDB17AC0478}" dt="2026-02-22T05:32:10.600" v="142"/>
          <ac:picMkLst>
            <pc:docMk/>
            <pc:sldMk cId="1647958537" sldId="609"/>
            <ac:picMk id="10" creationId="{1EB223A2-D637-342A-D076-954270EDBC8A}"/>
          </ac:picMkLst>
        </pc:picChg>
        <pc:picChg chg="add mod">
          <ac:chgData name="Hakola Antti" userId="65992f85-13c6-4cb4-8e3e-57db52c3c016" providerId="ADAL" clId="{ACDDEA02-F0C8-4B69-8E8A-5EDB17AC0478}" dt="2026-02-22T05:32:10.600" v="142"/>
          <ac:picMkLst>
            <pc:docMk/>
            <pc:sldMk cId="1647958537" sldId="609"/>
            <ac:picMk id="11" creationId="{BA80152F-BAF6-E162-2BDF-2177B7C11AE4}"/>
          </ac:picMkLst>
        </pc:picChg>
        <pc:picChg chg="add mod">
          <ac:chgData name="Hakola Antti" userId="65992f85-13c6-4cb4-8e3e-57db52c3c016" providerId="ADAL" clId="{ACDDEA02-F0C8-4B69-8E8A-5EDB17AC0478}" dt="2026-02-22T05:32:10.600" v="142"/>
          <ac:picMkLst>
            <pc:docMk/>
            <pc:sldMk cId="1647958537" sldId="609"/>
            <ac:picMk id="12" creationId="{DDD6A1AC-8919-26AD-AB2A-7048FE23ABC9}"/>
          </ac:picMkLst>
        </pc:picChg>
      </pc:sldChg>
      <pc:sldChg chg="modSp mod">
        <pc:chgData name="Hakola Antti" userId="65992f85-13c6-4cb4-8e3e-57db52c3c016" providerId="ADAL" clId="{ACDDEA02-F0C8-4B69-8E8A-5EDB17AC0478}" dt="2026-02-26T06:18:38.978" v="9038" actId="1076"/>
        <pc:sldMkLst>
          <pc:docMk/>
          <pc:sldMk cId="2574051185" sldId="610"/>
        </pc:sldMkLst>
        <pc:spChg chg="mod">
          <ac:chgData name="Hakola Antti" userId="65992f85-13c6-4cb4-8e3e-57db52c3c016" providerId="ADAL" clId="{ACDDEA02-F0C8-4B69-8E8A-5EDB17AC0478}" dt="2026-02-26T06:18:38.978" v="9038" actId="1076"/>
          <ac:spMkLst>
            <pc:docMk/>
            <pc:sldMk cId="2574051185" sldId="610"/>
            <ac:spMk id="10" creationId="{49C36E5E-B4EA-7C1D-F513-2FAC6F7E710D}"/>
          </ac:spMkLst>
        </pc:spChg>
        <pc:spChg chg="mod">
          <ac:chgData name="Hakola Antti" userId="65992f85-13c6-4cb4-8e3e-57db52c3c016" providerId="ADAL" clId="{ACDDEA02-F0C8-4B69-8E8A-5EDB17AC0478}" dt="2026-02-26T06:18:09.695" v="9003" actId="6549"/>
          <ac:spMkLst>
            <pc:docMk/>
            <pc:sldMk cId="2574051185" sldId="610"/>
            <ac:spMk id="14" creationId="{6C90816F-8DDD-43DF-1B1E-563B5178A149}"/>
          </ac:spMkLst>
        </pc:spChg>
      </pc:sldChg>
      <pc:sldChg chg="addSp delSp modSp mod">
        <pc:chgData name="Hakola Antti" userId="65992f85-13c6-4cb4-8e3e-57db52c3c016" providerId="ADAL" clId="{ACDDEA02-F0C8-4B69-8E8A-5EDB17AC0478}" dt="2026-02-22T05:47:01.605" v="1091" actId="20577"/>
        <pc:sldMkLst>
          <pc:docMk/>
          <pc:sldMk cId="3593332019" sldId="611"/>
        </pc:sldMkLst>
        <pc:spChg chg="add mod">
          <ac:chgData name="Hakola Antti" userId="65992f85-13c6-4cb4-8e3e-57db52c3c016" providerId="ADAL" clId="{ACDDEA02-F0C8-4B69-8E8A-5EDB17AC0478}" dt="2026-02-22T05:47:01.605" v="1091" actId="20577"/>
          <ac:spMkLst>
            <pc:docMk/>
            <pc:sldMk cId="3593332019" sldId="611"/>
            <ac:spMk id="9" creationId="{76E9CDFD-4850-A278-B68D-D2483E9252E1}"/>
          </ac:spMkLst>
        </pc:spChg>
        <pc:spChg chg="add mod">
          <ac:chgData name="Hakola Antti" userId="65992f85-13c6-4cb4-8e3e-57db52c3c016" providerId="ADAL" clId="{ACDDEA02-F0C8-4B69-8E8A-5EDB17AC0478}" dt="2026-02-22T05:34:11.021" v="152"/>
          <ac:spMkLst>
            <pc:docMk/>
            <pc:sldMk cId="3593332019" sldId="611"/>
            <ac:spMk id="10" creationId="{66B974B3-D6EB-1C14-A0EF-AE0778E33D4A}"/>
          </ac:spMkLst>
        </pc:spChg>
        <pc:spChg chg="add mod">
          <ac:chgData name="Hakola Antti" userId="65992f85-13c6-4cb4-8e3e-57db52c3c016" providerId="ADAL" clId="{ACDDEA02-F0C8-4B69-8E8A-5EDB17AC0478}" dt="2026-02-22T05:34:11.021" v="152"/>
          <ac:spMkLst>
            <pc:docMk/>
            <pc:sldMk cId="3593332019" sldId="611"/>
            <ac:spMk id="11" creationId="{FC944592-0486-73AB-5DE9-EA3DAD07CA76}"/>
          </ac:spMkLst>
        </pc:spChg>
        <pc:spChg chg="add mod">
          <ac:chgData name="Hakola Antti" userId="65992f85-13c6-4cb4-8e3e-57db52c3c016" providerId="ADAL" clId="{ACDDEA02-F0C8-4B69-8E8A-5EDB17AC0478}" dt="2026-02-22T05:34:11.021" v="152"/>
          <ac:spMkLst>
            <pc:docMk/>
            <pc:sldMk cId="3593332019" sldId="611"/>
            <ac:spMk id="12" creationId="{F4CB356A-3BC2-F9DB-8F40-1B39DB0EDBE2}"/>
          </ac:spMkLst>
        </pc:spChg>
        <pc:spChg chg="add mod">
          <ac:chgData name="Hakola Antti" userId="65992f85-13c6-4cb4-8e3e-57db52c3c016" providerId="ADAL" clId="{ACDDEA02-F0C8-4B69-8E8A-5EDB17AC0478}" dt="2026-02-22T05:34:11.021" v="152"/>
          <ac:spMkLst>
            <pc:docMk/>
            <pc:sldMk cId="3593332019" sldId="611"/>
            <ac:spMk id="20" creationId="{8125685B-3BAB-1152-B277-D97ADC8DEB03}"/>
          </ac:spMkLst>
        </pc:spChg>
        <pc:picChg chg="add mod">
          <ac:chgData name="Hakola Antti" userId="65992f85-13c6-4cb4-8e3e-57db52c3c016" providerId="ADAL" clId="{ACDDEA02-F0C8-4B69-8E8A-5EDB17AC0478}" dt="2026-02-22T05:34:11.021" v="152"/>
          <ac:picMkLst>
            <pc:docMk/>
            <pc:sldMk cId="3593332019" sldId="611"/>
            <ac:picMk id="13" creationId="{562BA22D-7596-EDC7-C85B-D6447AB623FF}"/>
          </ac:picMkLst>
        </pc:picChg>
        <pc:picChg chg="add mod">
          <ac:chgData name="Hakola Antti" userId="65992f85-13c6-4cb4-8e3e-57db52c3c016" providerId="ADAL" clId="{ACDDEA02-F0C8-4B69-8E8A-5EDB17AC0478}" dt="2026-02-22T05:34:11.021" v="152"/>
          <ac:picMkLst>
            <pc:docMk/>
            <pc:sldMk cId="3593332019" sldId="611"/>
            <ac:picMk id="14" creationId="{3A11BF98-BDEE-B216-B2B3-62E42BE9885D}"/>
          </ac:picMkLst>
        </pc:picChg>
        <pc:picChg chg="add mod">
          <ac:chgData name="Hakola Antti" userId="65992f85-13c6-4cb4-8e3e-57db52c3c016" providerId="ADAL" clId="{ACDDEA02-F0C8-4B69-8E8A-5EDB17AC0478}" dt="2026-02-22T05:34:11.021" v="152"/>
          <ac:picMkLst>
            <pc:docMk/>
            <pc:sldMk cId="3593332019" sldId="611"/>
            <ac:picMk id="15" creationId="{94735788-DD8A-A7F8-4966-1938930AAF1D}"/>
          </ac:picMkLst>
        </pc:picChg>
        <pc:picChg chg="add mod">
          <ac:chgData name="Hakola Antti" userId="65992f85-13c6-4cb4-8e3e-57db52c3c016" providerId="ADAL" clId="{ACDDEA02-F0C8-4B69-8E8A-5EDB17AC0478}" dt="2026-02-22T05:34:11.021" v="152"/>
          <ac:picMkLst>
            <pc:docMk/>
            <pc:sldMk cId="3593332019" sldId="611"/>
            <ac:picMk id="19" creationId="{EE4F2917-FD94-0862-9315-CE39E19534B6}"/>
          </ac:picMkLst>
        </pc:picChg>
        <pc:cxnChg chg="add mod">
          <ac:chgData name="Hakola Antti" userId="65992f85-13c6-4cb4-8e3e-57db52c3c016" providerId="ADAL" clId="{ACDDEA02-F0C8-4B69-8E8A-5EDB17AC0478}" dt="2026-02-22T05:34:11.021" v="152"/>
          <ac:cxnSpMkLst>
            <pc:docMk/>
            <pc:sldMk cId="3593332019" sldId="611"/>
            <ac:cxnSpMk id="16" creationId="{E3ABE5CE-FB96-8707-ABDD-DFFF30450D2F}"/>
          </ac:cxnSpMkLst>
        </pc:cxnChg>
        <pc:cxnChg chg="add mod">
          <ac:chgData name="Hakola Antti" userId="65992f85-13c6-4cb4-8e3e-57db52c3c016" providerId="ADAL" clId="{ACDDEA02-F0C8-4B69-8E8A-5EDB17AC0478}" dt="2026-02-22T05:34:11.021" v="152"/>
          <ac:cxnSpMkLst>
            <pc:docMk/>
            <pc:sldMk cId="3593332019" sldId="611"/>
            <ac:cxnSpMk id="17" creationId="{46666399-8CB8-D148-6EA6-F7F84C064468}"/>
          </ac:cxnSpMkLst>
        </pc:cxnChg>
      </pc:sldChg>
      <pc:sldChg chg="modSp mod">
        <pc:chgData name="Hakola Antti" userId="65992f85-13c6-4cb4-8e3e-57db52c3c016" providerId="ADAL" clId="{ACDDEA02-F0C8-4B69-8E8A-5EDB17AC0478}" dt="2026-02-22T05:24:49.921" v="67" actId="20577"/>
        <pc:sldMkLst>
          <pc:docMk/>
          <pc:sldMk cId="548182521" sldId="613"/>
        </pc:sldMkLst>
        <pc:spChg chg="mod">
          <ac:chgData name="Hakola Antti" userId="65992f85-13c6-4cb4-8e3e-57db52c3c016" providerId="ADAL" clId="{ACDDEA02-F0C8-4B69-8E8A-5EDB17AC0478}" dt="2026-02-22T05:24:49.921" v="67" actId="20577"/>
          <ac:spMkLst>
            <pc:docMk/>
            <pc:sldMk cId="548182521" sldId="613"/>
            <ac:spMk id="2" creationId="{3A80673B-070C-637A-B2A8-B9B523918103}"/>
          </ac:spMkLst>
        </pc:spChg>
      </pc:sldChg>
      <pc:sldChg chg="modSp mod">
        <pc:chgData name="Hakola Antti" userId="65992f85-13c6-4cb4-8e3e-57db52c3c016" providerId="ADAL" clId="{ACDDEA02-F0C8-4B69-8E8A-5EDB17AC0478}" dt="2026-02-22T05:36:59.791" v="172" actId="20577"/>
        <pc:sldMkLst>
          <pc:docMk/>
          <pc:sldMk cId="2666256867" sldId="614"/>
        </pc:sldMkLst>
        <pc:spChg chg="mod">
          <ac:chgData name="Hakola Antti" userId="65992f85-13c6-4cb4-8e3e-57db52c3c016" providerId="ADAL" clId="{ACDDEA02-F0C8-4B69-8E8A-5EDB17AC0478}" dt="2026-02-22T05:36:59.791" v="172" actId="20577"/>
          <ac:spMkLst>
            <pc:docMk/>
            <pc:sldMk cId="2666256867" sldId="614"/>
            <ac:spMk id="2" creationId="{623388E3-0210-AC21-654B-07298EA240BB}"/>
          </ac:spMkLst>
        </pc:spChg>
      </pc:sldChg>
      <pc:sldChg chg="addSp delSp modSp mod ord">
        <pc:chgData name="Hakola Antti" userId="65992f85-13c6-4cb4-8e3e-57db52c3c016" providerId="ADAL" clId="{ACDDEA02-F0C8-4B69-8E8A-5EDB17AC0478}" dt="2026-02-25T18:51:01.875" v="7299"/>
        <pc:sldMkLst>
          <pc:docMk/>
          <pc:sldMk cId="3370424639" sldId="615"/>
        </pc:sldMkLst>
        <pc:spChg chg="mod">
          <ac:chgData name="Hakola Antti" userId="65992f85-13c6-4cb4-8e3e-57db52c3c016" providerId="ADAL" clId="{ACDDEA02-F0C8-4B69-8E8A-5EDB17AC0478}" dt="2026-02-25T18:50:30.765" v="7279" actId="255"/>
          <ac:spMkLst>
            <pc:docMk/>
            <pc:sldMk cId="3370424639" sldId="615"/>
            <ac:spMk id="2" creationId="{09852F2F-B9AB-657D-212D-1972530D7533}"/>
          </ac:spMkLst>
        </pc:spChg>
        <pc:spChg chg="add mod">
          <ac:chgData name="Hakola Antti" userId="65992f85-13c6-4cb4-8e3e-57db52c3c016" providerId="ADAL" clId="{ACDDEA02-F0C8-4B69-8E8A-5EDB17AC0478}" dt="2026-02-22T05:52:07.122" v="1127" actId="20577"/>
          <ac:spMkLst>
            <pc:docMk/>
            <pc:sldMk cId="3370424639" sldId="615"/>
            <ac:spMk id="5" creationId="{47FA70A7-561C-1B77-0791-841FF42794B5}"/>
          </ac:spMkLst>
        </pc:spChg>
        <pc:spChg chg="add mod">
          <ac:chgData name="Hakola Antti" userId="65992f85-13c6-4cb4-8e3e-57db52c3c016" providerId="ADAL" clId="{ACDDEA02-F0C8-4B69-8E8A-5EDB17AC0478}" dt="2026-02-22T05:52:23.439" v="1128"/>
          <ac:spMkLst>
            <pc:docMk/>
            <pc:sldMk cId="3370424639" sldId="615"/>
            <ac:spMk id="15" creationId="{B69517A5-0EA4-E047-276C-D4AA5AD9112C}"/>
          </ac:spMkLst>
        </pc:spChg>
        <pc:spChg chg="add mod">
          <ac:chgData name="Hakola Antti" userId="65992f85-13c6-4cb4-8e3e-57db52c3c016" providerId="ADAL" clId="{ACDDEA02-F0C8-4B69-8E8A-5EDB17AC0478}" dt="2026-02-22T05:52:23.439" v="1128"/>
          <ac:spMkLst>
            <pc:docMk/>
            <pc:sldMk cId="3370424639" sldId="615"/>
            <ac:spMk id="18" creationId="{78D068CD-AA4D-5B64-AEC8-9311AB21E59F}"/>
          </ac:spMkLst>
        </pc:spChg>
        <pc:spChg chg="add mod">
          <ac:chgData name="Hakola Antti" userId="65992f85-13c6-4cb4-8e3e-57db52c3c016" providerId="ADAL" clId="{ACDDEA02-F0C8-4B69-8E8A-5EDB17AC0478}" dt="2026-02-22T05:52:28.643" v="1129" actId="1076"/>
          <ac:spMkLst>
            <pc:docMk/>
            <pc:sldMk cId="3370424639" sldId="615"/>
            <ac:spMk id="19" creationId="{29D5D541-C06B-C666-6AB5-7AFCB6BEA35D}"/>
          </ac:spMkLst>
        </pc:spChg>
        <pc:spChg chg="add mod">
          <ac:chgData name="Hakola Antti" userId="65992f85-13c6-4cb4-8e3e-57db52c3c016" providerId="ADAL" clId="{ACDDEA02-F0C8-4B69-8E8A-5EDB17AC0478}" dt="2026-02-22T06:14:44.881" v="2955" actId="1076"/>
          <ac:spMkLst>
            <pc:docMk/>
            <pc:sldMk cId="3370424639" sldId="615"/>
            <ac:spMk id="21" creationId="{DB3A869C-3B8B-1AEC-5739-0B124E68B020}"/>
          </ac:spMkLst>
        </pc:spChg>
        <pc:picChg chg="add mod">
          <ac:chgData name="Hakola Antti" userId="65992f85-13c6-4cb4-8e3e-57db52c3c016" providerId="ADAL" clId="{ACDDEA02-F0C8-4B69-8E8A-5EDB17AC0478}" dt="2026-02-22T05:52:31.567" v="1130" actId="1076"/>
          <ac:picMkLst>
            <pc:docMk/>
            <pc:sldMk cId="3370424639" sldId="615"/>
            <ac:picMk id="6" creationId="{347B3F83-0A0C-DCEA-0D90-CE6915017C7F}"/>
          </ac:picMkLst>
        </pc:picChg>
        <pc:picChg chg="add mod">
          <ac:chgData name="Hakola Antti" userId="65992f85-13c6-4cb4-8e3e-57db52c3c016" providerId="ADAL" clId="{ACDDEA02-F0C8-4B69-8E8A-5EDB17AC0478}" dt="2026-02-22T05:52:39.002" v="1132" actId="1076"/>
          <ac:picMkLst>
            <pc:docMk/>
            <pc:sldMk cId="3370424639" sldId="615"/>
            <ac:picMk id="20" creationId="{44A23529-50C9-0544-E5F1-C081F893FE36}"/>
          </ac:picMkLst>
        </pc:picChg>
        <pc:cxnChg chg="add mod">
          <ac:chgData name="Hakola Antti" userId="65992f85-13c6-4cb4-8e3e-57db52c3c016" providerId="ADAL" clId="{ACDDEA02-F0C8-4B69-8E8A-5EDB17AC0478}" dt="2026-02-22T05:52:23.439" v="1128"/>
          <ac:cxnSpMkLst>
            <pc:docMk/>
            <pc:sldMk cId="3370424639" sldId="615"/>
            <ac:cxnSpMk id="7" creationId="{B4D4FDF4-8B63-E6B5-84B5-ED074199471B}"/>
          </ac:cxnSpMkLst>
        </pc:cxnChg>
        <pc:cxnChg chg="add mod">
          <ac:chgData name="Hakola Antti" userId="65992f85-13c6-4cb4-8e3e-57db52c3c016" providerId="ADAL" clId="{ACDDEA02-F0C8-4B69-8E8A-5EDB17AC0478}" dt="2026-02-22T05:52:23.439" v="1128"/>
          <ac:cxnSpMkLst>
            <pc:docMk/>
            <pc:sldMk cId="3370424639" sldId="615"/>
            <ac:cxnSpMk id="9" creationId="{44640987-7C1D-5805-A8E4-696239790477}"/>
          </ac:cxnSpMkLst>
        </pc:cxnChg>
        <pc:cxnChg chg="add mod">
          <ac:chgData name="Hakola Antti" userId="65992f85-13c6-4cb4-8e3e-57db52c3c016" providerId="ADAL" clId="{ACDDEA02-F0C8-4B69-8E8A-5EDB17AC0478}" dt="2026-02-22T05:52:23.439" v="1128"/>
          <ac:cxnSpMkLst>
            <pc:docMk/>
            <pc:sldMk cId="3370424639" sldId="615"/>
            <ac:cxnSpMk id="11" creationId="{46B3A2AD-79F0-5760-B882-0498C10F8D28}"/>
          </ac:cxnSpMkLst>
        </pc:cxnChg>
        <pc:cxnChg chg="add mod">
          <ac:chgData name="Hakola Antti" userId="65992f85-13c6-4cb4-8e3e-57db52c3c016" providerId="ADAL" clId="{ACDDEA02-F0C8-4B69-8E8A-5EDB17AC0478}" dt="2026-02-22T05:52:23.439" v="1128"/>
          <ac:cxnSpMkLst>
            <pc:docMk/>
            <pc:sldMk cId="3370424639" sldId="615"/>
            <ac:cxnSpMk id="12" creationId="{9392ABB3-637E-A778-E974-E2A3831FAE57}"/>
          </ac:cxnSpMkLst>
        </pc:cxnChg>
        <pc:cxnChg chg="add mod">
          <ac:chgData name="Hakola Antti" userId="65992f85-13c6-4cb4-8e3e-57db52c3c016" providerId="ADAL" clId="{ACDDEA02-F0C8-4B69-8E8A-5EDB17AC0478}" dt="2026-02-22T05:52:23.439" v="1128"/>
          <ac:cxnSpMkLst>
            <pc:docMk/>
            <pc:sldMk cId="3370424639" sldId="615"/>
            <ac:cxnSpMk id="14" creationId="{C79949FE-8A24-4D14-BDBF-F0E122FACEA9}"/>
          </ac:cxnSpMkLst>
        </pc:cxnChg>
      </pc:sldChg>
      <pc:sldChg chg="addSp delSp modSp mod">
        <pc:chgData name="Hakola Antti" userId="65992f85-13c6-4cb4-8e3e-57db52c3c016" providerId="ADAL" clId="{ACDDEA02-F0C8-4B69-8E8A-5EDB17AC0478}" dt="2026-02-25T18:29:24.146" v="7011" actId="113"/>
        <pc:sldMkLst>
          <pc:docMk/>
          <pc:sldMk cId="4287362030" sldId="616"/>
        </pc:sldMkLst>
        <pc:spChg chg="add mod">
          <ac:chgData name="Hakola Antti" userId="65992f85-13c6-4cb4-8e3e-57db52c3c016" providerId="ADAL" clId="{ACDDEA02-F0C8-4B69-8E8A-5EDB17AC0478}" dt="2026-02-22T05:40:27.244" v="195" actId="113"/>
          <ac:spMkLst>
            <pc:docMk/>
            <pc:sldMk cId="4287362030" sldId="616"/>
            <ac:spMk id="8" creationId="{68624482-A399-5405-A28A-3BF6B1896369}"/>
          </ac:spMkLst>
        </pc:spChg>
        <pc:spChg chg="add mod">
          <ac:chgData name="Hakola Antti" userId="65992f85-13c6-4cb4-8e3e-57db52c3c016" providerId="ADAL" clId="{ACDDEA02-F0C8-4B69-8E8A-5EDB17AC0478}" dt="2026-02-25T18:29:24.146" v="7011" actId="113"/>
          <ac:spMkLst>
            <pc:docMk/>
            <pc:sldMk cId="4287362030" sldId="616"/>
            <ac:spMk id="9" creationId="{C31B00CB-4119-8AB1-FD44-31A7F3B431B1}"/>
          </ac:spMkLst>
        </pc:spChg>
        <pc:graphicFrameChg chg="add mod modGraphic">
          <ac:chgData name="Hakola Antti" userId="65992f85-13c6-4cb4-8e3e-57db52c3c016" providerId="ADAL" clId="{ACDDEA02-F0C8-4B69-8E8A-5EDB17AC0478}" dt="2026-02-22T05:41:09.913" v="202" actId="1076"/>
          <ac:graphicFrameMkLst>
            <pc:docMk/>
            <pc:sldMk cId="4287362030" sldId="616"/>
            <ac:graphicFrameMk id="7" creationId="{DCE43C63-446E-EF56-8206-75869A0E3C2A}"/>
          </ac:graphicFrameMkLst>
        </pc:graphicFrameChg>
      </pc:sldChg>
      <pc:sldChg chg="addSp delSp modSp new mod">
        <pc:chgData name="Hakola Antti" userId="65992f85-13c6-4cb4-8e3e-57db52c3c016" providerId="ADAL" clId="{ACDDEA02-F0C8-4B69-8E8A-5EDB17AC0478}" dt="2026-02-22T05:47:14.485" v="1105" actId="20577"/>
        <pc:sldMkLst>
          <pc:docMk/>
          <pc:sldMk cId="2518291248" sldId="617"/>
        </pc:sldMkLst>
        <pc:spChg chg="add mod">
          <ac:chgData name="Hakola Antti" userId="65992f85-13c6-4cb4-8e3e-57db52c3c016" providerId="ADAL" clId="{ACDDEA02-F0C8-4B69-8E8A-5EDB17AC0478}" dt="2026-02-22T05:47:14.485" v="1105" actId="20577"/>
          <ac:spMkLst>
            <pc:docMk/>
            <pc:sldMk cId="2518291248" sldId="617"/>
            <ac:spMk id="5" creationId="{25A0527B-C013-FCE9-0B2B-3C3CC5BF02CB}"/>
          </ac:spMkLst>
        </pc:spChg>
        <pc:spChg chg="add mod">
          <ac:chgData name="Hakola Antti" userId="65992f85-13c6-4cb4-8e3e-57db52c3c016" providerId="ADAL" clId="{ACDDEA02-F0C8-4B69-8E8A-5EDB17AC0478}" dt="2026-02-22T05:36:38.112" v="169"/>
          <ac:spMkLst>
            <pc:docMk/>
            <pc:sldMk cId="2518291248" sldId="617"/>
            <ac:spMk id="6" creationId="{B3C0AFDC-54D3-C77F-3ED1-64B187DC4719}"/>
          </ac:spMkLst>
        </pc:spChg>
        <pc:spChg chg="add mod">
          <ac:chgData name="Hakola Antti" userId="65992f85-13c6-4cb4-8e3e-57db52c3c016" providerId="ADAL" clId="{ACDDEA02-F0C8-4B69-8E8A-5EDB17AC0478}" dt="2026-02-22T05:36:38.112" v="169"/>
          <ac:spMkLst>
            <pc:docMk/>
            <pc:sldMk cId="2518291248" sldId="617"/>
            <ac:spMk id="8" creationId="{D317F846-5D7B-3757-F580-3863E60BC325}"/>
          </ac:spMkLst>
        </pc:spChg>
        <pc:spChg chg="add mod">
          <ac:chgData name="Hakola Antti" userId="65992f85-13c6-4cb4-8e3e-57db52c3c016" providerId="ADAL" clId="{ACDDEA02-F0C8-4B69-8E8A-5EDB17AC0478}" dt="2026-02-22T05:36:47.685" v="170" actId="1076"/>
          <ac:spMkLst>
            <pc:docMk/>
            <pc:sldMk cId="2518291248" sldId="617"/>
            <ac:spMk id="13" creationId="{3BAA38E9-0109-BE26-9C09-712E72709F11}"/>
          </ac:spMkLst>
        </pc:spChg>
        <pc:spChg chg="add mod">
          <ac:chgData name="Hakola Antti" userId="65992f85-13c6-4cb4-8e3e-57db52c3c016" providerId="ADAL" clId="{ACDDEA02-F0C8-4B69-8E8A-5EDB17AC0478}" dt="2026-02-22T05:36:51.507" v="171" actId="1076"/>
          <ac:spMkLst>
            <pc:docMk/>
            <pc:sldMk cId="2518291248" sldId="617"/>
            <ac:spMk id="14" creationId="{66FFF9B6-AA02-84BD-3536-CF8C7FE5F590}"/>
          </ac:spMkLst>
        </pc:spChg>
        <pc:spChg chg="mod">
          <ac:chgData name="Hakola Antti" userId="65992f85-13c6-4cb4-8e3e-57db52c3c016" providerId="ADAL" clId="{ACDDEA02-F0C8-4B69-8E8A-5EDB17AC0478}" dt="2026-02-22T05:36:38.112" v="169"/>
          <ac:spMkLst>
            <pc:docMk/>
            <pc:sldMk cId="2518291248" sldId="617"/>
            <ac:spMk id="18" creationId="{054A9CFB-1718-A67A-1C14-D8C8FB420CB8}"/>
          </ac:spMkLst>
        </pc:spChg>
        <pc:spChg chg="mod">
          <ac:chgData name="Hakola Antti" userId="65992f85-13c6-4cb4-8e3e-57db52c3c016" providerId="ADAL" clId="{ACDDEA02-F0C8-4B69-8E8A-5EDB17AC0478}" dt="2026-02-22T05:36:38.112" v="169"/>
          <ac:spMkLst>
            <pc:docMk/>
            <pc:sldMk cId="2518291248" sldId="617"/>
            <ac:spMk id="19" creationId="{19B2C9E6-DCB1-5E58-8584-22CE7E6BD6F0}"/>
          </ac:spMkLst>
        </pc:spChg>
        <pc:spChg chg="mod">
          <ac:chgData name="Hakola Antti" userId="65992f85-13c6-4cb4-8e3e-57db52c3c016" providerId="ADAL" clId="{ACDDEA02-F0C8-4B69-8E8A-5EDB17AC0478}" dt="2026-02-22T05:36:38.112" v="169"/>
          <ac:spMkLst>
            <pc:docMk/>
            <pc:sldMk cId="2518291248" sldId="617"/>
            <ac:spMk id="20" creationId="{655F9EC8-B745-2384-4499-B2CF75AA6DBC}"/>
          </ac:spMkLst>
        </pc:spChg>
        <pc:spChg chg="mod">
          <ac:chgData name="Hakola Antti" userId="65992f85-13c6-4cb4-8e3e-57db52c3c016" providerId="ADAL" clId="{ACDDEA02-F0C8-4B69-8E8A-5EDB17AC0478}" dt="2026-02-22T05:36:38.112" v="169"/>
          <ac:spMkLst>
            <pc:docMk/>
            <pc:sldMk cId="2518291248" sldId="617"/>
            <ac:spMk id="21" creationId="{5327B8B1-EF82-7DD5-1156-295003724D8E}"/>
          </ac:spMkLst>
        </pc:spChg>
        <pc:spChg chg="mod">
          <ac:chgData name="Hakola Antti" userId="65992f85-13c6-4cb4-8e3e-57db52c3c016" providerId="ADAL" clId="{ACDDEA02-F0C8-4B69-8E8A-5EDB17AC0478}" dt="2026-02-22T05:36:38.112" v="169"/>
          <ac:spMkLst>
            <pc:docMk/>
            <pc:sldMk cId="2518291248" sldId="617"/>
            <ac:spMk id="22" creationId="{28AD92B7-DF8E-670D-09C7-56F77E1EA92C}"/>
          </ac:spMkLst>
        </pc:spChg>
        <pc:spChg chg="add mod">
          <ac:chgData name="Hakola Antti" userId="65992f85-13c6-4cb4-8e3e-57db52c3c016" providerId="ADAL" clId="{ACDDEA02-F0C8-4B69-8E8A-5EDB17AC0478}" dt="2026-02-22T05:36:38.112" v="169"/>
          <ac:spMkLst>
            <pc:docMk/>
            <pc:sldMk cId="2518291248" sldId="617"/>
            <ac:spMk id="33" creationId="{E875DB61-F5F4-DA0F-67C9-4404FE52E27D}"/>
          </ac:spMkLst>
        </pc:spChg>
      </pc:sldChg>
      <pc:sldChg chg="addSp delSp modSp new mod">
        <pc:chgData name="Hakola Antti" userId="65992f85-13c6-4cb4-8e3e-57db52c3c016" providerId="ADAL" clId="{ACDDEA02-F0C8-4B69-8E8A-5EDB17AC0478}" dt="2026-02-25T18:50:57.098" v="7297" actId="20577"/>
        <pc:sldMkLst>
          <pc:docMk/>
          <pc:sldMk cId="2316891602" sldId="618"/>
        </pc:sldMkLst>
        <pc:spChg chg="add mod">
          <ac:chgData name="Hakola Antti" userId="65992f85-13c6-4cb4-8e3e-57db52c3c016" providerId="ADAL" clId="{ACDDEA02-F0C8-4B69-8E8A-5EDB17AC0478}" dt="2026-02-24T13:50:47.262" v="4761" actId="20577"/>
          <ac:spMkLst>
            <pc:docMk/>
            <pc:sldMk cId="2316891602" sldId="618"/>
            <ac:spMk id="5" creationId="{478A2AB9-64F4-2D4C-A3EB-DE3B6ACE477E}"/>
          </ac:spMkLst>
        </pc:spChg>
        <pc:spChg chg="add mod">
          <ac:chgData name="Hakola Antti" userId="65992f85-13c6-4cb4-8e3e-57db52c3c016" providerId="ADAL" clId="{ACDDEA02-F0C8-4B69-8E8A-5EDB17AC0478}" dt="2026-02-25T18:50:57.098" v="7297" actId="20577"/>
          <ac:spMkLst>
            <pc:docMk/>
            <pc:sldMk cId="2316891602" sldId="618"/>
            <ac:spMk id="6" creationId="{79682599-A507-C260-B442-4DE3E3285B2E}"/>
          </ac:spMkLst>
        </pc:spChg>
        <pc:spChg chg="add mod">
          <ac:chgData name="Hakola Antti" userId="65992f85-13c6-4cb4-8e3e-57db52c3c016" providerId="ADAL" clId="{ACDDEA02-F0C8-4B69-8E8A-5EDB17AC0478}" dt="2026-02-24T13:55:20.831" v="4862" actId="14100"/>
          <ac:spMkLst>
            <pc:docMk/>
            <pc:sldMk cId="2316891602" sldId="618"/>
            <ac:spMk id="7" creationId="{CFC4AA53-E1C6-F5AF-C47D-42B61285B952}"/>
          </ac:spMkLst>
        </pc:spChg>
        <pc:spChg chg="add mod">
          <ac:chgData name="Hakola Antti" userId="65992f85-13c6-4cb4-8e3e-57db52c3c016" providerId="ADAL" clId="{ACDDEA02-F0C8-4B69-8E8A-5EDB17AC0478}" dt="2026-02-24T13:55:42.210" v="4866" actId="1076"/>
          <ac:spMkLst>
            <pc:docMk/>
            <pc:sldMk cId="2316891602" sldId="618"/>
            <ac:spMk id="9" creationId="{9A6A0711-45EB-EB7A-4B91-8BF6E33C1DA4}"/>
          </ac:spMkLst>
        </pc:spChg>
        <pc:picChg chg="add mod">
          <ac:chgData name="Hakola Antti" userId="65992f85-13c6-4cb4-8e3e-57db52c3c016" providerId="ADAL" clId="{ACDDEA02-F0C8-4B69-8E8A-5EDB17AC0478}" dt="2026-02-24T13:55:28.739" v="4863" actId="1076"/>
          <ac:picMkLst>
            <pc:docMk/>
            <pc:sldMk cId="2316891602" sldId="618"/>
            <ac:picMk id="8" creationId="{8F3C03C5-CB81-28C9-B8DD-A142FE8C96DD}"/>
          </ac:picMkLst>
        </pc:picChg>
      </pc:sldChg>
      <pc:sldChg chg="addSp delSp modSp new mod">
        <pc:chgData name="Hakola Antti" userId="65992f85-13c6-4cb4-8e3e-57db52c3c016" providerId="ADAL" clId="{ACDDEA02-F0C8-4B69-8E8A-5EDB17AC0478}" dt="2026-02-22T06:00:19.522" v="1151" actId="255"/>
        <pc:sldMkLst>
          <pc:docMk/>
          <pc:sldMk cId="165498513" sldId="619"/>
        </pc:sldMkLst>
        <pc:spChg chg="add mod">
          <ac:chgData name="Hakola Antti" userId="65992f85-13c6-4cb4-8e3e-57db52c3c016" providerId="ADAL" clId="{ACDDEA02-F0C8-4B69-8E8A-5EDB17AC0478}" dt="2026-02-22T05:58:20.227" v="1137"/>
          <ac:spMkLst>
            <pc:docMk/>
            <pc:sldMk cId="165498513" sldId="619"/>
            <ac:spMk id="5" creationId="{973D91A2-DC5E-8010-2722-4DC176A184EE}"/>
          </ac:spMkLst>
        </pc:spChg>
        <pc:spChg chg="add mod">
          <ac:chgData name="Hakola Antti" userId="65992f85-13c6-4cb4-8e3e-57db52c3c016" providerId="ADAL" clId="{ACDDEA02-F0C8-4B69-8E8A-5EDB17AC0478}" dt="2026-02-22T05:58:53.706" v="1142"/>
          <ac:spMkLst>
            <pc:docMk/>
            <pc:sldMk cId="165498513" sldId="619"/>
            <ac:spMk id="6" creationId="{5EAC32CD-73A1-39E1-3F75-04579D4D858B}"/>
          </ac:spMkLst>
        </pc:spChg>
        <pc:graphicFrameChg chg="add mod modGraphic">
          <ac:chgData name="Hakola Antti" userId="65992f85-13c6-4cb4-8e3e-57db52c3c016" providerId="ADAL" clId="{ACDDEA02-F0C8-4B69-8E8A-5EDB17AC0478}" dt="2026-02-22T06:00:15.198" v="1150" actId="255"/>
          <ac:graphicFrameMkLst>
            <pc:docMk/>
            <pc:sldMk cId="165498513" sldId="619"/>
            <ac:graphicFrameMk id="7" creationId="{005CCA6B-864F-E0E2-D1CB-36179B44CAD0}"/>
          </ac:graphicFrameMkLst>
        </pc:graphicFrameChg>
        <pc:graphicFrameChg chg="add mod modGraphic">
          <ac:chgData name="Hakola Antti" userId="65992f85-13c6-4cb4-8e3e-57db52c3c016" providerId="ADAL" clId="{ACDDEA02-F0C8-4B69-8E8A-5EDB17AC0478}" dt="2026-02-22T06:00:19.522" v="1151" actId="255"/>
          <ac:graphicFrameMkLst>
            <pc:docMk/>
            <pc:sldMk cId="165498513" sldId="619"/>
            <ac:graphicFrameMk id="8" creationId="{F85AC6A7-8DFD-784C-8473-3B61EB2B2E08}"/>
          </ac:graphicFrameMkLst>
        </pc:graphicFrameChg>
      </pc:sldChg>
      <pc:sldChg chg="addSp delSp modSp add mod">
        <pc:chgData name="Hakola Antti" userId="65992f85-13c6-4cb4-8e3e-57db52c3c016" providerId="ADAL" clId="{ACDDEA02-F0C8-4B69-8E8A-5EDB17AC0478}" dt="2026-02-25T18:31:39.193" v="7041" actId="113"/>
        <pc:sldMkLst>
          <pc:docMk/>
          <pc:sldMk cId="3046043469" sldId="620"/>
        </pc:sldMkLst>
        <pc:spChg chg="add mod">
          <ac:chgData name="Hakola Antti" userId="65992f85-13c6-4cb4-8e3e-57db52c3c016" providerId="ADAL" clId="{ACDDEA02-F0C8-4B69-8E8A-5EDB17AC0478}" dt="2026-02-25T18:31:39.193" v="7041" actId="113"/>
          <ac:spMkLst>
            <pc:docMk/>
            <pc:sldMk cId="3046043469" sldId="620"/>
            <ac:spMk id="2" creationId="{61FDC256-0C4B-1CA4-648F-4F821F10466A}"/>
          </ac:spMkLst>
        </pc:spChg>
      </pc:sldChg>
      <pc:sldChg chg="addSp delSp modSp new mod">
        <pc:chgData name="Hakola Antti" userId="65992f85-13c6-4cb4-8e3e-57db52c3c016" providerId="ADAL" clId="{ACDDEA02-F0C8-4B69-8E8A-5EDB17AC0478}" dt="2026-02-25T18:49:10.995" v="7248" actId="20577"/>
        <pc:sldMkLst>
          <pc:docMk/>
          <pc:sldMk cId="2210589081" sldId="621"/>
        </pc:sldMkLst>
        <pc:spChg chg="add mod">
          <ac:chgData name="Hakola Antti" userId="65992f85-13c6-4cb4-8e3e-57db52c3c016" providerId="ADAL" clId="{ACDDEA02-F0C8-4B69-8E8A-5EDB17AC0478}" dt="2026-02-25T18:49:10.995" v="7248" actId="20577"/>
          <ac:spMkLst>
            <pc:docMk/>
            <pc:sldMk cId="2210589081" sldId="621"/>
            <ac:spMk id="5" creationId="{5BB2EFF0-E78C-0081-3B85-83E80750EAAD}"/>
          </ac:spMkLst>
        </pc:spChg>
        <pc:spChg chg="add mod">
          <ac:chgData name="Hakola Antti" userId="65992f85-13c6-4cb4-8e3e-57db52c3c016" providerId="ADAL" clId="{ACDDEA02-F0C8-4B69-8E8A-5EDB17AC0478}" dt="2026-02-22T06:13:24.455" v="2926" actId="1076"/>
          <ac:spMkLst>
            <pc:docMk/>
            <pc:sldMk cId="2210589081" sldId="621"/>
            <ac:spMk id="6" creationId="{F6F44B2F-FDFE-48FC-31F3-8CADCA68C183}"/>
          </ac:spMkLst>
        </pc:spChg>
        <pc:spChg chg="add mod">
          <ac:chgData name="Hakola Antti" userId="65992f85-13c6-4cb4-8e3e-57db52c3c016" providerId="ADAL" clId="{ACDDEA02-F0C8-4B69-8E8A-5EDB17AC0478}" dt="2026-02-22T06:14:50.476" v="2956" actId="1076"/>
          <ac:spMkLst>
            <pc:docMk/>
            <pc:sldMk cId="2210589081" sldId="621"/>
            <ac:spMk id="8" creationId="{F5316192-D163-C3DA-8EDD-4B4C8ACD5993}"/>
          </ac:spMkLst>
        </pc:spChg>
        <pc:picChg chg="add mod">
          <ac:chgData name="Hakola Antti" userId="65992f85-13c6-4cb4-8e3e-57db52c3c016" providerId="ADAL" clId="{ACDDEA02-F0C8-4B69-8E8A-5EDB17AC0478}" dt="2026-02-22T06:13:38.109" v="2928" actId="1076"/>
          <ac:picMkLst>
            <pc:docMk/>
            <pc:sldMk cId="2210589081" sldId="621"/>
            <ac:picMk id="7" creationId="{4C9D84A4-BF3B-C3D8-B3D1-5A4CCD66AB4D}"/>
          </ac:picMkLst>
        </pc:picChg>
      </pc:sldChg>
      <pc:sldChg chg="addSp delSp modSp new mod ord">
        <pc:chgData name="Hakola Antti" userId="65992f85-13c6-4cb4-8e3e-57db52c3c016" providerId="ADAL" clId="{ACDDEA02-F0C8-4B69-8E8A-5EDB17AC0478}" dt="2026-02-26T05:59:49.659" v="8938" actId="20577"/>
        <pc:sldMkLst>
          <pc:docMk/>
          <pc:sldMk cId="2362319568" sldId="622"/>
        </pc:sldMkLst>
        <pc:spChg chg="add mod">
          <ac:chgData name="Hakola Antti" userId="65992f85-13c6-4cb4-8e3e-57db52c3c016" providerId="ADAL" clId="{ACDDEA02-F0C8-4B69-8E8A-5EDB17AC0478}" dt="2026-02-24T13:45:08.838" v="4672" actId="20577"/>
          <ac:spMkLst>
            <pc:docMk/>
            <pc:sldMk cId="2362319568" sldId="622"/>
            <ac:spMk id="5" creationId="{97EFB56C-6888-E46F-C3CA-3751EDB59E46}"/>
          </ac:spMkLst>
        </pc:spChg>
        <pc:spChg chg="add mod">
          <ac:chgData name="Hakola Antti" userId="65992f85-13c6-4cb4-8e3e-57db52c3c016" providerId="ADAL" clId="{ACDDEA02-F0C8-4B69-8E8A-5EDB17AC0478}" dt="2026-02-25T18:44:58.955" v="7120" actId="20577"/>
          <ac:spMkLst>
            <pc:docMk/>
            <pc:sldMk cId="2362319568" sldId="622"/>
            <ac:spMk id="6" creationId="{13C2EE71-5831-1280-EAE9-EA246A38D531}"/>
          </ac:spMkLst>
        </pc:spChg>
        <pc:spChg chg="add mod">
          <ac:chgData name="Hakola Antti" userId="65992f85-13c6-4cb4-8e3e-57db52c3c016" providerId="ADAL" clId="{ACDDEA02-F0C8-4B69-8E8A-5EDB17AC0478}" dt="2026-02-26T05:59:49.659" v="8938" actId="20577"/>
          <ac:spMkLst>
            <pc:docMk/>
            <pc:sldMk cId="2362319568" sldId="622"/>
            <ac:spMk id="7" creationId="{C84965AA-EA29-55C1-7CDE-844E26F528C4}"/>
          </ac:spMkLst>
        </pc:spChg>
        <pc:spChg chg="add mod">
          <ac:chgData name="Hakola Antti" userId="65992f85-13c6-4cb4-8e3e-57db52c3c016" providerId="ADAL" clId="{ACDDEA02-F0C8-4B69-8E8A-5EDB17AC0478}" dt="2026-02-24T13:47:00.121" v="4733" actId="1076"/>
          <ac:spMkLst>
            <pc:docMk/>
            <pc:sldMk cId="2362319568" sldId="622"/>
            <ac:spMk id="8" creationId="{E716CD5E-420C-E39F-3A38-6D97DAA8D580}"/>
          </ac:spMkLst>
        </pc:spChg>
        <pc:spChg chg="add mod">
          <ac:chgData name="Hakola Antti" userId="65992f85-13c6-4cb4-8e3e-57db52c3c016" providerId="ADAL" clId="{ACDDEA02-F0C8-4B69-8E8A-5EDB17AC0478}" dt="2026-02-24T13:45:56.677" v="4677"/>
          <ac:spMkLst>
            <pc:docMk/>
            <pc:sldMk cId="2362319568" sldId="622"/>
            <ac:spMk id="11" creationId="{A4134D1D-B542-4A81-3000-3131F510D302}"/>
          </ac:spMkLst>
        </pc:spChg>
        <pc:spChg chg="add mod">
          <ac:chgData name="Hakola Antti" userId="65992f85-13c6-4cb4-8e3e-57db52c3c016" providerId="ADAL" clId="{ACDDEA02-F0C8-4B69-8E8A-5EDB17AC0478}" dt="2026-02-24T13:45:56.677" v="4677"/>
          <ac:spMkLst>
            <pc:docMk/>
            <pc:sldMk cId="2362319568" sldId="622"/>
            <ac:spMk id="12" creationId="{C10BB363-EC1F-EE29-269D-BB308D0C8FE6}"/>
          </ac:spMkLst>
        </pc:spChg>
        <pc:spChg chg="add mod">
          <ac:chgData name="Hakola Antti" userId="65992f85-13c6-4cb4-8e3e-57db52c3c016" providerId="ADAL" clId="{ACDDEA02-F0C8-4B69-8E8A-5EDB17AC0478}" dt="2026-02-24T13:45:56.677" v="4677"/>
          <ac:spMkLst>
            <pc:docMk/>
            <pc:sldMk cId="2362319568" sldId="622"/>
            <ac:spMk id="15" creationId="{02697645-DBCB-53B5-8B22-4C443A63B2BC}"/>
          </ac:spMkLst>
        </pc:spChg>
        <pc:spChg chg="add mod">
          <ac:chgData name="Hakola Antti" userId="65992f85-13c6-4cb4-8e3e-57db52c3c016" providerId="ADAL" clId="{ACDDEA02-F0C8-4B69-8E8A-5EDB17AC0478}" dt="2026-02-24T13:45:56.677" v="4677"/>
          <ac:spMkLst>
            <pc:docMk/>
            <pc:sldMk cId="2362319568" sldId="622"/>
            <ac:spMk id="17" creationId="{B4D3CB9D-FC56-D14F-1A01-81B2AE5EA20B}"/>
          </ac:spMkLst>
        </pc:spChg>
        <pc:graphicFrameChg chg="modGraphic">
          <ac:chgData name="Hakola Antti" userId="65992f85-13c6-4cb4-8e3e-57db52c3c016" providerId="ADAL" clId="{ACDDEA02-F0C8-4B69-8E8A-5EDB17AC0478}" dt="2026-02-26T05:59:29.628" v="8937" actId="113"/>
          <ac:graphicFrameMkLst>
            <pc:docMk/>
            <pc:sldMk cId="2362319568" sldId="622"/>
            <ac:graphicFrameMk id="16" creationId="{9E0A85E2-DD46-B04B-7789-42BF357C4199}"/>
          </ac:graphicFrameMkLst>
        </pc:graphicFrameChg>
        <pc:picChg chg="add mod">
          <ac:chgData name="Hakola Antti" userId="65992f85-13c6-4cb4-8e3e-57db52c3c016" providerId="ADAL" clId="{ACDDEA02-F0C8-4B69-8E8A-5EDB17AC0478}" dt="2026-02-24T13:45:56.677" v="4677"/>
          <ac:picMkLst>
            <pc:docMk/>
            <pc:sldMk cId="2362319568" sldId="622"/>
            <ac:picMk id="9" creationId="{76E4AC25-40B7-6D74-0214-3ED0E4441D83}"/>
          </ac:picMkLst>
        </pc:picChg>
        <pc:picChg chg="add mod">
          <ac:chgData name="Hakola Antti" userId="65992f85-13c6-4cb4-8e3e-57db52c3c016" providerId="ADAL" clId="{ACDDEA02-F0C8-4B69-8E8A-5EDB17AC0478}" dt="2026-02-24T13:45:56.677" v="4677"/>
          <ac:picMkLst>
            <pc:docMk/>
            <pc:sldMk cId="2362319568" sldId="622"/>
            <ac:picMk id="10" creationId="{AE870BFD-C941-D423-06F8-9736D18F05E7}"/>
          </ac:picMkLst>
        </pc:picChg>
        <pc:picChg chg="add mod">
          <ac:chgData name="Hakola Antti" userId="65992f85-13c6-4cb4-8e3e-57db52c3c016" providerId="ADAL" clId="{ACDDEA02-F0C8-4B69-8E8A-5EDB17AC0478}" dt="2026-02-24T13:45:56.677" v="4677"/>
          <ac:picMkLst>
            <pc:docMk/>
            <pc:sldMk cId="2362319568" sldId="622"/>
            <ac:picMk id="13" creationId="{CACC29B1-1809-F458-AB50-DF043111F8B6}"/>
          </ac:picMkLst>
        </pc:picChg>
        <pc:picChg chg="add mod">
          <ac:chgData name="Hakola Antti" userId="65992f85-13c6-4cb4-8e3e-57db52c3c016" providerId="ADAL" clId="{ACDDEA02-F0C8-4B69-8E8A-5EDB17AC0478}" dt="2026-02-24T13:45:56.677" v="4677"/>
          <ac:picMkLst>
            <pc:docMk/>
            <pc:sldMk cId="2362319568" sldId="622"/>
            <ac:picMk id="14" creationId="{EC771358-7536-89D2-1305-3F9C44BDA958}"/>
          </ac:picMkLst>
        </pc:picChg>
      </pc:sldChg>
      <pc:sldChg chg="addSp modSp add mod">
        <pc:chgData name="Hakola Antti" userId="65992f85-13c6-4cb4-8e3e-57db52c3c016" providerId="ADAL" clId="{ACDDEA02-F0C8-4B69-8E8A-5EDB17AC0478}" dt="2026-02-25T18:48:40.117" v="7242" actId="1076"/>
        <pc:sldMkLst>
          <pc:docMk/>
          <pc:sldMk cId="2909669651" sldId="623"/>
        </pc:sldMkLst>
        <pc:spChg chg="add mod">
          <ac:chgData name="Hakola Antti" userId="65992f85-13c6-4cb4-8e3e-57db52c3c016" providerId="ADAL" clId="{ACDDEA02-F0C8-4B69-8E8A-5EDB17AC0478}" dt="2026-02-25T18:48:36.839" v="7240" actId="255"/>
          <ac:spMkLst>
            <pc:docMk/>
            <pc:sldMk cId="2909669651" sldId="623"/>
            <ac:spMk id="2" creationId="{BDC0EDC1-7090-1502-6CAA-77F2EDD17C95}"/>
          </ac:spMkLst>
        </pc:spChg>
        <pc:spChg chg="add mod">
          <ac:chgData name="Hakola Antti" userId="65992f85-13c6-4cb4-8e3e-57db52c3c016" providerId="ADAL" clId="{ACDDEA02-F0C8-4B69-8E8A-5EDB17AC0478}" dt="2026-02-22T06:16:12.486" v="2970" actId="20577"/>
          <ac:spMkLst>
            <pc:docMk/>
            <pc:sldMk cId="2909669651" sldId="623"/>
            <ac:spMk id="5" creationId="{6E1071B0-7E23-6C65-EE12-280E4C8AF1D5}"/>
          </ac:spMkLst>
        </pc:spChg>
        <pc:spChg chg="add mod">
          <ac:chgData name="Hakola Antti" userId="65992f85-13c6-4cb4-8e3e-57db52c3c016" providerId="ADAL" clId="{ACDDEA02-F0C8-4B69-8E8A-5EDB17AC0478}" dt="2026-02-25T18:48:40.117" v="7242" actId="1076"/>
          <ac:spMkLst>
            <pc:docMk/>
            <pc:sldMk cId="2909669651" sldId="623"/>
            <ac:spMk id="6" creationId="{3AE2E218-AF67-6FD7-71F5-F76D1BFF3989}"/>
          </ac:spMkLst>
        </pc:spChg>
        <pc:spChg chg="add mod">
          <ac:chgData name="Hakola Antti" userId="65992f85-13c6-4cb4-8e3e-57db52c3c016" providerId="ADAL" clId="{ACDDEA02-F0C8-4B69-8E8A-5EDB17AC0478}" dt="2026-02-23T05:43:37.427" v="4559" actId="207"/>
          <ac:spMkLst>
            <pc:docMk/>
            <pc:sldMk cId="2909669651" sldId="623"/>
            <ac:spMk id="8" creationId="{BF594C6F-1D50-06B1-50F2-427EE25EACD1}"/>
          </ac:spMkLst>
        </pc:spChg>
        <pc:spChg chg="add mod">
          <ac:chgData name="Hakola Antti" userId="65992f85-13c6-4cb4-8e3e-57db52c3c016" providerId="ADAL" clId="{ACDDEA02-F0C8-4B69-8E8A-5EDB17AC0478}" dt="2026-02-23T05:43:53.063" v="4564" actId="1076"/>
          <ac:spMkLst>
            <pc:docMk/>
            <pc:sldMk cId="2909669651" sldId="623"/>
            <ac:spMk id="9" creationId="{FD26955D-FA16-B593-E719-E32124EA7218}"/>
          </ac:spMkLst>
        </pc:spChg>
        <pc:spChg chg="add mod">
          <ac:chgData name="Hakola Antti" userId="65992f85-13c6-4cb4-8e3e-57db52c3c016" providerId="ADAL" clId="{ACDDEA02-F0C8-4B69-8E8A-5EDB17AC0478}" dt="2026-02-23T05:44:07.739" v="4571" actId="207"/>
          <ac:spMkLst>
            <pc:docMk/>
            <pc:sldMk cId="2909669651" sldId="623"/>
            <ac:spMk id="10" creationId="{E5326B93-CD69-1F83-51D8-B04E29114E9E}"/>
          </ac:spMkLst>
        </pc:spChg>
        <pc:spChg chg="add mod">
          <ac:chgData name="Hakola Antti" userId="65992f85-13c6-4cb4-8e3e-57db52c3c016" providerId="ADAL" clId="{ACDDEA02-F0C8-4B69-8E8A-5EDB17AC0478}" dt="2026-02-24T13:50:07.212" v="4757" actId="113"/>
          <ac:spMkLst>
            <pc:docMk/>
            <pc:sldMk cId="2909669651" sldId="623"/>
            <ac:spMk id="12" creationId="{04BE791A-F3CC-DAD8-0112-B2EFAF315B3D}"/>
          </ac:spMkLst>
        </pc:spChg>
        <pc:picChg chg="add mod">
          <ac:chgData name="Hakola Antti" userId="65992f85-13c6-4cb4-8e3e-57db52c3c016" providerId="ADAL" clId="{ACDDEA02-F0C8-4B69-8E8A-5EDB17AC0478}" dt="2026-02-23T05:45:23.335" v="4577" actId="1076"/>
          <ac:picMkLst>
            <pc:docMk/>
            <pc:sldMk cId="2909669651" sldId="623"/>
            <ac:picMk id="7" creationId="{5C97D84C-7194-2525-26BB-423E3C521D83}"/>
          </ac:picMkLst>
        </pc:picChg>
        <pc:picChg chg="add mod">
          <ac:chgData name="Hakola Antti" userId="65992f85-13c6-4cb4-8e3e-57db52c3c016" providerId="ADAL" clId="{ACDDEA02-F0C8-4B69-8E8A-5EDB17AC0478}" dt="2026-02-23T05:47:27.118" v="4666" actId="14100"/>
          <ac:picMkLst>
            <pc:docMk/>
            <pc:sldMk cId="2909669651" sldId="623"/>
            <ac:picMk id="11" creationId="{7C58013A-A5C3-956C-760A-B13B3A834C82}"/>
          </ac:picMkLst>
        </pc:picChg>
      </pc:sldChg>
      <pc:sldChg chg="addSp delSp modSp add mod ord">
        <pc:chgData name="Hakola Antti" userId="65992f85-13c6-4cb4-8e3e-57db52c3c016" providerId="ADAL" clId="{ACDDEA02-F0C8-4B69-8E8A-5EDB17AC0478}" dt="2026-02-25T18:32:20.264" v="7047" actId="113"/>
        <pc:sldMkLst>
          <pc:docMk/>
          <pc:sldMk cId="3928959174" sldId="624"/>
        </pc:sldMkLst>
        <pc:spChg chg="mod">
          <ac:chgData name="Hakola Antti" userId="65992f85-13c6-4cb4-8e3e-57db52c3c016" providerId="ADAL" clId="{ACDDEA02-F0C8-4B69-8E8A-5EDB17AC0478}" dt="2026-02-22T06:30:18.599" v="3786"/>
          <ac:spMkLst>
            <pc:docMk/>
            <pc:sldMk cId="3928959174" sldId="624"/>
            <ac:spMk id="6" creationId="{A4EB82D5-2F2F-6740-C9B5-E286A4CC3CC9}"/>
          </ac:spMkLst>
        </pc:spChg>
        <pc:spChg chg="add mod">
          <ac:chgData name="Hakola Antti" userId="65992f85-13c6-4cb4-8e3e-57db52c3c016" providerId="ADAL" clId="{ACDDEA02-F0C8-4B69-8E8A-5EDB17AC0478}" dt="2026-02-25T18:32:20.264" v="7047" actId="113"/>
          <ac:spMkLst>
            <pc:docMk/>
            <pc:sldMk cId="3928959174" sldId="624"/>
            <ac:spMk id="9" creationId="{43A0D3D9-9D8F-8A52-14B1-ED0507EF455F}"/>
          </ac:spMkLst>
        </pc:spChg>
        <pc:graphicFrameChg chg="add mod modGraphic">
          <ac:chgData name="Hakola Antti" userId="65992f85-13c6-4cb4-8e3e-57db52c3c016" providerId="ADAL" clId="{ACDDEA02-F0C8-4B69-8E8A-5EDB17AC0478}" dt="2026-02-22T06:31:23.968" v="3798" actId="14100"/>
          <ac:graphicFrameMkLst>
            <pc:docMk/>
            <pc:sldMk cId="3928959174" sldId="624"/>
            <ac:graphicFrameMk id="2" creationId="{0293A024-4980-3377-E7C1-657AD5E3FA0E}"/>
          </ac:graphicFrameMkLst>
        </pc:graphicFrameChg>
      </pc:sldChg>
      <pc:sldChg chg="addSp delSp modSp new mod">
        <pc:chgData name="Hakola Antti" userId="65992f85-13c6-4cb4-8e3e-57db52c3c016" providerId="ADAL" clId="{ACDDEA02-F0C8-4B69-8E8A-5EDB17AC0478}" dt="2026-02-25T18:50:02.254" v="7272" actId="20577"/>
        <pc:sldMkLst>
          <pc:docMk/>
          <pc:sldMk cId="3821379716" sldId="625"/>
        </pc:sldMkLst>
        <pc:spChg chg="add mod">
          <ac:chgData name="Hakola Antti" userId="65992f85-13c6-4cb4-8e3e-57db52c3c016" providerId="ADAL" clId="{ACDDEA02-F0C8-4B69-8E8A-5EDB17AC0478}" dt="2026-02-25T18:50:02.254" v="7272" actId="20577"/>
          <ac:spMkLst>
            <pc:docMk/>
            <pc:sldMk cId="3821379716" sldId="625"/>
            <ac:spMk id="27" creationId="{A7581B65-A10D-4E70-9905-498BD218F6FA}"/>
          </ac:spMkLst>
        </pc:spChg>
        <pc:spChg chg="add mod">
          <ac:chgData name="Hakola Antti" userId="65992f85-13c6-4cb4-8e3e-57db52c3c016" providerId="ADAL" clId="{ACDDEA02-F0C8-4B69-8E8A-5EDB17AC0478}" dt="2026-02-24T14:10:36.141" v="5035" actId="20577"/>
          <ac:spMkLst>
            <pc:docMk/>
            <pc:sldMk cId="3821379716" sldId="625"/>
            <ac:spMk id="28" creationId="{C4C55950-8B9A-183A-5316-8D9BCD087601}"/>
          </ac:spMkLst>
        </pc:spChg>
        <pc:spChg chg="add mod">
          <ac:chgData name="Hakola Antti" userId="65992f85-13c6-4cb4-8e3e-57db52c3c016" providerId="ADAL" clId="{ACDDEA02-F0C8-4B69-8E8A-5EDB17AC0478}" dt="2026-02-24T14:24:51.237" v="5711" actId="948"/>
          <ac:spMkLst>
            <pc:docMk/>
            <pc:sldMk cId="3821379716" sldId="625"/>
            <ac:spMk id="31" creationId="{94B8B1CE-65B2-CF21-CC3D-1D0523C8C021}"/>
          </ac:spMkLst>
        </pc:spChg>
        <pc:spChg chg="add mod">
          <ac:chgData name="Hakola Antti" userId="65992f85-13c6-4cb4-8e3e-57db52c3c016" providerId="ADAL" clId="{ACDDEA02-F0C8-4B69-8E8A-5EDB17AC0478}" dt="2026-02-25T18:10:35.733" v="6269" actId="6549"/>
          <ac:spMkLst>
            <pc:docMk/>
            <pc:sldMk cId="3821379716" sldId="625"/>
            <ac:spMk id="32" creationId="{CF31CC00-9E5A-8853-C748-4F0E3805F35A}"/>
          </ac:spMkLst>
        </pc:spChg>
        <pc:picChg chg="add mod">
          <ac:chgData name="Hakola Antti" userId="65992f85-13c6-4cb4-8e3e-57db52c3c016" providerId="ADAL" clId="{ACDDEA02-F0C8-4B69-8E8A-5EDB17AC0478}" dt="2026-02-24T14:23:32.535" v="5689" actId="14100"/>
          <ac:picMkLst>
            <pc:docMk/>
            <pc:sldMk cId="3821379716" sldId="625"/>
            <ac:picMk id="29" creationId="{D5F15BB9-3B88-ADFB-8032-F73CBA588F83}"/>
          </ac:picMkLst>
        </pc:picChg>
        <pc:picChg chg="add mod modCrop">
          <ac:chgData name="Hakola Antti" userId="65992f85-13c6-4cb4-8e3e-57db52c3c016" providerId="ADAL" clId="{ACDDEA02-F0C8-4B69-8E8A-5EDB17AC0478}" dt="2026-02-24T14:24:09.252" v="5700" actId="1076"/>
          <ac:picMkLst>
            <pc:docMk/>
            <pc:sldMk cId="3821379716" sldId="625"/>
            <ac:picMk id="30" creationId="{62BE6094-DFAC-75D4-3A3E-05376AAFE254}"/>
          </ac:picMkLst>
        </pc:picChg>
      </pc:sldChg>
      <pc:sldChg chg="addSp delSp modSp add mod">
        <pc:chgData name="Hakola Antti" userId="65992f85-13c6-4cb4-8e3e-57db52c3c016" providerId="ADAL" clId="{ACDDEA02-F0C8-4B69-8E8A-5EDB17AC0478}" dt="2026-02-25T18:49:21.643" v="7254" actId="20577"/>
        <pc:sldMkLst>
          <pc:docMk/>
          <pc:sldMk cId="4032805335" sldId="626"/>
        </pc:sldMkLst>
        <pc:spChg chg="mod">
          <ac:chgData name="Hakola Antti" userId="65992f85-13c6-4cb4-8e3e-57db52c3c016" providerId="ADAL" clId="{ACDDEA02-F0C8-4B69-8E8A-5EDB17AC0478}" dt="2026-02-24T14:00:07.916" v="4902" actId="20577"/>
          <ac:spMkLst>
            <pc:docMk/>
            <pc:sldMk cId="4032805335" sldId="626"/>
            <ac:spMk id="2" creationId="{EF404885-0503-B34D-3624-378BAA0CD41A}"/>
          </ac:spMkLst>
        </pc:spChg>
        <pc:spChg chg="mod">
          <ac:chgData name="Hakola Antti" userId="65992f85-13c6-4cb4-8e3e-57db52c3c016" providerId="ADAL" clId="{ACDDEA02-F0C8-4B69-8E8A-5EDB17AC0478}" dt="2026-02-25T18:49:21.643" v="7254" actId="20577"/>
          <ac:spMkLst>
            <pc:docMk/>
            <pc:sldMk cId="4032805335" sldId="626"/>
            <ac:spMk id="5" creationId="{E7066CDE-3663-19C9-36B6-BBA71C0385E0}"/>
          </ac:spMkLst>
        </pc:spChg>
        <pc:spChg chg="add mod">
          <ac:chgData name="Hakola Antti" userId="65992f85-13c6-4cb4-8e3e-57db52c3c016" providerId="ADAL" clId="{ACDDEA02-F0C8-4B69-8E8A-5EDB17AC0478}" dt="2026-02-24T14:00:59.180" v="4913" actId="1076"/>
          <ac:spMkLst>
            <pc:docMk/>
            <pc:sldMk cId="4032805335" sldId="626"/>
            <ac:spMk id="10" creationId="{E2B79CC0-EF7F-4C76-8173-06C57DBBB4A3}"/>
          </ac:spMkLst>
        </pc:spChg>
        <pc:spChg chg="add mod">
          <ac:chgData name="Hakola Antti" userId="65992f85-13c6-4cb4-8e3e-57db52c3c016" providerId="ADAL" clId="{ACDDEA02-F0C8-4B69-8E8A-5EDB17AC0478}" dt="2026-02-24T14:00:24.392" v="4905" actId="14100"/>
          <ac:spMkLst>
            <pc:docMk/>
            <pc:sldMk cId="4032805335" sldId="626"/>
            <ac:spMk id="11" creationId="{80C63D0E-904B-3C8A-A204-5330886F9FD5}"/>
          </ac:spMkLst>
        </pc:spChg>
        <pc:spChg chg="mod">
          <ac:chgData name="Hakola Antti" userId="65992f85-13c6-4cb4-8e3e-57db52c3c016" providerId="ADAL" clId="{ACDDEA02-F0C8-4B69-8E8A-5EDB17AC0478}" dt="2026-02-24T13:57:26.598" v="4870"/>
          <ac:spMkLst>
            <pc:docMk/>
            <pc:sldMk cId="4032805335" sldId="626"/>
            <ac:spMk id="13" creationId="{232E2990-E725-47A8-16E2-971AEE06D780}"/>
          </ac:spMkLst>
        </pc:spChg>
        <pc:spChg chg="mod">
          <ac:chgData name="Hakola Antti" userId="65992f85-13c6-4cb4-8e3e-57db52c3c016" providerId="ADAL" clId="{ACDDEA02-F0C8-4B69-8E8A-5EDB17AC0478}" dt="2026-02-24T13:57:26.598" v="4870"/>
          <ac:spMkLst>
            <pc:docMk/>
            <pc:sldMk cId="4032805335" sldId="626"/>
            <ac:spMk id="16" creationId="{6B6BE585-4527-67AB-553E-0014CEEBEE47}"/>
          </ac:spMkLst>
        </pc:spChg>
        <pc:spChg chg="mod">
          <ac:chgData name="Hakola Antti" userId="65992f85-13c6-4cb4-8e3e-57db52c3c016" providerId="ADAL" clId="{ACDDEA02-F0C8-4B69-8E8A-5EDB17AC0478}" dt="2026-02-24T13:57:26.598" v="4870"/>
          <ac:spMkLst>
            <pc:docMk/>
            <pc:sldMk cId="4032805335" sldId="626"/>
            <ac:spMk id="19" creationId="{8D3AB8C2-D3D5-B63A-C8F6-8C680EB8060D}"/>
          </ac:spMkLst>
        </pc:spChg>
        <pc:spChg chg="mod">
          <ac:chgData name="Hakola Antti" userId="65992f85-13c6-4cb4-8e3e-57db52c3c016" providerId="ADAL" clId="{ACDDEA02-F0C8-4B69-8E8A-5EDB17AC0478}" dt="2026-02-24T13:57:26.598" v="4870"/>
          <ac:spMkLst>
            <pc:docMk/>
            <pc:sldMk cId="4032805335" sldId="626"/>
            <ac:spMk id="22" creationId="{C7C6536C-BD45-5316-9FF7-25C1FCE36454}"/>
          </ac:spMkLst>
        </pc:spChg>
        <pc:spChg chg="mod">
          <ac:chgData name="Hakola Antti" userId="65992f85-13c6-4cb4-8e3e-57db52c3c016" providerId="ADAL" clId="{ACDDEA02-F0C8-4B69-8E8A-5EDB17AC0478}" dt="2026-02-24T13:57:26.598" v="4870"/>
          <ac:spMkLst>
            <pc:docMk/>
            <pc:sldMk cId="4032805335" sldId="626"/>
            <ac:spMk id="32" creationId="{AD640014-6E2E-C697-7150-58AF05319D1D}"/>
          </ac:spMkLst>
        </pc:spChg>
        <pc:spChg chg="mod">
          <ac:chgData name="Hakola Antti" userId="65992f85-13c6-4cb4-8e3e-57db52c3c016" providerId="ADAL" clId="{ACDDEA02-F0C8-4B69-8E8A-5EDB17AC0478}" dt="2026-02-24T13:57:26.598" v="4870"/>
          <ac:spMkLst>
            <pc:docMk/>
            <pc:sldMk cId="4032805335" sldId="626"/>
            <ac:spMk id="33" creationId="{2C65ADA4-3219-6FC2-5568-A9746E077DFD}"/>
          </ac:spMkLst>
        </pc:spChg>
        <pc:spChg chg="add mod">
          <ac:chgData name="Hakola Antti" userId="65992f85-13c6-4cb4-8e3e-57db52c3c016" providerId="ADAL" clId="{ACDDEA02-F0C8-4B69-8E8A-5EDB17AC0478}" dt="2026-02-24T14:00:27.817" v="4907" actId="1076"/>
          <ac:spMkLst>
            <pc:docMk/>
            <pc:sldMk cId="4032805335" sldId="626"/>
            <ac:spMk id="35" creationId="{E24AA188-664F-AAA6-DCB6-6C71515181BF}"/>
          </ac:spMkLst>
        </pc:spChg>
        <pc:spChg chg="add mod">
          <ac:chgData name="Hakola Antti" userId="65992f85-13c6-4cb4-8e3e-57db52c3c016" providerId="ADAL" clId="{ACDDEA02-F0C8-4B69-8E8A-5EDB17AC0478}" dt="2026-02-24T14:00:21.202" v="4904" actId="14100"/>
          <ac:spMkLst>
            <pc:docMk/>
            <pc:sldMk cId="4032805335" sldId="626"/>
            <ac:spMk id="36" creationId="{DBF8DEF3-A4A3-EC42-7BD1-B4FAA8B6D8DF}"/>
          </ac:spMkLst>
        </pc:spChg>
        <pc:grpChg chg="mod">
          <ac:chgData name="Hakola Antti" userId="65992f85-13c6-4cb4-8e3e-57db52c3c016" providerId="ADAL" clId="{ACDDEA02-F0C8-4B69-8E8A-5EDB17AC0478}" dt="2026-02-24T14:01:08.296" v="4916" actId="1076"/>
          <ac:grpSpMkLst>
            <pc:docMk/>
            <pc:sldMk cId="4032805335" sldId="626"/>
            <ac:grpSpMk id="12" creationId="{1996B2E6-E2D2-32B5-19BB-777CF0B54CCD}"/>
          </ac:grpSpMkLst>
        </pc:grpChg>
        <pc:picChg chg="mod">
          <ac:chgData name="Hakola Antti" userId="65992f85-13c6-4cb4-8e3e-57db52c3c016" providerId="ADAL" clId="{ACDDEA02-F0C8-4B69-8E8A-5EDB17AC0478}" dt="2026-02-24T14:01:01.788" v="4914" actId="14100"/>
          <ac:picMkLst>
            <pc:docMk/>
            <pc:sldMk cId="4032805335" sldId="626"/>
            <ac:picMk id="9" creationId="{5422FD3C-E7C4-4229-B870-E7EA2D83C051}"/>
          </ac:picMkLst>
        </pc:picChg>
      </pc:sldChg>
      <pc:sldChg chg="addSp delSp modSp new mod ord">
        <pc:chgData name="Hakola Antti" userId="65992f85-13c6-4cb4-8e3e-57db52c3c016" providerId="ADAL" clId="{ACDDEA02-F0C8-4B69-8E8A-5EDB17AC0478}" dt="2026-02-25T18:51:03.918" v="7301"/>
        <pc:sldMkLst>
          <pc:docMk/>
          <pc:sldMk cId="2603992922" sldId="627"/>
        </pc:sldMkLst>
        <pc:spChg chg="add mod">
          <ac:chgData name="Hakola Antti" userId="65992f85-13c6-4cb4-8e3e-57db52c3c016" providerId="ADAL" clId="{ACDDEA02-F0C8-4B69-8E8A-5EDB17AC0478}" dt="2026-02-25T18:50:43.072" v="7285" actId="20577"/>
          <ac:spMkLst>
            <pc:docMk/>
            <pc:sldMk cId="2603992922" sldId="627"/>
            <ac:spMk id="5" creationId="{8E8EDFD3-4E72-9F3C-E153-D81839004C0F}"/>
          </ac:spMkLst>
        </pc:spChg>
        <pc:spChg chg="add mod">
          <ac:chgData name="Hakola Antti" userId="65992f85-13c6-4cb4-8e3e-57db52c3c016" providerId="ADAL" clId="{ACDDEA02-F0C8-4B69-8E8A-5EDB17AC0478}" dt="2026-02-24T14:36:52.670" v="6038" actId="14100"/>
          <ac:spMkLst>
            <pc:docMk/>
            <pc:sldMk cId="2603992922" sldId="627"/>
            <ac:spMk id="6" creationId="{B58684AF-BC7E-1C97-CF87-765D82EFA011}"/>
          </ac:spMkLst>
        </pc:spChg>
        <pc:spChg chg="add mod">
          <ac:chgData name="Hakola Antti" userId="65992f85-13c6-4cb4-8e3e-57db52c3c016" providerId="ADAL" clId="{ACDDEA02-F0C8-4B69-8E8A-5EDB17AC0478}" dt="2026-02-24T14:09:10.119" v="5023" actId="1076"/>
          <ac:spMkLst>
            <pc:docMk/>
            <pc:sldMk cId="2603992922" sldId="627"/>
            <ac:spMk id="8" creationId="{2B84B7BB-8286-2C36-40FC-E64C7F7EE859}"/>
          </ac:spMkLst>
        </pc:spChg>
        <pc:spChg chg="add mod">
          <ac:chgData name="Hakola Antti" userId="65992f85-13c6-4cb4-8e3e-57db52c3c016" providerId="ADAL" clId="{ACDDEA02-F0C8-4B69-8E8A-5EDB17AC0478}" dt="2026-02-24T14:09:13.217" v="5024" actId="1076"/>
          <ac:spMkLst>
            <pc:docMk/>
            <pc:sldMk cId="2603992922" sldId="627"/>
            <ac:spMk id="10" creationId="{6E46C1AF-2F50-692B-FE91-6DD2742ED6EE}"/>
          </ac:spMkLst>
        </pc:spChg>
        <pc:spChg chg="add mod">
          <ac:chgData name="Hakola Antti" userId="65992f85-13c6-4cb4-8e3e-57db52c3c016" providerId="ADAL" clId="{ACDDEA02-F0C8-4B69-8E8A-5EDB17AC0478}" dt="2026-02-24T14:08:22.531" v="5008" actId="1076"/>
          <ac:spMkLst>
            <pc:docMk/>
            <pc:sldMk cId="2603992922" sldId="627"/>
            <ac:spMk id="11" creationId="{3CFB2965-7918-2377-C2E2-6CA4151E147A}"/>
          </ac:spMkLst>
        </pc:spChg>
        <pc:spChg chg="add mod">
          <ac:chgData name="Hakola Antti" userId="65992f85-13c6-4cb4-8e3e-57db52c3c016" providerId="ADAL" clId="{ACDDEA02-F0C8-4B69-8E8A-5EDB17AC0478}" dt="2026-02-24T14:05:15.892" v="4931" actId="20577"/>
          <ac:spMkLst>
            <pc:docMk/>
            <pc:sldMk cId="2603992922" sldId="627"/>
            <ac:spMk id="12" creationId="{E4E6257B-88A5-284B-D820-70111E95BF73}"/>
          </ac:spMkLst>
        </pc:spChg>
        <pc:picChg chg="add mod">
          <ac:chgData name="Hakola Antti" userId="65992f85-13c6-4cb4-8e3e-57db52c3c016" providerId="ADAL" clId="{ACDDEA02-F0C8-4B69-8E8A-5EDB17AC0478}" dt="2026-02-24T14:09:08.375" v="5022" actId="1076"/>
          <ac:picMkLst>
            <pc:docMk/>
            <pc:sldMk cId="2603992922" sldId="627"/>
            <ac:picMk id="7" creationId="{F7D6DD2E-44BD-EA13-725B-14C9AD337F09}"/>
          </ac:picMkLst>
        </pc:picChg>
        <pc:picChg chg="add mod">
          <ac:chgData name="Hakola Antti" userId="65992f85-13c6-4cb4-8e3e-57db52c3c016" providerId="ADAL" clId="{ACDDEA02-F0C8-4B69-8E8A-5EDB17AC0478}" dt="2026-02-24T14:09:16.614" v="5025" actId="14100"/>
          <ac:picMkLst>
            <pc:docMk/>
            <pc:sldMk cId="2603992922" sldId="627"/>
            <ac:picMk id="9" creationId="{04B19573-A1D3-FBDA-E247-5718D60BEBB9}"/>
          </ac:picMkLst>
        </pc:picChg>
      </pc:sldChg>
      <pc:sldChg chg="addSp delSp modSp new mod ord">
        <pc:chgData name="Hakola Antti" userId="65992f85-13c6-4cb4-8e3e-57db52c3c016" providerId="ADAL" clId="{ACDDEA02-F0C8-4B69-8E8A-5EDB17AC0478}" dt="2026-02-26T06:08:30.785" v="8941" actId="20577"/>
        <pc:sldMkLst>
          <pc:docMk/>
          <pc:sldMk cId="1511983455" sldId="628"/>
        </pc:sldMkLst>
        <pc:spChg chg="add mod">
          <ac:chgData name="Hakola Antti" userId="65992f85-13c6-4cb4-8e3e-57db52c3c016" providerId="ADAL" clId="{ACDDEA02-F0C8-4B69-8E8A-5EDB17AC0478}" dt="2026-02-25T18:49:39.384" v="7260" actId="20577"/>
          <ac:spMkLst>
            <pc:docMk/>
            <pc:sldMk cId="1511983455" sldId="628"/>
            <ac:spMk id="6" creationId="{C7C0B5D8-2556-0123-F28D-6E3E2BC45E3A}"/>
          </ac:spMkLst>
        </pc:spChg>
        <pc:spChg chg="add mod">
          <ac:chgData name="Hakola Antti" userId="65992f85-13c6-4cb4-8e3e-57db52c3c016" providerId="ADAL" clId="{ACDDEA02-F0C8-4B69-8E8A-5EDB17AC0478}" dt="2026-02-26T06:08:30.785" v="8941" actId="20577"/>
          <ac:spMkLst>
            <pc:docMk/>
            <pc:sldMk cId="1511983455" sldId="628"/>
            <ac:spMk id="7" creationId="{333E4D5D-EC46-241E-ABF3-E6A8578E3A64}"/>
          </ac:spMkLst>
        </pc:spChg>
        <pc:spChg chg="add mod">
          <ac:chgData name="Hakola Antti" userId="65992f85-13c6-4cb4-8e3e-57db52c3c016" providerId="ADAL" clId="{ACDDEA02-F0C8-4B69-8E8A-5EDB17AC0478}" dt="2026-02-24T14:31:24.305" v="5875" actId="1076"/>
          <ac:spMkLst>
            <pc:docMk/>
            <pc:sldMk cId="1511983455" sldId="628"/>
            <ac:spMk id="11" creationId="{E5CC760B-770B-F0E1-0AD0-4C3CEA17D109}"/>
          </ac:spMkLst>
        </pc:spChg>
        <pc:spChg chg="add mod">
          <ac:chgData name="Hakola Antti" userId="65992f85-13c6-4cb4-8e3e-57db52c3c016" providerId="ADAL" clId="{ACDDEA02-F0C8-4B69-8E8A-5EDB17AC0478}" dt="2026-02-24T14:31:24.305" v="5875" actId="1076"/>
          <ac:spMkLst>
            <pc:docMk/>
            <pc:sldMk cId="1511983455" sldId="628"/>
            <ac:spMk id="13" creationId="{75B5ED3D-4649-046E-B43B-2E04A2653A94}"/>
          </ac:spMkLst>
        </pc:spChg>
        <pc:spChg chg="add mod">
          <ac:chgData name="Hakola Antti" userId="65992f85-13c6-4cb4-8e3e-57db52c3c016" providerId="ADAL" clId="{ACDDEA02-F0C8-4B69-8E8A-5EDB17AC0478}" dt="2026-02-24T14:31:24.305" v="5875" actId="1076"/>
          <ac:spMkLst>
            <pc:docMk/>
            <pc:sldMk cId="1511983455" sldId="628"/>
            <ac:spMk id="14" creationId="{994F9C5E-C8DF-1F8F-DC45-A6B56F594AB9}"/>
          </ac:spMkLst>
        </pc:spChg>
        <pc:spChg chg="add mod">
          <ac:chgData name="Hakola Antti" userId="65992f85-13c6-4cb4-8e3e-57db52c3c016" providerId="ADAL" clId="{ACDDEA02-F0C8-4B69-8E8A-5EDB17AC0478}" dt="2026-02-24T14:31:59.299" v="5880" actId="20577"/>
          <ac:spMkLst>
            <pc:docMk/>
            <pc:sldMk cId="1511983455" sldId="628"/>
            <ac:spMk id="15" creationId="{9E30219D-7E7E-C13B-E107-E48DC45E0AD6}"/>
          </ac:spMkLst>
        </pc:spChg>
        <pc:picChg chg="add mod">
          <ac:chgData name="Hakola Antti" userId="65992f85-13c6-4cb4-8e3e-57db52c3c016" providerId="ADAL" clId="{ACDDEA02-F0C8-4B69-8E8A-5EDB17AC0478}" dt="2026-02-24T14:31:24.305" v="5875" actId="1076"/>
          <ac:picMkLst>
            <pc:docMk/>
            <pc:sldMk cId="1511983455" sldId="628"/>
            <ac:picMk id="8" creationId="{D38F6FE1-2CE1-ED38-A5B8-F524DFED9502}"/>
          </ac:picMkLst>
        </pc:picChg>
        <pc:picChg chg="add mod">
          <ac:chgData name="Hakola Antti" userId="65992f85-13c6-4cb4-8e3e-57db52c3c016" providerId="ADAL" clId="{ACDDEA02-F0C8-4B69-8E8A-5EDB17AC0478}" dt="2026-02-24T14:31:24.305" v="5875" actId="1076"/>
          <ac:picMkLst>
            <pc:docMk/>
            <pc:sldMk cId="1511983455" sldId="628"/>
            <ac:picMk id="9" creationId="{06D79107-B76D-AA63-8245-C8D4255088FB}"/>
          </ac:picMkLst>
        </pc:picChg>
        <pc:cxnChg chg="add mod">
          <ac:chgData name="Hakola Antti" userId="65992f85-13c6-4cb4-8e3e-57db52c3c016" providerId="ADAL" clId="{ACDDEA02-F0C8-4B69-8E8A-5EDB17AC0478}" dt="2026-02-24T14:31:24.305" v="5875" actId="1076"/>
          <ac:cxnSpMkLst>
            <pc:docMk/>
            <pc:sldMk cId="1511983455" sldId="628"/>
            <ac:cxnSpMk id="10" creationId="{8BA06B22-597C-ED6D-DE2C-9172E00AC7C6}"/>
          </ac:cxnSpMkLst>
        </pc:cxnChg>
        <pc:cxnChg chg="add mod">
          <ac:chgData name="Hakola Antti" userId="65992f85-13c6-4cb4-8e3e-57db52c3c016" providerId="ADAL" clId="{ACDDEA02-F0C8-4B69-8E8A-5EDB17AC0478}" dt="2026-02-24T14:31:24.305" v="5875" actId="1076"/>
          <ac:cxnSpMkLst>
            <pc:docMk/>
            <pc:sldMk cId="1511983455" sldId="628"/>
            <ac:cxnSpMk id="12" creationId="{71B445ED-6226-13D2-398F-809DAAE67C6A}"/>
          </ac:cxnSpMkLst>
        </pc:cxnChg>
      </pc:sldChg>
      <pc:sldChg chg="addSp delSp modSp new mod ord">
        <pc:chgData name="Hakola Antti" userId="65992f85-13c6-4cb4-8e3e-57db52c3c016" providerId="ADAL" clId="{ACDDEA02-F0C8-4B69-8E8A-5EDB17AC0478}" dt="2026-02-25T18:50:51.530" v="7291" actId="20577"/>
        <pc:sldMkLst>
          <pc:docMk/>
          <pc:sldMk cId="2256331405" sldId="629"/>
        </pc:sldMkLst>
        <pc:spChg chg="add mod">
          <ac:chgData name="Hakola Antti" userId="65992f85-13c6-4cb4-8e3e-57db52c3c016" providerId="ADAL" clId="{ACDDEA02-F0C8-4B69-8E8A-5EDB17AC0478}" dt="2026-02-25T18:50:51.530" v="7291" actId="20577"/>
          <ac:spMkLst>
            <pc:docMk/>
            <pc:sldMk cId="2256331405" sldId="629"/>
            <ac:spMk id="5" creationId="{BD583504-D851-CED6-E765-97464D3E7610}"/>
          </ac:spMkLst>
        </pc:spChg>
        <pc:spChg chg="add mod">
          <ac:chgData name="Hakola Antti" userId="65992f85-13c6-4cb4-8e3e-57db52c3c016" providerId="ADAL" clId="{ACDDEA02-F0C8-4B69-8E8A-5EDB17AC0478}" dt="2026-02-24T14:36:23.168" v="6032" actId="207"/>
          <ac:spMkLst>
            <pc:docMk/>
            <pc:sldMk cId="2256331405" sldId="629"/>
            <ac:spMk id="7" creationId="{DBC7813B-7387-80CF-CA4D-64FE5983F43D}"/>
          </ac:spMkLst>
        </pc:spChg>
        <pc:spChg chg="add mod">
          <ac:chgData name="Hakola Antti" userId="65992f85-13c6-4cb4-8e3e-57db52c3c016" providerId="ADAL" clId="{ACDDEA02-F0C8-4B69-8E8A-5EDB17AC0478}" dt="2026-02-24T14:34:19.243" v="5950" actId="1076"/>
          <ac:spMkLst>
            <pc:docMk/>
            <pc:sldMk cId="2256331405" sldId="629"/>
            <ac:spMk id="8" creationId="{7CFD12AE-E6D6-9A54-A9CD-A67E4828F5DB}"/>
          </ac:spMkLst>
        </pc:spChg>
        <pc:spChg chg="add mod">
          <ac:chgData name="Hakola Antti" userId="65992f85-13c6-4cb4-8e3e-57db52c3c016" providerId="ADAL" clId="{ACDDEA02-F0C8-4B69-8E8A-5EDB17AC0478}" dt="2026-02-24T14:36:35.295" v="6037" actId="20577"/>
          <ac:spMkLst>
            <pc:docMk/>
            <pc:sldMk cId="2256331405" sldId="629"/>
            <ac:spMk id="11" creationId="{55A55A16-6ACD-5A9F-92A1-4981A5FC95D2}"/>
          </ac:spMkLst>
        </pc:spChg>
        <pc:picChg chg="add mod">
          <ac:chgData name="Hakola Antti" userId="65992f85-13c6-4cb4-8e3e-57db52c3c016" providerId="ADAL" clId="{ACDDEA02-F0C8-4B69-8E8A-5EDB17AC0478}" dt="2026-02-24T14:34:19.243" v="5950" actId="1076"/>
          <ac:picMkLst>
            <pc:docMk/>
            <pc:sldMk cId="2256331405" sldId="629"/>
            <ac:picMk id="6" creationId="{32C4FBF7-A7F7-A4A6-3615-DF7065154858}"/>
          </ac:picMkLst>
        </pc:picChg>
        <pc:cxnChg chg="add mod">
          <ac:chgData name="Hakola Antti" userId="65992f85-13c6-4cb4-8e3e-57db52c3c016" providerId="ADAL" clId="{ACDDEA02-F0C8-4B69-8E8A-5EDB17AC0478}" dt="2026-02-24T14:34:19.243" v="5950" actId="1076"/>
          <ac:cxnSpMkLst>
            <pc:docMk/>
            <pc:sldMk cId="2256331405" sldId="629"/>
            <ac:cxnSpMk id="9" creationId="{A1A2AF87-E66B-D498-A6D3-E1D46F861D7D}"/>
          </ac:cxnSpMkLst>
        </pc:cxnChg>
        <pc:cxnChg chg="add mod">
          <ac:chgData name="Hakola Antti" userId="65992f85-13c6-4cb4-8e3e-57db52c3c016" providerId="ADAL" clId="{ACDDEA02-F0C8-4B69-8E8A-5EDB17AC0478}" dt="2026-02-24T14:34:19.243" v="5950" actId="1076"/>
          <ac:cxnSpMkLst>
            <pc:docMk/>
            <pc:sldMk cId="2256331405" sldId="629"/>
            <ac:cxnSpMk id="10" creationId="{98165751-08A8-A956-5771-B14081789F6A}"/>
          </ac:cxnSpMkLst>
        </pc:cxnChg>
      </pc:sldChg>
      <pc:sldChg chg="addSp delSp modSp new mod">
        <pc:chgData name="Hakola Antti" userId="65992f85-13c6-4cb4-8e3e-57db52c3c016" providerId="ADAL" clId="{ACDDEA02-F0C8-4B69-8E8A-5EDB17AC0478}" dt="2026-02-25T18:49:47.648" v="7266" actId="20577"/>
        <pc:sldMkLst>
          <pc:docMk/>
          <pc:sldMk cId="740102529" sldId="630"/>
        </pc:sldMkLst>
        <pc:spChg chg="del">
          <ac:chgData name="Hakola Antti" userId="65992f85-13c6-4cb4-8e3e-57db52c3c016" providerId="ADAL" clId="{ACDDEA02-F0C8-4B69-8E8A-5EDB17AC0478}" dt="2026-02-25T18:12:01.705" v="6271" actId="478"/>
          <ac:spMkLst>
            <pc:docMk/>
            <pc:sldMk cId="740102529" sldId="630"/>
            <ac:spMk id="2" creationId="{29451666-1DED-8390-F309-4F68423C3392}"/>
          </ac:spMkLst>
        </pc:spChg>
        <pc:spChg chg="add mod">
          <ac:chgData name="Hakola Antti" userId="65992f85-13c6-4cb4-8e3e-57db52c3c016" providerId="ADAL" clId="{ACDDEA02-F0C8-4B69-8E8A-5EDB17AC0478}" dt="2026-02-25T18:12:11.573" v="6275" actId="20577"/>
          <ac:spMkLst>
            <pc:docMk/>
            <pc:sldMk cId="740102529" sldId="630"/>
            <ac:spMk id="5" creationId="{221C1B12-DACE-90A9-7D3B-BB0044CD51B1}"/>
          </ac:spMkLst>
        </pc:spChg>
        <pc:spChg chg="add mod">
          <ac:chgData name="Hakola Antti" userId="65992f85-13c6-4cb4-8e3e-57db52c3c016" providerId="ADAL" clId="{ACDDEA02-F0C8-4B69-8E8A-5EDB17AC0478}" dt="2026-02-25T18:49:47.648" v="7266" actId="20577"/>
          <ac:spMkLst>
            <pc:docMk/>
            <pc:sldMk cId="740102529" sldId="630"/>
            <ac:spMk id="6" creationId="{97CD5BA7-EC7C-DA0E-31C1-F3D07DE7B02B}"/>
          </ac:spMkLst>
        </pc:spChg>
        <pc:spChg chg="add mod">
          <ac:chgData name="Hakola Antti" userId="65992f85-13c6-4cb4-8e3e-57db52c3c016" providerId="ADAL" clId="{ACDDEA02-F0C8-4B69-8E8A-5EDB17AC0478}" dt="2026-02-25T18:24:55.830" v="6979" actId="20577"/>
          <ac:spMkLst>
            <pc:docMk/>
            <pc:sldMk cId="740102529" sldId="630"/>
            <ac:spMk id="7" creationId="{5E774B02-9E6F-7843-1E04-DBD6DA4683AA}"/>
          </ac:spMkLst>
        </pc:spChg>
        <pc:spChg chg="add mod">
          <ac:chgData name="Hakola Antti" userId="65992f85-13c6-4cb4-8e3e-57db52c3c016" providerId="ADAL" clId="{ACDDEA02-F0C8-4B69-8E8A-5EDB17AC0478}" dt="2026-02-25T18:25:19.196" v="6983" actId="1076"/>
          <ac:spMkLst>
            <pc:docMk/>
            <pc:sldMk cId="740102529" sldId="630"/>
            <ac:spMk id="15" creationId="{7EE51948-4151-EEBC-D915-6A56AEAB696D}"/>
          </ac:spMkLst>
        </pc:spChg>
        <pc:picChg chg="add mod">
          <ac:chgData name="Hakola Antti" userId="65992f85-13c6-4cb4-8e3e-57db52c3c016" providerId="ADAL" clId="{ACDDEA02-F0C8-4B69-8E8A-5EDB17AC0478}" dt="2026-02-25T18:24:22.937" v="6972"/>
          <ac:picMkLst>
            <pc:docMk/>
            <pc:sldMk cId="740102529" sldId="630"/>
            <ac:picMk id="8" creationId="{A6612946-9351-D052-65BC-91D9C8A6249D}"/>
          </ac:picMkLst>
        </pc:picChg>
        <pc:picChg chg="add mod">
          <ac:chgData name="Hakola Antti" userId="65992f85-13c6-4cb4-8e3e-57db52c3c016" providerId="ADAL" clId="{ACDDEA02-F0C8-4B69-8E8A-5EDB17AC0478}" dt="2026-02-25T18:24:22.937" v="6972"/>
          <ac:picMkLst>
            <pc:docMk/>
            <pc:sldMk cId="740102529" sldId="630"/>
            <ac:picMk id="9" creationId="{A5D69478-8643-A4D1-D0A1-09E5D33030E0}"/>
          </ac:picMkLst>
        </pc:picChg>
        <pc:picChg chg="add mod">
          <ac:chgData name="Hakola Antti" userId="65992f85-13c6-4cb4-8e3e-57db52c3c016" providerId="ADAL" clId="{ACDDEA02-F0C8-4B69-8E8A-5EDB17AC0478}" dt="2026-02-25T18:24:22.937" v="6972"/>
          <ac:picMkLst>
            <pc:docMk/>
            <pc:sldMk cId="740102529" sldId="630"/>
            <ac:picMk id="10" creationId="{3CC8F17A-9536-F033-BE09-F3CE3DD24273}"/>
          </ac:picMkLst>
        </pc:picChg>
        <pc:picChg chg="add mod">
          <ac:chgData name="Hakola Antti" userId="65992f85-13c6-4cb4-8e3e-57db52c3c016" providerId="ADAL" clId="{ACDDEA02-F0C8-4B69-8E8A-5EDB17AC0478}" dt="2026-02-25T18:24:22.937" v="6972"/>
          <ac:picMkLst>
            <pc:docMk/>
            <pc:sldMk cId="740102529" sldId="630"/>
            <ac:picMk id="11" creationId="{E8BBF1CE-0C8F-A5A4-422C-337C148E71B8}"/>
          </ac:picMkLst>
        </pc:picChg>
        <pc:picChg chg="add mod">
          <ac:chgData name="Hakola Antti" userId="65992f85-13c6-4cb4-8e3e-57db52c3c016" providerId="ADAL" clId="{ACDDEA02-F0C8-4B69-8E8A-5EDB17AC0478}" dt="2026-02-25T18:24:22.937" v="6972"/>
          <ac:picMkLst>
            <pc:docMk/>
            <pc:sldMk cId="740102529" sldId="630"/>
            <ac:picMk id="12" creationId="{D89C788C-9D4B-9FB7-553F-56F3C2FA5D01}"/>
          </ac:picMkLst>
        </pc:picChg>
        <pc:picChg chg="add mod">
          <ac:chgData name="Hakola Antti" userId="65992f85-13c6-4cb4-8e3e-57db52c3c016" providerId="ADAL" clId="{ACDDEA02-F0C8-4B69-8E8A-5EDB17AC0478}" dt="2026-02-25T18:24:22.937" v="6972"/>
          <ac:picMkLst>
            <pc:docMk/>
            <pc:sldMk cId="740102529" sldId="630"/>
            <ac:picMk id="13" creationId="{CE996344-E7B4-E10B-E22D-D007422F2869}"/>
          </ac:picMkLst>
        </pc:picChg>
        <pc:picChg chg="add mod">
          <ac:chgData name="Hakola Antti" userId="65992f85-13c6-4cb4-8e3e-57db52c3c016" providerId="ADAL" clId="{ACDDEA02-F0C8-4B69-8E8A-5EDB17AC0478}" dt="2026-02-25T18:24:22.937" v="6972"/>
          <ac:picMkLst>
            <pc:docMk/>
            <pc:sldMk cId="740102529" sldId="630"/>
            <ac:picMk id="14" creationId="{4C5AB7F0-A9EA-A1E0-27AC-1D138ACDDED0}"/>
          </ac:picMkLst>
        </pc:picChg>
      </pc:sldChg>
      <pc:sldChg chg="addSp delSp modSp new del mod">
        <pc:chgData name="Hakola Antti" userId="65992f85-13c6-4cb4-8e3e-57db52c3c016" providerId="ADAL" clId="{ACDDEA02-F0C8-4B69-8E8A-5EDB17AC0478}" dt="2026-02-25T18:26:48.963" v="6989" actId="47"/>
        <pc:sldMkLst>
          <pc:docMk/>
          <pc:sldMk cId="221801131" sldId="631"/>
        </pc:sldMkLst>
        <pc:spChg chg="del">
          <ac:chgData name="Hakola Antti" userId="65992f85-13c6-4cb4-8e3e-57db52c3c016" providerId="ADAL" clId="{ACDDEA02-F0C8-4B69-8E8A-5EDB17AC0478}" dt="2026-02-25T18:26:02.565" v="6985" actId="478"/>
          <ac:spMkLst>
            <pc:docMk/>
            <pc:sldMk cId="221801131" sldId="631"/>
            <ac:spMk id="2" creationId="{7FE52815-5F51-BFCE-7D51-9E488D99EE91}"/>
          </ac:spMkLst>
        </pc:spChg>
        <pc:spChg chg="add mod">
          <ac:chgData name="Hakola Antti" userId="65992f85-13c6-4cb4-8e3e-57db52c3c016" providerId="ADAL" clId="{ACDDEA02-F0C8-4B69-8E8A-5EDB17AC0478}" dt="2026-02-25T18:26:21.914" v="6988" actId="20577"/>
          <ac:spMkLst>
            <pc:docMk/>
            <pc:sldMk cId="221801131" sldId="631"/>
            <ac:spMk id="5" creationId="{3D80C2F9-54D1-8EA9-7A5C-E8DD60113E75}"/>
          </ac:spMkLst>
        </pc:spChg>
      </pc:sldChg>
      <pc:sldChg chg="addSp modSp new mod">
        <pc:chgData name="Hakola Antti" userId="65992f85-13c6-4cb4-8e3e-57db52c3c016" providerId="ADAL" clId="{ACDDEA02-F0C8-4B69-8E8A-5EDB17AC0478}" dt="2026-02-25T19:06:54.943" v="8629" actId="113"/>
        <pc:sldMkLst>
          <pc:docMk/>
          <pc:sldMk cId="1232363344" sldId="631"/>
        </pc:sldMkLst>
        <pc:spChg chg="mod">
          <ac:chgData name="Hakola Antti" userId="65992f85-13c6-4cb4-8e3e-57db52c3c016" providerId="ADAL" clId="{ACDDEA02-F0C8-4B69-8E8A-5EDB17AC0478}" dt="2026-02-25T18:35:35.796" v="7077" actId="20577"/>
          <ac:spMkLst>
            <pc:docMk/>
            <pc:sldMk cId="1232363344" sldId="631"/>
            <ac:spMk id="2" creationId="{A4E918C9-E9DE-901E-CD3C-AF2D8A519E88}"/>
          </ac:spMkLst>
        </pc:spChg>
        <pc:spChg chg="add mod">
          <ac:chgData name="Hakola Antti" userId="65992f85-13c6-4cb4-8e3e-57db52c3c016" providerId="ADAL" clId="{ACDDEA02-F0C8-4B69-8E8A-5EDB17AC0478}" dt="2026-02-25T19:06:54.943" v="8629" actId="113"/>
          <ac:spMkLst>
            <pc:docMk/>
            <pc:sldMk cId="1232363344" sldId="631"/>
            <ac:spMk id="5" creationId="{5DC43B6C-735F-9C74-C6FC-72084D09923D}"/>
          </ac:spMkLst>
        </pc:spChg>
      </pc:sldChg>
      <pc:sldChg chg="addSp delSp modSp new mod">
        <pc:chgData name="Hakola Antti" userId="65992f85-13c6-4cb4-8e3e-57db52c3c016" providerId="ADAL" clId="{ACDDEA02-F0C8-4B69-8E8A-5EDB17AC0478}" dt="2026-02-25T18:41:01.439" v="7101" actId="255"/>
        <pc:sldMkLst>
          <pc:docMk/>
          <pc:sldMk cId="2468327473" sldId="632"/>
        </pc:sldMkLst>
        <pc:spChg chg="del">
          <ac:chgData name="Hakola Antti" userId="65992f85-13c6-4cb4-8e3e-57db52c3c016" providerId="ADAL" clId="{ACDDEA02-F0C8-4B69-8E8A-5EDB17AC0478}" dt="2026-02-25T18:38:21.300" v="7094" actId="478"/>
          <ac:spMkLst>
            <pc:docMk/>
            <pc:sldMk cId="2468327473" sldId="632"/>
            <ac:spMk id="2" creationId="{388834D7-7D9A-2756-1EFB-C131A62C7D61}"/>
          </ac:spMkLst>
        </pc:spChg>
        <pc:spChg chg="add mod">
          <ac:chgData name="Hakola Antti" userId="65992f85-13c6-4cb4-8e3e-57db52c3c016" providerId="ADAL" clId="{ACDDEA02-F0C8-4B69-8E8A-5EDB17AC0478}" dt="2026-02-25T18:40:20.149" v="7095"/>
          <ac:spMkLst>
            <pc:docMk/>
            <pc:sldMk cId="2468327473" sldId="632"/>
            <ac:spMk id="5" creationId="{78B836CF-17B5-186F-596B-2A17A5B29533}"/>
          </ac:spMkLst>
        </pc:spChg>
        <pc:spChg chg="add mod">
          <ac:chgData name="Hakola Antti" userId="65992f85-13c6-4cb4-8e3e-57db52c3c016" providerId="ADAL" clId="{ACDDEA02-F0C8-4B69-8E8A-5EDB17AC0478}" dt="2026-02-25T18:40:20.149" v="7095"/>
          <ac:spMkLst>
            <pc:docMk/>
            <pc:sldMk cId="2468327473" sldId="632"/>
            <ac:spMk id="6" creationId="{EE3588EA-57C3-0765-6D7F-81B25842A88B}"/>
          </ac:spMkLst>
        </pc:spChg>
        <pc:spChg chg="add mod">
          <ac:chgData name="Hakola Antti" userId="65992f85-13c6-4cb4-8e3e-57db52c3c016" providerId="ADAL" clId="{ACDDEA02-F0C8-4B69-8E8A-5EDB17AC0478}" dt="2026-02-25T18:40:20.149" v="7095"/>
          <ac:spMkLst>
            <pc:docMk/>
            <pc:sldMk cId="2468327473" sldId="632"/>
            <ac:spMk id="7" creationId="{1B8738D9-43D7-95AD-BF35-E3B3988DD512}"/>
          </ac:spMkLst>
        </pc:spChg>
        <pc:spChg chg="add mod">
          <ac:chgData name="Hakola Antti" userId="65992f85-13c6-4cb4-8e3e-57db52c3c016" providerId="ADAL" clId="{ACDDEA02-F0C8-4B69-8E8A-5EDB17AC0478}" dt="2026-02-25T18:41:01.439" v="7101" actId="255"/>
          <ac:spMkLst>
            <pc:docMk/>
            <pc:sldMk cId="2468327473" sldId="632"/>
            <ac:spMk id="13" creationId="{E2625AF7-59C4-8A30-2609-5D18F96AC2C8}"/>
          </ac:spMkLst>
        </pc:spChg>
        <pc:picChg chg="add mod">
          <ac:chgData name="Hakola Antti" userId="65992f85-13c6-4cb4-8e3e-57db52c3c016" providerId="ADAL" clId="{ACDDEA02-F0C8-4B69-8E8A-5EDB17AC0478}" dt="2026-02-25T18:40:20.149" v="7095"/>
          <ac:picMkLst>
            <pc:docMk/>
            <pc:sldMk cId="2468327473" sldId="632"/>
            <ac:picMk id="8" creationId="{6623B6BD-C211-E3F4-A6AB-B38F5E4B06F4}"/>
          </ac:picMkLst>
        </pc:picChg>
        <pc:picChg chg="add mod">
          <ac:chgData name="Hakola Antti" userId="65992f85-13c6-4cb4-8e3e-57db52c3c016" providerId="ADAL" clId="{ACDDEA02-F0C8-4B69-8E8A-5EDB17AC0478}" dt="2026-02-25T18:40:20.149" v="7095"/>
          <ac:picMkLst>
            <pc:docMk/>
            <pc:sldMk cId="2468327473" sldId="632"/>
            <ac:picMk id="9" creationId="{13DA3FE9-2E11-25B2-8A89-0DA0BB513C95}"/>
          </ac:picMkLst>
        </pc:picChg>
        <pc:picChg chg="add mod">
          <ac:chgData name="Hakola Antti" userId="65992f85-13c6-4cb4-8e3e-57db52c3c016" providerId="ADAL" clId="{ACDDEA02-F0C8-4B69-8E8A-5EDB17AC0478}" dt="2026-02-25T18:40:20.149" v="7095"/>
          <ac:picMkLst>
            <pc:docMk/>
            <pc:sldMk cId="2468327473" sldId="632"/>
            <ac:picMk id="10" creationId="{3B2CACBF-7939-9471-5E28-0468749933BB}"/>
          </ac:picMkLst>
        </pc:picChg>
        <pc:picChg chg="add mod">
          <ac:chgData name="Hakola Antti" userId="65992f85-13c6-4cb4-8e3e-57db52c3c016" providerId="ADAL" clId="{ACDDEA02-F0C8-4B69-8E8A-5EDB17AC0478}" dt="2026-02-25T18:40:20.149" v="7095"/>
          <ac:picMkLst>
            <pc:docMk/>
            <pc:sldMk cId="2468327473" sldId="632"/>
            <ac:picMk id="11" creationId="{7ECA33A0-BAC6-3EAC-C46B-56A5495C02D6}"/>
          </ac:picMkLst>
        </pc:picChg>
        <pc:picChg chg="add mod">
          <ac:chgData name="Hakola Antti" userId="65992f85-13c6-4cb4-8e3e-57db52c3c016" providerId="ADAL" clId="{ACDDEA02-F0C8-4B69-8E8A-5EDB17AC0478}" dt="2026-02-25T18:40:20.149" v="7095"/>
          <ac:picMkLst>
            <pc:docMk/>
            <pc:sldMk cId="2468327473" sldId="632"/>
            <ac:picMk id="12" creationId="{402B1091-F504-CFD0-2F05-8FBA0B5E3295}"/>
          </ac:picMkLst>
        </pc:picChg>
      </pc:sldChg>
      <pc:sldChg chg="addSp delSp modSp new mod ord">
        <pc:chgData name="Hakola Antti" userId="65992f85-13c6-4cb4-8e3e-57db52c3c016" providerId="ADAL" clId="{ACDDEA02-F0C8-4B69-8E8A-5EDB17AC0478}" dt="2026-02-25T18:42:31.748" v="7111" actId="1076"/>
        <pc:sldMkLst>
          <pc:docMk/>
          <pc:sldMk cId="1846523074" sldId="633"/>
        </pc:sldMkLst>
        <pc:spChg chg="del">
          <ac:chgData name="Hakola Antti" userId="65992f85-13c6-4cb4-8e3e-57db52c3c016" providerId="ADAL" clId="{ACDDEA02-F0C8-4B69-8E8A-5EDB17AC0478}" dt="2026-02-25T18:41:20.491" v="7105" actId="478"/>
          <ac:spMkLst>
            <pc:docMk/>
            <pc:sldMk cId="1846523074" sldId="633"/>
            <ac:spMk id="2" creationId="{D3394682-F937-6265-2B09-DFEA979794E2}"/>
          </ac:spMkLst>
        </pc:spChg>
        <pc:spChg chg="add mod">
          <ac:chgData name="Hakola Antti" userId="65992f85-13c6-4cb4-8e3e-57db52c3c016" providerId="ADAL" clId="{ACDDEA02-F0C8-4B69-8E8A-5EDB17AC0478}" dt="2026-02-25T18:42:22.823" v="7110"/>
          <ac:spMkLst>
            <pc:docMk/>
            <pc:sldMk cId="1846523074" sldId="633"/>
            <ac:spMk id="5" creationId="{E40D0DFB-25C7-6A1B-4CDA-3653F79A7FCD}"/>
          </ac:spMkLst>
        </pc:spChg>
        <pc:spChg chg="add mod">
          <ac:chgData name="Hakola Antti" userId="65992f85-13c6-4cb4-8e3e-57db52c3c016" providerId="ADAL" clId="{ACDDEA02-F0C8-4B69-8E8A-5EDB17AC0478}" dt="2026-02-25T18:42:08.054" v="7109"/>
          <ac:spMkLst>
            <pc:docMk/>
            <pc:sldMk cId="1846523074" sldId="633"/>
            <ac:spMk id="6" creationId="{3B1086E0-2B48-6D0F-B8B9-B10707B3FF3F}"/>
          </ac:spMkLst>
        </pc:spChg>
        <pc:spChg chg="add mod">
          <ac:chgData name="Hakola Antti" userId="65992f85-13c6-4cb4-8e3e-57db52c3c016" providerId="ADAL" clId="{ACDDEA02-F0C8-4B69-8E8A-5EDB17AC0478}" dt="2026-02-25T18:42:08.054" v="7109"/>
          <ac:spMkLst>
            <pc:docMk/>
            <pc:sldMk cId="1846523074" sldId="633"/>
            <ac:spMk id="7" creationId="{01212284-700F-2785-8522-A4619DCF4581}"/>
          </ac:spMkLst>
        </pc:spChg>
        <pc:spChg chg="add mod">
          <ac:chgData name="Hakola Antti" userId="65992f85-13c6-4cb4-8e3e-57db52c3c016" providerId="ADAL" clId="{ACDDEA02-F0C8-4B69-8E8A-5EDB17AC0478}" dt="2026-02-25T18:42:08.054" v="7109"/>
          <ac:spMkLst>
            <pc:docMk/>
            <pc:sldMk cId="1846523074" sldId="633"/>
            <ac:spMk id="8" creationId="{897BBB90-D67E-9E7E-2248-FFC8A2601DB0}"/>
          </ac:spMkLst>
        </pc:spChg>
        <pc:picChg chg="add mod">
          <ac:chgData name="Hakola Antti" userId="65992f85-13c6-4cb4-8e3e-57db52c3c016" providerId="ADAL" clId="{ACDDEA02-F0C8-4B69-8E8A-5EDB17AC0478}" dt="2026-02-25T18:42:31.748" v="7111" actId="1076"/>
          <ac:picMkLst>
            <pc:docMk/>
            <pc:sldMk cId="1846523074" sldId="633"/>
            <ac:picMk id="9" creationId="{5EAC18F2-7BC4-F4E7-32F5-96F2656AA788}"/>
          </ac:picMkLst>
        </pc:picChg>
        <pc:picChg chg="add mod">
          <ac:chgData name="Hakola Antti" userId="65992f85-13c6-4cb4-8e3e-57db52c3c016" providerId="ADAL" clId="{ACDDEA02-F0C8-4B69-8E8A-5EDB17AC0478}" dt="2026-02-25T18:42:31.748" v="7111" actId="1076"/>
          <ac:picMkLst>
            <pc:docMk/>
            <pc:sldMk cId="1846523074" sldId="633"/>
            <ac:picMk id="10" creationId="{5999C16E-7BF8-78D5-7C7C-A2727AB0E3D9}"/>
          </ac:picMkLst>
        </pc:picChg>
        <pc:picChg chg="add mod">
          <ac:chgData name="Hakola Antti" userId="65992f85-13c6-4cb4-8e3e-57db52c3c016" providerId="ADAL" clId="{ACDDEA02-F0C8-4B69-8E8A-5EDB17AC0478}" dt="2026-02-25T18:42:31.748" v="7111" actId="1076"/>
          <ac:picMkLst>
            <pc:docMk/>
            <pc:sldMk cId="1846523074" sldId="633"/>
            <ac:picMk id="11" creationId="{36DC3320-60F4-0C2E-EA8D-FCF121674B06}"/>
          </ac:picMkLst>
        </pc:picChg>
      </pc:sldChg>
      <pc:sldChg chg="addSp delSp modSp new mod">
        <pc:chgData name="Hakola Antti" userId="65992f85-13c6-4cb4-8e3e-57db52c3c016" providerId="ADAL" clId="{ACDDEA02-F0C8-4B69-8E8A-5EDB17AC0478}" dt="2026-02-25T18:47:56.722" v="7232" actId="1076"/>
        <pc:sldMkLst>
          <pc:docMk/>
          <pc:sldMk cId="2709981875" sldId="634"/>
        </pc:sldMkLst>
        <pc:spChg chg="del">
          <ac:chgData name="Hakola Antti" userId="65992f85-13c6-4cb4-8e3e-57db52c3c016" providerId="ADAL" clId="{ACDDEA02-F0C8-4B69-8E8A-5EDB17AC0478}" dt="2026-02-25T18:44:29.915" v="7113" actId="478"/>
          <ac:spMkLst>
            <pc:docMk/>
            <pc:sldMk cId="2709981875" sldId="634"/>
            <ac:spMk id="2" creationId="{59489D42-D7E4-6EF9-B21E-2ECDCCAA7C9A}"/>
          </ac:spMkLst>
        </pc:spChg>
        <pc:spChg chg="add mod">
          <ac:chgData name="Hakola Antti" userId="65992f85-13c6-4cb4-8e3e-57db52c3c016" providerId="ADAL" clId="{ACDDEA02-F0C8-4B69-8E8A-5EDB17AC0478}" dt="2026-02-25T18:45:44.088" v="7196" actId="20577"/>
          <ac:spMkLst>
            <pc:docMk/>
            <pc:sldMk cId="2709981875" sldId="634"/>
            <ac:spMk id="5" creationId="{43CBC060-18BB-79E1-342E-069C278DCC34}"/>
          </ac:spMkLst>
        </pc:spChg>
        <pc:spChg chg="add mod">
          <ac:chgData name="Hakola Antti" userId="65992f85-13c6-4cb4-8e3e-57db52c3c016" providerId="ADAL" clId="{ACDDEA02-F0C8-4B69-8E8A-5EDB17AC0478}" dt="2026-02-25T18:45:56.215" v="7200" actId="20577"/>
          <ac:spMkLst>
            <pc:docMk/>
            <pc:sldMk cId="2709981875" sldId="634"/>
            <ac:spMk id="6" creationId="{5DD21103-D857-0B59-FBB8-205282CFF754}"/>
          </ac:spMkLst>
        </pc:spChg>
        <pc:spChg chg="mod">
          <ac:chgData name="Hakola Antti" userId="65992f85-13c6-4cb4-8e3e-57db52c3c016" providerId="ADAL" clId="{ACDDEA02-F0C8-4B69-8E8A-5EDB17AC0478}" dt="2026-02-25T18:46:10.556" v="7201"/>
          <ac:spMkLst>
            <pc:docMk/>
            <pc:sldMk cId="2709981875" sldId="634"/>
            <ac:spMk id="9" creationId="{4C62AD4D-87D8-8558-C0D8-150C66B377F9}"/>
          </ac:spMkLst>
        </pc:spChg>
        <pc:spChg chg="add mod">
          <ac:chgData name="Hakola Antti" userId="65992f85-13c6-4cb4-8e3e-57db52c3c016" providerId="ADAL" clId="{ACDDEA02-F0C8-4B69-8E8A-5EDB17AC0478}" dt="2026-02-25T18:47:27.575" v="7222" actId="1076"/>
          <ac:spMkLst>
            <pc:docMk/>
            <pc:sldMk cId="2709981875" sldId="634"/>
            <ac:spMk id="10" creationId="{BD7893AB-C4CA-C4FB-6888-E0D00C5B4BF3}"/>
          </ac:spMkLst>
        </pc:spChg>
        <pc:spChg chg="add mod">
          <ac:chgData name="Hakola Antti" userId="65992f85-13c6-4cb4-8e3e-57db52c3c016" providerId="ADAL" clId="{ACDDEA02-F0C8-4B69-8E8A-5EDB17AC0478}" dt="2026-02-25T18:47:56.722" v="7232" actId="1076"/>
          <ac:spMkLst>
            <pc:docMk/>
            <pc:sldMk cId="2709981875" sldId="634"/>
            <ac:spMk id="11" creationId="{89D1930A-9318-C868-C887-207D7E8D529E}"/>
          </ac:spMkLst>
        </pc:spChg>
        <pc:spChg chg="add mod">
          <ac:chgData name="Hakola Antti" userId="65992f85-13c6-4cb4-8e3e-57db52c3c016" providerId="ADAL" clId="{ACDDEA02-F0C8-4B69-8E8A-5EDB17AC0478}" dt="2026-02-25T18:46:26.449" v="7205" actId="14100"/>
          <ac:spMkLst>
            <pc:docMk/>
            <pc:sldMk cId="2709981875" sldId="634"/>
            <ac:spMk id="12" creationId="{1578DC6C-CE13-F503-31AA-E9F35D8A12CB}"/>
          </ac:spMkLst>
        </pc:spChg>
        <pc:spChg chg="mod">
          <ac:chgData name="Hakola Antti" userId="65992f85-13c6-4cb4-8e3e-57db52c3c016" providerId="ADAL" clId="{ACDDEA02-F0C8-4B69-8E8A-5EDB17AC0478}" dt="2026-02-25T18:46:59.956" v="7213" actId="255"/>
          <ac:spMkLst>
            <pc:docMk/>
            <pc:sldMk cId="2709981875" sldId="634"/>
            <ac:spMk id="16" creationId="{CA5AE588-BFE9-C949-3B7D-AA5EA769AF5F}"/>
          </ac:spMkLst>
        </pc:spChg>
        <pc:spChg chg="mod">
          <ac:chgData name="Hakola Antti" userId="65992f85-13c6-4cb4-8e3e-57db52c3c016" providerId="ADAL" clId="{ACDDEA02-F0C8-4B69-8E8A-5EDB17AC0478}" dt="2026-02-25T18:46:59.956" v="7213" actId="255"/>
          <ac:spMkLst>
            <pc:docMk/>
            <pc:sldMk cId="2709981875" sldId="634"/>
            <ac:spMk id="17" creationId="{C03CF23F-8A0D-6A72-ECA0-7E9A29E40491}"/>
          </ac:spMkLst>
        </pc:spChg>
        <pc:spChg chg="mod">
          <ac:chgData name="Hakola Antti" userId="65992f85-13c6-4cb4-8e3e-57db52c3c016" providerId="ADAL" clId="{ACDDEA02-F0C8-4B69-8E8A-5EDB17AC0478}" dt="2026-02-25T18:46:59.956" v="7213" actId="255"/>
          <ac:spMkLst>
            <pc:docMk/>
            <pc:sldMk cId="2709981875" sldId="634"/>
            <ac:spMk id="18" creationId="{E5FF7D6F-3294-78D1-7D9A-B923EA6F9AD4}"/>
          </ac:spMkLst>
        </pc:spChg>
        <pc:spChg chg="mod">
          <ac:chgData name="Hakola Antti" userId="65992f85-13c6-4cb4-8e3e-57db52c3c016" providerId="ADAL" clId="{ACDDEA02-F0C8-4B69-8E8A-5EDB17AC0478}" dt="2026-02-25T18:46:10.556" v="7201"/>
          <ac:spMkLst>
            <pc:docMk/>
            <pc:sldMk cId="2709981875" sldId="634"/>
            <ac:spMk id="25" creationId="{7CA45E28-FDF5-D982-5EBA-4285851BAB36}"/>
          </ac:spMkLst>
        </pc:spChg>
        <pc:spChg chg="mod">
          <ac:chgData name="Hakola Antti" userId="65992f85-13c6-4cb4-8e3e-57db52c3c016" providerId="ADAL" clId="{ACDDEA02-F0C8-4B69-8E8A-5EDB17AC0478}" dt="2026-02-25T18:46:10.556" v="7201"/>
          <ac:spMkLst>
            <pc:docMk/>
            <pc:sldMk cId="2709981875" sldId="634"/>
            <ac:spMk id="26" creationId="{83C9222E-4554-1810-948A-A25A57794275}"/>
          </ac:spMkLst>
        </pc:spChg>
        <pc:spChg chg="mod">
          <ac:chgData name="Hakola Antti" userId="65992f85-13c6-4cb4-8e3e-57db52c3c016" providerId="ADAL" clId="{ACDDEA02-F0C8-4B69-8E8A-5EDB17AC0478}" dt="2026-02-25T18:46:10.556" v="7201"/>
          <ac:spMkLst>
            <pc:docMk/>
            <pc:sldMk cId="2709981875" sldId="634"/>
            <ac:spMk id="27" creationId="{7FE85157-AE1B-CDFB-B8DB-C823879D1CB4}"/>
          </ac:spMkLst>
        </pc:spChg>
        <pc:grpChg chg="mod">
          <ac:chgData name="Hakola Antti" userId="65992f85-13c6-4cb4-8e3e-57db52c3c016" providerId="ADAL" clId="{ACDDEA02-F0C8-4B69-8E8A-5EDB17AC0478}" dt="2026-02-25T18:47:12.474" v="7217" actId="1076"/>
          <ac:grpSpMkLst>
            <pc:docMk/>
            <pc:sldMk cId="2709981875" sldId="634"/>
            <ac:grpSpMk id="7" creationId="{D1400B66-0332-7F68-AD76-DB411F179461}"/>
          </ac:grpSpMkLst>
        </pc:grpChg>
        <pc:grpChg chg="mod">
          <ac:chgData name="Hakola Antti" userId="65992f85-13c6-4cb4-8e3e-57db52c3c016" providerId="ADAL" clId="{ACDDEA02-F0C8-4B69-8E8A-5EDB17AC0478}" dt="2026-02-25T18:47:05.444" v="7215" actId="14100"/>
          <ac:grpSpMkLst>
            <pc:docMk/>
            <pc:sldMk cId="2709981875" sldId="634"/>
            <ac:grpSpMk id="14" creationId="{12B3F464-35DE-3464-E56E-506CEAE33C52}"/>
          </ac:grpSpMkLst>
        </pc:grpChg>
        <pc:grpChg chg="mod">
          <ac:chgData name="Hakola Antti" userId="65992f85-13c6-4cb4-8e3e-57db52c3c016" providerId="ADAL" clId="{ACDDEA02-F0C8-4B69-8E8A-5EDB17AC0478}" dt="2026-02-25T18:47:53.751" v="7231" actId="1076"/>
          <ac:grpSpMkLst>
            <pc:docMk/>
            <pc:sldMk cId="2709981875" sldId="634"/>
            <ac:grpSpMk id="23" creationId="{5AC93C55-2BF5-D4C6-D172-FE58CAD6629C}"/>
          </ac:grpSpMkLst>
        </pc:grpChg>
        <pc:picChg chg="mod">
          <ac:chgData name="Hakola Antti" userId="65992f85-13c6-4cb4-8e3e-57db52c3c016" providerId="ADAL" clId="{ACDDEA02-F0C8-4B69-8E8A-5EDB17AC0478}" dt="2026-02-25T18:46:42.930" v="7210" actId="1076"/>
          <ac:picMkLst>
            <pc:docMk/>
            <pc:sldMk cId="2709981875" sldId="634"/>
            <ac:picMk id="13" creationId="{97DCE344-4858-8AD6-5CA5-9635B6681B35}"/>
          </ac:picMkLst>
        </pc:picChg>
        <pc:cxnChg chg="mod">
          <ac:chgData name="Hakola Antti" userId="65992f85-13c6-4cb4-8e3e-57db52c3c016" providerId="ADAL" clId="{ACDDEA02-F0C8-4B69-8E8A-5EDB17AC0478}" dt="2026-02-25T18:47:14.782" v="7218" actId="1076"/>
          <ac:cxnSpMkLst>
            <pc:docMk/>
            <pc:sldMk cId="2709981875" sldId="634"/>
            <ac:cxnSpMk id="19" creationId="{82C56B26-3DE3-EA5B-74C9-95C427548FE5}"/>
          </ac:cxnSpMkLst>
        </pc:cxnChg>
        <pc:cxnChg chg="mod">
          <ac:chgData name="Hakola Antti" userId="65992f85-13c6-4cb4-8e3e-57db52c3c016" providerId="ADAL" clId="{ACDDEA02-F0C8-4B69-8E8A-5EDB17AC0478}" dt="2026-02-25T18:47:37.104" v="7225" actId="14100"/>
          <ac:cxnSpMkLst>
            <pc:docMk/>
            <pc:sldMk cId="2709981875" sldId="634"/>
            <ac:cxnSpMk id="20" creationId="{1C5B4957-6481-9592-38AF-6ADCC9FBA86E}"/>
          </ac:cxnSpMkLst>
        </pc:cxnChg>
        <pc:cxnChg chg="mod">
          <ac:chgData name="Hakola Antti" userId="65992f85-13c6-4cb4-8e3e-57db52c3c016" providerId="ADAL" clId="{ACDDEA02-F0C8-4B69-8E8A-5EDB17AC0478}" dt="2026-02-25T18:47:31.241" v="7223" actId="1076"/>
          <ac:cxnSpMkLst>
            <pc:docMk/>
            <pc:sldMk cId="2709981875" sldId="634"/>
            <ac:cxnSpMk id="21" creationId="{3EBDDB03-D14F-011A-36EA-FB028C17ADEB}"/>
          </ac:cxnSpMkLst>
        </pc:cxnChg>
        <pc:cxnChg chg="mod">
          <ac:chgData name="Hakola Antti" userId="65992f85-13c6-4cb4-8e3e-57db52c3c016" providerId="ADAL" clId="{ACDDEA02-F0C8-4B69-8E8A-5EDB17AC0478}" dt="2026-02-25T18:47:41.354" v="7227" actId="14100"/>
          <ac:cxnSpMkLst>
            <pc:docMk/>
            <pc:sldMk cId="2709981875" sldId="634"/>
            <ac:cxnSpMk id="22" creationId="{FFDF3BEA-4FAE-00B0-BC37-DAAAACE1CF87}"/>
          </ac:cxnSpMkLst>
        </pc:cxnChg>
      </pc:sldChg>
      <pc:sldChg chg="addSp delSp modSp new mod">
        <pc:chgData name="Hakola Antti" userId="65992f85-13c6-4cb4-8e3e-57db52c3c016" providerId="ADAL" clId="{ACDDEA02-F0C8-4B69-8E8A-5EDB17AC0478}" dt="2026-02-25T19:08:22.904" v="8690"/>
        <pc:sldMkLst>
          <pc:docMk/>
          <pc:sldMk cId="2257355557" sldId="635"/>
        </pc:sldMkLst>
        <pc:spChg chg="del">
          <ac:chgData name="Hakola Antti" userId="65992f85-13c6-4cb4-8e3e-57db52c3c016" providerId="ADAL" clId="{ACDDEA02-F0C8-4B69-8E8A-5EDB17AC0478}" dt="2026-02-25T18:55:32.305" v="7303" actId="478"/>
          <ac:spMkLst>
            <pc:docMk/>
            <pc:sldMk cId="2257355557" sldId="635"/>
            <ac:spMk id="2" creationId="{EFB44FD8-35A2-E02D-6B64-720148E1014C}"/>
          </ac:spMkLst>
        </pc:spChg>
        <pc:spChg chg="add mod">
          <ac:chgData name="Hakola Antti" userId="65992f85-13c6-4cb4-8e3e-57db52c3c016" providerId="ADAL" clId="{ACDDEA02-F0C8-4B69-8E8A-5EDB17AC0478}" dt="2026-02-25T18:57:56.906" v="7426" actId="20577"/>
          <ac:spMkLst>
            <pc:docMk/>
            <pc:sldMk cId="2257355557" sldId="635"/>
            <ac:spMk id="5" creationId="{95534578-540C-38DC-DDB2-366EF44DE07B}"/>
          </ac:spMkLst>
        </pc:spChg>
        <pc:spChg chg="add mod">
          <ac:chgData name="Hakola Antti" userId="65992f85-13c6-4cb4-8e3e-57db52c3c016" providerId="ADAL" clId="{ACDDEA02-F0C8-4B69-8E8A-5EDB17AC0478}" dt="2026-02-25T18:58:10.415" v="7446" actId="20577"/>
          <ac:spMkLst>
            <pc:docMk/>
            <pc:sldMk cId="2257355557" sldId="635"/>
            <ac:spMk id="6" creationId="{5DCB9504-D65E-D311-3B9B-AA80D7EADAF5}"/>
          </ac:spMkLst>
        </pc:spChg>
        <pc:spChg chg="add mod">
          <ac:chgData name="Hakola Antti" userId="65992f85-13c6-4cb4-8e3e-57db52c3c016" providerId="ADAL" clId="{ACDDEA02-F0C8-4B69-8E8A-5EDB17AC0478}" dt="2026-02-25T18:56:18.188" v="7382"/>
          <ac:spMkLst>
            <pc:docMk/>
            <pc:sldMk cId="2257355557" sldId="635"/>
            <ac:spMk id="8" creationId="{2D3FA6F6-FFFE-A2C6-29AF-498B4FC308B3}"/>
          </ac:spMkLst>
        </pc:spChg>
        <pc:spChg chg="add mod">
          <ac:chgData name="Hakola Antti" userId="65992f85-13c6-4cb4-8e3e-57db52c3c016" providerId="ADAL" clId="{ACDDEA02-F0C8-4B69-8E8A-5EDB17AC0478}" dt="2026-02-25T18:56:18.188" v="7382"/>
          <ac:spMkLst>
            <pc:docMk/>
            <pc:sldMk cId="2257355557" sldId="635"/>
            <ac:spMk id="10" creationId="{192AA57B-DF21-565E-AE2E-E65462C44371}"/>
          </ac:spMkLst>
        </pc:spChg>
        <pc:spChg chg="add mod">
          <ac:chgData name="Hakola Antti" userId="65992f85-13c6-4cb4-8e3e-57db52c3c016" providerId="ADAL" clId="{ACDDEA02-F0C8-4B69-8E8A-5EDB17AC0478}" dt="2026-02-25T18:56:18.188" v="7382"/>
          <ac:spMkLst>
            <pc:docMk/>
            <pc:sldMk cId="2257355557" sldId="635"/>
            <ac:spMk id="12" creationId="{A50E3474-FB39-AB65-780C-AF9A6D4F5946}"/>
          </ac:spMkLst>
        </pc:spChg>
        <pc:spChg chg="add mod">
          <ac:chgData name="Hakola Antti" userId="65992f85-13c6-4cb4-8e3e-57db52c3c016" providerId="ADAL" clId="{ACDDEA02-F0C8-4B69-8E8A-5EDB17AC0478}" dt="2026-02-25T19:08:14.794" v="8689" actId="20577"/>
          <ac:spMkLst>
            <pc:docMk/>
            <pc:sldMk cId="2257355557" sldId="635"/>
            <ac:spMk id="13" creationId="{918B0714-D062-40B9-2CF7-5EF86CF618C8}"/>
          </ac:spMkLst>
        </pc:spChg>
        <pc:spChg chg="add mod">
          <ac:chgData name="Hakola Antti" userId="65992f85-13c6-4cb4-8e3e-57db52c3c016" providerId="ADAL" clId="{ACDDEA02-F0C8-4B69-8E8A-5EDB17AC0478}" dt="2026-02-25T19:08:22.904" v="8690"/>
          <ac:spMkLst>
            <pc:docMk/>
            <pc:sldMk cId="2257355557" sldId="635"/>
            <ac:spMk id="14" creationId="{11614EB6-384E-6D5D-2B26-3BEC952FA648}"/>
          </ac:spMkLst>
        </pc:spChg>
        <pc:graphicFrameChg chg="add mod">
          <ac:chgData name="Hakola Antti" userId="65992f85-13c6-4cb4-8e3e-57db52c3c016" providerId="ADAL" clId="{ACDDEA02-F0C8-4B69-8E8A-5EDB17AC0478}" dt="2026-02-25T18:56:18.188" v="7382"/>
          <ac:graphicFrameMkLst>
            <pc:docMk/>
            <pc:sldMk cId="2257355557" sldId="635"/>
            <ac:graphicFrameMk id="7" creationId="{4E486FFA-FCAF-C820-B046-A321FAB89FB6}"/>
          </ac:graphicFrameMkLst>
        </pc:graphicFrameChg>
        <pc:graphicFrameChg chg="add mod">
          <ac:chgData name="Hakola Antti" userId="65992f85-13c6-4cb4-8e3e-57db52c3c016" providerId="ADAL" clId="{ACDDEA02-F0C8-4B69-8E8A-5EDB17AC0478}" dt="2026-02-25T18:56:18.188" v="7382"/>
          <ac:graphicFrameMkLst>
            <pc:docMk/>
            <pc:sldMk cId="2257355557" sldId="635"/>
            <ac:graphicFrameMk id="9" creationId="{9145F3F9-174A-E841-98F1-C9C3A9B42379}"/>
          </ac:graphicFrameMkLst>
        </pc:graphicFrameChg>
        <pc:graphicFrameChg chg="add mod">
          <ac:chgData name="Hakola Antti" userId="65992f85-13c6-4cb4-8e3e-57db52c3c016" providerId="ADAL" clId="{ACDDEA02-F0C8-4B69-8E8A-5EDB17AC0478}" dt="2026-02-25T18:56:18.188" v="7382"/>
          <ac:graphicFrameMkLst>
            <pc:docMk/>
            <pc:sldMk cId="2257355557" sldId="635"/>
            <ac:graphicFrameMk id="11" creationId="{AD771CBF-C4BC-4887-6CE4-6E14D32BE4B2}"/>
          </ac:graphicFrameMkLst>
        </pc:graphicFrameChg>
      </pc:sldChg>
      <pc:sldChg chg="addSp delSp modSp new mod">
        <pc:chgData name="Hakola Antti" userId="65992f85-13c6-4cb4-8e3e-57db52c3c016" providerId="ADAL" clId="{ACDDEA02-F0C8-4B69-8E8A-5EDB17AC0478}" dt="2026-02-25T19:11:32.052" v="8922" actId="20577"/>
        <pc:sldMkLst>
          <pc:docMk/>
          <pc:sldMk cId="2725688695" sldId="636"/>
        </pc:sldMkLst>
        <pc:spChg chg="del">
          <ac:chgData name="Hakola Antti" userId="65992f85-13c6-4cb4-8e3e-57db52c3c016" providerId="ADAL" clId="{ACDDEA02-F0C8-4B69-8E8A-5EDB17AC0478}" dt="2026-02-25T19:07:19.632" v="8631" actId="478"/>
          <ac:spMkLst>
            <pc:docMk/>
            <pc:sldMk cId="2725688695" sldId="636"/>
            <ac:spMk id="2" creationId="{EFF64CF7-E972-E1E3-3420-B9B6CDDFF69E}"/>
          </ac:spMkLst>
        </pc:spChg>
        <pc:spChg chg="add mod">
          <ac:chgData name="Hakola Antti" userId="65992f85-13c6-4cb4-8e3e-57db52c3c016" providerId="ADAL" clId="{ACDDEA02-F0C8-4B69-8E8A-5EDB17AC0478}" dt="2026-02-25T19:08:04.857" v="8687" actId="6549"/>
          <ac:spMkLst>
            <pc:docMk/>
            <pc:sldMk cId="2725688695" sldId="636"/>
            <ac:spMk id="5" creationId="{43690FCB-4AFF-2F28-A262-A48F0D7AEB1F}"/>
          </ac:spMkLst>
        </pc:spChg>
        <pc:spChg chg="add mod">
          <ac:chgData name="Hakola Antti" userId="65992f85-13c6-4cb4-8e3e-57db52c3c016" providerId="ADAL" clId="{ACDDEA02-F0C8-4B69-8E8A-5EDB17AC0478}" dt="2026-02-25T19:08:32.039" v="8697" actId="20577"/>
          <ac:spMkLst>
            <pc:docMk/>
            <pc:sldMk cId="2725688695" sldId="636"/>
            <ac:spMk id="6" creationId="{390542A2-0AEE-E2C9-C29D-1C937109DFE3}"/>
          </ac:spMkLst>
        </pc:spChg>
        <pc:spChg chg="add mod">
          <ac:chgData name="Hakola Antti" userId="65992f85-13c6-4cb4-8e3e-57db52c3c016" providerId="ADAL" clId="{ACDDEA02-F0C8-4B69-8E8A-5EDB17AC0478}" dt="2026-02-25T19:09:44.254" v="8774" actId="255"/>
          <ac:spMkLst>
            <pc:docMk/>
            <pc:sldMk cId="2725688695" sldId="636"/>
            <ac:spMk id="7" creationId="{CE3A4D45-E8CA-9F37-6AE7-38E9EE91EE04}"/>
          </ac:spMkLst>
        </pc:spChg>
        <pc:spChg chg="add mod">
          <ac:chgData name="Hakola Antti" userId="65992f85-13c6-4cb4-8e3e-57db52c3c016" providerId="ADAL" clId="{ACDDEA02-F0C8-4B69-8E8A-5EDB17AC0478}" dt="2026-02-25T19:10:21.682" v="8784" actId="20577"/>
          <ac:spMkLst>
            <pc:docMk/>
            <pc:sldMk cId="2725688695" sldId="636"/>
            <ac:spMk id="8" creationId="{FD17E605-7264-DDA3-D9C6-FCF2EF8F7397}"/>
          </ac:spMkLst>
        </pc:spChg>
        <pc:spChg chg="add mod">
          <ac:chgData name="Hakola Antti" userId="65992f85-13c6-4cb4-8e3e-57db52c3c016" providerId="ADAL" clId="{ACDDEA02-F0C8-4B69-8E8A-5EDB17AC0478}" dt="2026-02-25T19:10:26.643" v="8785" actId="20577"/>
          <ac:spMkLst>
            <pc:docMk/>
            <pc:sldMk cId="2725688695" sldId="636"/>
            <ac:spMk id="11" creationId="{A967186C-D0E4-B8C0-2224-4B31945BD103}"/>
          </ac:spMkLst>
        </pc:spChg>
        <pc:spChg chg="add mod">
          <ac:chgData name="Hakola Antti" userId="65992f85-13c6-4cb4-8e3e-57db52c3c016" providerId="ADAL" clId="{ACDDEA02-F0C8-4B69-8E8A-5EDB17AC0478}" dt="2026-02-25T19:10:11.955" v="8781" actId="1076"/>
          <ac:spMkLst>
            <pc:docMk/>
            <pc:sldMk cId="2725688695" sldId="636"/>
            <ac:spMk id="12" creationId="{9FA96DD9-E8E3-1F24-33FC-939E800DD3FB}"/>
          </ac:spMkLst>
        </pc:spChg>
        <pc:spChg chg="add mod">
          <ac:chgData name="Hakola Antti" userId="65992f85-13c6-4cb4-8e3e-57db52c3c016" providerId="ADAL" clId="{ACDDEA02-F0C8-4B69-8E8A-5EDB17AC0478}" dt="2026-02-25T19:11:32.052" v="8922" actId="20577"/>
          <ac:spMkLst>
            <pc:docMk/>
            <pc:sldMk cId="2725688695" sldId="636"/>
            <ac:spMk id="14" creationId="{670FDDC8-36CA-ED62-9265-A43507E69F2F}"/>
          </ac:spMkLst>
        </pc:spChg>
        <pc:graphicFrameChg chg="add mod">
          <ac:chgData name="Hakola Antti" userId="65992f85-13c6-4cb4-8e3e-57db52c3c016" providerId="ADAL" clId="{ACDDEA02-F0C8-4B69-8E8A-5EDB17AC0478}" dt="2026-02-25T19:09:56.015" v="8777" actId="1076"/>
          <ac:graphicFrameMkLst>
            <pc:docMk/>
            <pc:sldMk cId="2725688695" sldId="636"/>
            <ac:graphicFrameMk id="13" creationId="{A49FE8C8-4171-671F-ACF7-04094B0AAEB4}"/>
          </ac:graphicFrameMkLst>
        </pc:graphicFrameChg>
        <pc:picChg chg="add mod">
          <ac:chgData name="Hakola Antti" userId="65992f85-13c6-4cb4-8e3e-57db52c3c016" providerId="ADAL" clId="{ACDDEA02-F0C8-4B69-8E8A-5EDB17AC0478}" dt="2026-02-25T19:09:54.144" v="8776" actId="1076"/>
          <ac:picMkLst>
            <pc:docMk/>
            <pc:sldMk cId="2725688695" sldId="636"/>
            <ac:picMk id="9" creationId="{66BB04F8-2FAE-E8A8-01B7-687615CB46AF}"/>
          </ac:picMkLst>
        </pc:picChg>
        <pc:picChg chg="add mod">
          <ac:chgData name="Hakola Antti" userId="65992f85-13c6-4cb4-8e3e-57db52c3c016" providerId="ADAL" clId="{ACDDEA02-F0C8-4B69-8E8A-5EDB17AC0478}" dt="2026-02-25T19:09:58.684" v="8778" actId="14100"/>
          <ac:picMkLst>
            <pc:docMk/>
            <pc:sldMk cId="2725688695" sldId="636"/>
            <ac:picMk id="10" creationId="{50BC4F73-4382-C1E5-3E9D-80541B204CE9}"/>
          </ac:picMkLst>
        </pc:picChg>
      </pc:sldChg>
      <pc:sldMasterChg chg="modSldLayout">
        <pc:chgData name="Hakola Antti" userId="65992f85-13c6-4cb4-8e3e-57db52c3c016" providerId="ADAL" clId="{ACDDEA02-F0C8-4B69-8E8A-5EDB17AC0478}" dt="2026-02-22T05:24:34.644" v="66"/>
        <pc:sldMasterMkLst>
          <pc:docMk/>
          <pc:sldMasterMk cId="2402646876" sldId="2147483657"/>
        </pc:sldMasterMkLst>
        <pc:sldLayoutChg chg="modSp mod">
          <pc:chgData name="Hakola Antti" userId="65992f85-13c6-4cb4-8e3e-57db52c3c016" providerId="ADAL" clId="{ACDDEA02-F0C8-4B69-8E8A-5EDB17AC0478}" dt="2026-02-22T05:24:23.416" v="65" actId="20577"/>
          <pc:sldLayoutMkLst>
            <pc:docMk/>
            <pc:sldMasterMk cId="2402646876" sldId="2147483657"/>
            <pc:sldLayoutMk cId="4285183126" sldId="2147483663"/>
          </pc:sldLayoutMkLst>
          <pc:spChg chg="mod">
            <ac:chgData name="Hakola Antti" userId="65992f85-13c6-4cb4-8e3e-57db52c3c016" providerId="ADAL" clId="{ACDDEA02-F0C8-4B69-8E8A-5EDB17AC0478}" dt="2026-02-22T05:24:23.416" v="65" actId="20577"/>
            <ac:spMkLst>
              <pc:docMk/>
              <pc:sldMasterMk cId="2402646876" sldId="2147483657"/>
              <pc:sldLayoutMk cId="4285183126" sldId="2147483663"/>
              <ac:spMk id="11" creationId="{76F32D69-5983-0A25-820F-5ECA6127FE21}"/>
            </ac:spMkLst>
          </pc:spChg>
        </pc:sldLayoutChg>
        <pc:sldLayoutChg chg="modSp">
          <pc:chgData name="Hakola Antti" userId="65992f85-13c6-4cb4-8e3e-57db52c3c016" providerId="ADAL" clId="{ACDDEA02-F0C8-4B69-8E8A-5EDB17AC0478}" dt="2026-02-22T05:24:34.644" v="66"/>
          <pc:sldLayoutMkLst>
            <pc:docMk/>
            <pc:sldMasterMk cId="2402646876" sldId="2147483657"/>
            <pc:sldLayoutMk cId="1696459684" sldId="2147483664"/>
          </pc:sldLayoutMkLst>
          <pc:spChg chg="mod">
            <ac:chgData name="Hakola Antti" userId="65992f85-13c6-4cb4-8e3e-57db52c3c016" providerId="ADAL" clId="{ACDDEA02-F0C8-4B69-8E8A-5EDB17AC0478}" dt="2026-02-22T05:24:34.644" v="66"/>
            <ac:spMkLst>
              <pc:docMk/>
              <pc:sldMasterMk cId="2402646876" sldId="2147483657"/>
              <pc:sldLayoutMk cId="1696459684" sldId="2147483664"/>
              <ac:spMk id="3" creationId="{2944AB74-0D7D-5EB0-77C4-F5691233C1C7}"/>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F662B-0D12-A649-B75A-82A2D0C270D6}" type="datetimeFigureOut">
              <a:rPr lang="de-DE" smtClean="0"/>
              <a:t>26.02.2026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5CE09-B585-E143-9DDE-C9A191B86115}" type="slidenum">
              <a:rPr lang="de-DE" smtClean="0"/>
              <a:t>‹#›</a:t>
            </a:fld>
            <a:endParaRPr lang="de-DE"/>
          </a:p>
        </p:txBody>
      </p:sp>
    </p:spTree>
    <p:extLst>
      <p:ext uri="{BB962C8B-B14F-4D97-AF65-F5344CB8AC3E}">
        <p14:creationId xmlns:p14="http://schemas.microsoft.com/office/powerpoint/2010/main" val="85517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8775CE09-B585-E143-9DDE-C9A191B86115}" type="slidenum">
              <a:rPr lang="de-DE" smtClean="0"/>
              <a:t>25</a:t>
            </a:fld>
            <a:endParaRPr lang="de-DE"/>
          </a:p>
        </p:txBody>
      </p:sp>
    </p:spTree>
    <p:extLst>
      <p:ext uri="{BB962C8B-B14F-4D97-AF65-F5344CB8AC3E}">
        <p14:creationId xmlns:p14="http://schemas.microsoft.com/office/powerpoint/2010/main" val="718108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1" name="Textfeld 10">
            <a:extLst>
              <a:ext uri="{FF2B5EF4-FFF2-40B4-BE49-F238E27FC236}">
                <a16:creationId xmlns:a16="http://schemas.microsoft.com/office/drawing/2014/main" id="{76F32D69-5983-0A25-820F-5ECA6127FE21}"/>
              </a:ext>
            </a:extLst>
          </p:cNvPr>
          <p:cNvSpPr txBox="1"/>
          <p:nvPr userDrawn="1"/>
        </p:nvSpPr>
        <p:spPr>
          <a:xfrm>
            <a:off x="874808" y="6553776"/>
            <a:ext cx="6107874" cy="276999"/>
          </a:xfrm>
          <a:prstGeom prst="rect">
            <a:avLst/>
          </a:prstGeom>
          <a:noFill/>
        </p:spPr>
        <p:txBody>
          <a:bodyPr wrap="square">
            <a:spAutoFit/>
          </a:bodyPr>
          <a:lstStyle/>
          <a:p>
            <a:r>
              <a:rPr lang="en-GB" sz="1200" dirty="0">
                <a:solidFill>
                  <a:prstClr val="white"/>
                </a:solidFill>
              </a:rPr>
              <a:t>Antti Hakola| Subproject SP B | Project Meeting PWIE | 26.02.2026 | VC</a:t>
            </a:r>
          </a:p>
        </p:txBody>
      </p:sp>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3" name="Footer Placeholder 7">
            <a:extLst>
              <a:ext uri="{FF2B5EF4-FFF2-40B4-BE49-F238E27FC236}">
                <a16:creationId xmlns:a16="http://schemas.microsoft.com/office/drawing/2014/main" id="{2944AB74-0D7D-5EB0-77C4-F5691233C1C7}"/>
              </a:ext>
            </a:extLst>
          </p:cNvPr>
          <p:cNvSpPr>
            <a:spLocks noGrp="1"/>
          </p:cNvSpPr>
          <p:nvPr>
            <p:ph type="ftr" sz="quarter" idx="11"/>
          </p:nvPr>
        </p:nvSpPr>
        <p:spPr>
          <a:xfrm>
            <a:off x="825624" y="6547854"/>
            <a:ext cx="8264588" cy="329614"/>
          </a:xfrm>
          <a:prstGeom prst="rect">
            <a:avLst/>
          </a:prstGeom>
        </p:spPr>
        <p:txBody>
          <a:bodyPr anchor="t"/>
          <a:lstStyle>
            <a:lvl1pPr>
              <a:defRPr sz="1200">
                <a:solidFill>
                  <a:schemeClr val="bg1"/>
                </a:solidFill>
              </a:defRPr>
            </a:lvl1pPr>
          </a:lstStyle>
          <a:p>
            <a:r>
              <a:rPr lang="en-GB" sz="1200" dirty="0">
                <a:solidFill>
                  <a:prstClr val="white"/>
                </a:solidFill>
              </a:rPr>
              <a:t>Antti Hakola| Subproject SP B | Project Meeting PWIE | 26.02.2026 | VC</a:t>
            </a:r>
          </a:p>
        </p:txBody>
      </p:sp>
    </p:spTree>
    <p:extLst>
      <p:ext uri="{BB962C8B-B14F-4D97-AF65-F5344CB8AC3E}">
        <p14:creationId xmlns:p14="http://schemas.microsoft.com/office/powerpoint/2010/main" val="1696459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pst.hfcas.ac.cn/en/article/pdf/preview/0465ed4e-2f79-4fd0-990c-721967fb5499.pdf" TargetMode="External"/><Relationship Id="rId2" Type="http://schemas.openxmlformats.org/officeDocument/2006/relationships/hyperlink" Target="https://doi.org/10.1016/j.nme.2022.101264"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doi.org/10.1016/j.nme.2019.02.00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43.jpeg"/><Relationship Id="rId5" Type="http://schemas.microsoft.com/office/2007/relationships/hdphoto" Target="../media/hdphoto1.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5" Type="http://schemas.openxmlformats.org/officeDocument/2006/relationships/image" Target="../media/image54.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7.wmf"/><Relationship Id="rId7" Type="http://schemas.openxmlformats.org/officeDocument/2006/relationships/image" Target="../media/image59.wmf"/><Relationship Id="rId2" Type="http://schemas.openxmlformats.org/officeDocument/2006/relationships/oleObject" Target="../embeddings/oleObject2.bin"/><Relationship Id="rId1" Type="http://schemas.openxmlformats.org/officeDocument/2006/relationships/slideLayout" Target="../slideLayouts/slideLayout3.xml"/><Relationship Id="rId6" Type="http://schemas.openxmlformats.org/officeDocument/2006/relationships/oleObject" Target="../embeddings/oleObject4.bin"/><Relationship Id="rId5" Type="http://schemas.openxmlformats.org/officeDocument/2006/relationships/image" Target="../media/image58.w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image" Target="../media/image60.jpg"/><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jp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3.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D66E-0F32-BE59-B5D3-B7F670660DB7}"/>
              </a:ext>
            </a:extLst>
          </p:cNvPr>
          <p:cNvSpPr>
            <a:spLocks noGrp="1"/>
          </p:cNvSpPr>
          <p:nvPr>
            <p:ph type="title"/>
          </p:nvPr>
        </p:nvSpPr>
        <p:spPr>
          <a:xfrm>
            <a:off x="407367" y="2580817"/>
            <a:ext cx="11385240" cy="620251"/>
          </a:xfrm>
        </p:spPr>
        <p:txBody>
          <a:bodyPr>
            <a:normAutofit fontScale="90000"/>
          </a:bodyPr>
          <a:lstStyle/>
          <a:p>
            <a:r>
              <a:rPr lang="en-US" dirty="0"/>
              <a:t>2025 Final Summary / 2026 Plans</a:t>
            </a:r>
            <a:br>
              <a:rPr lang="en-US" dirty="0"/>
            </a:br>
            <a:r>
              <a:rPr lang="en-US" dirty="0"/>
              <a:t>Subproject: </a:t>
            </a:r>
            <a:r>
              <a:rPr lang="en-US" sz="2900" dirty="0"/>
              <a:t>SP B  Experiments on erosion, deposition, and material migration</a:t>
            </a:r>
            <a:endParaRPr lang="en-GB" sz="2900" dirty="0"/>
          </a:p>
        </p:txBody>
      </p:sp>
      <p:sp>
        <p:nvSpPr>
          <p:cNvPr id="5" name="Text Placeholder 4">
            <a:extLst>
              <a:ext uri="{FF2B5EF4-FFF2-40B4-BE49-F238E27FC236}">
                <a16:creationId xmlns:a16="http://schemas.microsoft.com/office/drawing/2014/main" id="{5EA551F4-897C-CFDF-B210-3F20E031D8D1}"/>
              </a:ext>
            </a:extLst>
          </p:cNvPr>
          <p:cNvSpPr>
            <a:spLocks noGrp="1"/>
          </p:cNvSpPr>
          <p:nvPr>
            <p:ph type="body" sz="quarter" idx="12"/>
          </p:nvPr>
        </p:nvSpPr>
        <p:spPr>
          <a:xfrm>
            <a:off x="407368" y="1650285"/>
            <a:ext cx="6726600" cy="620251"/>
          </a:xfrm>
        </p:spPr>
        <p:txBody>
          <a:bodyPr>
            <a:normAutofit lnSpcReduction="10000"/>
          </a:bodyPr>
          <a:lstStyle/>
          <a:p>
            <a:r>
              <a:rPr lang="en-US" b="1" dirty="0">
                <a:solidFill>
                  <a:srgbClr val="000000"/>
                </a:solidFill>
                <a:effectLst/>
              </a:rPr>
              <a:t>Project Meeting</a:t>
            </a:r>
          </a:p>
          <a:p>
            <a:r>
              <a:rPr lang="en-US" b="1" dirty="0">
                <a:solidFill>
                  <a:srgbClr val="000000"/>
                </a:solidFill>
                <a:effectLst/>
              </a:rPr>
              <a:t>Plasma-Wall Interactions and Exhaust</a:t>
            </a:r>
            <a:endParaRPr lang="en-GB" b="1" dirty="0"/>
          </a:p>
        </p:txBody>
      </p:sp>
      <p:sp>
        <p:nvSpPr>
          <p:cNvPr id="7" name="Text Placeholder 6">
            <a:extLst>
              <a:ext uri="{FF2B5EF4-FFF2-40B4-BE49-F238E27FC236}">
                <a16:creationId xmlns:a16="http://schemas.microsoft.com/office/drawing/2014/main" id="{9817BAD1-53DF-CC8A-1B16-56816607C47C}"/>
              </a:ext>
            </a:extLst>
          </p:cNvPr>
          <p:cNvSpPr>
            <a:spLocks noGrp="1"/>
          </p:cNvSpPr>
          <p:nvPr>
            <p:ph type="body" sz="quarter" idx="11"/>
          </p:nvPr>
        </p:nvSpPr>
        <p:spPr>
          <a:xfrm>
            <a:off x="407368" y="4159259"/>
            <a:ext cx="4375150" cy="587670"/>
          </a:xfrm>
        </p:spPr>
        <p:txBody>
          <a:bodyPr>
            <a:normAutofit/>
          </a:bodyPr>
          <a:lstStyle/>
          <a:p>
            <a:r>
              <a:rPr lang="en-GB" dirty="0"/>
              <a:t>VTT</a:t>
            </a:r>
          </a:p>
        </p:txBody>
      </p:sp>
      <p:sp>
        <p:nvSpPr>
          <p:cNvPr id="9" name="Text Placeholder 8">
            <a:extLst>
              <a:ext uri="{FF2B5EF4-FFF2-40B4-BE49-F238E27FC236}">
                <a16:creationId xmlns:a16="http://schemas.microsoft.com/office/drawing/2014/main" id="{023C2198-5D1E-DF38-94CE-C4C24C71155F}"/>
              </a:ext>
            </a:extLst>
          </p:cNvPr>
          <p:cNvSpPr>
            <a:spLocks noGrp="1"/>
          </p:cNvSpPr>
          <p:nvPr>
            <p:ph type="body" sz="quarter" idx="10"/>
          </p:nvPr>
        </p:nvSpPr>
        <p:spPr>
          <a:xfrm>
            <a:off x="407368" y="3711858"/>
            <a:ext cx="4375150" cy="457848"/>
          </a:xfrm>
        </p:spPr>
        <p:txBody>
          <a:bodyPr>
            <a:normAutofit/>
          </a:bodyPr>
          <a:lstStyle/>
          <a:p>
            <a:r>
              <a:rPr lang="en-GB" dirty="0"/>
              <a:t>Antti Hakola</a:t>
            </a:r>
          </a:p>
        </p:txBody>
      </p:sp>
      <p:pic>
        <p:nvPicPr>
          <p:cNvPr id="3" name="Grafik 2">
            <a:extLst>
              <a:ext uri="{FF2B5EF4-FFF2-40B4-BE49-F238E27FC236}">
                <a16:creationId xmlns:a16="http://schemas.microsoft.com/office/drawing/2014/main" id="{BE67D8FD-7E82-1E33-C684-A1DA58AAECC4}"/>
              </a:ext>
            </a:extLst>
          </p:cNvPr>
          <p:cNvPicPr>
            <a:picLocks noChangeAspect="1"/>
          </p:cNvPicPr>
          <p:nvPr/>
        </p:nvPicPr>
        <p:blipFill>
          <a:blip r:embed="rId2"/>
          <a:stretch>
            <a:fillRect/>
          </a:stretch>
        </p:blipFill>
        <p:spPr>
          <a:xfrm>
            <a:off x="4954408" y="6010924"/>
            <a:ext cx="1883827" cy="548688"/>
          </a:xfrm>
          <a:prstGeom prst="rect">
            <a:avLst/>
          </a:prstGeom>
        </p:spPr>
      </p:pic>
      <p:sp>
        <p:nvSpPr>
          <p:cNvPr id="15" name="Text Placeholder 8">
            <a:extLst>
              <a:ext uri="{FF2B5EF4-FFF2-40B4-BE49-F238E27FC236}">
                <a16:creationId xmlns:a16="http://schemas.microsoft.com/office/drawing/2014/main" id="{59C1788A-2D46-EDC4-6136-36CB28FBF128}"/>
              </a:ext>
            </a:extLst>
          </p:cNvPr>
          <p:cNvSpPr txBox="1">
            <a:spLocks/>
          </p:cNvSpPr>
          <p:nvPr/>
        </p:nvSpPr>
        <p:spPr>
          <a:xfrm>
            <a:off x="407368" y="4746929"/>
            <a:ext cx="4690149" cy="457848"/>
          </a:xfrm>
          <a:prstGeom prst="rect">
            <a:avLst/>
          </a:prstGeom>
        </p:spPr>
        <p:txBody>
          <a:bodyPr vert="horz" lIns="91440" tIns="45720" rIns="91440" bIns="45720" rtlCol="0">
            <a:normAutofit fontScale="55000" lnSpcReduction="20000"/>
          </a:bodyPr>
          <a:lstStyle>
            <a:lvl1pPr marL="0" indent="0" algn="l" defTabSz="6858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S. Brezinsek (PL), J.W. Coenen, A. Hakola, K. Schmid, A. Kirschner, J. Likonen, I. Classen, A. Goriaev, and D. Douai (DPL)</a:t>
            </a:r>
          </a:p>
          <a:p>
            <a:endParaRPr lang="en-GB" dirty="0"/>
          </a:p>
          <a:p>
            <a:endParaRPr lang="en-GB" dirty="0"/>
          </a:p>
        </p:txBody>
      </p:sp>
    </p:spTree>
    <p:extLst>
      <p:ext uri="{BB962C8B-B14F-4D97-AF65-F5344CB8AC3E}">
        <p14:creationId xmlns:p14="http://schemas.microsoft.com/office/powerpoint/2010/main" val="89790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DFE4F-7788-33E0-396A-E4801A5107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3388E3-0210-AC21-654B-07298EA240BB}"/>
              </a:ext>
            </a:extLst>
          </p:cNvPr>
          <p:cNvSpPr>
            <a:spLocks noGrp="1"/>
          </p:cNvSpPr>
          <p:nvPr>
            <p:ph type="title"/>
          </p:nvPr>
        </p:nvSpPr>
        <p:spPr>
          <a:xfrm>
            <a:off x="3320708" y="2971800"/>
            <a:ext cx="4665337" cy="457200"/>
          </a:xfrm>
        </p:spPr>
        <p:txBody>
          <a:bodyPr/>
          <a:lstStyle/>
          <a:p>
            <a:r>
              <a:rPr lang="de-DE" dirty="0"/>
              <a:t>2026 Plans of SP B</a:t>
            </a:r>
          </a:p>
        </p:txBody>
      </p:sp>
      <p:sp>
        <p:nvSpPr>
          <p:cNvPr id="5" name="Foliennummernplatzhalter 4">
            <a:extLst>
              <a:ext uri="{FF2B5EF4-FFF2-40B4-BE49-F238E27FC236}">
                <a16:creationId xmlns:a16="http://schemas.microsoft.com/office/drawing/2014/main" id="{A0ACA0DD-9AA7-0C87-AD63-30F009EEB815}"/>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Tree>
    <p:extLst>
      <p:ext uri="{BB962C8B-B14F-4D97-AF65-F5344CB8AC3E}">
        <p14:creationId xmlns:p14="http://schemas.microsoft.com/office/powerpoint/2010/main" val="2666256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9AFF4-3763-6D23-3A94-F265E7F6F63E}"/>
              </a:ext>
            </a:extLst>
          </p:cNvPr>
          <p:cNvSpPr>
            <a:spLocks noGrp="1"/>
          </p:cNvSpPr>
          <p:nvPr>
            <p:ph type="title"/>
          </p:nvPr>
        </p:nvSpPr>
        <p:spPr/>
        <p:txBody>
          <a:bodyPr/>
          <a:lstStyle/>
          <a:p>
            <a:r>
              <a:rPr lang="de-DE" dirty="0"/>
              <a:t>PWIE </a:t>
            </a:r>
            <a:r>
              <a:rPr lang="de-DE" dirty="0" err="1"/>
              <a:t>Structure</a:t>
            </a:r>
            <a:r>
              <a:rPr lang="de-DE" dirty="0"/>
              <a:t> in 2026 and 2027</a:t>
            </a:r>
          </a:p>
        </p:txBody>
      </p:sp>
      <p:sp>
        <p:nvSpPr>
          <p:cNvPr id="5" name="Foliennummernplatzhalter 4">
            <a:extLst>
              <a:ext uri="{FF2B5EF4-FFF2-40B4-BE49-F238E27FC236}">
                <a16:creationId xmlns:a16="http://schemas.microsoft.com/office/drawing/2014/main" id="{4B401178-5B39-1535-1028-1FFC09E03A79}"/>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graphicFrame>
        <p:nvGraphicFramePr>
          <p:cNvPr id="9" name="Tabelle 8">
            <a:extLst>
              <a:ext uri="{FF2B5EF4-FFF2-40B4-BE49-F238E27FC236}">
                <a16:creationId xmlns:a16="http://schemas.microsoft.com/office/drawing/2014/main" id="{360C7464-5019-2A68-8C0D-D0B3170FB0F2}"/>
              </a:ext>
            </a:extLst>
          </p:cNvPr>
          <p:cNvGraphicFramePr>
            <a:graphicFrameLocks noGrp="1"/>
          </p:cNvGraphicFramePr>
          <p:nvPr>
            <p:extLst>
              <p:ext uri="{D42A27DB-BD31-4B8C-83A1-F6EECF244321}">
                <p14:modId xmlns:p14="http://schemas.microsoft.com/office/powerpoint/2010/main" val="3898848659"/>
              </p:ext>
            </p:extLst>
          </p:nvPr>
        </p:nvGraphicFramePr>
        <p:xfrm>
          <a:off x="889475" y="1945640"/>
          <a:ext cx="10413050" cy="2966720"/>
        </p:xfrm>
        <a:graphic>
          <a:graphicData uri="http://schemas.openxmlformats.org/drawingml/2006/table">
            <a:tbl>
              <a:tblPr firstRow="1" bandRow="1">
                <a:tableStyleId>{5C22544A-7EE6-4342-B048-85BDC9FD1C3A}</a:tableStyleId>
              </a:tblPr>
              <a:tblGrid>
                <a:gridCol w="1029768">
                  <a:extLst>
                    <a:ext uri="{9D8B030D-6E8A-4147-A177-3AD203B41FA5}">
                      <a16:colId xmlns:a16="http://schemas.microsoft.com/office/drawing/2014/main" val="1769798352"/>
                    </a:ext>
                  </a:extLst>
                </a:gridCol>
                <a:gridCol w="7723981">
                  <a:extLst>
                    <a:ext uri="{9D8B030D-6E8A-4147-A177-3AD203B41FA5}">
                      <a16:colId xmlns:a16="http://schemas.microsoft.com/office/drawing/2014/main" val="1771484110"/>
                    </a:ext>
                  </a:extLst>
                </a:gridCol>
                <a:gridCol w="1659301">
                  <a:extLst>
                    <a:ext uri="{9D8B030D-6E8A-4147-A177-3AD203B41FA5}">
                      <a16:colId xmlns:a16="http://schemas.microsoft.com/office/drawing/2014/main" val="3720696198"/>
                    </a:ext>
                  </a:extLst>
                </a:gridCol>
              </a:tblGrid>
              <a:tr h="370840">
                <a:tc>
                  <a:txBody>
                    <a:bodyPr/>
                    <a:lstStyle/>
                    <a:p>
                      <a:pPr algn="ctr"/>
                      <a:r>
                        <a:rPr lang="de-DE" dirty="0"/>
                        <a:t>Project</a:t>
                      </a:r>
                    </a:p>
                  </a:txBody>
                  <a:tcPr/>
                </a:tc>
                <a:tc>
                  <a:txBody>
                    <a:bodyPr/>
                    <a:lstStyle/>
                    <a:p>
                      <a:r>
                        <a:rPr lang="de-DE" dirty="0"/>
                        <a:t>Titel</a:t>
                      </a:r>
                    </a:p>
                  </a:txBody>
                  <a:tcPr/>
                </a:tc>
                <a:tc>
                  <a:txBody>
                    <a:bodyPr/>
                    <a:lstStyle/>
                    <a:p>
                      <a:pPr algn="ctr"/>
                      <a:r>
                        <a:rPr lang="de-DE" dirty="0"/>
                        <a:t>Leader</a:t>
                      </a:r>
                    </a:p>
                  </a:txBody>
                  <a:tcPr/>
                </a:tc>
                <a:extLst>
                  <a:ext uri="{0D108BD9-81ED-4DB2-BD59-A6C34878D82A}">
                    <a16:rowId xmlns:a16="http://schemas.microsoft.com/office/drawing/2014/main" val="1294993003"/>
                  </a:ext>
                </a:extLst>
              </a:tr>
              <a:tr h="370840">
                <a:tc>
                  <a:txBody>
                    <a:bodyPr/>
                    <a:lstStyle/>
                    <a:p>
                      <a:pPr lvl="0" algn="ctr"/>
                      <a:r>
                        <a:rPr lang="de-DE" b="1" dirty="0"/>
                        <a:t>SP A</a:t>
                      </a:r>
                    </a:p>
                  </a:txBody>
                  <a:tcPr/>
                </a:tc>
                <a:tc>
                  <a:txBody>
                    <a:bodyPr/>
                    <a:lstStyle/>
                    <a:p>
                      <a:pPr algn="l"/>
                      <a:r>
                        <a:rPr lang="en-GB" sz="1400" b="1" dirty="0">
                          <a:effectLst/>
                          <a:latin typeface="Calibri" panose="020F0502020204030204" pitchFamily="34" charset="0"/>
                          <a:ea typeface="Calibri" panose="020F0502020204030204" pitchFamily="34" charset="0"/>
                          <a:cs typeface="Calibri" panose="020F0502020204030204" pitchFamily="34" charset="0"/>
                        </a:rPr>
                        <a:t>Particle and heat load studies in preparation of the exploitation of </a:t>
                      </a:r>
                      <a:r>
                        <a:rPr lang="en-GB" sz="1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ITER and a fusion power plant</a:t>
                      </a:r>
                      <a:endParaRPr lang="de-DE" dirty="0">
                        <a:solidFill>
                          <a:schemeClr val="tx1"/>
                        </a:solidFill>
                      </a:endParaRPr>
                    </a:p>
                  </a:txBody>
                  <a:tcPr/>
                </a:tc>
                <a:tc>
                  <a:txBody>
                    <a:bodyPr/>
                    <a:lstStyle/>
                    <a:p>
                      <a:pPr algn="ctr"/>
                      <a:r>
                        <a:rPr lang="de-DE" b="1" dirty="0"/>
                        <a:t>J.W. Coenen</a:t>
                      </a:r>
                    </a:p>
                  </a:txBody>
                  <a:tcPr/>
                </a:tc>
                <a:extLst>
                  <a:ext uri="{0D108BD9-81ED-4DB2-BD59-A6C34878D82A}">
                    <a16:rowId xmlns:a16="http://schemas.microsoft.com/office/drawing/2014/main" val="996719430"/>
                  </a:ext>
                </a:extLst>
              </a:tr>
              <a:tr h="370840">
                <a:tc>
                  <a:txBody>
                    <a:bodyPr/>
                    <a:lstStyle/>
                    <a:p>
                      <a:pPr algn="ctr"/>
                      <a:r>
                        <a:rPr lang="de-DE" b="1" dirty="0">
                          <a:solidFill>
                            <a:srgbClr val="00B050"/>
                          </a:solidFill>
                        </a:rPr>
                        <a:t>SP B</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b="1" kern="1200" dirty="0">
                          <a:solidFill>
                            <a:srgbClr val="00B050"/>
                          </a:solidFill>
                          <a:effectLst/>
                          <a:latin typeface="+mn-lt"/>
                          <a:ea typeface="+mn-ea"/>
                          <a:cs typeface="+mn-cs"/>
                        </a:rPr>
                        <a:t>Experiments on erosion, deposition, and material migration</a:t>
                      </a:r>
                      <a:endParaRPr lang="de-DE" sz="1350" kern="1200" dirty="0">
                        <a:solidFill>
                          <a:srgbClr val="00B050"/>
                        </a:solidFill>
                        <a:effectLst/>
                        <a:latin typeface="+mn-lt"/>
                        <a:ea typeface="+mn-ea"/>
                        <a:cs typeface="+mn-cs"/>
                      </a:endParaRPr>
                    </a:p>
                  </a:txBody>
                  <a:tcPr/>
                </a:tc>
                <a:tc>
                  <a:txBody>
                    <a:bodyPr/>
                    <a:lstStyle/>
                    <a:p>
                      <a:pPr algn="ctr"/>
                      <a:r>
                        <a:rPr lang="de-DE" b="1" dirty="0">
                          <a:solidFill>
                            <a:srgbClr val="00B050"/>
                          </a:solidFill>
                        </a:rPr>
                        <a:t>A. Hakola</a:t>
                      </a:r>
                    </a:p>
                  </a:txBody>
                  <a:tcPr/>
                </a:tc>
                <a:extLst>
                  <a:ext uri="{0D108BD9-81ED-4DB2-BD59-A6C34878D82A}">
                    <a16:rowId xmlns:a16="http://schemas.microsoft.com/office/drawing/2014/main" val="1438891588"/>
                  </a:ext>
                </a:extLst>
              </a:tr>
              <a:tr h="370840">
                <a:tc>
                  <a:txBody>
                    <a:bodyPr/>
                    <a:lstStyle/>
                    <a:p>
                      <a:pPr algn="ctr"/>
                      <a:r>
                        <a:rPr lang="de-DE" b="1" dirty="0"/>
                        <a:t>SP C</a:t>
                      </a:r>
                    </a:p>
                  </a:txBody>
                  <a:tcPr/>
                </a:tc>
                <a:tc>
                  <a:txBody>
                    <a:bodyPr/>
                    <a:lstStyle/>
                    <a:p>
                      <a:pPr algn="l"/>
                      <a:r>
                        <a:rPr lang="en-GB" sz="1350" b="1" kern="1200" dirty="0">
                          <a:solidFill>
                            <a:schemeClr val="dk1"/>
                          </a:solidFill>
                          <a:effectLst/>
                          <a:latin typeface="+mn-lt"/>
                          <a:ea typeface="+mn-ea"/>
                          <a:cs typeface="+mn-cs"/>
                        </a:rPr>
                        <a:t>Fuel retention and release</a:t>
                      </a:r>
                      <a:endParaRPr lang="de-DE" dirty="0"/>
                    </a:p>
                  </a:txBody>
                  <a:tcPr/>
                </a:tc>
                <a:tc>
                  <a:txBody>
                    <a:bodyPr/>
                    <a:lstStyle/>
                    <a:p>
                      <a:pPr algn="ctr"/>
                      <a:r>
                        <a:rPr lang="de-DE" b="1" dirty="0"/>
                        <a:t>K. Schmid</a:t>
                      </a:r>
                    </a:p>
                  </a:txBody>
                  <a:tcPr/>
                </a:tc>
                <a:extLst>
                  <a:ext uri="{0D108BD9-81ED-4DB2-BD59-A6C34878D82A}">
                    <a16:rowId xmlns:a16="http://schemas.microsoft.com/office/drawing/2014/main" val="2677603992"/>
                  </a:ext>
                </a:extLst>
              </a:tr>
              <a:tr h="370840">
                <a:tc>
                  <a:txBody>
                    <a:bodyPr/>
                    <a:lstStyle/>
                    <a:p>
                      <a:pPr algn="ctr"/>
                      <a:r>
                        <a:rPr lang="de-DE" b="1" dirty="0"/>
                        <a:t>SP D</a:t>
                      </a:r>
                    </a:p>
                  </a:txBody>
                  <a:tcPr/>
                </a:tc>
                <a:tc>
                  <a:txBody>
                    <a:bodyPr/>
                    <a:lstStyle/>
                    <a:p>
                      <a:pPr algn="l"/>
                      <a:r>
                        <a:rPr lang="en-GB" sz="1350" b="1" kern="1200" dirty="0">
                          <a:solidFill>
                            <a:schemeClr val="dk1"/>
                          </a:solidFill>
                          <a:effectLst/>
                          <a:latin typeface="+mn-lt"/>
                          <a:ea typeface="+mn-ea"/>
                          <a:cs typeface="+mn-cs"/>
                        </a:rPr>
                        <a:t>Plasma-edge and plasma-wall interaction modelling</a:t>
                      </a:r>
                      <a:endParaRPr lang="de-DE" dirty="0"/>
                    </a:p>
                  </a:txBody>
                  <a:tcPr/>
                </a:tc>
                <a:tc>
                  <a:txBody>
                    <a:bodyPr/>
                    <a:lstStyle/>
                    <a:p>
                      <a:pPr algn="ctr"/>
                      <a:r>
                        <a:rPr lang="de-DE" b="1" dirty="0"/>
                        <a:t>A. Kirschner</a:t>
                      </a:r>
                    </a:p>
                  </a:txBody>
                  <a:tcPr/>
                </a:tc>
                <a:extLst>
                  <a:ext uri="{0D108BD9-81ED-4DB2-BD59-A6C34878D82A}">
                    <a16:rowId xmlns:a16="http://schemas.microsoft.com/office/drawing/2014/main" val="3674697206"/>
                  </a:ext>
                </a:extLst>
              </a:tr>
              <a:tr h="370840">
                <a:tc>
                  <a:txBody>
                    <a:bodyPr/>
                    <a:lstStyle/>
                    <a:p>
                      <a:pPr algn="ctr"/>
                      <a:r>
                        <a:rPr lang="de-DE" b="1" dirty="0"/>
                        <a:t>SP E</a:t>
                      </a:r>
                    </a:p>
                  </a:txBody>
                  <a:tcPr/>
                </a:tc>
                <a:tc>
                  <a:txBody>
                    <a:bodyPr/>
                    <a:lstStyle/>
                    <a:p>
                      <a:pPr algn="l"/>
                      <a:r>
                        <a:rPr lang="en-GB" sz="1350" b="1" kern="1200" dirty="0">
                          <a:solidFill>
                            <a:schemeClr val="dk1"/>
                          </a:solidFill>
                          <a:effectLst/>
                          <a:latin typeface="+mn-lt"/>
                          <a:ea typeface="+mn-ea"/>
                          <a:cs typeface="+mn-cs"/>
                        </a:rPr>
                        <a:t>JET post-mortem analysis, LIBS and associated interpretation</a:t>
                      </a:r>
                      <a:endParaRPr lang="de-DE" dirty="0"/>
                    </a:p>
                  </a:txBody>
                  <a:tcPr/>
                </a:tc>
                <a:tc>
                  <a:txBody>
                    <a:bodyPr/>
                    <a:lstStyle/>
                    <a:p>
                      <a:pPr algn="ctr"/>
                      <a:r>
                        <a:rPr lang="de-DE" b="1" dirty="0"/>
                        <a:t>J. </a:t>
                      </a:r>
                      <a:r>
                        <a:rPr lang="de-DE" b="1" dirty="0" err="1"/>
                        <a:t>Likonen</a:t>
                      </a:r>
                      <a:endParaRPr lang="de-DE" b="1" dirty="0"/>
                    </a:p>
                  </a:txBody>
                  <a:tcPr/>
                </a:tc>
                <a:extLst>
                  <a:ext uri="{0D108BD9-81ED-4DB2-BD59-A6C34878D82A}">
                    <a16:rowId xmlns:a16="http://schemas.microsoft.com/office/drawing/2014/main" val="752524748"/>
                  </a:ext>
                </a:extLst>
              </a:tr>
              <a:tr h="370840">
                <a:tc>
                  <a:txBody>
                    <a:bodyPr/>
                    <a:lstStyle/>
                    <a:p>
                      <a:pPr algn="ctr"/>
                      <a:r>
                        <a:rPr lang="de-DE" b="1" dirty="0"/>
                        <a:t>SP F</a:t>
                      </a:r>
                    </a:p>
                  </a:txBody>
                  <a:tcPr/>
                </a:tc>
                <a:tc>
                  <a:txBody>
                    <a:bodyPr/>
                    <a:lstStyle/>
                    <a:p>
                      <a:pPr algn="l"/>
                      <a:r>
                        <a:rPr lang="en-GB" sz="1350" b="1" kern="1200" dirty="0">
                          <a:solidFill>
                            <a:schemeClr val="dk1"/>
                          </a:solidFill>
                          <a:effectLst/>
                          <a:latin typeface="+mn-lt"/>
                          <a:ea typeface="+mn-ea"/>
                          <a:cs typeface="+mn-cs"/>
                        </a:rPr>
                        <a:t>Wall conditioning and boronization physics</a:t>
                      </a:r>
                      <a:endParaRPr lang="de-DE" dirty="0"/>
                    </a:p>
                  </a:txBody>
                  <a:tcPr/>
                </a:tc>
                <a:tc>
                  <a:txBody>
                    <a:bodyPr/>
                    <a:lstStyle/>
                    <a:p>
                      <a:pPr algn="ctr"/>
                      <a:r>
                        <a:rPr lang="de-DE" b="1" dirty="0"/>
                        <a:t>A. </a:t>
                      </a:r>
                      <a:r>
                        <a:rPr lang="de-DE" b="1" dirty="0" err="1"/>
                        <a:t>Goriaev</a:t>
                      </a:r>
                      <a:endParaRPr lang="de-DE" b="1" dirty="0"/>
                    </a:p>
                  </a:txBody>
                  <a:tcPr/>
                </a:tc>
                <a:extLst>
                  <a:ext uri="{0D108BD9-81ED-4DB2-BD59-A6C34878D82A}">
                    <a16:rowId xmlns:a16="http://schemas.microsoft.com/office/drawing/2014/main" val="2368597956"/>
                  </a:ext>
                </a:extLst>
              </a:tr>
              <a:tr h="370840">
                <a:tc>
                  <a:txBody>
                    <a:bodyPr/>
                    <a:lstStyle/>
                    <a:p>
                      <a:pPr algn="ctr"/>
                      <a:r>
                        <a:rPr lang="de-DE" b="1" dirty="0"/>
                        <a:t>SP X</a:t>
                      </a:r>
                    </a:p>
                  </a:txBody>
                  <a:tcPr/>
                </a:tc>
                <a:tc>
                  <a:txBody>
                    <a:bodyPr/>
                    <a:lstStyle/>
                    <a:p>
                      <a:pPr algn="l"/>
                      <a:r>
                        <a:rPr lang="en-GB" sz="1350" b="1" kern="1200" dirty="0">
                          <a:solidFill>
                            <a:schemeClr val="dk1"/>
                          </a:solidFill>
                          <a:effectLst/>
                          <a:latin typeface="+mn-lt"/>
                          <a:ea typeface="+mn-ea"/>
                          <a:cs typeface="+mn-cs"/>
                        </a:rPr>
                        <a:t>Plasma characterization and laser-based diagnostic development</a:t>
                      </a:r>
                      <a:endParaRPr lang="de-DE" dirty="0"/>
                    </a:p>
                  </a:txBody>
                  <a:tcPr/>
                </a:tc>
                <a:tc>
                  <a:txBody>
                    <a:bodyPr/>
                    <a:lstStyle/>
                    <a:p>
                      <a:pPr algn="ctr"/>
                      <a:r>
                        <a:rPr lang="de-DE" b="1" dirty="0"/>
                        <a:t>I. Classen</a:t>
                      </a:r>
                    </a:p>
                  </a:txBody>
                  <a:tcPr/>
                </a:tc>
                <a:extLst>
                  <a:ext uri="{0D108BD9-81ED-4DB2-BD59-A6C34878D82A}">
                    <a16:rowId xmlns:a16="http://schemas.microsoft.com/office/drawing/2014/main" val="2412069157"/>
                  </a:ext>
                </a:extLst>
              </a:tr>
            </a:tbl>
          </a:graphicData>
        </a:graphic>
      </p:graphicFrame>
      <p:sp>
        <p:nvSpPr>
          <p:cNvPr id="11" name="Textfeld 10">
            <a:extLst>
              <a:ext uri="{FF2B5EF4-FFF2-40B4-BE49-F238E27FC236}">
                <a16:creationId xmlns:a16="http://schemas.microsoft.com/office/drawing/2014/main" id="{D2B4EDFE-87C9-82AE-E929-0694AACFD9C4}"/>
              </a:ext>
            </a:extLst>
          </p:cNvPr>
          <p:cNvSpPr txBox="1"/>
          <p:nvPr/>
        </p:nvSpPr>
        <p:spPr>
          <a:xfrm>
            <a:off x="1059679" y="1072497"/>
            <a:ext cx="4785644" cy="646331"/>
          </a:xfrm>
          <a:prstGeom prst="rect">
            <a:avLst/>
          </a:prstGeom>
          <a:noFill/>
        </p:spPr>
        <p:txBody>
          <a:bodyPr wrap="square" rtlCol="0">
            <a:spAutoFit/>
          </a:bodyPr>
          <a:lstStyle/>
          <a:p>
            <a:pPr algn="l"/>
            <a:r>
              <a:rPr lang="de-DE" b="1" dirty="0"/>
              <a:t>Project Leader: S. Brezinsek		</a:t>
            </a:r>
          </a:p>
          <a:p>
            <a:pPr algn="l"/>
            <a:r>
              <a:rPr lang="de-DE" b="1" dirty="0"/>
              <a:t>Deputy Leader: D. Douai</a:t>
            </a:r>
          </a:p>
        </p:txBody>
      </p:sp>
      <p:sp>
        <p:nvSpPr>
          <p:cNvPr id="12" name="Textfeld 11">
            <a:extLst>
              <a:ext uri="{FF2B5EF4-FFF2-40B4-BE49-F238E27FC236}">
                <a16:creationId xmlns:a16="http://schemas.microsoft.com/office/drawing/2014/main" id="{61387BED-DD80-8130-C0FF-B7289E0CAFF7}"/>
              </a:ext>
            </a:extLst>
          </p:cNvPr>
          <p:cNvSpPr txBox="1"/>
          <p:nvPr/>
        </p:nvSpPr>
        <p:spPr>
          <a:xfrm>
            <a:off x="7548785" y="1072497"/>
            <a:ext cx="3073637" cy="369332"/>
          </a:xfrm>
          <a:prstGeom prst="rect">
            <a:avLst/>
          </a:prstGeom>
          <a:noFill/>
        </p:spPr>
        <p:txBody>
          <a:bodyPr wrap="square" rtlCol="0">
            <a:spAutoFit/>
          </a:bodyPr>
          <a:lstStyle/>
          <a:p>
            <a:pPr algn="l"/>
            <a:r>
              <a:rPr lang="de-DE" b="1" dirty="0"/>
              <a:t>PSO: D. Alyassin / NN</a:t>
            </a:r>
          </a:p>
        </p:txBody>
      </p:sp>
      <p:sp>
        <p:nvSpPr>
          <p:cNvPr id="13" name="Textfeld 12">
            <a:extLst>
              <a:ext uri="{FF2B5EF4-FFF2-40B4-BE49-F238E27FC236}">
                <a16:creationId xmlns:a16="http://schemas.microsoft.com/office/drawing/2014/main" id="{3EF114E4-E5A5-22FD-4FBB-016E3F15ED40}"/>
              </a:ext>
            </a:extLst>
          </p:cNvPr>
          <p:cNvSpPr txBox="1"/>
          <p:nvPr/>
        </p:nvSpPr>
        <p:spPr>
          <a:xfrm>
            <a:off x="2266057" y="5416171"/>
            <a:ext cx="6762557" cy="584775"/>
          </a:xfrm>
          <a:prstGeom prst="rect">
            <a:avLst/>
          </a:prstGeom>
          <a:noFill/>
        </p:spPr>
        <p:txBody>
          <a:bodyPr wrap="none" rtlCol="0">
            <a:spAutoFit/>
          </a:bodyPr>
          <a:lstStyle/>
          <a:p>
            <a:pPr algn="ctr"/>
            <a:r>
              <a:rPr lang="de-DE" sz="1600" b="1" dirty="0"/>
              <a:t>In </a:t>
            </a:r>
            <a:r>
              <a:rPr lang="de-DE" sz="1600" b="1" dirty="0" err="1"/>
              <a:t>general</a:t>
            </a:r>
            <a:r>
              <a:rPr lang="de-DE" sz="1600" b="1" dirty="0"/>
              <a:t>: Tasks and </a:t>
            </a:r>
            <a:r>
              <a:rPr lang="de-DE" sz="1600" b="1" dirty="0" err="1"/>
              <a:t>Deliverables</a:t>
            </a:r>
            <a:r>
              <a:rPr lang="de-DE" sz="1600" b="1" dirty="0"/>
              <a:t> </a:t>
            </a:r>
            <a:r>
              <a:rPr lang="de-DE" sz="1600" b="1" dirty="0" err="1"/>
              <a:t>are</a:t>
            </a:r>
            <a:r>
              <a:rPr lang="de-DE" sz="1600" b="1" dirty="0"/>
              <a:t> </a:t>
            </a:r>
            <a:r>
              <a:rPr lang="de-DE" sz="1600" b="1" dirty="0" err="1"/>
              <a:t>prepared</a:t>
            </a:r>
            <a:r>
              <a:rPr lang="de-DE" sz="1600" b="1" dirty="0"/>
              <a:t> </a:t>
            </a:r>
            <a:r>
              <a:rPr lang="de-DE" sz="1600" b="1" dirty="0" err="1"/>
              <a:t>for</a:t>
            </a:r>
            <a:r>
              <a:rPr lang="de-DE" sz="1600" b="1" dirty="0"/>
              <a:t> 2026 and 2027</a:t>
            </a:r>
          </a:p>
          <a:p>
            <a:pPr algn="ctr"/>
            <a:r>
              <a:rPr lang="de-DE" sz="1600" b="1" dirty="0"/>
              <a:t>IMS </a:t>
            </a:r>
            <a:r>
              <a:rPr lang="de-DE" sz="1600" b="1" dirty="0" err="1"/>
              <a:t>entry</a:t>
            </a:r>
            <a:r>
              <a:rPr lang="de-DE" sz="1600" b="1" dirty="0"/>
              <a:t> of </a:t>
            </a:r>
            <a:r>
              <a:rPr lang="de-DE" sz="1600" b="1" dirty="0" err="1"/>
              <a:t>tasks</a:t>
            </a:r>
            <a:r>
              <a:rPr lang="de-DE" sz="1600" b="1" dirty="0"/>
              <a:t> and </a:t>
            </a:r>
            <a:r>
              <a:rPr lang="de-DE" sz="1600" b="1" dirty="0" err="1"/>
              <a:t>deliverables</a:t>
            </a:r>
            <a:r>
              <a:rPr lang="de-DE" sz="1600" b="1" dirty="0"/>
              <a:t> </a:t>
            </a:r>
            <a:r>
              <a:rPr lang="de-DE" sz="1600" b="1" dirty="0" err="1"/>
              <a:t>shall</a:t>
            </a:r>
            <a:r>
              <a:rPr lang="de-DE" sz="1600" b="1" dirty="0"/>
              <a:t> </a:t>
            </a:r>
            <a:r>
              <a:rPr lang="de-DE" sz="1600" b="1" dirty="0" err="1"/>
              <a:t>be</a:t>
            </a:r>
            <a:r>
              <a:rPr lang="de-DE" sz="1600" b="1" dirty="0"/>
              <a:t> </a:t>
            </a:r>
            <a:r>
              <a:rPr lang="de-DE" sz="1600" b="1" dirty="0" err="1"/>
              <a:t>completed</a:t>
            </a:r>
            <a:r>
              <a:rPr lang="de-DE" sz="1600" b="1" dirty="0"/>
              <a:t> </a:t>
            </a:r>
            <a:r>
              <a:rPr lang="de-DE" sz="1600" b="1" dirty="0" err="1"/>
              <a:t>by</a:t>
            </a:r>
            <a:r>
              <a:rPr lang="de-DE" sz="1600" b="1" dirty="0"/>
              <a:t> </a:t>
            </a:r>
            <a:r>
              <a:rPr lang="de-DE" sz="1600" b="1" dirty="0" err="1"/>
              <a:t>first</a:t>
            </a:r>
            <a:r>
              <a:rPr lang="de-DE" sz="1600" b="1" dirty="0"/>
              <a:t> </a:t>
            </a:r>
            <a:r>
              <a:rPr lang="de-DE" sz="1600" b="1" dirty="0" err="1"/>
              <a:t>week</a:t>
            </a:r>
            <a:r>
              <a:rPr lang="de-DE" sz="1600" b="1" dirty="0"/>
              <a:t> of March </a:t>
            </a:r>
          </a:p>
        </p:txBody>
      </p:sp>
    </p:spTree>
    <p:extLst>
      <p:ext uri="{BB962C8B-B14F-4D97-AF65-F5344CB8AC3E}">
        <p14:creationId xmlns:p14="http://schemas.microsoft.com/office/powerpoint/2010/main" val="628529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508DF-49C0-AFEA-37F6-38E326FCEA17}"/>
              </a:ext>
            </a:extLst>
          </p:cNvPr>
          <p:cNvSpPr>
            <a:spLocks noGrp="1"/>
          </p:cNvSpPr>
          <p:nvPr>
            <p:ph type="title"/>
          </p:nvPr>
        </p:nvSpPr>
        <p:spPr/>
        <p:txBody>
          <a:bodyPr/>
          <a:lstStyle/>
          <a:p>
            <a:r>
              <a:rPr lang="de-DE" dirty="0"/>
              <a:t>2026 Tasks and </a:t>
            </a:r>
            <a:r>
              <a:rPr lang="de-DE" dirty="0" err="1"/>
              <a:t>Deliverables</a:t>
            </a:r>
            <a:endParaRPr lang="de-DE" dirty="0"/>
          </a:p>
        </p:txBody>
      </p:sp>
      <p:sp>
        <p:nvSpPr>
          <p:cNvPr id="4" name="Foliennummernplatzhalter 3">
            <a:extLst>
              <a:ext uri="{FF2B5EF4-FFF2-40B4-BE49-F238E27FC236}">
                <a16:creationId xmlns:a16="http://schemas.microsoft.com/office/drawing/2014/main" id="{4248279C-1801-2AD7-CAAE-C6A51755B3C5}"/>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graphicFrame>
        <p:nvGraphicFramePr>
          <p:cNvPr id="7" name="Table 6">
            <a:extLst>
              <a:ext uri="{FF2B5EF4-FFF2-40B4-BE49-F238E27FC236}">
                <a16:creationId xmlns:a16="http://schemas.microsoft.com/office/drawing/2014/main" id="{DCE43C63-446E-EF56-8206-75869A0E3C2A}"/>
              </a:ext>
            </a:extLst>
          </p:cNvPr>
          <p:cNvGraphicFramePr>
            <a:graphicFrameLocks noGrp="1"/>
          </p:cNvGraphicFramePr>
          <p:nvPr>
            <p:extLst>
              <p:ext uri="{D42A27DB-BD31-4B8C-83A1-F6EECF244321}">
                <p14:modId xmlns:p14="http://schemas.microsoft.com/office/powerpoint/2010/main" val="2576577843"/>
              </p:ext>
            </p:extLst>
          </p:nvPr>
        </p:nvGraphicFramePr>
        <p:xfrm>
          <a:off x="360040" y="1581207"/>
          <a:ext cx="11177752" cy="2705100"/>
        </p:xfrm>
        <a:graphic>
          <a:graphicData uri="http://schemas.openxmlformats.org/drawingml/2006/table">
            <a:tbl>
              <a:tblPr firstRow="1" firstCol="1" bandRow="1">
                <a:tableStyleId>{5C22544A-7EE6-4342-B048-85BDC9FD1C3A}</a:tableStyleId>
              </a:tblPr>
              <a:tblGrid>
                <a:gridCol w="2007537">
                  <a:extLst>
                    <a:ext uri="{9D8B030D-6E8A-4147-A177-3AD203B41FA5}">
                      <a16:colId xmlns:a16="http://schemas.microsoft.com/office/drawing/2014/main" val="800485763"/>
                    </a:ext>
                  </a:extLst>
                </a:gridCol>
                <a:gridCol w="9170215">
                  <a:extLst>
                    <a:ext uri="{9D8B030D-6E8A-4147-A177-3AD203B41FA5}">
                      <a16:colId xmlns:a16="http://schemas.microsoft.com/office/drawing/2014/main" val="3079173324"/>
                    </a:ext>
                  </a:extLst>
                </a:gridCol>
              </a:tblGrid>
              <a:tr h="0">
                <a:tc>
                  <a:txBody>
                    <a:bodyPr/>
                    <a:lstStyle/>
                    <a:p>
                      <a:pPr>
                        <a:lnSpc>
                          <a:spcPct val="115000"/>
                        </a:lnSpc>
                        <a:spcBef>
                          <a:spcPts val="240"/>
                        </a:spcBef>
                        <a:spcAft>
                          <a:spcPts val="240"/>
                        </a:spcAft>
                        <a:buNone/>
                        <a:tabLst>
                          <a:tab pos="-914400" algn="l"/>
                          <a:tab pos="228600" algn="l"/>
                        </a:tabLst>
                      </a:pPr>
                      <a:r>
                        <a:rPr lang="en-US" sz="1600" spc="-15">
                          <a:effectLst/>
                        </a:rPr>
                        <a:t>Deliverable ID</a:t>
                      </a:r>
                      <a:endParaRPr lang="fi-FI"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600" spc="-15">
                          <a:effectLst/>
                        </a:rPr>
                        <a:t>Deliverable Title</a:t>
                      </a:r>
                      <a:endParaRPr lang="fi-FI"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9779151"/>
                  </a:ext>
                </a:extLst>
              </a:tr>
              <a:tr h="0">
                <a:tc>
                  <a:txBody>
                    <a:bodyPr/>
                    <a:lstStyle/>
                    <a:p>
                      <a:pPr>
                        <a:lnSpc>
                          <a:spcPct val="115000"/>
                        </a:lnSpc>
                        <a:spcBef>
                          <a:spcPts val="240"/>
                        </a:spcBef>
                        <a:spcAft>
                          <a:spcPts val="240"/>
                        </a:spcAft>
                        <a:buNone/>
                        <a:tabLst>
                          <a:tab pos="-914400" algn="l"/>
                          <a:tab pos="228600" algn="l"/>
                        </a:tabLst>
                      </a:pPr>
                      <a:r>
                        <a:rPr lang="en-US" sz="1600" spc="-15">
                          <a:effectLst/>
                        </a:rPr>
                        <a:t>D001</a:t>
                      </a:r>
                      <a:endParaRPr lang="fi-FI"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GB" sz="1600" spc="-15">
                          <a:effectLst/>
                        </a:rPr>
                        <a:t>Report on erosion rates for B reference layers on MAGNUM-PSI as a function of their ion energy and temperature </a:t>
                      </a:r>
                      <a:r>
                        <a:rPr lang="en-US" sz="1600" spc="-15">
                          <a:effectLst/>
                        </a:rPr>
                        <a:t> (DIFFER) </a:t>
                      </a:r>
                      <a:endParaRPr lang="fi-FI"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10103104"/>
                  </a:ext>
                </a:extLst>
              </a:tr>
              <a:tr h="0">
                <a:tc>
                  <a:txBody>
                    <a:bodyPr/>
                    <a:lstStyle/>
                    <a:p>
                      <a:pPr>
                        <a:lnSpc>
                          <a:spcPct val="115000"/>
                        </a:lnSpc>
                        <a:spcBef>
                          <a:spcPts val="240"/>
                        </a:spcBef>
                        <a:spcAft>
                          <a:spcPts val="240"/>
                        </a:spcAft>
                        <a:buNone/>
                        <a:tabLst>
                          <a:tab pos="-914400" algn="l"/>
                          <a:tab pos="228600" algn="l"/>
                        </a:tabLst>
                      </a:pPr>
                      <a:r>
                        <a:rPr lang="en-US" sz="1600" spc="-15">
                          <a:effectLst/>
                        </a:rPr>
                        <a:t>D002</a:t>
                      </a:r>
                      <a:endParaRPr lang="fi-FI"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600" spc="-15" dirty="0">
                          <a:effectLst/>
                        </a:rPr>
                        <a:t>Report on erosion rates for selected W and B reference layers on </a:t>
                      </a:r>
                      <a:r>
                        <a:rPr lang="en-US" sz="1600" spc="-15" dirty="0" err="1">
                          <a:effectLst/>
                        </a:rPr>
                        <a:t>GyM</a:t>
                      </a:r>
                      <a:r>
                        <a:rPr lang="en-US" sz="1600" spc="-15" dirty="0">
                          <a:effectLst/>
                        </a:rPr>
                        <a:t>/</a:t>
                      </a:r>
                      <a:r>
                        <a:rPr lang="en-US" sz="1600" spc="-15" dirty="0" err="1">
                          <a:effectLst/>
                        </a:rPr>
                        <a:t>BiGyM</a:t>
                      </a:r>
                      <a:r>
                        <a:rPr lang="en-US" sz="1600" spc="-15" dirty="0">
                          <a:effectLst/>
                        </a:rPr>
                        <a:t> as a function of the sample composition (ENEA) </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04204294"/>
                  </a:ext>
                </a:extLst>
              </a:tr>
              <a:tr h="0">
                <a:tc>
                  <a:txBody>
                    <a:bodyPr/>
                    <a:lstStyle/>
                    <a:p>
                      <a:pPr>
                        <a:lnSpc>
                          <a:spcPct val="115000"/>
                        </a:lnSpc>
                        <a:spcBef>
                          <a:spcPts val="240"/>
                        </a:spcBef>
                        <a:spcAft>
                          <a:spcPts val="240"/>
                        </a:spcAft>
                        <a:buNone/>
                        <a:tabLst>
                          <a:tab pos="-914400" algn="l"/>
                          <a:tab pos="228600" algn="l"/>
                        </a:tabLst>
                      </a:pPr>
                      <a:r>
                        <a:rPr lang="en-US" sz="1600" spc="-15">
                          <a:effectLst/>
                        </a:rPr>
                        <a:t>D003</a:t>
                      </a:r>
                      <a:endParaRPr lang="fi-FI"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600">
                          <a:effectLst/>
                        </a:rPr>
                        <a:t>Report on erosion and re-deposition rates for selected W and B reference layers on PSI-2 as a function of sample composition (FZJ)</a:t>
                      </a:r>
                      <a:endParaRPr lang="fi-FI"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161818357"/>
                  </a:ext>
                </a:extLst>
              </a:tr>
              <a:tr h="0">
                <a:tc>
                  <a:txBody>
                    <a:bodyPr/>
                    <a:lstStyle/>
                    <a:p>
                      <a:pPr>
                        <a:lnSpc>
                          <a:spcPct val="115000"/>
                        </a:lnSpc>
                        <a:spcBef>
                          <a:spcPts val="240"/>
                        </a:spcBef>
                        <a:spcAft>
                          <a:spcPts val="240"/>
                        </a:spcAft>
                        <a:buNone/>
                        <a:tabLst>
                          <a:tab pos="-914400" algn="l"/>
                          <a:tab pos="228600" algn="l"/>
                        </a:tabLst>
                      </a:pPr>
                      <a:r>
                        <a:rPr lang="en-US" sz="1600" spc="-15">
                          <a:effectLst/>
                        </a:rPr>
                        <a:t>D004</a:t>
                      </a:r>
                      <a:endParaRPr lang="fi-FI"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600" dirty="0">
                          <a:effectLst/>
                        </a:rPr>
                        <a:t>Preliminary report on effective sputtering yields of 2D/3D microstructures exposed on MAGNUM-PSI (IPP.CR)</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206387887"/>
                  </a:ext>
                </a:extLst>
              </a:tr>
              <a:tr h="0">
                <a:tc>
                  <a:txBody>
                    <a:bodyPr/>
                    <a:lstStyle/>
                    <a:p>
                      <a:pPr>
                        <a:lnSpc>
                          <a:spcPct val="115000"/>
                        </a:lnSpc>
                        <a:spcBef>
                          <a:spcPts val="240"/>
                        </a:spcBef>
                        <a:spcAft>
                          <a:spcPts val="240"/>
                        </a:spcAft>
                        <a:buNone/>
                        <a:tabLst>
                          <a:tab pos="-914400" algn="l"/>
                          <a:tab pos="228600" algn="l"/>
                        </a:tabLst>
                      </a:pPr>
                      <a:r>
                        <a:rPr lang="en-US" sz="1600" spc="-15">
                          <a:effectLst/>
                        </a:rPr>
                        <a:t>D005</a:t>
                      </a:r>
                      <a:endParaRPr lang="fi-FI" sz="16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600" dirty="0">
                          <a:effectLst/>
                        </a:rPr>
                        <a:t>Comparison between erosion rates of selected W and B reference layers in ion-beam exposures at different temperatures (ÖAW)</a:t>
                      </a:r>
                      <a:endParaRPr lang="fi-FI"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74681812"/>
                  </a:ext>
                </a:extLst>
              </a:tr>
            </a:tbl>
          </a:graphicData>
        </a:graphic>
      </p:graphicFrame>
      <p:sp>
        <p:nvSpPr>
          <p:cNvPr id="8" name="TextBox 7">
            <a:extLst>
              <a:ext uri="{FF2B5EF4-FFF2-40B4-BE49-F238E27FC236}">
                <a16:creationId xmlns:a16="http://schemas.microsoft.com/office/drawing/2014/main" id="{68624482-A399-5405-A28A-3BF6B1896369}"/>
              </a:ext>
            </a:extLst>
          </p:cNvPr>
          <p:cNvSpPr txBox="1"/>
          <p:nvPr/>
        </p:nvSpPr>
        <p:spPr>
          <a:xfrm>
            <a:off x="231228" y="895762"/>
            <a:ext cx="11177752" cy="646331"/>
          </a:xfrm>
          <a:prstGeom prst="rect">
            <a:avLst/>
          </a:prstGeom>
          <a:noFill/>
        </p:spPr>
        <p:txBody>
          <a:bodyPr wrap="square" rtlCol="0">
            <a:spAutoFit/>
          </a:bodyPr>
          <a:lstStyle/>
          <a:p>
            <a:pPr algn="l"/>
            <a:r>
              <a:rPr lang="fi-FI" b="1" dirty="0"/>
              <a:t>SP B.1 </a:t>
            </a:r>
            <a:r>
              <a:rPr lang="en-US" b="1" dirty="0"/>
              <a:t>Determine differences in erosion patterns on re-deposited vs. virgin W and W-B based co-deposits in high-flux and/or high-fluence conditions in linear devices and tokamaks</a:t>
            </a:r>
            <a:endParaRPr lang="fi-FI" b="1" dirty="0"/>
          </a:p>
        </p:txBody>
      </p:sp>
      <p:sp>
        <p:nvSpPr>
          <p:cNvPr id="9" name="TextBox 8">
            <a:extLst>
              <a:ext uri="{FF2B5EF4-FFF2-40B4-BE49-F238E27FC236}">
                <a16:creationId xmlns:a16="http://schemas.microsoft.com/office/drawing/2014/main" id="{C31B00CB-4119-8AB1-FD44-31A7F3B431B1}"/>
              </a:ext>
            </a:extLst>
          </p:cNvPr>
          <p:cNvSpPr txBox="1"/>
          <p:nvPr/>
        </p:nvSpPr>
        <p:spPr>
          <a:xfrm>
            <a:off x="231228" y="4484064"/>
            <a:ext cx="11527160" cy="1908215"/>
          </a:xfrm>
          <a:prstGeom prst="rect">
            <a:avLst/>
          </a:prstGeom>
          <a:noFill/>
        </p:spPr>
        <p:txBody>
          <a:bodyPr wrap="square" rtlCol="0">
            <a:spAutoFit/>
          </a:bodyPr>
          <a:lstStyle/>
          <a:p>
            <a:pPr marL="457200" indent="-457200" algn="l">
              <a:spcBef>
                <a:spcPts val="600"/>
              </a:spcBef>
              <a:buFont typeface="Arial" panose="020B0604020202020204" pitchFamily="34" charset="0"/>
              <a:buChar char="•"/>
            </a:pPr>
            <a:r>
              <a:rPr lang="fi-FI" dirty="0" err="1"/>
              <a:t>The</a:t>
            </a:r>
            <a:r>
              <a:rPr lang="fi-FI" dirty="0"/>
              <a:t> </a:t>
            </a:r>
            <a:r>
              <a:rPr lang="fi-FI" dirty="0" err="1"/>
              <a:t>work</a:t>
            </a:r>
            <a:r>
              <a:rPr lang="fi-FI" dirty="0"/>
              <a:t> </a:t>
            </a:r>
            <a:r>
              <a:rPr lang="fi-FI" dirty="0" err="1"/>
              <a:t>will</a:t>
            </a:r>
            <a:r>
              <a:rPr lang="fi-FI" dirty="0"/>
              <a:t> </a:t>
            </a:r>
            <a:r>
              <a:rPr lang="fi-FI" dirty="0" err="1"/>
              <a:t>be</a:t>
            </a:r>
            <a:r>
              <a:rPr lang="fi-FI" dirty="0"/>
              <a:t> </a:t>
            </a:r>
            <a:r>
              <a:rPr lang="fi-FI" dirty="0" err="1"/>
              <a:t>based</a:t>
            </a:r>
            <a:r>
              <a:rPr lang="fi-FI" dirty="0"/>
              <a:t> on </a:t>
            </a:r>
            <a:r>
              <a:rPr lang="fi-FI" dirty="0" err="1"/>
              <a:t>corresponding</a:t>
            </a:r>
            <a:r>
              <a:rPr lang="fi-FI" dirty="0"/>
              <a:t> </a:t>
            </a:r>
            <a:r>
              <a:rPr lang="fi-FI" dirty="0" err="1"/>
              <a:t>activities</a:t>
            </a:r>
            <a:r>
              <a:rPr lang="fi-FI" dirty="0"/>
              <a:t> in 2025 </a:t>
            </a:r>
            <a:r>
              <a:rPr lang="fi-FI" dirty="0" err="1"/>
              <a:t>but</a:t>
            </a:r>
            <a:r>
              <a:rPr lang="fi-FI" dirty="0"/>
              <a:t> </a:t>
            </a:r>
            <a:r>
              <a:rPr lang="fi-FI" dirty="0" err="1"/>
              <a:t>now</a:t>
            </a:r>
            <a:r>
              <a:rPr lang="fi-FI" dirty="0"/>
              <a:t> </a:t>
            </a:r>
            <a:r>
              <a:rPr lang="fi-FI" dirty="0" err="1"/>
              <a:t>the</a:t>
            </a:r>
            <a:r>
              <a:rPr lang="fi-FI" dirty="0"/>
              <a:t> </a:t>
            </a:r>
            <a:r>
              <a:rPr lang="fi-FI" b="1" dirty="0" err="1">
                <a:solidFill>
                  <a:srgbClr val="FF0000"/>
                </a:solidFill>
              </a:rPr>
              <a:t>focus</a:t>
            </a:r>
            <a:r>
              <a:rPr lang="fi-FI" b="1" dirty="0">
                <a:solidFill>
                  <a:srgbClr val="FF0000"/>
                </a:solidFill>
              </a:rPr>
              <a:t> </a:t>
            </a:r>
            <a:r>
              <a:rPr lang="fi-FI" b="1" dirty="0" err="1">
                <a:solidFill>
                  <a:srgbClr val="FF0000"/>
                </a:solidFill>
              </a:rPr>
              <a:t>will</a:t>
            </a:r>
            <a:r>
              <a:rPr lang="fi-FI" b="1" dirty="0">
                <a:solidFill>
                  <a:srgbClr val="FF0000"/>
                </a:solidFill>
              </a:rPr>
              <a:t> </a:t>
            </a:r>
            <a:r>
              <a:rPr lang="fi-FI" b="1" dirty="0" err="1">
                <a:solidFill>
                  <a:srgbClr val="FF0000"/>
                </a:solidFill>
              </a:rPr>
              <a:t>be</a:t>
            </a:r>
            <a:r>
              <a:rPr lang="fi-FI" b="1" dirty="0">
                <a:solidFill>
                  <a:srgbClr val="FF0000"/>
                </a:solidFill>
              </a:rPr>
              <a:t> set on </a:t>
            </a:r>
            <a:r>
              <a:rPr lang="fi-FI" b="1" dirty="0" err="1">
                <a:solidFill>
                  <a:srgbClr val="FF0000"/>
                </a:solidFill>
              </a:rPr>
              <a:t>higher</a:t>
            </a:r>
            <a:r>
              <a:rPr lang="fi-FI" b="1" dirty="0">
                <a:solidFill>
                  <a:srgbClr val="FF0000"/>
                </a:solidFill>
              </a:rPr>
              <a:t> </a:t>
            </a:r>
            <a:r>
              <a:rPr lang="fi-FI" b="1" dirty="0" err="1">
                <a:solidFill>
                  <a:srgbClr val="FF0000"/>
                </a:solidFill>
              </a:rPr>
              <a:t>fluxes</a:t>
            </a:r>
            <a:r>
              <a:rPr lang="fi-FI" b="1" dirty="0">
                <a:solidFill>
                  <a:srgbClr val="FF0000"/>
                </a:solidFill>
              </a:rPr>
              <a:t> </a:t>
            </a:r>
            <a:r>
              <a:rPr lang="fi-FI" b="1" dirty="0" err="1">
                <a:solidFill>
                  <a:srgbClr val="FF0000"/>
                </a:solidFill>
              </a:rPr>
              <a:t>or</a:t>
            </a:r>
            <a:r>
              <a:rPr lang="fi-FI" b="1" dirty="0">
                <a:solidFill>
                  <a:srgbClr val="FF0000"/>
                </a:solidFill>
              </a:rPr>
              <a:t> </a:t>
            </a:r>
            <a:r>
              <a:rPr lang="fi-FI" b="1" dirty="0" err="1">
                <a:solidFill>
                  <a:srgbClr val="FF0000"/>
                </a:solidFill>
              </a:rPr>
              <a:t>fluences</a:t>
            </a:r>
            <a:r>
              <a:rPr lang="fi-FI" b="1" dirty="0">
                <a:solidFill>
                  <a:srgbClr val="FF0000"/>
                </a:solidFill>
              </a:rPr>
              <a:t> </a:t>
            </a:r>
            <a:r>
              <a:rPr lang="fi-FI" dirty="0" err="1"/>
              <a:t>than</a:t>
            </a:r>
            <a:r>
              <a:rPr lang="fi-FI" dirty="0"/>
              <a:t> </a:t>
            </a:r>
            <a:r>
              <a:rPr lang="fi-FI" dirty="0" err="1"/>
              <a:t>was</a:t>
            </a:r>
            <a:r>
              <a:rPr lang="fi-FI" dirty="0"/>
              <a:t> </a:t>
            </a:r>
            <a:r>
              <a:rPr lang="fi-FI" dirty="0" err="1"/>
              <a:t>the</a:t>
            </a:r>
            <a:r>
              <a:rPr lang="fi-FI" dirty="0"/>
              <a:t> case in </a:t>
            </a:r>
            <a:r>
              <a:rPr lang="fi-FI" dirty="0" err="1"/>
              <a:t>the</a:t>
            </a:r>
            <a:r>
              <a:rPr lang="fi-FI" dirty="0"/>
              <a:t> </a:t>
            </a:r>
            <a:r>
              <a:rPr lang="fi-FI" dirty="0" err="1"/>
              <a:t>period</a:t>
            </a:r>
            <a:r>
              <a:rPr lang="fi-FI" dirty="0"/>
              <a:t> 2021-2025 to </a:t>
            </a:r>
            <a:r>
              <a:rPr lang="fi-FI" b="1" dirty="0" err="1">
                <a:solidFill>
                  <a:srgbClr val="FF0000"/>
                </a:solidFill>
              </a:rPr>
              <a:t>reach</a:t>
            </a:r>
            <a:r>
              <a:rPr lang="fi-FI" b="1" dirty="0">
                <a:solidFill>
                  <a:srgbClr val="FF0000"/>
                </a:solidFill>
              </a:rPr>
              <a:t> </a:t>
            </a:r>
            <a:r>
              <a:rPr lang="fi-FI" b="1" dirty="0" err="1">
                <a:solidFill>
                  <a:srgbClr val="FF0000"/>
                </a:solidFill>
              </a:rPr>
              <a:t>conditions</a:t>
            </a:r>
            <a:r>
              <a:rPr lang="fi-FI" b="1" dirty="0">
                <a:solidFill>
                  <a:srgbClr val="FF0000"/>
                </a:solidFill>
              </a:rPr>
              <a:t> </a:t>
            </a:r>
            <a:r>
              <a:rPr lang="fi-FI" b="1" dirty="0" err="1">
                <a:solidFill>
                  <a:srgbClr val="FF0000"/>
                </a:solidFill>
              </a:rPr>
              <a:t>relevant</a:t>
            </a:r>
            <a:r>
              <a:rPr lang="fi-FI" b="1" dirty="0">
                <a:solidFill>
                  <a:srgbClr val="FF0000"/>
                </a:solidFill>
              </a:rPr>
              <a:t> for ITER and </a:t>
            </a:r>
            <a:r>
              <a:rPr lang="fi-FI" b="1" dirty="0" err="1">
                <a:solidFill>
                  <a:srgbClr val="FF0000"/>
                </a:solidFill>
              </a:rPr>
              <a:t>pilot</a:t>
            </a:r>
            <a:r>
              <a:rPr lang="fi-FI" b="1" dirty="0">
                <a:solidFill>
                  <a:srgbClr val="FF0000"/>
                </a:solidFill>
              </a:rPr>
              <a:t> </a:t>
            </a:r>
            <a:r>
              <a:rPr lang="fi-FI" b="1" dirty="0" err="1">
                <a:solidFill>
                  <a:srgbClr val="FF0000"/>
                </a:solidFill>
              </a:rPr>
              <a:t>plants</a:t>
            </a:r>
            <a:endParaRPr lang="fi-FI" b="1" dirty="0">
              <a:solidFill>
                <a:srgbClr val="FF0000"/>
              </a:solidFill>
            </a:endParaRPr>
          </a:p>
          <a:p>
            <a:pPr marL="457200" indent="-457200" algn="l">
              <a:spcBef>
                <a:spcPts val="600"/>
              </a:spcBef>
              <a:buFont typeface="Arial" panose="020B0604020202020204" pitchFamily="34" charset="0"/>
              <a:buChar char="•"/>
            </a:pPr>
            <a:r>
              <a:rPr lang="fi-FI" dirty="0"/>
              <a:t>In addition, </a:t>
            </a:r>
            <a:r>
              <a:rPr lang="fi-FI" dirty="0" err="1"/>
              <a:t>systematic</a:t>
            </a:r>
            <a:r>
              <a:rPr lang="fi-FI" dirty="0"/>
              <a:t> </a:t>
            </a:r>
            <a:r>
              <a:rPr lang="fi-FI" dirty="0" err="1"/>
              <a:t>studies</a:t>
            </a:r>
            <a:r>
              <a:rPr lang="fi-FI" dirty="0"/>
              <a:t> on </a:t>
            </a:r>
            <a:r>
              <a:rPr lang="fi-FI" dirty="0" err="1"/>
              <a:t>the</a:t>
            </a:r>
            <a:r>
              <a:rPr lang="fi-FI" dirty="0"/>
              <a:t> </a:t>
            </a:r>
            <a:r>
              <a:rPr lang="fi-FI" b="1" dirty="0" err="1">
                <a:solidFill>
                  <a:srgbClr val="0070C0"/>
                </a:solidFill>
              </a:rPr>
              <a:t>impact</a:t>
            </a:r>
            <a:r>
              <a:rPr lang="fi-FI" b="1" dirty="0">
                <a:solidFill>
                  <a:srgbClr val="0070C0"/>
                </a:solidFill>
              </a:rPr>
              <a:t> of </a:t>
            </a:r>
            <a:r>
              <a:rPr lang="fi-FI" b="1" dirty="0" err="1">
                <a:solidFill>
                  <a:srgbClr val="0070C0"/>
                </a:solidFill>
              </a:rPr>
              <a:t>sample</a:t>
            </a:r>
            <a:r>
              <a:rPr lang="fi-FI" b="1" dirty="0">
                <a:solidFill>
                  <a:srgbClr val="0070C0"/>
                </a:solidFill>
              </a:rPr>
              <a:t> composition, </a:t>
            </a:r>
            <a:r>
              <a:rPr lang="fi-FI" b="1" dirty="0" err="1">
                <a:solidFill>
                  <a:srgbClr val="0070C0"/>
                </a:solidFill>
              </a:rPr>
              <a:t>structure</a:t>
            </a:r>
            <a:r>
              <a:rPr lang="fi-FI" b="1" dirty="0">
                <a:solidFill>
                  <a:srgbClr val="0070C0"/>
                </a:solidFill>
              </a:rPr>
              <a:t>, </a:t>
            </a:r>
            <a:r>
              <a:rPr lang="fi-FI" b="1" dirty="0" err="1">
                <a:solidFill>
                  <a:srgbClr val="0070C0"/>
                </a:solidFill>
              </a:rPr>
              <a:t>morphology</a:t>
            </a:r>
            <a:r>
              <a:rPr lang="fi-FI" b="1" dirty="0">
                <a:solidFill>
                  <a:srgbClr val="0070C0"/>
                </a:solidFill>
              </a:rPr>
              <a:t>, and </a:t>
            </a:r>
            <a:r>
              <a:rPr lang="fi-FI" b="1" dirty="0" err="1">
                <a:solidFill>
                  <a:srgbClr val="0070C0"/>
                </a:solidFill>
              </a:rPr>
              <a:t>surface</a:t>
            </a:r>
            <a:r>
              <a:rPr lang="fi-FI" b="1" dirty="0">
                <a:solidFill>
                  <a:srgbClr val="0070C0"/>
                </a:solidFill>
              </a:rPr>
              <a:t> </a:t>
            </a:r>
            <a:r>
              <a:rPr lang="fi-FI" b="1" dirty="0" err="1">
                <a:solidFill>
                  <a:srgbClr val="0070C0"/>
                </a:solidFill>
              </a:rPr>
              <a:t>temperature</a:t>
            </a:r>
            <a:r>
              <a:rPr lang="fi-FI" b="1" dirty="0">
                <a:solidFill>
                  <a:srgbClr val="0070C0"/>
                </a:solidFill>
              </a:rPr>
              <a:t> </a:t>
            </a:r>
            <a:r>
              <a:rPr lang="fi-FI" dirty="0" err="1"/>
              <a:t>will</a:t>
            </a:r>
            <a:r>
              <a:rPr lang="fi-FI" dirty="0"/>
              <a:t> </a:t>
            </a:r>
            <a:r>
              <a:rPr lang="fi-FI" dirty="0" err="1"/>
              <a:t>be</a:t>
            </a:r>
            <a:r>
              <a:rPr lang="fi-FI" dirty="0"/>
              <a:t> </a:t>
            </a:r>
            <a:r>
              <a:rPr lang="fi-FI" dirty="0" err="1"/>
              <a:t>carried</a:t>
            </a:r>
            <a:r>
              <a:rPr lang="fi-FI" dirty="0"/>
              <a:t> out – </a:t>
            </a:r>
            <a:r>
              <a:rPr lang="fi-FI" dirty="0" err="1"/>
              <a:t>these</a:t>
            </a:r>
            <a:r>
              <a:rPr lang="fi-FI" dirty="0"/>
              <a:t> </a:t>
            </a:r>
            <a:r>
              <a:rPr lang="fi-FI" dirty="0" err="1"/>
              <a:t>were</a:t>
            </a:r>
            <a:r>
              <a:rPr lang="fi-FI" dirty="0"/>
              <a:t> </a:t>
            </a:r>
            <a:r>
              <a:rPr lang="fi-FI" dirty="0" err="1"/>
              <a:t>only</a:t>
            </a:r>
            <a:r>
              <a:rPr lang="fi-FI" dirty="0"/>
              <a:t> </a:t>
            </a:r>
            <a:r>
              <a:rPr lang="fi-FI" dirty="0" err="1"/>
              <a:t>superficially</a:t>
            </a:r>
            <a:r>
              <a:rPr lang="fi-FI" dirty="0"/>
              <a:t> </a:t>
            </a:r>
            <a:r>
              <a:rPr lang="fi-FI" dirty="0" err="1"/>
              <a:t>addressed</a:t>
            </a:r>
            <a:r>
              <a:rPr lang="fi-FI" dirty="0"/>
              <a:t> in 2021-2025</a:t>
            </a:r>
          </a:p>
          <a:p>
            <a:pPr marL="457200" indent="-457200" algn="l">
              <a:spcBef>
                <a:spcPts val="600"/>
              </a:spcBef>
              <a:buFont typeface="Arial" panose="020B0604020202020204" pitchFamily="34" charset="0"/>
              <a:buChar char="•"/>
            </a:pPr>
            <a:r>
              <a:rPr lang="fi-FI" dirty="0"/>
              <a:t>In </a:t>
            </a:r>
            <a:r>
              <a:rPr lang="fi-FI" dirty="0" err="1"/>
              <a:t>many</a:t>
            </a:r>
            <a:r>
              <a:rPr lang="fi-FI" dirty="0"/>
              <a:t> </a:t>
            </a:r>
            <a:r>
              <a:rPr lang="fi-FI" dirty="0" err="1"/>
              <a:t>deliverables</a:t>
            </a:r>
            <a:r>
              <a:rPr lang="fi-FI" dirty="0"/>
              <a:t> </a:t>
            </a:r>
            <a:r>
              <a:rPr lang="fi-FI" dirty="0" err="1"/>
              <a:t>the</a:t>
            </a:r>
            <a:r>
              <a:rPr lang="fi-FI" dirty="0"/>
              <a:t> </a:t>
            </a:r>
            <a:r>
              <a:rPr lang="fi-FI" dirty="0" err="1"/>
              <a:t>work</a:t>
            </a:r>
            <a:r>
              <a:rPr lang="fi-FI" dirty="0"/>
              <a:t> in 2026 </a:t>
            </a:r>
            <a:r>
              <a:rPr lang="fi-FI" dirty="0" err="1"/>
              <a:t>will</a:t>
            </a:r>
            <a:r>
              <a:rPr lang="fi-FI" dirty="0"/>
              <a:t> </a:t>
            </a:r>
            <a:r>
              <a:rPr lang="fi-FI" dirty="0" err="1"/>
              <a:t>be</a:t>
            </a:r>
            <a:r>
              <a:rPr lang="fi-FI" dirty="0"/>
              <a:t> </a:t>
            </a:r>
            <a:r>
              <a:rPr lang="fi-FI" dirty="0" err="1"/>
              <a:t>summarized</a:t>
            </a:r>
            <a:r>
              <a:rPr lang="fi-FI" dirty="0"/>
              <a:t> in a </a:t>
            </a:r>
            <a:r>
              <a:rPr lang="fi-FI" dirty="0" err="1"/>
              <a:t>preliminary</a:t>
            </a:r>
            <a:r>
              <a:rPr lang="fi-FI" dirty="0"/>
              <a:t> </a:t>
            </a:r>
            <a:r>
              <a:rPr lang="fi-FI" dirty="0" err="1"/>
              <a:t>or</a:t>
            </a:r>
            <a:r>
              <a:rPr lang="fi-FI" dirty="0"/>
              <a:t> </a:t>
            </a:r>
            <a:r>
              <a:rPr lang="fi-FI" dirty="0" err="1"/>
              <a:t>interim</a:t>
            </a:r>
            <a:r>
              <a:rPr lang="fi-FI" dirty="0"/>
              <a:t> </a:t>
            </a:r>
            <a:r>
              <a:rPr lang="fi-FI" dirty="0" err="1"/>
              <a:t>report</a:t>
            </a:r>
            <a:r>
              <a:rPr lang="fi-FI" dirty="0"/>
              <a:t> </a:t>
            </a:r>
            <a:r>
              <a:rPr lang="fi-FI" dirty="0" err="1"/>
              <a:t>while</a:t>
            </a:r>
            <a:r>
              <a:rPr lang="fi-FI" dirty="0"/>
              <a:t> </a:t>
            </a:r>
            <a:r>
              <a:rPr lang="fi-FI" dirty="0" err="1"/>
              <a:t>the</a:t>
            </a:r>
            <a:r>
              <a:rPr lang="fi-FI" dirty="0"/>
              <a:t> </a:t>
            </a:r>
            <a:r>
              <a:rPr lang="fi-FI" b="1" dirty="0" err="1">
                <a:solidFill>
                  <a:srgbClr val="FF0000"/>
                </a:solidFill>
              </a:rPr>
              <a:t>final</a:t>
            </a:r>
            <a:r>
              <a:rPr lang="fi-FI" b="1" dirty="0">
                <a:solidFill>
                  <a:srgbClr val="FF0000"/>
                </a:solidFill>
              </a:rPr>
              <a:t> </a:t>
            </a:r>
            <a:r>
              <a:rPr lang="fi-FI" b="1" dirty="0" err="1">
                <a:solidFill>
                  <a:srgbClr val="FF0000"/>
                </a:solidFill>
              </a:rPr>
              <a:t>report</a:t>
            </a:r>
            <a:r>
              <a:rPr lang="fi-FI" b="1" dirty="0">
                <a:solidFill>
                  <a:srgbClr val="FF0000"/>
                </a:solidFill>
              </a:rPr>
              <a:t> </a:t>
            </a:r>
            <a:r>
              <a:rPr lang="fi-FI" b="1" dirty="0" err="1">
                <a:solidFill>
                  <a:srgbClr val="FF0000"/>
                </a:solidFill>
              </a:rPr>
              <a:t>with</a:t>
            </a:r>
            <a:r>
              <a:rPr lang="fi-FI" b="1" dirty="0">
                <a:solidFill>
                  <a:srgbClr val="FF0000"/>
                </a:solidFill>
              </a:rPr>
              <a:t> </a:t>
            </a:r>
            <a:r>
              <a:rPr lang="fi-FI" b="1" dirty="0" err="1">
                <a:solidFill>
                  <a:srgbClr val="FF0000"/>
                </a:solidFill>
              </a:rPr>
              <a:t>more</a:t>
            </a:r>
            <a:r>
              <a:rPr lang="fi-FI" b="1" dirty="0">
                <a:solidFill>
                  <a:srgbClr val="FF0000"/>
                </a:solidFill>
              </a:rPr>
              <a:t> </a:t>
            </a:r>
            <a:r>
              <a:rPr lang="fi-FI" b="1" dirty="0" err="1">
                <a:solidFill>
                  <a:srgbClr val="FF0000"/>
                </a:solidFill>
              </a:rPr>
              <a:t>detailed</a:t>
            </a:r>
            <a:r>
              <a:rPr lang="fi-FI" b="1" dirty="0">
                <a:solidFill>
                  <a:srgbClr val="FF0000"/>
                </a:solidFill>
              </a:rPr>
              <a:t> </a:t>
            </a:r>
            <a:r>
              <a:rPr lang="fi-FI" b="1" dirty="0" err="1">
                <a:solidFill>
                  <a:srgbClr val="FF0000"/>
                </a:solidFill>
              </a:rPr>
              <a:t>experimental</a:t>
            </a:r>
            <a:r>
              <a:rPr lang="fi-FI" b="1" dirty="0">
                <a:solidFill>
                  <a:srgbClr val="FF0000"/>
                </a:solidFill>
              </a:rPr>
              <a:t> data and </a:t>
            </a:r>
            <a:r>
              <a:rPr lang="fi-FI" b="1" dirty="0" err="1">
                <a:solidFill>
                  <a:srgbClr val="FF0000"/>
                </a:solidFill>
              </a:rPr>
              <a:t>full</a:t>
            </a:r>
            <a:r>
              <a:rPr lang="fi-FI" b="1" dirty="0">
                <a:solidFill>
                  <a:srgbClr val="FF0000"/>
                </a:solidFill>
              </a:rPr>
              <a:t> set of </a:t>
            </a:r>
            <a:r>
              <a:rPr lang="fi-FI" b="1" dirty="0" err="1">
                <a:solidFill>
                  <a:srgbClr val="FF0000"/>
                </a:solidFill>
              </a:rPr>
              <a:t>experiments</a:t>
            </a:r>
            <a:r>
              <a:rPr lang="fi-FI" b="1" dirty="0">
                <a:solidFill>
                  <a:srgbClr val="FF0000"/>
                </a:solidFill>
              </a:rPr>
              <a:t> </a:t>
            </a:r>
            <a:r>
              <a:rPr lang="fi-FI" b="1" dirty="0" err="1">
                <a:solidFill>
                  <a:srgbClr val="FF0000"/>
                </a:solidFill>
              </a:rPr>
              <a:t>will</a:t>
            </a:r>
            <a:r>
              <a:rPr lang="fi-FI" b="1" dirty="0">
                <a:solidFill>
                  <a:srgbClr val="FF0000"/>
                </a:solidFill>
              </a:rPr>
              <a:t> </a:t>
            </a:r>
            <a:r>
              <a:rPr lang="fi-FI" b="1" dirty="0" err="1">
                <a:solidFill>
                  <a:srgbClr val="FF0000"/>
                </a:solidFill>
              </a:rPr>
              <a:t>be</a:t>
            </a:r>
            <a:r>
              <a:rPr lang="fi-FI" b="1" dirty="0">
                <a:solidFill>
                  <a:srgbClr val="FF0000"/>
                </a:solidFill>
              </a:rPr>
              <a:t> </a:t>
            </a:r>
            <a:r>
              <a:rPr lang="fi-FI" b="1" dirty="0" err="1">
                <a:solidFill>
                  <a:srgbClr val="FF0000"/>
                </a:solidFill>
              </a:rPr>
              <a:t>provided</a:t>
            </a:r>
            <a:r>
              <a:rPr lang="fi-FI" b="1" dirty="0">
                <a:solidFill>
                  <a:srgbClr val="FF0000"/>
                </a:solidFill>
              </a:rPr>
              <a:t> in 2027 </a:t>
            </a:r>
          </a:p>
        </p:txBody>
      </p:sp>
    </p:spTree>
    <p:extLst>
      <p:ext uri="{BB962C8B-B14F-4D97-AF65-F5344CB8AC3E}">
        <p14:creationId xmlns:p14="http://schemas.microsoft.com/office/powerpoint/2010/main" val="4287362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FF6A25-4BAD-0DA5-5DDA-9C319B7AF9C6}"/>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sp>
        <p:nvSpPr>
          <p:cNvPr id="4" name="Footer Placeholder 3">
            <a:extLst>
              <a:ext uri="{FF2B5EF4-FFF2-40B4-BE49-F238E27FC236}">
                <a16:creationId xmlns:a16="http://schemas.microsoft.com/office/drawing/2014/main" id="{7D617EDD-48DF-9642-3C4B-51A19918BC40}"/>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itel 1">
            <a:extLst>
              <a:ext uri="{FF2B5EF4-FFF2-40B4-BE49-F238E27FC236}">
                <a16:creationId xmlns:a16="http://schemas.microsoft.com/office/drawing/2014/main" id="{BD583504-D851-CED6-E765-97464D3E7610}"/>
              </a:ext>
            </a:extLst>
          </p:cNvPr>
          <p:cNvSpPr>
            <a:spLocks noGrp="1"/>
          </p:cNvSpPr>
          <p:nvPr>
            <p:ph type="title"/>
          </p:nvPr>
        </p:nvSpPr>
        <p:spPr>
          <a:xfrm>
            <a:off x="983431" y="192515"/>
            <a:ext cx="11124485" cy="457200"/>
          </a:xfrm>
        </p:spPr>
        <p:txBody>
          <a:bodyPr/>
          <a:lstStyle/>
          <a:p>
            <a:r>
              <a:rPr lang="de-DE" dirty="0" err="1"/>
              <a:t>Example</a:t>
            </a:r>
            <a:r>
              <a:rPr lang="de-DE" dirty="0"/>
              <a:t> of SP B.1 </a:t>
            </a:r>
            <a:r>
              <a:rPr lang="de-DE" dirty="0" err="1"/>
              <a:t>Activities</a:t>
            </a:r>
            <a:r>
              <a:rPr lang="de-DE" dirty="0"/>
              <a:t> </a:t>
            </a:r>
            <a:br>
              <a:rPr lang="de-DE" dirty="0"/>
            </a:br>
            <a:r>
              <a:rPr lang="de-DE" dirty="0"/>
              <a:t>D002: </a:t>
            </a:r>
            <a:r>
              <a:rPr lang="en-US" sz="2600" spc="-15" dirty="0">
                <a:latin typeface="Calibri" panose="020F0502020204030204" pitchFamily="34" charset="0"/>
                <a:cs typeface="Calibri" panose="020F0502020204030204" pitchFamily="34" charset="0"/>
              </a:rPr>
              <a:t>Exposure of </a:t>
            </a:r>
            <a:r>
              <a:rPr lang="en-US" sz="2600" spc="-15" dirty="0">
                <a:latin typeface="Calibri" panose="020F0502020204030204" pitchFamily="34" charset="0"/>
                <a:ea typeface="Times New Roman" panose="02020603050405020304" pitchFamily="18" charset="0"/>
                <a:cs typeface="Calibri" panose="020F0502020204030204" pitchFamily="34" charset="0"/>
              </a:rPr>
              <a:t>W and B reference layers to the upgraded </a:t>
            </a:r>
            <a:r>
              <a:rPr lang="en-US" sz="2600" spc="-15" dirty="0" err="1">
                <a:latin typeface="Calibri" panose="020F0502020204030204" pitchFamily="34" charset="0"/>
                <a:ea typeface="Times New Roman" panose="02020603050405020304" pitchFamily="18" charset="0"/>
                <a:cs typeface="Calibri" panose="020F0502020204030204" pitchFamily="34" charset="0"/>
              </a:rPr>
              <a:t>BiGyM</a:t>
            </a:r>
            <a:r>
              <a:rPr lang="en-US" sz="2600" spc="-15" dirty="0">
                <a:latin typeface="Calibri" panose="020F0502020204030204" pitchFamily="34" charset="0"/>
                <a:ea typeface="Times New Roman" panose="02020603050405020304" pitchFamily="18" charset="0"/>
                <a:cs typeface="Calibri" panose="020F0502020204030204" pitchFamily="34" charset="0"/>
              </a:rPr>
              <a:t> device</a:t>
            </a:r>
            <a:endParaRPr lang="de-DE" sz="2600" dirty="0"/>
          </a:p>
        </p:txBody>
      </p:sp>
      <p:pic>
        <p:nvPicPr>
          <p:cNvPr id="6" name="Immagine 13" descr="Immagine che contiene acciaio, ingegneria, macchina, metallo&#10;&#10;Il contenuto generato dall'IA potrebbe non essere corretto.">
            <a:extLst>
              <a:ext uri="{FF2B5EF4-FFF2-40B4-BE49-F238E27FC236}">
                <a16:creationId xmlns:a16="http://schemas.microsoft.com/office/drawing/2014/main" id="{32C4FBF7-A7F7-A4A6-3615-DF7065154858}"/>
              </a:ext>
            </a:extLst>
          </p:cNvPr>
          <p:cNvPicPr>
            <a:picLocks noChangeAspect="1"/>
          </p:cNvPicPr>
          <p:nvPr/>
        </p:nvPicPr>
        <p:blipFill>
          <a:blip r:embed="rId2"/>
          <a:srcRect l="5771" r="11171"/>
          <a:stretch>
            <a:fillRect/>
          </a:stretch>
        </p:blipFill>
        <p:spPr>
          <a:xfrm>
            <a:off x="7122252" y="1269198"/>
            <a:ext cx="4564303" cy="4121524"/>
          </a:xfrm>
          <a:prstGeom prst="rect">
            <a:avLst/>
          </a:prstGeom>
        </p:spPr>
      </p:pic>
      <p:sp>
        <p:nvSpPr>
          <p:cNvPr id="7" name="Segnaposto contenuto 2">
            <a:extLst>
              <a:ext uri="{FF2B5EF4-FFF2-40B4-BE49-F238E27FC236}">
                <a16:creationId xmlns:a16="http://schemas.microsoft.com/office/drawing/2014/main" id="{DBC7813B-7387-80CF-CA4D-64FE5983F43D}"/>
              </a:ext>
            </a:extLst>
          </p:cNvPr>
          <p:cNvSpPr txBox="1">
            <a:spLocks/>
          </p:cNvSpPr>
          <p:nvPr/>
        </p:nvSpPr>
        <p:spPr>
          <a:xfrm>
            <a:off x="360040" y="955509"/>
            <a:ext cx="6356070" cy="5035388"/>
          </a:xfrm>
          <a:prstGeom prst="rect">
            <a:avLst/>
          </a:prstGeom>
        </p:spPr>
        <p:txBody>
          <a:bodyPr>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2000" b="1" noProof="1">
                <a:solidFill>
                  <a:srgbClr val="FF0000"/>
                </a:solidFill>
              </a:rPr>
              <a:t>GyM upgrade – BiGyM Status and Outlook:</a:t>
            </a:r>
          </a:p>
          <a:p>
            <a:pPr marL="501750" lvl="1" indent="-285750">
              <a:buFont typeface="Wingdings" panose="05000000000000000000" pitchFamily="2" charset="2"/>
              <a:buChar char="ü"/>
            </a:pPr>
            <a:r>
              <a:rPr lang="en-GB" sz="1800" noProof="1"/>
              <a:t>Leak tests of the vacuum vessel are ongoing after its rearrangement to accommodate new vacuum sectors for the two 13.56 MHz, 10 kW birdcage helicon antennas </a:t>
            </a:r>
          </a:p>
          <a:p>
            <a:pPr marL="717750" lvl="1" indent="-285750">
              <a:spcBef>
                <a:spcPts val="0"/>
              </a:spcBef>
              <a:buFont typeface="Courier New" panose="02070309020205020404" pitchFamily="49" charset="0"/>
              <a:buChar char="o"/>
            </a:pPr>
            <a:r>
              <a:rPr lang="en-GB" sz="1600" noProof="1"/>
              <a:t>(in collaboration with SPC-EPFL).</a:t>
            </a:r>
          </a:p>
          <a:p>
            <a:pPr marL="501750" lvl="1" indent="-285750">
              <a:buFont typeface="Wingdings" panose="05000000000000000000" pitchFamily="2" charset="2"/>
              <a:buChar char="ü"/>
            </a:pPr>
            <a:r>
              <a:rPr lang="en-GB" sz="1800" b="1" noProof="1">
                <a:solidFill>
                  <a:srgbClr val="0070C0"/>
                </a:solidFill>
              </a:rPr>
              <a:t>First plasma is expected by June 2026</a:t>
            </a:r>
            <a:r>
              <a:rPr lang="en-GB" sz="1800" noProof="1"/>
              <a:t>, with PMI experiments planned for the second half of 2026</a:t>
            </a:r>
          </a:p>
          <a:p>
            <a:pPr marL="501750" lvl="1" indent="-285750">
              <a:buFont typeface="Wingdings" panose="05000000000000000000" pitchFamily="2" charset="2"/>
              <a:buChar char="ü"/>
            </a:pPr>
            <a:r>
              <a:rPr lang="en-GB" sz="1800" noProof="1"/>
              <a:t>First plasma campaign will focus on characterization of plasma parameters and their spatial profiles using Langmuir probes and optical emission spectroscopy, with particular emphasis on particle flux measurements</a:t>
            </a:r>
          </a:p>
          <a:p>
            <a:r>
              <a:rPr lang="en-GB" sz="2000" noProof="1"/>
              <a:t>First BiGyM PMI experiments on </a:t>
            </a:r>
            <a:r>
              <a:rPr lang="en-GB" sz="2000" b="1" noProof="1">
                <a:solidFill>
                  <a:srgbClr val="FF0000"/>
                </a:solidFill>
              </a:rPr>
              <a:t>W/B reference layers like those exposed in GyM </a:t>
            </a:r>
            <a:r>
              <a:rPr lang="en-GB" sz="2000" noProof="1">
                <a:sym typeface="Wingdings" panose="05000000000000000000" pitchFamily="2" charset="2"/>
              </a:rPr>
              <a:t> in late 2026?</a:t>
            </a:r>
            <a:endParaRPr lang="en-GB" sz="2000" noProof="1"/>
          </a:p>
          <a:p>
            <a:r>
              <a:rPr lang="en-GB" sz="2000" noProof="1"/>
              <a:t>Further BiGyM PMI experiments on </a:t>
            </a:r>
            <a:r>
              <a:rPr lang="en-GB" sz="2000" b="1" noProof="1">
                <a:solidFill>
                  <a:srgbClr val="0070C0"/>
                </a:solidFill>
              </a:rPr>
              <a:t>W/B reference layers with varying compositions,</a:t>
            </a:r>
            <a:r>
              <a:rPr lang="en-GB" sz="2000" noProof="1"/>
              <a:t> such as B–O, B–O–N, and B–W </a:t>
            </a:r>
            <a:r>
              <a:rPr lang="en-GB" sz="2000" noProof="1">
                <a:sym typeface="Wingdings" panose="05000000000000000000" pitchFamily="2" charset="2"/>
              </a:rPr>
              <a:t> potentially in 2027</a:t>
            </a:r>
            <a:endParaRPr lang="en-GB" sz="2000" noProof="1"/>
          </a:p>
        </p:txBody>
      </p:sp>
      <p:sp>
        <p:nvSpPr>
          <p:cNvPr id="8" name="CasellaDiTesto 8">
            <a:extLst>
              <a:ext uri="{FF2B5EF4-FFF2-40B4-BE49-F238E27FC236}">
                <a16:creationId xmlns:a16="http://schemas.microsoft.com/office/drawing/2014/main" id="{7CFD12AE-E6D6-9A54-A9CD-A67E4828F5DB}"/>
              </a:ext>
            </a:extLst>
          </p:cNvPr>
          <p:cNvSpPr txBox="1"/>
          <p:nvPr/>
        </p:nvSpPr>
        <p:spPr>
          <a:xfrm>
            <a:off x="7013050" y="1473776"/>
            <a:ext cx="4720067" cy="584775"/>
          </a:xfrm>
          <a:prstGeom prst="rect">
            <a:avLst/>
          </a:prstGeom>
          <a:noFill/>
        </p:spPr>
        <p:txBody>
          <a:bodyPr wrap="square">
            <a:spAutoFit/>
          </a:bodyPr>
          <a:lstStyle/>
          <a:p>
            <a:pPr algn="ctr"/>
            <a:r>
              <a:rPr lang="it-IT" sz="1600" dirty="0">
                <a:solidFill>
                  <a:srgbClr val="FF0000"/>
                </a:solidFill>
                <a:highlight>
                  <a:srgbClr val="FFFF00"/>
                </a:highlight>
              </a:rPr>
              <a:t>New vacuum </a:t>
            </a:r>
            <a:r>
              <a:rPr lang="it-IT" sz="1600" dirty="0" err="1">
                <a:solidFill>
                  <a:srgbClr val="FF0000"/>
                </a:solidFill>
                <a:highlight>
                  <a:srgbClr val="FFFF00"/>
                </a:highlight>
              </a:rPr>
              <a:t>sectors</a:t>
            </a:r>
            <a:r>
              <a:rPr lang="it-IT" sz="1600" dirty="0">
                <a:solidFill>
                  <a:srgbClr val="FF0000"/>
                </a:solidFill>
                <a:highlight>
                  <a:srgbClr val="FFFF00"/>
                </a:highlight>
              </a:rPr>
              <a:t> for the </a:t>
            </a:r>
            <a:r>
              <a:rPr lang="it-IT" sz="1600" dirty="0" err="1">
                <a:solidFill>
                  <a:srgbClr val="FF0000"/>
                </a:solidFill>
                <a:highlight>
                  <a:srgbClr val="FFFF00"/>
                </a:highlight>
              </a:rPr>
              <a:t>two</a:t>
            </a:r>
            <a:r>
              <a:rPr lang="it-IT" sz="1600" dirty="0">
                <a:solidFill>
                  <a:srgbClr val="FF0000"/>
                </a:solidFill>
                <a:highlight>
                  <a:srgbClr val="FFFF00"/>
                </a:highlight>
              </a:rPr>
              <a:t> 13.56 MHz, 10 kW </a:t>
            </a:r>
            <a:r>
              <a:rPr lang="it-IT" sz="1600" dirty="0" err="1">
                <a:solidFill>
                  <a:srgbClr val="FF0000"/>
                </a:solidFill>
                <a:highlight>
                  <a:srgbClr val="FFFF00"/>
                </a:highlight>
              </a:rPr>
              <a:t>birdcage</a:t>
            </a:r>
            <a:r>
              <a:rPr lang="it-IT" sz="1600" dirty="0">
                <a:solidFill>
                  <a:srgbClr val="FF0000"/>
                </a:solidFill>
                <a:highlight>
                  <a:srgbClr val="FFFF00"/>
                </a:highlight>
              </a:rPr>
              <a:t> </a:t>
            </a:r>
            <a:r>
              <a:rPr lang="it-IT" sz="1600" dirty="0" err="1">
                <a:solidFill>
                  <a:srgbClr val="FF0000"/>
                </a:solidFill>
                <a:highlight>
                  <a:srgbClr val="FFFF00"/>
                </a:highlight>
              </a:rPr>
              <a:t>helicon</a:t>
            </a:r>
            <a:r>
              <a:rPr lang="it-IT" sz="1600" dirty="0">
                <a:solidFill>
                  <a:srgbClr val="FF0000"/>
                </a:solidFill>
                <a:highlight>
                  <a:srgbClr val="FFFF00"/>
                </a:highlight>
              </a:rPr>
              <a:t> </a:t>
            </a:r>
            <a:r>
              <a:rPr lang="it-IT" sz="1600" dirty="0" err="1">
                <a:solidFill>
                  <a:srgbClr val="FF0000"/>
                </a:solidFill>
                <a:highlight>
                  <a:srgbClr val="FFFF00"/>
                </a:highlight>
              </a:rPr>
              <a:t>antennas</a:t>
            </a:r>
            <a:endParaRPr lang="it-IT" sz="1600" dirty="0">
              <a:solidFill>
                <a:srgbClr val="FF0000"/>
              </a:solidFill>
              <a:highlight>
                <a:srgbClr val="FFFF00"/>
              </a:highlight>
            </a:endParaRPr>
          </a:p>
        </p:txBody>
      </p:sp>
      <p:cxnSp>
        <p:nvCxnSpPr>
          <p:cNvPr id="9" name="Connettore diritto a freccia 10">
            <a:extLst>
              <a:ext uri="{FF2B5EF4-FFF2-40B4-BE49-F238E27FC236}">
                <a16:creationId xmlns:a16="http://schemas.microsoft.com/office/drawing/2014/main" id="{A1A2AF87-E66B-D498-A6D3-E1D46F861D7D}"/>
              </a:ext>
            </a:extLst>
          </p:cNvPr>
          <p:cNvCxnSpPr/>
          <p:nvPr/>
        </p:nvCxnSpPr>
        <p:spPr>
          <a:xfrm>
            <a:off x="8728198" y="2120107"/>
            <a:ext cx="0" cy="779929"/>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onnettore diritto a freccia 11">
            <a:extLst>
              <a:ext uri="{FF2B5EF4-FFF2-40B4-BE49-F238E27FC236}">
                <a16:creationId xmlns:a16="http://schemas.microsoft.com/office/drawing/2014/main" id="{98165751-08A8-A956-5771-B14081789F6A}"/>
              </a:ext>
            </a:extLst>
          </p:cNvPr>
          <p:cNvCxnSpPr/>
          <p:nvPr/>
        </p:nvCxnSpPr>
        <p:spPr>
          <a:xfrm>
            <a:off x="10252198" y="2120107"/>
            <a:ext cx="0" cy="779929"/>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5A55A16-6ACD-5A9F-92A1-4981A5FC95D2}"/>
              </a:ext>
            </a:extLst>
          </p:cNvPr>
          <p:cNvSpPr txBox="1"/>
          <p:nvPr/>
        </p:nvSpPr>
        <p:spPr>
          <a:xfrm>
            <a:off x="0" y="6032938"/>
            <a:ext cx="985013" cy="523220"/>
          </a:xfrm>
          <a:prstGeom prst="rect">
            <a:avLst/>
          </a:prstGeom>
          <a:noFill/>
        </p:spPr>
        <p:txBody>
          <a:bodyPr wrap="none" rtlCol="0">
            <a:spAutoFit/>
          </a:bodyPr>
          <a:lstStyle/>
          <a:p>
            <a:pPr algn="l"/>
            <a:r>
              <a:rPr lang="fi-FI" sz="2800" b="1" dirty="0"/>
              <a:t>ENEA</a:t>
            </a:r>
          </a:p>
        </p:txBody>
      </p:sp>
    </p:spTree>
    <p:extLst>
      <p:ext uri="{BB962C8B-B14F-4D97-AF65-F5344CB8AC3E}">
        <p14:creationId xmlns:p14="http://schemas.microsoft.com/office/powerpoint/2010/main" val="2256331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E24332-7E4E-0761-CF93-114C282BB36C}"/>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sp>
        <p:nvSpPr>
          <p:cNvPr id="4" name="Footer Placeholder 3">
            <a:extLst>
              <a:ext uri="{FF2B5EF4-FFF2-40B4-BE49-F238E27FC236}">
                <a16:creationId xmlns:a16="http://schemas.microsoft.com/office/drawing/2014/main" id="{B972F348-DD1D-85C5-A6A3-A4BDCEF9BDE8}"/>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itel 1">
            <a:extLst>
              <a:ext uri="{FF2B5EF4-FFF2-40B4-BE49-F238E27FC236}">
                <a16:creationId xmlns:a16="http://schemas.microsoft.com/office/drawing/2014/main" id="{8E8EDFD3-4E72-9F3C-E153-D81839004C0F}"/>
              </a:ext>
            </a:extLst>
          </p:cNvPr>
          <p:cNvSpPr>
            <a:spLocks noGrp="1"/>
          </p:cNvSpPr>
          <p:nvPr>
            <p:ph type="title"/>
          </p:nvPr>
        </p:nvSpPr>
        <p:spPr>
          <a:xfrm>
            <a:off x="983431" y="192515"/>
            <a:ext cx="11124485" cy="457200"/>
          </a:xfrm>
        </p:spPr>
        <p:txBody>
          <a:bodyPr/>
          <a:lstStyle/>
          <a:p>
            <a:r>
              <a:rPr lang="de-DE" dirty="0" err="1"/>
              <a:t>Example</a:t>
            </a:r>
            <a:r>
              <a:rPr lang="de-DE" dirty="0"/>
              <a:t> of SP B.1 </a:t>
            </a:r>
            <a:r>
              <a:rPr lang="de-DE" dirty="0" err="1"/>
              <a:t>Activities</a:t>
            </a:r>
            <a:r>
              <a:rPr lang="de-DE" dirty="0"/>
              <a:t> </a:t>
            </a:r>
            <a:br>
              <a:rPr lang="de-DE" dirty="0"/>
            </a:br>
            <a:r>
              <a:rPr lang="de-DE" dirty="0"/>
              <a:t>D003: </a:t>
            </a:r>
            <a:r>
              <a:rPr lang="en-US" sz="2600" spc="-15" dirty="0">
                <a:latin typeface="Calibri" panose="020F0502020204030204" pitchFamily="34" charset="0"/>
                <a:cs typeface="Calibri" panose="020F0502020204030204" pitchFamily="34" charset="0"/>
              </a:rPr>
              <a:t>E</a:t>
            </a:r>
            <a:r>
              <a:rPr lang="en-US" sz="2600" spc="-15" dirty="0">
                <a:latin typeface="Calibri" panose="020F0502020204030204" pitchFamily="34" charset="0"/>
                <a:ea typeface="Times New Roman" panose="02020603050405020304" pitchFamily="18" charset="0"/>
                <a:cs typeface="Calibri" panose="020F0502020204030204" pitchFamily="34" charset="0"/>
              </a:rPr>
              <a:t>rosion and re-deposition rates for W and B reference layers on PSI-2</a:t>
            </a:r>
            <a:endParaRPr lang="de-DE" sz="2600" dirty="0"/>
          </a:p>
        </p:txBody>
      </p:sp>
      <p:sp>
        <p:nvSpPr>
          <p:cNvPr id="6" name="Textfeld 5">
            <a:extLst>
              <a:ext uri="{FF2B5EF4-FFF2-40B4-BE49-F238E27FC236}">
                <a16:creationId xmlns:a16="http://schemas.microsoft.com/office/drawing/2014/main" id="{B58684AF-BC7E-1C97-CF87-765D82EFA011}"/>
              </a:ext>
            </a:extLst>
          </p:cNvPr>
          <p:cNvSpPr txBox="1"/>
          <p:nvPr/>
        </p:nvSpPr>
        <p:spPr>
          <a:xfrm>
            <a:off x="275351" y="1192110"/>
            <a:ext cx="5509445" cy="5170646"/>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de-DE" sz="2000" b="1" dirty="0">
                <a:solidFill>
                  <a:srgbClr val="FF0000"/>
                </a:solidFill>
                <a:cs typeface="Arial" panose="020B0604020202020204" pitchFamily="34" charset="0"/>
              </a:rPr>
              <a:t>High </a:t>
            </a:r>
            <a:r>
              <a:rPr lang="de-DE" sz="2000" b="1" dirty="0" err="1">
                <a:solidFill>
                  <a:srgbClr val="FF0000"/>
                </a:solidFill>
                <a:cs typeface="Arial" panose="020B0604020202020204" pitchFamily="34" charset="0"/>
              </a:rPr>
              <a:t>resolution</a:t>
            </a:r>
            <a:r>
              <a:rPr lang="de-DE" sz="2000" b="1" dirty="0">
                <a:solidFill>
                  <a:srgbClr val="FF0000"/>
                </a:solidFill>
                <a:cs typeface="Arial" panose="020B0604020202020204" pitchFamily="34" charset="0"/>
              </a:rPr>
              <a:t> (HRS) and </a:t>
            </a:r>
            <a:r>
              <a:rPr lang="de-DE" sz="2000" b="1" dirty="0" err="1">
                <a:solidFill>
                  <a:srgbClr val="FF0000"/>
                </a:solidFill>
                <a:cs typeface="Arial" panose="020B0604020202020204" pitchFamily="34" charset="0"/>
              </a:rPr>
              <a:t>imaging</a:t>
            </a:r>
            <a:r>
              <a:rPr lang="de-DE" sz="2000" b="1" dirty="0">
                <a:solidFill>
                  <a:srgbClr val="FF0000"/>
                </a:solidFill>
                <a:cs typeface="Arial" panose="020B0604020202020204" pitchFamily="34" charset="0"/>
              </a:rPr>
              <a:t> </a:t>
            </a:r>
            <a:r>
              <a:rPr lang="de-DE" sz="2000" b="1" dirty="0" err="1">
                <a:solidFill>
                  <a:srgbClr val="FF0000"/>
                </a:solidFill>
                <a:cs typeface="Arial" panose="020B0604020202020204" pitchFamily="34" charset="0"/>
              </a:rPr>
              <a:t>spectroscopy</a:t>
            </a:r>
            <a:r>
              <a:rPr lang="de-DE" sz="2000" b="1" dirty="0">
                <a:solidFill>
                  <a:srgbClr val="FF0000"/>
                </a:solidFill>
                <a:cs typeface="Arial" panose="020B0604020202020204" pitchFamily="34" charset="0"/>
              </a:rPr>
              <a:t> (IS) </a:t>
            </a:r>
            <a:r>
              <a:rPr lang="de-DE" sz="2000" dirty="0" err="1">
                <a:cs typeface="Arial" panose="020B0604020202020204" pitchFamily="34" charset="0"/>
              </a:rPr>
              <a:t>to</a:t>
            </a:r>
            <a:r>
              <a:rPr lang="de-DE" sz="2000" dirty="0">
                <a:cs typeface="Arial" panose="020B0604020202020204" pitchFamily="34" charset="0"/>
              </a:rPr>
              <a:t> </a:t>
            </a:r>
            <a:r>
              <a:rPr lang="de-DE" sz="2000" dirty="0" err="1">
                <a:cs typeface="Arial" panose="020B0604020202020204" pitchFamily="34" charset="0"/>
              </a:rPr>
              <a:t>be</a:t>
            </a:r>
            <a:r>
              <a:rPr lang="de-DE" sz="2000" dirty="0">
                <a:cs typeface="Arial" panose="020B0604020202020204" pitchFamily="34" charset="0"/>
              </a:rPr>
              <a:t> </a:t>
            </a:r>
            <a:r>
              <a:rPr lang="de-DE" sz="2000" dirty="0" err="1">
                <a:cs typeface="Arial" panose="020B0604020202020204" pitchFamily="34" charset="0"/>
              </a:rPr>
              <a:t>applied</a:t>
            </a:r>
            <a:r>
              <a:rPr lang="de-DE" sz="2000" dirty="0">
                <a:cs typeface="Arial" panose="020B0604020202020204" pitchFamily="34" charset="0"/>
              </a:rPr>
              <a:t> for </a:t>
            </a:r>
            <a:r>
              <a:rPr lang="de-DE" sz="2000" dirty="0" err="1">
                <a:cs typeface="Arial" panose="020B0604020202020204" pitchFamily="34" charset="0"/>
              </a:rPr>
              <a:t>bulk</a:t>
            </a:r>
            <a:r>
              <a:rPr lang="de-DE" sz="2000" dirty="0">
                <a:cs typeface="Arial" panose="020B0604020202020204" pitchFamily="34" charset="0"/>
              </a:rPr>
              <a:t> and </a:t>
            </a:r>
            <a:r>
              <a:rPr lang="de-DE" sz="2000" dirty="0" err="1">
                <a:cs typeface="Arial" panose="020B0604020202020204" pitchFamily="34" charset="0"/>
              </a:rPr>
              <a:t>re-deposited</a:t>
            </a:r>
            <a:r>
              <a:rPr lang="de-DE" sz="2000" dirty="0">
                <a:cs typeface="Arial" panose="020B0604020202020204" pitchFamily="34" charset="0"/>
              </a:rPr>
              <a:t> W and B </a:t>
            </a:r>
            <a:r>
              <a:rPr lang="de-DE" sz="2000" dirty="0" err="1">
                <a:cs typeface="Arial" panose="020B0604020202020204" pitchFamily="34" charset="0"/>
              </a:rPr>
              <a:t>layers</a:t>
            </a:r>
            <a:r>
              <a:rPr lang="de-DE" sz="2000" dirty="0">
                <a:cs typeface="Arial" panose="020B0604020202020204" pitchFamily="34" charset="0"/>
              </a:rPr>
              <a:t> on PSI-2</a:t>
            </a:r>
          </a:p>
          <a:p>
            <a:pPr marL="285750" indent="-285750">
              <a:spcBef>
                <a:spcPts val="600"/>
              </a:spcBef>
              <a:spcAft>
                <a:spcPts val="600"/>
              </a:spcAft>
              <a:buFont typeface="Arial" panose="020B0604020202020204" pitchFamily="34" charset="0"/>
              <a:buChar char="•"/>
            </a:pPr>
            <a:r>
              <a:rPr lang="de-DE" sz="2000" dirty="0" err="1">
                <a:cs typeface="Arial" panose="020B0604020202020204" pitchFamily="34" charset="0"/>
              </a:rPr>
              <a:t>Determining</a:t>
            </a:r>
            <a:r>
              <a:rPr lang="de-DE" sz="2000" dirty="0">
                <a:cs typeface="Arial" panose="020B0604020202020204" pitchFamily="34" charset="0"/>
              </a:rPr>
              <a:t> </a:t>
            </a:r>
            <a:r>
              <a:rPr lang="de-DE" sz="2000" b="1" dirty="0" err="1">
                <a:solidFill>
                  <a:srgbClr val="0070C0"/>
                </a:solidFill>
                <a:cs typeface="Arial" panose="020B0604020202020204" pitchFamily="34" charset="0"/>
              </a:rPr>
              <a:t>sputtering</a:t>
            </a:r>
            <a:r>
              <a:rPr lang="de-DE" sz="2000" b="1" dirty="0">
                <a:solidFill>
                  <a:srgbClr val="0070C0"/>
                </a:solidFill>
                <a:cs typeface="Arial" panose="020B0604020202020204" pitchFamily="34" charset="0"/>
              </a:rPr>
              <a:t> </a:t>
            </a:r>
            <a:r>
              <a:rPr lang="de-DE" sz="2000" b="1" dirty="0" err="1">
                <a:solidFill>
                  <a:srgbClr val="0070C0"/>
                </a:solidFill>
                <a:cs typeface="Arial" panose="020B0604020202020204" pitchFamily="34" charset="0"/>
              </a:rPr>
              <a:t>rates</a:t>
            </a:r>
            <a:r>
              <a:rPr lang="de-DE" sz="2000" b="1" dirty="0">
                <a:solidFill>
                  <a:srgbClr val="0070C0"/>
                </a:solidFill>
                <a:cs typeface="Arial" panose="020B0604020202020204" pitchFamily="34" charset="0"/>
              </a:rPr>
              <a:t> </a:t>
            </a:r>
            <a:r>
              <a:rPr lang="de-DE" sz="2000" dirty="0" err="1">
                <a:cs typeface="Arial" panose="020B0604020202020204" pitchFamily="34" charset="0"/>
              </a:rPr>
              <a:t>of</a:t>
            </a:r>
            <a:r>
              <a:rPr lang="de-DE" sz="2000" dirty="0">
                <a:cs typeface="Arial" panose="020B0604020202020204" pitchFamily="34" charset="0"/>
              </a:rPr>
              <a:t> W+B </a:t>
            </a:r>
            <a:r>
              <a:rPr lang="de-DE" sz="2000" dirty="0" err="1">
                <a:cs typeface="Arial" panose="020B0604020202020204" pitchFamily="34" charset="0"/>
              </a:rPr>
              <a:t>layers</a:t>
            </a:r>
            <a:r>
              <a:rPr lang="de-DE" sz="2000" dirty="0">
                <a:cs typeface="Arial" panose="020B0604020202020204" pitchFamily="34" charset="0"/>
              </a:rPr>
              <a:t> in PSI-2</a:t>
            </a:r>
          </a:p>
          <a:p>
            <a:pPr marL="285750" indent="-285750">
              <a:spcBef>
                <a:spcPts val="600"/>
              </a:spcBef>
              <a:spcAft>
                <a:spcPts val="600"/>
              </a:spcAft>
              <a:buFont typeface="Arial" panose="020B0604020202020204" pitchFamily="34" charset="0"/>
              <a:buChar char="•"/>
            </a:pPr>
            <a:r>
              <a:rPr lang="de-DE" sz="2000" dirty="0">
                <a:cs typeface="Arial" panose="020B0604020202020204" pitchFamily="34" charset="0"/>
              </a:rPr>
              <a:t>Analysis </a:t>
            </a:r>
            <a:r>
              <a:rPr lang="de-DE" sz="2000" dirty="0" err="1">
                <a:cs typeface="Arial" panose="020B0604020202020204" pitchFamily="34" charset="0"/>
              </a:rPr>
              <a:t>of</a:t>
            </a:r>
            <a:r>
              <a:rPr lang="de-DE" sz="2000" dirty="0">
                <a:cs typeface="Arial" panose="020B0604020202020204" pitchFamily="34" charset="0"/>
              </a:rPr>
              <a:t> </a:t>
            </a:r>
            <a:r>
              <a:rPr lang="de-DE" sz="2000" b="1" dirty="0">
                <a:solidFill>
                  <a:srgbClr val="FF0000"/>
                </a:solidFill>
                <a:cs typeface="Arial" panose="020B0604020202020204" pitchFamily="34" charset="0"/>
              </a:rPr>
              <a:t>B I and BD </a:t>
            </a:r>
            <a:r>
              <a:rPr lang="de-DE" sz="2000" b="1" dirty="0" err="1">
                <a:solidFill>
                  <a:srgbClr val="FF0000"/>
                </a:solidFill>
                <a:cs typeface="Arial" panose="020B0604020202020204" pitchFamily="34" charset="0"/>
              </a:rPr>
              <a:t>lines</a:t>
            </a:r>
            <a:r>
              <a:rPr lang="de-DE" sz="2000" b="1" dirty="0">
                <a:solidFill>
                  <a:srgbClr val="FF0000"/>
                </a:solidFill>
                <a:cs typeface="Arial" panose="020B0604020202020204" pitchFamily="34" charset="0"/>
              </a:rPr>
              <a:t> </a:t>
            </a:r>
            <a:r>
              <a:rPr lang="de-DE" sz="2000" dirty="0">
                <a:cs typeface="Arial" panose="020B0604020202020204" pitchFamily="34" charset="0"/>
              </a:rPr>
              <a:t>in UV/VIS at different D </a:t>
            </a:r>
            <a:r>
              <a:rPr lang="de-DE" sz="2000" dirty="0" err="1">
                <a:cs typeface="Arial" panose="020B0604020202020204" pitchFamily="34" charset="0"/>
              </a:rPr>
              <a:t>fluxes</a:t>
            </a:r>
            <a:endParaRPr lang="de-DE" sz="2000" dirty="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de-DE" sz="2000" dirty="0" err="1">
                <a:cs typeface="Arial" panose="020B0604020202020204" pitchFamily="34" charset="0"/>
              </a:rPr>
              <a:t>Discrimination</a:t>
            </a:r>
            <a:r>
              <a:rPr lang="de-DE" sz="2000" dirty="0">
                <a:cs typeface="Arial" panose="020B0604020202020204" pitchFamily="34" charset="0"/>
              </a:rPr>
              <a:t> </a:t>
            </a:r>
            <a:r>
              <a:rPr lang="de-DE" sz="2000" dirty="0" err="1">
                <a:cs typeface="Arial" panose="020B0604020202020204" pitchFamily="34" charset="0"/>
              </a:rPr>
              <a:t>between</a:t>
            </a:r>
            <a:r>
              <a:rPr lang="de-DE" sz="2000" dirty="0">
                <a:cs typeface="Arial" panose="020B0604020202020204" pitchFamily="34" charset="0"/>
              </a:rPr>
              <a:t> </a:t>
            </a:r>
            <a:r>
              <a:rPr lang="de-DE" sz="2000" dirty="0" err="1">
                <a:cs typeface="Arial" panose="020B0604020202020204" pitchFamily="34" charset="0"/>
              </a:rPr>
              <a:t>chemical</a:t>
            </a:r>
            <a:r>
              <a:rPr lang="de-DE" sz="2000" dirty="0">
                <a:cs typeface="Arial" panose="020B0604020202020204" pitchFamily="34" charset="0"/>
              </a:rPr>
              <a:t> and </a:t>
            </a:r>
            <a:r>
              <a:rPr lang="de-DE" sz="2000" dirty="0" err="1">
                <a:cs typeface="Arial" panose="020B0604020202020204" pitchFamily="34" charset="0"/>
              </a:rPr>
              <a:t>physical</a:t>
            </a:r>
            <a:r>
              <a:rPr lang="de-DE" sz="2000" dirty="0">
                <a:cs typeface="Arial" panose="020B0604020202020204" pitchFamily="34" charset="0"/>
              </a:rPr>
              <a:t> </a:t>
            </a:r>
            <a:r>
              <a:rPr lang="de-DE" sz="2000" dirty="0" err="1">
                <a:cs typeface="Arial" panose="020B0604020202020204" pitchFamily="34" charset="0"/>
              </a:rPr>
              <a:t>erosion</a:t>
            </a:r>
            <a:endParaRPr lang="de-DE" sz="2000" dirty="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de-DE" sz="2000" dirty="0" err="1">
                <a:cs typeface="Arial" panose="020B0604020202020204" pitchFamily="34" charset="0"/>
              </a:rPr>
              <a:t>Measurements</a:t>
            </a:r>
            <a:r>
              <a:rPr lang="de-DE" sz="2000" dirty="0">
                <a:cs typeface="Arial" panose="020B0604020202020204" pitchFamily="34" charset="0"/>
              </a:rPr>
              <a:t> </a:t>
            </a:r>
            <a:r>
              <a:rPr lang="de-DE" sz="2000" dirty="0" err="1">
                <a:cs typeface="Arial" panose="020B0604020202020204" pitchFamily="34" charset="0"/>
              </a:rPr>
              <a:t>of</a:t>
            </a:r>
            <a:r>
              <a:rPr lang="de-DE" sz="2000" dirty="0">
                <a:cs typeface="Arial" panose="020B0604020202020204" pitchFamily="34" charset="0"/>
              </a:rPr>
              <a:t> </a:t>
            </a:r>
            <a:r>
              <a:rPr lang="de-DE" sz="2000" dirty="0" err="1">
                <a:cs typeface="Arial" panose="020B0604020202020204" pitchFamily="34" charset="0"/>
              </a:rPr>
              <a:t>energy</a:t>
            </a:r>
            <a:r>
              <a:rPr lang="de-DE" sz="2000" dirty="0">
                <a:cs typeface="Arial" panose="020B0604020202020204" pitchFamily="34" charset="0"/>
              </a:rPr>
              <a:t> and angular </a:t>
            </a:r>
            <a:r>
              <a:rPr lang="de-DE" sz="2000" dirty="0" err="1">
                <a:cs typeface="Arial" panose="020B0604020202020204" pitchFamily="34" charset="0"/>
              </a:rPr>
              <a:t>distribution</a:t>
            </a:r>
            <a:r>
              <a:rPr lang="de-DE" sz="2000" dirty="0">
                <a:cs typeface="Arial" panose="020B0604020202020204" pitchFamily="34" charset="0"/>
              </a:rPr>
              <a:t> </a:t>
            </a:r>
            <a:r>
              <a:rPr lang="de-DE" sz="2000" dirty="0" err="1">
                <a:cs typeface="Arial" panose="020B0604020202020204" pitchFamily="34" charset="0"/>
              </a:rPr>
              <a:t>of</a:t>
            </a:r>
            <a:r>
              <a:rPr lang="de-DE" sz="2000" dirty="0">
                <a:cs typeface="Arial" panose="020B0604020202020204" pitchFamily="34" charset="0"/>
              </a:rPr>
              <a:t> B I </a:t>
            </a:r>
            <a:r>
              <a:rPr lang="de-DE" sz="2000" dirty="0" err="1">
                <a:cs typeface="Arial" panose="020B0604020202020204" pitchFamily="34" charset="0"/>
              </a:rPr>
              <a:t>lines</a:t>
            </a:r>
            <a:endParaRPr lang="de-DE" sz="2000" dirty="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de-DE" sz="2000" dirty="0">
                <a:cs typeface="Arial" panose="020B0604020202020204" pitchFamily="34" charset="0"/>
              </a:rPr>
              <a:t>Erosion </a:t>
            </a:r>
            <a:r>
              <a:rPr lang="de-DE" sz="2000" dirty="0" err="1">
                <a:cs typeface="Arial" panose="020B0604020202020204" pitchFamily="34" charset="0"/>
              </a:rPr>
              <a:t>rates</a:t>
            </a:r>
            <a:r>
              <a:rPr lang="de-DE" sz="2000" dirty="0">
                <a:cs typeface="Arial" panose="020B0604020202020204" pitchFamily="34" charset="0"/>
              </a:rPr>
              <a:t> </a:t>
            </a:r>
            <a:r>
              <a:rPr lang="de-DE" sz="2000" dirty="0" err="1">
                <a:cs typeface="Arial" panose="020B0604020202020204" pitchFamily="34" charset="0"/>
              </a:rPr>
              <a:t>of</a:t>
            </a:r>
            <a:r>
              <a:rPr lang="de-DE" sz="2000" dirty="0">
                <a:cs typeface="Arial" panose="020B0604020202020204" pitchFamily="34" charset="0"/>
              </a:rPr>
              <a:t> W in linear </a:t>
            </a:r>
            <a:r>
              <a:rPr lang="de-DE" sz="2000" dirty="0" err="1">
                <a:cs typeface="Arial" panose="020B0604020202020204" pitchFamily="34" charset="0"/>
              </a:rPr>
              <a:t>cross</a:t>
            </a:r>
            <a:r>
              <a:rPr lang="de-DE" sz="2000" dirty="0">
                <a:cs typeface="Arial" panose="020B0604020202020204" pitchFamily="34" charset="0"/>
              </a:rPr>
              <a:t> </a:t>
            </a:r>
            <a:r>
              <a:rPr lang="de-DE" sz="2000" dirty="0" err="1">
                <a:cs typeface="Arial" panose="020B0604020202020204" pitchFamily="34" charset="0"/>
              </a:rPr>
              <a:t>machine</a:t>
            </a:r>
            <a:r>
              <a:rPr lang="de-DE" sz="2000" dirty="0">
                <a:cs typeface="Arial" panose="020B0604020202020204" pitchFamily="34" charset="0"/>
              </a:rPr>
              <a:t> </a:t>
            </a:r>
            <a:r>
              <a:rPr lang="fi-FI" sz="2000" dirty="0">
                <a:cs typeface="Arial" panose="020B0604020202020204" pitchFamily="34" charset="0"/>
              </a:rPr>
              <a:t>comparison study by </a:t>
            </a:r>
            <a:r>
              <a:rPr lang="fi-FI" sz="2000" b="1" dirty="0">
                <a:solidFill>
                  <a:srgbClr val="0070C0"/>
                </a:solidFill>
                <a:cs typeface="Arial" panose="020B0604020202020204" pitchFamily="34" charset="0"/>
              </a:rPr>
              <a:t>impact of different gases such as Ar </a:t>
            </a:r>
            <a:r>
              <a:rPr lang="fi-FI" sz="2000" b="1" dirty="0" err="1">
                <a:solidFill>
                  <a:srgbClr val="0070C0"/>
                </a:solidFill>
                <a:cs typeface="Arial" panose="020B0604020202020204" pitchFamily="34" charset="0"/>
              </a:rPr>
              <a:t>or</a:t>
            </a:r>
            <a:r>
              <a:rPr lang="fi-FI" sz="2000" b="1" dirty="0">
                <a:solidFill>
                  <a:srgbClr val="0070C0"/>
                </a:solidFill>
                <a:cs typeface="Arial" panose="020B0604020202020204" pitchFamily="34" charset="0"/>
              </a:rPr>
              <a:t> Ne</a:t>
            </a:r>
            <a:endParaRPr lang="fi-FI" sz="2000" dirty="0">
              <a:cs typeface="Arial" panose="020B0604020202020204" pitchFamily="34" charset="0"/>
            </a:endParaRPr>
          </a:p>
        </p:txBody>
      </p:sp>
      <p:pic>
        <p:nvPicPr>
          <p:cNvPr id="7" name="Grafik 17">
            <a:extLst>
              <a:ext uri="{FF2B5EF4-FFF2-40B4-BE49-F238E27FC236}">
                <a16:creationId xmlns:a16="http://schemas.microsoft.com/office/drawing/2014/main" id="{F7D6DD2E-44BD-EA13-725B-14C9AD337F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6988" y="1142433"/>
            <a:ext cx="6066447" cy="2022148"/>
          </a:xfrm>
          <a:prstGeom prst="rect">
            <a:avLst/>
          </a:prstGeom>
        </p:spPr>
      </p:pic>
      <p:sp>
        <p:nvSpPr>
          <p:cNvPr id="8" name="Textfeld 2">
            <a:extLst>
              <a:ext uri="{FF2B5EF4-FFF2-40B4-BE49-F238E27FC236}">
                <a16:creationId xmlns:a16="http://schemas.microsoft.com/office/drawing/2014/main" id="{2B84B7BB-8286-2C36-40FC-E64C7F7EE859}"/>
              </a:ext>
            </a:extLst>
          </p:cNvPr>
          <p:cNvSpPr txBox="1"/>
          <p:nvPr/>
        </p:nvSpPr>
        <p:spPr>
          <a:xfrm>
            <a:off x="7774125" y="838206"/>
            <a:ext cx="3416320" cy="369332"/>
          </a:xfrm>
          <a:prstGeom prst="rect">
            <a:avLst/>
          </a:prstGeom>
          <a:noFill/>
        </p:spPr>
        <p:txBody>
          <a:bodyPr wrap="none" rtlCol="0">
            <a:spAutoFit/>
          </a:bodyPr>
          <a:lstStyle/>
          <a:p>
            <a:r>
              <a:rPr lang="de-DE" b="1" dirty="0"/>
              <a:t>Emission </a:t>
            </a:r>
            <a:r>
              <a:rPr lang="de-DE" b="1" dirty="0" err="1"/>
              <a:t>of</a:t>
            </a:r>
            <a:r>
              <a:rPr lang="de-DE" b="1" dirty="0"/>
              <a:t> BD </a:t>
            </a:r>
            <a:r>
              <a:rPr lang="de-DE" b="1" dirty="0" err="1"/>
              <a:t>molecules</a:t>
            </a:r>
            <a:r>
              <a:rPr lang="de-DE" b="1" dirty="0"/>
              <a:t> @ PSI-2</a:t>
            </a:r>
          </a:p>
        </p:txBody>
      </p:sp>
      <p:pic>
        <p:nvPicPr>
          <p:cNvPr id="9" name="Grafik 19" descr="Ein Bild, das Text, Reihe, Diagramm, Schrift enthält.&#10;&#10;KI-generierte Inhalte können fehlerhaft sein.">
            <a:extLst>
              <a:ext uri="{FF2B5EF4-FFF2-40B4-BE49-F238E27FC236}">
                <a16:creationId xmlns:a16="http://schemas.microsoft.com/office/drawing/2014/main" id="{04B19573-A1D3-FBDA-E247-5718D60BE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7666" y="3657299"/>
            <a:ext cx="6300784" cy="1968995"/>
          </a:xfrm>
          <a:prstGeom prst="rect">
            <a:avLst/>
          </a:prstGeom>
        </p:spPr>
      </p:pic>
      <p:sp>
        <p:nvSpPr>
          <p:cNvPr id="10" name="Textfeld 3">
            <a:extLst>
              <a:ext uri="{FF2B5EF4-FFF2-40B4-BE49-F238E27FC236}">
                <a16:creationId xmlns:a16="http://schemas.microsoft.com/office/drawing/2014/main" id="{6E46C1AF-2F50-692B-FE91-6DD2742ED6EE}"/>
              </a:ext>
            </a:extLst>
          </p:cNvPr>
          <p:cNvSpPr txBox="1"/>
          <p:nvPr/>
        </p:nvSpPr>
        <p:spPr>
          <a:xfrm>
            <a:off x="7701701" y="3256029"/>
            <a:ext cx="3561168" cy="369332"/>
          </a:xfrm>
          <a:prstGeom prst="rect">
            <a:avLst/>
          </a:prstGeom>
          <a:noFill/>
        </p:spPr>
        <p:txBody>
          <a:bodyPr wrap="none" rtlCol="0">
            <a:spAutoFit/>
          </a:bodyPr>
          <a:lstStyle/>
          <a:p>
            <a:r>
              <a:rPr lang="de-DE" b="1" dirty="0"/>
              <a:t>Time-</a:t>
            </a:r>
            <a:r>
              <a:rPr lang="de-DE" b="1" dirty="0" err="1"/>
              <a:t>of</a:t>
            </a:r>
            <a:r>
              <a:rPr lang="de-DE" b="1" dirty="0"/>
              <a:t>-Flight Experiments @PSI-2 </a:t>
            </a:r>
          </a:p>
        </p:txBody>
      </p:sp>
      <p:sp>
        <p:nvSpPr>
          <p:cNvPr id="11" name="Textfeld 4">
            <a:extLst>
              <a:ext uri="{FF2B5EF4-FFF2-40B4-BE49-F238E27FC236}">
                <a16:creationId xmlns:a16="http://schemas.microsoft.com/office/drawing/2014/main" id="{3CFB2965-7918-2377-C2E2-6CA4151E147A}"/>
              </a:ext>
            </a:extLst>
          </p:cNvPr>
          <p:cNvSpPr txBox="1"/>
          <p:nvPr/>
        </p:nvSpPr>
        <p:spPr>
          <a:xfrm>
            <a:off x="6717786" y="5757832"/>
            <a:ext cx="5390130" cy="523220"/>
          </a:xfrm>
          <a:prstGeom prst="rect">
            <a:avLst/>
          </a:prstGeom>
          <a:noFill/>
        </p:spPr>
        <p:txBody>
          <a:bodyPr wrap="none" rtlCol="0">
            <a:spAutoFit/>
          </a:bodyPr>
          <a:lstStyle/>
          <a:p>
            <a:r>
              <a:rPr lang="de-DE" sz="1400" i="1" dirty="0" err="1"/>
              <a:t>Sputtering</a:t>
            </a:r>
            <a:r>
              <a:rPr lang="de-DE" sz="1400" i="1" dirty="0"/>
              <a:t> </a:t>
            </a:r>
            <a:r>
              <a:rPr lang="de-DE" sz="1400" i="1" dirty="0" err="1"/>
              <a:t>of</a:t>
            </a:r>
            <a:r>
              <a:rPr lang="de-DE" sz="1400" i="1" dirty="0"/>
              <a:t> W(</a:t>
            </a:r>
            <a:r>
              <a:rPr lang="de-DE" sz="1400" i="1" dirty="0" err="1"/>
              <a:t>poly</a:t>
            </a:r>
            <a:r>
              <a:rPr lang="de-DE" sz="1400" i="1" dirty="0"/>
              <a:t>) (solid </a:t>
            </a:r>
            <a:r>
              <a:rPr lang="de-DE" sz="1400" i="1" dirty="0" err="1"/>
              <a:t>lines</a:t>
            </a:r>
            <a:r>
              <a:rPr lang="de-DE" sz="1400" i="1" dirty="0"/>
              <a:t>) and W(111) (</a:t>
            </a:r>
            <a:r>
              <a:rPr lang="de-DE" sz="1400" i="1" dirty="0" err="1"/>
              <a:t>dashed</a:t>
            </a:r>
            <a:r>
              <a:rPr lang="de-DE" sz="1400" i="1" dirty="0"/>
              <a:t> </a:t>
            </a:r>
            <a:r>
              <a:rPr lang="de-DE" sz="1400" i="1" dirty="0" err="1"/>
              <a:t>lines</a:t>
            </a:r>
            <a:r>
              <a:rPr lang="de-DE" sz="1400" i="1" dirty="0"/>
              <a:t>) </a:t>
            </a:r>
            <a:r>
              <a:rPr lang="de-DE" sz="1400" i="1" dirty="0" err="1"/>
              <a:t>by</a:t>
            </a:r>
            <a:r>
              <a:rPr lang="de-DE" sz="1400" i="1" dirty="0"/>
              <a:t> Ne </a:t>
            </a:r>
            <a:r>
              <a:rPr lang="de-DE" sz="1400" i="1" dirty="0" err="1"/>
              <a:t>ions</a:t>
            </a:r>
            <a:r>
              <a:rPr lang="de-DE" sz="1400" i="1" dirty="0"/>
              <a:t>.</a:t>
            </a:r>
          </a:p>
          <a:p>
            <a:r>
              <a:rPr lang="de-DE" sz="1400" i="1" dirty="0"/>
              <a:t>Emission </a:t>
            </a:r>
            <a:r>
              <a:rPr lang="de-DE" sz="1400" i="1" dirty="0" err="1"/>
              <a:t>of</a:t>
            </a:r>
            <a:r>
              <a:rPr lang="de-DE" sz="1400" i="1" dirty="0"/>
              <a:t> </a:t>
            </a:r>
            <a:r>
              <a:rPr lang="de-DE" sz="1400" i="1" dirty="0" err="1"/>
              <a:t>spectral</a:t>
            </a:r>
            <a:r>
              <a:rPr lang="de-DE" sz="1400" i="1" dirty="0"/>
              <a:t> </a:t>
            </a:r>
            <a:r>
              <a:rPr lang="de-DE" sz="1400" i="1" dirty="0" err="1"/>
              <a:t>lines</a:t>
            </a:r>
            <a:r>
              <a:rPr lang="de-DE" sz="1400" i="1" dirty="0"/>
              <a:t> </a:t>
            </a:r>
            <a:r>
              <a:rPr lang="de-DE" sz="1400" i="1" dirty="0" err="1"/>
              <a:t>from</a:t>
            </a:r>
            <a:r>
              <a:rPr lang="de-DE" sz="1400" i="1" dirty="0"/>
              <a:t> different </a:t>
            </a:r>
            <a:r>
              <a:rPr lang="de-DE" sz="1400" i="1" dirty="0" err="1"/>
              <a:t>excited</a:t>
            </a:r>
            <a:r>
              <a:rPr lang="de-DE" sz="1400" i="1" dirty="0"/>
              <a:t> </a:t>
            </a:r>
            <a:r>
              <a:rPr lang="de-DE" sz="1400" i="1" dirty="0" err="1"/>
              <a:t>levels</a:t>
            </a:r>
            <a:r>
              <a:rPr lang="de-DE" sz="1400" i="1" dirty="0"/>
              <a:t> will </a:t>
            </a:r>
            <a:r>
              <a:rPr lang="de-DE" sz="1400" i="1" dirty="0" err="1"/>
              <a:t>be</a:t>
            </a:r>
            <a:r>
              <a:rPr lang="de-DE" sz="1400" i="1" dirty="0"/>
              <a:t> </a:t>
            </a:r>
            <a:r>
              <a:rPr lang="de-DE" sz="1400" i="1" dirty="0" err="1"/>
              <a:t>analyzed</a:t>
            </a:r>
            <a:endParaRPr lang="de-DE" sz="1400" i="1" dirty="0"/>
          </a:p>
        </p:txBody>
      </p:sp>
      <p:sp>
        <p:nvSpPr>
          <p:cNvPr id="12" name="TextBox 11">
            <a:extLst>
              <a:ext uri="{FF2B5EF4-FFF2-40B4-BE49-F238E27FC236}">
                <a16:creationId xmlns:a16="http://schemas.microsoft.com/office/drawing/2014/main" id="{E4E6257B-88A5-284B-D820-70111E95BF73}"/>
              </a:ext>
            </a:extLst>
          </p:cNvPr>
          <p:cNvSpPr txBox="1"/>
          <p:nvPr/>
        </p:nvSpPr>
        <p:spPr>
          <a:xfrm>
            <a:off x="0" y="6032938"/>
            <a:ext cx="637482" cy="523220"/>
          </a:xfrm>
          <a:prstGeom prst="rect">
            <a:avLst/>
          </a:prstGeom>
          <a:noFill/>
        </p:spPr>
        <p:txBody>
          <a:bodyPr wrap="none" rtlCol="0">
            <a:spAutoFit/>
          </a:bodyPr>
          <a:lstStyle/>
          <a:p>
            <a:pPr algn="l"/>
            <a:r>
              <a:rPr lang="fi-FI" sz="2800" b="1" dirty="0"/>
              <a:t>FZJ</a:t>
            </a:r>
          </a:p>
        </p:txBody>
      </p:sp>
    </p:spTree>
    <p:extLst>
      <p:ext uri="{BB962C8B-B14F-4D97-AF65-F5344CB8AC3E}">
        <p14:creationId xmlns:p14="http://schemas.microsoft.com/office/powerpoint/2010/main" val="2603992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852F2F-B9AB-657D-212D-1972530D7533}"/>
              </a:ext>
            </a:extLst>
          </p:cNvPr>
          <p:cNvSpPr>
            <a:spLocks noGrp="1"/>
          </p:cNvSpPr>
          <p:nvPr>
            <p:ph type="title"/>
          </p:nvPr>
        </p:nvSpPr>
        <p:spPr>
          <a:xfrm>
            <a:off x="983431" y="192515"/>
            <a:ext cx="11124485" cy="457200"/>
          </a:xfrm>
        </p:spPr>
        <p:txBody>
          <a:bodyPr/>
          <a:lstStyle/>
          <a:p>
            <a:r>
              <a:rPr lang="de-DE" dirty="0" err="1"/>
              <a:t>Example</a:t>
            </a:r>
            <a:r>
              <a:rPr lang="de-DE" dirty="0"/>
              <a:t> of SP B.1 </a:t>
            </a:r>
            <a:r>
              <a:rPr lang="de-DE" dirty="0" err="1"/>
              <a:t>Activities</a:t>
            </a:r>
            <a:r>
              <a:rPr lang="de-DE" dirty="0"/>
              <a:t> </a:t>
            </a:r>
            <a:br>
              <a:rPr lang="de-DE" dirty="0"/>
            </a:br>
            <a:r>
              <a:rPr lang="de-DE" sz="2400" dirty="0"/>
              <a:t>D004: </a:t>
            </a:r>
            <a:r>
              <a:rPr lang="en-US" sz="2400" dirty="0"/>
              <a:t>Effective sputtering yields of 2D/3D microstructures exposed on MAGNUM-PSI </a:t>
            </a:r>
            <a:endParaRPr lang="de-DE" sz="2400" dirty="0"/>
          </a:p>
        </p:txBody>
      </p:sp>
      <p:sp>
        <p:nvSpPr>
          <p:cNvPr id="4" name="Foliennummernplatzhalter 3">
            <a:extLst>
              <a:ext uri="{FF2B5EF4-FFF2-40B4-BE49-F238E27FC236}">
                <a16:creationId xmlns:a16="http://schemas.microsoft.com/office/drawing/2014/main" id="{FAD8102F-E09E-60CC-B018-8117FD1B15E3}"/>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sp>
        <p:nvSpPr>
          <p:cNvPr id="5" name="PlaceHolder 1">
            <a:extLst>
              <a:ext uri="{FF2B5EF4-FFF2-40B4-BE49-F238E27FC236}">
                <a16:creationId xmlns:a16="http://schemas.microsoft.com/office/drawing/2014/main" id="{47FA70A7-561C-1B77-0791-841FF42794B5}"/>
              </a:ext>
            </a:extLst>
          </p:cNvPr>
          <p:cNvSpPr txBox="1">
            <a:spLocks/>
          </p:cNvSpPr>
          <p:nvPr/>
        </p:nvSpPr>
        <p:spPr bwMode="auto">
          <a:xfrm>
            <a:off x="119336" y="982292"/>
            <a:ext cx="7295760" cy="5050646"/>
          </a:xfrm>
          <a:prstGeom prst="rect">
            <a:avLst/>
          </a:prstGeom>
          <a:noFill/>
          <a:ln w="0">
            <a:noFill/>
          </a:ln>
        </p:spPr>
        <p:txBody>
          <a:bodyPr vert="horz" lIns="0" tIns="0" rIns="0" bIns="0" rtlCol="0" anchor="t">
            <a:noAutofit/>
          </a:bodyPr>
          <a:lstStyle>
            <a:lvl1pPr algn="l" defTabSz="914400">
              <a:lnSpc>
                <a:spcPts val="3200"/>
              </a:lnSpc>
              <a:spcBef>
                <a:spcPts val="0"/>
              </a:spcBef>
              <a:buNone/>
              <a:defRPr sz="3200" b="1">
                <a:solidFill>
                  <a:schemeClr val="tx1"/>
                </a:solidFill>
                <a:latin typeface="Arial"/>
                <a:ea typeface="+mj-ea"/>
                <a:cs typeface="Arial"/>
              </a:defRPr>
            </a:lvl1pPr>
          </a:lstStyle>
          <a:p>
            <a:pPr marL="457200" indent="-343080">
              <a:lnSpc>
                <a:spcPct val="100000"/>
              </a:lnSpc>
              <a:buClr>
                <a:srgbClr val="02267E"/>
              </a:buClr>
              <a:buFont typeface="Century Gothic"/>
              <a:buChar char="●"/>
            </a:pPr>
            <a:r>
              <a:rPr lang="en-US" sz="1600" b="0" dirty="0">
                <a:latin typeface="+mn-lt"/>
                <a:ea typeface="Century Gothic"/>
              </a:rPr>
              <a:t>Tungsten impurity is a major threat for future reactors – efficient cooler for fusion-relevant plasma core temperatures. It can prevent reaching desired values of Q or e.g. high confinement mode</a:t>
            </a:r>
            <a:endParaRPr lang="en-GB" sz="1600" b="0" dirty="0">
              <a:latin typeface="+mn-lt"/>
            </a:endParaRPr>
          </a:p>
          <a:p>
            <a:pPr marL="457200" indent="-343080">
              <a:lnSpc>
                <a:spcPct val="100000"/>
              </a:lnSpc>
              <a:buClr>
                <a:srgbClr val="02267E"/>
              </a:buClr>
              <a:buFont typeface="Century Gothic"/>
              <a:buChar char="●"/>
            </a:pPr>
            <a:r>
              <a:rPr lang="en-US" sz="1600" b="0" dirty="0">
                <a:latin typeface="+mn-lt"/>
                <a:ea typeface="Century Gothic"/>
              </a:rPr>
              <a:t>Sputtering from plasma-wetted areas (e.g. </a:t>
            </a:r>
            <a:r>
              <a:rPr lang="en-US" sz="1600" b="0" dirty="0" err="1">
                <a:latin typeface="+mn-lt"/>
                <a:ea typeface="Century Gothic"/>
              </a:rPr>
              <a:t>divertor</a:t>
            </a:r>
            <a:r>
              <a:rPr lang="en-US" sz="1600" b="0" dirty="0">
                <a:latin typeface="+mn-lt"/>
                <a:ea typeface="Century Gothic"/>
              </a:rPr>
              <a:t> strike points) is often not the main problem  - W gets ionized close to the surface and then transported back onto the PFC</a:t>
            </a:r>
            <a:endParaRPr lang="en-GB" sz="1600" b="0" dirty="0">
              <a:latin typeface="+mn-lt"/>
            </a:endParaRPr>
          </a:p>
          <a:p>
            <a:pPr marL="457200" indent="-343080">
              <a:lnSpc>
                <a:spcPct val="100000"/>
              </a:lnSpc>
              <a:buClr>
                <a:srgbClr val="02267E"/>
              </a:buClr>
              <a:buFont typeface="Century Gothic"/>
              <a:buChar char="●"/>
            </a:pPr>
            <a:r>
              <a:rPr lang="en-US" sz="1600" dirty="0">
                <a:latin typeface="+mn-lt"/>
                <a:ea typeface="Century Gothic"/>
              </a:rPr>
              <a:t>Tungsten PFCs with poor contact with plasma</a:t>
            </a:r>
            <a:r>
              <a:rPr lang="en-US" sz="1600" b="0" dirty="0">
                <a:latin typeface="+mn-lt"/>
                <a:ea typeface="Century Gothic"/>
              </a:rPr>
              <a:t> (low </a:t>
            </a:r>
            <a:r>
              <a:rPr lang="en-US" sz="1600" b="0" dirty="0" err="1">
                <a:latin typeface="+mn-lt"/>
                <a:ea typeface="Century Gothic"/>
              </a:rPr>
              <a:t>T</a:t>
            </a:r>
            <a:r>
              <a:rPr lang="en-US" sz="1600" b="0" baseline="-25000" dirty="0" err="1">
                <a:latin typeface="+mn-lt"/>
                <a:ea typeface="Century Gothic"/>
              </a:rPr>
              <a:t>e</a:t>
            </a:r>
            <a:r>
              <a:rPr lang="en-US" sz="1600" b="0" dirty="0">
                <a:latin typeface="+mn-lt"/>
                <a:ea typeface="Century Gothic"/>
              </a:rPr>
              <a:t>, n</a:t>
            </a:r>
            <a:r>
              <a:rPr lang="en-US" sz="1600" b="0" baseline="-25000" dirty="0">
                <a:latin typeface="+mn-lt"/>
                <a:ea typeface="Century Gothic"/>
              </a:rPr>
              <a:t>e</a:t>
            </a:r>
            <a:r>
              <a:rPr lang="en-US" sz="1600" b="0" dirty="0">
                <a:latin typeface="+mn-lt"/>
                <a:ea typeface="Century Gothic"/>
              </a:rPr>
              <a:t>) allow the neutral W to travel far before it gets ionized </a:t>
            </a:r>
            <a:r>
              <a:rPr lang="en-US" sz="1600" b="0" dirty="0">
                <a:latin typeface="+mn-lt"/>
                <a:ea typeface="Century Gothic"/>
                <a:sym typeface="Wingdings" panose="05000000000000000000" pitchFamily="2" charset="2"/>
              </a:rPr>
              <a:t></a:t>
            </a:r>
            <a:r>
              <a:rPr lang="en-US" sz="1600" b="0" dirty="0">
                <a:latin typeface="+mn-lt"/>
                <a:ea typeface="Century Gothic"/>
              </a:rPr>
              <a:t> can be transported in the confined plasma. This was identified e.g. for JET </a:t>
            </a:r>
            <a:r>
              <a:rPr lang="en-US" sz="1600" b="0" u="sng" dirty="0">
                <a:solidFill>
                  <a:srgbClr val="FF40FF"/>
                </a:solidFill>
                <a:latin typeface="+mn-lt"/>
                <a:ea typeface="Century Gothic"/>
                <a:hlinkClick r:id="rId2">
                  <a:extLst>
                    <a:ext uri="{A12FA001-AC4F-418D-AE19-62706E023703}">
                      <ahyp:hlinkClr xmlns:ahyp="http://schemas.microsoft.com/office/drawing/2018/hyperlinkcolor" val="tx"/>
                    </a:ext>
                  </a:extLst>
                </a:hlinkClick>
              </a:rPr>
              <a:t>[Kumpulainen NME 2022]</a:t>
            </a:r>
            <a:r>
              <a:rPr lang="en-US" sz="1600" b="0" dirty="0">
                <a:solidFill>
                  <a:srgbClr val="FF40FF"/>
                </a:solidFill>
                <a:latin typeface="+mn-lt"/>
                <a:ea typeface="Century Gothic"/>
              </a:rPr>
              <a:t>, </a:t>
            </a:r>
            <a:r>
              <a:rPr lang="en-US" sz="1600" b="0" dirty="0">
                <a:latin typeface="+mn-lt"/>
                <a:ea typeface="Century Gothic"/>
              </a:rPr>
              <a:t>where energetic neutrals originating from CX collisions were a major driver of the tungsten impurity. Simulations for CEFTR also suggest that first wall will be the main source of tungsten </a:t>
            </a:r>
            <a:r>
              <a:rPr lang="en-US" sz="1600" b="0" u="sng" dirty="0">
                <a:solidFill>
                  <a:srgbClr val="FF40FF"/>
                </a:solidFill>
                <a:latin typeface="+mn-lt"/>
                <a:ea typeface="Century Gothic"/>
                <a:hlinkClick r:id="rId3">
                  <a:extLst>
                    <a:ext uri="{A12FA001-AC4F-418D-AE19-62706E023703}">
                      <ahyp:hlinkClr xmlns:ahyp="http://schemas.microsoft.com/office/drawing/2018/hyperlinkcolor" val="tx"/>
                    </a:ext>
                  </a:extLst>
                </a:hlinkClick>
              </a:rPr>
              <a:t>[Xu PST 2025]</a:t>
            </a:r>
            <a:endParaRPr lang="en-GB" sz="1600" b="0" dirty="0">
              <a:solidFill>
                <a:srgbClr val="FF40FF"/>
              </a:solidFill>
              <a:latin typeface="+mn-lt"/>
            </a:endParaRPr>
          </a:p>
          <a:p>
            <a:pPr marL="457200" indent="-343080">
              <a:lnSpc>
                <a:spcPct val="100000"/>
              </a:lnSpc>
              <a:buClr>
                <a:srgbClr val="02267E"/>
              </a:buClr>
              <a:buFont typeface="Century Gothic"/>
              <a:buChar char="●"/>
            </a:pPr>
            <a:r>
              <a:rPr lang="en-US" sz="1600" b="0" dirty="0">
                <a:latin typeface="+mn-lt"/>
                <a:ea typeface="Century Gothic"/>
              </a:rPr>
              <a:t>Most PFCs are currently </a:t>
            </a:r>
            <a:r>
              <a:rPr lang="en-US" sz="1600" b="0" dirty="0" err="1">
                <a:latin typeface="+mn-lt"/>
                <a:ea typeface="Century Gothic"/>
              </a:rPr>
              <a:t>optimised</a:t>
            </a:r>
            <a:r>
              <a:rPr lang="en-US" sz="1600" b="0" dirty="0">
                <a:latin typeface="+mn-lt"/>
                <a:ea typeface="Century Gothic"/>
              </a:rPr>
              <a:t> for power loading – small gaps, bevels etc. However, the </a:t>
            </a:r>
            <a:r>
              <a:rPr lang="en-US" sz="1600" dirty="0">
                <a:latin typeface="+mn-lt"/>
                <a:ea typeface="Century Gothic"/>
              </a:rPr>
              <a:t>components with poor plasma contact may be instead optimized for low sputtering</a:t>
            </a:r>
            <a:endParaRPr lang="en-GB" sz="1600" dirty="0">
              <a:latin typeface="+mn-lt"/>
            </a:endParaRPr>
          </a:p>
          <a:p>
            <a:pPr marL="457200" indent="-343080">
              <a:lnSpc>
                <a:spcPct val="100000"/>
              </a:lnSpc>
              <a:buClr>
                <a:srgbClr val="02267E"/>
              </a:buClr>
              <a:buFont typeface="Century Gothic"/>
              <a:buChar char="●"/>
            </a:pPr>
            <a:r>
              <a:rPr lang="en-US" sz="1600" b="0" dirty="0">
                <a:latin typeface="+mn-lt"/>
                <a:ea typeface="Century Gothic"/>
              </a:rPr>
              <a:t>Recent paper </a:t>
            </a:r>
            <a:r>
              <a:rPr lang="en-US" sz="1600" b="0" u="sng" dirty="0">
                <a:solidFill>
                  <a:srgbClr val="FF40FF"/>
                </a:solidFill>
                <a:latin typeface="+mn-lt"/>
                <a:ea typeface="Century Gothic"/>
                <a:hlinkClick r:id="rId4">
                  <a:extLst>
                    <a:ext uri="{A12FA001-AC4F-418D-AE19-62706E023703}">
                      <ahyp:hlinkClr xmlns:ahyp="http://schemas.microsoft.com/office/drawing/2018/hyperlinkcolor" val="tx"/>
                    </a:ext>
                  </a:extLst>
                </a:hlinkClick>
              </a:rPr>
              <a:t>[Eksaeva NME 2019]</a:t>
            </a:r>
            <a:r>
              <a:rPr lang="en-US" sz="1600" b="0" dirty="0">
                <a:solidFill>
                  <a:srgbClr val="FF40FF"/>
                </a:solidFill>
                <a:latin typeface="+mn-lt"/>
                <a:ea typeface="Century Gothic"/>
              </a:rPr>
              <a:t> </a:t>
            </a:r>
            <a:r>
              <a:rPr lang="en-US" sz="1600" b="0" dirty="0">
                <a:latin typeface="+mn-lt"/>
                <a:ea typeface="Century Gothic"/>
              </a:rPr>
              <a:t>suggest that </a:t>
            </a:r>
            <a:r>
              <a:rPr lang="en-US" sz="1600" dirty="0">
                <a:latin typeface="+mn-lt"/>
                <a:ea typeface="Century Gothic"/>
              </a:rPr>
              <a:t>rough surface can reduce sputtering by a factor 4-6x!</a:t>
            </a:r>
          </a:p>
          <a:p>
            <a:pPr marL="457200" indent="-343080">
              <a:lnSpc>
                <a:spcPct val="100000"/>
              </a:lnSpc>
              <a:buClr>
                <a:srgbClr val="02267E"/>
              </a:buClr>
              <a:buFont typeface="Century Gothic"/>
              <a:buChar char="●"/>
            </a:pPr>
            <a:r>
              <a:rPr lang="en-US" sz="1600" b="0" dirty="0">
                <a:latin typeface="+mn-lt"/>
              </a:rPr>
              <a:t>Idea: let’s </a:t>
            </a:r>
            <a:r>
              <a:rPr lang="en-US" sz="1600" dirty="0">
                <a:latin typeface="+mn-lt"/>
              </a:rPr>
              <a:t>manufacture a tungsten surface </a:t>
            </a:r>
            <a:r>
              <a:rPr lang="en-US" sz="1600" b="0" dirty="0">
                <a:latin typeface="+mn-lt"/>
              </a:rPr>
              <a:t>which would significantly reduce the effective sputtering yield and </a:t>
            </a:r>
            <a:r>
              <a:rPr lang="en-US" sz="1600" dirty="0">
                <a:latin typeface="+mn-lt"/>
              </a:rPr>
              <a:t>test it in Magnum PSI</a:t>
            </a:r>
          </a:p>
          <a:p>
            <a:pPr marL="457200" indent="-343080">
              <a:lnSpc>
                <a:spcPct val="100000"/>
              </a:lnSpc>
              <a:buClr>
                <a:srgbClr val="02267E"/>
              </a:buClr>
              <a:buFont typeface="Century Gothic"/>
              <a:buChar char="●"/>
            </a:pPr>
            <a:r>
              <a:rPr lang="en-US" sz="1600" dirty="0">
                <a:latin typeface="+mn-lt"/>
              </a:rPr>
              <a:t>Morphology: array of inverted pyramids 0.1 mm wide and 0.2 mm deep</a:t>
            </a:r>
          </a:p>
          <a:p>
            <a:pPr marL="457200" indent="-343080">
              <a:lnSpc>
                <a:spcPct val="100000"/>
              </a:lnSpc>
              <a:buClr>
                <a:srgbClr val="02267E"/>
              </a:buClr>
              <a:buFont typeface="Century Gothic"/>
              <a:buChar char="●"/>
            </a:pPr>
            <a:r>
              <a:rPr lang="en-US" sz="1600" b="0" dirty="0">
                <a:latin typeface="+mn-lt"/>
              </a:rPr>
              <a:t>First samples are expected to be ready for experiments by the end of </a:t>
            </a:r>
            <a:r>
              <a:rPr lang="en-US" sz="1600" dirty="0">
                <a:latin typeface="+mn-lt"/>
              </a:rPr>
              <a:t>March 2026</a:t>
            </a:r>
            <a:endParaRPr lang="en-GB" sz="1600" dirty="0">
              <a:latin typeface="+mn-lt"/>
            </a:endParaRPr>
          </a:p>
        </p:txBody>
      </p:sp>
      <p:pic>
        <p:nvPicPr>
          <p:cNvPr id="6" name="Picture 5">
            <a:extLst>
              <a:ext uri="{FF2B5EF4-FFF2-40B4-BE49-F238E27FC236}">
                <a16:creationId xmlns:a16="http://schemas.microsoft.com/office/drawing/2014/main" id="{347B3F83-0A0C-DCEA-0D90-CE6915017C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2300" y="820430"/>
            <a:ext cx="2605616" cy="1857982"/>
          </a:xfrm>
          <a:prstGeom prst="rect">
            <a:avLst/>
          </a:prstGeom>
        </p:spPr>
      </p:pic>
      <p:cxnSp>
        <p:nvCxnSpPr>
          <p:cNvPr id="7" name="Google Shape;111;p3">
            <a:extLst>
              <a:ext uri="{FF2B5EF4-FFF2-40B4-BE49-F238E27FC236}">
                <a16:creationId xmlns:a16="http://schemas.microsoft.com/office/drawing/2014/main" id="{B4D4FDF4-8B63-E6B5-84B5-ED074199471B}"/>
              </a:ext>
            </a:extLst>
          </p:cNvPr>
          <p:cNvCxnSpPr/>
          <p:nvPr/>
        </p:nvCxnSpPr>
        <p:spPr>
          <a:xfrm>
            <a:off x="7770432" y="2849128"/>
            <a:ext cx="447840" cy="360"/>
          </a:xfrm>
          <a:prstGeom prst="straightConnector1">
            <a:avLst/>
          </a:prstGeom>
          <a:ln w="9525">
            <a:solidFill>
              <a:srgbClr val="00237E"/>
            </a:solidFill>
            <a:round/>
          </a:ln>
        </p:spPr>
      </p:cxnSp>
      <p:cxnSp>
        <p:nvCxnSpPr>
          <p:cNvPr id="8" name="Google Shape;112;p3">
            <a:extLst>
              <a:ext uri="{FF2B5EF4-FFF2-40B4-BE49-F238E27FC236}">
                <a16:creationId xmlns:a16="http://schemas.microsoft.com/office/drawing/2014/main" id="{4B4FAF12-55EC-39F7-B0E6-6325CFBDCD66}"/>
              </a:ext>
            </a:extLst>
          </p:cNvPr>
          <p:cNvCxnSpPr/>
          <p:nvPr/>
        </p:nvCxnSpPr>
        <p:spPr>
          <a:xfrm>
            <a:off x="8217912" y="2849128"/>
            <a:ext cx="457560" cy="1371960"/>
          </a:xfrm>
          <a:prstGeom prst="straightConnector1">
            <a:avLst/>
          </a:prstGeom>
          <a:ln w="9525">
            <a:solidFill>
              <a:srgbClr val="00237E"/>
            </a:solidFill>
            <a:round/>
          </a:ln>
        </p:spPr>
      </p:cxnSp>
      <p:cxnSp>
        <p:nvCxnSpPr>
          <p:cNvPr id="9" name="Google Shape;113;p3">
            <a:extLst>
              <a:ext uri="{FF2B5EF4-FFF2-40B4-BE49-F238E27FC236}">
                <a16:creationId xmlns:a16="http://schemas.microsoft.com/office/drawing/2014/main" id="{44640987-7C1D-5805-A8E4-696239790477}"/>
              </a:ext>
            </a:extLst>
          </p:cNvPr>
          <p:cNvCxnSpPr/>
          <p:nvPr/>
        </p:nvCxnSpPr>
        <p:spPr>
          <a:xfrm flipH="1">
            <a:off x="8675112" y="2849128"/>
            <a:ext cx="418680" cy="1371960"/>
          </a:xfrm>
          <a:prstGeom prst="straightConnector1">
            <a:avLst/>
          </a:prstGeom>
          <a:ln w="9525">
            <a:solidFill>
              <a:srgbClr val="00237E"/>
            </a:solidFill>
            <a:round/>
          </a:ln>
        </p:spPr>
      </p:cxnSp>
      <p:cxnSp>
        <p:nvCxnSpPr>
          <p:cNvPr id="10" name="Google Shape;114;p3">
            <a:extLst>
              <a:ext uri="{FF2B5EF4-FFF2-40B4-BE49-F238E27FC236}">
                <a16:creationId xmlns:a16="http://schemas.microsoft.com/office/drawing/2014/main" id="{D30F5EDB-BED1-E671-7423-6C3ED9287CAA}"/>
              </a:ext>
            </a:extLst>
          </p:cNvPr>
          <p:cNvCxnSpPr/>
          <p:nvPr/>
        </p:nvCxnSpPr>
        <p:spPr>
          <a:xfrm>
            <a:off x="9093432" y="2849128"/>
            <a:ext cx="447840" cy="360"/>
          </a:xfrm>
          <a:prstGeom prst="straightConnector1">
            <a:avLst/>
          </a:prstGeom>
          <a:ln w="9525">
            <a:solidFill>
              <a:srgbClr val="00237E"/>
            </a:solidFill>
            <a:round/>
          </a:ln>
        </p:spPr>
      </p:cxnSp>
      <p:cxnSp>
        <p:nvCxnSpPr>
          <p:cNvPr id="11" name="Google Shape;115;p3">
            <a:extLst>
              <a:ext uri="{FF2B5EF4-FFF2-40B4-BE49-F238E27FC236}">
                <a16:creationId xmlns:a16="http://schemas.microsoft.com/office/drawing/2014/main" id="{46B3A2AD-79F0-5760-B882-0498C10F8D28}"/>
              </a:ext>
            </a:extLst>
          </p:cNvPr>
          <p:cNvCxnSpPr/>
          <p:nvPr/>
        </p:nvCxnSpPr>
        <p:spPr>
          <a:xfrm>
            <a:off x="9527232" y="2849128"/>
            <a:ext cx="457560" cy="1371960"/>
          </a:xfrm>
          <a:prstGeom prst="straightConnector1">
            <a:avLst/>
          </a:prstGeom>
          <a:ln w="9525">
            <a:solidFill>
              <a:srgbClr val="00237E"/>
            </a:solidFill>
            <a:round/>
          </a:ln>
        </p:spPr>
      </p:cxnSp>
      <p:cxnSp>
        <p:nvCxnSpPr>
          <p:cNvPr id="12" name="Google Shape;116;p3">
            <a:extLst>
              <a:ext uri="{FF2B5EF4-FFF2-40B4-BE49-F238E27FC236}">
                <a16:creationId xmlns:a16="http://schemas.microsoft.com/office/drawing/2014/main" id="{9392ABB3-637E-A778-E974-E2A3831FAE57}"/>
              </a:ext>
            </a:extLst>
          </p:cNvPr>
          <p:cNvCxnSpPr/>
          <p:nvPr/>
        </p:nvCxnSpPr>
        <p:spPr>
          <a:xfrm flipH="1">
            <a:off x="9984432" y="2849128"/>
            <a:ext cx="418680" cy="1371960"/>
          </a:xfrm>
          <a:prstGeom prst="straightConnector1">
            <a:avLst/>
          </a:prstGeom>
          <a:ln w="9525">
            <a:solidFill>
              <a:srgbClr val="00237E"/>
            </a:solidFill>
            <a:round/>
          </a:ln>
        </p:spPr>
      </p:cxnSp>
      <p:cxnSp>
        <p:nvCxnSpPr>
          <p:cNvPr id="13" name="Google Shape;117;p3">
            <a:extLst>
              <a:ext uri="{FF2B5EF4-FFF2-40B4-BE49-F238E27FC236}">
                <a16:creationId xmlns:a16="http://schemas.microsoft.com/office/drawing/2014/main" id="{5A17AD16-332D-6318-C40B-1B034894B31D}"/>
              </a:ext>
            </a:extLst>
          </p:cNvPr>
          <p:cNvCxnSpPr/>
          <p:nvPr/>
        </p:nvCxnSpPr>
        <p:spPr>
          <a:xfrm>
            <a:off x="10402752" y="2849128"/>
            <a:ext cx="447840" cy="360"/>
          </a:xfrm>
          <a:prstGeom prst="straightConnector1">
            <a:avLst/>
          </a:prstGeom>
          <a:ln w="9525">
            <a:solidFill>
              <a:srgbClr val="00237E"/>
            </a:solidFill>
            <a:round/>
          </a:ln>
        </p:spPr>
      </p:cxnSp>
      <p:cxnSp>
        <p:nvCxnSpPr>
          <p:cNvPr id="14" name="Google Shape;119;p3">
            <a:extLst>
              <a:ext uri="{FF2B5EF4-FFF2-40B4-BE49-F238E27FC236}">
                <a16:creationId xmlns:a16="http://schemas.microsoft.com/office/drawing/2014/main" id="{C79949FE-8A24-4D14-BDBF-F0E122FACEA9}"/>
              </a:ext>
            </a:extLst>
          </p:cNvPr>
          <p:cNvCxnSpPr/>
          <p:nvPr/>
        </p:nvCxnSpPr>
        <p:spPr>
          <a:xfrm flipH="1">
            <a:off x="8388912" y="1910608"/>
            <a:ext cx="952920" cy="1418400"/>
          </a:xfrm>
          <a:prstGeom prst="straightConnector1">
            <a:avLst/>
          </a:prstGeom>
          <a:ln w="50800">
            <a:solidFill>
              <a:srgbClr val="FF0098"/>
            </a:solidFill>
            <a:round/>
            <a:tailEnd type="triangle" w="med" len="med"/>
          </a:ln>
        </p:spPr>
      </p:cxnSp>
      <p:sp>
        <p:nvSpPr>
          <p:cNvPr id="15" name="Google Shape;121;p3">
            <a:extLst>
              <a:ext uri="{FF2B5EF4-FFF2-40B4-BE49-F238E27FC236}">
                <a16:creationId xmlns:a16="http://schemas.microsoft.com/office/drawing/2014/main" id="{B69517A5-0EA4-E047-276C-D4AA5AD9112C}"/>
              </a:ext>
            </a:extLst>
          </p:cNvPr>
          <p:cNvSpPr/>
          <p:nvPr/>
        </p:nvSpPr>
        <p:spPr>
          <a:xfrm>
            <a:off x="8344992" y="2893048"/>
            <a:ext cx="627840" cy="579240"/>
          </a:xfrm>
          <a:prstGeom prst="ellipse">
            <a:avLst/>
          </a:prstGeom>
          <a:noFill/>
          <a:ln w="25400">
            <a:solidFill>
              <a:srgbClr val="011B5B"/>
            </a:solidFill>
            <a:prstDash val="dot"/>
            <a:round/>
          </a:ln>
        </p:spPr>
        <p:style>
          <a:lnRef idx="0">
            <a:scrgbClr r="0" g="0" b="0"/>
          </a:lnRef>
          <a:fillRef idx="0">
            <a:scrgbClr r="0" g="0" b="0"/>
          </a:fillRef>
          <a:effectRef idx="0">
            <a:scrgbClr r="0" g="0" b="0"/>
          </a:effectRef>
          <a:fontRef idx="minor"/>
        </p:style>
        <p:txBody>
          <a:bodyPr anchor="ctr">
            <a:noAutofit/>
          </a:bodyPr>
          <a:lstStyle/>
          <a:p>
            <a:pPr algn="ctr">
              <a:lnSpc>
                <a:spcPct val="100000"/>
              </a:lnSpc>
              <a:tabLst>
                <a:tab pos="0" algn="l"/>
              </a:tabLst>
            </a:pPr>
            <a:endParaRPr lang="en-GB" sz="1400" b="0" u="none" strike="noStrike">
              <a:solidFill>
                <a:schemeClr val="lt1"/>
              </a:solidFill>
              <a:effectLst/>
              <a:uFillTx/>
              <a:latin typeface="Arial"/>
              <a:ea typeface="Arial"/>
            </a:endParaRPr>
          </a:p>
        </p:txBody>
      </p:sp>
      <p:cxnSp>
        <p:nvCxnSpPr>
          <p:cNvPr id="16" name="Google Shape;127;p3">
            <a:extLst>
              <a:ext uri="{FF2B5EF4-FFF2-40B4-BE49-F238E27FC236}">
                <a16:creationId xmlns:a16="http://schemas.microsoft.com/office/drawing/2014/main" id="{BBDFBD77-DD7F-6FE5-5E72-A77B0C870093}"/>
              </a:ext>
            </a:extLst>
          </p:cNvPr>
          <p:cNvCxnSpPr>
            <a:endCxn id="15" idx="7"/>
          </p:cNvCxnSpPr>
          <p:nvPr/>
        </p:nvCxnSpPr>
        <p:spPr>
          <a:xfrm flipV="1">
            <a:off x="8389272" y="2977648"/>
            <a:ext cx="492120" cy="352800"/>
          </a:xfrm>
          <a:prstGeom prst="straightConnector1">
            <a:avLst/>
          </a:prstGeom>
          <a:ln w="9525">
            <a:solidFill>
              <a:srgbClr val="00237E"/>
            </a:solidFill>
            <a:round/>
            <a:tailEnd type="triangle" w="med" len="med"/>
          </a:ln>
        </p:spPr>
      </p:cxnSp>
      <p:cxnSp>
        <p:nvCxnSpPr>
          <p:cNvPr id="17" name="Google Shape;128;p3">
            <a:extLst>
              <a:ext uri="{FF2B5EF4-FFF2-40B4-BE49-F238E27FC236}">
                <a16:creationId xmlns:a16="http://schemas.microsoft.com/office/drawing/2014/main" id="{04A57DEF-BADB-1158-B174-28C963919A80}"/>
              </a:ext>
            </a:extLst>
          </p:cNvPr>
          <p:cNvCxnSpPr>
            <a:endCxn id="15" idx="5"/>
          </p:cNvCxnSpPr>
          <p:nvPr/>
        </p:nvCxnSpPr>
        <p:spPr>
          <a:xfrm>
            <a:off x="8398632" y="3323968"/>
            <a:ext cx="482760" cy="64080"/>
          </a:xfrm>
          <a:prstGeom prst="straightConnector1">
            <a:avLst/>
          </a:prstGeom>
          <a:ln w="9525">
            <a:solidFill>
              <a:srgbClr val="00237E"/>
            </a:solidFill>
            <a:round/>
            <a:tailEnd type="triangle" w="med" len="med"/>
          </a:ln>
        </p:spPr>
      </p:cxnSp>
      <p:sp>
        <p:nvSpPr>
          <p:cNvPr id="18" name="TextBox 17">
            <a:extLst>
              <a:ext uri="{FF2B5EF4-FFF2-40B4-BE49-F238E27FC236}">
                <a16:creationId xmlns:a16="http://schemas.microsoft.com/office/drawing/2014/main" id="{78D068CD-AA4D-5B64-AEC8-9311AB21E59F}"/>
              </a:ext>
            </a:extLst>
          </p:cNvPr>
          <p:cNvSpPr txBox="1"/>
          <p:nvPr/>
        </p:nvSpPr>
        <p:spPr>
          <a:xfrm>
            <a:off x="7608168" y="4221088"/>
            <a:ext cx="4176464" cy="646331"/>
          </a:xfrm>
          <a:prstGeom prst="rect">
            <a:avLst/>
          </a:prstGeom>
          <a:noFill/>
        </p:spPr>
        <p:txBody>
          <a:bodyPr wrap="square" rtlCol="0">
            <a:spAutoFit/>
          </a:bodyPr>
          <a:lstStyle/>
          <a:p>
            <a:r>
              <a:rPr lang="en-US" dirty="0"/>
              <a:t>First sample produced by laser ablation at </a:t>
            </a:r>
            <a:r>
              <a:rPr lang="en-US" dirty="0" err="1"/>
              <a:t>HiLASE</a:t>
            </a:r>
            <a:r>
              <a:rPr lang="en-US" dirty="0"/>
              <a:t> facility</a:t>
            </a:r>
          </a:p>
        </p:txBody>
      </p:sp>
      <p:sp>
        <p:nvSpPr>
          <p:cNvPr id="19" name="TextBox 18">
            <a:extLst>
              <a:ext uri="{FF2B5EF4-FFF2-40B4-BE49-F238E27FC236}">
                <a16:creationId xmlns:a16="http://schemas.microsoft.com/office/drawing/2014/main" id="{29D5D541-C06B-C666-6AB5-7AFCB6BEA35D}"/>
              </a:ext>
            </a:extLst>
          </p:cNvPr>
          <p:cNvSpPr txBox="1"/>
          <p:nvPr/>
        </p:nvSpPr>
        <p:spPr>
          <a:xfrm>
            <a:off x="7608168" y="871258"/>
            <a:ext cx="2632320" cy="369332"/>
          </a:xfrm>
          <a:prstGeom prst="rect">
            <a:avLst/>
          </a:prstGeom>
          <a:noFill/>
        </p:spPr>
        <p:txBody>
          <a:bodyPr wrap="square" rtlCol="0">
            <a:spAutoFit/>
          </a:bodyPr>
          <a:lstStyle/>
          <a:p>
            <a:r>
              <a:rPr lang="en-US" dirty="0"/>
              <a:t>Morphology concept</a:t>
            </a:r>
          </a:p>
        </p:txBody>
      </p:sp>
      <p:pic>
        <p:nvPicPr>
          <p:cNvPr id="20" name="Picture 19">
            <a:extLst>
              <a:ext uri="{FF2B5EF4-FFF2-40B4-BE49-F238E27FC236}">
                <a16:creationId xmlns:a16="http://schemas.microsoft.com/office/drawing/2014/main" id="{44A23529-50C9-0544-E5F1-C081F893FE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2087" y="4678811"/>
            <a:ext cx="2605617" cy="1827754"/>
          </a:xfrm>
          <a:prstGeom prst="rect">
            <a:avLst/>
          </a:prstGeom>
        </p:spPr>
      </p:pic>
      <p:sp>
        <p:nvSpPr>
          <p:cNvPr id="21" name="TextBox 20">
            <a:extLst>
              <a:ext uri="{FF2B5EF4-FFF2-40B4-BE49-F238E27FC236}">
                <a16:creationId xmlns:a16="http://schemas.microsoft.com/office/drawing/2014/main" id="{DB3A869C-3B8B-1AEC-5739-0B124E68B020}"/>
              </a:ext>
            </a:extLst>
          </p:cNvPr>
          <p:cNvSpPr txBox="1"/>
          <p:nvPr/>
        </p:nvSpPr>
        <p:spPr>
          <a:xfrm>
            <a:off x="0" y="6032938"/>
            <a:ext cx="1105495" cy="523220"/>
          </a:xfrm>
          <a:prstGeom prst="rect">
            <a:avLst/>
          </a:prstGeom>
          <a:noFill/>
        </p:spPr>
        <p:txBody>
          <a:bodyPr wrap="none" rtlCol="0">
            <a:spAutoFit/>
          </a:bodyPr>
          <a:lstStyle/>
          <a:p>
            <a:pPr algn="l"/>
            <a:r>
              <a:rPr lang="fi-FI" sz="2800" b="1" dirty="0"/>
              <a:t>IPP.CR</a:t>
            </a:r>
          </a:p>
        </p:txBody>
      </p:sp>
    </p:spTree>
    <p:extLst>
      <p:ext uri="{BB962C8B-B14F-4D97-AF65-F5344CB8AC3E}">
        <p14:creationId xmlns:p14="http://schemas.microsoft.com/office/powerpoint/2010/main" val="3370424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425B94-EBA4-0D1F-5DA1-F4559A49AF4B}"/>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sp>
        <p:nvSpPr>
          <p:cNvPr id="4" name="Footer Placeholder 3">
            <a:extLst>
              <a:ext uri="{FF2B5EF4-FFF2-40B4-BE49-F238E27FC236}">
                <a16:creationId xmlns:a16="http://schemas.microsoft.com/office/drawing/2014/main" id="{1C56A8C5-C03E-950A-2D4C-8914AB18D909}"/>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extBox 4">
            <a:extLst>
              <a:ext uri="{FF2B5EF4-FFF2-40B4-BE49-F238E27FC236}">
                <a16:creationId xmlns:a16="http://schemas.microsoft.com/office/drawing/2014/main" id="{478A2AB9-64F4-2D4C-A3EB-DE3B6ACE477E}"/>
              </a:ext>
            </a:extLst>
          </p:cNvPr>
          <p:cNvSpPr txBox="1"/>
          <p:nvPr/>
        </p:nvSpPr>
        <p:spPr>
          <a:xfrm>
            <a:off x="0" y="6032938"/>
            <a:ext cx="951158" cy="523220"/>
          </a:xfrm>
          <a:prstGeom prst="rect">
            <a:avLst/>
          </a:prstGeom>
          <a:noFill/>
        </p:spPr>
        <p:txBody>
          <a:bodyPr wrap="none" rtlCol="0">
            <a:spAutoFit/>
          </a:bodyPr>
          <a:lstStyle/>
          <a:p>
            <a:pPr algn="l"/>
            <a:r>
              <a:rPr lang="fi-FI" sz="2800" b="1" dirty="0"/>
              <a:t>ÖAW</a:t>
            </a:r>
          </a:p>
        </p:txBody>
      </p:sp>
      <p:sp>
        <p:nvSpPr>
          <p:cNvPr id="6" name="Titel 1">
            <a:extLst>
              <a:ext uri="{FF2B5EF4-FFF2-40B4-BE49-F238E27FC236}">
                <a16:creationId xmlns:a16="http://schemas.microsoft.com/office/drawing/2014/main" id="{79682599-A507-C260-B442-4DE3E3285B2E}"/>
              </a:ext>
            </a:extLst>
          </p:cNvPr>
          <p:cNvSpPr>
            <a:spLocks noGrp="1"/>
          </p:cNvSpPr>
          <p:nvPr>
            <p:ph type="title"/>
          </p:nvPr>
        </p:nvSpPr>
        <p:spPr>
          <a:xfrm>
            <a:off x="983431" y="192515"/>
            <a:ext cx="11124485" cy="457200"/>
          </a:xfrm>
        </p:spPr>
        <p:txBody>
          <a:bodyPr/>
          <a:lstStyle/>
          <a:p>
            <a:r>
              <a:rPr lang="de-DE" dirty="0" err="1"/>
              <a:t>Example</a:t>
            </a:r>
            <a:r>
              <a:rPr lang="de-DE" dirty="0"/>
              <a:t> of SP B.1 </a:t>
            </a:r>
            <a:r>
              <a:rPr lang="de-DE" dirty="0" err="1"/>
              <a:t>Activities</a:t>
            </a:r>
            <a:r>
              <a:rPr lang="de-DE" dirty="0"/>
              <a:t> </a:t>
            </a:r>
            <a:br>
              <a:rPr lang="de-DE" dirty="0"/>
            </a:br>
            <a:r>
              <a:rPr lang="de-DE" dirty="0"/>
              <a:t>D005: </a:t>
            </a:r>
            <a:r>
              <a:rPr lang="en-US" sz="2600" dirty="0"/>
              <a:t>Temperature dependence for sputtering of W and B layers by ion beams</a:t>
            </a:r>
            <a:endParaRPr lang="de-DE" sz="2600" dirty="0"/>
          </a:p>
        </p:txBody>
      </p:sp>
      <p:sp>
        <p:nvSpPr>
          <p:cNvPr id="7" name="Textfeld 4">
            <a:extLst>
              <a:ext uri="{FF2B5EF4-FFF2-40B4-BE49-F238E27FC236}">
                <a16:creationId xmlns:a16="http://schemas.microsoft.com/office/drawing/2014/main" id="{CFC4AA53-E1C6-F5AF-C47D-42B61285B952}"/>
              </a:ext>
            </a:extLst>
          </p:cNvPr>
          <p:cNvSpPr txBox="1"/>
          <p:nvPr/>
        </p:nvSpPr>
        <p:spPr>
          <a:xfrm>
            <a:off x="107505" y="1164631"/>
            <a:ext cx="8122096" cy="4330673"/>
          </a:xfrm>
          <a:prstGeom prst="rect">
            <a:avLst/>
          </a:prstGeom>
          <a:noFill/>
          <a:ln w="12700">
            <a:noFill/>
          </a:ln>
        </p:spPr>
        <p:txBody>
          <a:bodyPr wrap="square" rtlCol="0">
            <a:spAutoFit/>
          </a:bodyPr>
          <a:lstStyle/>
          <a:p>
            <a:pPr>
              <a:lnSpc>
                <a:spcPct val="113000"/>
              </a:lnSpc>
            </a:pPr>
            <a:r>
              <a:rPr lang="en-GB" b="1" dirty="0">
                <a:solidFill>
                  <a:srgbClr val="0070C0"/>
                </a:solidFill>
              </a:rPr>
              <a:t>Motivation</a:t>
            </a:r>
          </a:p>
          <a:p>
            <a:pPr marL="285750" indent="-285750">
              <a:lnSpc>
                <a:spcPct val="113000"/>
              </a:lnSpc>
              <a:buFont typeface="Wingdings" panose="05000000000000000000" pitchFamily="2" charset="2"/>
              <a:buChar char="§"/>
            </a:pPr>
            <a:r>
              <a:rPr lang="en-GB" dirty="0"/>
              <a:t>Wall conditioning via </a:t>
            </a:r>
            <a:r>
              <a:rPr lang="en-GB" dirty="0" err="1"/>
              <a:t>boronization</a:t>
            </a:r>
            <a:r>
              <a:rPr lang="en-GB" dirty="0"/>
              <a:t> will lead to locally different wall compositions ranging from W to B, thereby influencing the erosion properties of the first wall.</a:t>
            </a:r>
          </a:p>
          <a:p>
            <a:pPr marL="285750" indent="-285750">
              <a:lnSpc>
                <a:spcPct val="113000"/>
              </a:lnSpc>
              <a:buFont typeface="Wingdings" panose="05000000000000000000" pitchFamily="2" charset="2"/>
              <a:buChar char="§"/>
            </a:pPr>
            <a:r>
              <a:rPr lang="en-GB" dirty="0"/>
              <a:t>The determined erosion rates of W and B reference layers measured in 2025 were found to be temperature dependent, especially for 2 keV </a:t>
            </a:r>
            <a:r>
              <a:rPr lang="en-GB" altLang="en-US" dirty="0">
                <a:cs typeface="Arial" panose="020B0604020202020204" pitchFamily="34" charset="0"/>
              </a:rPr>
              <a:t>D</a:t>
            </a:r>
            <a:r>
              <a:rPr lang="en-GB" altLang="en-US" baseline="-25000" dirty="0">
                <a:cs typeface="Arial" panose="020B0604020202020204" pitchFamily="34" charset="0"/>
              </a:rPr>
              <a:t>2</a:t>
            </a:r>
            <a:r>
              <a:rPr lang="en-GB" altLang="en-US" baseline="30000" dirty="0">
                <a:cs typeface="Arial" panose="020B0604020202020204" pitchFamily="34" charset="0"/>
              </a:rPr>
              <a:t>+</a:t>
            </a:r>
            <a:r>
              <a:rPr lang="en-GB" altLang="en-US" dirty="0">
                <a:cs typeface="Arial" panose="020B0604020202020204" pitchFamily="34" charset="0"/>
              </a:rPr>
              <a:t> irradiation on pure B</a:t>
            </a:r>
            <a:r>
              <a:rPr lang="en-GB" dirty="0"/>
              <a:t>. </a:t>
            </a:r>
          </a:p>
          <a:p>
            <a:pPr>
              <a:lnSpc>
                <a:spcPct val="113000"/>
              </a:lnSpc>
            </a:pPr>
            <a:endParaRPr lang="en-GB" b="1" dirty="0">
              <a:solidFill>
                <a:srgbClr val="FF0000"/>
              </a:solidFill>
              <a:cs typeface="Arial" panose="020B0604020202020204" pitchFamily="34" charset="0"/>
            </a:endParaRPr>
          </a:p>
          <a:p>
            <a:pPr>
              <a:lnSpc>
                <a:spcPct val="113000"/>
              </a:lnSpc>
            </a:pPr>
            <a:r>
              <a:rPr lang="en-US" altLang="en-US" b="1" dirty="0">
                <a:solidFill>
                  <a:srgbClr val="FF000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dirty="0">
                <a:cs typeface="Arial" panose="020B0604020202020204" pitchFamily="34" charset="0"/>
              </a:rPr>
              <a:t>Utilization of a Quartz Crystal Microbalance (QCM) to perform angle dependent sputter yield measurements of samples with different tungsten-boron mixing ratio under 2 keV </a:t>
            </a:r>
            <a:r>
              <a:rPr lang="en-GB" altLang="en-US" dirty="0" err="1">
                <a:cs typeface="Arial" panose="020B0604020202020204" pitchFamily="34" charset="0"/>
              </a:rPr>
              <a:t>Ar</a:t>
            </a:r>
            <a:r>
              <a:rPr lang="en-GB" altLang="en-US" baseline="30000" dirty="0">
                <a:cs typeface="Arial" panose="020B0604020202020204" pitchFamily="34" charset="0"/>
              </a:rPr>
              <a:t>+</a:t>
            </a:r>
            <a:r>
              <a:rPr lang="en-GB" altLang="en-US" dirty="0">
                <a:cs typeface="Arial" panose="020B0604020202020204" pitchFamily="34" charset="0"/>
              </a:rPr>
              <a:t> and 2 keV D</a:t>
            </a:r>
            <a:r>
              <a:rPr lang="en-GB" altLang="en-US" baseline="-25000" dirty="0">
                <a:cs typeface="Arial" panose="020B0604020202020204" pitchFamily="34" charset="0"/>
              </a:rPr>
              <a:t>2</a:t>
            </a:r>
            <a:r>
              <a:rPr lang="en-GB" altLang="en-US" baseline="30000" dirty="0">
                <a:cs typeface="Arial" panose="020B0604020202020204" pitchFamily="34" charset="0"/>
              </a:rPr>
              <a:t>+</a:t>
            </a:r>
            <a:r>
              <a:rPr lang="en-GB" altLang="en-US" dirty="0">
                <a:cs typeface="Arial" panose="020B0604020202020204" pitchFamily="34" charset="0"/>
              </a:rPr>
              <a:t> irradiation at different sample temperatures. </a:t>
            </a:r>
          </a:p>
          <a:p>
            <a:endParaRPr lang="en-GB" altLang="en-US" b="1" dirty="0">
              <a:solidFill>
                <a:srgbClr val="0070C0"/>
              </a:solidFill>
              <a:cs typeface="Arial" panose="020B0604020202020204" pitchFamily="34" charset="0"/>
            </a:endParaRPr>
          </a:p>
          <a:p>
            <a:r>
              <a:rPr lang="en-GB" altLang="en-US" b="1" dirty="0">
                <a:solidFill>
                  <a:srgbClr val="0070C0"/>
                </a:solidFill>
                <a:cs typeface="Arial" panose="020B0604020202020204" pitchFamily="34" charset="0"/>
              </a:rPr>
              <a:t>Human Resources (2026)</a:t>
            </a:r>
          </a:p>
          <a:p>
            <a:pPr marL="285750" indent="-285750">
              <a:buFont typeface="Wingdings" panose="05000000000000000000" pitchFamily="2" charset="2"/>
              <a:buChar char="§"/>
            </a:pPr>
            <a:r>
              <a:rPr lang="fi-FI" b="1" dirty="0"/>
              <a:t>R. Gurschl, B. Burazor Domazet, M. Fellinger, J. Brötzner, G. Nagy, R.A. Wilhelm, F. Aumayr</a:t>
            </a:r>
          </a:p>
        </p:txBody>
      </p:sp>
      <p:pic>
        <p:nvPicPr>
          <p:cNvPr id="8" name="Graphic 7">
            <a:extLst>
              <a:ext uri="{FF2B5EF4-FFF2-40B4-BE49-F238E27FC236}">
                <a16:creationId xmlns:a16="http://schemas.microsoft.com/office/drawing/2014/main" id="{8F3C03C5-CB81-28C9-B8DD-A142FE8C96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94544" y="1626087"/>
            <a:ext cx="3113603" cy="4810798"/>
          </a:xfrm>
          <a:prstGeom prst="rect">
            <a:avLst/>
          </a:prstGeom>
        </p:spPr>
      </p:pic>
      <p:sp>
        <p:nvSpPr>
          <p:cNvPr id="9" name="TextBox 8">
            <a:extLst>
              <a:ext uri="{FF2B5EF4-FFF2-40B4-BE49-F238E27FC236}">
                <a16:creationId xmlns:a16="http://schemas.microsoft.com/office/drawing/2014/main" id="{9A6A0711-45EB-EB7A-4B91-8BF6E33C1DA4}"/>
              </a:ext>
            </a:extLst>
          </p:cNvPr>
          <p:cNvSpPr txBox="1"/>
          <p:nvPr/>
        </p:nvSpPr>
        <p:spPr>
          <a:xfrm>
            <a:off x="8667503" y="887423"/>
            <a:ext cx="3440413" cy="738664"/>
          </a:xfrm>
          <a:prstGeom prst="rect">
            <a:avLst/>
          </a:prstGeom>
          <a:noFill/>
        </p:spPr>
        <p:txBody>
          <a:bodyPr wrap="square" rtlCol="0">
            <a:spAutoFit/>
          </a:bodyPr>
          <a:lstStyle/>
          <a:p>
            <a:r>
              <a:rPr lang="en-US" sz="1400" dirty="0"/>
              <a:t>Sputter yields of 2 keV D</a:t>
            </a:r>
            <a:r>
              <a:rPr lang="en-US" sz="1400" baseline="-25000" dirty="0"/>
              <a:t>2</a:t>
            </a:r>
            <a:r>
              <a:rPr lang="en-US" sz="1400" baseline="30000" dirty="0"/>
              <a:t>+</a:t>
            </a:r>
            <a:r>
              <a:rPr lang="en-US" sz="1400" dirty="0"/>
              <a:t> irradiation on W – B reference layers as a function of boron concentration (preliminary results)</a:t>
            </a:r>
          </a:p>
        </p:txBody>
      </p:sp>
    </p:spTree>
    <p:extLst>
      <p:ext uri="{BB962C8B-B14F-4D97-AF65-F5344CB8AC3E}">
        <p14:creationId xmlns:p14="http://schemas.microsoft.com/office/powerpoint/2010/main" val="2316891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311F1-8080-6679-679D-2671843376D2}"/>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4" name="Footer Placeholder 3">
            <a:extLst>
              <a:ext uri="{FF2B5EF4-FFF2-40B4-BE49-F238E27FC236}">
                <a16:creationId xmlns:a16="http://schemas.microsoft.com/office/drawing/2014/main" id="{953DCB7C-5C23-2390-EA33-60C8584C94EF}"/>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itel 1">
            <a:extLst>
              <a:ext uri="{FF2B5EF4-FFF2-40B4-BE49-F238E27FC236}">
                <a16:creationId xmlns:a16="http://schemas.microsoft.com/office/drawing/2014/main" id="{973D91A2-DC5E-8010-2722-4DC176A184EE}"/>
              </a:ext>
            </a:extLst>
          </p:cNvPr>
          <p:cNvSpPr>
            <a:spLocks noGrp="1"/>
          </p:cNvSpPr>
          <p:nvPr>
            <p:ph type="title"/>
          </p:nvPr>
        </p:nvSpPr>
        <p:spPr>
          <a:xfrm>
            <a:off x="983432" y="192515"/>
            <a:ext cx="9451776" cy="457200"/>
          </a:xfrm>
        </p:spPr>
        <p:txBody>
          <a:bodyPr/>
          <a:lstStyle/>
          <a:p>
            <a:r>
              <a:rPr lang="de-DE" dirty="0"/>
              <a:t>2026 Tasks and </a:t>
            </a:r>
            <a:r>
              <a:rPr lang="de-DE" dirty="0" err="1"/>
              <a:t>Deliverables</a:t>
            </a:r>
            <a:endParaRPr lang="de-DE" dirty="0"/>
          </a:p>
        </p:txBody>
      </p:sp>
      <p:sp>
        <p:nvSpPr>
          <p:cNvPr id="6" name="TextBox 5">
            <a:extLst>
              <a:ext uri="{FF2B5EF4-FFF2-40B4-BE49-F238E27FC236}">
                <a16:creationId xmlns:a16="http://schemas.microsoft.com/office/drawing/2014/main" id="{5EAC32CD-73A1-39E1-3F75-04579D4D858B}"/>
              </a:ext>
            </a:extLst>
          </p:cNvPr>
          <p:cNvSpPr txBox="1"/>
          <p:nvPr/>
        </p:nvSpPr>
        <p:spPr>
          <a:xfrm>
            <a:off x="231228" y="895762"/>
            <a:ext cx="11177752" cy="923330"/>
          </a:xfrm>
          <a:prstGeom prst="rect">
            <a:avLst/>
          </a:prstGeom>
          <a:noFill/>
        </p:spPr>
        <p:txBody>
          <a:bodyPr wrap="square" rtlCol="0">
            <a:spAutoFit/>
          </a:bodyPr>
          <a:lstStyle/>
          <a:p>
            <a:pPr algn="l"/>
            <a:r>
              <a:rPr lang="fi-FI" b="1" dirty="0"/>
              <a:t>SP B.2 </a:t>
            </a:r>
            <a:r>
              <a:rPr lang="en-US" b="1" dirty="0"/>
              <a:t>Characterize samples coming from PWIE experiments (under WPTE) in full-W devices (AUG, WEST): interpret results, assess changes in their surface state, erosion, and deposition patterns on them. Provide benchmarking data for modelling (SP D) and boron studies (SP F)</a:t>
            </a:r>
            <a:endParaRPr lang="fi-FI" b="1" dirty="0"/>
          </a:p>
        </p:txBody>
      </p:sp>
      <p:graphicFrame>
        <p:nvGraphicFramePr>
          <p:cNvPr id="7" name="Table 6">
            <a:extLst>
              <a:ext uri="{FF2B5EF4-FFF2-40B4-BE49-F238E27FC236}">
                <a16:creationId xmlns:a16="http://schemas.microsoft.com/office/drawing/2014/main" id="{005CCA6B-864F-E0E2-D1CB-36179B44CAD0}"/>
              </a:ext>
            </a:extLst>
          </p:cNvPr>
          <p:cNvGraphicFramePr>
            <a:graphicFrameLocks noGrp="1"/>
          </p:cNvGraphicFramePr>
          <p:nvPr>
            <p:extLst>
              <p:ext uri="{D42A27DB-BD31-4B8C-83A1-F6EECF244321}">
                <p14:modId xmlns:p14="http://schemas.microsoft.com/office/powerpoint/2010/main" val="1504357694"/>
              </p:ext>
            </p:extLst>
          </p:nvPr>
        </p:nvGraphicFramePr>
        <p:xfrm>
          <a:off x="360040" y="2021888"/>
          <a:ext cx="5735960" cy="4298442"/>
        </p:xfrm>
        <a:graphic>
          <a:graphicData uri="http://schemas.openxmlformats.org/drawingml/2006/table">
            <a:tbl>
              <a:tblPr firstRow="1" firstCol="1" bandRow="1">
                <a:tableStyleId>{5C22544A-7EE6-4342-B048-85BDC9FD1C3A}</a:tableStyleId>
              </a:tblPr>
              <a:tblGrid>
                <a:gridCol w="1030185">
                  <a:extLst>
                    <a:ext uri="{9D8B030D-6E8A-4147-A177-3AD203B41FA5}">
                      <a16:colId xmlns:a16="http://schemas.microsoft.com/office/drawing/2014/main" val="1902643020"/>
                    </a:ext>
                  </a:extLst>
                </a:gridCol>
                <a:gridCol w="4705775">
                  <a:extLst>
                    <a:ext uri="{9D8B030D-6E8A-4147-A177-3AD203B41FA5}">
                      <a16:colId xmlns:a16="http://schemas.microsoft.com/office/drawing/2014/main" val="2286437737"/>
                    </a:ext>
                  </a:extLst>
                </a:gridCol>
              </a:tblGrid>
              <a:tr h="102148">
                <a:tc>
                  <a:txBody>
                    <a:bodyPr/>
                    <a:lstStyle/>
                    <a:p>
                      <a:pPr>
                        <a:lnSpc>
                          <a:spcPct val="115000"/>
                        </a:lnSpc>
                        <a:spcBef>
                          <a:spcPts val="240"/>
                        </a:spcBef>
                        <a:spcAft>
                          <a:spcPts val="240"/>
                        </a:spcAft>
                        <a:buNone/>
                        <a:tabLst>
                          <a:tab pos="-914400" algn="l"/>
                          <a:tab pos="228600" algn="l"/>
                        </a:tabLst>
                      </a:pPr>
                      <a:r>
                        <a:rPr lang="en-US" sz="1100" spc="-15">
                          <a:effectLst/>
                        </a:rPr>
                        <a:t>Deliverable ID</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Bef>
                          <a:spcPts val="240"/>
                        </a:spcBef>
                        <a:spcAft>
                          <a:spcPts val="240"/>
                        </a:spcAft>
                        <a:buNone/>
                        <a:tabLst>
                          <a:tab pos="-914400" algn="l"/>
                          <a:tab pos="228600" algn="l"/>
                        </a:tabLst>
                      </a:pPr>
                      <a:r>
                        <a:rPr lang="en-US" sz="1100" spc="-15">
                          <a:effectLst/>
                        </a:rPr>
                        <a:t>Deliverable Title</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900021156"/>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D001</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gn="just">
                        <a:lnSpc>
                          <a:spcPct val="115000"/>
                        </a:lnSpc>
                        <a:spcAft>
                          <a:spcPts val="600"/>
                        </a:spcAft>
                        <a:buNone/>
                        <a:tabLst>
                          <a:tab pos="-914400" algn="l"/>
                        </a:tabLst>
                      </a:pPr>
                      <a:r>
                        <a:rPr lang="en-US" sz="1100">
                          <a:effectLst/>
                        </a:rPr>
                        <a:t>Erosion and deposition patterns extracted for PFUs removed from WEST after C6-C12 campaigns (CEA)</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1909076340"/>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D002</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Interim report on microscopy investigations for various B-containing layers and ITER-like monoblocks removed from WEST after C6-C12 campaigns (CEA</a:t>
                      </a:r>
                      <a:r>
                        <a:rPr lang="en-US" sz="1100" spc="-15">
                          <a:effectLst/>
                        </a:rPr>
                        <a:t>) </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2433840891"/>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D003</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Report on the feasibility of applying picosecond and top-hat laser beam profiles for analyses of WEST Phase 2 samples (CU)</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1044826268"/>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D004</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gn="just">
                        <a:lnSpc>
                          <a:spcPct val="115000"/>
                        </a:lnSpc>
                        <a:spcAft>
                          <a:spcPts val="600"/>
                        </a:spcAft>
                        <a:buNone/>
                        <a:tabLst>
                          <a:tab pos="-914400" algn="l"/>
                        </a:tabLst>
                      </a:pPr>
                      <a:r>
                        <a:rPr lang="en-US" sz="1100">
                          <a:effectLst/>
                        </a:rPr>
                        <a:t>Composition of deposited layers on selected WEST PFUs from Phase 2 operations (IST)</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3993493483"/>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D005</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Interim report on erosion,  deposition, and surface-modification patterns on selected WEST Phase 2 samples (MPG)</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3073071810"/>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D006</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Compositional and structural properties of selected samples following boronizations and high-fluence operations on WEST (NCSRD)</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3343318922"/>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D007</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LIBS elemental depth profiles for marker-tile samples from WEST Phase 1 operations (UT)</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1694891921"/>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D008</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Deposition patterns of B, D, and plasma impurities on the surface layers of different PFUs from WEST Phase 2 operations (VR)</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3294238287"/>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D009</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dirty="0">
                          <a:effectLst/>
                        </a:rPr>
                        <a:t>High-resolution depth profiles on WEST PFUs and samples removed after Phase 2 operations during C6-C12 campaigns (VTT)</a:t>
                      </a:r>
                      <a:endParaRPr lang="fi-FI" sz="1100" dirty="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2795788997"/>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D010</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Interim report on the erosion properties of probes and marker samples exposed to specific AUG plasmas (FZJ)</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2915624943"/>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D011</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dirty="0">
                          <a:effectLst/>
                        </a:rPr>
                        <a:t>Interim report on erosion and deposition patterns on samples exposed to specific AUG plasmas and </a:t>
                      </a:r>
                      <a:r>
                        <a:rPr lang="en-US" sz="1100" dirty="0" err="1">
                          <a:effectLst/>
                        </a:rPr>
                        <a:t>boronizations</a:t>
                      </a:r>
                      <a:r>
                        <a:rPr lang="en-US" sz="1100" dirty="0">
                          <a:effectLst/>
                        </a:rPr>
                        <a:t> (MPG)</a:t>
                      </a:r>
                      <a:endParaRPr lang="fi-FI" sz="1100" dirty="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877155908"/>
                  </a:ext>
                </a:extLst>
              </a:tr>
            </a:tbl>
          </a:graphicData>
        </a:graphic>
      </p:graphicFrame>
      <p:graphicFrame>
        <p:nvGraphicFramePr>
          <p:cNvPr id="8" name="Table 7">
            <a:extLst>
              <a:ext uri="{FF2B5EF4-FFF2-40B4-BE49-F238E27FC236}">
                <a16:creationId xmlns:a16="http://schemas.microsoft.com/office/drawing/2014/main" id="{F85AC6A7-8DFD-784C-8473-3B61EB2B2E08}"/>
              </a:ext>
            </a:extLst>
          </p:cNvPr>
          <p:cNvGraphicFramePr>
            <a:graphicFrameLocks noGrp="1"/>
          </p:cNvGraphicFramePr>
          <p:nvPr>
            <p:extLst>
              <p:ext uri="{D42A27DB-BD31-4B8C-83A1-F6EECF244321}">
                <p14:modId xmlns:p14="http://schemas.microsoft.com/office/powerpoint/2010/main" val="3095186186"/>
              </p:ext>
            </p:extLst>
          </p:nvPr>
        </p:nvGraphicFramePr>
        <p:xfrm>
          <a:off x="6327776" y="2021888"/>
          <a:ext cx="5735960" cy="3924173"/>
        </p:xfrm>
        <a:graphic>
          <a:graphicData uri="http://schemas.openxmlformats.org/drawingml/2006/table">
            <a:tbl>
              <a:tblPr firstRow="1" firstCol="1" bandRow="1">
                <a:tableStyleId>{5C22544A-7EE6-4342-B048-85BDC9FD1C3A}</a:tableStyleId>
              </a:tblPr>
              <a:tblGrid>
                <a:gridCol w="1030185">
                  <a:extLst>
                    <a:ext uri="{9D8B030D-6E8A-4147-A177-3AD203B41FA5}">
                      <a16:colId xmlns:a16="http://schemas.microsoft.com/office/drawing/2014/main" val="1902643020"/>
                    </a:ext>
                  </a:extLst>
                </a:gridCol>
                <a:gridCol w="4705775">
                  <a:extLst>
                    <a:ext uri="{9D8B030D-6E8A-4147-A177-3AD203B41FA5}">
                      <a16:colId xmlns:a16="http://schemas.microsoft.com/office/drawing/2014/main" val="2286437737"/>
                    </a:ext>
                  </a:extLst>
                </a:gridCol>
              </a:tblGrid>
              <a:tr h="102148">
                <a:tc>
                  <a:txBody>
                    <a:bodyPr/>
                    <a:lstStyle/>
                    <a:p>
                      <a:pPr>
                        <a:lnSpc>
                          <a:spcPct val="115000"/>
                        </a:lnSpc>
                        <a:spcBef>
                          <a:spcPts val="240"/>
                        </a:spcBef>
                        <a:spcAft>
                          <a:spcPts val="240"/>
                        </a:spcAft>
                        <a:buNone/>
                        <a:tabLst>
                          <a:tab pos="-914400" algn="l"/>
                          <a:tab pos="228600" algn="l"/>
                        </a:tabLst>
                      </a:pPr>
                      <a:r>
                        <a:rPr lang="en-US" sz="1100" spc="-15">
                          <a:effectLst/>
                        </a:rPr>
                        <a:t>Deliverable ID</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Bef>
                          <a:spcPts val="240"/>
                        </a:spcBef>
                        <a:spcAft>
                          <a:spcPts val="240"/>
                        </a:spcAft>
                        <a:buNone/>
                        <a:tabLst>
                          <a:tab pos="-914400" algn="l"/>
                          <a:tab pos="228600" algn="l"/>
                        </a:tabLst>
                      </a:pPr>
                      <a:r>
                        <a:rPr lang="en-US" sz="1100" spc="-15">
                          <a:effectLst/>
                        </a:rPr>
                        <a:t>Deliverable Title</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900021156"/>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D012</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dirty="0">
                          <a:effectLst/>
                        </a:rPr>
                        <a:t>Gross and net erosion patterns for marker-samples exposed to specific AUG plasmas (VTT)</a:t>
                      </a:r>
                      <a:endParaRPr lang="fi-FI" sz="1100" dirty="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3119358601"/>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D013</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Comparative report on broad-beam and microbeam analyses for detailed elemental composition on selected WEST samples (JSI)</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1317675952"/>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D014</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Interim report on elemental concentrations on the surfaces of marker samples exposed to specific AUG plasmas at high spatial resolution (RBI)</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713661614"/>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D015</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Erosion and deposition patterns on W7-X samples exposed during specific OP2 experiments (FZJ) </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2559329393"/>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D016</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dirty="0">
                          <a:effectLst/>
                        </a:rPr>
                        <a:t>Interim report of erosion and deposition patterns on W7-X samples exposed during OP2 (MPG)</a:t>
                      </a:r>
                      <a:endParaRPr lang="fi-FI" sz="1100" dirty="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509572614"/>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D017</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Interim report on surface changes on selected W7-X and WEST wall components and samples exposed to boronizations (IPPLM)</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3667372340"/>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D018</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Elemental depth profiles for B-containing samples from GyM/BiGyM experiments (CIEMAT)</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653936363"/>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D019</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Erosion patterns on specific B- and W-containing samples from MAGNUM-PSI/UPP experiments (DIFFER)</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636677685"/>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D020</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a:effectLst/>
                        </a:rPr>
                        <a:t>Interim report on changes in the surfaces of B- and W-containing samples during GyM/BiGyM experiments (ENEA)</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2340316285"/>
                  </a:ext>
                </a:extLst>
              </a:tr>
              <a:tr h="210658">
                <a:tc>
                  <a:txBody>
                    <a:bodyPr/>
                    <a:lstStyle/>
                    <a:p>
                      <a:pPr>
                        <a:lnSpc>
                          <a:spcPct val="115000"/>
                        </a:lnSpc>
                        <a:spcBef>
                          <a:spcPts val="240"/>
                        </a:spcBef>
                        <a:spcAft>
                          <a:spcPts val="240"/>
                        </a:spcAft>
                        <a:buNone/>
                        <a:tabLst>
                          <a:tab pos="-914400" algn="l"/>
                          <a:tab pos="228600" algn="l"/>
                        </a:tabLst>
                      </a:pPr>
                      <a:r>
                        <a:rPr lang="en-US" sz="1100" spc="-15">
                          <a:effectLst/>
                        </a:rPr>
                        <a:t>D021</a:t>
                      </a:r>
                      <a:endParaRPr lang="fi-FI" sz="110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tc>
                  <a:txBody>
                    <a:bodyPr/>
                    <a:lstStyle/>
                    <a:p>
                      <a:pPr>
                        <a:lnSpc>
                          <a:spcPct val="115000"/>
                        </a:lnSpc>
                        <a:spcAft>
                          <a:spcPts val="600"/>
                        </a:spcAft>
                        <a:buNone/>
                      </a:pPr>
                      <a:r>
                        <a:rPr lang="en-US" sz="1100" dirty="0">
                          <a:effectLst/>
                        </a:rPr>
                        <a:t>Erosion patterns on specific B- and W-containing samples from PSI-2 experiments (FZJ)</a:t>
                      </a:r>
                      <a:endParaRPr lang="fi-FI" sz="1100" dirty="0">
                        <a:effectLst/>
                        <a:latin typeface="Calibri" panose="020F0502020204030204" pitchFamily="34" charset="0"/>
                        <a:ea typeface="SimSun" panose="02010600030101010101" pitchFamily="2" charset="-122"/>
                        <a:cs typeface="Arial" panose="020B0604020202020204" pitchFamily="34" charset="0"/>
                      </a:endParaRPr>
                    </a:p>
                  </a:txBody>
                  <a:tcPr marL="38600" marR="38600" marT="0" marB="0"/>
                </a:tc>
                <a:extLst>
                  <a:ext uri="{0D108BD9-81ED-4DB2-BD59-A6C34878D82A}">
                    <a16:rowId xmlns:a16="http://schemas.microsoft.com/office/drawing/2014/main" val="637727021"/>
                  </a:ext>
                </a:extLst>
              </a:tr>
            </a:tbl>
          </a:graphicData>
        </a:graphic>
      </p:graphicFrame>
    </p:spTree>
    <p:extLst>
      <p:ext uri="{BB962C8B-B14F-4D97-AF65-F5344CB8AC3E}">
        <p14:creationId xmlns:p14="http://schemas.microsoft.com/office/powerpoint/2010/main" val="165498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E34A8-D0E7-A85A-191B-33A5530B14C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527897-D907-1FDD-3148-89AFE093A661}"/>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sp>
        <p:nvSpPr>
          <p:cNvPr id="4" name="Footer Placeholder 3">
            <a:extLst>
              <a:ext uri="{FF2B5EF4-FFF2-40B4-BE49-F238E27FC236}">
                <a16:creationId xmlns:a16="http://schemas.microsoft.com/office/drawing/2014/main" id="{295860B6-A34C-E598-447F-D21AFF8E47E2}"/>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itel 1">
            <a:extLst>
              <a:ext uri="{FF2B5EF4-FFF2-40B4-BE49-F238E27FC236}">
                <a16:creationId xmlns:a16="http://schemas.microsoft.com/office/drawing/2014/main" id="{09815BED-A46B-B0C9-627E-01DCB31FB647}"/>
              </a:ext>
            </a:extLst>
          </p:cNvPr>
          <p:cNvSpPr>
            <a:spLocks noGrp="1"/>
          </p:cNvSpPr>
          <p:nvPr>
            <p:ph type="title"/>
          </p:nvPr>
        </p:nvSpPr>
        <p:spPr>
          <a:xfrm>
            <a:off x="983432" y="192515"/>
            <a:ext cx="9451776" cy="457200"/>
          </a:xfrm>
        </p:spPr>
        <p:txBody>
          <a:bodyPr/>
          <a:lstStyle/>
          <a:p>
            <a:r>
              <a:rPr lang="de-DE" dirty="0"/>
              <a:t>2026 Tasks and </a:t>
            </a:r>
            <a:r>
              <a:rPr lang="de-DE" dirty="0" err="1"/>
              <a:t>Deliverables</a:t>
            </a:r>
            <a:endParaRPr lang="de-DE" dirty="0"/>
          </a:p>
        </p:txBody>
      </p:sp>
      <p:sp>
        <p:nvSpPr>
          <p:cNvPr id="6" name="TextBox 5">
            <a:extLst>
              <a:ext uri="{FF2B5EF4-FFF2-40B4-BE49-F238E27FC236}">
                <a16:creationId xmlns:a16="http://schemas.microsoft.com/office/drawing/2014/main" id="{782292A1-1EC3-AFAF-60C7-40224A427284}"/>
              </a:ext>
            </a:extLst>
          </p:cNvPr>
          <p:cNvSpPr txBox="1"/>
          <p:nvPr/>
        </p:nvSpPr>
        <p:spPr>
          <a:xfrm>
            <a:off x="231228" y="895762"/>
            <a:ext cx="11177752" cy="923330"/>
          </a:xfrm>
          <a:prstGeom prst="rect">
            <a:avLst/>
          </a:prstGeom>
          <a:noFill/>
        </p:spPr>
        <p:txBody>
          <a:bodyPr wrap="square" rtlCol="0">
            <a:spAutoFit/>
          </a:bodyPr>
          <a:lstStyle/>
          <a:p>
            <a:pPr algn="l"/>
            <a:r>
              <a:rPr lang="fi-FI" b="1" dirty="0"/>
              <a:t>SP B.2 </a:t>
            </a:r>
            <a:r>
              <a:rPr lang="en-US" b="1" dirty="0"/>
              <a:t>Characterize samples coming from PWIE experiments (under WPTE) in full-W devices (AUG, WEST): interpret results, assess changes in their surface state, erosion, and deposition patterns on them. Provide benchmarking data for modelling (SP D) and boron studies (SP F)</a:t>
            </a:r>
            <a:endParaRPr lang="fi-FI" b="1" dirty="0"/>
          </a:p>
        </p:txBody>
      </p:sp>
      <p:sp>
        <p:nvSpPr>
          <p:cNvPr id="2" name="TextBox 1">
            <a:extLst>
              <a:ext uri="{FF2B5EF4-FFF2-40B4-BE49-F238E27FC236}">
                <a16:creationId xmlns:a16="http://schemas.microsoft.com/office/drawing/2014/main" id="{61FDC256-0C4B-1CA4-648F-4F821F10466A}"/>
              </a:ext>
            </a:extLst>
          </p:cNvPr>
          <p:cNvSpPr txBox="1"/>
          <p:nvPr/>
        </p:nvSpPr>
        <p:spPr>
          <a:xfrm>
            <a:off x="231228" y="2065139"/>
            <a:ext cx="11527160" cy="4154984"/>
          </a:xfrm>
          <a:prstGeom prst="rect">
            <a:avLst/>
          </a:prstGeom>
          <a:noFill/>
        </p:spPr>
        <p:txBody>
          <a:bodyPr wrap="square" rtlCol="0">
            <a:spAutoFit/>
          </a:bodyPr>
          <a:lstStyle/>
          <a:p>
            <a:pPr marL="457200" indent="-457200" algn="l">
              <a:spcBef>
                <a:spcPts val="600"/>
              </a:spcBef>
              <a:buFont typeface="Arial" panose="020B0604020202020204" pitchFamily="34" charset="0"/>
              <a:buChar char="•"/>
            </a:pPr>
            <a:r>
              <a:rPr lang="fi-FI" dirty="0"/>
              <a:t>SP B.2 is </a:t>
            </a:r>
            <a:r>
              <a:rPr lang="fi-FI" dirty="0" err="1"/>
              <a:t>the</a:t>
            </a:r>
            <a:r>
              <a:rPr lang="fi-FI" dirty="0"/>
              <a:t> </a:t>
            </a:r>
            <a:r>
              <a:rPr lang="fi-FI" dirty="0" err="1"/>
              <a:t>largest</a:t>
            </a:r>
            <a:r>
              <a:rPr lang="fi-FI" dirty="0"/>
              <a:t> of </a:t>
            </a:r>
            <a:r>
              <a:rPr lang="fi-FI" dirty="0" err="1"/>
              <a:t>the</a:t>
            </a:r>
            <a:r>
              <a:rPr lang="fi-FI" dirty="0"/>
              <a:t> </a:t>
            </a:r>
            <a:r>
              <a:rPr lang="fi-FI" dirty="0" err="1"/>
              <a:t>three</a:t>
            </a:r>
            <a:r>
              <a:rPr lang="fi-FI" dirty="0"/>
              <a:t> </a:t>
            </a:r>
            <a:r>
              <a:rPr lang="fi-FI" dirty="0" err="1"/>
              <a:t>Tasks</a:t>
            </a:r>
            <a:r>
              <a:rPr lang="fi-FI" dirty="0"/>
              <a:t> </a:t>
            </a:r>
            <a:r>
              <a:rPr lang="fi-FI" dirty="0" err="1"/>
              <a:t>under</a:t>
            </a:r>
            <a:r>
              <a:rPr lang="fi-FI" dirty="0"/>
              <a:t> SP B, </a:t>
            </a:r>
            <a:r>
              <a:rPr lang="fi-FI" dirty="0" err="1"/>
              <a:t>addressing</a:t>
            </a:r>
            <a:r>
              <a:rPr lang="fi-FI" dirty="0"/>
              <a:t> </a:t>
            </a:r>
            <a:r>
              <a:rPr lang="fi-FI" b="1" dirty="0" err="1">
                <a:solidFill>
                  <a:srgbClr val="FF0000"/>
                </a:solidFill>
              </a:rPr>
              <a:t>surface</a:t>
            </a:r>
            <a:r>
              <a:rPr lang="fi-FI" b="1" dirty="0">
                <a:solidFill>
                  <a:srgbClr val="FF0000"/>
                </a:solidFill>
              </a:rPr>
              <a:t> </a:t>
            </a:r>
            <a:r>
              <a:rPr lang="fi-FI" b="1" dirty="0" err="1">
                <a:solidFill>
                  <a:srgbClr val="FF0000"/>
                </a:solidFill>
              </a:rPr>
              <a:t>analyses</a:t>
            </a:r>
            <a:r>
              <a:rPr lang="fi-FI" b="1" dirty="0">
                <a:solidFill>
                  <a:srgbClr val="FF0000"/>
                </a:solidFill>
              </a:rPr>
              <a:t> of </a:t>
            </a:r>
            <a:r>
              <a:rPr lang="fi-FI" b="1" dirty="0" err="1">
                <a:solidFill>
                  <a:srgbClr val="FF0000"/>
                </a:solidFill>
              </a:rPr>
              <a:t>components</a:t>
            </a:r>
            <a:r>
              <a:rPr lang="fi-FI" b="1" dirty="0">
                <a:solidFill>
                  <a:srgbClr val="FF0000"/>
                </a:solidFill>
              </a:rPr>
              <a:t> </a:t>
            </a:r>
            <a:r>
              <a:rPr lang="fi-FI" b="1" dirty="0" err="1">
                <a:solidFill>
                  <a:srgbClr val="FF0000"/>
                </a:solidFill>
              </a:rPr>
              <a:t>coming</a:t>
            </a:r>
            <a:r>
              <a:rPr lang="fi-FI" b="1" dirty="0">
                <a:solidFill>
                  <a:srgbClr val="FF0000"/>
                </a:solidFill>
              </a:rPr>
              <a:t> </a:t>
            </a:r>
            <a:r>
              <a:rPr lang="fi-FI" b="1" dirty="0" err="1">
                <a:solidFill>
                  <a:srgbClr val="FF0000"/>
                </a:solidFill>
              </a:rPr>
              <a:t>from</a:t>
            </a:r>
            <a:r>
              <a:rPr lang="fi-FI" b="1" dirty="0">
                <a:solidFill>
                  <a:srgbClr val="FF0000"/>
                </a:solidFill>
              </a:rPr>
              <a:t> </a:t>
            </a:r>
            <a:r>
              <a:rPr lang="fi-FI" b="1" dirty="0" err="1">
                <a:solidFill>
                  <a:srgbClr val="FF0000"/>
                </a:solidFill>
              </a:rPr>
              <a:t>various</a:t>
            </a:r>
            <a:r>
              <a:rPr lang="fi-FI" b="1" dirty="0">
                <a:solidFill>
                  <a:srgbClr val="FF0000"/>
                </a:solidFill>
              </a:rPr>
              <a:t> </a:t>
            </a:r>
            <a:r>
              <a:rPr lang="fi-FI" b="1" dirty="0" err="1">
                <a:solidFill>
                  <a:srgbClr val="FF0000"/>
                </a:solidFill>
              </a:rPr>
              <a:t>experiments</a:t>
            </a:r>
            <a:r>
              <a:rPr lang="fi-FI" b="1" dirty="0">
                <a:solidFill>
                  <a:srgbClr val="FF0000"/>
                </a:solidFill>
              </a:rPr>
              <a:t> in </a:t>
            </a:r>
            <a:r>
              <a:rPr lang="fi-FI" b="1" dirty="0" err="1">
                <a:solidFill>
                  <a:srgbClr val="FF0000"/>
                </a:solidFill>
              </a:rPr>
              <a:t>tokamaks</a:t>
            </a:r>
            <a:r>
              <a:rPr lang="fi-FI" b="1" dirty="0">
                <a:solidFill>
                  <a:srgbClr val="FF0000"/>
                </a:solidFill>
              </a:rPr>
              <a:t>/</a:t>
            </a:r>
            <a:r>
              <a:rPr lang="fi-FI" b="1" dirty="0" err="1">
                <a:solidFill>
                  <a:srgbClr val="FF0000"/>
                </a:solidFill>
              </a:rPr>
              <a:t>stellarators</a:t>
            </a:r>
            <a:r>
              <a:rPr lang="fi-FI" b="1" dirty="0">
                <a:solidFill>
                  <a:srgbClr val="FF0000"/>
                </a:solidFill>
              </a:rPr>
              <a:t> (AUG, WEST, W7-X) and </a:t>
            </a:r>
            <a:r>
              <a:rPr lang="fi-FI" b="1" dirty="0" err="1">
                <a:solidFill>
                  <a:srgbClr val="FF0000"/>
                </a:solidFill>
              </a:rPr>
              <a:t>linear</a:t>
            </a:r>
            <a:r>
              <a:rPr lang="fi-FI" b="1" dirty="0">
                <a:solidFill>
                  <a:srgbClr val="FF0000"/>
                </a:solidFill>
              </a:rPr>
              <a:t> </a:t>
            </a:r>
            <a:r>
              <a:rPr lang="fi-FI" b="1" dirty="0" err="1">
                <a:solidFill>
                  <a:srgbClr val="FF0000"/>
                </a:solidFill>
              </a:rPr>
              <a:t>devices</a:t>
            </a:r>
            <a:r>
              <a:rPr lang="fi-FI" b="1" dirty="0">
                <a:solidFill>
                  <a:srgbClr val="FF0000"/>
                </a:solidFill>
              </a:rPr>
              <a:t> (</a:t>
            </a:r>
            <a:r>
              <a:rPr lang="fi-FI" b="1" dirty="0" err="1">
                <a:solidFill>
                  <a:srgbClr val="FF0000"/>
                </a:solidFill>
              </a:rPr>
              <a:t>experiments</a:t>
            </a:r>
            <a:r>
              <a:rPr lang="fi-FI" b="1" dirty="0">
                <a:solidFill>
                  <a:srgbClr val="FF0000"/>
                </a:solidFill>
              </a:rPr>
              <a:t> </a:t>
            </a:r>
            <a:r>
              <a:rPr lang="fi-FI" b="1" dirty="0" err="1">
                <a:solidFill>
                  <a:srgbClr val="FF0000"/>
                </a:solidFill>
              </a:rPr>
              <a:t>under</a:t>
            </a:r>
            <a:r>
              <a:rPr lang="fi-FI" b="1" dirty="0">
                <a:solidFill>
                  <a:srgbClr val="FF0000"/>
                </a:solidFill>
              </a:rPr>
              <a:t> SP B.1)</a:t>
            </a:r>
          </a:p>
          <a:p>
            <a:pPr marL="457200" indent="-457200" algn="l">
              <a:spcBef>
                <a:spcPts val="600"/>
              </a:spcBef>
              <a:buFont typeface="Arial" panose="020B0604020202020204" pitchFamily="34" charset="0"/>
              <a:buChar char="•"/>
            </a:pPr>
            <a:r>
              <a:rPr lang="fi-FI" dirty="0" err="1"/>
              <a:t>Large</a:t>
            </a:r>
            <a:r>
              <a:rPr lang="fi-FI" dirty="0"/>
              <a:t> </a:t>
            </a:r>
            <a:r>
              <a:rPr lang="fi-FI" dirty="0" err="1"/>
              <a:t>part</a:t>
            </a:r>
            <a:r>
              <a:rPr lang="fi-FI" dirty="0"/>
              <a:t> of </a:t>
            </a:r>
            <a:r>
              <a:rPr lang="fi-FI" dirty="0" err="1"/>
              <a:t>the</a:t>
            </a:r>
            <a:r>
              <a:rPr lang="fi-FI" dirty="0"/>
              <a:t> </a:t>
            </a:r>
            <a:r>
              <a:rPr lang="fi-FI" dirty="0" err="1"/>
              <a:t>work</a:t>
            </a:r>
            <a:r>
              <a:rPr lang="fi-FI" dirty="0"/>
              <a:t> </a:t>
            </a:r>
            <a:r>
              <a:rPr lang="fi-FI" dirty="0" err="1"/>
              <a:t>will</a:t>
            </a:r>
            <a:r>
              <a:rPr lang="fi-FI" dirty="0"/>
              <a:t> </a:t>
            </a:r>
            <a:r>
              <a:rPr lang="fi-FI" dirty="0" err="1"/>
              <a:t>deal</a:t>
            </a:r>
            <a:r>
              <a:rPr lang="fi-FI" dirty="0"/>
              <a:t> </a:t>
            </a:r>
            <a:r>
              <a:rPr lang="fi-FI" dirty="0" err="1"/>
              <a:t>with</a:t>
            </a:r>
            <a:r>
              <a:rPr lang="fi-FI" dirty="0"/>
              <a:t> </a:t>
            </a:r>
            <a:r>
              <a:rPr lang="fi-FI" b="1" dirty="0" err="1">
                <a:solidFill>
                  <a:srgbClr val="0070C0"/>
                </a:solidFill>
              </a:rPr>
              <a:t>samples</a:t>
            </a:r>
            <a:r>
              <a:rPr lang="fi-FI" b="1" dirty="0">
                <a:solidFill>
                  <a:srgbClr val="0070C0"/>
                </a:solidFill>
              </a:rPr>
              <a:t> </a:t>
            </a:r>
            <a:r>
              <a:rPr lang="fi-FI" b="1" dirty="0" err="1">
                <a:solidFill>
                  <a:srgbClr val="0070C0"/>
                </a:solidFill>
              </a:rPr>
              <a:t>from</a:t>
            </a:r>
            <a:r>
              <a:rPr lang="fi-FI" b="1" dirty="0">
                <a:solidFill>
                  <a:srgbClr val="0070C0"/>
                </a:solidFill>
              </a:rPr>
              <a:t> WEST </a:t>
            </a:r>
            <a:r>
              <a:rPr lang="fi-FI" dirty="0" err="1"/>
              <a:t>with</a:t>
            </a:r>
            <a:r>
              <a:rPr lang="fi-FI" dirty="0"/>
              <a:t> </a:t>
            </a:r>
            <a:r>
              <a:rPr lang="fi-FI" dirty="0" err="1"/>
              <a:t>the</a:t>
            </a:r>
            <a:r>
              <a:rPr lang="fi-FI" dirty="0"/>
              <a:t> </a:t>
            </a:r>
            <a:r>
              <a:rPr lang="fi-FI" dirty="0" err="1"/>
              <a:t>focus</a:t>
            </a:r>
            <a:r>
              <a:rPr lang="fi-FI" dirty="0"/>
              <a:t> set on </a:t>
            </a:r>
            <a:r>
              <a:rPr lang="fi-FI" dirty="0" err="1"/>
              <a:t>the</a:t>
            </a:r>
            <a:r>
              <a:rPr lang="fi-FI" dirty="0"/>
              <a:t> </a:t>
            </a:r>
            <a:r>
              <a:rPr lang="fi-FI" dirty="0" err="1"/>
              <a:t>Phase</a:t>
            </a:r>
            <a:r>
              <a:rPr lang="fi-FI" dirty="0"/>
              <a:t> 2 </a:t>
            </a:r>
            <a:r>
              <a:rPr lang="fi-FI" dirty="0" err="1"/>
              <a:t>operations</a:t>
            </a:r>
            <a:r>
              <a:rPr lang="fi-FI" dirty="0"/>
              <a:t> (</a:t>
            </a:r>
            <a:r>
              <a:rPr lang="fi-FI" dirty="0" err="1"/>
              <a:t>only</a:t>
            </a:r>
            <a:r>
              <a:rPr lang="fi-FI" dirty="0"/>
              <a:t> </a:t>
            </a:r>
            <a:r>
              <a:rPr lang="fi-FI" dirty="0" err="1"/>
              <a:t>started</a:t>
            </a:r>
            <a:r>
              <a:rPr lang="fi-FI" dirty="0"/>
              <a:t> in 2021-2025), in </a:t>
            </a:r>
            <a:r>
              <a:rPr lang="fi-FI" dirty="0" err="1"/>
              <a:t>particular</a:t>
            </a:r>
            <a:r>
              <a:rPr lang="fi-FI" dirty="0"/>
              <a:t> to </a:t>
            </a:r>
            <a:r>
              <a:rPr lang="fi-FI" dirty="0" err="1"/>
              <a:t>the</a:t>
            </a:r>
            <a:r>
              <a:rPr lang="fi-FI" dirty="0"/>
              <a:t> </a:t>
            </a:r>
            <a:r>
              <a:rPr lang="fi-FI" b="1" dirty="0" err="1">
                <a:solidFill>
                  <a:srgbClr val="0070C0"/>
                </a:solidFill>
              </a:rPr>
              <a:t>samples</a:t>
            </a:r>
            <a:r>
              <a:rPr lang="fi-FI" b="1" dirty="0">
                <a:solidFill>
                  <a:srgbClr val="0070C0"/>
                </a:solidFill>
              </a:rPr>
              <a:t> </a:t>
            </a:r>
            <a:r>
              <a:rPr lang="fi-FI" b="1" dirty="0" err="1">
                <a:solidFill>
                  <a:srgbClr val="0070C0"/>
                </a:solidFill>
              </a:rPr>
              <a:t>originating</a:t>
            </a:r>
            <a:r>
              <a:rPr lang="fi-FI" b="1" dirty="0">
                <a:solidFill>
                  <a:srgbClr val="0070C0"/>
                </a:solidFill>
              </a:rPr>
              <a:t> </a:t>
            </a:r>
            <a:r>
              <a:rPr lang="fi-FI" b="1" dirty="0" err="1">
                <a:solidFill>
                  <a:srgbClr val="0070C0"/>
                </a:solidFill>
              </a:rPr>
              <a:t>from</a:t>
            </a:r>
            <a:r>
              <a:rPr lang="fi-FI" b="1" dirty="0">
                <a:solidFill>
                  <a:srgbClr val="0070C0"/>
                </a:solidFill>
              </a:rPr>
              <a:t> </a:t>
            </a:r>
            <a:r>
              <a:rPr lang="fi-FI" b="1" dirty="0" err="1">
                <a:solidFill>
                  <a:srgbClr val="0070C0"/>
                </a:solidFill>
              </a:rPr>
              <a:t>the</a:t>
            </a:r>
            <a:r>
              <a:rPr lang="fi-FI" b="1" dirty="0">
                <a:solidFill>
                  <a:srgbClr val="0070C0"/>
                </a:solidFill>
              </a:rPr>
              <a:t> </a:t>
            </a:r>
            <a:r>
              <a:rPr lang="fi-FI" b="1" dirty="0" err="1">
                <a:solidFill>
                  <a:srgbClr val="0070C0"/>
                </a:solidFill>
              </a:rPr>
              <a:t>different</a:t>
            </a:r>
            <a:r>
              <a:rPr lang="fi-FI" b="1" dirty="0">
                <a:solidFill>
                  <a:srgbClr val="0070C0"/>
                </a:solidFill>
              </a:rPr>
              <a:t> </a:t>
            </a:r>
            <a:r>
              <a:rPr lang="fi-FI" b="1" dirty="0" err="1">
                <a:solidFill>
                  <a:srgbClr val="0070C0"/>
                </a:solidFill>
              </a:rPr>
              <a:t>high-fluence</a:t>
            </a:r>
            <a:r>
              <a:rPr lang="fi-FI" b="1" dirty="0">
                <a:solidFill>
                  <a:srgbClr val="0070C0"/>
                </a:solidFill>
              </a:rPr>
              <a:t> </a:t>
            </a:r>
            <a:r>
              <a:rPr lang="fi-FI" b="1" dirty="0" err="1">
                <a:solidFill>
                  <a:srgbClr val="0070C0"/>
                </a:solidFill>
              </a:rPr>
              <a:t>campaigns</a:t>
            </a:r>
            <a:r>
              <a:rPr lang="fi-FI" b="1" dirty="0">
                <a:solidFill>
                  <a:srgbClr val="0070C0"/>
                </a:solidFill>
              </a:rPr>
              <a:t> </a:t>
            </a:r>
            <a:r>
              <a:rPr lang="fi-FI" dirty="0"/>
              <a:t>(in C7 and C12) </a:t>
            </a:r>
          </a:p>
          <a:p>
            <a:pPr marL="457200" indent="-457200" algn="l">
              <a:spcBef>
                <a:spcPts val="600"/>
              </a:spcBef>
              <a:buFont typeface="Arial" panose="020B0604020202020204" pitchFamily="34" charset="0"/>
              <a:buChar char="•"/>
            </a:pPr>
            <a:r>
              <a:rPr lang="fi-FI" dirty="0" err="1"/>
              <a:t>The</a:t>
            </a:r>
            <a:r>
              <a:rPr lang="fi-FI" dirty="0"/>
              <a:t> AUG </a:t>
            </a:r>
            <a:r>
              <a:rPr lang="fi-FI" dirty="0" err="1"/>
              <a:t>work</a:t>
            </a:r>
            <a:r>
              <a:rPr lang="fi-FI" dirty="0"/>
              <a:t> </a:t>
            </a:r>
            <a:r>
              <a:rPr lang="fi-FI" dirty="0" err="1"/>
              <a:t>will</a:t>
            </a:r>
            <a:r>
              <a:rPr lang="fi-FI" dirty="0"/>
              <a:t> </a:t>
            </a:r>
            <a:r>
              <a:rPr lang="fi-FI" dirty="0" err="1"/>
              <a:t>be</a:t>
            </a:r>
            <a:r>
              <a:rPr lang="fi-FI" dirty="0"/>
              <a:t> on </a:t>
            </a:r>
            <a:r>
              <a:rPr lang="fi-FI" dirty="0" err="1"/>
              <a:t>detailed</a:t>
            </a:r>
            <a:r>
              <a:rPr lang="fi-FI" dirty="0"/>
              <a:t> </a:t>
            </a:r>
            <a:r>
              <a:rPr lang="fi-FI" dirty="0" err="1"/>
              <a:t>surface</a:t>
            </a:r>
            <a:r>
              <a:rPr lang="fi-FI" dirty="0"/>
              <a:t> </a:t>
            </a:r>
            <a:r>
              <a:rPr lang="fi-FI" dirty="0" err="1"/>
              <a:t>characterization</a:t>
            </a:r>
            <a:r>
              <a:rPr lang="fi-FI" dirty="0"/>
              <a:t> of </a:t>
            </a:r>
            <a:r>
              <a:rPr lang="fi-FI" b="1" dirty="0" err="1">
                <a:solidFill>
                  <a:srgbClr val="FF0000"/>
                </a:solidFill>
              </a:rPr>
              <a:t>exposed</a:t>
            </a:r>
            <a:r>
              <a:rPr lang="fi-FI" b="1" dirty="0">
                <a:solidFill>
                  <a:srgbClr val="FF0000"/>
                </a:solidFill>
              </a:rPr>
              <a:t> </a:t>
            </a:r>
            <a:r>
              <a:rPr lang="fi-FI" b="1" dirty="0" err="1">
                <a:solidFill>
                  <a:srgbClr val="FF0000"/>
                </a:solidFill>
              </a:rPr>
              <a:t>marker</a:t>
            </a:r>
            <a:r>
              <a:rPr lang="fi-FI" b="1" dirty="0">
                <a:solidFill>
                  <a:srgbClr val="FF0000"/>
                </a:solidFill>
              </a:rPr>
              <a:t> </a:t>
            </a:r>
            <a:r>
              <a:rPr lang="fi-FI" b="1" dirty="0" err="1">
                <a:solidFill>
                  <a:srgbClr val="FF0000"/>
                </a:solidFill>
              </a:rPr>
              <a:t>samples</a:t>
            </a:r>
            <a:r>
              <a:rPr lang="fi-FI" b="1" dirty="0">
                <a:solidFill>
                  <a:srgbClr val="FF0000"/>
                </a:solidFill>
              </a:rPr>
              <a:t> </a:t>
            </a:r>
            <a:r>
              <a:rPr lang="fi-FI" dirty="0"/>
              <a:t>(</a:t>
            </a:r>
            <a:r>
              <a:rPr lang="fi-FI" dirty="0" err="1"/>
              <a:t>only</a:t>
            </a:r>
            <a:r>
              <a:rPr lang="fi-FI" dirty="0"/>
              <a:t> </a:t>
            </a:r>
            <a:r>
              <a:rPr lang="fi-FI" dirty="0" err="1"/>
              <a:t>erosion</a:t>
            </a:r>
            <a:r>
              <a:rPr lang="fi-FI" dirty="0"/>
              <a:t> </a:t>
            </a:r>
            <a:r>
              <a:rPr lang="fi-FI" dirty="0" err="1"/>
              <a:t>was</a:t>
            </a:r>
            <a:r>
              <a:rPr lang="fi-FI" dirty="0"/>
              <a:t> </a:t>
            </a:r>
            <a:r>
              <a:rPr lang="fi-FI" dirty="0" err="1"/>
              <a:t>investigated</a:t>
            </a:r>
            <a:r>
              <a:rPr lang="fi-FI" dirty="0"/>
              <a:t> in 2025) and </a:t>
            </a:r>
            <a:r>
              <a:rPr lang="fi-FI" dirty="0" err="1"/>
              <a:t>other</a:t>
            </a:r>
            <a:r>
              <a:rPr lang="fi-FI" dirty="0"/>
              <a:t> </a:t>
            </a:r>
            <a:r>
              <a:rPr lang="fi-FI" b="1" dirty="0" err="1">
                <a:solidFill>
                  <a:srgbClr val="FF0000"/>
                </a:solidFill>
              </a:rPr>
              <a:t>samples</a:t>
            </a:r>
            <a:r>
              <a:rPr lang="fi-FI" b="1" dirty="0">
                <a:solidFill>
                  <a:srgbClr val="FF0000"/>
                </a:solidFill>
              </a:rPr>
              <a:t> </a:t>
            </a:r>
            <a:r>
              <a:rPr lang="fi-FI" b="1" dirty="0" err="1">
                <a:solidFill>
                  <a:srgbClr val="FF0000"/>
                </a:solidFill>
              </a:rPr>
              <a:t>becoming</a:t>
            </a:r>
            <a:r>
              <a:rPr lang="fi-FI" b="1" dirty="0">
                <a:solidFill>
                  <a:srgbClr val="FF0000"/>
                </a:solidFill>
              </a:rPr>
              <a:t> </a:t>
            </a:r>
            <a:r>
              <a:rPr lang="fi-FI" b="1" dirty="0" err="1">
                <a:solidFill>
                  <a:srgbClr val="FF0000"/>
                </a:solidFill>
              </a:rPr>
              <a:t>available</a:t>
            </a:r>
            <a:r>
              <a:rPr lang="fi-FI" b="1" dirty="0">
                <a:solidFill>
                  <a:srgbClr val="FF0000"/>
                </a:solidFill>
              </a:rPr>
              <a:t> </a:t>
            </a:r>
            <a:r>
              <a:rPr lang="fi-FI" b="1" dirty="0" err="1">
                <a:solidFill>
                  <a:srgbClr val="FF0000"/>
                </a:solidFill>
              </a:rPr>
              <a:t>after</a:t>
            </a:r>
            <a:r>
              <a:rPr lang="fi-FI" b="1" dirty="0">
                <a:solidFill>
                  <a:srgbClr val="FF0000"/>
                </a:solidFill>
              </a:rPr>
              <a:t> </a:t>
            </a:r>
            <a:r>
              <a:rPr lang="fi-FI" b="1" dirty="0" err="1">
                <a:solidFill>
                  <a:srgbClr val="FF0000"/>
                </a:solidFill>
              </a:rPr>
              <a:t>the</a:t>
            </a:r>
            <a:r>
              <a:rPr lang="fi-FI" b="1" dirty="0">
                <a:solidFill>
                  <a:srgbClr val="FF0000"/>
                </a:solidFill>
              </a:rPr>
              <a:t> 2025 </a:t>
            </a:r>
            <a:r>
              <a:rPr lang="fi-FI" b="1" dirty="0" err="1">
                <a:solidFill>
                  <a:srgbClr val="FF0000"/>
                </a:solidFill>
              </a:rPr>
              <a:t>campaign</a:t>
            </a:r>
            <a:r>
              <a:rPr lang="fi-FI" b="1" dirty="0">
                <a:solidFill>
                  <a:srgbClr val="FF0000"/>
                </a:solidFill>
              </a:rPr>
              <a:t> </a:t>
            </a:r>
            <a:r>
              <a:rPr lang="fi-FI" dirty="0"/>
              <a:t>(</a:t>
            </a:r>
            <a:r>
              <a:rPr lang="fi-FI" dirty="0" err="1"/>
              <a:t>incl</a:t>
            </a:r>
            <a:r>
              <a:rPr lang="fi-FI" dirty="0"/>
              <a:t>. </a:t>
            </a:r>
            <a:r>
              <a:rPr lang="fi-FI" dirty="0" err="1"/>
              <a:t>boronization</a:t>
            </a:r>
            <a:r>
              <a:rPr lang="fi-FI" dirty="0"/>
              <a:t> </a:t>
            </a:r>
            <a:r>
              <a:rPr lang="fi-FI" dirty="0" err="1"/>
              <a:t>samples</a:t>
            </a:r>
            <a:r>
              <a:rPr lang="fi-FI" dirty="0"/>
              <a:t>) </a:t>
            </a:r>
          </a:p>
          <a:p>
            <a:pPr marL="457200" indent="-457200" algn="l">
              <a:spcBef>
                <a:spcPts val="600"/>
              </a:spcBef>
              <a:buFont typeface="Arial" panose="020B0604020202020204" pitchFamily="34" charset="0"/>
              <a:buChar char="•"/>
            </a:pPr>
            <a:r>
              <a:rPr lang="fi-FI" dirty="0" err="1"/>
              <a:t>Concerning</a:t>
            </a:r>
            <a:r>
              <a:rPr lang="fi-FI" dirty="0"/>
              <a:t> W7-X, </a:t>
            </a:r>
            <a:r>
              <a:rPr lang="fi-FI" dirty="0" err="1"/>
              <a:t>there</a:t>
            </a:r>
            <a:r>
              <a:rPr lang="fi-FI" dirty="0"/>
              <a:t> is an </a:t>
            </a:r>
            <a:r>
              <a:rPr lang="fi-FI" b="1" dirty="0" err="1">
                <a:solidFill>
                  <a:srgbClr val="0070C0"/>
                </a:solidFill>
              </a:rPr>
              <a:t>extensive</a:t>
            </a:r>
            <a:r>
              <a:rPr lang="fi-FI" b="1" dirty="0">
                <a:solidFill>
                  <a:srgbClr val="0070C0"/>
                </a:solidFill>
              </a:rPr>
              <a:t> set of </a:t>
            </a:r>
            <a:r>
              <a:rPr lang="fi-FI" b="1" dirty="0" err="1">
                <a:solidFill>
                  <a:srgbClr val="0070C0"/>
                </a:solidFill>
              </a:rPr>
              <a:t>tiles</a:t>
            </a:r>
            <a:r>
              <a:rPr lang="fi-FI" b="1" dirty="0">
                <a:solidFill>
                  <a:srgbClr val="0070C0"/>
                </a:solidFill>
              </a:rPr>
              <a:t> + </a:t>
            </a:r>
            <a:r>
              <a:rPr lang="fi-FI" b="1" dirty="0" err="1">
                <a:solidFill>
                  <a:srgbClr val="0070C0"/>
                </a:solidFill>
              </a:rPr>
              <a:t>samples</a:t>
            </a:r>
            <a:r>
              <a:rPr lang="fi-FI" b="1" dirty="0">
                <a:solidFill>
                  <a:srgbClr val="0070C0"/>
                </a:solidFill>
              </a:rPr>
              <a:t> </a:t>
            </a:r>
            <a:r>
              <a:rPr lang="fi-FI" b="1" dirty="0" err="1">
                <a:solidFill>
                  <a:srgbClr val="0070C0"/>
                </a:solidFill>
              </a:rPr>
              <a:t>removed</a:t>
            </a:r>
            <a:r>
              <a:rPr lang="fi-FI" b="1" dirty="0">
                <a:solidFill>
                  <a:srgbClr val="0070C0"/>
                </a:solidFill>
              </a:rPr>
              <a:t> </a:t>
            </a:r>
            <a:r>
              <a:rPr lang="fi-FI" b="1" dirty="0" err="1">
                <a:solidFill>
                  <a:srgbClr val="0070C0"/>
                </a:solidFill>
              </a:rPr>
              <a:t>after</a:t>
            </a:r>
            <a:r>
              <a:rPr lang="fi-FI" b="1" dirty="0">
                <a:solidFill>
                  <a:srgbClr val="0070C0"/>
                </a:solidFill>
              </a:rPr>
              <a:t> </a:t>
            </a:r>
            <a:r>
              <a:rPr lang="fi-FI" b="1" dirty="0" err="1">
                <a:solidFill>
                  <a:srgbClr val="0070C0"/>
                </a:solidFill>
              </a:rPr>
              <a:t>the</a:t>
            </a:r>
            <a:r>
              <a:rPr lang="fi-FI" b="1" dirty="0">
                <a:solidFill>
                  <a:srgbClr val="0070C0"/>
                </a:solidFill>
              </a:rPr>
              <a:t> OP 2.3 </a:t>
            </a:r>
            <a:r>
              <a:rPr lang="fi-FI" b="1" dirty="0" err="1">
                <a:solidFill>
                  <a:srgbClr val="0070C0"/>
                </a:solidFill>
              </a:rPr>
              <a:t>campaign</a:t>
            </a:r>
            <a:r>
              <a:rPr lang="fi-FI" b="1" dirty="0">
                <a:solidFill>
                  <a:srgbClr val="0070C0"/>
                </a:solidFill>
              </a:rPr>
              <a:t> </a:t>
            </a:r>
            <a:r>
              <a:rPr lang="fi-FI" dirty="0"/>
              <a:t>– </a:t>
            </a:r>
            <a:r>
              <a:rPr lang="fi-FI" dirty="0" err="1"/>
              <a:t>all</a:t>
            </a:r>
            <a:r>
              <a:rPr lang="fi-FI" dirty="0"/>
              <a:t> </a:t>
            </a:r>
            <a:r>
              <a:rPr lang="fi-FI" dirty="0" err="1"/>
              <a:t>pending</a:t>
            </a:r>
            <a:r>
              <a:rPr lang="fi-FI" dirty="0"/>
              <a:t> for </a:t>
            </a:r>
            <a:r>
              <a:rPr lang="fi-FI" dirty="0" err="1"/>
              <a:t>assessing</a:t>
            </a:r>
            <a:r>
              <a:rPr lang="fi-FI" dirty="0"/>
              <a:t> </a:t>
            </a:r>
            <a:r>
              <a:rPr lang="fi-FI" dirty="0" err="1"/>
              <a:t>their</a:t>
            </a:r>
            <a:r>
              <a:rPr lang="fi-FI" dirty="0"/>
              <a:t> </a:t>
            </a:r>
            <a:r>
              <a:rPr lang="fi-FI" dirty="0" err="1"/>
              <a:t>erosion</a:t>
            </a:r>
            <a:r>
              <a:rPr lang="fi-FI" dirty="0"/>
              <a:t> and deposition </a:t>
            </a:r>
            <a:r>
              <a:rPr lang="fi-FI" dirty="0" err="1"/>
              <a:t>patterns</a:t>
            </a:r>
            <a:r>
              <a:rPr lang="fi-FI" dirty="0"/>
              <a:t> and to </a:t>
            </a:r>
            <a:r>
              <a:rPr lang="fi-FI" dirty="0" err="1"/>
              <a:t>be</a:t>
            </a:r>
            <a:r>
              <a:rPr lang="fi-FI" dirty="0"/>
              <a:t> </a:t>
            </a:r>
            <a:r>
              <a:rPr lang="fi-FI" dirty="0" err="1"/>
              <a:t>compared</a:t>
            </a:r>
            <a:r>
              <a:rPr lang="fi-FI" dirty="0"/>
              <a:t> </a:t>
            </a:r>
            <a:r>
              <a:rPr lang="fi-FI" dirty="0" err="1"/>
              <a:t>with</a:t>
            </a:r>
            <a:r>
              <a:rPr lang="fi-FI" dirty="0"/>
              <a:t> </a:t>
            </a:r>
            <a:r>
              <a:rPr lang="fi-FI" dirty="0" err="1"/>
              <a:t>the</a:t>
            </a:r>
            <a:r>
              <a:rPr lang="fi-FI" dirty="0"/>
              <a:t> OP 2.1/OP 2.2 data (in 2021-2025)</a:t>
            </a:r>
          </a:p>
          <a:p>
            <a:pPr marL="457200" indent="-457200" algn="l">
              <a:spcBef>
                <a:spcPts val="600"/>
              </a:spcBef>
              <a:buFont typeface="Arial" panose="020B0604020202020204" pitchFamily="34" charset="0"/>
              <a:buChar char="•"/>
            </a:pPr>
            <a:r>
              <a:rPr lang="fi-FI" dirty="0" err="1"/>
              <a:t>Analyses</a:t>
            </a:r>
            <a:r>
              <a:rPr lang="fi-FI" dirty="0"/>
              <a:t> of </a:t>
            </a:r>
            <a:r>
              <a:rPr lang="fi-FI" dirty="0" err="1"/>
              <a:t>samples</a:t>
            </a:r>
            <a:r>
              <a:rPr lang="fi-FI" dirty="0"/>
              <a:t> </a:t>
            </a:r>
            <a:r>
              <a:rPr lang="fi-FI" dirty="0" err="1"/>
              <a:t>from</a:t>
            </a:r>
            <a:r>
              <a:rPr lang="fi-FI" dirty="0"/>
              <a:t> SP B.1 </a:t>
            </a:r>
            <a:r>
              <a:rPr lang="fi-FI" dirty="0" err="1"/>
              <a:t>will</a:t>
            </a:r>
            <a:r>
              <a:rPr lang="fi-FI" dirty="0"/>
              <a:t> </a:t>
            </a:r>
            <a:r>
              <a:rPr lang="fi-FI" dirty="0" err="1"/>
              <a:t>be</a:t>
            </a:r>
            <a:r>
              <a:rPr lang="fi-FI" dirty="0"/>
              <a:t> a </a:t>
            </a:r>
            <a:r>
              <a:rPr lang="fi-FI" dirty="0" err="1"/>
              <a:t>service</a:t>
            </a:r>
            <a:r>
              <a:rPr lang="fi-FI" dirty="0"/>
              <a:t> </a:t>
            </a:r>
            <a:r>
              <a:rPr lang="fi-FI" dirty="0" err="1"/>
              <a:t>task</a:t>
            </a:r>
            <a:r>
              <a:rPr lang="fi-FI" dirty="0"/>
              <a:t> </a:t>
            </a:r>
            <a:r>
              <a:rPr lang="fi-FI" dirty="0" err="1"/>
              <a:t>feeding</a:t>
            </a:r>
            <a:r>
              <a:rPr lang="fi-FI" dirty="0"/>
              <a:t> </a:t>
            </a:r>
            <a:r>
              <a:rPr lang="fi-FI" dirty="0" err="1"/>
              <a:t>back</a:t>
            </a:r>
            <a:r>
              <a:rPr lang="fi-FI" dirty="0"/>
              <a:t> </a:t>
            </a:r>
            <a:r>
              <a:rPr lang="fi-FI" dirty="0" err="1"/>
              <a:t>the</a:t>
            </a:r>
            <a:r>
              <a:rPr lang="fi-FI" dirty="0"/>
              <a:t> </a:t>
            </a:r>
            <a:r>
              <a:rPr lang="fi-FI" dirty="0" err="1"/>
              <a:t>information</a:t>
            </a:r>
            <a:r>
              <a:rPr lang="fi-FI" dirty="0"/>
              <a:t> to </a:t>
            </a:r>
            <a:r>
              <a:rPr lang="fi-FI" dirty="0" err="1"/>
              <a:t>planning</a:t>
            </a:r>
            <a:r>
              <a:rPr lang="fi-FI" dirty="0"/>
              <a:t> </a:t>
            </a:r>
            <a:r>
              <a:rPr lang="fi-FI" dirty="0" err="1"/>
              <a:t>additional</a:t>
            </a:r>
            <a:r>
              <a:rPr lang="fi-FI" dirty="0"/>
              <a:t> </a:t>
            </a:r>
            <a:r>
              <a:rPr lang="fi-FI" dirty="0" err="1"/>
              <a:t>experiments</a:t>
            </a:r>
            <a:endParaRPr lang="fi-FI" dirty="0"/>
          </a:p>
          <a:p>
            <a:pPr marL="457200" indent="-457200" algn="l">
              <a:spcBef>
                <a:spcPts val="600"/>
              </a:spcBef>
              <a:buFont typeface="Arial" panose="020B0604020202020204" pitchFamily="34" charset="0"/>
              <a:buChar char="•"/>
            </a:pPr>
            <a:r>
              <a:rPr lang="fi-FI" b="1" dirty="0" err="1">
                <a:solidFill>
                  <a:srgbClr val="FF0000"/>
                </a:solidFill>
              </a:rPr>
              <a:t>Boronization</a:t>
            </a:r>
            <a:r>
              <a:rPr lang="fi-FI" b="1" dirty="0">
                <a:solidFill>
                  <a:srgbClr val="FF0000"/>
                </a:solidFill>
              </a:rPr>
              <a:t> </a:t>
            </a:r>
            <a:r>
              <a:rPr lang="fi-FI" b="1" dirty="0" err="1">
                <a:solidFill>
                  <a:srgbClr val="FF0000"/>
                </a:solidFill>
              </a:rPr>
              <a:t>samples</a:t>
            </a:r>
            <a:r>
              <a:rPr lang="fi-FI" b="1" dirty="0">
                <a:solidFill>
                  <a:srgbClr val="FF0000"/>
                </a:solidFill>
              </a:rPr>
              <a:t> </a:t>
            </a:r>
            <a:r>
              <a:rPr lang="fi-FI" b="1" dirty="0" err="1">
                <a:solidFill>
                  <a:srgbClr val="FF0000"/>
                </a:solidFill>
              </a:rPr>
              <a:t>will</a:t>
            </a:r>
            <a:r>
              <a:rPr lang="fi-FI" b="1" dirty="0">
                <a:solidFill>
                  <a:srgbClr val="FF0000"/>
                </a:solidFill>
              </a:rPr>
              <a:t> </a:t>
            </a:r>
            <a:r>
              <a:rPr lang="fi-FI" b="1" dirty="0" err="1">
                <a:solidFill>
                  <a:srgbClr val="FF0000"/>
                </a:solidFill>
              </a:rPr>
              <a:t>be</a:t>
            </a:r>
            <a:r>
              <a:rPr lang="fi-FI" b="1" dirty="0">
                <a:solidFill>
                  <a:srgbClr val="FF0000"/>
                </a:solidFill>
              </a:rPr>
              <a:t> </a:t>
            </a:r>
            <a:r>
              <a:rPr lang="fi-FI" b="1" dirty="0" err="1">
                <a:solidFill>
                  <a:srgbClr val="FF0000"/>
                </a:solidFill>
              </a:rPr>
              <a:t>studied</a:t>
            </a:r>
            <a:r>
              <a:rPr lang="fi-FI" b="1" dirty="0">
                <a:solidFill>
                  <a:srgbClr val="FF0000"/>
                </a:solidFill>
              </a:rPr>
              <a:t> </a:t>
            </a:r>
            <a:r>
              <a:rPr lang="fi-FI" b="1" dirty="0" err="1">
                <a:solidFill>
                  <a:srgbClr val="FF0000"/>
                </a:solidFill>
              </a:rPr>
              <a:t>jointly</a:t>
            </a:r>
            <a:r>
              <a:rPr lang="fi-FI" b="1" dirty="0">
                <a:solidFill>
                  <a:srgbClr val="FF0000"/>
                </a:solidFill>
              </a:rPr>
              <a:t> </a:t>
            </a:r>
            <a:r>
              <a:rPr lang="fi-FI" b="1" dirty="0" err="1">
                <a:solidFill>
                  <a:srgbClr val="FF0000"/>
                </a:solidFill>
              </a:rPr>
              <a:t>with</a:t>
            </a:r>
            <a:r>
              <a:rPr lang="fi-FI" b="1" dirty="0">
                <a:solidFill>
                  <a:srgbClr val="FF0000"/>
                </a:solidFill>
              </a:rPr>
              <a:t> SP F</a:t>
            </a:r>
            <a:r>
              <a:rPr lang="fi-FI" dirty="0"/>
              <a:t>: </a:t>
            </a:r>
            <a:r>
              <a:rPr lang="fi-FI" dirty="0" err="1"/>
              <a:t>under</a:t>
            </a:r>
            <a:r>
              <a:rPr lang="fi-FI" dirty="0"/>
              <a:t> SP B </a:t>
            </a:r>
            <a:r>
              <a:rPr lang="fi-FI" dirty="0" err="1"/>
              <a:t>we</a:t>
            </a:r>
            <a:r>
              <a:rPr lang="fi-FI" dirty="0"/>
              <a:t> </a:t>
            </a:r>
            <a:r>
              <a:rPr lang="fi-FI" dirty="0" err="1"/>
              <a:t>will</a:t>
            </a:r>
            <a:r>
              <a:rPr lang="fi-FI" dirty="0"/>
              <a:t> </a:t>
            </a:r>
            <a:r>
              <a:rPr lang="fi-FI" dirty="0" err="1"/>
              <a:t>concentrate</a:t>
            </a:r>
            <a:r>
              <a:rPr lang="fi-FI" dirty="0"/>
              <a:t> on </a:t>
            </a:r>
            <a:r>
              <a:rPr lang="fi-FI" dirty="0" err="1"/>
              <a:t>the</a:t>
            </a:r>
            <a:r>
              <a:rPr lang="fi-FI" dirty="0"/>
              <a:t> </a:t>
            </a:r>
            <a:r>
              <a:rPr lang="fi-FI" dirty="0" err="1"/>
              <a:t>co-deposits</a:t>
            </a:r>
            <a:r>
              <a:rPr lang="fi-FI" dirty="0"/>
              <a:t> and </a:t>
            </a:r>
            <a:r>
              <a:rPr lang="fi-FI" dirty="0" err="1"/>
              <a:t>aspects</a:t>
            </a:r>
            <a:r>
              <a:rPr lang="fi-FI" dirty="0"/>
              <a:t> </a:t>
            </a:r>
            <a:r>
              <a:rPr lang="fi-FI" dirty="0" err="1"/>
              <a:t>related</a:t>
            </a:r>
            <a:r>
              <a:rPr lang="fi-FI" dirty="0"/>
              <a:t> to </a:t>
            </a:r>
            <a:r>
              <a:rPr lang="fi-FI" dirty="0" err="1"/>
              <a:t>material</a:t>
            </a:r>
            <a:r>
              <a:rPr lang="fi-FI" dirty="0"/>
              <a:t> </a:t>
            </a:r>
            <a:r>
              <a:rPr lang="fi-FI" dirty="0" err="1"/>
              <a:t>migration</a:t>
            </a:r>
            <a:endParaRPr lang="fi-FI" dirty="0"/>
          </a:p>
          <a:p>
            <a:pPr marL="457200" indent="-457200" algn="l">
              <a:spcBef>
                <a:spcPts val="600"/>
              </a:spcBef>
              <a:buFont typeface="Arial" panose="020B0604020202020204" pitchFamily="34" charset="0"/>
              <a:buChar char="•"/>
            </a:pPr>
            <a:r>
              <a:rPr lang="fi-FI" dirty="0"/>
              <a:t>All </a:t>
            </a:r>
            <a:r>
              <a:rPr lang="fi-FI" dirty="0" err="1"/>
              <a:t>the</a:t>
            </a:r>
            <a:r>
              <a:rPr lang="fi-FI" dirty="0"/>
              <a:t> data </a:t>
            </a:r>
            <a:r>
              <a:rPr lang="fi-FI" dirty="0" err="1"/>
              <a:t>can</a:t>
            </a:r>
            <a:r>
              <a:rPr lang="fi-FI" dirty="0"/>
              <a:t> </a:t>
            </a:r>
            <a:r>
              <a:rPr lang="fi-FI" dirty="0" err="1"/>
              <a:t>be</a:t>
            </a:r>
            <a:r>
              <a:rPr lang="fi-FI" dirty="0"/>
              <a:t> </a:t>
            </a:r>
            <a:r>
              <a:rPr lang="fi-FI" dirty="0" err="1"/>
              <a:t>used</a:t>
            </a:r>
            <a:r>
              <a:rPr lang="fi-FI" dirty="0"/>
              <a:t> as </a:t>
            </a:r>
            <a:r>
              <a:rPr lang="fi-FI" b="1" dirty="0" err="1">
                <a:solidFill>
                  <a:srgbClr val="0070C0"/>
                </a:solidFill>
              </a:rPr>
              <a:t>benchmarking</a:t>
            </a:r>
            <a:r>
              <a:rPr lang="fi-FI" b="1" dirty="0">
                <a:solidFill>
                  <a:srgbClr val="0070C0"/>
                </a:solidFill>
              </a:rPr>
              <a:t> </a:t>
            </a:r>
            <a:r>
              <a:rPr lang="fi-FI" b="1" dirty="0" err="1">
                <a:solidFill>
                  <a:srgbClr val="0070C0"/>
                </a:solidFill>
              </a:rPr>
              <a:t>cases</a:t>
            </a:r>
            <a:r>
              <a:rPr lang="fi-FI" b="1" dirty="0">
                <a:solidFill>
                  <a:srgbClr val="0070C0"/>
                </a:solidFill>
              </a:rPr>
              <a:t> for SP D </a:t>
            </a:r>
            <a:r>
              <a:rPr lang="fi-FI" b="1" dirty="0" err="1">
                <a:solidFill>
                  <a:srgbClr val="0070C0"/>
                </a:solidFill>
              </a:rPr>
              <a:t>activities</a:t>
            </a:r>
            <a:r>
              <a:rPr lang="fi-FI" dirty="0"/>
              <a:t>, </a:t>
            </a:r>
            <a:r>
              <a:rPr lang="fi-FI" dirty="0" err="1"/>
              <a:t>up</a:t>
            </a:r>
            <a:r>
              <a:rPr lang="fi-FI" dirty="0"/>
              <a:t> to </a:t>
            </a:r>
            <a:r>
              <a:rPr lang="fi-FI" dirty="0" err="1"/>
              <a:t>the</a:t>
            </a:r>
            <a:r>
              <a:rPr lang="fi-FI" dirty="0"/>
              <a:t> </a:t>
            </a:r>
            <a:r>
              <a:rPr lang="fi-FI" dirty="0" err="1"/>
              <a:t>point</a:t>
            </a:r>
            <a:r>
              <a:rPr lang="fi-FI" dirty="0"/>
              <a:t> of data </a:t>
            </a:r>
            <a:r>
              <a:rPr lang="fi-FI" dirty="0" err="1"/>
              <a:t>validation</a:t>
            </a:r>
            <a:endParaRPr lang="fi-FI" dirty="0"/>
          </a:p>
        </p:txBody>
      </p:sp>
    </p:spTree>
    <p:extLst>
      <p:ext uri="{BB962C8B-B14F-4D97-AF65-F5344CB8AC3E}">
        <p14:creationId xmlns:p14="http://schemas.microsoft.com/office/powerpoint/2010/main" val="3046043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215AF0-2933-CCDD-5265-1B2C5C14C49B}"/>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sp>
        <p:nvSpPr>
          <p:cNvPr id="4" name="Footer Placeholder 3">
            <a:extLst>
              <a:ext uri="{FF2B5EF4-FFF2-40B4-BE49-F238E27FC236}">
                <a16:creationId xmlns:a16="http://schemas.microsoft.com/office/drawing/2014/main" id="{1E5D2703-4CDD-1928-8D45-A306969F4B56}"/>
              </a:ext>
            </a:extLst>
          </p:cNvPr>
          <p:cNvSpPr>
            <a:spLocks noGrp="1"/>
          </p:cNvSpPr>
          <p:nvPr>
            <p:ph type="ftr" sz="quarter" idx="11"/>
          </p:nvPr>
        </p:nvSpPr>
        <p:spPr/>
        <p:txBody>
          <a:bodyPr/>
          <a:lstStyle/>
          <a:p>
            <a:r>
              <a:rPr lang="en-GB" sz="1200" dirty="0">
                <a:solidFill>
                  <a:prstClr val="white"/>
                </a:solidFill>
              </a:rPr>
              <a:t>Antti Hakola| Subproject SP B | Project Meeting PWIE | 26.02.2026 | VC</a:t>
            </a:r>
          </a:p>
        </p:txBody>
      </p:sp>
      <p:sp>
        <p:nvSpPr>
          <p:cNvPr id="5" name="TextBox 4">
            <a:extLst>
              <a:ext uri="{FF2B5EF4-FFF2-40B4-BE49-F238E27FC236}">
                <a16:creationId xmlns:a16="http://schemas.microsoft.com/office/drawing/2014/main" id="{97EFB56C-6888-E46F-C3CA-3751EDB59E46}"/>
              </a:ext>
            </a:extLst>
          </p:cNvPr>
          <p:cNvSpPr txBox="1"/>
          <p:nvPr/>
        </p:nvSpPr>
        <p:spPr>
          <a:xfrm>
            <a:off x="0" y="6024634"/>
            <a:ext cx="763799" cy="523220"/>
          </a:xfrm>
          <a:prstGeom prst="rect">
            <a:avLst/>
          </a:prstGeom>
          <a:noFill/>
        </p:spPr>
        <p:txBody>
          <a:bodyPr wrap="none" rtlCol="0">
            <a:spAutoFit/>
          </a:bodyPr>
          <a:lstStyle/>
          <a:p>
            <a:pPr algn="l"/>
            <a:r>
              <a:rPr lang="fi-FI" sz="2800" b="1" dirty="0"/>
              <a:t>CEA</a:t>
            </a:r>
          </a:p>
        </p:txBody>
      </p:sp>
      <p:sp>
        <p:nvSpPr>
          <p:cNvPr id="6" name="Titel 1">
            <a:extLst>
              <a:ext uri="{FF2B5EF4-FFF2-40B4-BE49-F238E27FC236}">
                <a16:creationId xmlns:a16="http://schemas.microsoft.com/office/drawing/2014/main" id="{13C2EE71-5831-1280-EAE9-EA246A38D531}"/>
              </a:ext>
            </a:extLst>
          </p:cNvPr>
          <p:cNvSpPr>
            <a:spLocks noGrp="1"/>
          </p:cNvSpPr>
          <p:nvPr>
            <p:ph type="title"/>
          </p:nvPr>
        </p:nvSpPr>
        <p:spPr>
          <a:xfrm>
            <a:off x="983431" y="192515"/>
            <a:ext cx="11124485" cy="457200"/>
          </a:xfrm>
        </p:spPr>
        <p:txBody>
          <a:bodyPr/>
          <a:lstStyle/>
          <a:p>
            <a:r>
              <a:rPr lang="de-DE" dirty="0" err="1"/>
              <a:t>Example</a:t>
            </a:r>
            <a:r>
              <a:rPr lang="de-DE" dirty="0"/>
              <a:t> of SP B.2 </a:t>
            </a:r>
            <a:r>
              <a:rPr lang="de-DE" dirty="0" err="1"/>
              <a:t>Activities</a:t>
            </a:r>
            <a:r>
              <a:rPr lang="de-DE" dirty="0"/>
              <a:t> </a:t>
            </a:r>
            <a:br>
              <a:rPr lang="de-DE" dirty="0"/>
            </a:br>
            <a:r>
              <a:rPr lang="de-DE" dirty="0"/>
              <a:t>D001: WEST </a:t>
            </a:r>
            <a:r>
              <a:rPr lang="de-DE" dirty="0" err="1"/>
              <a:t>analyses</a:t>
            </a:r>
            <a:r>
              <a:rPr lang="de-DE" dirty="0"/>
              <a:t> </a:t>
            </a:r>
            <a:r>
              <a:rPr lang="de-DE" dirty="0" err="1"/>
              <a:t>programme</a:t>
            </a:r>
            <a:r>
              <a:rPr lang="de-DE" dirty="0"/>
              <a:t> for 2026 and </a:t>
            </a:r>
            <a:r>
              <a:rPr lang="de-DE" dirty="0" err="1"/>
              <a:t>beyond</a:t>
            </a:r>
            <a:endParaRPr lang="de-DE" sz="2600" dirty="0"/>
          </a:p>
        </p:txBody>
      </p:sp>
      <p:sp>
        <p:nvSpPr>
          <p:cNvPr id="7" name="TextBox 6">
            <a:extLst>
              <a:ext uri="{FF2B5EF4-FFF2-40B4-BE49-F238E27FC236}">
                <a16:creationId xmlns:a16="http://schemas.microsoft.com/office/drawing/2014/main" id="{C84965AA-EA29-55C1-7CDE-844E26F528C4}"/>
              </a:ext>
            </a:extLst>
          </p:cNvPr>
          <p:cNvSpPr txBox="1"/>
          <p:nvPr/>
        </p:nvSpPr>
        <p:spPr>
          <a:xfrm>
            <a:off x="182594" y="810093"/>
            <a:ext cx="11609631" cy="5555367"/>
          </a:xfrm>
          <a:prstGeom prst="rect">
            <a:avLst/>
          </a:prstGeom>
          <a:noFill/>
        </p:spPr>
        <p:txBody>
          <a:bodyPr wrap="square" rtlCol="0">
            <a:spAutoFit/>
          </a:bodyPr>
          <a:lstStyle/>
          <a:p>
            <a:r>
              <a:rPr lang="fi-FI" b="1" u="sng" dirty="0">
                <a:solidFill>
                  <a:srgbClr val="C00000"/>
                </a:solidFill>
              </a:rPr>
              <a:t>Priority#1 : </a:t>
            </a:r>
            <a:r>
              <a:rPr lang="fi-FI" b="1" dirty="0"/>
              <a:t>high fluence campaigns and impact on divertor erosion/</a:t>
            </a:r>
            <a:r>
              <a:rPr lang="fi-FI" b="1" dirty="0" err="1"/>
              <a:t>redeposition</a:t>
            </a:r>
            <a:r>
              <a:rPr lang="fi-FI" b="1" dirty="0"/>
              <a:t>/fuel retention</a:t>
            </a:r>
          </a:p>
          <a:p>
            <a:endParaRPr lang="fi-FI" sz="1100" b="1" dirty="0"/>
          </a:p>
          <a:p>
            <a:r>
              <a:rPr lang="fi-FI" sz="1600" b="1" dirty="0"/>
              <a:t>2 high fluence campaigns in WEST :</a:t>
            </a:r>
          </a:p>
          <a:p>
            <a:pPr marL="742950" lvl="1" indent="-285750">
              <a:buFont typeface="Courier New" panose="02070309020205020404" pitchFamily="49" charset="0"/>
              <a:buChar char="o"/>
            </a:pPr>
            <a:r>
              <a:rPr lang="fi-FI" sz="1600" dirty="0"/>
              <a:t>C7 (2023) : attached plasma, 3h30 </a:t>
            </a:r>
            <a:r>
              <a:rPr lang="fi-FI" sz="1600" dirty="0">
                <a:sym typeface="Wingdings" panose="05000000000000000000" pitchFamily="2" charset="2"/>
              </a:rPr>
              <a:t> 1 PFU selected (max outer) for characterization</a:t>
            </a:r>
            <a:endParaRPr lang="fi-FI" sz="1600" dirty="0"/>
          </a:p>
          <a:p>
            <a:pPr marL="742950" lvl="1" indent="-285750">
              <a:buFont typeface="Courier New" panose="02070309020205020404" pitchFamily="49" charset="0"/>
              <a:buChar char="o"/>
            </a:pPr>
            <a:r>
              <a:rPr lang="fi-FI" sz="1600" dirty="0"/>
              <a:t>C12 (2025) : XPR scenario, detached plasma, 4h30 </a:t>
            </a:r>
            <a:r>
              <a:rPr lang="fi-FI" sz="1600" dirty="0">
                <a:sym typeface="Wingdings" panose="05000000000000000000" pitchFamily="2" charset="2"/>
              </a:rPr>
              <a:t> 1 PFU selected (max outer) for characterization</a:t>
            </a:r>
            <a:endParaRPr lang="fi-FI" sz="1600" dirty="0"/>
          </a:p>
          <a:p>
            <a:endParaRPr lang="fi-FI" sz="1600" b="1" dirty="0"/>
          </a:p>
          <a:p>
            <a:pPr marL="742950" lvl="1" indent="-285750">
              <a:buFont typeface="Wingdings" panose="05000000000000000000" pitchFamily="2" charset="2"/>
              <a:buChar char="ü"/>
            </a:pPr>
            <a:endParaRPr lang="en-US" sz="1600" dirty="0"/>
          </a:p>
          <a:p>
            <a:pPr marL="742950" lvl="1" indent="-285750">
              <a:buFont typeface="Wingdings" panose="05000000000000000000" pitchFamily="2" charset="2"/>
              <a:buChar char="ü"/>
            </a:pPr>
            <a:endParaRPr lang="en-US" sz="1600" dirty="0"/>
          </a:p>
          <a:p>
            <a:pPr marL="742950" lvl="1" indent="-285750">
              <a:buFont typeface="Wingdings" panose="05000000000000000000" pitchFamily="2" charset="2"/>
              <a:buChar char="ü"/>
            </a:pPr>
            <a:endParaRPr lang="en-US" sz="1600" dirty="0"/>
          </a:p>
          <a:p>
            <a:pPr marL="742950" lvl="1" indent="-285750">
              <a:buFont typeface="Wingdings" panose="05000000000000000000" pitchFamily="2" charset="2"/>
              <a:buChar char="ü"/>
            </a:pPr>
            <a:endParaRPr lang="en-US" sz="1600" dirty="0"/>
          </a:p>
          <a:p>
            <a:pPr marL="742950" lvl="1" indent="-285750">
              <a:buFont typeface="Wingdings" panose="05000000000000000000" pitchFamily="2" charset="2"/>
              <a:buChar char="ü"/>
            </a:pPr>
            <a:endParaRPr lang="en-US" sz="1600" dirty="0"/>
          </a:p>
          <a:p>
            <a:pPr lvl="1"/>
            <a:endParaRPr lang="en-US" sz="1600" dirty="0"/>
          </a:p>
          <a:p>
            <a:pPr marL="0" lvl="1"/>
            <a:endParaRPr lang="fi-FI" b="1" u="sng" dirty="0">
              <a:solidFill>
                <a:srgbClr val="C00000"/>
              </a:solidFill>
            </a:endParaRPr>
          </a:p>
          <a:p>
            <a:pPr marL="0" lvl="1"/>
            <a:r>
              <a:rPr lang="fi-FI" b="1" u="sng" dirty="0">
                <a:solidFill>
                  <a:srgbClr val="C00000"/>
                </a:solidFill>
              </a:rPr>
              <a:t>Priority#2 : </a:t>
            </a:r>
            <a:r>
              <a:rPr lang="fi-FI" b="1" dirty="0"/>
              <a:t>evaluation of divertor erosion (5 PFUs with erosion indents)</a:t>
            </a:r>
          </a:p>
          <a:p>
            <a:pPr marL="714375" lvl="1" indent="-285750">
              <a:buFont typeface="Courier New" panose="02070309020205020404" pitchFamily="49" charset="0"/>
              <a:buChar char="o"/>
            </a:pPr>
            <a:r>
              <a:rPr lang="fi-FI" sz="1600" dirty="0"/>
              <a:t>Continue work on erosion PFU 357 exposed to C6-C9 (SEM, FIB @MPG)</a:t>
            </a:r>
          </a:p>
          <a:p>
            <a:pPr marL="714375" lvl="1" indent="-285750">
              <a:buFont typeface="Courier New" panose="02070309020205020404" pitchFamily="49" charset="0"/>
              <a:buChar char="o"/>
            </a:pPr>
            <a:r>
              <a:rPr lang="fi-FI" sz="1600" dirty="0"/>
              <a:t>Start characterization on erosion PFU 356 exposed to C6-C12 (confocal @CEA)</a:t>
            </a:r>
          </a:p>
          <a:p>
            <a:pPr marL="714375" lvl="1" indent="-285750">
              <a:buFont typeface="Courier New" panose="02070309020205020404" pitchFamily="49" charset="0"/>
              <a:buChar char="o"/>
            </a:pPr>
            <a:r>
              <a:rPr lang="fi-FI" sz="1600" dirty="0"/>
              <a:t>Start characterization on </a:t>
            </a:r>
            <a:r>
              <a:rPr lang="fi-FI" sz="1600" dirty="0" err="1"/>
              <a:t>erosion</a:t>
            </a:r>
            <a:r>
              <a:rPr lang="fi-FI" sz="1600" dirty="0"/>
              <a:t> PFU 091 exposed to C12 only (confocal @CEA)</a:t>
            </a:r>
          </a:p>
          <a:p>
            <a:pPr marL="285750" lvl="1" indent="-285750">
              <a:buFont typeface="Arial" panose="020B0604020202020204" pitchFamily="34" charset="0"/>
              <a:buChar char="•"/>
            </a:pPr>
            <a:endParaRPr lang="fi-FI" sz="1600" b="1" dirty="0"/>
          </a:p>
          <a:p>
            <a:pPr marL="0" lvl="1"/>
            <a:r>
              <a:rPr lang="fi-FI" b="1" u="sng" dirty="0">
                <a:solidFill>
                  <a:srgbClr val="C00000"/>
                </a:solidFill>
              </a:rPr>
              <a:t>Priority#3 </a:t>
            </a:r>
            <a:r>
              <a:rPr lang="fi-FI" b="1" u="sng" dirty="0"/>
              <a:t>(2027)</a:t>
            </a:r>
          </a:p>
          <a:p>
            <a:pPr marL="714375" lvl="1" indent="-285750">
              <a:buFont typeface="Courier New" panose="02070309020205020404" pitchFamily="49" charset="0"/>
              <a:buChar char="o"/>
            </a:pPr>
            <a:r>
              <a:rPr lang="fi-FI" sz="1600" dirty="0"/>
              <a:t>Evaluate thermal properties of deposited layers (flash method @IUSTI)</a:t>
            </a:r>
          </a:p>
          <a:p>
            <a:pPr marL="714375" lvl="1" indent="-285750">
              <a:buFont typeface="Courier New" panose="02070309020205020404" pitchFamily="49" charset="0"/>
              <a:buChar char="o"/>
            </a:pPr>
            <a:r>
              <a:rPr lang="fi-FI" sz="1600" dirty="0"/>
              <a:t>Characterization of W emissivity (@IUSTI)</a:t>
            </a:r>
          </a:p>
          <a:p>
            <a:pPr marL="285750" lvl="1" indent="-285750">
              <a:buFont typeface="Arial" panose="020B0604020202020204" pitchFamily="34" charset="0"/>
              <a:buChar char="•"/>
            </a:pPr>
            <a:endParaRPr lang="en-US" sz="1600" dirty="0"/>
          </a:p>
        </p:txBody>
      </p:sp>
      <p:sp>
        <p:nvSpPr>
          <p:cNvPr id="8" name="ZoneTexte 7">
            <a:extLst>
              <a:ext uri="{FF2B5EF4-FFF2-40B4-BE49-F238E27FC236}">
                <a16:creationId xmlns:a16="http://schemas.microsoft.com/office/drawing/2014/main" id="{E716CD5E-420C-E39F-3A38-6D97DAA8D580}"/>
              </a:ext>
            </a:extLst>
          </p:cNvPr>
          <p:cNvSpPr txBox="1"/>
          <p:nvPr/>
        </p:nvSpPr>
        <p:spPr>
          <a:xfrm>
            <a:off x="7641886" y="5217788"/>
            <a:ext cx="4451207" cy="1308050"/>
          </a:xfrm>
          <a:prstGeom prst="rect">
            <a:avLst/>
          </a:prstGeom>
          <a:solidFill>
            <a:schemeClr val="bg1"/>
          </a:solidFill>
          <a:ln w="28575">
            <a:solidFill>
              <a:srgbClr val="C00000"/>
            </a:solidFill>
          </a:ln>
        </p:spPr>
        <p:txBody>
          <a:bodyPr wrap="square">
            <a:spAutoFit/>
          </a:bodyPr>
          <a:lstStyle/>
          <a:p>
            <a:r>
              <a:rPr lang="fi-FI" sz="1600" b="1" dirty="0"/>
              <a:t>Work in 2026 :</a:t>
            </a:r>
          </a:p>
          <a:p>
            <a:endParaRPr lang="fi-FI" sz="600" b="1" dirty="0"/>
          </a:p>
          <a:p>
            <a:pPr marL="285750" indent="-285750">
              <a:buFont typeface="Wingdings" panose="05000000000000000000" pitchFamily="2" charset="2"/>
              <a:buChar char="v"/>
            </a:pPr>
            <a:r>
              <a:rPr lang="fi-FI" sz="1600" dirty="0"/>
              <a:t>purchase of a new cutting machine (25kEur)</a:t>
            </a:r>
          </a:p>
          <a:p>
            <a:endParaRPr lang="fi-FI" sz="800" dirty="0"/>
          </a:p>
          <a:p>
            <a:pPr marL="285750" indent="-285750">
              <a:buFont typeface="Wingdings" panose="05000000000000000000" pitchFamily="2" charset="2"/>
              <a:buChar char="v"/>
            </a:pPr>
            <a:r>
              <a:rPr lang="fi-FI" sz="1600" dirty="0"/>
              <a:t>new cutting campaign foreseen in the summer (erosion PFU, high fluence C12 PFU,...) </a:t>
            </a:r>
            <a:endParaRPr lang="en-US" sz="1600" dirty="0"/>
          </a:p>
        </p:txBody>
      </p:sp>
      <p:pic>
        <p:nvPicPr>
          <p:cNvPr id="9" name="Image 9">
            <a:extLst>
              <a:ext uri="{FF2B5EF4-FFF2-40B4-BE49-F238E27FC236}">
                <a16:creationId xmlns:a16="http://schemas.microsoft.com/office/drawing/2014/main" id="{76E4AC25-40B7-6D74-0214-3ED0E4441D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10340145" y="864237"/>
            <a:ext cx="2375121" cy="698205"/>
          </a:xfrm>
          <a:prstGeom prst="rect">
            <a:avLst/>
          </a:prstGeom>
        </p:spPr>
      </p:pic>
      <p:pic>
        <p:nvPicPr>
          <p:cNvPr id="10" name="Image 11">
            <a:extLst>
              <a:ext uri="{FF2B5EF4-FFF2-40B4-BE49-F238E27FC236}">
                <a16:creationId xmlns:a16="http://schemas.microsoft.com/office/drawing/2014/main" id="{AE870BFD-C941-D423-06F8-9736D18F05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9657926" y="864234"/>
            <a:ext cx="2375119" cy="698205"/>
          </a:xfrm>
          <a:prstGeom prst="rect">
            <a:avLst/>
          </a:prstGeom>
        </p:spPr>
      </p:pic>
      <p:sp>
        <p:nvSpPr>
          <p:cNvPr id="11" name="ZoneTexte 14">
            <a:extLst>
              <a:ext uri="{FF2B5EF4-FFF2-40B4-BE49-F238E27FC236}">
                <a16:creationId xmlns:a16="http://schemas.microsoft.com/office/drawing/2014/main" id="{A4134D1D-B542-4A81-3000-3131F510D302}"/>
              </a:ext>
            </a:extLst>
          </p:cNvPr>
          <p:cNvSpPr txBox="1"/>
          <p:nvPr/>
        </p:nvSpPr>
        <p:spPr>
          <a:xfrm>
            <a:off x="10604038" y="1865636"/>
            <a:ext cx="590550" cy="369332"/>
          </a:xfrm>
          <a:prstGeom prst="rect">
            <a:avLst/>
          </a:prstGeom>
          <a:noFill/>
        </p:spPr>
        <p:txBody>
          <a:bodyPr wrap="square" rtlCol="0">
            <a:spAutoFit/>
          </a:bodyPr>
          <a:lstStyle/>
          <a:p>
            <a:r>
              <a:rPr lang="fr-FR" dirty="0">
                <a:solidFill>
                  <a:schemeClr val="bg1"/>
                </a:solidFill>
              </a:rPr>
              <a:t>C7</a:t>
            </a:r>
          </a:p>
        </p:txBody>
      </p:sp>
      <p:sp>
        <p:nvSpPr>
          <p:cNvPr id="12" name="ZoneTexte 15">
            <a:extLst>
              <a:ext uri="{FF2B5EF4-FFF2-40B4-BE49-F238E27FC236}">
                <a16:creationId xmlns:a16="http://schemas.microsoft.com/office/drawing/2014/main" id="{C10BB363-EC1F-EE29-269D-BB308D0C8FE6}"/>
              </a:ext>
            </a:extLst>
          </p:cNvPr>
          <p:cNvSpPr txBox="1"/>
          <p:nvPr/>
        </p:nvSpPr>
        <p:spPr>
          <a:xfrm>
            <a:off x="11279171" y="1892330"/>
            <a:ext cx="590550" cy="369332"/>
          </a:xfrm>
          <a:prstGeom prst="rect">
            <a:avLst/>
          </a:prstGeom>
          <a:noFill/>
        </p:spPr>
        <p:txBody>
          <a:bodyPr wrap="square" rtlCol="0">
            <a:spAutoFit/>
          </a:bodyPr>
          <a:lstStyle/>
          <a:p>
            <a:r>
              <a:rPr lang="fr-FR" dirty="0">
                <a:solidFill>
                  <a:schemeClr val="bg1"/>
                </a:solidFill>
              </a:rPr>
              <a:t>C12</a:t>
            </a:r>
          </a:p>
        </p:txBody>
      </p:sp>
      <p:pic>
        <p:nvPicPr>
          <p:cNvPr id="13" name="Image 16">
            <a:extLst>
              <a:ext uri="{FF2B5EF4-FFF2-40B4-BE49-F238E27FC236}">
                <a16:creationId xmlns:a16="http://schemas.microsoft.com/office/drawing/2014/main" id="{CACC29B1-1809-F458-AB50-DF043111F8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5000" contrast="33000"/>
                    </a14:imgEffect>
                  </a14:imgLayer>
                </a14:imgProps>
              </a:ext>
              <a:ext uri="{28A0092B-C50C-407E-A947-70E740481C1C}">
                <a14:useLocalDpi xmlns:a14="http://schemas.microsoft.com/office/drawing/2010/main" val="0"/>
              </a:ext>
            </a:extLst>
          </a:blip>
          <a:stretch>
            <a:fillRect/>
          </a:stretch>
        </p:blipFill>
        <p:spPr>
          <a:xfrm>
            <a:off x="8038690" y="3807348"/>
            <a:ext cx="1828800" cy="1371600"/>
          </a:xfrm>
          <a:prstGeom prst="rect">
            <a:avLst/>
          </a:prstGeom>
        </p:spPr>
      </p:pic>
      <p:pic>
        <p:nvPicPr>
          <p:cNvPr id="14" name="Espace réservé du contenu 5">
            <a:extLst>
              <a:ext uri="{FF2B5EF4-FFF2-40B4-BE49-F238E27FC236}">
                <a16:creationId xmlns:a16="http://schemas.microsoft.com/office/drawing/2014/main" id="{EC771358-7536-89D2-1305-3F9C44BDA9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9785" y="3807256"/>
            <a:ext cx="1828503" cy="1371377"/>
          </a:xfrm>
          <a:prstGeom prst="rect">
            <a:avLst/>
          </a:prstGeom>
        </p:spPr>
      </p:pic>
      <p:sp>
        <p:nvSpPr>
          <p:cNvPr id="15" name="ZoneTexte 18">
            <a:extLst>
              <a:ext uri="{FF2B5EF4-FFF2-40B4-BE49-F238E27FC236}">
                <a16:creationId xmlns:a16="http://schemas.microsoft.com/office/drawing/2014/main" id="{02697645-DBCB-53B5-8B22-4C443A63B2BC}"/>
              </a:ext>
            </a:extLst>
          </p:cNvPr>
          <p:cNvSpPr txBox="1"/>
          <p:nvPr/>
        </p:nvSpPr>
        <p:spPr>
          <a:xfrm>
            <a:off x="8294925" y="3683309"/>
            <a:ext cx="1468489" cy="430887"/>
          </a:xfrm>
          <a:prstGeom prst="rect">
            <a:avLst/>
          </a:prstGeom>
          <a:noFill/>
        </p:spPr>
        <p:txBody>
          <a:bodyPr wrap="square" rtlCol="0">
            <a:spAutoFit/>
          </a:bodyPr>
          <a:lstStyle/>
          <a:p>
            <a:pPr algn="ctr"/>
            <a:r>
              <a:rPr lang="fr-FR" sz="1100" b="1" dirty="0">
                <a:highlight>
                  <a:srgbClr val="FFFF00"/>
                </a:highlight>
              </a:rPr>
              <a:t>Erosion </a:t>
            </a:r>
            <a:r>
              <a:rPr lang="fr-FR" sz="1100" b="1" dirty="0" err="1">
                <a:highlight>
                  <a:srgbClr val="FFFF00"/>
                </a:highlight>
              </a:rPr>
              <a:t>indent</a:t>
            </a:r>
            <a:r>
              <a:rPr lang="fr-FR" sz="1100" b="1" dirty="0">
                <a:highlight>
                  <a:srgbClr val="FFFF00"/>
                </a:highlight>
              </a:rPr>
              <a:t> </a:t>
            </a:r>
            <a:r>
              <a:rPr lang="fr-FR" sz="1100" b="1" dirty="0" err="1">
                <a:highlight>
                  <a:srgbClr val="FFFF00"/>
                </a:highlight>
              </a:rPr>
              <a:t>before</a:t>
            </a:r>
            <a:r>
              <a:rPr lang="fr-FR" sz="1100" b="1" dirty="0">
                <a:highlight>
                  <a:srgbClr val="FFFF00"/>
                </a:highlight>
              </a:rPr>
              <a:t> plasma </a:t>
            </a:r>
            <a:r>
              <a:rPr lang="fr-FR" sz="1100" b="1" dirty="0" err="1">
                <a:highlight>
                  <a:srgbClr val="FFFF00"/>
                </a:highlight>
              </a:rPr>
              <a:t>exposure</a:t>
            </a:r>
            <a:endParaRPr lang="fr-FR" sz="1100" b="1" dirty="0">
              <a:highlight>
                <a:srgbClr val="FFFF00"/>
              </a:highlight>
            </a:endParaRPr>
          </a:p>
        </p:txBody>
      </p:sp>
      <p:graphicFrame>
        <p:nvGraphicFramePr>
          <p:cNvPr id="16" name="Tableau 6">
            <a:extLst>
              <a:ext uri="{FF2B5EF4-FFF2-40B4-BE49-F238E27FC236}">
                <a16:creationId xmlns:a16="http://schemas.microsoft.com/office/drawing/2014/main" id="{9E0A85E2-DD46-B04B-7789-42BF357C4199}"/>
              </a:ext>
            </a:extLst>
          </p:cNvPr>
          <p:cNvGraphicFramePr>
            <a:graphicFrameLocks noGrp="1"/>
          </p:cNvGraphicFramePr>
          <p:nvPr>
            <p:extLst>
              <p:ext uri="{D42A27DB-BD31-4B8C-83A1-F6EECF244321}">
                <p14:modId xmlns:p14="http://schemas.microsoft.com/office/powerpoint/2010/main" val="480430661"/>
              </p:ext>
            </p:extLst>
          </p:nvPr>
        </p:nvGraphicFramePr>
        <p:xfrm>
          <a:off x="182594" y="2275278"/>
          <a:ext cx="11378099" cy="1371600"/>
        </p:xfrm>
        <a:graphic>
          <a:graphicData uri="http://schemas.openxmlformats.org/drawingml/2006/table">
            <a:tbl>
              <a:tblPr firstRow="1" bandRow="1">
                <a:tableStyleId>{5C22544A-7EE6-4342-B048-85BDC9FD1C3A}</a:tableStyleId>
              </a:tblPr>
              <a:tblGrid>
                <a:gridCol w="1259175">
                  <a:extLst>
                    <a:ext uri="{9D8B030D-6E8A-4147-A177-3AD203B41FA5}">
                      <a16:colId xmlns:a16="http://schemas.microsoft.com/office/drawing/2014/main" val="68886452"/>
                    </a:ext>
                  </a:extLst>
                </a:gridCol>
                <a:gridCol w="1044409">
                  <a:extLst>
                    <a:ext uri="{9D8B030D-6E8A-4147-A177-3AD203B41FA5}">
                      <a16:colId xmlns:a16="http://schemas.microsoft.com/office/drawing/2014/main" val="1841666608"/>
                    </a:ext>
                  </a:extLst>
                </a:gridCol>
                <a:gridCol w="509954">
                  <a:extLst>
                    <a:ext uri="{9D8B030D-6E8A-4147-A177-3AD203B41FA5}">
                      <a16:colId xmlns:a16="http://schemas.microsoft.com/office/drawing/2014/main" val="291909546"/>
                    </a:ext>
                  </a:extLst>
                </a:gridCol>
                <a:gridCol w="1380392">
                  <a:extLst>
                    <a:ext uri="{9D8B030D-6E8A-4147-A177-3AD203B41FA5}">
                      <a16:colId xmlns:a16="http://schemas.microsoft.com/office/drawing/2014/main" val="361197132"/>
                    </a:ext>
                  </a:extLst>
                </a:gridCol>
                <a:gridCol w="1978269">
                  <a:extLst>
                    <a:ext uri="{9D8B030D-6E8A-4147-A177-3AD203B41FA5}">
                      <a16:colId xmlns:a16="http://schemas.microsoft.com/office/drawing/2014/main" val="1655764819"/>
                    </a:ext>
                  </a:extLst>
                </a:gridCol>
                <a:gridCol w="1714500">
                  <a:extLst>
                    <a:ext uri="{9D8B030D-6E8A-4147-A177-3AD203B41FA5}">
                      <a16:colId xmlns:a16="http://schemas.microsoft.com/office/drawing/2014/main" val="3985822554"/>
                    </a:ext>
                  </a:extLst>
                </a:gridCol>
                <a:gridCol w="1257300">
                  <a:extLst>
                    <a:ext uri="{9D8B030D-6E8A-4147-A177-3AD203B41FA5}">
                      <a16:colId xmlns:a16="http://schemas.microsoft.com/office/drawing/2014/main" val="762949928"/>
                    </a:ext>
                  </a:extLst>
                </a:gridCol>
                <a:gridCol w="905608">
                  <a:extLst>
                    <a:ext uri="{9D8B030D-6E8A-4147-A177-3AD203B41FA5}">
                      <a16:colId xmlns:a16="http://schemas.microsoft.com/office/drawing/2014/main" val="83466429"/>
                    </a:ext>
                  </a:extLst>
                </a:gridCol>
                <a:gridCol w="1328492">
                  <a:extLst>
                    <a:ext uri="{9D8B030D-6E8A-4147-A177-3AD203B41FA5}">
                      <a16:colId xmlns:a16="http://schemas.microsoft.com/office/drawing/2014/main" val="1777456660"/>
                    </a:ext>
                  </a:extLst>
                </a:gridCol>
              </a:tblGrid>
              <a:tr h="370840">
                <a:tc>
                  <a:txBody>
                    <a:bodyPr/>
                    <a:lstStyle/>
                    <a:p>
                      <a:r>
                        <a:rPr lang="fr-FR" sz="1200" dirty="0"/>
                        <a:t>PFU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fr-FR" sz="1200" dirty="0">
                          <a:solidFill>
                            <a:schemeClr val="tx1"/>
                          </a:solidFill>
                        </a:rPr>
                        <a:t>Cutting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lumMod val="20000"/>
                        <a:lumOff val="80000"/>
                      </a:schemeClr>
                    </a:solidFill>
                  </a:tcPr>
                </a:tc>
                <a:tc gridSpan="2">
                  <a:txBody>
                    <a:bodyPr/>
                    <a:lstStyle/>
                    <a:p>
                      <a:pPr algn="ctr"/>
                      <a:r>
                        <a:rPr lang="fr-FR" sz="1200" dirty="0">
                          <a:solidFill>
                            <a:schemeClr val="tx1"/>
                          </a:solidFill>
                        </a:rPr>
                        <a:t>Fuel </a:t>
                      </a:r>
                      <a:r>
                        <a:rPr lang="fr-FR" sz="1200" dirty="0" err="1">
                          <a:solidFill>
                            <a:schemeClr val="tx1"/>
                          </a:solidFill>
                        </a:rPr>
                        <a:t>retention</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tc hMerge="1">
                  <a:txBody>
                    <a:bodyPr/>
                    <a:lstStyle/>
                    <a:p>
                      <a:pPr algn="ctr"/>
                      <a:r>
                        <a:rPr lang="fr-FR" sz="1200" dirty="0"/>
                        <a:t>Fuel </a:t>
                      </a:r>
                      <a:r>
                        <a:rPr lang="fr-FR" sz="1200" dirty="0" err="1"/>
                        <a:t>retention</a:t>
                      </a:r>
                      <a:endParaRPr lang="fr-FR" sz="1200" dirty="0"/>
                    </a:p>
                    <a:p>
                      <a:pPr algn="ctr"/>
                      <a:endParaRPr lang="fr-FR" sz="1200" dirty="0"/>
                    </a:p>
                    <a:p>
                      <a:pPr algn="ctr"/>
                      <a:endParaRPr lang="fr-FR" sz="1200" dirty="0"/>
                    </a:p>
                  </a:txBody>
                  <a:tcPr/>
                </a:tc>
                <a:tc gridSpan="2">
                  <a:txBody>
                    <a:bodyPr/>
                    <a:lstStyle/>
                    <a:p>
                      <a:pPr algn="ctr"/>
                      <a:r>
                        <a:rPr lang="fr-FR" sz="1200" dirty="0" err="1">
                          <a:solidFill>
                            <a:schemeClr val="tx1"/>
                          </a:solidFill>
                        </a:rPr>
                        <a:t>Thickness</a:t>
                      </a:r>
                      <a:r>
                        <a:rPr lang="fr-FR" sz="1200" dirty="0">
                          <a:solidFill>
                            <a:schemeClr val="tx1"/>
                          </a:solidFill>
                        </a:rPr>
                        <a:t> of </a:t>
                      </a:r>
                      <a:r>
                        <a:rPr lang="fr-FR" sz="1200" dirty="0" err="1">
                          <a:solidFill>
                            <a:schemeClr val="tx1"/>
                          </a:solidFill>
                        </a:rPr>
                        <a:t>deposited</a:t>
                      </a:r>
                      <a:r>
                        <a:rPr lang="fr-FR" sz="1200" dirty="0">
                          <a:solidFill>
                            <a:schemeClr val="tx1"/>
                          </a:solidFill>
                        </a:rPr>
                        <a:t> </a:t>
                      </a:r>
                      <a:r>
                        <a:rPr lang="fr-FR" sz="1200" dirty="0" err="1">
                          <a:solidFill>
                            <a:schemeClr val="tx1"/>
                          </a:solidFill>
                        </a:rPr>
                        <a:t>layers</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hMerge="1">
                  <a:txBody>
                    <a:bodyPr/>
                    <a:lstStyle/>
                    <a:p>
                      <a:pPr algn="ctr"/>
                      <a:r>
                        <a:rPr lang="fr-FR" sz="1200" dirty="0" err="1"/>
                        <a:t>Thickness</a:t>
                      </a:r>
                      <a:r>
                        <a:rPr lang="fr-FR" sz="1200" dirty="0"/>
                        <a:t> of </a:t>
                      </a:r>
                      <a:r>
                        <a:rPr lang="fr-FR" sz="1200" dirty="0" err="1"/>
                        <a:t>deposited</a:t>
                      </a:r>
                      <a:r>
                        <a:rPr lang="fr-FR" sz="1200" dirty="0"/>
                        <a:t> </a:t>
                      </a:r>
                      <a:r>
                        <a:rPr lang="fr-FR" sz="1200" dirty="0" err="1"/>
                        <a:t>layers</a:t>
                      </a:r>
                      <a:endParaRPr lang="fr-FR" sz="12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Change of surface </a:t>
                      </a:r>
                      <a:r>
                        <a:rPr lang="fr-FR" sz="1200" dirty="0" err="1">
                          <a:solidFill>
                            <a:schemeClr val="tx1"/>
                          </a:solidFill>
                        </a:rPr>
                        <a:t>morphology</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Change of surface </a:t>
                      </a:r>
                      <a:r>
                        <a:rPr lang="fr-FR" sz="1200" dirty="0" err="1"/>
                        <a:t>morphology</a:t>
                      </a:r>
                      <a:endParaRPr lang="fr-FR"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Composition of </a:t>
                      </a:r>
                      <a:r>
                        <a:rPr lang="fr-FR" sz="1200" dirty="0" err="1">
                          <a:solidFill>
                            <a:schemeClr val="tx1"/>
                          </a:solidFill>
                        </a:rPr>
                        <a:t>deposited</a:t>
                      </a:r>
                      <a:r>
                        <a:rPr lang="fr-FR" sz="1200" dirty="0">
                          <a:solidFill>
                            <a:schemeClr val="tx1"/>
                          </a:solidFill>
                        </a:rPr>
                        <a:t> </a:t>
                      </a:r>
                      <a:r>
                        <a:rPr lang="fr-FR" sz="1200" dirty="0" err="1">
                          <a:solidFill>
                            <a:schemeClr val="tx1"/>
                          </a:solidFill>
                        </a:rPr>
                        <a:t>layers</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CFF"/>
                    </a:solidFill>
                  </a:tcPr>
                </a:tc>
                <a:extLst>
                  <a:ext uri="{0D108BD9-81ED-4DB2-BD59-A6C34878D82A}">
                    <a16:rowId xmlns:a16="http://schemas.microsoft.com/office/drawing/2014/main" val="1978530478"/>
                  </a:ext>
                </a:extLst>
              </a:tr>
              <a:tr h="370840">
                <a:tc>
                  <a:txBody>
                    <a:bodyPr/>
                    <a:lstStyle/>
                    <a:p>
                      <a:r>
                        <a:rPr lang="fr-FR" sz="1200" b="1" dirty="0"/>
                        <a:t>PFU</a:t>
                      </a:r>
                    </a:p>
                    <a:p>
                      <a:r>
                        <a:rPr lang="fr-FR" sz="1200" b="1" dirty="0"/>
                        <a:t>High fluence C7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fr-FR" sz="1200" b="1" dirty="0" err="1">
                          <a:solidFill>
                            <a:srgbClr val="00B050"/>
                          </a:solidFill>
                        </a:rPr>
                        <a:t>done</a:t>
                      </a:r>
                      <a:endParaRPr lang="fr-FR" sz="1200" b="1"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IBA@IST</a:t>
                      </a:r>
                    </a:p>
                    <a:p>
                      <a:pPr algn="ctr"/>
                      <a:endParaRPr lang="fr-FR" sz="1200" dirty="0">
                        <a:solidFill>
                          <a:srgbClr val="0000FF"/>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200" b="1" dirty="0">
                          <a:solidFill>
                            <a:srgbClr val="0000FF"/>
                          </a:solidFill>
                        </a:rPr>
                        <a:t>on </a:t>
                      </a:r>
                      <a:r>
                        <a:rPr lang="fr-FR" sz="1200" b="1" dirty="0" err="1">
                          <a:solidFill>
                            <a:srgbClr val="0000FF"/>
                          </a:solidFill>
                        </a:rPr>
                        <a:t>going</a:t>
                      </a:r>
                      <a:endParaRPr lang="fr-FR" sz="1200" b="1" dirty="0">
                        <a:solidFill>
                          <a:srgbClr val="0000FF"/>
                        </a:solidFill>
                      </a:endParaRPr>
                    </a:p>
                  </a:txBody>
                  <a:tcPr anchor="ctr">
                    <a:lnR w="12700" cap="flat" cmpd="sng" algn="ctr">
                      <a:solidFill>
                        <a:schemeClr val="tx1"/>
                      </a:solidFill>
                      <a:prstDash val="solid"/>
                      <a:round/>
                      <a:headEnd type="none" w="med" len="med"/>
                      <a:tailEnd type="none" w="med" len="med"/>
                    </a:lnR>
                    <a:solidFill>
                      <a:schemeClr val="accent6">
                        <a:lumMod val="20000"/>
                        <a:lumOff val="8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Manual </a:t>
                      </a:r>
                      <a:r>
                        <a:rPr lang="fr-FR" sz="1200" dirty="0" err="1"/>
                        <a:t>removal</a:t>
                      </a:r>
                      <a:r>
                        <a:rPr lang="fr-FR" sz="1200" dirty="0"/>
                        <a:t> of </a:t>
                      </a:r>
                      <a:r>
                        <a:rPr lang="fr-FR" sz="1200" dirty="0" err="1"/>
                        <a:t>layers</a:t>
                      </a:r>
                      <a:r>
                        <a:rPr lang="fr-FR" sz="1200" dirty="0"/>
                        <a:t> + confocal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err="1"/>
                        <a:t>scheduled</a:t>
                      </a:r>
                      <a:r>
                        <a:rPr lang="fr-FR" sz="1200" dirty="0"/>
                        <a:t> in 2026</a:t>
                      </a:r>
                    </a:p>
                  </a:txBody>
                  <a:tcPr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err="1"/>
                        <a:t>Roughness</a:t>
                      </a:r>
                      <a:endParaRPr lang="fr-FR"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@Aix-Mar Uni.</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fr-FR" sz="1200" dirty="0"/>
                        <a:t>X</a:t>
                      </a:r>
                    </a:p>
                  </a:txBody>
                  <a:tcPr anchor="ctr">
                    <a:lnR w="12700" cap="flat" cmpd="sng" algn="ctr">
                      <a:solidFill>
                        <a:schemeClr val="tx1"/>
                      </a:solidFill>
                      <a:prstDash val="solid"/>
                      <a:round/>
                      <a:headEnd type="none" w="med" len="med"/>
                      <a:tailEnd type="none" w="med" len="med"/>
                    </a:lnR>
                    <a:solidFill>
                      <a:schemeClr val="accent3">
                        <a:lumMod val="40000"/>
                        <a:lumOff val="60000"/>
                      </a:schemeClr>
                    </a:solidFill>
                  </a:tcPr>
                </a:tc>
                <a:tc rowSpan="2">
                  <a:txBody>
                    <a:bodyPr/>
                    <a:lstStyle/>
                    <a:p>
                      <a:pPr algn="ctr"/>
                      <a:r>
                        <a:rPr lang="fr-FR" sz="1200" dirty="0"/>
                        <a:t>XRF ? LIBS ? XPS ?</a:t>
                      </a:r>
                    </a:p>
                    <a:p>
                      <a:pPr algn="ctr"/>
                      <a:r>
                        <a:rPr lang="fr-FR" sz="1200" b="1" dirty="0">
                          <a:solidFill>
                            <a:srgbClr val="FF0000"/>
                          </a:solidFill>
                        </a:rPr>
                        <a:t>TOF-SIMS??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677620853"/>
                  </a:ext>
                </a:extLst>
              </a:tr>
              <a:tr h="370840">
                <a:tc>
                  <a:txBody>
                    <a:bodyPr/>
                    <a:lstStyle/>
                    <a:p>
                      <a:r>
                        <a:rPr lang="fr-FR" sz="1200" b="1" dirty="0"/>
                        <a:t>PFU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High fluence C12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fr-FR" sz="1200" dirty="0" err="1"/>
                        <a:t>scheduled</a:t>
                      </a:r>
                      <a:r>
                        <a:rPr lang="fr-FR" sz="1200" dirty="0"/>
                        <a:t> for </a:t>
                      </a:r>
                      <a:r>
                        <a:rPr lang="fr-FR" sz="1200" dirty="0" err="1"/>
                        <a:t>summer</a:t>
                      </a:r>
                      <a:r>
                        <a:rPr lang="fr-FR" sz="1200" dirty="0"/>
                        <a:t>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pPr algn="ctr"/>
                      <a:endParaRPr lang="fr-FR" sz="1200" dirty="0"/>
                    </a:p>
                  </a:txBody>
                  <a:tcPr anchor="ctr"/>
                </a:tc>
                <a:tc>
                  <a:txBody>
                    <a:bodyPr/>
                    <a:lstStyle/>
                    <a:p>
                      <a:pPr algn="ctr"/>
                      <a:r>
                        <a:rPr lang="fr-FR" sz="1200" dirty="0" err="1"/>
                        <a:t>scheduled</a:t>
                      </a:r>
                      <a:r>
                        <a:rPr lang="fr-FR" sz="1200" dirty="0"/>
                        <a:t> end of 2026+2027</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err="1"/>
                        <a:t>scheduled</a:t>
                      </a:r>
                      <a:r>
                        <a:rPr lang="fr-FR" sz="1200" dirty="0"/>
                        <a:t> in </a:t>
                      </a:r>
                      <a:r>
                        <a:rPr lang="fr-FR" sz="1200" dirty="0" err="1"/>
                        <a:t>april</a:t>
                      </a:r>
                      <a:r>
                        <a:rPr lang="fr-FR" sz="1200" dirty="0"/>
                        <a:t> 2026</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pPr algn="ctr"/>
                      <a:endParaRPr lang="fr-FR" sz="1200" dirty="0"/>
                    </a:p>
                  </a:txBody>
                  <a:tcPr anchor="ctr"/>
                </a:tc>
                <a:tc>
                  <a:txBody>
                    <a:bodyPr/>
                    <a:lstStyle/>
                    <a:p>
                      <a:pPr algn="ctr"/>
                      <a:r>
                        <a:rPr lang="fr-FR" sz="1200" b="1" dirty="0">
                          <a:solidFill>
                            <a:srgbClr val="0000FF"/>
                          </a:solidFill>
                        </a:rPr>
                        <a:t>on </a:t>
                      </a:r>
                      <a:r>
                        <a:rPr lang="fr-FR" sz="1200" b="1" dirty="0" err="1">
                          <a:solidFill>
                            <a:srgbClr val="0000FF"/>
                          </a:solidFill>
                        </a:rPr>
                        <a:t>going</a:t>
                      </a:r>
                      <a:endParaRPr lang="fr-FR" sz="1200" b="1" dirty="0">
                        <a:solidFill>
                          <a:srgbClr val="0000FF"/>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40000"/>
                        <a:lumOff val="60000"/>
                      </a:schemeClr>
                    </a:solidFill>
                  </a:tcPr>
                </a:tc>
                <a:tc vMerge="1">
                  <a:txBody>
                    <a:bodyPr/>
                    <a:lstStyle/>
                    <a:p>
                      <a:pPr algn="ctr"/>
                      <a:endParaRPr lang="fr-FR" sz="1200" dirty="0">
                        <a:solidFill>
                          <a:srgbClr val="0000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941371131"/>
                  </a:ext>
                </a:extLst>
              </a:tr>
            </a:tbl>
          </a:graphicData>
        </a:graphic>
      </p:graphicFrame>
      <p:sp>
        <p:nvSpPr>
          <p:cNvPr id="17" name="ZoneTexte 20">
            <a:extLst>
              <a:ext uri="{FF2B5EF4-FFF2-40B4-BE49-F238E27FC236}">
                <a16:creationId xmlns:a16="http://schemas.microsoft.com/office/drawing/2014/main" id="{B4D3CB9D-FC56-D14F-1A01-81B2AE5EA20B}"/>
              </a:ext>
            </a:extLst>
          </p:cNvPr>
          <p:cNvSpPr txBox="1"/>
          <p:nvPr/>
        </p:nvSpPr>
        <p:spPr>
          <a:xfrm>
            <a:off x="10323736" y="3668018"/>
            <a:ext cx="1468489" cy="430887"/>
          </a:xfrm>
          <a:prstGeom prst="rect">
            <a:avLst/>
          </a:prstGeom>
          <a:noFill/>
        </p:spPr>
        <p:txBody>
          <a:bodyPr wrap="square" rtlCol="0">
            <a:spAutoFit/>
          </a:bodyPr>
          <a:lstStyle/>
          <a:p>
            <a:pPr algn="ctr"/>
            <a:r>
              <a:rPr lang="fr-FR" sz="1100" b="1" dirty="0">
                <a:highlight>
                  <a:srgbClr val="FFFF00"/>
                </a:highlight>
              </a:rPr>
              <a:t>Erosion </a:t>
            </a:r>
            <a:r>
              <a:rPr lang="fr-FR" sz="1100" b="1" dirty="0" err="1">
                <a:highlight>
                  <a:srgbClr val="FFFF00"/>
                </a:highlight>
              </a:rPr>
              <a:t>indent</a:t>
            </a:r>
            <a:r>
              <a:rPr lang="fr-FR" sz="1100" b="1" dirty="0">
                <a:highlight>
                  <a:srgbClr val="FFFF00"/>
                </a:highlight>
              </a:rPr>
              <a:t> </a:t>
            </a:r>
            <a:r>
              <a:rPr lang="fr-FR" sz="1100" b="1" dirty="0" err="1">
                <a:highlight>
                  <a:srgbClr val="FFFF00"/>
                </a:highlight>
              </a:rPr>
              <a:t>after</a:t>
            </a:r>
            <a:r>
              <a:rPr lang="fr-FR" sz="1100" b="1" dirty="0">
                <a:highlight>
                  <a:srgbClr val="FFFF00"/>
                </a:highlight>
              </a:rPr>
              <a:t> plasma </a:t>
            </a:r>
            <a:r>
              <a:rPr lang="fr-FR" sz="1100" b="1" dirty="0" err="1">
                <a:highlight>
                  <a:srgbClr val="FFFF00"/>
                </a:highlight>
              </a:rPr>
              <a:t>exposure</a:t>
            </a:r>
            <a:endParaRPr lang="fr-FR" sz="1100" b="1" dirty="0">
              <a:highlight>
                <a:srgbClr val="FFFF00"/>
              </a:highlight>
            </a:endParaRPr>
          </a:p>
        </p:txBody>
      </p:sp>
    </p:spTree>
    <p:extLst>
      <p:ext uri="{BB962C8B-B14F-4D97-AF65-F5344CB8AC3E}">
        <p14:creationId xmlns:p14="http://schemas.microsoft.com/office/powerpoint/2010/main" val="2362319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80673B-070C-637A-B2A8-B9B523918103}"/>
              </a:ext>
            </a:extLst>
          </p:cNvPr>
          <p:cNvSpPr>
            <a:spLocks noGrp="1"/>
          </p:cNvSpPr>
          <p:nvPr>
            <p:ph type="title"/>
          </p:nvPr>
        </p:nvSpPr>
        <p:spPr>
          <a:xfrm>
            <a:off x="3320708" y="2971800"/>
            <a:ext cx="4665337" cy="457200"/>
          </a:xfrm>
        </p:spPr>
        <p:txBody>
          <a:bodyPr/>
          <a:lstStyle/>
          <a:p>
            <a:r>
              <a:rPr lang="de-DE" dirty="0"/>
              <a:t>2025 Final Summary of SP B</a:t>
            </a:r>
          </a:p>
        </p:txBody>
      </p:sp>
      <p:sp>
        <p:nvSpPr>
          <p:cNvPr id="5" name="Foliennummernplatzhalter 4">
            <a:extLst>
              <a:ext uri="{FF2B5EF4-FFF2-40B4-BE49-F238E27FC236}">
                <a16:creationId xmlns:a16="http://schemas.microsoft.com/office/drawing/2014/main" id="{6A2D118A-F6E7-1954-FE80-7511CE17FC31}"/>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Tree>
    <p:extLst>
      <p:ext uri="{BB962C8B-B14F-4D97-AF65-F5344CB8AC3E}">
        <p14:creationId xmlns:p14="http://schemas.microsoft.com/office/powerpoint/2010/main" val="548182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048DAB-DBE4-B876-0F2E-CC4A6272E691}"/>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sp>
        <p:nvSpPr>
          <p:cNvPr id="4" name="Footer Placeholder 3">
            <a:extLst>
              <a:ext uri="{FF2B5EF4-FFF2-40B4-BE49-F238E27FC236}">
                <a16:creationId xmlns:a16="http://schemas.microsoft.com/office/drawing/2014/main" id="{43A8EF2D-1C37-B030-0734-D225FEE40DBB}"/>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itel 1">
            <a:extLst>
              <a:ext uri="{FF2B5EF4-FFF2-40B4-BE49-F238E27FC236}">
                <a16:creationId xmlns:a16="http://schemas.microsoft.com/office/drawing/2014/main" id="{43CBC060-18BB-79E1-342E-069C278DCC34}"/>
              </a:ext>
            </a:extLst>
          </p:cNvPr>
          <p:cNvSpPr>
            <a:spLocks noGrp="1"/>
          </p:cNvSpPr>
          <p:nvPr>
            <p:ph type="title"/>
          </p:nvPr>
        </p:nvSpPr>
        <p:spPr>
          <a:xfrm>
            <a:off x="983431" y="192515"/>
            <a:ext cx="11124485" cy="457200"/>
          </a:xfrm>
        </p:spPr>
        <p:txBody>
          <a:bodyPr/>
          <a:lstStyle/>
          <a:p>
            <a:r>
              <a:rPr lang="de-DE" dirty="0" err="1"/>
              <a:t>Example</a:t>
            </a:r>
            <a:r>
              <a:rPr lang="de-DE" dirty="0"/>
              <a:t> of SP B.2 </a:t>
            </a:r>
            <a:r>
              <a:rPr lang="de-DE" dirty="0" err="1"/>
              <a:t>Activities</a:t>
            </a:r>
            <a:r>
              <a:rPr lang="de-DE" dirty="0"/>
              <a:t> </a:t>
            </a:r>
            <a:br>
              <a:rPr lang="de-DE" dirty="0"/>
            </a:br>
            <a:r>
              <a:rPr lang="de-DE" dirty="0"/>
              <a:t>D004: </a:t>
            </a:r>
            <a:r>
              <a:rPr lang="de-DE" dirty="0" err="1"/>
              <a:t>Characterization</a:t>
            </a:r>
            <a:r>
              <a:rPr lang="de-DE" dirty="0"/>
              <a:t> </a:t>
            </a:r>
            <a:r>
              <a:rPr lang="de-DE" dirty="0" err="1"/>
              <a:t>of</a:t>
            </a:r>
            <a:r>
              <a:rPr lang="de-DE" dirty="0"/>
              <a:t> WEST PFUs after high-</a:t>
            </a:r>
            <a:r>
              <a:rPr lang="de-DE" dirty="0" err="1"/>
              <a:t>fluence</a:t>
            </a:r>
            <a:r>
              <a:rPr lang="de-DE" dirty="0"/>
              <a:t> </a:t>
            </a:r>
            <a:r>
              <a:rPr lang="de-DE" dirty="0" err="1"/>
              <a:t>campaigns</a:t>
            </a:r>
            <a:endParaRPr lang="de-DE" sz="2600" dirty="0"/>
          </a:p>
        </p:txBody>
      </p:sp>
      <p:sp>
        <p:nvSpPr>
          <p:cNvPr id="6" name="TextBox 5">
            <a:extLst>
              <a:ext uri="{FF2B5EF4-FFF2-40B4-BE49-F238E27FC236}">
                <a16:creationId xmlns:a16="http://schemas.microsoft.com/office/drawing/2014/main" id="{5DD21103-D857-0B59-FBB8-205282CFF754}"/>
              </a:ext>
            </a:extLst>
          </p:cNvPr>
          <p:cNvSpPr txBox="1"/>
          <p:nvPr/>
        </p:nvSpPr>
        <p:spPr>
          <a:xfrm>
            <a:off x="0" y="6024634"/>
            <a:ext cx="625171" cy="523220"/>
          </a:xfrm>
          <a:prstGeom prst="rect">
            <a:avLst/>
          </a:prstGeom>
          <a:noFill/>
        </p:spPr>
        <p:txBody>
          <a:bodyPr wrap="none" rtlCol="0">
            <a:spAutoFit/>
          </a:bodyPr>
          <a:lstStyle/>
          <a:p>
            <a:pPr algn="l"/>
            <a:r>
              <a:rPr lang="fi-FI" sz="2800" b="1" dirty="0"/>
              <a:t>IST</a:t>
            </a:r>
          </a:p>
        </p:txBody>
      </p:sp>
      <p:grpSp>
        <p:nvGrpSpPr>
          <p:cNvPr id="7" name="Group 6">
            <a:extLst>
              <a:ext uri="{FF2B5EF4-FFF2-40B4-BE49-F238E27FC236}">
                <a16:creationId xmlns:a16="http://schemas.microsoft.com/office/drawing/2014/main" id="{D1400B66-0332-7F68-AD76-DB411F179461}"/>
              </a:ext>
            </a:extLst>
          </p:cNvPr>
          <p:cNvGrpSpPr/>
          <p:nvPr/>
        </p:nvGrpSpPr>
        <p:grpSpPr>
          <a:xfrm>
            <a:off x="9348055" y="1030476"/>
            <a:ext cx="2015821" cy="2510443"/>
            <a:chOff x="7453732" y="698370"/>
            <a:chExt cx="1565910" cy="2089404"/>
          </a:xfrm>
        </p:grpSpPr>
        <p:pic>
          <p:nvPicPr>
            <p:cNvPr id="8" name="Picture 7">
              <a:extLst>
                <a:ext uri="{FF2B5EF4-FFF2-40B4-BE49-F238E27FC236}">
                  <a16:creationId xmlns:a16="http://schemas.microsoft.com/office/drawing/2014/main" id="{DB20936B-174F-7E0A-5294-997502A83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3732" y="698370"/>
              <a:ext cx="1565910" cy="2089404"/>
            </a:xfrm>
            <a:prstGeom prst="rect">
              <a:avLst/>
            </a:prstGeom>
          </p:spPr>
        </p:pic>
        <p:sp>
          <p:nvSpPr>
            <p:cNvPr id="9" name="Rectangle: Rounded Corners 8">
              <a:extLst>
                <a:ext uri="{FF2B5EF4-FFF2-40B4-BE49-F238E27FC236}">
                  <a16:creationId xmlns:a16="http://schemas.microsoft.com/office/drawing/2014/main" id="{4C62AD4D-87D8-8558-C0D8-150C66B377F9}"/>
                </a:ext>
              </a:extLst>
            </p:cNvPr>
            <p:cNvSpPr/>
            <p:nvPr/>
          </p:nvSpPr>
          <p:spPr>
            <a:xfrm>
              <a:off x="7804638" y="2151164"/>
              <a:ext cx="943825" cy="56460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BD7893AB-C4CA-C4FB-6888-E0D00C5B4BF3}"/>
              </a:ext>
            </a:extLst>
          </p:cNvPr>
          <p:cNvSpPr txBox="1"/>
          <p:nvPr/>
        </p:nvSpPr>
        <p:spPr>
          <a:xfrm>
            <a:off x="6484847" y="1613458"/>
            <a:ext cx="2830659" cy="1308050"/>
          </a:xfrm>
          <a:prstGeom prst="rect">
            <a:avLst/>
          </a:prstGeom>
          <a:noFill/>
        </p:spPr>
        <p:txBody>
          <a:bodyPr wrap="square" rtlCol="0">
            <a:spAutoFit/>
          </a:bodyPr>
          <a:lstStyle/>
          <a:p>
            <a:r>
              <a:rPr lang="pt-PT" sz="1600" b="1" dirty="0">
                <a:solidFill>
                  <a:srgbClr val="C00000"/>
                </a:solidFill>
              </a:rPr>
              <a:t>Experimental JET </a:t>
            </a:r>
            <a:r>
              <a:rPr lang="en-GB" sz="1600" b="1" dirty="0">
                <a:solidFill>
                  <a:srgbClr val="C00000"/>
                </a:solidFill>
              </a:rPr>
              <a:t>chamber</a:t>
            </a:r>
          </a:p>
          <a:p>
            <a:pPr>
              <a:spcAft>
                <a:spcPts val="1800"/>
              </a:spcAft>
            </a:pPr>
            <a:r>
              <a:rPr lang="en-GB" sz="1600" b="1" dirty="0">
                <a:solidFill>
                  <a:srgbClr val="C00000"/>
                </a:solidFill>
              </a:rPr>
              <a:t>prepared for the analysis:</a:t>
            </a:r>
          </a:p>
          <a:p>
            <a:r>
              <a:rPr lang="en-GB" sz="1600" b="1" dirty="0">
                <a:solidFill>
                  <a:srgbClr val="C00000"/>
                </a:solidFill>
              </a:rPr>
              <a:t>new horizontal stage (50 mm)</a:t>
            </a:r>
          </a:p>
          <a:p>
            <a:r>
              <a:rPr lang="en-GB" sz="1600" b="1" dirty="0">
                <a:solidFill>
                  <a:srgbClr val="C00000"/>
                </a:solidFill>
              </a:rPr>
              <a:t>installed and tested</a:t>
            </a:r>
          </a:p>
        </p:txBody>
      </p:sp>
      <p:sp>
        <p:nvSpPr>
          <p:cNvPr id="11" name="TextBox 10">
            <a:extLst>
              <a:ext uri="{FF2B5EF4-FFF2-40B4-BE49-F238E27FC236}">
                <a16:creationId xmlns:a16="http://schemas.microsoft.com/office/drawing/2014/main" id="{89D1930A-9318-C868-C887-207D7E8D529E}"/>
              </a:ext>
            </a:extLst>
          </p:cNvPr>
          <p:cNvSpPr txBox="1"/>
          <p:nvPr/>
        </p:nvSpPr>
        <p:spPr>
          <a:xfrm>
            <a:off x="5243286" y="4009150"/>
            <a:ext cx="3479130" cy="1061829"/>
          </a:xfrm>
          <a:prstGeom prst="rect">
            <a:avLst/>
          </a:prstGeom>
          <a:noFill/>
        </p:spPr>
        <p:txBody>
          <a:bodyPr wrap="square" lIns="0" tIns="0" rIns="0" bIns="0" rtlCol="0">
            <a:spAutoFit/>
          </a:bodyPr>
          <a:lstStyle/>
          <a:p>
            <a:r>
              <a:rPr lang="en-GB" sz="1600" b="1" dirty="0">
                <a:solidFill>
                  <a:schemeClr val="tx2"/>
                </a:solidFill>
                <a:latin typeface="Arial" panose="020B0604020202020204" pitchFamily="34" charset="0"/>
                <a:cs typeface="Arial" panose="020B0604020202020204" pitchFamily="34" charset="0"/>
              </a:rPr>
              <a:t>IBA over selected points:</a:t>
            </a:r>
          </a:p>
          <a:p>
            <a:pPr marL="0" lvl="1" indent="136922">
              <a:spcBef>
                <a:spcPts val="182"/>
              </a:spcBef>
              <a:buFont typeface="Arial MT"/>
              <a:buChar char="•"/>
            </a:pPr>
            <a:r>
              <a:rPr lang="en-GB" sz="1600" b="1" spc="10" dirty="0">
                <a:solidFill>
                  <a:schemeClr val="tx2"/>
                </a:solidFill>
              </a:rPr>
              <a:t>Incident beam of 1 mm diameter</a:t>
            </a:r>
          </a:p>
          <a:p>
            <a:pPr marL="0" lvl="1" indent="136922">
              <a:spcBef>
                <a:spcPts val="182"/>
              </a:spcBef>
              <a:buFont typeface="Arial MT"/>
              <a:buChar char="•"/>
            </a:pPr>
            <a:r>
              <a:rPr lang="en-GB" sz="1600" b="1" spc="10" dirty="0">
                <a:solidFill>
                  <a:schemeClr val="tx2"/>
                </a:solidFill>
              </a:rPr>
              <a:t>Simultaneous RBS-NRA (</a:t>
            </a:r>
            <a:r>
              <a:rPr lang="en-GB" sz="1600" b="1" spc="7" baseline="30000" dirty="0">
                <a:solidFill>
                  <a:schemeClr val="tx2"/>
                </a:solidFill>
              </a:rPr>
              <a:t>3</a:t>
            </a:r>
            <a:r>
              <a:rPr lang="en-GB" sz="1600" b="1" spc="7" dirty="0">
                <a:solidFill>
                  <a:schemeClr val="tx2"/>
                </a:solidFill>
              </a:rPr>
              <a:t>He</a:t>
            </a:r>
            <a:r>
              <a:rPr lang="en-GB" sz="1600" b="1" spc="7" baseline="30000" dirty="0">
                <a:solidFill>
                  <a:schemeClr val="tx2"/>
                </a:solidFill>
              </a:rPr>
              <a:t>+</a:t>
            </a:r>
            <a:r>
              <a:rPr lang="en-GB" sz="1600" b="1" spc="7" dirty="0">
                <a:solidFill>
                  <a:schemeClr val="tx2"/>
                </a:solidFill>
              </a:rPr>
              <a:t> beams</a:t>
            </a:r>
            <a:r>
              <a:rPr lang="en-GB" sz="1600" b="1" spc="10" dirty="0">
                <a:solidFill>
                  <a:schemeClr val="tx2"/>
                </a:solidFill>
              </a:rPr>
              <a:t>)</a:t>
            </a:r>
          </a:p>
          <a:p>
            <a:pPr marL="0" lvl="1" indent="136922">
              <a:spcBef>
                <a:spcPts val="182"/>
              </a:spcBef>
              <a:buFont typeface="Arial MT"/>
              <a:buChar char="•"/>
            </a:pPr>
            <a:r>
              <a:rPr lang="en-GB" sz="1600" b="1" spc="10" dirty="0">
                <a:solidFill>
                  <a:schemeClr val="tx2"/>
                </a:solidFill>
              </a:rPr>
              <a:t>Simultaneous EBS-RBS  (</a:t>
            </a:r>
            <a:r>
              <a:rPr lang="en-GB" sz="1600" b="1" spc="7" baseline="30000" dirty="0">
                <a:solidFill>
                  <a:schemeClr val="tx2"/>
                </a:solidFill>
              </a:rPr>
              <a:t>1</a:t>
            </a:r>
            <a:r>
              <a:rPr lang="en-GB" sz="1600" b="1" spc="7" dirty="0">
                <a:solidFill>
                  <a:schemeClr val="tx2"/>
                </a:solidFill>
              </a:rPr>
              <a:t>H</a:t>
            </a:r>
            <a:r>
              <a:rPr lang="en-GB" sz="1600" b="1" spc="7" baseline="30000" dirty="0">
                <a:solidFill>
                  <a:schemeClr val="tx2"/>
                </a:solidFill>
              </a:rPr>
              <a:t>+</a:t>
            </a:r>
            <a:r>
              <a:rPr lang="en-GB" sz="1600" b="1" spc="7" dirty="0">
                <a:solidFill>
                  <a:schemeClr val="tx2"/>
                </a:solidFill>
              </a:rPr>
              <a:t> beams</a:t>
            </a:r>
            <a:r>
              <a:rPr lang="en-GB" sz="1600" b="1" spc="10" dirty="0">
                <a:solidFill>
                  <a:schemeClr val="tx2"/>
                </a:solidFill>
              </a:rPr>
              <a:t>)</a:t>
            </a:r>
          </a:p>
        </p:txBody>
      </p:sp>
      <p:sp>
        <p:nvSpPr>
          <p:cNvPr id="12" name="Rectangle 11">
            <a:extLst>
              <a:ext uri="{FF2B5EF4-FFF2-40B4-BE49-F238E27FC236}">
                <a16:creationId xmlns:a16="http://schemas.microsoft.com/office/drawing/2014/main" id="{1578DC6C-CE13-F503-31AA-E9F35D8A12CB}"/>
              </a:ext>
            </a:extLst>
          </p:cNvPr>
          <p:cNvSpPr/>
          <p:nvPr/>
        </p:nvSpPr>
        <p:spPr>
          <a:xfrm>
            <a:off x="360039" y="991355"/>
            <a:ext cx="5801423" cy="369332"/>
          </a:xfrm>
          <a:prstGeom prst="rect">
            <a:avLst/>
          </a:prstGeom>
        </p:spPr>
        <p:txBody>
          <a:bodyPr wrap="square">
            <a:spAutoFit/>
          </a:bodyPr>
          <a:lstStyle/>
          <a:p>
            <a:r>
              <a:rPr lang="en-GB" b="1" dirty="0">
                <a:solidFill>
                  <a:schemeClr val="tx2"/>
                </a:solidFill>
              </a:rPr>
              <a:t>PFU 484 – exposed to C6/C7 (prepared for IBA at IST)</a:t>
            </a:r>
          </a:p>
        </p:txBody>
      </p:sp>
      <p:pic>
        <p:nvPicPr>
          <p:cNvPr id="13" name="Picture 12">
            <a:extLst>
              <a:ext uri="{FF2B5EF4-FFF2-40B4-BE49-F238E27FC236}">
                <a16:creationId xmlns:a16="http://schemas.microsoft.com/office/drawing/2014/main" id="{97DCE344-4858-8AD6-5CA5-9635B6681B35}"/>
              </a:ext>
            </a:extLst>
          </p:cNvPr>
          <p:cNvPicPr>
            <a:picLocks noChangeAspect="1"/>
          </p:cNvPicPr>
          <p:nvPr/>
        </p:nvPicPr>
        <p:blipFill>
          <a:blip r:embed="rId3"/>
          <a:stretch>
            <a:fillRect/>
          </a:stretch>
        </p:blipFill>
        <p:spPr>
          <a:xfrm>
            <a:off x="787817" y="5310684"/>
            <a:ext cx="7696142" cy="1003349"/>
          </a:xfrm>
          <a:prstGeom prst="rect">
            <a:avLst/>
          </a:prstGeom>
        </p:spPr>
      </p:pic>
      <p:grpSp>
        <p:nvGrpSpPr>
          <p:cNvPr id="14" name="Group 13">
            <a:extLst>
              <a:ext uri="{FF2B5EF4-FFF2-40B4-BE49-F238E27FC236}">
                <a16:creationId xmlns:a16="http://schemas.microsoft.com/office/drawing/2014/main" id="{12B3F464-35DE-3464-E56E-506CEAE33C52}"/>
              </a:ext>
            </a:extLst>
          </p:cNvPr>
          <p:cNvGrpSpPr/>
          <p:nvPr/>
        </p:nvGrpSpPr>
        <p:grpSpPr>
          <a:xfrm>
            <a:off x="9348055" y="3670643"/>
            <a:ext cx="2141228" cy="2425895"/>
            <a:chOff x="7537403" y="3222610"/>
            <a:chExt cx="1556218" cy="1830562"/>
          </a:xfrm>
        </p:grpSpPr>
        <p:pic>
          <p:nvPicPr>
            <p:cNvPr id="15" name="Imagem 4" descr="H:\Bolsa 2012_10_15\Criações\Autocad\Camara Jet\Jet-Chamber.jpg">
              <a:extLst>
                <a:ext uri="{FF2B5EF4-FFF2-40B4-BE49-F238E27FC236}">
                  <a16:creationId xmlns:a16="http://schemas.microsoft.com/office/drawing/2014/main" id="{3E2D2EF0-A457-E6A2-6EBD-102352105250}"/>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37403" y="3222610"/>
              <a:ext cx="1482239" cy="1830562"/>
            </a:xfrm>
            <a:prstGeom prst="rect">
              <a:avLst/>
            </a:prstGeom>
            <a:noFill/>
            <a:ln>
              <a:noFill/>
            </a:ln>
          </p:spPr>
        </p:pic>
        <p:sp>
          <p:nvSpPr>
            <p:cNvPr id="16" name="TextBox 15">
              <a:extLst>
                <a:ext uri="{FF2B5EF4-FFF2-40B4-BE49-F238E27FC236}">
                  <a16:creationId xmlns:a16="http://schemas.microsoft.com/office/drawing/2014/main" id="{CA5AE588-BFE9-C949-3B7D-AA5EA769AF5F}"/>
                </a:ext>
              </a:extLst>
            </p:cNvPr>
            <p:cNvSpPr txBox="1"/>
            <p:nvPr/>
          </p:nvSpPr>
          <p:spPr>
            <a:xfrm>
              <a:off x="8533852" y="4076355"/>
              <a:ext cx="559769" cy="338554"/>
            </a:xfrm>
            <a:prstGeom prst="rect">
              <a:avLst/>
            </a:prstGeom>
            <a:noFill/>
          </p:spPr>
          <p:txBody>
            <a:bodyPr wrap="none" rtlCol="0">
              <a:spAutoFit/>
            </a:bodyPr>
            <a:lstStyle/>
            <a:p>
              <a:r>
                <a:rPr lang="pt-PT" sz="1600" b="1" dirty="0">
                  <a:solidFill>
                    <a:srgbClr val="C00000"/>
                  </a:solidFill>
                </a:rPr>
                <a:t>NRA</a:t>
              </a:r>
              <a:endParaRPr lang="en-GB" sz="1600" b="1" dirty="0">
                <a:solidFill>
                  <a:srgbClr val="C00000"/>
                </a:solidFill>
              </a:endParaRPr>
            </a:p>
          </p:txBody>
        </p:sp>
        <p:sp>
          <p:nvSpPr>
            <p:cNvPr id="17" name="TextBox 16">
              <a:extLst>
                <a:ext uri="{FF2B5EF4-FFF2-40B4-BE49-F238E27FC236}">
                  <a16:creationId xmlns:a16="http://schemas.microsoft.com/office/drawing/2014/main" id="{C03CF23F-8A0D-6A72-ECA0-7E9A29E40491}"/>
                </a:ext>
              </a:extLst>
            </p:cNvPr>
            <p:cNvSpPr txBox="1"/>
            <p:nvPr/>
          </p:nvSpPr>
          <p:spPr>
            <a:xfrm>
              <a:off x="7679385" y="3607818"/>
              <a:ext cx="888385" cy="338554"/>
            </a:xfrm>
            <a:prstGeom prst="rect">
              <a:avLst/>
            </a:prstGeom>
            <a:noFill/>
          </p:spPr>
          <p:txBody>
            <a:bodyPr wrap="none" rtlCol="0">
              <a:spAutoFit/>
            </a:bodyPr>
            <a:lstStyle/>
            <a:p>
              <a:r>
                <a:rPr lang="pt-PT" sz="1600" b="1" dirty="0">
                  <a:solidFill>
                    <a:srgbClr val="C00000"/>
                  </a:solidFill>
                </a:rPr>
                <a:t>EBS-RBS</a:t>
              </a:r>
              <a:endParaRPr lang="en-GB" sz="1600" b="1" dirty="0">
                <a:solidFill>
                  <a:srgbClr val="C00000"/>
                </a:solidFill>
              </a:endParaRPr>
            </a:p>
          </p:txBody>
        </p:sp>
        <p:sp>
          <p:nvSpPr>
            <p:cNvPr id="18" name="TextBox 17">
              <a:extLst>
                <a:ext uri="{FF2B5EF4-FFF2-40B4-BE49-F238E27FC236}">
                  <a16:creationId xmlns:a16="http://schemas.microsoft.com/office/drawing/2014/main" id="{E5FF7D6F-3294-78D1-7D9A-B923EA6F9AD4}"/>
                </a:ext>
              </a:extLst>
            </p:cNvPr>
            <p:cNvSpPr txBox="1"/>
            <p:nvPr/>
          </p:nvSpPr>
          <p:spPr>
            <a:xfrm>
              <a:off x="7598757" y="4076354"/>
              <a:ext cx="561372" cy="338554"/>
            </a:xfrm>
            <a:prstGeom prst="rect">
              <a:avLst/>
            </a:prstGeom>
            <a:noFill/>
          </p:spPr>
          <p:txBody>
            <a:bodyPr wrap="none" rtlCol="0">
              <a:spAutoFit/>
            </a:bodyPr>
            <a:lstStyle/>
            <a:p>
              <a:r>
                <a:rPr lang="pt-PT" sz="1600" b="1" dirty="0">
                  <a:solidFill>
                    <a:srgbClr val="C00000"/>
                  </a:solidFill>
                </a:rPr>
                <a:t>PIXE</a:t>
              </a:r>
              <a:endParaRPr lang="en-GB" sz="1600" b="1" dirty="0">
                <a:solidFill>
                  <a:srgbClr val="C00000"/>
                </a:solidFill>
              </a:endParaRPr>
            </a:p>
          </p:txBody>
        </p:sp>
      </p:grpSp>
      <p:cxnSp>
        <p:nvCxnSpPr>
          <p:cNvPr id="19" name="Straight Arrow Connector 18">
            <a:extLst>
              <a:ext uri="{FF2B5EF4-FFF2-40B4-BE49-F238E27FC236}">
                <a16:creationId xmlns:a16="http://schemas.microsoft.com/office/drawing/2014/main" id="{82C56B26-3DE3-EA5B-74C9-95C427548FE5}"/>
              </a:ext>
            </a:extLst>
          </p:cNvPr>
          <p:cNvCxnSpPr>
            <a:cxnSpLocks/>
          </p:cNvCxnSpPr>
          <p:nvPr/>
        </p:nvCxnSpPr>
        <p:spPr>
          <a:xfrm>
            <a:off x="8582556" y="3109482"/>
            <a:ext cx="1152128" cy="573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C5B4957-6481-9592-38AF-6ADCC9FBA86E}"/>
              </a:ext>
            </a:extLst>
          </p:cNvPr>
          <p:cNvCxnSpPr>
            <a:cxnSpLocks/>
          </p:cNvCxnSpPr>
          <p:nvPr/>
        </p:nvCxnSpPr>
        <p:spPr>
          <a:xfrm>
            <a:off x="5972773" y="3594107"/>
            <a:ext cx="2897958" cy="0"/>
          </a:xfrm>
          <a:prstGeom prst="straightConnector1">
            <a:avLst/>
          </a:prstGeom>
          <a:ln w="3175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EBDDB03-D14F-011A-36EA-FB028C17ADEB}"/>
              </a:ext>
            </a:extLst>
          </p:cNvPr>
          <p:cNvCxnSpPr>
            <a:cxnSpLocks/>
          </p:cNvCxnSpPr>
          <p:nvPr/>
        </p:nvCxnSpPr>
        <p:spPr>
          <a:xfrm flipV="1">
            <a:off x="5972773" y="1360687"/>
            <a:ext cx="0" cy="2233420"/>
          </a:xfrm>
          <a:prstGeom prst="straightConnector1">
            <a:avLst/>
          </a:prstGeom>
          <a:ln w="3175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FDF3BEA-4FAE-00B0-BC37-DAAAACE1CF87}"/>
              </a:ext>
            </a:extLst>
          </p:cNvPr>
          <p:cNvCxnSpPr>
            <a:cxnSpLocks/>
          </p:cNvCxnSpPr>
          <p:nvPr/>
        </p:nvCxnSpPr>
        <p:spPr>
          <a:xfrm flipV="1">
            <a:off x="8870731" y="3594107"/>
            <a:ext cx="0" cy="2502431"/>
          </a:xfrm>
          <a:prstGeom prst="straightConnector1">
            <a:avLst/>
          </a:prstGeom>
          <a:ln w="3175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AC93C55-2BF5-D4C6-D172-FE58CAD6629C}"/>
              </a:ext>
            </a:extLst>
          </p:cNvPr>
          <p:cNvGrpSpPr/>
          <p:nvPr/>
        </p:nvGrpSpPr>
        <p:grpSpPr>
          <a:xfrm>
            <a:off x="261391" y="1548372"/>
            <a:ext cx="4672201" cy="3627482"/>
            <a:chOff x="187200" y="1096457"/>
            <a:chExt cx="3784048" cy="3002143"/>
          </a:xfrm>
        </p:grpSpPr>
        <p:pic>
          <p:nvPicPr>
            <p:cNvPr id="24" name="Picture 23">
              <a:extLst>
                <a:ext uri="{FF2B5EF4-FFF2-40B4-BE49-F238E27FC236}">
                  <a16:creationId xmlns:a16="http://schemas.microsoft.com/office/drawing/2014/main" id="{9764F295-2E46-534C-418B-77E738B7D948}"/>
                </a:ext>
              </a:extLst>
            </p:cNvPr>
            <p:cNvPicPr>
              <a:picLocks noChangeAspect="1"/>
            </p:cNvPicPr>
            <p:nvPr/>
          </p:nvPicPr>
          <p:blipFill rotWithShape="1">
            <a:blip r:embed="rId5"/>
            <a:srcRect l="2554" t="5439" r="2554" b="4278"/>
            <a:stretch/>
          </p:blipFill>
          <p:spPr>
            <a:xfrm>
              <a:off x="189725" y="1110600"/>
              <a:ext cx="3744000" cy="2988000"/>
            </a:xfrm>
            <a:prstGeom prst="rect">
              <a:avLst/>
            </a:prstGeom>
          </p:spPr>
        </p:pic>
        <p:sp>
          <p:nvSpPr>
            <p:cNvPr id="25" name="Rectangle 24">
              <a:extLst>
                <a:ext uri="{FF2B5EF4-FFF2-40B4-BE49-F238E27FC236}">
                  <a16:creationId xmlns:a16="http://schemas.microsoft.com/office/drawing/2014/main" id="{7CA45E28-FDF5-D982-5EBA-4285851BAB36}"/>
                </a:ext>
              </a:extLst>
            </p:cNvPr>
            <p:cNvSpPr/>
            <p:nvPr/>
          </p:nvSpPr>
          <p:spPr>
            <a:xfrm>
              <a:off x="187200" y="1110600"/>
              <a:ext cx="790897" cy="880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3C9222E-4554-1810-948A-A25A57794275}"/>
                </a:ext>
              </a:extLst>
            </p:cNvPr>
            <p:cNvSpPr/>
            <p:nvPr/>
          </p:nvSpPr>
          <p:spPr>
            <a:xfrm>
              <a:off x="187200" y="2293863"/>
              <a:ext cx="790897" cy="1279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FE85157-AE1B-CDFB-B8DB-C823879D1CB4}"/>
                </a:ext>
              </a:extLst>
            </p:cNvPr>
            <p:cNvSpPr/>
            <p:nvPr/>
          </p:nvSpPr>
          <p:spPr>
            <a:xfrm>
              <a:off x="3823199" y="1096457"/>
              <a:ext cx="148049" cy="32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09981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9750E-96A8-29C2-8E8D-F8A30815A83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C703AC-4318-A6B7-7B01-23F762595585}"/>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sp>
        <p:nvSpPr>
          <p:cNvPr id="4" name="Footer Placeholder 3">
            <a:extLst>
              <a:ext uri="{FF2B5EF4-FFF2-40B4-BE49-F238E27FC236}">
                <a16:creationId xmlns:a16="http://schemas.microsoft.com/office/drawing/2014/main" id="{F9486746-1146-DDC0-B8DC-280740DF9E9E}"/>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2" name="Titel 1">
            <a:extLst>
              <a:ext uri="{FF2B5EF4-FFF2-40B4-BE49-F238E27FC236}">
                <a16:creationId xmlns:a16="http://schemas.microsoft.com/office/drawing/2014/main" id="{BDC0EDC1-7090-1502-6CAA-77F2EDD17C95}"/>
              </a:ext>
            </a:extLst>
          </p:cNvPr>
          <p:cNvSpPr>
            <a:spLocks noGrp="1"/>
          </p:cNvSpPr>
          <p:nvPr>
            <p:ph type="title"/>
          </p:nvPr>
        </p:nvSpPr>
        <p:spPr>
          <a:xfrm>
            <a:off x="983431" y="192515"/>
            <a:ext cx="11124485" cy="457200"/>
          </a:xfrm>
        </p:spPr>
        <p:txBody>
          <a:bodyPr/>
          <a:lstStyle/>
          <a:p>
            <a:r>
              <a:rPr lang="de-DE" dirty="0" err="1"/>
              <a:t>Example</a:t>
            </a:r>
            <a:r>
              <a:rPr lang="de-DE" dirty="0"/>
              <a:t> of SP B.2 </a:t>
            </a:r>
            <a:r>
              <a:rPr lang="de-DE" dirty="0" err="1"/>
              <a:t>Activities</a:t>
            </a:r>
            <a:r>
              <a:rPr lang="de-DE" dirty="0"/>
              <a:t> </a:t>
            </a:r>
            <a:br>
              <a:rPr lang="de-DE" dirty="0"/>
            </a:br>
            <a:r>
              <a:rPr lang="de-DE" sz="2400" dirty="0"/>
              <a:t>D012: </a:t>
            </a:r>
            <a:r>
              <a:rPr lang="en-US" sz="2400" dirty="0"/>
              <a:t>Gross and net erosion patterns for marker-samples exposed to AUG plasmas </a:t>
            </a:r>
            <a:endParaRPr lang="de-DE" sz="2400" dirty="0"/>
          </a:p>
        </p:txBody>
      </p:sp>
      <p:sp>
        <p:nvSpPr>
          <p:cNvPr id="5" name="TextBox 4">
            <a:extLst>
              <a:ext uri="{FF2B5EF4-FFF2-40B4-BE49-F238E27FC236}">
                <a16:creationId xmlns:a16="http://schemas.microsoft.com/office/drawing/2014/main" id="{6E1071B0-7E23-6C65-EE12-280E4C8AF1D5}"/>
              </a:ext>
            </a:extLst>
          </p:cNvPr>
          <p:cNvSpPr txBox="1"/>
          <p:nvPr/>
        </p:nvSpPr>
        <p:spPr>
          <a:xfrm>
            <a:off x="0" y="6024634"/>
            <a:ext cx="756489" cy="523220"/>
          </a:xfrm>
          <a:prstGeom prst="rect">
            <a:avLst/>
          </a:prstGeom>
          <a:noFill/>
        </p:spPr>
        <p:txBody>
          <a:bodyPr wrap="none" rtlCol="0">
            <a:spAutoFit/>
          </a:bodyPr>
          <a:lstStyle/>
          <a:p>
            <a:pPr algn="l"/>
            <a:r>
              <a:rPr lang="fi-FI" sz="2800" b="1" dirty="0"/>
              <a:t>VTT</a:t>
            </a:r>
          </a:p>
        </p:txBody>
      </p:sp>
      <p:sp>
        <p:nvSpPr>
          <p:cNvPr id="6" name="TextBox 5">
            <a:extLst>
              <a:ext uri="{FF2B5EF4-FFF2-40B4-BE49-F238E27FC236}">
                <a16:creationId xmlns:a16="http://schemas.microsoft.com/office/drawing/2014/main" id="{3AE2E218-AF67-6FD7-71F5-F76D1BFF3989}"/>
              </a:ext>
            </a:extLst>
          </p:cNvPr>
          <p:cNvSpPr txBox="1"/>
          <p:nvPr/>
        </p:nvSpPr>
        <p:spPr>
          <a:xfrm>
            <a:off x="360040" y="1187669"/>
            <a:ext cx="6658827" cy="2739211"/>
          </a:xfrm>
          <a:prstGeom prst="rect">
            <a:avLst/>
          </a:prstGeom>
          <a:noFill/>
        </p:spPr>
        <p:txBody>
          <a:bodyPr wrap="square" rtlCol="0">
            <a:spAutoFit/>
          </a:bodyPr>
          <a:lstStyle/>
          <a:p>
            <a:pPr marL="457200" indent="-457200" algn="l">
              <a:buFont typeface="Arial" panose="020B0604020202020204" pitchFamily="34" charset="0"/>
              <a:buChar char="•"/>
            </a:pPr>
            <a:r>
              <a:rPr lang="en-US" sz="2000" dirty="0"/>
              <a:t>Erosion at the outer strike point of AUG studied by using </a:t>
            </a:r>
            <a:r>
              <a:rPr lang="en-US" sz="2000" b="1" dirty="0">
                <a:solidFill>
                  <a:srgbClr val="0070C0"/>
                </a:solidFill>
              </a:rPr>
              <a:t>Pt marker layers on Mo substrates as proxies for W </a:t>
            </a:r>
          </a:p>
          <a:p>
            <a:pPr marL="457200" indent="-457200" algn="l">
              <a:buFont typeface="Arial" panose="020B0604020202020204" pitchFamily="34" charset="0"/>
              <a:buChar char="•"/>
            </a:pPr>
            <a:r>
              <a:rPr lang="en-US" sz="2000" dirty="0"/>
              <a:t>Several ion-beam analyses performed – </a:t>
            </a:r>
            <a:r>
              <a:rPr lang="en-US" sz="2000" b="1" dirty="0">
                <a:solidFill>
                  <a:srgbClr val="FF0000"/>
                </a:solidFill>
              </a:rPr>
              <a:t>in 2026 much more in-depth analysis of the samples scheduled including</a:t>
            </a:r>
          </a:p>
          <a:p>
            <a:pPr marL="914400" lvl="1" indent="-457200">
              <a:buFont typeface="Wingdings" panose="05000000000000000000" pitchFamily="2" charset="2"/>
              <a:buChar char="ü"/>
            </a:pPr>
            <a:r>
              <a:rPr lang="en-US" dirty="0"/>
              <a:t>Analysis of the measured RBS, NRA, and PIXE data (VTT)</a:t>
            </a:r>
          </a:p>
          <a:p>
            <a:pPr marL="914400" lvl="1" indent="-457200">
              <a:buFont typeface="Wingdings" panose="05000000000000000000" pitchFamily="2" charset="2"/>
              <a:buChar char="ü"/>
            </a:pPr>
            <a:r>
              <a:rPr lang="en-US" dirty="0"/>
              <a:t>Micro-beam measurements for the samples (RBI)</a:t>
            </a:r>
          </a:p>
          <a:p>
            <a:pPr marL="914400" lvl="1" indent="-457200">
              <a:buFont typeface="Wingdings" panose="05000000000000000000" pitchFamily="2" charset="2"/>
              <a:buChar char="ü"/>
            </a:pPr>
            <a:r>
              <a:rPr lang="en-US" dirty="0"/>
              <a:t>Microscopy measurements on the areas of interest (MPG)</a:t>
            </a:r>
          </a:p>
          <a:p>
            <a:pPr marL="914400" lvl="1" indent="-457200">
              <a:buFont typeface="Wingdings" panose="05000000000000000000" pitchFamily="2" charset="2"/>
              <a:buChar char="ü"/>
            </a:pPr>
            <a:r>
              <a:rPr lang="en-US" dirty="0"/>
              <a:t>TOF-SIMS measurements for the surface layers (VTT)</a:t>
            </a:r>
          </a:p>
        </p:txBody>
      </p:sp>
      <p:pic>
        <p:nvPicPr>
          <p:cNvPr id="7" name="Picture 6">
            <a:extLst>
              <a:ext uri="{FF2B5EF4-FFF2-40B4-BE49-F238E27FC236}">
                <a16:creationId xmlns:a16="http://schemas.microsoft.com/office/drawing/2014/main" id="{5C97D84C-7194-2525-26BB-423E3C521D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5" b="90984" l="2798" r="99397">
                        <a14:foregroundMark x1="7131" y1="17828" x2="7131" y2="17828"/>
                        <a14:foregroundMark x1="2852" y1="26025" x2="2852" y2="26025"/>
                        <a14:foregroundMark x1="22490" y1="90984" x2="22490" y2="90984"/>
                        <a14:foregroundMark x1="25562" y1="4508" x2="25562" y2="4508"/>
                        <a14:foregroundMark x1="95228" y1="89139" x2="95228" y2="89139"/>
                        <a14:foregroundMark x1="99506" y1="90984" x2="99506" y2="90984"/>
                        <a14:foregroundMark x1="26385" y1="6967" x2="26385" y2="6967"/>
                        <a14:foregroundMark x1="24026" y1="6967" x2="24026" y2="6967"/>
                        <a14:foregroundMark x1="23807" y1="8197" x2="23807" y2="8197"/>
                        <a14:foregroundMark x1="24794" y1="7787" x2="24794" y2="7787"/>
                        <a14:foregroundMark x1="23423" y1="8811" x2="23423" y2="8811"/>
                        <a14:foregroundMark x1="23204" y1="1844" x2="23204" y2="1844"/>
                        <a14:foregroundMark x1="23642" y1="1844" x2="23642" y2="1844"/>
                        <a14:foregroundMark x1="22820" y1="5533" x2="22820" y2="5533"/>
                        <a14:foregroundMark x1="22874" y1="4303" x2="22874" y2="4303"/>
                        <a14:foregroundMark x1="22820" y1="1844" x2="22984" y2="10041"/>
                        <a14:foregroundMark x1="26934" y1="615" x2="27043" y2="10246"/>
                        <a14:foregroundMark x1="85354" y1="44672" x2="85573" y2="44672"/>
                        <a14:foregroundMark x1="85672" y1="45697" x2="85738" y2="44467"/>
                        <a14:foregroundMark x1="85628" y1="46516" x2="85672" y2="45697"/>
                        <a14:backgroundMark x1="86286" y1="47746" x2="86286" y2="47746"/>
                        <a14:backgroundMark x1="86286" y1="47131" x2="86341" y2="45287"/>
                        <a14:backgroundMark x1="85299" y1="43852" x2="85299" y2="43852"/>
                        <a14:backgroundMark x1="85816" y1="44451" x2="86890" y2="45492"/>
                        <a14:backgroundMark x1="85640" y1="44281" x2="85746" y2="44383"/>
                        <a14:backgroundMark x1="85409" y1="44057" x2="85409" y2="44057"/>
                        <a14:backgroundMark x1="85409" y1="44467" x2="85409" y2="44467"/>
                        <a14:backgroundMark x1="85354" y1="44672" x2="85354" y2="44672"/>
                        <a14:backgroundMark x1="85573" y1="44877" x2="85573" y2="44877"/>
                        <a14:backgroundMark x1="85793" y1="44877" x2="85793" y2="44877"/>
                        <a14:backgroundMark x1="86012" y1="45697" x2="86012" y2="45697"/>
                        <a14:backgroundMark x1="85848" y1="45287" x2="85848" y2="45287"/>
                      </a14:backgroundRemoval>
                    </a14:imgEffect>
                  </a14:imgLayer>
                </a14:imgProps>
              </a:ext>
            </a:extLst>
          </a:blip>
          <a:stretch>
            <a:fillRect/>
          </a:stretch>
        </p:blipFill>
        <p:spPr>
          <a:xfrm>
            <a:off x="6771638" y="1549172"/>
            <a:ext cx="5420362" cy="1450979"/>
          </a:xfrm>
          <a:prstGeom prst="rect">
            <a:avLst/>
          </a:prstGeom>
        </p:spPr>
      </p:pic>
      <p:sp>
        <p:nvSpPr>
          <p:cNvPr id="8" name="TextBox 7">
            <a:extLst>
              <a:ext uri="{FF2B5EF4-FFF2-40B4-BE49-F238E27FC236}">
                <a16:creationId xmlns:a16="http://schemas.microsoft.com/office/drawing/2014/main" id="{BF594C6F-1D50-06B1-50F2-427EE25EACD1}"/>
              </a:ext>
            </a:extLst>
          </p:cNvPr>
          <p:cNvSpPr txBox="1"/>
          <p:nvPr/>
        </p:nvSpPr>
        <p:spPr>
          <a:xfrm>
            <a:off x="7289800" y="1312333"/>
            <a:ext cx="370614" cy="338554"/>
          </a:xfrm>
          <a:prstGeom prst="rect">
            <a:avLst/>
          </a:prstGeom>
          <a:noFill/>
        </p:spPr>
        <p:txBody>
          <a:bodyPr wrap="none" rtlCol="0">
            <a:spAutoFit/>
          </a:bodyPr>
          <a:lstStyle/>
          <a:p>
            <a:pPr algn="l"/>
            <a:r>
              <a:rPr lang="fi-FI" sz="1600" b="1" dirty="0">
                <a:solidFill>
                  <a:schemeClr val="bg1"/>
                </a:solidFill>
              </a:rPr>
              <a:t>W</a:t>
            </a:r>
          </a:p>
        </p:txBody>
      </p:sp>
      <p:sp>
        <p:nvSpPr>
          <p:cNvPr id="9" name="TextBox 8">
            <a:extLst>
              <a:ext uri="{FF2B5EF4-FFF2-40B4-BE49-F238E27FC236}">
                <a16:creationId xmlns:a16="http://schemas.microsoft.com/office/drawing/2014/main" id="{FD26955D-FA16-B593-E719-E32124EA7218}"/>
              </a:ext>
            </a:extLst>
          </p:cNvPr>
          <p:cNvSpPr txBox="1"/>
          <p:nvPr/>
        </p:nvSpPr>
        <p:spPr>
          <a:xfrm>
            <a:off x="10811934" y="1650887"/>
            <a:ext cx="474810" cy="338554"/>
          </a:xfrm>
          <a:prstGeom prst="rect">
            <a:avLst/>
          </a:prstGeom>
          <a:noFill/>
        </p:spPr>
        <p:txBody>
          <a:bodyPr wrap="none" rtlCol="0">
            <a:spAutoFit/>
          </a:bodyPr>
          <a:lstStyle/>
          <a:p>
            <a:pPr algn="l"/>
            <a:r>
              <a:rPr lang="fi-FI" sz="1600" b="1" dirty="0" err="1">
                <a:solidFill>
                  <a:schemeClr val="bg1"/>
                </a:solidFill>
              </a:rPr>
              <a:t>Mo</a:t>
            </a:r>
            <a:endParaRPr lang="fi-FI" sz="1600" b="1" dirty="0">
              <a:solidFill>
                <a:schemeClr val="bg1"/>
              </a:solidFill>
            </a:endParaRPr>
          </a:p>
        </p:txBody>
      </p:sp>
      <p:sp>
        <p:nvSpPr>
          <p:cNvPr id="10" name="TextBox 9">
            <a:extLst>
              <a:ext uri="{FF2B5EF4-FFF2-40B4-BE49-F238E27FC236}">
                <a16:creationId xmlns:a16="http://schemas.microsoft.com/office/drawing/2014/main" id="{E5326B93-CD69-1F83-51D8-B04E29114E9E}"/>
              </a:ext>
            </a:extLst>
          </p:cNvPr>
          <p:cNvSpPr txBox="1"/>
          <p:nvPr/>
        </p:nvSpPr>
        <p:spPr>
          <a:xfrm>
            <a:off x="10524406" y="1743881"/>
            <a:ext cx="365678" cy="338554"/>
          </a:xfrm>
          <a:prstGeom prst="rect">
            <a:avLst/>
          </a:prstGeom>
          <a:noFill/>
        </p:spPr>
        <p:txBody>
          <a:bodyPr wrap="none" rtlCol="0">
            <a:spAutoFit/>
          </a:bodyPr>
          <a:lstStyle/>
          <a:p>
            <a:pPr algn="l"/>
            <a:r>
              <a:rPr lang="fi-FI" sz="1600" b="1" dirty="0"/>
              <a:t>Pt</a:t>
            </a:r>
          </a:p>
        </p:txBody>
      </p:sp>
      <p:pic>
        <p:nvPicPr>
          <p:cNvPr id="11" name="Picture 10">
            <a:extLst>
              <a:ext uri="{FF2B5EF4-FFF2-40B4-BE49-F238E27FC236}">
                <a16:creationId xmlns:a16="http://schemas.microsoft.com/office/drawing/2014/main" id="{7C58013A-A5C3-956C-760A-B13B3A834C8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30" b="88870" l="1266" r="99051">
                        <a14:foregroundMark x1="10506" y1="38609" x2="4114" y2="45565"/>
                        <a14:foregroundMark x1="4114" y1="45565" x2="3861" y2="59478"/>
                        <a14:foregroundMark x1="3861" y1="59478" x2="6076" y2="71652"/>
                        <a14:foregroundMark x1="6076" y1="71652" x2="14177" y2="79478"/>
                        <a14:foregroundMark x1="14177" y1="79478" x2="15316" y2="72696"/>
                        <a14:foregroundMark x1="2089" y1="39304" x2="1013" y2="61043"/>
                        <a14:foregroundMark x1="1013" y1="61043" x2="2405" y2="87478"/>
                        <a14:foregroundMark x1="2405" y1="87478" x2="6899" y2="95652"/>
                        <a14:foregroundMark x1="6899" y1="95652" x2="21013" y2="91652"/>
                        <a14:foregroundMark x1="21013" y1="91652" x2="33101" y2="93913"/>
                        <a14:foregroundMark x1="33101" y1="93913" x2="68861" y2="85913"/>
                        <a14:foregroundMark x1="68861" y1="85913" x2="83987" y2="88000"/>
                        <a14:foregroundMark x1="83987" y1="88000" x2="94747" y2="50957"/>
                        <a14:foregroundMark x1="94747" y1="50957" x2="97848" y2="65217"/>
                        <a14:foregroundMark x1="97848" y1="65217" x2="96772" y2="80696"/>
                        <a14:foregroundMark x1="96772" y1="80696" x2="92405" y2="62957"/>
                        <a14:foregroundMark x1="92405" y1="62957" x2="95190" y2="40696"/>
                        <a14:foregroundMark x1="95190" y1="40696" x2="87975" y2="69913"/>
                        <a14:foregroundMark x1="87975" y1="69913" x2="81456" y2="60348"/>
                        <a14:foregroundMark x1="81456" y1="60348" x2="89051" y2="53043"/>
                        <a14:foregroundMark x1="89051" y1="53043" x2="82911" y2="59826"/>
                        <a14:foregroundMark x1="82911" y1="59826" x2="87025" y2="42261"/>
                        <a14:foregroundMark x1="87025" y1="42261" x2="92468" y2="54087"/>
                        <a14:foregroundMark x1="92468" y1="54087" x2="89430" y2="77565"/>
                        <a14:foregroundMark x1="89430" y1="77565" x2="86392" y2="85739"/>
                        <a14:foregroundMark x1="86392" y1="85739" x2="90886" y2="90435"/>
                        <a14:foregroundMark x1="90886" y1="90435" x2="97658" y2="81565"/>
                        <a14:foregroundMark x1="97658" y1="81565" x2="98924" y2="65739"/>
                        <a14:foregroundMark x1="98924" y1="65739" x2="97785" y2="42957"/>
                        <a14:foregroundMark x1="97785" y1="42957" x2="91456" y2="48000"/>
                        <a14:foregroundMark x1="91456" y1="48000" x2="91076" y2="51826"/>
                        <a14:foregroundMark x1="1392" y1="40522" x2="1392" y2="40522"/>
                        <a14:foregroundMark x1="66266" y1="89391" x2="66266" y2="89391"/>
                        <a14:foregroundMark x1="56076" y1="91478" x2="67595" y2="90783"/>
                        <a14:foregroundMark x1="67595" y1="90783" x2="80127" y2="90783"/>
                        <a14:foregroundMark x1="80127" y1="90783" x2="88861" y2="88348"/>
                        <a14:foregroundMark x1="88861" y1="88348" x2="97658" y2="72000"/>
                        <a14:foregroundMark x1="97658" y1="72000" x2="96013" y2="56348"/>
                        <a14:foregroundMark x1="96013" y1="56348" x2="96646" y2="41391"/>
                        <a14:foregroundMark x1="91392" y1="30783" x2="91392" y2="30783"/>
                        <a14:foregroundMark x1="87405" y1="30783" x2="73291" y2="5043"/>
                        <a14:foregroundMark x1="73291" y1="5043" x2="78354" y2="870"/>
                        <a14:foregroundMark x1="78354" y1="870" x2="84810" y2="870"/>
                        <a14:foregroundMark x1="84810" y1="870" x2="97468" y2="5391"/>
                        <a14:foregroundMark x1="97468" y1="5391" x2="99937" y2="15478"/>
                        <a14:foregroundMark x1="99937" y1="15478" x2="96329" y2="32348"/>
                        <a14:foregroundMark x1="96329" y1="32348" x2="93354" y2="20000"/>
                        <a14:foregroundMark x1="93354" y1="20000" x2="98987" y2="18087"/>
                        <a14:foregroundMark x1="98987" y1="18087" x2="91582" y2="24348"/>
                        <a14:foregroundMark x1="91582" y1="24348" x2="97848" y2="20522"/>
                        <a14:foregroundMark x1="97848" y1="20522" x2="92722" y2="23130"/>
                        <a14:foregroundMark x1="92722" y1="23130" x2="89937" y2="15304"/>
                        <a14:foregroundMark x1="89937" y1="15304" x2="92278" y2="4696"/>
                        <a14:foregroundMark x1="92278" y1="4696" x2="80759" y2="16870"/>
                        <a14:foregroundMark x1="80759" y1="16870" x2="73987" y2="16348"/>
                        <a14:foregroundMark x1="73987" y1="16348" x2="75823" y2="5391"/>
                        <a14:foregroundMark x1="75823" y1="5391" x2="80949" y2="8522"/>
                        <a14:foregroundMark x1="80949" y1="8522" x2="86456" y2="16522"/>
                        <a14:foregroundMark x1="86456" y1="16522" x2="90190" y2="7826"/>
                        <a14:foregroundMark x1="90190" y1="7826" x2="94494" y2="15478"/>
                        <a14:foregroundMark x1="94494" y1="15478" x2="92025" y2="25043"/>
                        <a14:foregroundMark x1="92025" y1="25043" x2="95127" y2="15478"/>
                        <a14:foregroundMark x1="95127" y1="15478" x2="91392" y2="19478"/>
                        <a14:foregroundMark x1="91392" y1="19478" x2="94367" y2="28348"/>
                        <a14:foregroundMark x1="94367" y1="28348" x2="94051" y2="9739"/>
                        <a14:foregroundMark x1="94051" y1="9739" x2="96519" y2="24348"/>
                        <a14:foregroundMark x1="96519" y1="24348" x2="89241" y2="13565"/>
                        <a14:foregroundMark x1="89241" y1="13565" x2="92911" y2="26783"/>
                        <a14:foregroundMark x1="92911" y1="26783" x2="88165" y2="30261"/>
                        <a14:foregroundMark x1="88165" y1="30261" x2="92532" y2="29739"/>
                        <a14:foregroundMark x1="92532" y1="29739" x2="88924" y2="37043"/>
                        <a14:foregroundMark x1="88924" y1="37043" x2="89684" y2="24696"/>
                        <a14:foregroundMark x1="89684" y1="24696" x2="81899" y2="5391"/>
                        <a14:foregroundMark x1="81899" y1="5391" x2="77468" y2="3652"/>
                        <a14:foregroundMark x1="77468" y1="3652" x2="82658" y2="12348"/>
                        <a14:foregroundMark x1="82658" y1="12348" x2="84557" y2="9043"/>
                        <a14:foregroundMark x1="75506" y1="1391" x2="74430" y2="12696"/>
                        <a14:foregroundMark x1="74430" y1="12696" x2="73291" y2="1913"/>
                        <a14:foregroundMark x1="73291" y1="1913" x2="75000" y2="13043"/>
                        <a14:foregroundMark x1="75000" y1="13043" x2="72089" y2="2783"/>
                        <a14:foregroundMark x1="72089" y1="2783" x2="75506" y2="12000"/>
                        <a14:foregroundMark x1="75506" y1="12000" x2="74367" y2="7826"/>
                        <a14:foregroundMark x1="74177" y1="7304" x2="73987" y2="17043"/>
                        <a14:foregroundMark x1="73418" y1="15130" x2="73418" y2="15130"/>
                        <a14:foregroundMark x1="73038" y1="12348" x2="73038" y2="12348"/>
                        <a14:foregroundMark x1="73481" y1="9391" x2="73481" y2="9391"/>
                        <a14:foregroundMark x1="92532" y1="33217" x2="96962" y2="33217"/>
                        <a14:foregroundMark x1="96962" y1="33217" x2="99051" y2="22435"/>
                        <a14:foregroundMark x1="99051" y1="22435" x2="98987" y2="22261"/>
                        <a14:foregroundMark x1="98987" y1="22261" x2="98987" y2="37565"/>
                        <a14:backgroundMark x1="99747" y1="52174" x2="99747" y2="52174"/>
                      </a14:backgroundRemoval>
                    </a14:imgEffect>
                  </a14:imgLayer>
                </a14:imgProps>
              </a:ext>
            </a:extLst>
          </a:blip>
          <a:stretch>
            <a:fillRect/>
          </a:stretch>
        </p:blipFill>
        <p:spPr>
          <a:xfrm>
            <a:off x="6135908" y="3604400"/>
            <a:ext cx="6008947" cy="2186800"/>
          </a:xfrm>
          <a:prstGeom prst="rect">
            <a:avLst/>
          </a:prstGeom>
        </p:spPr>
      </p:pic>
      <p:sp>
        <p:nvSpPr>
          <p:cNvPr id="12" name="TextBox 11">
            <a:extLst>
              <a:ext uri="{FF2B5EF4-FFF2-40B4-BE49-F238E27FC236}">
                <a16:creationId xmlns:a16="http://schemas.microsoft.com/office/drawing/2014/main" id="{04BE791A-F3CC-DAD8-0112-B2EFAF315B3D}"/>
              </a:ext>
            </a:extLst>
          </p:cNvPr>
          <p:cNvSpPr txBox="1"/>
          <p:nvPr/>
        </p:nvSpPr>
        <p:spPr>
          <a:xfrm>
            <a:off x="360040" y="4029039"/>
            <a:ext cx="5717756" cy="1508105"/>
          </a:xfrm>
          <a:prstGeom prst="rect">
            <a:avLst/>
          </a:prstGeom>
          <a:noFill/>
        </p:spPr>
        <p:txBody>
          <a:bodyPr wrap="square" rtlCol="0">
            <a:spAutoFit/>
          </a:bodyPr>
          <a:lstStyle/>
          <a:p>
            <a:pPr marL="457200" indent="-457200" algn="l">
              <a:buFont typeface="Arial" panose="020B0604020202020204" pitchFamily="34" charset="0"/>
              <a:buChar char="•"/>
            </a:pPr>
            <a:r>
              <a:rPr lang="en-US" sz="2000" dirty="0"/>
              <a:t>Initial results collected so far</a:t>
            </a:r>
          </a:p>
          <a:p>
            <a:pPr marL="914400" lvl="1" indent="-457200">
              <a:buFont typeface="Wingdings" panose="05000000000000000000" pitchFamily="2" charset="2"/>
              <a:buChar char="ü"/>
            </a:pPr>
            <a:r>
              <a:rPr lang="en-US" dirty="0"/>
              <a:t>No notable deposition of light elements observed</a:t>
            </a:r>
          </a:p>
          <a:p>
            <a:pPr marL="914400" lvl="1" indent="-457200">
              <a:buFont typeface="Wingdings" panose="05000000000000000000" pitchFamily="2" charset="2"/>
              <a:buChar char="ü"/>
            </a:pPr>
            <a:r>
              <a:rPr lang="en-US" b="1" dirty="0">
                <a:solidFill>
                  <a:srgbClr val="0070C0"/>
                </a:solidFill>
              </a:rPr>
              <a:t>Small erosion</a:t>
            </a:r>
            <a:r>
              <a:rPr lang="en-US" dirty="0"/>
              <a:t> but in line with predicted values</a:t>
            </a:r>
          </a:p>
          <a:p>
            <a:pPr marL="914400" lvl="1" indent="-457200">
              <a:buFont typeface="Wingdings" panose="05000000000000000000" pitchFamily="2" charset="2"/>
              <a:buChar char="ü"/>
            </a:pPr>
            <a:r>
              <a:rPr lang="en-US" dirty="0"/>
              <a:t>Little W being deposited on </a:t>
            </a:r>
            <a:r>
              <a:rPr lang="en-US" b="1" dirty="0">
                <a:solidFill>
                  <a:srgbClr val="0070C0"/>
                </a:solidFill>
              </a:rPr>
              <a:t>areas in between the markers!?</a:t>
            </a:r>
            <a:r>
              <a:rPr lang="en-US" dirty="0"/>
              <a:t> </a:t>
            </a:r>
            <a:r>
              <a:rPr lang="en-US" dirty="0">
                <a:sym typeface="Wingdings" panose="05000000000000000000" pitchFamily="2" charset="2"/>
              </a:rPr>
              <a:t> to be confirmed</a:t>
            </a:r>
            <a:endParaRPr lang="en-US" dirty="0"/>
          </a:p>
        </p:txBody>
      </p:sp>
    </p:spTree>
    <p:extLst>
      <p:ext uri="{BB962C8B-B14F-4D97-AF65-F5344CB8AC3E}">
        <p14:creationId xmlns:p14="http://schemas.microsoft.com/office/powerpoint/2010/main" val="2909669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5AB43D-A7D0-9233-832B-EF0599FFA213}"/>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sp>
        <p:nvSpPr>
          <p:cNvPr id="4" name="Footer Placeholder 3">
            <a:extLst>
              <a:ext uri="{FF2B5EF4-FFF2-40B4-BE49-F238E27FC236}">
                <a16:creationId xmlns:a16="http://schemas.microsoft.com/office/drawing/2014/main" id="{F72B66F4-AEFD-2209-4D98-24F54DEB8C1F}"/>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itel 1">
            <a:extLst>
              <a:ext uri="{FF2B5EF4-FFF2-40B4-BE49-F238E27FC236}">
                <a16:creationId xmlns:a16="http://schemas.microsoft.com/office/drawing/2014/main" id="{5BB2EFF0-E78C-0081-3B85-83E80750EAAD}"/>
              </a:ext>
            </a:extLst>
          </p:cNvPr>
          <p:cNvSpPr>
            <a:spLocks noGrp="1"/>
          </p:cNvSpPr>
          <p:nvPr>
            <p:ph type="title"/>
          </p:nvPr>
        </p:nvSpPr>
        <p:spPr>
          <a:xfrm>
            <a:off x="983431" y="192515"/>
            <a:ext cx="11124485" cy="457200"/>
          </a:xfrm>
        </p:spPr>
        <p:txBody>
          <a:bodyPr/>
          <a:lstStyle/>
          <a:p>
            <a:r>
              <a:rPr lang="de-DE" dirty="0" err="1"/>
              <a:t>Example</a:t>
            </a:r>
            <a:r>
              <a:rPr lang="de-DE" dirty="0"/>
              <a:t> of SP B.2 </a:t>
            </a:r>
            <a:r>
              <a:rPr lang="de-DE" dirty="0" err="1"/>
              <a:t>Activities</a:t>
            </a:r>
            <a:r>
              <a:rPr lang="de-DE" dirty="0"/>
              <a:t> </a:t>
            </a:r>
            <a:br>
              <a:rPr lang="de-DE" dirty="0"/>
            </a:br>
            <a:r>
              <a:rPr lang="de-DE" dirty="0"/>
              <a:t>D016: </a:t>
            </a:r>
            <a:r>
              <a:rPr lang="en-US" sz="2600" dirty="0"/>
              <a:t>Erosion and deposition patterns on W7-X samples exposed during OP2</a:t>
            </a:r>
            <a:endParaRPr lang="de-DE" sz="2600" dirty="0"/>
          </a:p>
        </p:txBody>
      </p:sp>
      <p:sp>
        <p:nvSpPr>
          <p:cNvPr id="6" name="Inhaltsplatzhalter 1">
            <a:extLst>
              <a:ext uri="{FF2B5EF4-FFF2-40B4-BE49-F238E27FC236}">
                <a16:creationId xmlns:a16="http://schemas.microsoft.com/office/drawing/2014/main" id="{F6F44B2F-FDFE-48FC-31F3-8CADCA68C183}"/>
              </a:ext>
            </a:extLst>
          </p:cNvPr>
          <p:cNvSpPr txBox="1">
            <a:spLocks/>
          </p:cNvSpPr>
          <p:nvPr/>
        </p:nvSpPr>
        <p:spPr>
          <a:xfrm>
            <a:off x="360040" y="1007269"/>
            <a:ext cx="6883454" cy="4843462"/>
          </a:xfrm>
          <a:prstGeom prst="rect">
            <a:avLst/>
          </a:prstGeom>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342900" indent="-342900"/>
            <a:r>
              <a:rPr lang="en-US" sz="2000" b="1" dirty="0">
                <a:solidFill>
                  <a:srgbClr val="005555"/>
                </a:solidFill>
                <a:sym typeface="Wingdings" panose="05000000000000000000" pitchFamily="2" charset="2"/>
              </a:rPr>
              <a:t>Aim: Determine Erosion/deposition areas in W7-X</a:t>
            </a:r>
            <a:endParaRPr lang="en-US" sz="2000" dirty="0">
              <a:sym typeface="Wingdings" panose="05000000000000000000" pitchFamily="2" charset="2"/>
            </a:endParaRPr>
          </a:p>
          <a:p>
            <a:pPr marL="342900" indent="-342900"/>
            <a:r>
              <a:rPr lang="en-US" sz="2000" dirty="0">
                <a:sym typeface="Wingdings" panose="05000000000000000000" pitchFamily="2" charset="2"/>
              </a:rPr>
              <a:t>33 tiles dismounted after OP 2.3</a:t>
            </a:r>
            <a:br>
              <a:rPr lang="en-US" sz="2000" dirty="0">
                <a:sym typeface="Wingdings" panose="05000000000000000000" pitchFamily="2" charset="2"/>
              </a:rPr>
            </a:br>
            <a:r>
              <a:rPr lang="en-US" sz="2000" dirty="0">
                <a:sym typeface="Wingdings" panose="05000000000000000000" pitchFamily="2" charset="2"/>
              </a:rPr>
              <a:t>- Inner wall tiles (graphite, W-coated graphite)</a:t>
            </a:r>
            <a:br>
              <a:rPr lang="en-US" sz="2000" dirty="0">
                <a:sym typeface="Wingdings" panose="05000000000000000000" pitchFamily="2" charset="2"/>
              </a:rPr>
            </a:br>
            <a:r>
              <a:rPr lang="en-US" sz="2000" dirty="0">
                <a:sym typeface="Wingdings" panose="05000000000000000000" pitchFamily="2" charset="2"/>
              </a:rPr>
              <a:t>- Baffle tiles (W, tungsten heavy alloys)</a:t>
            </a:r>
          </a:p>
          <a:p>
            <a:pPr marL="342900" indent="-342900"/>
            <a:r>
              <a:rPr lang="en-US" sz="2000" dirty="0">
                <a:sym typeface="Wingdings" panose="05000000000000000000" pitchFamily="2" charset="2"/>
              </a:rPr>
              <a:t>Erosion at inner wall (W-marker layers)</a:t>
            </a:r>
          </a:p>
          <a:p>
            <a:pPr marL="342900" indent="-342900"/>
            <a:r>
              <a:rPr lang="en-US" sz="2000" dirty="0">
                <a:sym typeface="Wingdings" panose="05000000000000000000" pitchFamily="2" charset="2"/>
              </a:rPr>
              <a:t>Deposition of boron, carbon at inner wall</a:t>
            </a:r>
          </a:p>
          <a:p>
            <a:pPr marL="342900" indent="-342900"/>
            <a:r>
              <a:rPr lang="en-US" sz="2000" dirty="0">
                <a:sym typeface="Wingdings" panose="05000000000000000000" pitchFamily="2" charset="2"/>
              </a:rPr>
              <a:t>Deposition of boron, carbon on baffle tiles</a:t>
            </a:r>
          </a:p>
          <a:p>
            <a:pPr marL="342900" indent="-342900"/>
            <a:r>
              <a:rPr lang="en-US" sz="2000" dirty="0">
                <a:sym typeface="Wingdings" panose="05000000000000000000" pitchFamily="2" charset="2"/>
              </a:rPr>
              <a:t>Analysis by ion beam analysis methods</a:t>
            </a:r>
            <a:br>
              <a:rPr lang="en-US" sz="2000" dirty="0">
                <a:sym typeface="Wingdings" panose="05000000000000000000" pitchFamily="2" charset="2"/>
              </a:rPr>
            </a:br>
            <a:r>
              <a:rPr lang="en-US" sz="2000" dirty="0">
                <a:sym typeface="Wingdings" panose="05000000000000000000" pitchFamily="2" charset="2"/>
              </a:rPr>
              <a:t> Analysis just started and ongoing </a:t>
            </a:r>
            <a:br>
              <a:rPr lang="en-US" sz="2000" dirty="0">
                <a:sym typeface="Wingdings" panose="05000000000000000000" pitchFamily="2" charset="2"/>
              </a:rPr>
            </a:br>
            <a:r>
              <a:rPr lang="en-US" sz="2000" dirty="0">
                <a:sym typeface="Wingdings" panose="05000000000000000000" pitchFamily="2" charset="2"/>
              </a:rPr>
              <a:t> Results will be presented at PSI 05/2026</a:t>
            </a:r>
          </a:p>
        </p:txBody>
      </p:sp>
      <p:pic>
        <p:nvPicPr>
          <p:cNvPr id="7" name="Grafik 6">
            <a:extLst>
              <a:ext uri="{FF2B5EF4-FFF2-40B4-BE49-F238E27FC236}">
                <a16:creationId xmlns:a16="http://schemas.microsoft.com/office/drawing/2014/main" id="{4C9D84A4-BF3B-C3D8-B3D1-5A4CCD66AB4D}"/>
              </a:ext>
            </a:extLst>
          </p:cNvPr>
          <p:cNvPicPr>
            <a:picLocks noChangeAspect="1"/>
          </p:cNvPicPr>
          <p:nvPr/>
        </p:nvPicPr>
        <p:blipFill>
          <a:blip r:embed="rId2"/>
          <a:stretch>
            <a:fillRect/>
          </a:stretch>
        </p:blipFill>
        <p:spPr>
          <a:xfrm>
            <a:off x="6417589" y="1205996"/>
            <a:ext cx="5505805" cy="4129353"/>
          </a:xfrm>
          <a:prstGeom prst="rect">
            <a:avLst/>
          </a:prstGeom>
        </p:spPr>
      </p:pic>
      <p:sp>
        <p:nvSpPr>
          <p:cNvPr id="8" name="TextBox 7">
            <a:extLst>
              <a:ext uri="{FF2B5EF4-FFF2-40B4-BE49-F238E27FC236}">
                <a16:creationId xmlns:a16="http://schemas.microsoft.com/office/drawing/2014/main" id="{F5316192-D163-C3DA-8EDD-4B4C8ACD5993}"/>
              </a:ext>
            </a:extLst>
          </p:cNvPr>
          <p:cNvSpPr txBox="1"/>
          <p:nvPr/>
        </p:nvSpPr>
        <p:spPr>
          <a:xfrm>
            <a:off x="0" y="6024634"/>
            <a:ext cx="918841" cy="523220"/>
          </a:xfrm>
          <a:prstGeom prst="rect">
            <a:avLst/>
          </a:prstGeom>
          <a:noFill/>
        </p:spPr>
        <p:txBody>
          <a:bodyPr wrap="none" rtlCol="0">
            <a:spAutoFit/>
          </a:bodyPr>
          <a:lstStyle/>
          <a:p>
            <a:pPr algn="l"/>
            <a:r>
              <a:rPr lang="fi-FI" sz="2800" b="1" dirty="0"/>
              <a:t>MPG</a:t>
            </a:r>
          </a:p>
        </p:txBody>
      </p:sp>
    </p:spTree>
    <p:extLst>
      <p:ext uri="{BB962C8B-B14F-4D97-AF65-F5344CB8AC3E}">
        <p14:creationId xmlns:p14="http://schemas.microsoft.com/office/powerpoint/2010/main" val="2210589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4130C-7F6C-2F10-6082-24F3100705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1ACDA0-D04F-D9D5-20A0-B5E3178582EA}"/>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sp>
        <p:nvSpPr>
          <p:cNvPr id="4" name="Footer Placeholder 3">
            <a:extLst>
              <a:ext uri="{FF2B5EF4-FFF2-40B4-BE49-F238E27FC236}">
                <a16:creationId xmlns:a16="http://schemas.microsoft.com/office/drawing/2014/main" id="{4F731455-798A-7CE7-AC15-D5BFFA0CADD3}"/>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itel 1">
            <a:extLst>
              <a:ext uri="{FF2B5EF4-FFF2-40B4-BE49-F238E27FC236}">
                <a16:creationId xmlns:a16="http://schemas.microsoft.com/office/drawing/2014/main" id="{E7066CDE-3663-19C9-36B6-BBA71C0385E0}"/>
              </a:ext>
            </a:extLst>
          </p:cNvPr>
          <p:cNvSpPr>
            <a:spLocks noGrp="1"/>
          </p:cNvSpPr>
          <p:nvPr>
            <p:ph type="title"/>
          </p:nvPr>
        </p:nvSpPr>
        <p:spPr>
          <a:xfrm>
            <a:off x="983431" y="192515"/>
            <a:ext cx="11124485" cy="457200"/>
          </a:xfrm>
        </p:spPr>
        <p:txBody>
          <a:bodyPr/>
          <a:lstStyle/>
          <a:p>
            <a:r>
              <a:rPr lang="de-DE" dirty="0" err="1"/>
              <a:t>Example</a:t>
            </a:r>
            <a:r>
              <a:rPr lang="de-DE" dirty="0"/>
              <a:t> of SP B.2 </a:t>
            </a:r>
            <a:r>
              <a:rPr lang="de-DE" dirty="0" err="1"/>
              <a:t>Activities</a:t>
            </a:r>
            <a:r>
              <a:rPr lang="de-DE" dirty="0"/>
              <a:t> </a:t>
            </a:r>
            <a:br>
              <a:rPr lang="de-DE" dirty="0"/>
            </a:br>
            <a:r>
              <a:rPr lang="de-DE" dirty="0"/>
              <a:t>D016: </a:t>
            </a:r>
            <a:r>
              <a:rPr lang="en-US" sz="2600" dirty="0"/>
              <a:t>Erosion and deposition patterns on W7-X samples exposed during OP2</a:t>
            </a:r>
            <a:endParaRPr lang="de-DE" sz="2600" dirty="0"/>
          </a:p>
        </p:txBody>
      </p:sp>
      <p:sp>
        <p:nvSpPr>
          <p:cNvPr id="8" name="TextBox 7">
            <a:extLst>
              <a:ext uri="{FF2B5EF4-FFF2-40B4-BE49-F238E27FC236}">
                <a16:creationId xmlns:a16="http://schemas.microsoft.com/office/drawing/2014/main" id="{441C445C-A50D-B88A-065A-D753F0BC4328}"/>
              </a:ext>
            </a:extLst>
          </p:cNvPr>
          <p:cNvSpPr txBox="1"/>
          <p:nvPr/>
        </p:nvSpPr>
        <p:spPr>
          <a:xfrm>
            <a:off x="0" y="6024634"/>
            <a:ext cx="918841" cy="523220"/>
          </a:xfrm>
          <a:prstGeom prst="rect">
            <a:avLst/>
          </a:prstGeom>
          <a:noFill/>
        </p:spPr>
        <p:txBody>
          <a:bodyPr wrap="none" rtlCol="0">
            <a:spAutoFit/>
          </a:bodyPr>
          <a:lstStyle/>
          <a:p>
            <a:pPr algn="l"/>
            <a:r>
              <a:rPr lang="fi-FI" sz="2800" b="1" dirty="0"/>
              <a:t>MPG</a:t>
            </a:r>
          </a:p>
        </p:txBody>
      </p:sp>
      <p:sp>
        <p:nvSpPr>
          <p:cNvPr id="2" name="Inhaltsplatzhalter 1">
            <a:extLst>
              <a:ext uri="{FF2B5EF4-FFF2-40B4-BE49-F238E27FC236}">
                <a16:creationId xmlns:a16="http://schemas.microsoft.com/office/drawing/2014/main" id="{EF404885-0503-B34D-3624-378BAA0CD41A}"/>
              </a:ext>
            </a:extLst>
          </p:cNvPr>
          <p:cNvSpPr txBox="1">
            <a:spLocks/>
          </p:cNvSpPr>
          <p:nvPr/>
        </p:nvSpPr>
        <p:spPr>
          <a:xfrm>
            <a:off x="387121" y="1061906"/>
            <a:ext cx="8251619" cy="3594938"/>
          </a:xfrm>
          <a:prstGeom prst="rect">
            <a:avLst/>
          </a:prstGeom>
        </p:spPr>
        <p:txBody>
          <a:bodyPr>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600" dirty="0">
                <a:latin typeface="Calibri" panose="020F0502020204030204" pitchFamily="34" charset="0"/>
                <a:ea typeface="Calibri" panose="020F0502020204030204" pitchFamily="34" charset="0"/>
                <a:cs typeface="Calibri" panose="020F0502020204030204" pitchFamily="34" charset="0"/>
              </a:rPr>
              <a:t>H</a:t>
            </a:r>
            <a:r>
              <a:rPr lang="en-US" sz="1600" baseline="30000" dirty="0">
                <a:latin typeface="Calibri" panose="020F0502020204030204" pitchFamily="34" charset="0"/>
                <a:ea typeface="Calibri" panose="020F0502020204030204" pitchFamily="34" charset="0"/>
                <a:cs typeface="Calibri" panose="020F0502020204030204" pitchFamily="34" charset="0"/>
              </a:rPr>
              <a:t>+</a:t>
            </a:r>
            <a:r>
              <a:rPr lang="en-US" sz="1600" dirty="0">
                <a:latin typeface="Calibri" panose="020F0502020204030204" pitchFamily="34" charset="0"/>
                <a:ea typeface="Calibri" panose="020F0502020204030204" pitchFamily="34" charset="0"/>
                <a:cs typeface="Calibri" panose="020F0502020204030204" pitchFamily="34" charset="0"/>
              </a:rPr>
              <a:t> (fast) + H</a:t>
            </a:r>
            <a:r>
              <a:rPr lang="en-US" sz="1600" baseline="30000" dirty="0">
                <a:latin typeface="Calibri" panose="020F0502020204030204" pitchFamily="34" charset="0"/>
                <a:ea typeface="Calibri" panose="020F0502020204030204" pitchFamily="34" charset="0"/>
                <a:cs typeface="Calibri" panose="020F0502020204030204" pitchFamily="34" charset="0"/>
              </a:rPr>
              <a:t>0</a:t>
            </a:r>
            <a:r>
              <a:rPr lang="en-US" sz="1600" dirty="0">
                <a:latin typeface="Calibri" panose="020F0502020204030204" pitchFamily="34" charset="0"/>
                <a:ea typeface="Calibri" panose="020F0502020204030204" pitchFamily="34" charset="0"/>
                <a:cs typeface="Calibri" panose="020F0502020204030204" pitchFamily="34" charset="0"/>
              </a:rPr>
              <a:t> (slow) </a:t>
            </a: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H</a:t>
            </a:r>
            <a:r>
              <a:rPr lang="en-US" sz="1600" baseline="30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0</a:t>
            </a: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(fast) + H</a:t>
            </a:r>
            <a:r>
              <a:rPr lang="en-US" sz="1600" baseline="30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(slow)</a:t>
            </a:r>
            <a:r>
              <a:rPr lang="en-US" sz="1600" dirty="0">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r>
              <a:rPr lang="en-US" sz="1600" u="sng"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1</a:t>
            </a:r>
            <a:r>
              <a:rPr lang="en-US" sz="1600" u="sng" baseline="30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st</a:t>
            </a:r>
            <a:r>
              <a:rPr lang="en-US" sz="1600" u="sng"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experimental approach: Collector probes</a:t>
            </a:r>
          </a:p>
          <a:p>
            <a:pPr marL="171450" indent="-171450">
              <a:buFont typeface="Wingdings" panose="05000000000000000000" pitchFamily="2" charset="2"/>
              <a:buChar char="à"/>
            </a:pP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Implantation of neutrals on suitable materials (</a:t>
            </a:r>
            <a:r>
              <a:rPr lang="en-US" sz="16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amorphous Carbon samples</a:t>
            </a: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marL="72000" lvl="2" indent="0" defTabSz="540000">
              <a:buFont typeface="Arial" panose="020B0604020202020204" pitchFamily="34" charset="0"/>
              <a:buNone/>
            </a:pP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Number of implanted neutrals provides the total CX flux 	</a:t>
            </a:r>
          </a:p>
          <a:p>
            <a:pPr marL="72000" lvl="2" indent="0" defTabSz="540000">
              <a:buFont typeface="Arial" panose="020B0604020202020204" pitchFamily="34" charset="0"/>
              <a:buNone/>
            </a:pP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Depth profile of implanted neutrals provides flux energy distribution</a:t>
            </a:r>
          </a:p>
          <a:p>
            <a:pPr marL="171450" indent="-171450">
              <a:buFont typeface="Wingdings" panose="05000000000000000000" pitchFamily="2" charset="2"/>
              <a:buChar char="à"/>
            </a:pP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High-resolution </a:t>
            </a:r>
            <a:r>
              <a:rPr lang="en-US" sz="16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TOF-ERDA</a:t>
            </a: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able to provide the required depth resolution</a:t>
            </a:r>
          </a:p>
          <a:p>
            <a:r>
              <a:rPr lang="en-US" sz="1600" u="sng"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en-US" sz="1600" u="sng" baseline="30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nd</a:t>
            </a:r>
            <a:r>
              <a:rPr lang="en-US" sz="1600" u="sng"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experimental approach: Layered samples</a:t>
            </a:r>
          </a:p>
          <a:p>
            <a:pPr marL="171450" indent="-171450">
              <a:buFont typeface="Wingdings" panose="05000000000000000000" pitchFamily="2" charset="2"/>
              <a:buChar char="à"/>
            </a:pP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Implantation of neutrals on special multi-layered samples</a:t>
            </a:r>
          </a:p>
          <a:p>
            <a:pPr marL="171450" indent="-171450">
              <a:buFont typeface="Wingdings" panose="05000000000000000000" pitchFamily="2" charset="2"/>
              <a:buChar char="à"/>
            </a:pPr>
            <a:r>
              <a:rPr lang="en-US" sz="16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Barrier layer: </a:t>
            </a:r>
            <a:r>
              <a:rPr lang="en-US" sz="16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Al</a:t>
            </a:r>
            <a:r>
              <a:rPr lang="en-US" sz="1600" baseline="-25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en-US" sz="16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O</a:t>
            </a:r>
            <a:r>
              <a:rPr lang="en-US" sz="1600" baseline="-25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3</a:t>
            </a: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600" baseline="-25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varying layer thickness allows the determination of the CX flux energy distribution</a:t>
            </a:r>
          </a:p>
          <a:p>
            <a:pPr marL="171450" indent="-171450">
              <a:buFont typeface="Wingdings" panose="05000000000000000000" pitchFamily="2" charset="2"/>
              <a:buChar char="à"/>
            </a:pPr>
            <a:r>
              <a:rPr lang="en-US" sz="16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Diffusion layer: </a:t>
            </a:r>
            <a:r>
              <a:rPr lang="en-US" sz="16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Fe, </a:t>
            </a: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separation of surface-barrier and getter layer signals</a:t>
            </a:r>
          </a:p>
          <a:p>
            <a:pPr marL="171450" indent="-171450">
              <a:buFont typeface="Wingdings" panose="05000000000000000000" pitchFamily="2" charset="2"/>
              <a:buChar char="à"/>
            </a:pPr>
            <a:r>
              <a:rPr lang="en-US" sz="1600" i="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Getter layer: </a:t>
            </a:r>
            <a:r>
              <a:rPr lang="en-US" sz="16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Zr</a:t>
            </a: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6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thickness tens of nm to avoid possible saturation</a:t>
            </a:r>
          </a:p>
          <a:p>
            <a:pPr marL="0" indent="0">
              <a:buNone/>
            </a:pPr>
            <a:endPar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p:txBody>
      </p:sp>
      <p:pic>
        <p:nvPicPr>
          <p:cNvPr id="9" name="Grafik 4">
            <a:extLst>
              <a:ext uri="{FF2B5EF4-FFF2-40B4-BE49-F238E27FC236}">
                <a16:creationId xmlns:a16="http://schemas.microsoft.com/office/drawing/2014/main" id="{5422FD3C-E7C4-4229-B870-E7EA2D83C051}"/>
              </a:ext>
            </a:extLst>
          </p:cNvPr>
          <p:cNvPicPr>
            <a:picLocks noChangeAspect="1"/>
          </p:cNvPicPr>
          <p:nvPr/>
        </p:nvPicPr>
        <p:blipFill rotWithShape="1">
          <a:blip r:embed="rId2"/>
          <a:srcRect t="3879" r="2500"/>
          <a:stretch/>
        </p:blipFill>
        <p:spPr>
          <a:xfrm>
            <a:off x="8689542" y="861167"/>
            <a:ext cx="3497757" cy="2380632"/>
          </a:xfrm>
          <a:prstGeom prst="rect">
            <a:avLst/>
          </a:prstGeom>
        </p:spPr>
      </p:pic>
      <p:sp>
        <p:nvSpPr>
          <p:cNvPr id="10" name="Textfeld 12">
            <a:extLst>
              <a:ext uri="{FF2B5EF4-FFF2-40B4-BE49-F238E27FC236}">
                <a16:creationId xmlns:a16="http://schemas.microsoft.com/office/drawing/2014/main" id="{E2B79CC0-EF7F-4C76-8173-06C57DBBB4A3}"/>
              </a:ext>
            </a:extLst>
          </p:cNvPr>
          <p:cNvSpPr txBox="1"/>
          <p:nvPr/>
        </p:nvSpPr>
        <p:spPr>
          <a:xfrm>
            <a:off x="8580209" y="3216258"/>
            <a:ext cx="3497757" cy="268600"/>
          </a:xfrm>
          <a:prstGeom prst="rect">
            <a:avLst/>
          </a:prstGeom>
          <a:noFill/>
        </p:spPr>
        <p:txBody>
          <a:bodyPr wrap="square" lIns="0" tIns="0" rIns="0" bIns="0" rtlCol="0" anchor="t" anchorCtr="0">
            <a:spAutoFit/>
          </a:bodyPr>
          <a:lstStyle/>
          <a:p>
            <a:pPr algn="l">
              <a:lnSpc>
                <a:spcPts val="2300"/>
              </a:lnSpc>
              <a:spcBef>
                <a:spcPts val="1150"/>
              </a:spcBef>
            </a:pPr>
            <a:r>
              <a:rPr lang="de-DE" sz="1400" i="1" dirty="0">
                <a:latin typeface="Calibri" panose="020F0502020204030204" pitchFamily="34" charset="0"/>
                <a:ea typeface="Calibri" panose="020F0502020204030204" pitchFamily="34" charset="0"/>
                <a:cs typeface="Calibri" panose="020F0502020204030204" pitchFamily="34" charset="0"/>
              </a:rPr>
              <a:t>H. </a:t>
            </a:r>
            <a:r>
              <a:rPr lang="de-DE" sz="1400" i="1" dirty="0" err="1">
                <a:latin typeface="Calibri" panose="020F0502020204030204" pitchFamily="34" charset="0"/>
                <a:ea typeface="Calibri" panose="020F0502020204030204" pitchFamily="34" charset="0"/>
                <a:cs typeface="Calibri" panose="020F0502020204030204" pitchFamily="34" charset="0"/>
              </a:rPr>
              <a:t>Verbeek</a:t>
            </a:r>
            <a:r>
              <a:rPr lang="de-DE" sz="1400" i="1" dirty="0">
                <a:latin typeface="Calibri" panose="020F0502020204030204" pitchFamily="34" charset="0"/>
                <a:ea typeface="Calibri" panose="020F0502020204030204" pitchFamily="34" charset="0"/>
                <a:cs typeface="Calibri" panose="020F0502020204030204" pitchFamily="34" charset="0"/>
              </a:rPr>
              <a:t> et al., </a:t>
            </a:r>
            <a:r>
              <a:rPr lang="de-DE" sz="1400" i="1" dirty="0" err="1">
                <a:latin typeface="Calibri" panose="020F0502020204030204" pitchFamily="34" charset="0"/>
                <a:ea typeface="Calibri" panose="020F0502020204030204" pitchFamily="34" charset="0"/>
                <a:cs typeface="Calibri" panose="020F0502020204030204" pitchFamily="34" charset="0"/>
              </a:rPr>
              <a:t>Nuclear</a:t>
            </a:r>
            <a:r>
              <a:rPr lang="de-DE" sz="1400" i="1" dirty="0">
                <a:latin typeface="Calibri" panose="020F0502020204030204" pitchFamily="34" charset="0"/>
                <a:ea typeface="Calibri" panose="020F0502020204030204" pitchFamily="34" charset="0"/>
                <a:cs typeface="Calibri" panose="020F0502020204030204" pitchFamily="34" charset="0"/>
              </a:rPr>
              <a:t> Fusion </a:t>
            </a:r>
            <a:r>
              <a:rPr lang="de-DE" sz="1400" b="1" i="1" dirty="0">
                <a:latin typeface="Calibri" panose="020F0502020204030204" pitchFamily="34" charset="0"/>
                <a:ea typeface="Calibri" panose="020F0502020204030204" pitchFamily="34" charset="0"/>
                <a:cs typeface="Calibri" panose="020F0502020204030204" pitchFamily="34" charset="0"/>
              </a:rPr>
              <a:t>38</a:t>
            </a:r>
            <a:r>
              <a:rPr lang="de-DE" sz="1400" i="1" dirty="0">
                <a:latin typeface="Calibri" panose="020F0502020204030204" pitchFamily="34" charset="0"/>
                <a:ea typeface="Calibri" panose="020F0502020204030204" pitchFamily="34" charset="0"/>
                <a:cs typeface="Calibri" panose="020F0502020204030204" pitchFamily="34" charset="0"/>
              </a:rPr>
              <a:t> (1998) 1789</a:t>
            </a:r>
          </a:p>
        </p:txBody>
      </p:sp>
      <p:sp>
        <p:nvSpPr>
          <p:cNvPr id="11" name="TextBox 10">
            <a:extLst>
              <a:ext uri="{FF2B5EF4-FFF2-40B4-BE49-F238E27FC236}">
                <a16:creationId xmlns:a16="http://schemas.microsoft.com/office/drawing/2014/main" id="{80C63D0E-904B-3C8A-A204-5330886F9FD5}"/>
              </a:ext>
            </a:extLst>
          </p:cNvPr>
          <p:cNvSpPr txBox="1"/>
          <p:nvPr/>
        </p:nvSpPr>
        <p:spPr>
          <a:xfrm>
            <a:off x="115616" y="823818"/>
            <a:ext cx="8450497" cy="280189"/>
          </a:xfrm>
          <a:prstGeom prst="rect">
            <a:avLst/>
          </a:prstGeom>
          <a:solidFill>
            <a:schemeClr val="accent1">
              <a:lumMod val="75000"/>
            </a:schemeClr>
          </a:solidFill>
        </p:spPr>
        <p:txBody>
          <a:bodyPr wrap="square" lIns="0" tIns="0" rIns="0" bIns="0" rtlCol="0" anchor="t" anchorCtr="0">
            <a:spAutoFit/>
          </a:bodyPr>
          <a:lstStyle/>
          <a:p>
            <a:pPr algn="l">
              <a:lnSpc>
                <a:spcPts val="2300"/>
              </a:lnSpc>
              <a:spcBef>
                <a:spcPts val="1150"/>
              </a:spcBef>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Charge exchange (CX) fluxes measurements</a:t>
            </a:r>
            <a:endParaRPr lang="de-DE"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2" name="Gruppieren 32">
            <a:extLst>
              <a:ext uri="{FF2B5EF4-FFF2-40B4-BE49-F238E27FC236}">
                <a16:creationId xmlns:a16="http://schemas.microsoft.com/office/drawing/2014/main" id="{1996B2E6-E2D2-32B5-19BB-777CF0B54CCD}"/>
              </a:ext>
            </a:extLst>
          </p:cNvPr>
          <p:cNvGrpSpPr/>
          <p:nvPr/>
        </p:nvGrpSpPr>
        <p:grpSpPr>
          <a:xfrm>
            <a:off x="8638740" y="3965068"/>
            <a:ext cx="3497757" cy="2138080"/>
            <a:chOff x="5988271" y="1826553"/>
            <a:chExt cx="6034433" cy="2352871"/>
          </a:xfrm>
        </p:grpSpPr>
        <p:sp>
          <p:nvSpPr>
            <p:cNvPr id="13" name="Rechteck 3">
              <a:extLst>
                <a:ext uri="{FF2B5EF4-FFF2-40B4-BE49-F238E27FC236}">
                  <a16:creationId xmlns:a16="http://schemas.microsoft.com/office/drawing/2014/main" id="{232E2990-E725-47A8-16E2-971AEE06D780}"/>
                </a:ext>
              </a:extLst>
            </p:cNvPr>
            <p:cNvSpPr/>
            <p:nvPr/>
          </p:nvSpPr>
          <p:spPr>
            <a:xfrm>
              <a:off x="7671547" y="1828800"/>
              <a:ext cx="306007" cy="1863969"/>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14" name="Rechteck 4">
              <a:extLst>
                <a:ext uri="{FF2B5EF4-FFF2-40B4-BE49-F238E27FC236}">
                  <a16:creationId xmlns:a16="http://schemas.microsoft.com/office/drawing/2014/main" id="{44C95EEC-83E1-A8BE-81D9-DCDDC1A0E17B}"/>
                </a:ext>
              </a:extLst>
            </p:cNvPr>
            <p:cNvSpPr/>
            <p:nvPr/>
          </p:nvSpPr>
          <p:spPr>
            <a:xfrm>
              <a:off x="7977554" y="1828800"/>
              <a:ext cx="2027058" cy="1863969"/>
            </a:xfrm>
            <a:prstGeom prst="rect">
              <a:avLst/>
            </a:prstGeom>
            <a:solidFill>
              <a:schemeClr val="bg1">
                <a:lumMod val="75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15" name="Rechteck 8">
              <a:extLst>
                <a:ext uri="{FF2B5EF4-FFF2-40B4-BE49-F238E27FC236}">
                  <a16:creationId xmlns:a16="http://schemas.microsoft.com/office/drawing/2014/main" id="{FFDD3569-741F-BC3F-DDB9-60221413872E}"/>
                </a:ext>
              </a:extLst>
            </p:cNvPr>
            <p:cNvSpPr/>
            <p:nvPr/>
          </p:nvSpPr>
          <p:spPr>
            <a:xfrm>
              <a:off x="10002369" y="1826553"/>
              <a:ext cx="306007" cy="1863969"/>
            </a:xfrm>
            <a:prstGeom prst="rect">
              <a:avLst/>
            </a:prstGeom>
            <a:solidFill>
              <a:schemeClr val="accent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16" name="Rechteck 9">
              <a:extLst>
                <a:ext uri="{FF2B5EF4-FFF2-40B4-BE49-F238E27FC236}">
                  <a16:creationId xmlns:a16="http://schemas.microsoft.com/office/drawing/2014/main" id="{6B6BE585-4527-67AB-553E-0014CEEBEE47}"/>
                </a:ext>
              </a:extLst>
            </p:cNvPr>
            <p:cNvSpPr/>
            <p:nvPr/>
          </p:nvSpPr>
          <p:spPr>
            <a:xfrm>
              <a:off x="10301652" y="1826554"/>
              <a:ext cx="1721052" cy="1863969"/>
            </a:xfrm>
            <a:prstGeom prst="rect">
              <a:avLst/>
            </a:prstGeom>
            <a:solidFill>
              <a:schemeClr val="bg1">
                <a:lumMod val="5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cxnSp>
          <p:nvCxnSpPr>
            <p:cNvPr id="17" name="Gerade Verbindung mit Pfeil 11">
              <a:extLst>
                <a:ext uri="{FF2B5EF4-FFF2-40B4-BE49-F238E27FC236}">
                  <a16:creationId xmlns:a16="http://schemas.microsoft.com/office/drawing/2014/main" id="{973CBF69-D31D-E357-6559-11673891B9E4}"/>
                </a:ext>
              </a:extLst>
            </p:cNvPr>
            <p:cNvCxnSpPr/>
            <p:nvPr/>
          </p:nvCxnSpPr>
          <p:spPr>
            <a:xfrm>
              <a:off x="7113494" y="3307976"/>
              <a:ext cx="1324535"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8" name="Freihandform 12">
              <a:extLst>
                <a:ext uri="{FF2B5EF4-FFF2-40B4-BE49-F238E27FC236}">
                  <a16:creationId xmlns:a16="http://schemas.microsoft.com/office/drawing/2014/main" id="{ACFACD21-4B0C-6746-B460-F20177BC7355}"/>
                </a:ext>
              </a:extLst>
            </p:cNvPr>
            <p:cNvSpPr/>
            <p:nvPr/>
          </p:nvSpPr>
          <p:spPr>
            <a:xfrm>
              <a:off x="8562502" y="3133165"/>
              <a:ext cx="1596760" cy="316006"/>
            </a:xfrm>
            <a:custGeom>
              <a:avLst/>
              <a:gdLst>
                <a:gd name="connsiteX0" fmla="*/ 0 w 1512794"/>
                <a:gd name="connsiteY0" fmla="*/ 194982 h 316006"/>
                <a:gd name="connsiteX1" fmla="*/ 47064 w 1512794"/>
                <a:gd name="connsiteY1" fmla="*/ 188259 h 316006"/>
                <a:gd name="connsiteX2" fmla="*/ 67235 w 1512794"/>
                <a:gd name="connsiteY2" fmla="*/ 174811 h 316006"/>
                <a:gd name="connsiteX3" fmla="*/ 87406 w 1512794"/>
                <a:gd name="connsiteY3" fmla="*/ 168088 h 316006"/>
                <a:gd name="connsiteX4" fmla="*/ 121023 w 1512794"/>
                <a:gd name="connsiteY4" fmla="*/ 134470 h 316006"/>
                <a:gd name="connsiteX5" fmla="*/ 141194 w 1512794"/>
                <a:gd name="connsiteY5" fmla="*/ 114300 h 316006"/>
                <a:gd name="connsiteX6" fmla="*/ 168088 w 1512794"/>
                <a:gd name="connsiteY6" fmla="*/ 73959 h 316006"/>
                <a:gd name="connsiteX7" fmla="*/ 181535 w 1512794"/>
                <a:gd name="connsiteY7" fmla="*/ 53788 h 316006"/>
                <a:gd name="connsiteX8" fmla="*/ 201706 w 1512794"/>
                <a:gd name="connsiteY8" fmla="*/ 33617 h 316006"/>
                <a:gd name="connsiteX9" fmla="*/ 262217 w 1512794"/>
                <a:gd name="connsiteY9" fmla="*/ 6723 h 316006"/>
                <a:gd name="connsiteX10" fmla="*/ 282388 w 1512794"/>
                <a:gd name="connsiteY10" fmla="*/ 0 h 316006"/>
                <a:gd name="connsiteX11" fmla="*/ 403411 w 1512794"/>
                <a:gd name="connsiteY11" fmla="*/ 6723 h 316006"/>
                <a:gd name="connsiteX12" fmla="*/ 423582 w 1512794"/>
                <a:gd name="connsiteY12" fmla="*/ 13447 h 316006"/>
                <a:gd name="connsiteX13" fmla="*/ 463923 w 1512794"/>
                <a:gd name="connsiteY13" fmla="*/ 40341 h 316006"/>
                <a:gd name="connsiteX14" fmla="*/ 484094 w 1512794"/>
                <a:gd name="connsiteY14" fmla="*/ 53788 h 316006"/>
                <a:gd name="connsiteX15" fmla="*/ 524435 w 1512794"/>
                <a:gd name="connsiteY15" fmla="*/ 114300 h 316006"/>
                <a:gd name="connsiteX16" fmla="*/ 537882 w 1512794"/>
                <a:gd name="connsiteY16" fmla="*/ 134470 h 316006"/>
                <a:gd name="connsiteX17" fmla="*/ 544606 w 1512794"/>
                <a:gd name="connsiteY17" fmla="*/ 154641 h 316006"/>
                <a:gd name="connsiteX18" fmla="*/ 571500 w 1512794"/>
                <a:gd name="connsiteY18" fmla="*/ 188259 h 316006"/>
                <a:gd name="connsiteX19" fmla="*/ 598394 w 1512794"/>
                <a:gd name="connsiteY19" fmla="*/ 248770 h 316006"/>
                <a:gd name="connsiteX20" fmla="*/ 618564 w 1512794"/>
                <a:gd name="connsiteY20" fmla="*/ 262217 h 316006"/>
                <a:gd name="connsiteX21" fmla="*/ 638735 w 1512794"/>
                <a:gd name="connsiteY21" fmla="*/ 282388 h 316006"/>
                <a:gd name="connsiteX22" fmla="*/ 679076 w 1512794"/>
                <a:gd name="connsiteY22" fmla="*/ 295835 h 316006"/>
                <a:gd name="connsiteX23" fmla="*/ 719417 w 1512794"/>
                <a:gd name="connsiteY23" fmla="*/ 316006 h 316006"/>
                <a:gd name="connsiteX24" fmla="*/ 793376 w 1512794"/>
                <a:gd name="connsiteY24" fmla="*/ 309282 h 316006"/>
                <a:gd name="connsiteX25" fmla="*/ 806823 w 1512794"/>
                <a:gd name="connsiteY25" fmla="*/ 289111 h 316006"/>
                <a:gd name="connsiteX26" fmla="*/ 826994 w 1512794"/>
                <a:gd name="connsiteY26" fmla="*/ 275664 h 316006"/>
                <a:gd name="connsiteX27" fmla="*/ 853888 w 1512794"/>
                <a:gd name="connsiteY27" fmla="*/ 235323 h 316006"/>
                <a:gd name="connsiteX28" fmla="*/ 894229 w 1512794"/>
                <a:gd name="connsiteY28" fmla="*/ 208429 h 316006"/>
                <a:gd name="connsiteX29" fmla="*/ 995082 w 1512794"/>
                <a:gd name="connsiteY29" fmla="*/ 215153 h 316006"/>
                <a:gd name="connsiteX30" fmla="*/ 1035423 w 1512794"/>
                <a:gd name="connsiteY30" fmla="*/ 242047 h 316006"/>
                <a:gd name="connsiteX31" fmla="*/ 1055594 w 1512794"/>
                <a:gd name="connsiteY31" fmla="*/ 248770 h 316006"/>
                <a:gd name="connsiteX32" fmla="*/ 1075764 w 1512794"/>
                <a:gd name="connsiteY32" fmla="*/ 262217 h 316006"/>
                <a:gd name="connsiteX33" fmla="*/ 1116106 w 1512794"/>
                <a:gd name="connsiteY33" fmla="*/ 295835 h 316006"/>
                <a:gd name="connsiteX34" fmla="*/ 1156447 w 1512794"/>
                <a:gd name="connsiteY34" fmla="*/ 309282 h 316006"/>
                <a:gd name="connsiteX35" fmla="*/ 1190064 w 1512794"/>
                <a:gd name="connsiteY35" fmla="*/ 302559 h 316006"/>
                <a:gd name="connsiteX36" fmla="*/ 1230406 w 1512794"/>
                <a:gd name="connsiteY36" fmla="*/ 275664 h 316006"/>
                <a:gd name="connsiteX37" fmla="*/ 1250576 w 1512794"/>
                <a:gd name="connsiteY37" fmla="*/ 248770 h 316006"/>
                <a:gd name="connsiteX38" fmla="*/ 1297641 w 1512794"/>
                <a:gd name="connsiteY38" fmla="*/ 188259 h 316006"/>
                <a:gd name="connsiteX39" fmla="*/ 1317811 w 1512794"/>
                <a:gd name="connsiteY39" fmla="*/ 181535 h 316006"/>
                <a:gd name="connsiteX40" fmla="*/ 1405217 w 1512794"/>
                <a:gd name="connsiteY40" fmla="*/ 188259 h 316006"/>
                <a:gd name="connsiteX41" fmla="*/ 1425388 w 1512794"/>
                <a:gd name="connsiteY41" fmla="*/ 201706 h 316006"/>
                <a:gd name="connsiteX42" fmla="*/ 1512794 w 1512794"/>
                <a:gd name="connsiteY42" fmla="*/ 215153 h 31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12794" h="316006">
                  <a:moveTo>
                    <a:pt x="0" y="194982"/>
                  </a:moveTo>
                  <a:cubicBezTo>
                    <a:pt x="15688" y="192741"/>
                    <a:pt x="31885" y="192813"/>
                    <a:pt x="47064" y="188259"/>
                  </a:cubicBezTo>
                  <a:cubicBezTo>
                    <a:pt x="54804" y="185937"/>
                    <a:pt x="60007" y="178425"/>
                    <a:pt x="67235" y="174811"/>
                  </a:cubicBezTo>
                  <a:cubicBezTo>
                    <a:pt x="73574" y="171641"/>
                    <a:pt x="80682" y="170329"/>
                    <a:pt x="87406" y="168088"/>
                  </a:cubicBezTo>
                  <a:cubicBezTo>
                    <a:pt x="124387" y="143433"/>
                    <a:pt x="93006" y="168090"/>
                    <a:pt x="121023" y="134470"/>
                  </a:cubicBezTo>
                  <a:cubicBezTo>
                    <a:pt x="127110" y="127165"/>
                    <a:pt x="135356" y="121805"/>
                    <a:pt x="141194" y="114300"/>
                  </a:cubicBezTo>
                  <a:cubicBezTo>
                    <a:pt x="151116" y="101543"/>
                    <a:pt x="159123" y="87406"/>
                    <a:pt x="168088" y="73959"/>
                  </a:cubicBezTo>
                  <a:cubicBezTo>
                    <a:pt x="172570" y="67235"/>
                    <a:pt x="175821" y="59502"/>
                    <a:pt x="181535" y="53788"/>
                  </a:cubicBezTo>
                  <a:cubicBezTo>
                    <a:pt x="188259" y="47064"/>
                    <a:pt x="194401" y="39704"/>
                    <a:pt x="201706" y="33617"/>
                  </a:cubicBezTo>
                  <a:cubicBezTo>
                    <a:pt x="223015" y="15859"/>
                    <a:pt x="232900" y="16495"/>
                    <a:pt x="262217" y="6723"/>
                  </a:cubicBezTo>
                  <a:lnTo>
                    <a:pt x="282388" y="0"/>
                  </a:lnTo>
                  <a:cubicBezTo>
                    <a:pt x="322729" y="2241"/>
                    <a:pt x="363190" y="2892"/>
                    <a:pt x="403411" y="6723"/>
                  </a:cubicBezTo>
                  <a:cubicBezTo>
                    <a:pt x="410466" y="7395"/>
                    <a:pt x="417387" y="10005"/>
                    <a:pt x="423582" y="13447"/>
                  </a:cubicBezTo>
                  <a:cubicBezTo>
                    <a:pt x="437709" y="21296"/>
                    <a:pt x="450476" y="31376"/>
                    <a:pt x="463923" y="40341"/>
                  </a:cubicBezTo>
                  <a:lnTo>
                    <a:pt x="484094" y="53788"/>
                  </a:lnTo>
                  <a:lnTo>
                    <a:pt x="524435" y="114300"/>
                  </a:lnTo>
                  <a:cubicBezTo>
                    <a:pt x="528917" y="121023"/>
                    <a:pt x="535327" y="126804"/>
                    <a:pt x="537882" y="134470"/>
                  </a:cubicBezTo>
                  <a:cubicBezTo>
                    <a:pt x="540123" y="141194"/>
                    <a:pt x="541436" y="148302"/>
                    <a:pt x="544606" y="154641"/>
                  </a:cubicBezTo>
                  <a:cubicBezTo>
                    <a:pt x="553087" y="171602"/>
                    <a:pt x="558994" y="175752"/>
                    <a:pt x="571500" y="188259"/>
                  </a:cubicBezTo>
                  <a:cubicBezTo>
                    <a:pt x="578158" y="208233"/>
                    <a:pt x="582411" y="232787"/>
                    <a:pt x="598394" y="248770"/>
                  </a:cubicBezTo>
                  <a:cubicBezTo>
                    <a:pt x="604108" y="254484"/>
                    <a:pt x="612356" y="257044"/>
                    <a:pt x="618564" y="262217"/>
                  </a:cubicBezTo>
                  <a:cubicBezTo>
                    <a:pt x="625869" y="268304"/>
                    <a:pt x="630423" y="277770"/>
                    <a:pt x="638735" y="282388"/>
                  </a:cubicBezTo>
                  <a:cubicBezTo>
                    <a:pt x="651126" y="289272"/>
                    <a:pt x="667282" y="287973"/>
                    <a:pt x="679076" y="295835"/>
                  </a:cubicBezTo>
                  <a:cubicBezTo>
                    <a:pt x="705144" y="313213"/>
                    <a:pt x="691581" y="306726"/>
                    <a:pt x="719417" y="316006"/>
                  </a:cubicBezTo>
                  <a:cubicBezTo>
                    <a:pt x="744070" y="313765"/>
                    <a:pt x="769716" y="316562"/>
                    <a:pt x="793376" y="309282"/>
                  </a:cubicBezTo>
                  <a:cubicBezTo>
                    <a:pt x="801099" y="306905"/>
                    <a:pt x="801109" y="294825"/>
                    <a:pt x="806823" y="289111"/>
                  </a:cubicBezTo>
                  <a:cubicBezTo>
                    <a:pt x="812537" y="283397"/>
                    <a:pt x="820270" y="280146"/>
                    <a:pt x="826994" y="275664"/>
                  </a:cubicBezTo>
                  <a:cubicBezTo>
                    <a:pt x="835959" y="262217"/>
                    <a:pt x="840441" y="244288"/>
                    <a:pt x="853888" y="235323"/>
                  </a:cubicBezTo>
                  <a:lnTo>
                    <a:pt x="894229" y="208429"/>
                  </a:lnTo>
                  <a:cubicBezTo>
                    <a:pt x="927847" y="210670"/>
                    <a:pt x="962306" y="207349"/>
                    <a:pt x="995082" y="215153"/>
                  </a:cubicBezTo>
                  <a:cubicBezTo>
                    <a:pt x="1010804" y="218896"/>
                    <a:pt x="1020091" y="236937"/>
                    <a:pt x="1035423" y="242047"/>
                  </a:cubicBezTo>
                  <a:lnTo>
                    <a:pt x="1055594" y="248770"/>
                  </a:lnTo>
                  <a:cubicBezTo>
                    <a:pt x="1062317" y="253252"/>
                    <a:pt x="1069556" y="257044"/>
                    <a:pt x="1075764" y="262217"/>
                  </a:cubicBezTo>
                  <a:cubicBezTo>
                    <a:pt x="1093860" y="277297"/>
                    <a:pt x="1094642" y="286296"/>
                    <a:pt x="1116106" y="295835"/>
                  </a:cubicBezTo>
                  <a:cubicBezTo>
                    <a:pt x="1129059" y="301592"/>
                    <a:pt x="1156447" y="309282"/>
                    <a:pt x="1156447" y="309282"/>
                  </a:cubicBezTo>
                  <a:cubicBezTo>
                    <a:pt x="1167653" y="307041"/>
                    <a:pt x="1179661" y="307288"/>
                    <a:pt x="1190064" y="302559"/>
                  </a:cubicBezTo>
                  <a:cubicBezTo>
                    <a:pt x="1204777" y="295871"/>
                    <a:pt x="1230406" y="275664"/>
                    <a:pt x="1230406" y="275664"/>
                  </a:cubicBezTo>
                  <a:cubicBezTo>
                    <a:pt x="1237129" y="266699"/>
                    <a:pt x="1244150" y="257950"/>
                    <a:pt x="1250576" y="248770"/>
                  </a:cubicBezTo>
                  <a:cubicBezTo>
                    <a:pt x="1262266" y="232070"/>
                    <a:pt x="1278090" y="201293"/>
                    <a:pt x="1297641" y="188259"/>
                  </a:cubicBezTo>
                  <a:cubicBezTo>
                    <a:pt x="1303538" y="184328"/>
                    <a:pt x="1311088" y="183776"/>
                    <a:pt x="1317811" y="181535"/>
                  </a:cubicBezTo>
                  <a:cubicBezTo>
                    <a:pt x="1346946" y="183776"/>
                    <a:pt x="1376496" y="182874"/>
                    <a:pt x="1405217" y="188259"/>
                  </a:cubicBezTo>
                  <a:cubicBezTo>
                    <a:pt x="1413159" y="189748"/>
                    <a:pt x="1418004" y="198424"/>
                    <a:pt x="1425388" y="201706"/>
                  </a:cubicBezTo>
                  <a:cubicBezTo>
                    <a:pt x="1466807" y="220114"/>
                    <a:pt x="1466835" y="215153"/>
                    <a:pt x="1512794" y="215153"/>
                  </a:cubicBezTo>
                </a:path>
              </a:pathLst>
            </a:custGeom>
            <a:noFill/>
            <a:ln w="19050" cmpd="sng">
              <a:solidFill>
                <a:schemeClr val="tx1"/>
              </a:solidFill>
              <a:prstDash val="soli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 name="Ellipse 13">
              <a:extLst>
                <a:ext uri="{FF2B5EF4-FFF2-40B4-BE49-F238E27FC236}">
                  <a16:creationId xmlns:a16="http://schemas.microsoft.com/office/drawing/2014/main" id="{8D3AB8C2-D3D5-B63A-C8F6-8C680EB8060D}"/>
                </a:ext>
              </a:extLst>
            </p:cNvPr>
            <p:cNvSpPr/>
            <p:nvPr/>
          </p:nvSpPr>
          <p:spPr>
            <a:xfrm>
              <a:off x="6999193" y="3267625"/>
              <a:ext cx="80682" cy="80682"/>
            </a:xfrm>
            <a:prstGeom prst="ellipse">
              <a:avLst/>
            </a:prstGeom>
            <a:solidFill>
              <a:schemeClr val="tx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0" name="Ellipse 14">
              <a:extLst>
                <a:ext uri="{FF2B5EF4-FFF2-40B4-BE49-F238E27FC236}">
                  <a16:creationId xmlns:a16="http://schemas.microsoft.com/office/drawing/2014/main" id="{3558773D-6BBF-5444-CF8D-E51DAE62DD88}"/>
                </a:ext>
              </a:extLst>
            </p:cNvPr>
            <p:cNvSpPr/>
            <p:nvPr/>
          </p:nvSpPr>
          <p:spPr>
            <a:xfrm>
              <a:off x="8449240" y="3272102"/>
              <a:ext cx="80682" cy="80682"/>
            </a:xfrm>
            <a:prstGeom prst="ellipse">
              <a:avLst/>
            </a:prstGeom>
            <a:solidFill>
              <a:schemeClr val="tx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1" name="Ellipse 15">
              <a:extLst>
                <a:ext uri="{FF2B5EF4-FFF2-40B4-BE49-F238E27FC236}">
                  <a16:creationId xmlns:a16="http://schemas.microsoft.com/office/drawing/2014/main" id="{B9B1E2F0-DE25-A446-929D-FFA995D011CA}"/>
                </a:ext>
              </a:extLst>
            </p:cNvPr>
            <p:cNvSpPr/>
            <p:nvPr/>
          </p:nvSpPr>
          <p:spPr>
            <a:xfrm>
              <a:off x="10170449" y="3312447"/>
              <a:ext cx="80682" cy="80682"/>
            </a:xfrm>
            <a:prstGeom prst="ellipse">
              <a:avLst/>
            </a:prstGeom>
            <a:solidFill>
              <a:schemeClr val="tx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2" name="Textfeld 16">
              <a:extLst>
                <a:ext uri="{FF2B5EF4-FFF2-40B4-BE49-F238E27FC236}">
                  <a16:creationId xmlns:a16="http://schemas.microsoft.com/office/drawing/2014/main" id="{C7C6536C-BD45-5316-9FF7-25C1FCE36454}"/>
                </a:ext>
              </a:extLst>
            </p:cNvPr>
            <p:cNvSpPr txBox="1"/>
            <p:nvPr/>
          </p:nvSpPr>
          <p:spPr>
            <a:xfrm>
              <a:off x="7421004" y="3736039"/>
              <a:ext cx="831056" cy="443385"/>
            </a:xfrm>
            <a:prstGeom prst="rect">
              <a:avLst/>
            </a:prstGeom>
            <a:noFill/>
          </p:spPr>
          <p:txBody>
            <a:bodyPr wrap="square" lIns="0" tIns="0" rIns="0" bIns="0" rtlCol="0" anchor="t" anchorCtr="0">
              <a:spAutoFit/>
            </a:bodyPr>
            <a:lstStyle/>
            <a:p>
              <a:pPr algn="ctr">
                <a:spcBef>
                  <a:spcPts val="1150"/>
                </a:spcBef>
              </a:pPr>
              <a:r>
                <a:rPr lang="de-DE" sz="800" dirty="0" err="1">
                  <a:latin typeface="Century Gothic" panose="020B0502020202020204" pitchFamily="34" charset="0"/>
                </a:rPr>
                <a:t>Barrier</a:t>
              </a:r>
              <a:endParaRPr lang="de-DE" sz="800" dirty="0">
                <a:latin typeface="Century Gothic" panose="020B0502020202020204" pitchFamily="34" charset="0"/>
              </a:endParaRPr>
            </a:p>
            <a:p>
              <a:pPr algn="ctr"/>
              <a:r>
                <a:rPr lang="de-DE" sz="800" dirty="0" err="1">
                  <a:latin typeface="Century Gothic" panose="020B0502020202020204" pitchFamily="34" charset="0"/>
                </a:rPr>
                <a:t>layer</a:t>
              </a:r>
              <a:endParaRPr lang="de-DE" sz="800" dirty="0">
                <a:latin typeface="Century Gothic" panose="020B0502020202020204" pitchFamily="34" charset="0"/>
              </a:endParaRPr>
            </a:p>
            <a:p>
              <a:pPr algn="ctr"/>
              <a:r>
                <a:rPr lang="de-DE" sz="800" dirty="0">
                  <a:latin typeface="Century Gothic" panose="020B0502020202020204" pitchFamily="34" charset="0"/>
                </a:rPr>
                <a:t>Al</a:t>
              </a:r>
              <a:r>
                <a:rPr lang="de-DE" sz="800" baseline="-25000" dirty="0">
                  <a:latin typeface="Century Gothic" panose="020B0502020202020204" pitchFamily="34" charset="0"/>
                </a:rPr>
                <a:t>2</a:t>
              </a:r>
              <a:r>
                <a:rPr lang="de-DE" sz="800" dirty="0">
                  <a:latin typeface="Century Gothic" panose="020B0502020202020204" pitchFamily="34" charset="0"/>
                </a:rPr>
                <a:t>O</a:t>
              </a:r>
              <a:r>
                <a:rPr lang="de-DE" sz="800" baseline="-25000" dirty="0">
                  <a:latin typeface="Century Gothic" panose="020B0502020202020204" pitchFamily="34" charset="0"/>
                </a:rPr>
                <a:t>3</a:t>
              </a:r>
            </a:p>
          </p:txBody>
        </p:sp>
        <p:sp>
          <p:nvSpPr>
            <p:cNvPr id="23" name="Textfeld 17">
              <a:extLst>
                <a:ext uri="{FF2B5EF4-FFF2-40B4-BE49-F238E27FC236}">
                  <a16:creationId xmlns:a16="http://schemas.microsoft.com/office/drawing/2014/main" id="{D61D4411-A979-0582-A79C-7A9E682A304B}"/>
                </a:ext>
              </a:extLst>
            </p:cNvPr>
            <p:cNvSpPr txBox="1"/>
            <p:nvPr/>
          </p:nvSpPr>
          <p:spPr>
            <a:xfrm>
              <a:off x="8298960" y="3736039"/>
              <a:ext cx="1384246" cy="443385"/>
            </a:xfrm>
            <a:prstGeom prst="rect">
              <a:avLst/>
            </a:prstGeom>
            <a:noFill/>
          </p:spPr>
          <p:txBody>
            <a:bodyPr wrap="square" lIns="0" tIns="0" rIns="0" bIns="0" rtlCol="0" anchor="t" anchorCtr="0">
              <a:spAutoFit/>
            </a:bodyPr>
            <a:lstStyle/>
            <a:p>
              <a:pPr algn="ctr">
                <a:spcBef>
                  <a:spcPts val="1150"/>
                </a:spcBef>
              </a:pPr>
              <a:r>
                <a:rPr lang="de-DE" sz="800" dirty="0">
                  <a:latin typeface="Century Gothic" panose="020B0502020202020204" pitchFamily="34" charset="0"/>
                </a:rPr>
                <a:t>Diffusion</a:t>
              </a:r>
            </a:p>
            <a:p>
              <a:pPr algn="ctr"/>
              <a:r>
                <a:rPr lang="de-DE" sz="800" dirty="0" err="1">
                  <a:latin typeface="Century Gothic" panose="020B0502020202020204" pitchFamily="34" charset="0"/>
                </a:rPr>
                <a:t>layer</a:t>
              </a:r>
              <a:endParaRPr lang="de-DE" sz="800" dirty="0">
                <a:latin typeface="Century Gothic" panose="020B0502020202020204" pitchFamily="34" charset="0"/>
              </a:endParaRPr>
            </a:p>
            <a:p>
              <a:pPr algn="ctr"/>
              <a:r>
                <a:rPr lang="de-DE" sz="800" dirty="0" err="1">
                  <a:latin typeface="Century Gothic" panose="020B0502020202020204" pitchFamily="34" charset="0"/>
                </a:rPr>
                <a:t>Fe</a:t>
              </a:r>
              <a:endParaRPr lang="de-DE" sz="800" baseline="-25000" dirty="0">
                <a:latin typeface="Century Gothic" panose="020B0502020202020204" pitchFamily="34" charset="0"/>
              </a:endParaRPr>
            </a:p>
          </p:txBody>
        </p:sp>
        <p:sp>
          <p:nvSpPr>
            <p:cNvPr id="24" name="Textfeld 18">
              <a:extLst>
                <a:ext uri="{FF2B5EF4-FFF2-40B4-BE49-F238E27FC236}">
                  <a16:creationId xmlns:a16="http://schemas.microsoft.com/office/drawing/2014/main" id="{D5B43115-815C-A870-4779-6BEE3D0FD6C2}"/>
                </a:ext>
              </a:extLst>
            </p:cNvPr>
            <p:cNvSpPr txBox="1"/>
            <p:nvPr/>
          </p:nvSpPr>
          <p:spPr>
            <a:xfrm>
              <a:off x="9906904" y="3745400"/>
              <a:ext cx="496931" cy="387961"/>
            </a:xfrm>
            <a:prstGeom prst="rect">
              <a:avLst/>
            </a:prstGeom>
            <a:noFill/>
          </p:spPr>
          <p:txBody>
            <a:bodyPr wrap="none" lIns="0" tIns="0" rIns="0" bIns="0" rtlCol="0" anchor="t" anchorCtr="0">
              <a:spAutoFit/>
            </a:bodyPr>
            <a:lstStyle/>
            <a:p>
              <a:pPr algn="ctr">
                <a:spcBef>
                  <a:spcPts val="1150"/>
                </a:spcBef>
              </a:pPr>
              <a:r>
                <a:rPr lang="de-DE" sz="700" dirty="0">
                  <a:latin typeface="Century Gothic" panose="020B0502020202020204" pitchFamily="34" charset="0"/>
                </a:rPr>
                <a:t>Getter</a:t>
              </a:r>
            </a:p>
            <a:p>
              <a:pPr algn="ctr"/>
              <a:r>
                <a:rPr lang="de-DE" sz="700" dirty="0" err="1">
                  <a:latin typeface="Century Gothic" panose="020B0502020202020204" pitchFamily="34" charset="0"/>
                </a:rPr>
                <a:t>layer</a:t>
              </a:r>
              <a:endParaRPr lang="de-DE" sz="700" dirty="0">
                <a:latin typeface="Century Gothic" panose="020B0502020202020204" pitchFamily="34" charset="0"/>
              </a:endParaRPr>
            </a:p>
            <a:p>
              <a:pPr algn="ctr"/>
              <a:r>
                <a:rPr lang="de-DE" sz="700" dirty="0" err="1">
                  <a:latin typeface="Century Gothic" panose="020B0502020202020204" pitchFamily="34" charset="0"/>
                </a:rPr>
                <a:t>Zr</a:t>
              </a:r>
              <a:endParaRPr lang="de-DE" sz="700" baseline="-25000" dirty="0">
                <a:latin typeface="Century Gothic" panose="020B0502020202020204" pitchFamily="34" charset="0"/>
              </a:endParaRPr>
            </a:p>
          </p:txBody>
        </p:sp>
        <p:sp>
          <p:nvSpPr>
            <p:cNvPr id="25" name="Textfeld 19">
              <a:extLst>
                <a:ext uri="{FF2B5EF4-FFF2-40B4-BE49-F238E27FC236}">
                  <a16:creationId xmlns:a16="http://schemas.microsoft.com/office/drawing/2014/main" id="{6B88D09F-6E74-3D29-7B3B-7682AA323EEA}"/>
                </a:ext>
              </a:extLst>
            </p:cNvPr>
            <p:cNvSpPr txBox="1"/>
            <p:nvPr/>
          </p:nvSpPr>
          <p:spPr>
            <a:xfrm>
              <a:off x="10807832" y="3893071"/>
              <a:ext cx="708691" cy="129321"/>
            </a:xfrm>
            <a:prstGeom prst="rect">
              <a:avLst/>
            </a:prstGeom>
            <a:noFill/>
          </p:spPr>
          <p:txBody>
            <a:bodyPr wrap="none" lIns="0" tIns="0" rIns="0" bIns="0" rtlCol="0" anchor="t" anchorCtr="0">
              <a:spAutoFit/>
            </a:bodyPr>
            <a:lstStyle/>
            <a:p>
              <a:pPr algn="ctr">
                <a:spcBef>
                  <a:spcPts val="1150"/>
                </a:spcBef>
              </a:pPr>
              <a:r>
                <a:rPr lang="de-DE" sz="700" dirty="0">
                  <a:latin typeface="Century Gothic" panose="020B0502020202020204" pitchFamily="34" charset="0"/>
                </a:rPr>
                <a:t>Substrate</a:t>
              </a:r>
              <a:endParaRPr lang="de-DE" sz="700" baseline="-25000" dirty="0">
                <a:latin typeface="Century Gothic" panose="020B0502020202020204" pitchFamily="34" charset="0"/>
              </a:endParaRPr>
            </a:p>
          </p:txBody>
        </p:sp>
        <p:sp>
          <p:nvSpPr>
            <p:cNvPr id="26" name="Textfeld 20">
              <a:extLst>
                <a:ext uri="{FF2B5EF4-FFF2-40B4-BE49-F238E27FC236}">
                  <a16:creationId xmlns:a16="http://schemas.microsoft.com/office/drawing/2014/main" id="{430BB179-7D73-6CA0-18D1-0D496639A3D6}"/>
                </a:ext>
              </a:extLst>
            </p:cNvPr>
            <p:cNvSpPr txBox="1"/>
            <p:nvPr/>
          </p:nvSpPr>
          <p:spPr>
            <a:xfrm>
              <a:off x="6089164" y="3119852"/>
              <a:ext cx="581059" cy="266226"/>
            </a:xfrm>
            <a:prstGeom prst="rect">
              <a:avLst/>
            </a:prstGeom>
            <a:noFill/>
          </p:spPr>
          <p:txBody>
            <a:bodyPr wrap="none" lIns="0" tIns="0" rIns="0" bIns="0" rtlCol="0" anchor="t" anchorCtr="0">
              <a:spAutoFit/>
            </a:bodyPr>
            <a:lstStyle/>
            <a:p>
              <a:pPr algn="l">
                <a:lnSpc>
                  <a:spcPts val="2300"/>
                </a:lnSpc>
                <a:spcBef>
                  <a:spcPts val="1150"/>
                </a:spcBef>
              </a:pPr>
              <a:r>
                <a:rPr lang="de-DE" sz="1050" dirty="0">
                  <a:latin typeface="Century Gothic" panose="020B0502020202020204" pitchFamily="34" charset="0"/>
                </a:rPr>
                <a:t>Fast CX</a:t>
              </a:r>
            </a:p>
          </p:txBody>
        </p:sp>
        <p:cxnSp>
          <p:nvCxnSpPr>
            <p:cNvPr id="27" name="Gerade Verbindung mit Pfeil 21">
              <a:extLst>
                <a:ext uri="{FF2B5EF4-FFF2-40B4-BE49-F238E27FC236}">
                  <a16:creationId xmlns:a16="http://schemas.microsoft.com/office/drawing/2014/main" id="{ABA4CDEC-53CA-134D-4E0F-677116A45289}"/>
                </a:ext>
              </a:extLst>
            </p:cNvPr>
            <p:cNvCxnSpPr/>
            <p:nvPr/>
          </p:nvCxnSpPr>
          <p:spPr>
            <a:xfrm>
              <a:off x="7111252" y="2680440"/>
              <a:ext cx="688042"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8" name="Ellipse 22">
              <a:extLst>
                <a:ext uri="{FF2B5EF4-FFF2-40B4-BE49-F238E27FC236}">
                  <a16:creationId xmlns:a16="http://schemas.microsoft.com/office/drawing/2014/main" id="{FCE6FC94-E22F-6BC0-31DF-DA09DA2B07FA}"/>
                </a:ext>
              </a:extLst>
            </p:cNvPr>
            <p:cNvSpPr/>
            <p:nvPr/>
          </p:nvSpPr>
          <p:spPr>
            <a:xfrm>
              <a:off x="6996951" y="2640089"/>
              <a:ext cx="80682" cy="80682"/>
            </a:xfrm>
            <a:prstGeom prst="ellipse">
              <a:avLst/>
            </a:prstGeom>
            <a:solidFill>
              <a:schemeClr val="tx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9" name="Ellipse 23">
              <a:extLst>
                <a:ext uri="{FF2B5EF4-FFF2-40B4-BE49-F238E27FC236}">
                  <a16:creationId xmlns:a16="http://schemas.microsoft.com/office/drawing/2014/main" id="{816CF557-3983-EF28-C29D-C5D99FDFFB52}"/>
                </a:ext>
              </a:extLst>
            </p:cNvPr>
            <p:cNvSpPr/>
            <p:nvPr/>
          </p:nvSpPr>
          <p:spPr>
            <a:xfrm>
              <a:off x="7828434" y="2644566"/>
              <a:ext cx="80682" cy="80682"/>
            </a:xfrm>
            <a:prstGeom prst="ellipse">
              <a:avLst/>
            </a:prstGeom>
            <a:solidFill>
              <a:schemeClr val="tx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0" name="Textfeld 24">
              <a:extLst>
                <a:ext uri="{FF2B5EF4-FFF2-40B4-BE49-F238E27FC236}">
                  <a16:creationId xmlns:a16="http://schemas.microsoft.com/office/drawing/2014/main" id="{14FEA892-A63C-7AB3-50C3-834656D4DA3D}"/>
                </a:ext>
              </a:extLst>
            </p:cNvPr>
            <p:cNvSpPr txBox="1"/>
            <p:nvPr/>
          </p:nvSpPr>
          <p:spPr>
            <a:xfrm>
              <a:off x="5988271" y="2480474"/>
              <a:ext cx="629318" cy="266226"/>
            </a:xfrm>
            <a:prstGeom prst="rect">
              <a:avLst/>
            </a:prstGeom>
            <a:noFill/>
          </p:spPr>
          <p:txBody>
            <a:bodyPr wrap="none" lIns="0" tIns="0" rIns="0" bIns="0" rtlCol="0" anchor="t" anchorCtr="0">
              <a:spAutoFit/>
            </a:bodyPr>
            <a:lstStyle/>
            <a:p>
              <a:pPr algn="l">
                <a:lnSpc>
                  <a:spcPts val="2300"/>
                </a:lnSpc>
                <a:spcBef>
                  <a:spcPts val="1150"/>
                </a:spcBef>
              </a:pPr>
              <a:r>
                <a:rPr lang="de-DE" sz="1050" dirty="0">
                  <a:latin typeface="Century Gothic" panose="020B0502020202020204" pitchFamily="34" charset="0"/>
                </a:rPr>
                <a:t>Slow CX</a:t>
              </a:r>
            </a:p>
          </p:txBody>
        </p:sp>
        <p:cxnSp>
          <p:nvCxnSpPr>
            <p:cNvPr id="31" name="Gerade Verbindung mit Pfeil 26">
              <a:extLst>
                <a:ext uri="{FF2B5EF4-FFF2-40B4-BE49-F238E27FC236}">
                  <a16:creationId xmlns:a16="http://schemas.microsoft.com/office/drawing/2014/main" id="{C0332F9C-F051-3238-2161-B1A73F6100C8}"/>
                </a:ext>
              </a:extLst>
            </p:cNvPr>
            <p:cNvCxnSpPr/>
            <p:nvPr/>
          </p:nvCxnSpPr>
          <p:spPr>
            <a:xfrm>
              <a:off x="7109005" y="2052892"/>
              <a:ext cx="432000" cy="0"/>
            </a:xfrm>
            <a:prstGeom prst="straightConnector1">
              <a:avLst/>
            </a:prstGeom>
            <a:ln w="190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Ellipse 27">
              <a:extLst>
                <a:ext uri="{FF2B5EF4-FFF2-40B4-BE49-F238E27FC236}">
                  <a16:creationId xmlns:a16="http://schemas.microsoft.com/office/drawing/2014/main" id="{AD640014-6E2E-C697-7150-58AF05319D1D}"/>
                </a:ext>
              </a:extLst>
            </p:cNvPr>
            <p:cNvSpPr/>
            <p:nvPr/>
          </p:nvSpPr>
          <p:spPr>
            <a:xfrm>
              <a:off x="6994705" y="2012541"/>
              <a:ext cx="80682" cy="80682"/>
            </a:xfrm>
            <a:prstGeom prst="ellipse">
              <a:avLst/>
            </a:prstGeom>
            <a:solidFill>
              <a:schemeClr val="tx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3" name="Ellipse 28">
              <a:extLst>
                <a:ext uri="{FF2B5EF4-FFF2-40B4-BE49-F238E27FC236}">
                  <a16:creationId xmlns:a16="http://schemas.microsoft.com/office/drawing/2014/main" id="{2C65ADA4-3219-6FC2-5568-A9746E077DFD}"/>
                </a:ext>
              </a:extLst>
            </p:cNvPr>
            <p:cNvSpPr/>
            <p:nvPr/>
          </p:nvSpPr>
          <p:spPr>
            <a:xfrm>
              <a:off x="7584135" y="2017018"/>
              <a:ext cx="80682" cy="80682"/>
            </a:xfrm>
            <a:prstGeom prst="ellipse">
              <a:avLst/>
            </a:prstGeom>
            <a:solidFill>
              <a:schemeClr val="tx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4" name="Textfeld 29">
              <a:extLst>
                <a:ext uri="{FF2B5EF4-FFF2-40B4-BE49-F238E27FC236}">
                  <a16:creationId xmlns:a16="http://schemas.microsoft.com/office/drawing/2014/main" id="{8261F580-D413-DAE6-18DD-7FB557CD0D99}"/>
                </a:ext>
              </a:extLst>
            </p:cNvPr>
            <p:cNvSpPr txBox="1"/>
            <p:nvPr/>
          </p:nvSpPr>
          <p:spPr>
            <a:xfrm>
              <a:off x="6435584" y="1850770"/>
              <a:ext cx="314660" cy="266226"/>
            </a:xfrm>
            <a:prstGeom prst="rect">
              <a:avLst/>
            </a:prstGeom>
            <a:noFill/>
          </p:spPr>
          <p:txBody>
            <a:bodyPr wrap="none" lIns="0" tIns="0" rIns="0" bIns="0" rtlCol="0" anchor="t" anchorCtr="0">
              <a:spAutoFit/>
            </a:bodyPr>
            <a:lstStyle/>
            <a:p>
              <a:pPr algn="l">
                <a:lnSpc>
                  <a:spcPts val="2300"/>
                </a:lnSpc>
                <a:spcBef>
                  <a:spcPts val="1150"/>
                </a:spcBef>
              </a:pPr>
              <a:r>
                <a:rPr lang="de-DE" sz="1050" dirty="0">
                  <a:latin typeface="Century Gothic" panose="020B0502020202020204" pitchFamily="34" charset="0"/>
                </a:rPr>
                <a:t>Gas</a:t>
              </a:r>
            </a:p>
          </p:txBody>
        </p:sp>
      </p:grpSp>
      <p:sp>
        <p:nvSpPr>
          <p:cNvPr id="35" name="Inhaltsplatzhalter 1">
            <a:extLst>
              <a:ext uri="{FF2B5EF4-FFF2-40B4-BE49-F238E27FC236}">
                <a16:creationId xmlns:a16="http://schemas.microsoft.com/office/drawing/2014/main" id="{E24AA188-664F-AAA6-DCB6-6C71515181BF}"/>
              </a:ext>
            </a:extLst>
          </p:cNvPr>
          <p:cNvSpPr txBox="1">
            <a:spLocks/>
          </p:cNvSpPr>
          <p:nvPr/>
        </p:nvSpPr>
        <p:spPr>
          <a:xfrm>
            <a:off x="360040" y="4931162"/>
            <a:ext cx="8439622" cy="1306104"/>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171450" indent="-171450">
              <a:lnSpc>
                <a:spcPct val="100000"/>
              </a:lnSpc>
              <a:buFont typeface="Wingdings" panose="05000000000000000000" pitchFamily="2" charset="2"/>
              <a:buChar char="à"/>
            </a:pPr>
            <a:r>
              <a:rPr lang="en-US" sz="1600" b="0" dirty="0">
                <a:solidFill>
                  <a:schemeClr val="tx1"/>
                </a:solidFill>
                <a:sym typeface="Wingdings" panose="05000000000000000000" pitchFamily="2" charset="2"/>
              </a:rPr>
              <a:t>Exposure of samples to </a:t>
            </a:r>
            <a:r>
              <a:rPr lang="en-US" sz="1600" b="0" dirty="0" err="1">
                <a:solidFill>
                  <a:schemeClr val="tx1"/>
                </a:solidFill>
                <a:sym typeface="Wingdings" panose="05000000000000000000" pitchFamily="2" charset="2"/>
              </a:rPr>
              <a:t>boronization</a:t>
            </a:r>
            <a:r>
              <a:rPr lang="en-US" sz="1600" b="0" dirty="0">
                <a:solidFill>
                  <a:schemeClr val="tx1"/>
                </a:solidFill>
                <a:sym typeface="Wingdings" panose="05000000000000000000" pitchFamily="2" charset="2"/>
              </a:rPr>
              <a:t> processes and plasma conditions using the multi-purpose manipulator (MPM)</a:t>
            </a:r>
          </a:p>
          <a:p>
            <a:pPr lvl="2" indent="0" defTabSz="540000">
              <a:lnSpc>
                <a:spcPct val="100000"/>
              </a:lnSpc>
              <a:buNone/>
            </a:pPr>
            <a:r>
              <a:rPr lang="en-US" sz="1600" b="0" dirty="0">
                <a:solidFill>
                  <a:schemeClr val="tx1"/>
                </a:solidFill>
                <a:sym typeface="Wingdings" panose="05000000000000000000" pitchFamily="2" charset="2"/>
              </a:rPr>
              <a:t>	multiple types of material (C, Al, Tungsten alloys, stainless steel,…)</a:t>
            </a:r>
          </a:p>
          <a:p>
            <a:pPr lvl="2" indent="0" defTabSz="540000">
              <a:lnSpc>
                <a:spcPct val="100000"/>
              </a:lnSpc>
              <a:buNone/>
            </a:pPr>
            <a:r>
              <a:rPr lang="en-US" sz="1600" b="0" dirty="0">
                <a:solidFill>
                  <a:schemeClr val="tx1"/>
                </a:solidFill>
                <a:sym typeface="Wingdings" panose="05000000000000000000" pitchFamily="2" charset="2"/>
              </a:rPr>
              <a:t>	polished and unpolished samples</a:t>
            </a:r>
          </a:p>
        </p:txBody>
      </p:sp>
      <p:sp>
        <p:nvSpPr>
          <p:cNvPr id="36" name="TextBox 35">
            <a:extLst>
              <a:ext uri="{FF2B5EF4-FFF2-40B4-BE49-F238E27FC236}">
                <a16:creationId xmlns:a16="http://schemas.microsoft.com/office/drawing/2014/main" id="{DBF8DEF3-A4A3-EC42-7BD1-B4FAA8B6D8DF}"/>
              </a:ext>
            </a:extLst>
          </p:cNvPr>
          <p:cNvSpPr txBox="1"/>
          <p:nvPr/>
        </p:nvSpPr>
        <p:spPr>
          <a:xfrm>
            <a:off x="214438" y="4566957"/>
            <a:ext cx="8351675" cy="280188"/>
          </a:xfrm>
          <a:prstGeom prst="rect">
            <a:avLst/>
          </a:prstGeom>
          <a:solidFill>
            <a:schemeClr val="accent1">
              <a:lumMod val="75000"/>
            </a:schemeClr>
          </a:solidFill>
        </p:spPr>
        <p:txBody>
          <a:bodyPr wrap="square" lIns="0" tIns="0" rIns="0" bIns="0" rtlCol="0" anchor="t" anchorCtr="0">
            <a:spAutoFit/>
          </a:bodyPr>
          <a:lstStyle/>
          <a:p>
            <a:pPr algn="l">
              <a:lnSpc>
                <a:spcPts val="2300"/>
              </a:lnSpc>
              <a:spcBef>
                <a:spcPts val="1150"/>
              </a:spcBef>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W7-X sample Analysis</a:t>
            </a:r>
            <a:endParaRPr lang="de-DE"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2805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E9198C-6143-3E5C-3D55-9D64B05CCE93}"/>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sp>
        <p:nvSpPr>
          <p:cNvPr id="4" name="Footer Placeholder 3">
            <a:extLst>
              <a:ext uri="{FF2B5EF4-FFF2-40B4-BE49-F238E27FC236}">
                <a16:creationId xmlns:a16="http://schemas.microsoft.com/office/drawing/2014/main" id="{D03FBD5E-0565-D9CF-FDFA-47535BA25C66}"/>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itel 1">
            <a:extLst>
              <a:ext uri="{FF2B5EF4-FFF2-40B4-BE49-F238E27FC236}">
                <a16:creationId xmlns:a16="http://schemas.microsoft.com/office/drawing/2014/main" id="{43690FCB-4AFF-2F28-A262-A48F0D7AEB1F}"/>
              </a:ext>
            </a:extLst>
          </p:cNvPr>
          <p:cNvSpPr>
            <a:spLocks noGrp="1"/>
          </p:cNvSpPr>
          <p:nvPr>
            <p:ph type="title"/>
          </p:nvPr>
        </p:nvSpPr>
        <p:spPr>
          <a:xfrm>
            <a:off x="983431" y="192515"/>
            <a:ext cx="11124485" cy="457200"/>
          </a:xfrm>
        </p:spPr>
        <p:txBody>
          <a:bodyPr/>
          <a:lstStyle/>
          <a:p>
            <a:r>
              <a:rPr lang="de-DE" dirty="0" err="1"/>
              <a:t>Example</a:t>
            </a:r>
            <a:r>
              <a:rPr lang="de-DE" dirty="0"/>
              <a:t> of SP B.2 </a:t>
            </a:r>
            <a:r>
              <a:rPr lang="de-DE" dirty="0" err="1"/>
              <a:t>Activities</a:t>
            </a:r>
            <a:r>
              <a:rPr lang="de-DE" dirty="0"/>
              <a:t> </a:t>
            </a:r>
            <a:br>
              <a:rPr lang="de-DE" dirty="0"/>
            </a:br>
            <a:r>
              <a:rPr lang="de-DE" dirty="0"/>
              <a:t>D018: </a:t>
            </a:r>
            <a:r>
              <a:rPr lang="en-US" sz="2600" dirty="0"/>
              <a:t>Elemental depth profiles on B samples exposed in </a:t>
            </a:r>
            <a:r>
              <a:rPr lang="en-US" sz="2600" dirty="0" err="1"/>
              <a:t>GyM</a:t>
            </a:r>
            <a:endParaRPr lang="de-DE" sz="2600" dirty="0"/>
          </a:p>
        </p:txBody>
      </p:sp>
      <p:sp>
        <p:nvSpPr>
          <p:cNvPr id="6" name="TextBox 5">
            <a:extLst>
              <a:ext uri="{FF2B5EF4-FFF2-40B4-BE49-F238E27FC236}">
                <a16:creationId xmlns:a16="http://schemas.microsoft.com/office/drawing/2014/main" id="{390542A2-0AEE-E2C9-C29D-1C937109DFE3}"/>
              </a:ext>
            </a:extLst>
          </p:cNvPr>
          <p:cNvSpPr txBox="1"/>
          <p:nvPr/>
        </p:nvSpPr>
        <p:spPr>
          <a:xfrm>
            <a:off x="0" y="6024634"/>
            <a:ext cx="1328377" cy="523220"/>
          </a:xfrm>
          <a:prstGeom prst="rect">
            <a:avLst/>
          </a:prstGeom>
          <a:noFill/>
        </p:spPr>
        <p:txBody>
          <a:bodyPr wrap="none" rtlCol="0">
            <a:spAutoFit/>
          </a:bodyPr>
          <a:lstStyle/>
          <a:p>
            <a:pPr algn="l"/>
            <a:r>
              <a:rPr lang="fi-FI" sz="2800" b="1" dirty="0"/>
              <a:t>CIEMAT</a:t>
            </a:r>
          </a:p>
        </p:txBody>
      </p:sp>
      <p:sp>
        <p:nvSpPr>
          <p:cNvPr id="7" name="Textfeld 4">
            <a:extLst>
              <a:ext uri="{FF2B5EF4-FFF2-40B4-BE49-F238E27FC236}">
                <a16:creationId xmlns:a16="http://schemas.microsoft.com/office/drawing/2014/main" id="{CE3A4D45-E8CA-9F37-6AE7-38E9EE91EE04}"/>
              </a:ext>
            </a:extLst>
          </p:cNvPr>
          <p:cNvSpPr txBox="1"/>
          <p:nvPr/>
        </p:nvSpPr>
        <p:spPr>
          <a:xfrm>
            <a:off x="107504" y="818498"/>
            <a:ext cx="12084496" cy="1934504"/>
          </a:xfrm>
          <a:prstGeom prst="rect">
            <a:avLst/>
          </a:prstGeom>
          <a:noFill/>
          <a:ln w="12700">
            <a:noFill/>
          </a:ln>
        </p:spPr>
        <p:txBody>
          <a:bodyPr wrap="square" rtlCol="0">
            <a:spAutoFit/>
          </a:bodyPr>
          <a:lstStyle/>
          <a:p>
            <a:pPr>
              <a:lnSpc>
                <a:spcPct val="113000"/>
              </a:lnSpc>
            </a:pPr>
            <a:r>
              <a:rPr lang="en-US"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dirty="0">
                <a:cs typeface="Arial" panose="020B0604020202020204" pitchFamily="34" charset="0"/>
              </a:rPr>
              <a:t>Check the layer has the desired composition and properties using SIMS – comparison to VTT results</a:t>
            </a:r>
          </a:p>
          <a:p>
            <a:pPr>
              <a:lnSpc>
                <a:spcPct val="113000"/>
              </a:lnSpc>
            </a:pPr>
            <a:r>
              <a:rPr lang="en-US" altLang="en-US" b="1" dirty="0">
                <a:solidFill>
                  <a:srgbClr val="0070C0"/>
                </a:solidFill>
                <a:cs typeface="Arial" panose="020B0604020202020204" pitchFamily="34" charset="0"/>
              </a:rPr>
              <a:t>2025 results summary</a:t>
            </a:r>
          </a:p>
          <a:p>
            <a:pPr marL="214313" indent="-214313">
              <a:lnSpc>
                <a:spcPct val="113000"/>
              </a:lnSpc>
              <a:buFont typeface="Wingdings" panose="05000000000000000000" pitchFamily="2" charset="2"/>
              <a:buChar char="§"/>
            </a:pPr>
            <a:r>
              <a:rPr lang="en-GB" altLang="en-US" dirty="0">
                <a:cs typeface="Arial" panose="020B0604020202020204" pitchFamily="34" charset="0"/>
              </a:rPr>
              <a:t>Boron signals have a strong matrix behaviour in our SIMS: B+O in pure boron layers, B in B+D films</a:t>
            </a:r>
          </a:p>
          <a:p>
            <a:pPr marL="214313" indent="-214313">
              <a:lnSpc>
                <a:spcPct val="113000"/>
              </a:lnSpc>
              <a:buFont typeface="Wingdings" panose="05000000000000000000" pitchFamily="2" charset="2"/>
              <a:buChar char="§"/>
            </a:pPr>
            <a:r>
              <a:rPr lang="en-GB" altLang="en-US" dirty="0">
                <a:cs typeface="Arial" panose="020B0604020202020204" pitchFamily="34" charset="0"/>
              </a:rPr>
              <a:t>No effect of air storage: B-related signals were practically the same after 1 or three months.</a:t>
            </a:r>
          </a:p>
          <a:p>
            <a:pPr marL="171450" indent="-171450">
              <a:buFont typeface="Wingdings" panose="05000000000000000000" pitchFamily="2" charset="2"/>
              <a:buChar char="§"/>
            </a:pPr>
            <a:endParaRPr lang="en-US" altLang="en-US" dirty="0">
              <a:cs typeface="Arial" panose="020B0604020202020204" pitchFamily="34" charset="0"/>
            </a:endParaRPr>
          </a:p>
        </p:txBody>
      </p:sp>
      <p:sp>
        <p:nvSpPr>
          <p:cNvPr id="8" name="CuadroTexto 15">
            <a:extLst>
              <a:ext uri="{FF2B5EF4-FFF2-40B4-BE49-F238E27FC236}">
                <a16:creationId xmlns:a16="http://schemas.microsoft.com/office/drawing/2014/main" id="{FD17E605-7264-DDA3-D9C6-FCF2EF8F7397}"/>
              </a:ext>
            </a:extLst>
          </p:cNvPr>
          <p:cNvSpPr txBox="1"/>
          <p:nvPr/>
        </p:nvSpPr>
        <p:spPr>
          <a:xfrm>
            <a:off x="300666" y="4834599"/>
            <a:ext cx="3989621" cy="307777"/>
          </a:xfrm>
          <a:prstGeom prst="rect">
            <a:avLst/>
          </a:prstGeom>
          <a:noFill/>
        </p:spPr>
        <p:txBody>
          <a:bodyPr wrap="square" rtlCol="0">
            <a:spAutoFit/>
          </a:bodyPr>
          <a:lstStyle/>
          <a:p>
            <a:r>
              <a:rPr lang="es-ES" sz="1400" b="1"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B+D </a:t>
            </a:r>
            <a:r>
              <a:rPr lang="es-ES" sz="1400" b="1"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on</a:t>
            </a:r>
            <a:r>
              <a:rPr lang="es-ES" sz="1400" b="1"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W</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a:t>
            </a:r>
            <a:r>
              <a:rPr lang="es-ES" sz="14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main</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a:t>
            </a:r>
            <a:r>
              <a:rPr lang="es-ES" sz="14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signal</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a:t>
            </a:r>
            <a:r>
              <a:rPr lang="es-ES" sz="14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is</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B (</a:t>
            </a:r>
            <a:r>
              <a:rPr lang="es-ES" sz="1400" i="1" dirty="0" err="1">
                <a:solidFill>
                  <a:schemeClr val="accent5">
                    <a:lumMod val="60000"/>
                    <a:lumOff val="40000"/>
                  </a:schemeClr>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pink</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a:t>
            </a:r>
            <a:endParaRPr lang="es-ES" sz="1400" dirty="0"/>
          </a:p>
        </p:txBody>
      </p:sp>
      <p:pic>
        <p:nvPicPr>
          <p:cNvPr id="9" name="Imagen 17">
            <a:extLst>
              <a:ext uri="{FF2B5EF4-FFF2-40B4-BE49-F238E27FC236}">
                <a16:creationId xmlns:a16="http://schemas.microsoft.com/office/drawing/2014/main" id="{66BB04F8-2FAE-E8A8-01B7-687615CB46AF}"/>
              </a:ext>
            </a:extLst>
          </p:cNvPr>
          <p:cNvPicPr>
            <a:picLocks noChangeAspect="1"/>
          </p:cNvPicPr>
          <p:nvPr/>
        </p:nvPicPr>
        <p:blipFill rotWithShape="1">
          <a:blip r:embed="rId2"/>
          <a:srcRect l="6323" t="13448" r="13058"/>
          <a:stretch/>
        </p:blipFill>
        <p:spPr>
          <a:xfrm>
            <a:off x="4290287" y="2726614"/>
            <a:ext cx="3718930" cy="1869510"/>
          </a:xfrm>
          <a:prstGeom prst="rect">
            <a:avLst/>
          </a:prstGeom>
        </p:spPr>
      </p:pic>
      <p:pic>
        <p:nvPicPr>
          <p:cNvPr id="10" name="Imagen 18">
            <a:extLst>
              <a:ext uri="{FF2B5EF4-FFF2-40B4-BE49-F238E27FC236}">
                <a16:creationId xmlns:a16="http://schemas.microsoft.com/office/drawing/2014/main" id="{50BC4F73-4382-C1E5-3E9D-80541B204CE9}"/>
              </a:ext>
            </a:extLst>
          </p:cNvPr>
          <p:cNvPicPr>
            <a:picLocks noChangeAspect="1"/>
          </p:cNvPicPr>
          <p:nvPr/>
        </p:nvPicPr>
        <p:blipFill rotWithShape="1">
          <a:blip r:embed="rId3"/>
          <a:srcRect l="6547" t="11393" r="6188"/>
          <a:stretch/>
        </p:blipFill>
        <p:spPr>
          <a:xfrm>
            <a:off x="182883" y="2736530"/>
            <a:ext cx="3779639" cy="1968202"/>
          </a:xfrm>
          <a:prstGeom prst="rect">
            <a:avLst/>
          </a:prstGeom>
        </p:spPr>
      </p:pic>
      <p:sp>
        <p:nvSpPr>
          <p:cNvPr id="11" name="CuadroTexto 19">
            <a:extLst>
              <a:ext uri="{FF2B5EF4-FFF2-40B4-BE49-F238E27FC236}">
                <a16:creationId xmlns:a16="http://schemas.microsoft.com/office/drawing/2014/main" id="{A967186C-D0E4-B8C0-2224-4B31945BD103}"/>
              </a:ext>
            </a:extLst>
          </p:cNvPr>
          <p:cNvSpPr txBox="1"/>
          <p:nvPr/>
        </p:nvSpPr>
        <p:spPr>
          <a:xfrm>
            <a:off x="4290287" y="4831633"/>
            <a:ext cx="3989621" cy="307777"/>
          </a:xfrm>
          <a:prstGeom prst="rect">
            <a:avLst/>
          </a:prstGeom>
          <a:noFill/>
        </p:spPr>
        <p:txBody>
          <a:bodyPr wrap="square" rtlCol="0">
            <a:spAutoFit/>
          </a:bodyPr>
          <a:lstStyle/>
          <a:p>
            <a:r>
              <a:rPr lang="es-ES" sz="1400" b="1"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Pure B </a:t>
            </a:r>
            <a:r>
              <a:rPr lang="es-ES" sz="1400" b="1"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on</a:t>
            </a:r>
            <a:r>
              <a:rPr lang="es-ES" sz="1400" b="1"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W</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a:t>
            </a:r>
            <a:r>
              <a:rPr lang="es-ES" sz="14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main</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a:t>
            </a:r>
            <a:r>
              <a:rPr lang="es-ES" sz="14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signal</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a:t>
            </a:r>
            <a:r>
              <a:rPr lang="es-ES" sz="14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is</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B-O (</a:t>
            </a:r>
            <a:r>
              <a:rPr lang="es-ES" sz="1400" i="1" dirty="0" err="1">
                <a:solidFill>
                  <a:srgbClr val="FFFF0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yellow</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a:t>
            </a:r>
            <a:endParaRPr lang="es-ES" sz="1400" dirty="0"/>
          </a:p>
        </p:txBody>
      </p:sp>
      <p:sp>
        <p:nvSpPr>
          <p:cNvPr id="12" name="CuadroTexto 22">
            <a:extLst>
              <a:ext uri="{FF2B5EF4-FFF2-40B4-BE49-F238E27FC236}">
                <a16:creationId xmlns:a16="http://schemas.microsoft.com/office/drawing/2014/main" id="{9FA96DD9-E8E3-1F24-33FC-939E800DD3FB}"/>
              </a:ext>
            </a:extLst>
          </p:cNvPr>
          <p:cNvSpPr txBox="1"/>
          <p:nvPr/>
        </p:nvSpPr>
        <p:spPr>
          <a:xfrm>
            <a:off x="8441264" y="4831632"/>
            <a:ext cx="3989621" cy="307777"/>
          </a:xfrm>
          <a:prstGeom prst="rect">
            <a:avLst/>
          </a:prstGeom>
          <a:noFill/>
        </p:spPr>
        <p:txBody>
          <a:bodyPr wrap="square" rtlCol="0">
            <a:spAutoFit/>
          </a:bodyPr>
          <a:lstStyle/>
          <a:p>
            <a:r>
              <a:rPr lang="es-ES" sz="1400" b="1"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Pure</a:t>
            </a:r>
            <a:r>
              <a:rPr lang="es-ES" sz="1400" b="1"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B discs</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a:t>
            </a:r>
            <a:r>
              <a:rPr lang="es-ES" sz="14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main</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a:t>
            </a:r>
            <a:r>
              <a:rPr lang="es-ES" sz="14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signal</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a:t>
            </a:r>
            <a:r>
              <a:rPr lang="es-ES" sz="1400" i="1" dirty="0" err="1">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is</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B-O (</a:t>
            </a:r>
            <a:r>
              <a:rPr lang="es-ES" sz="1400" i="1" dirty="0" err="1">
                <a:solidFill>
                  <a:srgbClr val="FFFF0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yellow</a:t>
            </a:r>
            <a:r>
              <a:rPr lang="es-ES" sz="1400" i="1" dirty="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a:t>
            </a:r>
            <a:endParaRPr lang="es-ES" sz="1400" dirty="0"/>
          </a:p>
        </p:txBody>
      </p:sp>
      <p:graphicFrame>
        <p:nvGraphicFramePr>
          <p:cNvPr id="13" name="Objeto 23">
            <a:extLst>
              <a:ext uri="{FF2B5EF4-FFF2-40B4-BE49-F238E27FC236}">
                <a16:creationId xmlns:a16="http://schemas.microsoft.com/office/drawing/2014/main" id="{A49FE8C8-4171-671F-ACF7-04094B0AAEB4}"/>
              </a:ext>
            </a:extLst>
          </p:cNvPr>
          <p:cNvGraphicFramePr>
            <a:graphicFrameLocks noChangeAspect="1"/>
          </p:cNvGraphicFramePr>
          <p:nvPr>
            <p:extLst>
              <p:ext uri="{D42A27DB-BD31-4B8C-83A1-F6EECF244321}">
                <p14:modId xmlns:p14="http://schemas.microsoft.com/office/powerpoint/2010/main" val="80652019"/>
              </p:ext>
            </p:extLst>
          </p:nvPr>
        </p:nvGraphicFramePr>
        <p:xfrm>
          <a:off x="8441264" y="2257152"/>
          <a:ext cx="3502664" cy="2447580"/>
        </p:xfrm>
        <a:graphic>
          <a:graphicData uri="http://schemas.openxmlformats.org/presentationml/2006/ole">
            <mc:AlternateContent xmlns:mc="http://schemas.openxmlformats.org/markup-compatibility/2006">
              <mc:Choice xmlns:v="urn:schemas-microsoft-com:vml" Requires="v">
                <p:oleObj name="Graph" r:id="rId4" imgW="4153680" imgH="2901600" progId="Origin50.Graph">
                  <p:embed/>
                </p:oleObj>
              </mc:Choice>
              <mc:Fallback>
                <p:oleObj name="Graph" r:id="rId4" imgW="4153680" imgH="2901600" progId="Origin50.Graph">
                  <p:embed/>
                  <p:pic>
                    <p:nvPicPr>
                      <p:cNvPr id="13" name="Objeto 23">
                        <a:extLst>
                          <a:ext uri="{FF2B5EF4-FFF2-40B4-BE49-F238E27FC236}">
                            <a16:creationId xmlns:a16="http://schemas.microsoft.com/office/drawing/2014/main" id="{A49FE8C8-4171-671F-ACF7-04094B0AAEB4}"/>
                          </a:ext>
                        </a:extLst>
                      </p:cNvPr>
                      <p:cNvPicPr/>
                      <p:nvPr/>
                    </p:nvPicPr>
                    <p:blipFill>
                      <a:blip r:embed="rId5"/>
                      <a:stretch>
                        <a:fillRect/>
                      </a:stretch>
                    </p:blipFill>
                    <p:spPr>
                      <a:xfrm>
                        <a:off x="8441264" y="2257152"/>
                        <a:ext cx="3502664" cy="244758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670FDDC8-36CA-ED62-9265-A43507E69F2F}"/>
              </a:ext>
            </a:extLst>
          </p:cNvPr>
          <p:cNvSpPr txBox="1"/>
          <p:nvPr/>
        </p:nvSpPr>
        <p:spPr>
          <a:xfrm>
            <a:off x="1902373" y="5710100"/>
            <a:ext cx="9524274" cy="400110"/>
          </a:xfrm>
          <a:prstGeom prst="rect">
            <a:avLst/>
          </a:prstGeom>
          <a:noFill/>
        </p:spPr>
        <p:txBody>
          <a:bodyPr wrap="none" rtlCol="0">
            <a:spAutoFit/>
          </a:bodyPr>
          <a:lstStyle/>
          <a:p>
            <a:pPr algn="l"/>
            <a:r>
              <a:rPr lang="fi-FI" sz="2000" b="1" dirty="0" err="1">
                <a:solidFill>
                  <a:srgbClr val="0070C0"/>
                </a:solidFill>
              </a:rPr>
              <a:t>Results</a:t>
            </a:r>
            <a:r>
              <a:rPr lang="fi-FI" sz="2000" b="1" dirty="0">
                <a:solidFill>
                  <a:srgbClr val="0070C0"/>
                </a:solidFill>
              </a:rPr>
              <a:t> </a:t>
            </a:r>
            <a:r>
              <a:rPr lang="fi-FI" sz="2000" b="1" dirty="0" err="1">
                <a:solidFill>
                  <a:srgbClr val="0070C0"/>
                </a:solidFill>
              </a:rPr>
              <a:t>need</a:t>
            </a:r>
            <a:r>
              <a:rPr lang="fi-FI" sz="2000" b="1" dirty="0">
                <a:solidFill>
                  <a:srgbClr val="0070C0"/>
                </a:solidFill>
              </a:rPr>
              <a:t> to </a:t>
            </a:r>
            <a:r>
              <a:rPr lang="fi-FI" sz="2000" b="1" dirty="0" err="1">
                <a:solidFill>
                  <a:srgbClr val="0070C0"/>
                </a:solidFill>
              </a:rPr>
              <a:t>be</a:t>
            </a:r>
            <a:r>
              <a:rPr lang="fi-FI" sz="2000" b="1" dirty="0">
                <a:solidFill>
                  <a:srgbClr val="0070C0"/>
                </a:solidFill>
              </a:rPr>
              <a:t> </a:t>
            </a:r>
            <a:r>
              <a:rPr lang="fi-FI" sz="2000" b="1" dirty="0" err="1">
                <a:solidFill>
                  <a:srgbClr val="0070C0"/>
                </a:solidFill>
              </a:rPr>
              <a:t>put</a:t>
            </a:r>
            <a:r>
              <a:rPr lang="fi-FI" sz="2000" b="1" dirty="0">
                <a:solidFill>
                  <a:srgbClr val="0070C0"/>
                </a:solidFill>
              </a:rPr>
              <a:t> into </a:t>
            </a:r>
            <a:r>
              <a:rPr lang="fi-FI" sz="2000" b="1" dirty="0" err="1">
                <a:solidFill>
                  <a:srgbClr val="0070C0"/>
                </a:solidFill>
              </a:rPr>
              <a:t>perspective</a:t>
            </a:r>
            <a:r>
              <a:rPr lang="fi-FI" sz="2000" b="1" dirty="0">
                <a:solidFill>
                  <a:srgbClr val="0070C0"/>
                </a:solidFill>
              </a:rPr>
              <a:t> </a:t>
            </a:r>
            <a:r>
              <a:rPr lang="fi-FI" sz="2000" b="1" dirty="0" err="1">
                <a:solidFill>
                  <a:srgbClr val="0070C0"/>
                </a:solidFill>
              </a:rPr>
              <a:t>against</a:t>
            </a:r>
            <a:r>
              <a:rPr lang="fi-FI" sz="2000" b="1" dirty="0">
                <a:solidFill>
                  <a:srgbClr val="0070C0"/>
                </a:solidFill>
              </a:rPr>
              <a:t> </a:t>
            </a:r>
            <a:r>
              <a:rPr lang="fi-FI" sz="2000" b="1" dirty="0" err="1">
                <a:solidFill>
                  <a:srgbClr val="0070C0"/>
                </a:solidFill>
              </a:rPr>
              <a:t>new</a:t>
            </a:r>
            <a:r>
              <a:rPr lang="fi-FI" sz="2000" b="1" dirty="0">
                <a:solidFill>
                  <a:srgbClr val="0070C0"/>
                </a:solidFill>
              </a:rPr>
              <a:t> </a:t>
            </a:r>
            <a:r>
              <a:rPr lang="fi-FI" sz="2000" b="1" dirty="0" err="1">
                <a:solidFill>
                  <a:srgbClr val="0070C0"/>
                </a:solidFill>
              </a:rPr>
              <a:t>findings</a:t>
            </a:r>
            <a:r>
              <a:rPr lang="fi-FI" sz="2000" b="1" dirty="0">
                <a:solidFill>
                  <a:srgbClr val="0070C0"/>
                </a:solidFill>
              </a:rPr>
              <a:t> and data </a:t>
            </a:r>
            <a:r>
              <a:rPr lang="fi-FI" sz="2000" b="1" dirty="0" err="1">
                <a:solidFill>
                  <a:srgbClr val="0070C0"/>
                </a:solidFill>
              </a:rPr>
              <a:t>by</a:t>
            </a:r>
            <a:r>
              <a:rPr lang="fi-FI" sz="2000" b="1" dirty="0">
                <a:solidFill>
                  <a:srgbClr val="0070C0"/>
                </a:solidFill>
              </a:rPr>
              <a:t> </a:t>
            </a:r>
            <a:r>
              <a:rPr lang="fi-FI" sz="2000" b="1" dirty="0" err="1">
                <a:solidFill>
                  <a:srgbClr val="0070C0"/>
                </a:solidFill>
              </a:rPr>
              <a:t>other</a:t>
            </a:r>
            <a:r>
              <a:rPr lang="fi-FI" sz="2000" b="1" dirty="0">
                <a:solidFill>
                  <a:srgbClr val="0070C0"/>
                </a:solidFill>
              </a:rPr>
              <a:t> </a:t>
            </a:r>
            <a:r>
              <a:rPr lang="fi-FI" sz="2000" b="1" dirty="0" err="1">
                <a:solidFill>
                  <a:srgbClr val="0070C0"/>
                </a:solidFill>
              </a:rPr>
              <a:t>methods</a:t>
            </a:r>
            <a:r>
              <a:rPr lang="fi-FI" sz="2000" b="1" dirty="0">
                <a:solidFill>
                  <a:srgbClr val="0070C0"/>
                </a:solidFill>
              </a:rPr>
              <a:t>!</a:t>
            </a:r>
          </a:p>
        </p:txBody>
      </p:sp>
    </p:spTree>
    <p:extLst>
      <p:ext uri="{BB962C8B-B14F-4D97-AF65-F5344CB8AC3E}">
        <p14:creationId xmlns:p14="http://schemas.microsoft.com/office/powerpoint/2010/main" val="2725688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B43CD-4756-6379-E550-149456BB46C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C11252-4D55-F8A4-CE7C-574EC29FE66A}"/>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dirty="0">
              <a:solidFill>
                <a:prstClr val="white"/>
              </a:solidFill>
            </a:endParaRPr>
          </a:p>
        </p:txBody>
      </p:sp>
      <p:sp>
        <p:nvSpPr>
          <p:cNvPr id="4" name="Footer Placeholder 3">
            <a:extLst>
              <a:ext uri="{FF2B5EF4-FFF2-40B4-BE49-F238E27FC236}">
                <a16:creationId xmlns:a16="http://schemas.microsoft.com/office/drawing/2014/main" id="{1A1A3035-8E9F-4AC8-C709-5ABA57CEAC22}"/>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itel 1">
            <a:extLst>
              <a:ext uri="{FF2B5EF4-FFF2-40B4-BE49-F238E27FC236}">
                <a16:creationId xmlns:a16="http://schemas.microsoft.com/office/drawing/2014/main" id="{7A95A216-318C-BAC7-1A36-0DA223A6A4A3}"/>
              </a:ext>
            </a:extLst>
          </p:cNvPr>
          <p:cNvSpPr>
            <a:spLocks noGrp="1"/>
          </p:cNvSpPr>
          <p:nvPr>
            <p:ph type="title"/>
          </p:nvPr>
        </p:nvSpPr>
        <p:spPr>
          <a:xfrm>
            <a:off x="983432" y="192515"/>
            <a:ext cx="9451776" cy="457200"/>
          </a:xfrm>
        </p:spPr>
        <p:txBody>
          <a:bodyPr/>
          <a:lstStyle/>
          <a:p>
            <a:r>
              <a:rPr lang="de-DE" dirty="0"/>
              <a:t>2026 Tasks and </a:t>
            </a:r>
            <a:r>
              <a:rPr lang="de-DE" dirty="0" err="1"/>
              <a:t>Deliverables</a:t>
            </a:r>
            <a:endParaRPr lang="de-DE" dirty="0"/>
          </a:p>
        </p:txBody>
      </p:sp>
      <p:sp>
        <p:nvSpPr>
          <p:cNvPr id="6" name="TextBox 5">
            <a:extLst>
              <a:ext uri="{FF2B5EF4-FFF2-40B4-BE49-F238E27FC236}">
                <a16:creationId xmlns:a16="http://schemas.microsoft.com/office/drawing/2014/main" id="{A4EB82D5-2F2F-6740-C9B5-E286A4CC3CC9}"/>
              </a:ext>
            </a:extLst>
          </p:cNvPr>
          <p:cNvSpPr txBox="1"/>
          <p:nvPr/>
        </p:nvSpPr>
        <p:spPr>
          <a:xfrm>
            <a:off x="231228" y="895762"/>
            <a:ext cx="11177752" cy="646331"/>
          </a:xfrm>
          <a:prstGeom prst="rect">
            <a:avLst/>
          </a:prstGeom>
          <a:noFill/>
        </p:spPr>
        <p:txBody>
          <a:bodyPr wrap="square" rtlCol="0">
            <a:spAutoFit/>
          </a:bodyPr>
          <a:lstStyle/>
          <a:p>
            <a:pPr algn="l"/>
            <a:r>
              <a:rPr lang="fi-FI" b="1" dirty="0"/>
              <a:t>SP B.3 </a:t>
            </a:r>
            <a:r>
              <a:rPr lang="en-US" b="1" dirty="0"/>
              <a:t>Provision of reference layers (B layers with D, W+B layers etc.) and compare with layers obtained from tokamak experiments with focus on the composition and structure</a:t>
            </a:r>
            <a:endParaRPr lang="fi-FI" b="1" dirty="0"/>
          </a:p>
        </p:txBody>
      </p:sp>
      <p:graphicFrame>
        <p:nvGraphicFramePr>
          <p:cNvPr id="2" name="Table 1">
            <a:extLst>
              <a:ext uri="{FF2B5EF4-FFF2-40B4-BE49-F238E27FC236}">
                <a16:creationId xmlns:a16="http://schemas.microsoft.com/office/drawing/2014/main" id="{0293A024-4980-3377-E7C1-657AD5E3FA0E}"/>
              </a:ext>
            </a:extLst>
          </p:cNvPr>
          <p:cNvGraphicFramePr>
            <a:graphicFrameLocks noGrp="1"/>
          </p:cNvGraphicFramePr>
          <p:nvPr>
            <p:extLst>
              <p:ext uri="{D42A27DB-BD31-4B8C-83A1-F6EECF244321}">
                <p14:modId xmlns:p14="http://schemas.microsoft.com/office/powerpoint/2010/main" val="3361175193"/>
              </p:ext>
            </p:extLst>
          </p:nvPr>
        </p:nvGraphicFramePr>
        <p:xfrm>
          <a:off x="360040" y="1705250"/>
          <a:ext cx="11600732" cy="2956720"/>
        </p:xfrm>
        <a:graphic>
          <a:graphicData uri="http://schemas.openxmlformats.org/drawingml/2006/table">
            <a:tbl>
              <a:tblPr firstRow="1" firstCol="1" bandRow="1">
                <a:tableStyleId>{5C22544A-7EE6-4342-B048-85BDC9FD1C3A}</a:tableStyleId>
              </a:tblPr>
              <a:tblGrid>
                <a:gridCol w="1531822">
                  <a:extLst>
                    <a:ext uri="{9D8B030D-6E8A-4147-A177-3AD203B41FA5}">
                      <a16:colId xmlns:a16="http://schemas.microsoft.com/office/drawing/2014/main" val="85227668"/>
                    </a:ext>
                  </a:extLst>
                </a:gridCol>
                <a:gridCol w="10068910">
                  <a:extLst>
                    <a:ext uri="{9D8B030D-6E8A-4147-A177-3AD203B41FA5}">
                      <a16:colId xmlns:a16="http://schemas.microsoft.com/office/drawing/2014/main" val="2874641989"/>
                    </a:ext>
                  </a:extLst>
                </a:gridCol>
              </a:tblGrid>
              <a:tr h="166408">
                <a:tc>
                  <a:txBody>
                    <a:bodyPr/>
                    <a:lstStyle/>
                    <a:p>
                      <a:pPr>
                        <a:lnSpc>
                          <a:spcPct val="115000"/>
                        </a:lnSpc>
                        <a:spcBef>
                          <a:spcPts val="240"/>
                        </a:spcBef>
                        <a:spcAft>
                          <a:spcPts val="240"/>
                        </a:spcAft>
                        <a:buNone/>
                        <a:tabLst>
                          <a:tab pos="-914400" algn="l"/>
                          <a:tab pos="228600" algn="l"/>
                        </a:tabLst>
                      </a:pPr>
                      <a:r>
                        <a:rPr lang="en-US" sz="1300" spc="-15">
                          <a:effectLst/>
                        </a:rPr>
                        <a:t>Deliverable ID</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300" spc="-15">
                          <a:effectLst/>
                        </a:rPr>
                        <a:t>Deliverable Title</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859139071"/>
                  </a:ext>
                </a:extLst>
              </a:tr>
              <a:tr h="166408">
                <a:tc>
                  <a:txBody>
                    <a:bodyPr/>
                    <a:lstStyle/>
                    <a:p>
                      <a:pPr>
                        <a:lnSpc>
                          <a:spcPct val="115000"/>
                        </a:lnSpc>
                        <a:spcBef>
                          <a:spcPts val="240"/>
                        </a:spcBef>
                        <a:spcAft>
                          <a:spcPts val="240"/>
                        </a:spcAft>
                        <a:buNone/>
                        <a:tabLst>
                          <a:tab pos="-914400" algn="l"/>
                          <a:tab pos="228600" algn="l"/>
                        </a:tabLst>
                      </a:pPr>
                      <a:r>
                        <a:rPr lang="en-US" sz="1300" spc="-15">
                          <a:effectLst/>
                        </a:rPr>
                        <a:t>D001</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buNone/>
                        <a:tabLst>
                          <a:tab pos="-914400" algn="l"/>
                          <a:tab pos="228600" algn="l"/>
                        </a:tabLst>
                      </a:pPr>
                      <a:r>
                        <a:rPr lang="en-US" sz="1300" spc="-15">
                          <a:effectLst/>
                        </a:rPr>
                        <a:t>Characterized W and B reference coatings for laboratory and linear-machine experiments – initial batches (ENEA)</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120079213"/>
                  </a:ext>
                </a:extLst>
              </a:tr>
              <a:tr h="166408">
                <a:tc>
                  <a:txBody>
                    <a:bodyPr/>
                    <a:lstStyle/>
                    <a:p>
                      <a:pPr>
                        <a:lnSpc>
                          <a:spcPct val="115000"/>
                        </a:lnSpc>
                        <a:spcBef>
                          <a:spcPts val="240"/>
                        </a:spcBef>
                        <a:spcAft>
                          <a:spcPts val="240"/>
                        </a:spcAft>
                        <a:buNone/>
                        <a:tabLst>
                          <a:tab pos="-914400" algn="l"/>
                          <a:tab pos="228600" algn="l"/>
                        </a:tabLst>
                      </a:pPr>
                      <a:r>
                        <a:rPr lang="en-US" sz="1300" spc="-15">
                          <a:effectLst/>
                        </a:rPr>
                        <a:t>D002</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300" spc="-15">
                          <a:effectLst/>
                        </a:rPr>
                        <a:t>Characterized B coatings for linear-machine experiments – initial batches (FZJ) </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133641493"/>
                  </a:ext>
                </a:extLst>
              </a:tr>
              <a:tr h="166408">
                <a:tc>
                  <a:txBody>
                    <a:bodyPr/>
                    <a:lstStyle/>
                    <a:p>
                      <a:pPr>
                        <a:lnSpc>
                          <a:spcPct val="115000"/>
                        </a:lnSpc>
                        <a:spcBef>
                          <a:spcPts val="240"/>
                        </a:spcBef>
                        <a:spcAft>
                          <a:spcPts val="240"/>
                        </a:spcAft>
                        <a:buNone/>
                        <a:tabLst>
                          <a:tab pos="-914400" algn="l"/>
                          <a:tab pos="228600" algn="l"/>
                        </a:tabLst>
                      </a:pPr>
                      <a:r>
                        <a:rPr lang="en-US" sz="1300" spc="-15">
                          <a:effectLst/>
                        </a:rPr>
                        <a:t>D003</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300" spc="-15">
                          <a:effectLst/>
                        </a:rPr>
                        <a:t>Characterized W reference coatings for laboratory and linear-machine experiments – initial batches (IAP)</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6087684"/>
                  </a:ext>
                </a:extLst>
              </a:tr>
              <a:tr h="166408">
                <a:tc>
                  <a:txBody>
                    <a:bodyPr/>
                    <a:lstStyle/>
                    <a:p>
                      <a:pPr>
                        <a:lnSpc>
                          <a:spcPct val="115000"/>
                        </a:lnSpc>
                        <a:spcBef>
                          <a:spcPts val="240"/>
                        </a:spcBef>
                        <a:spcAft>
                          <a:spcPts val="240"/>
                        </a:spcAft>
                        <a:buNone/>
                        <a:tabLst>
                          <a:tab pos="-914400" algn="l"/>
                          <a:tab pos="228600" algn="l"/>
                        </a:tabLst>
                      </a:pPr>
                      <a:r>
                        <a:rPr lang="en-US" sz="1300" spc="-15">
                          <a:effectLst/>
                        </a:rPr>
                        <a:t>D004</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300" spc="-15">
                          <a:effectLst/>
                        </a:rPr>
                        <a:t>Characterized B reference coatings for laboratory and linear-machine experiments and for permeation studies – initial batches (IAP)</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16349076"/>
                  </a:ext>
                </a:extLst>
              </a:tr>
              <a:tr h="166408">
                <a:tc>
                  <a:txBody>
                    <a:bodyPr/>
                    <a:lstStyle/>
                    <a:p>
                      <a:pPr>
                        <a:lnSpc>
                          <a:spcPct val="115000"/>
                        </a:lnSpc>
                        <a:spcBef>
                          <a:spcPts val="240"/>
                        </a:spcBef>
                        <a:spcAft>
                          <a:spcPts val="240"/>
                        </a:spcAft>
                        <a:buNone/>
                        <a:tabLst>
                          <a:tab pos="-914400" algn="l"/>
                          <a:tab pos="228600" algn="l"/>
                        </a:tabLst>
                      </a:pPr>
                      <a:r>
                        <a:rPr lang="en-US" sz="1300" spc="-15">
                          <a:effectLst/>
                        </a:rPr>
                        <a:t>D005</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300">
                          <a:effectLst/>
                        </a:rPr>
                        <a:t>Characterized B reference coatings for linear-machine experiments and oxidization studies – initial batches (VR)</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586029272"/>
                  </a:ext>
                </a:extLst>
              </a:tr>
              <a:tr h="166408">
                <a:tc>
                  <a:txBody>
                    <a:bodyPr/>
                    <a:lstStyle/>
                    <a:p>
                      <a:pPr>
                        <a:lnSpc>
                          <a:spcPct val="115000"/>
                        </a:lnSpc>
                        <a:spcBef>
                          <a:spcPts val="240"/>
                        </a:spcBef>
                        <a:spcAft>
                          <a:spcPts val="240"/>
                        </a:spcAft>
                        <a:buNone/>
                        <a:tabLst>
                          <a:tab pos="-914400" algn="l"/>
                          <a:tab pos="228600" algn="l"/>
                        </a:tabLst>
                      </a:pPr>
                      <a:r>
                        <a:rPr lang="en-US" sz="1300" spc="-15">
                          <a:effectLst/>
                        </a:rPr>
                        <a:t>D006</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300">
                          <a:effectLst/>
                        </a:rPr>
                        <a:t>Interim report on the characteristics of different B reference coatings with focus on retention and compositional properties (VTT)</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58150311"/>
                  </a:ext>
                </a:extLst>
              </a:tr>
              <a:tr h="310300">
                <a:tc>
                  <a:txBody>
                    <a:bodyPr/>
                    <a:lstStyle/>
                    <a:p>
                      <a:pPr>
                        <a:lnSpc>
                          <a:spcPct val="115000"/>
                        </a:lnSpc>
                        <a:spcBef>
                          <a:spcPts val="240"/>
                        </a:spcBef>
                        <a:spcAft>
                          <a:spcPts val="240"/>
                        </a:spcAft>
                        <a:buNone/>
                        <a:tabLst>
                          <a:tab pos="-914400" algn="l"/>
                          <a:tab pos="228600" algn="l"/>
                        </a:tabLst>
                      </a:pPr>
                      <a:r>
                        <a:rPr lang="en-US" sz="1300" spc="-15">
                          <a:effectLst/>
                        </a:rPr>
                        <a:t>D007</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300">
                          <a:effectLst/>
                        </a:rPr>
                        <a:t>Interim report on Raman characterization of the produced B and W reference layers with focus on their structural and chemical properties (CEA)</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74187904"/>
                  </a:ext>
                </a:extLst>
              </a:tr>
              <a:tr h="310300">
                <a:tc>
                  <a:txBody>
                    <a:bodyPr/>
                    <a:lstStyle/>
                    <a:p>
                      <a:pPr>
                        <a:lnSpc>
                          <a:spcPct val="115000"/>
                        </a:lnSpc>
                        <a:spcBef>
                          <a:spcPts val="240"/>
                        </a:spcBef>
                        <a:spcAft>
                          <a:spcPts val="240"/>
                        </a:spcAft>
                        <a:buNone/>
                        <a:tabLst>
                          <a:tab pos="-914400" algn="l"/>
                          <a:tab pos="228600" algn="l"/>
                        </a:tabLst>
                      </a:pPr>
                      <a:r>
                        <a:rPr lang="en-US" sz="1300" spc="-15">
                          <a:effectLst/>
                        </a:rPr>
                        <a:t>D008</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just">
                        <a:lnSpc>
                          <a:spcPct val="115000"/>
                        </a:lnSpc>
                        <a:spcAft>
                          <a:spcPts val="600"/>
                        </a:spcAft>
                        <a:buNone/>
                        <a:tabLst>
                          <a:tab pos="-914400" algn="l"/>
                        </a:tabLst>
                      </a:pPr>
                      <a:r>
                        <a:rPr lang="en-US" sz="1300" dirty="0">
                          <a:effectLst/>
                        </a:rPr>
                        <a:t>Interim report on microscopy investigations of the produced W and B reference layers with focus on their surface morphology (IPPLM)</a:t>
                      </a:r>
                      <a:endParaRPr lang="fi-FI" sz="13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46274682"/>
                  </a:ext>
                </a:extLst>
              </a:tr>
              <a:tr h="310300">
                <a:tc>
                  <a:txBody>
                    <a:bodyPr/>
                    <a:lstStyle/>
                    <a:p>
                      <a:pPr>
                        <a:lnSpc>
                          <a:spcPct val="115000"/>
                        </a:lnSpc>
                        <a:spcBef>
                          <a:spcPts val="240"/>
                        </a:spcBef>
                        <a:spcAft>
                          <a:spcPts val="240"/>
                        </a:spcAft>
                        <a:buNone/>
                        <a:tabLst>
                          <a:tab pos="-914400" algn="l"/>
                          <a:tab pos="228600" algn="l"/>
                        </a:tabLst>
                      </a:pPr>
                      <a:r>
                        <a:rPr lang="en-US" sz="1300" spc="-15">
                          <a:effectLst/>
                        </a:rPr>
                        <a:t>D009</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Aft>
                          <a:spcPts val="600"/>
                        </a:spcAft>
                        <a:buNone/>
                      </a:pPr>
                      <a:r>
                        <a:rPr lang="en-US" sz="1300">
                          <a:effectLst/>
                        </a:rPr>
                        <a:t>Interim report on the characteristics of the produced B and W reference layers with focus on their retention and permeation properties (JSI)</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040558029"/>
                  </a:ext>
                </a:extLst>
              </a:tr>
              <a:tr h="310300">
                <a:tc>
                  <a:txBody>
                    <a:bodyPr/>
                    <a:lstStyle/>
                    <a:p>
                      <a:pPr>
                        <a:lnSpc>
                          <a:spcPct val="115000"/>
                        </a:lnSpc>
                        <a:spcBef>
                          <a:spcPts val="240"/>
                        </a:spcBef>
                        <a:spcAft>
                          <a:spcPts val="240"/>
                        </a:spcAft>
                        <a:buNone/>
                        <a:tabLst>
                          <a:tab pos="-914400" algn="l"/>
                          <a:tab pos="228600" algn="l"/>
                        </a:tabLst>
                      </a:pPr>
                      <a:r>
                        <a:rPr lang="en-US" sz="1300" spc="-15">
                          <a:effectLst/>
                        </a:rPr>
                        <a:t>D010</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just">
                        <a:lnSpc>
                          <a:spcPct val="115000"/>
                        </a:lnSpc>
                        <a:spcAft>
                          <a:spcPts val="600"/>
                        </a:spcAft>
                        <a:buNone/>
                        <a:tabLst>
                          <a:tab pos="-914400" algn="l"/>
                        </a:tabLst>
                      </a:pPr>
                      <a:r>
                        <a:rPr lang="en-US" sz="1300">
                          <a:effectLst/>
                        </a:rPr>
                        <a:t>Interim report on the characteristics of the produced B and W reference layers with focus on mechanical and compositional properties (NCSRD)</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90856320"/>
                  </a:ext>
                </a:extLst>
              </a:tr>
              <a:tr h="166408">
                <a:tc>
                  <a:txBody>
                    <a:bodyPr/>
                    <a:lstStyle/>
                    <a:p>
                      <a:pPr>
                        <a:lnSpc>
                          <a:spcPct val="115000"/>
                        </a:lnSpc>
                        <a:spcBef>
                          <a:spcPts val="240"/>
                        </a:spcBef>
                        <a:spcAft>
                          <a:spcPts val="240"/>
                        </a:spcAft>
                        <a:buNone/>
                        <a:tabLst>
                          <a:tab pos="-914400" algn="l"/>
                          <a:tab pos="228600" algn="l"/>
                        </a:tabLst>
                      </a:pPr>
                      <a:r>
                        <a:rPr lang="en-US" sz="1300" spc="-15">
                          <a:effectLst/>
                        </a:rPr>
                        <a:t>D011</a:t>
                      </a:r>
                      <a:endParaRPr lang="fi-FI" sz="13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just">
                        <a:lnSpc>
                          <a:spcPct val="115000"/>
                        </a:lnSpc>
                        <a:spcAft>
                          <a:spcPts val="600"/>
                        </a:spcAft>
                        <a:buNone/>
                        <a:tabLst>
                          <a:tab pos="-914400" algn="l"/>
                        </a:tabLst>
                      </a:pPr>
                      <a:r>
                        <a:rPr lang="en-US" sz="1300" dirty="0">
                          <a:effectLst/>
                        </a:rPr>
                        <a:t>Elemental composition for the produced B and W reference layers – interim report (RBI)</a:t>
                      </a:r>
                      <a:endParaRPr lang="fi-FI" sz="13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60711341"/>
                  </a:ext>
                </a:extLst>
              </a:tr>
            </a:tbl>
          </a:graphicData>
        </a:graphic>
      </p:graphicFrame>
      <p:sp>
        <p:nvSpPr>
          <p:cNvPr id="9" name="TextBox 8">
            <a:extLst>
              <a:ext uri="{FF2B5EF4-FFF2-40B4-BE49-F238E27FC236}">
                <a16:creationId xmlns:a16="http://schemas.microsoft.com/office/drawing/2014/main" id="{43A0D3D9-9D8F-8A52-14B1-ED0507EF455F}"/>
              </a:ext>
            </a:extLst>
          </p:cNvPr>
          <p:cNvSpPr txBox="1"/>
          <p:nvPr/>
        </p:nvSpPr>
        <p:spPr>
          <a:xfrm>
            <a:off x="231228" y="4727749"/>
            <a:ext cx="11527160" cy="1754326"/>
          </a:xfrm>
          <a:prstGeom prst="rect">
            <a:avLst/>
          </a:prstGeom>
          <a:noFill/>
        </p:spPr>
        <p:txBody>
          <a:bodyPr wrap="square" rtlCol="0">
            <a:spAutoFit/>
          </a:bodyPr>
          <a:lstStyle/>
          <a:p>
            <a:pPr marL="457200" indent="-457200" algn="l">
              <a:buFont typeface="Arial" panose="020B0604020202020204" pitchFamily="34" charset="0"/>
              <a:buChar char="•"/>
            </a:pPr>
            <a:r>
              <a:rPr lang="fi-FI" dirty="0"/>
              <a:t>In 2026, </a:t>
            </a:r>
            <a:r>
              <a:rPr lang="fi-FI" dirty="0" err="1"/>
              <a:t>several</a:t>
            </a:r>
            <a:r>
              <a:rPr lang="fi-FI" dirty="0"/>
              <a:t> </a:t>
            </a:r>
            <a:r>
              <a:rPr lang="fi-FI" b="1" dirty="0">
                <a:solidFill>
                  <a:srgbClr val="FF0000"/>
                </a:solidFill>
              </a:rPr>
              <a:t>W- and B-</a:t>
            </a:r>
            <a:r>
              <a:rPr lang="fi-FI" b="1" dirty="0" err="1">
                <a:solidFill>
                  <a:srgbClr val="FF0000"/>
                </a:solidFill>
              </a:rPr>
              <a:t>based</a:t>
            </a:r>
            <a:r>
              <a:rPr lang="fi-FI" b="1" dirty="0">
                <a:solidFill>
                  <a:srgbClr val="FF0000"/>
                </a:solidFill>
              </a:rPr>
              <a:t> </a:t>
            </a:r>
            <a:r>
              <a:rPr lang="fi-FI" b="1" dirty="0" err="1">
                <a:solidFill>
                  <a:srgbClr val="FF0000"/>
                </a:solidFill>
              </a:rPr>
              <a:t>reference</a:t>
            </a:r>
            <a:r>
              <a:rPr lang="fi-FI" b="1" dirty="0">
                <a:solidFill>
                  <a:srgbClr val="FF0000"/>
                </a:solidFill>
              </a:rPr>
              <a:t> </a:t>
            </a:r>
            <a:r>
              <a:rPr lang="fi-FI" b="1" dirty="0" err="1">
                <a:solidFill>
                  <a:srgbClr val="FF0000"/>
                </a:solidFill>
              </a:rPr>
              <a:t>layers</a:t>
            </a:r>
            <a:r>
              <a:rPr lang="fi-FI" b="1" dirty="0">
                <a:solidFill>
                  <a:srgbClr val="FF0000"/>
                </a:solidFill>
              </a:rPr>
              <a:t> </a:t>
            </a:r>
            <a:r>
              <a:rPr lang="fi-FI" b="1" dirty="0" err="1">
                <a:solidFill>
                  <a:srgbClr val="FF0000"/>
                </a:solidFill>
              </a:rPr>
              <a:t>will</a:t>
            </a:r>
            <a:r>
              <a:rPr lang="fi-FI" b="1" dirty="0">
                <a:solidFill>
                  <a:srgbClr val="FF0000"/>
                </a:solidFill>
              </a:rPr>
              <a:t> </a:t>
            </a:r>
            <a:r>
              <a:rPr lang="fi-FI" b="1" dirty="0" err="1">
                <a:solidFill>
                  <a:srgbClr val="FF0000"/>
                </a:solidFill>
              </a:rPr>
              <a:t>be</a:t>
            </a:r>
            <a:r>
              <a:rPr lang="fi-FI" b="1" dirty="0">
                <a:solidFill>
                  <a:srgbClr val="FF0000"/>
                </a:solidFill>
              </a:rPr>
              <a:t> </a:t>
            </a:r>
            <a:r>
              <a:rPr lang="fi-FI" b="1" dirty="0" err="1">
                <a:solidFill>
                  <a:srgbClr val="FF0000"/>
                </a:solidFill>
              </a:rPr>
              <a:t>produced</a:t>
            </a:r>
            <a:r>
              <a:rPr lang="fi-FI" b="1" dirty="0">
                <a:solidFill>
                  <a:srgbClr val="FF0000"/>
                </a:solidFill>
              </a:rPr>
              <a:t> and </a:t>
            </a:r>
            <a:r>
              <a:rPr lang="fi-FI" b="1" dirty="0" err="1">
                <a:solidFill>
                  <a:srgbClr val="FF0000"/>
                </a:solidFill>
              </a:rPr>
              <a:t>characterized</a:t>
            </a:r>
            <a:r>
              <a:rPr lang="fi-FI" b="1" dirty="0">
                <a:solidFill>
                  <a:srgbClr val="FF0000"/>
                </a:solidFill>
              </a:rPr>
              <a:t> </a:t>
            </a:r>
            <a:r>
              <a:rPr lang="fi-FI" dirty="0"/>
              <a:t>for </a:t>
            </a:r>
            <a:r>
              <a:rPr lang="fi-FI" dirty="0" err="1"/>
              <a:t>their</a:t>
            </a:r>
            <a:r>
              <a:rPr lang="fi-FI" dirty="0"/>
              <a:t> </a:t>
            </a:r>
            <a:r>
              <a:rPr lang="fi-FI" dirty="0" err="1"/>
              <a:t>properties</a:t>
            </a:r>
            <a:r>
              <a:rPr lang="fi-FI" dirty="0"/>
              <a:t> – to </a:t>
            </a:r>
            <a:r>
              <a:rPr lang="fi-FI" dirty="0" err="1"/>
              <a:t>be</a:t>
            </a:r>
            <a:r>
              <a:rPr lang="fi-FI" dirty="0"/>
              <a:t> </a:t>
            </a:r>
            <a:r>
              <a:rPr lang="fi-FI" dirty="0" err="1"/>
              <a:t>further</a:t>
            </a:r>
            <a:r>
              <a:rPr lang="fi-FI" dirty="0"/>
              <a:t> </a:t>
            </a:r>
            <a:r>
              <a:rPr lang="fi-FI" dirty="0" err="1"/>
              <a:t>provided</a:t>
            </a:r>
            <a:r>
              <a:rPr lang="fi-FI" dirty="0"/>
              <a:t> in </a:t>
            </a:r>
            <a:r>
              <a:rPr lang="fi-FI" dirty="0" err="1"/>
              <a:t>experiments</a:t>
            </a:r>
            <a:r>
              <a:rPr lang="fi-FI" dirty="0"/>
              <a:t> </a:t>
            </a:r>
            <a:r>
              <a:rPr lang="fi-FI" dirty="0" err="1"/>
              <a:t>under</a:t>
            </a:r>
            <a:r>
              <a:rPr lang="fi-FI" dirty="0"/>
              <a:t> SP B.1/SP B.2 as </a:t>
            </a:r>
            <a:r>
              <a:rPr lang="fi-FI" dirty="0" err="1"/>
              <a:t>well</a:t>
            </a:r>
            <a:r>
              <a:rPr lang="fi-FI" dirty="0"/>
              <a:t> as SP A, SP C, SP F, and SP X</a:t>
            </a:r>
          </a:p>
          <a:p>
            <a:pPr marL="457200" indent="-457200" algn="l">
              <a:buFont typeface="Arial" panose="020B0604020202020204" pitchFamily="34" charset="0"/>
              <a:buChar char="•"/>
            </a:pPr>
            <a:r>
              <a:rPr lang="fi-FI" dirty="0" err="1"/>
              <a:t>Different</a:t>
            </a:r>
            <a:r>
              <a:rPr lang="fi-FI" dirty="0"/>
              <a:t> </a:t>
            </a:r>
            <a:r>
              <a:rPr lang="fi-FI" dirty="0" err="1"/>
              <a:t>from</a:t>
            </a:r>
            <a:r>
              <a:rPr lang="fi-FI" dirty="0"/>
              <a:t> 2021-2025, </a:t>
            </a:r>
            <a:r>
              <a:rPr lang="fi-FI" dirty="0" err="1"/>
              <a:t>the</a:t>
            </a:r>
            <a:r>
              <a:rPr lang="fi-FI" dirty="0"/>
              <a:t> B </a:t>
            </a:r>
            <a:r>
              <a:rPr lang="fi-FI" dirty="0" err="1"/>
              <a:t>layers</a:t>
            </a:r>
            <a:r>
              <a:rPr lang="fi-FI" dirty="0"/>
              <a:t> </a:t>
            </a:r>
            <a:r>
              <a:rPr lang="fi-FI" dirty="0" err="1"/>
              <a:t>will</a:t>
            </a:r>
            <a:r>
              <a:rPr lang="fi-FI" dirty="0"/>
              <a:t> </a:t>
            </a:r>
            <a:r>
              <a:rPr lang="fi-FI" dirty="0" err="1"/>
              <a:t>exhibit</a:t>
            </a:r>
            <a:r>
              <a:rPr lang="fi-FI" dirty="0"/>
              <a:t> </a:t>
            </a:r>
            <a:r>
              <a:rPr lang="fi-FI" b="1" dirty="0" err="1">
                <a:solidFill>
                  <a:srgbClr val="0070C0"/>
                </a:solidFill>
              </a:rPr>
              <a:t>more</a:t>
            </a:r>
            <a:r>
              <a:rPr lang="fi-FI" b="1" dirty="0">
                <a:solidFill>
                  <a:srgbClr val="0070C0"/>
                </a:solidFill>
              </a:rPr>
              <a:t> </a:t>
            </a:r>
            <a:r>
              <a:rPr lang="fi-FI" b="1" dirty="0" err="1">
                <a:solidFill>
                  <a:srgbClr val="0070C0"/>
                </a:solidFill>
              </a:rPr>
              <a:t>complex</a:t>
            </a:r>
            <a:r>
              <a:rPr lang="fi-FI" b="1" dirty="0">
                <a:solidFill>
                  <a:srgbClr val="0070C0"/>
                </a:solidFill>
              </a:rPr>
              <a:t> </a:t>
            </a:r>
            <a:r>
              <a:rPr lang="fi-FI" b="1" dirty="0" err="1">
                <a:solidFill>
                  <a:srgbClr val="0070C0"/>
                </a:solidFill>
              </a:rPr>
              <a:t>compositions</a:t>
            </a:r>
            <a:r>
              <a:rPr lang="fi-FI" b="1" dirty="0">
                <a:solidFill>
                  <a:srgbClr val="0070C0"/>
                </a:solidFill>
              </a:rPr>
              <a:t> </a:t>
            </a:r>
            <a:r>
              <a:rPr lang="fi-FI" dirty="0"/>
              <a:t>(</a:t>
            </a:r>
            <a:r>
              <a:rPr lang="fi-FI" dirty="0" err="1"/>
              <a:t>mixed</a:t>
            </a:r>
            <a:r>
              <a:rPr lang="fi-FI" dirty="0"/>
              <a:t> W+B </a:t>
            </a:r>
            <a:r>
              <a:rPr lang="fi-FI" dirty="0" err="1"/>
              <a:t>layers</a:t>
            </a:r>
            <a:r>
              <a:rPr lang="fi-FI" dirty="0"/>
              <a:t>, D and </a:t>
            </a:r>
            <a:r>
              <a:rPr lang="fi-FI" dirty="0" err="1"/>
              <a:t>seeding</a:t>
            </a:r>
            <a:r>
              <a:rPr lang="fi-FI" dirty="0"/>
              <a:t> </a:t>
            </a:r>
            <a:r>
              <a:rPr lang="fi-FI" dirty="0" err="1"/>
              <a:t>impurity</a:t>
            </a:r>
            <a:r>
              <a:rPr lang="fi-FI" dirty="0"/>
              <a:t> </a:t>
            </a:r>
            <a:r>
              <a:rPr lang="fi-FI" dirty="0" err="1"/>
              <a:t>inclusions</a:t>
            </a:r>
            <a:r>
              <a:rPr lang="fi-FI" dirty="0"/>
              <a:t>)</a:t>
            </a:r>
          </a:p>
          <a:p>
            <a:pPr marL="457200" indent="-457200" algn="l">
              <a:buFont typeface="Arial" panose="020B0604020202020204" pitchFamily="34" charset="0"/>
              <a:buChar char="•"/>
            </a:pPr>
            <a:r>
              <a:rPr lang="fi-FI" dirty="0" err="1"/>
              <a:t>Concerning</a:t>
            </a:r>
            <a:r>
              <a:rPr lang="fi-FI" dirty="0"/>
              <a:t> </a:t>
            </a:r>
            <a:r>
              <a:rPr lang="fi-FI" dirty="0" err="1"/>
              <a:t>the</a:t>
            </a:r>
            <a:r>
              <a:rPr lang="fi-FI" dirty="0"/>
              <a:t> W </a:t>
            </a:r>
            <a:r>
              <a:rPr lang="fi-FI" dirty="0" err="1"/>
              <a:t>layers</a:t>
            </a:r>
            <a:r>
              <a:rPr lang="fi-FI" dirty="0"/>
              <a:t>, </a:t>
            </a:r>
            <a:r>
              <a:rPr lang="fi-FI" dirty="0" err="1"/>
              <a:t>the</a:t>
            </a:r>
            <a:r>
              <a:rPr lang="fi-FI" dirty="0"/>
              <a:t> </a:t>
            </a:r>
            <a:r>
              <a:rPr lang="fi-FI" dirty="0" err="1"/>
              <a:t>focus</a:t>
            </a:r>
            <a:r>
              <a:rPr lang="fi-FI" dirty="0"/>
              <a:t> </a:t>
            </a:r>
            <a:r>
              <a:rPr lang="fi-FI" dirty="0" err="1"/>
              <a:t>will</a:t>
            </a:r>
            <a:r>
              <a:rPr lang="fi-FI" dirty="0"/>
              <a:t> </a:t>
            </a:r>
            <a:r>
              <a:rPr lang="fi-FI" dirty="0" err="1"/>
              <a:t>be</a:t>
            </a:r>
            <a:r>
              <a:rPr lang="fi-FI" dirty="0"/>
              <a:t> on </a:t>
            </a:r>
            <a:r>
              <a:rPr lang="fi-FI" b="1" dirty="0" err="1">
                <a:solidFill>
                  <a:srgbClr val="FF0000"/>
                </a:solidFill>
              </a:rPr>
              <a:t>layers</a:t>
            </a:r>
            <a:r>
              <a:rPr lang="fi-FI" b="1" dirty="0">
                <a:solidFill>
                  <a:srgbClr val="FF0000"/>
                </a:solidFill>
              </a:rPr>
              <a:t> </a:t>
            </a:r>
            <a:r>
              <a:rPr lang="fi-FI" b="1" dirty="0" err="1">
                <a:solidFill>
                  <a:srgbClr val="FF0000"/>
                </a:solidFill>
              </a:rPr>
              <a:t>simulating</a:t>
            </a:r>
            <a:r>
              <a:rPr lang="fi-FI" b="1" dirty="0">
                <a:solidFill>
                  <a:srgbClr val="FF0000"/>
                </a:solidFill>
              </a:rPr>
              <a:t> </a:t>
            </a:r>
            <a:r>
              <a:rPr lang="fi-FI" b="1" dirty="0" err="1">
                <a:solidFill>
                  <a:srgbClr val="FF0000"/>
                </a:solidFill>
              </a:rPr>
              <a:t>re-deposits</a:t>
            </a:r>
            <a:r>
              <a:rPr lang="fi-FI" b="1" dirty="0">
                <a:solidFill>
                  <a:srgbClr val="FF0000"/>
                </a:solidFill>
              </a:rPr>
              <a:t> </a:t>
            </a:r>
            <a:r>
              <a:rPr lang="fi-FI" dirty="0"/>
              <a:t>– in 2021-2025, </a:t>
            </a:r>
            <a:r>
              <a:rPr lang="fi-FI" dirty="0" err="1"/>
              <a:t>virgin</a:t>
            </a:r>
            <a:r>
              <a:rPr lang="fi-FI" dirty="0"/>
              <a:t> W </a:t>
            </a:r>
            <a:r>
              <a:rPr lang="fi-FI" dirty="0" err="1"/>
              <a:t>coatings</a:t>
            </a:r>
            <a:r>
              <a:rPr lang="fi-FI" dirty="0"/>
              <a:t> as </a:t>
            </a:r>
            <a:r>
              <a:rPr lang="fi-FI" dirty="0" err="1"/>
              <a:t>well</a:t>
            </a:r>
            <a:r>
              <a:rPr lang="fi-FI" dirty="0"/>
              <a:t> as W </a:t>
            </a:r>
            <a:r>
              <a:rPr lang="fi-FI" dirty="0" err="1"/>
              <a:t>co-deposits</a:t>
            </a:r>
            <a:r>
              <a:rPr lang="fi-FI" dirty="0"/>
              <a:t> </a:t>
            </a:r>
            <a:r>
              <a:rPr lang="fi-FI" dirty="0" err="1"/>
              <a:t>were</a:t>
            </a:r>
            <a:r>
              <a:rPr lang="fi-FI" dirty="0"/>
              <a:t> </a:t>
            </a:r>
            <a:r>
              <a:rPr lang="fi-FI" dirty="0" err="1"/>
              <a:t>produced</a:t>
            </a:r>
            <a:endParaRPr lang="fi-FI" dirty="0"/>
          </a:p>
        </p:txBody>
      </p:sp>
    </p:spTree>
    <p:extLst>
      <p:ext uri="{BB962C8B-B14F-4D97-AF65-F5344CB8AC3E}">
        <p14:creationId xmlns:p14="http://schemas.microsoft.com/office/powerpoint/2010/main" val="3928959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A14AAE-5AFE-BEBE-784A-8712F5A84A8A}"/>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dirty="0">
              <a:solidFill>
                <a:prstClr val="white"/>
              </a:solidFill>
            </a:endParaRPr>
          </a:p>
        </p:txBody>
      </p:sp>
      <p:sp>
        <p:nvSpPr>
          <p:cNvPr id="4" name="Footer Placeholder 3">
            <a:extLst>
              <a:ext uri="{FF2B5EF4-FFF2-40B4-BE49-F238E27FC236}">
                <a16:creationId xmlns:a16="http://schemas.microsoft.com/office/drawing/2014/main" id="{DA61D9FC-2690-0358-1DC5-82F7FAE392FA}"/>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6" name="Titel 1">
            <a:extLst>
              <a:ext uri="{FF2B5EF4-FFF2-40B4-BE49-F238E27FC236}">
                <a16:creationId xmlns:a16="http://schemas.microsoft.com/office/drawing/2014/main" id="{C7C0B5D8-2556-0123-F28D-6E3E2BC45E3A}"/>
              </a:ext>
            </a:extLst>
          </p:cNvPr>
          <p:cNvSpPr>
            <a:spLocks noGrp="1"/>
          </p:cNvSpPr>
          <p:nvPr>
            <p:ph type="title"/>
          </p:nvPr>
        </p:nvSpPr>
        <p:spPr>
          <a:xfrm>
            <a:off x="983431" y="192515"/>
            <a:ext cx="11124485" cy="457200"/>
          </a:xfrm>
        </p:spPr>
        <p:txBody>
          <a:bodyPr/>
          <a:lstStyle/>
          <a:p>
            <a:r>
              <a:rPr lang="de-DE" dirty="0" err="1"/>
              <a:t>Example</a:t>
            </a:r>
            <a:r>
              <a:rPr lang="de-DE" dirty="0"/>
              <a:t> of SP B.3 </a:t>
            </a:r>
            <a:r>
              <a:rPr lang="de-DE" dirty="0" err="1"/>
              <a:t>Activities</a:t>
            </a:r>
            <a:r>
              <a:rPr lang="de-DE" dirty="0"/>
              <a:t> </a:t>
            </a:r>
            <a:br>
              <a:rPr lang="de-DE" dirty="0"/>
            </a:br>
            <a:r>
              <a:rPr lang="de-DE" dirty="0"/>
              <a:t>D001: </a:t>
            </a:r>
            <a:r>
              <a:rPr lang="en-US" sz="2600" dirty="0"/>
              <a:t>Production of B and W reference layers for SP B.1 experiments</a:t>
            </a:r>
            <a:endParaRPr lang="de-DE" sz="2600" dirty="0"/>
          </a:p>
        </p:txBody>
      </p:sp>
      <p:sp>
        <p:nvSpPr>
          <p:cNvPr id="7" name="CasellaDiTesto 4">
            <a:extLst>
              <a:ext uri="{FF2B5EF4-FFF2-40B4-BE49-F238E27FC236}">
                <a16:creationId xmlns:a16="http://schemas.microsoft.com/office/drawing/2014/main" id="{333E4D5D-EC46-241E-ABF3-E6A8578E3A64}"/>
              </a:ext>
            </a:extLst>
          </p:cNvPr>
          <p:cNvSpPr txBox="1"/>
          <p:nvPr/>
        </p:nvSpPr>
        <p:spPr>
          <a:xfrm>
            <a:off x="226193" y="968978"/>
            <a:ext cx="6836759" cy="5064848"/>
          </a:xfrm>
          <a:prstGeom prst="rect">
            <a:avLst/>
          </a:prstGeom>
          <a:noFill/>
        </p:spPr>
        <p:txBody>
          <a:bodyPr wrap="square" rtlCol="0">
            <a:spAutoFit/>
          </a:bodyPr>
          <a:lstStyle/>
          <a:p>
            <a:pPr>
              <a:lnSpc>
                <a:spcPct val="112999"/>
              </a:lnSpc>
            </a:pPr>
            <a:r>
              <a:rPr lang="en-GB" altLang="en-US" b="1" dirty="0">
                <a:solidFill>
                  <a:srgbClr val="FF0000"/>
                </a:solidFill>
                <a:cs typeface="Arial"/>
              </a:rPr>
              <a:t>Production plan for 2026:</a:t>
            </a:r>
          </a:p>
          <a:p>
            <a:pPr marL="285750" indent="-285750">
              <a:lnSpc>
                <a:spcPct val="112999"/>
              </a:lnSpc>
              <a:buFont typeface="Arial" panose="020B0604020202020204" pitchFamily="34" charset="0"/>
              <a:buChar char="•"/>
            </a:pPr>
            <a:r>
              <a:rPr lang="en-GB" altLang="en-US" b="1" dirty="0">
                <a:cs typeface="Arial"/>
              </a:rPr>
              <a:t>Compact</a:t>
            </a:r>
            <a:r>
              <a:rPr lang="en-GB" altLang="en-US" dirty="0">
                <a:cs typeface="Arial"/>
              </a:rPr>
              <a:t> B, B-O, B-O-N and B-W coatings produced via nanosecond Pulsed Laser Deposition (PLD), from 100 nm/s to µm/s</a:t>
            </a:r>
          </a:p>
          <a:p>
            <a:pPr marL="285750" indent="-285750">
              <a:lnSpc>
                <a:spcPct val="112999"/>
              </a:lnSpc>
              <a:buFont typeface="Arial" panose="020B0604020202020204" pitchFamily="34" charset="0"/>
              <a:buChar char="•"/>
            </a:pPr>
            <a:r>
              <a:rPr lang="en-GB" altLang="en-US" b="1" dirty="0">
                <a:cs typeface="Arial"/>
              </a:rPr>
              <a:t>Thin compact </a:t>
            </a:r>
            <a:r>
              <a:rPr lang="en-GB" altLang="en-US" dirty="0">
                <a:cs typeface="Arial"/>
              </a:rPr>
              <a:t>B produced by RF-MS </a:t>
            </a:r>
          </a:p>
          <a:p>
            <a:pPr marL="285750" indent="-285750">
              <a:lnSpc>
                <a:spcPct val="112999"/>
              </a:lnSpc>
              <a:buFont typeface="Arial" panose="020B0604020202020204" pitchFamily="34" charset="0"/>
              <a:buChar char="•"/>
            </a:pPr>
            <a:r>
              <a:rPr lang="en-GB" altLang="en-US" b="1" dirty="0">
                <a:cs typeface="Arial" panose="020B0604020202020204" pitchFamily="34" charset="0"/>
              </a:rPr>
              <a:t>Porous</a:t>
            </a:r>
            <a:r>
              <a:rPr lang="en-GB" altLang="en-US" dirty="0">
                <a:cs typeface="Arial" panose="020B0604020202020204" pitchFamily="34" charset="0"/>
              </a:rPr>
              <a:t> B and B-W coatings ranging from rough to dusty with thicknesses from 100s nm to several </a:t>
            </a:r>
            <a:r>
              <a:rPr lang="en-GB" altLang="en-US" dirty="0">
                <a:cs typeface="Arial"/>
              </a:rPr>
              <a:t>µm/s via femtosecond Pulsed Laser Deposition</a:t>
            </a:r>
          </a:p>
          <a:p>
            <a:pPr marL="285750" indent="-285750">
              <a:lnSpc>
                <a:spcPct val="112999"/>
              </a:lnSpc>
              <a:buFont typeface="Arial" panose="020B0604020202020204" pitchFamily="34" charset="0"/>
              <a:buChar char="•"/>
            </a:pPr>
            <a:r>
              <a:rPr lang="en-GB" altLang="en-US" dirty="0">
                <a:cs typeface="Arial"/>
              </a:rPr>
              <a:t>Possibility to grow multilayer systems</a:t>
            </a:r>
          </a:p>
          <a:p>
            <a:pPr marL="285750" indent="-285750">
              <a:lnSpc>
                <a:spcPct val="112999"/>
              </a:lnSpc>
              <a:buFont typeface="Arial" panose="020B0604020202020204" pitchFamily="34" charset="0"/>
              <a:buChar char="•"/>
            </a:pPr>
            <a:r>
              <a:rPr lang="en-GB" altLang="en-US" dirty="0">
                <a:cs typeface="Arial"/>
              </a:rPr>
              <a:t>Different kinds of W (Nanocolumnar W, compact W and porous W-O) to support LIBS studies (SP X)</a:t>
            </a:r>
            <a:endParaRPr lang="en-GB" altLang="en-US" dirty="0">
              <a:cs typeface="Arial" panose="020B0604020202020204" pitchFamily="34" charset="0"/>
            </a:endParaRPr>
          </a:p>
          <a:p>
            <a:pPr>
              <a:lnSpc>
                <a:spcPct val="112999"/>
              </a:lnSpc>
            </a:pPr>
            <a:endParaRPr lang="en-GB" altLang="en-US" dirty="0">
              <a:cs typeface="Arial"/>
            </a:endParaRPr>
          </a:p>
          <a:p>
            <a:pPr>
              <a:lnSpc>
                <a:spcPct val="112999"/>
              </a:lnSpc>
            </a:pPr>
            <a:r>
              <a:rPr lang="en-GB" altLang="en-US" dirty="0">
                <a:cs typeface="Arial"/>
              </a:rPr>
              <a:t>Boron coatings can be used in LPDs to study </a:t>
            </a:r>
            <a:r>
              <a:rPr lang="en-GB" altLang="en-US" b="1" dirty="0">
                <a:solidFill>
                  <a:srgbClr val="0070C0"/>
                </a:solidFill>
                <a:cs typeface="Arial"/>
              </a:rPr>
              <a:t>erosion yield as a function of morphology, porosity and composition</a:t>
            </a:r>
            <a:r>
              <a:rPr lang="en-GB" altLang="en-US" dirty="0">
                <a:cs typeface="Arial"/>
              </a:rPr>
              <a:t>. There is also the interest in thick B coatings for permeation studies (JSI)</a:t>
            </a:r>
          </a:p>
          <a:p>
            <a:pPr>
              <a:lnSpc>
                <a:spcPct val="112999"/>
              </a:lnSpc>
            </a:pPr>
            <a:endParaRPr lang="en-GB" altLang="en-US" dirty="0">
              <a:cs typeface="Arial" panose="020B0604020202020204" pitchFamily="34" charset="0"/>
            </a:endParaRPr>
          </a:p>
          <a:p>
            <a:pPr marL="285750" indent="-285750">
              <a:buFont typeface="Arial" panose="020B0604020202020204" pitchFamily="34" charset="0"/>
              <a:buChar char="•"/>
            </a:pPr>
            <a:endParaRPr lang="it-IT" dirty="0"/>
          </a:p>
        </p:txBody>
      </p:sp>
      <p:pic>
        <p:nvPicPr>
          <p:cNvPr id="8" name="Immagine 2" descr="Immagine che contiene schermata, spazio, Universo, Oggetto astronomico&#10;&#10;Il contenuto generato dall&amp;#39;IA potrebbe non essere corretto.">
            <a:extLst>
              <a:ext uri="{FF2B5EF4-FFF2-40B4-BE49-F238E27FC236}">
                <a16:creationId xmlns:a16="http://schemas.microsoft.com/office/drawing/2014/main" id="{D38F6FE1-2CE1-ED38-A5B8-F524DFED9502}"/>
              </a:ext>
            </a:extLst>
          </p:cNvPr>
          <p:cNvPicPr>
            <a:picLocks noChangeAspect="1"/>
          </p:cNvPicPr>
          <p:nvPr/>
        </p:nvPicPr>
        <p:blipFill>
          <a:blip r:embed="rId2"/>
          <a:srcRect l="1126" t="-100" r="28" b="14523"/>
          <a:stretch>
            <a:fillRect/>
          </a:stretch>
        </p:blipFill>
        <p:spPr>
          <a:xfrm>
            <a:off x="8342237" y="969613"/>
            <a:ext cx="3450426" cy="2175722"/>
          </a:xfrm>
          <a:prstGeom prst="rect">
            <a:avLst/>
          </a:prstGeom>
        </p:spPr>
      </p:pic>
      <p:pic>
        <p:nvPicPr>
          <p:cNvPr id="9" name="Immagine 3" descr="Immagine che contiene schermata, testo, lastra dei raggi X&#10;&#10;Il contenuto generato dall&amp;#39;IA potrebbe non essere corretto.">
            <a:extLst>
              <a:ext uri="{FF2B5EF4-FFF2-40B4-BE49-F238E27FC236}">
                <a16:creationId xmlns:a16="http://schemas.microsoft.com/office/drawing/2014/main" id="{06D79107-B76D-AA63-8245-C8D4255088FB}"/>
              </a:ext>
            </a:extLst>
          </p:cNvPr>
          <p:cNvPicPr>
            <a:picLocks noChangeAspect="1"/>
          </p:cNvPicPr>
          <p:nvPr/>
        </p:nvPicPr>
        <p:blipFill>
          <a:blip r:embed="rId3"/>
          <a:srcRect l="50019" t="415" r="103" b="14420"/>
          <a:stretch>
            <a:fillRect/>
          </a:stretch>
        </p:blipFill>
        <p:spPr>
          <a:xfrm>
            <a:off x="10061861" y="968978"/>
            <a:ext cx="1732074" cy="2172976"/>
          </a:xfrm>
          <a:prstGeom prst="rect">
            <a:avLst/>
          </a:prstGeom>
        </p:spPr>
      </p:pic>
      <p:cxnSp>
        <p:nvCxnSpPr>
          <p:cNvPr id="10" name="Connettore 2 6">
            <a:extLst>
              <a:ext uri="{FF2B5EF4-FFF2-40B4-BE49-F238E27FC236}">
                <a16:creationId xmlns:a16="http://schemas.microsoft.com/office/drawing/2014/main" id="{8BA06B22-597C-ED6D-DE2C-9172E00AC7C6}"/>
              </a:ext>
            </a:extLst>
          </p:cNvPr>
          <p:cNvCxnSpPr/>
          <p:nvPr/>
        </p:nvCxnSpPr>
        <p:spPr>
          <a:xfrm>
            <a:off x="8454623" y="2927744"/>
            <a:ext cx="682911" cy="5326"/>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CasellaDiTesto 7">
            <a:extLst>
              <a:ext uri="{FF2B5EF4-FFF2-40B4-BE49-F238E27FC236}">
                <a16:creationId xmlns:a16="http://schemas.microsoft.com/office/drawing/2014/main" id="{E5CC760B-770B-F0E1-0AD0-4C3CEA17D109}"/>
              </a:ext>
            </a:extLst>
          </p:cNvPr>
          <p:cNvSpPr txBox="1"/>
          <p:nvPr/>
        </p:nvSpPr>
        <p:spPr>
          <a:xfrm>
            <a:off x="8248259" y="2562469"/>
            <a:ext cx="10850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dirty="0">
                <a:solidFill>
                  <a:srgbClr val="FFFFFF"/>
                </a:solidFill>
              </a:rPr>
              <a:t>500 nm</a:t>
            </a:r>
          </a:p>
        </p:txBody>
      </p:sp>
      <p:cxnSp>
        <p:nvCxnSpPr>
          <p:cNvPr id="12" name="Connettore 2 11">
            <a:extLst>
              <a:ext uri="{FF2B5EF4-FFF2-40B4-BE49-F238E27FC236}">
                <a16:creationId xmlns:a16="http://schemas.microsoft.com/office/drawing/2014/main" id="{71B445ED-6226-13D2-398F-809DAAE67C6A}"/>
              </a:ext>
            </a:extLst>
          </p:cNvPr>
          <p:cNvCxnSpPr>
            <a:cxnSpLocks/>
          </p:cNvCxnSpPr>
          <p:nvPr/>
        </p:nvCxnSpPr>
        <p:spPr>
          <a:xfrm flipH="1" flipV="1">
            <a:off x="10395737" y="1786113"/>
            <a:ext cx="4805" cy="862507"/>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75B5ED3D-4649-046E-B43B-2E04A2653A94}"/>
              </a:ext>
            </a:extLst>
          </p:cNvPr>
          <p:cNvSpPr txBox="1"/>
          <p:nvPr/>
        </p:nvSpPr>
        <p:spPr>
          <a:xfrm rot="16200000">
            <a:off x="9686119" y="2025755"/>
            <a:ext cx="10850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dirty="0">
                <a:solidFill>
                  <a:srgbClr val="FFFFFF"/>
                </a:solidFill>
              </a:rPr>
              <a:t>800 nm</a:t>
            </a:r>
          </a:p>
        </p:txBody>
      </p:sp>
      <p:sp>
        <p:nvSpPr>
          <p:cNvPr id="14" name="TextBox 9">
            <a:extLst>
              <a:ext uri="{FF2B5EF4-FFF2-40B4-BE49-F238E27FC236}">
                <a16:creationId xmlns:a16="http://schemas.microsoft.com/office/drawing/2014/main" id="{994F9C5E-C8DF-1F8F-DC45-A6B56F594AB9}"/>
              </a:ext>
            </a:extLst>
          </p:cNvPr>
          <p:cNvSpPr txBox="1"/>
          <p:nvPr/>
        </p:nvSpPr>
        <p:spPr bwMode="auto">
          <a:xfrm>
            <a:off x="8320111" y="3279801"/>
            <a:ext cx="3472552" cy="338554"/>
          </a:xfrm>
          <a:prstGeom prst="rect">
            <a:avLst/>
          </a:prstGeom>
          <a:noFill/>
        </p:spPr>
        <p:txBody>
          <a:bodyPr wrap="square" lIns="91440" tIns="45720" rIns="91440" bIns="45720" rtlCol="0" anchor="t">
            <a:spAutoFit/>
          </a:bodyPr>
          <a:lstStyle/>
          <a:p>
            <a:pPr algn="ctr"/>
            <a:r>
              <a:rPr lang="fi-FI" sz="1600" i="1" dirty="0" err="1">
                <a:solidFill>
                  <a:srgbClr val="0070C0"/>
                </a:solidFill>
              </a:rPr>
              <a:t>Example</a:t>
            </a:r>
            <a:r>
              <a:rPr lang="fi-FI" sz="1600" i="1" dirty="0">
                <a:solidFill>
                  <a:srgbClr val="0070C0"/>
                </a:solidFill>
              </a:rPr>
              <a:t> of a </a:t>
            </a:r>
            <a:r>
              <a:rPr lang="fi-FI" sz="1600" i="1" dirty="0" err="1">
                <a:solidFill>
                  <a:srgbClr val="0070C0"/>
                </a:solidFill>
              </a:rPr>
              <a:t>boron</a:t>
            </a:r>
            <a:r>
              <a:rPr lang="fi-FI" sz="1600" i="1" dirty="0">
                <a:solidFill>
                  <a:srgbClr val="0070C0"/>
                </a:solidFill>
              </a:rPr>
              <a:t> </a:t>
            </a:r>
            <a:r>
              <a:rPr lang="fi-FI" sz="1600" i="1" dirty="0" err="1">
                <a:solidFill>
                  <a:srgbClr val="0070C0"/>
                </a:solidFill>
              </a:rPr>
              <a:t>coating</a:t>
            </a:r>
            <a:endParaRPr lang="fi-FI" sz="1600" i="1" dirty="0">
              <a:solidFill>
                <a:srgbClr val="0070C0"/>
              </a:solidFill>
            </a:endParaRPr>
          </a:p>
        </p:txBody>
      </p:sp>
      <p:sp>
        <p:nvSpPr>
          <p:cNvPr id="15" name="TextBox 14">
            <a:extLst>
              <a:ext uri="{FF2B5EF4-FFF2-40B4-BE49-F238E27FC236}">
                <a16:creationId xmlns:a16="http://schemas.microsoft.com/office/drawing/2014/main" id="{9E30219D-7E7E-C13B-E107-E48DC45E0AD6}"/>
              </a:ext>
            </a:extLst>
          </p:cNvPr>
          <p:cNvSpPr txBox="1"/>
          <p:nvPr/>
        </p:nvSpPr>
        <p:spPr>
          <a:xfrm>
            <a:off x="0" y="6024634"/>
            <a:ext cx="985013" cy="523220"/>
          </a:xfrm>
          <a:prstGeom prst="rect">
            <a:avLst/>
          </a:prstGeom>
          <a:noFill/>
        </p:spPr>
        <p:txBody>
          <a:bodyPr wrap="none" rtlCol="0">
            <a:spAutoFit/>
          </a:bodyPr>
          <a:lstStyle/>
          <a:p>
            <a:pPr algn="l"/>
            <a:r>
              <a:rPr lang="fi-FI" sz="2800" b="1" dirty="0"/>
              <a:t>ENEA</a:t>
            </a:r>
          </a:p>
        </p:txBody>
      </p:sp>
    </p:spTree>
    <p:extLst>
      <p:ext uri="{BB962C8B-B14F-4D97-AF65-F5344CB8AC3E}">
        <p14:creationId xmlns:p14="http://schemas.microsoft.com/office/powerpoint/2010/main" val="1511983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39AD26-C6F6-DBB3-D3AF-7BDB74D85754}"/>
              </a:ext>
            </a:extLst>
          </p:cNvPr>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dirty="0">
              <a:solidFill>
                <a:prstClr val="white"/>
              </a:solidFill>
            </a:endParaRPr>
          </a:p>
        </p:txBody>
      </p:sp>
      <p:sp>
        <p:nvSpPr>
          <p:cNvPr id="4" name="Footer Placeholder 3">
            <a:extLst>
              <a:ext uri="{FF2B5EF4-FFF2-40B4-BE49-F238E27FC236}">
                <a16:creationId xmlns:a16="http://schemas.microsoft.com/office/drawing/2014/main" id="{1545CBEE-F373-CD03-74DB-272477064CA3}"/>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itel 1">
            <a:extLst>
              <a:ext uri="{FF2B5EF4-FFF2-40B4-BE49-F238E27FC236}">
                <a16:creationId xmlns:a16="http://schemas.microsoft.com/office/drawing/2014/main" id="{95534578-540C-38DC-DDB2-366EF44DE07B}"/>
              </a:ext>
            </a:extLst>
          </p:cNvPr>
          <p:cNvSpPr>
            <a:spLocks noGrp="1"/>
          </p:cNvSpPr>
          <p:nvPr>
            <p:ph type="title"/>
          </p:nvPr>
        </p:nvSpPr>
        <p:spPr>
          <a:xfrm>
            <a:off x="983431" y="192515"/>
            <a:ext cx="11124485" cy="457200"/>
          </a:xfrm>
        </p:spPr>
        <p:txBody>
          <a:bodyPr/>
          <a:lstStyle/>
          <a:p>
            <a:r>
              <a:rPr lang="de-DE" dirty="0" err="1"/>
              <a:t>Example</a:t>
            </a:r>
            <a:r>
              <a:rPr lang="de-DE" dirty="0"/>
              <a:t> of SP B.3 </a:t>
            </a:r>
            <a:r>
              <a:rPr lang="de-DE" dirty="0" err="1"/>
              <a:t>Activities</a:t>
            </a:r>
            <a:r>
              <a:rPr lang="de-DE" dirty="0"/>
              <a:t> </a:t>
            </a:r>
            <a:br>
              <a:rPr lang="de-DE" dirty="0"/>
            </a:br>
            <a:r>
              <a:rPr lang="de-DE" dirty="0"/>
              <a:t>D003: </a:t>
            </a:r>
            <a:r>
              <a:rPr lang="en-US" sz="2600" dirty="0"/>
              <a:t>Production of W reference layers by different methods</a:t>
            </a:r>
            <a:endParaRPr lang="de-DE" sz="2600" dirty="0"/>
          </a:p>
        </p:txBody>
      </p:sp>
      <p:sp>
        <p:nvSpPr>
          <p:cNvPr id="6" name="Textfeld 4">
            <a:extLst>
              <a:ext uri="{FF2B5EF4-FFF2-40B4-BE49-F238E27FC236}">
                <a16:creationId xmlns:a16="http://schemas.microsoft.com/office/drawing/2014/main" id="{5DCB9504-D65E-D311-3B9B-AA80D7EADAF5}"/>
              </a:ext>
            </a:extLst>
          </p:cNvPr>
          <p:cNvSpPr txBox="1"/>
          <p:nvPr/>
        </p:nvSpPr>
        <p:spPr>
          <a:xfrm>
            <a:off x="126253" y="994739"/>
            <a:ext cx="5969748" cy="5073184"/>
          </a:xfrm>
          <a:prstGeom prst="rect">
            <a:avLst/>
          </a:prstGeom>
          <a:noFill/>
          <a:ln w="12700">
            <a:noFill/>
          </a:ln>
        </p:spPr>
        <p:txBody>
          <a:bodyPr wrap="square" rtlCol="0">
            <a:spAutoFit/>
          </a:bodyPr>
          <a:lstStyle/>
          <a:p>
            <a:pPr>
              <a:lnSpc>
                <a:spcPct val="113000"/>
              </a:lnSpc>
            </a:pPr>
            <a:r>
              <a:rPr lang="en-US" altLang="en-US" sz="1700" b="1" dirty="0">
                <a:latin typeface="Calibri" panose="020F0502020204030204" pitchFamily="34" charset="0"/>
                <a:cs typeface="Calibri" panose="020F0502020204030204" pitchFamily="34" charset="0"/>
              </a:rPr>
              <a:t>Production of W coatings (5 µm) on Mo substrate for experiments in linear plasma facilities</a:t>
            </a:r>
          </a:p>
          <a:p>
            <a:pPr marL="285750" indent="-285750">
              <a:lnSpc>
                <a:spcPct val="113000"/>
              </a:lnSpc>
              <a:buFont typeface="Arial" panose="020B0604020202020204" pitchFamily="34" charset="0"/>
              <a:buChar char="•"/>
            </a:pPr>
            <a:r>
              <a:rPr lang="en-US" altLang="en-US" sz="1700" i="1" dirty="0">
                <a:latin typeface="Calibri" panose="020F0502020204030204" pitchFamily="34" charset="0"/>
                <a:cs typeface="Calibri" panose="020F0502020204030204" pitchFamily="34" charset="0"/>
              </a:rPr>
              <a:t>Use of different deposition methods (DC magnetron sputtering DCMS, </a:t>
            </a:r>
            <a:r>
              <a:rPr lang="en-US" altLang="en-US" sz="1700" i="1" dirty="0" err="1">
                <a:latin typeface="Calibri" panose="020F0502020204030204" pitchFamily="34" charset="0"/>
                <a:cs typeface="Calibri" panose="020F0502020204030204" pitchFamily="34" charset="0"/>
              </a:rPr>
              <a:t>HiPIMS</a:t>
            </a:r>
            <a:r>
              <a:rPr lang="en-US" altLang="en-US" sz="1700" i="1" dirty="0">
                <a:latin typeface="Calibri" panose="020F0502020204030204" pitchFamily="34" charset="0"/>
                <a:cs typeface="Calibri" panose="020F0502020204030204" pitchFamily="34" charset="0"/>
              </a:rPr>
              <a:t>, CMSII etc)  at different deposition parameters to produce W coatings</a:t>
            </a:r>
          </a:p>
          <a:p>
            <a:pPr marL="285750" indent="-285750">
              <a:lnSpc>
                <a:spcPct val="113000"/>
              </a:lnSpc>
              <a:buFont typeface="Arial" panose="020B0604020202020204" pitchFamily="34" charset="0"/>
              <a:buChar char="•"/>
            </a:pPr>
            <a:r>
              <a:rPr lang="en-US" altLang="en-US" sz="1700" i="1" dirty="0">
                <a:latin typeface="Calibri" panose="020F0502020204030204" pitchFamily="34" charset="0"/>
                <a:cs typeface="Calibri" panose="020F0502020204030204" pitchFamily="34" charset="0"/>
              </a:rPr>
              <a:t>Preliminary experiments showed a different crystallographic structure for coatings deposited by different deposition methods </a:t>
            </a:r>
          </a:p>
          <a:p>
            <a:endParaRPr lang="en-GB" altLang="en-US" sz="1700" b="1" dirty="0">
              <a:solidFill>
                <a:srgbClr val="0070C0"/>
              </a:solidFill>
              <a:latin typeface="Calibri" panose="020F0502020204030204" pitchFamily="34" charset="0"/>
              <a:cs typeface="Calibri" panose="020F0502020204030204" pitchFamily="34" charset="0"/>
            </a:endParaRPr>
          </a:p>
          <a:p>
            <a:r>
              <a:rPr lang="en-GB" altLang="en-US" sz="1700" b="1" dirty="0">
                <a:solidFill>
                  <a:srgbClr val="0070C0"/>
                </a:solidFill>
                <a:latin typeface="Calibri" panose="020F0502020204030204" pitchFamily="34" charset="0"/>
                <a:cs typeface="Calibri" panose="020F0502020204030204" pitchFamily="34" charset="0"/>
              </a:rPr>
              <a:t>What we know by now:</a:t>
            </a:r>
          </a:p>
          <a:p>
            <a:endParaRPr lang="en-GB" altLang="en-US" sz="1700" b="1" dirty="0">
              <a:solidFill>
                <a:srgbClr val="0070C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altLang="en-US" sz="1700" i="1" dirty="0">
                <a:latin typeface="Calibri" panose="020F0502020204030204" pitchFamily="34" charset="0"/>
                <a:cs typeface="Calibri" panose="020F0502020204030204" pitchFamily="34" charset="0"/>
              </a:rPr>
              <a:t>CMSII</a:t>
            </a:r>
            <a:r>
              <a:rPr lang="en-GB" altLang="en-US" sz="1700" dirty="0">
                <a:latin typeface="Calibri" panose="020F0502020204030204" pitchFamily="34" charset="0"/>
                <a:cs typeface="Calibri" panose="020F0502020204030204" pitchFamily="34" charset="0"/>
              </a:rPr>
              <a:t> coatings: strong reflection along (211) direction of the W phase</a:t>
            </a:r>
          </a:p>
          <a:p>
            <a:pPr marL="285750" indent="-285750">
              <a:buFont typeface="Arial" panose="020B0604020202020204" pitchFamily="34" charset="0"/>
              <a:buChar char="•"/>
            </a:pPr>
            <a:r>
              <a:rPr lang="en-GB" altLang="en-US" sz="1700" i="1" dirty="0">
                <a:latin typeface="Calibri" panose="020F0502020204030204" pitchFamily="34" charset="0"/>
                <a:cs typeface="Calibri" panose="020F0502020204030204" pitchFamily="34" charset="0"/>
              </a:rPr>
              <a:t>DCMS </a:t>
            </a:r>
            <a:r>
              <a:rPr lang="en-GB" altLang="en-US" sz="1700" dirty="0">
                <a:latin typeface="Calibri" panose="020F0502020204030204" pitchFamily="34" charset="0"/>
                <a:cs typeface="Calibri" panose="020F0502020204030204" pitchFamily="34" charset="0"/>
              </a:rPr>
              <a:t>coatings: strong reflection along (211) direction of the W phase</a:t>
            </a:r>
          </a:p>
          <a:p>
            <a:pPr marL="285750" indent="-285750">
              <a:buFont typeface="Arial" panose="020B0604020202020204" pitchFamily="34" charset="0"/>
              <a:buChar char="•"/>
            </a:pPr>
            <a:r>
              <a:rPr lang="en-GB" altLang="en-US" sz="1700" i="1" dirty="0" err="1">
                <a:latin typeface="Calibri" panose="020F0502020204030204" pitchFamily="34" charset="0"/>
                <a:cs typeface="Calibri" panose="020F0502020204030204" pitchFamily="34" charset="0"/>
              </a:rPr>
              <a:t>HiPIMS</a:t>
            </a:r>
            <a:r>
              <a:rPr lang="en-GB" altLang="en-US" sz="1700" i="1" dirty="0">
                <a:latin typeface="Calibri" panose="020F0502020204030204" pitchFamily="34" charset="0"/>
                <a:cs typeface="Calibri" panose="020F0502020204030204" pitchFamily="34" charset="0"/>
              </a:rPr>
              <a:t> </a:t>
            </a:r>
            <a:r>
              <a:rPr lang="en-GB" altLang="en-US" sz="1700" dirty="0">
                <a:latin typeface="Calibri" panose="020F0502020204030204" pitchFamily="34" charset="0"/>
                <a:cs typeface="Calibri" panose="020F0502020204030204" pitchFamily="34" charset="0"/>
              </a:rPr>
              <a:t>coatings: strong reflection along (110) direction of the W phase</a:t>
            </a:r>
            <a:endParaRPr lang="en-GB" altLang="en-US" sz="1700" i="1" dirty="0">
              <a:latin typeface="Calibri" panose="020F0502020204030204" pitchFamily="34" charset="0"/>
              <a:cs typeface="Calibri" panose="020F0502020204030204" pitchFamily="34" charset="0"/>
            </a:endParaRPr>
          </a:p>
          <a:p>
            <a:r>
              <a:rPr lang="en-GB" altLang="en-US" sz="1700" b="1" dirty="0">
                <a:solidFill>
                  <a:srgbClr val="C00000"/>
                </a:solidFill>
                <a:latin typeface="Calibri" panose="020F0502020204030204" pitchFamily="34" charset="0"/>
                <a:cs typeface="Calibri" panose="020F0502020204030204" pitchFamily="34" charset="0"/>
              </a:rPr>
              <a:t>	</a:t>
            </a:r>
          </a:p>
        </p:txBody>
      </p:sp>
      <p:graphicFrame>
        <p:nvGraphicFramePr>
          <p:cNvPr id="7" name="Object 72">
            <a:extLst>
              <a:ext uri="{FF2B5EF4-FFF2-40B4-BE49-F238E27FC236}">
                <a16:creationId xmlns:a16="http://schemas.microsoft.com/office/drawing/2014/main" id="{4E486FFA-FCAF-C820-B046-A321FAB89FB6}"/>
              </a:ext>
            </a:extLst>
          </p:cNvPr>
          <p:cNvGraphicFramePr>
            <a:graphicFrameLocks noChangeAspect="1"/>
          </p:cNvGraphicFramePr>
          <p:nvPr/>
        </p:nvGraphicFramePr>
        <p:xfrm>
          <a:off x="8209304" y="590516"/>
          <a:ext cx="2843212" cy="2197100"/>
        </p:xfrm>
        <a:graphic>
          <a:graphicData uri="http://schemas.openxmlformats.org/presentationml/2006/ole">
            <mc:AlternateContent xmlns:mc="http://schemas.openxmlformats.org/markup-compatibility/2006">
              <mc:Choice xmlns:v="urn:schemas-microsoft-com:vml" Requires="v">
                <p:oleObj name="Graph" r:id="rId2" imgW="4023360" imgH="3108960" progId="Origin50.Graph">
                  <p:embed/>
                </p:oleObj>
              </mc:Choice>
              <mc:Fallback>
                <p:oleObj name="Graph" r:id="rId2" imgW="4023360" imgH="3108960" progId="Origin50.Graph">
                  <p:embed/>
                  <p:pic>
                    <p:nvPicPr>
                      <p:cNvPr id="7" name="Object 72">
                        <a:extLst>
                          <a:ext uri="{FF2B5EF4-FFF2-40B4-BE49-F238E27FC236}">
                            <a16:creationId xmlns:a16="http://schemas.microsoft.com/office/drawing/2014/main" id="{4E486FFA-FCAF-C820-B046-A321FAB89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9304" y="590516"/>
                        <a:ext cx="2843212"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7">
            <a:extLst>
              <a:ext uri="{FF2B5EF4-FFF2-40B4-BE49-F238E27FC236}">
                <a16:creationId xmlns:a16="http://schemas.microsoft.com/office/drawing/2014/main" id="{2D3FA6F6-FFFE-A2C6-29AF-498B4FC308B3}"/>
              </a:ext>
            </a:extLst>
          </p:cNvPr>
          <p:cNvSpPr/>
          <p:nvPr/>
        </p:nvSpPr>
        <p:spPr>
          <a:xfrm>
            <a:off x="8292806" y="2724755"/>
            <a:ext cx="3053272" cy="276999"/>
          </a:xfrm>
          <a:prstGeom prst="rect">
            <a:avLst/>
          </a:prstGeom>
        </p:spPr>
        <p:txBody>
          <a:bodyPr wrap="none">
            <a:spAutoFit/>
          </a:bodyPr>
          <a:lstStyle/>
          <a:p>
            <a:pPr algn="ctr"/>
            <a:r>
              <a:rPr lang="en-GB" altLang="en-US" sz="1200" i="1" dirty="0">
                <a:latin typeface="Calibri" panose="020F0502020204030204" pitchFamily="34" charset="0"/>
                <a:cs typeface="Calibri" panose="020F0502020204030204" pitchFamily="34" charset="0"/>
              </a:rPr>
              <a:t>XRD </a:t>
            </a:r>
            <a:r>
              <a:rPr lang="en-GB" altLang="en-US" sz="1200" dirty="0">
                <a:latin typeface="Calibri" panose="020F0502020204030204" pitchFamily="34" charset="0"/>
                <a:cs typeface="Calibri" panose="020F0502020204030204" pitchFamily="34" charset="0"/>
              </a:rPr>
              <a:t>pattern for W coating deposited by </a:t>
            </a:r>
            <a:r>
              <a:rPr lang="en-GB" altLang="en-US" sz="1200" i="1" dirty="0">
                <a:latin typeface="Calibri" panose="020F0502020204030204" pitchFamily="34" charset="0"/>
                <a:cs typeface="Calibri" panose="020F0502020204030204" pitchFamily="34" charset="0"/>
              </a:rPr>
              <a:t>CMSII</a:t>
            </a:r>
          </a:p>
        </p:txBody>
      </p:sp>
      <p:graphicFrame>
        <p:nvGraphicFramePr>
          <p:cNvPr id="9" name="Object 73">
            <a:extLst>
              <a:ext uri="{FF2B5EF4-FFF2-40B4-BE49-F238E27FC236}">
                <a16:creationId xmlns:a16="http://schemas.microsoft.com/office/drawing/2014/main" id="{9145F3F9-174A-E841-98F1-C9C3A9B42379}"/>
              </a:ext>
            </a:extLst>
          </p:cNvPr>
          <p:cNvGraphicFramePr>
            <a:graphicFrameLocks noChangeAspect="1"/>
          </p:cNvGraphicFramePr>
          <p:nvPr/>
        </p:nvGraphicFramePr>
        <p:xfrm>
          <a:off x="6514368" y="3367878"/>
          <a:ext cx="2843212" cy="2197100"/>
        </p:xfrm>
        <a:graphic>
          <a:graphicData uri="http://schemas.openxmlformats.org/presentationml/2006/ole">
            <mc:AlternateContent xmlns:mc="http://schemas.openxmlformats.org/markup-compatibility/2006">
              <mc:Choice xmlns:v="urn:schemas-microsoft-com:vml" Requires="v">
                <p:oleObj name="Graph" r:id="rId4" imgW="4023360" imgH="3108960" progId="Origin50.Graph">
                  <p:embed/>
                </p:oleObj>
              </mc:Choice>
              <mc:Fallback>
                <p:oleObj name="Graph" r:id="rId4" imgW="4023360" imgH="3108960" progId="Origin50.Graph">
                  <p:embed/>
                  <p:pic>
                    <p:nvPicPr>
                      <p:cNvPr id="9" name="Object 73">
                        <a:extLst>
                          <a:ext uri="{FF2B5EF4-FFF2-40B4-BE49-F238E27FC236}">
                            <a16:creationId xmlns:a16="http://schemas.microsoft.com/office/drawing/2014/main" id="{9145F3F9-174A-E841-98F1-C9C3A9B42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4368" y="3367878"/>
                        <a:ext cx="2843212"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9">
            <a:extLst>
              <a:ext uri="{FF2B5EF4-FFF2-40B4-BE49-F238E27FC236}">
                <a16:creationId xmlns:a16="http://schemas.microsoft.com/office/drawing/2014/main" id="{192AA57B-DF21-565E-AE2E-E65462C44371}"/>
              </a:ext>
            </a:extLst>
          </p:cNvPr>
          <p:cNvSpPr/>
          <p:nvPr/>
        </p:nvSpPr>
        <p:spPr>
          <a:xfrm>
            <a:off x="6564643" y="5530469"/>
            <a:ext cx="2588501" cy="461665"/>
          </a:xfrm>
          <a:prstGeom prst="rect">
            <a:avLst/>
          </a:prstGeom>
        </p:spPr>
        <p:txBody>
          <a:bodyPr wrap="square">
            <a:spAutoFit/>
          </a:bodyPr>
          <a:lstStyle/>
          <a:p>
            <a:pPr algn="ctr"/>
            <a:r>
              <a:rPr lang="en-GB" altLang="en-US" sz="1200" i="1" dirty="0">
                <a:latin typeface="Calibri" panose="020F0502020204030204" pitchFamily="34" charset="0"/>
                <a:cs typeface="Calibri" panose="020F0502020204030204" pitchFamily="34" charset="0"/>
              </a:rPr>
              <a:t>XRD </a:t>
            </a:r>
            <a:r>
              <a:rPr lang="en-GB" altLang="en-US" sz="1200" dirty="0">
                <a:latin typeface="Calibri" panose="020F0502020204030204" pitchFamily="34" charset="0"/>
                <a:cs typeface="Calibri" panose="020F0502020204030204" pitchFamily="34" charset="0"/>
              </a:rPr>
              <a:t>pattern for W coating deposited by </a:t>
            </a:r>
            <a:r>
              <a:rPr lang="en-GB" altLang="en-US" sz="1200" i="1" dirty="0">
                <a:latin typeface="Calibri" panose="020F0502020204030204" pitchFamily="34" charset="0"/>
                <a:cs typeface="Calibri" panose="020F0502020204030204" pitchFamily="34" charset="0"/>
              </a:rPr>
              <a:t>DCMS</a:t>
            </a:r>
          </a:p>
        </p:txBody>
      </p:sp>
      <p:graphicFrame>
        <p:nvGraphicFramePr>
          <p:cNvPr id="11" name="Object 74">
            <a:extLst>
              <a:ext uri="{FF2B5EF4-FFF2-40B4-BE49-F238E27FC236}">
                <a16:creationId xmlns:a16="http://schemas.microsoft.com/office/drawing/2014/main" id="{AD771CBF-C4BC-4887-6CE4-6E14D32BE4B2}"/>
              </a:ext>
            </a:extLst>
          </p:cNvPr>
          <p:cNvGraphicFramePr>
            <a:graphicFrameLocks noChangeAspect="1"/>
          </p:cNvGraphicFramePr>
          <p:nvPr/>
        </p:nvGraphicFramePr>
        <p:xfrm>
          <a:off x="9348788" y="3332483"/>
          <a:ext cx="2843212" cy="2197100"/>
        </p:xfrm>
        <a:graphic>
          <a:graphicData uri="http://schemas.openxmlformats.org/presentationml/2006/ole">
            <mc:AlternateContent xmlns:mc="http://schemas.openxmlformats.org/markup-compatibility/2006">
              <mc:Choice xmlns:v="urn:schemas-microsoft-com:vml" Requires="v">
                <p:oleObj name="Graph" r:id="rId6" imgW="4023360" imgH="3108960" progId="Origin50.Graph">
                  <p:embed/>
                </p:oleObj>
              </mc:Choice>
              <mc:Fallback>
                <p:oleObj name="Graph" r:id="rId6" imgW="4023360" imgH="3108960" progId="Origin50.Graph">
                  <p:embed/>
                  <p:pic>
                    <p:nvPicPr>
                      <p:cNvPr id="11" name="Object 74">
                        <a:extLst>
                          <a:ext uri="{FF2B5EF4-FFF2-40B4-BE49-F238E27FC236}">
                            <a16:creationId xmlns:a16="http://schemas.microsoft.com/office/drawing/2014/main" id="{AD771CBF-C4BC-4887-6CE4-6E14D32BE4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8788" y="3332483"/>
                        <a:ext cx="2843212"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11">
            <a:extLst>
              <a:ext uri="{FF2B5EF4-FFF2-40B4-BE49-F238E27FC236}">
                <a16:creationId xmlns:a16="http://schemas.microsoft.com/office/drawing/2014/main" id="{A50E3474-FB39-AB65-780C-AF9A6D4F5946}"/>
              </a:ext>
            </a:extLst>
          </p:cNvPr>
          <p:cNvSpPr/>
          <p:nvPr/>
        </p:nvSpPr>
        <p:spPr>
          <a:xfrm>
            <a:off x="9555435" y="5505034"/>
            <a:ext cx="2468925" cy="461665"/>
          </a:xfrm>
          <a:prstGeom prst="rect">
            <a:avLst/>
          </a:prstGeom>
        </p:spPr>
        <p:txBody>
          <a:bodyPr wrap="square">
            <a:spAutoFit/>
          </a:bodyPr>
          <a:lstStyle/>
          <a:p>
            <a:pPr algn="ctr"/>
            <a:r>
              <a:rPr lang="en-GB" altLang="en-US" sz="1200" i="1" dirty="0">
                <a:latin typeface="Calibri" panose="020F0502020204030204" pitchFamily="34" charset="0"/>
                <a:cs typeface="Calibri" panose="020F0502020204030204" pitchFamily="34" charset="0"/>
              </a:rPr>
              <a:t>XRD </a:t>
            </a:r>
            <a:r>
              <a:rPr lang="en-GB" altLang="en-US" sz="1200" dirty="0">
                <a:latin typeface="Calibri" panose="020F0502020204030204" pitchFamily="34" charset="0"/>
                <a:cs typeface="Calibri" panose="020F0502020204030204" pitchFamily="34" charset="0"/>
              </a:rPr>
              <a:t>pattern for W coating deposited by </a:t>
            </a:r>
            <a:r>
              <a:rPr lang="en-GB" altLang="en-US" sz="1200" i="1" dirty="0" err="1">
                <a:latin typeface="Calibri" panose="020F0502020204030204" pitchFamily="34" charset="0"/>
                <a:cs typeface="Calibri" panose="020F0502020204030204" pitchFamily="34" charset="0"/>
              </a:rPr>
              <a:t>HiPIMS</a:t>
            </a:r>
            <a:endParaRPr lang="en-GB" altLang="en-US" sz="1200" i="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18B0714-D062-40B9-2CF7-5EF86CF618C8}"/>
              </a:ext>
            </a:extLst>
          </p:cNvPr>
          <p:cNvSpPr txBox="1"/>
          <p:nvPr/>
        </p:nvSpPr>
        <p:spPr>
          <a:xfrm>
            <a:off x="1285046" y="5724855"/>
            <a:ext cx="5609690" cy="646331"/>
          </a:xfrm>
          <a:prstGeom prst="rect">
            <a:avLst/>
          </a:prstGeom>
          <a:noFill/>
        </p:spPr>
        <p:txBody>
          <a:bodyPr wrap="square" rtlCol="0">
            <a:spAutoFit/>
          </a:bodyPr>
          <a:lstStyle/>
          <a:p>
            <a:r>
              <a:rPr lang="en-GB" altLang="en-US" b="1" dirty="0">
                <a:solidFill>
                  <a:srgbClr val="C00000"/>
                </a:solidFill>
                <a:latin typeface="Calibri" panose="020F0502020204030204" pitchFamily="34" charset="0"/>
                <a:cs typeface="Calibri" panose="020F0502020204030204" pitchFamily="34" charset="0"/>
              </a:rPr>
              <a:t>Possible retention  capabilities or other properties are influenced by crystallographic orientation?</a:t>
            </a:r>
            <a:endParaRPr lang="en-GB" altLang="en-US"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11614EB6-384E-6D5D-2B26-3BEC952FA648}"/>
              </a:ext>
            </a:extLst>
          </p:cNvPr>
          <p:cNvSpPr txBox="1"/>
          <p:nvPr/>
        </p:nvSpPr>
        <p:spPr>
          <a:xfrm>
            <a:off x="0" y="6024634"/>
            <a:ext cx="689612" cy="523220"/>
          </a:xfrm>
          <a:prstGeom prst="rect">
            <a:avLst/>
          </a:prstGeom>
          <a:noFill/>
        </p:spPr>
        <p:txBody>
          <a:bodyPr wrap="none" rtlCol="0">
            <a:spAutoFit/>
          </a:bodyPr>
          <a:lstStyle/>
          <a:p>
            <a:pPr algn="l"/>
            <a:r>
              <a:rPr lang="fi-FI" sz="2800" b="1" dirty="0"/>
              <a:t>IAP</a:t>
            </a:r>
          </a:p>
        </p:txBody>
      </p:sp>
    </p:spTree>
    <p:extLst>
      <p:ext uri="{BB962C8B-B14F-4D97-AF65-F5344CB8AC3E}">
        <p14:creationId xmlns:p14="http://schemas.microsoft.com/office/powerpoint/2010/main" val="2257355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6A6688-AB9A-3D7C-8F5E-CFFDB52C83D9}"/>
              </a:ext>
            </a:extLst>
          </p:cNvPr>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dirty="0">
              <a:solidFill>
                <a:prstClr val="white"/>
              </a:solidFill>
            </a:endParaRPr>
          </a:p>
        </p:txBody>
      </p:sp>
      <p:sp>
        <p:nvSpPr>
          <p:cNvPr id="4" name="Footer Placeholder 3">
            <a:extLst>
              <a:ext uri="{FF2B5EF4-FFF2-40B4-BE49-F238E27FC236}">
                <a16:creationId xmlns:a16="http://schemas.microsoft.com/office/drawing/2014/main" id="{04756384-2349-DCCA-45CC-80D31469B5B7}"/>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extBox 4">
            <a:extLst>
              <a:ext uri="{FF2B5EF4-FFF2-40B4-BE49-F238E27FC236}">
                <a16:creationId xmlns:a16="http://schemas.microsoft.com/office/drawing/2014/main" id="{221C1B12-DACE-90A9-7D3B-BB0044CD51B1}"/>
              </a:ext>
            </a:extLst>
          </p:cNvPr>
          <p:cNvSpPr txBox="1"/>
          <p:nvPr/>
        </p:nvSpPr>
        <p:spPr>
          <a:xfrm>
            <a:off x="0" y="6024634"/>
            <a:ext cx="689612" cy="523220"/>
          </a:xfrm>
          <a:prstGeom prst="rect">
            <a:avLst/>
          </a:prstGeom>
          <a:noFill/>
        </p:spPr>
        <p:txBody>
          <a:bodyPr wrap="none" rtlCol="0">
            <a:spAutoFit/>
          </a:bodyPr>
          <a:lstStyle/>
          <a:p>
            <a:pPr algn="l"/>
            <a:r>
              <a:rPr lang="fi-FI" sz="2800" b="1" dirty="0"/>
              <a:t>IAP</a:t>
            </a:r>
          </a:p>
        </p:txBody>
      </p:sp>
      <p:sp>
        <p:nvSpPr>
          <p:cNvPr id="6" name="Titel 1">
            <a:extLst>
              <a:ext uri="{FF2B5EF4-FFF2-40B4-BE49-F238E27FC236}">
                <a16:creationId xmlns:a16="http://schemas.microsoft.com/office/drawing/2014/main" id="{97CD5BA7-EC7C-DA0E-31C1-F3D07DE7B02B}"/>
              </a:ext>
            </a:extLst>
          </p:cNvPr>
          <p:cNvSpPr>
            <a:spLocks noGrp="1"/>
          </p:cNvSpPr>
          <p:nvPr>
            <p:ph type="title"/>
          </p:nvPr>
        </p:nvSpPr>
        <p:spPr>
          <a:xfrm>
            <a:off x="983431" y="192515"/>
            <a:ext cx="11124485" cy="457200"/>
          </a:xfrm>
        </p:spPr>
        <p:txBody>
          <a:bodyPr/>
          <a:lstStyle/>
          <a:p>
            <a:r>
              <a:rPr lang="de-DE" dirty="0" err="1"/>
              <a:t>Example</a:t>
            </a:r>
            <a:r>
              <a:rPr lang="de-DE" dirty="0"/>
              <a:t> of SP B.3 </a:t>
            </a:r>
            <a:r>
              <a:rPr lang="de-DE" dirty="0" err="1"/>
              <a:t>Activities</a:t>
            </a:r>
            <a:r>
              <a:rPr lang="de-DE" dirty="0"/>
              <a:t> </a:t>
            </a:r>
            <a:br>
              <a:rPr lang="de-DE" dirty="0"/>
            </a:br>
            <a:r>
              <a:rPr lang="de-DE" dirty="0"/>
              <a:t>D004: </a:t>
            </a:r>
            <a:r>
              <a:rPr lang="en-US" sz="2600" dirty="0"/>
              <a:t>Production of B reference layers and multilayer coatings</a:t>
            </a:r>
            <a:endParaRPr lang="de-DE" sz="2600" dirty="0"/>
          </a:p>
        </p:txBody>
      </p:sp>
      <p:sp>
        <p:nvSpPr>
          <p:cNvPr id="7" name="Textfeld 4">
            <a:extLst>
              <a:ext uri="{FF2B5EF4-FFF2-40B4-BE49-F238E27FC236}">
                <a16:creationId xmlns:a16="http://schemas.microsoft.com/office/drawing/2014/main" id="{5E774B02-9E6F-7843-1E04-DBD6DA4683AA}"/>
              </a:ext>
            </a:extLst>
          </p:cNvPr>
          <p:cNvSpPr txBox="1"/>
          <p:nvPr/>
        </p:nvSpPr>
        <p:spPr>
          <a:xfrm>
            <a:off x="198703" y="826933"/>
            <a:ext cx="8682538" cy="4550541"/>
          </a:xfrm>
          <a:prstGeom prst="rect">
            <a:avLst/>
          </a:prstGeom>
          <a:noFill/>
          <a:ln w="12700">
            <a:noFill/>
          </a:ln>
        </p:spPr>
        <p:txBody>
          <a:bodyPr wrap="square" rtlCol="0">
            <a:spAutoFit/>
          </a:bodyPr>
          <a:lstStyle/>
          <a:p>
            <a:pPr algn="just">
              <a:lnSpc>
                <a:spcPct val="113000"/>
              </a:lnSpc>
              <a:spcAft>
                <a:spcPts val="400"/>
              </a:spcAft>
            </a:pPr>
            <a:r>
              <a:rPr lang="en-US"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Coatings to be produced for SP B.1 and SP X</a:t>
            </a:r>
            <a:r>
              <a:rPr lang="en-US" b="1" kern="100" dirty="0">
                <a:latin typeface="Calibri" panose="020F0502020204030204" pitchFamily="34" charset="0"/>
                <a:ea typeface="Calibri" panose="020F0502020204030204" pitchFamily="34" charset="0"/>
                <a:cs typeface="Calibri" panose="020F0502020204030204" pitchFamily="34" charset="0"/>
              </a:rPr>
              <a:t>: </a:t>
            </a:r>
          </a:p>
          <a:p>
            <a:pPr marL="285750" indent="-285750" algn="just">
              <a:spcAft>
                <a:spcPts val="4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Deposition of B (5 µm) on Mo</a:t>
            </a:r>
            <a:r>
              <a:rPr lang="en-US" b="1" kern="100" dirty="0">
                <a:latin typeface="Calibri" panose="020F0502020204030204" pitchFamily="34" charset="0"/>
                <a:ea typeface="Calibri" panose="020F0502020204030204" pitchFamily="34" charset="0"/>
                <a:cs typeface="Calibri" panose="020F0502020204030204" pitchFamily="34" charset="0"/>
              </a:rPr>
              <a:t> - </a:t>
            </a:r>
            <a:r>
              <a:rPr lang="en-GB" dirty="0">
                <a:latin typeface="Calibri" panose="020F0502020204030204" pitchFamily="34" charset="0"/>
                <a:ea typeface="Calibri" panose="020F0502020204030204" pitchFamily="34" charset="0"/>
                <a:cs typeface="Calibri" panose="020F0502020204030204" pitchFamily="34" charset="0"/>
              </a:rPr>
              <a:t>study the impact of roughness on erosion characteristics and LIBS spectra</a:t>
            </a:r>
          </a:p>
          <a:p>
            <a:pPr algn="just">
              <a:lnSpc>
                <a:spcPct val="113000"/>
              </a:lnSpc>
              <a:spcAft>
                <a:spcPts val="400"/>
              </a:spcAft>
            </a:pPr>
            <a:r>
              <a:rPr lang="en-US" b="1" kern="100" dirty="0">
                <a:solidFill>
                  <a:srgbClr val="0070C0"/>
                </a:solidFill>
                <a:latin typeface="Calibri" panose="020F0502020204030204" pitchFamily="34" charset="0"/>
                <a:ea typeface="Calibri" panose="020F0502020204030204" pitchFamily="34" charset="0"/>
                <a:cs typeface="Calibri" panose="020F0502020204030204" pitchFamily="34" charset="0"/>
              </a:rPr>
              <a:t>Coatings to be produced for SP C (permeation studies): </a:t>
            </a:r>
          </a:p>
          <a:p>
            <a:pPr marL="285750" indent="-285750" algn="just">
              <a:lnSpc>
                <a:spcPct val="113000"/>
              </a:lnSpc>
              <a:spcAft>
                <a:spcPts val="4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Up to 5 </a:t>
            </a:r>
            <a:r>
              <a:rPr lang="en-US" dirty="0">
                <a:latin typeface="Symbol" panose="05050102010706020507" pitchFamily="18" charset="2"/>
                <a:ea typeface="Calibri" panose="020F0502020204030204" pitchFamily="34" charset="0"/>
                <a:cs typeface="Calibri" panose="020F0502020204030204" pitchFamily="34" charset="0"/>
              </a:rPr>
              <a:t>m</a:t>
            </a:r>
            <a:r>
              <a:rPr lang="en-US" dirty="0">
                <a:latin typeface="Calibri" panose="020F0502020204030204" pitchFamily="34" charset="0"/>
                <a:ea typeface="Calibri" panose="020F0502020204030204" pitchFamily="34" charset="0"/>
                <a:cs typeface="Calibri" panose="020F0502020204030204" pitchFamily="34" charset="0"/>
              </a:rPr>
              <a:t>m B layers (pure and with D) on </a:t>
            </a:r>
            <a:r>
              <a:rPr lang="en-US" dirty="0" err="1">
                <a:latin typeface="Calibri" panose="020F0502020204030204" pitchFamily="34" charset="0"/>
                <a:ea typeface="Calibri" panose="020F0502020204030204" pitchFamily="34" charset="0"/>
                <a:cs typeface="Calibri" panose="020F0502020204030204" pitchFamily="34" charset="0"/>
              </a:rPr>
              <a:t>Eurofer</a:t>
            </a:r>
            <a:r>
              <a:rPr lang="en-US" dirty="0">
                <a:latin typeface="Calibri" panose="020F0502020204030204" pitchFamily="34" charset="0"/>
                <a:ea typeface="Calibri" panose="020F0502020204030204" pitchFamily="34" charset="0"/>
                <a:cs typeface="Calibri" panose="020F0502020204030204" pitchFamily="34" charset="0"/>
              </a:rPr>
              <a:t> and W (and Si)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dirty="0">
                <a:latin typeface="Calibri" panose="020F0502020204030204" pitchFamily="34" charset="0"/>
                <a:ea typeface="Calibri" panose="020F0502020204030204" pitchFamily="34" charset="0"/>
                <a:cs typeface="Calibri" panose="020F0502020204030204" pitchFamily="34" charset="0"/>
              </a:rPr>
              <a:t>V. Nemanic @JSI</a:t>
            </a:r>
            <a:endParaRPr lang="en-GB" dirty="0">
              <a:latin typeface="Calibri" panose="020F0502020204030204" pitchFamily="34" charset="0"/>
              <a:ea typeface="Calibri" panose="020F0502020204030204" pitchFamily="34" charset="0"/>
              <a:cs typeface="Calibri" panose="020F0502020204030204" pitchFamily="34" charset="0"/>
            </a:endParaRPr>
          </a:p>
          <a:p>
            <a:pPr algn="just">
              <a:lnSpc>
                <a:spcPct val="113000"/>
              </a:lnSpc>
              <a:spcAft>
                <a:spcPts val="400"/>
              </a:spcAft>
            </a:pPr>
            <a:r>
              <a:rPr lang="en-US" b="1" kern="100" dirty="0">
                <a:solidFill>
                  <a:srgbClr val="FF0000"/>
                </a:solidFill>
                <a:latin typeface="Calibri" panose="020F0502020204030204" pitchFamily="34" charset="0"/>
                <a:ea typeface="Calibri" panose="020F0502020204030204" pitchFamily="34" charset="0"/>
                <a:cs typeface="Calibri" panose="020F0502020204030204" pitchFamily="34" charset="0"/>
              </a:rPr>
              <a:t>Experiments agreed with colleagues under SP B:</a:t>
            </a:r>
          </a:p>
          <a:p>
            <a:pPr marL="285750" indent="-285750" algn="just">
              <a:lnSpc>
                <a:spcPct val="113000"/>
              </a:lnSpc>
              <a:spcAft>
                <a:spcPts val="4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B coatings with D inclusions (10 at.%) and annealed at 50–500°C </a:t>
            </a:r>
            <a:r>
              <a:rPr lang="en-US" kern="1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 Pardanaud @CEA</a:t>
            </a:r>
          </a:p>
          <a:p>
            <a:pPr marL="285750" indent="-285750" algn="just">
              <a:lnSpc>
                <a:spcPct val="113000"/>
              </a:lnSpc>
              <a:spcAft>
                <a:spcPts val="4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Oxidation under controlled thermal conditions for B layers on W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R. Mateus @IST</a:t>
            </a:r>
            <a:endParaRPr lang="en-US" dirty="0">
              <a:latin typeface="Calibri" panose="020F0502020204030204" pitchFamily="34" charset="0"/>
              <a:ea typeface="Calibri" panose="020F0502020204030204" pitchFamily="34" charset="0"/>
              <a:cs typeface="Calibri" panose="020F0502020204030204" pitchFamily="34" charset="0"/>
            </a:endParaRPr>
          </a:p>
          <a:p>
            <a:pPr marL="742950" lvl="1" indent="-285750" algn="just">
              <a:lnSpc>
                <a:spcPct val="113000"/>
              </a:lnSpc>
              <a:spcAft>
                <a:spcPts val="400"/>
              </a:spcAft>
              <a:buFont typeface="Wingdings" panose="05000000000000000000" pitchFamily="2" charset="2"/>
              <a:buChar char="ü"/>
            </a:pPr>
            <a:r>
              <a:rPr lang="en-US" sz="1600" kern="100" dirty="0">
                <a:latin typeface="Calibri" panose="020F0502020204030204" pitchFamily="34" charset="0"/>
                <a:ea typeface="Calibri" panose="020F0502020204030204" pitchFamily="34" charset="0"/>
                <a:cs typeface="Calibri" panose="020F0502020204030204" pitchFamily="34" charset="0"/>
              </a:rPr>
              <a:t>Vary O</a:t>
            </a:r>
            <a:r>
              <a:rPr lang="en-US" sz="1600" kern="100" baseline="-25000" dirty="0">
                <a:latin typeface="Calibri" panose="020F0502020204030204" pitchFamily="34" charset="0"/>
                <a:ea typeface="Calibri" panose="020F0502020204030204" pitchFamily="34" charset="0"/>
                <a:cs typeface="Calibri" panose="020F0502020204030204" pitchFamily="34" charset="0"/>
              </a:rPr>
              <a:t>2</a:t>
            </a:r>
            <a:r>
              <a:rPr lang="en-US" sz="1600" kern="100" dirty="0">
                <a:latin typeface="Calibri" panose="020F0502020204030204" pitchFamily="34" charset="0"/>
                <a:ea typeface="Calibri" panose="020F0502020204030204" pitchFamily="34" charset="0"/>
                <a:cs typeface="Calibri" panose="020F0502020204030204" pitchFamily="34" charset="0"/>
              </a:rPr>
              <a:t> partial pressure (10</a:t>
            </a:r>
            <a:r>
              <a:rPr lang="en-US" sz="1600" kern="100" baseline="30000" dirty="0">
                <a:latin typeface="Calibri" panose="020F0502020204030204" pitchFamily="34" charset="0"/>
                <a:ea typeface="Calibri" panose="020F0502020204030204" pitchFamily="34" charset="0"/>
                <a:cs typeface="Calibri" panose="020F0502020204030204" pitchFamily="34" charset="0"/>
              </a:rPr>
              <a:t>-2</a:t>
            </a:r>
            <a:r>
              <a:rPr lang="en-US" sz="1600" kern="100" dirty="0">
                <a:latin typeface="Calibri" panose="020F0502020204030204" pitchFamily="34" charset="0"/>
                <a:ea typeface="Calibri" panose="020F0502020204030204" pitchFamily="34" charset="0"/>
                <a:cs typeface="Calibri" panose="020F0502020204030204" pitchFamily="34" charset="0"/>
              </a:rPr>
              <a:t>-10 mbar), surface T (100-1000 °C), and D ion energy (40-200 eV)</a:t>
            </a:r>
          </a:p>
          <a:p>
            <a:pPr marL="273050" lvl="1" indent="-273050" algn="just">
              <a:lnSpc>
                <a:spcPct val="113000"/>
              </a:lnSpc>
              <a:spcAft>
                <a:spcPts val="4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Micromechanical studies on W-B layers with and without D </a:t>
            </a:r>
            <a:r>
              <a:rPr lang="en-GB"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dirty="0">
                <a:latin typeface="Calibri" panose="020F0502020204030204" pitchFamily="34" charset="0"/>
                <a:ea typeface="Calibri" panose="020F0502020204030204" pitchFamily="34" charset="0"/>
                <a:cs typeface="Calibri" panose="020F0502020204030204" pitchFamily="34" charset="0"/>
              </a:rPr>
              <a:t>Y. Zayachuk @UKAEA</a:t>
            </a:r>
            <a:endParaRPr lang="en-US" dirty="0">
              <a:latin typeface="Calibri" panose="020F0502020204030204" pitchFamily="34" charset="0"/>
              <a:ea typeface="Calibri" panose="020F0502020204030204" pitchFamily="34" charset="0"/>
              <a:cs typeface="Calibri" panose="020F0502020204030204" pitchFamily="34" charset="0"/>
            </a:endParaRPr>
          </a:p>
          <a:p>
            <a:pPr marL="273050" lvl="1" indent="-273050" algn="just">
              <a:lnSpc>
                <a:spcPct val="113000"/>
              </a:lnSpc>
              <a:spcAft>
                <a:spcPts val="4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LIA-LIBS-QMS and detection and separation of H isotopes in B-D samples using laser ablation and MW-plasma, collaboration with Institute of Physics </a:t>
            </a:r>
            <a:r>
              <a:rPr lang="en-GB" dirty="0" err="1">
                <a:latin typeface="Calibri" panose="020F0502020204030204" pitchFamily="34" charset="0"/>
                <a:ea typeface="Calibri" panose="020F0502020204030204" pitchFamily="34" charset="0"/>
                <a:cs typeface="Calibri" panose="020F0502020204030204" pitchFamily="34" charset="0"/>
              </a:rPr>
              <a:t>Belgrad</a:t>
            </a:r>
            <a:r>
              <a:rPr lang="en-GB" dirty="0">
                <a:latin typeface="Calibri" panose="020F0502020204030204" pitchFamily="34" charset="0"/>
                <a:ea typeface="Calibri" panose="020F0502020204030204" pitchFamily="34" charset="0"/>
                <a:cs typeface="Calibri" panose="020F0502020204030204" pitchFamily="34" charset="0"/>
              </a:rPr>
              <a:t>  [1]</a:t>
            </a:r>
            <a:endParaRPr lang="en-US" dirty="0">
              <a:latin typeface="Calibri" panose="020F0502020204030204" pitchFamily="34" charset="0"/>
              <a:ea typeface="Calibri" panose="020F0502020204030204" pitchFamily="34" charset="0"/>
              <a:cs typeface="Calibri" panose="020F0502020204030204" pitchFamily="34" charset="0"/>
            </a:endParaRPr>
          </a:p>
          <a:p>
            <a:pPr marL="273050" lvl="1" indent="-273050" algn="just">
              <a:lnSpc>
                <a:spcPct val="113000"/>
              </a:lnSpc>
              <a:spcAft>
                <a:spcPts val="4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Calibri" panose="020F0502020204030204" pitchFamily="34" charset="0"/>
              </a:rPr>
              <a:t>Other samples to be discussed later in 2026</a:t>
            </a:r>
          </a:p>
        </p:txBody>
      </p:sp>
      <p:pic>
        <p:nvPicPr>
          <p:cNvPr id="8" name="image8.jpg" descr="A circular metal object with small squares&#10;&#10;AI-generated content may be incorrect.">
            <a:extLst>
              <a:ext uri="{FF2B5EF4-FFF2-40B4-BE49-F238E27FC236}">
                <a16:creationId xmlns:a16="http://schemas.microsoft.com/office/drawing/2014/main" id="{A6612946-9351-D052-65BC-91D9C8A6249D}"/>
              </a:ext>
            </a:extLst>
          </p:cNvPr>
          <p:cNvPicPr/>
          <p:nvPr/>
        </p:nvPicPr>
        <p:blipFill>
          <a:blip r:embed="rId2" cstate="print">
            <a:extLst>
              <a:ext uri="{28A0092B-C50C-407E-A947-70E740481C1C}">
                <a14:useLocalDpi xmlns:a14="http://schemas.microsoft.com/office/drawing/2010/main" val="0"/>
              </a:ext>
            </a:extLst>
          </a:blip>
          <a:srcRect t="33465" b="28583"/>
          <a:stretch>
            <a:fillRect/>
          </a:stretch>
        </p:blipFill>
        <p:spPr>
          <a:xfrm>
            <a:off x="9355865" y="2031963"/>
            <a:ext cx="1357945" cy="1225842"/>
          </a:xfrm>
          <a:prstGeom prst="rect">
            <a:avLst/>
          </a:prstGeom>
          <a:ln/>
        </p:spPr>
      </p:pic>
      <p:pic>
        <p:nvPicPr>
          <p:cNvPr id="9" name="image7.jpg">
            <a:extLst>
              <a:ext uri="{FF2B5EF4-FFF2-40B4-BE49-F238E27FC236}">
                <a16:creationId xmlns:a16="http://schemas.microsoft.com/office/drawing/2014/main" id="{A5D69478-8643-A4D1-D0A1-09E5D33030E0}"/>
              </a:ext>
            </a:extLst>
          </p:cNvPr>
          <p:cNvPicPr/>
          <p:nvPr/>
        </p:nvPicPr>
        <p:blipFill>
          <a:blip r:embed="rId3"/>
          <a:srcRect/>
          <a:stretch>
            <a:fillRect/>
          </a:stretch>
        </p:blipFill>
        <p:spPr>
          <a:xfrm>
            <a:off x="9356096" y="3244435"/>
            <a:ext cx="1367443" cy="1323649"/>
          </a:xfrm>
          <a:prstGeom prst="rect">
            <a:avLst/>
          </a:prstGeom>
          <a:ln/>
        </p:spPr>
      </p:pic>
      <p:pic>
        <p:nvPicPr>
          <p:cNvPr id="10" name="image4.jpg">
            <a:extLst>
              <a:ext uri="{FF2B5EF4-FFF2-40B4-BE49-F238E27FC236}">
                <a16:creationId xmlns:a16="http://schemas.microsoft.com/office/drawing/2014/main" id="{3CC8F17A-9536-F033-BE09-F3CE3DD24273}"/>
              </a:ext>
            </a:extLst>
          </p:cNvPr>
          <p:cNvPicPr/>
          <p:nvPr/>
        </p:nvPicPr>
        <p:blipFill>
          <a:blip r:embed="rId4"/>
          <a:srcRect t="34418" b="23508"/>
          <a:stretch>
            <a:fillRect/>
          </a:stretch>
        </p:blipFill>
        <p:spPr>
          <a:xfrm>
            <a:off x="10241536" y="4568084"/>
            <a:ext cx="1842961" cy="1443090"/>
          </a:xfrm>
          <a:prstGeom prst="rect">
            <a:avLst/>
          </a:prstGeom>
          <a:ln/>
        </p:spPr>
      </p:pic>
      <p:pic>
        <p:nvPicPr>
          <p:cNvPr id="11" name="image5.jpg">
            <a:extLst>
              <a:ext uri="{FF2B5EF4-FFF2-40B4-BE49-F238E27FC236}">
                <a16:creationId xmlns:a16="http://schemas.microsoft.com/office/drawing/2014/main" id="{E8BBF1CE-0C8F-A5A4-422C-337C148E71B8}"/>
              </a:ext>
            </a:extLst>
          </p:cNvPr>
          <p:cNvPicPr/>
          <p:nvPr/>
        </p:nvPicPr>
        <p:blipFill>
          <a:blip r:embed="rId5"/>
          <a:srcRect/>
          <a:stretch>
            <a:fillRect/>
          </a:stretch>
        </p:blipFill>
        <p:spPr>
          <a:xfrm>
            <a:off x="9346367" y="4568084"/>
            <a:ext cx="1367443" cy="1443090"/>
          </a:xfrm>
          <a:prstGeom prst="rect">
            <a:avLst/>
          </a:prstGeom>
          <a:ln/>
        </p:spPr>
      </p:pic>
      <p:pic>
        <p:nvPicPr>
          <p:cNvPr id="12" name="Picture 11">
            <a:extLst>
              <a:ext uri="{FF2B5EF4-FFF2-40B4-BE49-F238E27FC236}">
                <a16:creationId xmlns:a16="http://schemas.microsoft.com/office/drawing/2014/main" id="{D89C788C-9D4B-9FB7-553F-56F3C2FA5D01}"/>
              </a:ext>
            </a:extLst>
          </p:cNvPr>
          <p:cNvPicPr>
            <a:picLocks noChangeAspect="1"/>
          </p:cNvPicPr>
          <p:nvPr/>
        </p:nvPicPr>
        <p:blipFill>
          <a:blip r:embed="rId6"/>
          <a:stretch>
            <a:fillRect/>
          </a:stretch>
        </p:blipFill>
        <p:spPr>
          <a:xfrm>
            <a:off x="10717053" y="3244435"/>
            <a:ext cx="1367444" cy="1340631"/>
          </a:xfrm>
          <a:prstGeom prst="rect">
            <a:avLst/>
          </a:prstGeom>
        </p:spPr>
      </p:pic>
      <p:pic>
        <p:nvPicPr>
          <p:cNvPr id="13" name="Picture 12">
            <a:extLst>
              <a:ext uri="{FF2B5EF4-FFF2-40B4-BE49-F238E27FC236}">
                <a16:creationId xmlns:a16="http://schemas.microsoft.com/office/drawing/2014/main" id="{CE996344-E7B4-E10B-E22D-D007422F2869}"/>
              </a:ext>
            </a:extLst>
          </p:cNvPr>
          <p:cNvPicPr>
            <a:picLocks noChangeAspect="1"/>
          </p:cNvPicPr>
          <p:nvPr/>
        </p:nvPicPr>
        <p:blipFill>
          <a:blip r:embed="rId7"/>
          <a:stretch>
            <a:fillRect/>
          </a:stretch>
        </p:blipFill>
        <p:spPr>
          <a:xfrm>
            <a:off x="10723538" y="2031964"/>
            <a:ext cx="1291563" cy="1225842"/>
          </a:xfrm>
          <a:prstGeom prst="rect">
            <a:avLst/>
          </a:prstGeom>
        </p:spPr>
      </p:pic>
      <p:pic>
        <p:nvPicPr>
          <p:cNvPr id="14" name="Picture 13" descr="A diagram of a machine&#10;&#10;AI-generated content may be incorrect.">
            <a:extLst>
              <a:ext uri="{FF2B5EF4-FFF2-40B4-BE49-F238E27FC236}">
                <a16:creationId xmlns:a16="http://schemas.microsoft.com/office/drawing/2014/main" id="{4C5AB7F0-A9EA-A1E0-27AC-1D138ACDDED0}"/>
              </a:ext>
            </a:extLst>
          </p:cNvPr>
          <p:cNvPicPr>
            <a:picLocks noChangeAspect="1"/>
          </p:cNvPicPr>
          <p:nvPr/>
        </p:nvPicPr>
        <p:blipFill>
          <a:blip r:embed="rId8"/>
          <a:stretch>
            <a:fillRect/>
          </a:stretch>
        </p:blipFill>
        <p:spPr>
          <a:xfrm>
            <a:off x="10526678" y="396312"/>
            <a:ext cx="1488423" cy="1635651"/>
          </a:xfrm>
          <a:prstGeom prst="rect">
            <a:avLst/>
          </a:prstGeom>
        </p:spPr>
      </p:pic>
      <p:sp>
        <p:nvSpPr>
          <p:cNvPr id="15" name="TextBox 14">
            <a:extLst>
              <a:ext uri="{FF2B5EF4-FFF2-40B4-BE49-F238E27FC236}">
                <a16:creationId xmlns:a16="http://schemas.microsoft.com/office/drawing/2014/main" id="{7EE51948-4151-EEBC-D915-6A56AEAB696D}"/>
              </a:ext>
            </a:extLst>
          </p:cNvPr>
          <p:cNvSpPr txBox="1"/>
          <p:nvPr/>
        </p:nvSpPr>
        <p:spPr>
          <a:xfrm>
            <a:off x="825624" y="5733419"/>
            <a:ext cx="6504785" cy="646331"/>
          </a:xfrm>
          <a:prstGeom prst="rect">
            <a:avLst/>
          </a:prstGeom>
          <a:noFill/>
        </p:spPr>
        <p:txBody>
          <a:bodyPr wrap="square">
            <a:spAutoFit/>
          </a:bodyPr>
          <a:lstStyle/>
          <a:p>
            <a:r>
              <a:rPr lang="en-GB" sz="1200" dirty="0">
                <a:solidFill>
                  <a:srgbClr val="FF0000"/>
                </a:solidFill>
              </a:rPr>
              <a:t>[1] Vujadinović, N. et. al, Detection of hydrogen isotopes in fusion-relevant targets using laser ablation and microwave-induced plasma. </a:t>
            </a:r>
            <a:r>
              <a:rPr lang="en-GB" sz="1200" i="1" dirty="0">
                <a:solidFill>
                  <a:srgbClr val="FF0000"/>
                </a:solidFill>
              </a:rPr>
              <a:t>Eur. Phys. J. Plus</a:t>
            </a:r>
            <a:r>
              <a:rPr lang="en-GB" sz="1200" dirty="0">
                <a:solidFill>
                  <a:srgbClr val="FF0000"/>
                </a:solidFill>
              </a:rPr>
              <a:t> </a:t>
            </a:r>
            <a:r>
              <a:rPr lang="en-GB" sz="1200" b="1" dirty="0">
                <a:solidFill>
                  <a:srgbClr val="FF0000"/>
                </a:solidFill>
              </a:rPr>
              <a:t>141</a:t>
            </a:r>
            <a:r>
              <a:rPr lang="en-GB" sz="1200" dirty="0">
                <a:solidFill>
                  <a:srgbClr val="FF0000"/>
                </a:solidFill>
              </a:rPr>
              <a:t>, 157 (2026). https://doi.org/10.1140/epjp/s13360-026-07406-0</a:t>
            </a:r>
          </a:p>
        </p:txBody>
      </p:sp>
    </p:spTree>
    <p:extLst>
      <p:ext uri="{BB962C8B-B14F-4D97-AF65-F5344CB8AC3E}">
        <p14:creationId xmlns:p14="http://schemas.microsoft.com/office/powerpoint/2010/main" val="740102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0E979D-8ED0-ADDE-565B-C023F4D59A3D}"/>
              </a:ext>
            </a:extLst>
          </p:cNvPr>
          <p:cNvSpPr>
            <a:spLocks noGrp="1"/>
          </p:cNvSpPr>
          <p:nvPr>
            <p:ph type="sldNum" sz="quarter" idx="12"/>
          </p:nvPr>
        </p:nvSpPr>
        <p:spPr/>
        <p:txBody>
          <a:bodyPr/>
          <a:lstStyle/>
          <a:p>
            <a:fld id="{6A6D9FA1-99C7-4910-8E32-B85D378B0060}" type="slidenum">
              <a:rPr lang="en-GB" smtClean="0">
                <a:solidFill>
                  <a:prstClr val="white"/>
                </a:solidFill>
              </a:rPr>
              <a:pPr/>
              <a:t>29</a:t>
            </a:fld>
            <a:endParaRPr lang="en-GB" dirty="0">
              <a:solidFill>
                <a:prstClr val="white"/>
              </a:solidFill>
            </a:endParaRPr>
          </a:p>
        </p:txBody>
      </p:sp>
      <p:sp>
        <p:nvSpPr>
          <p:cNvPr id="4" name="Footer Placeholder 3">
            <a:extLst>
              <a:ext uri="{FF2B5EF4-FFF2-40B4-BE49-F238E27FC236}">
                <a16:creationId xmlns:a16="http://schemas.microsoft.com/office/drawing/2014/main" id="{F04274A0-24D7-F2B6-E01C-854651B71E10}"/>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27" name="Titel 1">
            <a:extLst>
              <a:ext uri="{FF2B5EF4-FFF2-40B4-BE49-F238E27FC236}">
                <a16:creationId xmlns:a16="http://schemas.microsoft.com/office/drawing/2014/main" id="{A7581B65-A10D-4E70-9905-498BD218F6FA}"/>
              </a:ext>
            </a:extLst>
          </p:cNvPr>
          <p:cNvSpPr>
            <a:spLocks noGrp="1"/>
          </p:cNvSpPr>
          <p:nvPr>
            <p:ph type="title"/>
          </p:nvPr>
        </p:nvSpPr>
        <p:spPr>
          <a:xfrm>
            <a:off x="983431" y="192515"/>
            <a:ext cx="11124485" cy="457200"/>
          </a:xfrm>
        </p:spPr>
        <p:txBody>
          <a:bodyPr/>
          <a:lstStyle/>
          <a:p>
            <a:r>
              <a:rPr lang="de-DE" dirty="0" err="1"/>
              <a:t>Example</a:t>
            </a:r>
            <a:r>
              <a:rPr lang="de-DE" dirty="0"/>
              <a:t> of SP B.3 </a:t>
            </a:r>
            <a:r>
              <a:rPr lang="de-DE" dirty="0" err="1"/>
              <a:t>Activities</a:t>
            </a:r>
            <a:r>
              <a:rPr lang="de-DE" dirty="0"/>
              <a:t> </a:t>
            </a:r>
            <a:br>
              <a:rPr lang="de-DE" dirty="0"/>
            </a:br>
            <a:r>
              <a:rPr lang="de-DE" dirty="0"/>
              <a:t>D007: </a:t>
            </a:r>
            <a:r>
              <a:rPr lang="en-US" sz="2600" dirty="0"/>
              <a:t>Formation of B compounds in different reference samples</a:t>
            </a:r>
            <a:endParaRPr lang="de-DE" sz="2600" dirty="0"/>
          </a:p>
        </p:txBody>
      </p:sp>
      <p:sp>
        <p:nvSpPr>
          <p:cNvPr id="28" name="TextBox 27">
            <a:extLst>
              <a:ext uri="{FF2B5EF4-FFF2-40B4-BE49-F238E27FC236}">
                <a16:creationId xmlns:a16="http://schemas.microsoft.com/office/drawing/2014/main" id="{C4C55950-8B9A-183A-5316-8D9BCD087601}"/>
              </a:ext>
            </a:extLst>
          </p:cNvPr>
          <p:cNvSpPr txBox="1"/>
          <p:nvPr/>
        </p:nvSpPr>
        <p:spPr>
          <a:xfrm>
            <a:off x="0" y="6024634"/>
            <a:ext cx="763799" cy="523220"/>
          </a:xfrm>
          <a:prstGeom prst="rect">
            <a:avLst/>
          </a:prstGeom>
          <a:noFill/>
        </p:spPr>
        <p:txBody>
          <a:bodyPr wrap="none" rtlCol="0">
            <a:spAutoFit/>
          </a:bodyPr>
          <a:lstStyle/>
          <a:p>
            <a:pPr algn="l"/>
            <a:r>
              <a:rPr lang="fi-FI" sz="2800" b="1" dirty="0"/>
              <a:t>CEA</a:t>
            </a:r>
          </a:p>
        </p:txBody>
      </p:sp>
      <p:pic>
        <p:nvPicPr>
          <p:cNvPr id="29" name="Picture 28">
            <a:extLst>
              <a:ext uri="{FF2B5EF4-FFF2-40B4-BE49-F238E27FC236}">
                <a16:creationId xmlns:a16="http://schemas.microsoft.com/office/drawing/2014/main" id="{D5F15BB9-3B88-ADFB-8032-F73CBA588F83}"/>
              </a:ext>
            </a:extLst>
          </p:cNvPr>
          <p:cNvPicPr>
            <a:picLocks noChangeAspect="1"/>
          </p:cNvPicPr>
          <p:nvPr/>
        </p:nvPicPr>
        <p:blipFill>
          <a:blip r:embed="rId2"/>
          <a:stretch>
            <a:fillRect/>
          </a:stretch>
        </p:blipFill>
        <p:spPr>
          <a:xfrm>
            <a:off x="8702567" y="3190220"/>
            <a:ext cx="3326326" cy="3236711"/>
          </a:xfrm>
          <a:prstGeom prst="rect">
            <a:avLst/>
          </a:prstGeom>
        </p:spPr>
      </p:pic>
      <p:pic>
        <p:nvPicPr>
          <p:cNvPr id="30" name="Picture 29">
            <a:extLst>
              <a:ext uri="{FF2B5EF4-FFF2-40B4-BE49-F238E27FC236}">
                <a16:creationId xmlns:a16="http://schemas.microsoft.com/office/drawing/2014/main" id="{62BE6094-DFAC-75D4-3A3E-05376AAFE254}"/>
              </a:ext>
            </a:extLst>
          </p:cNvPr>
          <p:cNvPicPr>
            <a:picLocks noChangeAspect="1"/>
          </p:cNvPicPr>
          <p:nvPr/>
        </p:nvPicPr>
        <p:blipFill>
          <a:blip r:embed="rId3"/>
          <a:srcRect l="13025" t="8190" r="6535" b="19373"/>
          <a:stretch>
            <a:fillRect/>
          </a:stretch>
        </p:blipFill>
        <p:spPr>
          <a:xfrm>
            <a:off x="5735515" y="830982"/>
            <a:ext cx="4385522" cy="2767802"/>
          </a:xfrm>
          <a:prstGeom prst="rect">
            <a:avLst/>
          </a:prstGeom>
        </p:spPr>
      </p:pic>
      <p:sp>
        <p:nvSpPr>
          <p:cNvPr id="31" name="TextBox 30">
            <a:extLst>
              <a:ext uri="{FF2B5EF4-FFF2-40B4-BE49-F238E27FC236}">
                <a16:creationId xmlns:a16="http://schemas.microsoft.com/office/drawing/2014/main" id="{94B8B1CE-65B2-CF21-CC3D-1D0523C8C021}"/>
              </a:ext>
            </a:extLst>
          </p:cNvPr>
          <p:cNvSpPr txBox="1"/>
          <p:nvPr/>
        </p:nvSpPr>
        <p:spPr>
          <a:xfrm>
            <a:off x="163107" y="1363453"/>
            <a:ext cx="5236077" cy="2831544"/>
          </a:xfrm>
          <a:prstGeom prst="rect">
            <a:avLst/>
          </a:prstGeom>
          <a:noFill/>
        </p:spPr>
        <p:txBody>
          <a:bodyPr wrap="square" rtlCol="0">
            <a:spAutoFit/>
          </a:bodyPr>
          <a:lstStyle/>
          <a:p>
            <a:pPr marL="457200" indent="-457200" algn="l">
              <a:buFont typeface="Arial" panose="020B0604020202020204" pitchFamily="34" charset="0"/>
              <a:buChar char="•"/>
            </a:pPr>
            <a:r>
              <a:rPr lang="en-US" b="1" dirty="0">
                <a:solidFill>
                  <a:srgbClr val="0070C0"/>
                </a:solidFill>
              </a:rPr>
              <a:t>Raman analyses to be performed </a:t>
            </a:r>
            <a:r>
              <a:rPr lang="en-US" dirty="0"/>
              <a:t>for as-produced B reference samples as well as following their exposure to </a:t>
            </a:r>
            <a:r>
              <a:rPr lang="en-US" dirty="0" err="1"/>
              <a:t>GyM</a:t>
            </a:r>
            <a:r>
              <a:rPr lang="en-US" dirty="0"/>
              <a:t>/</a:t>
            </a:r>
            <a:r>
              <a:rPr lang="en-US" dirty="0" err="1"/>
              <a:t>BiGyM</a:t>
            </a:r>
            <a:r>
              <a:rPr lang="en-US" dirty="0"/>
              <a:t> plasmas</a:t>
            </a:r>
          </a:p>
          <a:p>
            <a:pPr marL="457200" indent="-457200" algn="l">
              <a:spcBef>
                <a:spcPts val="600"/>
              </a:spcBef>
              <a:spcAft>
                <a:spcPts val="600"/>
              </a:spcAft>
              <a:buFont typeface="Arial" panose="020B0604020202020204" pitchFamily="34" charset="0"/>
              <a:buChar char="•"/>
            </a:pPr>
            <a:r>
              <a:rPr lang="en-US" b="1" u="sng" dirty="0"/>
              <a:t>Main results so far</a:t>
            </a:r>
          </a:p>
          <a:p>
            <a:pPr marL="914400" lvl="1" indent="-457200">
              <a:buFont typeface="Wingdings" panose="05000000000000000000" pitchFamily="2" charset="2"/>
              <a:buChar char="ü"/>
            </a:pPr>
            <a:r>
              <a:rPr lang="en-US" sz="1600" b="1" dirty="0">
                <a:solidFill>
                  <a:srgbClr val="FF0000"/>
                </a:solidFill>
              </a:rPr>
              <a:t>Non exposed samples</a:t>
            </a:r>
            <a:r>
              <a:rPr lang="en-US" sz="1600" dirty="0"/>
              <a:t>: amorphous boron</a:t>
            </a:r>
          </a:p>
          <a:p>
            <a:pPr marL="914400" lvl="1" indent="-457200">
              <a:buFont typeface="Wingdings" panose="05000000000000000000" pitchFamily="2" charset="2"/>
              <a:buChar char="ü"/>
            </a:pPr>
            <a:r>
              <a:rPr lang="en-US" sz="1600" b="1" dirty="0">
                <a:solidFill>
                  <a:srgbClr val="FF0000"/>
                </a:solidFill>
              </a:rPr>
              <a:t>Exposed samples</a:t>
            </a:r>
            <a:r>
              <a:rPr lang="en-US" sz="1600" dirty="0"/>
              <a:t>: amorphous + presence of hot spots (&lt;10%) and no BD chemical bonds</a:t>
            </a:r>
          </a:p>
          <a:p>
            <a:pPr marL="914400" lvl="1" indent="-457200">
              <a:buFont typeface="Wingdings" panose="05000000000000000000" pitchFamily="2" charset="2"/>
              <a:buChar char="ü"/>
            </a:pPr>
            <a:r>
              <a:rPr lang="en-US" sz="1600" b="1" dirty="0">
                <a:solidFill>
                  <a:srgbClr val="FF0000"/>
                </a:solidFill>
              </a:rPr>
              <a:t>Exposed samples</a:t>
            </a:r>
            <a:r>
              <a:rPr lang="en-US" sz="1600" dirty="0"/>
              <a:t>: no BD chemical bonds observed</a:t>
            </a:r>
          </a:p>
          <a:p>
            <a:pPr marL="914400" lvl="1" indent="-457200">
              <a:buFont typeface="Wingdings" panose="05000000000000000000" pitchFamily="2" charset="2"/>
              <a:buChar char="ü"/>
            </a:pPr>
            <a:r>
              <a:rPr lang="en-US" sz="1600" dirty="0"/>
              <a:t>Hotspots crystalline in boron beta-phase</a:t>
            </a:r>
          </a:p>
        </p:txBody>
      </p:sp>
      <p:sp>
        <p:nvSpPr>
          <p:cNvPr id="32" name="TextBox 31">
            <a:extLst>
              <a:ext uri="{FF2B5EF4-FFF2-40B4-BE49-F238E27FC236}">
                <a16:creationId xmlns:a16="http://schemas.microsoft.com/office/drawing/2014/main" id="{CF31CC00-9E5A-8853-C748-4F0E3805F35A}"/>
              </a:ext>
            </a:extLst>
          </p:cNvPr>
          <p:cNvSpPr txBox="1"/>
          <p:nvPr/>
        </p:nvSpPr>
        <p:spPr>
          <a:xfrm>
            <a:off x="163107" y="4382013"/>
            <a:ext cx="8058946" cy="1600438"/>
          </a:xfrm>
          <a:prstGeom prst="rect">
            <a:avLst/>
          </a:prstGeom>
          <a:noFill/>
        </p:spPr>
        <p:txBody>
          <a:bodyPr wrap="square" rtlCol="0">
            <a:spAutoFit/>
          </a:bodyPr>
          <a:lstStyle/>
          <a:p>
            <a:pPr marL="457200" indent="-457200" algn="l">
              <a:buFont typeface="Arial" panose="020B0604020202020204" pitchFamily="34" charset="0"/>
              <a:buChar char="•"/>
            </a:pPr>
            <a:r>
              <a:rPr lang="en-US" b="1" dirty="0">
                <a:solidFill>
                  <a:srgbClr val="0070C0"/>
                </a:solidFill>
              </a:rPr>
              <a:t>Plans for 2026</a:t>
            </a:r>
          </a:p>
          <a:p>
            <a:pPr marL="914400" lvl="1" indent="-457200">
              <a:buFont typeface="Wingdings" panose="05000000000000000000" pitchFamily="2" charset="2"/>
              <a:buChar char="ü"/>
            </a:pPr>
            <a:r>
              <a:rPr lang="en-US" sz="1600" dirty="0"/>
              <a:t>Study the origin for the formation of the crystalline phase in hotspots</a:t>
            </a:r>
          </a:p>
          <a:p>
            <a:pPr marL="914400" lvl="1" indent="-457200">
              <a:buFont typeface="Wingdings" panose="05000000000000000000" pitchFamily="2" charset="2"/>
              <a:buChar char="ü"/>
            </a:pPr>
            <a:r>
              <a:rPr lang="en-US" sz="1600" dirty="0"/>
              <a:t>Detailed investigations of the Raman spectra to control oxidation of H/D-containing B samples produced at different temperatures</a:t>
            </a:r>
          </a:p>
          <a:p>
            <a:pPr marL="914400" lvl="1" indent="-457200">
              <a:buFont typeface="Wingdings" panose="05000000000000000000" pitchFamily="2" charset="2"/>
              <a:buChar char="ü"/>
            </a:pPr>
            <a:r>
              <a:rPr lang="en-US" sz="1600" dirty="0"/>
              <a:t>Disentangle structural and chemical influence on local organization and oxidation of B samples</a:t>
            </a:r>
          </a:p>
        </p:txBody>
      </p:sp>
    </p:spTree>
    <p:extLst>
      <p:ext uri="{BB962C8B-B14F-4D97-AF65-F5344CB8AC3E}">
        <p14:creationId xmlns:p14="http://schemas.microsoft.com/office/powerpoint/2010/main" val="3821379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44FE597-2CD2-E678-1062-81EF71111331}"/>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6" name="Titel 1">
            <a:extLst>
              <a:ext uri="{FF2B5EF4-FFF2-40B4-BE49-F238E27FC236}">
                <a16:creationId xmlns:a16="http://schemas.microsoft.com/office/drawing/2014/main" id="{24E5A7F7-E968-EA42-B0CE-BD0E537937E1}"/>
              </a:ext>
            </a:extLst>
          </p:cNvPr>
          <p:cNvSpPr>
            <a:spLocks noGrp="1"/>
          </p:cNvSpPr>
          <p:nvPr>
            <p:ph type="title"/>
          </p:nvPr>
        </p:nvSpPr>
        <p:spPr>
          <a:xfrm>
            <a:off x="982663" y="192088"/>
            <a:ext cx="10937488" cy="457200"/>
          </a:xfrm>
        </p:spPr>
        <p:txBody>
          <a:bodyPr/>
          <a:lstStyle/>
          <a:p>
            <a:r>
              <a:rPr lang="en-GB" dirty="0"/>
              <a:t>Status 2025 Tasks and Deliverables SP B.1 &amp; SP B.2 &amp; SPB.3</a:t>
            </a:r>
          </a:p>
        </p:txBody>
      </p:sp>
      <p:pic>
        <p:nvPicPr>
          <p:cNvPr id="3" name="Grafik 2" descr="Ein Bild, das Text, Schrift, Screenshot, Zahl enthält.&#10;&#10;KI-generierte Inhalte können fehlerhaft sein.">
            <a:extLst>
              <a:ext uri="{FF2B5EF4-FFF2-40B4-BE49-F238E27FC236}">
                <a16:creationId xmlns:a16="http://schemas.microsoft.com/office/drawing/2014/main" id="{F0985546-AA8E-4547-ECF1-EB198AA0A3EC}"/>
              </a:ext>
            </a:extLst>
          </p:cNvPr>
          <p:cNvPicPr>
            <a:picLocks noChangeAspect="1"/>
          </p:cNvPicPr>
          <p:nvPr/>
        </p:nvPicPr>
        <p:blipFill>
          <a:blip r:embed="rId2"/>
          <a:srcRect t="3758" b="70842"/>
          <a:stretch>
            <a:fillRect/>
          </a:stretch>
        </p:blipFill>
        <p:spPr>
          <a:xfrm>
            <a:off x="564021" y="700455"/>
            <a:ext cx="4722291" cy="1381304"/>
          </a:xfrm>
          <a:prstGeom prst="rect">
            <a:avLst/>
          </a:prstGeom>
        </p:spPr>
      </p:pic>
      <p:pic>
        <p:nvPicPr>
          <p:cNvPr id="14" name="Grafik 13" descr="Ein Bild, das Text, Schrift, Screenshot, Zahl enthält.&#10;&#10;KI-generierte Inhalte können fehlerhaft sein.">
            <a:extLst>
              <a:ext uri="{FF2B5EF4-FFF2-40B4-BE49-F238E27FC236}">
                <a16:creationId xmlns:a16="http://schemas.microsoft.com/office/drawing/2014/main" id="{B0F7C2F4-B8C5-1FC5-6878-492E2CCC93ED}"/>
              </a:ext>
            </a:extLst>
          </p:cNvPr>
          <p:cNvPicPr>
            <a:picLocks noChangeAspect="1"/>
          </p:cNvPicPr>
          <p:nvPr/>
        </p:nvPicPr>
        <p:blipFill>
          <a:blip r:embed="rId2"/>
          <a:srcRect t="35233"/>
          <a:stretch>
            <a:fillRect/>
          </a:stretch>
        </p:blipFill>
        <p:spPr>
          <a:xfrm>
            <a:off x="6127335" y="649288"/>
            <a:ext cx="4898110" cy="3653361"/>
          </a:xfrm>
          <a:prstGeom prst="rect">
            <a:avLst/>
          </a:prstGeom>
        </p:spPr>
      </p:pic>
      <p:sp>
        <p:nvSpPr>
          <p:cNvPr id="15" name="Textfeld 14">
            <a:extLst>
              <a:ext uri="{FF2B5EF4-FFF2-40B4-BE49-F238E27FC236}">
                <a16:creationId xmlns:a16="http://schemas.microsoft.com/office/drawing/2014/main" id="{378B95C8-32CF-3C52-7754-63BE7DC2B46B}"/>
              </a:ext>
            </a:extLst>
          </p:cNvPr>
          <p:cNvSpPr txBox="1"/>
          <p:nvPr/>
        </p:nvSpPr>
        <p:spPr>
          <a:xfrm>
            <a:off x="564021" y="2394242"/>
            <a:ext cx="4441237" cy="311624"/>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All corresponding deliverables achieved and reported</a:t>
            </a:r>
          </a:p>
        </p:txBody>
      </p:sp>
      <p:sp>
        <p:nvSpPr>
          <p:cNvPr id="17" name="Textfeld 16">
            <a:extLst>
              <a:ext uri="{FF2B5EF4-FFF2-40B4-BE49-F238E27FC236}">
                <a16:creationId xmlns:a16="http://schemas.microsoft.com/office/drawing/2014/main" id="{AD5994CB-F7EA-E2C2-48AC-75CC4F4439A1}"/>
              </a:ext>
            </a:extLst>
          </p:cNvPr>
          <p:cNvSpPr txBox="1"/>
          <p:nvPr/>
        </p:nvSpPr>
        <p:spPr>
          <a:xfrm>
            <a:off x="6497652" y="4546807"/>
            <a:ext cx="4441237" cy="530915"/>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nSpc>
                <a:spcPct val="95000"/>
              </a:lnSpc>
            </a:pPr>
            <a:r>
              <a:rPr lang="en-US" sz="1500" dirty="0"/>
              <a:t>All corresponding deliverables achieved and reported except for the one for RBI (D006, delayed)</a:t>
            </a:r>
          </a:p>
        </p:txBody>
      </p:sp>
      <p:pic>
        <p:nvPicPr>
          <p:cNvPr id="19" name="Grafik 18" descr="Ein Bild, das Text, Screenshot, Schrift, Zahl enthält.&#10;&#10;KI-generierte Inhalte können fehlerhaft sein.">
            <a:extLst>
              <a:ext uri="{FF2B5EF4-FFF2-40B4-BE49-F238E27FC236}">
                <a16:creationId xmlns:a16="http://schemas.microsoft.com/office/drawing/2014/main" id="{06764355-8231-CC72-4EE0-F2B6E475DD9A}"/>
              </a:ext>
            </a:extLst>
          </p:cNvPr>
          <p:cNvPicPr>
            <a:picLocks noChangeAspect="1"/>
          </p:cNvPicPr>
          <p:nvPr/>
        </p:nvPicPr>
        <p:blipFill>
          <a:blip r:embed="rId3"/>
          <a:stretch>
            <a:fillRect/>
          </a:stretch>
        </p:blipFill>
        <p:spPr>
          <a:xfrm>
            <a:off x="769357" y="2827149"/>
            <a:ext cx="4071819" cy="3641605"/>
          </a:xfrm>
          <a:prstGeom prst="rect">
            <a:avLst/>
          </a:prstGeom>
        </p:spPr>
      </p:pic>
      <p:sp>
        <p:nvSpPr>
          <p:cNvPr id="20" name="Textfeld 19">
            <a:extLst>
              <a:ext uri="{FF2B5EF4-FFF2-40B4-BE49-F238E27FC236}">
                <a16:creationId xmlns:a16="http://schemas.microsoft.com/office/drawing/2014/main" id="{A6EADD42-EFE9-0543-AE3A-F4C854F7ACED}"/>
              </a:ext>
            </a:extLst>
          </p:cNvPr>
          <p:cNvSpPr txBox="1"/>
          <p:nvPr/>
        </p:nvSpPr>
        <p:spPr>
          <a:xfrm>
            <a:off x="5005258" y="5752213"/>
            <a:ext cx="4898110" cy="530915"/>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All corresponding deliverables achieved and reported except for the one for RBI (D009, delayed)</a:t>
            </a:r>
          </a:p>
        </p:txBody>
      </p:sp>
      <p:sp>
        <p:nvSpPr>
          <p:cNvPr id="2" name="TextBox 1">
            <a:extLst>
              <a:ext uri="{FF2B5EF4-FFF2-40B4-BE49-F238E27FC236}">
                <a16:creationId xmlns:a16="http://schemas.microsoft.com/office/drawing/2014/main" id="{56BBC211-2793-2220-8BDE-3C5A2CDA8018}"/>
              </a:ext>
            </a:extLst>
          </p:cNvPr>
          <p:cNvSpPr txBox="1"/>
          <p:nvPr/>
        </p:nvSpPr>
        <p:spPr>
          <a:xfrm>
            <a:off x="769357" y="2044189"/>
            <a:ext cx="4166340" cy="369332"/>
          </a:xfrm>
          <a:prstGeom prst="rect">
            <a:avLst/>
          </a:prstGeom>
          <a:noFill/>
        </p:spPr>
        <p:txBody>
          <a:bodyPr wrap="square" rtlCol="0">
            <a:spAutoFit/>
          </a:bodyPr>
          <a:lstStyle/>
          <a:p>
            <a:r>
              <a:rPr lang="fi-FI" sz="900" b="1" dirty="0"/>
              <a:t>PWIE-SPB.1.T-T005-D005 </a:t>
            </a:r>
            <a:r>
              <a:rPr lang="en-US" sz="900" dirty="0"/>
              <a:t>Erosion rates following high-energy dust impacts on W model systems and comparison to data from tokamaks (ENEA)</a:t>
            </a:r>
            <a:endParaRPr lang="fi-FI" sz="900" dirty="0"/>
          </a:p>
        </p:txBody>
      </p:sp>
    </p:spTree>
    <p:extLst>
      <p:ext uri="{BB962C8B-B14F-4D97-AF65-F5344CB8AC3E}">
        <p14:creationId xmlns:p14="http://schemas.microsoft.com/office/powerpoint/2010/main" val="3965649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918C9-E9DE-901E-CD3C-AF2D8A519E88}"/>
              </a:ext>
            </a:extLst>
          </p:cNvPr>
          <p:cNvSpPr>
            <a:spLocks noGrp="1"/>
          </p:cNvSpPr>
          <p:nvPr>
            <p:ph type="title"/>
          </p:nvPr>
        </p:nvSpPr>
        <p:spPr/>
        <p:txBody>
          <a:bodyPr/>
          <a:lstStyle/>
          <a:p>
            <a:r>
              <a:rPr lang="fi-FI" dirty="0" err="1"/>
              <a:t>Concluding</a:t>
            </a:r>
            <a:r>
              <a:rPr lang="fi-FI" dirty="0"/>
              <a:t> </a:t>
            </a:r>
            <a:r>
              <a:rPr lang="fi-FI" dirty="0" err="1"/>
              <a:t>remarks</a:t>
            </a:r>
            <a:endParaRPr lang="fi-FI" dirty="0"/>
          </a:p>
        </p:txBody>
      </p:sp>
      <p:sp>
        <p:nvSpPr>
          <p:cNvPr id="3" name="Slide Number Placeholder 2">
            <a:extLst>
              <a:ext uri="{FF2B5EF4-FFF2-40B4-BE49-F238E27FC236}">
                <a16:creationId xmlns:a16="http://schemas.microsoft.com/office/drawing/2014/main" id="{790CF640-AC15-CA75-D47F-CA22F6981E3B}"/>
              </a:ext>
            </a:extLst>
          </p:cNvPr>
          <p:cNvSpPr>
            <a:spLocks noGrp="1"/>
          </p:cNvSpPr>
          <p:nvPr>
            <p:ph type="sldNum" sz="quarter" idx="12"/>
          </p:nvPr>
        </p:nvSpPr>
        <p:spPr/>
        <p:txBody>
          <a:bodyPr/>
          <a:lstStyle/>
          <a:p>
            <a:fld id="{6A6D9FA1-99C7-4910-8E32-B85D378B0060}" type="slidenum">
              <a:rPr lang="en-GB" smtClean="0">
                <a:solidFill>
                  <a:prstClr val="white"/>
                </a:solidFill>
              </a:rPr>
              <a:pPr/>
              <a:t>30</a:t>
            </a:fld>
            <a:endParaRPr lang="en-GB" dirty="0">
              <a:solidFill>
                <a:prstClr val="white"/>
              </a:solidFill>
            </a:endParaRPr>
          </a:p>
        </p:txBody>
      </p:sp>
      <p:sp>
        <p:nvSpPr>
          <p:cNvPr id="4" name="Footer Placeholder 3">
            <a:extLst>
              <a:ext uri="{FF2B5EF4-FFF2-40B4-BE49-F238E27FC236}">
                <a16:creationId xmlns:a16="http://schemas.microsoft.com/office/drawing/2014/main" id="{2F23E2EA-9F85-6C9B-A9F8-27E613FC57CC}"/>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extBox 4">
            <a:extLst>
              <a:ext uri="{FF2B5EF4-FFF2-40B4-BE49-F238E27FC236}">
                <a16:creationId xmlns:a16="http://schemas.microsoft.com/office/drawing/2014/main" id="{5DC43B6C-735F-9C74-C6FC-72084D09923D}"/>
              </a:ext>
            </a:extLst>
          </p:cNvPr>
          <p:cNvSpPr txBox="1"/>
          <p:nvPr/>
        </p:nvSpPr>
        <p:spPr>
          <a:xfrm>
            <a:off x="360040" y="1019503"/>
            <a:ext cx="11369505" cy="4124206"/>
          </a:xfrm>
          <a:prstGeom prst="rect">
            <a:avLst/>
          </a:prstGeom>
          <a:noFill/>
        </p:spPr>
        <p:txBody>
          <a:bodyPr wrap="square" rtlCol="0">
            <a:spAutoFit/>
          </a:bodyPr>
          <a:lstStyle/>
          <a:p>
            <a:pPr marL="457200" indent="-457200" algn="l">
              <a:spcBef>
                <a:spcPts val="600"/>
              </a:spcBef>
              <a:buFont typeface="Arial" panose="020B0604020202020204" pitchFamily="34" charset="0"/>
              <a:buChar char="•"/>
            </a:pPr>
            <a:r>
              <a:rPr lang="en-US" sz="2000" dirty="0"/>
              <a:t>SP B will continue with </a:t>
            </a:r>
            <a:r>
              <a:rPr lang="en-US" sz="2000" b="1" dirty="0">
                <a:solidFill>
                  <a:srgbClr val="FF0000"/>
                </a:solidFill>
              </a:rPr>
              <a:t>3 different activity areas during the period 2026-2027:</a:t>
            </a:r>
            <a:r>
              <a:rPr lang="en-US" sz="2000" dirty="0"/>
              <a:t> </a:t>
            </a:r>
          </a:p>
          <a:p>
            <a:pPr marL="800100" lvl="1" indent="-342900">
              <a:spcBef>
                <a:spcPts val="600"/>
              </a:spcBef>
              <a:buFont typeface="Wingdings" panose="05000000000000000000" pitchFamily="2" charset="2"/>
              <a:buChar char="ü"/>
            </a:pPr>
            <a:r>
              <a:rPr lang="en-US" b="1" dirty="0"/>
              <a:t>SP B.1</a:t>
            </a:r>
            <a:r>
              <a:rPr lang="en-US" dirty="0"/>
              <a:t>: Erosion and re-deposition experiments in linear plasma devices and laboratory conditions</a:t>
            </a:r>
          </a:p>
          <a:p>
            <a:pPr marL="800100" lvl="1" indent="-342900">
              <a:spcBef>
                <a:spcPts val="600"/>
              </a:spcBef>
              <a:buFont typeface="Wingdings" panose="05000000000000000000" pitchFamily="2" charset="2"/>
              <a:buChar char="ü"/>
            </a:pPr>
            <a:r>
              <a:rPr lang="en-US" b="1" dirty="0"/>
              <a:t>SP B.2</a:t>
            </a:r>
            <a:r>
              <a:rPr lang="en-US" dirty="0"/>
              <a:t>: Surface analyses of samples from tokamaks/stellarators and linear plasma devices and identifying material migration pathways in W machines</a:t>
            </a:r>
          </a:p>
          <a:p>
            <a:pPr marL="800100" lvl="1" indent="-342900">
              <a:spcBef>
                <a:spcPts val="600"/>
              </a:spcBef>
              <a:buFont typeface="Wingdings" panose="05000000000000000000" pitchFamily="2" charset="2"/>
              <a:buChar char="ü"/>
            </a:pPr>
            <a:r>
              <a:rPr lang="en-US" b="1" dirty="0"/>
              <a:t>SP B.3</a:t>
            </a:r>
            <a:r>
              <a:rPr lang="en-US" dirty="0"/>
              <a:t>: Production of B and W reference layers </a:t>
            </a:r>
          </a:p>
          <a:p>
            <a:pPr marL="457200" indent="-457200" algn="l">
              <a:spcBef>
                <a:spcPts val="600"/>
              </a:spcBef>
              <a:buFont typeface="Arial" panose="020B0604020202020204" pitchFamily="34" charset="0"/>
              <a:buChar char="•"/>
            </a:pPr>
            <a:r>
              <a:rPr lang="en-US" sz="2000" dirty="0"/>
              <a:t>SP B.1 will put the focus on </a:t>
            </a:r>
            <a:r>
              <a:rPr lang="en-US" sz="2000" b="1" dirty="0">
                <a:solidFill>
                  <a:srgbClr val="0070C0"/>
                </a:solidFill>
              </a:rPr>
              <a:t>higher fluxes and fluences and broader varying of sample and exposure parameters </a:t>
            </a:r>
            <a:r>
              <a:rPr lang="en-US" sz="2000" dirty="0"/>
              <a:t>than in 2021-2025</a:t>
            </a:r>
          </a:p>
          <a:p>
            <a:pPr marL="457200" indent="-457200" algn="l">
              <a:spcBef>
                <a:spcPts val="600"/>
              </a:spcBef>
              <a:buFont typeface="Arial" panose="020B0604020202020204" pitchFamily="34" charset="0"/>
              <a:buChar char="•"/>
            </a:pPr>
            <a:r>
              <a:rPr lang="en-US" sz="2000" dirty="0"/>
              <a:t>In SP B.2, concentrate on the outcomes of </a:t>
            </a:r>
            <a:r>
              <a:rPr lang="en-US" sz="2000" b="1" dirty="0">
                <a:solidFill>
                  <a:srgbClr val="FF0000"/>
                </a:solidFill>
              </a:rPr>
              <a:t>high-fluence campaigns on WEST</a:t>
            </a:r>
            <a:r>
              <a:rPr lang="en-US" sz="2000" dirty="0"/>
              <a:t>, detailed characterization of </a:t>
            </a:r>
            <a:r>
              <a:rPr lang="en-US" sz="2000" b="1" dirty="0">
                <a:solidFill>
                  <a:srgbClr val="FF0000"/>
                </a:solidFill>
              </a:rPr>
              <a:t>samples originating from specific AUG experiments</a:t>
            </a:r>
            <a:r>
              <a:rPr lang="en-US" sz="2000" dirty="0"/>
              <a:t>, and studying B-based co-deposits from AUG, WEST, and W7-X</a:t>
            </a:r>
          </a:p>
          <a:p>
            <a:pPr marL="457200" indent="-457200" algn="l">
              <a:spcBef>
                <a:spcPts val="600"/>
              </a:spcBef>
              <a:buFont typeface="Arial" panose="020B0604020202020204" pitchFamily="34" charset="0"/>
              <a:buChar char="•"/>
            </a:pPr>
            <a:r>
              <a:rPr lang="en-US" sz="2000" dirty="0"/>
              <a:t>SP B.3 will produce </a:t>
            </a:r>
            <a:r>
              <a:rPr lang="en-US" sz="2000" b="1" dirty="0">
                <a:solidFill>
                  <a:srgbClr val="0070C0"/>
                </a:solidFill>
              </a:rPr>
              <a:t>B samples resembling co-deposits and W samples simulating re-deposits </a:t>
            </a:r>
            <a:r>
              <a:rPr lang="en-US" sz="2000" dirty="0"/>
              <a:t>together with reference layers for dedicated experiments</a:t>
            </a:r>
          </a:p>
        </p:txBody>
      </p:sp>
    </p:spTree>
    <p:extLst>
      <p:ext uri="{BB962C8B-B14F-4D97-AF65-F5344CB8AC3E}">
        <p14:creationId xmlns:p14="http://schemas.microsoft.com/office/powerpoint/2010/main" val="1232363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415DE3-BB40-ED5C-53BD-3E52D1258280}"/>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sp>
        <p:nvSpPr>
          <p:cNvPr id="4" name="Footer Placeholder 3">
            <a:extLst>
              <a:ext uri="{FF2B5EF4-FFF2-40B4-BE49-F238E27FC236}">
                <a16:creationId xmlns:a16="http://schemas.microsoft.com/office/drawing/2014/main" id="{7A7F2F17-9377-C849-D1FF-5AF987490DC0}"/>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itel 1">
            <a:extLst>
              <a:ext uri="{FF2B5EF4-FFF2-40B4-BE49-F238E27FC236}">
                <a16:creationId xmlns:a16="http://schemas.microsoft.com/office/drawing/2014/main" id="{E40D0DFB-25C7-6A1B-4CDA-3653F79A7FCD}"/>
              </a:ext>
            </a:extLst>
          </p:cNvPr>
          <p:cNvSpPr>
            <a:spLocks noGrp="1"/>
          </p:cNvSpPr>
          <p:nvPr>
            <p:ph type="title"/>
          </p:nvPr>
        </p:nvSpPr>
        <p:spPr>
          <a:xfrm>
            <a:off x="982663" y="192088"/>
            <a:ext cx="10937488" cy="457200"/>
          </a:xfrm>
        </p:spPr>
        <p:txBody>
          <a:bodyPr/>
          <a:lstStyle/>
          <a:p>
            <a:r>
              <a:rPr lang="en-GB" dirty="0"/>
              <a:t>Example of SP B activities </a:t>
            </a:r>
            <a:br>
              <a:rPr lang="en-GB" dirty="0"/>
            </a:br>
            <a:r>
              <a:rPr lang="en-GB" dirty="0"/>
              <a:t>SP B.1 - </a:t>
            </a:r>
            <a:r>
              <a:rPr lang="en-US" dirty="0"/>
              <a:t>Production and erosion of thick re-deposition layers (DIFFER)</a:t>
            </a:r>
            <a:endParaRPr lang="en-GB" dirty="0"/>
          </a:p>
        </p:txBody>
      </p:sp>
      <p:sp>
        <p:nvSpPr>
          <p:cNvPr id="6" name="Textfeld 2">
            <a:extLst>
              <a:ext uri="{FF2B5EF4-FFF2-40B4-BE49-F238E27FC236}">
                <a16:creationId xmlns:a16="http://schemas.microsoft.com/office/drawing/2014/main" id="{3B1086E0-2B48-6D0F-B8B9-B10707B3FF3F}"/>
              </a:ext>
            </a:extLst>
          </p:cNvPr>
          <p:cNvSpPr txBox="1"/>
          <p:nvPr/>
        </p:nvSpPr>
        <p:spPr>
          <a:xfrm>
            <a:off x="107504" y="5359022"/>
            <a:ext cx="6667369"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B.B1.T-T005-D001</a:t>
            </a: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Magnum-PSI 6 days, UPP 3 days (0 granted), Accelerator 13 days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SP B.4</a:t>
            </a:r>
          </a:p>
        </p:txBody>
      </p:sp>
      <p:sp>
        <p:nvSpPr>
          <p:cNvPr id="7" name="Textfeld 4">
            <a:extLst>
              <a:ext uri="{FF2B5EF4-FFF2-40B4-BE49-F238E27FC236}">
                <a16:creationId xmlns:a16="http://schemas.microsoft.com/office/drawing/2014/main" id="{01212284-700F-2785-8522-A4619DCF4581}"/>
              </a:ext>
            </a:extLst>
          </p:cNvPr>
          <p:cNvSpPr txBox="1"/>
          <p:nvPr/>
        </p:nvSpPr>
        <p:spPr>
          <a:xfrm>
            <a:off x="107504" y="712451"/>
            <a:ext cx="7048670" cy="4451988"/>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342900" indent="-342900">
              <a:lnSpc>
                <a:spcPct val="113000"/>
              </a:lnSpc>
              <a:buFont typeface="+mj-lt"/>
              <a:buAutoNum type="arabicPeriod"/>
            </a:pPr>
            <a:r>
              <a:rPr lang="en-US" altLang="en-US" sz="1600" dirty="0">
                <a:cs typeface="Arial" panose="020B0604020202020204" pitchFamily="34" charset="0"/>
              </a:rPr>
              <a:t>Production of thick re-deposited B-containing layers as expected in ITER</a:t>
            </a:r>
            <a:endParaRPr lang="en-US" altLang="en-US" dirty="0">
              <a:cs typeface="Arial" panose="020B0604020202020204" pitchFamily="34" charset="0"/>
            </a:endParaRPr>
          </a:p>
          <a:p>
            <a:pPr marL="342900" indent="-342900">
              <a:lnSpc>
                <a:spcPct val="113000"/>
              </a:lnSpc>
              <a:buFont typeface="+mj-lt"/>
              <a:buAutoNum type="arabicPeriod"/>
            </a:pPr>
            <a:r>
              <a:rPr lang="en-US" altLang="en-US" sz="1600" dirty="0">
                <a:cs typeface="Arial" panose="020B0604020202020204" pitchFamily="34" charset="0"/>
              </a:rPr>
              <a:t>Investigate chemical erosion of B</a:t>
            </a:r>
          </a:p>
          <a:p>
            <a:pPr>
              <a:lnSpc>
                <a:spcPct val="113000"/>
              </a:lnSpc>
            </a:pPr>
            <a:endParaRPr lang="en-US" altLang="en-US" sz="1600" b="1" dirty="0">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342900" indent="-342900">
              <a:lnSpc>
                <a:spcPct val="113000"/>
              </a:lnSpc>
              <a:buAutoNum type="arabicPeriod"/>
            </a:pPr>
            <a:r>
              <a:rPr lang="en-GB" altLang="en-US" sz="1600" dirty="0">
                <a:cs typeface="Arial" panose="020B0604020202020204" pitchFamily="34" charset="0"/>
              </a:rPr>
              <a:t>Use in-house developed plasma-assisted pulsed laser deposition (PLD) to         grow thick B layers</a:t>
            </a:r>
          </a:p>
          <a:p>
            <a:pPr marL="342900" indent="-342900">
              <a:lnSpc>
                <a:spcPct val="113000"/>
              </a:lnSpc>
              <a:buAutoNum type="arabicPeriod"/>
            </a:pPr>
            <a:r>
              <a:rPr lang="en-GB" altLang="en-US" sz="1600" dirty="0">
                <a:cs typeface="Arial" panose="020B0604020202020204" pitchFamily="34" charset="0"/>
              </a:rPr>
              <a:t>Use lab-grown (</a:t>
            </a:r>
            <a:r>
              <a:rPr lang="en-GB" altLang="en-US" sz="1600" dirty="0" err="1">
                <a:cs typeface="Arial" panose="020B0604020202020204" pitchFamily="34" charset="0"/>
              </a:rPr>
              <a:t>PoliMo</a:t>
            </a:r>
            <a:r>
              <a:rPr lang="en-GB" altLang="en-US" sz="1600" dirty="0">
                <a:cs typeface="Arial" panose="020B0604020202020204" pitchFamily="34" charset="0"/>
              </a:rPr>
              <a:t>) 1-um thick B layers to study chemical erosion</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342900" indent="-342900">
              <a:buAutoNum type="arabicPeriod"/>
            </a:pPr>
            <a:r>
              <a:rPr lang="en-US" altLang="en-US" sz="1600" dirty="0">
                <a:cs typeface="Arial" panose="020B0604020202020204" pitchFamily="34" charset="0"/>
              </a:rPr>
              <a:t>Using He plasma demonstrated for </a:t>
            </a:r>
            <a:r>
              <a:rPr lang="en-US" altLang="en-US" sz="1600" b="1" dirty="0">
                <a:solidFill>
                  <a:srgbClr val="FF0000"/>
                </a:solidFill>
                <a:cs typeface="Arial" panose="020B0604020202020204" pitchFamily="34" charset="0"/>
              </a:rPr>
              <a:t>growing thick (~1 </a:t>
            </a:r>
            <a:r>
              <a:rPr lang="en-US" altLang="en-US" sz="1600" b="1" dirty="0">
                <a:solidFill>
                  <a:srgbClr val="FF0000"/>
                </a:solidFill>
                <a:latin typeface="Symbol" panose="05050102010706020507" pitchFamily="18" charset="2"/>
                <a:cs typeface="Arial" panose="020B0604020202020204" pitchFamily="34" charset="0"/>
              </a:rPr>
              <a:t>m</a:t>
            </a:r>
            <a:r>
              <a:rPr lang="en-US" altLang="en-US" sz="1600" b="1" dirty="0">
                <a:solidFill>
                  <a:srgbClr val="FF0000"/>
                </a:solidFill>
                <a:cs typeface="Arial" panose="020B0604020202020204" pitchFamily="34" charset="0"/>
              </a:rPr>
              <a:t>m) B layers</a:t>
            </a:r>
          </a:p>
          <a:p>
            <a:pPr marL="857250" lvl="1" indent="-400050">
              <a:buFont typeface="+mj-lt"/>
              <a:buAutoNum type="romanLcPeriod"/>
            </a:pPr>
            <a:r>
              <a:rPr lang="en-US" altLang="en-US" sz="1600" dirty="0">
                <a:cs typeface="Arial" panose="020B0604020202020204" pitchFamily="34" charset="0"/>
              </a:rPr>
              <a:t>Studied as a function of the deposition energy, pressure, and B-field</a:t>
            </a:r>
          </a:p>
          <a:p>
            <a:pPr marL="857250" lvl="1" indent="-400050">
              <a:buFont typeface="+mj-lt"/>
              <a:buAutoNum type="romanLcPeriod"/>
            </a:pPr>
            <a:r>
              <a:rPr lang="en-US" altLang="en-US" sz="1600" dirty="0">
                <a:cs typeface="Arial" panose="020B0604020202020204" pitchFamily="34" charset="0"/>
              </a:rPr>
              <a:t>Impurity content ~20% O, some C and N</a:t>
            </a:r>
          </a:p>
          <a:p>
            <a:pPr marL="400050" indent="-400050">
              <a:buFont typeface="+mj-lt"/>
              <a:buAutoNum type="arabicPeriod"/>
            </a:pPr>
            <a:r>
              <a:rPr lang="en-US" altLang="en-US" sz="1600" b="1" dirty="0">
                <a:solidFill>
                  <a:srgbClr val="FF0000"/>
                </a:solidFill>
                <a:cs typeface="Arial" panose="020B0604020202020204" pitchFamily="34" charset="0"/>
              </a:rPr>
              <a:t>Chemical erosion dominant at low </a:t>
            </a:r>
            <a:r>
              <a:rPr lang="en-US" altLang="en-US" sz="1600" b="1" i="1" dirty="0">
                <a:solidFill>
                  <a:srgbClr val="FF0000"/>
                </a:solidFill>
                <a:cs typeface="Arial" panose="020B0604020202020204" pitchFamily="34" charset="0"/>
              </a:rPr>
              <a:t>E</a:t>
            </a:r>
            <a:r>
              <a:rPr lang="en-US" altLang="en-US" sz="1600" b="1" baseline="-25000" dirty="0">
                <a:solidFill>
                  <a:srgbClr val="FF0000"/>
                </a:solidFill>
                <a:cs typeface="Arial" panose="020B0604020202020204" pitchFamily="34" charset="0"/>
              </a:rPr>
              <a:t>ion</a:t>
            </a:r>
          </a:p>
          <a:p>
            <a:pPr marL="857250" lvl="1" indent="-400050">
              <a:buFont typeface="+mj-lt"/>
              <a:buAutoNum type="romanLcPeriod"/>
            </a:pPr>
            <a:r>
              <a:rPr lang="en-US" altLang="en-US" sz="1600" dirty="0">
                <a:cs typeface="Arial" panose="020B0604020202020204" pitchFamily="34" charset="0"/>
              </a:rPr>
              <a:t>Erosion rate for </a:t>
            </a:r>
            <a:r>
              <a:rPr lang="en-US" altLang="en-US" sz="1600" i="1" dirty="0">
                <a:cs typeface="Arial" panose="020B0604020202020204" pitchFamily="34" charset="0"/>
              </a:rPr>
              <a:t>E</a:t>
            </a:r>
            <a:r>
              <a:rPr lang="en-US" altLang="en-US" sz="1600" baseline="-25000" dirty="0">
                <a:cs typeface="Arial" panose="020B0604020202020204" pitchFamily="34" charset="0"/>
              </a:rPr>
              <a:t>ion</a:t>
            </a:r>
            <a:r>
              <a:rPr lang="en-US" altLang="en-US" sz="1600" dirty="0">
                <a:cs typeface="Arial" panose="020B0604020202020204" pitchFamily="34" charset="0"/>
              </a:rPr>
              <a:t> = 5 eV determined as 0.75 nm/s, </a:t>
            </a:r>
            <a:r>
              <a:rPr lang="en-US" altLang="en-US" sz="1600" i="1" dirty="0">
                <a:cs typeface="Arial" panose="020B0604020202020204" pitchFamily="34" charset="0"/>
              </a:rPr>
              <a:t>Y</a:t>
            </a:r>
            <a:r>
              <a:rPr lang="en-US" altLang="en-US" sz="1600" dirty="0">
                <a:cs typeface="Arial" panose="020B0604020202020204" pitchFamily="34" charset="0"/>
              </a:rPr>
              <a:t>=2.34×10</a:t>
            </a:r>
            <a:r>
              <a:rPr lang="en-US" altLang="en-US" sz="1600" baseline="30000" dirty="0">
                <a:cs typeface="Arial" panose="020B0604020202020204" pitchFamily="34" charset="0"/>
              </a:rPr>
              <a:t>-3</a:t>
            </a:r>
          </a:p>
          <a:p>
            <a:pPr marL="857250" lvl="1" indent="-400050">
              <a:buFont typeface="+mj-lt"/>
              <a:buAutoNum type="romanLcPeriod"/>
            </a:pPr>
            <a:r>
              <a:rPr lang="en-US" altLang="en-US" sz="1600" dirty="0">
                <a:cs typeface="Arial" panose="020B0604020202020204" pitchFamily="34" charset="0"/>
              </a:rPr>
              <a:t>Erosion as function of ion energy experiments Nov 2025</a:t>
            </a:r>
          </a:p>
          <a:p>
            <a:pPr marL="400050" indent="-400050">
              <a:buFont typeface="+mj-lt"/>
              <a:buAutoNum type="arabicPeriod"/>
            </a:pPr>
            <a:endParaRPr lang="en-US" altLang="en-US" sz="1600" baseline="30000" dirty="0">
              <a:cs typeface="Arial" panose="020B0604020202020204" pitchFamily="34" charset="0"/>
            </a:endParaRPr>
          </a:p>
        </p:txBody>
      </p:sp>
      <p:sp>
        <p:nvSpPr>
          <p:cNvPr id="8" name="TextBox 7">
            <a:extLst>
              <a:ext uri="{FF2B5EF4-FFF2-40B4-BE49-F238E27FC236}">
                <a16:creationId xmlns:a16="http://schemas.microsoft.com/office/drawing/2014/main" id="{897BBB90-D67E-9E7E-2248-FFC8A2601DB0}"/>
              </a:ext>
            </a:extLst>
          </p:cNvPr>
          <p:cNvSpPr txBox="1"/>
          <p:nvPr/>
        </p:nvSpPr>
        <p:spPr bwMode="auto">
          <a:xfrm>
            <a:off x="9051479" y="5881986"/>
            <a:ext cx="3140521" cy="523220"/>
          </a:xfrm>
          <a:prstGeom prst="rect">
            <a:avLst/>
          </a:prstGeom>
          <a:noFill/>
        </p:spPr>
        <p:txBody>
          <a:bodyPr wrap="square" rtlCol="0">
            <a:spAutoFit/>
          </a:bodyPr>
          <a:lstStyle/>
          <a:p>
            <a:r>
              <a:rPr lang="fi-FI" sz="1400" b="1" dirty="0"/>
              <a:t>T.W. Morgan, J.G.A. van Kesteren, C.J.D. Robben, B. Tyburska-Pueschel</a:t>
            </a:r>
          </a:p>
        </p:txBody>
      </p:sp>
      <p:pic>
        <p:nvPicPr>
          <p:cNvPr id="9" name="Picture 8">
            <a:extLst>
              <a:ext uri="{FF2B5EF4-FFF2-40B4-BE49-F238E27FC236}">
                <a16:creationId xmlns:a16="http://schemas.microsoft.com/office/drawing/2014/main" id="{5EAC18F2-7BC4-F4E7-32F5-96F2656AA788}"/>
              </a:ext>
            </a:extLst>
          </p:cNvPr>
          <p:cNvPicPr>
            <a:picLocks noChangeAspect="1"/>
          </p:cNvPicPr>
          <p:nvPr/>
        </p:nvPicPr>
        <p:blipFill>
          <a:blip r:embed="rId2"/>
          <a:stretch>
            <a:fillRect/>
          </a:stretch>
        </p:blipFill>
        <p:spPr>
          <a:xfrm>
            <a:off x="6623437" y="718964"/>
            <a:ext cx="3656113" cy="2152738"/>
          </a:xfrm>
          <a:prstGeom prst="rect">
            <a:avLst/>
          </a:prstGeom>
        </p:spPr>
      </p:pic>
      <p:pic>
        <p:nvPicPr>
          <p:cNvPr id="10" name="Picture 9">
            <a:extLst>
              <a:ext uri="{FF2B5EF4-FFF2-40B4-BE49-F238E27FC236}">
                <a16:creationId xmlns:a16="http://schemas.microsoft.com/office/drawing/2014/main" id="{5999C16E-7BF8-78D5-7C7C-A2727AB0E3D9}"/>
              </a:ext>
            </a:extLst>
          </p:cNvPr>
          <p:cNvPicPr>
            <a:picLocks noChangeAspect="1"/>
          </p:cNvPicPr>
          <p:nvPr/>
        </p:nvPicPr>
        <p:blipFill>
          <a:blip r:embed="rId3"/>
          <a:srcRect l="1803" t="11984" r="6837" b="3570"/>
          <a:stretch>
            <a:fillRect/>
          </a:stretch>
        </p:blipFill>
        <p:spPr>
          <a:xfrm>
            <a:off x="8732767" y="2873326"/>
            <a:ext cx="3351729" cy="2677631"/>
          </a:xfrm>
          <a:prstGeom prst="rect">
            <a:avLst/>
          </a:prstGeom>
        </p:spPr>
      </p:pic>
      <p:pic>
        <p:nvPicPr>
          <p:cNvPr id="11" name="Picture 10">
            <a:extLst>
              <a:ext uri="{FF2B5EF4-FFF2-40B4-BE49-F238E27FC236}">
                <a16:creationId xmlns:a16="http://schemas.microsoft.com/office/drawing/2014/main" id="{36DC3320-60F4-0C2E-EA8D-FCF121674B06}"/>
              </a:ext>
            </a:extLst>
          </p:cNvPr>
          <p:cNvPicPr>
            <a:picLocks noChangeAspect="1"/>
          </p:cNvPicPr>
          <p:nvPr/>
        </p:nvPicPr>
        <p:blipFill>
          <a:blip r:embed="rId4"/>
          <a:stretch>
            <a:fillRect/>
          </a:stretch>
        </p:blipFill>
        <p:spPr>
          <a:xfrm>
            <a:off x="10317399" y="977448"/>
            <a:ext cx="1747496" cy="1771111"/>
          </a:xfrm>
          <a:prstGeom prst="rect">
            <a:avLst/>
          </a:prstGeom>
        </p:spPr>
      </p:pic>
    </p:spTree>
    <p:extLst>
      <p:ext uri="{BB962C8B-B14F-4D97-AF65-F5344CB8AC3E}">
        <p14:creationId xmlns:p14="http://schemas.microsoft.com/office/powerpoint/2010/main" val="184652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C9E9B-F060-4B91-EC68-45E4B8E240EA}"/>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D4658BF-2DD6-E8F9-7AF8-7F18A491B8FC}"/>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6" name="Titel 1">
            <a:extLst>
              <a:ext uri="{FF2B5EF4-FFF2-40B4-BE49-F238E27FC236}">
                <a16:creationId xmlns:a16="http://schemas.microsoft.com/office/drawing/2014/main" id="{29E8434B-D6F2-D60A-202C-FBA26BA025DA}"/>
              </a:ext>
            </a:extLst>
          </p:cNvPr>
          <p:cNvSpPr>
            <a:spLocks noGrp="1"/>
          </p:cNvSpPr>
          <p:nvPr>
            <p:ph type="title"/>
          </p:nvPr>
        </p:nvSpPr>
        <p:spPr>
          <a:xfrm>
            <a:off x="982663" y="192088"/>
            <a:ext cx="10937488" cy="457200"/>
          </a:xfrm>
        </p:spPr>
        <p:txBody>
          <a:bodyPr/>
          <a:lstStyle/>
          <a:p>
            <a:r>
              <a:rPr lang="en-GB" dirty="0"/>
              <a:t>Example of SP B activities </a:t>
            </a:r>
            <a:br>
              <a:rPr lang="en-GB" dirty="0"/>
            </a:br>
            <a:r>
              <a:rPr lang="en-GB" dirty="0"/>
              <a:t>SP B.2 - </a:t>
            </a:r>
            <a:r>
              <a:rPr lang="en-US" dirty="0"/>
              <a:t>WEST analysis: erosion and deposition patterns on PFUs (CEA)</a:t>
            </a:r>
            <a:endParaRPr lang="en-GB" dirty="0"/>
          </a:p>
        </p:txBody>
      </p:sp>
      <p:sp>
        <p:nvSpPr>
          <p:cNvPr id="2" name="Textfeld 2">
            <a:extLst>
              <a:ext uri="{FF2B5EF4-FFF2-40B4-BE49-F238E27FC236}">
                <a16:creationId xmlns:a16="http://schemas.microsoft.com/office/drawing/2014/main" id="{C7A82B94-1524-D6C7-1B7F-4B75A11B17FB}"/>
              </a:ext>
            </a:extLst>
          </p:cNvPr>
          <p:cNvSpPr txBox="1"/>
          <p:nvPr/>
        </p:nvSpPr>
        <p:spPr>
          <a:xfrm>
            <a:off x="107504" y="5359022"/>
            <a:ext cx="361389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B2.T-T005-D001</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20 k€ consumables</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3" name="Textfeld 4">
            <a:extLst>
              <a:ext uri="{FF2B5EF4-FFF2-40B4-BE49-F238E27FC236}">
                <a16:creationId xmlns:a16="http://schemas.microsoft.com/office/drawing/2014/main" id="{CCBDEE87-49D8-54FD-A18D-0778DBC122CE}"/>
              </a:ext>
            </a:extLst>
          </p:cNvPr>
          <p:cNvSpPr txBox="1"/>
          <p:nvPr/>
        </p:nvSpPr>
        <p:spPr>
          <a:xfrm>
            <a:off x="6139470" y="3677241"/>
            <a:ext cx="5627037" cy="2746521"/>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Evaluate deposition </a:t>
            </a:r>
            <a:r>
              <a:rPr lang="en-US" altLang="en-US" sz="1600" dirty="0" err="1">
                <a:cs typeface="Arial" panose="020B0604020202020204" pitchFamily="34" charset="0"/>
              </a:rPr>
              <a:t>behaviour</a:t>
            </a:r>
            <a:r>
              <a:rPr lang="en-US" altLang="en-US" sz="1600" dirty="0">
                <a:cs typeface="Arial" panose="020B0604020202020204" pitchFamily="34" charset="0"/>
              </a:rPr>
              <a:t> on PFUs during phase 2</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Confocal microscopy on PFUs after C9 and C11 to determine thickness of deposited layers</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i="1" dirty="0">
                <a:solidFill>
                  <a:srgbClr val="00B050"/>
                </a:solidFill>
                <a:cs typeface="Arial" panose="020B0604020202020204" pitchFamily="34" charset="0"/>
              </a:rPr>
              <a:t>Layers &gt; 100 µm during phase 2</a:t>
            </a:r>
          </a:p>
          <a:p>
            <a:pPr marL="171450" indent="-171450">
              <a:buFont typeface="Wingdings" panose="05000000000000000000" pitchFamily="2" charset="2"/>
              <a:buChar char="§"/>
            </a:pPr>
            <a:r>
              <a:rPr lang="en-US" altLang="en-US" sz="1600" dirty="0">
                <a:cs typeface="Arial" panose="020B0604020202020204" pitchFamily="34" charset="0"/>
              </a:rPr>
              <a:t>If no cleaning is carried out, layers can even </a:t>
            </a:r>
            <a:r>
              <a:rPr lang="en-US" altLang="en-US" sz="1600" b="1" i="1" dirty="0">
                <a:solidFill>
                  <a:srgbClr val="00B050"/>
                </a:solidFill>
                <a:cs typeface="Arial" panose="020B0604020202020204" pitchFamily="34" charset="0"/>
              </a:rPr>
              <a:t>grow up to 350 µm</a:t>
            </a:r>
          </a:p>
        </p:txBody>
      </p:sp>
      <p:sp>
        <p:nvSpPr>
          <p:cNvPr id="4" name="TextBox 3">
            <a:extLst>
              <a:ext uri="{FF2B5EF4-FFF2-40B4-BE49-F238E27FC236}">
                <a16:creationId xmlns:a16="http://schemas.microsoft.com/office/drawing/2014/main" id="{DD671CC0-5CB6-885A-109A-99E18F16FBD7}"/>
              </a:ext>
            </a:extLst>
          </p:cNvPr>
          <p:cNvSpPr txBox="1"/>
          <p:nvPr/>
        </p:nvSpPr>
        <p:spPr bwMode="auto">
          <a:xfrm>
            <a:off x="4174517" y="6115985"/>
            <a:ext cx="1164101" cy="307777"/>
          </a:xfrm>
          <a:prstGeom prst="rect">
            <a:avLst/>
          </a:prstGeom>
          <a:noFill/>
        </p:spPr>
        <p:txBody>
          <a:bodyPr wrap="none" rtlCol="0">
            <a:spAutoFit/>
          </a:bodyPr>
          <a:lstStyle/>
          <a:p>
            <a:r>
              <a:rPr lang="fi-FI" sz="1400" b="1" dirty="0"/>
              <a:t>M. Diez et al.</a:t>
            </a:r>
          </a:p>
        </p:txBody>
      </p:sp>
      <p:sp>
        <p:nvSpPr>
          <p:cNvPr id="7" name="Textfeld 4">
            <a:extLst>
              <a:ext uri="{FF2B5EF4-FFF2-40B4-BE49-F238E27FC236}">
                <a16:creationId xmlns:a16="http://schemas.microsoft.com/office/drawing/2014/main" id="{8B9B9FB6-910A-F5FA-FBFF-9C139385093D}"/>
              </a:ext>
            </a:extLst>
          </p:cNvPr>
          <p:cNvSpPr txBox="1"/>
          <p:nvPr/>
        </p:nvSpPr>
        <p:spPr>
          <a:xfrm>
            <a:off x="150973" y="1894172"/>
            <a:ext cx="5945028" cy="3418052"/>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Assess erosion of divertor PFUs phase 2</a:t>
            </a:r>
          </a:p>
          <a:p>
            <a:pPr>
              <a:lnSpc>
                <a:spcPct val="113000"/>
              </a:lnSpc>
            </a:pPr>
            <a:endParaRPr lang="en-US" altLang="en-US" sz="12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Fiducials on the surface of 4 PFUs (CEA)</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Measurement of their depth using confocal microscopy – monitoring after each campaign (CEA)</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FIB analyses of the fiducials (MPG)</a:t>
            </a:r>
          </a:p>
          <a:p>
            <a:endParaRPr lang="en-GB" altLang="en-US" sz="12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Fiducials clearly modified by plasma (change of depth, change of shape)</a:t>
            </a:r>
          </a:p>
          <a:p>
            <a:pPr marL="171450" indent="-171450">
              <a:buFont typeface="Wingdings" panose="05000000000000000000" pitchFamily="2" charset="2"/>
              <a:buChar char="§"/>
            </a:pPr>
            <a:r>
              <a:rPr lang="en-US" altLang="en-US" sz="1600" b="1" i="1" dirty="0">
                <a:solidFill>
                  <a:srgbClr val="00B050"/>
                </a:solidFill>
                <a:cs typeface="Arial" panose="020B0604020202020204" pitchFamily="34" charset="0"/>
              </a:rPr>
              <a:t>Erosion might reach 20 µm at ISP after 18h of plasma</a:t>
            </a:r>
          </a:p>
        </p:txBody>
      </p:sp>
      <p:pic>
        <p:nvPicPr>
          <p:cNvPr id="8" name="Image 18">
            <a:extLst>
              <a:ext uri="{FF2B5EF4-FFF2-40B4-BE49-F238E27FC236}">
                <a16:creationId xmlns:a16="http://schemas.microsoft.com/office/drawing/2014/main" id="{6ECF3736-552C-B7B5-776B-72DB1A77DF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91033" y="855230"/>
            <a:ext cx="1656884" cy="853604"/>
          </a:xfrm>
          <a:prstGeom prst="rect">
            <a:avLst/>
          </a:prstGeom>
          <a:effectLst/>
        </p:spPr>
      </p:pic>
      <p:pic>
        <p:nvPicPr>
          <p:cNvPr id="9" name="Image 3">
            <a:extLst>
              <a:ext uri="{FF2B5EF4-FFF2-40B4-BE49-F238E27FC236}">
                <a16:creationId xmlns:a16="http://schemas.microsoft.com/office/drawing/2014/main" id="{46510AB3-B804-2BFD-DF86-84E8D7B70F53}"/>
              </a:ext>
            </a:extLst>
          </p:cNvPr>
          <p:cNvPicPr>
            <a:picLocks noChangeAspect="1"/>
          </p:cNvPicPr>
          <p:nvPr/>
        </p:nvPicPr>
        <p:blipFill>
          <a:blip r:embed="rId3"/>
          <a:stretch>
            <a:fillRect/>
          </a:stretch>
        </p:blipFill>
        <p:spPr>
          <a:xfrm>
            <a:off x="3840377" y="662838"/>
            <a:ext cx="2681973" cy="2382224"/>
          </a:xfrm>
          <a:prstGeom prst="rect">
            <a:avLst/>
          </a:prstGeom>
        </p:spPr>
      </p:pic>
      <p:pic>
        <p:nvPicPr>
          <p:cNvPr id="10" name="Image 19">
            <a:extLst>
              <a:ext uri="{FF2B5EF4-FFF2-40B4-BE49-F238E27FC236}">
                <a16:creationId xmlns:a16="http://schemas.microsoft.com/office/drawing/2014/main" id="{1EB223A2-D637-342A-D076-954270EDBC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52" t="7744" r="7053" b="6900"/>
          <a:stretch/>
        </p:blipFill>
        <p:spPr>
          <a:xfrm>
            <a:off x="10580794" y="1612001"/>
            <a:ext cx="1185713" cy="1278432"/>
          </a:xfrm>
          <a:prstGeom prst="rect">
            <a:avLst/>
          </a:prstGeom>
        </p:spPr>
      </p:pic>
      <p:pic>
        <p:nvPicPr>
          <p:cNvPr id="11" name="Image 21">
            <a:extLst>
              <a:ext uri="{FF2B5EF4-FFF2-40B4-BE49-F238E27FC236}">
                <a16:creationId xmlns:a16="http://schemas.microsoft.com/office/drawing/2014/main" id="{BA80152F-BAF6-E162-2BDF-2177B7C11A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935"/>
          <a:stretch/>
        </p:blipFill>
        <p:spPr>
          <a:xfrm>
            <a:off x="11854832" y="1189217"/>
            <a:ext cx="160126" cy="2124000"/>
          </a:xfrm>
          <a:prstGeom prst="rect">
            <a:avLst/>
          </a:prstGeom>
        </p:spPr>
      </p:pic>
      <p:pic>
        <p:nvPicPr>
          <p:cNvPr id="12" name="Image 22">
            <a:extLst>
              <a:ext uri="{FF2B5EF4-FFF2-40B4-BE49-F238E27FC236}">
                <a16:creationId xmlns:a16="http://schemas.microsoft.com/office/drawing/2014/main" id="{DDD6A1AC-8919-26AD-AB2A-7048FE23ABC9}"/>
              </a:ext>
            </a:extLst>
          </p:cNvPr>
          <p:cNvPicPr>
            <a:picLocks noChangeAspect="1"/>
          </p:cNvPicPr>
          <p:nvPr/>
        </p:nvPicPr>
        <p:blipFill>
          <a:blip r:embed="rId6"/>
          <a:stretch>
            <a:fillRect/>
          </a:stretch>
        </p:blipFill>
        <p:spPr>
          <a:xfrm>
            <a:off x="7246957" y="839656"/>
            <a:ext cx="3139381" cy="2617281"/>
          </a:xfrm>
          <a:prstGeom prst="rect">
            <a:avLst/>
          </a:prstGeom>
        </p:spPr>
      </p:pic>
    </p:spTree>
    <p:extLst>
      <p:ext uri="{BB962C8B-B14F-4D97-AF65-F5344CB8AC3E}">
        <p14:creationId xmlns:p14="http://schemas.microsoft.com/office/powerpoint/2010/main" val="164795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7622CE-FBF7-7BF5-CF8E-696713BE7663}"/>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4" name="Footer Placeholder 3">
            <a:extLst>
              <a:ext uri="{FF2B5EF4-FFF2-40B4-BE49-F238E27FC236}">
                <a16:creationId xmlns:a16="http://schemas.microsoft.com/office/drawing/2014/main" id="{D79DE661-603C-BE7A-6B5B-0DC7F0B4257D}"/>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itel 1">
            <a:extLst>
              <a:ext uri="{FF2B5EF4-FFF2-40B4-BE49-F238E27FC236}">
                <a16:creationId xmlns:a16="http://schemas.microsoft.com/office/drawing/2014/main" id="{25A0527B-C013-FCE9-0B2B-3C3CC5BF02CB}"/>
              </a:ext>
            </a:extLst>
          </p:cNvPr>
          <p:cNvSpPr>
            <a:spLocks noGrp="1"/>
          </p:cNvSpPr>
          <p:nvPr>
            <p:ph type="title"/>
          </p:nvPr>
        </p:nvSpPr>
        <p:spPr>
          <a:xfrm>
            <a:off x="982663" y="192088"/>
            <a:ext cx="10937488" cy="457200"/>
          </a:xfrm>
        </p:spPr>
        <p:txBody>
          <a:bodyPr/>
          <a:lstStyle/>
          <a:p>
            <a:r>
              <a:rPr lang="en-GB" dirty="0"/>
              <a:t>Example of SP B activities </a:t>
            </a:r>
            <a:br>
              <a:rPr lang="en-GB" dirty="0"/>
            </a:br>
            <a:r>
              <a:rPr lang="en-GB" dirty="0"/>
              <a:t>SP B.2 - </a:t>
            </a:r>
            <a:r>
              <a:rPr lang="en-US" sz="2600" dirty="0"/>
              <a:t>Changes in the surface properties of samples exposed on AUG (FZJ)</a:t>
            </a:r>
            <a:endParaRPr lang="en-GB" sz="2600" dirty="0"/>
          </a:p>
        </p:txBody>
      </p:sp>
      <p:sp>
        <p:nvSpPr>
          <p:cNvPr id="6" name="Textfeld 2">
            <a:extLst>
              <a:ext uri="{FF2B5EF4-FFF2-40B4-BE49-F238E27FC236}">
                <a16:creationId xmlns:a16="http://schemas.microsoft.com/office/drawing/2014/main" id="{B3C0AFDC-54D3-C77F-3ED1-64B187DC4719}"/>
              </a:ext>
            </a:extLst>
          </p:cNvPr>
          <p:cNvSpPr txBox="1"/>
          <p:nvPr/>
        </p:nvSpPr>
        <p:spPr>
          <a:xfrm>
            <a:off x="107504" y="5359022"/>
            <a:ext cx="6425093"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B.B2.T-T005-D007</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a:t>
            </a:r>
          </a:p>
        </p:txBody>
      </p:sp>
      <p:sp>
        <p:nvSpPr>
          <p:cNvPr id="7" name="Textfeld 4">
            <a:extLst>
              <a:ext uri="{FF2B5EF4-FFF2-40B4-BE49-F238E27FC236}">
                <a16:creationId xmlns:a16="http://schemas.microsoft.com/office/drawing/2014/main" id="{DDA43290-46FA-46A4-22FB-227A4EBAEC74}"/>
              </a:ext>
            </a:extLst>
          </p:cNvPr>
          <p:cNvSpPr txBox="1"/>
          <p:nvPr/>
        </p:nvSpPr>
        <p:spPr>
          <a:xfrm>
            <a:off x="107504" y="712451"/>
            <a:ext cx="6693975" cy="4351832"/>
          </a:xfrm>
          <a:prstGeom prst="rect">
            <a:avLst/>
          </a:prstGeom>
          <a:noFill/>
          <a:ln w="12700">
            <a:noFill/>
          </a:ln>
        </p:spPr>
        <p:txBody>
          <a:bodyPr wrap="square" rtlCol="0">
            <a:spAutoFit/>
          </a:bodyPr>
          <a:lstStyle/>
          <a:p>
            <a:pPr marL="182563" indent="-182563">
              <a:lnSpc>
                <a:spcPct val="113000"/>
              </a:lnSpc>
              <a:buFont typeface="Wingdings" panose="05000000000000000000" pitchFamily="2" charset="2"/>
              <a:buChar char="§"/>
            </a:pPr>
            <a:endParaRPr lang="en-US" sz="1600" b="1" dirty="0">
              <a:solidFill>
                <a:srgbClr val="FF0000"/>
              </a:solidFill>
              <a:cs typeface="Arial" panose="020B0604020202020204" pitchFamily="34" charset="0"/>
            </a:endParaRPr>
          </a:p>
          <a:p>
            <a:pPr>
              <a:lnSpc>
                <a:spcPct val="113000"/>
              </a:lnSpc>
            </a:pPr>
            <a:r>
              <a:rPr lang="en-US" sz="1600" b="1" dirty="0">
                <a:solidFill>
                  <a:srgbClr val="FF0000"/>
                </a:solidFill>
                <a:cs typeface="Arial" panose="020B0604020202020204" pitchFamily="34" charset="0"/>
              </a:rPr>
              <a:t>Task and questions to be addressed </a:t>
            </a:r>
          </a:p>
          <a:p>
            <a:pPr marL="182563" indent="-182563">
              <a:lnSpc>
                <a:spcPct val="113000"/>
              </a:lnSpc>
              <a:buFont typeface="Wingdings" panose="05000000000000000000" pitchFamily="2" charset="2"/>
              <a:buChar char="§"/>
              <a:tabLst>
                <a:tab pos="177800" algn="l"/>
              </a:tabLst>
            </a:pPr>
            <a:r>
              <a:rPr lang="en-US" altLang="en-US" sz="1600" dirty="0">
                <a:cs typeface="Arial" panose="020B0604020202020204" pitchFamily="34" charset="0"/>
              </a:rPr>
              <a:t>Analysis of W and Mo samples exposed in AUG to L-mode and H-mode plasmas with Ne seeding</a:t>
            </a:r>
          </a:p>
          <a:p>
            <a:pPr>
              <a:lnSpc>
                <a:spcPct val="113000"/>
              </a:lnSpc>
            </a:pPr>
            <a:endParaRPr lang="en-US" altLang="en-US" sz="1600" b="1" dirty="0">
              <a:solidFill>
                <a:srgbClr val="0070C0"/>
              </a:solidFill>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Set of samples were pre-characterized and prepared for the AUG exposure (FIB cross-sections for erosion/deposition studies)</a:t>
            </a:r>
          </a:p>
          <a:p>
            <a:pPr marL="214313" indent="-214313">
              <a:lnSpc>
                <a:spcPct val="113000"/>
              </a:lnSpc>
              <a:buFont typeface="Wingdings" panose="05000000000000000000" pitchFamily="2" charset="2"/>
              <a:buChar char="§"/>
            </a:pPr>
            <a:r>
              <a:rPr lang="en-US" altLang="en-US" sz="1600" dirty="0">
                <a:cs typeface="Arial" panose="020B0604020202020204" pitchFamily="34" charset="0"/>
              </a:rPr>
              <a:t>After AUG exposures samples were characterized by means of electron microscopy techniques</a:t>
            </a:r>
          </a:p>
          <a:p>
            <a:endParaRPr lang="en-GB" altLang="en-US" sz="1600" b="1" dirty="0">
              <a:solidFill>
                <a:srgbClr val="0070C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b="1" dirty="0">
                <a:solidFill>
                  <a:srgbClr val="FF0000"/>
                </a:solidFill>
                <a:cs typeface="Arial" panose="020B0604020202020204" pitchFamily="34" charset="0"/>
              </a:rPr>
              <a:t>Low erosion spotted </a:t>
            </a:r>
            <a:r>
              <a:rPr lang="en-US" altLang="en-US" sz="1600" dirty="0">
                <a:cs typeface="Arial" panose="020B0604020202020204" pitchFamily="34" charset="0"/>
              </a:rPr>
              <a:t>for Mo samples exposed to H-mode AUG plasma (at most 50 nm).</a:t>
            </a:r>
          </a:p>
          <a:p>
            <a:pPr marL="171450" indent="-171450">
              <a:buFont typeface="Wingdings" panose="05000000000000000000" pitchFamily="2" charset="2"/>
              <a:buChar char="§"/>
            </a:pPr>
            <a:r>
              <a:rPr lang="en-US" altLang="en-US" sz="1600" dirty="0">
                <a:cs typeface="Arial" panose="020B0604020202020204" pitchFamily="34" charset="0"/>
              </a:rPr>
              <a:t>Erosion below 50 nm of W samples exposed to H-mode AUG plasmas</a:t>
            </a:r>
          </a:p>
          <a:p>
            <a:pPr marL="171450" indent="-171450">
              <a:buFont typeface="Wingdings" panose="05000000000000000000" pitchFamily="2" charset="2"/>
              <a:buChar char="§"/>
            </a:pPr>
            <a:r>
              <a:rPr lang="en-US" altLang="en-US" sz="1600" dirty="0">
                <a:cs typeface="Arial" panose="020B0604020202020204" pitchFamily="34" charset="0"/>
              </a:rPr>
              <a:t>No visible erosion of both Mo and W exposed to L-mode AUG plasmas</a:t>
            </a:r>
          </a:p>
        </p:txBody>
      </p:sp>
      <p:sp>
        <p:nvSpPr>
          <p:cNvPr id="8" name="TextBox 7">
            <a:extLst>
              <a:ext uri="{FF2B5EF4-FFF2-40B4-BE49-F238E27FC236}">
                <a16:creationId xmlns:a16="http://schemas.microsoft.com/office/drawing/2014/main" id="{D317F846-5D7B-3757-F580-3863E60BC325}"/>
              </a:ext>
            </a:extLst>
          </p:cNvPr>
          <p:cNvSpPr txBox="1"/>
          <p:nvPr/>
        </p:nvSpPr>
        <p:spPr bwMode="auto">
          <a:xfrm>
            <a:off x="11089501" y="6188391"/>
            <a:ext cx="1035861" cy="307777"/>
          </a:xfrm>
          <a:prstGeom prst="rect">
            <a:avLst/>
          </a:prstGeom>
          <a:noFill/>
        </p:spPr>
        <p:txBody>
          <a:bodyPr wrap="none" rtlCol="0">
            <a:spAutoFit/>
          </a:bodyPr>
          <a:lstStyle/>
          <a:p>
            <a:r>
              <a:rPr lang="fi-FI" sz="1400" b="1" dirty="0"/>
              <a:t>M. Rasinski</a:t>
            </a:r>
          </a:p>
        </p:txBody>
      </p:sp>
      <p:pic>
        <p:nvPicPr>
          <p:cNvPr id="9" name="Picture 8" descr="A close-up of a greyscale image&#10;&#10;AI-generated content may be incorrect.">
            <a:extLst>
              <a:ext uri="{FF2B5EF4-FFF2-40B4-BE49-F238E27FC236}">
                <a16:creationId xmlns:a16="http://schemas.microsoft.com/office/drawing/2014/main" id="{45E338D4-9B78-5166-8E5C-9E0DC4CCF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301" y="896032"/>
            <a:ext cx="2400000" cy="1800000"/>
          </a:xfrm>
          <a:prstGeom prst="rect">
            <a:avLst/>
          </a:prstGeom>
        </p:spPr>
      </p:pic>
      <p:pic>
        <p:nvPicPr>
          <p:cNvPr id="10" name="Picture 9" descr="A close-up of a grey and white background&#10;&#10;AI-generated content may be incorrect.">
            <a:extLst>
              <a:ext uri="{FF2B5EF4-FFF2-40B4-BE49-F238E27FC236}">
                <a16:creationId xmlns:a16="http://schemas.microsoft.com/office/drawing/2014/main" id="{14349E6E-2121-7B1F-A6B5-355CDE527B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9945" y="932011"/>
            <a:ext cx="2400000" cy="1800000"/>
          </a:xfrm>
          <a:prstGeom prst="rect">
            <a:avLst/>
          </a:prstGeom>
        </p:spPr>
      </p:pic>
      <p:pic>
        <p:nvPicPr>
          <p:cNvPr id="11" name="Picture 10" descr="A close-up of a snow covered surface&#10;&#10;AI-generated content may be incorrect.">
            <a:extLst>
              <a:ext uri="{FF2B5EF4-FFF2-40B4-BE49-F238E27FC236}">
                <a16:creationId xmlns:a16="http://schemas.microsoft.com/office/drawing/2014/main" id="{AD72EE32-8072-0B57-6DCD-7FCBEE6CA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3681" y="2850707"/>
            <a:ext cx="2400000" cy="1800000"/>
          </a:xfrm>
          <a:prstGeom prst="rect">
            <a:avLst/>
          </a:prstGeom>
        </p:spPr>
      </p:pic>
      <p:pic>
        <p:nvPicPr>
          <p:cNvPr id="12" name="Picture 11" descr="A close-up of a white surface&#10;&#10;AI-generated content may be incorrect.">
            <a:extLst>
              <a:ext uri="{FF2B5EF4-FFF2-40B4-BE49-F238E27FC236}">
                <a16:creationId xmlns:a16="http://schemas.microsoft.com/office/drawing/2014/main" id="{835AF9E7-C4EE-B64F-77AD-F6727DB179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5208" y="2855603"/>
            <a:ext cx="2400000" cy="1800000"/>
          </a:xfrm>
          <a:prstGeom prst="rect">
            <a:avLst/>
          </a:prstGeom>
        </p:spPr>
      </p:pic>
      <p:sp>
        <p:nvSpPr>
          <p:cNvPr id="13" name="TextBox 12">
            <a:extLst>
              <a:ext uri="{FF2B5EF4-FFF2-40B4-BE49-F238E27FC236}">
                <a16:creationId xmlns:a16="http://schemas.microsoft.com/office/drawing/2014/main" id="{3BAA38E9-0109-BE26-9C09-712E72709F11}"/>
              </a:ext>
            </a:extLst>
          </p:cNvPr>
          <p:cNvSpPr txBox="1"/>
          <p:nvPr/>
        </p:nvSpPr>
        <p:spPr>
          <a:xfrm>
            <a:off x="7481561" y="576645"/>
            <a:ext cx="963725" cy="413959"/>
          </a:xfrm>
          <a:prstGeom prst="rect">
            <a:avLst/>
          </a:prstGeom>
          <a:noFill/>
        </p:spPr>
        <p:txBody>
          <a:bodyPr wrap="none" rtlCol="0">
            <a:spAutoFit/>
          </a:bodyPr>
          <a:lstStyle/>
          <a:p>
            <a:pPr algn="l">
              <a:lnSpc>
                <a:spcPct val="95000"/>
              </a:lnSpc>
            </a:pPr>
            <a:r>
              <a:rPr lang="en-US" sz="2200" b="1" dirty="0">
                <a:ln>
                  <a:solidFill>
                    <a:schemeClr val="bg1"/>
                  </a:solidFill>
                </a:ln>
                <a:solidFill>
                  <a:srgbClr val="FF0000"/>
                </a:solidFill>
              </a:rPr>
              <a:t>before</a:t>
            </a:r>
          </a:p>
        </p:txBody>
      </p:sp>
      <p:sp>
        <p:nvSpPr>
          <p:cNvPr id="14" name="TextBox 13">
            <a:extLst>
              <a:ext uri="{FF2B5EF4-FFF2-40B4-BE49-F238E27FC236}">
                <a16:creationId xmlns:a16="http://schemas.microsoft.com/office/drawing/2014/main" id="{66FFF9B6-AA02-84BD-3536-CF8C7FE5F590}"/>
              </a:ext>
            </a:extLst>
          </p:cNvPr>
          <p:cNvSpPr txBox="1"/>
          <p:nvPr/>
        </p:nvSpPr>
        <p:spPr>
          <a:xfrm>
            <a:off x="10101908" y="583746"/>
            <a:ext cx="755335" cy="413959"/>
          </a:xfrm>
          <a:prstGeom prst="rect">
            <a:avLst/>
          </a:prstGeom>
          <a:noFill/>
        </p:spPr>
        <p:txBody>
          <a:bodyPr wrap="none" rtlCol="0">
            <a:spAutoFit/>
          </a:bodyPr>
          <a:lstStyle/>
          <a:p>
            <a:pPr algn="l">
              <a:lnSpc>
                <a:spcPct val="95000"/>
              </a:lnSpc>
            </a:pPr>
            <a:r>
              <a:rPr lang="en-US" sz="2200" b="1" dirty="0">
                <a:ln>
                  <a:solidFill>
                    <a:schemeClr val="bg1"/>
                  </a:solidFill>
                </a:ln>
                <a:solidFill>
                  <a:srgbClr val="FF0000"/>
                </a:solidFill>
              </a:rPr>
              <a:t>after</a:t>
            </a:r>
          </a:p>
        </p:txBody>
      </p:sp>
      <p:grpSp>
        <p:nvGrpSpPr>
          <p:cNvPr id="15" name="Group 14">
            <a:extLst>
              <a:ext uri="{FF2B5EF4-FFF2-40B4-BE49-F238E27FC236}">
                <a16:creationId xmlns:a16="http://schemas.microsoft.com/office/drawing/2014/main" id="{EB2C58EF-C05D-E6CB-7361-10256EDA5AB0}"/>
              </a:ext>
            </a:extLst>
          </p:cNvPr>
          <p:cNvGrpSpPr/>
          <p:nvPr/>
        </p:nvGrpSpPr>
        <p:grpSpPr>
          <a:xfrm rot="5400000">
            <a:off x="8187777" y="3426765"/>
            <a:ext cx="1574052" cy="4134760"/>
            <a:chOff x="11846314" y="526217"/>
            <a:chExt cx="1574052" cy="4134760"/>
          </a:xfrm>
        </p:grpSpPr>
        <p:pic>
          <p:nvPicPr>
            <p:cNvPr id="16" name="Picture 19">
              <a:extLst>
                <a:ext uri="{FF2B5EF4-FFF2-40B4-BE49-F238E27FC236}">
                  <a16:creationId xmlns:a16="http://schemas.microsoft.com/office/drawing/2014/main" id="{9EF0C3BF-A5A2-C66F-2947-227D1F1B8C15}"/>
                </a:ext>
              </a:extLst>
            </p:cNvPr>
            <p:cNvPicPr>
              <a:picLocks noChangeAspect="1"/>
            </p:cNvPicPr>
            <p:nvPr/>
          </p:nvPicPr>
          <p:blipFill>
            <a:blip r:embed="rId6"/>
            <a:stretch/>
          </p:blipFill>
          <p:spPr bwMode="auto">
            <a:xfrm rot="16199998">
              <a:off x="10577456" y="1896793"/>
              <a:ext cx="4110347" cy="1418021"/>
            </a:xfrm>
            <a:prstGeom prst="rect">
              <a:avLst/>
            </a:prstGeom>
          </p:spPr>
        </p:pic>
        <p:cxnSp>
          <p:nvCxnSpPr>
            <p:cNvPr id="17" name="Straight Connector 16">
              <a:extLst>
                <a:ext uri="{FF2B5EF4-FFF2-40B4-BE49-F238E27FC236}">
                  <a16:creationId xmlns:a16="http://schemas.microsoft.com/office/drawing/2014/main" id="{F04EA75C-BCEC-239E-0A2A-A93F24E54296}"/>
                </a:ext>
              </a:extLst>
            </p:cNvPr>
            <p:cNvCxnSpPr>
              <a:cxnSpLocks/>
            </p:cNvCxnSpPr>
            <p:nvPr/>
          </p:nvCxnSpPr>
          <p:spPr>
            <a:xfrm>
              <a:off x="11846314" y="3454645"/>
              <a:ext cx="1574052"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054A9CFB-1718-A67A-1C14-D8C8FB420CB8}"/>
                </a:ext>
              </a:extLst>
            </p:cNvPr>
            <p:cNvSpPr txBox="1">
              <a:spLocks/>
            </p:cNvSpPr>
            <p:nvPr/>
          </p:nvSpPr>
          <p:spPr>
            <a:xfrm rot="16200000">
              <a:off x="11595453" y="2986047"/>
              <a:ext cx="1118496" cy="326308"/>
            </a:xfrm>
            <a:prstGeom prst="rect">
              <a:avLst/>
            </a:prstGeom>
          </p:spPr>
          <p:txBody>
            <a:bodyPr wrap="square">
              <a:sp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1400" b="1" dirty="0"/>
                <a:t>H-mode</a:t>
              </a:r>
            </a:p>
          </p:txBody>
        </p:sp>
        <p:sp>
          <p:nvSpPr>
            <p:cNvPr id="19" name="TextBox 18">
              <a:extLst>
                <a:ext uri="{FF2B5EF4-FFF2-40B4-BE49-F238E27FC236}">
                  <a16:creationId xmlns:a16="http://schemas.microsoft.com/office/drawing/2014/main" id="{19B2C9E6-DCB1-5E58-8584-22CE7E6BD6F0}"/>
                </a:ext>
              </a:extLst>
            </p:cNvPr>
            <p:cNvSpPr txBox="1"/>
            <p:nvPr/>
          </p:nvSpPr>
          <p:spPr>
            <a:xfrm flipV="1">
              <a:off x="12470512" y="2677850"/>
              <a:ext cx="281320" cy="326243"/>
            </a:xfrm>
            <a:prstGeom prst="rect">
              <a:avLst/>
            </a:prstGeom>
            <a:noFill/>
          </p:spPr>
          <p:txBody>
            <a:bodyPr wrap="square" rtlCol="0">
              <a:spAutoFit/>
            </a:bodyPr>
            <a:lstStyle/>
            <a:p>
              <a:pPr algn="l">
                <a:lnSpc>
                  <a:spcPct val="95000"/>
                </a:lnSpc>
              </a:pPr>
              <a:r>
                <a:rPr lang="en-US" sz="1600" b="1" dirty="0">
                  <a:solidFill>
                    <a:srgbClr val="FF0000"/>
                  </a:solidFill>
                </a:rPr>
                <a:t>x</a:t>
              </a:r>
            </a:p>
          </p:txBody>
        </p:sp>
        <p:sp>
          <p:nvSpPr>
            <p:cNvPr id="20" name="TextBox 19">
              <a:extLst>
                <a:ext uri="{FF2B5EF4-FFF2-40B4-BE49-F238E27FC236}">
                  <a16:creationId xmlns:a16="http://schemas.microsoft.com/office/drawing/2014/main" id="{655F9EC8-B745-2384-4499-B2CF75AA6DBC}"/>
                </a:ext>
              </a:extLst>
            </p:cNvPr>
            <p:cNvSpPr txBox="1"/>
            <p:nvPr/>
          </p:nvSpPr>
          <p:spPr>
            <a:xfrm rot="16200000">
              <a:off x="12153125" y="588685"/>
              <a:ext cx="394660" cy="369332"/>
            </a:xfrm>
            <a:prstGeom prst="rect">
              <a:avLst/>
            </a:prstGeom>
            <a:noFill/>
          </p:spPr>
          <p:txBody>
            <a:bodyPr wrap="none" rtlCol="0">
              <a:spAutoFit/>
            </a:bodyPr>
            <a:lstStyle/>
            <a:p>
              <a:r>
                <a:rPr lang="en-US" b="1" dirty="0">
                  <a:solidFill>
                    <a:srgbClr val="0070C0"/>
                  </a:solidFill>
                </a:rPr>
                <a:t>W</a:t>
              </a:r>
              <a:endParaRPr lang="en-DE" b="1" dirty="0">
                <a:solidFill>
                  <a:srgbClr val="0070C0"/>
                </a:solidFill>
              </a:endParaRPr>
            </a:p>
          </p:txBody>
        </p:sp>
        <p:sp>
          <p:nvSpPr>
            <p:cNvPr id="21" name="TextBox 20">
              <a:extLst>
                <a:ext uri="{FF2B5EF4-FFF2-40B4-BE49-F238E27FC236}">
                  <a16:creationId xmlns:a16="http://schemas.microsoft.com/office/drawing/2014/main" id="{5327B8B1-EF82-7DD5-1156-295003724D8E}"/>
                </a:ext>
              </a:extLst>
            </p:cNvPr>
            <p:cNvSpPr txBox="1"/>
            <p:nvPr/>
          </p:nvSpPr>
          <p:spPr>
            <a:xfrm rot="16200000">
              <a:off x="12976731" y="596589"/>
              <a:ext cx="510076" cy="369332"/>
            </a:xfrm>
            <a:prstGeom prst="rect">
              <a:avLst/>
            </a:prstGeom>
            <a:noFill/>
          </p:spPr>
          <p:txBody>
            <a:bodyPr wrap="none" rtlCol="0">
              <a:spAutoFit/>
            </a:bodyPr>
            <a:lstStyle/>
            <a:p>
              <a:r>
                <a:rPr lang="en-US" b="1" dirty="0">
                  <a:solidFill>
                    <a:srgbClr val="0070C0"/>
                  </a:solidFill>
                </a:rPr>
                <a:t>Mo</a:t>
              </a:r>
              <a:endParaRPr lang="en-DE" b="1" dirty="0">
                <a:solidFill>
                  <a:srgbClr val="0070C0"/>
                </a:solidFill>
              </a:endParaRPr>
            </a:p>
          </p:txBody>
        </p:sp>
        <p:sp>
          <p:nvSpPr>
            <p:cNvPr id="22" name="TextBox 21">
              <a:extLst>
                <a:ext uri="{FF2B5EF4-FFF2-40B4-BE49-F238E27FC236}">
                  <a16:creationId xmlns:a16="http://schemas.microsoft.com/office/drawing/2014/main" id="{28AD92B7-DF8E-670D-09C7-56F77E1EA92C}"/>
                </a:ext>
              </a:extLst>
            </p:cNvPr>
            <p:cNvSpPr txBox="1"/>
            <p:nvPr/>
          </p:nvSpPr>
          <p:spPr>
            <a:xfrm flipV="1">
              <a:off x="12876825" y="2695833"/>
              <a:ext cx="281320" cy="326243"/>
            </a:xfrm>
            <a:prstGeom prst="rect">
              <a:avLst/>
            </a:prstGeom>
            <a:noFill/>
          </p:spPr>
          <p:txBody>
            <a:bodyPr wrap="square" rtlCol="0">
              <a:spAutoFit/>
            </a:bodyPr>
            <a:lstStyle/>
            <a:p>
              <a:pPr algn="l">
                <a:lnSpc>
                  <a:spcPct val="95000"/>
                </a:lnSpc>
              </a:pPr>
              <a:r>
                <a:rPr lang="en-US" sz="1600" b="1" dirty="0">
                  <a:solidFill>
                    <a:srgbClr val="FF0000"/>
                  </a:solidFill>
                </a:rPr>
                <a:t>x</a:t>
              </a:r>
            </a:p>
          </p:txBody>
        </p:sp>
      </p:grpSp>
      <p:cxnSp>
        <p:nvCxnSpPr>
          <p:cNvPr id="23" name="Straight Connector 22">
            <a:extLst>
              <a:ext uri="{FF2B5EF4-FFF2-40B4-BE49-F238E27FC236}">
                <a16:creationId xmlns:a16="http://schemas.microsoft.com/office/drawing/2014/main" id="{8A273100-D77D-7D61-1EBC-97501E062DB7}"/>
              </a:ext>
            </a:extLst>
          </p:cNvPr>
          <p:cNvCxnSpPr>
            <a:cxnSpLocks/>
          </p:cNvCxnSpPr>
          <p:nvPr/>
        </p:nvCxnSpPr>
        <p:spPr>
          <a:xfrm>
            <a:off x="6851393" y="3995182"/>
            <a:ext cx="4431262" cy="0"/>
          </a:xfrm>
          <a:prstGeom prst="line">
            <a:avLst/>
          </a:prstGeom>
          <a:ln w="9525" cap="sq" cmpd="sng" algn="ctr">
            <a:solidFill>
              <a:schemeClr val="accent6"/>
            </a:solidFill>
            <a:prstDash val="sysDot"/>
            <a:bevel/>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9513CE4B-B439-CEA6-317E-81EF11448FF3}"/>
              </a:ext>
            </a:extLst>
          </p:cNvPr>
          <p:cNvCxnSpPr>
            <a:cxnSpLocks/>
          </p:cNvCxnSpPr>
          <p:nvPr/>
        </p:nvCxnSpPr>
        <p:spPr>
          <a:xfrm>
            <a:off x="6851393" y="3567526"/>
            <a:ext cx="4431262"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8C09C871-F2DF-8FED-5389-C794C46E5B7B}"/>
              </a:ext>
            </a:extLst>
          </p:cNvPr>
          <p:cNvCxnSpPr>
            <a:cxnSpLocks/>
          </p:cNvCxnSpPr>
          <p:nvPr/>
        </p:nvCxnSpPr>
        <p:spPr>
          <a:xfrm>
            <a:off x="6836535" y="4443105"/>
            <a:ext cx="4431262" cy="0"/>
          </a:xfrm>
          <a:prstGeom prst="line">
            <a:avLst/>
          </a:prstGeom>
          <a:ln w="9525" cap="sq" cmpd="sng" algn="ctr">
            <a:solidFill>
              <a:schemeClr val="accent6"/>
            </a:solidFill>
            <a:prstDash val="sysDot"/>
            <a:bevel/>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298FFCD4-33C4-F54F-B1E8-4A5EC3B69CE9}"/>
              </a:ext>
            </a:extLst>
          </p:cNvPr>
          <p:cNvCxnSpPr>
            <a:cxnSpLocks/>
          </p:cNvCxnSpPr>
          <p:nvPr/>
        </p:nvCxnSpPr>
        <p:spPr>
          <a:xfrm>
            <a:off x="6866251" y="2041354"/>
            <a:ext cx="4431262" cy="0"/>
          </a:xfrm>
          <a:prstGeom prst="line">
            <a:avLst/>
          </a:prstGeom>
          <a:ln w="9525" cap="sq" cmpd="sng" algn="ctr">
            <a:solidFill>
              <a:schemeClr val="accent6"/>
            </a:solidFill>
            <a:prstDash val="sysDot"/>
            <a:bevel/>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0CCF444F-A161-8C26-56E6-3891FABB9192}"/>
              </a:ext>
            </a:extLst>
          </p:cNvPr>
          <p:cNvCxnSpPr>
            <a:cxnSpLocks/>
          </p:cNvCxnSpPr>
          <p:nvPr/>
        </p:nvCxnSpPr>
        <p:spPr>
          <a:xfrm>
            <a:off x="6866251" y="1692936"/>
            <a:ext cx="4431262" cy="0"/>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D8227243-93B5-3F8E-C8EC-14324CE8C6A9}"/>
              </a:ext>
            </a:extLst>
          </p:cNvPr>
          <p:cNvCxnSpPr>
            <a:cxnSpLocks/>
          </p:cNvCxnSpPr>
          <p:nvPr/>
        </p:nvCxnSpPr>
        <p:spPr>
          <a:xfrm>
            <a:off x="6851393" y="2489277"/>
            <a:ext cx="4431262" cy="0"/>
          </a:xfrm>
          <a:prstGeom prst="line">
            <a:avLst/>
          </a:prstGeom>
          <a:ln w="9525" cap="sq" cmpd="sng" algn="ctr">
            <a:solidFill>
              <a:schemeClr val="accent6"/>
            </a:solidFill>
            <a:prstDash val="sysDot"/>
            <a:bevel/>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8D144157-2AB5-136E-106E-E0A4CCEE70A7}"/>
              </a:ext>
            </a:extLst>
          </p:cNvPr>
          <p:cNvSpPr txBox="1"/>
          <p:nvPr/>
        </p:nvSpPr>
        <p:spPr>
          <a:xfrm>
            <a:off x="6863235" y="862579"/>
            <a:ext cx="394660" cy="369332"/>
          </a:xfrm>
          <a:prstGeom prst="rect">
            <a:avLst/>
          </a:prstGeom>
          <a:noFill/>
        </p:spPr>
        <p:txBody>
          <a:bodyPr wrap="none" rtlCol="0">
            <a:spAutoFit/>
          </a:bodyPr>
          <a:lstStyle/>
          <a:p>
            <a:r>
              <a:rPr lang="en-US" b="1" dirty="0">
                <a:solidFill>
                  <a:srgbClr val="0070C0"/>
                </a:solidFill>
              </a:rPr>
              <a:t>W</a:t>
            </a:r>
            <a:endParaRPr lang="en-DE" b="1" dirty="0">
              <a:solidFill>
                <a:srgbClr val="0070C0"/>
              </a:solidFill>
            </a:endParaRPr>
          </a:p>
        </p:txBody>
      </p:sp>
      <p:sp>
        <p:nvSpPr>
          <p:cNvPr id="30" name="TextBox 29">
            <a:extLst>
              <a:ext uri="{FF2B5EF4-FFF2-40B4-BE49-F238E27FC236}">
                <a16:creationId xmlns:a16="http://schemas.microsoft.com/office/drawing/2014/main" id="{6E147E01-284A-FBC0-466B-C310210CE9CD}"/>
              </a:ext>
            </a:extLst>
          </p:cNvPr>
          <p:cNvSpPr txBox="1"/>
          <p:nvPr/>
        </p:nvSpPr>
        <p:spPr>
          <a:xfrm>
            <a:off x="6851393" y="2821515"/>
            <a:ext cx="510076" cy="369332"/>
          </a:xfrm>
          <a:prstGeom prst="rect">
            <a:avLst/>
          </a:prstGeom>
          <a:noFill/>
        </p:spPr>
        <p:txBody>
          <a:bodyPr wrap="none" rtlCol="0">
            <a:spAutoFit/>
          </a:bodyPr>
          <a:lstStyle/>
          <a:p>
            <a:r>
              <a:rPr lang="en-US" b="1" dirty="0">
                <a:solidFill>
                  <a:srgbClr val="0070C0"/>
                </a:solidFill>
              </a:rPr>
              <a:t>Mo</a:t>
            </a:r>
            <a:endParaRPr lang="en-DE" b="1" dirty="0">
              <a:solidFill>
                <a:srgbClr val="0070C0"/>
              </a:solidFill>
            </a:endParaRPr>
          </a:p>
        </p:txBody>
      </p:sp>
      <p:cxnSp>
        <p:nvCxnSpPr>
          <p:cNvPr id="31" name="Straight Connector 30">
            <a:extLst>
              <a:ext uri="{FF2B5EF4-FFF2-40B4-BE49-F238E27FC236}">
                <a16:creationId xmlns:a16="http://schemas.microsoft.com/office/drawing/2014/main" id="{D5F7CA4C-647E-5271-DD69-AA3B0D14DC2C}"/>
              </a:ext>
            </a:extLst>
          </p:cNvPr>
          <p:cNvCxnSpPr>
            <a:cxnSpLocks/>
          </p:cNvCxnSpPr>
          <p:nvPr/>
        </p:nvCxnSpPr>
        <p:spPr>
          <a:xfrm>
            <a:off x="10276407" y="3570428"/>
            <a:ext cx="0" cy="270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FE29229-BD69-3B03-7A11-7951CC798B3E}"/>
              </a:ext>
            </a:extLst>
          </p:cNvPr>
          <p:cNvCxnSpPr>
            <a:cxnSpLocks/>
          </p:cNvCxnSpPr>
          <p:nvPr/>
        </p:nvCxnSpPr>
        <p:spPr>
          <a:xfrm>
            <a:off x="9474795" y="4638122"/>
            <a:ext cx="15480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875DB61-F5F4-DA0F-67C9-4404FE52E27D}"/>
              </a:ext>
            </a:extLst>
          </p:cNvPr>
          <p:cNvSpPr txBox="1"/>
          <p:nvPr/>
        </p:nvSpPr>
        <p:spPr>
          <a:xfrm>
            <a:off x="10311464" y="3306975"/>
            <a:ext cx="580608" cy="276999"/>
          </a:xfrm>
          <a:prstGeom prst="rect">
            <a:avLst/>
          </a:prstGeom>
          <a:noFill/>
        </p:spPr>
        <p:txBody>
          <a:bodyPr wrap="none" rtlCol="0">
            <a:spAutoFit/>
          </a:bodyPr>
          <a:lstStyle/>
          <a:p>
            <a:r>
              <a:rPr lang="en-US" sz="1200" b="1" dirty="0"/>
              <a:t>50 nm</a:t>
            </a:r>
            <a:endParaRPr lang="en-DE" sz="1200" b="1" dirty="0"/>
          </a:p>
        </p:txBody>
      </p:sp>
    </p:spTree>
    <p:extLst>
      <p:ext uri="{BB962C8B-B14F-4D97-AF65-F5344CB8AC3E}">
        <p14:creationId xmlns:p14="http://schemas.microsoft.com/office/powerpoint/2010/main" val="2518291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C5125-ADAD-33F8-09AA-29013E123EB0}"/>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06C99777-2E5D-DB63-EADC-E5D7376408E1}"/>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6" name="Titel 1">
            <a:extLst>
              <a:ext uri="{FF2B5EF4-FFF2-40B4-BE49-F238E27FC236}">
                <a16:creationId xmlns:a16="http://schemas.microsoft.com/office/drawing/2014/main" id="{D134234E-834F-49CA-8216-161B5E0A55FD}"/>
              </a:ext>
            </a:extLst>
          </p:cNvPr>
          <p:cNvSpPr>
            <a:spLocks noGrp="1"/>
          </p:cNvSpPr>
          <p:nvPr>
            <p:ph type="title"/>
          </p:nvPr>
        </p:nvSpPr>
        <p:spPr>
          <a:xfrm>
            <a:off x="982663" y="192088"/>
            <a:ext cx="10937488" cy="457200"/>
          </a:xfrm>
        </p:spPr>
        <p:txBody>
          <a:bodyPr/>
          <a:lstStyle/>
          <a:p>
            <a:r>
              <a:rPr lang="en-GB" dirty="0"/>
              <a:t>Status of 2025 Tasks and Deliverables SP B.4 &amp; SP B.5  &amp; SP B.6</a:t>
            </a:r>
          </a:p>
        </p:txBody>
      </p:sp>
      <p:pic>
        <p:nvPicPr>
          <p:cNvPr id="3" name="Grafik 2" descr="Ein Bild, das Text, Screenshot, Schrift, Zahl enthält.&#10;&#10;KI-generierte Inhalte können fehlerhaft sein.">
            <a:extLst>
              <a:ext uri="{FF2B5EF4-FFF2-40B4-BE49-F238E27FC236}">
                <a16:creationId xmlns:a16="http://schemas.microsoft.com/office/drawing/2014/main" id="{51AF908F-5F0F-46AB-6BD7-12B495D27F97}"/>
              </a:ext>
            </a:extLst>
          </p:cNvPr>
          <p:cNvPicPr>
            <a:picLocks noChangeAspect="1"/>
          </p:cNvPicPr>
          <p:nvPr/>
        </p:nvPicPr>
        <p:blipFill>
          <a:blip r:embed="rId2"/>
          <a:stretch>
            <a:fillRect/>
          </a:stretch>
        </p:blipFill>
        <p:spPr>
          <a:xfrm>
            <a:off x="843118" y="649288"/>
            <a:ext cx="4349809" cy="3327380"/>
          </a:xfrm>
          <a:prstGeom prst="rect">
            <a:avLst/>
          </a:prstGeom>
        </p:spPr>
      </p:pic>
      <p:sp>
        <p:nvSpPr>
          <p:cNvPr id="7" name="Textfeld 6">
            <a:extLst>
              <a:ext uri="{FF2B5EF4-FFF2-40B4-BE49-F238E27FC236}">
                <a16:creationId xmlns:a16="http://schemas.microsoft.com/office/drawing/2014/main" id="{BB62EEF7-DC0C-6E7F-C395-F7597123D2AA}"/>
              </a:ext>
            </a:extLst>
          </p:cNvPr>
          <p:cNvSpPr txBox="1"/>
          <p:nvPr/>
        </p:nvSpPr>
        <p:spPr>
          <a:xfrm>
            <a:off x="797403" y="3978409"/>
            <a:ext cx="4441237" cy="311624"/>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l">
              <a:lnSpc>
                <a:spcPct val="95000"/>
              </a:lnSpc>
            </a:pPr>
            <a:r>
              <a:rPr lang="en-US" sz="1500" dirty="0"/>
              <a:t>All corresponding deliverables achieved and reported</a:t>
            </a:r>
          </a:p>
        </p:txBody>
      </p:sp>
      <p:pic>
        <p:nvPicPr>
          <p:cNvPr id="9" name="Grafik 8" descr="Ein Bild, das Text, Screenshot, Schrift, Algebra enthält.&#10;&#10;KI-generierte Inhalte können fehlerhaft sein.">
            <a:extLst>
              <a:ext uri="{FF2B5EF4-FFF2-40B4-BE49-F238E27FC236}">
                <a16:creationId xmlns:a16="http://schemas.microsoft.com/office/drawing/2014/main" id="{3D1ACAA6-4650-3614-5F0C-2B852D05C690}"/>
              </a:ext>
            </a:extLst>
          </p:cNvPr>
          <p:cNvPicPr>
            <a:picLocks noChangeAspect="1"/>
          </p:cNvPicPr>
          <p:nvPr/>
        </p:nvPicPr>
        <p:blipFill>
          <a:blip r:embed="rId3"/>
          <a:stretch>
            <a:fillRect/>
          </a:stretch>
        </p:blipFill>
        <p:spPr>
          <a:xfrm>
            <a:off x="720080" y="4353859"/>
            <a:ext cx="4766320" cy="1411872"/>
          </a:xfrm>
          <a:prstGeom prst="rect">
            <a:avLst/>
          </a:prstGeom>
        </p:spPr>
      </p:pic>
      <p:sp>
        <p:nvSpPr>
          <p:cNvPr id="10" name="Textfeld 9">
            <a:extLst>
              <a:ext uri="{FF2B5EF4-FFF2-40B4-BE49-F238E27FC236}">
                <a16:creationId xmlns:a16="http://schemas.microsoft.com/office/drawing/2014/main" id="{49C36E5E-B4EA-7C1D-F513-2FAC6F7E710D}"/>
              </a:ext>
            </a:extLst>
          </p:cNvPr>
          <p:cNvSpPr txBox="1"/>
          <p:nvPr/>
        </p:nvSpPr>
        <p:spPr>
          <a:xfrm>
            <a:off x="797403" y="5912426"/>
            <a:ext cx="4441237" cy="530915"/>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nSpc>
                <a:spcPct val="95000"/>
              </a:lnSpc>
            </a:pPr>
            <a:r>
              <a:rPr lang="en-US" sz="1500" dirty="0"/>
              <a:t>All corresponding deliverables achieved and reported</a:t>
            </a:r>
          </a:p>
          <a:p>
            <a:pPr algn="l">
              <a:lnSpc>
                <a:spcPct val="95000"/>
              </a:lnSpc>
            </a:pPr>
            <a:r>
              <a:rPr lang="en-US" sz="1500" dirty="0"/>
              <a:t>including PWIE-SP B6.T-T002-D004</a:t>
            </a:r>
          </a:p>
        </p:txBody>
      </p:sp>
      <p:pic>
        <p:nvPicPr>
          <p:cNvPr id="13" name="Grafik 12" descr="Ein Bild, das Text, Screenshot, Schrift, Dokument enthält.&#10;&#10;KI-generierte Inhalte können fehlerhaft sein.">
            <a:extLst>
              <a:ext uri="{FF2B5EF4-FFF2-40B4-BE49-F238E27FC236}">
                <a16:creationId xmlns:a16="http://schemas.microsoft.com/office/drawing/2014/main" id="{D2BE3DD4-DB92-D418-F7B9-94281650346D}"/>
              </a:ext>
            </a:extLst>
          </p:cNvPr>
          <p:cNvPicPr>
            <a:picLocks noChangeAspect="1"/>
          </p:cNvPicPr>
          <p:nvPr/>
        </p:nvPicPr>
        <p:blipFill>
          <a:blip r:embed="rId4"/>
          <a:stretch>
            <a:fillRect/>
          </a:stretch>
        </p:blipFill>
        <p:spPr>
          <a:xfrm>
            <a:off x="6406872" y="566868"/>
            <a:ext cx="5216425" cy="4035042"/>
          </a:xfrm>
          <a:prstGeom prst="rect">
            <a:avLst/>
          </a:prstGeom>
        </p:spPr>
      </p:pic>
      <p:sp>
        <p:nvSpPr>
          <p:cNvPr id="14" name="Textfeld 13">
            <a:extLst>
              <a:ext uri="{FF2B5EF4-FFF2-40B4-BE49-F238E27FC236}">
                <a16:creationId xmlns:a16="http://schemas.microsoft.com/office/drawing/2014/main" id="{6C90816F-8DDD-43DF-1B1E-563B5178A149}"/>
              </a:ext>
            </a:extLst>
          </p:cNvPr>
          <p:cNvSpPr txBox="1"/>
          <p:nvPr/>
        </p:nvSpPr>
        <p:spPr>
          <a:xfrm>
            <a:off x="6867765" y="4820878"/>
            <a:ext cx="4441237" cy="311624"/>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nSpc>
                <a:spcPct val="95000"/>
              </a:lnSpc>
            </a:pPr>
            <a:r>
              <a:rPr lang="en-US" sz="1500" dirty="0"/>
              <a:t>All corresponding deliverables achieved and reported</a:t>
            </a:r>
          </a:p>
        </p:txBody>
      </p:sp>
    </p:spTree>
    <p:extLst>
      <p:ext uri="{BB962C8B-B14F-4D97-AF65-F5344CB8AC3E}">
        <p14:creationId xmlns:p14="http://schemas.microsoft.com/office/powerpoint/2010/main" val="2574051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C1BF7-A62F-C18D-E55C-6AE97A516119}"/>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4B22DFA-5E6A-DDFF-4C89-813F3BD5C918}"/>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sp>
        <p:nvSpPr>
          <p:cNvPr id="9" name="Titel 1">
            <a:extLst>
              <a:ext uri="{FF2B5EF4-FFF2-40B4-BE49-F238E27FC236}">
                <a16:creationId xmlns:a16="http://schemas.microsoft.com/office/drawing/2014/main" id="{76E9CDFD-4850-A278-B68D-D2483E9252E1}"/>
              </a:ext>
            </a:extLst>
          </p:cNvPr>
          <p:cNvSpPr>
            <a:spLocks noGrp="1"/>
          </p:cNvSpPr>
          <p:nvPr>
            <p:ph type="title"/>
          </p:nvPr>
        </p:nvSpPr>
        <p:spPr>
          <a:xfrm>
            <a:off x="982663" y="192088"/>
            <a:ext cx="10937488" cy="457200"/>
          </a:xfrm>
        </p:spPr>
        <p:txBody>
          <a:bodyPr/>
          <a:lstStyle/>
          <a:p>
            <a:r>
              <a:rPr lang="en-GB" dirty="0"/>
              <a:t>Example of SP B activities </a:t>
            </a:r>
            <a:br>
              <a:rPr lang="en-GB" dirty="0"/>
            </a:br>
            <a:r>
              <a:rPr lang="en-GB" dirty="0"/>
              <a:t>SP B.4 - </a:t>
            </a:r>
            <a:r>
              <a:rPr lang="fr-FR" dirty="0"/>
              <a:t>Raman analyses of </a:t>
            </a:r>
            <a:r>
              <a:rPr lang="fr-FR" dirty="0" err="1"/>
              <a:t>different</a:t>
            </a:r>
            <a:r>
              <a:rPr lang="fr-FR" dirty="0"/>
              <a:t> B </a:t>
            </a:r>
            <a:r>
              <a:rPr lang="fr-FR" dirty="0" err="1"/>
              <a:t>reference</a:t>
            </a:r>
            <a:r>
              <a:rPr lang="fr-FR" dirty="0"/>
              <a:t> </a:t>
            </a:r>
            <a:r>
              <a:rPr lang="fr-FR" dirty="0" err="1"/>
              <a:t>layers</a:t>
            </a:r>
            <a:r>
              <a:rPr lang="fr-FR" dirty="0"/>
              <a:t> (CEA)</a:t>
            </a:r>
            <a:endParaRPr lang="en-GB" dirty="0"/>
          </a:p>
        </p:txBody>
      </p:sp>
      <p:sp>
        <p:nvSpPr>
          <p:cNvPr id="10" name="Textfeld 2">
            <a:extLst>
              <a:ext uri="{FF2B5EF4-FFF2-40B4-BE49-F238E27FC236}">
                <a16:creationId xmlns:a16="http://schemas.microsoft.com/office/drawing/2014/main" id="{66B974B3-D6EB-1C14-A0EF-AE0778E33D4A}"/>
              </a:ext>
            </a:extLst>
          </p:cNvPr>
          <p:cNvSpPr txBox="1"/>
          <p:nvPr/>
        </p:nvSpPr>
        <p:spPr>
          <a:xfrm>
            <a:off x="107504" y="5392574"/>
            <a:ext cx="4197796"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B.B4.T-T005-D004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p>
          <a:p>
            <a:pPr>
              <a:lnSpc>
                <a:spcPct val="113000"/>
              </a:lnSpc>
            </a:pPr>
            <a:r>
              <a:rPr lang="en-US" sz="1400" dirty="0">
                <a:latin typeface="Arial"/>
              </a:rPr>
              <a:t>Facilities: </a:t>
            </a:r>
            <a:r>
              <a:rPr lang="en-US" sz="1400" b="1" dirty="0">
                <a:latin typeface="Arial"/>
              </a:rPr>
              <a:t>-</a:t>
            </a:r>
            <a:endParaRPr lang="en-US" sz="1400" b="1" dirty="0">
              <a:solidFill>
                <a:srgbClr val="000000"/>
              </a:solidFill>
              <a:latin typeface="Arial"/>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C944592-0486-73AB-5DE9-EA3DAD07CA76}"/>
              </a:ext>
            </a:extLst>
          </p:cNvPr>
          <p:cNvSpPr txBox="1"/>
          <p:nvPr/>
        </p:nvSpPr>
        <p:spPr bwMode="auto">
          <a:xfrm>
            <a:off x="8909749" y="6109493"/>
            <a:ext cx="3217547" cy="307777"/>
          </a:xfrm>
          <a:prstGeom prst="rect">
            <a:avLst/>
          </a:prstGeom>
          <a:noFill/>
        </p:spPr>
        <p:txBody>
          <a:bodyPr wrap="none" rtlCol="0">
            <a:spAutoFit/>
          </a:bodyPr>
          <a:lstStyle/>
          <a:p>
            <a:r>
              <a:rPr lang="fi-FI" sz="1400" b="1" dirty="0">
                <a:latin typeface="Calibri" panose="020F0502020204030204" pitchFamily="34" charset="0"/>
                <a:cs typeface="Calibri" panose="020F0502020204030204" pitchFamily="34" charset="0"/>
              </a:rPr>
              <a:t>C. Pardanaud, C. Martin, G. </a:t>
            </a:r>
            <a:r>
              <a:rPr lang="fi-FI" sz="1400" b="1" dirty="0" err="1">
                <a:latin typeface="Calibri" panose="020F0502020204030204" pitchFamily="34" charset="0"/>
                <a:cs typeface="Calibri" panose="020F0502020204030204" pitchFamily="34" charset="0"/>
              </a:rPr>
              <a:t>Giacommetti</a:t>
            </a:r>
            <a:endParaRPr lang="fi-FI" sz="1400" b="1" dirty="0">
              <a:latin typeface="Calibri" panose="020F0502020204030204" pitchFamily="34" charset="0"/>
              <a:cs typeface="Calibri" panose="020F0502020204030204" pitchFamily="34" charset="0"/>
            </a:endParaRPr>
          </a:p>
        </p:txBody>
      </p:sp>
      <p:sp>
        <p:nvSpPr>
          <p:cNvPr id="12" name="Textfeld 4">
            <a:extLst>
              <a:ext uri="{FF2B5EF4-FFF2-40B4-BE49-F238E27FC236}">
                <a16:creationId xmlns:a16="http://schemas.microsoft.com/office/drawing/2014/main" id="{F4CB356A-3BC2-F9DB-8F40-1B39DB0EDBE2}"/>
              </a:ext>
            </a:extLst>
          </p:cNvPr>
          <p:cNvSpPr txBox="1"/>
          <p:nvPr/>
        </p:nvSpPr>
        <p:spPr>
          <a:xfrm>
            <a:off x="107504" y="818498"/>
            <a:ext cx="4950272" cy="4159857"/>
          </a:xfrm>
          <a:prstGeom prst="rect">
            <a:avLst/>
          </a:prstGeom>
          <a:noFill/>
          <a:ln w="12700">
            <a:noFill/>
          </a:ln>
        </p:spPr>
        <p:txBody>
          <a:bodyPr wrap="square" rtlCol="0">
            <a:spAutoFit/>
          </a:bodyPr>
          <a:lstStyle/>
          <a:p>
            <a:pPr>
              <a:lnSpc>
                <a:spcPct val="113000"/>
              </a:lnSpc>
            </a:pPr>
            <a:r>
              <a:rPr lang="en-US" altLang="en-US" sz="1600" dirty="0">
                <a:cs typeface="Arial" panose="020B0604020202020204" pitchFamily="34" charset="0"/>
              </a:rPr>
              <a:t>This task covers Raman measurements for B layers provided by IAP, ENEA, and VR (supplemented by optical microscopy)</a:t>
            </a:r>
          </a:p>
          <a:p>
            <a:pPr>
              <a:lnSpc>
                <a:spcPct val="113000"/>
              </a:lnSpc>
            </a:pPr>
            <a:endParaRPr lang="en-US" sz="1600" b="1" dirty="0">
              <a:solidFill>
                <a:srgbClr val="FF0000"/>
              </a:solidFill>
              <a:cs typeface="Arial" panose="020B0604020202020204" pitchFamily="34" charset="0"/>
            </a:endParaRPr>
          </a:p>
          <a:p>
            <a:r>
              <a:rPr lang="en-GB" altLang="en-US" sz="1600" b="1" dirty="0">
                <a:solidFill>
                  <a:srgbClr val="0070C0"/>
                </a:solidFill>
                <a:cs typeface="Arial" panose="020B0604020202020204" pitchFamily="34" charset="0"/>
              </a:rPr>
              <a:t>Results</a:t>
            </a:r>
          </a:p>
          <a:p>
            <a:pPr marL="285750" indent="-285750">
              <a:buFont typeface="Wingdings" panose="05000000000000000000" pitchFamily="2" charset="2"/>
              <a:buChar char="§"/>
            </a:pPr>
            <a:r>
              <a:rPr lang="en-GB" altLang="en-US" sz="1600" dirty="0">
                <a:cs typeface="Arial" panose="020B0604020202020204" pitchFamily="34" charset="0"/>
              </a:rPr>
              <a:t>B layers annealed at different temperatures (IAP)</a:t>
            </a:r>
          </a:p>
          <a:p>
            <a:pPr marL="742950" lvl="1" indent="-285750">
              <a:buFont typeface="Arial" panose="020B0604020202020204" pitchFamily="34" charset="0"/>
              <a:buChar char="•"/>
            </a:pPr>
            <a:r>
              <a:rPr lang="en-GB" altLang="en-US" sz="1400" b="1" dirty="0">
                <a:solidFill>
                  <a:srgbClr val="FF0000"/>
                </a:solidFill>
                <a:cs typeface="Arial" panose="020B0604020202020204" pitchFamily="34" charset="0"/>
              </a:rPr>
              <a:t>White crystals found </a:t>
            </a:r>
            <a:r>
              <a:rPr lang="en-GB" altLang="en-US" sz="1400" dirty="0">
                <a:cs typeface="Arial" panose="020B0604020202020204" pitchFamily="34" charset="0"/>
              </a:rPr>
              <a:t>when </a:t>
            </a:r>
            <a:r>
              <a:rPr lang="en-GB" altLang="en-US" sz="1400" i="1" dirty="0">
                <a:cs typeface="Arial" panose="020B0604020202020204" pitchFamily="34" charset="0"/>
              </a:rPr>
              <a:t>T</a:t>
            </a:r>
            <a:r>
              <a:rPr lang="en-GB" altLang="en-US" sz="1400" baseline="-25000" dirty="0">
                <a:cs typeface="Arial" panose="020B0604020202020204" pitchFamily="34" charset="0"/>
              </a:rPr>
              <a:t>ann </a:t>
            </a:r>
            <a:r>
              <a:rPr lang="en-GB" altLang="en-US" sz="1400" dirty="0">
                <a:cs typeface="Arial" panose="020B0604020202020204" pitchFamily="34" charset="0"/>
              </a:rPr>
              <a:t>&lt; 200°C upon exposure to air </a:t>
            </a:r>
            <a:r>
              <a:rPr lang="en-GB" altLang="en-US" sz="1400" dirty="0">
                <a:cs typeface="Arial" panose="020B0604020202020204" pitchFamily="34" charset="0"/>
                <a:sym typeface="Wingdings" panose="05000000000000000000" pitchFamily="2" charset="2"/>
              </a:rPr>
              <a:t> appear to be B(OH)</a:t>
            </a:r>
            <a:r>
              <a:rPr lang="en-GB" altLang="en-US" sz="1400" baseline="-25000" dirty="0">
                <a:cs typeface="Arial" panose="020B0604020202020204" pitchFamily="34" charset="0"/>
                <a:sym typeface="Wingdings" panose="05000000000000000000" pitchFamily="2" charset="2"/>
              </a:rPr>
              <a:t>3</a:t>
            </a:r>
          </a:p>
          <a:p>
            <a:pPr marL="742950" lvl="1" indent="-285750">
              <a:buFont typeface="Arial" panose="020B0604020202020204" pitchFamily="34" charset="0"/>
              <a:buChar char="•"/>
            </a:pPr>
            <a:r>
              <a:rPr lang="en-GB" altLang="en-US" sz="1400" dirty="0">
                <a:cs typeface="Arial" panose="020B0604020202020204" pitchFamily="34" charset="0"/>
              </a:rPr>
              <a:t>Outside of the crystals: boron structure remains stable when </a:t>
            </a:r>
            <a:r>
              <a:rPr lang="en-GB" altLang="en-US" sz="1400" i="1" dirty="0">
                <a:cs typeface="Arial" panose="020B0604020202020204" pitchFamily="34" charset="0"/>
              </a:rPr>
              <a:t>T</a:t>
            </a:r>
            <a:r>
              <a:rPr lang="en-GB" altLang="en-US" sz="1400" baseline="-25000" dirty="0">
                <a:cs typeface="Arial" panose="020B0604020202020204" pitchFamily="34" charset="0"/>
              </a:rPr>
              <a:t>ann </a:t>
            </a:r>
            <a:r>
              <a:rPr lang="en-GB" altLang="en-US" sz="1400" dirty="0">
                <a:cs typeface="Arial" panose="020B0604020202020204" pitchFamily="34" charset="0"/>
              </a:rPr>
              <a:t>&lt; 250°C but evolves above 250°C </a:t>
            </a:r>
            <a:r>
              <a:rPr lang="en-GB" altLang="en-US" sz="1400" dirty="0">
                <a:cs typeface="Arial" panose="020B0604020202020204" pitchFamily="34" charset="0"/>
                <a:sym typeface="Wingdings" panose="05000000000000000000" pitchFamily="2" charset="2"/>
              </a:rPr>
              <a:t> </a:t>
            </a:r>
            <a:r>
              <a:rPr lang="en-GB" altLang="en-US" sz="1400" b="1" dirty="0">
                <a:solidFill>
                  <a:srgbClr val="FF0000"/>
                </a:solidFill>
                <a:cs typeface="Arial" panose="020B0604020202020204" pitchFamily="34" charset="0"/>
                <a:sym typeface="Wingdings" panose="05000000000000000000" pitchFamily="2" charset="2"/>
              </a:rPr>
              <a:t>due to contamination? Due to oxidization?</a:t>
            </a:r>
          </a:p>
          <a:p>
            <a:pPr marL="742950" lvl="1" indent="-285750">
              <a:buFont typeface="Arial" panose="020B0604020202020204" pitchFamily="34" charset="0"/>
              <a:buChar char="•"/>
            </a:pPr>
            <a:r>
              <a:rPr lang="en-GB" altLang="en-US" sz="1400" dirty="0">
                <a:cs typeface="Arial" panose="020B0604020202020204" pitchFamily="34" charset="0"/>
                <a:sym typeface="Wingdings" panose="05000000000000000000" pitchFamily="2" charset="2"/>
              </a:rPr>
              <a:t>Outside of the crystals: strong changes in spectrum after exposure to air  </a:t>
            </a:r>
            <a:r>
              <a:rPr lang="en-GB" altLang="en-US" sz="1400" b="1" dirty="0">
                <a:solidFill>
                  <a:srgbClr val="FF0000"/>
                </a:solidFill>
                <a:cs typeface="Arial" panose="020B0604020202020204" pitchFamily="34" charset="0"/>
                <a:sym typeface="Wingdings" panose="05000000000000000000" pitchFamily="2" charset="2"/>
              </a:rPr>
              <a:t>formation of BO or BH compounds?</a:t>
            </a:r>
            <a:endParaRPr lang="en-GB" altLang="en-US" sz="1400" b="1" dirty="0">
              <a:solidFill>
                <a:srgbClr val="FF0000"/>
              </a:solidFill>
              <a:cs typeface="Arial" panose="020B0604020202020204" pitchFamily="34" charset="0"/>
            </a:endParaRPr>
          </a:p>
          <a:p>
            <a:pPr marL="285750" indent="-285750">
              <a:buFont typeface="Wingdings" panose="05000000000000000000" pitchFamily="2" charset="2"/>
              <a:buChar char="§"/>
            </a:pPr>
            <a:r>
              <a:rPr lang="en-GB" altLang="en-US" sz="1600" dirty="0">
                <a:cs typeface="Arial" panose="020B0604020202020204" pitchFamily="34" charset="0"/>
              </a:rPr>
              <a:t>Thin B layers (100 nm) (ENEA and VR) </a:t>
            </a:r>
            <a:r>
              <a:rPr lang="en-GB" altLang="en-US" sz="1600" b="1" dirty="0">
                <a:solidFill>
                  <a:srgbClr val="FF0000"/>
                </a:solidFill>
                <a:cs typeface="Arial" panose="020B0604020202020204" pitchFamily="34" charset="0"/>
              </a:rPr>
              <a:t>show a-B-like spectra </a:t>
            </a:r>
            <a:r>
              <a:rPr lang="en-GB" altLang="en-US" sz="1600" dirty="0">
                <a:cs typeface="Arial" panose="020B0604020202020204" pitchFamily="34" charset="0"/>
              </a:rPr>
              <a:t>but are generally thin and require further investigations</a:t>
            </a:r>
          </a:p>
        </p:txBody>
      </p:sp>
      <p:pic>
        <p:nvPicPr>
          <p:cNvPr id="13" name="Picture 12">
            <a:extLst>
              <a:ext uri="{FF2B5EF4-FFF2-40B4-BE49-F238E27FC236}">
                <a16:creationId xmlns:a16="http://schemas.microsoft.com/office/drawing/2014/main" id="{562BA22D-7596-EDC7-C85B-D6447AB623FF}"/>
              </a:ext>
            </a:extLst>
          </p:cNvPr>
          <p:cNvPicPr>
            <a:picLocks noChangeAspect="1"/>
          </p:cNvPicPr>
          <p:nvPr/>
        </p:nvPicPr>
        <p:blipFill>
          <a:blip r:embed="rId2"/>
          <a:stretch>
            <a:fillRect/>
          </a:stretch>
        </p:blipFill>
        <p:spPr>
          <a:xfrm>
            <a:off x="5338618" y="818498"/>
            <a:ext cx="3291628" cy="2494120"/>
          </a:xfrm>
          <a:prstGeom prst="rect">
            <a:avLst/>
          </a:prstGeom>
        </p:spPr>
      </p:pic>
      <p:pic>
        <p:nvPicPr>
          <p:cNvPr id="14" name="Picture 13">
            <a:extLst>
              <a:ext uri="{FF2B5EF4-FFF2-40B4-BE49-F238E27FC236}">
                <a16:creationId xmlns:a16="http://schemas.microsoft.com/office/drawing/2014/main" id="{3A11BF98-BDEE-B216-B2B3-62E42BE9885D}"/>
              </a:ext>
            </a:extLst>
          </p:cNvPr>
          <p:cNvPicPr>
            <a:picLocks noChangeAspect="1"/>
          </p:cNvPicPr>
          <p:nvPr/>
        </p:nvPicPr>
        <p:blipFill>
          <a:blip r:embed="rId3"/>
          <a:stretch>
            <a:fillRect/>
          </a:stretch>
        </p:blipFill>
        <p:spPr>
          <a:xfrm>
            <a:off x="8630246" y="674141"/>
            <a:ext cx="3373152" cy="2494120"/>
          </a:xfrm>
          <a:prstGeom prst="rect">
            <a:avLst/>
          </a:prstGeom>
        </p:spPr>
      </p:pic>
      <p:pic>
        <p:nvPicPr>
          <p:cNvPr id="15" name="Picture 14">
            <a:extLst>
              <a:ext uri="{FF2B5EF4-FFF2-40B4-BE49-F238E27FC236}">
                <a16:creationId xmlns:a16="http://schemas.microsoft.com/office/drawing/2014/main" id="{94735788-DD8A-A7F8-4966-1938930AAF1D}"/>
              </a:ext>
            </a:extLst>
          </p:cNvPr>
          <p:cNvPicPr>
            <a:picLocks noChangeAspect="1"/>
          </p:cNvPicPr>
          <p:nvPr/>
        </p:nvPicPr>
        <p:blipFill>
          <a:blip r:embed="rId4"/>
          <a:stretch>
            <a:fillRect/>
          </a:stretch>
        </p:blipFill>
        <p:spPr>
          <a:xfrm>
            <a:off x="5819888" y="3192687"/>
            <a:ext cx="2945083" cy="2525408"/>
          </a:xfrm>
          <a:prstGeom prst="rect">
            <a:avLst/>
          </a:prstGeom>
        </p:spPr>
      </p:pic>
      <p:cxnSp>
        <p:nvCxnSpPr>
          <p:cNvPr id="16" name="Straight Arrow Connector 15">
            <a:extLst>
              <a:ext uri="{FF2B5EF4-FFF2-40B4-BE49-F238E27FC236}">
                <a16:creationId xmlns:a16="http://schemas.microsoft.com/office/drawing/2014/main" id="{E3ABE5CE-FB96-8707-ABDD-DFFF30450D2F}"/>
              </a:ext>
            </a:extLst>
          </p:cNvPr>
          <p:cNvCxnSpPr>
            <a:stCxn id="13" idx="1"/>
          </p:cNvCxnSpPr>
          <p:nvPr/>
        </p:nvCxnSpPr>
        <p:spPr>
          <a:xfrm flipH="1">
            <a:off x="4581525" y="2065558"/>
            <a:ext cx="757093" cy="8328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6666399-8CB8-D148-6EA6-F7F84C064468}"/>
              </a:ext>
            </a:extLst>
          </p:cNvPr>
          <p:cNvCxnSpPr>
            <a:cxnSpLocks/>
          </p:cNvCxnSpPr>
          <p:nvPr/>
        </p:nvCxnSpPr>
        <p:spPr>
          <a:xfrm flipH="1">
            <a:off x="5057776" y="2981325"/>
            <a:ext cx="4188465" cy="3039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DF77C79-9DEA-DD60-403D-97EDA5B1E6BE}"/>
              </a:ext>
            </a:extLst>
          </p:cNvPr>
          <p:cNvCxnSpPr>
            <a:cxnSpLocks/>
          </p:cNvCxnSpPr>
          <p:nvPr/>
        </p:nvCxnSpPr>
        <p:spPr>
          <a:xfrm flipH="1" flipV="1">
            <a:off x="4486275" y="3892867"/>
            <a:ext cx="1328594" cy="4798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4F2917-FD94-0862-9315-CE39E19534B6}"/>
              </a:ext>
            </a:extLst>
          </p:cNvPr>
          <p:cNvPicPr>
            <a:picLocks noChangeAspect="1"/>
          </p:cNvPicPr>
          <p:nvPr/>
        </p:nvPicPr>
        <p:blipFill>
          <a:blip r:embed="rId5"/>
          <a:stretch>
            <a:fillRect/>
          </a:stretch>
        </p:blipFill>
        <p:spPr>
          <a:xfrm>
            <a:off x="9255572" y="3168261"/>
            <a:ext cx="1233746" cy="2863894"/>
          </a:xfrm>
          <a:prstGeom prst="rect">
            <a:avLst/>
          </a:prstGeom>
        </p:spPr>
      </p:pic>
      <p:sp>
        <p:nvSpPr>
          <p:cNvPr id="20" name="TextBox 19">
            <a:extLst>
              <a:ext uri="{FF2B5EF4-FFF2-40B4-BE49-F238E27FC236}">
                <a16:creationId xmlns:a16="http://schemas.microsoft.com/office/drawing/2014/main" id="{8125685B-3BAB-1152-B277-D97ADC8DEB03}"/>
              </a:ext>
            </a:extLst>
          </p:cNvPr>
          <p:cNvSpPr txBox="1"/>
          <p:nvPr/>
        </p:nvSpPr>
        <p:spPr bwMode="auto">
          <a:xfrm>
            <a:off x="10518522" y="3838658"/>
            <a:ext cx="1484876" cy="1600438"/>
          </a:xfrm>
          <a:prstGeom prst="rect">
            <a:avLst/>
          </a:prstGeom>
          <a:noFill/>
        </p:spPr>
        <p:txBody>
          <a:bodyPr wrap="square" rtlCol="0">
            <a:spAutoFit/>
          </a:bodyPr>
          <a:lstStyle/>
          <a:p>
            <a:r>
              <a:rPr lang="en-US" altLang="en-US" sz="1400" i="1" dirty="0">
                <a:solidFill>
                  <a:srgbClr val="0070C0"/>
                </a:solidFill>
                <a:latin typeface="Calibri" panose="020F0502020204030204" pitchFamily="34" charset="0"/>
                <a:cs typeface="Calibri" panose="020F0502020204030204" pitchFamily="34" charset="0"/>
                <a:sym typeface="Calibri" panose="020F0502020204030204" pitchFamily="34" charset="0"/>
              </a:rPr>
              <a:t>Examples of white crystals (RT) and more homogeneous surface (300°C) of the B+D</a:t>
            </a:r>
            <a:r>
              <a:rPr lang="en-US" altLang="en-US" sz="1400" i="1" baseline="-25000" dirty="0">
                <a:solidFill>
                  <a:srgbClr val="0070C0"/>
                </a:solidFill>
                <a:latin typeface="Calibri" panose="020F0502020204030204" pitchFamily="34" charset="0"/>
                <a:cs typeface="Calibri" panose="020F0502020204030204" pitchFamily="34" charset="0"/>
                <a:sym typeface="Calibri" panose="020F0502020204030204" pitchFamily="34" charset="0"/>
              </a:rPr>
              <a:t>2</a:t>
            </a:r>
            <a:r>
              <a:rPr lang="en-US" altLang="en-US" sz="1400" i="1" dirty="0">
                <a:solidFill>
                  <a:srgbClr val="0070C0"/>
                </a:solidFill>
                <a:latin typeface="Calibri" panose="020F0502020204030204" pitchFamily="34" charset="0"/>
                <a:cs typeface="Calibri" panose="020F0502020204030204" pitchFamily="34" charset="0"/>
                <a:sym typeface="Calibri" panose="020F0502020204030204" pitchFamily="34" charset="0"/>
              </a:rPr>
              <a:t>(10%) , samples from IAP</a:t>
            </a:r>
          </a:p>
        </p:txBody>
      </p:sp>
    </p:spTree>
    <p:extLst>
      <p:ext uri="{BB962C8B-B14F-4D97-AF65-F5344CB8AC3E}">
        <p14:creationId xmlns:p14="http://schemas.microsoft.com/office/powerpoint/2010/main" val="3593332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FC7F6A-B2AC-4108-868F-960C73D50054}"/>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sp>
        <p:nvSpPr>
          <p:cNvPr id="4" name="Footer Placeholder 3">
            <a:extLst>
              <a:ext uri="{FF2B5EF4-FFF2-40B4-BE49-F238E27FC236}">
                <a16:creationId xmlns:a16="http://schemas.microsoft.com/office/drawing/2014/main" id="{F433EC8B-7B9C-E07D-6350-B6F5F8AC9293}"/>
              </a:ext>
            </a:extLst>
          </p:cNvPr>
          <p:cNvSpPr>
            <a:spLocks noGrp="1"/>
          </p:cNvSpPr>
          <p:nvPr>
            <p:ph type="ftr" sz="quarter" idx="11"/>
          </p:nvPr>
        </p:nvSpPr>
        <p:spPr/>
        <p:txBody>
          <a:bodyPr/>
          <a:lstStyle/>
          <a:p>
            <a:r>
              <a:rPr lang="en-GB" sz="1200">
                <a:solidFill>
                  <a:prstClr val="white"/>
                </a:solidFill>
              </a:rPr>
              <a:t>Antti Hakola| Subproject SP B | Project Meeting PWIE | 26.02.2026 | VC</a:t>
            </a:r>
            <a:endParaRPr lang="en-GB" sz="1200" dirty="0">
              <a:solidFill>
                <a:prstClr val="white"/>
              </a:solidFill>
            </a:endParaRPr>
          </a:p>
        </p:txBody>
      </p:sp>
      <p:sp>
        <p:nvSpPr>
          <p:cNvPr id="5" name="Textfeld 2">
            <a:extLst>
              <a:ext uri="{FF2B5EF4-FFF2-40B4-BE49-F238E27FC236}">
                <a16:creationId xmlns:a16="http://schemas.microsoft.com/office/drawing/2014/main" id="{78B836CF-17B5-186F-596B-2A17A5B29533}"/>
              </a:ext>
            </a:extLst>
          </p:cNvPr>
          <p:cNvSpPr txBox="1"/>
          <p:nvPr/>
        </p:nvSpPr>
        <p:spPr>
          <a:xfrm>
            <a:off x="107504" y="5359022"/>
            <a:ext cx="3350071" cy="1046184"/>
          </a:xfrm>
          <a:prstGeom prst="rect">
            <a:avLst/>
          </a:prstGeom>
          <a:solidFill>
            <a:srgbClr val="E3E3E3"/>
          </a:solidFill>
          <a:ln w="12700">
            <a:solidFill>
              <a:schemeClr val="tx1"/>
            </a:solidFill>
          </a:ln>
        </p:spPr>
        <p:txBody>
          <a:bodyPr wrap="square" rtlCol="0">
            <a:spAutoFit/>
          </a:bodyPr>
          <a:lstStyle/>
          <a:p>
            <a:pPr>
              <a:lnSpc>
                <a:spcPct val="113000"/>
              </a:lnSpc>
            </a:pPr>
            <a:r>
              <a:rPr lang="en-US" sz="1400" dirty="0">
                <a:latin typeface="Arial" panose="020B0604020202020204" pitchFamily="34" charset="0"/>
                <a:cs typeface="Arial" panose="020B0604020202020204" pitchFamily="34" charset="0"/>
              </a:rPr>
              <a:t>Deliverable: </a:t>
            </a:r>
            <a:r>
              <a:rPr lang="en-US" sz="1400" b="1" dirty="0">
                <a:latin typeface="Arial" panose="020B0604020202020204" pitchFamily="34" charset="0"/>
                <a:cs typeface="Arial" panose="020B0604020202020204" pitchFamily="34" charset="0"/>
              </a:rPr>
              <a:t>PWIE-SP B.6.T-T002-D004</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Status: </a:t>
            </a:r>
            <a:r>
              <a:rPr lang="en-US" sz="1400" b="1" i="1" dirty="0">
                <a:solidFill>
                  <a:srgbClr val="00B050"/>
                </a:solidFill>
                <a:latin typeface="Arial" panose="020B0604020202020204" pitchFamily="34" charset="0"/>
                <a:cs typeface="Arial" panose="020B0604020202020204" pitchFamily="34" charset="0"/>
              </a:rPr>
              <a:t>completed</a:t>
            </a:r>
            <a:endParaRPr lang="en-US" sz="1400" b="1" i="1" dirty="0">
              <a:solidFill>
                <a:srgbClr val="FFC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Facilities: </a:t>
            </a:r>
            <a:r>
              <a:rPr lang="en-US" sz="1400" b="1" dirty="0">
                <a:latin typeface="Arial" panose="020B0604020202020204" pitchFamily="34" charset="0"/>
                <a:cs typeface="Arial" panose="020B0604020202020204" pitchFamily="34" charset="0"/>
              </a:rPr>
              <a:t>-</a:t>
            </a:r>
            <a:endParaRPr lang="en-US" sz="1400" b="1" i="1" dirty="0">
              <a:solidFill>
                <a:srgbClr val="FF0000"/>
              </a:solidFill>
              <a:latin typeface="Arial" panose="020B0604020202020204" pitchFamily="34" charset="0"/>
              <a:cs typeface="Arial" panose="020B0604020202020204" pitchFamily="34" charset="0"/>
            </a:endParaRPr>
          </a:p>
          <a:p>
            <a:pPr>
              <a:lnSpc>
                <a:spcPct val="113000"/>
              </a:lnSpc>
            </a:pPr>
            <a:r>
              <a:rPr lang="en-US" sz="1400" dirty="0">
                <a:latin typeface="Arial" panose="020B0604020202020204" pitchFamily="34" charset="0"/>
                <a:cs typeface="Arial" panose="020B0604020202020204" pitchFamily="34" charset="0"/>
              </a:rPr>
              <a:t>Linked WP or TSVV: </a:t>
            </a:r>
            <a:r>
              <a:rPr lang="en-US" sz="1400" b="1" dirty="0">
                <a:latin typeface="Arial" panose="020B0604020202020204" pitchFamily="34" charset="0"/>
                <a:cs typeface="Arial" panose="020B0604020202020204" pitchFamily="34" charset="0"/>
              </a:rPr>
              <a:t>WPTE, WPW7X</a:t>
            </a:r>
          </a:p>
        </p:txBody>
      </p:sp>
      <p:sp>
        <p:nvSpPr>
          <p:cNvPr id="6" name="TextBox 5">
            <a:extLst>
              <a:ext uri="{FF2B5EF4-FFF2-40B4-BE49-F238E27FC236}">
                <a16:creationId xmlns:a16="http://schemas.microsoft.com/office/drawing/2014/main" id="{EE3588EA-57C3-0765-6D7F-81B25842A88B}"/>
              </a:ext>
            </a:extLst>
          </p:cNvPr>
          <p:cNvSpPr txBox="1"/>
          <p:nvPr/>
        </p:nvSpPr>
        <p:spPr bwMode="auto">
          <a:xfrm>
            <a:off x="11269525" y="6256602"/>
            <a:ext cx="816249" cy="307777"/>
          </a:xfrm>
          <a:prstGeom prst="rect">
            <a:avLst/>
          </a:prstGeom>
          <a:noFill/>
        </p:spPr>
        <p:txBody>
          <a:bodyPr wrap="none" rtlCol="0">
            <a:spAutoFit/>
          </a:bodyPr>
          <a:lstStyle/>
          <a:p>
            <a:r>
              <a:rPr lang="fi-FI" sz="1400" b="1" dirty="0"/>
              <a:t>L. Marot</a:t>
            </a:r>
          </a:p>
        </p:txBody>
      </p:sp>
      <p:sp>
        <p:nvSpPr>
          <p:cNvPr id="7" name="Textfeld 4">
            <a:extLst>
              <a:ext uri="{FF2B5EF4-FFF2-40B4-BE49-F238E27FC236}">
                <a16:creationId xmlns:a16="http://schemas.microsoft.com/office/drawing/2014/main" id="{1B8738D9-43D7-95AD-BF35-E3B3988DD512}"/>
              </a:ext>
            </a:extLst>
          </p:cNvPr>
          <p:cNvSpPr txBox="1"/>
          <p:nvPr/>
        </p:nvSpPr>
        <p:spPr>
          <a:xfrm>
            <a:off x="107503" y="712451"/>
            <a:ext cx="5238219" cy="1323439"/>
          </a:xfrm>
          <a:prstGeom prst="rect">
            <a:avLst/>
          </a:prstGeom>
          <a:noFill/>
          <a:ln w="12700">
            <a:noFill/>
          </a:ln>
        </p:spPr>
        <p:txBody>
          <a:bodyPr wrap="square" rtlCol="0">
            <a:spAutoFit/>
          </a:bodyPr>
          <a:lstStyle/>
          <a:p>
            <a:r>
              <a:rPr lang="en-GB"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altLang="en-US" sz="1600" dirty="0">
                <a:cs typeface="Arial" panose="020B0604020202020204" pitchFamily="34" charset="0"/>
              </a:rPr>
              <a:t>Complete removal of boron films confirmed by XPS after plasma cleaning</a:t>
            </a:r>
          </a:p>
          <a:p>
            <a:pPr marL="171450" indent="-171450">
              <a:buFont typeface="Wingdings" panose="05000000000000000000" pitchFamily="2" charset="2"/>
              <a:buChar char="§"/>
            </a:pPr>
            <a:r>
              <a:rPr lang="en-US" altLang="en-US" sz="1600" dirty="0">
                <a:cs typeface="Arial" panose="020B0604020202020204" pitchFamily="34" charset="0"/>
              </a:rPr>
              <a:t> Recovery of the reflectivity after plasma cleaning. Diffuse reflectivity increases by a few percent after cleaning</a:t>
            </a:r>
          </a:p>
        </p:txBody>
      </p:sp>
      <p:pic>
        <p:nvPicPr>
          <p:cNvPr id="8" name="Grafik 3">
            <a:extLst>
              <a:ext uri="{FF2B5EF4-FFF2-40B4-BE49-F238E27FC236}">
                <a16:creationId xmlns:a16="http://schemas.microsoft.com/office/drawing/2014/main" id="{6623B6BD-C211-E3F4-A6AB-B38F5E4B06F4}"/>
              </a:ext>
            </a:extLst>
          </p:cNvPr>
          <p:cNvPicPr>
            <a:picLocks noChangeAspect="1"/>
          </p:cNvPicPr>
          <p:nvPr/>
        </p:nvPicPr>
        <p:blipFill>
          <a:blip r:embed="rId2"/>
          <a:stretch>
            <a:fillRect/>
          </a:stretch>
        </p:blipFill>
        <p:spPr>
          <a:xfrm>
            <a:off x="5134427" y="738194"/>
            <a:ext cx="3600000" cy="2762130"/>
          </a:xfrm>
          <a:prstGeom prst="rect">
            <a:avLst/>
          </a:prstGeom>
        </p:spPr>
      </p:pic>
      <p:pic>
        <p:nvPicPr>
          <p:cNvPr id="9" name="Grafik 12">
            <a:extLst>
              <a:ext uri="{FF2B5EF4-FFF2-40B4-BE49-F238E27FC236}">
                <a16:creationId xmlns:a16="http://schemas.microsoft.com/office/drawing/2014/main" id="{13DA3FE9-2E11-25B2-8A89-0DA0BB513C95}"/>
              </a:ext>
            </a:extLst>
          </p:cNvPr>
          <p:cNvPicPr>
            <a:picLocks noChangeAspect="1"/>
          </p:cNvPicPr>
          <p:nvPr/>
        </p:nvPicPr>
        <p:blipFill>
          <a:blip r:embed="rId3"/>
          <a:stretch>
            <a:fillRect/>
          </a:stretch>
        </p:blipFill>
        <p:spPr>
          <a:xfrm>
            <a:off x="8405629" y="763937"/>
            <a:ext cx="3600000" cy="2762130"/>
          </a:xfrm>
          <a:prstGeom prst="rect">
            <a:avLst/>
          </a:prstGeom>
        </p:spPr>
      </p:pic>
      <p:pic>
        <p:nvPicPr>
          <p:cNvPr id="10" name="Grafik 13">
            <a:extLst>
              <a:ext uri="{FF2B5EF4-FFF2-40B4-BE49-F238E27FC236}">
                <a16:creationId xmlns:a16="http://schemas.microsoft.com/office/drawing/2014/main" id="{3B2CACBF-7939-9471-5E28-0468749933BB}"/>
              </a:ext>
            </a:extLst>
          </p:cNvPr>
          <p:cNvPicPr>
            <a:picLocks noChangeAspect="1"/>
          </p:cNvPicPr>
          <p:nvPr/>
        </p:nvPicPr>
        <p:blipFill>
          <a:blip r:embed="rId4"/>
          <a:stretch>
            <a:fillRect/>
          </a:stretch>
        </p:blipFill>
        <p:spPr>
          <a:xfrm>
            <a:off x="5134427" y="3494472"/>
            <a:ext cx="3600000" cy="2762130"/>
          </a:xfrm>
          <a:prstGeom prst="rect">
            <a:avLst/>
          </a:prstGeom>
        </p:spPr>
      </p:pic>
      <p:pic>
        <p:nvPicPr>
          <p:cNvPr id="11" name="Grafik 14">
            <a:extLst>
              <a:ext uri="{FF2B5EF4-FFF2-40B4-BE49-F238E27FC236}">
                <a16:creationId xmlns:a16="http://schemas.microsoft.com/office/drawing/2014/main" id="{7ECA33A0-BAC6-3EAC-C46B-56A5495C02D6}"/>
              </a:ext>
            </a:extLst>
          </p:cNvPr>
          <p:cNvPicPr>
            <a:picLocks noChangeAspect="1"/>
          </p:cNvPicPr>
          <p:nvPr/>
        </p:nvPicPr>
        <p:blipFill>
          <a:blip r:embed="rId5"/>
          <a:stretch>
            <a:fillRect/>
          </a:stretch>
        </p:blipFill>
        <p:spPr>
          <a:xfrm>
            <a:off x="8405629" y="3575606"/>
            <a:ext cx="3600000" cy="2762130"/>
          </a:xfrm>
          <a:prstGeom prst="rect">
            <a:avLst/>
          </a:prstGeom>
        </p:spPr>
      </p:pic>
      <p:pic>
        <p:nvPicPr>
          <p:cNvPr id="12" name="Grafik 15">
            <a:extLst>
              <a:ext uri="{FF2B5EF4-FFF2-40B4-BE49-F238E27FC236}">
                <a16:creationId xmlns:a16="http://schemas.microsoft.com/office/drawing/2014/main" id="{402B1091-F504-CFD0-2F05-8FBA0B5E3295}"/>
              </a:ext>
            </a:extLst>
          </p:cNvPr>
          <p:cNvPicPr>
            <a:picLocks noChangeAspect="1"/>
          </p:cNvPicPr>
          <p:nvPr/>
        </p:nvPicPr>
        <p:blipFill>
          <a:blip r:embed="rId6"/>
          <a:stretch>
            <a:fillRect/>
          </a:stretch>
        </p:blipFill>
        <p:spPr>
          <a:xfrm>
            <a:off x="33008" y="1783529"/>
            <a:ext cx="4671378" cy="3584154"/>
          </a:xfrm>
          <a:prstGeom prst="rect">
            <a:avLst/>
          </a:prstGeom>
        </p:spPr>
      </p:pic>
      <p:sp>
        <p:nvSpPr>
          <p:cNvPr id="13" name="Titel 1">
            <a:extLst>
              <a:ext uri="{FF2B5EF4-FFF2-40B4-BE49-F238E27FC236}">
                <a16:creationId xmlns:a16="http://schemas.microsoft.com/office/drawing/2014/main" id="{E2625AF7-59C4-8A30-2609-5D18F96AC2C8}"/>
              </a:ext>
            </a:extLst>
          </p:cNvPr>
          <p:cNvSpPr>
            <a:spLocks noGrp="1"/>
          </p:cNvSpPr>
          <p:nvPr>
            <p:ph type="title"/>
          </p:nvPr>
        </p:nvSpPr>
        <p:spPr>
          <a:xfrm>
            <a:off x="982663" y="192088"/>
            <a:ext cx="10937488" cy="457200"/>
          </a:xfrm>
        </p:spPr>
        <p:txBody>
          <a:bodyPr/>
          <a:lstStyle/>
          <a:p>
            <a:r>
              <a:rPr lang="en-GB" dirty="0"/>
              <a:t>Example of SP B activities </a:t>
            </a:r>
            <a:br>
              <a:rPr lang="en-GB" dirty="0"/>
            </a:br>
            <a:r>
              <a:rPr lang="en-GB" sz="2600" dirty="0"/>
              <a:t>SP B.6 - </a:t>
            </a:r>
            <a:r>
              <a:rPr lang="en-US" sz="2600" dirty="0"/>
              <a:t>Changes in the optical properties of the exposed Mo mirrors (EPFL)</a:t>
            </a:r>
            <a:endParaRPr lang="en-GB" sz="2600" dirty="0"/>
          </a:p>
        </p:txBody>
      </p:sp>
    </p:spTree>
    <p:extLst>
      <p:ext uri="{BB962C8B-B14F-4D97-AF65-F5344CB8AC3E}">
        <p14:creationId xmlns:p14="http://schemas.microsoft.com/office/powerpoint/2010/main" val="2468327473"/>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2.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9BB5A6-9C9C-4509-BBBE-0C2B5904D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5194</TotalTime>
  <Words>5477</Words>
  <Application>Microsoft Office PowerPoint</Application>
  <PresentationFormat>Widescreen</PresentationFormat>
  <Paragraphs>545</Paragraphs>
  <Slides>30</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1" baseType="lpstr">
      <vt:lpstr>Aptos</vt:lpstr>
      <vt:lpstr>Arial</vt:lpstr>
      <vt:lpstr>Arial MT</vt:lpstr>
      <vt:lpstr>Bookman Old Style</vt:lpstr>
      <vt:lpstr>Calibri</vt:lpstr>
      <vt:lpstr>Century Gothic</vt:lpstr>
      <vt:lpstr>Courier New</vt:lpstr>
      <vt:lpstr>Symbol</vt:lpstr>
      <vt:lpstr>Wingdings</vt:lpstr>
      <vt:lpstr>EUROfusion.1line_5_3_2019</vt:lpstr>
      <vt:lpstr>Graph</vt:lpstr>
      <vt:lpstr>2025 Final Summary / 2026 Plans Subproject: SP B  Experiments on erosion, deposition, and material migration</vt:lpstr>
      <vt:lpstr>2025 Final Summary of SP B</vt:lpstr>
      <vt:lpstr>Status 2025 Tasks and Deliverables SP B.1 &amp; SP B.2 &amp; SPB.3</vt:lpstr>
      <vt:lpstr>Example of SP B activities  SP B.1 - Production and erosion of thick re-deposition layers (DIFFER)</vt:lpstr>
      <vt:lpstr>Example of SP B activities  SP B.2 - WEST analysis: erosion and deposition patterns on PFUs (CEA)</vt:lpstr>
      <vt:lpstr>Example of SP B activities  SP B.2 - Changes in the surface properties of samples exposed on AUG (FZJ)</vt:lpstr>
      <vt:lpstr>Status of 2025 Tasks and Deliverables SP B.4 &amp; SP B.5  &amp; SP B.6</vt:lpstr>
      <vt:lpstr>Example of SP B activities  SP B.4 - Raman analyses of different B reference layers (CEA)</vt:lpstr>
      <vt:lpstr>Example of SP B activities  SP B.6 - Changes in the optical properties of the exposed Mo mirrors (EPFL)</vt:lpstr>
      <vt:lpstr>2026 Plans of SP B</vt:lpstr>
      <vt:lpstr>PWIE Structure in 2026 and 2027</vt:lpstr>
      <vt:lpstr>2026 Tasks and Deliverables</vt:lpstr>
      <vt:lpstr>Example of SP B.1 Activities  D002: Exposure of W and B reference layers to the upgraded BiGyM device</vt:lpstr>
      <vt:lpstr>Example of SP B.1 Activities  D003: Erosion and re-deposition rates for W and B reference layers on PSI-2</vt:lpstr>
      <vt:lpstr>Example of SP B.1 Activities  D004: Effective sputtering yields of 2D/3D microstructures exposed on MAGNUM-PSI </vt:lpstr>
      <vt:lpstr>Example of SP B.1 Activities  D005: Temperature dependence for sputtering of W and B layers by ion beams</vt:lpstr>
      <vt:lpstr>2026 Tasks and Deliverables</vt:lpstr>
      <vt:lpstr>2026 Tasks and Deliverables</vt:lpstr>
      <vt:lpstr>Example of SP B.2 Activities  D001: WEST analyses programme for 2026 and beyond</vt:lpstr>
      <vt:lpstr>Example of SP B.2 Activities  D004: Characterization of WEST PFUs after high-fluence campaigns</vt:lpstr>
      <vt:lpstr>Example of SP B.2 Activities  D012: Gross and net erosion patterns for marker-samples exposed to AUG plasmas </vt:lpstr>
      <vt:lpstr>Example of SP B.2 Activities  D016: Erosion and deposition patterns on W7-X samples exposed during OP2</vt:lpstr>
      <vt:lpstr>Example of SP B.2 Activities  D016: Erosion and deposition patterns on W7-X samples exposed during OP2</vt:lpstr>
      <vt:lpstr>Example of SP B.2 Activities  D018: Elemental depth profiles on B samples exposed in GyM</vt:lpstr>
      <vt:lpstr>2026 Tasks and Deliverables</vt:lpstr>
      <vt:lpstr>Example of SP B.3 Activities  D001: Production of B and W reference layers for SP B.1 experiments</vt:lpstr>
      <vt:lpstr>Example of SP B.3 Activities  D003: Production of W reference layers by different methods</vt:lpstr>
      <vt:lpstr>Example of SP B.3 Activities  D004: Production of B reference layers and multilayer coatings</vt:lpstr>
      <vt:lpstr>Example of SP B.3 Activities  D007: Formation of B compounds in different reference samples</vt:lpstr>
      <vt:lpstr>Concluding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Hakola Antti</cp:lastModifiedBy>
  <cp:revision>76</cp:revision>
  <dcterms:created xsi:type="dcterms:W3CDTF">2023-11-15T09:40:03Z</dcterms:created>
  <dcterms:modified xsi:type="dcterms:W3CDTF">2026-02-26T06:18:48Z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