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drawings/drawing3.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29"/>
  </p:notesMasterIdLst>
  <p:sldIdLst>
    <p:sldId id="256" r:id="rId5"/>
    <p:sldId id="613" r:id="rId6"/>
    <p:sldId id="551" r:id="rId7"/>
    <p:sldId id="609" r:id="rId8"/>
    <p:sldId id="610" r:id="rId9"/>
    <p:sldId id="611" r:id="rId10"/>
    <p:sldId id="614" r:id="rId11"/>
    <p:sldId id="612" r:id="rId12"/>
    <p:sldId id="616" r:id="rId13"/>
    <p:sldId id="615" r:id="rId14"/>
    <p:sldId id="620" r:id="rId15"/>
    <p:sldId id="619" r:id="rId16"/>
    <p:sldId id="617" r:id="rId17"/>
    <p:sldId id="621" r:id="rId18"/>
    <p:sldId id="622" r:id="rId19"/>
    <p:sldId id="623" r:id="rId20"/>
    <p:sldId id="624" r:id="rId21"/>
    <p:sldId id="625" r:id="rId22"/>
    <p:sldId id="626" r:id="rId23"/>
    <p:sldId id="628" r:id="rId24"/>
    <p:sldId id="627" r:id="rId25"/>
    <p:sldId id="629" r:id="rId26"/>
    <p:sldId id="631" r:id="rId27"/>
    <p:sldId id="63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7C00"/>
    <a:srgbClr val="8EA9DC"/>
    <a:srgbClr val="FFFFFF"/>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63" autoAdjust="0"/>
    <p:restoredTop sz="92482" autoAdjust="0"/>
  </p:normalViewPr>
  <p:slideViewPr>
    <p:cSldViewPr snapToGrid="0">
      <p:cViewPr varScale="1">
        <p:scale>
          <a:sx n="88" d="100"/>
          <a:sy n="88" d="100"/>
        </p:scale>
        <p:origin x="528" y="72"/>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https://tartuulikool-my.sharepoint.com/personal/kalevipo_ut_ee/Documents/Dokumendid/LIBS_studies/psLIBS_ablation/WFW507.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oleObject" Target="https://tartuulikool-my.sharepoint.com/personal/kalevipo_ut_ee/Documents/Dokumendid/LIBS_studies/psLIBS_ablation/WFW507.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3.xml"/><Relationship Id="rId4" Type="http://schemas.openxmlformats.org/officeDocument/2006/relationships/oleObject" Target="https://tartuulikool-my.sharepoint.com/personal/kalevipo_ut_ee/Documents/Dokumendid/LIBS_studies/psLIBS_ablation/WFW507.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spPr>
            <a:ln w="19050" cap="rnd">
              <a:solidFill>
                <a:srgbClr val="0070C0"/>
              </a:solidFill>
              <a:round/>
            </a:ln>
            <a:effectLst/>
          </c:spPr>
          <c:marker>
            <c:symbol val="none"/>
          </c:marker>
          <c:yVal>
            <c:numRef>
              <c:f>'20pr'!$C$2055:$AZ$2055</c:f>
              <c:numCache>
                <c:formatCode>General</c:formatCode>
                <c:ptCount val="50"/>
                <c:pt idx="0">
                  <c:v>431.72651251815665</c:v>
                </c:pt>
                <c:pt idx="1">
                  <c:v>665.39452055143533</c:v>
                </c:pt>
                <c:pt idx="2">
                  <c:v>578.03590224659206</c:v>
                </c:pt>
                <c:pt idx="3">
                  <c:v>634.27805787256511</c:v>
                </c:pt>
                <c:pt idx="4">
                  <c:v>598.87947685942697</c:v>
                </c:pt>
                <c:pt idx="5">
                  <c:v>558.60932351651559</c:v>
                </c:pt>
                <c:pt idx="6">
                  <c:v>606.30209367504949</c:v>
                </c:pt>
                <c:pt idx="7">
                  <c:v>527.63018900521206</c:v>
                </c:pt>
                <c:pt idx="8">
                  <c:v>496.44437150355583</c:v>
                </c:pt>
                <c:pt idx="9">
                  <c:v>540.0871566615341</c:v>
                </c:pt>
                <c:pt idx="10">
                  <c:v>493.68341897636338</c:v>
                </c:pt>
                <c:pt idx="11">
                  <c:v>479.7361039739385</c:v>
                </c:pt>
                <c:pt idx="12">
                  <c:v>516.57176193331281</c:v>
                </c:pt>
                <c:pt idx="13">
                  <c:v>451.9242788647133</c:v>
                </c:pt>
                <c:pt idx="14">
                  <c:v>489.3685852739199</c:v>
                </c:pt>
                <c:pt idx="15">
                  <c:v>451.84359916365793</c:v>
                </c:pt>
                <c:pt idx="16">
                  <c:v>423.17831832182628</c:v>
                </c:pt>
                <c:pt idx="17">
                  <c:v>380.44367068792991</c:v>
                </c:pt>
                <c:pt idx="18">
                  <c:v>360.1519731017778</c:v>
                </c:pt>
                <c:pt idx="19">
                  <c:v>354.80660459850805</c:v>
                </c:pt>
                <c:pt idx="20">
                  <c:v>360.01742144829467</c:v>
                </c:pt>
                <c:pt idx="21">
                  <c:v>355.88829774793254</c:v>
                </c:pt>
                <c:pt idx="22">
                  <c:v>341.20319950955798</c:v>
                </c:pt>
                <c:pt idx="23">
                  <c:v>315.4377036895724</c:v>
                </c:pt>
                <c:pt idx="24">
                  <c:v>322.25230890836815</c:v>
                </c:pt>
                <c:pt idx="25">
                  <c:v>304.70727849440885</c:v>
                </c:pt>
                <c:pt idx="26">
                  <c:v>331.31516860995458</c:v>
                </c:pt>
                <c:pt idx="27">
                  <c:v>287.44076211992893</c:v>
                </c:pt>
                <c:pt idx="28">
                  <c:v>253.30532200821332</c:v>
                </c:pt>
                <c:pt idx="29">
                  <c:v>223.95936949768461</c:v>
                </c:pt>
                <c:pt idx="30">
                  <c:v>260.08434548877915</c:v>
                </c:pt>
                <c:pt idx="31">
                  <c:v>173.7688433557837</c:v>
                </c:pt>
                <c:pt idx="32">
                  <c:v>181.06069966389595</c:v>
                </c:pt>
                <c:pt idx="33">
                  <c:v>151.84932583343851</c:v>
                </c:pt>
                <c:pt idx="34">
                  <c:v>197.23608266754647</c:v>
                </c:pt>
                <c:pt idx="35">
                  <c:v>185.16047841907474</c:v>
                </c:pt>
                <c:pt idx="36">
                  <c:v>174.92381081950336</c:v>
                </c:pt>
                <c:pt idx="37">
                  <c:v>196.48550832101338</c:v>
                </c:pt>
                <c:pt idx="38">
                  <c:v>197.49766883050219</c:v>
                </c:pt>
                <c:pt idx="39">
                  <c:v>159.65005748082726</c:v>
                </c:pt>
                <c:pt idx="40">
                  <c:v>119.34546719154723</c:v>
                </c:pt>
                <c:pt idx="41">
                  <c:v>154.43123511738435</c:v>
                </c:pt>
                <c:pt idx="42">
                  <c:v>165.38190083166106</c:v>
                </c:pt>
                <c:pt idx="43">
                  <c:v>132.97156916048405</c:v>
                </c:pt>
                <c:pt idx="44">
                  <c:v>154.70726811034342</c:v>
                </c:pt>
                <c:pt idx="45">
                  <c:v>186.72841273799173</c:v>
                </c:pt>
                <c:pt idx="46">
                  <c:v>143.11004174564823</c:v>
                </c:pt>
                <c:pt idx="47">
                  <c:v>140.91752137762208</c:v>
                </c:pt>
                <c:pt idx="48">
                  <c:v>122.04550394170204</c:v>
                </c:pt>
                <c:pt idx="49">
                  <c:v>116.89234804173492</c:v>
                </c:pt>
              </c:numCache>
            </c:numRef>
          </c:yVal>
          <c:smooth val="0"/>
          <c:extLst>
            <c:ext xmlns:c16="http://schemas.microsoft.com/office/drawing/2014/chart" uri="{C3380CC4-5D6E-409C-BE32-E72D297353CC}">
              <c16:uniqueId val="{00000000-94A1-4008-B90A-0658F76CED02}"/>
            </c:ext>
          </c:extLst>
        </c:ser>
        <c:ser>
          <c:idx val="1"/>
          <c:order val="1"/>
          <c:spPr>
            <a:ln w="19050" cap="rnd">
              <a:solidFill>
                <a:srgbClr val="FFC000"/>
              </a:solidFill>
              <a:round/>
            </a:ln>
            <a:effectLst/>
          </c:spPr>
          <c:marker>
            <c:symbol val="none"/>
          </c:marker>
          <c:yVal>
            <c:numRef>
              <c:f>'20pr'!$C$2052:$AZ$2052</c:f>
              <c:numCache>
                <c:formatCode>General</c:formatCode>
                <c:ptCount val="50"/>
                <c:pt idx="0">
                  <c:v>-11.015777153928784</c:v>
                </c:pt>
                <c:pt idx="1">
                  <c:v>-10.094849143124042</c:v>
                </c:pt>
                <c:pt idx="2">
                  <c:v>0.10675193068361816</c:v>
                </c:pt>
                <c:pt idx="3">
                  <c:v>7.6049713287392242</c:v>
                </c:pt>
                <c:pt idx="4">
                  <c:v>6.4682877713031743</c:v>
                </c:pt>
                <c:pt idx="5">
                  <c:v>0.94933876985997834</c:v>
                </c:pt>
                <c:pt idx="6">
                  <c:v>27.146733524448191</c:v>
                </c:pt>
                <c:pt idx="7">
                  <c:v>147.88578861317012</c:v>
                </c:pt>
                <c:pt idx="8">
                  <c:v>515.4490767474017</c:v>
                </c:pt>
                <c:pt idx="9">
                  <c:v>807.07692375401359</c:v>
                </c:pt>
                <c:pt idx="10">
                  <c:v>1062.2432332253877</c:v>
                </c:pt>
                <c:pt idx="11">
                  <c:v>1140.4534422623929</c:v>
                </c:pt>
                <c:pt idx="12">
                  <c:v>1219.784583779646</c:v>
                </c:pt>
                <c:pt idx="13">
                  <c:v>1242.1904084251053</c:v>
                </c:pt>
                <c:pt idx="14">
                  <c:v>1273.9577098565542</c:v>
                </c:pt>
                <c:pt idx="15">
                  <c:v>1328.9678587138631</c:v>
                </c:pt>
                <c:pt idx="16">
                  <c:v>1305.6359506904037</c:v>
                </c:pt>
                <c:pt idx="17">
                  <c:v>1354.9763649650772</c:v>
                </c:pt>
                <c:pt idx="18">
                  <c:v>1412.9493301743321</c:v>
                </c:pt>
                <c:pt idx="19">
                  <c:v>1461.9525403449509</c:v>
                </c:pt>
                <c:pt idx="20">
                  <c:v>1421.5382145116416</c:v>
                </c:pt>
                <c:pt idx="21">
                  <c:v>1527.7516507170615</c:v>
                </c:pt>
                <c:pt idx="22">
                  <c:v>1439.0706726616502</c:v>
                </c:pt>
                <c:pt idx="23">
                  <c:v>1493.4882697191242</c:v>
                </c:pt>
                <c:pt idx="24">
                  <c:v>1501.4744400472998</c:v>
                </c:pt>
                <c:pt idx="25">
                  <c:v>1519.8661374089988</c:v>
                </c:pt>
                <c:pt idx="26">
                  <c:v>1490.6649094757245</c:v>
                </c:pt>
                <c:pt idx="27">
                  <c:v>1512.5957687309408</c:v>
                </c:pt>
                <c:pt idx="28">
                  <c:v>1594.4444958598463</c:v>
                </c:pt>
                <c:pt idx="29">
                  <c:v>1535.8454987751418</c:v>
                </c:pt>
                <c:pt idx="30">
                  <c:v>1531.0596432864634</c:v>
                </c:pt>
                <c:pt idx="31">
                  <c:v>1551.491692331138</c:v>
                </c:pt>
                <c:pt idx="32">
                  <c:v>1564.3156806562213</c:v>
                </c:pt>
                <c:pt idx="33">
                  <c:v>1575.6765573411933</c:v>
                </c:pt>
                <c:pt idx="34">
                  <c:v>1599.7539828024069</c:v>
                </c:pt>
                <c:pt idx="35">
                  <c:v>1703.9460261768265</c:v>
                </c:pt>
                <c:pt idx="36">
                  <c:v>1733.5837245603661</c:v>
                </c:pt>
                <c:pt idx="37">
                  <c:v>1590.109657741232</c:v>
                </c:pt>
                <c:pt idx="38">
                  <c:v>1699.2317802115379</c:v>
                </c:pt>
                <c:pt idx="39">
                  <c:v>1612.994274997842</c:v>
                </c:pt>
                <c:pt idx="40">
                  <c:v>1640.4872003101943</c:v>
                </c:pt>
                <c:pt idx="41">
                  <c:v>1576.7741892095785</c:v>
                </c:pt>
                <c:pt idx="42">
                  <c:v>1696.1419749760134</c:v>
                </c:pt>
                <c:pt idx="43">
                  <c:v>1655.5485929964404</c:v>
                </c:pt>
                <c:pt idx="44">
                  <c:v>1660.2142620559191</c:v>
                </c:pt>
                <c:pt idx="45">
                  <c:v>1631.1877377345361</c:v>
                </c:pt>
                <c:pt idx="46">
                  <c:v>1606.1961435196631</c:v>
                </c:pt>
                <c:pt idx="47">
                  <c:v>1723.3626295215654</c:v>
                </c:pt>
                <c:pt idx="48">
                  <c:v>1642.5668687500827</c:v>
                </c:pt>
                <c:pt idx="49">
                  <c:v>1656.9031319293301</c:v>
                </c:pt>
              </c:numCache>
            </c:numRef>
          </c:yVal>
          <c:smooth val="0"/>
          <c:extLst>
            <c:ext xmlns:c16="http://schemas.microsoft.com/office/drawing/2014/chart" uri="{C3380CC4-5D6E-409C-BE32-E72D297353CC}">
              <c16:uniqueId val="{00000001-94A1-4008-B90A-0658F76CED02}"/>
            </c:ext>
          </c:extLst>
        </c:ser>
        <c:dLbls>
          <c:showLegendKey val="0"/>
          <c:showVal val="0"/>
          <c:showCatName val="0"/>
          <c:showSerName val="0"/>
          <c:showPercent val="0"/>
          <c:showBubbleSize val="0"/>
        </c:dLbls>
        <c:axId val="1054852144"/>
        <c:axId val="837647536"/>
      </c:scatterChart>
      <c:valAx>
        <c:axId val="1054852144"/>
        <c:scaling>
          <c:orientation val="minMax"/>
          <c:max val="40"/>
        </c:scaling>
        <c:delete val="0"/>
        <c:axPos val="b"/>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sz="1200" b="1">
                    <a:solidFill>
                      <a:schemeClr val="tx1"/>
                    </a:solidFill>
                  </a:rPr>
                  <a:t>LIBS shot nr.</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837647536"/>
        <c:crosses val="autoZero"/>
        <c:crossBetween val="midCat"/>
      </c:valAx>
      <c:valAx>
        <c:axId val="837647536"/>
        <c:scaling>
          <c:orientation val="minMax"/>
          <c:min val="0"/>
        </c:scaling>
        <c:delete val="0"/>
        <c:axPos val="l"/>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sz="1200" b="1">
                    <a:solidFill>
                      <a:schemeClr val="tx1"/>
                    </a:solidFill>
                  </a:rPr>
                  <a:t>Intensity (a.u.)</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054852144"/>
        <c:crosses val="autoZero"/>
        <c:crossBetween val="midCat"/>
        <c:majorUnit val="500"/>
      </c:valAx>
      <c:spPr>
        <a:noFill/>
        <a:ln>
          <a:solidFill>
            <a:schemeClr val="tx1"/>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spPr>
            <a:ln w="25400" cap="rnd">
              <a:noFill/>
              <a:round/>
            </a:ln>
            <a:effectLst/>
          </c:spPr>
          <c:marker>
            <c:symbol val="circle"/>
            <c:size val="5"/>
            <c:spPr>
              <a:solidFill>
                <a:srgbClr val="002060"/>
              </a:solidFill>
              <a:ln w="9525">
                <a:solidFill>
                  <a:srgbClr val="0070C0"/>
                </a:solidFill>
              </a:ln>
              <a:effectLst/>
            </c:spPr>
          </c:marker>
          <c:trendline>
            <c:spPr>
              <a:ln w="19050" cap="rnd">
                <a:solidFill>
                  <a:srgbClr val="0070C0"/>
                </a:solidFill>
                <a:prstDash val="sysDot"/>
              </a:ln>
              <a:effectLst/>
            </c:spPr>
            <c:trendlineType val="linear"/>
            <c:dispRSqr val="0"/>
            <c:dispEq val="0"/>
          </c:trendline>
          <c:xVal>
            <c:numRef>
              <c:f>'10pr'!$B$2058:$B$2062</c:f>
              <c:numCache>
                <c:formatCode>General</c:formatCode>
                <c:ptCount val="5"/>
                <c:pt idx="0">
                  <c:v>1.7</c:v>
                </c:pt>
                <c:pt idx="1">
                  <c:v>5</c:v>
                </c:pt>
                <c:pt idx="2">
                  <c:v>13</c:v>
                </c:pt>
                <c:pt idx="3">
                  <c:v>22</c:v>
                </c:pt>
                <c:pt idx="4">
                  <c:v>29</c:v>
                </c:pt>
              </c:numCache>
            </c:numRef>
          </c:xVal>
          <c:yVal>
            <c:numRef>
              <c:f>'10pr'!$F$2058:$F$2062</c:f>
              <c:numCache>
                <c:formatCode>General</c:formatCode>
                <c:ptCount val="5"/>
                <c:pt idx="0">
                  <c:v>83.333333333333329</c:v>
                </c:pt>
                <c:pt idx="1">
                  <c:v>100</c:v>
                </c:pt>
                <c:pt idx="2">
                  <c:v>111.11111111111111</c:v>
                </c:pt>
                <c:pt idx="3">
                  <c:v>125</c:v>
                </c:pt>
                <c:pt idx="4">
                  <c:v>142.85714285714286</c:v>
                </c:pt>
              </c:numCache>
            </c:numRef>
          </c:yVal>
          <c:smooth val="0"/>
          <c:extLst>
            <c:ext xmlns:c16="http://schemas.microsoft.com/office/drawing/2014/chart" uri="{C3380CC4-5D6E-409C-BE32-E72D297353CC}">
              <c16:uniqueId val="{00000001-2D27-464F-AD27-0C2F6DD0E936}"/>
            </c:ext>
          </c:extLst>
        </c:ser>
        <c:dLbls>
          <c:showLegendKey val="0"/>
          <c:showVal val="0"/>
          <c:showCatName val="0"/>
          <c:showSerName val="0"/>
          <c:showPercent val="0"/>
          <c:showBubbleSize val="0"/>
        </c:dLbls>
        <c:axId val="1008847760"/>
        <c:axId val="1008846800"/>
      </c:scatterChart>
      <c:valAx>
        <c:axId val="1008847760"/>
        <c:scaling>
          <c:orientation val="minMax"/>
          <c:max val="30"/>
        </c:scaling>
        <c:delete val="0"/>
        <c:axPos val="b"/>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sz="1200" b="1">
                    <a:solidFill>
                      <a:schemeClr val="tx1"/>
                    </a:solidFill>
                  </a:rPr>
                  <a:t>Energy (mJ)</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008846800"/>
        <c:crosses val="autoZero"/>
        <c:crossBetween val="midCat"/>
      </c:valAx>
      <c:valAx>
        <c:axId val="1008846800"/>
        <c:scaling>
          <c:orientation val="minMax"/>
          <c:max val="200"/>
        </c:scaling>
        <c:delete val="0"/>
        <c:axPos val="l"/>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sz="1200" b="1">
                    <a:solidFill>
                      <a:schemeClr val="tx1"/>
                    </a:solidFill>
                  </a:rPr>
                  <a:t>ablation rate (nm/shot)</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008847760"/>
        <c:crosses val="autoZero"/>
        <c:crossBetween val="midCat"/>
      </c:valAx>
      <c:spPr>
        <a:noFill/>
        <a:ln>
          <a:solidFill>
            <a:schemeClr val="tx1"/>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spPr>
            <a:ln w="25400" cap="rnd">
              <a:noFill/>
              <a:round/>
            </a:ln>
            <a:effectLst/>
          </c:spPr>
          <c:marker>
            <c:symbol val="circle"/>
            <c:size val="5"/>
            <c:spPr>
              <a:solidFill>
                <a:srgbClr val="0070C0"/>
              </a:solidFill>
              <a:ln w="9525">
                <a:solidFill>
                  <a:srgbClr val="0070C0"/>
                </a:solidFill>
              </a:ln>
              <a:effectLst/>
            </c:spPr>
          </c:marker>
          <c:trendline>
            <c:spPr>
              <a:ln w="19050" cap="rnd">
                <a:solidFill>
                  <a:srgbClr val="0070C0"/>
                </a:solidFill>
                <a:prstDash val="sysDot"/>
              </a:ln>
              <a:effectLst/>
            </c:spPr>
            <c:trendlineType val="log"/>
            <c:dispRSqr val="0"/>
            <c:dispEq val="0"/>
          </c:trendline>
          <c:xVal>
            <c:numRef>
              <c:f>'10pr'!$B$2058:$B$2062</c:f>
              <c:numCache>
                <c:formatCode>General</c:formatCode>
                <c:ptCount val="5"/>
                <c:pt idx="0">
                  <c:v>1.7</c:v>
                </c:pt>
                <c:pt idx="1">
                  <c:v>5</c:v>
                </c:pt>
                <c:pt idx="2">
                  <c:v>13</c:v>
                </c:pt>
                <c:pt idx="3">
                  <c:v>22</c:v>
                </c:pt>
                <c:pt idx="4">
                  <c:v>29</c:v>
                </c:pt>
              </c:numCache>
            </c:numRef>
          </c:xVal>
          <c:yVal>
            <c:numRef>
              <c:f>'10pr'!$H$2058:$H$2062</c:f>
              <c:numCache>
                <c:formatCode>General</c:formatCode>
                <c:ptCount val="5"/>
                <c:pt idx="0">
                  <c:v>300</c:v>
                </c:pt>
                <c:pt idx="1">
                  <c:v>600</c:v>
                </c:pt>
                <c:pt idx="2">
                  <c:v>800</c:v>
                </c:pt>
                <c:pt idx="3">
                  <c:v>1050</c:v>
                </c:pt>
                <c:pt idx="4">
                  <c:v>1200</c:v>
                </c:pt>
              </c:numCache>
            </c:numRef>
          </c:yVal>
          <c:smooth val="0"/>
          <c:extLst>
            <c:ext xmlns:c16="http://schemas.microsoft.com/office/drawing/2014/chart" uri="{C3380CC4-5D6E-409C-BE32-E72D297353CC}">
              <c16:uniqueId val="{00000001-BB59-453A-8056-7B78031C2BD2}"/>
            </c:ext>
          </c:extLst>
        </c:ser>
        <c:ser>
          <c:idx val="1"/>
          <c:order val="1"/>
          <c:spPr>
            <a:ln w="25400" cap="rnd">
              <a:noFill/>
              <a:round/>
            </a:ln>
            <a:effectLst/>
          </c:spPr>
          <c:marker>
            <c:symbol val="circle"/>
            <c:size val="5"/>
            <c:spPr>
              <a:solidFill>
                <a:schemeClr val="bg1"/>
              </a:solidFill>
              <a:ln w="19050">
                <a:solidFill>
                  <a:srgbClr val="0070C0"/>
                </a:solidFill>
              </a:ln>
              <a:effectLst/>
            </c:spPr>
          </c:marker>
          <c:trendline>
            <c:spPr>
              <a:ln w="19050" cap="rnd">
                <a:solidFill>
                  <a:srgbClr val="0070C0"/>
                </a:solidFill>
                <a:prstDash val="sysDot"/>
              </a:ln>
              <a:effectLst/>
            </c:spPr>
            <c:trendlineType val="log"/>
            <c:dispRSqr val="0"/>
            <c:dispEq val="0"/>
          </c:trendline>
          <c:xVal>
            <c:numRef>
              <c:f>[1]Data!$A$5:$A$12</c:f>
              <c:numCache>
                <c:formatCode>General</c:formatCode>
                <c:ptCount val="8"/>
                <c:pt idx="0">
                  <c:v>1.7</c:v>
                </c:pt>
                <c:pt idx="1">
                  <c:v>5</c:v>
                </c:pt>
                <c:pt idx="2">
                  <c:v>8</c:v>
                </c:pt>
                <c:pt idx="3">
                  <c:v>13</c:v>
                </c:pt>
                <c:pt idx="4">
                  <c:v>18</c:v>
                </c:pt>
                <c:pt idx="5">
                  <c:v>22</c:v>
                </c:pt>
                <c:pt idx="6">
                  <c:v>26</c:v>
                </c:pt>
                <c:pt idx="7">
                  <c:v>29</c:v>
                </c:pt>
              </c:numCache>
            </c:numRef>
          </c:xVal>
          <c:yVal>
            <c:numRef>
              <c:f>[1]Data!$G$5:$G$12</c:f>
              <c:numCache>
                <c:formatCode>General</c:formatCode>
                <c:ptCount val="8"/>
                <c:pt idx="0">
                  <c:v>241.87762018006407</c:v>
                </c:pt>
                <c:pt idx="1">
                  <c:v>940.88624930886419</c:v>
                </c:pt>
                <c:pt idx="2">
                  <c:v>1264.685076459064</c:v>
                </c:pt>
                <c:pt idx="3">
                  <c:v>1523.8594400955087</c:v>
                </c:pt>
                <c:pt idx="4">
                  <c:v>1678.8833274302772</c:v>
                </c:pt>
                <c:pt idx="5">
                  <c:v>1826.1578711123798</c:v>
                </c:pt>
                <c:pt idx="6">
                  <c:v>2025.2154356073709</c:v>
                </c:pt>
                <c:pt idx="7">
                  <c:v>2187.282198978372</c:v>
                </c:pt>
              </c:numCache>
            </c:numRef>
          </c:yVal>
          <c:smooth val="0"/>
          <c:extLst>
            <c:ext xmlns:c16="http://schemas.microsoft.com/office/drawing/2014/chart" uri="{C3380CC4-5D6E-409C-BE32-E72D297353CC}">
              <c16:uniqueId val="{00000003-BB59-453A-8056-7B78031C2BD2}"/>
            </c:ext>
          </c:extLst>
        </c:ser>
        <c:dLbls>
          <c:showLegendKey val="0"/>
          <c:showVal val="0"/>
          <c:showCatName val="0"/>
          <c:showSerName val="0"/>
          <c:showPercent val="0"/>
          <c:showBubbleSize val="0"/>
        </c:dLbls>
        <c:axId val="1008863600"/>
        <c:axId val="1008863120"/>
      </c:scatterChart>
      <c:valAx>
        <c:axId val="1008863600"/>
        <c:scaling>
          <c:orientation val="minMax"/>
          <c:max val="30"/>
        </c:scaling>
        <c:delete val="0"/>
        <c:axPos val="b"/>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sz="1200" b="1">
                    <a:solidFill>
                      <a:schemeClr val="tx1"/>
                    </a:solidFill>
                  </a:rPr>
                  <a:t>Energy (mJ)</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008863120"/>
        <c:crosses val="autoZero"/>
        <c:crossBetween val="midCat"/>
      </c:valAx>
      <c:valAx>
        <c:axId val="1008863120"/>
        <c:scaling>
          <c:orientation val="minMax"/>
        </c:scaling>
        <c:delete val="0"/>
        <c:axPos val="l"/>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sz="1200" b="1" dirty="0">
                    <a:solidFill>
                      <a:schemeClr val="tx1"/>
                    </a:solidFill>
                  </a:rPr>
                  <a:t>W intensity (</a:t>
                </a:r>
                <a:r>
                  <a:rPr lang="en-US" sz="1200" b="1" dirty="0" err="1">
                    <a:solidFill>
                      <a:schemeClr val="tx1"/>
                    </a:solidFill>
                  </a:rPr>
                  <a:t>a.u</a:t>
                </a:r>
                <a:r>
                  <a:rPr lang="en-US" sz="1200" b="1" dirty="0">
                    <a:solidFill>
                      <a:schemeClr val="tx1"/>
                    </a:solidFill>
                  </a:rPr>
                  <a:t>.)</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008863600"/>
        <c:crosses val="autoZero"/>
        <c:crossBetween val="midCat"/>
      </c:valAx>
      <c:spPr>
        <a:solidFill>
          <a:schemeClr val="bg1"/>
        </a:solidFill>
        <a:ln>
          <a:solidFill>
            <a:schemeClr val="tx1"/>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0.76071</cdr:x>
      <cdr:y>0.0727</cdr:y>
    </cdr:from>
    <cdr:to>
      <cdr:x>0.8858</cdr:x>
      <cdr:y>0.19178</cdr:y>
    </cdr:to>
    <cdr:sp macro="" textlink="">
      <cdr:nvSpPr>
        <cdr:cNvPr id="2" name="TextBox 2">
          <a:extLst xmlns:a="http://schemas.openxmlformats.org/drawingml/2006/main">
            <a:ext uri="{FF2B5EF4-FFF2-40B4-BE49-F238E27FC236}">
              <a16:creationId xmlns:a16="http://schemas.microsoft.com/office/drawing/2014/main" id="{AE710F95-E8D0-45BC-B927-097BA83699B1}"/>
            </a:ext>
          </a:extLst>
        </cdr:cNvPr>
        <cdr:cNvSpPr txBox="1"/>
      </cdr:nvSpPr>
      <cdr:spPr bwMode="auto">
        <a:xfrm xmlns:a="http://schemas.openxmlformats.org/drawingml/2006/main">
          <a:off x="2419610" y="169095"/>
          <a:ext cx="397866" cy="27699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xmlns:a="http://schemas.openxmlformats.org/drawingml/2006/main">
          <a:r>
            <a:rPr lang="et-EE" sz="1200" dirty="0" err="1"/>
            <a:t>Mo</a:t>
          </a:r>
          <a:endParaRPr lang="en-US" sz="1200" dirty="0"/>
        </a:p>
      </cdr:txBody>
    </cdr:sp>
  </cdr:relSizeAnchor>
  <cdr:relSizeAnchor xmlns:cdr="http://schemas.openxmlformats.org/drawingml/2006/chartDrawing">
    <cdr:from>
      <cdr:x>0.24625</cdr:x>
      <cdr:y>0.38092</cdr:y>
    </cdr:from>
    <cdr:to>
      <cdr:x>0.34714</cdr:x>
      <cdr:y>0.5</cdr:y>
    </cdr:to>
    <cdr:sp macro="" textlink="">
      <cdr:nvSpPr>
        <cdr:cNvPr id="3" name="TextBox 2">
          <a:extLst xmlns:a="http://schemas.openxmlformats.org/drawingml/2006/main">
            <a:ext uri="{FF2B5EF4-FFF2-40B4-BE49-F238E27FC236}">
              <a16:creationId xmlns:a16="http://schemas.microsoft.com/office/drawing/2014/main" id="{A43B11B6-915E-4F66-8F32-55DB7DD5A959}"/>
            </a:ext>
          </a:extLst>
        </cdr:cNvPr>
        <cdr:cNvSpPr txBox="1"/>
      </cdr:nvSpPr>
      <cdr:spPr bwMode="auto">
        <a:xfrm xmlns:a="http://schemas.openxmlformats.org/drawingml/2006/main">
          <a:off x="783238" y="886044"/>
          <a:ext cx="320922" cy="27699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t-EE" sz="1200" dirty="0"/>
            <a:t>W</a:t>
          </a:r>
          <a:endParaRPr lang="en-US" sz="1200" dirty="0"/>
        </a:p>
      </cdr:txBody>
    </cdr:sp>
  </cdr:relSizeAnchor>
  <cdr:relSizeAnchor xmlns:cdr="http://schemas.openxmlformats.org/drawingml/2006/chartDrawing">
    <cdr:from>
      <cdr:x>0.26154</cdr:x>
      <cdr:y>0.0413</cdr:y>
    </cdr:from>
    <cdr:to>
      <cdr:x>0.54689</cdr:x>
      <cdr:y>0.23978</cdr:y>
    </cdr:to>
    <cdr:sp macro="" textlink="">
      <cdr:nvSpPr>
        <cdr:cNvPr id="4" name="TextBox 2">
          <a:extLst xmlns:a="http://schemas.openxmlformats.org/drawingml/2006/main">
            <a:ext uri="{FF2B5EF4-FFF2-40B4-BE49-F238E27FC236}">
              <a16:creationId xmlns:a16="http://schemas.microsoft.com/office/drawing/2014/main" id="{CBE05C5E-AF50-4519-8327-92E26A7C9BC2}"/>
            </a:ext>
          </a:extLst>
        </cdr:cNvPr>
        <cdr:cNvSpPr txBox="1"/>
      </cdr:nvSpPr>
      <cdr:spPr bwMode="auto">
        <a:xfrm xmlns:a="http://schemas.openxmlformats.org/drawingml/2006/main">
          <a:off x="831876" y="96073"/>
          <a:ext cx="907621" cy="461665"/>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t-EE" sz="1200" dirty="0"/>
            <a:t>1 </a:t>
          </a:r>
          <a:r>
            <a:rPr lang="el-GR" sz="1200" dirty="0"/>
            <a:t>μ</a:t>
          </a:r>
          <a:r>
            <a:rPr lang="et-EE" sz="1200" dirty="0"/>
            <a:t>m p-WO</a:t>
          </a:r>
        </a:p>
        <a:p xmlns:a="http://schemas.openxmlformats.org/drawingml/2006/main">
          <a:r>
            <a:rPr lang="et-EE" sz="1200" dirty="0"/>
            <a:t>5 </a:t>
          </a:r>
          <a:r>
            <a:rPr lang="et-EE" sz="1200" dirty="0" err="1"/>
            <a:t>mJ</a:t>
          </a:r>
          <a:endParaRPr lang="en-US" sz="1200" dirty="0"/>
        </a:p>
      </cdr:txBody>
    </cdr:sp>
  </cdr:relSizeAnchor>
  <cdr:relSizeAnchor xmlns:cdr="http://schemas.openxmlformats.org/drawingml/2006/chartDrawing">
    <cdr:from>
      <cdr:x>0.43591</cdr:x>
      <cdr:y>0.40638</cdr:y>
    </cdr:from>
    <cdr:to>
      <cdr:x>0.43591</cdr:x>
      <cdr:y>0.727</cdr:y>
    </cdr:to>
    <cdr:cxnSp macro="">
      <cdr:nvCxnSpPr>
        <cdr:cNvPr id="6" name="Straight Arrow Connector 5">
          <a:extLst xmlns:a="http://schemas.openxmlformats.org/drawingml/2006/main">
            <a:ext uri="{FF2B5EF4-FFF2-40B4-BE49-F238E27FC236}">
              <a16:creationId xmlns:a16="http://schemas.microsoft.com/office/drawing/2014/main" id="{4EE214B8-441D-41DB-AF55-39ADD5F5DF5F}"/>
            </a:ext>
          </a:extLst>
        </cdr:cNvPr>
        <cdr:cNvCxnSpPr>
          <a:cxnSpLocks xmlns:a="http://schemas.openxmlformats.org/drawingml/2006/main"/>
        </cdr:cNvCxnSpPr>
      </cdr:nvCxnSpPr>
      <cdr:spPr>
        <a:xfrm xmlns:a="http://schemas.openxmlformats.org/drawingml/2006/main" flipV="1">
          <a:off x="1235417" y="868246"/>
          <a:ext cx="0" cy="685007"/>
        </a:xfrm>
        <a:prstGeom xmlns:a="http://schemas.openxmlformats.org/drawingml/2006/main" prst="straightConnector1">
          <a:avLst/>
        </a:prstGeom>
        <a:ln xmlns:a="http://schemas.openxmlformats.org/drawingml/2006/main">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0.42519</cdr:x>
      <cdr:y>0.38651</cdr:y>
    </cdr:from>
    <cdr:to>
      <cdr:x>0.90099</cdr:x>
      <cdr:y>0.51616</cdr:y>
    </cdr:to>
    <cdr:sp macro="" textlink="">
      <cdr:nvSpPr>
        <cdr:cNvPr id="9" name="TextBox 2">
          <a:extLst xmlns:a="http://schemas.openxmlformats.org/drawingml/2006/main">
            <a:ext uri="{FF2B5EF4-FFF2-40B4-BE49-F238E27FC236}">
              <a16:creationId xmlns:a16="http://schemas.microsoft.com/office/drawing/2014/main" id="{044147BD-0A14-426B-8A9B-6F8184E3A6E8}"/>
            </a:ext>
          </a:extLst>
        </cdr:cNvPr>
        <cdr:cNvSpPr txBox="1"/>
      </cdr:nvSpPr>
      <cdr:spPr bwMode="auto">
        <a:xfrm xmlns:a="http://schemas.openxmlformats.org/drawingml/2006/main">
          <a:off x="1205037" y="825792"/>
          <a:ext cx="1348463" cy="27700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t-EE" sz="1200" dirty="0" err="1"/>
            <a:t>shots</a:t>
          </a:r>
          <a:r>
            <a:rPr lang="et-EE" sz="1200" dirty="0"/>
            <a:t> </a:t>
          </a:r>
          <a:r>
            <a:rPr lang="et-EE" sz="1200" dirty="0" err="1"/>
            <a:t>until</a:t>
          </a:r>
          <a:r>
            <a:rPr lang="et-EE" sz="1200" dirty="0"/>
            <a:t> </a:t>
          </a:r>
          <a:r>
            <a:rPr lang="et-EE" sz="1200" dirty="0" err="1"/>
            <a:t>Mo</a:t>
          </a:r>
          <a:r>
            <a:rPr lang="et-EE" sz="1200" dirty="0"/>
            <a:t> </a:t>
          </a:r>
          <a:r>
            <a:rPr lang="et-EE" sz="1200" dirty="0" err="1"/>
            <a:t>line</a:t>
          </a:r>
          <a:endParaRPr lang="et-EE" sz="1200" dirty="0"/>
        </a:p>
      </cdr:txBody>
    </cdr:sp>
  </cdr:relSizeAnchor>
</c:userShapes>
</file>

<file path=ppt/drawings/drawing2.xml><?xml version="1.0" encoding="utf-8"?>
<c:userShapes xmlns:c="http://schemas.openxmlformats.org/drawingml/2006/chart">
  <cdr:relSizeAnchor xmlns:cdr="http://schemas.openxmlformats.org/drawingml/2006/chartDrawing">
    <cdr:from>
      <cdr:x>0.27946</cdr:x>
      <cdr:y>0.06508</cdr:y>
    </cdr:from>
    <cdr:to>
      <cdr:x>0.59971</cdr:x>
      <cdr:y>0.19473</cdr:y>
    </cdr:to>
    <cdr:sp macro="" textlink="">
      <cdr:nvSpPr>
        <cdr:cNvPr id="2" name="TextBox 2">
          <a:extLst xmlns:a="http://schemas.openxmlformats.org/drawingml/2006/main">
            <a:ext uri="{FF2B5EF4-FFF2-40B4-BE49-F238E27FC236}">
              <a16:creationId xmlns:a16="http://schemas.microsoft.com/office/drawing/2014/main" id="{1B52885B-2BF0-4225-81C2-913EC6D898FD}"/>
            </a:ext>
          </a:extLst>
        </cdr:cNvPr>
        <cdr:cNvSpPr txBox="1"/>
      </cdr:nvSpPr>
      <cdr:spPr bwMode="auto">
        <a:xfrm xmlns:a="http://schemas.openxmlformats.org/drawingml/2006/main">
          <a:off x="792024" y="139044"/>
          <a:ext cx="907621" cy="27699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t-EE" sz="1200" dirty="0"/>
            <a:t>1 </a:t>
          </a:r>
          <a:r>
            <a:rPr lang="el-GR" sz="1200" dirty="0"/>
            <a:t>μ</a:t>
          </a:r>
          <a:r>
            <a:rPr lang="et-EE" sz="1200" dirty="0"/>
            <a:t>m p-WO</a:t>
          </a:r>
        </a:p>
      </cdr:txBody>
    </cdr:sp>
  </cdr:relSizeAnchor>
  <cdr:relSizeAnchor xmlns:cdr="http://schemas.openxmlformats.org/drawingml/2006/chartDrawing">
    <cdr:from>
      <cdr:x>0.29004</cdr:x>
      <cdr:y>0.56401</cdr:y>
    </cdr:from>
    <cdr:to>
      <cdr:x>0.92533</cdr:x>
      <cdr:y>0.69366</cdr:y>
    </cdr:to>
    <cdr:sp macro="" textlink="">
      <cdr:nvSpPr>
        <cdr:cNvPr id="4" name="TextBox 2">
          <a:extLst xmlns:a="http://schemas.openxmlformats.org/drawingml/2006/main">
            <a:ext uri="{FF2B5EF4-FFF2-40B4-BE49-F238E27FC236}">
              <a16:creationId xmlns:a16="http://schemas.microsoft.com/office/drawing/2014/main" id="{96562798-731D-43A5-BAE4-F6F34AEF9B55}"/>
            </a:ext>
          </a:extLst>
        </cdr:cNvPr>
        <cdr:cNvSpPr txBox="1"/>
      </cdr:nvSpPr>
      <cdr:spPr bwMode="auto">
        <a:xfrm xmlns:a="http://schemas.openxmlformats.org/drawingml/2006/main">
          <a:off x="821996" y="1205031"/>
          <a:ext cx="1800493" cy="27699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t-EE" sz="1200" dirty="0"/>
            <a:t>1 </a:t>
          </a:r>
          <a:r>
            <a:rPr lang="el-GR" sz="1200" dirty="0"/>
            <a:t>μ</a:t>
          </a:r>
          <a:r>
            <a:rPr lang="et-EE" sz="1200" dirty="0"/>
            <a:t>m/ </a:t>
          </a:r>
          <a:r>
            <a:rPr lang="et-EE" sz="1200" dirty="0" err="1"/>
            <a:t>shots</a:t>
          </a:r>
          <a:r>
            <a:rPr lang="et-EE" sz="1200" dirty="0"/>
            <a:t> </a:t>
          </a:r>
          <a:r>
            <a:rPr lang="et-EE" sz="1200" dirty="0" err="1"/>
            <a:t>until</a:t>
          </a:r>
          <a:r>
            <a:rPr lang="et-EE" sz="1200" dirty="0"/>
            <a:t> </a:t>
          </a:r>
          <a:r>
            <a:rPr lang="et-EE" sz="1200" dirty="0" err="1"/>
            <a:t>Mo</a:t>
          </a:r>
          <a:r>
            <a:rPr lang="et-EE" sz="1200" dirty="0"/>
            <a:t> </a:t>
          </a:r>
          <a:r>
            <a:rPr lang="et-EE" sz="1200" dirty="0" err="1"/>
            <a:t>line</a:t>
          </a:r>
          <a:endParaRPr lang="et-EE" sz="1200" dirty="0"/>
        </a:p>
      </cdr:txBody>
    </cdr:sp>
  </cdr:relSizeAnchor>
</c:userShapes>
</file>

<file path=ppt/drawings/drawing3.xml><?xml version="1.0" encoding="utf-8"?>
<c:userShapes xmlns:c="http://schemas.openxmlformats.org/drawingml/2006/chart">
  <cdr:relSizeAnchor xmlns:cdr="http://schemas.openxmlformats.org/drawingml/2006/chartDrawing">
    <cdr:from>
      <cdr:x>0.60287</cdr:x>
      <cdr:y>0.43517</cdr:y>
    </cdr:from>
    <cdr:to>
      <cdr:x>0.92312</cdr:x>
      <cdr:y>0.56482</cdr:y>
    </cdr:to>
    <cdr:sp macro="" textlink="">
      <cdr:nvSpPr>
        <cdr:cNvPr id="2" name="TextBox 2">
          <a:extLst xmlns:a="http://schemas.openxmlformats.org/drawingml/2006/main">
            <a:ext uri="{FF2B5EF4-FFF2-40B4-BE49-F238E27FC236}">
              <a16:creationId xmlns:a16="http://schemas.microsoft.com/office/drawing/2014/main" id="{E2D2E8E5-97A6-4CA9-B138-E470291D07F6}"/>
            </a:ext>
          </a:extLst>
        </cdr:cNvPr>
        <cdr:cNvSpPr txBox="1"/>
      </cdr:nvSpPr>
      <cdr:spPr bwMode="auto">
        <a:xfrm xmlns:a="http://schemas.openxmlformats.org/drawingml/2006/main">
          <a:off x="1708586" y="929761"/>
          <a:ext cx="907621" cy="27699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t-EE" sz="1200" dirty="0"/>
            <a:t>1 </a:t>
          </a:r>
          <a:r>
            <a:rPr lang="el-GR" sz="1200" dirty="0"/>
            <a:t>μ</a:t>
          </a:r>
          <a:r>
            <a:rPr lang="et-EE" sz="1200" dirty="0"/>
            <a:t>m p-WO</a:t>
          </a:r>
        </a:p>
      </cdr:txBody>
    </cdr:sp>
  </cdr:relSizeAnchor>
  <cdr:relSizeAnchor xmlns:cdr="http://schemas.openxmlformats.org/drawingml/2006/chartDrawing">
    <cdr:from>
      <cdr:x>0.44574</cdr:x>
      <cdr:y>0.11767</cdr:y>
    </cdr:from>
    <cdr:to>
      <cdr:x>0.66644</cdr:x>
      <cdr:y>0.24732</cdr:y>
    </cdr:to>
    <cdr:sp macro="" textlink="">
      <cdr:nvSpPr>
        <cdr:cNvPr id="3" name="TextBox 2">
          <a:extLst xmlns:a="http://schemas.openxmlformats.org/drawingml/2006/main">
            <a:ext uri="{FF2B5EF4-FFF2-40B4-BE49-F238E27FC236}">
              <a16:creationId xmlns:a16="http://schemas.microsoft.com/office/drawing/2014/main" id="{5A323251-877D-406E-B2F1-399A931C894A}"/>
            </a:ext>
          </a:extLst>
        </cdr:cNvPr>
        <cdr:cNvSpPr txBox="1"/>
      </cdr:nvSpPr>
      <cdr:spPr bwMode="auto">
        <a:xfrm xmlns:a="http://schemas.openxmlformats.org/drawingml/2006/main">
          <a:off x="1263271" y="251395"/>
          <a:ext cx="625485" cy="277001"/>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t-EE" sz="1200" dirty="0" err="1"/>
            <a:t>Bulk</a:t>
          </a:r>
          <a:r>
            <a:rPr lang="et-EE" sz="1200" dirty="0"/>
            <a:t> W</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6F662B-0D12-A649-B75A-82A2D0C270D6}" type="datetimeFigureOut">
              <a:rPr lang="de-DE" smtClean="0"/>
              <a:t>25.02.2026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75CE09-B585-E143-9DDE-C9A191B86115}" type="slidenum">
              <a:rPr lang="de-DE" smtClean="0"/>
              <a:t>‹#›</a:t>
            </a:fld>
            <a:endParaRPr lang="de-DE"/>
          </a:p>
        </p:txBody>
      </p:sp>
    </p:spTree>
    <p:extLst>
      <p:ext uri="{BB962C8B-B14F-4D97-AF65-F5344CB8AC3E}">
        <p14:creationId xmlns:p14="http://schemas.microsoft.com/office/powerpoint/2010/main" val="855174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75CE09-B585-E143-9DDE-C9A191B86115}" type="slidenum">
              <a:rPr lang="de-DE" smtClean="0"/>
              <a:t>17</a:t>
            </a:fld>
            <a:endParaRPr lang="de-DE"/>
          </a:p>
        </p:txBody>
      </p:sp>
    </p:spTree>
    <p:extLst>
      <p:ext uri="{BB962C8B-B14F-4D97-AF65-F5344CB8AC3E}">
        <p14:creationId xmlns:p14="http://schemas.microsoft.com/office/powerpoint/2010/main" val="10020029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UROfusion_cover">
    <p:spTree>
      <p:nvGrpSpPr>
        <p:cNvPr id="1" name=""/>
        <p:cNvGrpSpPr/>
        <p:nvPr/>
      </p:nvGrpSpPr>
      <p:grpSpPr>
        <a:xfrm>
          <a:off x="0" y="0"/>
          <a:ext cx="0" cy="0"/>
          <a:chOff x="0" y="0"/>
          <a:chExt cx="0" cy="0"/>
        </a:xfrm>
      </p:grpSpPr>
      <p:grpSp>
        <p:nvGrpSpPr>
          <p:cNvPr id="4" name="Gruppieren 3"/>
          <p:cNvGrpSpPr/>
          <p:nvPr userDrawn="1"/>
        </p:nvGrpSpPr>
        <p:grpSpPr>
          <a:xfrm>
            <a:off x="411869" y="6034962"/>
            <a:ext cx="4392488" cy="497895"/>
            <a:chOff x="5735960" y="5717361"/>
            <a:chExt cx="6120680" cy="713919"/>
          </a:xfrm>
        </p:grpSpPr>
        <p:pic>
          <p:nvPicPr>
            <p:cNvPr id="25" name="Grafik 24"/>
            <p:cNvPicPr preferRelativeResize="0">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2" y="5717361"/>
              <a:ext cx="5112568" cy="480131"/>
            </a:xfrm>
            <a:prstGeom prst="rect">
              <a:avLst/>
            </a:prstGeom>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2060" name="Picture 12" descr="Contract between EC and EUROfusion is signed | FuseNet">
            <a:extLst>
              <a:ext uri="{FF2B5EF4-FFF2-40B4-BE49-F238E27FC236}">
                <a16:creationId xmlns:a16="http://schemas.microsoft.com/office/drawing/2014/main" id="{E55ACA25-9DC9-FAB0-0545-200C2AAAE0C4}"/>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45066" y="325143"/>
            <a:ext cx="2304256" cy="59634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0">
            <a:extLst>
              <a:ext uri="{FF2B5EF4-FFF2-40B4-BE49-F238E27FC236}">
                <a16:creationId xmlns:a16="http://schemas.microsoft.com/office/drawing/2014/main" id="{596FC8EF-089A-D210-0D75-51A8CBEF1EC8}"/>
              </a:ext>
            </a:extLst>
          </p:cNvPr>
          <p:cNvSpPr>
            <a:spLocks noGrp="1"/>
          </p:cNvSpPr>
          <p:nvPr>
            <p:ph type="title"/>
          </p:nvPr>
        </p:nvSpPr>
        <p:spPr>
          <a:xfrm>
            <a:off x="407368" y="2074188"/>
            <a:ext cx="5544615" cy="620251"/>
          </a:xfrm>
        </p:spPr>
        <p:txBody>
          <a:bodyPr/>
          <a:lstStyle>
            <a:lvl1pPr algn="l">
              <a:defRPr b="1"/>
            </a:lvl1pPr>
          </a:lstStyle>
          <a:p>
            <a:r>
              <a:rPr lang="en-US" dirty="0"/>
              <a:t>Click to edit Master title style</a:t>
            </a:r>
            <a:endParaRPr lang="en-DE" dirty="0"/>
          </a:p>
        </p:txBody>
      </p:sp>
      <p:sp>
        <p:nvSpPr>
          <p:cNvPr id="14" name="Text Placeholder 22">
            <a:extLst>
              <a:ext uri="{FF2B5EF4-FFF2-40B4-BE49-F238E27FC236}">
                <a16:creationId xmlns:a16="http://schemas.microsoft.com/office/drawing/2014/main" id="{A1DB4B7A-0368-ADFA-B0E8-5A32A1976D23}"/>
              </a:ext>
            </a:extLst>
          </p:cNvPr>
          <p:cNvSpPr>
            <a:spLocks noGrp="1"/>
          </p:cNvSpPr>
          <p:nvPr>
            <p:ph type="body" sz="quarter" idx="10" hasCustomPrompt="1"/>
          </p:nvPr>
        </p:nvSpPr>
        <p:spPr>
          <a:xfrm>
            <a:off x="407368" y="3693074"/>
            <a:ext cx="4375150" cy="457848"/>
          </a:xfrm>
        </p:spPr>
        <p:txBody>
          <a:bodyPr/>
          <a:lstStyle>
            <a:lvl1pPr marL="0" indent="0">
              <a:buNone/>
              <a:defRPr b="1"/>
            </a:lvl1pPr>
            <a:lvl2pPr marL="342900" indent="0">
              <a:buNone/>
              <a:defRPr/>
            </a:lvl2pPr>
          </a:lstStyle>
          <a:p>
            <a:pPr lvl="0"/>
            <a:r>
              <a:rPr lang="en-US" dirty="0"/>
              <a:t>Click to edit Lecturer’s name</a:t>
            </a:r>
          </a:p>
        </p:txBody>
      </p:sp>
      <p:sp>
        <p:nvSpPr>
          <p:cNvPr id="15" name="Text Placeholder 22">
            <a:extLst>
              <a:ext uri="{FF2B5EF4-FFF2-40B4-BE49-F238E27FC236}">
                <a16:creationId xmlns:a16="http://schemas.microsoft.com/office/drawing/2014/main" id="{29BB6B8D-6CB9-54B7-0DF9-DBDB0E37634E}"/>
              </a:ext>
            </a:extLst>
          </p:cNvPr>
          <p:cNvSpPr>
            <a:spLocks noGrp="1"/>
          </p:cNvSpPr>
          <p:nvPr>
            <p:ph type="body" sz="quarter" idx="11" hasCustomPrompt="1"/>
          </p:nvPr>
        </p:nvSpPr>
        <p:spPr>
          <a:xfrm>
            <a:off x="407368" y="4159260"/>
            <a:ext cx="4375150" cy="457848"/>
          </a:xfrm>
        </p:spPr>
        <p:txBody>
          <a:bodyPr/>
          <a:lstStyle>
            <a:lvl1pPr marL="0" indent="0">
              <a:buNone/>
              <a:defRPr b="0"/>
            </a:lvl1pPr>
            <a:lvl2pPr marL="342900" indent="0">
              <a:buNone/>
              <a:defRPr/>
            </a:lvl2pPr>
          </a:lstStyle>
          <a:p>
            <a:pPr lvl="0"/>
            <a:r>
              <a:rPr lang="en-US" dirty="0"/>
              <a:t>DIFFER</a:t>
            </a:r>
          </a:p>
        </p:txBody>
      </p:sp>
      <p:sp>
        <p:nvSpPr>
          <p:cNvPr id="20" name="Text Placeholder 22">
            <a:extLst>
              <a:ext uri="{FF2B5EF4-FFF2-40B4-BE49-F238E27FC236}">
                <a16:creationId xmlns:a16="http://schemas.microsoft.com/office/drawing/2014/main" id="{4EC3B6D3-D545-C458-117A-3FC426AC87B1}"/>
              </a:ext>
            </a:extLst>
          </p:cNvPr>
          <p:cNvSpPr>
            <a:spLocks noGrp="1"/>
          </p:cNvSpPr>
          <p:nvPr>
            <p:ph type="body" sz="quarter" idx="12" hasCustomPrompt="1"/>
          </p:nvPr>
        </p:nvSpPr>
        <p:spPr>
          <a:xfrm>
            <a:off x="407368" y="1650286"/>
            <a:ext cx="5544614" cy="338554"/>
          </a:xfrm>
        </p:spPr>
        <p:txBody>
          <a:bodyPr>
            <a:normAutofit/>
          </a:bodyPr>
          <a:lstStyle>
            <a:lvl1pPr marL="0" indent="0">
              <a:buNone/>
              <a:defRPr sz="1600" b="0"/>
            </a:lvl1pPr>
            <a:lvl2pPr marL="342900" indent="0">
              <a:buNone/>
              <a:defRPr/>
            </a:lvl2pPr>
          </a:lstStyle>
          <a:p>
            <a:pPr lvl="0"/>
            <a:r>
              <a:rPr lang="en-US" dirty="0"/>
              <a:t>Click to edit Event title</a:t>
            </a:r>
          </a:p>
        </p:txBody>
      </p:sp>
      <p:pic>
        <p:nvPicPr>
          <p:cNvPr id="2" name="Picture 1">
            <a:extLst>
              <a:ext uri="{FF2B5EF4-FFF2-40B4-BE49-F238E27FC236}">
                <a16:creationId xmlns:a16="http://schemas.microsoft.com/office/drawing/2014/main" id="{54C79CBA-5ECC-767B-846D-8D461051DE87}"/>
              </a:ext>
            </a:extLst>
          </p:cNvPr>
          <p:cNvPicPr>
            <a:picLocks noChangeAspect="1"/>
          </p:cNvPicPr>
          <p:nvPr userDrawn="1"/>
        </p:nvPicPr>
        <p:blipFill>
          <a:blip r:embed="rId4" cstate="email">
            <a:alphaModFix/>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solidFill>
            <a:schemeClr val="bg1"/>
          </a:solidFill>
        </p:spPr>
      </p:pic>
    </p:spTree>
    <p:extLst>
      <p:ext uri="{BB962C8B-B14F-4D97-AF65-F5344CB8AC3E}">
        <p14:creationId xmlns:p14="http://schemas.microsoft.com/office/powerpoint/2010/main" val="640704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EUROfusion_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609600" y="836712"/>
            <a:ext cx="11103024" cy="5688632"/>
          </a:xfrm>
        </p:spPr>
        <p:txBody>
          <a:bodyPr>
            <a:normAutofit/>
          </a:bodyPr>
          <a:lstStyle>
            <a:lvl1pPr marL="257175" indent="-257175">
              <a:buFont typeface="Arial" panose="020B0604020202020204" pitchFamily="34" charset="0"/>
              <a:buChar char="•"/>
              <a:defRPr sz="2400">
                <a:latin typeface="+mn-lt"/>
                <a:cs typeface="Arial" panose="020B0604020202020204" pitchFamily="34" charset="0"/>
              </a:defRPr>
            </a:lvl1pPr>
            <a:lvl2pPr marL="557213" indent="-214313">
              <a:buFont typeface="Arial" panose="020B0604020202020204" pitchFamily="34" charset="0"/>
              <a:buChar char="•"/>
              <a:defRPr sz="1800">
                <a:latin typeface="+mn-lt"/>
                <a:cs typeface="Arial" panose="020B0604020202020204" pitchFamily="34" charset="0"/>
              </a:defRPr>
            </a:lvl2pPr>
            <a:lvl3pPr marL="857250" indent="-171450">
              <a:buFont typeface="Arial" panose="020B0604020202020204" pitchFamily="34" charset="0"/>
              <a:buChar char="•"/>
              <a:defRPr sz="1600">
                <a:latin typeface="+mn-lt"/>
                <a:cs typeface="Arial" panose="020B0604020202020204" pitchFamily="34" charset="0"/>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11" name="Textfeld 10">
            <a:extLst>
              <a:ext uri="{FF2B5EF4-FFF2-40B4-BE49-F238E27FC236}">
                <a16:creationId xmlns:a16="http://schemas.microsoft.com/office/drawing/2014/main" id="{76F32D69-5983-0A25-820F-5ECA6127FE21}"/>
              </a:ext>
            </a:extLst>
          </p:cNvPr>
          <p:cNvSpPr txBox="1"/>
          <p:nvPr userDrawn="1"/>
        </p:nvSpPr>
        <p:spPr>
          <a:xfrm>
            <a:off x="874808" y="6553776"/>
            <a:ext cx="6107874" cy="276999"/>
          </a:xfrm>
          <a:prstGeom prst="rect">
            <a:avLst/>
          </a:prstGeom>
          <a:noFill/>
        </p:spPr>
        <p:txBody>
          <a:bodyPr wrap="square">
            <a:spAutoFit/>
          </a:bodyPr>
          <a:lstStyle/>
          <a:p>
            <a:r>
              <a:rPr lang="en-GB" sz="1200" dirty="0">
                <a:solidFill>
                  <a:prstClr val="white"/>
                </a:solidFill>
              </a:rPr>
              <a:t>I. Classen | Subproject SP X | Project Meeting PWIE | 26.02.2026 | VC</a:t>
            </a:r>
          </a:p>
        </p:txBody>
      </p:sp>
    </p:spTree>
    <p:extLst>
      <p:ext uri="{BB962C8B-B14F-4D97-AF65-F5344CB8AC3E}">
        <p14:creationId xmlns:p14="http://schemas.microsoft.com/office/powerpoint/2010/main" val="4285183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UROfusion_content_empt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3" name="Footer Placeholder 7">
            <a:extLst>
              <a:ext uri="{FF2B5EF4-FFF2-40B4-BE49-F238E27FC236}">
                <a16:creationId xmlns:a16="http://schemas.microsoft.com/office/drawing/2014/main" id="{2944AB74-0D7D-5EB0-77C4-F5691233C1C7}"/>
              </a:ext>
            </a:extLst>
          </p:cNvPr>
          <p:cNvSpPr>
            <a:spLocks noGrp="1"/>
          </p:cNvSpPr>
          <p:nvPr>
            <p:ph type="ftr" sz="quarter" idx="11"/>
          </p:nvPr>
        </p:nvSpPr>
        <p:spPr>
          <a:xfrm>
            <a:off x="825624" y="6547854"/>
            <a:ext cx="8264588" cy="329614"/>
          </a:xfrm>
          <a:prstGeom prst="rect">
            <a:avLst/>
          </a:prstGeom>
        </p:spPr>
        <p:txBody>
          <a:bodyPr anchor="t"/>
          <a:lstStyle>
            <a:lvl1pPr>
              <a:defRPr sz="1200">
                <a:solidFill>
                  <a:schemeClr val="bg1"/>
                </a:solidFill>
              </a:defRPr>
            </a:lvl1pPr>
          </a:lstStyle>
          <a:p>
            <a:r>
              <a:rPr lang="en-GB" dirty="0">
                <a:solidFill>
                  <a:prstClr val="white"/>
                </a:solidFill>
              </a:rPr>
              <a:t>I. Classen | Subproject SP X | Project Meeting PWIE | 26.02.2026 | VC</a:t>
            </a:r>
          </a:p>
        </p:txBody>
      </p:sp>
    </p:spTree>
    <p:extLst>
      <p:ext uri="{BB962C8B-B14F-4D97-AF65-F5344CB8AC3E}">
        <p14:creationId xmlns:p14="http://schemas.microsoft.com/office/powerpoint/2010/main" val="16964596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2646876"/>
      </p:ext>
    </p:extLst>
  </p:cSld>
  <p:clrMap bg1="lt1" tx1="dk1" bg2="lt2" tx2="dk2" accent1="accent1" accent2="accent2" accent3="accent3" accent4="accent4" accent5="accent5" accent6="accent6" hlink="hlink" folHlink="folHlink"/>
  <p:sldLayoutIdLst>
    <p:sldLayoutId id="2147483658" r:id="rId1"/>
    <p:sldLayoutId id="2147483663" r:id="rId2"/>
    <p:sldLayoutId id="2147483664" r:id="rId3"/>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jpeg"/><Relationship Id="rId7" Type="http://schemas.openxmlformats.org/officeDocument/2006/relationships/image" Target="../media/image29.jpg"/><Relationship Id="rId2" Type="http://schemas.openxmlformats.org/officeDocument/2006/relationships/image" Target="../media/image8.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emf"/></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emf"/><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emf"/><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emf"/><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1D66E-0F32-BE59-B5D3-B7F670660DB7}"/>
              </a:ext>
            </a:extLst>
          </p:cNvPr>
          <p:cNvSpPr>
            <a:spLocks noGrp="1"/>
          </p:cNvSpPr>
          <p:nvPr>
            <p:ph type="title"/>
          </p:nvPr>
        </p:nvSpPr>
        <p:spPr>
          <a:xfrm>
            <a:off x="407368" y="2580817"/>
            <a:ext cx="6237272" cy="620251"/>
          </a:xfrm>
        </p:spPr>
        <p:txBody>
          <a:bodyPr>
            <a:normAutofit fontScale="90000"/>
          </a:bodyPr>
          <a:lstStyle/>
          <a:p>
            <a:r>
              <a:rPr lang="en-US" dirty="0"/>
              <a:t>2025 Final Summary / 2026 Plans</a:t>
            </a:r>
            <a:br>
              <a:rPr lang="en-US" dirty="0"/>
            </a:br>
            <a:r>
              <a:rPr lang="en-US" dirty="0"/>
              <a:t>Subproject: SP X</a:t>
            </a:r>
            <a:endParaRPr lang="en-GB" dirty="0"/>
          </a:p>
        </p:txBody>
      </p:sp>
      <p:sp>
        <p:nvSpPr>
          <p:cNvPr id="5" name="Text Placeholder 4">
            <a:extLst>
              <a:ext uri="{FF2B5EF4-FFF2-40B4-BE49-F238E27FC236}">
                <a16:creationId xmlns:a16="http://schemas.microsoft.com/office/drawing/2014/main" id="{5EA551F4-897C-CFDF-B210-3F20E031D8D1}"/>
              </a:ext>
            </a:extLst>
          </p:cNvPr>
          <p:cNvSpPr>
            <a:spLocks noGrp="1"/>
          </p:cNvSpPr>
          <p:nvPr>
            <p:ph type="body" sz="quarter" idx="12"/>
          </p:nvPr>
        </p:nvSpPr>
        <p:spPr>
          <a:xfrm>
            <a:off x="407368" y="1650285"/>
            <a:ext cx="6726600" cy="620251"/>
          </a:xfrm>
        </p:spPr>
        <p:txBody>
          <a:bodyPr>
            <a:normAutofit lnSpcReduction="10000"/>
          </a:bodyPr>
          <a:lstStyle/>
          <a:p>
            <a:r>
              <a:rPr lang="en-US" b="1" dirty="0">
                <a:solidFill>
                  <a:srgbClr val="000000"/>
                </a:solidFill>
                <a:effectLst/>
              </a:rPr>
              <a:t>Project Meeting</a:t>
            </a:r>
          </a:p>
          <a:p>
            <a:r>
              <a:rPr lang="en-US" b="1" dirty="0">
                <a:solidFill>
                  <a:srgbClr val="000000"/>
                </a:solidFill>
                <a:effectLst/>
              </a:rPr>
              <a:t>Plasma-Wall Interactions and Exhaust</a:t>
            </a:r>
            <a:endParaRPr lang="en-GB" b="1" dirty="0"/>
          </a:p>
        </p:txBody>
      </p:sp>
      <p:sp>
        <p:nvSpPr>
          <p:cNvPr id="7" name="Text Placeholder 6">
            <a:extLst>
              <a:ext uri="{FF2B5EF4-FFF2-40B4-BE49-F238E27FC236}">
                <a16:creationId xmlns:a16="http://schemas.microsoft.com/office/drawing/2014/main" id="{9817BAD1-53DF-CC8A-1B16-56816607C47C}"/>
              </a:ext>
            </a:extLst>
          </p:cNvPr>
          <p:cNvSpPr>
            <a:spLocks noGrp="1"/>
          </p:cNvSpPr>
          <p:nvPr>
            <p:ph type="body" sz="quarter" idx="11"/>
          </p:nvPr>
        </p:nvSpPr>
        <p:spPr>
          <a:xfrm>
            <a:off x="407368" y="4159259"/>
            <a:ext cx="4375150" cy="587670"/>
          </a:xfrm>
        </p:spPr>
        <p:txBody>
          <a:bodyPr>
            <a:normAutofit/>
          </a:bodyPr>
          <a:lstStyle/>
          <a:p>
            <a:r>
              <a:rPr lang="en-GB" dirty="0"/>
              <a:t>DIFFER</a:t>
            </a:r>
          </a:p>
        </p:txBody>
      </p:sp>
      <p:sp>
        <p:nvSpPr>
          <p:cNvPr id="9" name="Text Placeholder 8">
            <a:extLst>
              <a:ext uri="{FF2B5EF4-FFF2-40B4-BE49-F238E27FC236}">
                <a16:creationId xmlns:a16="http://schemas.microsoft.com/office/drawing/2014/main" id="{023C2198-5D1E-DF38-94CE-C4C24C71155F}"/>
              </a:ext>
            </a:extLst>
          </p:cNvPr>
          <p:cNvSpPr>
            <a:spLocks noGrp="1"/>
          </p:cNvSpPr>
          <p:nvPr>
            <p:ph type="body" sz="quarter" idx="10"/>
          </p:nvPr>
        </p:nvSpPr>
        <p:spPr>
          <a:xfrm>
            <a:off x="407368" y="3693074"/>
            <a:ext cx="4375150" cy="1053855"/>
          </a:xfrm>
        </p:spPr>
        <p:txBody>
          <a:bodyPr>
            <a:normAutofit/>
          </a:bodyPr>
          <a:lstStyle/>
          <a:p>
            <a:r>
              <a:rPr lang="en-GB" dirty="0"/>
              <a:t>Ivo Classen</a:t>
            </a:r>
          </a:p>
          <a:p>
            <a:endParaRPr lang="en-GB" dirty="0"/>
          </a:p>
        </p:txBody>
      </p:sp>
      <p:sp>
        <p:nvSpPr>
          <p:cNvPr id="15" name="Text Placeholder 8">
            <a:extLst>
              <a:ext uri="{FF2B5EF4-FFF2-40B4-BE49-F238E27FC236}">
                <a16:creationId xmlns:a16="http://schemas.microsoft.com/office/drawing/2014/main" id="{59C1788A-2D46-EDC4-6136-36CB28FBF128}"/>
              </a:ext>
            </a:extLst>
          </p:cNvPr>
          <p:cNvSpPr txBox="1">
            <a:spLocks/>
          </p:cNvSpPr>
          <p:nvPr/>
        </p:nvSpPr>
        <p:spPr>
          <a:xfrm>
            <a:off x="407368" y="4746929"/>
            <a:ext cx="4798946" cy="457848"/>
          </a:xfrm>
          <a:prstGeom prst="rect">
            <a:avLst/>
          </a:prstGeom>
        </p:spPr>
        <p:txBody>
          <a:bodyPr vert="horz" lIns="91440" tIns="45720" rIns="91440" bIns="45720" rtlCol="0">
            <a:normAutofit fontScale="55000" lnSpcReduction="20000"/>
          </a:bodyPr>
          <a:lstStyle>
            <a:lvl1pPr marL="0" indent="0" algn="l" defTabSz="685800" rtl="0" eaLnBrk="1" latinLnBrk="0" hangingPunct="1">
              <a:spcBef>
                <a:spcPct val="20000"/>
              </a:spcBef>
              <a:buFont typeface="Arial" panose="020B0604020202020204" pitchFamily="34" charset="0"/>
              <a:buNone/>
              <a:defRPr sz="2400" b="1" kern="1200">
                <a:solidFill>
                  <a:schemeClr val="tx1"/>
                </a:solidFill>
                <a:latin typeface="+mn-lt"/>
                <a:ea typeface="+mn-ea"/>
                <a:cs typeface="+mn-cs"/>
              </a:defRPr>
            </a:lvl1pPr>
            <a:lvl2pPr marL="342900" indent="0" algn="l" defTabSz="685800" rtl="0" eaLnBrk="1" latinLnBrk="0" hangingPunct="1">
              <a:spcBef>
                <a:spcPct val="20000"/>
              </a:spcBef>
              <a:buFont typeface="Arial" panose="020B0604020202020204" pitchFamily="34" charset="0"/>
              <a:buNone/>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GB" dirty="0"/>
              <a:t>S. Brezinsek (PL), J.W. </a:t>
            </a:r>
            <a:r>
              <a:rPr lang="en-GB" dirty="0" err="1"/>
              <a:t>Coenen</a:t>
            </a:r>
            <a:r>
              <a:rPr lang="en-GB" dirty="0"/>
              <a:t>, A. Hakola, K. Schmid, A. Kirschner, J. </a:t>
            </a:r>
            <a:r>
              <a:rPr lang="en-GB" dirty="0" err="1"/>
              <a:t>Likonen</a:t>
            </a:r>
            <a:r>
              <a:rPr lang="en-GB" dirty="0"/>
              <a:t>, I. Classen, A. </a:t>
            </a:r>
            <a:r>
              <a:rPr lang="en-GB" dirty="0" err="1"/>
              <a:t>Goriaev</a:t>
            </a:r>
            <a:r>
              <a:rPr lang="en-GB" dirty="0"/>
              <a:t>, and D. Douai (DPL)</a:t>
            </a:r>
          </a:p>
          <a:p>
            <a:endParaRPr lang="en-GB" dirty="0"/>
          </a:p>
          <a:p>
            <a:endParaRPr lang="en-GB" dirty="0"/>
          </a:p>
        </p:txBody>
      </p:sp>
      <p:pic>
        <p:nvPicPr>
          <p:cNvPr id="4" name="Picture 3">
            <a:extLst>
              <a:ext uri="{FF2B5EF4-FFF2-40B4-BE49-F238E27FC236}">
                <a16:creationId xmlns:a16="http://schemas.microsoft.com/office/drawing/2014/main" id="{29A5800D-CDD3-19B2-6603-A6920E817E1F}"/>
              </a:ext>
            </a:extLst>
          </p:cNvPr>
          <p:cNvPicPr>
            <a:picLocks noChangeAspect="1"/>
          </p:cNvPicPr>
          <p:nvPr/>
        </p:nvPicPr>
        <p:blipFill>
          <a:blip r:embed="rId2"/>
          <a:stretch>
            <a:fillRect/>
          </a:stretch>
        </p:blipFill>
        <p:spPr>
          <a:xfrm>
            <a:off x="4889863" y="5906994"/>
            <a:ext cx="2782389" cy="703276"/>
          </a:xfrm>
          <a:prstGeom prst="rect">
            <a:avLst/>
          </a:prstGeom>
        </p:spPr>
      </p:pic>
    </p:spTree>
    <p:extLst>
      <p:ext uri="{BB962C8B-B14F-4D97-AF65-F5344CB8AC3E}">
        <p14:creationId xmlns:p14="http://schemas.microsoft.com/office/powerpoint/2010/main" val="897904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852F2F-B9AB-657D-212D-1972530D7533}"/>
              </a:ext>
            </a:extLst>
          </p:cNvPr>
          <p:cNvSpPr>
            <a:spLocks noGrp="1"/>
          </p:cNvSpPr>
          <p:nvPr>
            <p:ph type="title"/>
          </p:nvPr>
        </p:nvSpPr>
        <p:spPr/>
        <p:txBody>
          <a:bodyPr/>
          <a:lstStyle/>
          <a:p>
            <a:r>
              <a:rPr lang="de-DE" dirty="0"/>
              <a:t>D001</a:t>
            </a:r>
          </a:p>
        </p:txBody>
      </p:sp>
      <p:sp>
        <p:nvSpPr>
          <p:cNvPr id="4" name="Foliennummernplatzhalter 3">
            <a:extLst>
              <a:ext uri="{FF2B5EF4-FFF2-40B4-BE49-F238E27FC236}">
                <a16:creationId xmlns:a16="http://schemas.microsoft.com/office/drawing/2014/main" id="{FAD8102F-E09E-60CC-B018-8117FD1B15E3}"/>
              </a:ext>
            </a:extLst>
          </p:cNvPr>
          <p:cNvSpPr>
            <a:spLocks noGrp="1"/>
          </p:cNvSpPr>
          <p:nvPr>
            <p:ph type="sldNum" sz="quarter" idx="12"/>
          </p:nvPr>
        </p:nvSpPr>
        <p:spPr/>
        <p:txBody>
          <a:bodyPr/>
          <a:lstStyle/>
          <a:p>
            <a:fld id="{6A6D9FA1-99C7-4910-8E32-B85D378B0060}" type="slidenum">
              <a:rPr lang="en-GB" smtClean="0">
                <a:solidFill>
                  <a:prstClr val="white"/>
                </a:solidFill>
              </a:rPr>
              <a:pPr/>
              <a:t>10</a:t>
            </a:fld>
            <a:endParaRPr lang="en-GB" dirty="0">
              <a:solidFill>
                <a:prstClr val="white"/>
              </a:solidFill>
            </a:endParaRPr>
          </a:p>
        </p:txBody>
      </p:sp>
      <p:pic>
        <p:nvPicPr>
          <p:cNvPr id="14" name="Picture 13">
            <a:extLst>
              <a:ext uri="{FF2B5EF4-FFF2-40B4-BE49-F238E27FC236}">
                <a16:creationId xmlns:a16="http://schemas.microsoft.com/office/drawing/2014/main" id="{35D71881-8112-3E58-324F-9A1916D12D54}"/>
              </a:ext>
            </a:extLst>
          </p:cNvPr>
          <p:cNvPicPr>
            <a:picLocks noChangeAspect="1"/>
          </p:cNvPicPr>
          <p:nvPr/>
        </p:nvPicPr>
        <p:blipFill>
          <a:blip r:embed="rId2"/>
          <a:srcRect b="4218"/>
          <a:stretch>
            <a:fillRect/>
          </a:stretch>
        </p:blipFill>
        <p:spPr>
          <a:xfrm>
            <a:off x="5635855" y="3326942"/>
            <a:ext cx="6374661" cy="3178628"/>
          </a:xfrm>
          <a:prstGeom prst="rect">
            <a:avLst/>
          </a:prstGeom>
        </p:spPr>
      </p:pic>
      <p:graphicFrame>
        <p:nvGraphicFramePr>
          <p:cNvPr id="15" name="Table 14">
            <a:extLst>
              <a:ext uri="{FF2B5EF4-FFF2-40B4-BE49-F238E27FC236}">
                <a16:creationId xmlns:a16="http://schemas.microsoft.com/office/drawing/2014/main" id="{E7EDB7F8-0F37-35B5-B2BA-852250804468}"/>
              </a:ext>
            </a:extLst>
          </p:cNvPr>
          <p:cNvGraphicFramePr>
            <a:graphicFrameLocks noGrp="1"/>
          </p:cNvGraphicFramePr>
          <p:nvPr>
            <p:extLst>
              <p:ext uri="{D42A27DB-BD31-4B8C-83A1-F6EECF244321}">
                <p14:modId xmlns:p14="http://schemas.microsoft.com/office/powerpoint/2010/main" val="3507758465"/>
              </p:ext>
            </p:extLst>
          </p:nvPr>
        </p:nvGraphicFramePr>
        <p:xfrm>
          <a:off x="983432" y="99410"/>
          <a:ext cx="7463882" cy="712036"/>
        </p:xfrm>
        <a:graphic>
          <a:graphicData uri="http://schemas.openxmlformats.org/drawingml/2006/table">
            <a:tbl>
              <a:tblPr firstRow="1" firstCol="1" bandRow="1">
                <a:tableStyleId>{5C22544A-7EE6-4342-B048-85BDC9FD1C3A}</a:tableStyleId>
              </a:tblPr>
              <a:tblGrid>
                <a:gridCol w="1226788">
                  <a:extLst>
                    <a:ext uri="{9D8B030D-6E8A-4147-A177-3AD203B41FA5}">
                      <a16:colId xmlns:a16="http://schemas.microsoft.com/office/drawing/2014/main" val="2855570010"/>
                    </a:ext>
                  </a:extLst>
                </a:gridCol>
                <a:gridCol w="6237094">
                  <a:extLst>
                    <a:ext uri="{9D8B030D-6E8A-4147-A177-3AD203B41FA5}">
                      <a16:colId xmlns:a16="http://schemas.microsoft.com/office/drawing/2014/main" val="419332229"/>
                    </a:ext>
                  </a:extLst>
                </a:gridCol>
              </a:tblGrid>
              <a:tr h="712036">
                <a:tc>
                  <a:txBody>
                    <a:bodyPr/>
                    <a:lstStyle/>
                    <a:p>
                      <a:pPr>
                        <a:lnSpc>
                          <a:spcPct val="115000"/>
                        </a:lnSpc>
                        <a:spcBef>
                          <a:spcPts val="240"/>
                        </a:spcBef>
                        <a:spcAft>
                          <a:spcPts val="240"/>
                        </a:spcAft>
                        <a:buNone/>
                        <a:tabLst>
                          <a:tab pos="-914400" algn="l"/>
                          <a:tab pos="228600" algn="l"/>
                        </a:tabLst>
                      </a:pPr>
                      <a:r>
                        <a:rPr lang="en-US" sz="1800" spc="-15">
                          <a:effectLst/>
                        </a:rPr>
                        <a:t>D001</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228600" algn="l"/>
                        </a:tabLst>
                      </a:pPr>
                      <a:r>
                        <a:rPr lang="en-US" sz="1800" spc="-15" dirty="0">
                          <a:effectLst/>
                        </a:rPr>
                        <a:t>CARS data on H2 on Magnum-PSI. Build database on passive spectroscopy (OES, MANTIS, CIS) on detaching plasmas. (DIFFER)</a:t>
                      </a:r>
                      <a:endParaRPr lang="en-US" sz="18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958085827"/>
                  </a:ext>
                </a:extLst>
              </a:tr>
            </a:tbl>
          </a:graphicData>
        </a:graphic>
      </p:graphicFrame>
      <p:pic>
        <p:nvPicPr>
          <p:cNvPr id="3" name="Afbeelding 1029">
            <a:extLst>
              <a:ext uri="{FF2B5EF4-FFF2-40B4-BE49-F238E27FC236}">
                <a16:creationId xmlns:a16="http://schemas.microsoft.com/office/drawing/2014/main" id="{6FE2B8A8-2760-C89B-85D5-A67ABBAF2A0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083865" y="99410"/>
            <a:ext cx="902810" cy="888247"/>
          </a:xfrm>
          <a:prstGeom prst="rect">
            <a:avLst/>
          </a:prstGeom>
        </p:spPr>
      </p:pic>
      <p:pic>
        <p:nvPicPr>
          <p:cNvPr id="5" name="Picture 4">
            <a:extLst>
              <a:ext uri="{FF2B5EF4-FFF2-40B4-BE49-F238E27FC236}">
                <a16:creationId xmlns:a16="http://schemas.microsoft.com/office/drawing/2014/main" id="{4BB6D431-D1AD-9F36-B73D-1BF069A022F9}"/>
              </a:ext>
            </a:extLst>
          </p:cNvPr>
          <p:cNvPicPr/>
          <p:nvPr/>
        </p:nvPicPr>
        <p:blipFill rotWithShape="1">
          <a:blip r:embed="rId4" cstate="print">
            <a:extLst>
              <a:ext uri="{28A0092B-C50C-407E-A947-70E740481C1C}">
                <a14:useLocalDpi xmlns:a14="http://schemas.microsoft.com/office/drawing/2010/main" val="0"/>
              </a:ext>
            </a:extLst>
          </a:blip>
          <a:srcRect t="48064"/>
          <a:stretch/>
        </p:blipFill>
        <p:spPr bwMode="auto">
          <a:xfrm>
            <a:off x="5627146" y="1483920"/>
            <a:ext cx="2289107" cy="1734593"/>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7D51FEC4-6872-0677-E129-18C0D9E3DB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8770" y="1232655"/>
            <a:ext cx="3414744" cy="2034000"/>
          </a:xfrm>
          <a:prstGeom prst="rect">
            <a:avLst/>
          </a:prstGeom>
        </p:spPr>
      </p:pic>
      <p:sp>
        <p:nvSpPr>
          <p:cNvPr id="7" name="Text Placeholder 2">
            <a:extLst>
              <a:ext uri="{FF2B5EF4-FFF2-40B4-BE49-F238E27FC236}">
                <a16:creationId xmlns:a16="http://schemas.microsoft.com/office/drawing/2014/main" id="{00169079-7045-CFD7-114A-CF46A99DE5EB}"/>
              </a:ext>
            </a:extLst>
          </p:cNvPr>
          <p:cNvSpPr txBox="1">
            <a:spLocks/>
          </p:cNvSpPr>
          <p:nvPr/>
        </p:nvSpPr>
        <p:spPr>
          <a:xfrm>
            <a:off x="5709320" y="894713"/>
            <a:ext cx="5964194" cy="559959"/>
          </a:xfrm>
          <a:prstGeom prst="rect">
            <a:avLst/>
          </a:prstGeom>
        </p:spPr>
        <p:txBody>
          <a:bodyPr vert="horz" lIns="0" tIns="0" rIns="0" bIns="0" rtlCol="0">
            <a:normAutofit/>
          </a:bodyPr>
          <a:lstStyle>
            <a:lvl1pPr marL="203200" indent="-203200" algn="l" defTabSz="914400" rtl="0" eaLnBrk="1" latinLnBrk="0" hangingPunct="1">
              <a:lnSpc>
                <a:spcPct val="90000"/>
              </a:lnSpc>
              <a:spcBef>
                <a:spcPts val="1000"/>
              </a:spcBef>
              <a:buSzPct val="120000"/>
              <a:buFont typeface="Arial" panose="020B0604020202020204" pitchFamily="34" charset="0"/>
              <a:buChar char="•"/>
              <a:defRPr sz="1800" kern="1200">
                <a:solidFill>
                  <a:schemeClr val="bg2"/>
                </a:solidFill>
                <a:latin typeface="+mn-lt"/>
                <a:ea typeface="+mn-ea"/>
                <a:cs typeface="+mn-cs"/>
              </a:defRPr>
            </a:lvl1pPr>
            <a:lvl2pPr marL="385763" indent="-18573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2pPr>
            <a:lvl3pPr marL="984250" indent="-15398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3pPr>
            <a:lvl4pPr marL="1598613" indent="-16033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4pPr>
            <a:lvl5pPr marL="2209800" indent="-158750"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Font typeface="Arial" panose="020B0604020202020204" pitchFamily="34" charset="0"/>
              <a:buNone/>
            </a:pPr>
            <a:r>
              <a:rPr lang="en-GB" sz="2000" b="1" dirty="0">
                <a:solidFill>
                  <a:schemeClr val="tx1"/>
                </a:solidFill>
              </a:rPr>
              <a:t>CARS: </a:t>
            </a:r>
            <a:r>
              <a:rPr lang="en-GB" sz="2000" dirty="0">
                <a:solidFill>
                  <a:schemeClr val="tx1"/>
                </a:solidFill>
              </a:rPr>
              <a:t>Measure H2 </a:t>
            </a:r>
            <a:r>
              <a:rPr lang="en-GB" sz="2000" b="1" i="1" dirty="0">
                <a:solidFill>
                  <a:schemeClr val="tx1"/>
                </a:solidFill>
              </a:rPr>
              <a:t>molecular</a:t>
            </a:r>
            <a:r>
              <a:rPr lang="en-GB" sz="2000" dirty="0">
                <a:solidFill>
                  <a:schemeClr val="tx1"/>
                </a:solidFill>
              </a:rPr>
              <a:t> </a:t>
            </a:r>
            <a:r>
              <a:rPr lang="en-GB" sz="2000" dirty="0" err="1">
                <a:solidFill>
                  <a:schemeClr val="tx1"/>
                </a:solidFill>
              </a:rPr>
              <a:t>ro-vib</a:t>
            </a:r>
            <a:r>
              <a:rPr lang="en-GB" sz="2000" dirty="0">
                <a:solidFill>
                  <a:schemeClr val="tx1"/>
                </a:solidFill>
              </a:rPr>
              <a:t> densities</a:t>
            </a:r>
          </a:p>
        </p:txBody>
      </p:sp>
      <p:sp>
        <p:nvSpPr>
          <p:cNvPr id="8" name="TextBox 7">
            <a:extLst>
              <a:ext uri="{FF2B5EF4-FFF2-40B4-BE49-F238E27FC236}">
                <a16:creationId xmlns:a16="http://schemas.microsoft.com/office/drawing/2014/main" id="{8546C289-7D6D-A5A1-E9C1-22FE53C4D7AF}"/>
              </a:ext>
            </a:extLst>
          </p:cNvPr>
          <p:cNvSpPr txBox="1"/>
          <p:nvPr/>
        </p:nvSpPr>
        <p:spPr>
          <a:xfrm>
            <a:off x="368628" y="1085442"/>
            <a:ext cx="5027531" cy="5016758"/>
          </a:xfrm>
          <a:prstGeom prst="rect">
            <a:avLst/>
          </a:prstGeom>
          <a:noFill/>
        </p:spPr>
        <p:txBody>
          <a:bodyPr wrap="square" rtlCol="0">
            <a:spAutoFit/>
          </a:bodyPr>
          <a:lstStyle/>
          <a:p>
            <a:pPr algn="l"/>
            <a:r>
              <a:rPr lang="en-US" sz="2000" dirty="0"/>
              <a:t>Active spectroscopy to characterize the neutrals (H/D atoms and molecules)</a:t>
            </a:r>
          </a:p>
          <a:p>
            <a:pPr algn="l"/>
            <a:endParaRPr lang="en-US" sz="2000" dirty="0"/>
          </a:p>
          <a:p>
            <a:pPr algn="l"/>
            <a:r>
              <a:rPr lang="en-US" sz="2000" dirty="0"/>
              <a:t>In 2025:</a:t>
            </a:r>
          </a:p>
          <a:p>
            <a:pPr algn="l"/>
            <a:r>
              <a:rPr lang="en-US" sz="2000" dirty="0"/>
              <a:t>Successful TALIF, but CARS had background issues</a:t>
            </a:r>
          </a:p>
          <a:p>
            <a:pPr algn="l"/>
            <a:endParaRPr lang="en-US" sz="2000" dirty="0"/>
          </a:p>
          <a:p>
            <a:pPr algn="l"/>
            <a:r>
              <a:rPr lang="en-US" sz="2000" dirty="0"/>
              <a:t>2026:</a:t>
            </a:r>
          </a:p>
          <a:p>
            <a:pPr algn="l"/>
            <a:r>
              <a:rPr lang="en-US" sz="2000" dirty="0"/>
              <a:t>CARS in new setup (with in-vacuum filters)</a:t>
            </a:r>
          </a:p>
          <a:p>
            <a:pPr algn="l"/>
            <a:r>
              <a:rPr lang="en-US" sz="2000" b="1" dirty="0" err="1"/>
              <a:t>Succesful</a:t>
            </a:r>
            <a:r>
              <a:rPr lang="en-US" sz="2000" b="1" dirty="0"/>
              <a:t> CARS measurements in January!</a:t>
            </a:r>
          </a:p>
          <a:p>
            <a:pPr algn="l"/>
            <a:endParaRPr lang="en-US" sz="2000" dirty="0"/>
          </a:p>
          <a:p>
            <a:pPr algn="l"/>
            <a:r>
              <a:rPr lang="en-US" sz="2000" dirty="0"/>
              <a:t>Passive spectroscopy to complement the database of detaching plasmas:</a:t>
            </a:r>
          </a:p>
          <a:p>
            <a:pPr marL="342900" indent="-342900" algn="l">
              <a:buFont typeface="Arial" panose="020B0604020202020204" pitchFamily="34" charset="0"/>
              <a:buChar char="•"/>
            </a:pPr>
            <a:r>
              <a:rPr lang="en-US" sz="2000" dirty="0"/>
              <a:t>MANTIS</a:t>
            </a:r>
          </a:p>
          <a:p>
            <a:pPr marL="342900" indent="-342900" algn="l">
              <a:buFont typeface="Arial" panose="020B0604020202020204" pitchFamily="34" charset="0"/>
              <a:buChar char="•"/>
            </a:pPr>
            <a:r>
              <a:rPr lang="en-US" sz="2000" dirty="0"/>
              <a:t>High-res OES</a:t>
            </a:r>
          </a:p>
          <a:p>
            <a:pPr marL="342900" indent="-342900" algn="l">
              <a:buFont typeface="Arial" panose="020B0604020202020204" pitchFamily="34" charset="0"/>
              <a:buChar char="•"/>
            </a:pPr>
            <a:r>
              <a:rPr lang="en-US" sz="2000" dirty="0"/>
              <a:t>CIS (velocities)</a:t>
            </a:r>
          </a:p>
        </p:txBody>
      </p:sp>
    </p:spTree>
    <p:extLst>
      <p:ext uri="{BB962C8B-B14F-4D97-AF65-F5344CB8AC3E}">
        <p14:creationId xmlns:p14="http://schemas.microsoft.com/office/powerpoint/2010/main" val="33704246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EA830-9F91-0006-0004-E423C7C3233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03065DC-8B53-E487-E037-F20AEAFF2D7D}"/>
              </a:ext>
            </a:extLst>
          </p:cNvPr>
          <p:cNvSpPr>
            <a:spLocks noGrp="1"/>
          </p:cNvSpPr>
          <p:nvPr>
            <p:ph type="title"/>
          </p:nvPr>
        </p:nvSpPr>
        <p:spPr/>
        <p:txBody>
          <a:bodyPr/>
          <a:lstStyle/>
          <a:p>
            <a:r>
              <a:rPr lang="de-DE" dirty="0"/>
              <a:t>D002</a:t>
            </a:r>
          </a:p>
        </p:txBody>
      </p:sp>
      <p:graphicFrame>
        <p:nvGraphicFramePr>
          <p:cNvPr id="5" name="Content Placeholder 4">
            <a:extLst>
              <a:ext uri="{FF2B5EF4-FFF2-40B4-BE49-F238E27FC236}">
                <a16:creationId xmlns:a16="http://schemas.microsoft.com/office/drawing/2014/main" id="{C12E69E2-3661-15DB-4A1F-ED124DBB9462}"/>
              </a:ext>
            </a:extLst>
          </p:cNvPr>
          <p:cNvGraphicFramePr>
            <a:graphicFrameLocks noGrp="1"/>
          </p:cNvGraphicFramePr>
          <p:nvPr>
            <p:ph idx="1"/>
            <p:extLst>
              <p:ext uri="{D42A27DB-BD31-4B8C-83A1-F6EECF244321}">
                <p14:modId xmlns:p14="http://schemas.microsoft.com/office/powerpoint/2010/main" val="233556323"/>
              </p:ext>
            </p:extLst>
          </p:nvPr>
        </p:nvGraphicFramePr>
        <p:xfrm>
          <a:off x="983431" y="138086"/>
          <a:ext cx="8151859" cy="612394"/>
        </p:xfrm>
        <a:graphic>
          <a:graphicData uri="http://schemas.openxmlformats.org/drawingml/2006/table">
            <a:tbl>
              <a:tblPr firstRow="1" firstCol="1" bandRow="1">
                <a:tableStyleId>{5C22544A-7EE6-4342-B048-85BDC9FD1C3A}</a:tableStyleId>
              </a:tblPr>
              <a:tblGrid>
                <a:gridCol w="1464083">
                  <a:extLst>
                    <a:ext uri="{9D8B030D-6E8A-4147-A177-3AD203B41FA5}">
                      <a16:colId xmlns:a16="http://schemas.microsoft.com/office/drawing/2014/main" val="1599949849"/>
                    </a:ext>
                  </a:extLst>
                </a:gridCol>
                <a:gridCol w="6687776">
                  <a:extLst>
                    <a:ext uri="{9D8B030D-6E8A-4147-A177-3AD203B41FA5}">
                      <a16:colId xmlns:a16="http://schemas.microsoft.com/office/drawing/2014/main" val="746839677"/>
                    </a:ext>
                  </a:extLst>
                </a:gridCol>
              </a:tblGrid>
              <a:tr h="0">
                <a:tc>
                  <a:txBody>
                    <a:bodyPr/>
                    <a:lstStyle/>
                    <a:p>
                      <a:pPr>
                        <a:lnSpc>
                          <a:spcPct val="115000"/>
                        </a:lnSpc>
                        <a:spcBef>
                          <a:spcPts val="240"/>
                        </a:spcBef>
                        <a:spcAft>
                          <a:spcPts val="240"/>
                        </a:spcAft>
                        <a:buNone/>
                        <a:tabLst>
                          <a:tab pos="-914400" algn="l"/>
                          <a:tab pos="228600" algn="l"/>
                        </a:tabLst>
                      </a:pPr>
                      <a:r>
                        <a:rPr lang="en-US" sz="1800" spc="-15">
                          <a:effectLst/>
                        </a:rPr>
                        <a:t>D002</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buNone/>
                      </a:pPr>
                      <a:r>
                        <a:rPr lang="en-US" sz="1800" spc="-15" dirty="0">
                          <a:effectLst/>
                        </a:rPr>
                        <a:t>Accurate measurements of the VUV Spectra lines in 120-200 nm range. Kinetics analysis based on the Balmer- and Layman lines. (FZJ)</a:t>
                      </a:r>
                      <a:endParaRPr lang="en-US" sz="18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61866445"/>
                  </a:ext>
                </a:extLst>
              </a:tr>
            </a:tbl>
          </a:graphicData>
        </a:graphic>
      </p:graphicFrame>
      <p:sp>
        <p:nvSpPr>
          <p:cNvPr id="4" name="Foliennummernplatzhalter 3">
            <a:extLst>
              <a:ext uri="{FF2B5EF4-FFF2-40B4-BE49-F238E27FC236}">
                <a16:creationId xmlns:a16="http://schemas.microsoft.com/office/drawing/2014/main" id="{D0E47B0B-6295-9FE0-8171-013386706BA1}"/>
              </a:ext>
            </a:extLst>
          </p:cNvPr>
          <p:cNvSpPr>
            <a:spLocks noGrp="1"/>
          </p:cNvSpPr>
          <p:nvPr>
            <p:ph type="sldNum" sz="quarter" idx="12"/>
          </p:nvPr>
        </p:nvSpPr>
        <p:spPr/>
        <p:txBody>
          <a:bodyPr/>
          <a:lstStyle/>
          <a:p>
            <a:fld id="{6A6D9FA1-99C7-4910-8E32-B85D378B0060}" type="slidenum">
              <a:rPr lang="en-GB" smtClean="0">
                <a:solidFill>
                  <a:prstClr val="white"/>
                </a:solidFill>
              </a:rPr>
              <a:pPr/>
              <a:t>11</a:t>
            </a:fld>
            <a:endParaRPr lang="en-GB" dirty="0">
              <a:solidFill>
                <a:prstClr val="white"/>
              </a:solidFill>
            </a:endParaRPr>
          </a:p>
        </p:txBody>
      </p:sp>
      <p:pic>
        <p:nvPicPr>
          <p:cNvPr id="3" name="Grafik 49" descr="Ein Bild, das Schrift, Logo, Text, Grafiken enthält.&#10;&#10;KI-generierte Inhalte können fehlerhaft sein.">
            <a:extLst>
              <a:ext uri="{FF2B5EF4-FFF2-40B4-BE49-F238E27FC236}">
                <a16:creationId xmlns:a16="http://schemas.microsoft.com/office/drawing/2014/main" id="{00814138-3C98-E881-C12F-25CFF75DA2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6636" y="183384"/>
            <a:ext cx="1573454" cy="521798"/>
          </a:xfrm>
          <a:prstGeom prst="rect">
            <a:avLst/>
          </a:prstGeom>
        </p:spPr>
      </p:pic>
      <p:pic>
        <p:nvPicPr>
          <p:cNvPr id="6" name="Grafik 5">
            <a:extLst>
              <a:ext uri="{FF2B5EF4-FFF2-40B4-BE49-F238E27FC236}">
                <a16:creationId xmlns:a16="http://schemas.microsoft.com/office/drawing/2014/main" id="{FA3F29AE-0638-7E76-AFFE-4FF8F524B045}"/>
              </a:ext>
            </a:extLst>
          </p:cNvPr>
          <p:cNvPicPr>
            <a:picLocks noChangeAspect="1"/>
          </p:cNvPicPr>
          <p:nvPr/>
        </p:nvPicPr>
        <p:blipFill>
          <a:blip r:embed="rId3"/>
          <a:stretch>
            <a:fillRect/>
          </a:stretch>
        </p:blipFill>
        <p:spPr>
          <a:xfrm>
            <a:off x="8483416" y="1102028"/>
            <a:ext cx="2870228" cy="2595235"/>
          </a:xfrm>
          <a:prstGeom prst="rect">
            <a:avLst/>
          </a:prstGeom>
        </p:spPr>
      </p:pic>
      <p:sp>
        <p:nvSpPr>
          <p:cNvPr id="7" name="Textfeld 2">
            <a:extLst>
              <a:ext uri="{FF2B5EF4-FFF2-40B4-BE49-F238E27FC236}">
                <a16:creationId xmlns:a16="http://schemas.microsoft.com/office/drawing/2014/main" id="{64DF43FD-9EA5-9608-C1BD-BB211FE4849A}"/>
              </a:ext>
            </a:extLst>
          </p:cNvPr>
          <p:cNvSpPr txBox="1"/>
          <p:nvPr/>
        </p:nvSpPr>
        <p:spPr>
          <a:xfrm>
            <a:off x="8525763" y="720394"/>
            <a:ext cx="3179204" cy="461665"/>
          </a:xfrm>
          <a:prstGeom prst="rect">
            <a:avLst/>
          </a:prstGeom>
          <a:noFill/>
        </p:spPr>
        <p:txBody>
          <a:bodyPr wrap="none" rtlCol="0">
            <a:spAutoFit/>
          </a:bodyPr>
          <a:lstStyle/>
          <a:p>
            <a:pPr algn="l"/>
            <a:r>
              <a:rPr lang="de-DE" sz="2400" b="1" dirty="0" err="1"/>
              <a:t>Example</a:t>
            </a:r>
            <a:r>
              <a:rPr lang="de-DE" sz="2400" b="1" dirty="0"/>
              <a:t> </a:t>
            </a:r>
            <a:r>
              <a:rPr lang="de-DE" sz="2400" b="1" dirty="0" err="1"/>
              <a:t>of</a:t>
            </a:r>
            <a:r>
              <a:rPr lang="de-DE" sz="2400" b="1" dirty="0"/>
              <a:t> </a:t>
            </a:r>
            <a:r>
              <a:rPr lang="de-DE" sz="2400" b="1" dirty="0" err="1"/>
              <a:t>calculations</a:t>
            </a:r>
            <a:endParaRPr lang="de-DE" sz="2400" b="1" dirty="0"/>
          </a:p>
        </p:txBody>
      </p:sp>
      <p:sp>
        <p:nvSpPr>
          <p:cNvPr id="8" name="Textfeld 10">
            <a:extLst>
              <a:ext uri="{FF2B5EF4-FFF2-40B4-BE49-F238E27FC236}">
                <a16:creationId xmlns:a16="http://schemas.microsoft.com/office/drawing/2014/main" id="{237313AA-08B0-AF5C-BD0C-B3C9C6591D0D}"/>
              </a:ext>
            </a:extLst>
          </p:cNvPr>
          <p:cNvSpPr txBox="1"/>
          <p:nvPr/>
        </p:nvSpPr>
        <p:spPr>
          <a:xfrm>
            <a:off x="8643082" y="3544166"/>
            <a:ext cx="3145798" cy="461665"/>
          </a:xfrm>
          <a:prstGeom prst="rect">
            <a:avLst/>
          </a:prstGeom>
          <a:noFill/>
        </p:spPr>
        <p:txBody>
          <a:bodyPr wrap="none" rtlCol="0">
            <a:spAutoFit/>
          </a:bodyPr>
          <a:lstStyle/>
          <a:p>
            <a:pPr algn="l"/>
            <a:r>
              <a:rPr lang="de-DE" sz="2400" b="1" dirty="0" err="1"/>
              <a:t>Measurements</a:t>
            </a:r>
            <a:r>
              <a:rPr lang="de-DE" sz="2400" b="1" dirty="0"/>
              <a:t> at PSI-2</a:t>
            </a:r>
          </a:p>
        </p:txBody>
      </p:sp>
      <p:pic>
        <p:nvPicPr>
          <p:cNvPr id="9" name="Grafik 12">
            <a:extLst>
              <a:ext uri="{FF2B5EF4-FFF2-40B4-BE49-F238E27FC236}">
                <a16:creationId xmlns:a16="http://schemas.microsoft.com/office/drawing/2014/main" id="{40E3EAB7-C269-88B9-2700-FEAD13D75F82}"/>
              </a:ext>
            </a:extLst>
          </p:cNvPr>
          <p:cNvPicPr>
            <a:picLocks noChangeAspect="1"/>
          </p:cNvPicPr>
          <p:nvPr/>
        </p:nvPicPr>
        <p:blipFill>
          <a:blip r:embed="rId4"/>
          <a:stretch>
            <a:fillRect/>
          </a:stretch>
        </p:blipFill>
        <p:spPr>
          <a:xfrm>
            <a:off x="8294739" y="3960533"/>
            <a:ext cx="3555889" cy="2485520"/>
          </a:xfrm>
          <a:prstGeom prst="rect">
            <a:avLst/>
          </a:prstGeom>
        </p:spPr>
      </p:pic>
      <p:sp>
        <p:nvSpPr>
          <p:cNvPr id="10" name="Textfeld 3">
            <a:extLst>
              <a:ext uri="{FF2B5EF4-FFF2-40B4-BE49-F238E27FC236}">
                <a16:creationId xmlns:a16="http://schemas.microsoft.com/office/drawing/2014/main" id="{95F09E73-AE1E-4164-87B2-9B3FC6A0A43F}"/>
              </a:ext>
            </a:extLst>
          </p:cNvPr>
          <p:cNvSpPr txBox="1"/>
          <p:nvPr/>
        </p:nvSpPr>
        <p:spPr>
          <a:xfrm>
            <a:off x="338931" y="1505396"/>
            <a:ext cx="7840608" cy="4678204"/>
          </a:xfrm>
          <a:prstGeom prst="rect">
            <a:avLst/>
          </a:prstGeom>
          <a:noFill/>
        </p:spPr>
        <p:txBody>
          <a:bodyPr wrap="none" rtlCol="0">
            <a:spAutoFit/>
          </a:bodyPr>
          <a:lstStyle/>
          <a:p>
            <a:pPr marL="285750" indent="-285750">
              <a:buFont typeface="Arial" panose="020B0604020202020204" pitchFamily="34" charset="0"/>
              <a:buChar char="•"/>
            </a:pPr>
            <a:r>
              <a:rPr lang="en-US" dirty="0"/>
              <a:t>Initial reaction kinetics analysis of the PSI-2 H/D Plasma using kinetic codes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Absolutely calibrated high resolution measurements of emission of atomic and</a:t>
            </a:r>
            <a:br>
              <a:rPr lang="en-US" dirty="0"/>
            </a:br>
            <a:r>
              <a:rPr lang="en-US" dirty="0"/>
              <a:t>molecular  spectral lines at detached plasma conditions (VIS).</a:t>
            </a:r>
          </a:p>
          <a:p>
            <a:endParaRPr lang="en-US" dirty="0"/>
          </a:p>
          <a:p>
            <a:pPr marL="285750" indent="-285750">
              <a:buFont typeface="Arial" panose="020B0604020202020204" pitchFamily="34" charset="0"/>
              <a:buChar char="•"/>
            </a:pPr>
            <a:r>
              <a:rPr lang="en-US" dirty="0"/>
              <a:t>Isolation of the effect of molecular ions using VIS spectral lines.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Initial evaluation on the possibility to isolate different components in </a:t>
            </a:r>
          </a:p>
          <a:p>
            <a:r>
              <a:rPr lang="en-US" dirty="0"/>
              <a:t>     VUV spectra </a:t>
            </a:r>
          </a:p>
          <a:p>
            <a:endParaRPr lang="en-US" dirty="0"/>
          </a:p>
          <a:p>
            <a:pPr marL="285750" indent="-285750">
              <a:buFont typeface="Arial" panose="020B0604020202020204" pitchFamily="34" charset="0"/>
              <a:buChar char="•"/>
            </a:pPr>
            <a:r>
              <a:rPr lang="en-US" dirty="0"/>
              <a:t>Provide accurate VUV measurements of the L</a:t>
            </a:r>
            <a:r>
              <a:rPr lang="en-US" baseline="-25000" dirty="0">
                <a:sym typeface="Symbol" panose="05050102010706020507" pitchFamily="18" charset="2"/>
              </a:rPr>
              <a:t></a:t>
            </a:r>
            <a:r>
              <a:rPr lang="en-US" dirty="0"/>
              <a:t>-line and possibly L</a:t>
            </a:r>
            <a:r>
              <a:rPr lang="en-US" baseline="-25000" dirty="0">
                <a:sym typeface="Symbol" panose="05050102010706020507" pitchFamily="18" charset="2"/>
              </a:rPr>
              <a:t>β</a:t>
            </a:r>
            <a:r>
              <a:rPr lang="en-US" dirty="0"/>
              <a:t>-line in PSI-2</a:t>
            </a:r>
          </a:p>
          <a:p>
            <a:r>
              <a:rPr lang="en-US" dirty="0"/>
              <a:t>     plasma at different conditions </a:t>
            </a:r>
          </a:p>
          <a:p>
            <a:endParaRPr lang="en-US" dirty="0"/>
          </a:p>
          <a:p>
            <a:pPr marL="285750" indent="-285750">
              <a:buFont typeface="Arial" panose="020B0604020202020204" pitchFamily="34" charset="0"/>
              <a:buChar char="•"/>
            </a:pPr>
            <a:r>
              <a:rPr lang="en-US" dirty="0"/>
              <a:t>Broadband measurements of the VUV molecular bands @ 120- 180 nm </a:t>
            </a:r>
          </a:p>
          <a:p>
            <a:r>
              <a:rPr lang="en-US" dirty="0"/>
              <a:t>      at different conditions and comparison with the kinetic analysis.</a:t>
            </a:r>
            <a:endParaRPr lang="de-DE" dirty="0"/>
          </a:p>
          <a:p>
            <a:pPr algn="l"/>
            <a:endParaRPr lang="de-DE" sz="2800" b="1" dirty="0"/>
          </a:p>
        </p:txBody>
      </p:sp>
    </p:spTree>
    <p:extLst>
      <p:ext uri="{BB962C8B-B14F-4D97-AF65-F5344CB8AC3E}">
        <p14:creationId xmlns:p14="http://schemas.microsoft.com/office/powerpoint/2010/main" val="25023687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EC646-4D44-DF2B-2A8E-EF191573731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63EE344-9B20-939D-BC7A-356B0BC4DB49}"/>
              </a:ext>
            </a:extLst>
          </p:cNvPr>
          <p:cNvSpPr>
            <a:spLocks noGrp="1"/>
          </p:cNvSpPr>
          <p:nvPr>
            <p:ph type="title"/>
          </p:nvPr>
        </p:nvSpPr>
        <p:spPr/>
        <p:txBody>
          <a:bodyPr/>
          <a:lstStyle/>
          <a:p>
            <a:r>
              <a:rPr lang="de-DE" dirty="0"/>
              <a:t>D003</a:t>
            </a:r>
          </a:p>
        </p:txBody>
      </p:sp>
      <p:graphicFrame>
        <p:nvGraphicFramePr>
          <p:cNvPr id="5" name="Content Placeholder 4">
            <a:extLst>
              <a:ext uri="{FF2B5EF4-FFF2-40B4-BE49-F238E27FC236}">
                <a16:creationId xmlns:a16="http://schemas.microsoft.com/office/drawing/2014/main" id="{48B7138C-AA99-AA67-0DB8-1CEEFC1F328C}"/>
              </a:ext>
            </a:extLst>
          </p:cNvPr>
          <p:cNvGraphicFramePr>
            <a:graphicFrameLocks noGrp="1"/>
          </p:cNvGraphicFramePr>
          <p:nvPr>
            <p:ph idx="1"/>
            <p:extLst>
              <p:ext uri="{D42A27DB-BD31-4B8C-83A1-F6EECF244321}">
                <p14:modId xmlns:p14="http://schemas.microsoft.com/office/powerpoint/2010/main" val="1697511162"/>
              </p:ext>
            </p:extLst>
          </p:nvPr>
        </p:nvGraphicFramePr>
        <p:xfrm>
          <a:off x="843891" y="82659"/>
          <a:ext cx="8595998" cy="927862"/>
        </p:xfrm>
        <a:graphic>
          <a:graphicData uri="http://schemas.openxmlformats.org/drawingml/2006/table">
            <a:tbl>
              <a:tblPr firstRow="1" firstCol="1" bandRow="1">
                <a:tableStyleId>{5C22544A-7EE6-4342-B048-85BDC9FD1C3A}</a:tableStyleId>
              </a:tblPr>
              <a:tblGrid>
                <a:gridCol w="1543850">
                  <a:extLst>
                    <a:ext uri="{9D8B030D-6E8A-4147-A177-3AD203B41FA5}">
                      <a16:colId xmlns:a16="http://schemas.microsoft.com/office/drawing/2014/main" val="3615292921"/>
                    </a:ext>
                  </a:extLst>
                </a:gridCol>
                <a:gridCol w="7052148">
                  <a:extLst>
                    <a:ext uri="{9D8B030D-6E8A-4147-A177-3AD203B41FA5}">
                      <a16:colId xmlns:a16="http://schemas.microsoft.com/office/drawing/2014/main" val="3061320195"/>
                    </a:ext>
                  </a:extLst>
                </a:gridCol>
              </a:tblGrid>
              <a:tr h="0">
                <a:tc>
                  <a:txBody>
                    <a:bodyPr/>
                    <a:lstStyle/>
                    <a:p>
                      <a:pPr>
                        <a:lnSpc>
                          <a:spcPct val="115000"/>
                        </a:lnSpc>
                        <a:spcBef>
                          <a:spcPts val="240"/>
                        </a:spcBef>
                        <a:spcAft>
                          <a:spcPts val="240"/>
                        </a:spcAft>
                        <a:buNone/>
                        <a:tabLst>
                          <a:tab pos="-914400" algn="l"/>
                          <a:tab pos="228600" algn="l"/>
                        </a:tabLst>
                      </a:pPr>
                      <a:r>
                        <a:rPr lang="en-US" sz="1800" spc="-15">
                          <a:effectLst/>
                        </a:rPr>
                        <a:t>D003</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buNone/>
                      </a:pPr>
                      <a:r>
                        <a:rPr lang="en-US" sz="1800" dirty="0">
                          <a:effectLst/>
                        </a:rPr>
                        <a:t>Final interpretation of recorded spectroscopy results using spectra simulation and CR modelling with </a:t>
                      </a:r>
                      <a:r>
                        <a:rPr lang="en-US" sz="1800" dirty="0" err="1">
                          <a:effectLst/>
                        </a:rPr>
                        <a:t>Yacora</a:t>
                      </a:r>
                      <a:r>
                        <a:rPr lang="en-US" sz="1800" dirty="0">
                          <a:effectLst/>
                        </a:rPr>
                        <a:t>. Application of VUV system to Magnum-PSI with supplementary OES measurements envisaged. (MPG)</a:t>
                      </a:r>
                      <a:endParaRPr lang="en-US" sz="18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629282314"/>
                  </a:ext>
                </a:extLst>
              </a:tr>
            </a:tbl>
          </a:graphicData>
        </a:graphic>
      </p:graphicFrame>
      <p:sp>
        <p:nvSpPr>
          <p:cNvPr id="4" name="Foliennummernplatzhalter 3">
            <a:extLst>
              <a:ext uri="{FF2B5EF4-FFF2-40B4-BE49-F238E27FC236}">
                <a16:creationId xmlns:a16="http://schemas.microsoft.com/office/drawing/2014/main" id="{1CD39B73-7121-2432-2E4C-1174685EAD23}"/>
              </a:ext>
            </a:extLst>
          </p:cNvPr>
          <p:cNvSpPr>
            <a:spLocks noGrp="1"/>
          </p:cNvSpPr>
          <p:nvPr>
            <p:ph type="sldNum" sz="quarter" idx="12"/>
          </p:nvPr>
        </p:nvSpPr>
        <p:spPr/>
        <p:txBody>
          <a:bodyPr/>
          <a:lstStyle/>
          <a:p>
            <a:fld id="{6A6D9FA1-99C7-4910-8E32-B85D378B0060}" type="slidenum">
              <a:rPr lang="en-GB" smtClean="0">
                <a:solidFill>
                  <a:prstClr val="white"/>
                </a:solidFill>
              </a:rPr>
              <a:pPr/>
              <a:t>12</a:t>
            </a:fld>
            <a:endParaRPr lang="en-GB" dirty="0">
              <a:solidFill>
                <a:prstClr val="white"/>
              </a:solidFill>
            </a:endParaRPr>
          </a:p>
        </p:txBody>
      </p:sp>
      <p:pic>
        <p:nvPicPr>
          <p:cNvPr id="3" name="Picture 2">
            <a:extLst>
              <a:ext uri="{FF2B5EF4-FFF2-40B4-BE49-F238E27FC236}">
                <a16:creationId xmlns:a16="http://schemas.microsoft.com/office/drawing/2014/main" id="{42E5AE2F-239B-B334-DF11-9FEE40ED8921}"/>
              </a:ext>
            </a:extLst>
          </p:cNvPr>
          <p:cNvPicPr>
            <a:picLocks noChangeAspect="1"/>
          </p:cNvPicPr>
          <p:nvPr/>
        </p:nvPicPr>
        <p:blipFill>
          <a:blip r:embed="rId2"/>
          <a:stretch>
            <a:fillRect/>
          </a:stretch>
        </p:blipFill>
        <p:spPr>
          <a:xfrm>
            <a:off x="9672680" y="48930"/>
            <a:ext cx="995319" cy="995319"/>
          </a:xfrm>
          <a:prstGeom prst="rect">
            <a:avLst/>
          </a:prstGeom>
        </p:spPr>
      </p:pic>
      <p:pic>
        <p:nvPicPr>
          <p:cNvPr id="6" name="Grafik 19">
            <a:extLst>
              <a:ext uri="{FF2B5EF4-FFF2-40B4-BE49-F238E27FC236}">
                <a16:creationId xmlns:a16="http://schemas.microsoft.com/office/drawing/2014/main" id="{E41AEAAF-29C4-381C-C1C9-17EC351A0F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09" t="5032" r="13252" b="54344"/>
          <a:stretch/>
        </p:blipFill>
        <p:spPr>
          <a:xfrm>
            <a:off x="10667999" y="192515"/>
            <a:ext cx="1411217" cy="515379"/>
          </a:xfrm>
          <a:prstGeom prst="rect">
            <a:avLst/>
          </a:prstGeom>
        </p:spPr>
      </p:pic>
      <p:sp>
        <p:nvSpPr>
          <p:cNvPr id="15" name="Titel 1">
            <a:extLst>
              <a:ext uri="{FF2B5EF4-FFF2-40B4-BE49-F238E27FC236}">
                <a16:creationId xmlns:a16="http://schemas.microsoft.com/office/drawing/2014/main" id="{B929336A-EA73-FADA-5A9B-22C3E934943B}"/>
              </a:ext>
            </a:extLst>
          </p:cNvPr>
          <p:cNvSpPr txBox="1">
            <a:spLocks/>
          </p:cNvSpPr>
          <p:nvPr/>
        </p:nvSpPr>
        <p:spPr>
          <a:xfrm>
            <a:off x="249129" y="997985"/>
            <a:ext cx="9612984" cy="782638"/>
          </a:xfrm>
          <a:prstGeom prst="rect">
            <a:avLst/>
          </a:prstGeom>
        </p:spPr>
        <p:txBody>
          <a:bodyPr vert="horz" lIns="0" tIns="0" rIns="0" bIns="0" rtlCol="0" anchor="t" anchorCtr="0">
            <a:noAutofit/>
          </a:bodyPr>
          <a:lst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a:lstStyle>
          <a:p>
            <a:pPr marL="0" marR="0" lvl="0" indent="0" algn="l" defTabSz="914400" rtl="0" eaLnBrk="1" fontAlgn="auto" latinLnBrk="0" hangingPunct="1">
              <a:lnSpc>
                <a:spcPts val="2800"/>
              </a:lnSpc>
              <a:spcBef>
                <a:spcPct val="0"/>
              </a:spcBef>
              <a:spcAft>
                <a:spcPts val="1800"/>
              </a:spcAft>
              <a:buClrTx/>
              <a:buSzTx/>
              <a:buFontTx/>
              <a:buNone/>
              <a:tabLst/>
              <a:defRPr/>
            </a:pPr>
            <a:r>
              <a:rPr kumimoji="0" lang="en-US" sz="2500" b="1" i="0" u="none" strike="noStrike" kern="600" cap="none" spc="0" normalizeH="0" baseline="0" noProof="0" dirty="0">
                <a:ln>
                  <a:noFill/>
                </a:ln>
                <a:solidFill>
                  <a:srgbClr val="005555"/>
                </a:solidFill>
                <a:effectLst/>
                <a:uLnTx/>
                <a:uFillTx/>
                <a:latin typeface="Arial" panose="020B0604020202020204"/>
                <a:ea typeface="+mj-ea"/>
                <a:cs typeface="+mj-cs"/>
              </a:rPr>
              <a:t>Spectroscopy at Magnum-PSI</a:t>
            </a:r>
            <a:br>
              <a:rPr kumimoji="0" lang="en-DE" sz="2500" b="1" i="0" u="none" strike="noStrike" kern="600" cap="none" spc="0" normalizeH="0" baseline="0" noProof="0" dirty="0">
                <a:ln>
                  <a:noFill/>
                </a:ln>
                <a:solidFill>
                  <a:srgbClr val="005555"/>
                </a:solidFill>
                <a:effectLst/>
                <a:uLnTx/>
                <a:uFillTx/>
                <a:latin typeface="Arial" panose="020B0604020202020204"/>
                <a:ea typeface="+mj-ea"/>
                <a:cs typeface="+mj-cs"/>
              </a:rPr>
            </a:br>
            <a:endParaRPr kumimoji="0" lang="en-DE" sz="2500" b="1" i="0" u="none" strike="noStrike" kern="600" cap="none" spc="0" normalizeH="0" baseline="0" noProof="0" dirty="0">
              <a:ln>
                <a:noFill/>
              </a:ln>
              <a:solidFill>
                <a:srgbClr val="005555"/>
              </a:solidFill>
              <a:effectLst/>
              <a:uLnTx/>
              <a:uFillTx/>
              <a:latin typeface="Arial" panose="020B0604020202020204"/>
              <a:ea typeface="+mj-ea"/>
              <a:cs typeface="+mj-cs"/>
            </a:endParaRPr>
          </a:p>
        </p:txBody>
      </p:sp>
      <p:sp>
        <p:nvSpPr>
          <p:cNvPr id="16" name="Textfeld 4">
            <a:extLst>
              <a:ext uri="{FF2B5EF4-FFF2-40B4-BE49-F238E27FC236}">
                <a16:creationId xmlns:a16="http://schemas.microsoft.com/office/drawing/2014/main" id="{E850D568-E864-B814-49EB-589C3DA56F6B}"/>
              </a:ext>
            </a:extLst>
          </p:cNvPr>
          <p:cNvSpPr txBox="1"/>
          <p:nvPr/>
        </p:nvSpPr>
        <p:spPr>
          <a:xfrm>
            <a:off x="145694" y="1389304"/>
            <a:ext cx="6463625" cy="4438074"/>
          </a:xfrm>
          <a:prstGeom prst="rect">
            <a:avLst/>
          </a:prstGeom>
          <a:noFill/>
          <a:ln w="12700">
            <a:noFill/>
          </a:ln>
        </p:spPr>
        <p:txBody>
          <a:bodyPr wrap="square" rtlCol="0">
            <a:spAutoFit/>
          </a:bodyPr>
          <a:lstStyle/>
          <a:p>
            <a:pPr defTabSz="457200">
              <a:lnSpc>
                <a:spcPct val="113000"/>
              </a:lnSpc>
            </a:pPr>
            <a:r>
              <a:rPr lang="en-US" sz="1600" b="1" dirty="0">
                <a:solidFill>
                  <a:srgbClr val="EF7C00"/>
                </a:solidFill>
                <a:latin typeface="Arial" panose="020B0604020202020204"/>
                <a:cs typeface="Arial" panose="020B0604020202020204" pitchFamily="34" charset="0"/>
              </a:rPr>
              <a:t>Final interpretation of recorded spectroscopy results using spectra simulation and CR modelling with </a:t>
            </a:r>
            <a:r>
              <a:rPr lang="en-US" sz="1600" b="1" dirty="0" err="1">
                <a:solidFill>
                  <a:srgbClr val="EF7C00"/>
                </a:solidFill>
                <a:latin typeface="Arial" panose="020B0604020202020204"/>
                <a:cs typeface="Arial" panose="020B0604020202020204" pitchFamily="34" charset="0"/>
              </a:rPr>
              <a:t>Yacora</a:t>
            </a:r>
            <a:r>
              <a:rPr lang="en-US" sz="1600" b="1" dirty="0">
                <a:solidFill>
                  <a:srgbClr val="EF7C00"/>
                </a:solidFill>
                <a:latin typeface="Arial" panose="020B0604020202020204"/>
                <a:cs typeface="Arial" panose="020B0604020202020204" pitchFamily="34" charset="0"/>
              </a:rPr>
              <a:t>.</a:t>
            </a:r>
            <a:br>
              <a:rPr lang="en-US" sz="1600" b="1" dirty="0">
                <a:solidFill>
                  <a:srgbClr val="EF7C00"/>
                </a:solidFill>
                <a:latin typeface="Arial" panose="020B0604020202020204"/>
                <a:cs typeface="Arial" panose="020B0604020202020204" pitchFamily="34" charset="0"/>
              </a:rPr>
            </a:br>
            <a:r>
              <a:rPr lang="en-GB" altLang="en-US" sz="1600" dirty="0">
                <a:solidFill>
                  <a:srgbClr val="000000"/>
                </a:solidFill>
                <a:latin typeface="Arial" panose="020B0604020202020204"/>
                <a:cs typeface="Arial" panose="020B0604020202020204" pitchFamily="34" charset="0"/>
              </a:rPr>
              <a:t>Interpreting VIS measurements using CR modelling based on </a:t>
            </a:r>
            <a:r>
              <a:rPr lang="en-GB" altLang="en-US" sz="1600" dirty="0" err="1">
                <a:solidFill>
                  <a:srgbClr val="000000"/>
                </a:solidFill>
                <a:latin typeface="Arial" panose="020B0604020202020204"/>
                <a:cs typeface="Arial" panose="020B0604020202020204" pitchFamily="34" charset="0"/>
              </a:rPr>
              <a:t>Yacora</a:t>
            </a:r>
            <a:r>
              <a:rPr lang="en-GB" altLang="en-US" sz="1600" dirty="0">
                <a:solidFill>
                  <a:srgbClr val="000000"/>
                </a:solidFill>
                <a:latin typeface="Arial" panose="020B0604020202020204"/>
                <a:cs typeface="Arial" panose="020B0604020202020204" pitchFamily="34" charset="0"/>
              </a:rPr>
              <a:t>:</a:t>
            </a:r>
            <a:br>
              <a:rPr lang="en-GB" altLang="en-US" sz="1600" dirty="0">
                <a:solidFill>
                  <a:srgbClr val="000000"/>
                </a:solidFill>
                <a:latin typeface="Arial" panose="020B0604020202020204"/>
                <a:cs typeface="Arial" panose="020B0604020202020204" pitchFamily="34" charset="0"/>
              </a:rPr>
            </a:br>
            <a:r>
              <a:rPr lang="en-GB" altLang="en-US" sz="1600" dirty="0">
                <a:solidFill>
                  <a:srgbClr val="000000"/>
                </a:solidFill>
                <a:latin typeface="Arial" panose="020B0604020202020204"/>
                <a:cs typeface="Arial" panose="020B0604020202020204" pitchFamily="34" charset="0"/>
              </a:rPr>
              <a:t>Including atomic Balmer lines and molecular Fulcher band.</a:t>
            </a:r>
          </a:p>
          <a:p>
            <a:pPr defTabSz="457200">
              <a:lnSpc>
                <a:spcPct val="113000"/>
              </a:lnSpc>
            </a:pPr>
            <a:endParaRPr lang="en-GB" altLang="en-US" sz="1600" b="1" dirty="0">
              <a:solidFill>
                <a:srgbClr val="0070C0"/>
              </a:solidFill>
              <a:latin typeface="Arial" panose="020B0604020202020204"/>
              <a:cs typeface="Arial" panose="020B0604020202020204" pitchFamily="34" charset="0"/>
            </a:endParaRPr>
          </a:p>
          <a:p>
            <a:pPr defTabSz="457200"/>
            <a:r>
              <a:rPr lang="en-US" sz="1600" b="1" dirty="0">
                <a:solidFill>
                  <a:srgbClr val="EF7C00"/>
                </a:solidFill>
                <a:latin typeface="Arial" panose="020B0604020202020204"/>
                <a:cs typeface="Arial" panose="020B0604020202020204" pitchFamily="34" charset="0"/>
              </a:rPr>
              <a:t>Application of VUV system to Magnum-PSI with supplementary OES measurements envisaged.</a:t>
            </a:r>
          </a:p>
          <a:p>
            <a:pPr marL="285750" indent="-285750" defTabSz="457200">
              <a:buFont typeface="Arial" panose="020B0604020202020204" pitchFamily="34" charset="0"/>
              <a:buChar char="•"/>
            </a:pPr>
            <a:r>
              <a:rPr lang="en-GB" altLang="en-US" sz="1600" dirty="0">
                <a:solidFill>
                  <a:srgbClr val="000000"/>
                </a:solidFill>
                <a:latin typeface="Arial" panose="020B0604020202020204"/>
                <a:cs typeface="Arial" panose="020B0604020202020204" pitchFamily="34" charset="0"/>
              </a:rPr>
              <a:t>VUV mini-spectrometer</a:t>
            </a:r>
            <a:br>
              <a:rPr lang="en-GB" altLang="en-US" sz="1600" dirty="0">
                <a:solidFill>
                  <a:srgbClr val="000000"/>
                </a:solidFill>
                <a:latin typeface="Arial" panose="020B0604020202020204"/>
                <a:cs typeface="Arial" panose="020B0604020202020204" pitchFamily="34" charset="0"/>
              </a:rPr>
            </a:br>
            <a:r>
              <a:rPr lang="en-GB" altLang="en-US" sz="1600" dirty="0">
                <a:solidFill>
                  <a:srgbClr val="000000"/>
                </a:solidFill>
                <a:latin typeface="Arial" panose="020B0604020202020204"/>
                <a:cs typeface="Arial" panose="020B0604020202020204" pitchFamily="34" charset="0"/>
              </a:rPr>
              <a:t>Ly-</a:t>
            </a:r>
            <a:r>
              <a:rPr lang="en-GB" altLang="en-US" sz="1600" dirty="0">
                <a:solidFill>
                  <a:srgbClr val="000000"/>
                </a:solidFill>
                <a:latin typeface="Symbol" panose="05050102010706020507" pitchFamily="18" charset="2"/>
                <a:cs typeface="Arial" panose="020B0604020202020204" pitchFamily="34" charset="0"/>
              </a:rPr>
              <a:t>a, </a:t>
            </a:r>
            <a:r>
              <a:rPr lang="en-GB" altLang="en-US" sz="1600" dirty="0">
                <a:solidFill>
                  <a:srgbClr val="000000"/>
                </a:solidFill>
                <a:latin typeface="Arial" panose="020B0604020202020204"/>
                <a:cs typeface="Arial" panose="020B0604020202020204" pitchFamily="34" charset="0"/>
              </a:rPr>
              <a:t>Lyman band and continuum observable.</a:t>
            </a:r>
          </a:p>
          <a:p>
            <a:pPr marL="285750" indent="-285750" defTabSz="457200">
              <a:buFont typeface="Arial" panose="020B0604020202020204" pitchFamily="34" charset="0"/>
              <a:buChar char="•"/>
            </a:pPr>
            <a:r>
              <a:rPr lang="en-GB" altLang="en-US" sz="1600" dirty="0">
                <a:solidFill>
                  <a:srgbClr val="000000"/>
                </a:solidFill>
                <a:latin typeface="Arial" panose="020B0604020202020204"/>
                <a:cs typeface="Arial" panose="020B0604020202020204" pitchFamily="34" charset="0"/>
              </a:rPr>
              <a:t>Option to use a VUV diode system for measurements down to below 113 nm.</a:t>
            </a:r>
          </a:p>
          <a:p>
            <a:pPr marL="285750" indent="-285750" defTabSz="457200">
              <a:buFont typeface="Wingdings" panose="05000000000000000000" pitchFamily="2" charset="2"/>
              <a:buChar char="à"/>
            </a:pPr>
            <a:r>
              <a:rPr lang="en-GB" altLang="en-US" sz="1600" dirty="0">
                <a:solidFill>
                  <a:srgbClr val="000000"/>
                </a:solidFill>
                <a:latin typeface="Arial" panose="020B0604020202020204"/>
                <a:cs typeface="Arial" panose="020B0604020202020204" pitchFamily="34" charset="0"/>
              </a:rPr>
              <a:t>VUV spectroscopy setup successfully tested at UPP in 2025.</a:t>
            </a:r>
          </a:p>
          <a:p>
            <a:pPr marL="285750" indent="-285750" defTabSz="457200">
              <a:buFont typeface="Wingdings" panose="05000000000000000000" pitchFamily="2" charset="2"/>
              <a:buChar char="à"/>
            </a:pPr>
            <a:endParaRPr lang="en-GB" altLang="en-US" sz="1600" dirty="0">
              <a:solidFill>
                <a:srgbClr val="000000"/>
              </a:solidFill>
              <a:latin typeface="Arial" panose="020B0604020202020204"/>
              <a:cs typeface="Arial" panose="020B0604020202020204" pitchFamily="34" charset="0"/>
            </a:endParaRPr>
          </a:p>
          <a:p>
            <a:pPr marL="285750" indent="-285750" defTabSz="457200">
              <a:buFont typeface="Wingdings" panose="05000000000000000000" pitchFamily="2" charset="2"/>
              <a:buChar char="à"/>
            </a:pPr>
            <a:endParaRPr lang="en-GB" altLang="en-US" sz="1600" dirty="0">
              <a:solidFill>
                <a:srgbClr val="000000"/>
              </a:solidFill>
              <a:latin typeface="Arial" panose="020B0604020202020204"/>
              <a:cs typeface="Arial" panose="020B0604020202020204" pitchFamily="34" charset="0"/>
            </a:endParaRPr>
          </a:p>
          <a:p>
            <a:pPr marL="285750" indent="-285750" defTabSz="457200">
              <a:buFont typeface="Wingdings" panose="05000000000000000000" pitchFamily="2" charset="2"/>
              <a:buChar char="à"/>
            </a:pPr>
            <a:endParaRPr lang="en-GB" altLang="en-US" sz="1600" dirty="0">
              <a:solidFill>
                <a:srgbClr val="000000"/>
              </a:solidFill>
              <a:latin typeface="Arial" panose="020B0604020202020204"/>
              <a:cs typeface="Arial" panose="020B0604020202020204" pitchFamily="34" charset="0"/>
            </a:endParaRPr>
          </a:p>
          <a:p>
            <a:pPr marL="285750" indent="-285750" defTabSz="457200">
              <a:buFont typeface="Wingdings" panose="05000000000000000000" pitchFamily="2" charset="2"/>
              <a:buChar char="à"/>
            </a:pPr>
            <a:endParaRPr lang="en-GB" altLang="en-US" sz="1600" dirty="0">
              <a:solidFill>
                <a:srgbClr val="000000"/>
              </a:solidFill>
              <a:latin typeface="Arial" panose="020B0604020202020204"/>
              <a:cs typeface="Arial" panose="020B0604020202020204" pitchFamily="34" charset="0"/>
            </a:endParaRPr>
          </a:p>
          <a:p>
            <a:pPr defTabSz="457200"/>
            <a:r>
              <a:rPr lang="en-GB" altLang="en-US" sz="1600" b="1" dirty="0">
                <a:solidFill>
                  <a:srgbClr val="EF7C00"/>
                </a:solidFill>
                <a:latin typeface="Arial" panose="020B0604020202020204"/>
                <a:cs typeface="Arial" panose="020B0604020202020204" pitchFamily="34" charset="0"/>
              </a:rPr>
              <a:t>In 2027: </a:t>
            </a:r>
            <a:r>
              <a:rPr lang="en-US" altLang="en-US" sz="1600" b="1" dirty="0">
                <a:solidFill>
                  <a:srgbClr val="EF7C00"/>
                </a:solidFill>
                <a:latin typeface="Arial" panose="020B0604020202020204"/>
                <a:cs typeface="Arial" panose="020B0604020202020204" pitchFamily="34" charset="0"/>
              </a:rPr>
              <a:t>Development of CR model for D</a:t>
            </a:r>
            <a:r>
              <a:rPr lang="en-US" altLang="en-US" sz="1600" b="1" baseline="-25000" dirty="0">
                <a:solidFill>
                  <a:srgbClr val="EF7C00"/>
                </a:solidFill>
                <a:latin typeface="Arial" panose="020B0604020202020204"/>
                <a:cs typeface="Arial" panose="020B0604020202020204" pitchFamily="34" charset="0"/>
              </a:rPr>
              <a:t>2</a:t>
            </a:r>
            <a:endParaRPr lang="en-GB" altLang="en-US" sz="1600" b="1" baseline="-25000" dirty="0">
              <a:solidFill>
                <a:srgbClr val="EF7C00"/>
              </a:solidFill>
              <a:latin typeface="Arial" panose="020B0604020202020204"/>
              <a:cs typeface="Arial" panose="020B0604020202020204" pitchFamily="34" charset="0"/>
            </a:endParaRPr>
          </a:p>
        </p:txBody>
      </p:sp>
      <p:sp>
        <p:nvSpPr>
          <p:cNvPr id="17" name="Textfeld 12">
            <a:extLst>
              <a:ext uri="{FF2B5EF4-FFF2-40B4-BE49-F238E27FC236}">
                <a16:creationId xmlns:a16="http://schemas.microsoft.com/office/drawing/2014/main" id="{1AB17C8D-72C8-2CDE-8D30-23A1EABA0F54}"/>
              </a:ext>
            </a:extLst>
          </p:cNvPr>
          <p:cNvSpPr txBox="1"/>
          <p:nvPr/>
        </p:nvSpPr>
        <p:spPr>
          <a:xfrm>
            <a:off x="6894944" y="1070893"/>
            <a:ext cx="4937016" cy="268022"/>
          </a:xfrm>
          <a:prstGeom prst="rect">
            <a:avLst/>
          </a:prstGeom>
          <a:noFill/>
        </p:spPr>
        <p:txBody>
          <a:bodyPr wrap="square" lIns="0" tIns="0" rIns="0" bIns="0" rtlCol="0" anchor="t" anchorCtr="0">
            <a:spAutoFit/>
          </a:bodyPr>
          <a:lstStyle/>
          <a:p>
            <a:pPr>
              <a:lnSpc>
                <a:spcPts val="2300"/>
              </a:lnSpc>
              <a:spcBef>
                <a:spcPts val="1000"/>
              </a:spcBef>
              <a:defRPr/>
            </a:pPr>
            <a:r>
              <a:rPr lang="en-US" sz="1600" b="1" kern="600" spc="40" dirty="0">
                <a:solidFill>
                  <a:srgbClr val="006C66"/>
                </a:solidFill>
                <a:latin typeface="Arial" panose="020B0604020202020204"/>
                <a:sym typeface="Wingdings" panose="05000000000000000000" pitchFamily="2" charset="2"/>
              </a:rPr>
              <a:t>Fulcher-</a:t>
            </a:r>
            <a:r>
              <a:rPr lang="el-GR" sz="1600" b="1" kern="600" spc="40" dirty="0">
                <a:solidFill>
                  <a:srgbClr val="006C66"/>
                </a:solidFill>
                <a:latin typeface="Arial" panose="020B0604020202020204" pitchFamily="34" charset="0"/>
                <a:cs typeface="Arial" panose="020B0604020202020204" pitchFamily="34" charset="0"/>
                <a:sym typeface="Wingdings" panose="05000000000000000000" pitchFamily="2" charset="2"/>
              </a:rPr>
              <a:t>α</a:t>
            </a:r>
            <a:r>
              <a:rPr lang="en-US" sz="1600" b="1" kern="600" spc="40" dirty="0">
                <a:solidFill>
                  <a:srgbClr val="006C66"/>
                </a:solidFill>
                <a:latin typeface="Arial" panose="020B0604020202020204" pitchFamily="34" charset="0"/>
                <a:cs typeface="Arial" panose="020B0604020202020204" pitchFamily="34" charset="0"/>
                <a:sym typeface="Wingdings" panose="05000000000000000000" pitchFamily="2" charset="2"/>
              </a:rPr>
              <a:t> band emission from d</a:t>
            </a:r>
            <a:r>
              <a:rPr lang="en-US" sz="1600" b="1" kern="600" spc="40" baseline="30000" dirty="0">
                <a:solidFill>
                  <a:srgbClr val="006C66"/>
                </a:solidFill>
                <a:latin typeface="Arial" panose="020B0604020202020204" pitchFamily="34" charset="0"/>
                <a:cs typeface="Arial" panose="020B0604020202020204" pitchFamily="34" charset="0"/>
                <a:sym typeface="Wingdings" panose="05000000000000000000" pitchFamily="2" charset="2"/>
              </a:rPr>
              <a:t>3</a:t>
            </a:r>
            <a:r>
              <a:rPr lang="en-US" sz="1600" b="1" kern="600" spc="40" dirty="0">
                <a:solidFill>
                  <a:srgbClr val="006C66"/>
                </a:solidFill>
                <a:latin typeface="Arial" panose="020B0604020202020204" pitchFamily="34" charset="0"/>
                <a:cs typeface="Arial" panose="020B0604020202020204" pitchFamily="34" charset="0"/>
                <a:sym typeface="Wingdings" panose="05000000000000000000" pitchFamily="2" charset="2"/>
              </a:rPr>
              <a:t>(</a:t>
            </a:r>
            <a:r>
              <a:rPr lang="en-US" sz="1600" b="1" kern="600" spc="40" dirty="0" err="1">
                <a:solidFill>
                  <a:srgbClr val="006C66"/>
                </a:solidFill>
                <a:latin typeface="Arial" panose="020B0604020202020204" pitchFamily="34" charset="0"/>
                <a:cs typeface="Arial" panose="020B0604020202020204" pitchFamily="34" charset="0"/>
                <a:sym typeface="Wingdings" panose="05000000000000000000" pitchFamily="2" charset="2"/>
              </a:rPr>
              <a:t>v,N</a:t>
            </a:r>
            <a:r>
              <a:rPr lang="en-US" sz="1600" b="1" kern="600" spc="40" dirty="0">
                <a:solidFill>
                  <a:srgbClr val="006C66"/>
                </a:solidFill>
                <a:latin typeface="Arial" panose="020B0604020202020204" pitchFamily="34" charset="0"/>
                <a:cs typeface="Arial" panose="020B0604020202020204" pitchFamily="34" charset="0"/>
                <a:sym typeface="Wingdings" panose="05000000000000000000" pitchFamily="2" charset="2"/>
              </a:rPr>
              <a:t>)  a</a:t>
            </a:r>
            <a:r>
              <a:rPr lang="en-US" sz="1600" b="1" kern="600" spc="40" baseline="30000" dirty="0">
                <a:solidFill>
                  <a:srgbClr val="006C66"/>
                </a:solidFill>
                <a:latin typeface="Arial" panose="020B0604020202020204" pitchFamily="34" charset="0"/>
                <a:cs typeface="Arial" panose="020B0604020202020204" pitchFamily="34" charset="0"/>
                <a:sym typeface="Wingdings" panose="05000000000000000000" pitchFamily="2" charset="2"/>
              </a:rPr>
              <a:t>3</a:t>
            </a:r>
            <a:r>
              <a:rPr lang="en-US" sz="1600" b="1" kern="600" spc="40" dirty="0">
                <a:solidFill>
                  <a:srgbClr val="006C66"/>
                </a:solidFill>
                <a:latin typeface="Arial" panose="020B0604020202020204" pitchFamily="34" charset="0"/>
                <a:cs typeface="Arial" panose="020B0604020202020204" pitchFamily="34" charset="0"/>
                <a:sym typeface="Wingdings" panose="05000000000000000000" pitchFamily="2" charset="2"/>
              </a:rPr>
              <a:t>(</a:t>
            </a:r>
            <a:r>
              <a:rPr lang="en-US" sz="1600" b="1" kern="600" spc="40" dirty="0" err="1">
                <a:solidFill>
                  <a:srgbClr val="006C66"/>
                </a:solidFill>
                <a:latin typeface="Arial" panose="020B0604020202020204" pitchFamily="34" charset="0"/>
                <a:cs typeface="Arial" panose="020B0604020202020204" pitchFamily="34" charset="0"/>
                <a:sym typeface="Wingdings" panose="05000000000000000000" pitchFamily="2" charset="2"/>
              </a:rPr>
              <a:t>v,N</a:t>
            </a:r>
            <a:r>
              <a:rPr lang="en-US" sz="1600" b="1" kern="600" spc="40" dirty="0">
                <a:solidFill>
                  <a:srgbClr val="006C66"/>
                </a:solidFill>
                <a:latin typeface="Arial" panose="020B0604020202020204" pitchFamily="34" charset="0"/>
                <a:cs typeface="Arial" panose="020B0604020202020204" pitchFamily="34" charset="0"/>
                <a:sym typeface="Wingdings" panose="05000000000000000000" pitchFamily="2" charset="2"/>
              </a:rPr>
              <a:t>)</a:t>
            </a:r>
            <a:endParaRPr lang="en-US" sz="1600" b="1" kern="600" spc="40" dirty="0">
              <a:solidFill>
                <a:srgbClr val="006C66"/>
              </a:solidFill>
              <a:latin typeface="Arial" panose="020B0604020202020204"/>
              <a:sym typeface="Wingdings" panose="05000000000000000000" pitchFamily="2" charset="2"/>
            </a:endParaRPr>
          </a:p>
        </p:txBody>
      </p:sp>
      <p:pic>
        <p:nvPicPr>
          <p:cNvPr id="18" name="Grafik 13">
            <a:extLst>
              <a:ext uri="{FF2B5EF4-FFF2-40B4-BE49-F238E27FC236}">
                <a16:creationId xmlns:a16="http://schemas.microsoft.com/office/drawing/2014/main" id="{33618B80-65EA-C710-E096-CE5CE9264677}"/>
              </a:ext>
            </a:extLst>
          </p:cNvPr>
          <p:cNvPicPr>
            <a:picLocks noChangeAspect="1"/>
          </p:cNvPicPr>
          <p:nvPr/>
        </p:nvPicPr>
        <p:blipFill rotWithShape="1">
          <a:blip r:embed="rId4"/>
          <a:srcRect l="1664" t="898" r="1118" b="1524"/>
          <a:stretch/>
        </p:blipFill>
        <p:spPr>
          <a:xfrm>
            <a:off x="7666992" y="4208660"/>
            <a:ext cx="1592491" cy="1893313"/>
          </a:xfrm>
          <a:prstGeom prst="rect">
            <a:avLst/>
          </a:prstGeom>
        </p:spPr>
      </p:pic>
      <p:sp>
        <p:nvSpPr>
          <p:cNvPr id="19" name="Textfeld 14">
            <a:extLst>
              <a:ext uri="{FF2B5EF4-FFF2-40B4-BE49-F238E27FC236}">
                <a16:creationId xmlns:a16="http://schemas.microsoft.com/office/drawing/2014/main" id="{2A44DCD8-0D3B-DB39-EA99-56745A0F33DF}"/>
              </a:ext>
            </a:extLst>
          </p:cNvPr>
          <p:cNvSpPr txBox="1"/>
          <p:nvPr/>
        </p:nvSpPr>
        <p:spPr bwMode="auto">
          <a:xfrm>
            <a:off x="7068695" y="3851420"/>
            <a:ext cx="2736647" cy="369332"/>
          </a:xfrm>
          <a:prstGeom prst="rect">
            <a:avLst/>
          </a:prstGeom>
          <a:noFill/>
        </p:spPr>
        <p:txBody>
          <a:bodyPr wrap="none" rtlCol="0">
            <a:spAutoFit/>
          </a:bodyPr>
          <a:lstStyle/>
          <a:p>
            <a:pPr defTabSz="457200"/>
            <a:r>
              <a:rPr lang="en-GB" b="1" dirty="0">
                <a:solidFill>
                  <a:srgbClr val="006C66"/>
                </a:solidFill>
                <a:latin typeface="Arial" panose="020B0604020202020204"/>
              </a:rPr>
              <a:t>VUV mini-spectrometer</a:t>
            </a:r>
          </a:p>
        </p:txBody>
      </p:sp>
      <p:pic>
        <p:nvPicPr>
          <p:cNvPr id="20" name="Grafik 15">
            <a:extLst>
              <a:ext uri="{FF2B5EF4-FFF2-40B4-BE49-F238E27FC236}">
                <a16:creationId xmlns:a16="http://schemas.microsoft.com/office/drawing/2014/main" id="{8762B201-46F5-78F9-BE86-124DE4B5E27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l="21308" t="6669" r="9416" b="1881"/>
          <a:stretch/>
        </p:blipFill>
        <p:spPr>
          <a:xfrm>
            <a:off x="10032297" y="4535116"/>
            <a:ext cx="1843174" cy="1368636"/>
          </a:xfrm>
          <a:prstGeom prst="rect">
            <a:avLst/>
          </a:prstGeom>
          <a:solidFill>
            <a:srgbClr val="FFFFFF">
              <a:shade val="85000"/>
            </a:srgbClr>
          </a:solidFill>
          <a:ln w="88900" cap="sq">
            <a:noFill/>
            <a:miter lim="800000"/>
          </a:ln>
          <a:effectLst/>
        </p:spPr>
      </p:pic>
      <p:sp>
        <p:nvSpPr>
          <p:cNvPr id="21" name="Textfeld 16">
            <a:extLst>
              <a:ext uri="{FF2B5EF4-FFF2-40B4-BE49-F238E27FC236}">
                <a16:creationId xmlns:a16="http://schemas.microsoft.com/office/drawing/2014/main" id="{555041BC-26CF-0B52-44DF-3319097E1E10}"/>
              </a:ext>
            </a:extLst>
          </p:cNvPr>
          <p:cNvSpPr txBox="1"/>
          <p:nvPr/>
        </p:nvSpPr>
        <p:spPr bwMode="auto">
          <a:xfrm>
            <a:off x="9848268" y="4113781"/>
            <a:ext cx="2198038" cy="369332"/>
          </a:xfrm>
          <a:prstGeom prst="rect">
            <a:avLst/>
          </a:prstGeom>
          <a:noFill/>
        </p:spPr>
        <p:txBody>
          <a:bodyPr wrap="none" rtlCol="0">
            <a:spAutoFit/>
          </a:bodyPr>
          <a:lstStyle/>
          <a:p>
            <a:pPr defTabSz="457200"/>
            <a:r>
              <a:rPr lang="en-GB" b="1" dirty="0">
                <a:solidFill>
                  <a:srgbClr val="006C66"/>
                </a:solidFill>
                <a:latin typeface="Arial" panose="020B0604020202020204"/>
              </a:rPr>
              <a:t>VUV diode system</a:t>
            </a:r>
          </a:p>
        </p:txBody>
      </p:sp>
      <p:pic>
        <p:nvPicPr>
          <p:cNvPr id="22" name="Grafik 17">
            <a:extLst>
              <a:ext uri="{FF2B5EF4-FFF2-40B4-BE49-F238E27FC236}">
                <a16:creationId xmlns:a16="http://schemas.microsoft.com/office/drawing/2014/main" id="{D357EDAB-941F-56E6-C6E6-29986780F40B}"/>
              </a:ext>
            </a:extLst>
          </p:cNvPr>
          <p:cNvPicPr>
            <a:picLocks noChangeAspect="1"/>
          </p:cNvPicPr>
          <p:nvPr/>
        </p:nvPicPr>
        <p:blipFill>
          <a:blip r:embed="rId7"/>
          <a:stretch>
            <a:fillRect/>
          </a:stretch>
        </p:blipFill>
        <p:spPr>
          <a:xfrm>
            <a:off x="6960859" y="1360613"/>
            <a:ext cx="4690955" cy="2498400"/>
          </a:xfrm>
          <a:prstGeom prst="rect">
            <a:avLst/>
          </a:prstGeom>
        </p:spPr>
      </p:pic>
      <p:pic>
        <p:nvPicPr>
          <p:cNvPr id="25" name="Picture 24">
            <a:extLst>
              <a:ext uri="{FF2B5EF4-FFF2-40B4-BE49-F238E27FC236}">
                <a16:creationId xmlns:a16="http://schemas.microsoft.com/office/drawing/2014/main" id="{D0089CF8-D74E-96A4-36D4-D2058C7F6053}"/>
              </a:ext>
            </a:extLst>
          </p:cNvPr>
          <p:cNvPicPr>
            <a:picLocks noChangeAspect="1"/>
          </p:cNvPicPr>
          <p:nvPr/>
        </p:nvPicPr>
        <p:blipFill>
          <a:blip r:embed="rId8"/>
          <a:srcRect b="5974"/>
          <a:stretch>
            <a:fillRect/>
          </a:stretch>
        </p:blipFill>
        <p:spPr>
          <a:xfrm>
            <a:off x="4199102" y="4578284"/>
            <a:ext cx="2906291" cy="1893313"/>
          </a:xfrm>
          <a:prstGeom prst="rect">
            <a:avLst/>
          </a:prstGeom>
        </p:spPr>
      </p:pic>
    </p:spTree>
    <p:extLst>
      <p:ext uri="{BB962C8B-B14F-4D97-AF65-F5344CB8AC3E}">
        <p14:creationId xmlns:p14="http://schemas.microsoft.com/office/powerpoint/2010/main" val="41081660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FE95B-9F0C-0F81-E0A4-1A2F63CD39E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4D1EE0A-7F22-A227-063A-EB1B7303356E}"/>
              </a:ext>
            </a:extLst>
          </p:cNvPr>
          <p:cNvSpPr>
            <a:spLocks noGrp="1"/>
          </p:cNvSpPr>
          <p:nvPr>
            <p:ph type="title"/>
          </p:nvPr>
        </p:nvSpPr>
        <p:spPr/>
        <p:txBody>
          <a:bodyPr/>
          <a:lstStyle/>
          <a:p>
            <a:r>
              <a:rPr lang="de-DE" dirty="0"/>
              <a:t>2026 Tasks SP X.2</a:t>
            </a:r>
          </a:p>
        </p:txBody>
      </p:sp>
      <p:sp>
        <p:nvSpPr>
          <p:cNvPr id="3" name="Inhaltsplatzhalter 2">
            <a:extLst>
              <a:ext uri="{FF2B5EF4-FFF2-40B4-BE49-F238E27FC236}">
                <a16:creationId xmlns:a16="http://schemas.microsoft.com/office/drawing/2014/main" id="{03C1E234-415E-1DC3-67A7-1043E880CC67}"/>
              </a:ext>
            </a:extLst>
          </p:cNvPr>
          <p:cNvSpPr>
            <a:spLocks noGrp="1"/>
          </p:cNvSpPr>
          <p:nvPr>
            <p:ph idx="1"/>
          </p:nvPr>
        </p:nvSpPr>
        <p:spPr>
          <a:xfrm>
            <a:off x="209006" y="1293912"/>
            <a:ext cx="11843657" cy="4466808"/>
          </a:xfrm>
        </p:spPr>
        <p:txBody>
          <a:bodyPr/>
          <a:lstStyle/>
          <a:p>
            <a:pPr marL="0" indent="0">
              <a:buNone/>
            </a:pPr>
            <a:r>
              <a:rPr lang="en-US" b="1" dirty="0"/>
              <a:t>Tasks to be performed [2026]:</a:t>
            </a:r>
            <a:endParaRPr lang="en-US" dirty="0"/>
          </a:p>
          <a:p>
            <a:pPr lvl="0"/>
            <a:r>
              <a:rPr lang="en-US" dirty="0"/>
              <a:t>Depth resolved retention measurements on Tungsten (W), Rhodium (Rh) or Tantalum (Ta). (FZJ, DIFFER, UT, VTT)</a:t>
            </a:r>
          </a:p>
          <a:p>
            <a:pPr lvl="0"/>
            <a:r>
              <a:rPr lang="en-US" dirty="0"/>
              <a:t>Develop LIBS on B layers (CEA, ISSP UL, UT)</a:t>
            </a:r>
          </a:p>
          <a:p>
            <a:pPr lvl="0"/>
            <a:r>
              <a:rPr lang="en-US" dirty="0"/>
              <a:t>Modelling of LIBS by machine learning, diffusion trapping models or automated algorithms. (IPP LM, FZJ)</a:t>
            </a:r>
          </a:p>
          <a:p>
            <a:pPr lvl="0"/>
            <a:r>
              <a:rPr lang="en-US" dirty="0"/>
              <a:t>Improve short pulse (</a:t>
            </a:r>
            <a:r>
              <a:rPr lang="en-US" dirty="0" err="1"/>
              <a:t>ps</a:t>
            </a:r>
            <a:r>
              <a:rPr lang="en-US" dirty="0"/>
              <a:t>, fs) laser techniques (LIBS, LIA-QMS) in terms of sensitivity and depth resolution. (CU, UT, ISSP UL, MPG)</a:t>
            </a:r>
          </a:p>
          <a:p>
            <a:pPr lvl="0"/>
            <a:r>
              <a:rPr lang="en-US" dirty="0"/>
              <a:t>Compare LIBS to other techniques (NRA, LIA-QMS, …). (DIFFER, FZJ, UT, MPG)</a:t>
            </a:r>
          </a:p>
          <a:p>
            <a:pPr lvl="0"/>
            <a:r>
              <a:rPr lang="en-US" dirty="0"/>
              <a:t>Study techniques to improve LIBS signal levels (DP, electrical discharges). (CU)</a:t>
            </a:r>
          </a:p>
        </p:txBody>
      </p:sp>
      <p:sp>
        <p:nvSpPr>
          <p:cNvPr id="4" name="Foliennummernplatzhalter 3">
            <a:extLst>
              <a:ext uri="{FF2B5EF4-FFF2-40B4-BE49-F238E27FC236}">
                <a16:creationId xmlns:a16="http://schemas.microsoft.com/office/drawing/2014/main" id="{0395FB7B-4E6D-135D-0887-42CFB0275D15}"/>
              </a:ext>
            </a:extLst>
          </p:cNvPr>
          <p:cNvSpPr>
            <a:spLocks noGrp="1"/>
          </p:cNvSpPr>
          <p:nvPr>
            <p:ph type="sldNum" sz="quarter" idx="12"/>
          </p:nvPr>
        </p:nvSpPr>
        <p:spPr/>
        <p:txBody>
          <a:bodyPr/>
          <a:lstStyle/>
          <a:p>
            <a:fld id="{6A6D9FA1-99C7-4910-8E32-B85D378B0060}" type="slidenum">
              <a:rPr lang="en-GB" smtClean="0">
                <a:solidFill>
                  <a:prstClr val="white"/>
                </a:solidFill>
              </a:rPr>
              <a:pPr/>
              <a:t>13</a:t>
            </a:fld>
            <a:endParaRPr lang="en-GB" dirty="0">
              <a:solidFill>
                <a:prstClr val="white"/>
              </a:solidFill>
            </a:endParaRPr>
          </a:p>
        </p:txBody>
      </p:sp>
    </p:spTree>
    <p:extLst>
      <p:ext uri="{BB962C8B-B14F-4D97-AF65-F5344CB8AC3E}">
        <p14:creationId xmlns:p14="http://schemas.microsoft.com/office/powerpoint/2010/main" val="21857948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90642-5AF5-8658-A923-3CD762C15F1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CBE89EA-A73E-00BB-CD4C-BEA20CFC25A4}"/>
              </a:ext>
            </a:extLst>
          </p:cNvPr>
          <p:cNvSpPr>
            <a:spLocks noGrp="1"/>
          </p:cNvSpPr>
          <p:nvPr>
            <p:ph type="title"/>
          </p:nvPr>
        </p:nvSpPr>
        <p:spPr/>
        <p:txBody>
          <a:bodyPr/>
          <a:lstStyle/>
          <a:p>
            <a:r>
              <a:rPr lang="de-DE" dirty="0"/>
              <a:t>D001</a:t>
            </a:r>
          </a:p>
        </p:txBody>
      </p:sp>
      <p:graphicFrame>
        <p:nvGraphicFramePr>
          <p:cNvPr id="5" name="Content Placeholder 4">
            <a:extLst>
              <a:ext uri="{FF2B5EF4-FFF2-40B4-BE49-F238E27FC236}">
                <a16:creationId xmlns:a16="http://schemas.microsoft.com/office/drawing/2014/main" id="{285EA6C5-8256-1D3C-3EA7-FFC5CC24EF9A}"/>
              </a:ext>
            </a:extLst>
          </p:cNvPr>
          <p:cNvGraphicFramePr>
            <a:graphicFrameLocks noGrp="1"/>
          </p:cNvGraphicFramePr>
          <p:nvPr>
            <p:ph idx="1"/>
            <p:extLst>
              <p:ext uri="{D42A27DB-BD31-4B8C-83A1-F6EECF244321}">
                <p14:modId xmlns:p14="http://schemas.microsoft.com/office/powerpoint/2010/main" val="1163392801"/>
              </p:ext>
            </p:extLst>
          </p:nvPr>
        </p:nvGraphicFramePr>
        <p:xfrm>
          <a:off x="983432" y="122669"/>
          <a:ext cx="8256362" cy="927862"/>
        </p:xfrm>
        <a:graphic>
          <a:graphicData uri="http://schemas.openxmlformats.org/drawingml/2006/table">
            <a:tbl>
              <a:tblPr firstRow="1" firstCol="1" bandRow="1">
                <a:tableStyleId>{5C22544A-7EE6-4342-B048-85BDC9FD1C3A}</a:tableStyleId>
              </a:tblPr>
              <a:tblGrid>
                <a:gridCol w="1482852">
                  <a:extLst>
                    <a:ext uri="{9D8B030D-6E8A-4147-A177-3AD203B41FA5}">
                      <a16:colId xmlns:a16="http://schemas.microsoft.com/office/drawing/2014/main" val="1294194606"/>
                    </a:ext>
                  </a:extLst>
                </a:gridCol>
                <a:gridCol w="6773510">
                  <a:extLst>
                    <a:ext uri="{9D8B030D-6E8A-4147-A177-3AD203B41FA5}">
                      <a16:colId xmlns:a16="http://schemas.microsoft.com/office/drawing/2014/main" val="2686670853"/>
                    </a:ext>
                  </a:extLst>
                </a:gridCol>
              </a:tblGrid>
              <a:tr h="0">
                <a:tc>
                  <a:txBody>
                    <a:bodyPr/>
                    <a:lstStyle/>
                    <a:p>
                      <a:pPr>
                        <a:lnSpc>
                          <a:spcPct val="115000"/>
                        </a:lnSpc>
                        <a:spcBef>
                          <a:spcPts val="240"/>
                        </a:spcBef>
                        <a:spcAft>
                          <a:spcPts val="240"/>
                        </a:spcAft>
                        <a:buNone/>
                        <a:tabLst>
                          <a:tab pos="-914400" algn="l"/>
                          <a:tab pos="228600" algn="l"/>
                        </a:tabLst>
                      </a:pPr>
                      <a:r>
                        <a:rPr lang="en-US" sz="1800" spc="-15">
                          <a:effectLst/>
                        </a:rPr>
                        <a:t>D001</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228600" algn="l"/>
                        </a:tabLst>
                      </a:pPr>
                      <a:r>
                        <a:rPr lang="en-US" sz="1800" spc="-15" dirty="0">
                          <a:effectLst/>
                        </a:rPr>
                        <a:t>Experimental characterization of laser-induced plasma on B. CF-LIBS  on calibrated samples containing D in B layer on W substrates including the VUV spectral range. (CEA)</a:t>
                      </a:r>
                      <a:endParaRPr lang="en-US" sz="18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396591967"/>
                  </a:ext>
                </a:extLst>
              </a:tr>
            </a:tbl>
          </a:graphicData>
        </a:graphic>
      </p:graphicFrame>
      <p:sp>
        <p:nvSpPr>
          <p:cNvPr id="4" name="Foliennummernplatzhalter 3">
            <a:extLst>
              <a:ext uri="{FF2B5EF4-FFF2-40B4-BE49-F238E27FC236}">
                <a16:creationId xmlns:a16="http://schemas.microsoft.com/office/drawing/2014/main" id="{0E58D5AD-17A3-B329-001A-5E550FA000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4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Image 1">
            <a:extLst>
              <a:ext uri="{FF2B5EF4-FFF2-40B4-BE49-F238E27FC236}">
                <a16:creationId xmlns:a16="http://schemas.microsoft.com/office/drawing/2014/main" id="{8102B7E6-C7E6-C319-9DDE-5718312464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26160" y="122669"/>
            <a:ext cx="1610171" cy="626179"/>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FDBA15D0-3572-7664-D73C-0888A98F0D05}"/>
              </a:ext>
            </a:extLst>
          </p:cNvPr>
          <p:cNvPicPr>
            <a:picLocks noChangeAspect="1"/>
          </p:cNvPicPr>
          <p:nvPr/>
        </p:nvPicPr>
        <p:blipFill>
          <a:blip r:embed="rId3"/>
          <a:stretch>
            <a:fillRect/>
          </a:stretch>
        </p:blipFill>
        <p:spPr>
          <a:xfrm>
            <a:off x="188795" y="1050532"/>
            <a:ext cx="11275502" cy="5539506"/>
          </a:xfrm>
          <a:prstGeom prst="rect">
            <a:avLst/>
          </a:prstGeom>
        </p:spPr>
      </p:pic>
      <p:pic>
        <p:nvPicPr>
          <p:cNvPr id="18" name="Image 2">
            <a:extLst>
              <a:ext uri="{FF2B5EF4-FFF2-40B4-BE49-F238E27FC236}">
                <a16:creationId xmlns:a16="http://schemas.microsoft.com/office/drawing/2014/main" id="{3C4282EF-1FA5-AA07-2B51-70268BAEF5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9109" y="820758"/>
            <a:ext cx="1424272" cy="61040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41489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006A0C-0A3F-5E75-DCAA-25EA7BCBBAB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EC500FE-866C-3663-2B3E-DB78C947178F}"/>
              </a:ext>
            </a:extLst>
          </p:cNvPr>
          <p:cNvSpPr>
            <a:spLocks noGrp="1"/>
          </p:cNvSpPr>
          <p:nvPr>
            <p:ph type="title"/>
          </p:nvPr>
        </p:nvSpPr>
        <p:spPr/>
        <p:txBody>
          <a:bodyPr/>
          <a:lstStyle/>
          <a:p>
            <a:r>
              <a:rPr lang="de-DE" dirty="0"/>
              <a:t>D002</a:t>
            </a:r>
          </a:p>
        </p:txBody>
      </p:sp>
      <p:graphicFrame>
        <p:nvGraphicFramePr>
          <p:cNvPr id="5" name="Content Placeholder 4">
            <a:extLst>
              <a:ext uri="{FF2B5EF4-FFF2-40B4-BE49-F238E27FC236}">
                <a16:creationId xmlns:a16="http://schemas.microsoft.com/office/drawing/2014/main" id="{3EB0F83E-39DD-1CE1-C72D-1B2B87FAF766}"/>
              </a:ext>
            </a:extLst>
          </p:cNvPr>
          <p:cNvGraphicFramePr>
            <a:graphicFrameLocks noGrp="1"/>
          </p:cNvGraphicFramePr>
          <p:nvPr>
            <p:ph idx="1"/>
            <p:extLst>
              <p:ext uri="{D42A27DB-BD31-4B8C-83A1-F6EECF244321}">
                <p14:modId xmlns:p14="http://schemas.microsoft.com/office/powerpoint/2010/main" val="498505277"/>
              </p:ext>
            </p:extLst>
          </p:nvPr>
        </p:nvGraphicFramePr>
        <p:xfrm>
          <a:off x="866956" y="114918"/>
          <a:ext cx="8172541" cy="612394"/>
        </p:xfrm>
        <a:graphic>
          <a:graphicData uri="http://schemas.openxmlformats.org/drawingml/2006/table">
            <a:tbl>
              <a:tblPr firstRow="1" firstCol="1" bandRow="1">
                <a:tableStyleId>{5C22544A-7EE6-4342-B048-85BDC9FD1C3A}</a:tableStyleId>
              </a:tblPr>
              <a:tblGrid>
                <a:gridCol w="1467798">
                  <a:extLst>
                    <a:ext uri="{9D8B030D-6E8A-4147-A177-3AD203B41FA5}">
                      <a16:colId xmlns:a16="http://schemas.microsoft.com/office/drawing/2014/main" val="1479122322"/>
                    </a:ext>
                  </a:extLst>
                </a:gridCol>
                <a:gridCol w="6704743">
                  <a:extLst>
                    <a:ext uri="{9D8B030D-6E8A-4147-A177-3AD203B41FA5}">
                      <a16:colId xmlns:a16="http://schemas.microsoft.com/office/drawing/2014/main" val="967788844"/>
                    </a:ext>
                  </a:extLst>
                </a:gridCol>
              </a:tblGrid>
              <a:tr h="0">
                <a:tc>
                  <a:txBody>
                    <a:bodyPr/>
                    <a:lstStyle/>
                    <a:p>
                      <a:pPr>
                        <a:lnSpc>
                          <a:spcPct val="115000"/>
                        </a:lnSpc>
                        <a:spcBef>
                          <a:spcPts val="240"/>
                        </a:spcBef>
                        <a:spcAft>
                          <a:spcPts val="240"/>
                        </a:spcAft>
                        <a:buNone/>
                        <a:tabLst>
                          <a:tab pos="-914400" algn="l"/>
                          <a:tab pos="228600" algn="l"/>
                        </a:tabLst>
                      </a:pPr>
                      <a:r>
                        <a:rPr lang="en-US" sz="1800" spc="-15">
                          <a:effectLst/>
                        </a:rPr>
                        <a:t>D002</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buNone/>
                      </a:pPr>
                      <a:r>
                        <a:rPr lang="en-US" sz="1800" dirty="0">
                          <a:effectLst/>
                        </a:rPr>
                        <a:t>LIBS and NRA on D-loaded samples (Magnum-PSI). Support LIBS studies of D006. (DIFFER)</a:t>
                      </a:r>
                      <a:endParaRPr lang="en-US" sz="18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159108654"/>
                  </a:ext>
                </a:extLst>
              </a:tr>
            </a:tbl>
          </a:graphicData>
        </a:graphic>
      </p:graphicFrame>
      <p:sp>
        <p:nvSpPr>
          <p:cNvPr id="4" name="Foliennummernplatzhalter 3">
            <a:extLst>
              <a:ext uri="{FF2B5EF4-FFF2-40B4-BE49-F238E27FC236}">
                <a16:creationId xmlns:a16="http://schemas.microsoft.com/office/drawing/2014/main" id="{6A991DBA-BFCD-46E3-AAA9-B8E787680C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4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Afbeelding 1029">
            <a:extLst>
              <a:ext uri="{FF2B5EF4-FFF2-40B4-BE49-F238E27FC236}">
                <a16:creationId xmlns:a16="http://schemas.microsoft.com/office/drawing/2014/main" id="{66ACE779-DE3D-64E2-D051-E3788ECA524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935820" y="114918"/>
            <a:ext cx="902810" cy="888247"/>
          </a:xfrm>
          <a:prstGeom prst="rect">
            <a:avLst/>
          </a:prstGeom>
        </p:spPr>
      </p:pic>
      <p:pic>
        <p:nvPicPr>
          <p:cNvPr id="3" name="Picture 2" descr="A large machine in a factory&#10;&#10;AI-generated content may be incorrect.">
            <a:extLst>
              <a:ext uri="{FF2B5EF4-FFF2-40B4-BE49-F238E27FC236}">
                <a16:creationId xmlns:a16="http://schemas.microsoft.com/office/drawing/2014/main" id="{B7ACBCC2-F875-CB80-A377-5D818DB7CA55}"/>
              </a:ext>
            </a:extLst>
          </p:cNvPr>
          <p:cNvPicPr>
            <a:picLocks noChangeAspect="1"/>
          </p:cNvPicPr>
          <p:nvPr/>
        </p:nvPicPr>
        <p:blipFill>
          <a:blip r:embed="rId3">
            <a:extLst>
              <a:ext uri="{28A0092B-C50C-407E-A947-70E740481C1C}">
                <a14:useLocalDpi xmlns:a14="http://schemas.microsoft.com/office/drawing/2010/main" val="0"/>
              </a:ext>
            </a:extLst>
          </a:blip>
          <a:srcRect l="16689" t="12130" r="19996" b="3808"/>
          <a:stretch>
            <a:fillRect/>
          </a:stretch>
        </p:blipFill>
        <p:spPr>
          <a:xfrm>
            <a:off x="9494816" y="1971845"/>
            <a:ext cx="1892409" cy="3336911"/>
          </a:xfrm>
          <a:prstGeom prst="rect">
            <a:avLst/>
          </a:prstGeom>
        </p:spPr>
      </p:pic>
      <p:pic>
        <p:nvPicPr>
          <p:cNvPr id="7" name="Picture 6" descr="Close-up of a machine with green lights&#10;&#10;AI-generated content may be incorrect.">
            <a:extLst>
              <a:ext uri="{FF2B5EF4-FFF2-40B4-BE49-F238E27FC236}">
                <a16:creationId xmlns:a16="http://schemas.microsoft.com/office/drawing/2014/main" id="{56F702C8-7D98-1667-8652-61C01FFB0C83}"/>
              </a:ext>
            </a:extLst>
          </p:cNvPr>
          <p:cNvPicPr>
            <a:picLocks noChangeAspect="1"/>
          </p:cNvPicPr>
          <p:nvPr/>
        </p:nvPicPr>
        <p:blipFill>
          <a:blip r:embed="rId4">
            <a:extLst>
              <a:ext uri="{28A0092B-C50C-407E-A947-70E740481C1C}">
                <a14:useLocalDpi xmlns:a14="http://schemas.microsoft.com/office/drawing/2010/main" val="0"/>
              </a:ext>
            </a:extLst>
          </a:blip>
          <a:srcRect l="8476" t="17274" r="31579" b="11652"/>
          <a:stretch>
            <a:fillRect/>
          </a:stretch>
        </p:blipFill>
        <p:spPr>
          <a:xfrm>
            <a:off x="5892972" y="3722495"/>
            <a:ext cx="2838224" cy="2533695"/>
          </a:xfrm>
          <a:prstGeom prst="rect">
            <a:avLst/>
          </a:prstGeom>
        </p:spPr>
      </p:pic>
      <p:pic>
        <p:nvPicPr>
          <p:cNvPr id="8" name="Picture 7">
            <a:extLst>
              <a:ext uri="{FF2B5EF4-FFF2-40B4-BE49-F238E27FC236}">
                <a16:creationId xmlns:a16="http://schemas.microsoft.com/office/drawing/2014/main" id="{B7B6FBD2-B7A2-CC51-4BDF-245BF5C58515}"/>
              </a:ext>
            </a:extLst>
          </p:cNvPr>
          <p:cNvPicPr>
            <a:picLocks noChangeAspect="1"/>
          </p:cNvPicPr>
          <p:nvPr/>
        </p:nvPicPr>
        <p:blipFill>
          <a:blip r:embed="rId5"/>
          <a:stretch>
            <a:fillRect/>
          </a:stretch>
        </p:blipFill>
        <p:spPr>
          <a:xfrm>
            <a:off x="5673532" y="1003165"/>
            <a:ext cx="3595186" cy="2554474"/>
          </a:xfrm>
          <a:prstGeom prst="rect">
            <a:avLst/>
          </a:prstGeom>
        </p:spPr>
      </p:pic>
      <p:sp>
        <p:nvSpPr>
          <p:cNvPr id="9" name="TextBox 8">
            <a:extLst>
              <a:ext uri="{FF2B5EF4-FFF2-40B4-BE49-F238E27FC236}">
                <a16:creationId xmlns:a16="http://schemas.microsoft.com/office/drawing/2014/main" id="{5EF193CD-1F66-5356-BA4A-AF193C1A86F9}"/>
              </a:ext>
            </a:extLst>
          </p:cNvPr>
          <p:cNvSpPr txBox="1"/>
          <p:nvPr/>
        </p:nvSpPr>
        <p:spPr>
          <a:xfrm>
            <a:off x="360040" y="1372825"/>
            <a:ext cx="5027531" cy="3785652"/>
          </a:xfrm>
          <a:prstGeom prst="rect">
            <a:avLst/>
          </a:prstGeom>
          <a:noFill/>
        </p:spPr>
        <p:txBody>
          <a:bodyPr wrap="square" rtlCol="0">
            <a:spAutoFit/>
          </a:bodyPr>
          <a:lstStyle/>
          <a:p>
            <a:pPr algn="l"/>
            <a:r>
              <a:rPr lang="en-US" sz="2000" dirty="0"/>
              <a:t>Facilities at DIFFER offer:</a:t>
            </a:r>
          </a:p>
          <a:p>
            <a:pPr marL="342900" indent="-342900" algn="l">
              <a:buFont typeface="Arial" panose="020B0604020202020204" pitchFamily="34" charset="0"/>
              <a:buChar char="•"/>
            </a:pPr>
            <a:r>
              <a:rPr lang="en-US" sz="2000" dirty="0"/>
              <a:t>Magnum-PSI to load targets with D</a:t>
            </a:r>
          </a:p>
          <a:p>
            <a:pPr marL="342900" indent="-342900" algn="l">
              <a:buFont typeface="Arial" panose="020B0604020202020204" pitchFamily="34" charset="0"/>
              <a:buChar char="•"/>
            </a:pPr>
            <a:r>
              <a:rPr lang="en-US" sz="2000" dirty="0"/>
              <a:t>(ns) LIBS in the Target Analysis and Exchange Chamber (w/o breaking vacuum)</a:t>
            </a:r>
          </a:p>
          <a:p>
            <a:pPr marL="342900" indent="-342900" algn="l">
              <a:buFont typeface="Arial" panose="020B0604020202020204" pitchFamily="34" charset="0"/>
              <a:buChar char="•"/>
            </a:pPr>
            <a:r>
              <a:rPr lang="en-US" sz="2000" dirty="0"/>
              <a:t>Ion Beam for in-situ NRA reference measurements</a:t>
            </a:r>
          </a:p>
          <a:p>
            <a:pPr marL="342900" indent="-342900" algn="l">
              <a:buFont typeface="Arial" panose="020B0604020202020204" pitchFamily="34" charset="0"/>
              <a:buChar char="•"/>
            </a:pPr>
            <a:endParaRPr lang="en-US" sz="2000" dirty="0"/>
          </a:p>
          <a:p>
            <a:pPr algn="l"/>
            <a:r>
              <a:rPr lang="en-US" sz="2000" dirty="0"/>
              <a:t>Local development of (co-deposited) B layers in progress</a:t>
            </a:r>
          </a:p>
          <a:p>
            <a:pPr algn="l"/>
            <a:endParaRPr lang="en-US" sz="2000" dirty="0"/>
          </a:p>
          <a:p>
            <a:pPr algn="l"/>
            <a:endParaRPr lang="en-US" sz="2000" dirty="0"/>
          </a:p>
          <a:p>
            <a:pPr algn="l"/>
            <a:r>
              <a:rPr lang="en-US" sz="2000" dirty="0"/>
              <a:t>D002 is supporting D006 (UT)</a:t>
            </a:r>
          </a:p>
        </p:txBody>
      </p:sp>
    </p:spTree>
    <p:extLst>
      <p:ext uri="{BB962C8B-B14F-4D97-AF65-F5344CB8AC3E}">
        <p14:creationId xmlns:p14="http://schemas.microsoft.com/office/powerpoint/2010/main" val="9663737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404B4-1566-F19E-A155-05F30C191B1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B0C2575-4EF3-E12E-4A35-003F95DACE0E}"/>
              </a:ext>
            </a:extLst>
          </p:cNvPr>
          <p:cNvSpPr>
            <a:spLocks noGrp="1"/>
          </p:cNvSpPr>
          <p:nvPr>
            <p:ph type="title"/>
          </p:nvPr>
        </p:nvSpPr>
        <p:spPr/>
        <p:txBody>
          <a:bodyPr/>
          <a:lstStyle/>
          <a:p>
            <a:r>
              <a:rPr lang="de-DE" dirty="0"/>
              <a:t>D003</a:t>
            </a:r>
          </a:p>
        </p:txBody>
      </p:sp>
      <p:graphicFrame>
        <p:nvGraphicFramePr>
          <p:cNvPr id="5" name="Content Placeholder 4">
            <a:extLst>
              <a:ext uri="{FF2B5EF4-FFF2-40B4-BE49-F238E27FC236}">
                <a16:creationId xmlns:a16="http://schemas.microsoft.com/office/drawing/2014/main" id="{D493C3B9-1A0A-4C0B-0E35-3AF0B560F18D}"/>
              </a:ext>
            </a:extLst>
          </p:cNvPr>
          <p:cNvGraphicFramePr>
            <a:graphicFrameLocks noGrp="1"/>
          </p:cNvGraphicFramePr>
          <p:nvPr>
            <p:ph idx="1"/>
            <p:extLst>
              <p:ext uri="{D42A27DB-BD31-4B8C-83A1-F6EECF244321}">
                <p14:modId xmlns:p14="http://schemas.microsoft.com/office/powerpoint/2010/main" val="1763297439"/>
              </p:ext>
            </p:extLst>
          </p:nvPr>
        </p:nvGraphicFramePr>
        <p:xfrm>
          <a:off x="881905" y="95345"/>
          <a:ext cx="9641463" cy="1105154"/>
        </p:xfrm>
        <a:graphic>
          <a:graphicData uri="http://schemas.openxmlformats.org/drawingml/2006/table">
            <a:tbl>
              <a:tblPr firstRow="1" firstCol="1" bandRow="1">
                <a:tableStyleId>{5C22544A-7EE6-4342-B048-85BDC9FD1C3A}</a:tableStyleId>
              </a:tblPr>
              <a:tblGrid>
                <a:gridCol w="1425866">
                  <a:extLst>
                    <a:ext uri="{9D8B030D-6E8A-4147-A177-3AD203B41FA5}">
                      <a16:colId xmlns:a16="http://schemas.microsoft.com/office/drawing/2014/main" val="1580053191"/>
                    </a:ext>
                  </a:extLst>
                </a:gridCol>
                <a:gridCol w="8215597">
                  <a:extLst>
                    <a:ext uri="{9D8B030D-6E8A-4147-A177-3AD203B41FA5}">
                      <a16:colId xmlns:a16="http://schemas.microsoft.com/office/drawing/2014/main" val="1883308511"/>
                    </a:ext>
                  </a:extLst>
                </a:gridCol>
              </a:tblGrid>
              <a:tr h="0">
                <a:tc>
                  <a:txBody>
                    <a:bodyPr/>
                    <a:lstStyle/>
                    <a:p>
                      <a:pPr>
                        <a:lnSpc>
                          <a:spcPct val="115000"/>
                        </a:lnSpc>
                        <a:spcBef>
                          <a:spcPts val="240"/>
                        </a:spcBef>
                        <a:spcAft>
                          <a:spcPts val="240"/>
                        </a:spcAft>
                        <a:buNone/>
                        <a:tabLst>
                          <a:tab pos="-914400" algn="l"/>
                          <a:tab pos="228600" algn="l"/>
                        </a:tabLst>
                      </a:pPr>
                      <a:r>
                        <a:rPr lang="en-US" sz="1600" spc="-15">
                          <a:effectLst/>
                        </a:rPr>
                        <a:t>D003</a:t>
                      </a:r>
                      <a:endParaRPr lang="en-US" sz="16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buNone/>
                      </a:pPr>
                      <a:r>
                        <a:rPr lang="en-US" sz="1600" spc="-15" dirty="0">
                          <a:effectLst/>
                        </a:rPr>
                        <a:t>Initial study</a:t>
                      </a:r>
                      <a:r>
                        <a:rPr lang="en-US" sz="1600" dirty="0">
                          <a:effectLst/>
                        </a:rPr>
                        <a:t> of hydrogen isotope depth resolved retention measurements on W, Rh and Ta samples by LIBS, LIA-QMS and LID-QMS. </a:t>
                      </a:r>
                      <a:r>
                        <a:rPr lang="en-US" sz="1600" spc="-15" dirty="0">
                          <a:effectLst/>
                        </a:rPr>
                        <a:t>Initial study</a:t>
                      </a:r>
                      <a:r>
                        <a:rPr lang="en-US" sz="1600" dirty="0">
                          <a:effectLst/>
                        </a:rPr>
                        <a:t> of LAMIS (BH&amp;BD molecules) for hydrogen isotope resolved measurements on thin boron layers. Explore possibility to use adsorbed D on W surface for absolute calibration of D measurement by LIBS in vacuum. (FZJ)</a:t>
                      </a:r>
                      <a:endParaRPr lang="en-US"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474686943"/>
                  </a:ext>
                </a:extLst>
              </a:tr>
            </a:tbl>
          </a:graphicData>
        </a:graphic>
      </p:graphicFrame>
      <p:sp>
        <p:nvSpPr>
          <p:cNvPr id="4" name="Foliennummernplatzhalter 3">
            <a:extLst>
              <a:ext uri="{FF2B5EF4-FFF2-40B4-BE49-F238E27FC236}">
                <a16:creationId xmlns:a16="http://schemas.microsoft.com/office/drawing/2014/main" id="{ECB73DBA-C2C6-FC4C-6C23-060B8C07CF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4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Grafik 49" descr="Ein Bild, das Schrift, Logo, Text, Grafiken enthält.&#10;&#10;KI-generierte Inhalte können fehlerhaft sein.">
            <a:extLst>
              <a:ext uri="{FF2B5EF4-FFF2-40B4-BE49-F238E27FC236}">
                <a16:creationId xmlns:a16="http://schemas.microsoft.com/office/drawing/2014/main" id="{51211898-88AC-6E5F-DF52-59EE3FDA4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23368" y="247785"/>
            <a:ext cx="1573454" cy="521798"/>
          </a:xfrm>
          <a:prstGeom prst="rect">
            <a:avLst/>
          </a:prstGeom>
        </p:spPr>
      </p:pic>
      <p:sp>
        <p:nvSpPr>
          <p:cNvPr id="3" name="Textfeld 4">
            <a:extLst>
              <a:ext uri="{FF2B5EF4-FFF2-40B4-BE49-F238E27FC236}">
                <a16:creationId xmlns:a16="http://schemas.microsoft.com/office/drawing/2014/main" id="{98ACFCD2-47B0-70FB-1234-26A3FF3DC73D}"/>
              </a:ext>
            </a:extLst>
          </p:cNvPr>
          <p:cNvSpPr txBox="1"/>
          <p:nvPr/>
        </p:nvSpPr>
        <p:spPr>
          <a:xfrm>
            <a:off x="0" y="1200499"/>
            <a:ext cx="11660865" cy="5289910"/>
          </a:xfrm>
          <a:prstGeom prst="rect">
            <a:avLst/>
          </a:prstGeom>
          <a:noFill/>
          <a:ln w="12700">
            <a:noFill/>
          </a:ln>
        </p:spPr>
        <p:txBody>
          <a:bodyPr wrap="square" rtlCol="0">
            <a:spAutoFit/>
          </a:bodyPr>
          <a:lstStyle/>
          <a:p>
            <a:pPr marL="342900" lvl="0" indent="-342900">
              <a:lnSpc>
                <a:spcPct val="115000"/>
              </a:lnSpc>
              <a:spcBef>
                <a:spcPts val="240"/>
              </a:spcBef>
              <a:spcAft>
                <a:spcPts val="240"/>
              </a:spcAft>
              <a:buFont typeface="Wingdings" panose="05000000000000000000" pitchFamily="2" charset="2"/>
              <a:buChar char=""/>
              <a:tabLst>
                <a:tab pos="-914400" algn="l"/>
                <a:tab pos="457200" algn="l"/>
                <a:tab pos="1029970" algn="l"/>
                <a:tab pos="1371600" algn="l"/>
              </a:tabLst>
            </a:pPr>
            <a:r>
              <a:rPr lang="en-GB" b="1" spc="-15" dirty="0">
                <a:solidFill>
                  <a:srgbClr val="000000"/>
                </a:solidFill>
                <a:latin typeface="Calibri" panose="020F0502020204030204" pitchFamily="34" charset="0"/>
                <a:ea typeface="Times New Roman" panose="02020603050405020304" pitchFamily="18" charset="0"/>
                <a:cs typeface="Calibri" panose="020F0502020204030204" pitchFamily="34" charset="0"/>
              </a:rPr>
              <a:t>S</a:t>
            </a:r>
            <a:r>
              <a:rPr lang="en-GB" b="1"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tudy</a:t>
            </a:r>
            <a:r>
              <a:rPr lang="en-GB"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of hydrogen isotope depth resolved retention measurements on W, Rh and Ta samples by </a:t>
            </a:r>
            <a:r>
              <a:rPr lang="en-GB"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LIBS, LIA-QMS and LID-QMS</a:t>
            </a:r>
          </a:p>
          <a:p>
            <a:pPr marL="730250" lvl="0" indent="-285750">
              <a:lnSpc>
                <a:spcPct val="115000"/>
              </a:lnSpc>
              <a:spcBef>
                <a:spcPts val="240"/>
              </a:spcBef>
              <a:spcAft>
                <a:spcPts val="240"/>
              </a:spcAft>
              <a:buFont typeface="Wingdings" panose="05000000000000000000" pitchFamily="2" charset="2"/>
              <a:buChar char="q"/>
              <a:tabLst>
                <a:tab pos="-914400" algn="l"/>
                <a:tab pos="457200" algn="l"/>
                <a:tab pos="1029970" algn="l"/>
                <a:tab pos="1371600" algn="l"/>
              </a:tabLst>
            </a:pP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All measurements will be performed in the vacuum chamber by using the </a:t>
            </a:r>
            <a:r>
              <a:rPr lang="en-GB"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same laser</a:t>
            </a:r>
            <a:r>
              <a:rPr kumimoji="0" lang="en-GB" sz="16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GB"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t>
            </a:r>
            <a:r>
              <a:rPr kumimoji="0" lang="en-GB"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sym typeface="Symbol" panose="05050102010706020507" pitchFamily="18" charset="2"/>
              </a:rPr>
              <a:t>=355</a:t>
            </a:r>
            <a:r>
              <a:rPr kumimoji="0" lang="en-GB"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nm, 35 </a:t>
            </a:r>
            <a:r>
              <a:rPr kumimoji="0" lang="en-GB" sz="1600" b="1"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ps</a:t>
            </a:r>
            <a:r>
              <a:rPr kumimoji="0" lang="en-GB"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5 – 15 </a:t>
            </a:r>
            <a:r>
              <a:rPr kumimoji="0" lang="en-GB" sz="16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mJ</a:t>
            </a:r>
            <a:r>
              <a:rPr kumimoji="0" lang="en-GB"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spot </a:t>
            </a:r>
            <a:r>
              <a:rPr kumimoji="0" lang="en-GB"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sym typeface="Symbol" panose="05050102010706020507" pitchFamily="18" charset="2"/>
              </a:rPr>
              <a:t></a:t>
            </a:r>
            <a:r>
              <a:rPr kumimoji="0" lang="en-GB"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GB"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sym typeface="Symbol" panose="05050102010706020507" pitchFamily="18" charset="2"/>
              </a:rPr>
              <a:t> 1 mm</a:t>
            </a:r>
            <a:r>
              <a:rPr kumimoji="0" lang="en-GB"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t>
            </a: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will be use for </a:t>
            </a: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LIBS, LIA-QMS and LID-QMS </a:t>
            </a:r>
          </a:p>
          <a:p>
            <a:pPr marL="730250" lvl="0" indent="-285750">
              <a:lnSpc>
                <a:spcPct val="115000"/>
              </a:lnSpc>
              <a:spcBef>
                <a:spcPts val="240"/>
              </a:spcBef>
              <a:spcAft>
                <a:spcPts val="240"/>
              </a:spcAft>
              <a:buFont typeface="Wingdings" panose="05000000000000000000" pitchFamily="2" charset="2"/>
              <a:buChar char="q"/>
              <a:tabLst>
                <a:tab pos="-914400" algn="l"/>
                <a:tab pos="457200" algn="l"/>
                <a:tab pos="1029970" algn="l"/>
                <a:tab pos="1371600" algn="l"/>
              </a:tabLst>
            </a:pPr>
            <a:r>
              <a:rPr lang="en-GB" sz="1600" dirty="0">
                <a:solidFill>
                  <a:srgbClr val="000000"/>
                </a:solidFill>
                <a:latin typeface="Calibri" panose="020F0502020204030204" pitchFamily="34" charset="0"/>
                <a:ea typeface="Calibri" panose="020F0502020204030204" pitchFamily="34" charset="0"/>
                <a:cs typeface="Calibri" panose="020F0502020204030204" pitchFamily="34" charset="0"/>
              </a:rPr>
              <a:t>The depth profiles of deuterium atoms measured by </a:t>
            </a: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by LIBS, LIA-QMS and LID-QMS will be compared with the depth profiles measured by </a:t>
            </a:r>
            <a:r>
              <a:rPr lang="en-GB" sz="1400" b="1" dirty="0">
                <a:solidFill>
                  <a:srgbClr val="000000"/>
                </a:solidFill>
                <a:latin typeface="Calibri" panose="020F0502020204030204" pitchFamily="34" charset="0"/>
                <a:ea typeface="Calibri" panose="020F0502020204030204" pitchFamily="34" charset="0"/>
                <a:cs typeface="Calibri" panose="020F0502020204030204" pitchFamily="34" charset="0"/>
              </a:rPr>
              <a:t>NRA</a:t>
            </a:r>
            <a:r>
              <a:rPr lang="en-GB" sz="1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1600" dirty="0">
                <a:solidFill>
                  <a:srgbClr val="000000"/>
                </a:solidFill>
                <a:latin typeface="Calibri" panose="020F0502020204030204" pitchFamily="34" charset="0"/>
                <a:ea typeface="Calibri" panose="020F0502020204030204" pitchFamily="34" charset="0"/>
                <a:cs typeface="Calibri" panose="020F0502020204030204" pitchFamily="34" charset="0"/>
              </a:rPr>
              <a:t>to improve the data evaluation procedures for each method of the measurement.</a:t>
            </a:r>
            <a:endParaRPr lang="en-GB"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5000"/>
              </a:lnSpc>
              <a:spcBef>
                <a:spcPts val="240"/>
              </a:spcBef>
              <a:spcAft>
                <a:spcPts val="240"/>
              </a:spcAft>
              <a:buFont typeface="Wingdings" panose="05000000000000000000" pitchFamily="2" charset="2"/>
              <a:buChar char=""/>
              <a:tabLst>
                <a:tab pos="-914400" algn="l"/>
                <a:tab pos="457200" algn="l"/>
                <a:tab pos="1029970" algn="l"/>
                <a:tab pos="1371600" algn="l"/>
              </a:tabLst>
            </a:pPr>
            <a:r>
              <a:rPr lang="en-GB" b="1" spc="-15" dirty="0">
                <a:solidFill>
                  <a:srgbClr val="000000"/>
                </a:solidFill>
                <a:latin typeface="Calibri" panose="020F0502020204030204" pitchFamily="34" charset="0"/>
                <a:ea typeface="Times New Roman" panose="02020603050405020304" pitchFamily="18" charset="0"/>
                <a:cs typeface="Calibri" panose="020F0502020204030204" pitchFamily="34" charset="0"/>
              </a:rPr>
              <a:t>S</a:t>
            </a:r>
            <a:r>
              <a:rPr lang="en-GB" b="1"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tudy</a:t>
            </a:r>
            <a:r>
              <a:rPr lang="en-GB"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of </a:t>
            </a:r>
            <a:r>
              <a:rPr lang="en-GB"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LAMIS</a:t>
            </a:r>
            <a:r>
              <a:rPr lang="en-GB"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(BH&amp;BD molecules) for hydrogen isotope resolved measurements </a:t>
            </a:r>
            <a:r>
              <a:rPr lang="en-GB"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on thin boron layers</a:t>
            </a:r>
          </a:p>
          <a:p>
            <a:pPr marL="730250" lvl="0" indent="-285750">
              <a:lnSpc>
                <a:spcPct val="115000"/>
              </a:lnSpc>
              <a:spcBef>
                <a:spcPts val="240"/>
              </a:spcBef>
              <a:spcAft>
                <a:spcPts val="240"/>
              </a:spcAft>
              <a:buFont typeface="Wingdings" panose="05000000000000000000" pitchFamily="2" charset="2"/>
              <a:buChar char="q"/>
              <a:tabLst>
                <a:tab pos="-914400" algn="l"/>
                <a:tab pos="457200" algn="l"/>
                <a:tab pos="1029970" algn="l"/>
                <a:tab pos="1371600" algn="l"/>
              </a:tabLst>
              <a:defRPr/>
            </a:pP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W </a:t>
            </a:r>
            <a:r>
              <a:rPr lang="en-GB" sz="1600" dirty="0">
                <a:solidFill>
                  <a:srgbClr val="000000"/>
                </a:solidFill>
                <a:latin typeface="Calibri" panose="020F0502020204030204" pitchFamily="34" charset="0"/>
                <a:ea typeface="Calibri" panose="020F0502020204030204" pitchFamily="34" charset="0"/>
                <a:cs typeface="Calibri" panose="020F0502020204030204" pitchFamily="34" charset="0"/>
              </a:rPr>
              <a:t>samples having thin layers of boron will be produced by magnetron sputtering in the presence of different  H</a:t>
            </a:r>
            <a:r>
              <a:rPr lang="en-GB" sz="1600" baseline="-25000" dirty="0">
                <a:solidFill>
                  <a:srgbClr val="000000"/>
                </a:solidFill>
                <a:latin typeface="Calibri" panose="020F0502020204030204" pitchFamily="34" charset="0"/>
                <a:ea typeface="Calibri" panose="020F0502020204030204" pitchFamily="34" charset="0"/>
                <a:cs typeface="Calibri" panose="020F0502020204030204" pitchFamily="34" charset="0"/>
              </a:rPr>
              <a:t>2</a:t>
            </a:r>
            <a:r>
              <a:rPr lang="en-GB" sz="1600" dirty="0">
                <a:solidFill>
                  <a:srgbClr val="000000"/>
                </a:solidFill>
                <a:latin typeface="Calibri" panose="020F0502020204030204" pitchFamily="34" charset="0"/>
                <a:ea typeface="Calibri" panose="020F0502020204030204" pitchFamily="34" charset="0"/>
                <a:cs typeface="Calibri" panose="020F0502020204030204" pitchFamily="34" charset="0"/>
              </a:rPr>
              <a:t>&amp;D</a:t>
            </a:r>
            <a:r>
              <a:rPr lang="en-GB" sz="1600" baseline="-25000" dirty="0">
                <a:solidFill>
                  <a:srgbClr val="000000"/>
                </a:solidFill>
                <a:latin typeface="Calibri" panose="020F0502020204030204" pitchFamily="34" charset="0"/>
                <a:ea typeface="Calibri" panose="020F0502020204030204" pitchFamily="34" charset="0"/>
                <a:cs typeface="Calibri" panose="020F0502020204030204" pitchFamily="34" charset="0"/>
              </a:rPr>
              <a:t>2</a:t>
            </a:r>
            <a:r>
              <a:rPr lang="en-GB" sz="1600" dirty="0">
                <a:solidFill>
                  <a:srgbClr val="000000"/>
                </a:solidFill>
                <a:latin typeface="Calibri" panose="020F0502020204030204" pitchFamily="34" charset="0"/>
                <a:ea typeface="Calibri" panose="020F0502020204030204" pitchFamily="34" charset="0"/>
                <a:cs typeface="Calibri" panose="020F0502020204030204" pitchFamily="34" charset="0"/>
              </a:rPr>
              <a:t> mixture</a:t>
            </a:r>
            <a:endPar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730250" marR="0" lvl="0" indent="-285750" algn="l" defTabSz="914400" rtl="0" eaLnBrk="1" fontAlgn="auto" latinLnBrk="0" hangingPunct="1">
              <a:lnSpc>
                <a:spcPct val="115000"/>
              </a:lnSpc>
              <a:spcBef>
                <a:spcPts val="240"/>
              </a:spcBef>
              <a:spcAft>
                <a:spcPts val="240"/>
              </a:spcAft>
              <a:buClrTx/>
              <a:buSzTx/>
              <a:buFont typeface="Wingdings" panose="05000000000000000000" pitchFamily="2" charset="2"/>
              <a:buChar char="q"/>
              <a:tabLst>
                <a:tab pos="-914400" algn="l"/>
                <a:tab pos="457200" algn="l"/>
                <a:tab pos="1029970" algn="l"/>
                <a:tab pos="1371600" algn="l"/>
              </a:tabLst>
              <a:defRPr/>
            </a:pP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W samples having thin layers of boron will be </a:t>
            </a:r>
            <a:r>
              <a:rPr kumimoji="0" lang="en-GB" sz="1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analyzed</a:t>
            </a: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by LAMIS (laser </a:t>
            </a:r>
            <a:r>
              <a:rPr kumimoji="0" lang="en-GB"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sym typeface="Symbol" panose="05050102010706020507" pitchFamily="18" charset="2"/>
              </a:rPr>
              <a:t>=355</a:t>
            </a:r>
            <a:r>
              <a:rPr kumimoji="0" lang="en-GB"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nm, 35 </a:t>
            </a:r>
            <a:r>
              <a:rPr kumimoji="0" lang="en-GB" sz="16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ps</a:t>
            </a:r>
            <a:r>
              <a:rPr kumimoji="0" lang="en-GB"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5 – 15 </a:t>
            </a:r>
            <a:r>
              <a:rPr kumimoji="0" lang="en-GB" sz="16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mJ</a:t>
            </a:r>
            <a:r>
              <a:rPr kumimoji="0" lang="en-GB"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spot </a:t>
            </a:r>
            <a:r>
              <a:rPr kumimoji="0" lang="en-GB"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sym typeface="Symbol" panose="05050102010706020507" pitchFamily="18" charset="2"/>
              </a:rPr>
              <a:t></a:t>
            </a:r>
            <a:r>
              <a:rPr kumimoji="0" lang="en-GB"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GB"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sym typeface="Symbol" panose="05050102010706020507" pitchFamily="18" charset="2"/>
              </a:rPr>
              <a:t> 1 mm</a:t>
            </a: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and will be </a:t>
            </a:r>
            <a:r>
              <a:rPr kumimoji="0" lang="en-GB"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compared with NRA and TDS</a:t>
            </a: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measurements.</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240"/>
              </a:spcAft>
              <a:buFont typeface="Wingdings" panose="05000000000000000000" pitchFamily="2" charset="2"/>
              <a:buChar char=""/>
              <a:tabLst>
                <a:tab pos="-914400" algn="l"/>
                <a:tab pos="457200" algn="l"/>
                <a:tab pos="1029970" algn="l"/>
                <a:tab pos="1371600" algn="l"/>
              </a:tabLst>
            </a:pPr>
            <a:r>
              <a:rPr lang="en-GB" b="1" dirty="0">
                <a:effectLst/>
                <a:latin typeface="Calibri" panose="020F0502020204030204" pitchFamily="34" charset="0"/>
                <a:ea typeface="Calibri" panose="020F0502020204030204" pitchFamily="34" charset="0"/>
                <a:cs typeface="Calibri" panose="020F0502020204030204" pitchFamily="34" charset="0"/>
              </a:rPr>
              <a:t>Explore possibility to use </a:t>
            </a:r>
            <a:r>
              <a:rPr lang="en-GB"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adsorbed deuterium</a:t>
            </a:r>
            <a:r>
              <a:rPr lang="en-GB" b="1" dirty="0">
                <a:effectLst/>
                <a:latin typeface="Calibri" panose="020F0502020204030204" pitchFamily="34" charset="0"/>
                <a:ea typeface="Calibri" panose="020F0502020204030204" pitchFamily="34" charset="0"/>
                <a:cs typeface="Calibri" panose="020F0502020204030204" pitchFamily="34" charset="0"/>
              </a:rPr>
              <a:t> on W surface </a:t>
            </a:r>
            <a:r>
              <a:rPr lang="en-GB"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for absolute calibration</a:t>
            </a:r>
            <a:r>
              <a:rPr lang="en-GB" b="1" dirty="0">
                <a:effectLst/>
                <a:latin typeface="Calibri" panose="020F0502020204030204" pitchFamily="34" charset="0"/>
                <a:ea typeface="Calibri" panose="020F0502020204030204" pitchFamily="34" charset="0"/>
                <a:cs typeface="Calibri" panose="020F0502020204030204" pitchFamily="34" charset="0"/>
              </a:rPr>
              <a:t> of D measurement by LIBS in vacuu</a:t>
            </a:r>
            <a:r>
              <a:rPr lang="en-GB" b="1" dirty="0">
                <a:effectLst/>
                <a:latin typeface="Calibri"/>
                <a:ea typeface="Calibri" panose="020F0502020204030204" pitchFamily="34" charset="0"/>
                <a:cs typeface="Arial" panose="020B0604020202020204" pitchFamily="34" charset="0"/>
              </a:rPr>
              <a:t>m</a:t>
            </a:r>
          </a:p>
          <a:p>
            <a:pPr marL="730250" lvl="0" indent="-285750">
              <a:lnSpc>
                <a:spcPct val="115000"/>
              </a:lnSpc>
              <a:spcBef>
                <a:spcPts val="240"/>
              </a:spcBef>
              <a:spcAft>
                <a:spcPts val="240"/>
              </a:spcAft>
              <a:buFont typeface="Wingdings" panose="05000000000000000000" pitchFamily="2" charset="2"/>
              <a:buChar char="q"/>
              <a:tabLst>
                <a:tab pos="-914400" algn="l"/>
                <a:tab pos="457200" algn="l"/>
                <a:tab pos="1029970" algn="l"/>
                <a:tab pos="1371600" algn="l"/>
              </a:tabLst>
              <a:defRPr/>
            </a:pPr>
            <a:r>
              <a:rPr lang="en-GB" sz="1600" dirty="0">
                <a:solidFill>
                  <a:srgbClr val="000000"/>
                </a:solidFill>
                <a:latin typeface="Calibri" panose="020F0502020204030204" pitchFamily="34" charset="0"/>
                <a:ea typeface="Calibri" panose="020F0502020204030204" pitchFamily="34" charset="0"/>
                <a:cs typeface="Calibri" panose="020F0502020204030204" pitchFamily="34" charset="0"/>
              </a:rPr>
              <a:t> Vacuum chamber with variable D</a:t>
            </a:r>
            <a:r>
              <a:rPr lang="en-GB" sz="1600" baseline="-25000" dirty="0">
                <a:solidFill>
                  <a:srgbClr val="000000"/>
                </a:solidFill>
                <a:latin typeface="Calibri" panose="020F0502020204030204" pitchFamily="34" charset="0"/>
                <a:ea typeface="Calibri" panose="020F0502020204030204" pitchFamily="34" charset="0"/>
                <a:cs typeface="Calibri" panose="020F0502020204030204" pitchFamily="34" charset="0"/>
              </a:rPr>
              <a:t>2</a:t>
            </a:r>
            <a:r>
              <a:rPr lang="en-GB" sz="1600" dirty="0">
                <a:solidFill>
                  <a:srgbClr val="000000"/>
                </a:solidFill>
                <a:latin typeface="Calibri" panose="020F0502020204030204" pitchFamily="34" charset="0"/>
                <a:ea typeface="Calibri" panose="020F0502020204030204" pitchFamily="34" charset="0"/>
                <a:cs typeface="Calibri" panose="020F0502020204030204" pitchFamily="34" charset="0"/>
              </a:rPr>
              <a:t> gas pressure  will be used to measure the LIBS Balmer-</a:t>
            </a:r>
            <a:r>
              <a:rPr lang="en-GB" sz="1600" dirty="0">
                <a:solidFill>
                  <a:srgbClr val="000000"/>
                </a:solidFill>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 signal versus the </a:t>
            </a: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a:t>
            </a:r>
            <a:r>
              <a:rPr kumimoji="0" lang="en-GB" sz="1600" b="0" i="0" u="none" strike="noStrike" kern="1200" cap="none" spc="0" normalizeH="0" baseline="-2500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a:t>
            </a: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gas</a:t>
            </a:r>
            <a:r>
              <a:rPr lang="en-GB" sz="1600" dirty="0">
                <a:solidFill>
                  <a:srgbClr val="000000"/>
                </a:solidFill>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 pressure.</a:t>
            </a:r>
          </a:p>
          <a:p>
            <a:pPr marL="730250" lvl="0" indent="-285750">
              <a:lnSpc>
                <a:spcPct val="115000"/>
              </a:lnSpc>
              <a:spcBef>
                <a:spcPts val="240"/>
              </a:spcBef>
              <a:spcAft>
                <a:spcPts val="240"/>
              </a:spcAft>
              <a:buFont typeface="Wingdings" panose="05000000000000000000" pitchFamily="2" charset="2"/>
              <a:buChar char="q"/>
              <a:tabLst>
                <a:tab pos="-914400" algn="l"/>
                <a:tab pos="457200" algn="l"/>
                <a:tab pos="1029970" algn="l"/>
                <a:tab pos="1371600" algn="l"/>
              </a:tabLst>
              <a:defRPr/>
            </a:pP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Laser ( </a:t>
            </a:r>
            <a:r>
              <a:rPr kumimoji="0" lang="en-GB"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sym typeface="Symbol" panose="05050102010706020507" pitchFamily="18" charset="2"/>
              </a:rPr>
              <a:t>=355</a:t>
            </a:r>
            <a:r>
              <a:rPr kumimoji="0" lang="en-GB"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nm, 35 </a:t>
            </a:r>
            <a:r>
              <a:rPr kumimoji="0" lang="en-GB" sz="16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ps</a:t>
            </a:r>
            <a:r>
              <a:rPr kumimoji="0" lang="en-GB"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5 – 15 </a:t>
            </a:r>
            <a:r>
              <a:rPr kumimoji="0" lang="en-GB" sz="16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mJ</a:t>
            </a:r>
            <a:r>
              <a:rPr kumimoji="0" lang="en-GB"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spot </a:t>
            </a:r>
            <a:r>
              <a:rPr kumimoji="0" lang="en-GB"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sym typeface="Symbol" panose="05050102010706020507" pitchFamily="18" charset="2"/>
              </a:rPr>
              <a:t></a:t>
            </a:r>
            <a:r>
              <a:rPr kumimoji="0" lang="en-GB"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GB"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sym typeface="Symbol" panose="05050102010706020507" pitchFamily="18" charset="2"/>
              </a:rPr>
              <a:t> 1 mm ) will be used for </a:t>
            </a: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LIBS.</a:t>
            </a:r>
          </a:p>
          <a:p>
            <a:pPr marL="730250" lvl="0" indent="-285750">
              <a:lnSpc>
                <a:spcPct val="115000"/>
              </a:lnSpc>
              <a:spcBef>
                <a:spcPts val="240"/>
              </a:spcBef>
              <a:spcAft>
                <a:spcPts val="240"/>
              </a:spcAft>
              <a:buFont typeface="Wingdings" panose="05000000000000000000" pitchFamily="2" charset="2"/>
              <a:buChar char="q"/>
              <a:tabLst>
                <a:tab pos="-914400" algn="l"/>
                <a:tab pos="457200" algn="l"/>
                <a:tab pos="1029970" algn="l"/>
                <a:tab pos="1371600" algn="l"/>
              </a:tabLst>
              <a:defRPr/>
            </a:pPr>
            <a:r>
              <a:rPr lang="en-GB" sz="1600" dirty="0">
                <a:solidFill>
                  <a:srgbClr val="000000"/>
                </a:solidFill>
                <a:latin typeface="Calibri" panose="020F0502020204030204" pitchFamily="34" charset="0"/>
                <a:ea typeface="Calibri" panose="020F0502020204030204" pitchFamily="34" charset="0"/>
                <a:cs typeface="Calibri" panose="020F0502020204030204" pitchFamily="34" charset="0"/>
              </a:rPr>
              <a:t>Experimental data will be fitted with theoretical function which will provide absolute amount of </a:t>
            </a:r>
            <a:r>
              <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use adsorbed deuterium on W surface.</a:t>
            </a:r>
            <a:endParaRPr lang="en-GB" sz="1400"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37449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9803E-151A-37D1-2FAC-F269047E9855}"/>
            </a:ext>
          </a:extLst>
        </p:cNvPr>
        <p:cNvGrpSpPr/>
        <p:nvPr/>
      </p:nvGrpSpPr>
      <p:grpSpPr>
        <a:xfrm>
          <a:off x="0" y="0"/>
          <a:ext cx="0" cy="0"/>
          <a:chOff x="0" y="0"/>
          <a:chExt cx="0" cy="0"/>
        </a:xfrm>
      </p:grpSpPr>
      <p:pic>
        <p:nvPicPr>
          <p:cNvPr id="7" name="Obraz 14" descr="Obraz zawierający tekst, zrzut ekranu, Wykres, diagram&#10;&#10;Zawartość wygenerowana przez AI może być niepoprawna.">
            <a:extLst>
              <a:ext uri="{FF2B5EF4-FFF2-40B4-BE49-F238E27FC236}">
                <a16:creationId xmlns:a16="http://schemas.microsoft.com/office/drawing/2014/main" id="{6D69565C-C34A-8A40-91DA-04A2891F02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158" y="3591398"/>
            <a:ext cx="3600000" cy="2700000"/>
          </a:xfrm>
          <a:prstGeom prst="rect">
            <a:avLst/>
          </a:prstGeom>
        </p:spPr>
      </p:pic>
      <p:sp>
        <p:nvSpPr>
          <p:cNvPr id="2" name="Titel 1">
            <a:extLst>
              <a:ext uri="{FF2B5EF4-FFF2-40B4-BE49-F238E27FC236}">
                <a16:creationId xmlns:a16="http://schemas.microsoft.com/office/drawing/2014/main" id="{77DEFFA8-AE27-6AD7-4F7B-693C161A5A4E}"/>
              </a:ext>
            </a:extLst>
          </p:cNvPr>
          <p:cNvSpPr>
            <a:spLocks noGrp="1"/>
          </p:cNvSpPr>
          <p:nvPr>
            <p:ph type="title"/>
          </p:nvPr>
        </p:nvSpPr>
        <p:spPr/>
        <p:txBody>
          <a:bodyPr/>
          <a:lstStyle/>
          <a:p>
            <a:r>
              <a:rPr lang="de-DE" dirty="0"/>
              <a:t>D004</a:t>
            </a:r>
          </a:p>
        </p:txBody>
      </p:sp>
      <p:graphicFrame>
        <p:nvGraphicFramePr>
          <p:cNvPr id="5" name="Content Placeholder 4">
            <a:extLst>
              <a:ext uri="{FF2B5EF4-FFF2-40B4-BE49-F238E27FC236}">
                <a16:creationId xmlns:a16="http://schemas.microsoft.com/office/drawing/2014/main" id="{5A3EC4BD-8C88-69C4-48EE-12A3A2A1DBB0}"/>
              </a:ext>
            </a:extLst>
          </p:cNvPr>
          <p:cNvGraphicFramePr>
            <a:graphicFrameLocks noGrp="1"/>
          </p:cNvGraphicFramePr>
          <p:nvPr>
            <p:ph idx="1"/>
            <p:extLst>
              <p:ext uri="{D42A27DB-BD31-4B8C-83A1-F6EECF244321}">
                <p14:modId xmlns:p14="http://schemas.microsoft.com/office/powerpoint/2010/main" val="2201926860"/>
              </p:ext>
            </p:extLst>
          </p:nvPr>
        </p:nvGraphicFramePr>
        <p:xfrm>
          <a:off x="840831" y="97138"/>
          <a:ext cx="9451776" cy="1105154"/>
        </p:xfrm>
        <a:graphic>
          <a:graphicData uri="http://schemas.openxmlformats.org/drawingml/2006/table">
            <a:tbl>
              <a:tblPr firstRow="1" firstCol="1" bandRow="1">
                <a:tableStyleId>{5C22544A-7EE6-4342-B048-85BDC9FD1C3A}</a:tableStyleId>
              </a:tblPr>
              <a:tblGrid>
                <a:gridCol w="1697550">
                  <a:extLst>
                    <a:ext uri="{9D8B030D-6E8A-4147-A177-3AD203B41FA5}">
                      <a16:colId xmlns:a16="http://schemas.microsoft.com/office/drawing/2014/main" val="2907562295"/>
                    </a:ext>
                  </a:extLst>
                </a:gridCol>
                <a:gridCol w="7754226">
                  <a:extLst>
                    <a:ext uri="{9D8B030D-6E8A-4147-A177-3AD203B41FA5}">
                      <a16:colId xmlns:a16="http://schemas.microsoft.com/office/drawing/2014/main" val="723510047"/>
                    </a:ext>
                  </a:extLst>
                </a:gridCol>
              </a:tblGrid>
              <a:tr h="0">
                <a:tc>
                  <a:txBody>
                    <a:bodyPr/>
                    <a:lstStyle/>
                    <a:p>
                      <a:pPr>
                        <a:lnSpc>
                          <a:spcPct val="115000"/>
                        </a:lnSpc>
                        <a:spcBef>
                          <a:spcPts val="240"/>
                        </a:spcBef>
                        <a:spcAft>
                          <a:spcPts val="240"/>
                        </a:spcAft>
                        <a:buNone/>
                        <a:tabLst>
                          <a:tab pos="-914400" algn="l"/>
                          <a:tab pos="228600" algn="l"/>
                        </a:tabLst>
                      </a:pPr>
                      <a:r>
                        <a:rPr lang="en-US" sz="1600" spc="-15">
                          <a:effectLst/>
                        </a:rPr>
                        <a:t>D004</a:t>
                      </a:r>
                      <a:endParaRPr lang="en-US" sz="16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buNone/>
                      </a:pPr>
                      <a:r>
                        <a:rPr lang="en-US" sz="1600" dirty="0">
                          <a:effectLst/>
                        </a:rPr>
                        <a:t>Report on LIBS analysis by application of machine learning algorithm: Application of machine learning algorithms for processing of massive amounts of experimental data. Introduction of additional elements (in the context of boron) by pre-training and transfer learning. (IPPLM)</a:t>
                      </a:r>
                      <a:endParaRPr lang="en-US"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439527823"/>
                  </a:ext>
                </a:extLst>
              </a:tr>
            </a:tbl>
          </a:graphicData>
        </a:graphic>
      </p:graphicFrame>
      <p:sp>
        <p:nvSpPr>
          <p:cNvPr id="4" name="Foliennummernplatzhalter 3">
            <a:extLst>
              <a:ext uri="{FF2B5EF4-FFF2-40B4-BE49-F238E27FC236}">
                <a16:creationId xmlns:a16="http://schemas.microsoft.com/office/drawing/2014/main" id="{4FBB8C46-7D2B-93E8-4C21-18C2DF04E5D4}"/>
              </a:ext>
            </a:extLst>
          </p:cNvPr>
          <p:cNvSpPr>
            <a:spLocks noGrp="1"/>
          </p:cNvSpPr>
          <p:nvPr>
            <p:ph type="sldNum" sz="quarter" idx="12"/>
          </p:nvPr>
        </p:nvSpPr>
        <p:spPr>
          <a:xfrm>
            <a:off x="0" y="6389730"/>
            <a:ext cx="720080" cy="19917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4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pole tekstowe 13">
            <a:extLst>
              <a:ext uri="{FF2B5EF4-FFF2-40B4-BE49-F238E27FC236}">
                <a16:creationId xmlns:a16="http://schemas.microsoft.com/office/drawing/2014/main" id="{A35837F9-92E0-0740-BBE5-6C405AA532F3}"/>
              </a:ext>
            </a:extLst>
          </p:cNvPr>
          <p:cNvSpPr txBox="1"/>
          <p:nvPr/>
        </p:nvSpPr>
        <p:spPr>
          <a:xfrm>
            <a:off x="195279" y="1283074"/>
            <a:ext cx="7158979" cy="2308324"/>
          </a:xfrm>
          <a:prstGeom prst="rect">
            <a:avLst/>
          </a:prstGeom>
          <a:noFill/>
        </p:spPr>
        <p:txBody>
          <a:bodyPr wrap="square" rtlCol="0">
            <a:spAutoFit/>
          </a:bodyPr>
          <a:lstStyle/>
          <a:p>
            <a:r>
              <a:rPr lang="pl-PL" sz="1600" dirty="0">
                <a:solidFill>
                  <a:srgbClr val="FF0000"/>
                </a:solidFill>
              </a:rPr>
              <a:t>The most reliable way of </a:t>
            </a:r>
            <a:r>
              <a:rPr lang="pl-PL" sz="1600" b="1" dirty="0">
                <a:solidFill>
                  <a:srgbClr val="FF0000"/>
                </a:solidFill>
              </a:rPr>
              <a:t>introduction boron into the models </a:t>
            </a:r>
            <a:r>
              <a:rPr lang="pl-PL" sz="1600" dirty="0">
                <a:solidFill>
                  <a:srgbClr val="FF0000"/>
                </a:solidFill>
              </a:rPr>
              <a:t>is to repeat the learning proces with extended data of a representative volume of B containing spectra. In case of large data volumes it is a time and resources consuming proces; </a:t>
            </a:r>
          </a:p>
          <a:p>
            <a:endParaRPr lang="pl-PL" sz="1600" dirty="0"/>
          </a:p>
          <a:p>
            <a:r>
              <a:rPr lang="pl-PL" sz="1600" dirty="0"/>
              <a:t>However,</a:t>
            </a:r>
          </a:p>
          <a:p>
            <a:r>
              <a:rPr lang="pl-PL" sz="1600" dirty="0">
                <a:solidFill>
                  <a:srgbClr val="00B050"/>
                </a:solidFill>
              </a:rPr>
              <a:t>Research in 2025 showed that </a:t>
            </a:r>
            <a:r>
              <a:rPr lang="pl-PL" sz="1600" b="1" dirty="0">
                <a:solidFill>
                  <a:srgbClr val="00B050"/>
                </a:solidFill>
              </a:rPr>
              <a:t>transfer learning </a:t>
            </a:r>
            <a:r>
              <a:rPr lang="pl-PL" sz="1600" dirty="0">
                <a:solidFill>
                  <a:srgbClr val="00B050"/>
                </a:solidFill>
              </a:rPr>
              <a:t>for elements with a sufficient spectra representation can work efficiently. </a:t>
            </a:r>
          </a:p>
          <a:p>
            <a:r>
              <a:rPr lang="pl-PL" sz="1600" dirty="0">
                <a:solidFill>
                  <a:srgbClr val="00B050"/>
                </a:solidFill>
              </a:rPr>
              <a:t>Diagram of transfer learning is shown on the right.  The proces of transfer learning for previous experiments is shown below.</a:t>
            </a:r>
            <a:endParaRPr lang="en-US" sz="1600" dirty="0">
              <a:solidFill>
                <a:srgbClr val="00B050"/>
              </a:solidFill>
            </a:endParaRPr>
          </a:p>
        </p:txBody>
      </p:sp>
      <p:pic>
        <p:nvPicPr>
          <p:cNvPr id="8" name="Obraz 15" descr="Obraz zawierający tekst, zrzut ekranu, diagram, linia&#10;&#10;Zawartość wygenerowana przez AI może być niepoprawna.">
            <a:extLst>
              <a:ext uri="{FF2B5EF4-FFF2-40B4-BE49-F238E27FC236}">
                <a16:creationId xmlns:a16="http://schemas.microsoft.com/office/drawing/2014/main" id="{283C3BC6-CFA6-D4E3-C0A1-B177A3ECF6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2310" y="3591398"/>
            <a:ext cx="3600000" cy="2700000"/>
          </a:xfrm>
          <a:prstGeom prst="rect">
            <a:avLst/>
          </a:prstGeom>
        </p:spPr>
      </p:pic>
      <p:pic>
        <p:nvPicPr>
          <p:cNvPr id="9" name="Obraz 16" descr="Obraz zawierający tekst, zrzut ekranu, Wykres, linia&#10;&#10;Zawartość wygenerowana przez AI może być niepoprawna.">
            <a:extLst>
              <a:ext uri="{FF2B5EF4-FFF2-40B4-BE49-F238E27FC236}">
                <a16:creationId xmlns:a16="http://schemas.microsoft.com/office/drawing/2014/main" id="{B938CE67-8FD4-2A87-2FC8-51D5AEBD87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5117" y="3591398"/>
            <a:ext cx="3600000" cy="2700000"/>
          </a:xfrm>
          <a:prstGeom prst="rect">
            <a:avLst/>
          </a:prstGeom>
        </p:spPr>
      </p:pic>
      <p:sp>
        <p:nvSpPr>
          <p:cNvPr id="10" name="pole tekstowe 17">
            <a:extLst>
              <a:ext uri="{FF2B5EF4-FFF2-40B4-BE49-F238E27FC236}">
                <a16:creationId xmlns:a16="http://schemas.microsoft.com/office/drawing/2014/main" id="{82F92170-34B8-1971-0AB7-C2B3D094F52B}"/>
              </a:ext>
            </a:extLst>
          </p:cNvPr>
          <p:cNvSpPr txBox="1"/>
          <p:nvPr/>
        </p:nvSpPr>
        <p:spPr>
          <a:xfrm>
            <a:off x="295158" y="6238276"/>
            <a:ext cx="3763916" cy="307777"/>
          </a:xfrm>
          <a:prstGeom prst="rect">
            <a:avLst/>
          </a:prstGeom>
          <a:noFill/>
        </p:spPr>
        <p:txBody>
          <a:bodyPr wrap="none" rtlCol="0">
            <a:spAutoFit/>
          </a:bodyPr>
          <a:lstStyle/>
          <a:p>
            <a:r>
              <a:rPr lang="pl-PL" sz="1400" dirty="0"/>
              <a:t>Extended data predicted by the </a:t>
            </a:r>
            <a:r>
              <a:rPr lang="pl-PL" sz="1400" b="1" dirty="0"/>
              <a:t>original model </a:t>
            </a:r>
            <a:endParaRPr lang="en-US" sz="1400" b="1" dirty="0"/>
          </a:p>
        </p:txBody>
      </p:sp>
      <p:sp>
        <p:nvSpPr>
          <p:cNvPr id="11" name="pole tekstowe 18">
            <a:extLst>
              <a:ext uri="{FF2B5EF4-FFF2-40B4-BE49-F238E27FC236}">
                <a16:creationId xmlns:a16="http://schemas.microsoft.com/office/drawing/2014/main" id="{571BAC63-8568-FC66-C5F9-385CC385282E}"/>
              </a:ext>
            </a:extLst>
          </p:cNvPr>
          <p:cNvSpPr txBox="1"/>
          <p:nvPr/>
        </p:nvSpPr>
        <p:spPr>
          <a:xfrm>
            <a:off x="4267244" y="6210980"/>
            <a:ext cx="3775777" cy="307777"/>
          </a:xfrm>
          <a:prstGeom prst="rect">
            <a:avLst/>
          </a:prstGeom>
          <a:noFill/>
        </p:spPr>
        <p:txBody>
          <a:bodyPr wrap="none" rtlCol="0">
            <a:spAutoFit/>
          </a:bodyPr>
          <a:lstStyle/>
          <a:p>
            <a:r>
              <a:rPr lang="pl-PL" sz="1400" dirty="0"/>
              <a:t>Extended data predicted </a:t>
            </a:r>
            <a:r>
              <a:rPr lang="pl-PL" sz="1400" b="1" dirty="0"/>
              <a:t>after transfer learning</a:t>
            </a:r>
            <a:endParaRPr lang="en-US" sz="1400" b="1" dirty="0"/>
          </a:p>
        </p:txBody>
      </p:sp>
      <p:sp>
        <p:nvSpPr>
          <p:cNvPr id="12" name="pole tekstowe 19">
            <a:extLst>
              <a:ext uri="{FF2B5EF4-FFF2-40B4-BE49-F238E27FC236}">
                <a16:creationId xmlns:a16="http://schemas.microsoft.com/office/drawing/2014/main" id="{357290B0-6FB6-331C-839F-9792BB21B1E4}"/>
              </a:ext>
            </a:extLst>
          </p:cNvPr>
          <p:cNvSpPr txBox="1"/>
          <p:nvPr/>
        </p:nvSpPr>
        <p:spPr>
          <a:xfrm>
            <a:off x="8251191" y="6210980"/>
            <a:ext cx="3724096" cy="307777"/>
          </a:xfrm>
          <a:prstGeom prst="rect">
            <a:avLst/>
          </a:prstGeom>
          <a:noFill/>
        </p:spPr>
        <p:txBody>
          <a:bodyPr wrap="none" rtlCol="0">
            <a:spAutoFit/>
          </a:bodyPr>
          <a:lstStyle/>
          <a:p>
            <a:r>
              <a:rPr lang="pl-PL" sz="1400" dirty="0"/>
              <a:t>Extended data predicted </a:t>
            </a:r>
            <a:r>
              <a:rPr lang="pl-PL" sz="1400" b="1" dirty="0"/>
              <a:t>by pre-trained model</a:t>
            </a:r>
            <a:endParaRPr lang="en-US" sz="1400" b="1" dirty="0"/>
          </a:p>
        </p:txBody>
      </p:sp>
      <p:pic>
        <p:nvPicPr>
          <p:cNvPr id="3" name="Obraz 12" descr="Obraz zawierający tekst, zrzut ekranu, Czcionka, diagram&#10;&#10;Zawartość wygenerowana przez AI może być niepoprawna.">
            <a:extLst>
              <a:ext uri="{FF2B5EF4-FFF2-40B4-BE49-F238E27FC236}">
                <a16:creationId xmlns:a16="http://schemas.microsoft.com/office/drawing/2014/main" id="{AF08C58F-6DFD-1355-9891-895452EC9B10}"/>
              </a:ext>
            </a:extLst>
          </p:cNvPr>
          <p:cNvPicPr>
            <a:picLocks noChangeAspect="1"/>
          </p:cNvPicPr>
          <p:nvPr/>
        </p:nvPicPr>
        <p:blipFill>
          <a:blip r:embed="rId6"/>
          <a:stretch>
            <a:fillRect/>
          </a:stretch>
        </p:blipFill>
        <p:spPr>
          <a:xfrm>
            <a:off x="7890381" y="1202292"/>
            <a:ext cx="4006461" cy="2510313"/>
          </a:xfrm>
          <a:prstGeom prst="rect">
            <a:avLst/>
          </a:prstGeom>
        </p:spPr>
      </p:pic>
    </p:spTree>
    <p:extLst>
      <p:ext uri="{BB962C8B-B14F-4D97-AF65-F5344CB8AC3E}">
        <p14:creationId xmlns:p14="http://schemas.microsoft.com/office/powerpoint/2010/main" val="13484912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A3559-A021-F3F1-E4AA-5A72877D3E75}"/>
            </a:ext>
          </a:extLst>
        </p:cNvPr>
        <p:cNvGrpSpPr/>
        <p:nvPr/>
      </p:nvGrpSpPr>
      <p:grpSpPr>
        <a:xfrm>
          <a:off x="0" y="0"/>
          <a:ext cx="0" cy="0"/>
          <a:chOff x="0" y="0"/>
          <a:chExt cx="0" cy="0"/>
        </a:xfrm>
      </p:grpSpPr>
      <p:pic>
        <p:nvPicPr>
          <p:cNvPr id="17" name="Picture 6">
            <a:extLst>
              <a:ext uri="{FF2B5EF4-FFF2-40B4-BE49-F238E27FC236}">
                <a16:creationId xmlns:a16="http://schemas.microsoft.com/office/drawing/2014/main" id="{2D5B2CF1-6359-8575-08A6-7DBA84489B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28" b="3331"/>
          <a:stretch>
            <a:fillRect/>
          </a:stretch>
        </p:blipFill>
        <p:spPr bwMode="auto">
          <a:xfrm>
            <a:off x="7974954" y="524786"/>
            <a:ext cx="3893195" cy="2606419"/>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82017723-370C-F778-F099-DFE57CCBC7C3}"/>
              </a:ext>
            </a:extLst>
          </p:cNvPr>
          <p:cNvSpPr>
            <a:spLocks noGrp="1"/>
          </p:cNvSpPr>
          <p:nvPr>
            <p:ph type="title"/>
          </p:nvPr>
        </p:nvSpPr>
        <p:spPr/>
        <p:txBody>
          <a:bodyPr/>
          <a:lstStyle/>
          <a:p>
            <a:r>
              <a:rPr lang="de-DE" dirty="0"/>
              <a:t>D005</a:t>
            </a:r>
          </a:p>
        </p:txBody>
      </p:sp>
      <p:graphicFrame>
        <p:nvGraphicFramePr>
          <p:cNvPr id="5" name="Content Placeholder 4">
            <a:extLst>
              <a:ext uri="{FF2B5EF4-FFF2-40B4-BE49-F238E27FC236}">
                <a16:creationId xmlns:a16="http://schemas.microsoft.com/office/drawing/2014/main" id="{C2DE20BC-D0B7-0BA8-38FC-A8F0C648C2C4}"/>
              </a:ext>
            </a:extLst>
          </p:cNvPr>
          <p:cNvGraphicFramePr>
            <a:graphicFrameLocks noGrp="1"/>
          </p:cNvGraphicFramePr>
          <p:nvPr>
            <p:ph idx="1"/>
            <p:extLst>
              <p:ext uri="{D42A27DB-BD31-4B8C-83A1-F6EECF244321}">
                <p14:modId xmlns:p14="http://schemas.microsoft.com/office/powerpoint/2010/main" val="3094699379"/>
              </p:ext>
            </p:extLst>
          </p:nvPr>
        </p:nvGraphicFramePr>
        <p:xfrm>
          <a:off x="888274" y="71015"/>
          <a:ext cx="9161417" cy="612394"/>
        </p:xfrm>
        <a:graphic>
          <a:graphicData uri="http://schemas.openxmlformats.org/drawingml/2006/table">
            <a:tbl>
              <a:tblPr firstRow="1" firstCol="1" bandRow="1">
                <a:tableStyleId>{5C22544A-7EE6-4342-B048-85BDC9FD1C3A}</a:tableStyleId>
              </a:tblPr>
              <a:tblGrid>
                <a:gridCol w="1645401">
                  <a:extLst>
                    <a:ext uri="{9D8B030D-6E8A-4147-A177-3AD203B41FA5}">
                      <a16:colId xmlns:a16="http://schemas.microsoft.com/office/drawing/2014/main" val="585768097"/>
                    </a:ext>
                  </a:extLst>
                </a:gridCol>
                <a:gridCol w="7516016">
                  <a:extLst>
                    <a:ext uri="{9D8B030D-6E8A-4147-A177-3AD203B41FA5}">
                      <a16:colId xmlns:a16="http://schemas.microsoft.com/office/drawing/2014/main" val="501322273"/>
                    </a:ext>
                  </a:extLst>
                </a:gridCol>
              </a:tblGrid>
              <a:tr h="0">
                <a:tc>
                  <a:txBody>
                    <a:bodyPr/>
                    <a:lstStyle/>
                    <a:p>
                      <a:pPr>
                        <a:lnSpc>
                          <a:spcPct val="115000"/>
                        </a:lnSpc>
                        <a:spcBef>
                          <a:spcPts val="240"/>
                        </a:spcBef>
                        <a:spcAft>
                          <a:spcPts val="240"/>
                        </a:spcAft>
                        <a:buNone/>
                        <a:tabLst>
                          <a:tab pos="-914400" algn="l"/>
                          <a:tab pos="228600" algn="l"/>
                        </a:tabLst>
                      </a:pPr>
                      <a:r>
                        <a:rPr lang="en-US" sz="1800" spc="-15">
                          <a:effectLst/>
                        </a:rPr>
                        <a:t>D005</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buNone/>
                      </a:pPr>
                      <a:r>
                        <a:rPr lang="en-US" sz="1800" dirty="0">
                          <a:effectLst/>
                        </a:rPr>
                        <a:t>Validated CF-LIBS depth-profiling methodology for quantitative elemental and ablation rate analysis using </a:t>
                      </a:r>
                      <a:r>
                        <a:rPr lang="en-US" sz="1800" dirty="0" err="1">
                          <a:effectLst/>
                        </a:rPr>
                        <a:t>ps</a:t>
                      </a:r>
                      <a:r>
                        <a:rPr lang="en-US" sz="1800" dirty="0">
                          <a:effectLst/>
                        </a:rPr>
                        <a:t> laser ablation and confocal microscopy. (CU)</a:t>
                      </a:r>
                      <a:endParaRPr lang="en-US" sz="18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753147565"/>
                  </a:ext>
                </a:extLst>
              </a:tr>
            </a:tbl>
          </a:graphicData>
        </a:graphic>
      </p:graphicFrame>
      <p:sp>
        <p:nvSpPr>
          <p:cNvPr id="4" name="Foliennummernplatzhalter 3">
            <a:extLst>
              <a:ext uri="{FF2B5EF4-FFF2-40B4-BE49-F238E27FC236}">
                <a16:creationId xmlns:a16="http://schemas.microsoft.com/office/drawing/2014/main" id="{629BD684-637C-8523-A8FF-AE471E07464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4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5CFC1407-8610-B868-ED3E-75E1FABD91BC}"/>
              </a:ext>
            </a:extLst>
          </p:cNvPr>
          <p:cNvPicPr>
            <a:picLocks noChangeAspect="1"/>
          </p:cNvPicPr>
          <p:nvPr/>
        </p:nvPicPr>
        <p:blipFill>
          <a:blip r:embed="rId3"/>
          <a:stretch>
            <a:fillRect/>
          </a:stretch>
        </p:blipFill>
        <p:spPr>
          <a:xfrm>
            <a:off x="10208210" y="-204109"/>
            <a:ext cx="2000716" cy="1250447"/>
          </a:xfrm>
          <a:prstGeom prst="rect">
            <a:avLst/>
          </a:prstGeom>
        </p:spPr>
      </p:pic>
      <p:sp>
        <p:nvSpPr>
          <p:cNvPr id="16" name="Content Placeholder 1">
            <a:extLst>
              <a:ext uri="{FF2B5EF4-FFF2-40B4-BE49-F238E27FC236}">
                <a16:creationId xmlns:a16="http://schemas.microsoft.com/office/drawing/2014/main" id="{3DBE8525-A5F2-EA6E-E128-B10CDE6CC2BD}"/>
              </a:ext>
            </a:extLst>
          </p:cNvPr>
          <p:cNvSpPr txBox="1">
            <a:spLocks/>
          </p:cNvSpPr>
          <p:nvPr/>
        </p:nvSpPr>
        <p:spPr>
          <a:xfrm>
            <a:off x="57085" y="1261127"/>
            <a:ext cx="7279475" cy="53289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spcAft>
                <a:spcPts val="600"/>
              </a:spcAft>
              <a:buFont typeface="Arial" panose="020B0604020202020204" pitchFamily="34" charset="0"/>
              <a:buChar char="•"/>
              <a:defRPr sz="24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rgbClr val="00206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spcBef>
                <a:spcPct val="20000"/>
              </a:spcBef>
              <a:buFont typeface="Arial" panose="020B0604020202020204" pitchFamily="34" charset="0"/>
              <a:buChar char="•"/>
              <a:defRPr sz="1800" kern="1200" baseline="0">
                <a:solidFill>
                  <a:srgbClr val="002060"/>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endParaRPr lang="en-GB" sz="1800" b="0" dirty="0"/>
          </a:p>
          <a:p>
            <a:pPr algn="just">
              <a:buFont typeface="Arial" panose="020B0604020202020204" pitchFamily="34" charset="0"/>
              <a:buAutoNum type="arabicPeriod"/>
            </a:pPr>
            <a:r>
              <a:rPr lang="en-GB" sz="1800" b="0" dirty="0"/>
              <a:t>(CF-)LIBS and depth analysis on </a:t>
            </a:r>
            <a:r>
              <a:rPr lang="en-GB" sz="1800" dirty="0"/>
              <a:t>B</a:t>
            </a:r>
            <a:r>
              <a:rPr lang="en-GB" sz="1800" b="0" dirty="0"/>
              <a:t> containing coatings with different type of fuel content </a:t>
            </a:r>
            <a:r>
              <a:rPr lang="en-GB" sz="1800" dirty="0"/>
              <a:t>in VUV- NIR  </a:t>
            </a:r>
            <a:r>
              <a:rPr lang="en-GB" sz="1800" b="0" dirty="0"/>
              <a:t>region in low pressure </a:t>
            </a:r>
            <a:r>
              <a:rPr lang="en-GB" sz="1800" dirty="0"/>
              <a:t>including confocal microscopy </a:t>
            </a:r>
            <a:r>
              <a:rPr lang="en-GB" sz="1800" b="0" dirty="0"/>
              <a:t>(CU, INFLPR, LATR/CTN – IST)</a:t>
            </a:r>
          </a:p>
          <a:p>
            <a:pPr algn="just">
              <a:buFont typeface="Arial" panose="020B0604020202020204" pitchFamily="34" charset="0"/>
              <a:buAutoNum type="arabicPeriod"/>
            </a:pPr>
            <a:endParaRPr lang="en-GB" sz="1800" b="0" dirty="0"/>
          </a:p>
          <a:p>
            <a:pPr algn="just">
              <a:buFont typeface="Arial" panose="020B0604020202020204" pitchFamily="34" charset="0"/>
              <a:buAutoNum type="arabicPeriod"/>
            </a:pPr>
            <a:endParaRPr lang="en-GB" sz="1800" b="0" dirty="0"/>
          </a:p>
          <a:p>
            <a:pPr algn="just">
              <a:buFont typeface="Arial" panose="020B0604020202020204" pitchFamily="34" charset="0"/>
              <a:buAutoNum type="arabicPeriod"/>
            </a:pPr>
            <a:endParaRPr lang="en-GB" sz="1800" b="0" dirty="0"/>
          </a:p>
          <a:p>
            <a:pPr algn="just">
              <a:buFont typeface="Arial" panose="020B0604020202020204" pitchFamily="34" charset="0"/>
              <a:buAutoNum type="arabicPeriod"/>
            </a:pPr>
            <a:endParaRPr lang="en-GB" sz="1800" b="0" dirty="0"/>
          </a:p>
          <a:p>
            <a:pPr algn="just">
              <a:buFont typeface="Arial" panose="020B0604020202020204" pitchFamily="34" charset="0"/>
              <a:buAutoNum type="arabicPeriod"/>
            </a:pPr>
            <a:r>
              <a:rPr lang="en-GB" sz="1800" dirty="0"/>
              <a:t>CF-LIBS</a:t>
            </a:r>
            <a:r>
              <a:rPr lang="en-GB" sz="1800" b="0" dirty="0"/>
              <a:t> depth-profile analysis of reference materials and reactor-exposed samples using LIBS and/or </a:t>
            </a:r>
            <a:r>
              <a:rPr lang="en-GB" sz="1800" dirty="0"/>
              <a:t>DP</a:t>
            </a:r>
            <a:r>
              <a:rPr lang="en-GB" sz="1800" b="0" dirty="0"/>
              <a:t>-LIBS with </a:t>
            </a:r>
            <a:r>
              <a:rPr lang="en-GB" sz="1800" dirty="0"/>
              <a:t>nano</a:t>
            </a:r>
            <a:r>
              <a:rPr lang="en-GB" sz="1800" b="0" dirty="0"/>
              <a:t>second and </a:t>
            </a:r>
            <a:r>
              <a:rPr lang="en-GB" sz="1800" dirty="0"/>
              <a:t>pico</a:t>
            </a:r>
            <a:r>
              <a:rPr lang="en-GB" sz="1800" b="0" dirty="0"/>
              <a:t>second laser pulses (CU).</a:t>
            </a:r>
          </a:p>
          <a:p>
            <a:pPr algn="just">
              <a:buFont typeface="Arial" panose="020B0604020202020204" pitchFamily="34" charset="0"/>
              <a:buAutoNum type="arabicPeriod"/>
            </a:pPr>
            <a:endParaRPr lang="en-GB" sz="1800" b="0" dirty="0"/>
          </a:p>
          <a:p>
            <a:pPr algn="just">
              <a:buFont typeface="Arial" panose="020B0604020202020204" pitchFamily="34" charset="0"/>
              <a:buAutoNum type="arabicPeriod"/>
            </a:pPr>
            <a:r>
              <a:rPr lang="en-GB" sz="1800" b="0" dirty="0"/>
              <a:t>Comparative evaluation of laser-only and </a:t>
            </a:r>
            <a:r>
              <a:rPr lang="en-GB" sz="1800" dirty="0"/>
              <a:t>discharge-assisted</a:t>
            </a:r>
            <a:r>
              <a:rPr lang="en-GB" sz="1800" b="0" dirty="0"/>
              <a:t> CF-LIBS depth profiling for fusion relevant materials (CU).</a:t>
            </a:r>
            <a:endParaRPr lang="en-GB" sz="1800" dirty="0"/>
          </a:p>
        </p:txBody>
      </p:sp>
      <p:pic>
        <p:nvPicPr>
          <p:cNvPr id="18" name="Picture 17">
            <a:extLst>
              <a:ext uri="{FF2B5EF4-FFF2-40B4-BE49-F238E27FC236}">
                <a16:creationId xmlns:a16="http://schemas.microsoft.com/office/drawing/2014/main" id="{3CEF2035-8DAC-5574-8D7B-28052D01AC16}"/>
              </a:ext>
            </a:extLst>
          </p:cNvPr>
          <p:cNvPicPr>
            <a:picLocks noChangeAspect="1"/>
          </p:cNvPicPr>
          <p:nvPr/>
        </p:nvPicPr>
        <p:blipFill>
          <a:blip r:embed="rId4"/>
          <a:stretch>
            <a:fillRect/>
          </a:stretch>
        </p:blipFill>
        <p:spPr>
          <a:xfrm>
            <a:off x="7344156" y="3551259"/>
            <a:ext cx="4864770" cy="2684464"/>
          </a:xfrm>
          <a:prstGeom prst="rect">
            <a:avLst/>
          </a:prstGeom>
        </p:spPr>
      </p:pic>
      <p:sp>
        <p:nvSpPr>
          <p:cNvPr id="19" name="TextBox 18">
            <a:extLst>
              <a:ext uri="{FF2B5EF4-FFF2-40B4-BE49-F238E27FC236}">
                <a16:creationId xmlns:a16="http://schemas.microsoft.com/office/drawing/2014/main" id="{8806948E-6478-9134-8DE9-668668B080A4}"/>
              </a:ext>
            </a:extLst>
          </p:cNvPr>
          <p:cNvSpPr txBox="1"/>
          <p:nvPr/>
        </p:nvSpPr>
        <p:spPr>
          <a:xfrm>
            <a:off x="8769502" y="3131205"/>
            <a:ext cx="2056973" cy="369332"/>
          </a:xfrm>
          <a:prstGeom prst="rect">
            <a:avLst/>
          </a:prstGeom>
          <a:noFill/>
        </p:spPr>
        <p:txBody>
          <a:bodyPr wrap="none" rtlCol="0">
            <a:spAutoFit/>
          </a:bodyPr>
          <a:lstStyle/>
          <a:p>
            <a:r>
              <a:rPr lang="en-GB" b="1" dirty="0"/>
              <a:t>VUV-NIR LIBS setup</a:t>
            </a:r>
          </a:p>
        </p:txBody>
      </p:sp>
      <p:sp>
        <p:nvSpPr>
          <p:cNvPr id="20" name="TextBox 19">
            <a:extLst>
              <a:ext uri="{FF2B5EF4-FFF2-40B4-BE49-F238E27FC236}">
                <a16:creationId xmlns:a16="http://schemas.microsoft.com/office/drawing/2014/main" id="{57008919-5991-282B-922D-F3A0A467592D}"/>
              </a:ext>
            </a:extLst>
          </p:cNvPr>
          <p:cNvSpPr txBox="1"/>
          <p:nvPr/>
        </p:nvSpPr>
        <p:spPr>
          <a:xfrm>
            <a:off x="8421130" y="6183721"/>
            <a:ext cx="2808846" cy="369332"/>
          </a:xfrm>
          <a:prstGeom prst="rect">
            <a:avLst/>
          </a:prstGeom>
          <a:noFill/>
        </p:spPr>
        <p:txBody>
          <a:bodyPr wrap="none" rtlCol="0">
            <a:spAutoFit/>
          </a:bodyPr>
          <a:lstStyle/>
          <a:p>
            <a:r>
              <a:rPr lang="en-GB" b="1" dirty="0"/>
              <a:t>DP LIBS experimental setup</a:t>
            </a:r>
          </a:p>
        </p:txBody>
      </p:sp>
    </p:spTree>
    <p:extLst>
      <p:ext uri="{BB962C8B-B14F-4D97-AF65-F5344CB8AC3E}">
        <p14:creationId xmlns:p14="http://schemas.microsoft.com/office/powerpoint/2010/main" val="1458123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80538-775D-7422-7273-33EEBFB6820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032B9DF-110F-29D2-A582-873290A8B238}"/>
              </a:ext>
            </a:extLst>
          </p:cNvPr>
          <p:cNvSpPr>
            <a:spLocks noGrp="1"/>
          </p:cNvSpPr>
          <p:nvPr>
            <p:ph type="title"/>
          </p:nvPr>
        </p:nvSpPr>
        <p:spPr/>
        <p:txBody>
          <a:bodyPr/>
          <a:lstStyle/>
          <a:p>
            <a:r>
              <a:rPr lang="de-DE" dirty="0"/>
              <a:t>D006</a:t>
            </a:r>
          </a:p>
        </p:txBody>
      </p:sp>
      <p:graphicFrame>
        <p:nvGraphicFramePr>
          <p:cNvPr id="5" name="Content Placeholder 4">
            <a:extLst>
              <a:ext uri="{FF2B5EF4-FFF2-40B4-BE49-F238E27FC236}">
                <a16:creationId xmlns:a16="http://schemas.microsoft.com/office/drawing/2014/main" id="{0C7CDBCA-447D-4291-E089-3D5894B9BD8D}"/>
              </a:ext>
            </a:extLst>
          </p:cNvPr>
          <p:cNvGraphicFramePr>
            <a:graphicFrameLocks noGrp="1"/>
          </p:cNvGraphicFramePr>
          <p:nvPr>
            <p:ph idx="1"/>
            <p:extLst>
              <p:ext uri="{D42A27DB-BD31-4B8C-83A1-F6EECF244321}">
                <p14:modId xmlns:p14="http://schemas.microsoft.com/office/powerpoint/2010/main" val="1169657096"/>
              </p:ext>
            </p:extLst>
          </p:nvPr>
        </p:nvGraphicFramePr>
        <p:xfrm>
          <a:off x="884373" y="41194"/>
          <a:ext cx="10097135" cy="824738"/>
        </p:xfrm>
        <a:graphic>
          <a:graphicData uri="http://schemas.openxmlformats.org/drawingml/2006/table">
            <a:tbl>
              <a:tblPr firstRow="1" firstCol="1" bandRow="1">
                <a:tableStyleId>{5C22544A-7EE6-4342-B048-85BDC9FD1C3A}</a:tableStyleId>
              </a:tblPr>
              <a:tblGrid>
                <a:gridCol w="1301478">
                  <a:extLst>
                    <a:ext uri="{9D8B030D-6E8A-4147-A177-3AD203B41FA5}">
                      <a16:colId xmlns:a16="http://schemas.microsoft.com/office/drawing/2014/main" val="2422713126"/>
                    </a:ext>
                  </a:extLst>
                </a:gridCol>
                <a:gridCol w="8795657">
                  <a:extLst>
                    <a:ext uri="{9D8B030D-6E8A-4147-A177-3AD203B41FA5}">
                      <a16:colId xmlns:a16="http://schemas.microsoft.com/office/drawing/2014/main" val="2108085922"/>
                    </a:ext>
                  </a:extLst>
                </a:gridCol>
              </a:tblGrid>
              <a:tr h="0">
                <a:tc>
                  <a:txBody>
                    <a:bodyPr/>
                    <a:lstStyle/>
                    <a:p>
                      <a:pPr>
                        <a:lnSpc>
                          <a:spcPct val="115000"/>
                        </a:lnSpc>
                        <a:spcBef>
                          <a:spcPts val="240"/>
                        </a:spcBef>
                        <a:spcAft>
                          <a:spcPts val="240"/>
                        </a:spcAft>
                        <a:buNone/>
                        <a:tabLst>
                          <a:tab pos="-914400" algn="l"/>
                          <a:tab pos="228600" algn="l"/>
                        </a:tabLst>
                      </a:pPr>
                      <a:r>
                        <a:rPr lang="en-US" sz="1600" spc="-15">
                          <a:effectLst/>
                        </a:rPr>
                        <a:t>D006</a:t>
                      </a:r>
                      <a:endParaRPr lang="en-US" sz="16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buNone/>
                      </a:pPr>
                      <a:r>
                        <a:rPr lang="en-US" sz="1600" dirty="0">
                          <a:effectLst/>
                        </a:rPr>
                        <a:t>Initial studies of D retention in B containing coatings and/or W coatings with in-situ LIBS in Magnum-PSI: absolute content and composition / Preliminary </a:t>
                      </a:r>
                      <a:r>
                        <a:rPr lang="en-US" sz="1600" dirty="0" err="1">
                          <a:effectLst/>
                        </a:rPr>
                        <a:t>ps</a:t>
                      </a:r>
                      <a:r>
                        <a:rPr lang="en-US" sz="1600" dirty="0">
                          <a:effectLst/>
                        </a:rPr>
                        <a:t>-laser measurements of D concentration and ablation rate as a function of W and/or B coating composition and density. (UT)</a:t>
                      </a:r>
                      <a:endParaRPr lang="en-US"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665640403"/>
                  </a:ext>
                </a:extLst>
              </a:tr>
            </a:tbl>
          </a:graphicData>
        </a:graphic>
      </p:graphicFrame>
      <p:sp>
        <p:nvSpPr>
          <p:cNvPr id="4" name="Foliennummernplatzhalter 3">
            <a:extLst>
              <a:ext uri="{FF2B5EF4-FFF2-40B4-BE49-F238E27FC236}">
                <a16:creationId xmlns:a16="http://schemas.microsoft.com/office/drawing/2014/main" id="{2B64B15D-BE26-958A-9869-F1CA88B986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4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1035DB1E-19EB-3BB9-A9D9-D2FBC7B836F0}"/>
              </a:ext>
            </a:extLst>
          </p:cNvPr>
          <p:cNvPicPr>
            <a:picLocks noChangeAspect="1"/>
          </p:cNvPicPr>
          <p:nvPr/>
        </p:nvPicPr>
        <p:blipFill>
          <a:blip r:embed="rId2"/>
          <a:stretch>
            <a:fillRect/>
          </a:stretch>
        </p:blipFill>
        <p:spPr>
          <a:xfrm>
            <a:off x="11154972" y="41194"/>
            <a:ext cx="1037028" cy="968725"/>
          </a:xfrm>
          <a:prstGeom prst="rect">
            <a:avLst/>
          </a:prstGeom>
        </p:spPr>
      </p:pic>
      <p:sp>
        <p:nvSpPr>
          <p:cNvPr id="42" name="Titre 1">
            <a:extLst>
              <a:ext uri="{FF2B5EF4-FFF2-40B4-BE49-F238E27FC236}">
                <a16:creationId xmlns:a16="http://schemas.microsoft.com/office/drawing/2014/main" id="{009F7AF5-AB79-92E3-CA22-D0E7A191C31C}"/>
              </a:ext>
            </a:extLst>
          </p:cNvPr>
          <p:cNvSpPr txBox="1">
            <a:spLocks/>
          </p:cNvSpPr>
          <p:nvPr/>
        </p:nvSpPr>
        <p:spPr bwMode="auto">
          <a:xfrm>
            <a:off x="187931" y="1139497"/>
            <a:ext cx="9451776" cy="457200"/>
          </a:xfrm>
          <a:prstGeom prst="rect">
            <a:avLst/>
          </a:prstGeom>
        </p:spPr>
        <p:txBody>
          <a:bodyPr vert="horz" lIns="91440" tIns="45720" rIns="91440" bIns="45720" rtlCol="0" anchor="ctr">
            <a:noAutofit/>
          </a:bodyPr>
          <a:lstStyle>
            <a:lvl1pPr algn="l" defTabSz="685800">
              <a:lnSpc>
                <a:spcPts val="2400"/>
              </a:lnSpc>
              <a:spcBef>
                <a:spcPts val="0"/>
              </a:spcBef>
              <a:buNone/>
              <a:defRPr sz="2800" b="1">
                <a:solidFill>
                  <a:schemeClr val="tx2"/>
                </a:solidFill>
                <a:latin typeface="+mn-lt"/>
                <a:ea typeface="+mj-ea"/>
                <a:cs typeface="Arial"/>
              </a:defRPr>
            </a:lvl1pPr>
          </a:lstStyle>
          <a:p>
            <a:pPr marL="0" marR="0" lvl="0" indent="0" algn="l" defTabSz="685800" eaLnBrk="1" fontAlgn="auto" latinLnBrk="0" hangingPunct="1">
              <a:lnSpc>
                <a:spcPts val="2400"/>
              </a:lnSpc>
              <a:spcBef>
                <a:spcPts val="0"/>
              </a:spcBef>
              <a:spcAft>
                <a:spcPts val="0"/>
              </a:spcAft>
              <a:buClrTx/>
              <a:buSzTx/>
              <a:buFontTx/>
              <a:buNone/>
              <a:tabLst/>
              <a:defRPr/>
            </a:pPr>
            <a:r>
              <a:rPr kumimoji="0" lang="et-EE" sz="2800" b="1" i="0" u="none" strike="noStrike" kern="0" cap="none" spc="0" normalizeH="0" baseline="0" noProof="0" dirty="0">
                <a:ln>
                  <a:noFill/>
                </a:ln>
                <a:solidFill>
                  <a:srgbClr val="1F497D"/>
                </a:solidFill>
                <a:effectLst/>
                <a:uLnTx/>
                <a:uFillTx/>
                <a:latin typeface="Calibri"/>
                <a:cs typeface="Arial"/>
              </a:rPr>
              <a:t>In-situ LIBS in Magnum-PSI for D retention in B and/or W containing coatings</a:t>
            </a:r>
            <a:endParaRPr kumimoji="0" lang="en-US" sz="2800" b="1" i="0" u="none" strike="noStrike" kern="0" cap="none" spc="0" normalizeH="0" baseline="0" noProof="0" dirty="0">
              <a:ln>
                <a:noFill/>
              </a:ln>
              <a:solidFill>
                <a:srgbClr val="1F497D"/>
              </a:solidFill>
              <a:effectLst/>
              <a:uLnTx/>
              <a:uFillTx/>
              <a:latin typeface="Calibri"/>
              <a:cs typeface="Arial"/>
            </a:endParaRPr>
          </a:p>
        </p:txBody>
      </p:sp>
      <p:sp>
        <p:nvSpPr>
          <p:cNvPr id="43" name="TextBox 42">
            <a:extLst>
              <a:ext uri="{FF2B5EF4-FFF2-40B4-BE49-F238E27FC236}">
                <a16:creationId xmlns:a16="http://schemas.microsoft.com/office/drawing/2014/main" id="{59AC27EE-DAC8-B5C1-9F07-A4F2D5C3F305}"/>
              </a:ext>
            </a:extLst>
          </p:cNvPr>
          <p:cNvSpPr txBox="1"/>
          <p:nvPr/>
        </p:nvSpPr>
        <p:spPr bwMode="auto">
          <a:xfrm>
            <a:off x="884373" y="1600358"/>
            <a:ext cx="11287542" cy="1277273"/>
          </a:xfrm>
          <a:prstGeom prst="rect">
            <a:avLst/>
          </a:prstGeom>
          <a:noFill/>
        </p:spPr>
        <p:txBody>
          <a:bodyPr wrap="square">
            <a:spAutoFit/>
          </a:bodyPr>
          <a:lstStyle/>
          <a:p>
            <a:pPr marL="285750" indent="-285750">
              <a:buFont typeface="Arial" panose="020B0604020202020204" pitchFamily="34" charset="0"/>
              <a:buChar char="•"/>
            </a:pPr>
            <a:r>
              <a:rPr lang="et-EE" kern="0" dirty="0">
                <a:solidFill>
                  <a:srgbClr val="000000"/>
                </a:solidFill>
                <a:cs typeface="Arial"/>
              </a:rPr>
              <a:t>Finish data analysis of LIBS induced outgassing tests in W coatings and publish the results</a:t>
            </a:r>
          </a:p>
          <a:p>
            <a:pPr lvl="2"/>
            <a:r>
              <a:rPr lang="et-EE" kern="0" dirty="0">
                <a:solidFill>
                  <a:srgbClr val="000000"/>
                </a:solidFill>
                <a:cs typeface="Arial"/>
              </a:rPr>
              <a:t>- </a:t>
            </a:r>
            <a:r>
              <a:rPr lang="et-EE" kern="0" dirty="0" err="1">
                <a:solidFill>
                  <a:srgbClr val="000000"/>
                </a:solidFill>
                <a:cs typeface="Arial"/>
              </a:rPr>
              <a:t>requires</a:t>
            </a:r>
            <a:r>
              <a:rPr lang="et-EE" kern="0" dirty="0">
                <a:solidFill>
                  <a:srgbClr val="000000"/>
                </a:solidFill>
                <a:cs typeface="Arial"/>
              </a:rPr>
              <a:t> </a:t>
            </a:r>
            <a:r>
              <a:rPr lang="et-EE" kern="0" dirty="0" err="1">
                <a:solidFill>
                  <a:srgbClr val="000000"/>
                </a:solidFill>
                <a:cs typeface="Arial"/>
              </a:rPr>
              <a:t>additional</a:t>
            </a:r>
            <a:r>
              <a:rPr lang="et-EE" kern="0" dirty="0">
                <a:solidFill>
                  <a:srgbClr val="000000"/>
                </a:solidFill>
                <a:cs typeface="Arial"/>
              </a:rPr>
              <a:t> </a:t>
            </a:r>
            <a:r>
              <a:rPr lang="et-EE" kern="0" dirty="0" err="1">
                <a:solidFill>
                  <a:srgbClr val="000000"/>
                </a:solidFill>
                <a:cs typeface="Arial"/>
              </a:rPr>
              <a:t>experiments</a:t>
            </a:r>
            <a:r>
              <a:rPr lang="et-EE" kern="0" dirty="0">
                <a:solidFill>
                  <a:srgbClr val="000000"/>
                </a:solidFill>
                <a:cs typeface="Arial"/>
              </a:rPr>
              <a:t> </a:t>
            </a:r>
            <a:r>
              <a:rPr lang="et-EE" kern="0" dirty="0" err="1">
                <a:solidFill>
                  <a:srgbClr val="000000"/>
                </a:solidFill>
                <a:cs typeface="Arial"/>
              </a:rPr>
              <a:t>for</a:t>
            </a:r>
            <a:r>
              <a:rPr lang="et-EE" kern="0" dirty="0">
                <a:solidFill>
                  <a:srgbClr val="000000"/>
                </a:solidFill>
                <a:cs typeface="Arial"/>
              </a:rPr>
              <a:t> </a:t>
            </a:r>
            <a:r>
              <a:rPr lang="et-EE" kern="0" dirty="0" err="1">
                <a:solidFill>
                  <a:srgbClr val="000000"/>
                </a:solidFill>
                <a:cs typeface="Arial"/>
              </a:rPr>
              <a:t>ablation</a:t>
            </a:r>
            <a:r>
              <a:rPr lang="et-EE" kern="0" dirty="0">
                <a:solidFill>
                  <a:srgbClr val="000000"/>
                </a:solidFill>
                <a:cs typeface="Arial"/>
              </a:rPr>
              <a:t> </a:t>
            </a:r>
            <a:r>
              <a:rPr lang="et-EE" kern="0" dirty="0" err="1">
                <a:solidFill>
                  <a:srgbClr val="000000"/>
                </a:solidFill>
                <a:cs typeface="Arial"/>
              </a:rPr>
              <a:t>rate</a:t>
            </a:r>
            <a:r>
              <a:rPr lang="et-EE" kern="0" dirty="0">
                <a:solidFill>
                  <a:srgbClr val="000000"/>
                </a:solidFill>
                <a:cs typeface="Arial"/>
              </a:rPr>
              <a:t> </a:t>
            </a:r>
            <a:r>
              <a:rPr lang="et-EE" kern="0" dirty="0" err="1">
                <a:solidFill>
                  <a:srgbClr val="000000"/>
                </a:solidFill>
                <a:cs typeface="Arial"/>
              </a:rPr>
              <a:t>determination</a:t>
            </a:r>
            <a:r>
              <a:rPr lang="et-EE" kern="0" dirty="0">
                <a:solidFill>
                  <a:srgbClr val="000000"/>
                </a:solidFill>
                <a:cs typeface="Arial"/>
              </a:rPr>
              <a:t> by </a:t>
            </a:r>
            <a:r>
              <a:rPr lang="et-EE" kern="0" dirty="0" err="1">
                <a:solidFill>
                  <a:srgbClr val="000000"/>
                </a:solidFill>
                <a:cs typeface="Arial"/>
              </a:rPr>
              <a:t>profilometry</a:t>
            </a:r>
            <a:endParaRPr lang="et-EE" kern="0" dirty="0">
              <a:solidFill>
                <a:srgbClr val="000000"/>
              </a:solidFill>
              <a:cs typeface="Arial"/>
            </a:endParaRPr>
          </a:p>
          <a:p>
            <a:pPr marL="285750" indent="-285750">
              <a:spcBef>
                <a:spcPts val="600"/>
              </a:spcBef>
              <a:buFont typeface="Arial" panose="020B0604020202020204" pitchFamily="34" charset="0"/>
              <a:buChar char="•"/>
            </a:pPr>
            <a:r>
              <a:rPr lang="et-EE" kern="0" dirty="0" err="1">
                <a:solidFill>
                  <a:srgbClr val="000000"/>
                </a:solidFill>
                <a:cs typeface="Arial"/>
              </a:rPr>
              <a:t>Carry</a:t>
            </a:r>
            <a:r>
              <a:rPr lang="et-EE" kern="0" dirty="0">
                <a:solidFill>
                  <a:srgbClr val="000000"/>
                </a:solidFill>
                <a:cs typeface="Arial"/>
              </a:rPr>
              <a:t> </a:t>
            </a:r>
            <a:r>
              <a:rPr lang="et-EE" kern="0" dirty="0" err="1">
                <a:solidFill>
                  <a:srgbClr val="000000"/>
                </a:solidFill>
                <a:cs typeface="Arial"/>
              </a:rPr>
              <a:t>out</a:t>
            </a:r>
            <a:r>
              <a:rPr lang="et-EE" kern="0" dirty="0">
                <a:solidFill>
                  <a:srgbClr val="000000"/>
                </a:solidFill>
                <a:cs typeface="Arial"/>
              </a:rPr>
              <a:t> D </a:t>
            </a:r>
            <a:r>
              <a:rPr lang="et-EE" kern="0" dirty="0" err="1">
                <a:solidFill>
                  <a:srgbClr val="000000"/>
                </a:solidFill>
                <a:cs typeface="Arial"/>
              </a:rPr>
              <a:t>retention</a:t>
            </a:r>
            <a:r>
              <a:rPr lang="et-EE" kern="0" dirty="0">
                <a:solidFill>
                  <a:srgbClr val="000000"/>
                </a:solidFill>
                <a:cs typeface="Arial"/>
              </a:rPr>
              <a:t> </a:t>
            </a:r>
            <a:r>
              <a:rPr lang="et-EE" kern="0" dirty="0" err="1">
                <a:solidFill>
                  <a:srgbClr val="000000"/>
                </a:solidFill>
                <a:cs typeface="Arial"/>
              </a:rPr>
              <a:t>experiments</a:t>
            </a:r>
            <a:r>
              <a:rPr lang="et-EE" kern="0" dirty="0">
                <a:solidFill>
                  <a:srgbClr val="000000"/>
                </a:solidFill>
                <a:cs typeface="Arial"/>
              </a:rPr>
              <a:t> by LIBS </a:t>
            </a:r>
            <a:r>
              <a:rPr lang="et-EE" kern="0" dirty="0" err="1">
                <a:solidFill>
                  <a:srgbClr val="000000"/>
                </a:solidFill>
                <a:cs typeface="Arial"/>
              </a:rPr>
              <a:t>with</a:t>
            </a:r>
            <a:r>
              <a:rPr lang="et-EE" kern="0" dirty="0">
                <a:solidFill>
                  <a:srgbClr val="000000"/>
                </a:solidFill>
                <a:cs typeface="Arial"/>
              </a:rPr>
              <a:t> B </a:t>
            </a:r>
            <a:r>
              <a:rPr lang="et-EE" kern="0" dirty="0" err="1">
                <a:solidFill>
                  <a:srgbClr val="000000"/>
                </a:solidFill>
                <a:cs typeface="Arial"/>
              </a:rPr>
              <a:t>containing</a:t>
            </a:r>
            <a:r>
              <a:rPr lang="et-EE" kern="0" dirty="0">
                <a:solidFill>
                  <a:srgbClr val="000000"/>
                </a:solidFill>
                <a:cs typeface="Arial"/>
              </a:rPr>
              <a:t> </a:t>
            </a:r>
            <a:r>
              <a:rPr lang="et-EE" kern="0" dirty="0" err="1">
                <a:solidFill>
                  <a:srgbClr val="000000"/>
                </a:solidFill>
                <a:cs typeface="Arial"/>
              </a:rPr>
              <a:t>coatings</a:t>
            </a:r>
            <a:r>
              <a:rPr lang="et-EE" kern="0" dirty="0">
                <a:solidFill>
                  <a:srgbClr val="000000"/>
                </a:solidFill>
                <a:cs typeface="Arial"/>
              </a:rPr>
              <a:t> </a:t>
            </a:r>
            <a:r>
              <a:rPr lang="et-EE" kern="0" dirty="0" err="1">
                <a:solidFill>
                  <a:srgbClr val="000000"/>
                </a:solidFill>
                <a:cs typeface="Arial"/>
              </a:rPr>
              <a:t>exposed</a:t>
            </a:r>
            <a:r>
              <a:rPr lang="et-EE" kern="0" dirty="0">
                <a:solidFill>
                  <a:srgbClr val="000000"/>
                </a:solidFill>
                <a:cs typeface="Arial"/>
              </a:rPr>
              <a:t> </a:t>
            </a:r>
            <a:r>
              <a:rPr lang="et-EE" kern="0" dirty="0" err="1">
                <a:solidFill>
                  <a:srgbClr val="000000"/>
                </a:solidFill>
                <a:cs typeface="Arial"/>
              </a:rPr>
              <a:t>to</a:t>
            </a:r>
            <a:r>
              <a:rPr lang="et-EE" kern="0" dirty="0">
                <a:solidFill>
                  <a:srgbClr val="000000"/>
                </a:solidFill>
                <a:cs typeface="Arial"/>
              </a:rPr>
              <a:t> Magnum-PSI plasma</a:t>
            </a:r>
          </a:p>
          <a:p>
            <a:pPr lvl="2"/>
            <a:r>
              <a:rPr lang="et-EE" kern="0" dirty="0">
                <a:solidFill>
                  <a:srgbClr val="000000"/>
                </a:solidFill>
                <a:cs typeface="Arial"/>
              </a:rPr>
              <a:t>- Depends on the availability of B coatings</a:t>
            </a:r>
          </a:p>
        </p:txBody>
      </p:sp>
      <p:sp>
        <p:nvSpPr>
          <p:cNvPr id="44" name="Titre 1">
            <a:extLst>
              <a:ext uri="{FF2B5EF4-FFF2-40B4-BE49-F238E27FC236}">
                <a16:creationId xmlns:a16="http://schemas.microsoft.com/office/drawing/2014/main" id="{AB351209-2919-44AA-A71B-575EF066A9D5}"/>
              </a:ext>
            </a:extLst>
          </p:cNvPr>
          <p:cNvSpPr txBox="1">
            <a:spLocks/>
          </p:cNvSpPr>
          <p:nvPr/>
        </p:nvSpPr>
        <p:spPr bwMode="auto">
          <a:xfrm>
            <a:off x="187931" y="3191152"/>
            <a:ext cx="10412155" cy="457200"/>
          </a:xfrm>
          <a:prstGeom prst="rect">
            <a:avLst/>
          </a:prstGeom>
        </p:spPr>
        <p:txBody>
          <a:bodyPr vert="horz" lIns="91440" tIns="45720" rIns="91440" bIns="45720" rtlCol="0" anchor="ctr">
            <a:noAutofit/>
          </a:bodyPr>
          <a:lstStyle>
            <a:lvl1pPr algn="l" defTabSz="685800">
              <a:lnSpc>
                <a:spcPts val="2400"/>
              </a:lnSpc>
              <a:spcBef>
                <a:spcPts val="0"/>
              </a:spcBef>
              <a:buNone/>
              <a:defRPr sz="2800" b="1">
                <a:solidFill>
                  <a:schemeClr val="tx2"/>
                </a:solidFill>
                <a:latin typeface="+mn-lt"/>
                <a:ea typeface="+mj-ea"/>
                <a:cs typeface="Arial"/>
              </a:defRPr>
            </a:lvl1pPr>
          </a:lstStyle>
          <a:p>
            <a:pPr marL="0" marR="0" lvl="0" indent="0" algn="l" defTabSz="685800" eaLnBrk="1" fontAlgn="auto" latinLnBrk="0" hangingPunct="1">
              <a:lnSpc>
                <a:spcPts val="2400"/>
              </a:lnSpc>
              <a:spcBef>
                <a:spcPts val="0"/>
              </a:spcBef>
              <a:spcAft>
                <a:spcPts val="0"/>
              </a:spcAft>
              <a:buClrTx/>
              <a:buSzTx/>
              <a:buFontTx/>
              <a:buNone/>
              <a:tabLst/>
              <a:defRPr/>
            </a:pPr>
            <a:r>
              <a:rPr kumimoji="0" lang="et-EE" sz="2800" b="1" i="0" u="none" strike="noStrike" kern="0" cap="none" spc="0" normalizeH="0" baseline="0" noProof="0" dirty="0" err="1">
                <a:ln>
                  <a:noFill/>
                </a:ln>
                <a:solidFill>
                  <a:srgbClr val="1F497D"/>
                </a:solidFill>
                <a:effectLst/>
                <a:uLnTx/>
                <a:uFillTx/>
                <a:latin typeface="Calibri"/>
                <a:cs typeface="Arial"/>
              </a:rPr>
              <a:t>Ablation</a:t>
            </a:r>
            <a:r>
              <a:rPr kumimoji="0" lang="et-EE" sz="2800" b="1" i="0" u="none" strike="noStrike" kern="0" cap="none" spc="0" normalizeH="0" baseline="0" noProof="0" dirty="0">
                <a:ln>
                  <a:noFill/>
                </a:ln>
                <a:solidFill>
                  <a:srgbClr val="1F497D"/>
                </a:solidFill>
                <a:effectLst/>
                <a:uLnTx/>
                <a:uFillTx/>
                <a:latin typeface="Calibri"/>
                <a:cs typeface="Arial"/>
              </a:rPr>
              <a:t> </a:t>
            </a:r>
            <a:r>
              <a:rPr kumimoji="0" lang="et-EE" sz="2800" b="1" i="0" u="none" strike="noStrike" kern="0" cap="none" spc="0" normalizeH="0" baseline="0" noProof="0" dirty="0" err="1">
                <a:ln>
                  <a:noFill/>
                </a:ln>
                <a:solidFill>
                  <a:srgbClr val="1F497D"/>
                </a:solidFill>
                <a:effectLst/>
                <a:uLnTx/>
                <a:uFillTx/>
                <a:latin typeface="Calibri"/>
                <a:cs typeface="Arial"/>
              </a:rPr>
              <a:t>rate</a:t>
            </a:r>
            <a:r>
              <a:rPr kumimoji="0" lang="et-EE" sz="2800" b="1" i="0" u="none" strike="noStrike" kern="0" cap="none" spc="0" normalizeH="0" baseline="0" noProof="0" dirty="0">
                <a:ln>
                  <a:noFill/>
                </a:ln>
                <a:solidFill>
                  <a:srgbClr val="1F497D"/>
                </a:solidFill>
                <a:effectLst/>
                <a:uLnTx/>
                <a:uFillTx/>
                <a:latin typeface="Calibri"/>
                <a:cs typeface="Arial"/>
              </a:rPr>
              <a:t> as a </a:t>
            </a:r>
            <a:r>
              <a:rPr kumimoji="0" lang="et-EE" sz="2800" b="1" i="0" u="none" strike="noStrike" kern="0" cap="none" spc="0" normalizeH="0" baseline="0" noProof="0" dirty="0" err="1">
                <a:ln>
                  <a:noFill/>
                </a:ln>
                <a:solidFill>
                  <a:srgbClr val="1F497D"/>
                </a:solidFill>
                <a:effectLst/>
                <a:uLnTx/>
                <a:uFillTx/>
                <a:latin typeface="Calibri"/>
                <a:cs typeface="Arial"/>
              </a:rPr>
              <a:t>function</a:t>
            </a:r>
            <a:r>
              <a:rPr kumimoji="0" lang="et-EE" sz="2800" b="1" i="0" u="none" strike="noStrike" kern="0" cap="none" spc="0" normalizeH="0" baseline="0" noProof="0" dirty="0">
                <a:ln>
                  <a:noFill/>
                </a:ln>
                <a:solidFill>
                  <a:srgbClr val="1F497D"/>
                </a:solidFill>
                <a:effectLst/>
                <a:uLnTx/>
                <a:uFillTx/>
                <a:latin typeface="Calibri"/>
                <a:cs typeface="Arial"/>
              </a:rPr>
              <a:t> of W </a:t>
            </a:r>
            <a:r>
              <a:rPr kumimoji="0" lang="et-EE" sz="2800" b="1" i="0" u="none" strike="noStrike" kern="0" cap="none" spc="0" normalizeH="0" baseline="0" noProof="0" dirty="0" err="1">
                <a:ln>
                  <a:noFill/>
                </a:ln>
                <a:solidFill>
                  <a:srgbClr val="1F497D"/>
                </a:solidFill>
                <a:effectLst/>
                <a:uLnTx/>
                <a:uFillTx/>
                <a:latin typeface="Calibri"/>
                <a:cs typeface="Arial"/>
              </a:rPr>
              <a:t>coating</a:t>
            </a:r>
            <a:r>
              <a:rPr kumimoji="0" lang="et-EE" sz="2800" b="1" i="0" u="none" strike="noStrike" kern="0" cap="none" spc="0" normalizeH="0" baseline="0" noProof="0" dirty="0">
                <a:ln>
                  <a:noFill/>
                </a:ln>
                <a:solidFill>
                  <a:srgbClr val="1F497D"/>
                </a:solidFill>
                <a:effectLst/>
                <a:uLnTx/>
                <a:uFillTx/>
                <a:latin typeface="Calibri"/>
                <a:cs typeface="Arial"/>
              </a:rPr>
              <a:t> </a:t>
            </a:r>
            <a:r>
              <a:rPr kumimoji="0" lang="et-EE" sz="2800" b="1" i="0" u="none" strike="noStrike" kern="0" cap="none" spc="0" normalizeH="0" baseline="0" noProof="0" dirty="0" err="1">
                <a:ln>
                  <a:noFill/>
                </a:ln>
                <a:solidFill>
                  <a:srgbClr val="1F497D"/>
                </a:solidFill>
                <a:effectLst/>
                <a:uLnTx/>
                <a:uFillTx/>
                <a:latin typeface="Calibri"/>
                <a:cs typeface="Arial"/>
              </a:rPr>
              <a:t>composition</a:t>
            </a:r>
            <a:r>
              <a:rPr kumimoji="0" lang="et-EE" sz="2800" b="1" i="0" u="none" strike="noStrike" kern="0" cap="none" spc="0" normalizeH="0" baseline="0" noProof="0" dirty="0">
                <a:ln>
                  <a:noFill/>
                </a:ln>
                <a:solidFill>
                  <a:srgbClr val="1F497D"/>
                </a:solidFill>
                <a:effectLst/>
                <a:uLnTx/>
                <a:uFillTx/>
                <a:latin typeface="Calibri"/>
                <a:cs typeface="Arial"/>
              </a:rPr>
              <a:t> and </a:t>
            </a:r>
            <a:r>
              <a:rPr kumimoji="0" lang="et-EE" sz="2800" b="1" i="0" u="none" strike="noStrike" kern="0" cap="none" spc="0" normalizeH="0" baseline="0" noProof="0" dirty="0" err="1">
                <a:ln>
                  <a:noFill/>
                </a:ln>
                <a:solidFill>
                  <a:srgbClr val="1F497D"/>
                </a:solidFill>
                <a:effectLst/>
                <a:uLnTx/>
                <a:uFillTx/>
                <a:latin typeface="Calibri"/>
                <a:cs typeface="Arial"/>
              </a:rPr>
              <a:t>density</a:t>
            </a:r>
            <a:endParaRPr kumimoji="0" lang="en-US" sz="2800" b="1" i="0" u="none" strike="noStrike" kern="0" cap="none" spc="0" normalizeH="0" baseline="0" noProof="0" dirty="0">
              <a:ln>
                <a:noFill/>
              </a:ln>
              <a:solidFill>
                <a:srgbClr val="1F497D"/>
              </a:solidFill>
              <a:effectLst/>
              <a:uLnTx/>
              <a:uFillTx/>
              <a:latin typeface="Calibri"/>
              <a:cs typeface="Arial"/>
            </a:endParaRPr>
          </a:p>
        </p:txBody>
      </p:sp>
      <p:sp>
        <p:nvSpPr>
          <p:cNvPr id="45" name="TextBox 44">
            <a:extLst>
              <a:ext uri="{FF2B5EF4-FFF2-40B4-BE49-F238E27FC236}">
                <a16:creationId xmlns:a16="http://schemas.microsoft.com/office/drawing/2014/main" id="{EBBA79AD-1A8F-E67B-32D1-F584C8DAB010}"/>
              </a:ext>
            </a:extLst>
          </p:cNvPr>
          <p:cNvSpPr txBox="1"/>
          <p:nvPr/>
        </p:nvSpPr>
        <p:spPr bwMode="auto">
          <a:xfrm>
            <a:off x="884373" y="3622127"/>
            <a:ext cx="10659952" cy="369332"/>
          </a:xfrm>
          <a:prstGeom prst="rect">
            <a:avLst/>
          </a:prstGeom>
          <a:noFill/>
        </p:spPr>
        <p:txBody>
          <a:bodyPr wrap="square">
            <a:spAutoFit/>
          </a:bodyPr>
          <a:lstStyle/>
          <a:p>
            <a:pPr marL="342900" indent="-342900">
              <a:buFont typeface="Arial" panose="020B0604020202020204" pitchFamily="34" charset="0"/>
              <a:buChar char="•"/>
            </a:pPr>
            <a:r>
              <a:rPr lang="et-EE" kern="0" dirty="0">
                <a:solidFill>
                  <a:srgbClr val="000000"/>
                </a:solidFill>
                <a:cs typeface="Arial"/>
              </a:rPr>
              <a:t>LIBS </a:t>
            </a:r>
            <a:r>
              <a:rPr lang="et-EE" kern="0" dirty="0" err="1">
                <a:solidFill>
                  <a:srgbClr val="000000"/>
                </a:solidFill>
                <a:cs typeface="Arial"/>
              </a:rPr>
              <a:t>system</a:t>
            </a:r>
            <a:r>
              <a:rPr lang="et-EE" kern="0" dirty="0">
                <a:solidFill>
                  <a:srgbClr val="000000"/>
                </a:solidFill>
                <a:cs typeface="Arial"/>
              </a:rPr>
              <a:t> </a:t>
            </a:r>
            <a:r>
              <a:rPr lang="et-EE" kern="0" dirty="0" err="1">
                <a:solidFill>
                  <a:srgbClr val="000000"/>
                </a:solidFill>
                <a:cs typeface="Arial"/>
              </a:rPr>
              <a:t>with</a:t>
            </a:r>
            <a:r>
              <a:rPr lang="et-EE" kern="0" dirty="0">
                <a:solidFill>
                  <a:srgbClr val="000000"/>
                </a:solidFill>
                <a:cs typeface="Arial"/>
              </a:rPr>
              <a:t> </a:t>
            </a:r>
            <a:r>
              <a:rPr lang="et-EE" kern="0" dirty="0" err="1">
                <a:solidFill>
                  <a:srgbClr val="000000"/>
                </a:solidFill>
                <a:cs typeface="Arial"/>
              </a:rPr>
              <a:t>new</a:t>
            </a:r>
            <a:r>
              <a:rPr lang="et-EE" kern="0" dirty="0">
                <a:solidFill>
                  <a:srgbClr val="000000"/>
                </a:solidFill>
                <a:cs typeface="Arial"/>
              </a:rPr>
              <a:t> </a:t>
            </a:r>
            <a:r>
              <a:rPr lang="et-EE" kern="0" dirty="0" err="1">
                <a:solidFill>
                  <a:srgbClr val="000000"/>
                </a:solidFill>
                <a:cs typeface="Arial"/>
              </a:rPr>
              <a:t>Expla</a:t>
            </a:r>
            <a:r>
              <a:rPr lang="et-EE" kern="0" dirty="0">
                <a:solidFill>
                  <a:srgbClr val="000000"/>
                </a:solidFill>
                <a:cs typeface="Arial"/>
              </a:rPr>
              <a:t> 30 </a:t>
            </a:r>
            <a:r>
              <a:rPr lang="en-US" kern="0" dirty="0" err="1">
                <a:solidFill>
                  <a:srgbClr val="000000"/>
                </a:solidFill>
                <a:cs typeface="Arial"/>
              </a:rPr>
              <a:t>ps</a:t>
            </a:r>
            <a:r>
              <a:rPr lang="et-EE" kern="0" dirty="0">
                <a:solidFill>
                  <a:srgbClr val="000000"/>
                </a:solidFill>
                <a:cs typeface="Arial"/>
              </a:rPr>
              <a:t> </a:t>
            </a:r>
            <a:r>
              <a:rPr lang="en-US" kern="0" dirty="0">
                <a:solidFill>
                  <a:srgbClr val="000000"/>
                </a:solidFill>
                <a:cs typeface="Arial"/>
              </a:rPr>
              <a:t>laser</a:t>
            </a:r>
            <a:r>
              <a:rPr lang="et-EE" kern="0" dirty="0">
                <a:solidFill>
                  <a:srgbClr val="000000"/>
                </a:solidFill>
                <a:cs typeface="Arial"/>
              </a:rPr>
              <a:t> – </a:t>
            </a:r>
            <a:r>
              <a:rPr lang="et-EE" kern="0" dirty="0" err="1">
                <a:solidFill>
                  <a:srgbClr val="000000"/>
                </a:solidFill>
                <a:cs typeface="Arial"/>
              </a:rPr>
              <a:t>first</a:t>
            </a:r>
            <a:r>
              <a:rPr lang="et-EE" kern="0" dirty="0">
                <a:solidFill>
                  <a:srgbClr val="000000"/>
                </a:solidFill>
                <a:cs typeface="Arial"/>
              </a:rPr>
              <a:t> </a:t>
            </a:r>
            <a:r>
              <a:rPr lang="et-EE" kern="0" dirty="0" err="1">
                <a:solidFill>
                  <a:srgbClr val="000000"/>
                </a:solidFill>
                <a:cs typeface="Arial"/>
              </a:rPr>
              <a:t>tests</a:t>
            </a:r>
            <a:r>
              <a:rPr lang="et-EE" kern="0" dirty="0">
                <a:solidFill>
                  <a:srgbClr val="000000"/>
                </a:solidFill>
                <a:cs typeface="Arial"/>
              </a:rPr>
              <a:t> </a:t>
            </a:r>
            <a:r>
              <a:rPr lang="et-EE" kern="0" dirty="0" err="1">
                <a:solidFill>
                  <a:srgbClr val="000000"/>
                </a:solidFill>
                <a:cs typeface="Arial"/>
              </a:rPr>
              <a:t>with</a:t>
            </a:r>
            <a:r>
              <a:rPr lang="et-EE" kern="0" dirty="0">
                <a:solidFill>
                  <a:srgbClr val="000000"/>
                </a:solidFill>
                <a:cs typeface="Arial"/>
              </a:rPr>
              <a:t> </a:t>
            </a:r>
            <a:r>
              <a:rPr lang="et-EE" kern="0" dirty="0" err="1">
                <a:solidFill>
                  <a:srgbClr val="000000"/>
                </a:solidFill>
                <a:cs typeface="Arial"/>
              </a:rPr>
              <a:t>different</a:t>
            </a:r>
            <a:r>
              <a:rPr lang="et-EE" kern="0" dirty="0">
                <a:solidFill>
                  <a:srgbClr val="000000"/>
                </a:solidFill>
                <a:cs typeface="Arial"/>
              </a:rPr>
              <a:t> W </a:t>
            </a:r>
            <a:r>
              <a:rPr lang="et-EE" kern="0" dirty="0" err="1">
                <a:solidFill>
                  <a:srgbClr val="000000"/>
                </a:solidFill>
                <a:cs typeface="Arial"/>
              </a:rPr>
              <a:t>samples</a:t>
            </a:r>
            <a:r>
              <a:rPr lang="et-EE" kern="0" dirty="0">
                <a:solidFill>
                  <a:srgbClr val="000000"/>
                </a:solidFill>
                <a:cs typeface="Arial"/>
              </a:rPr>
              <a:t> (</a:t>
            </a:r>
            <a:r>
              <a:rPr lang="et-EE" kern="0" dirty="0" err="1">
                <a:solidFill>
                  <a:srgbClr val="000000"/>
                </a:solidFill>
                <a:cs typeface="Arial"/>
              </a:rPr>
              <a:t>bulk</a:t>
            </a:r>
            <a:r>
              <a:rPr lang="et-EE" kern="0" dirty="0">
                <a:solidFill>
                  <a:srgbClr val="000000"/>
                </a:solidFill>
                <a:cs typeface="Arial"/>
              </a:rPr>
              <a:t> W and p-WO):</a:t>
            </a:r>
            <a:endParaRPr lang="et-EE" kern="0" dirty="0">
              <a:solidFill>
                <a:prstClr val="black"/>
              </a:solidFill>
              <a:cs typeface="Arial"/>
            </a:endParaRPr>
          </a:p>
        </p:txBody>
      </p:sp>
      <p:sp>
        <p:nvSpPr>
          <p:cNvPr id="46" name="TextBox 45">
            <a:extLst>
              <a:ext uri="{FF2B5EF4-FFF2-40B4-BE49-F238E27FC236}">
                <a16:creationId xmlns:a16="http://schemas.microsoft.com/office/drawing/2014/main" id="{8E36E30E-9290-309D-ABAF-F231D062DCCF}"/>
              </a:ext>
            </a:extLst>
          </p:cNvPr>
          <p:cNvSpPr txBox="1"/>
          <p:nvPr/>
        </p:nvSpPr>
        <p:spPr bwMode="auto">
          <a:xfrm>
            <a:off x="10025603" y="5725701"/>
            <a:ext cx="2458269" cy="738664"/>
          </a:xfrm>
          <a:prstGeom prst="rect">
            <a:avLst/>
          </a:prstGeom>
          <a:noFill/>
        </p:spPr>
        <p:txBody>
          <a:bodyPr wrap="square">
            <a:spAutoFit/>
          </a:bodyPr>
          <a:lstStyle/>
          <a:p>
            <a:r>
              <a:rPr lang="et-EE" sz="1400" kern="0" dirty="0" err="1">
                <a:solidFill>
                  <a:srgbClr val="000000"/>
                </a:solidFill>
                <a:cs typeface="Arial"/>
              </a:rPr>
              <a:t>Ablation</a:t>
            </a:r>
            <a:r>
              <a:rPr lang="et-EE" sz="1400" kern="0" dirty="0">
                <a:solidFill>
                  <a:srgbClr val="000000"/>
                </a:solidFill>
                <a:cs typeface="Arial"/>
              </a:rPr>
              <a:t> </a:t>
            </a:r>
            <a:r>
              <a:rPr lang="et-EE" sz="1400" kern="0" dirty="0" err="1">
                <a:solidFill>
                  <a:srgbClr val="000000"/>
                </a:solidFill>
                <a:cs typeface="Arial"/>
              </a:rPr>
              <a:t>rates</a:t>
            </a:r>
            <a:r>
              <a:rPr lang="et-EE" sz="1400" kern="0" dirty="0">
                <a:solidFill>
                  <a:srgbClr val="000000"/>
                </a:solidFill>
                <a:cs typeface="Arial"/>
              </a:rPr>
              <a:t> </a:t>
            </a:r>
            <a:r>
              <a:rPr lang="et-EE" sz="1400" kern="0" dirty="0" err="1">
                <a:solidFill>
                  <a:srgbClr val="000000"/>
                </a:solidFill>
                <a:cs typeface="Arial"/>
              </a:rPr>
              <a:t>will</a:t>
            </a:r>
            <a:r>
              <a:rPr lang="et-EE" sz="1400" kern="0" dirty="0">
                <a:solidFill>
                  <a:srgbClr val="000000"/>
                </a:solidFill>
                <a:cs typeface="Arial"/>
              </a:rPr>
              <a:t> </a:t>
            </a:r>
            <a:r>
              <a:rPr lang="et-EE" sz="1400" kern="0" dirty="0" err="1">
                <a:solidFill>
                  <a:srgbClr val="000000"/>
                </a:solidFill>
                <a:cs typeface="Arial"/>
              </a:rPr>
              <a:t>be</a:t>
            </a:r>
            <a:r>
              <a:rPr lang="et-EE" sz="1400" kern="0" dirty="0">
                <a:solidFill>
                  <a:srgbClr val="000000"/>
                </a:solidFill>
                <a:cs typeface="Arial"/>
              </a:rPr>
              <a:t> </a:t>
            </a:r>
            <a:r>
              <a:rPr lang="et-EE" sz="1400" kern="0" dirty="0" err="1">
                <a:solidFill>
                  <a:srgbClr val="000000"/>
                </a:solidFill>
                <a:cs typeface="Arial"/>
              </a:rPr>
              <a:t>determined</a:t>
            </a:r>
            <a:r>
              <a:rPr lang="et-EE" sz="1400" kern="0" dirty="0">
                <a:solidFill>
                  <a:srgbClr val="000000"/>
                </a:solidFill>
                <a:cs typeface="Arial"/>
              </a:rPr>
              <a:t> by </a:t>
            </a:r>
            <a:r>
              <a:rPr lang="et-EE" sz="1400" kern="0" dirty="0" err="1">
                <a:solidFill>
                  <a:srgbClr val="000000"/>
                </a:solidFill>
                <a:cs typeface="Arial"/>
              </a:rPr>
              <a:t>mechanical</a:t>
            </a:r>
            <a:r>
              <a:rPr lang="et-EE" sz="1400" kern="0" dirty="0">
                <a:solidFill>
                  <a:srgbClr val="000000"/>
                </a:solidFill>
                <a:cs typeface="Arial"/>
              </a:rPr>
              <a:t> </a:t>
            </a:r>
            <a:r>
              <a:rPr lang="et-EE" sz="1400" kern="0" dirty="0" err="1">
                <a:solidFill>
                  <a:srgbClr val="000000"/>
                </a:solidFill>
                <a:cs typeface="Arial"/>
              </a:rPr>
              <a:t>profilometer</a:t>
            </a:r>
            <a:endParaRPr lang="et-EE" sz="1400" kern="0" dirty="0">
              <a:solidFill>
                <a:prstClr val="black"/>
              </a:solidFill>
              <a:cs typeface="Arial"/>
            </a:endParaRPr>
          </a:p>
        </p:txBody>
      </p:sp>
      <p:pic>
        <p:nvPicPr>
          <p:cNvPr id="47" name="Picture 46">
            <a:extLst>
              <a:ext uri="{FF2B5EF4-FFF2-40B4-BE49-F238E27FC236}">
                <a16:creationId xmlns:a16="http://schemas.microsoft.com/office/drawing/2014/main" id="{0990CD8F-34A8-836B-1507-6AE36F9ADECA}"/>
              </a:ext>
            </a:extLst>
          </p:cNvPr>
          <p:cNvPicPr>
            <a:picLocks noChangeAspect="1"/>
          </p:cNvPicPr>
          <p:nvPr/>
        </p:nvPicPr>
        <p:blipFill>
          <a:blip r:embed="rId3"/>
          <a:stretch>
            <a:fillRect/>
          </a:stretch>
        </p:blipFill>
        <p:spPr>
          <a:xfrm>
            <a:off x="10202412" y="4221688"/>
            <a:ext cx="1570817" cy="1396685"/>
          </a:xfrm>
          <a:prstGeom prst="rect">
            <a:avLst/>
          </a:prstGeom>
        </p:spPr>
      </p:pic>
      <p:graphicFrame>
        <p:nvGraphicFramePr>
          <p:cNvPr id="48" name="Chart 47">
            <a:extLst>
              <a:ext uri="{FF2B5EF4-FFF2-40B4-BE49-F238E27FC236}">
                <a16:creationId xmlns:a16="http://schemas.microsoft.com/office/drawing/2014/main" id="{618AA8B0-9B07-C4CB-4A5B-AFE0FB791FBC}"/>
              </a:ext>
            </a:extLst>
          </p:cNvPr>
          <p:cNvGraphicFramePr>
            <a:graphicFrameLocks/>
          </p:cNvGraphicFramePr>
          <p:nvPr>
            <p:extLst>
              <p:ext uri="{D42A27DB-BD31-4B8C-83A1-F6EECF244321}">
                <p14:modId xmlns:p14="http://schemas.microsoft.com/office/powerpoint/2010/main" val="3527964970"/>
              </p:ext>
            </p:extLst>
          </p:nvPr>
        </p:nvGraphicFramePr>
        <p:xfrm>
          <a:off x="1112442" y="4051784"/>
          <a:ext cx="2834098" cy="213652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9" name="Chart 48">
            <a:extLst>
              <a:ext uri="{FF2B5EF4-FFF2-40B4-BE49-F238E27FC236}">
                <a16:creationId xmlns:a16="http://schemas.microsoft.com/office/drawing/2014/main" id="{65360286-3CBD-B31B-BAB0-91D98EA31FD6}"/>
              </a:ext>
            </a:extLst>
          </p:cNvPr>
          <p:cNvGraphicFramePr>
            <a:graphicFrameLocks/>
          </p:cNvGraphicFramePr>
          <p:nvPr>
            <p:extLst>
              <p:ext uri="{D42A27DB-BD31-4B8C-83A1-F6EECF244321}">
                <p14:modId xmlns:p14="http://schemas.microsoft.com/office/powerpoint/2010/main" val="1609855416"/>
              </p:ext>
            </p:extLst>
          </p:nvPr>
        </p:nvGraphicFramePr>
        <p:xfrm>
          <a:off x="3973020" y="4056996"/>
          <a:ext cx="2834098" cy="213652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0" name="Chart 49">
            <a:extLst>
              <a:ext uri="{FF2B5EF4-FFF2-40B4-BE49-F238E27FC236}">
                <a16:creationId xmlns:a16="http://schemas.microsoft.com/office/drawing/2014/main" id="{42895883-3D65-0C60-05BC-6393EBFCD882}"/>
              </a:ext>
            </a:extLst>
          </p:cNvPr>
          <p:cNvGraphicFramePr>
            <a:graphicFrameLocks/>
          </p:cNvGraphicFramePr>
          <p:nvPr>
            <p:extLst>
              <p:ext uri="{D42A27DB-BD31-4B8C-83A1-F6EECF244321}">
                <p14:modId xmlns:p14="http://schemas.microsoft.com/office/powerpoint/2010/main" val="3385693817"/>
              </p:ext>
            </p:extLst>
          </p:nvPr>
        </p:nvGraphicFramePr>
        <p:xfrm>
          <a:off x="6754158" y="4077106"/>
          <a:ext cx="2834098" cy="2136523"/>
        </p:xfrm>
        <a:graphic>
          <a:graphicData uri="http://schemas.openxmlformats.org/drawingml/2006/chart">
            <c:chart xmlns:c="http://schemas.openxmlformats.org/drawingml/2006/chart" xmlns:r="http://schemas.openxmlformats.org/officeDocument/2006/relationships" r:id="rId6"/>
          </a:graphicData>
        </a:graphic>
      </p:graphicFrame>
      <p:sp>
        <p:nvSpPr>
          <p:cNvPr id="51" name="TextBox 1">
            <a:extLst>
              <a:ext uri="{FF2B5EF4-FFF2-40B4-BE49-F238E27FC236}">
                <a16:creationId xmlns:a16="http://schemas.microsoft.com/office/drawing/2014/main" id="{BD839AFF-287D-8159-EDE2-CFAF7D27419A}"/>
              </a:ext>
            </a:extLst>
          </p:cNvPr>
          <p:cNvSpPr txBox="1"/>
          <p:nvPr/>
        </p:nvSpPr>
        <p:spPr bwMode="auto">
          <a:xfrm>
            <a:off x="10696812" y="4329016"/>
            <a:ext cx="625492"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t-EE" sz="1200" kern="0" dirty="0" err="1">
                <a:solidFill>
                  <a:prstClr val="black"/>
                </a:solidFill>
                <a:cs typeface="Arial"/>
              </a:rPr>
              <a:t>Bulk</a:t>
            </a:r>
            <a:r>
              <a:rPr lang="et-EE" sz="1200" kern="0" dirty="0">
                <a:solidFill>
                  <a:prstClr val="black"/>
                </a:solidFill>
                <a:cs typeface="Arial"/>
              </a:rPr>
              <a:t> W</a:t>
            </a:r>
          </a:p>
        </p:txBody>
      </p:sp>
      <p:sp>
        <p:nvSpPr>
          <p:cNvPr id="52" name="TextBox 51">
            <a:extLst>
              <a:ext uri="{FF2B5EF4-FFF2-40B4-BE49-F238E27FC236}">
                <a16:creationId xmlns:a16="http://schemas.microsoft.com/office/drawing/2014/main" id="{EDD332B0-98E2-1984-2094-74EA1B4128FE}"/>
              </a:ext>
            </a:extLst>
          </p:cNvPr>
          <p:cNvSpPr txBox="1"/>
          <p:nvPr/>
        </p:nvSpPr>
        <p:spPr bwMode="auto">
          <a:xfrm>
            <a:off x="884373" y="6146206"/>
            <a:ext cx="8888753" cy="369332"/>
          </a:xfrm>
          <a:prstGeom prst="rect">
            <a:avLst/>
          </a:prstGeom>
          <a:noFill/>
        </p:spPr>
        <p:txBody>
          <a:bodyPr wrap="square">
            <a:spAutoFit/>
          </a:bodyPr>
          <a:lstStyle/>
          <a:p>
            <a:pPr marL="342900" indent="-342900">
              <a:buFont typeface="Arial" panose="020B0604020202020204" pitchFamily="34" charset="0"/>
              <a:buChar char="•"/>
            </a:pPr>
            <a:r>
              <a:rPr lang="et-EE" kern="0" dirty="0">
                <a:solidFill>
                  <a:prstClr val="black"/>
                </a:solidFill>
                <a:cs typeface="Arial"/>
              </a:rPr>
              <a:t>Determine ablation rates for different types of W coatings and correlate with LIBS spectra</a:t>
            </a:r>
          </a:p>
        </p:txBody>
      </p:sp>
    </p:spTree>
    <p:extLst>
      <p:ext uri="{BB962C8B-B14F-4D97-AF65-F5344CB8AC3E}">
        <p14:creationId xmlns:p14="http://schemas.microsoft.com/office/powerpoint/2010/main" val="3607081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80673B-070C-637A-B2A8-B9B523918103}"/>
              </a:ext>
            </a:extLst>
          </p:cNvPr>
          <p:cNvSpPr>
            <a:spLocks noGrp="1"/>
          </p:cNvSpPr>
          <p:nvPr>
            <p:ph type="title"/>
          </p:nvPr>
        </p:nvSpPr>
        <p:spPr>
          <a:xfrm>
            <a:off x="2833029" y="2140569"/>
            <a:ext cx="5657829" cy="457200"/>
          </a:xfrm>
        </p:spPr>
        <p:txBody>
          <a:bodyPr/>
          <a:lstStyle/>
          <a:p>
            <a:r>
              <a:rPr lang="de-DE" sz="3600" dirty="0"/>
              <a:t>2025 Final Summary of SP X</a:t>
            </a:r>
          </a:p>
        </p:txBody>
      </p:sp>
      <p:sp>
        <p:nvSpPr>
          <p:cNvPr id="5" name="Foliennummernplatzhalter 4">
            <a:extLst>
              <a:ext uri="{FF2B5EF4-FFF2-40B4-BE49-F238E27FC236}">
                <a16:creationId xmlns:a16="http://schemas.microsoft.com/office/drawing/2014/main" id="{6A2D118A-F6E7-1954-FE80-7511CE17FC31}"/>
              </a:ext>
            </a:extLst>
          </p:cNvPr>
          <p:cNvSpPr>
            <a:spLocks noGrp="1"/>
          </p:cNvSpPr>
          <p:nvPr>
            <p:ph type="sldNum" sz="quarter" idx="12"/>
          </p:nvPr>
        </p:nvSpPr>
        <p:spPr/>
        <p:txBody>
          <a:bodyPr/>
          <a:lstStyle/>
          <a:p>
            <a:fld id="{6A6D9FA1-99C7-4910-8E32-B85D378B0060}" type="slidenum">
              <a:rPr lang="en-GB" smtClean="0">
                <a:solidFill>
                  <a:prstClr val="white"/>
                </a:solidFill>
              </a:rPr>
              <a:pPr/>
              <a:t>2</a:t>
            </a:fld>
            <a:endParaRPr lang="en-GB" dirty="0">
              <a:solidFill>
                <a:prstClr val="white"/>
              </a:solidFill>
            </a:endParaRPr>
          </a:p>
        </p:txBody>
      </p:sp>
      <p:sp>
        <p:nvSpPr>
          <p:cNvPr id="3" name="Rectangle 2">
            <a:extLst>
              <a:ext uri="{FF2B5EF4-FFF2-40B4-BE49-F238E27FC236}">
                <a16:creationId xmlns:a16="http://schemas.microsoft.com/office/drawing/2014/main" id="{B8A4FDFA-EFFF-7857-9C48-74A5A6D575EC}"/>
              </a:ext>
            </a:extLst>
          </p:cNvPr>
          <p:cNvSpPr/>
          <p:nvPr/>
        </p:nvSpPr>
        <p:spPr>
          <a:xfrm>
            <a:off x="797103" y="4260231"/>
            <a:ext cx="10801546" cy="160880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t>In</a:t>
            </a:r>
            <a:r>
              <a:rPr lang="de-DE" sz="2400" b="1" dirty="0"/>
              <a:t> 2025 SP X </a:t>
            </a:r>
            <a:r>
              <a:rPr lang="de-DE" sz="2400" b="1" dirty="0" err="1"/>
              <a:t>consisted</a:t>
            </a:r>
            <a:r>
              <a:rPr lang="de-DE" sz="2400" b="1" dirty="0"/>
              <a:t> of 2 </a:t>
            </a:r>
            <a:r>
              <a:rPr lang="de-DE" sz="2400" b="1" dirty="0" err="1"/>
              <a:t>parts</a:t>
            </a:r>
            <a:r>
              <a:rPr lang="de-DE" sz="2400" b="1" dirty="0"/>
              <a:t>:</a:t>
            </a:r>
          </a:p>
          <a:p>
            <a:endParaRPr lang="de-DE" sz="2400" b="1" dirty="0"/>
          </a:p>
          <a:p>
            <a:pPr marL="342900" indent="-342900">
              <a:buClr>
                <a:schemeClr val="bg1"/>
              </a:buClr>
              <a:buFont typeface="Wingdings" panose="05000000000000000000" pitchFamily="2" charset="2"/>
              <a:buChar char="Ø"/>
            </a:pPr>
            <a:r>
              <a:rPr lang="de-DE" sz="2400" b="1" dirty="0"/>
              <a:t>SP X.1: </a:t>
            </a:r>
            <a:r>
              <a:rPr lang="en-GB" sz="2400" b="1" dirty="0"/>
              <a:t>Atomic and molecular processes in attached/detached plasmas</a:t>
            </a:r>
          </a:p>
          <a:p>
            <a:pPr marL="342900" indent="-342900">
              <a:buClr>
                <a:schemeClr val="bg1"/>
              </a:buClr>
              <a:buFont typeface="Wingdings" panose="05000000000000000000" pitchFamily="2" charset="2"/>
              <a:buChar char="Ø"/>
            </a:pPr>
            <a:r>
              <a:rPr lang="de-DE" sz="2400" b="1" dirty="0"/>
              <a:t>SP X.2: </a:t>
            </a:r>
            <a:r>
              <a:rPr lang="de-DE" sz="2400" b="1" dirty="0" err="1"/>
              <a:t>Optimization</a:t>
            </a:r>
            <a:r>
              <a:rPr lang="de-DE" sz="2400" b="1" dirty="0"/>
              <a:t> of laser-</a:t>
            </a:r>
            <a:r>
              <a:rPr lang="de-DE" sz="2400" b="1" dirty="0" err="1"/>
              <a:t>based</a:t>
            </a:r>
            <a:r>
              <a:rPr lang="de-DE" sz="2400" b="1" dirty="0"/>
              <a:t> </a:t>
            </a:r>
            <a:r>
              <a:rPr lang="de-DE" sz="2400" b="1" dirty="0" err="1"/>
              <a:t>surface</a:t>
            </a:r>
            <a:r>
              <a:rPr lang="de-DE" sz="2400" b="1" dirty="0"/>
              <a:t> </a:t>
            </a:r>
            <a:r>
              <a:rPr lang="de-DE" sz="2400" b="1" dirty="0" err="1"/>
              <a:t>analysis</a:t>
            </a:r>
            <a:r>
              <a:rPr lang="de-DE" sz="2400" b="1" dirty="0"/>
              <a:t> </a:t>
            </a:r>
            <a:r>
              <a:rPr lang="de-DE" sz="2400" b="1" dirty="0" err="1"/>
              <a:t>diagnostics</a:t>
            </a:r>
            <a:endParaRPr lang="en-US" sz="2400" b="1" dirty="0"/>
          </a:p>
        </p:txBody>
      </p:sp>
    </p:spTree>
    <p:extLst>
      <p:ext uri="{BB962C8B-B14F-4D97-AF65-F5344CB8AC3E}">
        <p14:creationId xmlns:p14="http://schemas.microsoft.com/office/powerpoint/2010/main" val="5481825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EAE90-7EFF-1781-6440-8D72D44D904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0FC352C-EF76-E686-F9D6-133A7487AEE2}"/>
              </a:ext>
            </a:extLst>
          </p:cNvPr>
          <p:cNvSpPr>
            <a:spLocks noGrp="1"/>
          </p:cNvSpPr>
          <p:nvPr>
            <p:ph type="title"/>
          </p:nvPr>
        </p:nvSpPr>
        <p:spPr/>
        <p:txBody>
          <a:bodyPr/>
          <a:lstStyle/>
          <a:p>
            <a:r>
              <a:rPr lang="de-DE" dirty="0"/>
              <a:t>D007</a:t>
            </a:r>
          </a:p>
        </p:txBody>
      </p:sp>
      <p:graphicFrame>
        <p:nvGraphicFramePr>
          <p:cNvPr id="5" name="Content Placeholder 4">
            <a:extLst>
              <a:ext uri="{FF2B5EF4-FFF2-40B4-BE49-F238E27FC236}">
                <a16:creationId xmlns:a16="http://schemas.microsoft.com/office/drawing/2014/main" id="{1A345466-122D-7178-1B52-3E7CB61BDCB4}"/>
              </a:ext>
            </a:extLst>
          </p:cNvPr>
          <p:cNvGraphicFramePr>
            <a:graphicFrameLocks noGrp="1"/>
          </p:cNvGraphicFramePr>
          <p:nvPr>
            <p:ph idx="1"/>
            <p:extLst>
              <p:ext uri="{D42A27DB-BD31-4B8C-83A1-F6EECF244321}">
                <p14:modId xmlns:p14="http://schemas.microsoft.com/office/powerpoint/2010/main" val="2812517686"/>
              </p:ext>
            </p:extLst>
          </p:nvPr>
        </p:nvGraphicFramePr>
        <p:xfrm>
          <a:off x="849539" y="68789"/>
          <a:ext cx="8599261" cy="612394"/>
        </p:xfrm>
        <a:graphic>
          <a:graphicData uri="http://schemas.openxmlformats.org/drawingml/2006/table">
            <a:tbl>
              <a:tblPr firstRow="1" firstCol="1" bandRow="1">
                <a:tableStyleId>{5C22544A-7EE6-4342-B048-85BDC9FD1C3A}</a:tableStyleId>
              </a:tblPr>
              <a:tblGrid>
                <a:gridCol w="1544437">
                  <a:extLst>
                    <a:ext uri="{9D8B030D-6E8A-4147-A177-3AD203B41FA5}">
                      <a16:colId xmlns:a16="http://schemas.microsoft.com/office/drawing/2014/main" val="3294954209"/>
                    </a:ext>
                  </a:extLst>
                </a:gridCol>
                <a:gridCol w="7054824">
                  <a:extLst>
                    <a:ext uri="{9D8B030D-6E8A-4147-A177-3AD203B41FA5}">
                      <a16:colId xmlns:a16="http://schemas.microsoft.com/office/drawing/2014/main" val="1351314259"/>
                    </a:ext>
                  </a:extLst>
                </a:gridCol>
              </a:tblGrid>
              <a:tr h="0">
                <a:tc>
                  <a:txBody>
                    <a:bodyPr/>
                    <a:lstStyle/>
                    <a:p>
                      <a:pPr>
                        <a:lnSpc>
                          <a:spcPct val="115000"/>
                        </a:lnSpc>
                        <a:spcBef>
                          <a:spcPts val="240"/>
                        </a:spcBef>
                        <a:spcAft>
                          <a:spcPts val="240"/>
                        </a:spcAft>
                        <a:buNone/>
                        <a:tabLst>
                          <a:tab pos="-914400" algn="l"/>
                          <a:tab pos="228600" algn="l"/>
                        </a:tabLst>
                      </a:pPr>
                      <a:r>
                        <a:rPr lang="en-US" sz="1800" spc="-15">
                          <a:effectLst/>
                        </a:rPr>
                        <a:t>D007</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buNone/>
                      </a:pPr>
                      <a:r>
                        <a:rPr lang="en-US" sz="1800" dirty="0">
                          <a:effectLst/>
                        </a:rPr>
                        <a:t>Initial study of optimized </a:t>
                      </a:r>
                      <a:r>
                        <a:rPr lang="en-US" sz="1800" dirty="0" err="1">
                          <a:effectLst/>
                        </a:rPr>
                        <a:t>ps</a:t>
                      </a:r>
                      <a:r>
                        <a:rPr lang="en-US" sz="1800" dirty="0">
                          <a:effectLst/>
                        </a:rPr>
                        <a:t>-(CF)-LIBS for ultrathin B layers on W substrates: qualitative and quantitative contents. (ISSP UL)</a:t>
                      </a:r>
                      <a:endParaRPr lang="en-US" sz="18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989842841"/>
                  </a:ext>
                </a:extLst>
              </a:tr>
            </a:tbl>
          </a:graphicData>
        </a:graphic>
      </p:graphicFrame>
      <p:sp>
        <p:nvSpPr>
          <p:cNvPr id="4" name="Foliennummernplatzhalter 3">
            <a:extLst>
              <a:ext uri="{FF2B5EF4-FFF2-40B4-BE49-F238E27FC236}">
                <a16:creationId xmlns:a16="http://schemas.microsoft.com/office/drawing/2014/main" id="{82F4062A-79F2-0499-1375-6CFC84680E1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4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5B384F36-23DB-81B8-ADFC-13C55BE737E9}"/>
              </a:ext>
            </a:extLst>
          </p:cNvPr>
          <p:cNvPicPr>
            <a:picLocks noChangeAspect="1"/>
          </p:cNvPicPr>
          <p:nvPr/>
        </p:nvPicPr>
        <p:blipFill>
          <a:blip r:embed="rId2"/>
          <a:stretch>
            <a:fillRect/>
          </a:stretch>
        </p:blipFill>
        <p:spPr>
          <a:xfrm>
            <a:off x="9662075" y="42087"/>
            <a:ext cx="2465917" cy="665798"/>
          </a:xfrm>
          <a:prstGeom prst="rect">
            <a:avLst/>
          </a:prstGeom>
        </p:spPr>
      </p:pic>
      <p:sp>
        <p:nvSpPr>
          <p:cNvPr id="3" name="Textfeld 4">
            <a:extLst>
              <a:ext uri="{FF2B5EF4-FFF2-40B4-BE49-F238E27FC236}">
                <a16:creationId xmlns:a16="http://schemas.microsoft.com/office/drawing/2014/main" id="{F50FFF55-6A68-3885-C52C-15C9871C9526}"/>
              </a:ext>
            </a:extLst>
          </p:cNvPr>
          <p:cNvSpPr txBox="1"/>
          <p:nvPr/>
        </p:nvSpPr>
        <p:spPr>
          <a:xfrm>
            <a:off x="251494" y="1042837"/>
            <a:ext cx="7655744" cy="486608"/>
          </a:xfrm>
          <a:prstGeom prst="rect">
            <a:avLst/>
          </a:prstGeom>
          <a:noFill/>
          <a:ln w="12700">
            <a:noFill/>
          </a:ln>
        </p:spPr>
        <p:txBody>
          <a:bodyPr wrap="square" rtlCol="0">
            <a:spAutoFit/>
          </a:bodyPr>
          <a:lstStyle/>
          <a:p>
            <a:pPr>
              <a:lnSpc>
                <a:spcPct val="113000"/>
              </a:lnSpc>
            </a:pPr>
            <a:r>
              <a:rPr lang="lv-LV" sz="2400" b="1" dirty="0">
                <a:latin typeface="+mj-lt"/>
                <a:cs typeface="Arial" panose="020B0604020202020204" pitchFamily="34" charset="0"/>
              </a:rPr>
              <a:t>p</a:t>
            </a:r>
            <a:r>
              <a:rPr lang="lv-LV" sz="2400" b="1" noProof="0" dirty="0">
                <a:latin typeface="+mj-lt"/>
                <a:cs typeface="Arial" panose="020B0604020202020204" pitchFamily="34" charset="0"/>
              </a:rPr>
              <a:t>s</a:t>
            </a:r>
            <a:r>
              <a:rPr lang="lv-LV" sz="2400" noProof="0" dirty="0">
                <a:latin typeface="+mj-lt"/>
                <a:cs typeface="Arial" panose="020B0604020202020204" pitchFamily="34" charset="0"/>
              </a:rPr>
              <a:t>-</a:t>
            </a:r>
            <a:r>
              <a:rPr lang="en-US" sz="2400" noProof="0" dirty="0">
                <a:latin typeface="+mj-lt"/>
                <a:cs typeface="Arial" panose="020B0604020202020204" pitchFamily="34" charset="0"/>
              </a:rPr>
              <a:t>LIBS on </a:t>
            </a:r>
            <a:r>
              <a:rPr lang="lv-LV" sz="2400" noProof="0" dirty="0">
                <a:latin typeface="+mj-lt"/>
                <a:cs typeface="Arial" panose="020B0604020202020204" pitchFamily="34" charset="0"/>
              </a:rPr>
              <a:t>magnetron-sputtered </a:t>
            </a:r>
            <a:r>
              <a:rPr lang="lv-LV" sz="2400" b="1" noProof="0" dirty="0">
                <a:latin typeface="+mj-lt"/>
                <a:cs typeface="Arial" panose="020B0604020202020204" pitchFamily="34" charset="0"/>
              </a:rPr>
              <a:t>B</a:t>
            </a:r>
            <a:r>
              <a:rPr lang="lv-LV" sz="2400" noProof="0" dirty="0">
                <a:latin typeface="+mj-lt"/>
                <a:cs typeface="Arial" panose="020B0604020202020204" pitchFamily="34" charset="0"/>
              </a:rPr>
              <a:t> coatings on W substrate</a:t>
            </a:r>
            <a:endParaRPr lang="en-US" sz="2000" noProof="0" dirty="0">
              <a:latin typeface="+mj-lt"/>
              <a:cs typeface="Arial" panose="020B0604020202020204" pitchFamily="34" charset="0"/>
            </a:endParaRPr>
          </a:p>
        </p:txBody>
      </p:sp>
      <p:sp>
        <p:nvSpPr>
          <p:cNvPr id="22" name="Textfeld 9">
            <a:extLst>
              <a:ext uri="{FF2B5EF4-FFF2-40B4-BE49-F238E27FC236}">
                <a16:creationId xmlns:a16="http://schemas.microsoft.com/office/drawing/2014/main" id="{7B21A2B6-1E1B-E1AD-F1A6-4002394E16BA}"/>
              </a:ext>
            </a:extLst>
          </p:cNvPr>
          <p:cNvSpPr txBox="1"/>
          <p:nvPr/>
        </p:nvSpPr>
        <p:spPr>
          <a:xfrm>
            <a:off x="79300" y="2121844"/>
            <a:ext cx="7655744" cy="3693319"/>
          </a:xfrm>
          <a:prstGeom prst="rect">
            <a:avLst/>
          </a:prstGeom>
          <a:noFill/>
        </p:spPr>
        <p:txBody>
          <a:bodyPr wrap="square" lIns="91440" tIns="45720" rIns="91440" bIns="45720" rtlCol="0" anchor="t">
            <a:spAutoFit/>
          </a:bodyPr>
          <a:lstStyle/>
          <a:p>
            <a:pPr marL="285750" indent="-285750" algn="just">
              <a:buFont typeface="Wingdings" panose="05000000000000000000" pitchFamily="2" charset="2"/>
              <a:buChar char="Ø"/>
            </a:pPr>
            <a:r>
              <a:rPr lang="en-US" b="1" dirty="0"/>
              <a:t>Sample preparation:</a:t>
            </a:r>
            <a:r>
              <a:rPr lang="en-US" dirty="0"/>
              <a:t> Boron (B) coatings were deposited on tungsten (W) substrates by magnetron sputtering at </a:t>
            </a:r>
            <a:r>
              <a:rPr lang="en-US" dirty="0" err="1"/>
              <a:t>ISSP</a:t>
            </a:r>
            <a:r>
              <a:rPr lang="en-US" dirty="0"/>
              <a:t> UL (Laboratory of Thin Films)</a:t>
            </a:r>
          </a:p>
          <a:p>
            <a:pPr marL="285750" indent="-285750" algn="just">
              <a:buFont typeface="Wingdings" panose="05000000000000000000" pitchFamily="2" charset="2"/>
              <a:buChar char="Ø"/>
            </a:pPr>
            <a:endParaRPr lang="en-US" dirty="0"/>
          </a:p>
          <a:p>
            <a:pPr marL="285750" indent="-285750" algn="just">
              <a:buFont typeface="Wingdings" panose="05000000000000000000" pitchFamily="2" charset="2"/>
              <a:buChar char="Ø"/>
            </a:pPr>
            <a:r>
              <a:rPr lang="en-US" b="1" dirty="0"/>
              <a:t>Profilometry:</a:t>
            </a:r>
            <a:r>
              <a:rPr lang="en-US" dirty="0"/>
              <a:t> The white-light profilometry procedure was optimized to obtain 3D profiles of LIBS laser-ablation craters</a:t>
            </a:r>
          </a:p>
          <a:p>
            <a:pPr marL="285750" indent="-285750" algn="just">
              <a:buFont typeface="Wingdings" panose="05000000000000000000" pitchFamily="2" charset="2"/>
              <a:buChar char="Ø"/>
            </a:pPr>
            <a:endParaRPr lang="en-US" dirty="0"/>
          </a:p>
          <a:p>
            <a:pPr marL="285750" indent="-285750" algn="just">
              <a:buFont typeface="Wingdings" panose="05000000000000000000" pitchFamily="2" charset="2"/>
              <a:buChar char="Ø"/>
            </a:pPr>
            <a:r>
              <a:rPr lang="en-US" b="1" dirty="0"/>
              <a:t>Depth profiling results:</a:t>
            </a:r>
            <a:r>
              <a:rPr lang="en-US" dirty="0"/>
              <a:t> Elemental depth profiling showed that </a:t>
            </a:r>
            <a:r>
              <a:rPr lang="en-US" b="1" dirty="0"/>
              <a:t>B</a:t>
            </a:r>
            <a:r>
              <a:rPr lang="en-US" dirty="0"/>
              <a:t> was detectable </a:t>
            </a:r>
            <a:r>
              <a:rPr lang="en-US" b="1" dirty="0"/>
              <a:t>only in the first laser pulse </a:t>
            </a:r>
            <a:r>
              <a:rPr lang="en-US" dirty="0"/>
              <a:t>(higher fluence needed for B detection). The current optimal ablation rate is ~80 nm per pulse at 30 </a:t>
            </a:r>
            <a:r>
              <a:rPr lang="en-US" dirty="0" err="1"/>
              <a:t>mJ</a:t>
            </a:r>
            <a:r>
              <a:rPr lang="en-US" dirty="0"/>
              <a:t>, as determined by </a:t>
            </a:r>
            <a:r>
              <a:rPr lang="lv-LV" dirty="0" err="1"/>
              <a:t>white-light</a:t>
            </a:r>
            <a:r>
              <a:rPr lang="lv-LV" dirty="0"/>
              <a:t> and </a:t>
            </a:r>
            <a:r>
              <a:rPr lang="lv-LV" dirty="0" err="1"/>
              <a:t>stylus</a:t>
            </a:r>
            <a:r>
              <a:rPr lang="lv-LV" dirty="0"/>
              <a:t> </a:t>
            </a:r>
            <a:r>
              <a:rPr lang="en-US" dirty="0"/>
              <a:t>profilometry</a:t>
            </a:r>
          </a:p>
          <a:p>
            <a:pPr algn="just"/>
            <a:endParaRPr lang="en-US" dirty="0"/>
          </a:p>
          <a:p>
            <a:pPr marL="285750" indent="-285750" algn="just">
              <a:buFont typeface="Wingdings" panose="05000000000000000000" pitchFamily="2" charset="2"/>
              <a:buChar char="Ø"/>
            </a:pPr>
            <a:r>
              <a:rPr lang="en-US" b="1" dirty="0"/>
              <a:t>Next steps:</a:t>
            </a:r>
            <a:r>
              <a:rPr lang="en-US" dirty="0"/>
              <a:t> Further </a:t>
            </a:r>
            <a:r>
              <a:rPr lang="en-US" b="1" dirty="0"/>
              <a:t>optimization</a:t>
            </a:r>
            <a:r>
              <a:rPr lang="en-US" dirty="0"/>
              <a:t> of LIBS parameters is planned to improve the ablation rate and depth resolution for thin-film B detection</a:t>
            </a:r>
          </a:p>
        </p:txBody>
      </p:sp>
      <p:pic>
        <p:nvPicPr>
          <p:cNvPr id="53" name="Picture 52">
            <a:extLst>
              <a:ext uri="{FF2B5EF4-FFF2-40B4-BE49-F238E27FC236}">
                <a16:creationId xmlns:a16="http://schemas.microsoft.com/office/drawing/2014/main" id="{4EAD7C15-932E-81AD-3191-B3C617455957}"/>
              </a:ext>
            </a:extLst>
          </p:cNvPr>
          <p:cNvPicPr>
            <a:picLocks noChangeAspect="1"/>
          </p:cNvPicPr>
          <p:nvPr/>
        </p:nvPicPr>
        <p:blipFill>
          <a:blip r:embed="rId3"/>
          <a:stretch>
            <a:fillRect/>
          </a:stretch>
        </p:blipFill>
        <p:spPr>
          <a:xfrm>
            <a:off x="7562850" y="854092"/>
            <a:ext cx="4838700" cy="5657279"/>
          </a:xfrm>
          <a:prstGeom prst="rect">
            <a:avLst/>
          </a:prstGeom>
        </p:spPr>
      </p:pic>
    </p:spTree>
    <p:extLst>
      <p:ext uri="{BB962C8B-B14F-4D97-AF65-F5344CB8AC3E}">
        <p14:creationId xmlns:p14="http://schemas.microsoft.com/office/powerpoint/2010/main" val="6671544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14E5A-5E17-6415-66B9-D14619C2EC4C}"/>
            </a:ext>
          </a:extLst>
        </p:cNvPr>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F55538C4-C549-050C-ECBC-57DD1554058E}"/>
              </a:ext>
            </a:extLst>
          </p:cNvPr>
          <p:cNvGraphicFramePr>
            <a:graphicFrameLocks noGrp="1"/>
          </p:cNvGraphicFramePr>
          <p:nvPr>
            <p:ph idx="1"/>
            <p:extLst>
              <p:ext uri="{D42A27DB-BD31-4B8C-83A1-F6EECF244321}">
                <p14:modId xmlns:p14="http://schemas.microsoft.com/office/powerpoint/2010/main" val="370990625"/>
              </p:ext>
            </p:extLst>
          </p:nvPr>
        </p:nvGraphicFramePr>
        <p:xfrm>
          <a:off x="1145630" y="2708517"/>
          <a:ext cx="9740084" cy="1243330"/>
        </p:xfrm>
        <a:graphic>
          <a:graphicData uri="http://schemas.openxmlformats.org/drawingml/2006/table">
            <a:tbl>
              <a:tblPr firstRow="1" firstCol="1" bandRow="1">
                <a:tableStyleId>{5C22544A-7EE6-4342-B048-85BDC9FD1C3A}</a:tableStyleId>
              </a:tblPr>
              <a:tblGrid>
                <a:gridCol w="1749330">
                  <a:extLst>
                    <a:ext uri="{9D8B030D-6E8A-4147-A177-3AD203B41FA5}">
                      <a16:colId xmlns:a16="http://schemas.microsoft.com/office/drawing/2014/main" val="3826871288"/>
                    </a:ext>
                  </a:extLst>
                </a:gridCol>
                <a:gridCol w="7990754">
                  <a:extLst>
                    <a:ext uri="{9D8B030D-6E8A-4147-A177-3AD203B41FA5}">
                      <a16:colId xmlns:a16="http://schemas.microsoft.com/office/drawing/2014/main" val="1659618001"/>
                    </a:ext>
                  </a:extLst>
                </a:gridCol>
              </a:tblGrid>
              <a:tr h="0">
                <a:tc>
                  <a:txBody>
                    <a:bodyPr/>
                    <a:lstStyle/>
                    <a:p>
                      <a:pPr>
                        <a:lnSpc>
                          <a:spcPct val="115000"/>
                        </a:lnSpc>
                        <a:spcBef>
                          <a:spcPts val="240"/>
                        </a:spcBef>
                        <a:spcAft>
                          <a:spcPts val="240"/>
                        </a:spcAft>
                        <a:buNone/>
                        <a:tabLst>
                          <a:tab pos="-914400" algn="l"/>
                          <a:tab pos="228600" algn="l"/>
                        </a:tabLst>
                      </a:pPr>
                      <a:r>
                        <a:rPr lang="en-US" sz="1800" spc="-15">
                          <a:effectLst/>
                        </a:rPr>
                        <a:t>D008</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buNone/>
                      </a:pPr>
                      <a:r>
                        <a:rPr lang="en-GB" sz="1800" dirty="0">
                          <a:effectLst/>
                        </a:rPr>
                        <a:t>Compare the information obtained using different spectrometers for the elemental composition of various Be and W-based reference samples. Make recommendations for the most optimal setup for LIBS measurements of JET samples (under SP E) </a:t>
                      </a:r>
                      <a:r>
                        <a:rPr lang="en-US" sz="1800" dirty="0">
                          <a:effectLst/>
                        </a:rPr>
                        <a:t>(VTT)</a:t>
                      </a:r>
                      <a:endParaRPr lang="en-US" sz="18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636497895"/>
                  </a:ext>
                </a:extLst>
              </a:tr>
            </a:tbl>
          </a:graphicData>
        </a:graphic>
      </p:graphicFrame>
      <p:sp>
        <p:nvSpPr>
          <p:cNvPr id="4" name="Foliennummernplatzhalter 3">
            <a:extLst>
              <a:ext uri="{FF2B5EF4-FFF2-40B4-BE49-F238E27FC236}">
                <a16:creationId xmlns:a16="http://schemas.microsoft.com/office/drawing/2014/main" id="{06635CE6-3FD3-C71A-B193-EA65D5C8D1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4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693293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624CD-CB38-7E15-B252-DF7CB8361EA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8E4BF04-42AF-134B-AA1B-6DDB1C07BFDD}"/>
              </a:ext>
            </a:extLst>
          </p:cNvPr>
          <p:cNvSpPr>
            <a:spLocks noGrp="1"/>
          </p:cNvSpPr>
          <p:nvPr>
            <p:ph type="title"/>
          </p:nvPr>
        </p:nvSpPr>
        <p:spPr/>
        <p:txBody>
          <a:bodyPr/>
          <a:lstStyle/>
          <a:p>
            <a:r>
              <a:rPr lang="de-DE" dirty="0"/>
              <a:t>D009</a:t>
            </a:r>
          </a:p>
        </p:txBody>
      </p:sp>
      <p:graphicFrame>
        <p:nvGraphicFramePr>
          <p:cNvPr id="5" name="Content Placeholder 4">
            <a:extLst>
              <a:ext uri="{FF2B5EF4-FFF2-40B4-BE49-F238E27FC236}">
                <a16:creationId xmlns:a16="http://schemas.microsoft.com/office/drawing/2014/main" id="{DD637FD6-640B-0C44-2AE4-9374505CC692}"/>
              </a:ext>
            </a:extLst>
          </p:cNvPr>
          <p:cNvGraphicFramePr>
            <a:graphicFrameLocks noGrp="1"/>
          </p:cNvGraphicFramePr>
          <p:nvPr>
            <p:ph idx="1"/>
            <p:extLst>
              <p:ext uri="{D42A27DB-BD31-4B8C-83A1-F6EECF244321}">
                <p14:modId xmlns:p14="http://schemas.microsoft.com/office/powerpoint/2010/main" val="2077275703"/>
              </p:ext>
            </p:extLst>
          </p:nvPr>
        </p:nvGraphicFramePr>
        <p:xfrm>
          <a:off x="901790" y="61109"/>
          <a:ext cx="9252404" cy="824738"/>
        </p:xfrm>
        <a:graphic>
          <a:graphicData uri="http://schemas.openxmlformats.org/drawingml/2006/table">
            <a:tbl>
              <a:tblPr firstRow="1" firstCol="1" bandRow="1">
                <a:tableStyleId>{5C22544A-7EE6-4342-B048-85BDC9FD1C3A}</a:tableStyleId>
              </a:tblPr>
              <a:tblGrid>
                <a:gridCol w="1661742">
                  <a:extLst>
                    <a:ext uri="{9D8B030D-6E8A-4147-A177-3AD203B41FA5}">
                      <a16:colId xmlns:a16="http://schemas.microsoft.com/office/drawing/2014/main" val="3903263712"/>
                    </a:ext>
                  </a:extLst>
                </a:gridCol>
                <a:gridCol w="7590662">
                  <a:extLst>
                    <a:ext uri="{9D8B030D-6E8A-4147-A177-3AD203B41FA5}">
                      <a16:colId xmlns:a16="http://schemas.microsoft.com/office/drawing/2014/main" val="1921780293"/>
                    </a:ext>
                  </a:extLst>
                </a:gridCol>
              </a:tblGrid>
              <a:tr h="0">
                <a:tc>
                  <a:txBody>
                    <a:bodyPr/>
                    <a:lstStyle/>
                    <a:p>
                      <a:pPr>
                        <a:lnSpc>
                          <a:spcPct val="115000"/>
                        </a:lnSpc>
                        <a:spcBef>
                          <a:spcPts val="240"/>
                        </a:spcBef>
                        <a:spcAft>
                          <a:spcPts val="240"/>
                        </a:spcAft>
                        <a:buNone/>
                        <a:tabLst>
                          <a:tab pos="-914400" algn="l"/>
                          <a:tab pos="228600" algn="l"/>
                        </a:tabLst>
                      </a:pPr>
                      <a:r>
                        <a:rPr lang="en-US" sz="1600" spc="-15">
                          <a:effectLst/>
                        </a:rPr>
                        <a:t>D009</a:t>
                      </a:r>
                      <a:endParaRPr lang="en-US" sz="16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buNone/>
                      </a:pPr>
                      <a:r>
                        <a:rPr lang="en-US" sz="1600" dirty="0">
                          <a:effectLst/>
                        </a:rPr>
                        <a:t>In-depth analysis of deuterium and helium retention depth profiles in fusion-relevant materials using LIA-QMS. Development of an integrated system enabling simultaneous depth-resolved fuel retention analysis using LIBS and LIA-QMS (MPG)</a:t>
                      </a:r>
                      <a:endParaRPr lang="en-US"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4218185148"/>
                  </a:ext>
                </a:extLst>
              </a:tr>
            </a:tbl>
          </a:graphicData>
        </a:graphic>
      </p:graphicFrame>
      <p:sp>
        <p:nvSpPr>
          <p:cNvPr id="4" name="Foliennummernplatzhalter 3">
            <a:extLst>
              <a:ext uri="{FF2B5EF4-FFF2-40B4-BE49-F238E27FC236}">
                <a16:creationId xmlns:a16="http://schemas.microsoft.com/office/drawing/2014/main" id="{0B10675A-6B4E-96E0-637F-C72B0A1499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4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27FBAE1D-1276-D854-4DEA-5D5E2B1DBE9F}"/>
              </a:ext>
            </a:extLst>
          </p:cNvPr>
          <p:cNvPicPr>
            <a:picLocks noChangeAspect="1"/>
          </p:cNvPicPr>
          <p:nvPr/>
        </p:nvPicPr>
        <p:blipFill>
          <a:blip r:embed="rId2"/>
          <a:stretch>
            <a:fillRect/>
          </a:stretch>
        </p:blipFill>
        <p:spPr>
          <a:xfrm>
            <a:off x="10235836" y="-25818"/>
            <a:ext cx="995319" cy="995319"/>
          </a:xfrm>
          <a:prstGeom prst="rect">
            <a:avLst/>
          </a:prstGeom>
        </p:spPr>
      </p:pic>
      <p:sp>
        <p:nvSpPr>
          <p:cNvPr id="22" name="Rectangle: Rounded Corners 21">
            <a:extLst>
              <a:ext uri="{FF2B5EF4-FFF2-40B4-BE49-F238E27FC236}">
                <a16:creationId xmlns:a16="http://schemas.microsoft.com/office/drawing/2014/main" id="{9E45BA19-166B-0CA2-9462-52B59E1385F3}"/>
              </a:ext>
            </a:extLst>
          </p:cNvPr>
          <p:cNvSpPr/>
          <p:nvPr/>
        </p:nvSpPr>
        <p:spPr>
          <a:xfrm>
            <a:off x="207932" y="4310539"/>
            <a:ext cx="11871369" cy="2268610"/>
          </a:xfrm>
          <a:prstGeom prst="roundRect">
            <a:avLst/>
          </a:prstGeom>
          <a:solidFill>
            <a:srgbClr val="005555">
              <a:alpha val="10000"/>
            </a:srgbClr>
          </a:solidFill>
          <a:ln w="19050" cap="flat" cmpd="sng" algn="ctr">
            <a:noFill/>
            <a:prstDash val="dash"/>
            <a:miter lim="800000"/>
            <a:tailEnd type="triangle" w="lg" len="med"/>
          </a:ln>
          <a:effectLst/>
        </p:spPr>
        <p:txBody>
          <a:bodyPr wrap="square" lIns="144000" tIns="108000" rIns="144000" bIns="144000" rtlCol="0" anchor="t" anchorCtr="0"/>
          <a:lstStyle/>
          <a:p>
            <a:pPr marL="0" marR="0" lvl="0" indent="0" defTabSz="457200" eaLnBrk="1" fontAlgn="auto" latinLnBrk="0" hangingPunct="1">
              <a:lnSpc>
                <a:spcPct val="100000"/>
              </a:lnSpc>
              <a:spcBef>
                <a:spcPts val="1150"/>
              </a:spcBef>
              <a:spcAft>
                <a:spcPts val="0"/>
              </a:spcAft>
              <a:buClr>
                <a:srgbClr val="116656"/>
              </a:buClr>
              <a:buSzPct val="120000"/>
              <a:buFontTx/>
              <a:buNone/>
              <a:tabLst/>
              <a:defRPr/>
            </a:pPr>
            <a:endParaRPr kumimoji="0" lang="de-DE" sz="1300" b="1"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3" name="Rectangle: Rounded Corners 22">
            <a:extLst>
              <a:ext uri="{FF2B5EF4-FFF2-40B4-BE49-F238E27FC236}">
                <a16:creationId xmlns:a16="http://schemas.microsoft.com/office/drawing/2014/main" id="{F5537BFB-DD24-D11A-713E-39FF22892BAE}"/>
              </a:ext>
            </a:extLst>
          </p:cNvPr>
          <p:cNvSpPr/>
          <p:nvPr/>
        </p:nvSpPr>
        <p:spPr>
          <a:xfrm>
            <a:off x="60960" y="894681"/>
            <a:ext cx="12018341" cy="3385140"/>
          </a:xfrm>
          <a:prstGeom prst="roundRect">
            <a:avLst/>
          </a:prstGeom>
          <a:solidFill>
            <a:srgbClr val="005555">
              <a:alpha val="10000"/>
            </a:srgbClr>
          </a:solidFill>
          <a:ln w="19050" cap="flat" cmpd="sng" algn="ctr">
            <a:noFill/>
            <a:prstDash val="dash"/>
            <a:miter lim="800000"/>
            <a:tailEnd type="triangle" w="lg" len="med"/>
          </a:ln>
          <a:effectLst/>
        </p:spPr>
        <p:txBody>
          <a:bodyPr wrap="square" lIns="144000" tIns="108000" rIns="144000" bIns="144000" rtlCol="0" anchor="t" anchorCtr="0"/>
          <a:lstStyle/>
          <a:p>
            <a:pPr marL="0" marR="0" lvl="0" indent="0" defTabSz="457200" eaLnBrk="1" fontAlgn="auto" latinLnBrk="0" hangingPunct="1">
              <a:lnSpc>
                <a:spcPct val="100000"/>
              </a:lnSpc>
              <a:spcBef>
                <a:spcPts val="1150"/>
              </a:spcBef>
              <a:spcAft>
                <a:spcPts val="0"/>
              </a:spcAft>
              <a:buClr>
                <a:srgbClr val="116656"/>
              </a:buClr>
              <a:buSzPct val="120000"/>
              <a:buFontTx/>
              <a:buNone/>
              <a:tabLst/>
              <a:defRPr/>
            </a:pPr>
            <a:endParaRPr kumimoji="0" lang="de-DE" sz="1300" b="1" i="0" u="none" strike="noStrike" kern="0" cap="none" spc="0" normalizeH="0" baseline="0" noProof="0" dirty="0">
              <a:ln>
                <a:noFill/>
              </a:ln>
              <a:solidFill>
                <a:srgbClr val="FFFFFF"/>
              </a:solidFill>
              <a:effectLst/>
              <a:uLnTx/>
              <a:uFillTx/>
              <a:latin typeface="Arial" panose="020B0604020202020204"/>
              <a:ea typeface="+mn-ea"/>
              <a:cs typeface="+mn-cs"/>
            </a:endParaRPr>
          </a:p>
        </p:txBody>
      </p:sp>
      <p:pic>
        <p:nvPicPr>
          <p:cNvPr id="24" name="Picture 23">
            <a:extLst>
              <a:ext uri="{FF2B5EF4-FFF2-40B4-BE49-F238E27FC236}">
                <a16:creationId xmlns:a16="http://schemas.microsoft.com/office/drawing/2014/main" id="{1182B3C7-3928-0883-6022-803103A0EFC3}"/>
              </a:ext>
            </a:extLst>
          </p:cNvPr>
          <p:cNvPicPr>
            <a:picLocks noChangeAspect="1"/>
          </p:cNvPicPr>
          <p:nvPr/>
        </p:nvPicPr>
        <p:blipFill>
          <a:blip r:embed="rId3"/>
          <a:srcRect r="11168"/>
          <a:stretch>
            <a:fillRect/>
          </a:stretch>
        </p:blipFill>
        <p:spPr>
          <a:xfrm>
            <a:off x="6045633" y="1368199"/>
            <a:ext cx="2928491" cy="2523761"/>
          </a:xfrm>
          <a:prstGeom prst="rect">
            <a:avLst/>
          </a:prstGeom>
        </p:spPr>
      </p:pic>
      <p:sp>
        <p:nvSpPr>
          <p:cNvPr id="25" name="Title 5">
            <a:extLst>
              <a:ext uri="{FF2B5EF4-FFF2-40B4-BE49-F238E27FC236}">
                <a16:creationId xmlns:a16="http://schemas.microsoft.com/office/drawing/2014/main" id="{28A8B692-B164-978A-8991-38654DBB0CF7}"/>
              </a:ext>
            </a:extLst>
          </p:cNvPr>
          <p:cNvSpPr txBox="1">
            <a:spLocks/>
          </p:cNvSpPr>
          <p:nvPr/>
        </p:nvSpPr>
        <p:spPr>
          <a:xfrm>
            <a:off x="872995" y="973918"/>
            <a:ext cx="10790237" cy="782638"/>
          </a:xfrm>
          <a:prstGeom prst="rect">
            <a:avLst/>
          </a:prstGeom>
        </p:spPr>
        <p:txBody>
          <a:bodyPr vert="horz" lIns="0" tIns="0" rIns="0" bIns="0" rtlCol="0" anchor="t" anchorCtr="0">
            <a:noAutofit/>
          </a:bodyPr>
          <a:lst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a:lstStyle>
          <a:p>
            <a:pPr marL="0" marR="0" lvl="0" indent="0" algn="l" defTabSz="914400" rtl="0" eaLnBrk="1" fontAlgn="auto" latinLnBrk="0" hangingPunct="1">
              <a:lnSpc>
                <a:spcPts val="2800"/>
              </a:lnSpc>
              <a:spcBef>
                <a:spcPct val="0"/>
              </a:spcBef>
              <a:spcAft>
                <a:spcPts val="1800"/>
              </a:spcAft>
              <a:buClrTx/>
              <a:buSzTx/>
              <a:buFontTx/>
              <a:buNone/>
              <a:tabLst/>
              <a:defRPr/>
            </a:pPr>
            <a:r>
              <a:rPr kumimoji="0" lang="de-DE" sz="2400" b="1" i="0" u="none" strike="noStrike" kern="600" cap="none" spc="0" normalizeH="0" baseline="0" noProof="0" dirty="0">
                <a:ln>
                  <a:noFill/>
                </a:ln>
                <a:solidFill>
                  <a:srgbClr val="005555"/>
                </a:solidFill>
                <a:effectLst/>
                <a:uLnTx/>
                <a:uFillTx/>
                <a:latin typeface="Arial" panose="020B0604020202020204"/>
                <a:ea typeface="+mj-ea"/>
                <a:cs typeface="+mj-cs"/>
              </a:rPr>
              <a:t>LAMA Experiment : MPG</a:t>
            </a:r>
            <a:endParaRPr kumimoji="0" lang="de-DE" sz="2000" b="1" i="0" u="none" strike="noStrike" kern="600" cap="none" spc="0" normalizeH="0" baseline="0" noProof="0" dirty="0">
              <a:ln>
                <a:noFill/>
              </a:ln>
              <a:solidFill>
                <a:srgbClr val="005555"/>
              </a:solidFill>
              <a:effectLst/>
              <a:uLnTx/>
              <a:uFillTx/>
              <a:latin typeface="Arial" panose="020B0604020202020204"/>
              <a:ea typeface="+mj-ea"/>
              <a:cs typeface="+mj-cs"/>
            </a:endParaRPr>
          </a:p>
        </p:txBody>
      </p:sp>
      <p:sp>
        <p:nvSpPr>
          <p:cNvPr id="27" name="Rectangle 26">
            <a:extLst>
              <a:ext uri="{FF2B5EF4-FFF2-40B4-BE49-F238E27FC236}">
                <a16:creationId xmlns:a16="http://schemas.microsoft.com/office/drawing/2014/main" id="{26EBDBE7-AC00-4D35-561D-7D8B14DAA79C}"/>
              </a:ext>
            </a:extLst>
          </p:cNvPr>
          <p:cNvSpPr/>
          <p:nvPr/>
        </p:nvSpPr>
        <p:spPr>
          <a:xfrm>
            <a:off x="506706" y="1478887"/>
            <a:ext cx="5317558" cy="2616101"/>
          </a:xfrm>
          <a:prstGeom prst="rect">
            <a:avLst/>
          </a:prstGeom>
        </p:spPr>
        <p:txBody>
          <a:bodyPr wrap="square">
            <a:spAutoFit/>
          </a:bodyPr>
          <a:lstStyle/>
          <a:p>
            <a:pPr algn="just" defTabSz="457200">
              <a:buFont typeface="Arial" panose="020B0604020202020204" pitchFamily="34" charset="0"/>
              <a:buChar char="•"/>
            </a:pPr>
            <a:r>
              <a:rPr lang="de-DE" sz="1400" dirty="0">
                <a:solidFill>
                  <a:srgbClr val="000000"/>
                </a:solidFill>
                <a:latin typeface="Arial" panose="020B0604020202020204"/>
              </a:rPr>
              <a:t> </a:t>
            </a:r>
            <a:r>
              <a:rPr lang="de-DE" sz="1600" dirty="0">
                <a:solidFill>
                  <a:srgbClr val="000000"/>
                </a:solidFill>
                <a:latin typeface="Arial" panose="020B0604020202020204"/>
              </a:rPr>
              <a:t>Analysis </a:t>
            </a:r>
            <a:r>
              <a:rPr lang="de-DE" sz="1600" dirty="0" err="1">
                <a:solidFill>
                  <a:srgbClr val="000000"/>
                </a:solidFill>
                <a:latin typeface="Arial" panose="020B0604020202020204"/>
              </a:rPr>
              <a:t>of</a:t>
            </a:r>
            <a:r>
              <a:rPr lang="de-DE" sz="1600" dirty="0">
                <a:solidFill>
                  <a:srgbClr val="000000"/>
                </a:solidFill>
                <a:latin typeface="Arial" panose="020B0604020202020204"/>
              </a:rPr>
              <a:t> D and He </a:t>
            </a:r>
            <a:r>
              <a:rPr lang="de-DE" sz="1600" dirty="0" err="1">
                <a:solidFill>
                  <a:srgbClr val="000000"/>
                </a:solidFill>
                <a:latin typeface="Arial" panose="020B0604020202020204"/>
              </a:rPr>
              <a:t>retention</a:t>
            </a:r>
            <a:r>
              <a:rPr lang="de-DE" sz="1600" dirty="0">
                <a:solidFill>
                  <a:srgbClr val="000000"/>
                </a:solidFill>
                <a:latin typeface="Arial" panose="020B0604020202020204"/>
              </a:rPr>
              <a:t> in W </a:t>
            </a:r>
            <a:r>
              <a:rPr lang="de-DE" sz="1600" dirty="0" err="1">
                <a:solidFill>
                  <a:srgbClr val="000000"/>
                </a:solidFill>
                <a:latin typeface="Arial" panose="020B0604020202020204"/>
              </a:rPr>
              <a:t>with</a:t>
            </a:r>
            <a:r>
              <a:rPr lang="de-DE" sz="1600" dirty="0">
                <a:solidFill>
                  <a:srgbClr val="000000"/>
                </a:solidFill>
                <a:latin typeface="Arial" panose="020B0604020202020204"/>
              </a:rPr>
              <a:t> </a:t>
            </a:r>
            <a:r>
              <a:rPr lang="de-DE" sz="1600" b="1" dirty="0" err="1">
                <a:solidFill>
                  <a:srgbClr val="000000"/>
                </a:solidFill>
                <a:latin typeface="Arial" panose="020B0604020202020204"/>
              </a:rPr>
              <a:t>fs</a:t>
            </a:r>
            <a:r>
              <a:rPr lang="de-DE" sz="1600" dirty="0">
                <a:solidFill>
                  <a:srgbClr val="000000"/>
                </a:solidFill>
                <a:latin typeface="Arial" panose="020B0604020202020204"/>
              </a:rPr>
              <a:t> </a:t>
            </a:r>
            <a:r>
              <a:rPr lang="de-DE" sz="1600" b="1" dirty="0">
                <a:solidFill>
                  <a:srgbClr val="000000"/>
                </a:solidFill>
                <a:latin typeface="Arial" panose="020B0604020202020204"/>
              </a:rPr>
              <a:t>LIA-QMS</a:t>
            </a:r>
            <a:r>
              <a:rPr lang="de-DE" sz="1600" dirty="0">
                <a:solidFill>
                  <a:srgbClr val="000000"/>
                </a:solidFill>
                <a:latin typeface="Arial" panose="020B0604020202020204"/>
              </a:rPr>
              <a:t>.</a:t>
            </a:r>
          </a:p>
          <a:p>
            <a:pPr algn="just" defTabSz="457200">
              <a:buFont typeface="Arial" panose="020B0604020202020204" pitchFamily="34" charset="0"/>
              <a:buChar char="•"/>
            </a:pPr>
            <a:endParaRPr lang="de-DE" sz="1600" dirty="0">
              <a:solidFill>
                <a:srgbClr val="000000"/>
              </a:solidFill>
              <a:latin typeface="Arial" panose="020B0604020202020204"/>
            </a:endParaRPr>
          </a:p>
          <a:p>
            <a:pPr algn="just" defTabSz="457200">
              <a:buFont typeface="Arial" panose="020B0604020202020204" pitchFamily="34" charset="0"/>
              <a:buChar char="•"/>
            </a:pPr>
            <a:r>
              <a:rPr lang="de-DE" sz="1600" dirty="0">
                <a:solidFill>
                  <a:srgbClr val="000000"/>
                </a:solidFill>
                <a:latin typeface="Arial" panose="020B0604020202020204"/>
              </a:rPr>
              <a:t> Development </a:t>
            </a:r>
            <a:r>
              <a:rPr lang="de-DE" sz="1600" dirty="0" err="1">
                <a:solidFill>
                  <a:srgbClr val="000000"/>
                </a:solidFill>
                <a:latin typeface="Arial" panose="020B0604020202020204"/>
              </a:rPr>
              <a:t>of</a:t>
            </a:r>
            <a:r>
              <a:rPr lang="de-DE" sz="1600" dirty="0">
                <a:solidFill>
                  <a:srgbClr val="000000"/>
                </a:solidFill>
                <a:latin typeface="Arial" panose="020B0604020202020204"/>
              </a:rPr>
              <a:t> </a:t>
            </a:r>
            <a:r>
              <a:rPr lang="de-DE" sz="1600" dirty="0" err="1">
                <a:solidFill>
                  <a:srgbClr val="000000"/>
                </a:solidFill>
                <a:latin typeface="Arial" panose="020B0604020202020204"/>
              </a:rPr>
              <a:t>integrated</a:t>
            </a:r>
            <a:r>
              <a:rPr lang="de-DE" sz="1600" dirty="0">
                <a:solidFill>
                  <a:srgbClr val="000000"/>
                </a:solidFill>
                <a:latin typeface="Arial" panose="020B0604020202020204"/>
              </a:rPr>
              <a:t> </a:t>
            </a:r>
            <a:r>
              <a:rPr lang="de-DE" sz="1600" dirty="0" err="1">
                <a:solidFill>
                  <a:srgbClr val="000000"/>
                </a:solidFill>
                <a:latin typeface="Arial" panose="020B0604020202020204"/>
              </a:rPr>
              <a:t>system</a:t>
            </a:r>
            <a:r>
              <a:rPr lang="de-DE" sz="1600" dirty="0">
                <a:solidFill>
                  <a:srgbClr val="000000"/>
                </a:solidFill>
                <a:latin typeface="Arial" panose="020B0604020202020204"/>
              </a:rPr>
              <a:t> </a:t>
            </a:r>
            <a:r>
              <a:rPr lang="de-DE" sz="1600" dirty="0" err="1">
                <a:solidFill>
                  <a:srgbClr val="000000"/>
                </a:solidFill>
                <a:latin typeface="Arial" panose="020B0604020202020204"/>
              </a:rPr>
              <a:t>for</a:t>
            </a:r>
            <a:r>
              <a:rPr lang="de-DE" sz="1600" dirty="0">
                <a:solidFill>
                  <a:srgbClr val="000000"/>
                </a:solidFill>
                <a:latin typeface="Arial" panose="020B0604020202020204"/>
              </a:rPr>
              <a:t> </a:t>
            </a:r>
            <a:r>
              <a:rPr lang="de-DE" sz="1600" dirty="0" err="1">
                <a:solidFill>
                  <a:srgbClr val="000000"/>
                </a:solidFill>
                <a:latin typeface="Arial" panose="020B0604020202020204"/>
              </a:rPr>
              <a:t>simultaneous</a:t>
            </a:r>
            <a:r>
              <a:rPr lang="de-DE" sz="1600" dirty="0">
                <a:solidFill>
                  <a:srgbClr val="000000"/>
                </a:solidFill>
                <a:latin typeface="Arial" panose="020B0604020202020204"/>
              </a:rPr>
              <a:t> </a:t>
            </a:r>
            <a:r>
              <a:rPr lang="de-DE" sz="1600" dirty="0" err="1">
                <a:solidFill>
                  <a:srgbClr val="000000"/>
                </a:solidFill>
                <a:latin typeface="Arial" panose="020B0604020202020204"/>
              </a:rPr>
              <a:t>depth-resolved</a:t>
            </a:r>
            <a:r>
              <a:rPr lang="de-DE" sz="1600" dirty="0">
                <a:solidFill>
                  <a:srgbClr val="000000"/>
                </a:solidFill>
                <a:latin typeface="Arial" panose="020B0604020202020204"/>
              </a:rPr>
              <a:t> </a:t>
            </a:r>
            <a:r>
              <a:rPr lang="de-DE" sz="1600" b="1" dirty="0">
                <a:solidFill>
                  <a:srgbClr val="000000"/>
                </a:solidFill>
                <a:latin typeface="Arial" panose="020B0604020202020204"/>
              </a:rPr>
              <a:t>LIBS and LIA-QMS</a:t>
            </a:r>
            <a:r>
              <a:rPr lang="de-DE" sz="1600" dirty="0">
                <a:solidFill>
                  <a:srgbClr val="000000"/>
                </a:solidFill>
                <a:latin typeface="Arial" panose="020B0604020202020204"/>
              </a:rPr>
              <a:t>.</a:t>
            </a:r>
          </a:p>
          <a:p>
            <a:pPr algn="just" defTabSz="457200">
              <a:buFont typeface="Arial" panose="020B0604020202020204" pitchFamily="34" charset="0"/>
              <a:buChar char="•"/>
            </a:pPr>
            <a:endParaRPr lang="de-DE" sz="1400" dirty="0">
              <a:solidFill>
                <a:srgbClr val="000000"/>
              </a:solidFill>
              <a:latin typeface="Arial" panose="020B0604020202020204"/>
            </a:endParaRPr>
          </a:p>
          <a:p>
            <a:pPr algn="just" defTabSz="457200">
              <a:buFont typeface="Arial" panose="020B0604020202020204" pitchFamily="34" charset="0"/>
              <a:buChar char="•"/>
            </a:pPr>
            <a:endParaRPr lang="de-DE" sz="1400" dirty="0">
              <a:solidFill>
                <a:srgbClr val="000000"/>
              </a:solidFill>
              <a:latin typeface="Arial" panose="020B0604020202020204"/>
            </a:endParaRPr>
          </a:p>
          <a:p>
            <a:pPr algn="just" defTabSz="457200">
              <a:buFont typeface="Wingdings" panose="05000000000000000000" pitchFamily="2" charset="2"/>
              <a:buChar char="ü"/>
            </a:pPr>
            <a:r>
              <a:rPr lang="de-DE" sz="1200" dirty="0">
                <a:solidFill>
                  <a:srgbClr val="005555"/>
                </a:solidFill>
                <a:latin typeface="Arial" panose="020B0604020202020204"/>
              </a:rPr>
              <a:t> </a:t>
            </a:r>
            <a:r>
              <a:rPr lang="de-DE" sz="1200" dirty="0" err="1">
                <a:solidFill>
                  <a:srgbClr val="005555"/>
                </a:solidFill>
                <a:latin typeface="Arial" panose="020B0604020202020204"/>
              </a:rPr>
              <a:t>Each</a:t>
            </a:r>
            <a:r>
              <a:rPr lang="de-DE" sz="1200" dirty="0">
                <a:solidFill>
                  <a:srgbClr val="005555"/>
                </a:solidFill>
                <a:latin typeface="Arial" panose="020B0604020202020204"/>
              </a:rPr>
              <a:t> QMS </a:t>
            </a:r>
            <a:r>
              <a:rPr lang="de-DE" sz="1200" dirty="0" err="1">
                <a:solidFill>
                  <a:srgbClr val="005555"/>
                </a:solidFill>
                <a:latin typeface="Arial" panose="020B0604020202020204"/>
              </a:rPr>
              <a:t>cycle</a:t>
            </a:r>
            <a:r>
              <a:rPr lang="de-DE" sz="1200" dirty="0">
                <a:solidFill>
                  <a:srgbClr val="005555"/>
                </a:solidFill>
                <a:latin typeface="Arial" panose="020B0604020202020204"/>
              </a:rPr>
              <a:t> </a:t>
            </a:r>
            <a:r>
              <a:rPr lang="de-DE" sz="1200" dirty="0" err="1">
                <a:solidFill>
                  <a:srgbClr val="005555"/>
                </a:solidFill>
                <a:latin typeface="Arial" panose="020B0604020202020204"/>
              </a:rPr>
              <a:t>lasts</a:t>
            </a:r>
            <a:r>
              <a:rPr lang="de-DE" sz="1200" dirty="0">
                <a:solidFill>
                  <a:srgbClr val="005555"/>
                </a:solidFill>
                <a:latin typeface="Arial" panose="020B0604020202020204"/>
              </a:rPr>
              <a:t> 473 </a:t>
            </a:r>
            <a:r>
              <a:rPr lang="de-DE" sz="1200" dirty="0" err="1">
                <a:solidFill>
                  <a:srgbClr val="005555"/>
                </a:solidFill>
                <a:latin typeface="Arial" panose="020B0604020202020204"/>
              </a:rPr>
              <a:t>ms</a:t>
            </a:r>
            <a:r>
              <a:rPr lang="de-DE" sz="1200" dirty="0">
                <a:solidFill>
                  <a:srgbClr val="005555"/>
                </a:solidFill>
                <a:latin typeface="Arial" panose="020B0604020202020204"/>
              </a:rPr>
              <a:t> and </a:t>
            </a:r>
            <a:r>
              <a:rPr lang="de-DE" sz="1200" dirty="0" err="1">
                <a:solidFill>
                  <a:srgbClr val="005555"/>
                </a:solidFill>
                <a:latin typeface="Arial" panose="020B0604020202020204"/>
              </a:rPr>
              <a:t>collects</a:t>
            </a:r>
            <a:r>
              <a:rPr lang="de-DE" sz="1200" dirty="0">
                <a:solidFill>
                  <a:srgbClr val="005555"/>
                </a:solidFill>
                <a:latin typeface="Arial" panose="020B0604020202020204"/>
              </a:rPr>
              <a:t> </a:t>
            </a:r>
            <a:r>
              <a:rPr lang="de-DE" sz="1200" dirty="0" err="1">
                <a:solidFill>
                  <a:srgbClr val="005555"/>
                </a:solidFill>
                <a:latin typeface="Arial" panose="020B0604020202020204"/>
              </a:rPr>
              <a:t>the</a:t>
            </a:r>
            <a:r>
              <a:rPr lang="de-DE" sz="1200" dirty="0">
                <a:solidFill>
                  <a:srgbClr val="005555"/>
                </a:solidFill>
                <a:latin typeface="Arial" panose="020B0604020202020204"/>
              </a:rPr>
              <a:t> D₂ </a:t>
            </a:r>
            <a:r>
              <a:rPr lang="de-DE" sz="1200" dirty="0" err="1">
                <a:solidFill>
                  <a:srgbClr val="005555"/>
                </a:solidFill>
                <a:latin typeface="Arial" panose="020B0604020202020204"/>
              </a:rPr>
              <a:t>signal</a:t>
            </a:r>
            <a:r>
              <a:rPr lang="de-DE" sz="1200" dirty="0">
                <a:solidFill>
                  <a:srgbClr val="005555"/>
                </a:solidFill>
                <a:latin typeface="Arial" panose="020B0604020202020204"/>
              </a:rPr>
              <a:t> </a:t>
            </a:r>
            <a:r>
              <a:rPr lang="de-DE" sz="1200" dirty="0" err="1">
                <a:solidFill>
                  <a:srgbClr val="005555"/>
                </a:solidFill>
                <a:latin typeface="Arial" panose="020B0604020202020204"/>
              </a:rPr>
              <a:t>from</a:t>
            </a:r>
            <a:r>
              <a:rPr lang="de-DE" sz="1200" dirty="0">
                <a:solidFill>
                  <a:srgbClr val="005555"/>
                </a:solidFill>
                <a:latin typeface="Arial" panose="020B0604020202020204"/>
              </a:rPr>
              <a:t> 224 </a:t>
            </a:r>
            <a:r>
              <a:rPr lang="de-DE" sz="1200" dirty="0" err="1">
                <a:solidFill>
                  <a:srgbClr val="005555"/>
                </a:solidFill>
                <a:latin typeface="Arial" panose="020B0604020202020204"/>
              </a:rPr>
              <a:t>laser</a:t>
            </a:r>
            <a:r>
              <a:rPr lang="de-DE" sz="1200" dirty="0">
                <a:solidFill>
                  <a:srgbClr val="005555"/>
                </a:solidFill>
                <a:latin typeface="Arial" panose="020B0604020202020204"/>
              </a:rPr>
              <a:t> </a:t>
            </a:r>
            <a:r>
              <a:rPr lang="de-DE" sz="1200" dirty="0" err="1">
                <a:solidFill>
                  <a:srgbClr val="005555"/>
                </a:solidFill>
                <a:latin typeface="Arial" panose="020B0604020202020204"/>
              </a:rPr>
              <a:t>pulses</a:t>
            </a:r>
            <a:r>
              <a:rPr lang="de-DE" sz="1200" dirty="0">
                <a:solidFill>
                  <a:srgbClr val="005555"/>
                </a:solidFill>
                <a:latin typeface="Arial" panose="020B0604020202020204"/>
              </a:rPr>
              <a:t> per </a:t>
            </a:r>
            <a:r>
              <a:rPr lang="de-DE" sz="1200" dirty="0" err="1">
                <a:solidFill>
                  <a:srgbClr val="005555"/>
                </a:solidFill>
                <a:latin typeface="Arial" panose="020B0604020202020204"/>
              </a:rPr>
              <a:t>layer</a:t>
            </a:r>
            <a:r>
              <a:rPr lang="de-DE" sz="1200" dirty="0">
                <a:solidFill>
                  <a:srgbClr val="005555"/>
                </a:solidFill>
                <a:latin typeface="Arial" panose="020B0604020202020204"/>
              </a:rPr>
              <a:t>, </a:t>
            </a:r>
            <a:r>
              <a:rPr lang="de-DE" sz="1200" dirty="0" err="1">
                <a:solidFill>
                  <a:srgbClr val="005555"/>
                </a:solidFill>
                <a:latin typeface="Arial" panose="020B0604020202020204"/>
              </a:rPr>
              <a:t>achieving</a:t>
            </a:r>
            <a:r>
              <a:rPr lang="de-DE" sz="1200" dirty="0">
                <a:solidFill>
                  <a:srgbClr val="005555"/>
                </a:solidFill>
                <a:latin typeface="Arial" panose="020B0604020202020204"/>
              </a:rPr>
              <a:t> a </a:t>
            </a:r>
            <a:r>
              <a:rPr lang="de-DE" sz="1200" dirty="0" err="1">
                <a:solidFill>
                  <a:srgbClr val="005555"/>
                </a:solidFill>
                <a:latin typeface="Arial" panose="020B0604020202020204"/>
              </a:rPr>
              <a:t>depth</a:t>
            </a:r>
            <a:r>
              <a:rPr lang="de-DE" sz="1200" dirty="0">
                <a:solidFill>
                  <a:srgbClr val="005555"/>
                </a:solidFill>
                <a:latin typeface="Arial" panose="020B0604020202020204"/>
              </a:rPr>
              <a:t> </a:t>
            </a:r>
            <a:r>
              <a:rPr lang="de-DE" sz="1200" dirty="0" err="1">
                <a:solidFill>
                  <a:srgbClr val="005555"/>
                </a:solidFill>
                <a:latin typeface="Arial" panose="020B0604020202020204"/>
              </a:rPr>
              <a:t>resolution</a:t>
            </a:r>
            <a:r>
              <a:rPr lang="de-DE" sz="1200" dirty="0">
                <a:solidFill>
                  <a:srgbClr val="005555"/>
                </a:solidFill>
                <a:latin typeface="Arial" panose="020B0604020202020204"/>
              </a:rPr>
              <a:t> </a:t>
            </a:r>
            <a:r>
              <a:rPr lang="de-DE" sz="1200" dirty="0" err="1">
                <a:solidFill>
                  <a:srgbClr val="005555"/>
                </a:solidFill>
                <a:latin typeface="Arial" panose="020B0604020202020204"/>
              </a:rPr>
              <a:t>of</a:t>
            </a:r>
            <a:r>
              <a:rPr lang="de-DE" sz="1200" dirty="0">
                <a:solidFill>
                  <a:srgbClr val="005555"/>
                </a:solidFill>
                <a:latin typeface="Arial" panose="020B0604020202020204"/>
              </a:rPr>
              <a:t> ~13 nm. </a:t>
            </a:r>
          </a:p>
          <a:p>
            <a:pPr algn="just" defTabSz="457200">
              <a:buFont typeface="Wingdings" panose="05000000000000000000" pitchFamily="2" charset="2"/>
              <a:buChar char="ü"/>
            </a:pPr>
            <a:r>
              <a:rPr lang="de-DE" sz="1200" dirty="0">
                <a:solidFill>
                  <a:srgbClr val="005555"/>
                </a:solidFill>
                <a:latin typeface="Arial" panose="020B0604020202020204"/>
              </a:rPr>
              <a:t> Laser </a:t>
            </a:r>
            <a:r>
              <a:rPr lang="de-DE" sz="1200" dirty="0" err="1">
                <a:solidFill>
                  <a:srgbClr val="005555"/>
                </a:solidFill>
                <a:latin typeface="Arial" panose="020B0604020202020204"/>
              </a:rPr>
              <a:t>pulses</a:t>
            </a:r>
            <a:r>
              <a:rPr lang="de-DE" sz="1200" dirty="0">
                <a:solidFill>
                  <a:srgbClr val="005555"/>
                </a:solidFill>
                <a:latin typeface="Arial" panose="020B0604020202020204"/>
              </a:rPr>
              <a:t> </a:t>
            </a:r>
            <a:r>
              <a:rPr lang="de-DE" sz="1200" dirty="0" err="1">
                <a:solidFill>
                  <a:srgbClr val="005555"/>
                </a:solidFill>
                <a:latin typeface="Arial" panose="020B0604020202020204"/>
              </a:rPr>
              <a:t>of</a:t>
            </a:r>
            <a:r>
              <a:rPr lang="de-DE" sz="1200" dirty="0">
                <a:solidFill>
                  <a:srgbClr val="005555"/>
                </a:solidFill>
                <a:latin typeface="Arial" panose="020B0604020202020204"/>
              </a:rPr>
              <a:t> 5 µJ on a ~30 µm </a:t>
            </a:r>
            <a:r>
              <a:rPr lang="de-DE" sz="1200" dirty="0" err="1">
                <a:solidFill>
                  <a:srgbClr val="005555"/>
                </a:solidFill>
                <a:latin typeface="Arial" panose="020B0604020202020204"/>
              </a:rPr>
              <a:t>spot</a:t>
            </a:r>
            <a:r>
              <a:rPr lang="de-DE" sz="1200" dirty="0">
                <a:solidFill>
                  <a:srgbClr val="005555"/>
                </a:solidFill>
                <a:latin typeface="Arial" panose="020B0604020202020204"/>
              </a:rPr>
              <a:t> </a:t>
            </a:r>
            <a:r>
              <a:rPr lang="de-DE" sz="1200" dirty="0" err="1">
                <a:solidFill>
                  <a:srgbClr val="005555"/>
                </a:solidFill>
                <a:latin typeface="Arial" panose="020B0604020202020204"/>
              </a:rPr>
              <a:t>ensure</a:t>
            </a:r>
            <a:r>
              <a:rPr lang="de-DE" sz="1200" dirty="0">
                <a:solidFill>
                  <a:srgbClr val="005555"/>
                </a:solidFill>
                <a:latin typeface="Arial" panose="020B0604020202020204"/>
              </a:rPr>
              <a:t> </a:t>
            </a:r>
            <a:r>
              <a:rPr lang="de-DE" sz="1200" dirty="0" err="1">
                <a:solidFill>
                  <a:srgbClr val="005555"/>
                </a:solidFill>
                <a:latin typeface="Arial" panose="020B0604020202020204"/>
              </a:rPr>
              <a:t>precise</a:t>
            </a:r>
            <a:r>
              <a:rPr lang="de-DE" sz="1200" dirty="0">
                <a:solidFill>
                  <a:srgbClr val="005555"/>
                </a:solidFill>
                <a:latin typeface="Arial" panose="020B0604020202020204"/>
              </a:rPr>
              <a:t>, </a:t>
            </a:r>
            <a:r>
              <a:rPr lang="de-DE" sz="1200" dirty="0" err="1">
                <a:solidFill>
                  <a:srgbClr val="005555"/>
                </a:solidFill>
                <a:latin typeface="Arial" panose="020B0604020202020204"/>
              </a:rPr>
              <a:t>consistent</a:t>
            </a:r>
            <a:r>
              <a:rPr lang="de-DE" sz="1200" dirty="0">
                <a:solidFill>
                  <a:srgbClr val="005555"/>
                </a:solidFill>
                <a:latin typeface="Arial" panose="020B0604020202020204"/>
              </a:rPr>
              <a:t> </a:t>
            </a:r>
            <a:r>
              <a:rPr lang="de-DE" sz="1200" dirty="0" err="1">
                <a:solidFill>
                  <a:srgbClr val="005555"/>
                </a:solidFill>
                <a:latin typeface="Arial" panose="020B0604020202020204"/>
              </a:rPr>
              <a:t>ablation</a:t>
            </a:r>
            <a:r>
              <a:rPr lang="de-DE" sz="1200" dirty="0">
                <a:solidFill>
                  <a:srgbClr val="005555"/>
                </a:solidFill>
                <a:latin typeface="Arial" panose="020B0604020202020204"/>
              </a:rPr>
              <a:t> </a:t>
            </a:r>
            <a:r>
              <a:rPr lang="de-DE" sz="1200" dirty="0" err="1">
                <a:solidFill>
                  <a:srgbClr val="005555"/>
                </a:solidFill>
                <a:latin typeface="Arial" panose="020B0604020202020204"/>
              </a:rPr>
              <a:t>for</a:t>
            </a:r>
            <a:r>
              <a:rPr lang="de-DE" sz="1200" dirty="0">
                <a:solidFill>
                  <a:srgbClr val="005555"/>
                </a:solidFill>
                <a:latin typeface="Arial" panose="020B0604020202020204"/>
              </a:rPr>
              <a:t> </a:t>
            </a:r>
            <a:r>
              <a:rPr lang="de-DE" sz="1200" dirty="0" err="1">
                <a:solidFill>
                  <a:srgbClr val="005555"/>
                </a:solidFill>
                <a:latin typeface="Arial" panose="020B0604020202020204"/>
              </a:rPr>
              <a:t>reproducible</a:t>
            </a:r>
            <a:r>
              <a:rPr lang="de-DE" sz="1200" dirty="0">
                <a:solidFill>
                  <a:srgbClr val="005555"/>
                </a:solidFill>
                <a:latin typeface="Arial" panose="020B0604020202020204"/>
              </a:rPr>
              <a:t> </a:t>
            </a:r>
            <a:r>
              <a:rPr lang="de-DE" sz="1200" dirty="0" err="1">
                <a:solidFill>
                  <a:srgbClr val="005555"/>
                </a:solidFill>
                <a:latin typeface="Arial" panose="020B0604020202020204"/>
              </a:rPr>
              <a:t>measurements</a:t>
            </a:r>
            <a:r>
              <a:rPr lang="de-DE" sz="1200" dirty="0">
                <a:solidFill>
                  <a:srgbClr val="005555"/>
                </a:solidFill>
                <a:latin typeface="Arial" panose="020B0604020202020204"/>
              </a:rPr>
              <a:t>.</a:t>
            </a:r>
          </a:p>
          <a:p>
            <a:pPr algn="just" defTabSz="457200">
              <a:buFont typeface="Wingdings" panose="05000000000000000000" pitchFamily="2" charset="2"/>
              <a:buChar char="ü"/>
            </a:pPr>
            <a:r>
              <a:rPr lang="en-US" sz="1200" dirty="0">
                <a:solidFill>
                  <a:srgbClr val="005555"/>
                </a:solidFill>
                <a:latin typeface="Arial" panose="020B0604020202020204"/>
              </a:rPr>
              <a:t> N</a:t>
            </a:r>
            <a:r>
              <a:rPr lang="de-DE" sz="1200" dirty="0" err="1">
                <a:solidFill>
                  <a:srgbClr val="005555"/>
                </a:solidFill>
                <a:latin typeface="Arial" panose="020B0604020202020204"/>
              </a:rPr>
              <a:t>ew</a:t>
            </a:r>
            <a:r>
              <a:rPr lang="de-DE" sz="1200" dirty="0">
                <a:solidFill>
                  <a:srgbClr val="005555"/>
                </a:solidFill>
                <a:latin typeface="Arial" panose="020B0604020202020204"/>
              </a:rPr>
              <a:t> QMS </a:t>
            </a:r>
            <a:r>
              <a:rPr lang="de-DE" sz="1200" dirty="0" err="1">
                <a:solidFill>
                  <a:srgbClr val="005555"/>
                </a:solidFill>
                <a:latin typeface="Arial" panose="020B0604020202020204"/>
              </a:rPr>
              <a:t>is</a:t>
            </a:r>
            <a:r>
              <a:rPr lang="de-DE" sz="1200" dirty="0">
                <a:solidFill>
                  <a:srgbClr val="005555"/>
                </a:solidFill>
                <a:latin typeface="Arial" panose="020B0604020202020204"/>
              </a:rPr>
              <a:t> </a:t>
            </a:r>
            <a:r>
              <a:rPr lang="de-DE" sz="1200" dirty="0" err="1">
                <a:solidFill>
                  <a:srgbClr val="005555"/>
                </a:solidFill>
                <a:latin typeface="Arial" panose="020B0604020202020204"/>
              </a:rPr>
              <a:t>installed</a:t>
            </a:r>
            <a:r>
              <a:rPr lang="de-DE" sz="1200" dirty="0">
                <a:solidFill>
                  <a:srgbClr val="005555"/>
                </a:solidFill>
                <a:latin typeface="Arial" panose="020B0604020202020204"/>
              </a:rPr>
              <a:t> and </a:t>
            </a:r>
            <a:r>
              <a:rPr lang="de-DE" sz="1200" dirty="0" err="1">
                <a:solidFill>
                  <a:srgbClr val="005555"/>
                </a:solidFill>
                <a:latin typeface="Arial" panose="020B0604020202020204"/>
              </a:rPr>
              <a:t>is</a:t>
            </a:r>
            <a:r>
              <a:rPr lang="de-DE" sz="1200" dirty="0">
                <a:solidFill>
                  <a:srgbClr val="005555"/>
                </a:solidFill>
                <a:latin typeface="Arial" panose="020B0604020202020204"/>
              </a:rPr>
              <a:t> </a:t>
            </a:r>
            <a:r>
              <a:rPr lang="de-DE" sz="1200" dirty="0" err="1">
                <a:solidFill>
                  <a:srgbClr val="005555"/>
                </a:solidFill>
                <a:latin typeface="Arial" panose="020B0604020202020204"/>
              </a:rPr>
              <a:t>capable</a:t>
            </a:r>
            <a:r>
              <a:rPr lang="de-DE" sz="1200" dirty="0">
                <a:solidFill>
                  <a:srgbClr val="005555"/>
                </a:solidFill>
                <a:latin typeface="Arial" panose="020B0604020202020204"/>
              </a:rPr>
              <a:t> </a:t>
            </a:r>
            <a:r>
              <a:rPr lang="de-DE" sz="1200" dirty="0" err="1">
                <a:solidFill>
                  <a:srgbClr val="005555"/>
                </a:solidFill>
                <a:latin typeface="Arial" panose="020B0604020202020204"/>
              </a:rPr>
              <a:t>of</a:t>
            </a:r>
            <a:r>
              <a:rPr lang="de-DE" sz="1200" dirty="0">
                <a:solidFill>
                  <a:srgbClr val="005555"/>
                </a:solidFill>
                <a:latin typeface="Arial" panose="020B0604020202020204"/>
              </a:rPr>
              <a:t> </a:t>
            </a:r>
            <a:r>
              <a:rPr lang="de-DE" sz="1200" dirty="0" err="1">
                <a:solidFill>
                  <a:srgbClr val="005555"/>
                </a:solidFill>
                <a:latin typeface="Arial" panose="020B0604020202020204"/>
              </a:rPr>
              <a:t>resolving</a:t>
            </a:r>
            <a:r>
              <a:rPr lang="de-DE" sz="1200" dirty="0">
                <a:solidFill>
                  <a:srgbClr val="005555"/>
                </a:solidFill>
                <a:latin typeface="Arial" panose="020B0604020202020204"/>
              </a:rPr>
              <a:t> D2 and He </a:t>
            </a:r>
            <a:r>
              <a:rPr lang="de-DE" sz="1200" dirty="0" err="1">
                <a:solidFill>
                  <a:srgbClr val="005555"/>
                </a:solidFill>
                <a:latin typeface="Arial" panose="020B0604020202020204"/>
              </a:rPr>
              <a:t>signal</a:t>
            </a:r>
            <a:r>
              <a:rPr lang="de-DE" sz="1200" dirty="0">
                <a:solidFill>
                  <a:srgbClr val="005555"/>
                </a:solidFill>
                <a:latin typeface="Arial" panose="020B0604020202020204"/>
              </a:rPr>
              <a:t> </a:t>
            </a:r>
            <a:r>
              <a:rPr lang="de-DE" sz="1200" dirty="0" err="1">
                <a:solidFill>
                  <a:srgbClr val="005555"/>
                </a:solidFill>
                <a:latin typeface="Arial" panose="020B0604020202020204"/>
              </a:rPr>
              <a:t>simultaneously</a:t>
            </a:r>
            <a:r>
              <a:rPr lang="de-DE" sz="1200" dirty="0">
                <a:solidFill>
                  <a:srgbClr val="005555"/>
                </a:solidFill>
                <a:latin typeface="Arial" panose="020B0604020202020204"/>
              </a:rPr>
              <a:t>.</a:t>
            </a:r>
          </a:p>
        </p:txBody>
      </p:sp>
      <p:pic>
        <p:nvPicPr>
          <p:cNvPr id="28" name="Grafik 7">
            <a:extLst>
              <a:ext uri="{FF2B5EF4-FFF2-40B4-BE49-F238E27FC236}">
                <a16:creationId xmlns:a16="http://schemas.microsoft.com/office/drawing/2014/main" id="{7E36635B-B715-F3E7-BC2A-0018A68A07BC}"/>
              </a:ext>
            </a:extLst>
          </p:cNvPr>
          <p:cNvPicPr>
            <a:picLocks noChangeAspect="1"/>
          </p:cNvPicPr>
          <p:nvPr/>
        </p:nvPicPr>
        <p:blipFill rotWithShape="1">
          <a:blip r:embed="rId4"/>
          <a:srcRect l="2999" t="53454" r="5621" b="5014"/>
          <a:stretch>
            <a:fillRect/>
          </a:stretch>
        </p:blipFill>
        <p:spPr>
          <a:xfrm>
            <a:off x="9361713" y="1463347"/>
            <a:ext cx="2622353" cy="2154534"/>
          </a:xfrm>
          <a:prstGeom prst="rect">
            <a:avLst/>
          </a:prstGeom>
        </p:spPr>
      </p:pic>
      <p:sp>
        <p:nvSpPr>
          <p:cNvPr id="29" name="Arrow: Right 28">
            <a:extLst>
              <a:ext uri="{FF2B5EF4-FFF2-40B4-BE49-F238E27FC236}">
                <a16:creationId xmlns:a16="http://schemas.microsoft.com/office/drawing/2014/main" id="{0D0B79C6-1DB9-F622-2F25-FED277F34463}"/>
              </a:ext>
            </a:extLst>
          </p:cNvPr>
          <p:cNvSpPr/>
          <p:nvPr/>
        </p:nvSpPr>
        <p:spPr>
          <a:xfrm>
            <a:off x="8982119" y="2489288"/>
            <a:ext cx="379594" cy="281584"/>
          </a:xfrm>
          <a:prstGeom prst="rightArrow">
            <a:avLst/>
          </a:prstGeom>
          <a:solidFill>
            <a:srgbClr val="005555"/>
          </a:solidFill>
          <a:ln w="19050" cap="flat" cmpd="sng" algn="ctr">
            <a:noFill/>
            <a:prstDash val="dash"/>
            <a:miter lim="800000"/>
            <a:tailEnd type="triangle" w="lg" len="med"/>
          </a:ln>
          <a:effectLst/>
        </p:spPr>
        <p:txBody>
          <a:bodyPr wrap="square" lIns="144000" tIns="108000" rIns="144000" bIns="144000" rtlCol="0" anchor="t" anchorCtr="0"/>
          <a:lstStyle/>
          <a:p>
            <a:pPr marL="0" marR="0" lvl="0" indent="0" defTabSz="457200" eaLnBrk="1" fontAlgn="auto" latinLnBrk="0" hangingPunct="1">
              <a:lnSpc>
                <a:spcPct val="100000"/>
              </a:lnSpc>
              <a:spcBef>
                <a:spcPts val="1150"/>
              </a:spcBef>
              <a:spcAft>
                <a:spcPts val="0"/>
              </a:spcAft>
              <a:buClr>
                <a:srgbClr val="116656"/>
              </a:buClr>
              <a:buSzPct val="120000"/>
              <a:buFontTx/>
              <a:buNone/>
              <a:tabLst/>
              <a:defRPr/>
            </a:pPr>
            <a:endParaRPr kumimoji="0" lang="de-DE" sz="1300" b="1" i="0" u="none" strike="noStrike" kern="0" cap="none" spc="0" normalizeH="0" baseline="0" noProof="0" dirty="0">
              <a:ln>
                <a:noFill/>
              </a:ln>
              <a:solidFill>
                <a:srgbClr val="FFFFFF"/>
              </a:solidFill>
              <a:effectLst/>
              <a:uLnTx/>
              <a:uFillTx/>
              <a:latin typeface="Arial" panose="020B0604020202020204"/>
              <a:ea typeface="+mn-ea"/>
              <a:cs typeface="+mn-cs"/>
            </a:endParaRPr>
          </a:p>
        </p:txBody>
      </p:sp>
      <p:pic>
        <p:nvPicPr>
          <p:cNvPr id="31" name="Picture 30">
            <a:extLst>
              <a:ext uri="{FF2B5EF4-FFF2-40B4-BE49-F238E27FC236}">
                <a16:creationId xmlns:a16="http://schemas.microsoft.com/office/drawing/2014/main" id="{4C16A69C-4F72-BA31-FC78-D22B76A6ABC6}"/>
              </a:ext>
            </a:extLst>
          </p:cNvPr>
          <p:cNvPicPr>
            <a:picLocks noChangeAspect="1"/>
          </p:cNvPicPr>
          <p:nvPr/>
        </p:nvPicPr>
        <p:blipFill>
          <a:blip r:embed="rId5"/>
          <a:stretch>
            <a:fillRect/>
          </a:stretch>
        </p:blipFill>
        <p:spPr>
          <a:xfrm>
            <a:off x="1940194" y="4464369"/>
            <a:ext cx="1482388" cy="1482388"/>
          </a:xfrm>
          <a:prstGeom prst="rect">
            <a:avLst/>
          </a:prstGeom>
        </p:spPr>
      </p:pic>
      <p:pic>
        <p:nvPicPr>
          <p:cNvPr id="33" name="Picture 32">
            <a:extLst>
              <a:ext uri="{FF2B5EF4-FFF2-40B4-BE49-F238E27FC236}">
                <a16:creationId xmlns:a16="http://schemas.microsoft.com/office/drawing/2014/main" id="{E9DAA0BA-E6AC-C632-641B-A7595D01D158}"/>
              </a:ext>
            </a:extLst>
          </p:cNvPr>
          <p:cNvPicPr>
            <a:picLocks noChangeAspect="1"/>
          </p:cNvPicPr>
          <p:nvPr/>
        </p:nvPicPr>
        <p:blipFill>
          <a:blip r:embed="rId6"/>
          <a:stretch>
            <a:fillRect/>
          </a:stretch>
        </p:blipFill>
        <p:spPr>
          <a:xfrm>
            <a:off x="7613658" y="4397430"/>
            <a:ext cx="4174211" cy="2061451"/>
          </a:xfrm>
          <a:prstGeom prst="rect">
            <a:avLst/>
          </a:prstGeom>
        </p:spPr>
      </p:pic>
      <p:sp>
        <p:nvSpPr>
          <p:cNvPr id="34" name="TextBox 33">
            <a:extLst>
              <a:ext uri="{FF2B5EF4-FFF2-40B4-BE49-F238E27FC236}">
                <a16:creationId xmlns:a16="http://schemas.microsoft.com/office/drawing/2014/main" id="{46305D7A-1EFA-53F7-FC48-C72EFD70A386}"/>
              </a:ext>
            </a:extLst>
          </p:cNvPr>
          <p:cNvSpPr txBox="1"/>
          <p:nvPr/>
        </p:nvSpPr>
        <p:spPr>
          <a:xfrm>
            <a:off x="1576117" y="6100586"/>
            <a:ext cx="2210542" cy="262059"/>
          </a:xfrm>
          <a:prstGeom prst="rect">
            <a:avLst/>
          </a:prstGeom>
          <a:noFill/>
        </p:spPr>
        <p:txBody>
          <a:bodyPr wrap="none" lIns="0" tIns="0" rIns="0" bIns="0" rtlCol="0" anchor="t" anchorCtr="0">
            <a:spAutoFit/>
          </a:bodyPr>
          <a:lstStyle/>
          <a:p>
            <a:pPr defTabSz="457200">
              <a:lnSpc>
                <a:spcPts val="2300"/>
              </a:lnSpc>
              <a:spcBef>
                <a:spcPts val="1150"/>
              </a:spcBef>
            </a:pPr>
            <a:r>
              <a:rPr lang="en-US" sz="1400" i="1" dirty="0">
                <a:solidFill>
                  <a:srgbClr val="000000"/>
                </a:solidFill>
                <a:latin typeface="Arial" panose="020B0604020202020204"/>
              </a:rPr>
              <a:t>Pulse matrix per QMS cycle</a:t>
            </a:r>
            <a:endParaRPr lang="de-DE" sz="1400" i="1" dirty="0" err="1">
              <a:solidFill>
                <a:srgbClr val="000000"/>
              </a:solidFill>
              <a:latin typeface="Arial" panose="020B0604020202020204"/>
            </a:endParaRPr>
          </a:p>
        </p:txBody>
      </p:sp>
      <p:sp>
        <p:nvSpPr>
          <p:cNvPr id="35" name="TextBox 34">
            <a:extLst>
              <a:ext uri="{FF2B5EF4-FFF2-40B4-BE49-F238E27FC236}">
                <a16:creationId xmlns:a16="http://schemas.microsoft.com/office/drawing/2014/main" id="{44E6F728-22AA-4500-0013-4FB351002468}"/>
              </a:ext>
            </a:extLst>
          </p:cNvPr>
          <p:cNvSpPr txBox="1"/>
          <p:nvPr/>
        </p:nvSpPr>
        <p:spPr>
          <a:xfrm>
            <a:off x="4841731" y="5052570"/>
            <a:ext cx="2987275" cy="589905"/>
          </a:xfrm>
          <a:prstGeom prst="rect">
            <a:avLst/>
          </a:prstGeom>
          <a:noFill/>
        </p:spPr>
        <p:txBody>
          <a:bodyPr wrap="square" lIns="0" tIns="0" rIns="0" bIns="0" rtlCol="0" anchor="t" anchorCtr="0">
            <a:spAutoFit/>
          </a:bodyPr>
          <a:lstStyle/>
          <a:p>
            <a:pPr defTabSz="457200">
              <a:lnSpc>
                <a:spcPts val="2300"/>
              </a:lnSpc>
              <a:spcBef>
                <a:spcPts val="1150"/>
              </a:spcBef>
            </a:pPr>
            <a:r>
              <a:rPr lang="en-US" sz="2000" b="1" i="1" dirty="0">
                <a:solidFill>
                  <a:srgbClr val="000000"/>
                </a:solidFill>
                <a:latin typeface="Arial" panose="020B0604020202020204"/>
              </a:rPr>
              <a:t>L</a:t>
            </a:r>
            <a:r>
              <a:rPr lang="en-US" sz="2000" i="1" dirty="0">
                <a:solidFill>
                  <a:srgbClr val="000000"/>
                </a:solidFill>
                <a:latin typeface="Arial" panose="020B0604020202020204"/>
              </a:rPr>
              <a:t>aser </a:t>
            </a:r>
            <a:r>
              <a:rPr lang="en-US" sz="2000" b="1" i="1" dirty="0">
                <a:solidFill>
                  <a:srgbClr val="000000"/>
                </a:solidFill>
                <a:latin typeface="Arial" panose="020B0604020202020204"/>
              </a:rPr>
              <a:t>A</a:t>
            </a:r>
            <a:r>
              <a:rPr lang="en-US" sz="2000" i="1" dirty="0">
                <a:solidFill>
                  <a:srgbClr val="000000"/>
                </a:solidFill>
                <a:latin typeface="Arial" panose="020B0604020202020204"/>
              </a:rPr>
              <a:t>blation </a:t>
            </a:r>
            <a:r>
              <a:rPr lang="en-US" sz="2000" b="1" i="1" dirty="0">
                <a:solidFill>
                  <a:srgbClr val="000000"/>
                </a:solidFill>
                <a:latin typeface="Arial" panose="020B0604020202020204"/>
              </a:rPr>
              <a:t>M</a:t>
            </a:r>
            <a:r>
              <a:rPr lang="en-US" sz="2000" i="1" dirty="0">
                <a:solidFill>
                  <a:srgbClr val="000000"/>
                </a:solidFill>
                <a:latin typeface="Arial" panose="020B0604020202020204"/>
              </a:rPr>
              <a:t>ass </a:t>
            </a:r>
            <a:r>
              <a:rPr lang="en-US" sz="2000" b="1" i="1" dirty="0">
                <a:solidFill>
                  <a:srgbClr val="000000"/>
                </a:solidFill>
                <a:latin typeface="Arial" panose="020B0604020202020204"/>
              </a:rPr>
              <a:t>A</a:t>
            </a:r>
            <a:r>
              <a:rPr lang="en-US" sz="2000" i="1" dirty="0">
                <a:solidFill>
                  <a:srgbClr val="000000"/>
                </a:solidFill>
                <a:latin typeface="Arial" panose="020B0604020202020204"/>
              </a:rPr>
              <a:t>nalysis (</a:t>
            </a:r>
            <a:r>
              <a:rPr lang="en-US" sz="2000" b="1" i="1" dirty="0">
                <a:solidFill>
                  <a:srgbClr val="000000"/>
                </a:solidFill>
                <a:latin typeface="Arial" panose="020B0604020202020204"/>
              </a:rPr>
              <a:t>LAMA</a:t>
            </a:r>
            <a:r>
              <a:rPr lang="en-US" sz="2000" i="1" dirty="0">
                <a:solidFill>
                  <a:srgbClr val="000000"/>
                </a:solidFill>
                <a:latin typeface="Arial" panose="020B0604020202020204"/>
              </a:rPr>
              <a:t>)</a:t>
            </a:r>
            <a:endParaRPr lang="de-DE" sz="2000" i="1" dirty="0" err="1">
              <a:solidFill>
                <a:srgbClr val="000000"/>
              </a:solidFill>
              <a:latin typeface="Arial" panose="020B0604020202020204"/>
            </a:endParaRPr>
          </a:p>
        </p:txBody>
      </p:sp>
      <p:sp>
        <p:nvSpPr>
          <p:cNvPr id="36" name="TextBox 35">
            <a:extLst>
              <a:ext uri="{FF2B5EF4-FFF2-40B4-BE49-F238E27FC236}">
                <a16:creationId xmlns:a16="http://schemas.microsoft.com/office/drawing/2014/main" id="{EF287C36-9DCB-E3DB-23ED-1F0823FBD7F3}"/>
              </a:ext>
            </a:extLst>
          </p:cNvPr>
          <p:cNvSpPr txBox="1"/>
          <p:nvPr/>
        </p:nvSpPr>
        <p:spPr>
          <a:xfrm>
            <a:off x="5821256" y="3937407"/>
            <a:ext cx="3296678" cy="184666"/>
          </a:xfrm>
          <a:prstGeom prst="rect">
            <a:avLst/>
          </a:prstGeom>
          <a:noFill/>
        </p:spPr>
        <p:txBody>
          <a:bodyPr wrap="square" lIns="0" tIns="0" rIns="0" bIns="0" rtlCol="0" anchor="t" anchorCtr="0">
            <a:spAutoFit/>
          </a:bodyPr>
          <a:lstStyle/>
          <a:p>
            <a:pPr algn="ctr" defTabSz="457200">
              <a:spcBef>
                <a:spcPts val="1150"/>
              </a:spcBef>
            </a:pPr>
            <a:r>
              <a:rPr lang="en-US" sz="1200" i="1" dirty="0">
                <a:solidFill>
                  <a:srgbClr val="000000"/>
                </a:solidFill>
                <a:latin typeface="Arial" panose="020B0604020202020204"/>
              </a:rPr>
              <a:t>Typical LIA-QMS signal from mass 3 and 4</a:t>
            </a:r>
            <a:endParaRPr lang="de-DE" sz="1200" i="1" dirty="0" err="1">
              <a:solidFill>
                <a:srgbClr val="000000"/>
              </a:solidFill>
              <a:latin typeface="Arial" panose="020B0604020202020204"/>
            </a:endParaRPr>
          </a:p>
        </p:txBody>
      </p:sp>
      <p:sp>
        <p:nvSpPr>
          <p:cNvPr id="37" name="TextBox 36">
            <a:extLst>
              <a:ext uri="{FF2B5EF4-FFF2-40B4-BE49-F238E27FC236}">
                <a16:creationId xmlns:a16="http://schemas.microsoft.com/office/drawing/2014/main" id="{A45D575E-9910-7D5D-1AC6-7179620FD814}"/>
              </a:ext>
            </a:extLst>
          </p:cNvPr>
          <p:cNvSpPr txBox="1"/>
          <p:nvPr/>
        </p:nvSpPr>
        <p:spPr>
          <a:xfrm>
            <a:off x="9024550" y="3687988"/>
            <a:ext cx="3296678" cy="184666"/>
          </a:xfrm>
          <a:prstGeom prst="rect">
            <a:avLst/>
          </a:prstGeom>
          <a:noFill/>
        </p:spPr>
        <p:txBody>
          <a:bodyPr wrap="square" lIns="0" tIns="0" rIns="0" bIns="0" rtlCol="0" anchor="t" anchorCtr="0">
            <a:spAutoFit/>
          </a:bodyPr>
          <a:lstStyle/>
          <a:p>
            <a:pPr algn="ctr" defTabSz="457200">
              <a:spcBef>
                <a:spcPts val="1150"/>
              </a:spcBef>
            </a:pPr>
            <a:r>
              <a:rPr lang="en-US" sz="1200" i="1" dirty="0">
                <a:solidFill>
                  <a:srgbClr val="000000"/>
                </a:solidFill>
                <a:latin typeface="Arial" panose="020B0604020202020204"/>
              </a:rPr>
              <a:t>Deconvoluted deuterium depth profile</a:t>
            </a:r>
            <a:endParaRPr lang="de-DE" sz="1200" i="1" dirty="0" err="1">
              <a:solidFill>
                <a:srgbClr val="000000"/>
              </a:solidFill>
              <a:latin typeface="Arial" panose="020B0604020202020204"/>
            </a:endParaRPr>
          </a:p>
        </p:txBody>
      </p:sp>
      <p:pic>
        <p:nvPicPr>
          <p:cNvPr id="38" name="Grafik 10">
            <a:extLst>
              <a:ext uri="{FF2B5EF4-FFF2-40B4-BE49-F238E27FC236}">
                <a16:creationId xmlns:a16="http://schemas.microsoft.com/office/drawing/2014/main" id="{96D5B8A7-BE1A-D0AF-3E10-6D79DB67C29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237692" y="110031"/>
            <a:ext cx="746374" cy="746374"/>
          </a:xfrm>
          <a:prstGeom prst="rect">
            <a:avLst/>
          </a:prstGeom>
        </p:spPr>
      </p:pic>
    </p:spTree>
    <p:extLst>
      <p:ext uri="{BB962C8B-B14F-4D97-AF65-F5344CB8AC3E}">
        <p14:creationId xmlns:p14="http://schemas.microsoft.com/office/powerpoint/2010/main" val="13070467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B8BB0-F6A2-2C17-B07B-53D1209FC71E}"/>
              </a:ext>
            </a:extLst>
          </p:cNvPr>
          <p:cNvSpPr>
            <a:spLocks noGrp="1"/>
          </p:cNvSpPr>
          <p:nvPr>
            <p:ph type="title"/>
          </p:nvPr>
        </p:nvSpPr>
        <p:spPr>
          <a:xfrm>
            <a:off x="915081" y="82049"/>
            <a:ext cx="10982145" cy="457200"/>
          </a:xfrm>
        </p:spPr>
        <p:txBody>
          <a:bodyPr/>
          <a:lstStyle/>
          <a:p>
            <a:r>
              <a:rPr lang="en-US" dirty="0"/>
              <a:t>ENEA: No deliverable in 2026 (only 2027)</a:t>
            </a:r>
          </a:p>
        </p:txBody>
      </p:sp>
      <p:sp>
        <p:nvSpPr>
          <p:cNvPr id="4" name="Slide Number Placeholder 3">
            <a:extLst>
              <a:ext uri="{FF2B5EF4-FFF2-40B4-BE49-F238E27FC236}">
                <a16:creationId xmlns:a16="http://schemas.microsoft.com/office/drawing/2014/main" id="{ACFC5F25-4946-8102-72D6-B7FF344A206D}"/>
              </a:ext>
            </a:extLst>
          </p:cNvPr>
          <p:cNvSpPr>
            <a:spLocks noGrp="1"/>
          </p:cNvSpPr>
          <p:nvPr>
            <p:ph type="sldNum" sz="quarter" idx="12"/>
          </p:nvPr>
        </p:nvSpPr>
        <p:spPr/>
        <p:txBody>
          <a:bodyPr/>
          <a:lstStyle/>
          <a:p>
            <a:fld id="{6A6D9FA1-99C7-4910-8E32-B85D378B0060}" type="slidenum">
              <a:rPr lang="en-GB" smtClean="0">
                <a:solidFill>
                  <a:prstClr val="white"/>
                </a:solidFill>
              </a:rPr>
              <a:pPr/>
              <a:t>23</a:t>
            </a:fld>
            <a:endParaRPr lang="en-GB" dirty="0">
              <a:solidFill>
                <a:prstClr val="white"/>
              </a:solidFill>
            </a:endParaRPr>
          </a:p>
        </p:txBody>
      </p:sp>
      <p:sp>
        <p:nvSpPr>
          <p:cNvPr id="5" name="CasellaDiTesto 2">
            <a:extLst>
              <a:ext uri="{FF2B5EF4-FFF2-40B4-BE49-F238E27FC236}">
                <a16:creationId xmlns:a16="http://schemas.microsoft.com/office/drawing/2014/main" id="{D2F135B8-CB23-D7CA-E08E-D6D203180D9F}"/>
              </a:ext>
            </a:extLst>
          </p:cNvPr>
          <p:cNvSpPr txBox="1"/>
          <p:nvPr/>
        </p:nvSpPr>
        <p:spPr>
          <a:xfrm>
            <a:off x="138869" y="1912782"/>
            <a:ext cx="5587503" cy="3970318"/>
          </a:xfrm>
          <a:prstGeom prst="rect">
            <a:avLst/>
          </a:prstGeom>
          <a:noFill/>
        </p:spPr>
        <p:txBody>
          <a:bodyPr wrap="square" rtlCol="0">
            <a:spAutoFit/>
          </a:bodyPr>
          <a:lstStyle/>
          <a:p>
            <a:pPr marL="457200" indent="-457200" algn="just">
              <a:buFont typeface="Arial" panose="020B0604020202020204" pitchFamily="34" charset="0"/>
              <a:buChar char="•"/>
            </a:pPr>
            <a:r>
              <a:rPr lang="en-US" dirty="0"/>
              <a:t>During the LIBS experimental campaign at JET (October 2024), </a:t>
            </a:r>
            <a:r>
              <a:rPr lang="en-US" b="1" dirty="0"/>
              <a:t>hundreds of LIBS spectra were acquired at each of the over 800 points </a:t>
            </a:r>
            <a:r>
              <a:rPr lang="en-US" dirty="0"/>
              <a:t>examined on the first wall and PFCs  inside the vacuum vessel.</a:t>
            </a:r>
          </a:p>
          <a:p>
            <a:pPr marL="457200" indent="-457200" algn="just">
              <a:buFont typeface="Arial" panose="020B0604020202020204" pitchFamily="34" charset="0"/>
              <a:buChar char="•"/>
            </a:pPr>
            <a:endParaRPr lang="en-US" dirty="0"/>
          </a:p>
          <a:p>
            <a:pPr marL="457200" indent="-457200" algn="just">
              <a:buFont typeface="Arial" panose="020B0604020202020204" pitchFamily="34" charset="0"/>
              <a:buChar char="•"/>
            </a:pPr>
            <a:r>
              <a:rPr lang="en-US" dirty="0"/>
              <a:t>The </a:t>
            </a:r>
            <a:r>
              <a:rPr lang="en-US" b="1" dirty="0"/>
              <a:t>calibration-free LIBS (CF-LIBS) procedure </a:t>
            </a:r>
            <a:r>
              <a:rPr lang="en-US" dirty="0"/>
              <a:t>allows for quantitative determination of the chemical composition of PFCs and the depth distribution of chemical species in their surface layers.</a:t>
            </a:r>
          </a:p>
          <a:p>
            <a:pPr marL="457200" indent="-457200" algn="just">
              <a:buFont typeface="Arial" panose="020B0604020202020204" pitchFamily="34" charset="0"/>
              <a:buChar char="•"/>
            </a:pPr>
            <a:endParaRPr lang="en-US" dirty="0"/>
          </a:p>
          <a:p>
            <a:pPr marL="457200" indent="-457200" algn="just">
              <a:buFont typeface="Arial" panose="020B0604020202020204" pitchFamily="34" charset="0"/>
              <a:buChar char="•"/>
            </a:pPr>
            <a:r>
              <a:rPr lang="en-US" dirty="0"/>
              <a:t>Given the enormous number of spectra, it is necessary to </a:t>
            </a:r>
            <a:r>
              <a:rPr lang="en-US" b="1" dirty="0"/>
              <a:t>automate the CF-LIBS procedure </a:t>
            </a:r>
            <a:r>
              <a:rPr lang="en-US" dirty="0"/>
              <a:t>with specific data processing software capable of processing spectra quickly.</a:t>
            </a:r>
          </a:p>
        </p:txBody>
      </p:sp>
      <p:pic>
        <p:nvPicPr>
          <p:cNvPr id="28" name="Picture 27">
            <a:extLst>
              <a:ext uri="{FF2B5EF4-FFF2-40B4-BE49-F238E27FC236}">
                <a16:creationId xmlns:a16="http://schemas.microsoft.com/office/drawing/2014/main" id="{49CAF186-851D-86B8-33C2-1F806443F575}"/>
              </a:ext>
            </a:extLst>
          </p:cNvPr>
          <p:cNvPicPr>
            <a:picLocks noChangeAspect="1"/>
          </p:cNvPicPr>
          <p:nvPr/>
        </p:nvPicPr>
        <p:blipFill>
          <a:blip r:embed="rId2"/>
          <a:stretch>
            <a:fillRect/>
          </a:stretch>
        </p:blipFill>
        <p:spPr>
          <a:xfrm>
            <a:off x="6083090" y="1341120"/>
            <a:ext cx="6108910" cy="4941917"/>
          </a:xfrm>
          <a:prstGeom prst="rect">
            <a:avLst/>
          </a:prstGeom>
        </p:spPr>
      </p:pic>
      <p:graphicFrame>
        <p:nvGraphicFramePr>
          <p:cNvPr id="29" name="Table 28">
            <a:extLst>
              <a:ext uri="{FF2B5EF4-FFF2-40B4-BE49-F238E27FC236}">
                <a16:creationId xmlns:a16="http://schemas.microsoft.com/office/drawing/2014/main" id="{56DE9B96-0CDF-7809-8BF3-5DD54110201C}"/>
              </a:ext>
            </a:extLst>
          </p:cNvPr>
          <p:cNvGraphicFramePr>
            <a:graphicFrameLocks noGrp="1"/>
          </p:cNvGraphicFramePr>
          <p:nvPr>
            <p:extLst>
              <p:ext uri="{D42A27DB-BD31-4B8C-83A1-F6EECF244321}">
                <p14:modId xmlns:p14="http://schemas.microsoft.com/office/powerpoint/2010/main" val="2282440290"/>
              </p:ext>
            </p:extLst>
          </p:nvPr>
        </p:nvGraphicFramePr>
        <p:xfrm>
          <a:off x="915081" y="494966"/>
          <a:ext cx="10562817" cy="824738"/>
        </p:xfrm>
        <a:graphic>
          <a:graphicData uri="http://schemas.openxmlformats.org/drawingml/2006/table">
            <a:tbl>
              <a:tblPr firstRow="1" firstCol="1" bandRow="1">
                <a:tableStyleId>{5C22544A-7EE6-4342-B048-85BDC9FD1C3A}</a:tableStyleId>
              </a:tblPr>
              <a:tblGrid>
                <a:gridCol w="1897094">
                  <a:extLst>
                    <a:ext uri="{9D8B030D-6E8A-4147-A177-3AD203B41FA5}">
                      <a16:colId xmlns:a16="http://schemas.microsoft.com/office/drawing/2014/main" val="1800011490"/>
                    </a:ext>
                  </a:extLst>
                </a:gridCol>
                <a:gridCol w="8665723">
                  <a:extLst>
                    <a:ext uri="{9D8B030D-6E8A-4147-A177-3AD203B41FA5}">
                      <a16:colId xmlns:a16="http://schemas.microsoft.com/office/drawing/2014/main" val="2758429476"/>
                    </a:ext>
                  </a:extLst>
                </a:gridCol>
              </a:tblGrid>
              <a:tr h="0">
                <a:tc>
                  <a:txBody>
                    <a:bodyPr/>
                    <a:lstStyle/>
                    <a:p>
                      <a:pPr>
                        <a:lnSpc>
                          <a:spcPct val="115000"/>
                        </a:lnSpc>
                        <a:spcBef>
                          <a:spcPts val="240"/>
                        </a:spcBef>
                        <a:spcAft>
                          <a:spcPts val="240"/>
                        </a:spcAft>
                        <a:buNone/>
                        <a:tabLst>
                          <a:tab pos="-914400" algn="l"/>
                          <a:tab pos="228600" algn="l"/>
                        </a:tabLst>
                      </a:pPr>
                      <a:r>
                        <a:rPr lang="en-US" sz="1600" spc="-15" dirty="0">
                          <a:effectLst/>
                          <a:latin typeface="Calibri" panose="020F0502020204030204" pitchFamily="34" charset="0"/>
                          <a:ea typeface="SimSun" panose="02010600030101010101" pitchFamily="2" charset="-122"/>
                          <a:cs typeface="Arial" panose="020B0604020202020204" pitchFamily="34" charset="0"/>
                        </a:rPr>
                        <a:t>2027 deliverable:</a:t>
                      </a:r>
                    </a:p>
                    <a:p>
                      <a:pPr>
                        <a:lnSpc>
                          <a:spcPct val="115000"/>
                        </a:lnSpc>
                        <a:spcBef>
                          <a:spcPts val="240"/>
                        </a:spcBef>
                        <a:spcAft>
                          <a:spcPts val="240"/>
                        </a:spcAft>
                        <a:buNone/>
                        <a:tabLst>
                          <a:tab pos="-914400" algn="l"/>
                          <a:tab pos="228600" algn="l"/>
                        </a:tabLst>
                      </a:pPr>
                      <a:endParaRPr lang="en-US"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buNone/>
                      </a:pPr>
                      <a:r>
                        <a:rPr lang="en-US" sz="1600" spc="-15" dirty="0">
                          <a:effectLst/>
                        </a:rPr>
                        <a:t>Development of  automated software procedure, capable of applying CF-LIBS to a large number of LIBS spectra in a short time. Application of DP-LIBS on atmospheric pressure, under </a:t>
                      </a:r>
                      <a:r>
                        <a:rPr lang="en-US" sz="1600" spc="-15" dirty="0" err="1">
                          <a:effectLst/>
                        </a:rPr>
                        <a:t>Ar</a:t>
                      </a:r>
                      <a:r>
                        <a:rPr lang="en-US" sz="1600" spc="-15" dirty="0">
                          <a:effectLst/>
                        </a:rPr>
                        <a:t> flux or in vacuum, to investigate the expected enhancement of the LIBS spectral signal (ENEA)</a:t>
                      </a:r>
                      <a:endParaRPr lang="en-US"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181683995"/>
                  </a:ext>
                </a:extLst>
              </a:tr>
            </a:tbl>
          </a:graphicData>
        </a:graphic>
      </p:graphicFrame>
      <p:pic>
        <p:nvPicPr>
          <p:cNvPr id="30" name="Picture 29">
            <a:extLst>
              <a:ext uri="{FF2B5EF4-FFF2-40B4-BE49-F238E27FC236}">
                <a16:creationId xmlns:a16="http://schemas.microsoft.com/office/drawing/2014/main" id="{CAE75A6B-1DF0-445D-1AD9-29DA1B640B17}"/>
              </a:ext>
            </a:extLst>
          </p:cNvPr>
          <p:cNvPicPr>
            <a:picLocks noChangeAspect="1"/>
          </p:cNvPicPr>
          <p:nvPr/>
        </p:nvPicPr>
        <p:blipFill>
          <a:blip r:embed="rId3"/>
          <a:stretch>
            <a:fillRect/>
          </a:stretch>
        </p:blipFill>
        <p:spPr>
          <a:xfrm>
            <a:off x="10668162" y="64049"/>
            <a:ext cx="1380066" cy="420209"/>
          </a:xfrm>
          <a:prstGeom prst="rect">
            <a:avLst/>
          </a:prstGeom>
        </p:spPr>
      </p:pic>
    </p:spTree>
    <p:extLst>
      <p:ext uri="{BB962C8B-B14F-4D97-AF65-F5344CB8AC3E}">
        <p14:creationId xmlns:p14="http://schemas.microsoft.com/office/powerpoint/2010/main" val="15876982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348C5-4AEB-CE94-FE0D-7CB866B6B1E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7A81B8D-F9C4-787C-4562-CA042AE140D4}"/>
              </a:ext>
            </a:extLst>
          </p:cNvPr>
          <p:cNvSpPr>
            <a:spLocks noGrp="1"/>
          </p:cNvSpPr>
          <p:nvPr>
            <p:ph type="title"/>
          </p:nvPr>
        </p:nvSpPr>
        <p:spPr/>
        <p:txBody>
          <a:bodyPr/>
          <a:lstStyle/>
          <a:p>
            <a:r>
              <a:rPr lang="de-DE" dirty="0"/>
              <a:t>2027 </a:t>
            </a:r>
            <a:r>
              <a:rPr lang="de-DE" dirty="0" err="1"/>
              <a:t>Deliverables</a:t>
            </a:r>
            <a:endParaRPr lang="de-DE" dirty="0"/>
          </a:p>
        </p:txBody>
      </p:sp>
      <p:sp>
        <p:nvSpPr>
          <p:cNvPr id="4" name="Foliennummernplatzhalter 3">
            <a:extLst>
              <a:ext uri="{FF2B5EF4-FFF2-40B4-BE49-F238E27FC236}">
                <a16:creationId xmlns:a16="http://schemas.microsoft.com/office/drawing/2014/main" id="{1B209477-ABCB-0DCD-9EC6-55DD6037A9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4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400" b="0" i="0" u="none" strike="noStrike" kern="1200" cap="none" spc="0" normalizeH="0" baseline="0" noProof="0" dirty="0">
              <a:ln>
                <a:noFill/>
              </a:ln>
              <a:solidFill>
                <a:prstClr val="white"/>
              </a:solidFill>
              <a:effectLst/>
              <a:uLnTx/>
              <a:uFillTx/>
              <a:latin typeface="Calibri"/>
              <a:ea typeface="+mn-ea"/>
              <a:cs typeface="+mn-cs"/>
            </a:endParaRPr>
          </a:p>
        </p:txBody>
      </p:sp>
      <p:graphicFrame>
        <p:nvGraphicFramePr>
          <p:cNvPr id="3" name="Table 2">
            <a:extLst>
              <a:ext uri="{FF2B5EF4-FFF2-40B4-BE49-F238E27FC236}">
                <a16:creationId xmlns:a16="http://schemas.microsoft.com/office/drawing/2014/main" id="{B0FA89E5-ACBF-0A17-792D-21086B8AFA6F}"/>
              </a:ext>
            </a:extLst>
          </p:cNvPr>
          <p:cNvGraphicFramePr>
            <a:graphicFrameLocks noGrp="1"/>
          </p:cNvGraphicFramePr>
          <p:nvPr>
            <p:extLst>
              <p:ext uri="{D42A27DB-BD31-4B8C-83A1-F6EECF244321}">
                <p14:modId xmlns:p14="http://schemas.microsoft.com/office/powerpoint/2010/main" val="935493105"/>
              </p:ext>
            </p:extLst>
          </p:nvPr>
        </p:nvGraphicFramePr>
        <p:xfrm>
          <a:off x="1088571" y="895903"/>
          <a:ext cx="11007635" cy="1169164"/>
        </p:xfrm>
        <a:graphic>
          <a:graphicData uri="http://schemas.openxmlformats.org/drawingml/2006/table">
            <a:tbl>
              <a:tblPr firstRow="1" firstCol="1" bandRow="1">
                <a:tableStyleId>{5C22544A-7EE6-4342-B048-85BDC9FD1C3A}</a:tableStyleId>
              </a:tblPr>
              <a:tblGrid>
                <a:gridCol w="1976984">
                  <a:extLst>
                    <a:ext uri="{9D8B030D-6E8A-4147-A177-3AD203B41FA5}">
                      <a16:colId xmlns:a16="http://schemas.microsoft.com/office/drawing/2014/main" val="3904200130"/>
                    </a:ext>
                  </a:extLst>
                </a:gridCol>
                <a:gridCol w="9030651">
                  <a:extLst>
                    <a:ext uri="{9D8B030D-6E8A-4147-A177-3AD203B41FA5}">
                      <a16:colId xmlns:a16="http://schemas.microsoft.com/office/drawing/2014/main" val="3694536772"/>
                    </a:ext>
                  </a:extLst>
                </a:gridCol>
              </a:tblGrid>
              <a:tr h="0">
                <a:tc>
                  <a:txBody>
                    <a:bodyPr/>
                    <a:lstStyle/>
                    <a:p>
                      <a:pPr>
                        <a:lnSpc>
                          <a:spcPct val="115000"/>
                        </a:lnSpc>
                        <a:spcBef>
                          <a:spcPts val="240"/>
                        </a:spcBef>
                        <a:spcAft>
                          <a:spcPts val="240"/>
                        </a:spcAft>
                        <a:buNone/>
                        <a:tabLst>
                          <a:tab pos="-914400" algn="l"/>
                          <a:tab pos="228600" algn="l"/>
                        </a:tabLst>
                      </a:pPr>
                      <a:r>
                        <a:rPr lang="en-US" sz="1400" spc="-15">
                          <a:effectLst/>
                        </a:rPr>
                        <a:t>Deliverable ID</a:t>
                      </a:r>
                      <a:endParaRPr lang="en-US" sz="14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228600" algn="l"/>
                        </a:tabLst>
                      </a:pPr>
                      <a:r>
                        <a:rPr lang="en-US" sz="1400" spc="-15">
                          <a:effectLst/>
                        </a:rPr>
                        <a:t>Deliverable Title</a:t>
                      </a:r>
                      <a:endParaRPr lang="en-US" sz="14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4191601837"/>
                  </a:ext>
                </a:extLst>
              </a:tr>
              <a:tr h="0">
                <a:tc>
                  <a:txBody>
                    <a:bodyPr/>
                    <a:lstStyle/>
                    <a:p>
                      <a:pPr>
                        <a:lnSpc>
                          <a:spcPct val="115000"/>
                        </a:lnSpc>
                        <a:spcBef>
                          <a:spcPts val="240"/>
                        </a:spcBef>
                        <a:spcAft>
                          <a:spcPts val="240"/>
                        </a:spcAft>
                        <a:buNone/>
                        <a:tabLst>
                          <a:tab pos="-914400" algn="l"/>
                          <a:tab pos="228600" algn="l"/>
                        </a:tabLst>
                      </a:pPr>
                      <a:r>
                        <a:rPr lang="en-US" sz="1400" spc="-15">
                          <a:effectLst/>
                        </a:rPr>
                        <a:t>D004</a:t>
                      </a:r>
                      <a:endParaRPr lang="en-US" sz="14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228600" algn="l"/>
                        </a:tabLst>
                      </a:pPr>
                      <a:r>
                        <a:rPr lang="en-US" sz="1400" spc="-15" dirty="0">
                          <a:effectLst/>
                        </a:rPr>
                        <a:t>CARS data on D2 on Magnum-PSI. Finalize database (passive and active spectroscopy) on detaching plasmas. (DIFFER)</a:t>
                      </a:r>
                      <a:endParaRPr lang="en-US" sz="14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873455439"/>
                  </a:ext>
                </a:extLst>
              </a:tr>
              <a:tr h="0">
                <a:tc>
                  <a:txBody>
                    <a:bodyPr/>
                    <a:lstStyle/>
                    <a:p>
                      <a:pPr>
                        <a:lnSpc>
                          <a:spcPct val="115000"/>
                        </a:lnSpc>
                        <a:spcBef>
                          <a:spcPts val="240"/>
                        </a:spcBef>
                        <a:spcAft>
                          <a:spcPts val="240"/>
                        </a:spcAft>
                        <a:buNone/>
                        <a:tabLst>
                          <a:tab pos="-914400" algn="l"/>
                          <a:tab pos="228600" algn="l"/>
                        </a:tabLst>
                      </a:pPr>
                      <a:r>
                        <a:rPr lang="en-US" sz="1400" spc="-15">
                          <a:effectLst/>
                        </a:rPr>
                        <a:t>D005</a:t>
                      </a:r>
                      <a:endParaRPr lang="en-US" sz="14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buNone/>
                      </a:pPr>
                      <a:r>
                        <a:rPr lang="en-US" sz="1400" spc="-15">
                          <a:effectLst/>
                        </a:rPr>
                        <a:t>Separation of the molecular and atomic components using high resolution  measurements. Final reaction kinetics analysis of hydrogen plasma in PSI-2 including molecular ions. (FZJ)</a:t>
                      </a:r>
                      <a:endParaRPr lang="en-US" sz="14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330692240"/>
                  </a:ext>
                </a:extLst>
              </a:tr>
              <a:tr h="0">
                <a:tc>
                  <a:txBody>
                    <a:bodyPr/>
                    <a:lstStyle/>
                    <a:p>
                      <a:pPr>
                        <a:lnSpc>
                          <a:spcPct val="115000"/>
                        </a:lnSpc>
                        <a:spcBef>
                          <a:spcPts val="240"/>
                        </a:spcBef>
                        <a:spcAft>
                          <a:spcPts val="240"/>
                        </a:spcAft>
                        <a:buNone/>
                        <a:tabLst>
                          <a:tab pos="-914400" algn="l"/>
                          <a:tab pos="228600" algn="l"/>
                        </a:tabLst>
                      </a:pPr>
                      <a:r>
                        <a:rPr lang="en-US" sz="1400" spc="-15">
                          <a:effectLst/>
                        </a:rPr>
                        <a:t>D006</a:t>
                      </a:r>
                      <a:endParaRPr lang="en-US" sz="14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buNone/>
                      </a:pPr>
                      <a:r>
                        <a:rPr lang="en-US" sz="1400" spc="-15" dirty="0">
                          <a:effectLst/>
                        </a:rPr>
                        <a:t>Analysis of data recorded in 2026. Development of CR model for D2 with first application. (MPG)</a:t>
                      </a:r>
                      <a:endParaRPr lang="en-US" sz="14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936300955"/>
                  </a:ext>
                </a:extLst>
              </a:tr>
            </a:tbl>
          </a:graphicData>
        </a:graphic>
      </p:graphicFrame>
      <p:graphicFrame>
        <p:nvGraphicFramePr>
          <p:cNvPr id="6" name="Table 5">
            <a:extLst>
              <a:ext uri="{FF2B5EF4-FFF2-40B4-BE49-F238E27FC236}">
                <a16:creationId xmlns:a16="http://schemas.microsoft.com/office/drawing/2014/main" id="{B6B85884-4D75-21FE-27C1-886EE4E9C18D}"/>
              </a:ext>
            </a:extLst>
          </p:cNvPr>
          <p:cNvGraphicFramePr>
            <a:graphicFrameLocks noGrp="1"/>
          </p:cNvGraphicFramePr>
          <p:nvPr>
            <p:extLst>
              <p:ext uri="{D42A27DB-BD31-4B8C-83A1-F6EECF244321}">
                <p14:modId xmlns:p14="http://schemas.microsoft.com/office/powerpoint/2010/main" val="2377744780"/>
              </p:ext>
            </p:extLst>
          </p:nvPr>
        </p:nvGraphicFramePr>
        <p:xfrm>
          <a:off x="1088571" y="2645028"/>
          <a:ext cx="11007635" cy="3658197"/>
        </p:xfrm>
        <a:graphic>
          <a:graphicData uri="http://schemas.openxmlformats.org/drawingml/2006/table">
            <a:tbl>
              <a:tblPr firstRow="1" firstCol="1" bandRow="1">
                <a:tableStyleId>{5C22544A-7EE6-4342-B048-85BDC9FD1C3A}</a:tableStyleId>
              </a:tblPr>
              <a:tblGrid>
                <a:gridCol w="1976985">
                  <a:extLst>
                    <a:ext uri="{9D8B030D-6E8A-4147-A177-3AD203B41FA5}">
                      <a16:colId xmlns:a16="http://schemas.microsoft.com/office/drawing/2014/main" val="1504379939"/>
                    </a:ext>
                  </a:extLst>
                </a:gridCol>
                <a:gridCol w="9030650">
                  <a:extLst>
                    <a:ext uri="{9D8B030D-6E8A-4147-A177-3AD203B41FA5}">
                      <a16:colId xmlns:a16="http://schemas.microsoft.com/office/drawing/2014/main" val="1827709448"/>
                    </a:ext>
                  </a:extLst>
                </a:gridCol>
              </a:tblGrid>
              <a:tr h="161544">
                <a:tc>
                  <a:txBody>
                    <a:bodyPr/>
                    <a:lstStyle/>
                    <a:p>
                      <a:pPr>
                        <a:lnSpc>
                          <a:spcPct val="115000"/>
                        </a:lnSpc>
                        <a:spcBef>
                          <a:spcPts val="240"/>
                        </a:spcBef>
                        <a:spcAft>
                          <a:spcPts val="240"/>
                        </a:spcAft>
                        <a:buNone/>
                        <a:tabLst>
                          <a:tab pos="-914400" algn="l"/>
                          <a:tab pos="228600" algn="l"/>
                        </a:tabLst>
                      </a:pPr>
                      <a:r>
                        <a:rPr lang="en-US" sz="1100" spc="-15">
                          <a:effectLst/>
                        </a:rPr>
                        <a:t>Deliverable ID</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1090" marR="61090" marT="0" marB="0"/>
                </a:tc>
                <a:tc>
                  <a:txBody>
                    <a:bodyPr/>
                    <a:lstStyle/>
                    <a:p>
                      <a:pPr>
                        <a:lnSpc>
                          <a:spcPct val="115000"/>
                        </a:lnSpc>
                        <a:spcBef>
                          <a:spcPts val="240"/>
                        </a:spcBef>
                        <a:spcAft>
                          <a:spcPts val="240"/>
                        </a:spcAft>
                        <a:buNone/>
                        <a:tabLst>
                          <a:tab pos="-914400" algn="l"/>
                          <a:tab pos="228600" algn="l"/>
                        </a:tabLst>
                      </a:pPr>
                      <a:r>
                        <a:rPr lang="en-US" sz="1100" spc="-15">
                          <a:effectLst/>
                        </a:rPr>
                        <a:t>Deliverable Title</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1090" marR="61090" marT="0" marB="0"/>
                </a:tc>
                <a:extLst>
                  <a:ext uri="{0D108BD9-81ED-4DB2-BD59-A6C34878D82A}">
                    <a16:rowId xmlns:a16="http://schemas.microsoft.com/office/drawing/2014/main" val="3973860426"/>
                  </a:ext>
                </a:extLst>
              </a:tr>
              <a:tr h="161544">
                <a:tc>
                  <a:txBody>
                    <a:bodyPr/>
                    <a:lstStyle/>
                    <a:p>
                      <a:pPr>
                        <a:lnSpc>
                          <a:spcPct val="115000"/>
                        </a:lnSpc>
                        <a:spcBef>
                          <a:spcPts val="240"/>
                        </a:spcBef>
                        <a:spcAft>
                          <a:spcPts val="240"/>
                        </a:spcAft>
                        <a:buNone/>
                        <a:tabLst>
                          <a:tab pos="-914400" algn="l"/>
                          <a:tab pos="228600" algn="l"/>
                        </a:tabLst>
                      </a:pPr>
                      <a:r>
                        <a:rPr lang="en-US" sz="1100" spc="-15">
                          <a:effectLst/>
                        </a:rPr>
                        <a:t>D010</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1090" marR="61090" marT="0" marB="0"/>
                </a:tc>
                <a:tc>
                  <a:txBody>
                    <a:bodyPr/>
                    <a:lstStyle/>
                    <a:p>
                      <a:pPr>
                        <a:lnSpc>
                          <a:spcPct val="115000"/>
                        </a:lnSpc>
                        <a:spcBef>
                          <a:spcPts val="240"/>
                        </a:spcBef>
                        <a:spcAft>
                          <a:spcPts val="240"/>
                        </a:spcAft>
                        <a:buNone/>
                        <a:tabLst>
                          <a:tab pos="-914400" algn="l"/>
                          <a:tab pos="228600" algn="l"/>
                        </a:tabLst>
                      </a:pPr>
                      <a:r>
                        <a:rPr lang="en-US" sz="1100" spc="-15">
                          <a:effectLst/>
                        </a:rPr>
                        <a:t>CF-LIBS capacity exploration on W fuzz samples containing He (CEA)</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1090" marR="61090" marT="0" marB="0"/>
                </a:tc>
                <a:extLst>
                  <a:ext uri="{0D108BD9-81ED-4DB2-BD59-A6C34878D82A}">
                    <a16:rowId xmlns:a16="http://schemas.microsoft.com/office/drawing/2014/main" val="541165662"/>
                  </a:ext>
                </a:extLst>
              </a:tr>
              <a:tr h="161544">
                <a:tc>
                  <a:txBody>
                    <a:bodyPr/>
                    <a:lstStyle/>
                    <a:p>
                      <a:pPr>
                        <a:lnSpc>
                          <a:spcPct val="115000"/>
                        </a:lnSpc>
                        <a:spcBef>
                          <a:spcPts val="240"/>
                        </a:spcBef>
                        <a:spcAft>
                          <a:spcPts val="240"/>
                        </a:spcAft>
                        <a:buNone/>
                        <a:tabLst>
                          <a:tab pos="-914400" algn="l"/>
                          <a:tab pos="228600" algn="l"/>
                        </a:tabLst>
                      </a:pPr>
                      <a:r>
                        <a:rPr lang="en-US" sz="1100" spc="-15">
                          <a:effectLst/>
                        </a:rPr>
                        <a:t>D011</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1090" marR="61090" marT="0" marB="0"/>
                </a:tc>
                <a:tc>
                  <a:txBody>
                    <a:bodyPr/>
                    <a:lstStyle/>
                    <a:p>
                      <a:pPr>
                        <a:lnSpc>
                          <a:spcPct val="115000"/>
                        </a:lnSpc>
                        <a:spcAft>
                          <a:spcPts val="600"/>
                        </a:spcAft>
                        <a:buNone/>
                      </a:pPr>
                      <a:r>
                        <a:rPr lang="en-US" sz="1100" spc="-15">
                          <a:effectLst/>
                        </a:rPr>
                        <a:t>ns LIBS and NRA on Boron layers. </a:t>
                      </a:r>
                      <a:r>
                        <a:rPr lang="en-US" sz="1100">
                          <a:effectLst/>
                        </a:rPr>
                        <a:t>Support LIBS studies of D016.</a:t>
                      </a:r>
                      <a:r>
                        <a:rPr lang="en-US" sz="1100" spc="-15">
                          <a:effectLst/>
                        </a:rPr>
                        <a:t> (DIFFER)</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1090" marR="61090" marT="0" marB="0"/>
                </a:tc>
                <a:extLst>
                  <a:ext uri="{0D108BD9-81ED-4DB2-BD59-A6C34878D82A}">
                    <a16:rowId xmlns:a16="http://schemas.microsoft.com/office/drawing/2014/main" val="2413244413"/>
                  </a:ext>
                </a:extLst>
              </a:tr>
              <a:tr h="507623">
                <a:tc>
                  <a:txBody>
                    <a:bodyPr/>
                    <a:lstStyle/>
                    <a:p>
                      <a:pPr>
                        <a:lnSpc>
                          <a:spcPct val="115000"/>
                        </a:lnSpc>
                        <a:spcBef>
                          <a:spcPts val="240"/>
                        </a:spcBef>
                        <a:spcAft>
                          <a:spcPts val="240"/>
                        </a:spcAft>
                        <a:buNone/>
                        <a:tabLst>
                          <a:tab pos="-914400" algn="l"/>
                          <a:tab pos="228600" algn="l"/>
                        </a:tabLst>
                      </a:pPr>
                      <a:r>
                        <a:rPr lang="en-US" sz="1100" spc="-15">
                          <a:effectLst/>
                        </a:rPr>
                        <a:t>D012</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1090" marR="61090" marT="0" marB="0"/>
                </a:tc>
                <a:tc>
                  <a:txBody>
                    <a:bodyPr/>
                    <a:lstStyle/>
                    <a:p>
                      <a:pPr>
                        <a:lnSpc>
                          <a:spcPct val="115000"/>
                        </a:lnSpc>
                        <a:spcAft>
                          <a:spcPts val="600"/>
                        </a:spcAft>
                        <a:buNone/>
                      </a:pPr>
                      <a:r>
                        <a:rPr lang="en-US" sz="1100" spc="-15">
                          <a:effectLst/>
                        </a:rPr>
                        <a:t>Development of  automated software procedure, capable of applying CF-LIBS to a large number of LIBS spectra in a short time. Application of DP-LIBS on atmospheric pressure, under Ar flux or in vacuum, to investigate the expected enhancement of the LIBS spectral signal (ENEA)</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1090" marR="61090" marT="0" marB="0"/>
                </a:tc>
                <a:extLst>
                  <a:ext uri="{0D108BD9-81ED-4DB2-BD59-A6C34878D82A}">
                    <a16:rowId xmlns:a16="http://schemas.microsoft.com/office/drawing/2014/main" val="285176945"/>
                  </a:ext>
                </a:extLst>
              </a:tr>
              <a:tr h="507623">
                <a:tc>
                  <a:txBody>
                    <a:bodyPr/>
                    <a:lstStyle/>
                    <a:p>
                      <a:pPr>
                        <a:lnSpc>
                          <a:spcPct val="115000"/>
                        </a:lnSpc>
                        <a:spcBef>
                          <a:spcPts val="240"/>
                        </a:spcBef>
                        <a:spcAft>
                          <a:spcPts val="240"/>
                        </a:spcAft>
                        <a:buNone/>
                        <a:tabLst>
                          <a:tab pos="-914400" algn="l"/>
                          <a:tab pos="228600" algn="l"/>
                        </a:tabLst>
                      </a:pPr>
                      <a:r>
                        <a:rPr lang="en-US" sz="1100" spc="-15">
                          <a:effectLst/>
                        </a:rPr>
                        <a:t>D013</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1090" marR="61090" marT="0" marB="0"/>
                </a:tc>
                <a:tc>
                  <a:txBody>
                    <a:bodyPr/>
                    <a:lstStyle/>
                    <a:p>
                      <a:pPr>
                        <a:lnSpc>
                          <a:spcPct val="115000"/>
                        </a:lnSpc>
                        <a:spcAft>
                          <a:spcPts val="600"/>
                        </a:spcAft>
                        <a:buNone/>
                      </a:pPr>
                      <a:r>
                        <a:rPr lang="en-US" sz="1100" spc="-15">
                          <a:effectLst/>
                        </a:rPr>
                        <a:t>Final study</a:t>
                      </a:r>
                      <a:r>
                        <a:rPr lang="en-US" sz="1100">
                          <a:effectLst/>
                        </a:rPr>
                        <a:t> of hydrogen isotope depth resolved retention measurements on W, Rh and Ta samples by LIBS, LIA-QMS and LID-QMS. </a:t>
                      </a:r>
                      <a:r>
                        <a:rPr lang="en-US" sz="1100" spc="-15">
                          <a:effectLst/>
                        </a:rPr>
                        <a:t>Final study of LAMIS (BH&amp;BD molecules) for hydrogen isotope resolved measurements on thin boron layers. </a:t>
                      </a:r>
                      <a:r>
                        <a:rPr lang="en-GB" sz="1100" spc="-15">
                          <a:effectLst/>
                        </a:rPr>
                        <a:t>Explore scanning ps-LIBS for high sensitivity depth profiling.</a:t>
                      </a:r>
                      <a:r>
                        <a:rPr lang="en-GB" sz="1100">
                          <a:effectLst/>
                        </a:rPr>
                        <a:t> </a:t>
                      </a:r>
                      <a:r>
                        <a:rPr lang="en-US" sz="1100">
                          <a:effectLst/>
                        </a:rPr>
                        <a:t>(FZJ)</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1090" marR="61090" marT="0" marB="0"/>
                </a:tc>
                <a:extLst>
                  <a:ext uri="{0D108BD9-81ED-4DB2-BD59-A6C34878D82A}">
                    <a16:rowId xmlns:a16="http://schemas.microsoft.com/office/drawing/2014/main" val="1577080113"/>
                  </a:ext>
                </a:extLst>
              </a:tr>
              <a:tr h="378829">
                <a:tc>
                  <a:txBody>
                    <a:bodyPr/>
                    <a:lstStyle/>
                    <a:p>
                      <a:pPr>
                        <a:lnSpc>
                          <a:spcPct val="115000"/>
                        </a:lnSpc>
                        <a:spcBef>
                          <a:spcPts val="240"/>
                        </a:spcBef>
                        <a:spcAft>
                          <a:spcPts val="240"/>
                        </a:spcAft>
                        <a:buNone/>
                        <a:tabLst>
                          <a:tab pos="-914400" algn="l"/>
                          <a:tab pos="228600" algn="l"/>
                        </a:tabLst>
                      </a:pPr>
                      <a:r>
                        <a:rPr lang="en-US" sz="1100" spc="-15">
                          <a:effectLst/>
                        </a:rPr>
                        <a:t>D014</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1090" marR="61090" marT="0" marB="0"/>
                </a:tc>
                <a:tc>
                  <a:txBody>
                    <a:bodyPr/>
                    <a:lstStyle/>
                    <a:p>
                      <a:pPr>
                        <a:lnSpc>
                          <a:spcPct val="115000"/>
                        </a:lnSpc>
                        <a:spcAft>
                          <a:spcPts val="600"/>
                        </a:spcAft>
                        <a:buNone/>
                      </a:pPr>
                      <a:r>
                        <a:rPr lang="en-US" sz="1100">
                          <a:effectLst/>
                        </a:rPr>
                        <a:t>Report on LIBS analysis by application of machine learning algorithm: Design of a system for real time data analysis. Testing and estimating its performance on simulated and experimental data. (IPPLM)</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1090" marR="61090" marT="0" marB="0"/>
                </a:tc>
                <a:extLst>
                  <a:ext uri="{0D108BD9-81ED-4DB2-BD59-A6C34878D82A}">
                    <a16:rowId xmlns:a16="http://schemas.microsoft.com/office/drawing/2014/main" val="2750632645"/>
                  </a:ext>
                </a:extLst>
              </a:tr>
              <a:tr h="250036">
                <a:tc>
                  <a:txBody>
                    <a:bodyPr/>
                    <a:lstStyle/>
                    <a:p>
                      <a:pPr>
                        <a:lnSpc>
                          <a:spcPct val="115000"/>
                        </a:lnSpc>
                        <a:spcBef>
                          <a:spcPts val="240"/>
                        </a:spcBef>
                        <a:spcAft>
                          <a:spcPts val="240"/>
                        </a:spcAft>
                        <a:buNone/>
                        <a:tabLst>
                          <a:tab pos="-914400" algn="l"/>
                          <a:tab pos="228600" algn="l"/>
                        </a:tabLst>
                      </a:pPr>
                      <a:r>
                        <a:rPr lang="en-US" sz="1100" spc="-15">
                          <a:effectLst/>
                        </a:rPr>
                        <a:t>D015</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1090" marR="61090" marT="0" marB="0"/>
                </a:tc>
                <a:tc>
                  <a:txBody>
                    <a:bodyPr/>
                    <a:lstStyle/>
                    <a:p>
                      <a:pPr>
                        <a:lnSpc>
                          <a:spcPct val="115000"/>
                        </a:lnSpc>
                        <a:spcAft>
                          <a:spcPts val="600"/>
                        </a:spcAft>
                        <a:buNone/>
                      </a:pPr>
                      <a:r>
                        <a:rPr lang="en-US" sz="1100">
                          <a:effectLst/>
                        </a:rPr>
                        <a:t>Comparative evaluation of laser-only and discharge-assisted CF-LIBS depth profiling for fusion relevant materials (CU)</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1090" marR="61090" marT="0" marB="0"/>
                </a:tc>
                <a:extLst>
                  <a:ext uri="{0D108BD9-81ED-4DB2-BD59-A6C34878D82A}">
                    <a16:rowId xmlns:a16="http://schemas.microsoft.com/office/drawing/2014/main" val="3788418265"/>
                  </a:ext>
                </a:extLst>
              </a:tr>
              <a:tr h="507623">
                <a:tc>
                  <a:txBody>
                    <a:bodyPr/>
                    <a:lstStyle/>
                    <a:p>
                      <a:pPr>
                        <a:lnSpc>
                          <a:spcPct val="115000"/>
                        </a:lnSpc>
                        <a:spcBef>
                          <a:spcPts val="240"/>
                        </a:spcBef>
                        <a:spcAft>
                          <a:spcPts val="240"/>
                        </a:spcAft>
                        <a:buNone/>
                        <a:tabLst>
                          <a:tab pos="-914400" algn="l"/>
                          <a:tab pos="228600" algn="l"/>
                        </a:tabLst>
                      </a:pPr>
                      <a:r>
                        <a:rPr lang="en-US" sz="1100" spc="-15">
                          <a:effectLst/>
                        </a:rPr>
                        <a:t>D016</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1090" marR="61090" marT="0" marB="0"/>
                </a:tc>
                <a:tc>
                  <a:txBody>
                    <a:bodyPr/>
                    <a:lstStyle/>
                    <a:p>
                      <a:pPr>
                        <a:lnSpc>
                          <a:spcPct val="115000"/>
                        </a:lnSpc>
                        <a:spcAft>
                          <a:spcPts val="600"/>
                        </a:spcAft>
                        <a:buNone/>
                      </a:pPr>
                      <a:r>
                        <a:rPr lang="en-US" sz="1100">
                          <a:effectLst/>
                        </a:rPr>
                        <a:t>Final studies of D retention in B containing coatings and/or W coatings with in-situ LIBS in Magnum-PSI: absolute content and composition / Continuation of ps-laser measurements of D concentration and ablation rate as a function of W and/or B coating composition and density. (UT)</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1090" marR="61090" marT="0" marB="0"/>
                </a:tc>
                <a:extLst>
                  <a:ext uri="{0D108BD9-81ED-4DB2-BD59-A6C34878D82A}">
                    <a16:rowId xmlns:a16="http://schemas.microsoft.com/office/drawing/2014/main" val="1401202185"/>
                  </a:ext>
                </a:extLst>
              </a:tr>
              <a:tr h="333149">
                <a:tc>
                  <a:txBody>
                    <a:bodyPr/>
                    <a:lstStyle/>
                    <a:p>
                      <a:pPr>
                        <a:lnSpc>
                          <a:spcPct val="115000"/>
                        </a:lnSpc>
                        <a:spcBef>
                          <a:spcPts val="240"/>
                        </a:spcBef>
                        <a:spcAft>
                          <a:spcPts val="240"/>
                        </a:spcAft>
                        <a:buNone/>
                        <a:tabLst>
                          <a:tab pos="-914400" algn="l"/>
                          <a:tab pos="228600" algn="l"/>
                        </a:tabLst>
                      </a:pPr>
                      <a:r>
                        <a:rPr lang="en-US" sz="1100" spc="-15">
                          <a:effectLst/>
                        </a:rPr>
                        <a:t>D017</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1090" marR="61090" marT="0" marB="0"/>
                </a:tc>
                <a:tc>
                  <a:txBody>
                    <a:bodyPr/>
                    <a:lstStyle/>
                    <a:p>
                      <a:pPr>
                        <a:lnSpc>
                          <a:spcPct val="115000"/>
                        </a:lnSpc>
                        <a:spcAft>
                          <a:spcPts val="600"/>
                        </a:spcAft>
                        <a:buNone/>
                      </a:pPr>
                      <a:r>
                        <a:rPr lang="en-US" sz="1100">
                          <a:effectLst/>
                        </a:rPr>
                        <a:t>Final study for ps-(CF)-LIBS method for hydrogen isotope detection and depth profiling in B/W co-deposits: absolute content and composition. (ISSP UL)</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1090" marR="61090" marT="0" marB="0"/>
                </a:tc>
                <a:extLst>
                  <a:ext uri="{0D108BD9-81ED-4DB2-BD59-A6C34878D82A}">
                    <a16:rowId xmlns:a16="http://schemas.microsoft.com/office/drawing/2014/main" val="2133726006"/>
                  </a:ext>
                </a:extLst>
              </a:tr>
              <a:tr h="250036">
                <a:tc>
                  <a:txBody>
                    <a:bodyPr/>
                    <a:lstStyle/>
                    <a:p>
                      <a:pPr>
                        <a:lnSpc>
                          <a:spcPct val="115000"/>
                        </a:lnSpc>
                        <a:spcBef>
                          <a:spcPts val="240"/>
                        </a:spcBef>
                        <a:spcAft>
                          <a:spcPts val="240"/>
                        </a:spcAft>
                        <a:buNone/>
                        <a:tabLst>
                          <a:tab pos="-914400" algn="l"/>
                          <a:tab pos="228600" algn="l"/>
                        </a:tabLst>
                      </a:pPr>
                      <a:r>
                        <a:rPr lang="en-US" sz="1100" spc="-15">
                          <a:effectLst/>
                        </a:rPr>
                        <a:t>D018</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1090" marR="61090" marT="0" marB="0"/>
                </a:tc>
                <a:tc>
                  <a:txBody>
                    <a:bodyPr/>
                    <a:lstStyle/>
                    <a:p>
                      <a:pPr>
                        <a:lnSpc>
                          <a:spcPct val="115000"/>
                        </a:lnSpc>
                        <a:spcAft>
                          <a:spcPts val="600"/>
                        </a:spcAft>
                        <a:buNone/>
                      </a:pPr>
                      <a:r>
                        <a:rPr lang="en-GB" sz="1100">
                          <a:effectLst/>
                        </a:rPr>
                        <a:t>Extend the work to representative reference samples for other fusion devices (AUG, WEST) including B and W </a:t>
                      </a:r>
                      <a:r>
                        <a:rPr lang="en-US" sz="1100">
                          <a:effectLst/>
                        </a:rPr>
                        <a:t>(VTT)</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1090" marR="61090" marT="0" marB="0"/>
                </a:tc>
                <a:extLst>
                  <a:ext uri="{0D108BD9-81ED-4DB2-BD59-A6C34878D82A}">
                    <a16:rowId xmlns:a16="http://schemas.microsoft.com/office/drawing/2014/main" val="1829378940"/>
                  </a:ext>
                </a:extLst>
              </a:tr>
              <a:tr h="378829">
                <a:tc>
                  <a:txBody>
                    <a:bodyPr/>
                    <a:lstStyle/>
                    <a:p>
                      <a:pPr>
                        <a:lnSpc>
                          <a:spcPct val="115000"/>
                        </a:lnSpc>
                        <a:spcBef>
                          <a:spcPts val="240"/>
                        </a:spcBef>
                        <a:spcAft>
                          <a:spcPts val="240"/>
                        </a:spcAft>
                        <a:buNone/>
                        <a:tabLst>
                          <a:tab pos="-914400" algn="l"/>
                          <a:tab pos="228600" algn="l"/>
                        </a:tabLst>
                      </a:pPr>
                      <a:r>
                        <a:rPr lang="en-US" sz="1100" spc="-15">
                          <a:effectLst/>
                        </a:rPr>
                        <a:t>D019</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1090" marR="61090" marT="0" marB="0"/>
                </a:tc>
                <a:tc>
                  <a:txBody>
                    <a:bodyPr/>
                    <a:lstStyle/>
                    <a:p>
                      <a:pPr>
                        <a:lnSpc>
                          <a:spcPct val="115000"/>
                        </a:lnSpc>
                        <a:spcAft>
                          <a:spcPts val="600"/>
                        </a:spcAft>
                        <a:buNone/>
                      </a:pPr>
                      <a:r>
                        <a:rPr lang="en-US" sz="1100" dirty="0">
                          <a:effectLst/>
                        </a:rPr>
                        <a:t>Comparative study of fuel retention in fusion-relevant materials using LIA-QMS and LIBS. Quantitative detection and analysis of light elements (e.g. H, D, He, and B) with LIA-QMS. (MPG)</a:t>
                      </a:r>
                      <a:endParaRPr lang="en-US" sz="1100" dirty="0">
                        <a:effectLst/>
                        <a:latin typeface="Calibri" panose="020F0502020204030204" pitchFamily="34" charset="0"/>
                        <a:ea typeface="SimSun" panose="02010600030101010101" pitchFamily="2" charset="-122"/>
                        <a:cs typeface="Arial" panose="020B0604020202020204" pitchFamily="34" charset="0"/>
                      </a:endParaRPr>
                    </a:p>
                  </a:txBody>
                  <a:tcPr marL="61090" marR="61090" marT="0" marB="0"/>
                </a:tc>
                <a:extLst>
                  <a:ext uri="{0D108BD9-81ED-4DB2-BD59-A6C34878D82A}">
                    <a16:rowId xmlns:a16="http://schemas.microsoft.com/office/drawing/2014/main" val="935972544"/>
                  </a:ext>
                </a:extLst>
              </a:tr>
            </a:tbl>
          </a:graphicData>
        </a:graphic>
      </p:graphicFrame>
      <p:sp>
        <p:nvSpPr>
          <p:cNvPr id="7" name="TextBox 6">
            <a:extLst>
              <a:ext uri="{FF2B5EF4-FFF2-40B4-BE49-F238E27FC236}">
                <a16:creationId xmlns:a16="http://schemas.microsoft.com/office/drawing/2014/main" id="{A25871CF-2C8E-31AD-EB5F-689E9A2FD3D0}"/>
              </a:ext>
            </a:extLst>
          </p:cNvPr>
          <p:cNvSpPr txBox="1"/>
          <p:nvPr/>
        </p:nvSpPr>
        <p:spPr>
          <a:xfrm>
            <a:off x="259891" y="1218875"/>
            <a:ext cx="660758" cy="523220"/>
          </a:xfrm>
          <a:prstGeom prst="rect">
            <a:avLst/>
          </a:prstGeom>
          <a:noFill/>
        </p:spPr>
        <p:txBody>
          <a:bodyPr wrap="none" rtlCol="0">
            <a:spAutoFit/>
          </a:bodyPr>
          <a:lstStyle/>
          <a:p>
            <a:pPr algn="l"/>
            <a:r>
              <a:rPr lang="en-US" sz="2800" b="1" dirty="0"/>
              <a:t>X.1</a:t>
            </a:r>
          </a:p>
        </p:txBody>
      </p:sp>
      <p:sp>
        <p:nvSpPr>
          <p:cNvPr id="8" name="TextBox 7">
            <a:extLst>
              <a:ext uri="{FF2B5EF4-FFF2-40B4-BE49-F238E27FC236}">
                <a16:creationId xmlns:a16="http://schemas.microsoft.com/office/drawing/2014/main" id="{0FCDD18E-1B0A-E4C2-46AC-8A6FB7DA621F}"/>
              </a:ext>
            </a:extLst>
          </p:cNvPr>
          <p:cNvSpPr txBox="1"/>
          <p:nvPr/>
        </p:nvSpPr>
        <p:spPr>
          <a:xfrm>
            <a:off x="259891" y="4088349"/>
            <a:ext cx="660758" cy="523220"/>
          </a:xfrm>
          <a:prstGeom prst="rect">
            <a:avLst/>
          </a:prstGeom>
          <a:noFill/>
        </p:spPr>
        <p:txBody>
          <a:bodyPr wrap="none" rtlCol="0">
            <a:spAutoFit/>
          </a:bodyPr>
          <a:lstStyle/>
          <a:p>
            <a:pPr algn="l"/>
            <a:r>
              <a:rPr lang="en-US" sz="2800" b="1" dirty="0"/>
              <a:t>X.2</a:t>
            </a:r>
          </a:p>
        </p:txBody>
      </p:sp>
    </p:spTree>
    <p:extLst>
      <p:ext uri="{BB962C8B-B14F-4D97-AF65-F5344CB8AC3E}">
        <p14:creationId xmlns:p14="http://schemas.microsoft.com/office/powerpoint/2010/main" val="4234492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D44FE597-2CD2-E678-1062-81EF71111331}"/>
              </a:ext>
            </a:extLst>
          </p:cNvPr>
          <p:cNvSpPr>
            <a:spLocks noGrp="1"/>
          </p:cNvSpPr>
          <p:nvPr>
            <p:ph type="sldNum" sz="quarter" idx="12"/>
          </p:nvPr>
        </p:nvSpPr>
        <p:spPr/>
        <p:txBody>
          <a:bodyPr/>
          <a:lstStyle/>
          <a:p>
            <a:fld id="{6A6D9FA1-99C7-4910-8E32-B85D378B0060}" type="slidenum">
              <a:rPr lang="en-GB" smtClean="0">
                <a:solidFill>
                  <a:prstClr val="white"/>
                </a:solidFill>
              </a:rPr>
              <a:pPr/>
              <a:t>3</a:t>
            </a:fld>
            <a:endParaRPr lang="en-GB" dirty="0">
              <a:solidFill>
                <a:prstClr val="white"/>
              </a:solidFill>
            </a:endParaRPr>
          </a:p>
        </p:txBody>
      </p:sp>
      <p:sp>
        <p:nvSpPr>
          <p:cNvPr id="6" name="Titel 1">
            <a:extLst>
              <a:ext uri="{FF2B5EF4-FFF2-40B4-BE49-F238E27FC236}">
                <a16:creationId xmlns:a16="http://schemas.microsoft.com/office/drawing/2014/main" id="{24E5A7F7-E968-EA42-B0CE-BD0E537937E1}"/>
              </a:ext>
            </a:extLst>
          </p:cNvPr>
          <p:cNvSpPr>
            <a:spLocks noGrp="1"/>
          </p:cNvSpPr>
          <p:nvPr>
            <p:ph type="title"/>
          </p:nvPr>
        </p:nvSpPr>
        <p:spPr>
          <a:xfrm>
            <a:off x="982663" y="192088"/>
            <a:ext cx="10937488" cy="457200"/>
          </a:xfrm>
        </p:spPr>
        <p:txBody>
          <a:bodyPr/>
          <a:lstStyle/>
          <a:p>
            <a:r>
              <a:rPr lang="en-GB" dirty="0"/>
              <a:t>Status 2025 Tasks and Deliverables SP X.1</a:t>
            </a:r>
          </a:p>
        </p:txBody>
      </p:sp>
      <p:sp>
        <p:nvSpPr>
          <p:cNvPr id="15" name="Textfeld 14">
            <a:extLst>
              <a:ext uri="{FF2B5EF4-FFF2-40B4-BE49-F238E27FC236}">
                <a16:creationId xmlns:a16="http://schemas.microsoft.com/office/drawing/2014/main" id="{378B95C8-32CF-3C52-7754-63BE7DC2B46B}"/>
              </a:ext>
            </a:extLst>
          </p:cNvPr>
          <p:cNvSpPr txBox="1"/>
          <p:nvPr/>
        </p:nvSpPr>
        <p:spPr>
          <a:xfrm>
            <a:off x="3256158" y="4776242"/>
            <a:ext cx="4441237" cy="311624"/>
          </a:xfrm>
          <a:prstGeom prst="rect">
            <a:avLst/>
          </a:prstGeom>
          <a:solidFill>
            <a:schemeClr val="bg1">
              <a:lumMod val="95000"/>
            </a:schemeClr>
          </a:solidFill>
          <a:ln>
            <a:noFill/>
          </a:ln>
          <a:effectLst>
            <a:outerShdw blurRad="50800" dist="38100" dir="2700000" algn="tl" rotWithShape="0">
              <a:prstClr val="black">
                <a:alpha val="40000"/>
              </a:prstClr>
            </a:outerShdw>
          </a:effectLst>
        </p:spPr>
        <p:txBody>
          <a:bodyPr wrap="square" rtlCol="0">
            <a:spAutoFit/>
          </a:bodyPr>
          <a:lstStyle/>
          <a:p>
            <a:pPr algn="l">
              <a:lnSpc>
                <a:spcPct val="95000"/>
              </a:lnSpc>
            </a:pPr>
            <a:r>
              <a:rPr lang="en-US" sz="1500" dirty="0"/>
              <a:t>All corresponding deliverables achieved and reported</a:t>
            </a:r>
          </a:p>
        </p:txBody>
      </p:sp>
      <p:sp>
        <p:nvSpPr>
          <p:cNvPr id="4" name="TextBox 3">
            <a:extLst>
              <a:ext uri="{FF2B5EF4-FFF2-40B4-BE49-F238E27FC236}">
                <a16:creationId xmlns:a16="http://schemas.microsoft.com/office/drawing/2014/main" id="{756CF74A-8DDF-A0C7-230C-9EB230E907A9}"/>
              </a:ext>
            </a:extLst>
          </p:cNvPr>
          <p:cNvSpPr txBox="1"/>
          <p:nvPr/>
        </p:nvSpPr>
        <p:spPr>
          <a:xfrm>
            <a:off x="1219200" y="1426018"/>
            <a:ext cx="9753600" cy="2919004"/>
          </a:xfrm>
          <a:prstGeom prst="rect">
            <a:avLst/>
          </a:prstGeom>
          <a:noFill/>
        </p:spPr>
        <p:txBody>
          <a:bodyPr wrap="square">
            <a:spAutoFit/>
          </a:bodyPr>
          <a:lstStyle/>
          <a:p>
            <a:pPr>
              <a:lnSpc>
                <a:spcPct val="115000"/>
              </a:lnSpc>
              <a:spcBef>
                <a:spcPts val="600"/>
              </a:spcBef>
              <a:spcAft>
                <a:spcPts val="1000"/>
              </a:spcAft>
              <a:buNone/>
            </a:pPr>
            <a:r>
              <a:rPr lang="de-DE" sz="1800" b="1" dirty="0">
                <a:effectLst/>
                <a:latin typeface="Calibri" panose="020F0502020204030204" pitchFamily="34" charset="0"/>
                <a:ea typeface="Calibri" panose="020F0502020204030204" pitchFamily="34" charset="0"/>
                <a:cs typeface="Times New Roman" panose="02020603050405020304" pitchFamily="18" charset="0"/>
              </a:rPr>
              <a:t>PWIE-SP X.1.T-T005-D001	</a:t>
            </a:r>
            <a:r>
              <a:rPr lang="de-DE" sz="1800" dirty="0">
                <a:effectLst/>
                <a:latin typeface="Calibri" panose="020F0502020204030204" pitchFamily="34" charset="0"/>
                <a:ea typeface="Calibri" panose="020F0502020204030204" pitchFamily="34" charset="0"/>
                <a:cs typeface="Times New Roman" panose="02020603050405020304" pitchFamily="18" charset="0"/>
              </a:rPr>
              <a:t>CARS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results</a:t>
            </a:r>
            <a:r>
              <a:rPr lang="de-DE" sz="1800" dirty="0">
                <a:effectLst/>
                <a:latin typeface="Calibri" panose="020F0502020204030204" pitchFamily="34" charset="0"/>
                <a:ea typeface="Calibri" panose="020F0502020204030204" pitchFamily="34" charset="0"/>
                <a:cs typeface="Times New Roman" panose="02020603050405020304" pitchFamily="18" charset="0"/>
              </a:rPr>
              <a:t> in Magnum-PSI. </a:t>
            </a:r>
            <a:r>
              <a:rPr lang="en-GB" sz="1800" dirty="0">
                <a:effectLst/>
                <a:latin typeface="Calibri" panose="020F0502020204030204" pitchFamily="34" charset="0"/>
                <a:ea typeface="Calibri" panose="020F0502020204030204" pitchFamily="34" charset="0"/>
                <a:cs typeface="Times New Roman" panose="02020603050405020304" pitchFamily="18" charset="0"/>
              </a:rPr>
              <a:t>Flow velocity measurements with CIS and multispectral imaging using MANTIS on Magnum-PSI/UPP. (DIFFER)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600"/>
              </a:spcBef>
              <a:spcAft>
                <a:spcPts val="1000"/>
              </a:spcAft>
              <a:buNone/>
            </a:pPr>
            <a:r>
              <a:rPr lang="en-GB" sz="1800" b="1" dirty="0">
                <a:effectLst/>
                <a:latin typeface="Calibri" panose="020F0502020204030204" pitchFamily="34" charset="0"/>
                <a:ea typeface="Calibri" panose="020F0502020204030204" pitchFamily="34" charset="0"/>
                <a:cs typeface="Times New Roman" panose="02020603050405020304" pitchFamily="18" charset="0"/>
              </a:rPr>
              <a:t>PWIE-SP X.1.T-T005-D002	</a:t>
            </a:r>
            <a:r>
              <a:rPr lang="en-GB" sz="1800" dirty="0">
                <a:effectLst/>
                <a:latin typeface="Calibri" panose="020F0502020204030204" pitchFamily="34" charset="0"/>
                <a:ea typeface="Calibri" panose="020F0502020204030204" pitchFamily="34" charset="0"/>
                <a:cs typeface="Times New Roman" panose="02020603050405020304" pitchFamily="18" charset="0"/>
              </a:rPr>
              <a:t>VIS/VUV molecular and atomic spectroscopy on H and D in PSI-2. Comparison of MANTIS to hyperspectral camera in UPP. (FZJ)</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600"/>
              </a:spcBef>
              <a:spcAft>
                <a:spcPts val="1000"/>
              </a:spcAft>
              <a:buNone/>
            </a:pPr>
            <a:r>
              <a:rPr lang="en-GB" sz="1800" b="1" dirty="0">
                <a:effectLst/>
                <a:latin typeface="Calibri" panose="020F0502020204030204" pitchFamily="34" charset="0"/>
                <a:ea typeface="Calibri" panose="020F0502020204030204" pitchFamily="34" charset="0"/>
                <a:cs typeface="Times New Roman" panose="02020603050405020304" pitchFamily="18" charset="0"/>
              </a:rPr>
              <a:t>PWIE-SP X.1.T-T005-D003	</a:t>
            </a:r>
            <a:r>
              <a:rPr lang="en-GB" sz="1800" dirty="0">
                <a:effectLst/>
                <a:latin typeface="Calibri" panose="020F0502020204030204" pitchFamily="34" charset="0"/>
                <a:ea typeface="Calibri" panose="020F0502020204030204" pitchFamily="34" charset="0"/>
                <a:cs typeface="Times New Roman" panose="02020603050405020304" pitchFamily="18" charset="0"/>
              </a:rPr>
              <a:t>VUV OES measurements in MAGNUM-PSI/UPP with focus on H/H2 (CU)</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600"/>
              </a:spcBef>
              <a:spcAft>
                <a:spcPts val="1000"/>
              </a:spcAft>
              <a:buNone/>
            </a:pPr>
            <a:r>
              <a:rPr lang="en-GB" sz="1800" b="1" dirty="0">
                <a:effectLst/>
                <a:latin typeface="Calibri" panose="020F0502020204030204" pitchFamily="34" charset="0"/>
                <a:ea typeface="Calibri" panose="020F0502020204030204" pitchFamily="34" charset="0"/>
                <a:cs typeface="Times New Roman" panose="02020603050405020304" pitchFamily="18" charset="0"/>
              </a:rPr>
              <a:t>PWIE-SP X.1.T-T005-D004	</a:t>
            </a:r>
            <a:r>
              <a:rPr lang="en-GB" sz="1800" dirty="0">
                <a:effectLst/>
                <a:latin typeface="Calibri" panose="020F0502020204030204" pitchFamily="34" charset="0"/>
                <a:ea typeface="Calibri" panose="020F0502020204030204" pitchFamily="34" charset="0"/>
                <a:cs typeface="Times New Roman" panose="02020603050405020304" pitchFamily="18" charset="0"/>
              </a:rPr>
              <a:t>Interpretation spectroscopy results using spectra simulation and (CR) modelling with YACORA and development VUV-OES (MPG)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65649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C9E9B-F060-4B91-EC68-45E4B8E240EA}"/>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DD4658BF-2DD6-E8F9-7AF8-7F18A491B8FC}"/>
              </a:ext>
            </a:extLst>
          </p:cNvPr>
          <p:cNvSpPr>
            <a:spLocks noGrp="1"/>
          </p:cNvSpPr>
          <p:nvPr>
            <p:ph type="sldNum" sz="quarter" idx="12"/>
          </p:nvPr>
        </p:nvSpPr>
        <p:spPr/>
        <p:txBody>
          <a:bodyPr/>
          <a:lstStyle/>
          <a:p>
            <a:fld id="{6A6D9FA1-99C7-4910-8E32-B85D378B0060}" type="slidenum">
              <a:rPr lang="en-GB" smtClean="0">
                <a:solidFill>
                  <a:prstClr val="white"/>
                </a:solidFill>
              </a:rPr>
              <a:pPr/>
              <a:t>4</a:t>
            </a:fld>
            <a:endParaRPr lang="en-GB" dirty="0">
              <a:solidFill>
                <a:prstClr val="white"/>
              </a:solidFill>
            </a:endParaRPr>
          </a:p>
        </p:txBody>
      </p:sp>
      <p:sp>
        <p:nvSpPr>
          <p:cNvPr id="6" name="Titel 1">
            <a:extLst>
              <a:ext uri="{FF2B5EF4-FFF2-40B4-BE49-F238E27FC236}">
                <a16:creationId xmlns:a16="http://schemas.microsoft.com/office/drawing/2014/main" id="{29E8434B-D6F2-D60A-202C-FBA26BA025DA}"/>
              </a:ext>
            </a:extLst>
          </p:cNvPr>
          <p:cNvSpPr>
            <a:spLocks noGrp="1"/>
          </p:cNvSpPr>
          <p:nvPr>
            <p:ph type="title"/>
          </p:nvPr>
        </p:nvSpPr>
        <p:spPr>
          <a:xfrm>
            <a:off x="853064" y="247722"/>
            <a:ext cx="10937488" cy="457200"/>
          </a:xfrm>
        </p:spPr>
        <p:txBody>
          <a:bodyPr/>
          <a:lstStyle/>
          <a:p>
            <a:r>
              <a:rPr lang="en-GB" dirty="0"/>
              <a:t>Highlight SP X.1</a:t>
            </a:r>
            <a:br>
              <a:rPr lang="en-GB" dirty="0"/>
            </a:br>
            <a:r>
              <a:rPr lang="en-GB" dirty="0"/>
              <a:t>Active and passive spectroscopy as input for modelling</a:t>
            </a:r>
          </a:p>
        </p:txBody>
      </p:sp>
      <p:pic>
        <p:nvPicPr>
          <p:cNvPr id="2" name="Picture 1">
            <a:extLst>
              <a:ext uri="{FF2B5EF4-FFF2-40B4-BE49-F238E27FC236}">
                <a16:creationId xmlns:a16="http://schemas.microsoft.com/office/drawing/2014/main" id="{9EC79293-69E4-CD59-BF61-9C358AAE3788}"/>
              </a:ext>
            </a:extLst>
          </p:cNvPr>
          <p:cNvPicPr>
            <a:picLocks noChangeAspect="1"/>
          </p:cNvPicPr>
          <p:nvPr/>
        </p:nvPicPr>
        <p:blipFill>
          <a:blip r:embed="rId2"/>
          <a:stretch>
            <a:fillRect/>
          </a:stretch>
        </p:blipFill>
        <p:spPr>
          <a:xfrm>
            <a:off x="7447512" y="1919958"/>
            <a:ext cx="4051903" cy="2331542"/>
          </a:xfrm>
          <a:prstGeom prst="rect">
            <a:avLst/>
          </a:prstGeom>
        </p:spPr>
      </p:pic>
      <p:pic>
        <p:nvPicPr>
          <p:cNvPr id="3" name="Picture 2">
            <a:extLst>
              <a:ext uri="{FF2B5EF4-FFF2-40B4-BE49-F238E27FC236}">
                <a16:creationId xmlns:a16="http://schemas.microsoft.com/office/drawing/2014/main" id="{ED0CB603-7066-0CBB-7D78-3033EE7521AD}"/>
              </a:ext>
            </a:extLst>
          </p:cNvPr>
          <p:cNvPicPr>
            <a:picLocks noChangeAspect="1"/>
          </p:cNvPicPr>
          <p:nvPr/>
        </p:nvPicPr>
        <p:blipFill>
          <a:blip r:embed="rId3"/>
          <a:stretch>
            <a:fillRect/>
          </a:stretch>
        </p:blipFill>
        <p:spPr>
          <a:xfrm>
            <a:off x="9301953" y="4281820"/>
            <a:ext cx="2747123" cy="2086382"/>
          </a:xfrm>
          <a:prstGeom prst="rect">
            <a:avLst/>
          </a:prstGeom>
        </p:spPr>
      </p:pic>
      <p:pic>
        <p:nvPicPr>
          <p:cNvPr id="4" name="Picture 3">
            <a:extLst>
              <a:ext uri="{FF2B5EF4-FFF2-40B4-BE49-F238E27FC236}">
                <a16:creationId xmlns:a16="http://schemas.microsoft.com/office/drawing/2014/main" id="{31A603BB-E624-B8CA-2A52-0BA815E5EB6E}"/>
              </a:ext>
            </a:extLst>
          </p:cNvPr>
          <p:cNvPicPr>
            <a:picLocks noChangeAspect="1"/>
          </p:cNvPicPr>
          <p:nvPr/>
        </p:nvPicPr>
        <p:blipFill>
          <a:blip r:embed="rId4"/>
          <a:stretch>
            <a:fillRect/>
          </a:stretch>
        </p:blipFill>
        <p:spPr>
          <a:xfrm>
            <a:off x="11389104" y="19238"/>
            <a:ext cx="802896" cy="802896"/>
          </a:xfrm>
          <a:prstGeom prst="rect">
            <a:avLst/>
          </a:prstGeom>
        </p:spPr>
      </p:pic>
      <p:pic>
        <p:nvPicPr>
          <p:cNvPr id="7" name="Picture 6">
            <a:extLst>
              <a:ext uri="{FF2B5EF4-FFF2-40B4-BE49-F238E27FC236}">
                <a16:creationId xmlns:a16="http://schemas.microsoft.com/office/drawing/2014/main" id="{0015615C-CEC0-AFB3-08A8-554458E4FD39}"/>
              </a:ext>
            </a:extLst>
          </p:cNvPr>
          <p:cNvPicPr>
            <a:picLocks noChangeAspect="1"/>
          </p:cNvPicPr>
          <p:nvPr/>
        </p:nvPicPr>
        <p:blipFill>
          <a:blip r:embed="rId5"/>
          <a:srcRect r="63851" b="13762"/>
          <a:stretch>
            <a:fillRect/>
          </a:stretch>
        </p:blipFill>
        <p:spPr>
          <a:xfrm>
            <a:off x="6954171" y="4338658"/>
            <a:ext cx="2172671" cy="1754748"/>
          </a:xfrm>
          <a:prstGeom prst="rect">
            <a:avLst/>
          </a:prstGeom>
        </p:spPr>
      </p:pic>
      <p:grpSp>
        <p:nvGrpSpPr>
          <p:cNvPr id="22" name="Group 21">
            <a:extLst>
              <a:ext uri="{FF2B5EF4-FFF2-40B4-BE49-F238E27FC236}">
                <a16:creationId xmlns:a16="http://schemas.microsoft.com/office/drawing/2014/main" id="{92065556-05CD-E267-097E-C1D97E92C0AE}"/>
              </a:ext>
            </a:extLst>
          </p:cNvPr>
          <p:cNvGrpSpPr/>
          <p:nvPr/>
        </p:nvGrpSpPr>
        <p:grpSpPr>
          <a:xfrm>
            <a:off x="498353" y="4167487"/>
            <a:ext cx="5769567" cy="2348153"/>
            <a:chOff x="168355" y="3429000"/>
            <a:chExt cx="5769567" cy="2348153"/>
          </a:xfrm>
        </p:grpSpPr>
        <p:pic>
          <p:nvPicPr>
            <p:cNvPr id="8" name="Grafik 10">
              <a:extLst>
                <a:ext uri="{FF2B5EF4-FFF2-40B4-BE49-F238E27FC236}">
                  <a16:creationId xmlns:a16="http://schemas.microsoft.com/office/drawing/2014/main" id="{587DDD1C-8C6B-CA3B-8AD1-FA54B826570D}"/>
                </a:ext>
              </a:extLst>
            </p:cNvPr>
            <p:cNvPicPr>
              <a:picLocks noChangeAspect="1"/>
            </p:cNvPicPr>
            <p:nvPr/>
          </p:nvPicPr>
          <p:blipFill>
            <a:blip r:embed="rId6"/>
            <a:stretch>
              <a:fillRect/>
            </a:stretch>
          </p:blipFill>
          <p:spPr>
            <a:xfrm>
              <a:off x="3159891" y="3762357"/>
              <a:ext cx="2778031" cy="2014796"/>
            </a:xfrm>
            <a:prstGeom prst="rect">
              <a:avLst/>
            </a:prstGeom>
          </p:spPr>
        </p:pic>
        <p:pic>
          <p:nvPicPr>
            <p:cNvPr id="9" name="Grafik 26">
              <a:extLst>
                <a:ext uri="{FF2B5EF4-FFF2-40B4-BE49-F238E27FC236}">
                  <a16:creationId xmlns:a16="http://schemas.microsoft.com/office/drawing/2014/main" id="{9B66A5DA-A351-46C3-1A27-C3F7B7D8579F}"/>
                </a:ext>
              </a:extLst>
            </p:cNvPr>
            <p:cNvPicPr>
              <a:picLocks noChangeAspect="1"/>
            </p:cNvPicPr>
            <p:nvPr/>
          </p:nvPicPr>
          <p:blipFill>
            <a:blip r:embed="rId7"/>
            <a:stretch>
              <a:fillRect/>
            </a:stretch>
          </p:blipFill>
          <p:spPr>
            <a:xfrm>
              <a:off x="168355" y="3429000"/>
              <a:ext cx="2877368" cy="2163276"/>
            </a:xfrm>
            <a:prstGeom prst="rect">
              <a:avLst/>
            </a:prstGeom>
          </p:spPr>
        </p:pic>
        <p:pic>
          <p:nvPicPr>
            <p:cNvPr id="10" name="Grafik 28" descr="Ein Bild, das Diagramm, Kreis, Screenshot enthält.&#10;&#10;KI-generierte Inhalte können fehlerhaft sein.">
              <a:extLst>
                <a:ext uri="{FF2B5EF4-FFF2-40B4-BE49-F238E27FC236}">
                  <a16:creationId xmlns:a16="http://schemas.microsoft.com/office/drawing/2014/main" id="{432740DA-8067-816D-0CFE-CB012D067D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30568" y="3452294"/>
              <a:ext cx="1390266" cy="893944"/>
            </a:xfrm>
            <a:prstGeom prst="rect">
              <a:avLst/>
            </a:prstGeom>
          </p:spPr>
        </p:pic>
      </p:grpSp>
      <p:pic>
        <p:nvPicPr>
          <p:cNvPr id="11" name="Grafik 49" descr="Ein Bild, das Schrift, Logo, Text, Grafiken enthält.&#10;&#10;KI-generierte Inhalte können fehlerhaft sein.">
            <a:extLst>
              <a:ext uri="{FF2B5EF4-FFF2-40B4-BE49-F238E27FC236}">
                <a16:creationId xmlns:a16="http://schemas.microsoft.com/office/drawing/2014/main" id="{FF027935-0069-3A42-30C2-35A625A1E43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97693" y="192084"/>
            <a:ext cx="1355645" cy="449567"/>
          </a:xfrm>
          <a:prstGeom prst="rect">
            <a:avLst/>
          </a:prstGeom>
        </p:spPr>
      </p:pic>
      <p:pic>
        <p:nvPicPr>
          <p:cNvPr id="20" name="Picture 19">
            <a:extLst>
              <a:ext uri="{FF2B5EF4-FFF2-40B4-BE49-F238E27FC236}">
                <a16:creationId xmlns:a16="http://schemas.microsoft.com/office/drawing/2014/main" id="{CDACA0C9-45C5-8743-04BD-BDC0C0A69022}"/>
              </a:ext>
            </a:extLst>
          </p:cNvPr>
          <p:cNvPicPr>
            <a:picLocks noChangeAspect="1"/>
          </p:cNvPicPr>
          <p:nvPr/>
        </p:nvPicPr>
        <p:blipFill>
          <a:blip r:embed="rId10"/>
          <a:stretch>
            <a:fillRect/>
          </a:stretch>
        </p:blipFill>
        <p:spPr>
          <a:xfrm>
            <a:off x="2280939" y="1378531"/>
            <a:ext cx="4205086" cy="2115347"/>
          </a:xfrm>
          <a:prstGeom prst="rect">
            <a:avLst/>
          </a:prstGeom>
        </p:spPr>
      </p:pic>
      <p:pic>
        <p:nvPicPr>
          <p:cNvPr id="21" name="Picture 20">
            <a:extLst>
              <a:ext uri="{FF2B5EF4-FFF2-40B4-BE49-F238E27FC236}">
                <a16:creationId xmlns:a16="http://schemas.microsoft.com/office/drawing/2014/main" id="{390CA1B8-96F1-6A0B-218D-2A41F99FCD62}"/>
              </a:ext>
            </a:extLst>
          </p:cNvPr>
          <p:cNvPicPr>
            <a:picLocks noChangeAspect="1"/>
          </p:cNvPicPr>
          <p:nvPr/>
        </p:nvPicPr>
        <p:blipFill>
          <a:blip r:embed="rId11"/>
          <a:stretch>
            <a:fillRect/>
          </a:stretch>
        </p:blipFill>
        <p:spPr>
          <a:xfrm>
            <a:off x="386351" y="1296657"/>
            <a:ext cx="1765114" cy="2279093"/>
          </a:xfrm>
          <a:prstGeom prst="rect">
            <a:avLst/>
          </a:prstGeom>
        </p:spPr>
      </p:pic>
      <p:pic>
        <p:nvPicPr>
          <p:cNvPr id="23" name="Afbeelding 1029">
            <a:extLst>
              <a:ext uri="{FF2B5EF4-FFF2-40B4-BE49-F238E27FC236}">
                <a16:creationId xmlns:a16="http://schemas.microsoft.com/office/drawing/2014/main" id="{F392C41E-386A-48FD-9E30-111CA401F9F7}"/>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244436" y="85941"/>
            <a:ext cx="672706" cy="661855"/>
          </a:xfrm>
          <a:prstGeom prst="rect">
            <a:avLst/>
          </a:prstGeom>
        </p:spPr>
      </p:pic>
      <p:sp>
        <p:nvSpPr>
          <p:cNvPr id="12" name="TextBox 11">
            <a:extLst>
              <a:ext uri="{FF2B5EF4-FFF2-40B4-BE49-F238E27FC236}">
                <a16:creationId xmlns:a16="http://schemas.microsoft.com/office/drawing/2014/main" id="{A4197208-6614-1537-5D16-41AA83DEC0AA}"/>
              </a:ext>
            </a:extLst>
          </p:cNvPr>
          <p:cNvSpPr txBox="1"/>
          <p:nvPr/>
        </p:nvSpPr>
        <p:spPr>
          <a:xfrm>
            <a:off x="335204" y="894290"/>
            <a:ext cx="3174972" cy="400110"/>
          </a:xfrm>
          <a:prstGeom prst="rect">
            <a:avLst/>
          </a:prstGeom>
          <a:noFill/>
        </p:spPr>
        <p:txBody>
          <a:bodyPr wrap="none" rtlCol="0">
            <a:spAutoFit/>
          </a:bodyPr>
          <a:lstStyle/>
          <a:p>
            <a:pPr algn="l"/>
            <a:r>
              <a:rPr lang="en-US" sz="2000" b="1" dirty="0"/>
              <a:t>D001: TALIF on Magnum-PSI</a:t>
            </a:r>
          </a:p>
        </p:txBody>
      </p:sp>
      <p:sp>
        <p:nvSpPr>
          <p:cNvPr id="13" name="TextBox 12">
            <a:extLst>
              <a:ext uri="{FF2B5EF4-FFF2-40B4-BE49-F238E27FC236}">
                <a16:creationId xmlns:a16="http://schemas.microsoft.com/office/drawing/2014/main" id="{13E3EED3-0BC0-C879-18C5-923E67F948E3}"/>
              </a:ext>
            </a:extLst>
          </p:cNvPr>
          <p:cNvSpPr txBox="1"/>
          <p:nvPr/>
        </p:nvSpPr>
        <p:spPr>
          <a:xfrm>
            <a:off x="386351" y="3719209"/>
            <a:ext cx="3914277" cy="400110"/>
          </a:xfrm>
          <a:prstGeom prst="rect">
            <a:avLst/>
          </a:prstGeom>
          <a:noFill/>
        </p:spPr>
        <p:txBody>
          <a:bodyPr wrap="none" rtlCol="0">
            <a:spAutoFit/>
          </a:bodyPr>
          <a:lstStyle/>
          <a:p>
            <a:pPr algn="l"/>
            <a:r>
              <a:rPr lang="en-US" sz="2000" b="1" dirty="0"/>
              <a:t>D002: High-resolution OES on PSI-2</a:t>
            </a:r>
          </a:p>
        </p:txBody>
      </p:sp>
      <p:sp>
        <p:nvSpPr>
          <p:cNvPr id="14" name="TextBox 13">
            <a:extLst>
              <a:ext uri="{FF2B5EF4-FFF2-40B4-BE49-F238E27FC236}">
                <a16:creationId xmlns:a16="http://schemas.microsoft.com/office/drawing/2014/main" id="{32C44D8E-99B3-7769-0CFD-D227940A0FEA}"/>
              </a:ext>
            </a:extLst>
          </p:cNvPr>
          <p:cNvSpPr txBox="1"/>
          <p:nvPr/>
        </p:nvSpPr>
        <p:spPr>
          <a:xfrm>
            <a:off x="7464252" y="1103527"/>
            <a:ext cx="4035163" cy="707886"/>
          </a:xfrm>
          <a:prstGeom prst="rect">
            <a:avLst/>
          </a:prstGeom>
          <a:noFill/>
        </p:spPr>
        <p:txBody>
          <a:bodyPr wrap="square" rtlCol="0">
            <a:spAutoFit/>
          </a:bodyPr>
          <a:lstStyle/>
          <a:p>
            <a:pPr algn="l"/>
            <a:r>
              <a:rPr lang="en-US" sz="2000" b="1" dirty="0"/>
              <a:t>D004: Fulcher-band measurements and </a:t>
            </a:r>
            <a:r>
              <a:rPr lang="en-US" sz="2000" b="1" dirty="0" err="1"/>
              <a:t>Yacora</a:t>
            </a:r>
            <a:r>
              <a:rPr lang="en-US" sz="2000" b="1" dirty="0"/>
              <a:t> CR modelling</a:t>
            </a:r>
          </a:p>
        </p:txBody>
      </p:sp>
    </p:spTree>
    <p:extLst>
      <p:ext uri="{BB962C8B-B14F-4D97-AF65-F5344CB8AC3E}">
        <p14:creationId xmlns:p14="http://schemas.microsoft.com/office/powerpoint/2010/main" val="1647958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C5125-ADAD-33F8-09AA-29013E123EB0}"/>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06C99777-2E5D-DB63-EADC-E5D7376408E1}"/>
              </a:ext>
            </a:extLst>
          </p:cNvPr>
          <p:cNvSpPr>
            <a:spLocks noGrp="1"/>
          </p:cNvSpPr>
          <p:nvPr>
            <p:ph type="sldNum" sz="quarter" idx="12"/>
          </p:nvPr>
        </p:nvSpPr>
        <p:spPr/>
        <p:txBody>
          <a:bodyPr/>
          <a:lstStyle/>
          <a:p>
            <a:fld id="{6A6D9FA1-99C7-4910-8E32-B85D378B0060}" type="slidenum">
              <a:rPr lang="en-GB" smtClean="0">
                <a:solidFill>
                  <a:prstClr val="white"/>
                </a:solidFill>
              </a:rPr>
              <a:pPr/>
              <a:t>5</a:t>
            </a:fld>
            <a:endParaRPr lang="en-GB" dirty="0">
              <a:solidFill>
                <a:prstClr val="white"/>
              </a:solidFill>
            </a:endParaRPr>
          </a:p>
        </p:txBody>
      </p:sp>
      <p:sp>
        <p:nvSpPr>
          <p:cNvPr id="6" name="Titel 1">
            <a:extLst>
              <a:ext uri="{FF2B5EF4-FFF2-40B4-BE49-F238E27FC236}">
                <a16:creationId xmlns:a16="http://schemas.microsoft.com/office/drawing/2014/main" id="{D134234E-834F-49CA-8216-161B5E0A55FD}"/>
              </a:ext>
            </a:extLst>
          </p:cNvPr>
          <p:cNvSpPr>
            <a:spLocks noGrp="1"/>
          </p:cNvSpPr>
          <p:nvPr>
            <p:ph type="title"/>
          </p:nvPr>
        </p:nvSpPr>
        <p:spPr>
          <a:xfrm>
            <a:off x="982663" y="192088"/>
            <a:ext cx="10937488" cy="457200"/>
          </a:xfrm>
        </p:spPr>
        <p:txBody>
          <a:bodyPr/>
          <a:lstStyle/>
          <a:p>
            <a:r>
              <a:rPr lang="en-GB" dirty="0"/>
              <a:t>Status of 2025 Tasks and Deliverables SP X.2</a:t>
            </a:r>
          </a:p>
        </p:txBody>
      </p:sp>
      <p:sp>
        <p:nvSpPr>
          <p:cNvPr id="7" name="Textfeld 6">
            <a:extLst>
              <a:ext uri="{FF2B5EF4-FFF2-40B4-BE49-F238E27FC236}">
                <a16:creationId xmlns:a16="http://schemas.microsoft.com/office/drawing/2014/main" id="{BB62EEF7-DC0C-6E7F-C395-F7597123D2AA}"/>
              </a:ext>
            </a:extLst>
          </p:cNvPr>
          <p:cNvSpPr txBox="1"/>
          <p:nvPr/>
        </p:nvSpPr>
        <p:spPr>
          <a:xfrm>
            <a:off x="3764854" y="5783790"/>
            <a:ext cx="4441237" cy="311624"/>
          </a:xfrm>
          <a:prstGeom prst="rect">
            <a:avLst/>
          </a:prstGeom>
          <a:solidFill>
            <a:schemeClr val="bg1">
              <a:lumMod val="95000"/>
            </a:schemeClr>
          </a:solidFill>
          <a:ln>
            <a:noFill/>
          </a:ln>
          <a:effectLst>
            <a:outerShdw blurRad="50800" dist="38100" dir="2700000" algn="tl" rotWithShape="0">
              <a:prstClr val="black">
                <a:alpha val="40000"/>
              </a:prstClr>
            </a:outerShdw>
          </a:effectLst>
        </p:spPr>
        <p:txBody>
          <a:bodyPr wrap="square" rtlCol="0">
            <a:spAutoFit/>
          </a:bodyPr>
          <a:lstStyle/>
          <a:p>
            <a:pPr algn="l">
              <a:lnSpc>
                <a:spcPct val="95000"/>
              </a:lnSpc>
            </a:pPr>
            <a:r>
              <a:rPr lang="en-US" sz="1500" dirty="0"/>
              <a:t>All corresponding deliverables achieved and reported</a:t>
            </a:r>
          </a:p>
        </p:txBody>
      </p:sp>
      <p:sp>
        <p:nvSpPr>
          <p:cNvPr id="4" name="TextBox 3">
            <a:extLst>
              <a:ext uri="{FF2B5EF4-FFF2-40B4-BE49-F238E27FC236}">
                <a16:creationId xmlns:a16="http://schemas.microsoft.com/office/drawing/2014/main" id="{7B02E350-6B99-3804-4382-299861D30818}"/>
              </a:ext>
            </a:extLst>
          </p:cNvPr>
          <p:cNvSpPr txBox="1"/>
          <p:nvPr/>
        </p:nvSpPr>
        <p:spPr>
          <a:xfrm>
            <a:off x="606869" y="1046714"/>
            <a:ext cx="11114869" cy="4339650"/>
          </a:xfrm>
          <a:prstGeom prst="rect">
            <a:avLst/>
          </a:prstGeom>
          <a:noFill/>
        </p:spPr>
        <p:txBody>
          <a:bodyPr wrap="square">
            <a:spAutoFit/>
          </a:bodyPr>
          <a:lstStyle/>
          <a:p>
            <a:pPr>
              <a:spcAft>
                <a:spcPts val="600"/>
              </a:spcAft>
              <a:buNone/>
            </a:pPr>
            <a:r>
              <a:rPr lang="en-GB" sz="1400" b="1" dirty="0">
                <a:effectLst/>
                <a:latin typeface="Calibri" panose="020F0502020204030204" pitchFamily="34" charset="0"/>
                <a:ea typeface="Calibri" panose="020F0502020204030204" pitchFamily="34" charset="0"/>
                <a:cs typeface="Times New Roman" panose="02020603050405020304" pitchFamily="18" charset="0"/>
              </a:rPr>
              <a:t>PWIE-SP X.2.T-T005-D001	</a:t>
            </a:r>
            <a:r>
              <a:rPr lang="en-GB" sz="1400" dirty="0">
                <a:effectLst/>
                <a:latin typeface="Calibri" panose="020F0502020204030204" pitchFamily="34" charset="0"/>
                <a:ea typeface="Calibri" panose="020F0502020204030204" pitchFamily="34" charset="0"/>
                <a:cs typeface="Times New Roman" panose="02020603050405020304" pitchFamily="18" charset="0"/>
              </a:rPr>
              <a:t>Comparison of </a:t>
            </a:r>
            <a:r>
              <a:rPr lang="en-GB" sz="1400" dirty="0" err="1">
                <a:effectLst/>
                <a:latin typeface="Calibri" panose="020F0502020204030204" pitchFamily="34" charset="0"/>
                <a:ea typeface="Calibri" panose="020F0502020204030204" pitchFamily="34" charset="0"/>
                <a:cs typeface="Times New Roman" panose="02020603050405020304" pitchFamily="18" charset="0"/>
              </a:rPr>
              <a:t>ps</a:t>
            </a:r>
            <a:r>
              <a:rPr lang="en-GB" sz="1400" dirty="0">
                <a:effectLst/>
                <a:latin typeface="Calibri" panose="020F0502020204030204" pitchFamily="34" charset="0"/>
                <a:ea typeface="Calibri" panose="020F0502020204030204" pitchFamily="34" charset="0"/>
                <a:cs typeface="Times New Roman" panose="02020603050405020304" pitchFamily="18" charset="0"/>
              </a:rPr>
              <a:t> vs. ns LIBS: absolute content and composition. Comparison SP vs. DP LIBS, or alternative LIBS signal enhancement methods: absolute fuel content in W samples and composition (CEA)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buNone/>
            </a:pPr>
            <a:r>
              <a:rPr lang="de-DE" sz="1400" b="1" dirty="0">
                <a:effectLst/>
                <a:latin typeface="Calibri" panose="020F0502020204030204" pitchFamily="34" charset="0"/>
                <a:ea typeface="Calibri" panose="020F0502020204030204" pitchFamily="34" charset="0"/>
                <a:cs typeface="Times New Roman" panose="02020603050405020304" pitchFamily="18" charset="0"/>
              </a:rPr>
              <a:t>PWIE-SP X.2.T-T005-D002	</a:t>
            </a:r>
            <a:r>
              <a:rPr lang="de-DE" sz="1400" dirty="0">
                <a:effectLst/>
                <a:latin typeface="Calibri" panose="020F0502020204030204" pitchFamily="34" charset="0"/>
                <a:ea typeface="Calibri" panose="020F0502020204030204" pitchFamily="34" charset="0"/>
                <a:cs typeface="Times New Roman" panose="02020603050405020304" pitchFamily="18" charset="0"/>
              </a:rPr>
              <a:t>In-situ LIBS and NRA in Magnum-PSI. </a:t>
            </a:r>
            <a:r>
              <a:rPr lang="en-GB" sz="1400" dirty="0">
                <a:effectLst/>
                <a:latin typeface="Calibri" panose="020F0502020204030204" pitchFamily="34" charset="0"/>
                <a:ea typeface="Calibri" panose="020F0502020204030204" pitchFamily="34" charset="0"/>
                <a:cs typeface="Times New Roman" panose="02020603050405020304" pitchFamily="18" charset="0"/>
              </a:rPr>
              <a:t>Reference measurements of outgassing and retention after D plasma loading: absolute content and composition in W and reference samples (DIFFER)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buNone/>
            </a:pPr>
            <a:r>
              <a:rPr lang="en-GB" sz="1400" b="1" dirty="0">
                <a:effectLst/>
                <a:latin typeface="Calibri" panose="020F0502020204030204" pitchFamily="34" charset="0"/>
                <a:ea typeface="Calibri" panose="020F0502020204030204" pitchFamily="34" charset="0"/>
                <a:cs typeface="Times New Roman" panose="02020603050405020304" pitchFamily="18" charset="0"/>
              </a:rPr>
              <a:t>PWIE-SP X.2.T-T005-D003	</a:t>
            </a:r>
            <a:r>
              <a:rPr lang="en-GB" sz="1400" dirty="0">
                <a:effectLst/>
                <a:latin typeface="Calibri" panose="020F0502020204030204" pitchFamily="34" charset="0"/>
                <a:ea typeface="Calibri" panose="020F0502020204030204" pitchFamily="34" charset="0"/>
                <a:cs typeface="Times New Roman" panose="02020603050405020304" pitchFamily="18" charset="0"/>
              </a:rPr>
              <a:t>Comparison SP vs. DP LIBS, or alternative LIBS signal enhancement methods: absolute fuel content in W samples and composition / (CF)-LIBS results on H-D loaded samples. Investigation of the possibility to detect He with LIBS (ENEA)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buNone/>
            </a:pPr>
            <a:r>
              <a:rPr lang="en-GB" sz="1400" b="1" dirty="0">
                <a:effectLst/>
                <a:latin typeface="Calibri" panose="020F0502020204030204" pitchFamily="34" charset="0"/>
                <a:ea typeface="Calibri" panose="020F0502020204030204" pitchFamily="34" charset="0"/>
                <a:cs typeface="Times New Roman" panose="02020603050405020304" pitchFamily="18" charset="0"/>
              </a:rPr>
              <a:t>PWIE-SP X.2.T-T005-D004	</a:t>
            </a:r>
            <a:r>
              <a:rPr lang="en-GB" sz="1400" dirty="0">
                <a:effectLst/>
                <a:latin typeface="Calibri" panose="020F0502020204030204" pitchFamily="34" charset="0"/>
                <a:ea typeface="Calibri" panose="020F0502020204030204" pitchFamily="34" charset="0"/>
                <a:cs typeface="Times New Roman" panose="02020603050405020304" pitchFamily="18" charset="0"/>
              </a:rPr>
              <a:t>Comparison of </a:t>
            </a:r>
            <a:r>
              <a:rPr lang="en-GB" sz="1400" dirty="0" err="1">
                <a:effectLst/>
                <a:latin typeface="Calibri" panose="020F0502020204030204" pitchFamily="34" charset="0"/>
                <a:ea typeface="Calibri" panose="020F0502020204030204" pitchFamily="34" charset="0"/>
                <a:cs typeface="Times New Roman" panose="02020603050405020304" pitchFamily="18" charset="0"/>
              </a:rPr>
              <a:t>ps</a:t>
            </a:r>
            <a:r>
              <a:rPr lang="en-GB" sz="1400" dirty="0">
                <a:effectLst/>
                <a:latin typeface="Calibri" panose="020F0502020204030204" pitchFamily="34" charset="0"/>
                <a:ea typeface="Calibri" panose="020F0502020204030204" pitchFamily="34" charset="0"/>
                <a:cs typeface="Times New Roman" panose="02020603050405020304" pitchFamily="18" charset="0"/>
              </a:rPr>
              <a:t> vs. ns LIBS  / Comparison SP vs. DP LIBS / Reference measurements of outgassing, recycling, and retention / LAMIS measurements / Explore TALIF and LIBS for H isotope identification (FZJ)</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buNone/>
            </a:pPr>
            <a:r>
              <a:rPr lang="en-GB" sz="1400" b="1" dirty="0">
                <a:effectLst/>
                <a:latin typeface="Calibri" panose="020F0502020204030204" pitchFamily="34" charset="0"/>
                <a:ea typeface="Calibri" panose="020F0502020204030204" pitchFamily="34" charset="0"/>
                <a:cs typeface="Times New Roman" panose="02020603050405020304" pitchFamily="18" charset="0"/>
              </a:rPr>
              <a:t>PWIE-SP X.2.T-T005-D005	</a:t>
            </a:r>
            <a:r>
              <a:rPr lang="en-GB" sz="1400" dirty="0">
                <a:effectLst/>
                <a:latin typeface="Calibri" panose="020F0502020204030204" pitchFamily="34" charset="0"/>
                <a:ea typeface="Calibri" panose="020F0502020204030204" pitchFamily="34" charset="0"/>
                <a:cs typeface="Times New Roman" panose="02020603050405020304" pitchFamily="18" charset="0"/>
              </a:rPr>
              <a:t>Report on LIBS analysis by application of machine learning algorithm: focus on development of the models for chemical contents estimation and reconstruction of experimental signals. (IPPLM)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buNone/>
            </a:pPr>
            <a:r>
              <a:rPr lang="en-GB" sz="1400" b="1" dirty="0">
                <a:effectLst/>
                <a:latin typeface="Calibri" panose="020F0502020204030204" pitchFamily="34" charset="0"/>
                <a:ea typeface="Calibri" panose="020F0502020204030204" pitchFamily="34" charset="0"/>
                <a:cs typeface="Times New Roman" panose="02020603050405020304" pitchFamily="18" charset="0"/>
              </a:rPr>
              <a:t>PWIE-SP X.2.T-T005-D006	</a:t>
            </a:r>
            <a:r>
              <a:rPr lang="en-GB" sz="1400" dirty="0" err="1">
                <a:effectLst/>
                <a:latin typeface="Calibri" panose="020F0502020204030204" pitchFamily="34" charset="0"/>
                <a:ea typeface="Calibri" panose="020F0502020204030204" pitchFamily="34" charset="0"/>
                <a:cs typeface="Times New Roman" panose="02020603050405020304" pitchFamily="18" charset="0"/>
              </a:rPr>
              <a:t>ps</a:t>
            </a:r>
            <a:r>
              <a:rPr lang="en-GB" sz="1400" dirty="0">
                <a:effectLst/>
                <a:latin typeface="Calibri" panose="020F0502020204030204" pitchFamily="34" charset="0"/>
                <a:ea typeface="Calibri" panose="020F0502020204030204" pitchFamily="34" charset="0"/>
                <a:cs typeface="Times New Roman" panose="02020603050405020304" pitchFamily="18" charset="0"/>
              </a:rPr>
              <a:t>/ns LIBS analysis of B, W, (Be) containing coatings. CF quantification and depth profile analysis. DP LIBS. Analysis of JET and ITER related samples. He-loaded and deuterium-exposed coatings. Ablation rate analysis. (CU)</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buNone/>
            </a:pPr>
            <a:r>
              <a:rPr lang="en-GB" sz="1400" b="1" dirty="0">
                <a:effectLst/>
                <a:latin typeface="Calibri" panose="020F0502020204030204" pitchFamily="34" charset="0"/>
                <a:ea typeface="Calibri" panose="020F0502020204030204" pitchFamily="34" charset="0"/>
                <a:cs typeface="Times New Roman" panose="02020603050405020304" pitchFamily="18" charset="0"/>
              </a:rPr>
              <a:t>PWIE-SP X.2.T-T005-D007	</a:t>
            </a:r>
            <a:r>
              <a:rPr lang="en-GB" sz="1400" dirty="0">
                <a:effectLst/>
                <a:latin typeface="Calibri" panose="020F0502020204030204" pitchFamily="34" charset="0"/>
                <a:ea typeface="Calibri" panose="020F0502020204030204" pitchFamily="34" charset="0"/>
                <a:cs typeface="Times New Roman" panose="02020603050405020304" pitchFamily="18" charset="0"/>
              </a:rPr>
              <a:t>Analysis of B containing coatings and/or W coatings with (CF)-LIBS / (CF)-LIBS results He loaded samples / In-situ LIBS and NRA in Magnum-PSI: Reference measurements of (LIBS induced and natural) outgassing and retention after D plasma loading (UT)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buNone/>
            </a:pPr>
            <a:r>
              <a:rPr lang="en-GB" sz="1400" b="1" dirty="0">
                <a:effectLst/>
                <a:latin typeface="Calibri" panose="020F0502020204030204" pitchFamily="34" charset="0"/>
                <a:ea typeface="Calibri" panose="020F0502020204030204" pitchFamily="34" charset="0"/>
                <a:cs typeface="Times New Roman" panose="02020603050405020304" pitchFamily="18" charset="0"/>
              </a:rPr>
              <a:t>PWIE-SP X.2.T-T005-D008	</a:t>
            </a:r>
            <a:r>
              <a:rPr lang="en-GB" sz="1400" dirty="0">
                <a:effectLst/>
                <a:latin typeface="Calibri" panose="020F0502020204030204" pitchFamily="34" charset="0"/>
                <a:ea typeface="Calibri" panose="020F0502020204030204" pitchFamily="34" charset="0"/>
                <a:cs typeface="Times New Roman" panose="02020603050405020304" pitchFamily="18" charset="0"/>
              </a:rPr>
              <a:t>Comparison of </a:t>
            </a:r>
            <a:r>
              <a:rPr lang="en-GB" sz="1400" dirty="0" err="1">
                <a:effectLst/>
                <a:latin typeface="Calibri" panose="020F0502020204030204" pitchFamily="34" charset="0"/>
                <a:ea typeface="Calibri" panose="020F0502020204030204" pitchFamily="34" charset="0"/>
                <a:cs typeface="Times New Roman" panose="02020603050405020304" pitchFamily="18" charset="0"/>
              </a:rPr>
              <a:t>ps</a:t>
            </a:r>
            <a:r>
              <a:rPr lang="en-GB" sz="1400" dirty="0">
                <a:effectLst/>
                <a:latin typeface="Calibri" panose="020F0502020204030204" pitchFamily="34" charset="0"/>
                <a:ea typeface="Calibri" panose="020F0502020204030204" pitchFamily="34" charset="0"/>
                <a:cs typeface="Times New Roman" panose="02020603050405020304" pitchFamily="18" charset="0"/>
              </a:rPr>
              <a:t> vs. ns LIBS: absolute content and composition / Analysis of B containing coatings and/or W coatings with (CF)-LIBS: absolute content and composition (ISSP-UL)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buNone/>
            </a:pPr>
            <a:r>
              <a:rPr lang="en-GB" sz="1400" b="1" dirty="0">
                <a:effectLst/>
                <a:latin typeface="Calibri" panose="020F0502020204030204" pitchFamily="34" charset="0"/>
                <a:ea typeface="Calibri" panose="020F0502020204030204" pitchFamily="34" charset="0"/>
                <a:cs typeface="Times New Roman" panose="02020603050405020304" pitchFamily="18" charset="0"/>
              </a:rPr>
              <a:t>PWIE-SP X.2.T-T005-D009	</a:t>
            </a:r>
            <a:r>
              <a:rPr lang="en-GB" sz="1400" dirty="0">
                <a:effectLst/>
                <a:latin typeface="Calibri" panose="020F0502020204030204" pitchFamily="34" charset="0"/>
                <a:ea typeface="Calibri" panose="020F0502020204030204" pitchFamily="34" charset="0"/>
                <a:cs typeface="Times New Roman" panose="02020603050405020304" pitchFamily="18" charset="0"/>
              </a:rPr>
              <a:t>LIBS measurements on W and Be containing reference layers in support of the SP E.1 activities (VTT)</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740511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C1BF7-A62F-C18D-E55C-6AE97A516119}"/>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34B22DFA-5E6A-DDFF-4C89-813F3BD5C918}"/>
              </a:ext>
            </a:extLst>
          </p:cNvPr>
          <p:cNvSpPr>
            <a:spLocks noGrp="1"/>
          </p:cNvSpPr>
          <p:nvPr>
            <p:ph type="sldNum" sz="quarter" idx="12"/>
          </p:nvPr>
        </p:nvSpPr>
        <p:spPr/>
        <p:txBody>
          <a:bodyPr/>
          <a:lstStyle/>
          <a:p>
            <a:fld id="{6A6D9FA1-99C7-4910-8E32-B85D378B0060}" type="slidenum">
              <a:rPr lang="en-GB" smtClean="0">
                <a:solidFill>
                  <a:prstClr val="white"/>
                </a:solidFill>
              </a:rPr>
              <a:pPr/>
              <a:t>6</a:t>
            </a:fld>
            <a:endParaRPr lang="en-GB" dirty="0">
              <a:solidFill>
                <a:prstClr val="white"/>
              </a:solidFill>
            </a:endParaRPr>
          </a:p>
        </p:txBody>
      </p:sp>
      <p:sp>
        <p:nvSpPr>
          <p:cNvPr id="6" name="Titel 1">
            <a:extLst>
              <a:ext uri="{FF2B5EF4-FFF2-40B4-BE49-F238E27FC236}">
                <a16:creationId xmlns:a16="http://schemas.microsoft.com/office/drawing/2014/main" id="{7C77C731-F2E8-3226-E747-F26D498A087C}"/>
              </a:ext>
            </a:extLst>
          </p:cNvPr>
          <p:cNvSpPr>
            <a:spLocks noGrp="1"/>
          </p:cNvSpPr>
          <p:nvPr>
            <p:ph type="title"/>
          </p:nvPr>
        </p:nvSpPr>
        <p:spPr>
          <a:xfrm>
            <a:off x="982663" y="192088"/>
            <a:ext cx="10937488" cy="457200"/>
          </a:xfrm>
        </p:spPr>
        <p:txBody>
          <a:bodyPr/>
          <a:lstStyle/>
          <a:p>
            <a:r>
              <a:rPr lang="en-GB" dirty="0"/>
              <a:t>Highlight SP X.2</a:t>
            </a:r>
            <a:br>
              <a:rPr lang="en-GB" dirty="0"/>
            </a:br>
            <a:r>
              <a:rPr lang="en-GB" dirty="0"/>
              <a:t>Comparing laser-techniques to NRA</a:t>
            </a:r>
          </a:p>
        </p:txBody>
      </p:sp>
      <p:grpSp>
        <p:nvGrpSpPr>
          <p:cNvPr id="2" name="Group 1">
            <a:extLst>
              <a:ext uri="{FF2B5EF4-FFF2-40B4-BE49-F238E27FC236}">
                <a16:creationId xmlns:a16="http://schemas.microsoft.com/office/drawing/2014/main" id="{509DB9EF-FF3F-CF42-4F18-B9D90B625F15}"/>
              </a:ext>
            </a:extLst>
          </p:cNvPr>
          <p:cNvGrpSpPr/>
          <p:nvPr/>
        </p:nvGrpSpPr>
        <p:grpSpPr>
          <a:xfrm>
            <a:off x="8099382" y="1588628"/>
            <a:ext cx="3102512" cy="2058994"/>
            <a:chOff x="1181713" y="3702571"/>
            <a:chExt cx="3102512" cy="2058994"/>
          </a:xfrm>
        </p:grpSpPr>
        <p:pic>
          <p:nvPicPr>
            <p:cNvPr id="3" name="Picture 2">
              <a:extLst>
                <a:ext uri="{FF2B5EF4-FFF2-40B4-BE49-F238E27FC236}">
                  <a16:creationId xmlns:a16="http://schemas.microsoft.com/office/drawing/2014/main" id="{AF16AA77-5A86-9370-E024-15A46607CC9E}"/>
                </a:ext>
              </a:extLst>
            </p:cNvPr>
            <p:cNvPicPr>
              <a:picLocks noChangeAspect="1"/>
            </p:cNvPicPr>
            <p:nvPr/>
          </p:nvPicPr>
          <p:blipFill>
            <a:blip r:embed="rId2"/>
            <a:stretch>
              <a:fillRect/>
            </a:stretch>
          </p:blipFill>
          <p:spPr>
            <a:xfrm>
              <a:off x="1181713" y="3702571"/>
              <a:ext cx="1992628" cy="1926957"/>
            </a:xfrm>
            <a:prstGeom prst="rect">
              <a:avLst/>
            </a:prstGeom>
          </p:spPr>
        </p:pic>
        <p:sp>
          <p:nvSpPr>
            <p:cNvPr id="4" name="TextBox 3">
              <a:extLst>
                <a:ext uri="{FF2B5EF4-FFF2-40B4-BE49-F238E27FC236}">
                  <a16:creationId xmlns:a16="http://schemas.microsoft.com/office/drawing/2014/main" id="{748926D7-C720-E348-F222-5F42610B53EC}"/>
                </a:ext>
              </a:extLst>
            </p:cNvPr>
            <p:cNvSpPr txBox="1"/>
            <p:nvPr/>
          </p:nvSpPr>
          <p:spPr bwMode="auto">
            <a:xfrm>
              <a:off x="1266832" y="3833859"/>
              <a:ext cx="1702617" cy="584775"/>
            </a:xfrm>
            <a:prstGeom prst="rect">
              <a:avLst/>
            </a:prstGeom>
            <a:noFill/>
          </p:spPr>
          <p:txBody>
            <a:bodyPr wrap="square">
              <a:spAutoFit/>
            </a:bodyPr>
            <a:lstStyle/>
            <a:p>
              <a:pPr algn="ctr">
                <a:spcAft>
                  <a:spcPts val="600"/>
                </a:spcAft>
              </a:pPr>
              <a:r>
                <a:rPr lang="en-US" sz="1600" b="1" noProof="0" dirty="0">
                  <a:solidFill>
                    <a:schemeClr val="bg1"/>
                  </a:solidFill>
                </a:rPr>
                <a:t>Large LIBS crater to fit NRA!</a:t>
              </a:r>
            </a:p>
          </p:txBody>
        </p:sp>
        <p:sp>
          <p:nvSpPr>
            <p:cNvPr id="7" name="Rectangle 6">
              <a:extLst>
                <a:ext uri="{FF2B5EF4-FFF2-40B4-BE49-F238E27FC236}">
                  <a16:creationId xmlns:a16="http://schemas.microsoft.com/office/drawing/2014/main" id="{7C374928-289B-0C3F-92E2-935B777546B0}"/>
                </a:ext>
              </a:extLst>
            </p:cNvPr>
            <p:cNvSpPr/>
            <p:nvPr/>
          </p:nvSpPr>
          <p:spPr>
            <a:xfrm>
              <a:off x="2163267" y="4678285"/>
              <a:ext cx="83421" cy="8342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TextBox 7">
              <a:extLst>
                <a:ext uri="{FF2B5EF4-FFF2-40B4-BE49-F238E27FC236}">
                  <a16:creationId xmlns:a16="http://schemas.microsoft.com/office/drawing/2014/main" id="{A5887F1E-CE7C-CB54-4F42-8758CB541DDF}"/>
                </a:ext>
              </a:extLst>
            </p:cNvPr>
            <p:cNvSpPr txBox="1"/>
            <p:nvPr/>
          </p:nvSpPr>
          <p:spPr bwMode="auto">
            <a:xfrm>
              <a:off x="3181421" y="5423011"/>
              <a:ext cx="1102804" cy="338554"/>
            </a:xfrm>
            <a:prstGeom prst="rect">
              <a:avLst/>
            </a:prstGeom>
            <a:noFill/>
          </p:spPr>
          <p:txBody>
            <a:bodyPr wrap="square">
              <a:spAutoFit/>
            </a:bodyPr>
            <a:lstStyle/>
            <a:p>
              <a:r>
                <a:rPr lang="en-US" sz="1600" noProof="0" dirty="0"/>
                <a:t>NRA area</a:t>
              </a:r>
            </a:p>
          </p:txBody>
        </p:sp>
        <p:cxnSp>
          <p:nvCxnSpPr>
            <p:cNvPr id="9" name="Straight Arrow Connector 8">
              <a:extLst>
                <a:ext uri="{FF2B5EF4-FFF2-40B4-BE49-F238E27FC236}">
                  <a16:creationId xmlns:a16="http://schemas.microsoft.com/office/drawing/2014/main" id="{0DF4572E-4082-D896-3242-043A271D1F58}"/>
                </a:ext>
              </a:extLst>
            </p:cNvPr>
            <p:cNvCxnSpPr>
              <a:cxnSpLocks/>
              <a:endCxn id="7" idx="2"/>
            </p:cNvCxnSpPr>
            <p:nvPr/>
          </p:nvCxnSpPr>
          <p:spPr>
            <a:xfrm flipH="1" flipV="1">
              <a:off x="2204978" y="4761706"/>
              <a:ext cx="1024249" cy="8328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AFD9A8AE-D2D0-DD98-B0A6-8B8FDC85726C}"/>
                </a:ext>
              </a:extLst>
            </p:cNvPr>
            <p:cNvCxnSpPr>
              <a:cxnSpLocks/>
            </p:cNvCxnSpPr>
            <p:nvPr/>
          </p:nvCxnSpPr>
          <p:spPr>
            <a:xfrm flipH="1" flipV="1">
              <a:off x="2329863" y="4729009"/>
              <a:ext cx="880568" cy="5264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A9382104-E760-655A-556F-265699F55C5F}"/>
                </a:ext>
              </a:extLst>
            </p:cNvPr>
            <p:cNvSpPr txBox="1"/>
            <p:nvPr/>
          </p:nvSpPr>
          <p:spPr bwMode="auto">
            <a:xfrm>
              <a:off x="3152747" y="5065810"/>
              <a:ext cx="1102804" cy="338554"/>
            </a:xfrm>
            <a:prstGeom prst="rect">
              <a:avLst/>
            </a:prstGeom>
            <a:noFill/>
          </p:spPr>
          <p:txBody>
            <a:bodyPr wrap="square">
              <a:spAutoFit/>
            </a:bodyPr>
            <a:lstStyle/>
            <a:p>
              <a:r>
                <a:rPr lang="en-US" sz="1600" noProof="0" dirty="0"/>
                <a:t>LIBS crater</a:t>
              </a:r>
            </a:p>
          </p:txBody>
        </p:sp>
        <p:sp>
          <p:nvSpPr>
            <p:cNvPr id="12" name="Rectangle 11">
              <a:extLst>
                <a:ext uri="{FF2B5EF4-FFF2-40B4-BE49-F238E27FC236}">
                  <a16:creationId xmlns:a16="http://schemas.microsoft.com/office/drawing/2014/main" id="{A73F5961-89CD-55EA-E740-E64C9AEB0BF9}"/>
                </a:ext>
              </a:extLst>
            </p:cNvPr>
            <p:cNvSpPr/>
            <p:nvPr/>
          </p:nvSpPr>
          <p:spPr>
            <a:xfrm>
              <a:off x="2610527" y="4652213"/>
              <a:ext cx="83421" cy="8342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51921C7-D460-EF52-0F12-46F074EC03A4}"/>
                </a:ext>
              </a:extLst>
            </p:cNvPr>
            <p:cNvSpPr/>
            <p:nvPr/>
          </p:nvSpPr>
          <p:spPr>
            <a:xfrm>
              <a:off x="1709684" y="4669183"/>
              <a:ext cx="83421" cy="8342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pic>
        <p:nvPicPr>
          <p:cNvPr id="83" name="Grafik 8">
            <a:extLst>
              <a:ext uri="{FF2B5EF4-FFF2-40B4-BE49-F238E27FC236}">
                <a16:creationId xmlns:a16="http://schemas.microsoft.com/office/drawing/2014/main" id="{AFD9E5B5-BFE6-28E7-174C-B02604593F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7360" y="3675326"/>
            <a:ext cx="3349921" cy="2472755"/>
          </a:xfrm>
          <a:prstGeom prst="rect">
            <a:avLst/>
          </a:prstGeom>
        </p:spPr>
      </p:pic>
      <p:pic>
        <p:nvPicPr>
          <p:cNvPr id="84" name="Picture 83">
            <a:extLst>
              <a:ext uri="{FF2B5EF4-FFF2-40B4-BE49-F238E27FC236}">
                <a16:creationId xmlns:a16="http://schemas.microsoft.com/office/drawing/2014/main" id="{FDFB8E06-184A-1629-935A-A9EC97046674}"/>
              </a:ext>
            </a:extLst>
          </p:cNvPr>
          <p:cNvPicPr>
            <a:picLocks noChangeAspect="1"/>
          </p:cNvPicPr>
          <p:nvPr/>
        </p:nvPicPr>
        <p:blipFill>
          <a:blip r:embed="rId4"/>
          <a:stretch>
            <a:fillRect/>
          </a:stretch>
        </p:blipFill>
        <p:spPr>
          <a:xfrm>
            <a:off x="7301314" y="3639330"/>
            <a:ext cx="3462828" cy="2920237"/>
          </a:xfrm>
          <a:prstGeom prst="rect">
            <a:avLst/>
          </a:prstGeom>
        </p:spPr>
      </p:pic>
      <p:pic>
        <p:nvPicPr>
          <p:cNvPr id="85" name="Picture 84">
            <a:extLst>
              <a:ext uri="{FF2B5EF4-FFF2-40B4-BE49-F238E27FC236}">
                <a16:creationId xmlns:a16="http://schemas.microsoft.com/office/drawing/2014/main" id="{AFCECED7-9575-9FD1-066C-D7CC4EEA0050}"/>
              </a:ext>
            </a:extLst>
          </p:cNvPr>
          <p:cNvPicPr>
            <a:picLocks noChangeAspect="1"/>
          </p:cNvPicPr>
          <p:nvPr/>
        </p:nvPicPr>
        <p:blipFill>
          <a:blip r:embed="rId5"/>
          <a:stretch>
            <a:fillRect/>
          </a:stretch>
        </p:blipFill>
        <p:spPr>
          <a:xfrm>
            <a:off x="10050987" y="15010"/>
            <a:ext cx="1037028" cy="968725"/>
          </a:xfrm>
          <a:prstGeom prst="rect">
            <a:avLst/>
          </a:prstGeom>
        </p:spPr>
      </p:pic>
      <p:pic>
        <p:nvPicPr>
          <p:cNvPr id="86" name="Grafik 49" descr="Ein Bild, das Schrift, Logo, Text, Grafiken enthält.&#10;&#10;KI-generierte Inhalte können fehlerhaft sein.">
            <a:extLst>
              <a:ext uri="{FF2B5EF4-FFF2-40B4-BE49-F238E27FC236}">
                <a16:creationId xmlns:a16="http://schemas.microsoft.com/office/drawing/2014/main" id="{B91F25E9-C9EB-C2DF-E40C-A15743DF89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46001" y="170816"/>
            <a:ext cx="1573454" cy="521798"/>
          </a:xfrm>
          <a:prstGeom prst="rect">
            <a:avLst/>
          </a:prstGeom>
        </p:spPr>
      </p:pic>
      <p:pic>
        <p:nvPicPr>
          <p:cNvPr id="87" name="Afbeelding 1029">
            <a:extLst>
              <a:ext uri="{FF2B5EF4-FFF2-40B4-BE49-F238E27FC236}">
                <a16:creationId xmlns:a16="http://schemas.microsoft.com/office/drawing/2014/main" id="{369223C0-1DC8-952B-8D24-7D5E860C38B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089274" y="90106"/>
            <a:ext cx="829618" cy="816236"/>
          </a:xfrm>
          <a:prstGeom prst="rect">
            <a:avLst/>
          </a:prstGeom>
        </p:spPr>
      </p:pic>
      <p:sp>
        <p:nvSpPr>
          <p:cNvPr id="88" name="TextBox 87">
            <a:extLst>
              <a:ext uri="{FF2B5EF4-FFF2-40B4-BE49-F238E27FC236}">
                <a16:creationId xmlns:a16="http://schemas.microsoft.com/office/drawing/2014/main" id="{FD21C300-7EA7-8CFD-8739-9C6350B4EF21}"/>
              </a:ext>
            </a:extLst>
          </p:cNvPr>
          <p:cNvSpPr txBox="1"/>
          <p:nvPr/>
        </p:nvSpPr>
        <p:spPr>
          <a:xfrm>
            <a:off x="1940606" y="3379046"/>
            <a:ext cx="2902911" cy="400110"/>
          </a:xfrm>
          <a:prstGeom prst="rect">
            <a:avLst/>
          </a:prstGeom>
          <a:noFill/>
        </p:spPr>
        <p:txBody>
          <a:bodyPr wrap="none" rtlCol="0">
            <a:spAutoFit/>
          </a:bodyPr>
          <a:lstStyle/>
          <a:p>
            <a:pPr algn="l"/>
            <a:r>
              <a:rPr lang="en-US" sz="2000" b="1" dirty="0"/>
              <a:t>D004: </a:t>
            </a:r>
            <a:r>
              <a:rPr lang="en-US" sz="2000" b="1" dirty="0" err="1"/>
              <a:t>ps</a:t>
            </a:r>
            <a:r>
              <a:rPr lang="en-US" sz="2000" b="1" dirty="0"/>
              <a:t> LIA-QMS vs NRA</a:t>
            </a:r>
          </a:p>
        </p:txBody>
      </p:sp>
      <p:sp>
        <p:nvSpPr>
          <p:cNvPr id="89" name="TextBox 88">
            <a:extLst>
              <a:ext uri="{FF2B5EF4-FFF2-40B4-BE49-F238E27FC236}">
                <a16:creationId xmlns:a16="http://schemas.microsoft.com/office/drawing/2014/main" id="{F5035DAC-C6CF-5FEC-142C-A6FD159F37DC}"/>
              </a:ext>
            </a:extLst>
          </p:cNvPr>
          <p:cNvSpPr txBox="1"/>
          <p:nvPr/>
        </p:nvSpPr>
        <p:spPr>
          <a:xfrm>
            <a:off x="7753873" y="1182887"/>
            <a:ext cx="2654125" cy="400110"/>
          </a:xfrm>
          <a:prstGeom prst="rect">
            <a:avLst/>
          </a:prstGeom>
          <a:noFill/>
        </p:spPr>
        <p:txBody>
          <a:bodyPr wrap="none" rtlCol="0">
            <a:spAutoFit/>
          </a:bodyPr>
          <a:lstStyle/>
          <a:p>
            <a:pPr algn="l"/>
            <a:r>
              <a:rPr lang="en-US" sz="2000" b="1" dirty="0"/>
              <a:t>D002/7: ns LIBS vs NRA</a:t>
            </a:r>
          </a:p>
        </p:txBody>
      </p:sp>
      <p:sp>
        <p:nvSpPr>
          <p:cNvPr id="90" name="TextBox 89">
            <a:extLst>
              <a:ext uri="{FF2B5EF4-FFF2-40B4-BE49-F238E27FC236}">
                <a16:creationId xmlns:a16="http://schemas.microsoft.com/office/drawing/2014/main" id="{69E6B84C-8A88-48C7-82F5-CB59BC7D1895}"/>
              </a:ext>
            </a:extLst>
          </p:cNvPr>
          <p:cNvSpPr txBox="1"/>
          <p:nvPr/>
        </p:nvSpPr>
        <p:spPr>
          <a:xfrm>
            <a:off x="554663" y="1346699"/>
            <a:ext cx="6344237" cy="1631216"/>
          </a:xfrm>
          <a:prstGeom prst="rect">
            <a:avLst/>
          </a:prstGeom>
          <a:noFill/>
        </p:spPr>
        <p:txBody>
          <a:bodyPr wrap="none" rtlCol="0">
            <a:spAutoFit/>
          </a:bodyPr>
          <a:lstStyle/>
          <a:p>
            <a:pPr marL="342900" indent="-342900" algn="l">
              <a:buFont typeface="Arial" panose="020B0604020202020204" pitchFamily="34" charset="0"/>
              <a:buChar char="•"/>
            </a:pPr>
            <a:r>
              <a:rPr lang="en-US" sz="2000" dirty="0"/>
              <a:t>Laser pulses cause outgassing and diffusion of D</a:t>
            </a:r>
          </a:p>
          <a:p>
            <a:pPr marL="342900" indent="-342900" algn="l">
              <a:buFont typeface="Arial" panose="020B0604020202020204" pitchFamily="34" charset="0"/>
              <a:buChar char="•"/>
            </a:pPr>
            <a:r>
              <a:rPr lang="en-US" sz="2000" dirty="0"/>
              <a:t>NRA is non-perturbative reference for LIBS or LIA-QMS</a:t>
            </a:r>
          </a:p>
          <a:p>
            <a:pPr marL="342900" indent="-342900" algn="l">
              <a:buFont typeface="Arial" panose="020B0604020202020204" pitchFamily="34" charset="0"/>
              <a:buChar char="•"/>
            </a:pPr>
            <a:endParaRPr lang="en-US" sz="2000" dirty="0"/>
          </a:p>
          <a:p>
            <a:pPr marL="342900" indent="-342900" algn="l">
              <a:buFont typeface="Wingdings" panose="05000000000000000000" pitchFamily="2" charset="2"/>
              <a:buChar char="è"/>
            </a:pPr>
            <a:r>
              <a:rPr lang="en-US" sz="2000" dirty="0"/>
              <a:t>Long (ns) pulses: big effect of outgassing / diffusion of D</a:t>
            </a:r>
          </a:p>
          <a:p>
            <a:pPr marL="342900" indent="-342900" algn="l">
              <a:buFont typeface="Wingdings" panose="05000000000000000000" pitchFamily="2" charset="2"/>
              <a:buChar char="è"/>
            </a:pPr>
            <a:r>
              <a:rPr lang="en-US" sz="2000" dirty="0"/>
              <a:t>Short (</a:t>
            </a:r>
            <a:r>
              <a:rPr lang="en-US" sz="2000" dirty="0" err="1"/>
              <a:t>ps</a:t>
            </a:r>
            <a:r>
              <a:rPr lang="en-US" sz="2000" dirty="0"/>
              <a:t>) pulse: D depth profile is well reproduced</a:t>
            </a:r>
          </a:p>
        </p:txBody>
      </p:sp>
    </p:spTree>
    <p:extLst>
      <p:ext uri="{BB962C8B-B14F-4D97-AF65-F5344CB8AC3E}">
        <p14:creationId xmlns:p14="http://schemas.microsoft.com/office/powerpoint/2010/main" val="3593332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DFE4F-7788-33E0-396A-E4801A51071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23388E3-0210-AC21-654B-07298EA240BB}"/>
              </a:ext>
            </a:extLst>
          </p:cNvPr>
          <p:cNvSpPr>
            <a:spLocks noGrp="1"/>
          </p:cNvSpPr>
          <p:nvPr>
            <p:ph type="title"/>
          </p:nvPr>
        </p:nvSpPr>
        <p:spPr>
          <a:xfrm>
            <a:off x="3573257" y="1682931"/>
            <a:ext cx="4665337" cy="457200"/>
          </a:xfrm>
        </p:spPr>
        <p:txBody>
          <a:bodyPr/>
          <a:lstStyle/>
          <a:p>
            <a:r>
              <a:rPr lang="de-DE" sz="3600" dirty="0"/>
              <a:t>2026 Plans of SP X</a:t>
            </a:r>
          </a:p>
        </p:txBody>
      </p:sp>
      <p:sp>
        <p:nvSpPr>
          <p:cNvPr id="5" name="Foliennummernplatzhalter 4">
            <a:extLst>
              <a:ext uri="{FF2B5EF4-FFF2-40B4-BE49-F238E27FC236}">
                <a16:creationId xmlns:a16="http://schemas.microsoft.com/office/drawing/2014/main" id="{A0ACA0DD-9AA7-0C87-AD63-30F009EEB815}"/>
              </a:ext>
            </a:extLst>
          </p:cNvPr>
          <p:cNvSpPr>
            <a:spLocks noGrp="1"/>
          </p:cNvSpPr>
          <p:nvPr>
            <p:ph type="sldNum" sz="quarter" idx="12"/>
          </p:nvPr>
        </p:nvSpPr>
        <p:spPr/>
        <p:txBody>
          <a:bodyPr/>
          <a:lstStyle/>
          <a:p>
            <a:fld id="{6A6D9FA1-99C7-4910-8E32-B85D378B0060}" type="slidenum">
              <a:rPr lang="en-GB" smtClean="0">
                <a:solidFill>
                  <a:prstClr val="white"/>
                </a:solidFill>
              </a:rPr>
              <a:pPr/>
              <a:t>7</a:t>
            </a:fld>
            <a:endParaRPr lang="en-GB" dirty="0">
              <a:solidFill>
                <a:prstClr val="white"/>
              </a:solidFill>
            </a:endParaRPr>
          </a:p>
        </p:txBody>
      </p:sp>
      <p:sp>
        <p:nvSpPr>
          <p:cNvPr id="3" name="Rectangle 2">
            <a:extLst>
              <a:ext uri="{FF2B5EF4-FFF2-40B4-BE49-F238E27FC236}">
                <a16:creationId xmlns:a16="http://schemas.microsoft.com/office/drawing/2014/main" id="{A8C9FB7C-0E2F-01EF-F53A-645444E767E1}"/>
              </a:ext>
            </a:extLst>
          </p:cNvPr>
          <p:cNvSpPr/>
          <p:nvPr/>
        </p:nvSpPr>
        <p:spPr>
          <a:xfrm>
            <a:off x="842000" y="3344091"/>
            <a:ext cx="10801546" cy="292554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t>In</a:t>
            </a:r>
            <a:r>
              <a:rPr lang="de-DE" sz="2400" b="1" dirty="0"/>
              <a:t> 2026 SP X (still) </a:t>
            </a:r>
            <a:r>
              <a:rPr lang="de-DE" sz="2400" b="1" dirty="0" err="1"/>
              <a:t>consists</a:t>
            </a:r>
            <a:r>
              <a:rPr lang="de-DE" sz="2400" b="1" dirty="0"/>
              <a:t> of 2 </a:t>
            </a:r>
            <a:r>
              <a:rPr lang="de-DE" sz="2400" b="1" dirty="0" err="1"/>
              <a:t>parts</a:t>
            </a:r>
            <a:r>
              <a:rPr lang="de-DE" sz="2400" b="1" dirty="0"/>
              <a:t>:</a:t>
            </a:r>
          </a:p>
          <a:p>
            <a:endParaRPr lang="de-DE" sz="2400" b="1" dirty="0"/>
          </a:p>
          <a:p>
            <a:pPr marL="342900" indent="-342900">
              <a:buClr>
                <a:schemeClr val="bg1"/>
              </a:buClr>
              <a:buFont typeface="Wingdings" panose="05000000000000000000" pitchFamily="2" charset="2"/>
              <a:buChar char="Ø"/>
            </a:pPr>
            <a:r>
              <a:rPr lang="de-DE" sz="2400" b="1" dirty="0"/>
              <a:t>SP X.1: </a:t>
            </a:r>
            <a:r>
              <a:rPr lang="en-GB" sz="2400" dirty="0"/>
              <a:t>Characterizing the atomic and molecular properties of H and D in reactor-relevant detaching conditions (Magnum-PSI, PSI-2) using advanced (active) spectroscopy, as a benchmark for advanced CR models (EIRENE, YACORA)</a:t>
            </a:r>
            <a:endParaRPr lang="en-GB" sz="2400" b="1" dirty="0"/>
          </a:p>
          <a:p>
            <a:pPr marL="342900" indent="-342900">
              <a:buClr>
                <a:schemeClr val="bg1"/>
              </a:buClr>
              <a:buFont typeface="Wingdings" panose="05000000000000000000" pitchFamily="2" charset="2"/>
              <a:buChar char="Ø"/>
            </a:pPr>
            <a:r>
              <a:rPr lang="de-DE" sz="2400" b="1" dirty="0"/>
              <a:t>SP X.2: </a:t>
            </a:r>
            <a:r>
              <a:rPr lang="en-US" sz="2400" dirty="0"/>
              <a:t>Optimizing laser-based techniques for in-operando quantification of fuel content in PFCs and determination of their limit of detection in W</a:t>
            </a:r>
            <a:endParaRPr lang="en-US" sz="2400" b="1" dirty="0"/>
          </a:p>
        </p:txBody>
      </p:sp>
    </p:spTree>
    <p:extLst>
      <p:ext uri="{BB962C8B-B14F-4D97-AF65-F5344CB8AC3E}">
        <p14:creationId xmlns:p14="http://schemas.microsoft.com/office/powerpoint/2010/main" val="2666256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89AFF4-3763-6D23-3A94-F265E7F6F63E}"/>
              </a:ext>
            </a:extLst>
          </p:cNvPr>
          <p:cNvSpPr>
            <a:spLocks noGrp="1"/>
          </p:cNvSpPr>
          <p:nvPr>
            <p:ph type="title"/>
          </p:nvPr>
        </p:nvSpPr>
        <p:spPr/>
        <p:txBody>
          <a:bodyPr/>
          <a:lstStyle/>
          <a:p>
            <a:r>
              <a:rPr lang="de-DE" dirty="0"/>
              <a:t>PWIE </a:t>
            </a:r>
            <a:r>
              <a:rPr lang="de-DE" dirty="0" err="1"/>
              <a:t>Structure</a:t>
            </a:r>
            <a:r>
              <a:rPr lang="de-DE" dirty="0"/>
              <a:t> in 2026 and 2027</a:t>
            </a:r>
          </a:p>
        </p:txBody>
      </p:sp>
      <p:sp>
        <p:nvSpPr>
          <p:cNvPr id="5" name="Foliennummernplatzhalter 4">
            <a:extLst>
              <a:ext uri="{FF2B5EF4-FFF2-40B4-BE49-F238E27FC236}">
                <a16:creationId xmlns:a16="http://schemas.microsoft.com/office/drawing/2014/main" id="{4B401178-5B39-1535-1028-1FFC09E03A79}"/>
              </a:ext>
            </a:extLst>
          </p:cNvPr>
          <p:cNvSpPr>
            <a:spLocks noGrp="1"/>
          </p:cNvSpPr>
          <p:nvPr>
            <p:ph type="sldNum" sz="quarter" idx="12"/>
          </p:nvPr>
        </p:nvSpPr>
        <p:spPr/>
        <p:txBody>
          <a:bodyPr/>
          <a:lstStyle/>
          <a:p>
            <a:fld id="{6A6D9FA1-99C7-4910-8E32-B85D378B0060}" type="slidenum">
              <a:rPr lang="en-GB" smtClean="0">
                <a:solidFill>
                  <a:prstClr val="white"/>
                </a:solidFill>
              </a:rPr>
              <a:pPr/>
              <a:t>8</a:t>
            </a:fld>
            <a:endParaRPr lang="en-GB" dirty="0">
              <a:solidFill>
                <a:prstClr val="white"/>
              </a:solidFill>
            </a:endParaRPr>
          </a:p>
        </p:txBody>
      </p:sp>
      <p:graphicFrame>
        <p:nvGraphicFramePr>
          <p:cNvPr id="9" name="Tabelle 8">
            <a:extLst>
              <a:ext uri="{FF2B5EF4-FFF2-40B4-BE49-F238E27FC236}">
                <a16:creationId xmlns:a16="http://schemas.microsoft.com/office/drawing/2014/main" id="{360C7464-5019-2A68-8C0D-D0B3170FB0F2}"/>
              </a:ext>
            </a:extLst>
          </p:cNvPr>
          <p:cNvGraphicFramePr>
            <a:graphicFrameLocks noGrp="1"/>
          </p:cNvGraphicFramePr>
          <p:nvPr>
            <p:extLst>
              <p:ext uri="{D42A27DB-BD31-4B8C-83A1-F6EECF244321}">
                <p14:modId xmlns:p14="http://schemas.microsoft.com/office/powerpoint/2010/main" val="3537795585"/>
              </p:ext>
            </p:extLst>
          </p:nvPr>
        </p:nvGraphicFramePr>
        <p:xfrm>
          <a:off x="889475" y="1945640"/>
          <a:ext cx="10413050" cy="2966720"/>
        </p:xfrm>
        <a:graphic>
          <a:graphicData uri="http://schemas.openxmlformats.org/drawingml/2006/table">
            <a:tbl>
              <a:tblPr firstRow="1" bandRow="1">
                <a:tableStyleId>{5C22544A-7EE6-4342-B048-85BDC9FD1C3A}</a:tableStyleId>
              </a:tblPr>
              <a:tblGrid>
                <a:gridCol w="1029768">
                  <a:extLst>
                    <a:ext uri="{9D8B030D-6E8A-4147-A177-3AD203B41FA5}">
                      <a16:colId xmlns:a16="http://schemas.microsoft.com/office/drawing/2014/main" val="1769798352"/>
                    </a:ext>
                  </a:extLst>
                </a:gridCol>
                <a:gridCol w="7723981">
                  <a:extLst>
                    <a:ext uri="{9D8B030D-6E8A-4147-A177-3AD203B41FA5}">
                      <a16:colId xmlns:a16="http://schemas.microsoft.com/office/drawing/2014/main" val="1771484110"/>
                    </a:ext>
                  </a:extLst>
                </a:gridCol>
                <a:gridCol w="1659301">
                  <a:extLst>
                    <a:ext uri="{9D8B030D-6E8A-4147-A177-3AD203B41FA5}">
                      <a16:colId xmlns:a16="http://schemas.microsoft.com/office/drawing/2014/main" val="3720696198"/>
                    </a:ext>
                  </a:extLst>
                </a:gridCol>
              </a:tblGrid>
              <a:tr h="370840">
                <a:tc>
                  <a:txBody>
                    <a:bodyPr/>
                    <a:lstStyle/>
                    <a:p>
                      <a:pPr algn="ctr"/>
                      <a:r>
                        <a:rPr lang="de-DE" dirty="0"/>
                        <a:t>Project</a:t>
                      </a:r>
                    </a:p>
                  </a:txBody>
                  <a:tcPr/>
                </a:tc>
                <a:tc>
                  <a:txBody>
                    <a:bodyPr/>
                    <a:lstStyle/>
                    <a:p>
                      <a:r>
                        <a:rPr lang="de-DE" dirty="0"/>
                        <a:t>Titel</a:t>
                      </a:r>
                    </a:p>
                  </a:txBody>
                  <a:tcPr/>
                </a:tc>
                <a:tc>
                  <a:txBody>
                    <a:bodyPr/>
                    <a:lstStyle/>
                    <a:p>
                      <a:pPr algn="ctr"/>
                      <a:r>
                        <a:rPr lang="de-DE" dirty="0"/>
                        <a:t>Leader</a:t>
                      </a:r>
                    </a:p>
                  </a:txBody>
                  <a:tcPr/>
                </a:tc>
                <a:extLst>
                  <a:ext uri="{0D108BD9-81ED-4DB2-BD59-A6C34878D82A}">
                    <a16:rowId xmlns:a16="http://schemas.microsoft.com/office/drawing/2014/main" val="1294993003"/>
                  </a:ext>
                </a:extLst>
              </a:tr>
              <a:tr h="370840">
                <a:tc>
                  <a:txBody>
                    <a:bodyPr/>
                    <a:lstStyle/>
                    <a:p>
                      <a:pPr lvl="0" algn="ctr"/>
                      <a:r>
                        <a:rPr lang="de-DE" b="1" dirty="0"/>
                        <a:t>SP A</a:t>
                      </a:r>
                    </a:p>
                  </a:txBody>
                  <a:tcPr/>
                </a:tc>
                <a:tc>
                  <a:txBody>
                    <a:bodyPr/>
                    <a:lstStyle/>
                    <a:p>
                      <a:pPr algn="l"/>
                      <a:r>
                        <a:rPr lang="en-GB" sz="1400" b="1" dirty="0">
                          <a:effectLst/>
                          <a:latin typeface="Calibri" panose="020F0502020204030204" pitchFamily="34" charset="0"/>
                          <a:ea typeface="Calibri" panose="020F0502020204030204" pitchFamily="34" charset="0"/>
                          <a:cs typeface="Calibri" panose="020F0502020204030204" pitchFamily="34" charset="0"/>
                        </a:rPr>
                        <a:t>Particle and heat load studies in preparation of the exploitation of </a:t>
                      </a:r>
                      <a:r>
                        <a:rPr lang="en-GB" sz="1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ITER and a fusion power plant</a:t>
                      </a:r>
                      <a:endParaRPr lang="de-DE" dirty="0">
                        <a:solidFill>
                          <a:schemeClr val="tx1"/>
                        </a:solidFill>
                      </a:endParaRPr>
                    </a:p>
                  </a:txBody>
                  <a:tcPr/>
                </a:tc>
                <a:tc>
                  <a:txBody>
                    <a:bodyPr/>
                    <a:lstStyle/>
                    <a:p>
                      <a:pPr algn="ctr"/>
                      <a:r>
                        <a:rPr lang="de-DE" b="1" dirty="0"/>
                        <a:t>J.W. Coenen</a:t>
                      </a:r>
                    </a:p>
                  </a:txBody>
                  <a:tcPr/>
                </a:tc>
                <a:extLst>
                  <a:ext uri="{0D108BD9-81ED-4DB2-BD59-A6C34878D82A}">
                    <a16:rowId xmlns:a16="http://schemas.microsoft.com/office/drawing/2014/main" val="996719430"/>
                  </a:ext>
                </a:extLst>
              </a:tr>
              <a:tr h="370840">
                <a:tc>
                  <a:txBody>
                    <a:bodyPr/>
                    <a:lstStyle/>
                    <a:p>
                      <a:pPr algn="ctr"/>
                      <a:r>
                        <a:rPr lang="de-DE" b="1" dirty="0">
                          <a:solidFill>
                            <a:schemeClr val="tx1"/>
                          </a:solidFill>
                        </a:rPr>
                        <a:t>SP B</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350" b="1" kern="1200" dirty="0">
                          <a:solidFill>
                            <a:schemeClr val="tx1"/>
                          </a:solidFill>
                          <a:effectLst/>
                          <a:latin typeface="+mn-lt"/>
                          <a:ea typeface="+mn-ea"/>
                          <a:cs typeface="+mn-cs"/>
                        </a:rPr>
                        <a:t>Experiments on erosion, deposition, and material migration</a:t>
                      </a:r>
                      <a:endParaRPr lang="de-DE" sz="1350" kern="1200" dirty="0">
                        <a:solidFill>
                          <a:schemeClr val="tx1"/>
                        </a:solidFill>
                        <a:effectLst/>
                        <a:latin typeface="+mn-lt"/>
                        <a:ea typeface="+mn-ea"/>
                        <a:cs typeface="+mn-cs"/>
                      </a:endParaRPr>
                    </a:p>
                  </a:txBody>
                  <a:tcPr/>
                </a:tc>
                <a:tc>
                  <a:txBody>
                    <a:bodyPr/>
                    <a:lstStyle/>
                    <a:p>
                      <a:pPr algn="ctr"/>
                      <a:r>
                        <a:rPr lang="de-DE" b="1" dirty="0">
                          <a:solidFill>
                            <a:schemeClr val="tx1"/>
                          </a:solidFill>
                        </a:rPr>
                        <a:t>A. Hakola</a:t>
                      </a:r>
                    </a:p>
                  </a:txBody>
                  <a:tcPr/>
                </a:tc>
                <a:extLst>
                  <a:ext uri="{0D108BD9-81ED-4DB2-BD59-A6C34878D82A}">
                    <a16:rowId xmlns:a16="http://schemas.microsoft.com/office/drawing/2014/main" val="1438891588"/>
                  </a:ext>
                </a:extLst>
              </a:tr>
              <a:tr h="370840">
                <a:tc>
                  <a:txBody>
                    <a:bodyPr/>
                    <a:lstStyle/>
                    <a:p>
                      <a:pPr algn="ctr"/>
                      <a:r>
                        <a:rPr lang="de-DE" b="1" dirty="0"/>
                        <a:t>SP C</a:t>
                      </a:r>
                    </a:p>
                  </a:txBody>
                  <a:tcPr/>
                </a:tc>
                <a:tc>
                  <a:txBody>
                    <a:bodyPr/>
                    <a:lstStyle/>
                    <a:p>
                      <a:pPr algn="l"/>
                      <a:r>
                        <a:rPr lang="en-GB" sz="1350" b="1" kern="1200" dirty="0">
                          <a:solidFill>
                            <a:schemeClr val="dk1"/>
                          </a:solidFill>
                          <a:effectLst/>
                          <a:latin typeface="+mn-lt"/>
                          <a:ea typeface="+mn-ea"/>
                          <a:cs typeface="+mn-cs"/>
                        </a:rPr>
                        <a:t>Fuel retention and release</a:t>
                      </a:r>
                      <a:endParaRPr lang="de-DE" dirty="0"/>
                    </a:p>
                  </a:txBody>
                  <a:tcPr/>
                </a:tc>
                <a:tc>
                  <a:txBody>
                    <a:bodyPr/>
                    <a:lstStyle/>
                    <a:p>
                      <a:pPr algn="ctr"/>
                      <a:r>
                        <a:rPr lang="de-DE" b="1" dirty="0"/>
                        <a:t>K. Schmid</a:t>
                      </a:r>
                    </a:p>
                  </a:txBody>
                  <a:tcPr/>
                </a:tc>
                <a:extLst>
                  <a:ext uri="{0D108BD9-81ED-4DB2-BD59-A6C34878D82A}">
                    <a16:rowId xmlns:a16="http://schemas.microsoft.com/office/drawing/2014/main" val="2677603992"/>
                  </a:ext>
                </a:extLst>
              </a:tr>
              <a:tr h="370840">
                <a:tc>
                  <a:txBody>
                    <a:bodyPr/>
                    <a:lstStyle/>
                    <a:p>
                      <a:pPr algn="ctr"/>
                      <a:r>
                        <a:rPr lang="de-DE" b="1" dirty="0"/>
                        <a:t>SP D</a:t>
                      </a:r>
                    </a:p>
                  </a:txBody>
                  <a:tcPr/>
                </a:tc>
                <a:tc>
                  <a:txBody>
                    <a:bodyPr/>
                    <a:lstStyle/>
                    <a:p>
                      <a:pPr algn="l"/>
                      <a:r>
                        <a:rPr lang="en-GB" sz="1350" b="1" kern="1200" dirty="0">
                          <a:solidFill>
                            <a:schemeClr val="dk1"/>
                          </a:solidFill>
                          <a:effectLst/>
                          <a:latin typeface="+mn-lt"/>
                          <a:ea typeface="+mn-ea"/>
                          <a:cs typeface="+mn-cs"/>
                        </a:rPr>
                        <a:t>Plasma-edge and plasma-wall interaction modelling</a:t>
                      </a:r>
                      <a:endParaRPr lang="de-DE" dirty="0"/>
                    </a:p>
                  </a:txBody>
                  <a:tcPr/>
                </a:tc>
                <a:tc>
                  <a:txBody>
                    <a:bodyPr/>
                    <a:lstStyle/>
                    <a:p>
                      <a:pPr algn="ctr"/>
                      <a:r>
                        <a:rPr lang="de-DE" b="1" dirty="0"/>
                        <a:t>A. Kirschner</a:t>
                      </a:r>
                    </a:p>
                  </a:txBody>
                  <a:tcPr/>
                </a:tc>
                <a:extLst>
                  <a:ext uri="{0D108BD9-81ED-4DB2-BD59-A6C34878D82A}">
                    <a16:rowId xmlns:a16="http://schemas.microsoft.com/office/drawing/2014/main" val="3674697206"/>
                  </a:ext>
                </a:extLst>
              </a:tr>
              <a:tr h="370840">
                <a:tc>
                  <a:txBody>
                    <a:bodyPr/>
                    <a:lstStyle/>
                    <a:p>
                      <a:pPr algn="ctr"/>
                      <a:r>
                        <a:rPr lang="de-DE" b="1" dirty="0"/>
                        <a:t>SP E</a:t>
                      </a:r>
                    </a:p>
                  </a:txBody>
                  <a:tcPr/>
                </a:tc>
                <a:tc>
                  <a:txBody>
                    <a:bodyPr/>
                    <a:lstStyle/>
                    <a:p>
                      <a:pPr algn="l"/>
                      <a:r>
                        <a:rPr lang="en-GB" sz="1350" b="1" kern="1200" dirty="0">
                          <a:solidFill>
                            <a:schemeClr val="dk1"/>
                          </a:solidFill>
                          <a:effectLst/>
                          <a:latin typeface="+mn-lt"/>
                          <a:ea typeface="+mn-ea"/>
                          <a:cs typeface="+mn-cs"/>
                        </a:rPr>
                        <a:t>JET post-mortem analysis, LIBS and associated interpretation</a:t>
                      </a:r>
                      <a:endParaRPr lang="de-DE" dirty="0"/>
                    </a:p>
                  </a:txBody>
                  <a:tcPr/>
                </a:tc>
                <a:tc>
                  <a:txBody>
                    <a:bodyPr/>
                    <a:lstStyle/>
                    <a:p>
                      <a:pPr algn="ctr"/>
                      <a:r>
                        <a:rPr lang="de-DE" b="1" dirty="0"/>
                        <a:t>J. </a:t>
                      </a:r>
                      <a:r>
                        <a:rPr lang="de-DE" b="1" dirty="0" err="1"/>
                        <a:t>Likonen</a:t>
                      </a:r>
                      <a:endParaRPr lang="de-DE" b="1" dirty="0"/>
                    </a:p>
                  </a:txBody>
                  <a:tcPr/>
                </a:tc>
                <a:extLst>
                  <a:ext uri="{0D108BD9-81ED-4DB2-BD59-A6C34878D82A}">
                    <a16:rowId xmlns:a16="http://schemas.microsoft.com/office/drawing/2014/main" val="752524748"/>
                  </a:ext>
                </a:extLst>
              </a:tr>
              <a:tr h="370840">
                <a:tc>
                  <a:txBody>
                    <a:bodyPr/>
                    <a:lstStyle/>
                    <a:p>
                      <a:pPr algn="ctr"/>
                      <a:r>
                        <a:rPr lang="de-DE" b="1" dirty="0"/>
                        <a:t>SP F</a:t>
                      </a:r>
                    </a:p>
                  </a:txBody>
                  <a:tcPr/>
                </a:tc>
                <a:tc>
                  <a:txBody>
                    <a:bodyPr/>
                    <a:lstStyle/>
                    <a:p>
                      <a:pPr algn="l"/>
                      <a:r>
                        <a:rPr lang="en-GB" sz="1350" b="1" kern="1200" dirty="0">
                          <a:solidFill>
                            <a:schemeClr val="dk1"/>
                          </a:solidFill>
                          <a:effectLst/>
                          <a:latin typeface="+mn-lt"/>
                          <a:ea typeface="+mn-ea"/>
                          <a:cs typeface="+mn-cs"/>
                        </a:rPr>
                        <a:t>Wall conditioning and boronization physics</a:t>
                      </a:r>
                      <a:endParaRPr lang="de-DE" dirty="0"/>
                    </a:p>
                  </a:txBody>
                  <a:tcPr/>
                </a:tc>
                <a:tc>
                  <a:txBody>
                    <a:bodyPr/>
                    <a:lstStyle/>
                    <a:p>
                      <a:pPr algn="ctr"/>
                      <a:r>
                        <a:rPr lang="de-DE" b="1" dirty="0"/>
                        <a:t>A. </a:t>
                      </a:r>
                      <a:r>
                        <a:rPr lang="de-DE" b="1" dirty="0" err="1"/>
                        <a:t>Goriaev</a:t>
                      </a:r>
                      <a:endParaRPr lang="de-DE" b="1" dirty="0"/>
                    </a:p>
                  </a:txBody>
                  <a:tcPr/>
                </a:tc>
                <a:extLst>
                  <a:ext uri="{0D108BD9-81ED-4DB2-BD59-A6C34878D82A}">
                    <a16:rowId xmlns:a16="http://schemas.microsoft.com/office/drawing/2014/main" val="2368597956"/>
                  </a:ext>
                </a:extLst>
              </a:tr>
              <a:tr h="370840">
                <a:tc>
                  <a:txBody>
                    <a:bodyPr/>
                    <a:lstStyle/>
                    <a:p>
                      <a:pPr algn="ctr"/>
                      <a:r>
                        <a:rPr lang="de-DE" b="1" dirty="0">
                          <a:solidFill>
                            <a:srgbClr val="00B050"/>
                          </a:solidFill>
                        </a:rPr>
                        <a:t>SP X</a:t>
                      </a:r>
                    </a:p>
                  </a:txBody>
                  <a:tcPr/>
                </a:tc>
                <a:tc>
                  <a:txBody>
                    <a:bodyPr/>
                    <a:lstStyle/>
                    <a:p>
                      <a:pPr algn="l"/>
                      <a:r>
                        <a:rPr lang="en-GB" sz="1350" b="1" kern="1200" dirty="0">
                          <a:solidFill>
                            <a:srgbClr val="00B050"/>
                          </a:solidFill>
                          <a:effectLst/>
                          <a:latin typeface="+mn-lt"/>
                          <a:ea typeface="+mn-ea"/>
                          <a:cs typeface="+mn-cs"/>
                        </a:rPr>
                        <a:t>Plasma characterization and laser-based diagnostic development</a:t>
                      </a:r>
                      <a:endParaRPr lang="de-DE" dirty="0">
                        <a:solidFill>
                          <a:srgbClr val="00B050"/>
                        </a:solidFill>
                      </a:endParaRPr>
                    </a:p>
                  </a:txBody>
                  <a:tcPr/>
                </a:tc>
                <a:tc>
                  <a:txBody>
                    <a:bodyPr/>
                    <a:lstStyle/>
                    <a:p>
                      <a:pPr algn="ctr"/>
                      <a:r>
                        <a:rPr lang="de-DE" b="1" dirty="0">
                          <a:solidFill>
                            <a:srgbClr val="00B050"/>
                          </a:solidFill>
                        </a:rPr>
                        <a:t>I. Classen</a:t>
                      </a:r>
                    </a:p>
                  </a:txBody>
                  <a:tcPr/>
                </a:tc>
                <a:extLst>
                  <a:ext uri="{0D108BD9-81ED-4DB2-BD59-A6C34878D82A}">
                    <a16:rowId xmlns:a16="http://schemas.microsoft.com/office/drawing/2014/main" val="2412069157"/>
                  </a:ext>
                </a:extLst>
              </a:tr>
            </a:tbl>
          </a:graphicData>
        </a:graphic>
      </p:graphicFrame>
      <p:sp>
        <p:nvSpPr>
          <p:cNvPr id="11" name="Textfeld 10">
            <a:extLst>
              <a:ext uri="{FF2B5EF4-FFF2-40B4-BE49-F238E27FC236}">
                <a16:creationId xmlns:a16="http://schemas.microsoft.com/office/drawing/2014/main" id="{D2B4EDFE-87C9-82AE-E929-0694AACFD9C4}"/>
              </a:ext>
            </a:extLst>
          </p:cNvPr>
          <p:cNvSpPr txBox="1"/>
          <p:nvPr/>
        </p:nvSpPr>
        <p:spPr>
          <a:xfrm>
            <a:off x="1059679" y="1072497"/>
            <a:ext cx="4785644" cy="646331"/>
          </a:xfrm>
          <a:prstGeom prst="rect">
            <a:avLst/>
          </a:prstGeom>
          <a:noFill/>
        </p:spPr>
        <p:txBody>
          <a:bodyPr wrap="square" rtlCol="0">
            <a:spAutoFit/>
          </a:bodyPr>
          <a:lstStyle/>
          <a:p>
            <a:pPr algn="l"/>
            <a:r>
              <a:rPr lang="de-DE" b="1" dirty="0"/>
              <a:t>Project Leader: S. Brezinsek		</a:t>
            </a:r>
          </a:p>
          <a:p>
            <a:pPr algn="l"/>
            <a:r>
              <a:rPr lang="de-DE" b="1" dirty="0"/>
              <a:t>Deputy Leader: D. Douai</a:t>
            </a:r>
          </a:p>
        </p:txBody>
      </p:sp>
      <p:sp>
        <p:nvSpPr>
          <p:cNvPr id="12" name="Textfeld 11">
            <a:extLst>
              <a:ext uri="{FF2B5EF4-FFF2-40B4-BE49-F238E27FC236}">
                <a16:creationId xmlns:a16="http://schemas.microsoft.com/office/drawing/2014/main" id="{61387BED-DD80-8130-C0FF-B7289E0CAFF7}"/>
              </a:ext>
            </a:extLst>
          </p:cNvPr>
          <p:cNvSpPr txBox="1"/>
          <p:nvPr/>
        </p:nvSpPr>
        <p:spPr>
          <a:xfrm>
            <a:off x="7548785" y="1072497"/>
            <a:ext cx="3073637" cy="369332"/>
          </a:xfrm>
          <a:prstGeom prst="rect">
            <a:avLst/>
          </a:prstGeom>
          <a:noFill/>
        </p:spPr>
        <p:txBody>
          <a:bodyPr wrap="square" rtlCol="0">
            <a:spAutoFit/>
          </a:bodyPr>
          <a:lstStyle/>
          <a:p>
            <a:pPr algn="l"/>
            <a:r>
              <a:rPr lang="de-DE" b="1" dirty="0"/>
              <a:t>PSO: D. Alyassin / NN</a:t>
            </a:r>
          </a:p>
        </p:txBody>
      </p:sp>
      <p:sp>
        <p:nvSpPr>
          <p:cNvPr id="13" name="Textfeld 12">
            <a:extLst>
              <a:ext uri="{FF2B5EF4-FFF2-40B4-BE49-F238E27FC236}">
                <a16:creationId xmlns:a16="http://schemas.microsoft.com/office/drawing/2014/main" id="{3EF114E4-E5A5-22FD-4FBB-016E3F15ED40}"/>
              </a:ext>
            </a:extLst>
          </p:cNvPr>
          <p:cNvSpPr txBox="1"/>
          <p:nvPr/>
        </p:nvSpPr>
        <p:spPr>
          <a:xfrm>
            <a:off x="2266057" y="5416171"/>
            <a:ext cx="6762557" cy="584775"/>
          </a:xfrm>
          <a:prstGeom prst="rect">
            <a:avLst/>
          </a:prstGeom>
          <a:noFill/>
        </p:spPr>
        <p:txBody>
          <a:bodyPr wrap="none" rtlCol="0">
            <a:spAutoFit/>
          </a:bodyPr>
          <a:lstStyle/>
          <a:p>
            <a:pPr algn="ctr"/>
            <a:r>
              <a:rPr lang="de-DE" sz="1600" b="1" dirty="0"/>
              <a:t>In </a:t>
            </a:r>
            <a:r>
              <a:rPr lang="de-DE" sz="1600" b="1" dirty="0" err="1"/>
              <a:t>general</a:t>
            </a:r>
            <a:r>
              <a:rPr lang="de-DE" sz="1600" b="1" dirty="0"/>
              <a:t>: Tasks and </a:t>
            </a:r>
            <a:r>
              <a:rPr lang="de-DE" sz="1600" b="1" dirty="0" err="1"/>
              <a:t>Deliverables</a:t>
            </a:r>
            <a:r>
              <a:rPr lang="de-DE" sz="1600" b="1" dirty="0"/>
              <a:t> </a:t>
            </a:r>
            <a:r>
              <a:rPr lang="de-DE" sz="1600" b="1" dirty="0" err="1"/>
              <a:t>are</a:t>
            </a:r>
            <a:r>
              <a:rPr lang="de-DE" sz="1600" b="1" dirty="0"/>
              <a:t> </a:t>
            </a:r>
            <a:r>
              <a:rPr lang="de-DE" sz="1600" b="1" dirty="0" err="1"/>
              <a:t>prepared</a:t>
            </a:r>
            <a:r>
              <a:rPr lang="de-DE" sz="1600" b="1" dirty="0"/>
              <a:t> </a:t>
            </a:r>
            <a:r>
              <a:rPr lang="de-DE" sz="1600" b="1" dirty="0" err="1"/>
              <a:t>for</a:t>
            </a:r>
            <a:r>
              <a:rPr lang="de-DE" sz="1600" b="1" dirty="0"/>
              <a:t> 2026 and 2027</a:t>
            </a:r>
          </a:p>
          <a:p>
            <a:pPr algn="ctr"/>
            <a:r>
              <a:rPr lang="de-DE" sz="1600" b="1" dirty="0"/>
              <a:t>IMS </a:t>
            </a:r>
            <a:r>
              <a:rPr lang="de-DE" sz="1600" b="1" dirty="0" err="1"/>
              <a:t>entry</a:t>
            </a:r>
            <a:r>
              <a:rPr lang="de-DE" sz="1600" b="1" dirty="0"/>
              <a:t> of </a:t>
            </a:r>
            <a:r>
              <a:rPr lang="de-DE" sz="1600" b="1" dirty="0" err="1"/>
              <a:t>tasks</a:t>
            </a:r>
            <a:r>
              <a:rPr lang="de-DE" sz="1600" b="1" dirty="0"/>
              <a:t> and </a:t>
            </a:r>
            <a:r>
              <a:rPr lang="de-DE" sz="1600" b="1" dirty="0" err="1"/>
              <a:t>deliverables</a:t>
            </a:r>
            <a:r>
              <a:rPr lang="de-DE" sz="1600" b="1" dirty="0"/>
              <a:t> </a:t>
            </a:r>
            <a:r>
              <a:rPr lang="de-DE" sz="1600" b="1" dirty="0" err="1"/>
              <a:t>shall</a:t>
            </a:r>
            <a:r>
              <a:rPr lang="de-DE" sz="1600" b="1" dirty="0"/>
              <a:t> </a:t>
            </a:r>
            <a:r>
              <a:rPr lang="de-DE" sz="1600" b="1" dirty="0" err="1"/>
              <a:t>be</a:t>
            </a:r>
            <a:r>
              <a:rPr lang="de-DE" sz="1600" b="1" dirty="0"/>
              <a:t> </a:t>
            </a:r>
            <a:r>
              <a:rPr lang="de-DE" sz="1600" b="1" dirty="0" err="1"/>
              <a:t>completed</a:t>
            </a:r>
            <a:r>
              <a:rPr lang="de-DE" sz="1600" b="1" dirty="0"/>
              <a:t> </a:t>
            </a:r>
            <a:r>
              <a:rPr lang="de-DE" sz="1600" b="1" dirty="0" err="1"/>
              <a:t>by</a:t>
            </a:r>
            <a:r>
              <a:rPr lang="de-DE" sz="1600" b="1" dirty="0"/>
              <a:t> </a:t>
            </a:r>
            <a:r>
              <a:rPr lang="de-DE" sz="1600" b="1" dirty="0" err="1"/>
              <a:t>first</a:t>
            </a:r>
            <a:r>
              <a:rPr lang="de-DE" sz="1600" b="1" dirty="0"/>
              <a:t> </a:t>
            </a:r>
            <a:r>
              <a:rPr lang="de-DE" sz="1600" b="1" dirty="0" err="1"/>
              <a:t>week</a:t>
            </a:r>
            <a:r>
              <a:rPr lang="de-DE" sz="1600" b="1" dirty="0"/>
              <a:t> of March </a:t>
            </a:r>
          </a:p>
        </p:txBody>
      </p:sp>
    </p:spTree>
    <p:extLst>
      <p:ext uri="{BB962C8B-B14F-4D97-AF65-F5344CB8AC3E}">
        <p14:creationId xmlns:p14="http://schemas.microsoft.com/office/powerpoint/2010/main" val="628529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9508DF-49C0-AFEA-37F6-38E326FCEA17}"/>
              </a:ext>
            </a:extLst>
          </p:cNvPr>
          <p:cNvSpPr>
            <a:spLocks noGrp="1"/>
          </p:cNvSpPr>
          <p:nvPr>
            <p:ph type="title"/>
          </p:nvPr>
        </p:nvSpPr>
        <p:spPr/>
        <p:txBody>
          <a:bodyPr/>
          <a:lstStyle/>
          <a:p>
            <a:r>
              <a:rPr lang="de-DE" dirty="0"/>
              <a:t>2026 Tasks SP X.1</a:t>
            </a:r>
          </a:p>
        </p:txBody>
      </p:sp>
      <p:sp>
        <p:nvSpPr>
          <p:cNvPr id="3" name="Inhaltsplatzhalter 2">
            <a:extLst>
              <a:ext uri="{FF2B5EF4-FFF2-40B4-BE49-F238E27FC236}">
                <a16:creationId xmlns:a16="http://schemas.microsoft.com/office/drawing/2014/main" id="{D784E399-C5DD-C820-41DA-76660A6765FD}"/>
              </a:ext>
            </a:extLst>
          </p:cNvPr>
          <p:cNvSpPr>
            <a:spLocks noGrp="1"/>
          </p:cNvSpPr>
          <p:nvPr>
            <p:ph idx="1"/>
          </p:nvPr>
        </p:nvSpPr>
        <p:spPr>
          <a:xfrm>
            <a:off x="627017" y="1629192"/>
            <a:ext cx="11103024" cy="3761414"/>
          </a:xfrm>
        </p:spPr>
        <p:txBody>
          <a:bodyPr/>
          <a:lstStyle/>
          <a:p>
            <a:pPr marL="0" indent="0">
              <a:buNone/>
            </a:pPr>
            <a:r>
              <a:rPr lang="en-US" b="1" dirty="0"/>
              <a:t>Tasks to be performed [2026]:</a:t>
            </a:r>
            <a:endParaRPr lang="en-US" dirty="0"/>
          </a:p>
          <a:p>
            <a:pPr lvl="0"/>
            <a:r>
              <a:rPr lang="en-US" dirty="0"/>
              <a:t>Implement further diagnostics on linear devices to provide data on atomic and molecular processes in detaching H and D plasmas (DIFFER, FZJ)</a:t>
            </a:r>
          </a:p>
          <a:p>
            <a:pPr lvl="0"/>
            <a:r>
              <a:rPr lang="en-US" dirty="0"/>
              <a:t>Initial reaction kinetics analysis of the PSI-2 VIS HRES measurements, in particular, isolation of the effect of molecular ions. VUV HRES measurements of the H-atoms Ly-lines in PSI-2, initial evaluation on the possibility to isolate different components in VUV spectra (FZJ)</a:t>
            </a:r>
          </a:p>
          <a:p>
            <a:pPr lvl="0"/>
            <a:r>
              <a:rPr lang="en-US" dirty="0"/>
              <a:t>Interpretation of measurements using CR models (</a:t>
            </a:r>
            <a:r>
              <a:rPr lang="en-US" dirty="0" err="1"/>
              <a:t>Yacora</a:t>
            </a:r>
            <a:r>
              <a:rPr lang="en-US" dirty="0"/>
              <a:t>) and EIRENE (MPG, FZJ)</a:t>
            </a:r>
          </a:p>
        </p:txBody>
      </p:sp>
      <p:sp>
        <p:nvSpPr>
          <p:cNvPr id="4" name="Foliennummernplatzhalter 3">
            <a:extLst>
              <a:ext uri="{FF2B5EF4-FFF2-40B4-BE49-F238E27FC236}">
                <a16:creationId xmlns:a16="http://schemas.microsoft.com/office/drawing/2014/main" id="{4248279C-1801-2AD7-CAAE-C6A51755B3C5}"/>
              </a:ext>
            </a:extLst>
          </p:cNvPr>
          <p:cNvSpPr>
            <a:spLocks noGrp="1"/>
          </p:cNvSpPr>
          <p:nvPr>
            <p:ph type="sldNum" sz="quarter" idx="12"/>
          </p:nvPr>
        </p:nvSpPr>
        <p:spPr/>
        <p:txBody>
          <a:bodyPr/>
          <a:lstStyle/>
          <a:p>
            <a:fld id="{6A6D9FA1-99C7-4910-8E32-B85D378B0060}" type="slidenum">
              <a:rPr lang="en-GB" smtClean="0">
                <a:solidFill>
                  <a:prstClr val="white"/>
                </a:solidFill>
              </a:rPr>
              <a:pPr/>
              <a:t>9</a:t>
            </a:fld>
            <a:endParaRPr lang="en-GB" dirty="0">
              <a:solidFill>
                <a:prstClr val="white"/>
              </a:solidFill>
            </a:endParaRPr>
          </a:p>
        </p:txBody>
      </p:sp>
    </p:spTree>
    <p:extLst>
      <p:ext uri="{BB962C8B-B14F-4D97-AF65-F5344CB8AC3E}">
        <p14:creationId xmlns:p14="http://schemas.microsoft.com/office/powerpoint/2010/main" val="4287362030"/>
      </p:ext>
    </p:extLst>
  </p:cSld>
  <p:clrMapOvr>
    <a:masterClrMapping/>
  </p:clrMapOvr>
</p:sld>
</file>

<file path=ppt/theme/theme1.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sz="2800" b="1" dirty="0" smtClean="0"/>
        </a:defPPr>
      </a:lstStyle>
    </a:txDef>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majorFont>
    <a:minorFont>
      <a:latin typeface="Calibri"/>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majorFont>
    <a:minorFont>
      <a:latin typeface="Calibri"/>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majorFont>
    <a:minorFont>
      <a:latin typeface="Calibri"/>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C5E97A0C0FEBC408E67B127B9678D93" ma:contentTypeVersion="16" ma:contentTypeDescription="Create a new document." ma:contentTypeScope="" ma:versionID="1d2a0d8c6deb6b6d65149e488cbe144b">
  <xsd:schema xmlns:xsd="http://www.w3.org/2001/XMLSchema" xmlns:xs="http://www.w3.org/2001/XMLSchema" xmlns:p="http://schemas.microsoft.com/office/2006/metadata/properties" xmlns:ns2="cbbfa1f3-60c2-42de-b5b6-3ee8cb87d964" xmlns:ns3="e5ba6352-0726-4226-96e7-82f7f1c59ac0" targetNamespace="http://schemas.microsoft.com/office/2006/metadata/properties" ma:root="true" ma:fieldsID="0760925279f4376d2d8626e0085fb012" ns2:_="" ns3:_="">
    <xsd:import namespace="cbbfa1f3-60c2-42de-b5b6-3ee8cb87d964"/>
    <xsd:import namespace="e5ba6352-0726-4226-96e7-82f7f1c59ac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Dateofreleas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DateTake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bfa1f3-60c2-42de-b5b6-3ee8cb87d9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Dateofrelease" ma:index="14" nillable="true" ma:displayName="Date of release" ma:format="Dropdown" ma:internalName="Dateofrelease">
      <xsd:simpleType>
        <xsd:restriction base="dms:Text">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1e10cb2-14f7-4eda-9ec0-27c7232f3f48"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5ba6352-0726-4226-96e7-82f7f1c59ac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a5fc3690-ba4d-4b93-9ca3-ace776e65a5b}" ma:internalName="TaxCatchAll" ma:showField="CatchAllData" ma:web="e5ba6352-0726-4226-96e7-82f7f1c59a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5ba6352-0726-4226-96e7-82f7f1c59ac0" xsi:nil="true"/>
    <Dateofrelease xmlns="cbbfa1f3-60c2-42de-b5b6-3ee8cb87d964" xsi:nil="true"/>
    <lcf76f155ced4ddcb4097134ff3c332f xmlns="cbbfa1f3-60c2-42de-b5b6-3ee8cb87d96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620B528-A52D-4A7D-BA72-76895AB575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bfa1f3-60c2-42de-b5b6-3ee8cb87d964"/>
    <ds:schemaRef ds:uri="e5ba6352-0726-4226-96e7-82f7f1c59a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1581EFF-75CA-400B-8B14-07B3BB5FE4A6}">
  <ds:schemaRefs>
    <ds:schemaRef ds:uri="http://schemas.microsoft.com/office/2006/metadata/properties"/>
    <ds:schemaRef ds:uri="http://schemas.microsoft.com/office/infopath/2007/PartnerControls"/>
    <ds:schemaRef ds:uri="e5ba6352-0726-4226-96e7-82f7f1c59ac0"/>
    <ds:schemaRef ds:uri="cbbfa1f3-60c2-42de-b5b6-3ee8cb87d964"/>
  </ds:schemaRefs>
</ds:datastoreItem>
</file>

<file path=customXml/itemProps3.xml><?xml version="1.0" encoding="utf-8"?>
<ds:datastoreItem xmlns:ds="http://schemas.openxmlformats.org/officeDocument/2006/customXml" ds:itemID="{329BB5A6-9C9C-4509-BBBE-0C2B5904D09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676</TotalTime>
  <Words>3501</Words>
  <Application>Microsoft Office PowerPoint</Application>
  <PresentationFormat>Widescreen</PresentationFormat>
  <Paragraphs>320</Paragraphs>
  <Slides>24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Aptos</vt:lpstr>
      <vt:lpstr>Arial</vt:lpstr>
      <vt:lpstr>Calibri</vt:lpstr>
      <vt:lpstr>Symbol</vt:lpstr>
      <vt:lpstr>Wingdings</vt:lpstr>
      <vt:lpstr>EUROfusion.1line_5_3_2019</vt:lpstr>
      <vt:lpstr>2025 Final Summary / 2026 Plans Subproject: SP X</vt:lpstr>
      <vt:lpstr>2025 Final Summary of SP X</vt:lpstr>
      <vt:lpstr>Status 2025 Tasks and Deliverables SP X.1</vt:lpstr>
      <vt:lpstr>Highlight SP X.1 Active and passive spectroscopy as input for modelling</vt:lpstr>
      <vt:lpstr>Status of 2025 Tasks and Deliverables SP X.2</vt:lpstr>
      <vt:lpstr>Highlight SP X.2 Comparing laser-techniques to NRA</vt:lpstr>
      <vt:lpstr>2026 Plans of SP X</vt:lpstr>
      <vt:lpstr>PWIE Structure in 2026 and 2027</vt:lpstr>
      <vt:lpstr>2026 Tasks SP X.1</vt:lpstr>
      <vt:lpstr>D001</vt:lpstr>
      <vt:lpstr>D002</vt:lpstr>
      <vt:lpstr>D003</vt:lpstr>
      <vt:lpstr>2026 Tasks SP X.2</vt:lpstr>
      <vt:lpstr>D001</vt:lpstr>
      <vt:lpstr>D002</vt:lpstr>
      <vt:lpstr>D003</vt:lpstr>
      <vt:lpstr>D004</vt:lpstr>
      <vt:lpstr>D005</vt:lpstr>
      <vt:lpstr>D006</vt:lpstr>
      <vt:lpstr>D007</vt:lpstr>
      <vt:lpstr>PowerPoint Presentation</vt:lpstr>
      <vt:lpstr>D009</vt:lpstr>
      <vt:lpstr>ENEA: No deliverable in 2026 (only 2027)</vt:lpstr>
      <vt:lpstr>2027 Deliverables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Fabio Vinagre</dc:creator>
  <cp:lastModifiedBy>Ivo Classen</cp:lastModifiedBy>
  <cp:revision>124</cp:revision>
  <dcterms:created xsi:type="dcterms:W3CDTF">2023-11-15T09:40:03Z</dcterms:created>
  <dcterms:modified xsi:type="dcterms:W3CDTF">2026-02-25T19:59:29Z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0x0101006C5E97A0C0FEBC408E67B127B9678D93</vt:lpwstr>
  </property>
</Properties>
</file>