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7.jpg" ContentType="image/jpg"/>
  <Override PartName="/ppt/media/image49.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5" r:id="rId2"/>
    <p:sldMasterId id="2147483680" r:id="rId3"/>
    <p:sldMasterId id="2147483689" r:id="rId4"/>
    <p:sldMasterId id="2147483695" r:id="rId5"/>
    <p:sldMasterId id="2147483700" r:id="rId6"/>
  </p:sldMasterIdLst>
  <p:notesMasterIdLst>
    <p:notesMasterId r:id="rId50"/>
  </p:notesMasterIdLst>
  <p:sldIdLst>
    <p:sldId id="256" r:id="rId7"/>
    <p:sldId id="613" r:id="rId8"/>
    <p:sldId id="2247" r:id="rId9"/>
    <p:sldId id="551" r:id="rId10"/>
    <p:sldId id="621" r:id="rId11"/>
    <p:sldId id="2391" r:id="rId12"/>
    <p:sldId id="6047" r:id="rId13"/>
    <p:sldId id="2256" r:id="rId14"/>
    <p:sldId id="2257" r:id="rId15"/>
    <p:sldId id="2258" r:id="rId16"/>
    <p:sldId id="2259" r:id="rId17"/>
    <p:sldId id="2292" r:id="rId18"/>
    <p:sldId id="2297" r:id="rId19"/>
    <p:sldId id="2260" r:id="rId20"/>
    <p:sldId id="2261" r:id="rId21"/>
    <p:sldId id="2293" r:id="rId22"/>
    <p:sldId id="2298" r:id="rId23"/>
    <p:sldId id="313" r:id="rId24"/>
    <p:sldId id="314" r:id="rId25"/>
    <p:sldId id="259" r:id="rId26"/>
    <p:sldId id="6046" r:id="rId27"/>
    <p:sldId id="2390" r:id="rId28"/>
    <p:sldId id="2296" r:id="rId29"/>
    <p:sldId id="2400" r:id="rId30"/>
    <p:sldId id="865" r:id="rId31"/>
    <p:sldId id="2409" r:id="rId32"/>
    <p:sldId id="2410" r:id="rId33"/>
    <p:sldId id="966" r:id="rId34"/>
    <p:sldId id="965" r:id="rId35"/>
    <p:sldId id="2295" r:id="rId36"/>
    <p:sldId id="2300" r:id="rId37"/>
    <p:sldId id="6048" r:id="rId38"/>
    <p:sldId id="6049" r:id="rId39"/>
    <p:sldId id="614" r:id="rId40"/>
    <p:sldId id="612" r:id="rId41"/>
    <p:sldId id="616" r:id="rId42"/>
    <p:sldId id="2248" r:id="rId43"/>
    <p:sldId id="2253" r:id="rId44"/>
    <p:sldId id="2249" r:id="rId45"/>
    <p:sldId id="2252" r:id="rId46"/>
    <p:sldId id="2250" r:id="rId47"/>
    <p:sldId id="2251" r:id="rId48"/>
    <p:sldId id="61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34"/>
    <p:restoredTop sz="94849"/>
  </p:normalViewPr>
  <p:slideViewPr>
    <p:cSldViewPr snapToGrid="0">
      <p:cViewPr varScale="1">
        <p:scale>
          <a:sx n="107" d="100"/>
          <a:sy n="107" d="100"/>
        </p:scale>
        <p:origin x="192" y="2232"/>
      </p:cViewPr>
      <p:guideLst/>
    </p:cSldViewPr>
  </p:slideViewPr>
  <p:notesTextViewPr>
    <p:cViewPr>
      <p:scale>
        <a:sx n="1" d="1"/>
        <a:sy n="1" d="1"/>
      </p:scale>
      <p:origin x="0" y="0"/>
    </p:cViewPr>
  </p:notesTextViewPr>
  <p:sorterViewPr>
    <p:cViewPr>
      <p:scale>
        <a:sx n="188" d="100"/>
        <a:sy n="18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F662B-0D12-A649-B75A-82A2D0C270D6}" type="datetimeFigureOut">
              <a:rPr lang="de-DE" smtClean="0"/>
              <a:t>26.02.26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5CE09-B585-E143-9DDE-C9A191B86115}" type="slidenum">
              <a:rPr lang="de-DE" smtClean="0"/>
              <a:t>‹Nr.›</a:t>
            </a:fld>
            <a:endParaRPr lang="de-DE"/>
          </a:p>
        </p:txBody>
      </p:sp>
    </p:spTree>
    <p:extLst>
      <p:ext uri="{BB962C8B-B14F-4D97-AF65-F5344CB8AC3E}">
        <p14:creationId xmlns:p14="http://schemas.microsoft.com/office/powerpoint/2010/main" val="8551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3</a:t>
            </a:fld>
            <a:endParaRPr lang="en-GB" dirty="0"/>
          </a:p>
        </p:txBody>
      </p:sp>
    </p:spTree>
    <p:extLst>
      <p:ext uri="{BB962C8B-B14F-4D97-AF65-F5344CB8AC3E}">
        <p14:creationId xmlns:p14="http://schemas.microsoft.com/office/powerpoint/2010/main" val="40174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642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7AB1-7DA1-65B5-A9B6-CA7BBBFFD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71991-1379-A5F3-3336-BA1EDA0BE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6463F-CE93-41B4-BE52-BF89C4534C97}"/>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A2F1886D-AAFB-1DB1-AA8B-F6CDDA31FA21}"/>
              </a:ext>
            </a:extLst>
          </p:cNvPr>
          <p:cNvSpPr>
            <a:spLocks noGrp="1"/>
          </p:cNvSpPr>
          <p:nvPr>
            <p:ph type="sldNum" sz="quarter" idx="5"/>
          </p:nvPr>
        </p:nvSpPr>
        <p:spPr/>
        <p:txBody>
          <a:bodyPr/>
          <a:lstStyle/>
          <a:p>
            <a:pPr>
              <a:defRPr/>
            </a:pPr>
            <a:fld id="{D0FECCAF-BF8C-4B99-A080-DCE7FC334319}" type="slidenum">
              <a:rPr lang="de-DE" smtClean="0"/>
              <a:pPr>
                <a:defRPr/>
              </a:pPr>
              <a:t>28</a:t>
            </a:fld>
            <a:endParaRPr lang="de-DE"/>
          </a:p>
        </p:txBody>
      </p:sp>
    </p:spTree>
    <p:extLst>
      <p:ext uri="{BB962C8B-B14F-4D97-AF65-F5344CB8AC3E}">
        <p14:creationId xmlns:p14="http://schemas.microsoft.com/office/powerpoint/2010/main" val="227516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49B50-697A-57E8-7DD6-08FC2C10F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BD496-356D-C03D-B15B-857B7BA54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AA457-B7B4-C3E1-296D-56D4744B1571}"/>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0FF473CD-F1C0-E8B5-079B-F664CD013B2D}"/>
              </a:ext>
            </a:extLst>
          </p:cNvPr>
          <p:cNvSpPr>
            <a:spLocks noGrp="1"/>
          </p:cNvSpPr>
          <p:nvPr>
            <p:ph type="sldNum" sz="quarter" idx="5"/>
          </p:nvPr>
        </p:nvSpPr>
        <p:spPr/>
        <p:txBody>
          <a:bodyPr/>
          <a:lstStyle/>
          <a:p>
            <a:pPr>
              <a:defRPr/>
            </a:pPr>
            <a:fld id="{D0FECCAF-BF8C-4B99-A080-DCE7FC334319}" type="slidenum">
              <a:rPr lang="de-DE" smtClean="0"/>
              <a:pPr>
                <a:defRPr/>
              </a:pPr>
              <a:t>29</a:t>
            </a:fld>
            <a:endParaRPr lang="de-DE"/>
          </a:p>
        </p:txBody>
      </p:sp>
    </p:spTree>
    <p:extLst>
      <p:ext uri="{BB962C8B-B14F-4D97-AF65-F5344CB8AC3E}">
        <p14:creationId xmlns:p14="http://schemas.microsoft.com/office/powerpoint/2010/main" val="1028025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1DF4F63-47D5-49D9-AD2E-B9F3DB30645D}" type="datetime1">
              <a:rPr lang="en-US" smtClean="0"/>
              <a:t>2/26/26</a:t>
            </a:fld>
            <a:endParaRPr lang="en-US"/>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230209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014609A5-5279-4FD7-A053-33FAB47CDD5A}" type="datetime1">
              <a:rPr lang="en-US" smtClean="0"/>
              <a:t>2/26/26</a:t>
            </a:fld>
            <a:endParaRPr lang="en-US"/>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12" name="Tijdelijke aanduiding voor dianummer 5">
            <a:extLst>
              <a:ext uri="{FF2B5EF4-FFF2-40B4-BE49-F238E27FC236}">
                <a16:creationId xmlns:a16="http://schemas.microsoft.com/office/drawing/2014/main" id="{8F802402-6354-4277-ACE2-B6F3163C487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389582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141F9A38-DCCF-4E8A-8057-6502A2D6BFFB}" type="datetime1">
              <a:rPr lang="en-US" smtClean="0"/>
              <a:t>2/26/26</a:t>
            </a:fld>
            <a:endParaRPr lang="en-US"/>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10" name="Tijdelijke aanduiding voor dianummer 5">
            <a:extLst>
              <a:ext uri="{FF2B5EF4-FFF2-40B4-BE49-F238E27FC236}">
                <a16:creationId xmlns:a16="http://schemas.microsoft.com/office/drawing/2014/main" id="{90EC1D06-D0D6-43A4-9CEF-30FB79B34C4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30484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EF818171-22D0-4100-ADFF-41DE45A815E9}" type="datetime1">
              <a:rPr lang="en-US" smtClean="0"/>
              <a:t>2/26/26</a:t>
            </a:fld>
            <a:endParaRPr lang="en-US"/>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3" name="Rechthoek 2">
            <a:extLst>
              <a:ext uri="{FF2B5EF4-FFF2-40B4-BE49-F238E27FC236}">
                <a16:creationId xmlns:a16="http://schemas.microsoft.com/office/drawing/2014/main" id="{73A49957-3299-4F03-B241-99EC4585C3DA}"/>
              </a:ext>
            </a:extLst>
          </p:cNvPr>
          <p:cNvSpPr/>
          <p:nvPr/>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85BF142-D638-4EBB-AB36-3469E898835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1463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dirty="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B39BB9CE-62FF-45FF-A14B-CECC592FF812}" type="datetime1">
              <a:rPr lang="en-US" smtClean="0"/>
              <a:t>2/26/26</a:t>
            </a:fld>
            <a:endParaRPr lang="en-US"/>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25" name="Tijdelijke aanduiding voor dianummer 5">
            <a:extLst>
              <a:ext uri="{FF2B5EF4-FFF2-40B4-BE49-F238E27FC236}">
                <a16:creationId xmlns:a16="http://schemas.microsoft.com/office/drawing/2014/main" id="{A6643CE8-9E95-432D-AD84-B698824098FC}"/>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279501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en-US" noProof="0"/>
              <a:t>Click icon to add picture</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0EC84AEB-5CD0-4E12-A6BE-79679AC0FFF2}" type="datetime1">
              <a:rPr lang="en-US" smtClean="0"/>
              <a:t>2/26/26</a:t>
            </a:fld>
            <a:endParaRPr lang="en-US"/>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33" name="Tijdelijke aanduiding voor dianummer 5">
            <a:extLst>
              <a:ext uri="{FF2B5EF4-FFF2-40B4-BE49-F238E27FC236}">
                <a16:creationId xmlns:a16="http://schemas.microsoft.com/office/drawing/2014/main" id="{72D5D7E5-F68A-4E2B-96E6-5913C514974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14589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3824-5E6F-A98F-63BB-4DE4CD1999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4000C-5B4E-3EB1-7D1B-C83E99CBF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9A9FB7-6E0E-D115-4E00-87588A11C875}"/>
              </a:ext>
            </a:extLst>
          </p:cNvPr>
          <p:cNvSpPr>
            <a:spLocks noGrp="1"/>
          </p:cNvSpPr>
          <p:nvPr>
            <p:ph type="dt" sz="half" idx="10"/>
          </p:nvPr>
        </p:nvSpPr>
        <p:spPr/>
        <p:txBody>
          <a:bodyPr/>
          <a:lstStyle/>
          <a:p>
            <a:fld id="{D8811371-110F-42D8-A943-5F07DA56BCB0}" type="datetime1">
              <a:rPr lang="en-US" smtClean="0"/>
              <a:t>2/26/26</a:t>
            </a:fld>
            <a:endParaRPr lang="en-US"/>
          </a:p>
        </p:txBody>
      </p:sp>
      <p:sp>
        <p:nvSpPr>
          <p:cNvPr id="5" name="Footer Placeholder 4">
            <a:extLst>
              <a:ext uri="{FF2B5EF4-FFF2-40B4-BE49-F238E27FC236}">
                <a16:creationId xmlns:a16="http://schemas.microsoft.com/office/drawing/2014/main" id="{E324224F-B93D-2699-7F69-078834908BFF}"/>
              </a:ext>
            </a:extLst>
          </p:cNvPr>
          <p:cNvSpPr>
            <a:spLocks noGrp="1"/>
          </p:cNvSpPr>
          <p:nvPr>
            <p:ph type="ftr" sz="quarter" idx="11"/>
          </p:nvPr>
        </p:nvSpPr>
        <p:spPr/>
        <p:txBody>
          <a:bodyPr/>
          <a:lstStyle/>
          <a:p>
            <a:r>
              <a:rPr lang="en-US"/>
              <a:t>Thomas Morgan, Luigi Bana | W layer redeposition in Magnum-PSI | SPA Midterm update</a:t>
            </a:r>
          </a:p>
        </p:txBody>
      </p:sp>
      <p:sp>
        <p:nvSpPr>
          <p:cNvPr id="6" name="Slide Number Placeholder 5">
            <a:extLst>
              <a:ext uri="{FF2B5EF4-FFF2-40B4-BE49-F238E27FC236}">
                <a16:creationId xmlns:a16="http://schemas.microsoft.com/office/drawing/2014/main" id="{F0A1B104-1FFA-0733-4D17-2A3A0D999CB9}"/>
              </a:ext>
            </a:extLst>
          </p:cNvPr>
          <p:cNvSpPr>
            <a:spLocks noGrp="1"/>
          </p:cNvSpPr>
          <p:nvPr>
            <p:ph type="sldNum" sz="quarter" idx="12"/>
          </p:nvPr>
        </p:nvSpPr>
        <p:spPr/>
        <p:txBody>
          <a:bodyPr/>
          <a:lstStyle/>
          <a:p>
            <a:fld id="{007CD626-E477-DB47-A139-CBA91B5A0767}" type="slidenum">
              <a:rPr lang="en-US" smtClean="0"/>
              <a:t>‹Nr.›</a:t>
            </a:fld>
            <a:endParaRPr lang="en-US"/>
          </a:p>
        </p:txBody>
      </p:sp>
    </p:spTree>
    <p:extLst>
      <p:ext uri="{BB962C8B-B14F-4D97-AF65-F5344CB8AC3E}">
        <p14:creationId xmlns:p14="http://schemas.microsoft.com/office/powerpoint/2010/main" val="72080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5557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1767824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305554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1" name="Textfeld 10">
            <a:extLst>
              <a:ext uri="{FF2B5EF4-FFF2-40B4-BE49-F238E27FC236}">
                <a16:creationId xmlns:a16="http://schemas.microsoft.com/office/drawing/2014/main" id="{76F32D69-5983-0A25-820F-5ECA6127FE21}"/>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Jan Willem Coenen | SPA A | Project Meeting PWIE | 26.02.2026 | VC</a:t>
            </a:r>
          </a:p>
        </p:txBody>
      </p:sp>
    </p:spTree>
    <p:extLst>
      <p:ext uri="{BB962C8B-B14F-4D97-AF65-F5344CB8AC3E}">
        <p14:creationId xmlns:p14="http://schemas.microsoft.com/office/powerpoint/2010/main" val="4285183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2050754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524141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16639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blank" userDrawn="1">
  <p:cSld name="Leer">
    <p:spTree>
      <p:nvGrpSpPr>
        <p:cNvPr id="1" name=""/>
        <p:cNvGrpSpPr/>
        <p:nvPr/>
      </p:nvGrpSpPr>
      <p:grpSpPr bwMode="auto">
        <a:xfrm>
          <a:off x="0" y="0"/>
          <a:ext cx="0" cy="0"/>
          <a:chOff x="0" y="0"/>
          <a:chExt cx="0" cy="0"/>
        </a:xfrm>
      </p:grpSpPr>
      <p:sp>
        <p:nvSpPr>
          <p:cNvPr id="5" name="Datumsplatzhalter 4"/>
          <p:cNvSpPr>
            <a:spLocks noGrp="1"/>
          </p:cNvSpPr>
          <p:nvPr>
            <p:ph type="dt" sz="half" idx="10"/>
          </p:nvPr>
        </p:nvSpPr>
        <p:spPr bwMode="auto">
          <a:xfrm>
            <a:off x="2855640" y="6381328"/>
            <a:ext cx="2520973" cy="221109"/>
          </a:xfrm>
        </p:spPr>
        <p:txBody>
          <a:bodyPr/>
          <a:lstStyle/>
          <a:p>
            <a:pPr>
              <a:defRPr/>
            </a:pPr>
            <a:r>
              <a:rPr lang="en-US"/>
              <a:t>26.09.2024, SOFT-2024 Yiran Mao</a:t>
            </a:r>
            <a:endParaRPr lang="de-DE"/>
          </a:p>
        </p:txBody>
      </p:sp>
      <p:sp>
        <p:nvSpPr>
          <p:cNvPr id="6" name="Foliennummernplatzhalter 5"/>
          <p:cNvSpPr>
            <a:spLocks noGrp="1"/>
          </p:cNvSpPr>
          <p:nvPr>
            <p:ph type="sldNum" sz="quarter" idx="11"/>
          </p:nvPr>
        </p:nvSpPr>
        <p:spPr bwMode="auto"/>
        <p:txBody>
          <a:bodyPr/>
          <a:lstStyle/>
          <a:p>
            <a:pPr>
              <a:defRPr/>
            </a:pPr>
            <a:r>
              <a:rPr lang="de-DE"/>
              <a:t>Page </a:t>
            </a:r>
            <a:fld id="{A52F4D17-1AD6-42D9-B93A-EB002C62F438}" type="slidenum">
              <a:rPr lang="de-DE"/>
              <a:t>‹Nr.›</a:t>
            </a:fld>
            <a:endParaRPr lang="de-DE"/>
          </a:p>
        </p:txBody>
      </p:sp>
    </p:spTree>
    <p:extLst>
      <p:ext uri="{BB962C8B-B14F-4D97-AF65-F5344CB8AC3E}">
        <p14:creationId xmlns:p14="http://schemas.microsoft.com/office/powerpoint/2010/main" val="794723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3392" y="6545238"/>
            <a:ext cx="10986971"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r>
              <a:rPr lang="en-GB" dirty="0"/>
              <a:t>M. Balden | WP-PFC SP5 midterm meeting 2017 | 11.10.2017 | Page </a:t>
            </a:r>
            <a:fld id="{6A6D9FA1-99C7-4910-8E32-B85D378B0060}" type="slidenum">
              <a:rPr lang="en-GB" smtClean="0"/>
              <a:pPr algn="r"/>
              <a:t>‹Nr.›</a:t>
            </a:fld>
            <a:endParaRPr lang="en-GB" dirty="0"/>
          </a:p>
        </p:txBody>
      </p:sp>
      <p:sp>
        <p:nvSpPr>
          <p:cNvPr id="7" name="Rectangle 6"/>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pic>
        <p:nvPicPr>
          <p:cNvPr id="9" name="Picture 8"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5" y="220092"/>
            <a:ext cx="610929" cy="465708"/>
          </a:xfrm>
          <a:prstGeom prst="rect">
            <a:avLst/>
          </a:prstGeom>
        </p:spPr>
      </p:pic>
      <p:sp>
        <p:nvSpPr>
          <p:cNvPr id="10" name="Title 1"/>
          <p:cNvSpPr>
            <a:spLocks noGrp="1"/>
          </p:cNvSpPr>
          <p:nvPr>
            <p:ph type="title" hasCustomPrompt="1"/>
          </p:nvPr>
        </p:nvSpPr>
        <p:spPr>
          <a:xfrm>
            <a:off x="609600" y="228600"/>
            <a:ext cx="10058400" cy="457200"/>
          </a:xfrm>
        </p:spPr>
        <p:txBody>
          <a:bodyPr>
            <a:noAutofit/>
          </a:bodyPr>
          <a:lstStyle>
            <a:lvl1pPr algn="l">
              <a:lnSpc>
                <a:spcPts val="3200"/>
              </a:lnSpc>
              <a:defRPr sz="3000">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Second line of title</a:t>
            </a:r>
            <a:endParaRPr lang="en-GB" dirty="0"/>
          </a:p>
        </p:txBody>
      </p:sp>
    </p:spTree>
    <p:extLst>
      <p:ext uri="{BB962C8B-B14F-4D97-AF65-F5344CB8AC3E}">
        <p14:creationId xmlns:p14="http://schemas.microsoft.com/office/powerpoint/2010/main" val="2104412076"/>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Titel 7">
            <a:extLst>
              <a:ext uri="{FF2B5EF4-FFF2-40B4-BE49-F238E27FC236}">
                <a16:creationId xmlns:a16="http://schemas.microsoft.com/office/drawing/2014/main" id="{DCA416E0-619C-0D41-9F07-13900BBB7EAE}"/>
              </a:ext>
            </a:extLst>
          </p:cNvPr>
          <p:cNvSpPr>
            <a:spLocks noGrp="1"/>
          </p:cNvSpPr>
          <p:nvPr>
            <p:ph type="title"/>
          </p:nvPr>
        </p:nvSpPr>
        <p:spPr>
          <a:xfrm>
            <a:off x="371475" y="324000"/>
            <a:ext cx="11449050" cy="590946"/>
          </a:xfrm>
        </p:spPr>
        <p:txBody>
          <a:bodyPr/>
          <a:lstStyle/>
          <a:p>
            <a:r>
              <a:rPr lang="de-DE"/>
              <a:t>Mastertitelformat bearbeiten</a:t>
            </a:r>
          </a:p>
        </p:txBody>
      </p:sp>
      <p:sp>
        <p:nvSpPr>
          <p:cNvPr id="13" name="Fußzeilenplatzhalter 12">
            <a:extLst>
              <a:ext uri="{FF2B5EF4-FFF2-40B4-BE49-F238E27FC236}">
                <a16:creationId xmlns:a16="http://schemas.microsoft.com/office/drawing/2014/main" id="{1F2FE0E7-2A34-384A-A42A-525401F37997}"/>
              </a:ext>
            </a:extLst>
          </p:cNvPr>
          <p:cNvSpPr>
            <a:spLocks noGrp="1"/>
          </p:cNvSpPr>
          <p:nvPr>
            <p:ph type="ftr" sz="quarter" idx="17"/>
          </p:nvPr>
        </p:nvSpPr>
        <p:spPr/>
        <p:txBody>
          <a:bodyPr/>
          <a:lstStyle/>
          <a:p>
            <a:r>
              <a:rPr lang="de-DE"/>
              <a:t>Jan Coenen</a:t>
            </a:r>
          </a:p>
        </p:txBody>
      </p:sp>
      <p:sp>
        <p:nvSpPr>
          <p:cNvPr id="14" name="Foliennummernplatzhalter 13">
            <a:extLst>
              <a:ext uri="{FF2B5EF4-FFF2-40B4-BE49-F238E27FC236}">
                <a16:creationId xmlns:a16="http://schemas.microsoft.com/office/drawing/2014/main" id="{D0902C9D-45BA-C74D-B443-EA6B2595127B}"/>
              </a:ext>
            </a:extLst>
          </p:cNvPr>
          <p:cNvSpPr>
            <a:spLocks noGrp="1"/>
          </p:cNvSpPr>
          <p:nvPr>
            <p:ph type="sldNum" sz="quarter" idx="18"/>
          </p:nvPr>
        </p:nvSpPr>
        <p:spPr/>
        <p:txBody>
          <a:bodyPr/>
          <a:lstStyle/>
          <a:p>
            <a:fld id="{7AC048D0-1DD0-4748-98A8-8479AD1DAED7}" type="slidenum">
              <a:rPr lang="de-DE" smtClean="0"/>
              <a:t>‹Nr.›</a:t>
            </a:fld>
            <a:endParaRPr lang="de-DE"/>
          </a:p>
        </p:txBody>
      </p:sp>
    </p:spTree>
    <p:extLst>
      <p:ext uri="{BB962C8B-B14F-4D97-AF65-F5344CB8AC3E}">
        <p14:creationId xmlns:p14="http://schemas.microsoft.com/office/powerpoint/2010/main" val="3336675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900" b="0" i="0">
                <a:solidFill>
                  <a:srgbClr val="E40018"/>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2/26/26</a:t>
            </a:fld>
            <a:endParaRPr lang="en-US"/>
          </a:p>
        </p:txBody>
      </p:sp>
      <p:sp>
        <p:nvSpPr>
          <p:cNvPr id="6" name="Holder 6"/>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2444101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E40018"/>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2/26/26</a:t>
            </a:fld>
            <a:endParaRPr lang="en-US"/>
          </a:p>
        </p:txBody>
      </p:sp>
      <p:sp>
        <p:nvSpPr>
          <p:cNvPr id="6" name="Holder 6"/>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2992779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E40018"/>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2/26/26</a:t>
            </a:fld>
            <a:endParaRPr lang="en-US"/>
          </a:p>
        </p:txBody>
      </p:sp>
      <p:sp>
        <p:nvSpPr>
          <p:cNvPr id="7" name="Holder 7"/>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3076444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D4983"/>
          </a:solidFill>
        </p:spPr>
        <p:txBody>
          <a:bodyPr wrap="square" lIns="0" tIns="0" rIns="0" bIns="0" rtlCol="0"/>
          <a:lstStyle/>
          <a:p>
            <a:endParaRPr/>
          </a:p>
        </p:txBody>
      </p:sp>
      <p:sp>
        <p:nvSpPr>
          <p:cNvPr id="17" name="bg object 17"/>
          <p:cNvSpPr/>
          <p:nvPr/>
        </p:nvSpPr>
        <p:spPr>
          <a:xfrm>
            <a:off x="3151632" y="3988308"/>
            <a:ext cx="349250" cy="349250"/>
          </a:xfrm>
          <a:custGeom>
            <a:avLst/>
            <a:gdLst/>
            <a:ahLst/>
            <a:cxnLst/>
            <a:rect l="l" t="t" r="r" b="b"/>
            <a:pathLst>
              <a:path w="349250" h="349250">
                <a:moveTo>
                  <a:pt x="348995" y="0"/>
                </a:moveTo>
                <a:lnTo>
                  <a:pt x="0" y="0"/>
                </a:lnTo>
                <a:lnTo>
                  <a:pt x="0" y="348995"/>
                </a:lnTo>
                <a:lnTo>
                  <a:pt x="348995" y="348995"/>
                </a:lnTo>
                <a:lnTo>
                  <a:pt x="348995" y="0"/>
                </a:lnTo>
                <a:close/>
              </a:path>
            </a:pathLst>
          </a:custGeom>
          <a:solidFill>
            <a:srgbClr val="FFFFFF"/>
          </a:solidFill>
        </p:spPr>
        <p:txBody>
          <a:bodyPr wrap="square" lIns="0" tIns="0" rIns="0" bIns="0" rtlCol="0"/>
          <a:lstStyle/>
          <a:p>
            <a:endParaRPr/>
          </a:p>
        </p:txBody>
      </p:sp>
      <p:sp>
        <p:nvSpPr>
          <p:cNvPr id="18" name="bg object 18"/>
          <p:cNvSpPr/>
          <p:nvPr/>
        </p:nvSpPr>
        <p:spPr>
          <a:xfrm>
            <a:off x="257556" y="6344873"/>
            <a:ext cx="364490" cy="364490"/>
          </a:xfrm>
          <a:custGeom>
            <a:avLst/>
            <a:gdLst/>
            <a:ahLst/>
            <a:cxnLst/>
            <a:rect l="l" t="t" r="r" b="b"/>
            <a:pathLst>
              <a:path w="364490" h="364490">
                <a:moveTo>
                  <a:pt x="363922" y="0"/>
                </a:moveTo>
                <a:lnTo>
                  <a:pt x="0" y="0"/>
                </a:lnTo>
                <a:lnTo>
                  <a:pt x="0" y="363934"/>
                </a:lnTo>
                <a:lnTo>
                  <a:pt x="363922" y="363934"/>
                </a:lnTo>
                <a:lnTo>
                  <a:pt x="363922" y="0"/>
                </a:lnTo>
                <a:close/>
              </a:path>
            </a:pathLst>
          </a:custGeom>
          <a:solidFill>
            <a:srgbClr val="E60018"/>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326446" y="6464980"/>
            <a:ext cx="226343" cy="86423"/>
          </a:xfrm>
          <a:prstGeom prst="rect">
            <a:avLst/>
          </a:prstGeom>
        </p:spPr>
      </p:pic>
      <p:sp>
        <p:nvSpPr>
          <p:cNvPr id="20" name="bg object 20"/>
          <p:cNvSpPr/>
          <p:nvPr/>
        </p:nvSpPr>
        <p:spPr>
          <a:xfrm>
            <a:off x="335343" y="6579612"/>
            <a:ext cx="208915" cy="9525"/>
          </a:xfrm>
          <a:custGeom>
            <a:avLst/>
            <a:gdLst/>
            <a:ahLst/>
            <a:cxnLst/>
            <a:rect l="l" t="t" r="r" b="b"/>
            <a:pathLst>
              <a:path w="208915" h="9525">
                <a:moveTo>
                  <a:pt x="208337" y="0"/>
                </a:moveTo>
                <a:lnTo>
                  <a:pt x="0" y="0"/>
                </a:lnTo>
                <a:lnTo>
                  <a:pt x="0" y="9098"/>
                </a:lnTo>
                <a:lnTo>
                  <a:pt x="208337" y="9098"/>
                </a:lnTo>
                <a:lnTo>
                  <a:pt x="208337"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3" cstate="print"/>
          <a:stretch>
            <a:fillRect/>
          </a:stretch>
        </p:blipFill>
        <p:spPr>
          <a:xfrm>
            <a:off x="0" y="-14"/>
            <a:ext cx="12192916" cy="555089"/>
          </a:xfrm>
          <a:prstGeom prst="rect">
            <a:avLst/>
          </a:prstGeom>
        </p:spPr>
      </p:pic>
      <p:sp>
        <p:nvSpPr>
          <p:cNvPr id="2" name="Holder 2"/>
          <p:cNvSpPr>
            <a:spLocks noGrp="1"/>
          </p:cNvSpPr>
          <p:nvPr>
            <p:ph type="title"/>
          </p:nvPr>
        </p:nvSpPr>
        <p:spPr/>
        <p:txBody>
          <a:bodyPr lIns="0" tIns="0" rIns="0" bIns="0"/>
          <a:lstStyle>
            <a:lvl1pPr>
              <a:defRPr sz="2900" b="0" i="0">
                <a:solidFill>
                  <a:srgbClr val="E40018"/>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2/26/26</a:t>
            </a:fld>
            <a:endParaRPr lang="en-US"/>
          </a:p>
        </p:txBody>
      </p:sp>
      <p:sp>
        <p:nvSpPr>
          <p:cNvPr id="5" name="Holder 5"/>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225886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7" name="Textfeld 6">
            <a:extLst>
              <a:ext uri="{FF2B5EF4-FFF2-40B4-BE49-F238E27FC236}">
                <a16:creationId xmlns:a16="http://schemas.microsoft.com/office/drawing/2014/main" id="{613B5E04-B19D-18C5-2322-BCCA295DFE9F}"/>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Jan Willem Coenen | SPA A | Project Meeting PWIE | 26.02.2026 | VC</a:t>
            </a:r>
          </a:p>
        </p:txBody>
      </p:sp>
    </p:spTree>
    <p:extLst>
      <p:ext uri="{BB962C8B-B14F-4D97-AF65-F5344CB8AC3E}">
        <p14:creationId xmlns:p14="http://schemas.microsoft.com/office/powerpoint/2010/main" val="1696459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2/26/26</a:t>
            </a:fld>
            <a:endParaRPr lang="en-US"/>
          </a:p>
        </p:txBody>
      </p:sp>
      <p:sp>
        <p:nvSpPr>
          <p:cNvPr id="4" name="Holder 4"/>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4032355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184343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847976" cy="329614"/>
          </a:xfrm>
          <a:prstGeom prst="rect">
            <a:avLst/>
          </a:prstGeom>
        </p:spPr>
        <p:txBody>
          <a:bodyPr anchor="t"/>
          <a:lstStyle>
            <a:lvl1pPr>
              <a:defRPr sz="1200">
                <a:solidFill>
                  <a:schemeClr val="bg1"/>
                </a:solidFill>
              </a:defRPr>
            </a:lvl1pPr>
          </a:lstStyle>
          <a:p>
            <a:r>
              <a:rPr lang="en-GB">
                <a:solidFill>
                  <a:prstClr val="white"/>
                </a:solidFill>
              </a:rPr>
              <a:t>QSPA team|  SPA Final update | 07 November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2705098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569094" cy="329614"/>
          </a:xfrm>
          <a:prstGeom prst="rect">
            <a:avLst/>
          </a:prstGeom>
        </p:spPr>
        <p:txBody>
          <a:bodyPr anchor="t"/>
          <a:lstStyle>
            <a:lvl1pPr>
              <a:defRPr sz="1200">
                <a:solidFill>
                  <a:schemeClr val="bg1"/>
                </a:solidFill>
              </a:defRPr>
            </a:lvl1pPr>
          </a:lstStyle>
          <a:p>
            <a:r>
              <a:rPr lang="en-US">
                <a:solidFill>
                  <a:prstClr val="white"/>
                </a:solidFill>
              </a:rPr>
              <a:t>QSPA team|  SPA Final update | 07 November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23207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QSPA team|  SPA Final update | 07 November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4086909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14394161-A629-4290-9353-F7C3AA2AC1C5}" type="datetimeFigureOut">
              <a:rPr lang="sv-SE" smtClean="0"/>
              <a:t>2026-02-26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748255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14394161-A629-4290-9353-F7C3AA2AC1C5}" type="datetimeFigureOut">
              <a:rPr lang="sv-SE" smtClean="0"/>
              <a:t>2026-02-26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3947947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394161-A629-4290-9353-F7C3AA2AC1C5}" type="datetimeFigureOut">
              <a:rPr lang="sv-SE" smtClean="0"/>
              <a:t>2026-02-26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2307284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p:cNvSpPr>
            <a:spLocks noGrp="1"/>
          </p:cNvSpPr>
          <p:nvPr>
            <p:ph type="dt" sz="half" idx="10"/>
          </p:nvPr>
        </p:nvSpPr>
        <p:spPr/>
        <p:txBody>
          <a:bodyPr/>
          <a:lstStyle/>
          <a:p>
            <a:fld id="{14394161-A629-4290-9353-F7C3AA2AC1C5}" type="datetimeFigureOut">
              <a:rPr lang="sv-SE" smtClean="0"/>
              <a:t>2026-02-26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3307437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fld id="{14394161-A629-4290-9353-F7C3AA2AC1C5}" type="datetimeFigureOut">
              <a:rPr lang="sv-SE" smtClean="0"/>
              <a:t>2026-02-26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2756326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DIFFER image">
    <p:spTree>
      <p:nvGrpSpPr>
        <p:cNvPr id="1" name=""/>
        <p:cNvGrpSpPr/>
        <p:nvPr/>
      </p:nvGrpSpPr>
      <p:grpSpPr>
        <a:xfrm>
          <a:off x="0" y="0"/>
          <a:ext cx="0" cy="0"/>
          <a:chOff x="0" y="0"/>
          <a:chExt cx="0" cy="0"/>
        </a:xfrm>
      </p:grpSpPr>
      <p:pic>
        <p:nvPicPr>
          <p:cNvPr id="29" name="Afbeelding 28" descr="Afbeelding met vrouw, natuur&#10;&#10;Automatisch gegenereerde beschrijving">
            <a:extLst>
              <a:ext uri="{FF2B5EF4-FFF2-40B4-BE49-F238E27FC236}">
                <a16:creationId xmlns:a16="http://schemas.microsoft.com/office/drawing/2014/main" id="{1203F8B5-AD8A-4768-A6A3-D70AF851606A}"/>
              </a:ext>
            </a:extLst>
          </p:cNvPr>
          <p:cNvPicPr>
            <a:picLocks noChangeAspect="1"/>
          </p:cNvPicPr>
          <p:nvPr/>
        </p:nvPicPr>
        <p:blipFill rotWithShape="1">
          <a:blip r:embed="rId2">
            <a:extLst>
              <a:ext uri="{28A0092B-C50C-407E-A947-70E740481C1C}">
                <a14:useLocalDpi xmlns:a14="http://schemas.microsoft.com/office/drawing/2010/main" val="0"/>
              </a:ext>
            </a:extLst>
          </a:blip>
          <a:srcRect l="21163" r="19211" b="444"/>
          <a:stretch/>
        </p:blipFill>
        <p:spPr>
          <a:xfrm>
            <a:off x="0" y="1"/>
            <a:ext cx="7442480" cy="6866912"/>
          </a:xfrm>
          <a:prstGeom prst="rect">
            <a:avLst/>
          </a:prstGeom>
        </p:spPr>
      </p:pic>
      <p:pic>
        <p:nvPicPr>
          <p:cNvPr id="23" name="Afbeelding 22">
            <a:extLst>
              <a:ext uri="{FF2B5EF4-FFF2-40B4-BE49-F238E27FC236}">
                <a16:creationId xmlns:a16="http://schemas.microsoft.com/office/drawing/2014/main" id="{6228B1B6-3BA3-497C-95ED-C5D9105C241F}"/>
              </a:ext>
            </a:extLst>
          </p:cNvPr>
          <p:cNvPicPr>
            <a:picLocks noChangeAspect="1"/>
          </p:cNvPicPr>
          <p:nvPr/>
        </p:nvPicPr>
        <p:blipFill rotWithShape="1">
          <a:blip r:embed="rId3">
            <a:extLst>
              <a:ext uri="{28A0092B-C50C-407E-A947-70E740481C1C}">
                <a14:useLocalDpi xmlns:a14="http://schemas.microsoft.com/office/drawing/2010/main" val="0"/>
              </a:ext>
            </a:extLst>
          </a:blip>
          <a:srcRect l="22549" r="31282"/>
          <a:stretch/>
        </p:blipFill>
        <p:spPr>
          <a:xfrm>
            <a:off x="7442481" y="-8913"/>
            <a:ext cx="4749520" cy="6866912"/>
          </a:xfrm>
          <a:prstGeom prst="rect">
            <a:avLst/>
          </a:prstGeom>
        </p:spPr>
      </p:pic>
      <p:pic>
        <p:nvPicPr>
          <p:cNvPr id="5" name="Afbeelding 4">
            <a:extLst>
              <a:ext uri="{FF2B5EF4-FFF2-40B4-BE49-F238E27FC236}">
                <a16:creationId xmlns:a16="http://schemas.microsoft.com/office/drawing/2014/main" id="{0A919639-1D0D-4ED2-8C87-3E7DAE5960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06356" y="2991645"/>
            <a:ext cx="877268" cy="874796"/>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57221" y="824654"/>
            <a:ext cx="6956245" cy="1410070"/>
          </a:xfrm>
          <a:prstGeom prst="rect">
            <a:avLst/>
          </a:prstGeom>
        </p:spPr>
        <p:txBody>
          <a:bodyPr bIns="0" anchor="t">
            <a:normAutofit/>
          </a:bodyPr>
          <a:lstStyle>
            <a:lvl1pPr algn="l">
              <a:defRPr sz="420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57221" y="2314631"/>
            <a:ext cx="695624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7220" y="4230432"/>
            <a:ext cx="6956245"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 + congress/event name</a:t>
            </a:r>
            <a:endParaRPr lang="en-GB" noProof="0" dirty="0"/>
          </a:p>
        </p:txBody>
      </p:sp>
      <p:pic>
        <p:nvPicPr>
          <p:cNvPr id="19" name="Afbeelding 18">
            <a:extLst>
              <a:ext uri="{FF2B5EF4-FFF2-40B4-BE49-F238E27FC236}">
                <a16:creationId xmlns:a16="http://schemas.microsoft.com/office/drawing/2014/main" id="{2834D921-AC8F-463B-AA39-12AC9CC52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5691" y="5862229"/>
            <a:ext cx="400070" cy="648000"/>
          </a:xfrm>
          <a:prstGeom prst="rect">
            <a:avLst/>
          </a:prstGeom>
        </p:spPr>
      </p:pic>
      <p:pic>
        <p:nvPicPr>
          <p:cNvPr id="21" name="Afbeelding 20">
            <a:extLst>
              <a:ext uri="{FF2B5EF4-FFF2-40B4-BE49-F238E27FC236}">
                <a16:creationId xmlns:a16="http://schemas.microsoft.com/office/drawing/2014/main" id="{4612B797-2D80-458A-8656-9BC30F61D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009" y="5813031"/>
            <a:ext cx="2857924" cy="712800"/>
          </a:xfrm>
          <a:prstGeom prst="rect">
            <a:avLst/>
          </a:prstGeom>
        </p:spPr>
      </p:pic>
    </p:spTree>
    <p:extLst>
      <p:ext uri="{BB962C8B-B14F-4D97-AF65-F5344CB8AC3E}">
        <p14:creationId xmlns:p14="http://schemas.microsoft.com/office/powerpoint/2010/main" val="41867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Date Placeholder 2"/>
          <p:cNvSpPr>
            <a:spLocks noGrp="1"/>
          </p:cNvSpPr>
          <p:nvPr>
            <p:ph type="dt" sz="half" idx="10"/>
          </p:nvPr>
        </p:nvSpPr>
        <p:spPr/>
        <p:txBody>
          <a:bodyPr/>
          <a:lstStyle/>
          <a:p>
            <a:fld id="{14394161-A629-4290-9353-F7C3AA2AC1C5}" type="datetimeFigureOut">
              <a:rPr lang="sv-SE" smtClean="0"/>
              <a:t>2026-02-26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501129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94161-A629-4290-9353-F7C3AA2AC1C5}" type="datetimeFigureOut">
              <a:rPr lang="sv-SE" smtClean="0"/>
              <a:t>2026-02-26</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4084202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394161-A629-4290-9353-F7C3AA2AC1C5}" type="datetimeFigureOut">
              <a:rPr lang="sv-SE" smtClean="0"/>
              <a:t>2026-02-26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1684652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394161-A629-4290-9353-F7C3AA2AC1C5}" type="datetimeFigureOut">
              <a:rPr lang="sv-SE" smtClean="0"/>
              <a:t>2026-02-26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3971973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14394161-A629-4290-9353-F7C3AA2AC1C5}" type="datetimeFigureOut">
              <a:rPr lang="sv-SE" smtClean="0"/>
              <a:t>2026-02-26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1014789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14394161-A629-4290-9353-F7C3AA2AC1C5}" type="datetimeFigureOut">
              <a:rPr lang="sv-SE" smtClean="0"/>
              <a:t>2026-02-26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0645F2FB-D4AF-499C-849A-29E65C4E6EF7}" type="slidenum">
              <a:rPr lang="sv-SE" smtClean="0"/>
              <a:t>‹Nr.›</a:t>
            </a:fld>
            <a:endParaRPr lang="sv-SE"/>
          </a:p>
        </p:txBody>
      </p:sp>
    </p:spTree>
    <p:extLst>
      <p:ext uri="{BB962C8B-B14F-4D97-AF65-F5344CB8AC3E}">
        <p14:creationId xmlns:p14="http://schemas.microsoft.com/office/powerpoint/2010/main" val="3411793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2/26/26</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‹Nr.›</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idx="1"/>
          </p:nvPr>
        </p:nvSpPr>
        <p:spPr>
          <a:xfrm>
            <a:off x="838200" y="1196752"/>
            <a:ext cx="10515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426812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2/26/26</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‹Nr.›</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Tree>
    <p:extLst>
      <p:ext uri="{BB962C8B-B14F-4D97-AF65-F5344CB8AC3E}">
        <p14:creationId xmlns:p14="http://schemas.microsoft.com/office/powerpoint/2010/main" val="609318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247369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 Custom image">
    <p:spTree>
      <p:nvGrpSpPr>
        <p:cNvPr id="1" name=""/>
        <p:cNvGrpSpPr/>
        <p:nvPr/>
      </p:nvGrpSpPr>
      <p:grpSpPr>
        <a:xfrm>
          <a:off x="0" y="0"/>
          <a:ext cx="0" cy="0"/>
          <a:chOff x="0" y="0"/>
          <a:chExt cx="0" cy="0"/>
        </a:xfrm>
      </p:grpSpPr>
      <p:pic>
        <p:nvPicPr>
          <p:cNvPr id="14" name="Afbeelding 13" descr="Afbeelding met vrouw, natuur&#10;&#10;Automatisch gegenereerde beschrijving">
            <a:extLst>
              <a:ext uri="{FF2B5EF4-FFF2-40B4-BE49-F238E27FC236}">
                <a16:creationId xmlns:a16="http://schemas.microsoft.com/office/drawing/2014/main" id="{D24B0FD2-50B1-4E9E-B581-60D0B43C0821}"/>
              </a:ext>
            </a:extLst>
          </p:cNvPr>
          <p:cNvPicPr>
            <a:picLocks noChangeAspect="1"/>
          </p:cNvPicPr>
          <p:nvPr/>
        </p:nvPicPr>
        <p:blipFill rotWithShape="1">
          <a:blip r:embed="rId2">
            <a:extLst>
              <a:ext uri="{28A0092B-C50C-407E-A947-70E740481C1C}">
                <a14:useLocalDpi xmlns:a14="http://schemas.microsoft.com/office/drawing/2010/main" val="0"/>
              </a:ext>
            </a:extLst>
          </a:blip>
          <a:srcRect l="21163" t="1" r="19211" b="573"/>
          <a:stretch/>
        </p:blipFill>
        <p:spPr>
          <a:xfrm>
            <a:off x="0" y="1"/>
            <a:ext cx="7442480" cy="6857997"/>
          </a:xfrm>
          <a:prstGeom prst="rect">
            <a:avLst/>
          </a:prstGeom>
        </p:spPr>
      </p:pic>
      <p:sp>
        <p:nvSpPr>
          <p:cNvPr id="13" name="Tijdelijke aanduiding voor afbeelding 13">
            <a:extLst>
              <a:ext uri="{FF2B5EF4-FFF2-40B4-BE49-F238E27FC236}">
                <a16:creationId xmlns:a16="http://schemas.microsoft.com/office/drawing/2014/main" id="{8348C8AD-30F2-4959-B764-735D70C0CE02}"/>
              </a:ext>
            </a:extLst>
          </p:cNvPr>
          <p:cNvSpPr>
            <a:spLocks noGrp="1"/>
          </p:cNvSpPr>
          <p:nvPr>
            <p:ph type="pic" sz="quarter" idx="13" hasCustomPrompt="1"/>
          </p:nvPr>
        </p:nvSpPr>
        <p:spPr>
          <a:xfrm>
            <a:off x="7442480" y="2"/>
            <a:ext cx="4748475" cy="6857996"/>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57221" y="824654"/>
            <a:ext cx="6955200" cy="1410070"/>
          </a:xfrm>
          <a:prstGeom prst="rect">
            <a:avLst/>
          </a:prstGeom>
        </p:spPr>
        <p:txBody>
          <a:bodyPr bIns="0" anchor="t">
            <a:normAutofit/>
          </a:bodyPr>
          <a:lstStyle>
            <a:lvl1pPr algn="l">
              <a:defRPr sz="4200">
                <a:solidFill>
                  <a:schemeClr val="bg1"/>
                </a:solidFill>
              </a:defRPr>
            </a:lvl1pPr>
          </a:lstStyle>
          <a:p>
            <a:r>
              <a:rPr lang="en-GB" noProof="0" dirty="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57221" y="2314631"/>
            <a:ext cx="6955200"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7005124" y="2991643"/>
            <a:ext cx="874713" cy="874713"/>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en-US"/>
              <a:t>Click icon to add picture</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7221" y="4230432"/>
            <a:ext cx="6955200"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 + congress/event name</a:t>
            </a:r>
            <a:endParaRPr lang="en-GB" noProof="0" dirty="0"/>
          </a:p>
        </p:txBody>
      </p:sp>
      <p:sp>
        <p:nvSpPr>
          <p:cNvPr id="7" name="Tekstvak 6">
            <a:extLst>
              <a:ext uri="{FF2B5EF4-FFF2-40B4-BE49-F238E27FC236}">
                <a16:creationId xmlns:a16="http://schemas.microsoft.com/office/drawing/2014/main" id="{573C954B-EDA7-46C1-8124-37023E7C4094}"/>
              </a:ext>
            </a:extLst>
          </p:cNvPr>
          <p:cNvSpPr txBox="1"/>
          <p:nvPr/>
        </p:nvSpPr>
        <p:spPr>
          <a:xfrm>
            <a:off x="12520337" y="2091690"/>
            <a:ext cx="2535951" cy="738664"/>
          </a:xfrm>
          <a:prstGeom prst="rect">
            <a:avLst/>
          </a:prstGeom>
          <a:noFill/>
        </p:spPr>
        <p:txBody>
          <a:bodyPr wrap="none" rtlCol="0">
            <a:spAutoFit/>
          </a:bodyPr>
          <a:lstStyle/>
          <a:p>
            <a:r>
              <a:rPr lang="en-US" sz="1400" noProof="0" dirty="0">
                <a:solidFill>
                  <a:schemeClr val="bg2"/>
                </a:solidFill>
              </a:rPr>
              <a:t>After replacing a new image:</a:t>
            </a:r>
            <a:br>
              <a:rPr lang="en-US" sz="1400" noProof="0" dirty="0">
                <a:solidFill>
                  <a:schemeClr val="bg2"/>
                </a:solidFill>
              </a:rPr>
            </a:br>
            <a:r>
              <a:rPr lang="en-US" sz="1400" noProof="0" dirty="0">
                <a:solidFill>
                  <a:schemeClr val="bg2"/>
                </a:solidFill>
              </a:rPr>
              <a:t>make sure to arrange the image</a:t>
            </a:r>
            <a:br>
              <a:rPr lang="en-US" sz="1400" noProof="0" dirty="0">
                <a:solidFill>
                  <a:schemeClr val="bg2"/>
                </a:solidFill>
              </a:rPr>
            </a:br>
            <a:r>
              <a:rPr lang="en-US" sz="1400" noProof="0" dirty="0">
                <a:solidFill>
                  <a:schemeClr val="bg2"/>
                </a:solidFill>
              </a:rPr>
              <a:t>to the background</a:t>
            </a:r>
            <a:endParaRPr lang="en-GB" sz="1400" noProof="0" dirty="0">
              <a:solidFill>
                <a:schemeClr val="bg2"/>
              </a:solidFill>
            </a:endParaRPr>
          </a:p>
        </p:txBody>
      </p:sp>
      <p:sp>
        <p:nvSpPr>
          <p:cNvPr id="8" name="Gelijkbenige driehoek 7">
            <a:extLst>
              <a:ext uri="{FF2B5EF4-FFF2-40B4-BE49-F238E27FC236}">
                <a16:creationId xmlns:a16="http://schemas.microsoft.com/office/drawing/2014/main" id="{F644F6F0-F868-4D96-BF15-2A9A62232E43}"/>
              </a:ext>
            </a:extLst>
          </p:cNvPr>
          <p:cNvSpPr/>
          <p:nvPr/>
        </p:nvSpPr>
        <p:spPr>
          <a:xfrm rot="16200000">
            <a:off x="12306037" y="219239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61A12CD1-BB55-41C1-88B2-DD14F67E56B8}"/>
              </a:ext>
            </a:extLst>
          </p:cNvPr>
          <p:cNvSpPr txBox="1"/>
          <p:nvPr/>
        </p:nvSpPr>
        <p:spPr>
          <a:xfrm>
            <a:off x="12520337" y="3268980"/>
            <a:ext cx="1939955" cy="523220"/>
          </a:xfrm>
          <a:prstGeom prst="rect">
            <a:avLst/>
          </a:prstGeom>
          <a:noFill/>
        </p:spPr>
        <p:txBody>
          <a:bodyPr wrap="none" rtlCol="0">
            <a:spAutoFit/>
          </a:bodyPr>
          <a:lstStyle/>
          <a:p>
            <a:r>
              <a:rPr lang="en-GB" sz="1400" noProof="0" dirty="0">
                <a:solidFill>
                  <a:schemeClr val="bg2"/>
                </a:solidFill>
              </a:rPr>
              <a:t>Don’t add an image,</a:t>
            </a:r>
            <a:br>
              <a:rPr lang="en-GB" sz="1400" noProof="0" dirty="0">
                <a:solidFill>
                  <a:schemeClr val="bg2"/>
                </a:solidFill>
              </a:rPr>
            </a:br>
            <a:r>
              <a:rPr lang="en-GB" sz="1400" noProof="0" dirty="0">
                <a:solidFill>
                  <a:schemeClr val="bg2"/>
                </a:solidFill>
              </a:rPr>
              <a:t>in the circle placeholder</a:t>
            </a:r>
          </a:p>
        </p:txBody>
      </p:sp>
      <p:sp>
        <p:nvSpPr>
          <p:cNvPr id="20" name="Gelijkbenige driehoek 19">
            <a:extLst>
              <a:ext uri="{FF2B5EF4-FFF2-40B4-BE49-F238E27FC236}">
                <a16:creationId xmlns:a16="http://schemas.microsoft.com/office/drawing/2014/main" id="{C313B7F9-D3D7-4F9D-8883-C8DA1FE9DA02}"/>
              </a:ext>
            </a:extLst>
          </p:cNvPr>
          <p:cNvSpPr/>
          <p:nvPr/>
        </p:nvSpPr>
        <p:spPr>
          <a:xfrm rot="16200000">
            <a:off x="12306037" y="336968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D348F064-CFEC-45FC-8150-01B695E81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691" y="5862229"/>
            <a:ext cx="400070" cy="648000"/>
          </a:xfrm>
          <a:prstGeom prst="rect">
            <a:avLst/>
          </a:prstGeom>
        </p:spPr>
      </p:pic>
      <p:pic>
        <p:nvPicPr>
          <p:cNvPr id="23" name="Afbeelding 22">
            <a:extLst>
              <a:ext uri="{FF2B5EF4-FFF2-40B4-BE49-F238E27FC236}">
                <a16:creationId xmlns:a16="http://schemas.microsoft.com/office/drawing/2014/main" id="{510A7D72-80B0-491B-BC56-6C96FFA593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09" y="5813031"/>
            <a:ext cx="2857924" cy="712800"/>
          </a:xfrm>
          <a:prstGeom prst="rect">
            <a:avLst/>
          </a:prstGeom>
        </p:spPr>
      </p:pic>
    </p:spTree>
    <p:extLst>
      <p:ext uri="{BB962C8B-B14F-4D97-AF65-F5344CB8AC3E}">
        <p14:creationId xmlns:p14="http://schemas.microsoft.com/office/powerpoint/2010/main" val="5636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End slide - DIFFER image">
    <p:spTree>
      <p:nvGrpSpPr>
        <p:cNvPr id="1" name=""/>
        <p:cNvGrpSpPr/>
        <p:nvPr/>
      </p:nvGrpSpPr>
      <p:grpSpPr>
        <a:xfrm>
          <a:off x="0" y="0"/>
          <a:ext cx="0" cy="0"/>
          <a:chOff x="0" y="0"/>
          <a:chExt cx="0" cy="0"/>
        </a:xfrm>
      </p:grpSpPr>
      <p:pic>
        <p:nvPicPr>
          <p:cNvPr id="13" name="Afbeelding 12" descr="Afbeelding met vrouw, natuur&#10;&#10;Automatisch gegenereerde beschrijving">
            <a:extLst>
              <a:ext uri="{FF2B5EF4-FFF2-40B4-BE49-F238E27FC236}">
                <a16:creationId xmlns:a16="http://schemas.microsoft.com/office/drawing/2014/main" id="{2512E1A9-7D7F-4934-B6A5-91A809786804}"/>
              </a:ext>
            </a:extLst>
          </p:cNvPr>
          <p:cNvPicPr>
            <a:picLocks noChangeAspect="1"/>
          </p:cNvPicPr>
          <p:nvPr/>
        </p:nvPicPr>
        <p:blipFill rotWithShape="1">
          <a:blip r:embed="rId2">
            <a:extLst>
              <a:ext uri="{28A0092B-C50C-407E-A947-70E740481C1C}">
                <a14:useLocalDpi xmlns:a14="http://schemas.microsoft.com/office/drawing/2010/main" val="0"/>
              </a:ext>
            </a:extLst>
          </a:blip>
          <a:srcRect l="9293" t="52" r="22941"/>
          <a:stretch/>
        </p:blipFill>
        <p:spPr>
          <a:xfrm flipV="1">
            <a:off x="3782576" y="-1"/>
            <a:ext cx="8414444" cy="6858001"/>
          </a:xfrm>
          <a:prstGeom prst="rect">
            <a:avLst/>
          </a:prstGeom>
        </p:spPr>
      </p:pic>
      <p:pic>
        <p:nvPicPr>
          <p:cNvPr id="23" name="Afbeelding 22" descr="Afbeelding met persoon, man, binnen, muziek&#10;&#10;Automatisch gegenereerde beschrijving">
            <a:extLst>
              <a:ext uri="{FF2B5EF4-FFF2-40B4-BE49-F238E27FC236}">
                <a16:creationId xmlns:a16="http://schemas.microsoft.com/office/drawing/2014/main" id="{6228B1B6-3BA3-497C-95ED-C5D9105C241F}"/>
              </a:ext>
            </a:extLst>
          </p:cNvPr>
          <p:cNvPicPr>
            <a:picLocks noChangeAspect="1"/>
          </p:cNvPicPr>
          <p:nvPr/>
        </p:nvPicPr>
        <p:blipFill rotWithShape="1">
          <a:blip r:embed="rId3">
            <a:extLst>
              <a:ext uri="{28A0092B-C50C-407E-A947-70E740481C1C}">
                <a14:useLocalDpi xmlns:a14="http://schemas.microsoft.com/office/drawing/2010/main" val="0"/>
              </a:ext>
            </a:extLst>
          </a:blip>
          <a:srcRect l="12588" t="130" r="5952" b="130"/>
          <a:stretch/>
        </p:blipFill>
        <p:spPr>
          <a:xfrm>
            <a:off x="-86424" y="0"/>
            <a:ext cx="3869000" cy="6858000"/>
          </a:xfrm>
          <a:prstGeom prst="rect">
            <a:avLst/>
          </a:prstGeom>
        </p:spPr>
      </p:pic>
      <p:pic>
        <p:nvPicPr>
          <p:cNvPr id="15" name="Afbeelding 14">
            <a:extLst>
              <a:ext uri="{FF2B5EF4-FFF2-40B4-BE49-F238E27FC236}">
                <a16:creationId xmlns:a16="http://schemas.microsoft.com/office/drawing/2014/main" id="{75DAF324-4755-455F-AB75-12704855F7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45220" y="2826242"/>
            <a:ext cx="877268" cy="874796"/>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4664248" y="1174120"/>
            <a:ext cx="7011815" cy="1410070"/>
          </a:xfrm>
          <a:prstGeom prst="rect">
            <a:avLst/>
          </a:prstGeom>
        </p:spPr>
        <p:txBody>
          <a:bodyPr bIns="0" anchor="t">
            <a:normAutofit/>
          </a:bodyPr>
          <a:lstStyle>
            <a:lvl1pPr algn="l">
              <a:defRPr sz="420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4664248" y="2659093"/>
            <a:ext cx="701181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key information</a:t>
            </a:r>
            <a:br>
              <a:rPr lang="en-US" dirty="0"/>
            </a:br>
            <a:r>
              <a:rPr lang="en-US" dirty="0"/>
              <a:t>to be displayed as final slide during discussion </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4674757" y="4156198"/>
            <a:ext cx="7001305"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a:t>
            </a:r>
            <a:endParaRPr lang="en-GB" noProof="0" dirty="0"/>
          </a:p>
        </p:txBody>
      </p:sp>
      <p:pic>
        <p:nvPicPr>
          <p:cNvPr id="21" name="Afbeelding 20">
            <a:extLst>
              <a:ext uri="{FF2B5EF4-FFF2-40B4-BE49-F238E27FC236}">
                <a16:creationId xmlns:a16="http://schemas.microsoft.com/office/drawing/2014/main" id="{4612B797-2D80-458A-8656-9BC30F61D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158" y="5813031"/>
            <a:ext cx="2857924" cy="712800"/>
          </a:xfrm>
          <a:prstGeom prst="rect">
            <a:avLst/>
          </a:prstGeom>
        </p:spPr>
      </p:pic>
    </p:spTree>
    <p:extLst>
      <p:ext uri="{BB962C8B-B14F-4D97-AF65-F5344CB8AC3E}">
        <p14:creationId xmlns:p14="http://schemas.microsoft.com/office/powerpoint/2010/main" val="39394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slide - Custom image">
    <p:spTree>
      <p:nvGrpSpPr>
        <p:cNvPr id="1" name=""/>
        <p:cNvGrpSpPr/>
        <p:nvPr/>
      </p:nvGrpSpPr>
      <p:grpSpPr>
        <a:xfrm>
          <a:off x="0" y="0"/>
          <a:ext cx="0" cy="0"/>
          <a:chOff x="0" y="0"/>
          <a:chExt cx="0" cy="0"/>
        </a:xfrm>
      </p:grpSpPr>
      <p:pic>
        <p:nvPicPr>
          <p:cNvPr id="18" name="Afbeelding 17" descr="Afbeelding met vrouw, natuur&#10;&#10;Automatisch gegenereerde beschrijving">
            <a:extLst>
              <a:ext uri="{FF2B5EF4-FFF2-40B4-BE49-F238E27FC236}">
                <a16:creationId xmlns:a16="http://schemas.microsoft.com/office/drawing/2014/main" id="{87718275-8A91-4D74-8351-1490F1B47B29}"/>
              </a:ext>
            </a:extLst>
          </p:cNvPr>
          <p:cNvPicPr>
            <a:picLocks noChangeAspect="1"/>
          </p:cNvPicPr>
          <p:nvPr/>
        </p:nvPicPr>
        <p:blipFill rotWithShape="1">
          <a:blip r:embed="rId2">
            <a:extLst>
              <a:ext uri="{28A0092B-C50C-407E-A947-70E740481C1C}">
                <a14:useLocalDpi xmlns:a14="http://schemas.microsoft.com/office/drawing/2010/main" val="0"/>
              </a:ext>
            </a:extLst>
          </a:blip>
          <a:srcRect l="9293" t="52" r="22941"/>
          <a:stretch/>
        </p:blipFill>
        <p:spPr>
          <a:xfrm flipV="1">
            <a:off x="3782576" y="-2"/>
            <a:ext cx="8414444" cy="6858001"/>
          </a:xfrm>
          <a:prstGeom prst="rect">
            <a:avLst/>
          </a:prstGeom>
        </p:spPr>
      </p:pic>
      <p:sp>
        <p:nvSpPr>
          <p:cNvPr id="10" name="Tijdelijke aanduiding voor afbeelding 13">
            <a:extLst>
              <a:ext uri="{FF2B5EF4-FFF2-40B4-BE49-F238E27FC236}">
                <a16:creationId xmlns:a16="http://schemas.microsoft.com/office/drawing/2014/main" id="{01026610-305B-4E94-B322-4ED0CB17B61A}"/>
              </a:ext>
            </a:extLst>
          </p:cNvPr>
          <p:cNvSpPr>
            <a:spLocks noGrp="1"/>
          </p:cNvSpPr>
          <p:nvPr>
            <p:ph type="pic" sz="quarter" idx="13" hasCustomPrompt="1"/>
          </p:nvPr>
        </p:nvSpPr>
        <p:spPr>
          <a:xfrm>
            <a:off x="0" y="0"/>
            <a:ext cx="3782576" cy="6857999"/>
          </a:xfrm>
          <a:solidFill>
            <a:schemeClr val="accent6">
              <a:lumMod val="40000"/>
              <a:lumOff val="60000"/>
            </a:schemeClr>
          </a:solidFill>
        </p:spPr>
        <p:txBody>
          <a:bodyPr bIns="972000" anchor="ctr"/>
          <a:lstStyle>
            <a:lvl1pPr algn="ctr">
              <a:defRPr/>
            </a:lvl1pPr>
          </a:lstStyle>
          <a:p>
            <a:r>
              <a:rPr lang="nl-NL" dirty="0"/>
              <a:t>Click icon </a:t>
            </a:r>
            <a:r>
              <a:rPr lang="nl-NL" dirty="0" err="1"/>
              <a:t>to</a:t>
            </a:r>
            <a:r>
              <a:rPr lang="nl-NL" dirty="0"/>
              <a:t> </a:t>
            </a:r>
            <a:r>
              <a:rPr lang="nl-NL" dirty="0" err="1"/>
              <a:t>add</a:t>
            </a:r>
            <a:r>
              <a:rPr lang="nl-NL" dirty="0"/>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4664248" y="1174120"/>
            <a:ext cx="7011815" cy="1410070"/>
          </a:xfrm>
          <a:prstGeom prst="rect">
            <a:avLst/>
          </a:prstGeom>
        </p:spPr>
        <p:txBody>
          <a:bodyPr bIns="0" anchor="t">
            <a:normAutofit/>
          </a:bodyPr>
          <a:lstStyle>
            <a:lvl1pPr algn="l">
              <a:defRPr sz="4200">
                <a:solidFill>
                  <a:schemeClr val="bg1"/>
                </a:solidFill>
              </a:defRPr>
            </a:lvl1pPr>
          </a:lstStyle>
          <a:p>
            <a:r>
              <a:rPr lang="en-US" dirty="0"/>
              <a:t>Click to add take home message (one line)</a:t>
            </a:r>
            <a:endParaRPr lang="en-GB" noProof="0" dirty="0"/>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4664248" y="2659093"/>
            <a:ext cx="701181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key information</a:t>
            </a:r>
            <a:br>
              <a:rPr lang="en-US" dirty="0"/>
            </a:br>
            <a:r>
              <a:rPr lang="en-US" dirty="0"/>
              <a:t>to be displayed as final slide during discussion </a:t>
            </a:r>
            <a:endParaRPr lang="nl-NL" dirty="0"/>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3345220" y="2826242"/>
            <a:ext cx="874713" cy="874713"/>
          </a:xfrm>
          <a:prstGeom prst="ellipse">
            <a:avLst/>
          </a:prstGeom>
          <a:blipFill dpi="0" rotWithShape="1">
            <a:blip r:embed="rId3">
              <a:extLst>
                <a:ext uri="{28A0092B-C50C-407E-A947-70E740481C1C}">
                  <a14:useLocalDpi xmlns:a14="http://schemas.microsoft.com/office/drawing/2010/main" val="0"/>
                </a:ext>
              </a:extLst>
            </a:blip>
            <a:srcRect/>
            <a:stretch>
              <a:fillRect l="-1034" t="-1034" r="-1034" b="-1034"/>
            </a:stretch>
          </a:blipFill>
        </p:spPr>
        <p:txBody>
          <a:bodyPr>
            <a:normAutofit/>
          </a:bodyPr>
          <a:lstStyle>
            <a:lvl1pPr>
              <a:defRPr sz="100">
                <a:solidFill>
                  <a:schemeClr val="accent4"/>
                </a:solidFill>
              </a:defRPr>
            </a:lvl1pPr>
          </a:lstStyle>
          <a:p>
            <a:r>
              <a:rPr lang="en-US"/>
              <a:t>Click icon to add picture</a:t>
            </a:r>
            <a:endParaRPr lang="nl-NL" dirty="0"/>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4674758" y="4156198"/>
            <a:ext cx="7011814"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dirty="0"/>
              <a:t>Click to edit author/presenter</a:t>
            </a:r>
            <a:endParaRPr lang="en-GB" noProof="0" dirty="0"/>
          </a:p>
        </p:txBody>
      </p:sp>
      <p:sp>
        <p:nvSpPr>
          <p:cNvPr id="11" name="Tekstvak 10">
            <a:extLst>
              <a:ext uri="{FF2B5EF4-FFF2-40B4-BE49-F238E27FC236}">
                <a16:creationId xmlns:a16="http://schemas.microsoft.com/office/drawing/2014/main" id="{842E7C8E-4FEA-4866-8D67-3D0CA3CC4ECF}"/>
              </a:ext>
            </a:extLst>
          </p:cNvPr>
          <p:cNvSpPr txBox="1"/>
          <p:nvPr/>
        </p:nvSpPr>
        <p:spPr>
          <a:xfrm>
            <a:off x="-3541100" y="2091690"/>
            <a:ext cx="2535952" cy="738664"/>
          </a:xfrm>
          <a:prstGeom prst="rect">
            <a:avLst/>
          </a:prstGeom>
          <a:noFill/>
        </p:spPr>
        <p:txBody>
          <a:bodyPr wrap="none" rtlCol="0">
            <a:spAutoFit/>
          </a:bodyPr>
          <a:lstStyle/>
          <a:p>
            <a:pPr algn="r"/>
            <a:r>
              <a:rPr lang="en-US" sz="1400" noProof="0" dirty="0">
                <a:solidFill>
                  <a:schemeClr val="bg2"/>
                </a:solidFill>
              </a:rPr>
              <a:t>After replacing a new image:</a:t>
            </a:r>
            <a:br>
              <a:rPr lang="en-US" sz="1400" noProof="0" dirty="0">
                <a:solidFill>
                  <a:schemeClr val="bg2"/>
                </a:solidFill>
              </a:rPr>
            </a:br>
            <a:r>
              <a:rPr lang="en-US" sz="1400" noProof="0" dirty="0">
                <a:solidFill>
                  <a:schemeClr val="bg2"/>
                </a:solidFill>
              </a:rPr>
              <a:t>make sure to arrange the image</a:t>
            </a:r>
            <a:br>
              <a:rPr lang="en-US" sz="1400" noProof="0" dirty="0">
                <a:solidFill>
                  <a:schemeClr val="bg2"/>
                </a:solidFill>
              </a:rPr>
            </a:br>
            <a:r>
              <a:rPr lang="en-US" sz="1400" noProof="0" dirty="0">
                <a:solidFill>
                  <a:schemeClr val="bg2"/>
                </a:solidFill>
              </a:rPr>
              <a:t>to the background</a:t>
            </a:r>
          </a:p>
        </p:txBody>
      </p:sp>
      <p:sp>
        <p:nvSpPr>
          <p:cNvPr id="12" name="Gelijkbenige driehoek 11">
            <a:extLst>
              <a:ext uri="{FF2B5EF4-FFF2-40B4-BE49-F238E27FC236}">
                <a16:creationId xmlns:a16="http://schemas.microsoft.com/office/drawing/2014/main" id="{C9D9E286-C0FC-4596-85E8-38564247CDC5}"/>
              </a:ext>
            </a:extLst>
          </p:cNvPr>
          <p:cNvSpPr/>
          <p:nvPr/>
        </p:nvSpPr>
        <p:spPr>
          <a:xfrm rot="5400000" flipH="1">
            <a:off x="-1005157" y="219239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260C74DA-30F0-4253-B617-8A070B7777C2}"/>
              </a:ext>
            </a:extLst>
          </p:cNvPr>
          <p:cNvSpPr txBox="1"/>
          <p:nvPr/>
        </p:nvSpPr>
        <p:spPr>
          <a:xfrm>
            <a:off x="-2945103" y="3268980"/>
            <a:ext cx="1939955" cy="523220"/>
          </a:xfrm>
          <a:prstGeom prst="rect">
            <a:avLst/>
          </a:prstGeom>
          <a:noFill/>
        </p:spPr>
        <p:txBody>
          <a:bodyPr wrap="none" rtlCol="0">
            <a:spAutoFit/>
          </a:bodyPr>
          <a:lstStyle/>
          <a:p>
            <a:pPr algn="r"/>
            <a:r>
              <a:rPr lang="en-GB" sz="1400" noProof="0" dirty="0">
                <a:solidFill>
                  <a:schemeClr val="bg2"/>
                </a:solidFill>
              </a:rPr>
              <a:t>Don’t add an image,</a:t>
            </a:r>
            <a:br>
              <a:rPr lang="en-GB" sz="1400" noProof="0" dirty="0">
                <a:solidFill>
                  <a:schemeClr val="bg2"/>
                </a:solidFill>
              </a:rPr>
            </a:br>
            <a:r>
              <a:rPr lang="en-GB" sz="1400" noProof="0" dirty="0">
                <a:solidFill>
                  <a:schemeClr val="bg2"/>
                </a:solidFill>
              </a:rPr>
              <a:t>in the circle placeholder</a:t>
            </a:r>
          </a:p>
        </p:txBody>
      </p:sp>
      <p:sp>
        <p:nvSpPr>
          <p:cNvPr id="14" name="Gelijkbenige driehoek 13">
            <a:extLst>
              <a:ext uri="{FF2B5EF4-FFF2-40B4-BE49-F238E27FC236}">
                <a16:creationId xmlns:a16="http://schemas.microsoft.com/office/drawing/2014/main" id="{2B710E17-039F-48FA-84AA-5509F0041060}"/>
              </a:ext>
            </a:extLst>
          </p:cNvPr>
          <p:cNvSpPr/>
          <p:nvPr/>
        </p:nvSpPr>
        <p:spPr>
          <a:xfrm rot="5400000" flipH="1">
            <a:off x="-1005157" y="3369682"/>
            <a:ext cx="217170" cy="18721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a:extLst>
              <a:ext uri="{FF2B5EF4-FFF2-40B4-BE49-F238E27FC236}">
                <a16:creationId xmlns:a16="http://schemas.microsoft.com/office/drawing/2014/main" id="{1099820C-86C2-49E4-8747-4C2BF8D10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158" y="5813031"/>
            <a:ext cx="2857924" cy="712800"/>
          </a:xfrm>
          <a:prstGeom prst="rect">
            <a:avLst/>
          </a:prstGeom>
        </p:spPr>
      </p:pic>
    </p:spTree>
    <p:extLst>
      <p:ext uri="{BB962C8B-B14F-4D97-AF65-F5344CB8AC3E}">
        <p14:creationId xmlns:p14="http://schemas.microsoft.com/office/powerpoint/2010/main" val="104919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83213"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52389"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21565"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9074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83213"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83213"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52389"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52389"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21565"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21565"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21565"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9074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9074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9074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8114256-AC37-46FC-883A-0E0D0BD92F80}" type="datetime1">
              <a:rPr lang="en-US" smtClean="0"/>
              <a:t>2/26/26</a:t>
            </a:fld>
            <a:endParaRPr lang="en-US"/>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57" name="Tijdelijke aanduiding voor dianummer 5">
            <a:extLst>
              <a:ext uri="{FF2B5EF4-FFF2-40B4-BE49-F238E27FC236}">
                <a16:creationId xmlns:a16="http://schemas.microsoft.com/office/drawing/2014/main" id="{8A3ADC05-9821-42E9-BA7B-62837F2E091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spTree>
    <p:extLst>
      <p:ext uri="{BB962C8B-B14F-4D97-AF65-F5344CB8AC3E}">
        <p14:creationId xmlns:p14="http://schemas.microsoft.com/office/powerpoint/2010/main" val="351816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3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6.png"/><Relationship Id="rId2" Type="http://schemas.openxmlformats.org/officeDocument/2006/relationships/slideLayout" Target="../slideLayouts/slideLayout5.xml"/><Relationship Id="rId16"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6.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3D448470-599B-4AA7-8F3F-C50D7641B3F1}" type="datetime1">
              <a:rPr lang="en-US" smtClean="0"/>
              <a:t>2/26/26</a:t>
            </a:fld>
            <a:endParaRPr lang="en-US"/>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Luigi Bana | W layer redeposition in Magnum-PSI | SPA Midterm update</a:t>
            </a:r>
          </a:p>
        </p:txBody>
      </p:sp>
      <p:sp>
        <p:nvSpPr>
          <p:cNvPr id="6" name="Tijdelijke aanduiding voor dianummer 5">
            <a:extLst>
              <a:ext uri="{FF2B5EF4-FFF2-40B4-BE49-F238E27FC236}">
                <a16:creationId xmlns:a16="http://schemas.microsoft.com/office/drawing/2014/main" id="{820B0E81-3B52-4998-8953-800B819F093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007CD626-E477-DB47-A139-CBA91B5A0767}" type="slidenum">
              <a:rPr lang="en-US" smtClean="0"/>
              <a:t>‹Nr.›</a:t>
            </a:fld>
            <a:endParaRPr lang="en-US"/>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033939" y="0"/>
            <a:ext cx="160720" cy="1331683"/>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7" name="Tekstvak 6">
            <a:extLst>
              <a:ext uri="{FF2B5EF4-FFF2-40B4-BE49-F238E27FC236}">
                <a16:creationId xmlns:a16="http://schemas.microsoft.com/office/drawing/2014/main" id="{AE9E0087-4B1F-49F6-840E-E51EFCB56C9B}"/>
              </a:ext>
            </a:extLst>
          </p:cNvPr>
          <p:cNvSpPr txBox="1"/>
          <p:nvPr/>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15" name="Tekstvak 14">
            <a:extLst>
              <a:ext uri="{FF2B5EF4-FFF2-40B4-BE49-F238E27FC236}">
                <a16:creationId xmlns:a16="http://schemas.microsoft.com/office/drawing/2014/main" id="{CEBB7260-3041-4FA8-804F-1508C5166B67}"/>
              </a:ext>
            </a:extLst>
          </p:cNvPr>
          <p:cNvSpPr txBox="1"/>
          <p:nvPr/>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12" name="Rechthoek 11">
            <a:extLst>
              <a:ext uri="{FF2B5EF4-FFF2-40B4-BE49-F238E27FC236}">
                <a16:creationId xmlns:a16="http://schemas.microsoft.com/office/drawing/2014/main" id="{824A7630-8387-41C4-9F4C-9F495A494852}"/>
              </a:ext>
            </a:extLst>
          </p:cNvPr>
          <p:cNvSpPr/>
          <p:nvPr/>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168FF990-6680-4B40-A836-1BD155BA7663}"/>
              </a:ext>
            </a:extLst>
          </p:cNvPr>
          <p:cNvSpPr txBox="1"/>
          <p:nvPr/>
        </p:nvSpPr>
        <p:spPr>
          <a:xfrm>
            <a:off x="-1773141" y="1103105"/>
            <a:ext cx="1110560" cy="307777"/>
          </a:xfrm>
          <a:prstGeom prst="rect">
            <a:avLst/>
          </a:prstGeom>
          <a:noFill/>
        </p:spPr>
        <p:txBody>
          <a:bodyPr wrap="none" rtlCol="0">
            <a:spAutoFit/>
          </a:bodyPr>
          <a:lstStyle/>
          <a:p>
            <a:pPr algn="l"/>
            <a:r>
              <a:rPr lang="nl-NL" sz="1400" dirty="0">
                <a:solidFill>
                  <a:schemeClr val="bg2"/>
                </a:solidFill>
              </a:rPr>
              <a:t>66 / 103 / 127</a:t>
            </a:r>
          </a:p>
        </p:txBody>
      </p:sp>
      <p:sp>
        <p:nvSpPr>
          <p:cNvPr id="18" name="Rechthoek 17">
            <a:extLst>
              <a:ext uri="{FF2B5EF4-FFF2-40B4-BE49-F238E27FC236}">
                <a16:creationId xmlns:a16="http://schemas.microsoft.com/office/drawing/2014/main" id="{ACAA715D-60D7-445E-950C-A9C64264646D}"/>
              </a:ext>
            </a:extLst>
          </p:cNvPr>
          <p:cNvSpPr/>
          <p:nvPr/>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id="{3375ACB5-9D43-4919-8788-A29540D290B1}"/>
              </a:ext>
            </a:extLst>
          </p:cNvPr>
          <p:cNvSpPr txBox="1"/>
          <p:nvPr/>
        </p:nvSpPr>
        <p:spPr>
          <a:xfrm>
            <a:off x="-1773141" y="1462056"/>
            <a:ext cx="947375" cy="307777"/>
          </a:xfrm>
          <a:prstGeom prst="rect">
            <a:avLst/>
          </a:prstGeom>
          <a:noFill/>
        </p:spPr>
        <p:txBody>
          <a:bodyPr wrap="none" rtlCol="0">
            <a:spAutoFit/>
          </a:bodyPr>
          <a:lstStyle/>
          <a:p>
            <a:pPr algn="l"/>
            <a:r>
              <a:rPr lang="nl-NL" sz="1400" dirty="0">
                <a:solidFill>
                  <a:schemeClr val="bg2"/>
                </a:solidFill>
              </a:rPr>
              <a:t>94 / 179 / 5</a:t>
            </a:r>
          </a:p>
        </p:txBody>
      </p:sp>
      <p:sp>
        <p:nvSpPr>
          <p:cNvPr id="20" name="Rechthoek 19">
            <a:extLst>
              <a:ext uri="{FF2B5EF4-FFF2-40B4-BE49-F238E27FC236}">
                <a16:creationId xmlns:a16="http://schemas.microsoft.com/office/drawing/2014/main" id="{31353075-2B89-4C0B-876D-DD1CD854E32C}"/>
              </a:ext>
            </a:extLst>
          </p:cNvPr>
          <p:cNvSpPr/>
          <p:nvPr/>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562EC549-450B-40B7-80B7-2E5B787B0F74}"/>
              </a:ext>
            </a:extLst>
          </p:cNvPr>
          <p:cNvSpPr txBox="1"/>
          <p:nvPr/>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22" name="Rechthoek 21">
            <a:extLst>
              <a:ext uri="{FF2B5EF4-FFF2-40B4-BE49-F238E27FC236}">
                <a16:creationId xmlns:a16="http://schemas.microsoft.com/office/drawing/2014/main" id="{2CCE84B7-282D-4BA5-AA3B-3BBA12C0BAC9}"/>
              </a:ext>
            </a:extLst>
          </p:cNvPr>
          <p:cNvSpPr/>
          <p:nvPr/>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913F1C8B-D55C-46D5-8E94-3BC739783825}"/>
              </a:ext>
            </a:extLst>
          </p:cNvPr>
          <p:cNvSpPr txBox="1"/>
          <p:nvPr/>
        </p:nvSpPr>
        <p:spPr>
          <a:xfrm>
            <a:off x="-1773141" y="2179958"/>
            <a:ext cx="1105687" cy="307777"/>
          </a:xfrm>
          <a:prstGeom prst="rect">
            <a:avLst/>
          </a:prstGeom>
          <a:noFill/>
        </p:spPr>
        <p:txBody>
          <a:bodyPr wrap="none" rtlCol="0">
            <a:spAutoFit/>
          </a:bodyPr>
          <a:lstStyle/>
          <a:p>
            <a:pPr algn="l"/>
            <a:r>
              <a:rPr lang="nl-NL" sz="1400" dirty="0">
                <a:solidFill>
                  <a:schemeClr val="bg2"/>
                </a:solidFill>
              </a:rPr>
              <a:t>69 / 133 / 136</a:t>
            </a:r>
          </a:p>
        </p:txBody>
      </p:sp>
      <p:sp>
        <p:nvSpPr>
          <p:cNvPr id="24" name="Rechthoek 23">
            <a:extLst>
              <a:ext uri="{FF2B5EF4-FFF2-40B4-BE49-F238E27FC236}">
                <a16:creationId xmlns:a16="http://schemas.microsoft.com/office/drawing/2014/main" id="{442A86BD-59A5-48A2-9F87-F628C4659469}"/>
              </a:ext>
            </a:extLst>
          </p:cNvPr>
          <p:cNvSpPr/>
          <p:nvPr/>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 10">
            <a:extLst>
              <a:ext uri="{FF2B5EF4-FFF2-40B4-BE49-F238E27FC236}">
                <a16:creationId xmlns:a16="http://schemas.microsoft.com/office/drawing/2014/main" id="{DE98A86A-946A-481C-AD49-4ECB4466EFFD}"/>
              </a:ext>
            </a:extLst>
          </p:cNvPr>
          <p:cNvGrpSpPr/>
          <p:nvPr/>
        </p:nvGrpSpPr>
        <p:grpSpPr>
          <a:xfrm>
            <a:off x="-2274277" y="136525"/>
            <a:ext cx="2126134" cy="2463669"/>
            <a:chOff x="-1989269" y="136525"/>
            <a:chExt cx="1710726" cy="2463669"/>
          </a:xfrm>
        </p:grpSpPr>
        <p:cxnSp>
          <p:nvCxnSpPr>
            <p:cNvPr id="9" name="Rechte verbindingslijn 8">
              <a:extLst>
                <a:ext uri="{FF2B5EF4-FFF2-40B4-BE49-F238E27FC236}">
                  <a16:creationId xmlns:a16="http://schemas.microsoft.com/office/drawing/2014/main" id="{A2CA6ED0-99F3-4BD1-A890-99F5A0A7475D}"/>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4F9DBFAC-9644-4491-BD6D-DB9F32B9D223}"/>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62C0298-2532-4B79-B7D6-9120FFAF5FE7}"/>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Tekstvak 26">
            <a:extLst>
              <a:ext uri="{FF2B5EF4-FFF2-40B4-BE49-F238E27FC236}">
                <a16:creationId xmlns:a16="http://schemas.microsoft.com/office/drawing/2014/main" id="{3604120A-74F3-4913-9C0C-C316E84178BC}"/>
              </a:ext>
            </a:extLst>
          </p:cNvPr>
          <p:cNvSpPr txBox="1"/>
          <p:nvPr/>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29" name="Gelijkbenige driehoek 28">
            <a:extLst>
              <a:ext uri="{FF2B5EF4-FFF2-40B4-BE49-F238E27FC236}">
                <a16:creationId xmlns:a16="http://schemas.microsoft.com/office/drawing/2014/main" id="{35426E9F-4CB0-4951-8E6D-27D9E43F8FB0}"/>
              </a:ext>
            </a:extLst>
          </p:cNvPr>
          <p:cNvSpPr/>
          <p:nvPr/>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19F5D8FD-2232-476F-899E-0FBB35A1C3F0}"/>
              </a:ext>
            </a:extLst>
          </p:cNvPr>
          <p:cNvSpPr txBox="1"/>
          <p:nvPr/>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43" name="Gelijkbenige driehoek 42">
            <a:extLst>
              <a:ext uri="{FF2B5EF4-FFF2-40B4-BE49-F238E27FC236}">
                <a16:creationId xmlns:a16="http://schemas.microsoft.com/office/drawing/2014/main" id="{E3E96BB4-7614-450E-A4BD-346FBF89C3E4}"/>
              </a:ext>
            </a:extLst>
          </p:cNvPr>
          <p:cNvSpPr/>
          <p:nvPr/>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ekstvak 31">
            <a:extLst>
              <a:ext uri="{FF2B5EF4-FFF2-40B4-BE49-F238E27FC236}">
                <a16:creationId xmlns:a16="http://schemas.microsoft.com/office/drawing/2014/main" id="{BA6D357D-42B5-4F74-BF68-3C7A3C465779}"/>
              </a:ext>
            </a:extLst>
          </p:cNvPr>
          <p:cNvSpPr txBox="1"/>
          <p:nvPr/>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33" name="Gelijkbenige driehoek 32">
            <a:extLst>
              <a:ext uri="{FF2B5EF4-FFF2-40B4-BE49-F238E27FC236}">
                <a16:creationId xmlns:a16="http://schemas.microsoft.com/office/drawing/2014/main" id="{D146617A-6150-4561-B7DD-A9E3AEA248B7}"/>
              </a:ext>
            </a:extLst>
          </p:cNvPr>
          <p:cNvSpPr/>
          <p:nvPr/>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E73B3C80-1F73-4C4B-A2F0-4C9C6D141AD1}"/>
              </a:ext>
            </a:extLst>
          </p:cNvPr>
          <p:cNvSpPr txBox="1"/>
          <p:nvPr/>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35" name="Gelijkbenige driehoek 34">
            <a:extLst>
              <a:ext uri="{FF2B5EF4-FFF2-40B4-BE49-F238E27FC236}">
                <a16:creationId xmlns:a16="http://schemas.microsoft.com/office/drawing/2014/main" id="{7B1373FE-CCE9-4943-A741-874426342C29}"/>
              </a:ext>
            </a:extLst>
          </p:cNvPr>
          <p:cNvSpPr/>
          <p:nvPr/>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F37E0D2-8AAE-4042-97F8-7B885754870A}"/>
              </a:ext>
            </a:extLst>
          </p:cNvPr>
          <p:cNvSpPr txBox="1"/>
          <p:nvPr/>
        </p:nvSpPr>
        <p:spPr>
          <a:xfrm>
            <a:off x="11420230" y="6073200"/>
            <a:ext cx="48601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/11</a:t>
            </a:r>
          </a:p>
        </p:txBody>
      </p:sp>
      <p:sp>
        <p:nvSpPr>
          <p:cNvPr id="39" name="Tekstvak 38">
            <a:extLst>
              <a:ext uri="{FF2B5EF4-FFF2-40B4-BE49-F238E27FC236}">
                <a16:creationId xmlns:a16="http://schemas.microsoft.com/office/drawing/2014/main" id="{F3618288-10B5-4ECD-B4E2-6F446368A160}"/>
              </a:ext>
            </a:extLst>
          </p:cNvPr>
          <p:cNvSpPr txBox="1"/>
          <p:nvPr/>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0" name="Gelijkbenige driehoek 39">
            <a:extLst>
              <a:ext uri="{FF2B5EF4-FFF2-40B4-BE49-F238E27FC236}">
                <a16:creationId xmlns:a16="http://schemas.microsoft.com/office/drawing/2014/main" id="{D72BD59B-0D58-4FD7-A1E5-ED24FCF5142B}"/>
              </a:ext>
            </a:extLst>
          </p:cNvPr>
          <p:cNvSpPr/>
          <p:nvPr/>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802178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318644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57556" y="6344873"/>
            <a:ext cx="364490" cy="364490"/>
          </a:xfrm>
          <a:custGeom>
            <a:avLst/>
            <a:gdLst/>
            <a:ahLst/>
            <a:cxnLst/>
            <a:rect l="l" t="t" r="r" b="b"/>
            <a:pathLst>
              <a:path w="364490" h="364490">
                <a:moveTo>
                  <a:pt x="363922" y="0"/>
                </a:moveTo>
                <a:lnTo>
                  <a:pt x="0" y="0"/>
                </a:lnTo>
                <a:lnTo>
                  <a:pt x="0" y="363934"/>
                </a:lnTo>
                <a:lnTo>
                  <a:pt x="363922" y="363934"/>
                </a:lnTo>
                <a:lnTo>
                  <a:pt x="363922" y="0"/>
                </a:lnTo>
                <a:close/>
              </a:path>
            </a:pathLst>
          </a:custGeom>
          <a:solidFill>
            <a:srgbClr val="E60018"/>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326446" y="6464980"/>
            <a:ext cx="226343" cy="86423"/>
          </a:xfrm>
          <a:prstGeom prst="rect">
            <a:avLst/>
          </a:prstGeom>
        </p:spPr>
      </p:pic>
      <p:sp>
        <p:nvSpPr>
          <p:cNvPr id="18" name="bg object 18"/>
          <p:cNvSpPr/>
          <p:nvPr/>
        </p:nvSpPr>
        <p:spPr>
          <a:xfrm>
            <a:off x="335343" y="6579612"/>
            <a:ext cx="208915" cy="9525"/>
          </a:xfrm>
          <a:custGeom>
            <a:avLst/>
            <a:gdLst/>
            <a:ahLst/>
            <a:cxnLst/>
            <a:rect l="l" t="t" r="r" b="b"/>
            <a:pathLst>
              <a:path w="208915" h="9525">
                <a:moveTo>
                  <a:pt x="208337" y="0"/>
                </a:moveTo>
                <a:lnTo>
                  <a:pt x="0" y="0"/>
                </a:lnTo>
                <a:lnTo>
                  <a:pt x="0" y="9098"/>
                </a:lnTo>
                <a:lnTo>
                  <a:pt x="208337" y="9098"/>
                </a:lnTo>
                <a:lnTo>
                  <a:pt x="208337" y="0"/>
                </a:lnTo>
                <a:close/>
              </a:path>
            </a:pathLst>
          </a:custGeom>
          <a:solidFill>
            <a:srgbClr val="FFFFFF"/>
          </a:solidFill>
        </p:spPr>
        <p:txBody>
          <a:bodyPr wrap="square" lIns="0" tIns="0" rIns="0" bIns="0" rtlCol="0"/>
          <a:lstStyle/>
          <a:p>
            <a:endParaRPr/>
          </a:p>
        </p:txBody>
      </p:sp>
      <p:pic>
        <p:nvPicPr>
          <p:cNvPr id="19" name="bg object 19"/>
          <p:cNvPicPr/>
          <p:nvPr/>
        </p:nvPicPr>
        <p:blipFill>
          <a:blip r:embed="rId8" cstate="print"/>
          <a:stretch>
            <a:fillRect/>
          </a:stretch>
        </p:blipFill>
        <p:spPr>
          <a:xfrm>
            <a:off x="10015016" y="-11"/>
            <a:ext cx="491238" cy="206014"/>
          </a:xfrm>
          <a:prstGeom prst="rect">
            <a:avLst/>
          </a:prstGeom>
        </p:spPr>
      </p:pic>
      <p:sp>
        <p:nvSpPr>
          <p:cNvPr id="20" name="bg object 20"/>
          <p:cNvSpPr/>
          <p:nvPr/>
        </p:nvSpPr>
        <p:spPr>
          <a:xfrm>
            <a:off x="10746143" y="0"/>
            <a:ext cx="1445895" cy="630555"/>
          </a:xfrm>
          <a:custGeom>
            <a:avLst/>
            <a:gdLst/>
            <a:ahLst/>
            <a:cxnLst/>
            <a:rect l="l" t="t" r="r" b="b"/>
            <a:pathLst>
              <a:path w="1445895" h="630555">
                <a:moveTo>
                  <a:pt x="1445869" y="876"/>
                </a:moveTo>
                <a:lnTo>
                  <a:pt x="1339519" y="83197"/>
                </a:lnTo>
                <a:lnTo>
                  <a:pt x="1339519" y="207924"/>
                </a:lnTo>
                <a:lnTo>
                  <a:pt x="1339519" y="321144"/>
                </a:lnTo>
                <a:lnTo>
                  <a:pt x="1222413" y="411226"/>
                </a:lnTo>
                <a:lnTo>
                  <a:pt x="1222413" y="298119"/>
                </a:lnTo>
                <a:lnTo>
                  <a:pt x="1227391" y="294284"/>
                </a:lnTo>
                <a:lnTo>
                  <a:pt x="1339519" y="207924"/>
                </a:lnTo>
                <a:lnTo>
                  <a:pt x="1339519" y="83197"/>
                </a:lnTo>
                <a:lnTo>
                  <a:pt x="1337297" y="81521"/>
                </a:lnTo>
                <a:lnTo>
                  <a:pt x="1337297" y="204304"/>
                </a:lnTo>
                <a:lnTo>
                  <a:pt x="1220533" y="294284"/>
                </a:lnTo>
                <a:lnTo>
                  <a:pt x="1214780" y="290017"/>
                </a:lnTo>
                <a:lnTo>
                  <a:pt x="1214780" y="415163"/>
                </a:lnTo>
                <a:lnTo>
                  <a:pt x="1214780" y="420471"/>
                </a:lnTo>
                <a:lnTo>
                  <a:pt x="1214780" y="533654"/>
                </a:lnTo>
                <a:lnTo>
                  <a:pt x="1097673" y="622401"/>
                </a:lnTo>
                <a:lnTo>
                  <a:pt x="1097673" y="511111"/>
                </a:lnTo>
                <a:lnTo>
                  <a:pt x="1102626" y="507276"/>
                </a:lnTo>
                <a:lnTo>
                  <a:pt x="1214780" y="420471"/>
                </a:lnTo>
                <a:lnTo>
                  <a:pt x="1214780" y="415163"/>
                </a:lnTo>
                <a:lnTo>
                  <a:pt x="1095794" y="507276"/>
                </a:lnTo>
                <a:lnTo>
                  <a:pt x="978979" y="417322"/>
                </a:lnTo>
                <a:lnTo>
                  <a:pt x="986637" y="411327"/>
                </a:lnTo>
                <a:lnTo>
                  <a:pt x="1096479" y="325513"/>
                </a:lnTo>
                <a:lnTo>
                  <a:pt x="1214780" y="415163"/>
                </a:lnTo>
                <a:lnTo>
                  <a:pt x="1214780" y="290017"/>
                </a:lnTo>
                <a:lnTo>
                  <a:pt x="1101559" y="206006"/>
                </a:lnTo>
                <a:lnTo>
                  <a:pt x="1218590" y="113906"/>
                </a:lnTo>
                <a:lnTo>
                  <a:pt x="1299210" y="175018"/>
                </a:lnTo>
                <a:lnTo>
                  <a:pt x="1337297" y="204304"/>
                </a:lnTo>
                <a:lnTo>
                  <a:pt x="1337297" y="81521"/>
                </a:lnTo>
                <a:lnTo>
                  <a:pt x="1229753" y="0"/>
                </a:lnTo>
                <a:lnTo>
                  <a:pt x="1220533" y="0"/>
                </a:lnTo>
                <a:lnTo>
                  <a:pt x="1216647" y="0"/>
                </a:lnTo>
                <a:lnTo>
                  <a:pt x="1214780" y="0"/>
                </a:lnTo>
                <a:lnTo>
                  <a:pt x="1214780" y="109575"/>
                </a:lnTo>
                <a:lnTo>
                  <a:pt x="1097673" y="198335"/>
                </a:lnTo>
                <a:lnTo>
                  <a:pt x="1097673" y="85115"/>
                </a:lnTo>
                <a:lnTo>
                  <a:pt x="1100201" y="83197"/>
                </a:lnTo>
                <a:lnTo>
                  <a:pt x="1209979" y="0"/>
                </a:lnTo>
                <a:lnTo>
                  <a:pt x="1203286" y="0"/>
                </a:lnTo>
                <a:lnTo>
                  <a:pt x="1095794" y="83197"/>
                </a:lnTo>
                <a:lnTo>
                  <a:pt x="1095794" y="207924"/>
                </a:lnTo>
                <a:lnTo>
                  <a:pt x="1095794" y="321144"/>
                </a:lnTo>
                <a:lnTo>
                  <a:pt x="978700" y="411327"/>
                </a:lnTo>
                <a:lnTo>
                  <a:pt x="978700" y="298119"/>
                </a:lnTo>
                <a:lnTo>
                  <a:pt x="983678" y="294284"/>
                </a:lnTo>
                <a:lnTo>
                  <a:pt x="1095794" y="207924"/>
                </a:lnTo>
                <a:lnTo>
                  <a:pt x="1095794" y="83197"/>
                </a:lnTo>
                <a:lnTo>
                  <a:pt x="1093584" y="81495"/>
                </a:lnTo>
                <a:lnTo>
                  <a:pt x="1093584" y="204292"/>
                </a:lnTo>
                <a:lnTo>
                  <a:pt x="976820" y="294284"/>
                </a:lnTo>
                <a:lnTo>
                  <a:pt x="857846" y="206006"/>
                </a:lnTo>
                <a:lnTo>
                  <a:pt x="976820" y="113906"/>
                </a:lnTo>
                <a:lnTo>
                  <a:pt x="1054608" y="173863"/>
                </a:lnTo>
                <a:lnTo>
                  <a:pt x="1093584" y="204292"/>
                </a:lnTo>
                <a:lnTo>
                  <a:pt x="1093584" y="81495"/>
                </a:lnTo>
                <a:lnTo>
                  <a:pt x="987767" y="0"/>
                </a:lnTo>
                <a:lnTo>
                  <a:pt x="976820" y="0"/>
                </a:lnTo>
                <a:lnTo>
                  <a:pt x="972934" y="0"/>
                </a:lnTo>
                <a:lnTo>
                  <a:pt x="972934" y="108153"/>
                </a:lnTo>
                <a:lnTo>
                  <a:pt x="855903" y="198335"/>
                </a:lnTo>
                <a:lnTo>
                  <a:pt x="855903" y="85115"/>
                </a:lnTo>
                <a:lnTo>
                  <a:pt x="858393" y="83197"/>
                </a:lnTo>
                <a:lnTo>
                  <a:pt x="966368" y="0"/>
                </a:lnTo>
                <a:lnTo>
                  <a:pt x="959739" y="0"/>
                </a:lnTo>
                <a:lnTo>
                  <a:pt x="853960" y="83197"/>
                </a:lnTo>
                <a:lnTo>
                  <a:pt x="744194" y="0"/>
                </a:lnTo>
                <a:lnTo>
                  <a:pt x="733107" y="0"/>
                </a:lnTo>
                <a:lnTo>
                  <a:pt x="729221" y="0"/>
                </a:lnTo>
                <a:lnTo>
                  <a:pt x="729221" y="108153"/>
                </a:lnTo>
                <a:lnTo>
                  <a:pt x="612178" y="198335"/>
                </a:lnTo>
                <a:lnTo>
                  <a:pt x="612178" y="85115"/>
                </a:lnTo>
                <a:lnTo>
                  <a:pt x="614667" y="83197"/>
                </a:lnTo>
                <a:lnTo>
                  <a:pt x="722655" y="0"/>
                </a:lnTo>
                <a:lnTo>
                  <a:pt x="716026" y="0"/>
                </a:lnTo>
                <a:lnTo>
                  <a:pt x="610235" y="83197"/>
                </a:lnTo>
                <a:lnTo>
                  <a:pt x="610235" y="207924"/>
                </a:lnTo>
                <a:lnTo>
                  <a:pt x="610235" y="321144"/>
                </a:lnTo>
                <a:lnTo>
                  <a:pt x="493204" y="411327"/>
                </a:lnTo>
                <a:lnTo>
                  <a:pt x="493204" y="298119"/>
                </a:lnTo>
                <a:lnTo>
                  <a:pt x="498182" y="294284"/>
                </a:lnTo>
                <a:lnTo>
                  <a:pt x="610235" y="207924"/>
                </a:lnTo>
                <a:lnTo>
                  <a:pt x="610235" y="83197"/>
                </a:lnTo>
                <a:lnTo>
                  <a:pt x="608037" y="81534"/>
                </a:lnTo>
                <a:lnTo>
                  <a:pt x="608037" y="204330"/>
                </a:lnTo>
                <a:lnTo>
                  <a:pt x="489381" y="294284"/>
                </a:lnTo>
                <a:lnTo>
                  <a:pt x="372287" y="206006"/>
                </a:lnTo>
                <a:lnTo>
                  <a:pt x="489381" y="113906"/>
                </a:lnTo>
                <a:lnTo>
                  <a:pt x="565581" y="171678"/>
                </a:lnTo>
                <a:lnTo>
                  <a:pt x="608037" y="204330"/>
                </a:lnTo>
                <a:lnTo>
                  <a:pt x="608037" y="81534"/>
                </a:lnTo>
                <a:lnTo>
                  <a:pt x="500468" y="0"/>
                </a:lnTo>
                <a:lnTo>
                  <a:pt x="491261" y="0"/>
                </a:lnTo>
                <a:lnTo>
                  <a:pt x="485495" y="0"/>
                </a:lnTo>
                <a:lnTo>
                  <a:pt x="485495" y="108153"/>
                </a:lnTo>
                <a:lnTo>
                  <a:pt x="368465" y="198335"/>
                </a:lnTo>
                <a:lnTo>
                  <a:pt x="368465" y="85115"/>
                </a:lnTo>
                <a:lnTo>
                  <a:pt x="370954" y="83197"/>
                </a:lnTo>
                <a:lnTo>
                  <a:pt x="478929" y="0"/>
                </a:lnTo>
                <a:lnTo>
                  <a:pt x="474002" y="0"/>
                </a:lnTo>
                <a:lnTo>
                  <a:pt x="366522" y="83197"/>
                </a:lnTo>
                <a:lnTo>
                  <a:pt x="366522" y="207924"/>
                </a:lnTo>
                <a:lnTo>
                  <a:pt x="366522" y="321144"/>
                </a:lnTo>
                <a:lnTo>
                  <a:pt x="249491" y="411327"/>
                </a:lnTo>
                <a:lnTo>
                  <a:pt x="249491" y="298119"/>
                </a:lnTo>
                <a:lnTo>
                  <a:pt x="254457" y="294284"/>
                </a:lnTo>
                <a:lnTo>
                  <a:pt x="366522" y="207924"/>
                </a:lnTo>
                <a:lnTo>
                  <a:pt x="366522" y="83197"/>
                </a:lnTo>
                <a:lnTo>
                  <a:pt x="364324" y="81534"/>
                </a:lnTo>
                <a:lnTo>
                  <a:pt x="364324" y="204330"/>
                </a:lnTo>
                <a:lnTo>
                  <a:pt x="247548" y="294284"/>
                </a:lnTo>
                <a:lnTo>
                  <a:pt x="128562" y="206006"/>
                </a:lnTo>
                <a:lnTo>
                  <a:pt x="247180" y="114198"/>
                </a:lnTo>
                <a:lnTo>
                  <a:pt x="364324" y="204330"/>
                </a:lnTo>
                <a:lnTo>
                  <a:pt x="364324" y="81534"/>
                </a:lnTo>
                <a:lnTo>
                  <a:pt x="256755" y="0"/>
                </a:lnTo>
                <a:lnTo>
                  <a:pt x="247548" y="0"/>
                </a:lnTo>
                <a:lnTo>
                  <a:pt x="243725" y="0"/>
                </a:lnTo>
                <a:lnTo>
                  <a:pt x="241846" y="0"/>
                </a:lnTo>
                <a:lnTo>
                  <a:pt x="241846" y="109588"/>
                </a:lnTo>
                <a:lnTo>
                  <a:pt x="124739" y="198335"/>
                </a:lnTo>
                <a:lnTo>
                  <a:pt x="124739" y="85115"/>
                </a:lnTo>
                <a:lnTo>
                  <a:pt x="127279" y="83197"/>
                </a:lnTo>
                <a:lnTo>
                  <a:pt x="237045" y="0"/>
                </a:lnTo>
                <a:lnTo>
                  <a:pt x="230339" y="0"/>
                </a:lnTo>
                <a:lnTo>
                  <a:pt x="122796" y="83197"/>
                </a:lnTo>
                <a:lnTo>
                  <a:pt x="14833" y="0"/>
                </a:lnTo>
                <a:lnTo>
                  <a:pt x="0" y="0"/>
                </a:lnTo>
                <a:lnTo>
                  <a:pt x="0" y="110070"/>
                </a:lnTo>
                <a:lnTo>
                  <a:pt x="122796" y="206006"/>
                </a:lnTo>
                <a:lnTo>
                  <a:pt x="122796" y="323062"/>
                </a:lnTo>
                <a:lnTo>
                  <a:pt x="247548" y="419011"/>
                </a:lnTo>
                <a:lnTo>
                  <a:pt x="257365" y="411327"/>
                </a:lnTo>
                <a:lnTo>
                  <a:pt x="368452" y="324586"/>
                </a:lnTo>
                <a:lnTo>
                  <a:pt x="489381" y="419011"/>
                </a:lnTo>
                <a:lnTo>
                  <a:pt x="499364" y="411327"/>
                </a:lnTo>
                <a:lnTo>
                  <a:pt x="614121" y="323062"/>
                </a:lnTo>
                <a:lnTo>
                  <a:pt x="614121" y="207924"/>
                </a:lnTo>
                <a:lnTo>
                  <a:pt x="614121" y="202984"/>
                </a:lnTo>
                <a:lnTo>
                  <a:pt x="620064" y="198335"/>
                </a:lnTo>
                <a:lnTo>
                  <a:pt x="731177" y="111582"/>
                </a:lnTo>
                <a:lnTo>
                  <a:pt x="852081" y="204571"/>
                </a:lnTo>
                <a:lnTo>
                  <a:pt x="852081" y="323062"/>
                </a:lnTo>
                <a:lnTo>
                  <a:pt x="973620" y="416560"/>
                </a:lnTo>
                <a:lnTo>
                  <a:pt x="972934" y="417093"/>
                </a:lnTo>
                <a:lnTo>
                  <a:pt x="972934" y="536054"/>
                </a:lnTo>
                <a:lnTo>
                  <a:pt x="1095794" y="630085"/>
                </a:lnTo>
                <a:lnTo>
                  <a:pt x="1105776" y="622401"/>
                </a:lnTo>
                <a:lnTo>
                  <a:pt x="1216431" y="537311"/>
                </a:lnTo>
                <a:lnTo>
                  <a:pt x="1339519" y="630085"/>
                </a:lnTo>
                <a:lnTo>
                  <a:pt x="1349336" y="622401"/>
                </a:lnTo>
                <a:lnTo>
                  <a:pt x="1445869" y="546989"/>
                </a:lnTo>
                <a:lnTo>
                  <a:pt x="1445869" y="541947"/>
                </a:lnTo>
                <a:lnTo>
                  <a:pt x="1341399" y="622401"/>
                </a:lnTo>
                <a:lnTo>
                  <a:pt x="1341399" y="511111"/>
                </a:lnTo>
                <a:lnTo>
                  <a:pt x="1346263" y="507276"/>
                </a:lnTo>
                <a:lnTo>
                  <a:pt x="1445869" y="428942"/>
                </a:lnTo>
                <a:lnTo>
                  <a:pt x="1445869" y="424942"/>
                </a:lnTo>
                <a:lnTo>
                  <a:pt x="1339519" y="507276"/>
                </a:lnTo>
                <a:lnTo>
                  <a:pt x="1221778" y="418033"/>
                </a:lnTo>
                <a:lnTo>
                  <a:pt x="1230363" y="411327"/>
                </a:lnTo>
                <a:lnTo>
                  <a:pt x="1340205" y="325513"/>
                </a:lnTo>
                <a:lnTo>
                  <a:pt x="1421345" y="387007"/>
                </a:lnTo>
                <a:lnTo>
                  <a:pt x="1445869" y="406158"/>
                </a:lnTo>
                <a:lnTo>
                  <a:pt x="1445869" y="405587"/>
                </a:lnTo>
                <a:lnTo>
                  <a:pt x="1445869" y="402564"/>
                </a:lnTo>
                <a:lnTo>
                  <a:pt x="1445869" y="281876"/>
                </a:lnTo>
                <a:lnTo>
                  <a:pt x="1345285" y="206006"/>
                </a:lnTo>
                <a:lnTo>
                  <a:pt x="1445869" y="126847"/>
                </a:lnTo>
                <a:lnTo>
                  <a:pt x="1445869" y="122923"/>
                </a:lnTo>
                <a:lnTo>
                  <a:pt x="1445869" y="121005"/>
                </a:lnTo>
                <a:lnTo>
                  <a:pt x="1445869" y="117881"/>
                </a:lnTo>
                <a:lnTo>
                  <a:pt x="1341399" y="198335"/>
                </a:lnTo>
                <a:lnTo>
                  <a:pt x="1341399" y="85115"/>
                </a:lnTo>
                <a:lnTo>
                  <a:pt x="1343888" y="83197"/>
                </a:lnTo>
                <a:lnTo>
                  <a:pt x="1445869" y="4660"/>
                </a:lnTo>
                <a:lnTo>
                  <a:pt x="1445869" y="876"/>
                </a:lnTo>
                <a:close/>
              </a:path>
            </a:pathLst>
          </a:custGeom>
          <a:solidFill>
            <a:srgbClr val="E40018"/>
          </a:solidFill>
        </p:spPr>
        <p:txBody>
          <a:bodyPr wrap="square" lIns="0" tIns="0" rIns="0" bIns="0" rtlCol="0"/>
          <a:lstStyle/>
          <a:p>
            <a:endParaRPr/>
          </a:p>
        </p:txBody>
      </p:sp>
      <p:sp>
        <p:nvSpPr>
          <p:cNvPr id="2" name="Holder 2"/>
          <p:cNvSpPr>
            <a:spLocks noGrp="1"/>
          </p:cNvSpPr>
          <p:nvPr>
            <p:ph type="title"/>
          </p:nvPr>
        </p:nvSpPr>
        <p:spPr>
          <a:xfrm>
            <a:off x="224129" y="137287"/>
            <a:ext cx="9662160" cy="467995"/>
          </a:xfrm>
          <a:prstGeom prst="rect">
            <a:avLst/>
          </a:prstGeom>
        </p:spPr>
        <p:txBody>
          <a:bodyPr wrap="square" lIns="0" tIns="0" rIns="0" bIns="0">
            <a:spAutoFit/>
          </a:bodyPr>
          <a:lstStyle>
            <a:lvl1pPr>
              <a:defRPr sz="2900" b="0" i="0">
                <a:solidFill>
                  <a:srgbClr val="E40018"/>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2/26/26</a:t>
            </a:fld>
            <a:endParaRPr lang="en-US"/>
          </a:p>
        </p:txBody>
      </p:sp>
      <p:sp>
        <p:nvSpPr>
          <p:cNvPr id="6" name="Holder 6"/>
          <p:cNvSpPr>
            <a:spLocks noGrp="1"/>
          </p:cNvSpPr>
          <p:nvPr>
            <p:ph type="sldNum" sz="quarter" idx="7"/>
          </p:nvPr>
        </p:nvSpPr>
        <p:spPr>
          <a:xfrm>
            <a:off x="11392534" y="6433625"/>
            <a:ext cx="259715" cy="196215"/>
          </a:xfrm>
          <a:prstGeom prst="rect">
            <a:avLst/>
          </a:prstGeom>
        </p:spPr>
        <p:txBody>
          <a:bodyPr wrap="square" lIns="0" tIns="0" rIns="0" bIns="0">
            <a:spAutoFit/>
          </a:bodyPr>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8596362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3046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94161-A629-4290-9353-F7C3AA2AC1C5}" type="datetimeFigureOut">
              <a:rPr lang="sv-SE" smtClean="0"/>
              <a:t>2026-02-26</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5F2FB-D4AF-499C-849A-29E65C4E6EF7}" type="slidenum">
              <a:rPr lang="sv-SE" smtClean="0"/>
              <a:t>‹Nr.›</a:t>
            </a:fld>
            <a:endParaRPr lang="sv-SE"/>
          </a:p>
        </p:txBody>
      </p:sp>
    </p:spTree>
    <p:extLst>
      <p:ext uri="{BB962C8B-B14F-4D97-AF65-F5344CB8AC3E}">
        <p14:creationId xmlns:p14="http://schemas.microsoft.com/office/powerpoint/2010/main" val="8957780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tif"/><Relationship Id="rId1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2.xml"/><Relationship Id="rId16" Type="http://schemas.microsoft.com/office/2007/relationships/hdphoto" Target="../media/hdphoto3.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36.jpe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30.xml"/><Relationship Id="rId5" Type="http://schemas.openxmlformats.org/officeDocument/2006/relationships/image" Target="../media/image49.jp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2.xml"/><Relationship Id="rId5" Type="http://schemas.openxmlformats.org/officeDocument/2006/relationships/image" Target="../media/image53.jp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emf"/><Relationship Id="rId1" Type="http://schemas.openxmlformats.org/officeDocument/2006/relationships/slideLayout" Target="../slideLayouts/slideLayout3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NULL"/><Relationship Id="rId18" Type="http://schemas.openxmlformats.org/officeDocument/2006/relationships/image" Target="NULL"/><Relationship Id="rId3" Type="http://schemas.microsoft.com/office/2007/relationships/hdphoto" Target="../media/hdphoto4.wdp"/><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NULL"/><Relationship Id="rId2" Type="http://schemas.openxmlformats.org/officeDocument/2006/relationships/image" Target="../media/image61.png"/><Relationship Id="rId16" Type="http://schemas.openxmlformats.org/officeDocument/2006/relationships/image" Target="NULL"/><Relationship Id="rId1" Type="http://schemas.openxmlformats.org/officeDocument/2006/relationships/slideLayout" Target="../slideLayouts/slideLayout3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NULL"/><Relationship Id="rId10" Type="http://schemas.openxmlformats.org/officeDocument/2006/relationships/image" Target="../media/image68.png"/><Relationship Id="rId19" Type="http://schemas.openxmlformats.org/officeDocument/2006/relationships/image" Target="../media/image71.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D66E-0F32-BE59-B5D3-B7F670660DB7}"/>
              </a:ext>
            </a:extLst>
          </p:cNvPr>
          <p:cNvSpPr>
            <a:spLocks noGrp="1"/>
          </p:cNvSpPr>
          <p:nvPr>
            <p:ph type="title"/>
          </p:nvPr>
        </p:nvSpPr>
        <p:spPr>
          <a:xfrm>
            <a:off x="407368" y="2580817"/>
            <a:ext cx="6237272" cy="620251"/>
          </a:xfrm>
        </p:spPr>
        <p:txBody>
          <a:bodyPr>
            <a:normAutofit fontScale="90000"/>
          </a:bodyPr>
          <a:lstStyle/>
          <a:p>
            <a:r>
              <a:rPr lang="en-US" dirty="0"/>
              <a:t>2025 Final Summary / 2026 Plans</a:t>
            </a:r>
            <a:br>
              <a:rPr lang="en-US" dirty="0"/>
            </a:br>
            <a:r>
              <a:rPr lang="en-US" dirty="0"/>
              <a:t>Subproject: </a:t>
            </a:r>
            <a:endParaRPr lang="en-GB" dirty="0"/>
          </a:p>
        </p:txBody>
      </p:sp>
      <p:sp>
        <p:nvSpPr>
          <p:cNvPr id="5" name="Text Placeholder 4">
            <a:extLst>
              <a:ext uri="{FF2B5EF4-FFF2-40B4-BE49-F238E27FC236}">
                <a16:creationId xmlns:a16="http://schemas.microsoft.com/office/drawing/2014/main" id="{5EA551F4-897C-CFDF-B210-3F20E031D8D1}"/>
              </a:ext>
            </a:extLst>
          </p:cNvPr>
          <p:cNvSpPr>
            <a:spLocks noGrp="1"/>
          </p:cNvSpPr>
          <p:nvPr>
            <p:ph type="body" sz="quarter" idx="12"/>
          </p:nvPr>
        </p:nvSpPr>
        <p:spPr>
          <a:xfrm>
            <a:off x="407368" y="1650285"/>
            <a:ext cx="6726600" cy="620251"/>
          </a:xfrm>
        </p:spPr>
        <p:txBody>
          <a:bodyPr>
            <a:normAutofit lnSpcReduction="10000"/>
          </a:bodyPr>
          <a:lstStyle/>
          <a:p>
            <a:r>
              <a:rPr lang="en-US" b="1" dirty="0">
                <a:solidFill>
                  <a:srgbClr val="000000"/>
                </a:solidFill>
                <a:effectLst/>
              </a:rPr>
              <a:t>Project Meeting</a:t>
            </a:r>
          </a:p>
          <a:p>
            <a:r>
              <a:rPr lang="en-US" b="1" dirty="0">
                <a:solidFill>
                  <a:srgbClr val="000000"/>
                </a:solidFill>
                <a:effectLst/>
              </a:rPr>
              <a:t>Plasma-Wall Interactions and Exhaust</a:t>
            </a:r>
            <a:endParaRPr lang="en-GB" b="1" dirty="0"/>
          </a:p>
        </p:txBody>
      </p:sp>
      <p:sp>
        <p:nvSpPr>
          <p:cNvPr id="7" name="Text Placeholder 6">
            <a:extLst>
              <a:ext uri="{FF2B5EF4-FFF2-40B4-BE49-F238E27FC236}">
                <a16:creationId xmlns:a16="http://schemas.microsoft.com/office/drawing/2014/main" id="{9817BAD1-53DF-CC8A-1B16-56816607C47C}"/>
              </a:ext>
            </a:extLst>
          </p:cNvPr>
          <p:cNvSpPr>
            <a:spLocks noGrp="1"/>
          </p:cNvSpPr>
          <p:nvPr>
            <p:ph type="body" sz="quarter" idx="11"/>
          </p:nvPr>
        </p:nvSpPr>
        <p:spPr>
          <a:xfrm>
            <a:off x="407367" y="4159259"/>
            <a:ext cx="5248365" cy="587670"/>
          </a:xfrm>
        </p:spPr>
        <p:txBody>
          <a:bodyPr>
            <a:normAutofit fontScale="92500"/>
          </a:bodyPr>
          <a:lstStyle/>
          <a:p>
            <a:r>
              <a:rPr lang="en-GB" dirty="0"/>
              <a:t>Forschungszentrum  Juelich GmbH – IFN-1</a:t>
            </a:r>
          </a:p>
        </p:txBody>
      </p:sp>
      <p:sp>
        <p:nvSpPr>
          <p:cNvPr id="9" name="Text Placeholder 8">
            <a:extLst>
              <a:ext uri="{FF2B5EF4-FFF2-40B4-BE49-F238E27FC236}">
                <a16:creationId xmlns:a16="http://schemas.microsoft.com/office/drawing/2014/main" id="{023C2198-5D1E-DF38-94CE-C4C24C71155F}"/>
              </a:ext>
            </a:extLst>
          </p:cNvPr>
          <p:cNvSpPr>
            <a:spLocks noGrp="1"/>
          </p:cNvSpPr>
          <p:nvPr>
            <p:ph type="body" sz="quarter" idx="10"/>
          </p:nvPr>
        </p:nvSpPr>
        <p:spPr/>
        <p:txBody>
          <a:bodyPr>
            <a:normAutofit/>
          </a:bodyPr>
          <a:lstStyle/>
          <a:p>
            <a:r>
              <a:rPr lang="en-GB" dirty="0"/>
              <a:t>Jn W. Coenen</a:t>
            </a:r>
          </a:p>
          <a:p>
            <a:endParaRPr lang="en-GB" dirty="0"/>
          </a:p>
        </p:txBody>
      </p:sp>
      <p:pic>
        <p:nvPicPr>
          <p:cNvPr id="3" name="Grafik 2">
            <a:extLst>
              <a:ext uri="{FF2B5EF4-FFF2-40B4-BE49-F238E27FC236}">
                <a16:creationId xmlns:a16="http://schemas.microsoft.com/office/drawing/2014/main" id="{BE67D8FD-7E82-1E33-C684-A1DA58AAECC4}"/>
              </a:ext>
            </a:extLst>
          </p:cNvPr>
          <p:cNvPicPr>
            <a:picLocks noChangeAspect="1"/>
          </p:cNvPicPr>
          <p:nvPr/>
        </p:nvPicPr>
        <p:blipFill>
          <a:blip r:embed="rId2"/>
          <a:stretch>
            <a:fillRect/>
          </a:stretch>
        </p:blipFill>
        <p:spPr>
          <a:xfrm>
            <a:off x="4954408" y="6010924"/>
            <a:ext cx="1883827" cy="548688"/>
          </a:xfrm>
          <a:prstGeom prst="rect">
            <a:avLst/>
          </a:prstGeom>
        </p:spPr>
      </p:pic>
      <p:sp>
        <p:nvSpPr>
          <p:cNvPr id="15" name="Text Placeholder 8">
            <a:extLst>
              <a:ext uri="{FF2B5EF4-FFF2-40B4-BE49-F238E27FC236}">
                <a16:creationId xmlns:a16="http://schemas.microsoft.com/office/drawing/2014/main" id="{59C1788A-2D46-EDC4-6136-36CB28FBF128}"/>
              </a:ext>
            </a:extLst>
          </p:cNvPr>
          <p:cNvSpPr txBox="1">
            <a:spLocks/>
          </p:cNvSpPr>
          <p:nvPr/>
        </p:nvSpPr>
        <p:spPr>
          <a:xfrm>
            <a:off x="407368" y="4746929"/>
            <a:ext cx="4798946" cy="457848"/>
          </a:xfrm>
          <a:prstGeom prst="rect">
            <a:avLst/>
          </a:prstGeom>
        </p:spPr>
        <p:txBody>
          <a:bodyPr vert="horz" lIns="91440" tIns="45720" rIns="91440" bIns="45720" rtlCol="0">
            <a:normAutofit fontScale="550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S. Brezinsek (PL), J.W. </a:t>
            </a:r>
            <a:r>
              <a:rPr lang="en-GB" dirty="0" err="1"/>
              <a:t>Coenen</a:t>
            </a:r>
            <a:r>
              <a:rPr lang="en-GB" dirty="0"/>
              <a:t>, A. Hakola, K. Schmid, A. Kirschner, J. </a:t>
            </a:r>
            <a:r>
              <a:rPr lang="en-GB" dirty="0" err="1"/>
              <a:t>Likonen</a:t>
            </a:r>
            <a:r>
              <a:rPr lang="en-GB" dirty="0"/>
              <a:t>, I. Classen, A. </a:t>
            </a:r>
            <a:r>
              <a:rPr lang="en-GB" dirty="0" err="1"/>
              <a:t>Goriaev</a:t>
            </a:r>
            <a:r>
              <a:rPr lang="en-GB" dirty="0"/>
              <a:t>, and D. Douai (DPL)</a:t>
            </a:r>
          </a:p>
          <a:p>
            <a:endParaRPr lang="en-GB" dirty="0"/>
          </a:p>
          <a:p>
            <a:endParaRPr lang="en-GB" dirty="0"/>
          </a:p>
        </p:txBody>
      </p:sp>
    </p:spTree>
    <p:extLst>
      <p:ext uri="{BB962C8B-B14F-4D97-AF65-F5344CB8AC3E}">
        <p14:creationId xmlns:p14="http://schemas.microsoft.com/office/powerpoint/2010/main" val="89790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slide-16.png"/>
          <p:cNvPicPr>
            <a:picLocks noChangeAspect="1"/>
          </p:cNvPicPr>
          <p:nvPr/>
        </p:nvPicPr>
        <p:blipFill>
          <a:blip r:embed="rId2"/>
          <a:stretch>
            <a:fillRect/>
          </a:stretch>
        </p:blipFill>
        <p:spPr>
          <a:xfrm>
            <a:off x="0" y="429"/>
            <a:ext cx="12192000" cy="68571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slide-11.png"/>
          <p:cNvPicPr>
            <a:picLocks noChangeAspect="1"/>
          </p:cNvPicPr>
          <p:nvPr/>
        </p:nvPicPr>
        <p:blipFill>
          <a:blip r:embed="rId2"/>
          <a:stretch>
            <a:fillRect/>
          </a:stretch>
        </p:blipFill>
        <p:spPr>
          <a:xfrm>
            <a:off x="0" y="429"/>
            <a:ext cx="12192000" cy="68571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1FEAF-F9FA-40EC-0B5E-39DFFC18D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1705D-FF87-BAE2-34A7-2E4B6CDD878E}"/>
              </a:ext>
            </a:extLst>
          </p:cNvPr>
          <p:cNvSpPr>
            <a:spLocks noGrp="1"/>
          </p:cNvSpPr>
          <p:nvPr>
            <p:ph type="title"/>
          </p:nvPr>
        </p:nvSpPr>
        <p:spPr>
          <a:xfrm>
            <a:off x="407368" y="2074188"/>
            <a:ext cx="8231931" cy="620251"/>
          </a:xfrm>
        </p:spPr>
        <p:txBody>
          <a:bodyPr>
            <a:normAutofit fontScale="90000"/>
          </a:bodyPr>
          <a:lstStyle/>
          <a:p>
            <a:r>
              <a:rPr lang="en-US" sz="3600" dirty="0"/>
              <a:t>WP PWIE SPA 2</a:t>
            </a:r>
            <a:endParaRPr lang="en-US" dirty="0"/>
          </a:p>
        </p:txBody>
      </p:sp>
      <p:pic>
        <p:nvPicPr>
          <p:cNvPr id="6" name="Grafik 5">
            <a:extLst>
              <a:ext uri="{FF2B5EF4-FFF2-40B4-BE49-F238E27FC236}">
                <a16:creationId xmlns:a16="http://schemas.microsoft.com/office/drawing/2014/main" id="{CD6EE32D-31B9-9814-C2DF-96B3E6B9D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95CABF5D-C192-A04E-A41D-4710CB4A15BD}"/>
              </a:ext>
            </a:extLst>
          </p:cNvPr>
          <p:cNvSpPr>
            <a:spLocks noGrp="1"/>
          </p:cNvSpPr>
          <p:nvPr>
            <p:ph type="body" sz="quarter" idx="10"/>
          </p:nvPr>
        </p:nvSpPr>
        <p:spPr>
          <a:xfrm>
            <a:off x="407368" y="3693074"/>
            <a:ext cx="11230450" cy="457848"/>
          </a:xfrm>
        </p:spPr>
        <p:txBody>
          <a:bodyPr>
            <a:normAutofit/>
          </a:bodyPr>
          <a:lstStyle/>
          <a:p>
            <a:r>
              <a:rPr lang="en-US" sz="1400" dirty="0"/>
              <a:t>Report for  2025 &amp; Overview</a:t>
            </a:r>
            <a:endParaRPr lang="en-GB" sz="1400" dirty="0"/>
          </a:p>
        </p:txBody>
      </p:sp>
    </p:spTree>
    <p:extLst>
      <p:ext uri="{BB962C8B-B14F-4D97-AF65-F5344CB8AC3E}">
        <p14:creationId xmlns:p14="http://schemas.microsoft.com/office/powerpoint/2010/main" val="232229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FE678-2457-FAD8-18DD-3ABDF336F626}"/>
              </a:ext>
            </a:extLst>
          </p:cNvPr>
          <p:cNvSpPr>
            <a:spLocks noGrp="1"/>
          </p:cNvSpPr>
          <p:nvPr>
            <p:ph type="title"/>
          </p:nvPr>
        </p:nvSpPr>
        <p:spPr/>
        <p:txBody>
          <a:bodyPr/>
          <a:lstStyle/>
          <a:p>
            <a:r>
              <a:rPr lang="en-GB" dirty="0"/>
              <a:t>High Particle Fluence Exposures of Plasma-Facing Components for ITER</a:t>
            </a:r>
          </a:p>
        </p:txBody>
      </p:sp>
      <p:sp>
        <p:nvSpPr>
          <p:cNvPr id="4" name="Fußzeilenplatzhalter 3">
            <a:extLst>
              <a:ext uri="{FF2B5EF4-FFF2-40B4-BE49-F238E27FC236}">
                <a16:creationId xmlns:a16="http://schemas.microsoft.com/office/drawing/2014/main" id="{15705B8F-D52D-6BEA-C4A4-BDF1AC6A10ED}"/>
              </a:ext>
            </a:extLst>
          </p:cNvPr>
          <p:cNvSpPr>
            <a:spLocks noGrp="1"/>
          </p:cNvSpPr>
          <p:nvPr>
            <p:ph type="ftr" sz="quarter" idx="11"/>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48B2F808-6F80-814F-4BE0-B0DF27EFBD58}"/>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graphicFrame>
        <p:nvGraphicFramePr>
          <p:cNvPr id="3" name="Tabelle 2">
            <a:extLst>
              <a:ext uri="{FF2B5EF4-FFF2-40B4-BE49-F238E27FC236}">
                <a16:creationId xmlns:a16="http://schemas.microsoft.com/office/drawing/2014/main" id="{A10A6586-11CC-42FE-9C5C-FB552DA48F3F}"/>
              </a:ext>
            </a:extLst>
          </p:cNvPr>
          <p:cNvGraphicFramePr>
            <a:graphicFrameLocks noGrp="1"/>
          </p:cNvGraphicFramePr>
          <p:nvPr/>
        </p:nvGraphicFramePr>
        <p:xfrm>
          <a:off x="360040" y="3468986"/>
          <a:ext cx="5572125" cy="737235"/>
        </p:xfrm>
        <a:graphic>
          <a:graphicData uri="http://schemas.openxmlformats.org/drawingml/2006/table">
            <a:tbl>
              <a:tblPr firstRow="1" firstCol="1" bandRow="1">
                <a:tableStyleId>{5C22544A-7EE6-4342-B048-85BDC9FD1C3A}</a:tableStyleId>
              </a:tblPr>
              <a:tblGrid>
                <a:gridCol w="1000760">
                  <a:extLst>
                    <a:ext uri="{9D8B030D-6E8A-4147-A177-3AD203B41FA5}">
                      <a16:colId xmlns:a16="http://schemas.microsoft.com/office/drawing/2014/main" val="2114838398"/>
                    </a:ext>
                  </a:extLst>
                </a:gridCol>
                <a:gridCol w="4571365">
                  <a:extLst>
                    <a:ext uri="{9D8B030D-6E8A-4147-A177-3AD203B41FA5}">
                      <a16:colId xmlns:a16="http://schemas.microsoft.com/office/drawing/2014/main" val="137323997"/>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60064789"/>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b="1" dirty="0">
                          <a:effectLst/>
                        </a:rPr>
                        <a:t>Fatigue cracking and creep evolution of W samples and W-monoblocks exposed to strike point sweeping (DIFFER)</a:t>
                      </a:r>
                      <a:endParaRPr lang="de-DE" sz="11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18453902"/>
                  </a:ext>
                </a:extLst>
              </a:tr>
              <a:tr h="0">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spc="-15" dirty="0">
                          <a:effectLst/>
                        </a:rPr>
                        <a:t>Pre- and post-characterization of samples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3845603"/>
                  </a:ext>
                </a:extLst>
              </a:tr>
            </a:tbl>
          </a:graphicData>
        </a:graphic>
      </p:graphicFrame>
      <p:graphicFrame>
        <p:nvGraphicFramePr>
          <p:cNvPr id="9" name="Tabelle 8">
            <a:extLst>
              <a:ext uri="{FF2B5EF4-FFF2-40B4-BE49-F238E27FC236}">
                <a16:creationId xmlns:a16="http://schemas.microsoft.com/office/drawing/2014/main" id="{F48EA74B-8665-617D-315B-C4771DA6CE95}"/>
              </a:ext>
            </a:extLst>
          </p:cNvPr>
          <p:cNvGraphicFramePr>
            <a:graphicFrameLocks noGrp="1"/>
          </p:cNvGraphicFramePr>
          <p:nvPr/>
        </p:nvGraphicFramePr>
        <p:xfrm>
          <a:off x="360040" y="1370819"/>
          <a:ext cx="5433695" cy="836930"/>
        </p:xfrm>
        <a:graphic>
          <a:graphicData uri="http://schemas.openxmlformats.org/drawingml/2006/table">
            <a:tbl>
              <a:tblPr firstRow="1" firstCol="1" bandRow="1">
                <a:tableStyleId>{5C22544A-7EE6-4342-B048-85BDC9FD1C3A}</a:tableStyleId>
              </a:tblPr>
              <a:tblGrid>
                <a:gridCol w="1191895">
                  <a:extLst>
                    <a:ext uri="{9D8B030D-6E8A-4147-A177-3AD203B41FA5}">
                      <a16:colId xmlns:a16="http://schemas.microsoft.com/office/drawing/2014/main" val="889527833"/>
                    </a:ext>
                  </a:extLst>
                </a:gridCol>
                <a:gridCol w="774700">
                  <a:extLst>
                    <a:ext uri="{9D8B030D-6E8A-4147-A177-3AD203B41FA5}">
                      <a16:colId xmlns:a16="http://schemas.microsoft.com/office/drawing/2014/main" val="1182613413"/>
                    </a:ext>
                  </a:extLst>
                </a:gridCol>
                <a:gridCol w="711200">
                  <a:extLst>
                    <a:ext uri="{9D8B030D-6E8A-4147-A177-3AD203B41FA5}">
                      <a16:colId xmlns:a16="http://schemas.microsoft.com/office/drawing/2014/main" val="90085310"/>
                    </a:ext>
                  </a:extLst>
                </a:gridCol>
                <a:gridCol w="2755900">
                  <a:extLst>
                    <a:ext uri="{9D8B030D-6E8A-4147-A177-3AD203B41FA5}">
                      <a16:colId xmlns:a16="http://schemas.microsoft.com/office/drawing/2014/main" val="3697039522"/>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6207162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 (T. Morgan)</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0216546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Balden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GB" sz="1100" spc="-15">
                          <a:effectLst/>
                        </a:rPr>
                        <a:t>D002 </a:t>
                      </a:r>
                      <a:r>
                        <a:rPr lang="en-GB" sz="1100">
                          <a:effectLst/>
                        </a:rPr>
                        <a:t>(S. Elgeti)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15790301"/>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48489897"/>
                  </a:ext>
                </a:extLst>
              </a:tr>
            </a:tbl>
          </a:graphicData>
        </a:graphic>
      </p:graphicFrame>
      <p:graphicFrame>
        <p:nvGraphicFramePr>
          <p:cNvPr id="10" name="Tabelle 9">
            <a:extLst>
              <a:ext uri="{FF2B5EF4-FFF2-40B4-BE49-F238E27FC236}">
                <a16:creationId xmlns:a16="http://schemas.microsoft.com/office/drawing/2014/main" id="{9C02D808-9E4B-3A1E-C376-030B0DFF0343}"/>
              </a:ext>
            </a:extLst>
          </p:cNvPr>
          <p:cNvGraphicFramePr>
            <a:graphicFrameLocks noGrp="1"/>
          </p:cNvGraphicFramePr>
          <p:nvPr/>
        </p:nvGraphicFramePr>
        <p:xfrm>
          <a:off x="360040" y="2417135"/>
          <a:ext cx="5433695" cy="616585"/>
        </p:xfrm>
        <a:graphic>
          <a:graphicData uri="http://schemas.openxmlformats.org/drawingml/2006/table">
            <a:tbl>
              <a:tblPr firstRow="1" firstCol="1" bandRow="1">
                <a:tableStyleId>{5C22544A-7EE6-4342-B048-85BDC9FD1C3A}</a:tableStyleId>
              </a:tblPr>
              <a:tblGrid>
                <a:gridCol w="1014095">
                  <a:extLst>
                    <a:ext uri="{9D8B030D-6E8A-4147-A177-3AD203B41FA5}">
                      <a16:colId xmlns:a16="http://schemas.microsoft.com/office/drawing/2014/main" val="2358760614"/>
                    </a:ext>
                  </a:extLst>
                </a:gridCol>
                <a:gridCol w="952500">
                  <a:extLst>
                    <a:ext uri="{9D8B030D-6E8A-4147-A177-3AD203B41FA5}">
                      <a16:colId xmlns:a16="http://schemas.microsoft.com/office/drawing/2014/main" val="3941272840"/>
                    </a:ext>
                  </a:extLst>
                </a:gridCol>
                <a:gridCol w="711200">
                  <a:extLst>
                    <a:ext uri="{9D8B030D-6E8A-4147-A177-3AD203B41FA5}">
                      <a16:colId xmlns:a16="http://schemas.microsoft.com/office/drawing/2014/main" val="3571154174"/>
                    </a:ext>
                  </a:extLst>
                </a:gridCol>
                <a:gridCol w="2755900">
                  <a:extLst>
                    <a:ext uri="{9D8B030D-6E8A-4147-A177-3AD203B41FA5}">
                      <a16:colId xmlns:a16="http://schemas.microsoft.com/office/drawing/2014/main" val="1823450513"/>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007859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9678163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33325873"/>
                  </a:ext>
                </a:extLst>
              </a:tr>
            </a:tbl>
          </a:graphicData>
        </a:graphic>
      </p:graphicFrame>
      <p:sp>
        <p:nvSpPr>
          <p:cNvPr id="12" name="Textfeld 11">
            <a:extLst>
              <a:ext uri="{FF2B5EF4-FFF2-40B4-BE49-F238E27FC236}">
                <a16:creationId xmlns:a16="http://schemas.microsoft.com/office/drawing/2014/main" id="{551CC99B-868C-B555-F7AD-C15BD3C2CCB3}"/>
              </a:ext>
            </a:extLst>
          </p:cNvPr>
          <p:cNvSpPr txBox="1"/>
          <p:nvPr/>
        </p:nvSpPr>
        <p:spPr>
          <a:xfrm>
            <a:off x="6427237" y="1693093"/>
            <a:ext cx="5433695" cy="2064668"/>
          </a:xfrm>
          <a:prstGeom prst="rect">
            <a:avLst/>
          </a:prstGeom>
          <a:noFill/>
        </p:spPr>
        <p:txBody>
          <a:bodyPr wrap="square">
            <a:spAutoFit/>
          </a:bodyPr>
          <a:lstStyle/>
          <a:p>
            <a:pPr marL="342900" lvl="0" indent="-342900" algn="just">
              <a:lnSpc>
                <a:spcPct val="115000"/>
              </a:lnSpc>
              <a:spcAft>
                <a:spcPts val="240"/>
              </a:spcAft>
              <a:buFont typeface="Wingdings" pitchFamily="2" charset="2"/>
              <a:buChar char=""/>
              <a:tabLst>
                <a:tab pos="-914400" algn="l"/>
              </a:tabLst>
            </a:pPr>
            <a:r>
              <a:rPr lang="en-US" sz="1800" dirty="0">
                <a:effectLst/>
                <a:latin typeface="Calibri" panose="020F0502020204030204" pitchFamily="34" charset="0"/>
                <a:ea typeface="SimSun" panose="02010600030101010101" pitchFamily="2" charset="-122"/>
                <a:cs typeface="Calibri" panose="020F0502020204030204" pitchFamily="34" charset="0"/>
              </a:rPr>
              <a:t>Recrystallization behavior of DEMO tungsten grades under high flux/fluence plasma loading with impurity seeded deuterium plasmas (DIFFER) </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800" dirty="0">
                <a:effectLst/>
                <a:latin typeface="Calibri" panose="020F0502020204030204" pitchFamily="34" charset="0"/>
                <a:ea typeface="SimSun" panose="02010600030101010101" pitchFamily="2" charset="-122"/>
                <a:cs typeface="Calibri" panose="020F0502020204030204" pitchFamily="34" charset="0"/>
              </a:rPr>
              <a:t>Pre- and post-analysis of materials and components (MPG) </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800" dirty="0">
                <a:effectLst/>
                <a:latin typeface="Calibri" panose="020F0502020204030204" pitchFamily="34" charset="0"/>
                <a:ea typeface="SimSun" panose="02010600030101010101" pitchFamily="2" charset="-122"/>
              </a:rPr>
              <a:t>Further analysis linked to facilities and staffing in SP B</a:t>
            </a:r>
            <a:r>
              <a:rPr lang="de-DE" dirty="0">
                <a:effectLst/>
              </a:rPr>
              <a:t> </a:t>
            </a:r>
            <a:endParaRPr lang="en-GB" dirty="0"/>
          </a:p>
        </p:txBody>
      </p:sp>
    </p:spTree>
    <p:extLst>
      <p:ext uri="{BB962C8B-B14F-4D97-AF65-F5344CB8AC3E}">
        <p14:creationId xmlns:p14="http://schemas.microsoft.com/office/powerpoint/2010/main" val="401889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slide-22.png"/>
          <p:cNvPicPr>
            <a:picLocks noChangeAspect="1"/>
          </p:cNvPicPr>
          <p:nvPr/>
        </p:nvPicPr>
        <p:blipFill>
          <a:blip r:embed="rId2"/>
          <a:stretch>
            <a:fillRect/>
          </a:stretch>
        </p:blipFill>
        <p:spPr>
          <a:xfrm>
            <a:off x="0" y="429"/>
            <a:ext cx="12192000" cy="68571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slide-24.png"/>
          <p:cNvPicPr>
            <a:picLocks noChangeAspect="1"/>
          </p:cNvPicPr>
          <p:nvPr/>
        </p:nvPicPr>
        <p:blipFill>
          <a:blip r:embed="rId2"/>
          <a:stretch>
            <a:fillRect/>
          </a:stretch>
        </p:blipFill>
        <p:spPr>
          <a:xfrm>
            <a:off x="0" y="429"/>
            <a:ext cx="12192000" cy="685714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A1A4-7834-4C27-79D9-AE80F05BB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EC9B5-B1A3-28F9-A198-96326B4B3020}"/>
              </a:ext>
            </a:extLst>
          </p:cNvPr>
          <p:cNvSpPr>
            <a:spLocks noGrp="1"/>
          </p:cNvSpPr>
          <p:nvPr>
            <p:ph type="title"/>
          </p:nvPr>
        </p:nvSpPr>
        <p:spPr>
          <a:xfrm>
            <a:off x="407368" y="2074188"/>
            <a:ext cx="8231931" cy="620251"/>
          </a:xfrm>
        </p:spPr>
        <p:txBody>
          <a:bodyPr>
            <a:normAutofit fontScale="90000"/>
          </a:bodyPr>
          <a:lstStyle/>
          <a:p>
            <a:r>
              <a:rPr lang="en-US" sz="3600" dirty="0"/>
              <a:t>WP PWIE SPA 3</a:t>
            </a:r>
            <a:endParaRPr lang="en-US" dirty="0"/>
          </a:p>
        </p:txBody>
      </p:sp>
      <p:pic>
        <p:nvPicPr>
          <p:cNvPr id="6" name="Grafik 5">
            <a:extLst>
              <a:ext uri="{FF2B5EF4-FFF2-40B4-BE49-F238E27FC236}">
                <a16:creationId xmlns:a16="http://schemas.microsoft.com/office/drawing/2014/main" id="{D2C603F7-69F1-FECD-E2B7-A372E4084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D724F7B5-BC47-9610-CDEC-7769D06A69E5}"/>
              </a:ext>
            </a:extLst>
          </p:cNvPr>
          <p:cNvSpPr>
            <a:spLocks noGrp="1"/>
          </p:cNvSpPr>
          <p:nvPr>
            <p:ph type="body" sz="quarter" idx="10"/>
          </p:nvPr>
        </p:nvSpPr>
        <p:spPr>
          <a:xfrm>
            <a:off x="407368" y="3693074"/>
            <a:ext cx="11230450" cy="457848"/>
          </a:xfrm>
        </p:spPr>
        <p:txBody>
          <a:bodyPr>
            <a:normAutofit/>
          </a:bodyPr>
          <a:lstStyle/>
          <a:p>
            <a:r>
              <a:rPr lang="en-US" sz="1400" dirty="0"/>
              <a:t>Report for 2025 &amp; Overview </a:t>
            </a:r>
            <a:endParaRPr lang="en-GB" sz="1400" dirty="0"/>
          </a:p>
        </p:txBody>
      </p:sp>
    </p:spTree>
    <p:extLst>
      <p:ext uri="{BB962C8B-B14F-4D97-AF65-F5344CB8AC3E}">
        <p14:creationId xmlns:p14="http://schemas.microsoft.com/office/powerpoint/2010/main" val="2924577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82903-1648-34B8-766C-DC009203AB81}"/>
              </a:ext>
            </a:extLst>
          </p:cNvPr>
          <p:cNvSpPr>
            <a:spLocks noGrp="1"/>
          </p:cNvSpPr>
          <p:nvPr>
            <p:ph type="title"/>
          </p:nvPr>
        </p:nvSpPr>
        <p:spPr/>
        <p:txBody>
          <a:bodyPr/>
          <a:lstStyle/>
          <a:p>
            <a:r>
              <a:rPr lang="en-GB" dirty="0"/>
              <a:t>Advanced Materials under thermo-mechanical and plasma loads</a:t>
            </a:r>
          </a:p>
        </p:txBody>
      </p:sp>
      <p:sp>
        <p:nvSpPr>
          <p:cNvPr id="4" name="Fußzeilenplatzhalter 3">
            <a:extLst>
              <a:ext uri="{FF2B5EF4-FFF2-40B4-BE49-F238E27FC236}">
                <a16:creationId xmlns:a16="http://schemas.microsoft.com/office/drawing/2014/main" id="{027BAFF9-C1BA-8A55-4A14-5E67A4FC79A5}"/>
              </a:ext>
            </a:extLst>
          </p:cNvPr>
          <p:cNvSpPr>
            <a:spLocks noGrp="1"/>
          </p:cNvSpPr>
          <p:nvPr>
            <p:ph type="ftr" sz="quarter" idx="11"/>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DA7ACB8D-5766-301E-9A4C-04FEB397B6E4}"/>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9" name="Textfeld 8">
            <a:extLst>
              <a:ext uri="{FF2B5EF4-FFF2-40B4-BE49-F238E27FC236}">
                <a16:creationId xmlns:a16="http://schemas.microsoft.com/office/drawing/2014/main" id="{76838A0E-AFD3-B3A4-D1B1-0FC0D23989DD}"/>
              </a:ext>
            </a:extLst>
          </p:cNvPr>
          <p:cNvSpPr txBox="1"/>
          <p:nvPr/>
        </p:nvSpPr>
        <p:spPr>
          <a:xfrm>
            <a:off x="6306532" y="793258"/>
            <a:ext cx="5674936" cy="4827475"/>
          </a:xfrm>
          <a:prstGeom prst="rect">
            <a:avLst/>
          </a:prstGeom>
          <a:noFill/>
        </p:spPr>
        <p:txBody>
          <a:bodyPr wrap="square">
            <a:spAutoFit/>
          </a:bodyPr>
          <a:lstStyle/>
          <a:p>
            <a:pPr marL="342900" lvl="0" indent="-342900">
              <a:lnSpc>
                <a:spcPct val="115000"/>
              </a:lnSpc>
              <a:spcAft>
                <a:spcPts val="600"/>
              </a:spcAft>
              <a:buFont typeface="Wingdings" pitchFamily="2" charset="2"/>
              <a:buChar char=""/>
            </a:pPr>
            <a:r>
              <a:rPr lang="en-US" sz="11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Plasma qualification of new materials (WPMAT) and components (WPDIV) for DEMO: Thermal shock and plasma synergistic loading of advanced material including exposures in Magnum-PSI (KIPT, DIFFER, 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Exposure of advanced materials e.g. </a:t>
            </a:r>
            <a:r>
              <a:rPr lang="en-US" sz="1100" dirty="0" err="1">
                <a:effectLst/>
                <a:latin typeface="Calibri" panose="020F0502020204030204" pitchFamily="34" charset="0"/>
                <a:ea typeface="SimSun" panose="02010600030101010101" pitchFamily="2" charset="-122"/>
                <a:cs typeface="Calibri" panose="020F0502020204030204" pitchFamily="34" charset="0"/>
              </a:rPr>
              <a:t>W</a:t>
            </a:r>
            <a:r>
              <a:rPr lang="en-US" sz="1100" baseline="-25000" dirty="0" err="1">
                <a:effectLst/>
                <a:latin typeface="Calibri" panose="020F0502020204030204" pitchFamily="34" charset="0"/>
                <a:ea typeface="SimSun" panose="02010600030101010101" pitchFamily="2" charset="-122"/>
                <a:cs typeface="Calibri" panose="020F0502020204030204" pitchFamily="34" charset="0"/>
              </a:rPr>
              <a:t>f</a:t>
            </a:r>
            <a:r>
              <a:rPr lang="en-US" sz="1100" dirty="0">
                <a:effectLst/>
                <a:latin typeface="Calibri" panose="020F0502020204030204" pitchFamily="34" charset="0"/>
                <a:ea typeface="SimSun" panose="02010600030101010101" pitchFamily="2" charset="-122"/>
                <a:cs typeface="Calibri" panose="020F0502020204030204" pitchFamily="34" charset="0"/>
              </a:rPr>
              <a:t>/W (WPPRD), SMART alloys (WPMAT), additively manufactured components (WPDIV) and others to heat loads and/or plasma loads for assessment of their PWI properties and exploration of limits of their application (FZJ,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Study of basic thermo-mechanical properties for advanced materials for divertor applications including reference material properties for comparison with neutron-irradiated sample in future (LPP-ERM/KMS,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Establish experimental techniques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Mechanical testing of W-yarns up to very high temperatures, subsequent microstructural characterization (link to neutron irradiation of W yearns &amp; subsequent mechanical testing) (SCK-CEN as part of RU LPP-ERM/KMS)</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Establish experimental basis by e.g. self or proton damage (MPG, 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Effect of fusion environment on the mechanical properties of W wire (MPG/ SCKCEN)</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nSpc>
                <a:spcPct val="115000"/>
              </a:lnSpc>
              <a:spcAft>
                <a:spcPts val="600"/>
              </a:spcAft>
              <a:buFont typeface="Wingdings" pitchFamily="2" charset="2"/>
              <a:buChar char=""/>
            </a:pPr>
            <a:r>
              <a:rPr lang="en-US" sz="11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Exposure in plasma devices to study the interplay of recovery, recrystallization, plasma and ELM-like loading on surface cracking and fatigue lifetime (FZJ, KIPT, DIFFER)</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100" dirty="0">
                <a:effectLst/>
                <a:latin typeface="Calibri" panose="020F0502020204030204" pitchFamily="34" charset="0"/>
                <a:ea typeface="SimSun" panose="02010600030101010101" pitchFamily="2" charset="-122"/>
              </a:rPr>
              <a:t>Post-mortem analysis to characterize the induced surface and microstructure modifications as well as changes of the materials properties due to e.g. recrystallization behavior and/or surface morphology changes (FZJ, MPG)</a:t>
            </a:r>
            <a:r>
              <a:rPr lang="de-DE" dirty="0">
                <a:effectLst/>
              </a:rPr>
              <a:t> </a:t>
            </a:r>
            <a:endParaRPr lang="en-GB" dirty="0"/>
          </a:p>
        </p:txBody>
      </p:sp>
      <p:graphicFrame>
        <p:nvGraphicFramePr>
          <p:cNvPr id="10" name="Tabelle 9">
            <a:extLst>
              <a:ext uri="{FF2B5EF4-FFF2-40B4-BE49-F238E27FC236}">
                <a16:creationId xmlns:a16="http://schemas.microsoft.com/office/drawing/2014/main" id="{1884BD43-7270-D6F1-9777-198D9D543CC9}"/>
              </a:ext>
            </a:extLst>
          </p:cNvPr>
          <p:cNvGraphicFramePr>
            <a:graphicFrameLocks noGrp="1"/>
          </p:cNvGraphicFramePr>
          <p:nvPr/>
        </p:nvGraphicFramePr>
        <p:xfrm>
          <a:off x="137195" y="4255652"/>
          <a:ext cx="5958805" cy="2234059"/>
        </p:xfrm>
        <a:graphic>
          <a:graphicData uri="http://schemas.openxmlformats.org/drawingml/2006/table">
            <a:tbl>
              <a:tblPr firstRow="1" firstCol="1" bandRow="1">
                <a:tableStyleId>{5C22544A-7EE6-4342-B048-85BDC9FD1C3A}</a:tableStyleId>
              </a:tblPr>
              <a:tblGrid>
                <a:gridCol w="1070208">
                  <a:extLst>
                    <a:ext uri="{9D8B030D-6E8A-4147-A177-3AD203B41FA5}">
                      <a16:colId xmlns:a16="http://schemas.microsoft.com/office/drawing/2014/main" val="3115581366"/>
                    </a:ext>
                  </a:extLst>
                </a:gridCol>
                <a:gridCol w="4888597">
                  <a:extLst>
                    <a:ext uri="{9D8B030D-6E8A-4147-A177-3AD203B41FA5}">
                      <a16:colId xmlns:a16="http://schemas.microsoft.com/office/drawing/2014/main" val="1252877580"/>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8179439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Analysis of Material behavior under Plasma and heat loading regarding mechanical properties e.g. cracking, embrittlement, and microstructure. Link to SP A4 (FZJ)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40370609"/>
                  </a:ext>
                </a:extLst>
              </a:tr>
              <a:tr h="0">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Performance of advanced materials under high heat loads and their microstructural characterization (MPG)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09591035"/>
                  </a:ext>
                </a:extLst>
              </a:tr>
              <a:tr h="0">
                <a:tc>
                  <a:txBody>
                    <a:bodyPr/>
                    <a:lstStyle/>
                    <a:p>
                      <a:pPr>
                        <a:lnSpc>
                          <a:spcPct val="115000"/>
                        </a:lnSpc>
                        <a:spcBef>
                          <a:spcPts val="240"/>
                        </a:spcBef>
                        <a:spcAft>
                          <a:spcPts val="240"/>
                        </a:spcAft>
                        <a:buNone/>
                        <a:tabLst>
                          <a:tab pos="-914400" algn="l"/>
                          <a:tab pos="228600" algn="l"/>
                        </a:tabLst>
                      </a:pPr>
                      <a:r>
                        <a:rPr lang="en-US" sz="1100" spc="-15">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Results from tests of small-scale samples of W and other advanced materials and components (LPP-ERM/KMS)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57699188"/>
                  </a:ext>
                </a:extLst>
              </a:tr>
              <a:tr h="0">
                <a:tc>
                  <a:txBody>
                    <a:bodyPr/>
                    <a:lstStyle/>
                    <a:p>
                      <a:pPr>
                        <a:lnSpc>
                          <a:spcPct val="115000"/>
                        </a:lnSpc>
                        <a:spcBef>
                          <a:spcPts val="240"/>
                        </a:spcBef>
                        <a:spcAft>
                          <a:spcPts val="240"/>
                        </a:spcAft>
                        <a:buNone/>
                        <a:tabLst>
                          <a:tab pos="-914400" algn="l"/>
                          <a:tab pos="228600" algn="l"/>
                        </a:tabLst>
                      </a:pPr>
                      <a:r>
                        <a:rPr lang="en-US" sz="11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Investigation of advanced materials and coatings under ELM-like/disruption transient loading and subsequent analysis.(KIPT)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18287159"/>
                  </a:ext>
                </a:extLst>
              </a:tr>
              <a:tr h="0">
                <a:tc>
                  <a:txBody>
                    <a:bodyPr/>
                    <a:lstStyle/>
                    <a:p>
                      <a:pPr>
                        <a:lnSpc>
                          <a:spcPct val="115000"/>
                        </a:lnSpc>
                        <a:spcBef>
                          <a:spcPts val="240"/>
                        </a:spcBef>
                        <a:spcAft>
                          <a:spcPts val="240"/>
                        </a:spcAft>
                        <a:buNone/>
                        <a:tabLst>
                          <a:tab pos="-914400" algn="l"/>
                          <a:tab pos="228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b="1" spc="-15" dirty="0">
                          <a:effectLst/>
                        </a:rPr>
                        <a:t>“Effect of ELM loading on microstructure evolution of W coated RAFM steels”</a:t>
                      </a:r>
                      <a:r>
                        <a:rPr lang="en-US" sz="1100" b="1" dirty="0">
                          <a:effectLst/>
                        </a:rPr>
                        <a:t> (DIFFER)</a:t>
                      </a:r>
                      <a:endParaRPr lang="de-DE" sz="11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38445220"/>
                  </a:ext>
                </a:extLst>
              </a:tr>
              <a:tr h="0">
                <a:tc>
                  <a:txBody>
                    <a:bodyPr/>
                    <a:lstStyle/>
                    <a:p>
                      <a:pPr>
                        <a:lnSpc>
                          <a:spcPct val="115000"/>
                        </a:lnSpc>
                        <a:spcBef>
                          <a:spcPts val="240"/>
                        </a:spcBef>
                        <a:spcAft>
                          <a:spcPts val="240"/>
                        </a:spcAft>
                        <a:buNone/>
                        <a:tabLst>
                          <a:tab pos="-914400" algn="l"/>
                          <a:tab pos="228600" algn="l"/>
                        </a:tabLst>
                      </a:pPr>
                      <a:r>
                        <a:rPr lang="en-US" sz="11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dirty="0">
                          <a:effectLst/>
                        </a:rPr>
                        <a:t> Effect of energetic ion irradiation on the strength of W wire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78182942"/>
                  </a:ext>
                </a:extLst>
              </a:tr>
            </a:tbl>
          </a:graphicData>
        </a:graphic>
      </p:graphicFrame>
      <p:graphicFrame>
        <p:nvGraphicFramePr>
          <p:cNvPr id="11" name="Tabelle 10">
            <a:extLst>
              <a:ext uri="{FF2B5EF4-FFF2-40B4-BE49-F238E27FC236}">
                <a16:creationId xmlns:a16="http://schemas.microsoft.com/office/drawing/2014/main" id="{F7F47D19-BD1C-2533-CAEB-3333E5E8689A}"/>
              </a:ext>
            </a:extLst>
          </p:cNvPr>
          <p:cNvGraphicFramePr>
            <a:graphicFrameLocks noGrp="1"/>
          </p:cNvGraphicFramePr>
          <p:nvPr/>
        </p:nvGraphicFramePr>
        <p:xfrm>
          <a:off x="137194" y="773701"/>
          <a:ext cx="5958805" cy="1628966"/>
        </p:xfrm>
        <a:graphic>
          <a:graphicData uri="http://schemas.openxmlformats.org/drawingml/2006/table">
            <a:tbl>
              <a:tblPr firstRow="1" firstCol="1" bandRow="1">
                <a:tableStyleId>{5C22544A-7EE6-4342-B048-85BDC9FD1C3A}</a:tableStyleId>
              </a:tblPr>
              <a:tblGrid>
                <a:gridCol w="1307079">
                  <a:extLst>
                    <a:ext uri="{9D8B030D-6E8A-4147-A177-3AD203B41FA5}">
                      <a16:colId xmlns:a16="http://schemas.microsoft.com/office/drawing/2014/main" val="1868569053"/>
                    </a:ext>
                  </a:extLst>
                </a:gridCol>
                <a:gridCol w="849567">
                  <a:extLst>
                    <a:ext uri="{9D8B030D-6E8A-4147-A177-3AD203B41FA5}">
                      <a16:colId xmlns:a16="http://schemas.microsoft.com/office/drawing/2014/main" val="2257864576"/>
                    </a:ext>
                  </a:extLst>
                </a:gridCol>
                <a:gridCol w="779930">
                  <a:extLst>
                    <a:ext uri="{9D8B030D-6E8A-4147-A177-3AD203B41FA5}">
                      <a16:colId xmlns:a16="http://schemas.microsoft.com/office/drawing/2014/main" val="2277526177"/>
                    </a:ext>
                  </a:extLst>
                </a:gridCol>
                <a:gridCol w="3022229">
                  <a:extLst>
                    <a:ext uri="{9D8B030D-6E8A-4147-A177-3AD203B41FA5}">
                      <a16:colId xmlns:a16="http://schemas.microsoft.com/office/drawing/2014/main" val="3901711524"/>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4634966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J.W. Coenen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D001 (M. Wirtz, J.W. Coenen, A. Litnovsky)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619935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706994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3031763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 Terentyev</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LPP-ERM/KMS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dirty="0">
                          <a:effectLst/>
                        </a:rPr>
                        <a:t>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4601323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J. 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de-DE" sz="1100">
                          <a:effectLst/>
                        </a:rPr>
                        <a:t>D002, D006 ( S. Elgeti)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228395713"/>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29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43506044"/>
                  </a:ext>
                </a:extLst>
              </a:tr>
            </a:tbl>
          </a:graphicData>
        </a:graphic>
      </p:graphicFrame>
      <p:graphicFrame>
        <p:nvGraphicFramePr>
          <p:cNvPr id="12" name="Tabelle 11">
            <a:extLst>
              <a:ext uri="{FF2B5EF4-FFF2-40B4-BE49-F238E27FC236}">
                <a16:creationId xmlns:a16="http://schemas.microsoft.com/office/drawing/2014/main" id="{83CA6525-FB2A-0CA0-EB30-B984D9E7438A}"/>
              </a:ext>
            </a:extLst>
          </p:cNvPr>
          <p:cNvGraphicFramePr>
            <a:graphicFrameLocks noGrp="1"/>
          </p:cNvGraphicFramePr>
          <p:nvPr/>
        </p:nvGraphicFramePr>
        <p:xfrm>
          <a:off x="137195" y="2493977"/>
          <a:ext cx="5958805" cy="1661160"/>
        </p:xfrm>
        <a:graphic>
          <a:graphicData uri="http://schemas.openxmlformats.org/drawingml/2006/table">
            <a:tbl>
              <a:tblPr firstRow="1" firstCol="1" bandRow="1">
                <a:tableStyleId>{5C22544A-7EE6-4342-B048-85BDC9FD1C3A}</a:tableStyleId>
              </a:tblPr>
              <a:tblGrid>
                <a:gridCol w="1112097">
                  <a:extLst>
                    <a:ext uri="{9D8B030D-6E8A-4147-A177-3AD203B41FA5}">
                      <a16:colId xmlns:a16="http://schemas.microsoft.com/office/drawing/2014/main" val="4135293862"/>
                    </a:ext>
                  </a:extLst>
                </a:gridCol>
                <a:gridCol w="1044549">
                  <a:extLst>
                    <a:ext uri="{9D8B030D-6E8A-4147-A177-3AD203B41FA5}">
                      <a16:colId xmlns:a16="http://schemas.microsoft.com/office/drawing/2014/main" val="572932767"/>
                    </a:ext>
                  </a:extLst>
                </a:gridCol>
                <a:gridCol w="779930">
                  <a:extLst>
                    <a:ext uri="{9D8B030D-6E8A-4147-A177-3AD203B41FA5}">
                      <a16:colId xmlns:a16="http://schemas.microsoft.com/office/drawing/2014/main" val="1549183189"/>
                    </a:ext>
                  </a:extLst>
                </a:gridCol>
                <a:gridCol w="3022229">
                  <a:extLst>
                    <a:ext uri="{9D8B030D-6E8A-4147-A177-3AD203B41FA5}">
                      <a16:colId xmlns:a16="http://schemas.microsoft.com/office/drawing/2014/main" val="3192501019"/>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3332245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996257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71882593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 D003, 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5150781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 D003, 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6551863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925245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399068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D005</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49566555"/>
                  </a:ext>
                </a:extLst>
              </a:tr>
            </a:tbl>
          </a:graphicData>
        </a:graphic>
      </p:graphicFrame>
    </p:spTree>
    <p:extLst>
      <p:ext uri="{BB962C8B-B14F-4D97-AF65-F5344CB8AC3E}">
        <p14:creationId xmlns:p14="http://schemas.microsoft.com/office/powerpoint/2010/main" val="112683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38074-2436-C70E-7F64-4547539F533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F48E6F5-D576-6054-691F-7AD2B819210F}"/>
              </a:ext>
            </a:extLst>
          </p:cNvPr>
          <p:cNvSpPr>
            <a:spLocks noGrp="1"/>
          </p:cNvSpPr>
          <p:nvPr>
            <p:ph type="title"/>
          </p:nvPr>
        </p:nvSpPr>
        <p:spPr/>
        <p:txBody>
          <a:bodyPr/>
          <a:lstStyle/>
          <a:p>
            <a:r>
              <a:rPr lang="nl-NL" dirty="0"/>
              <a:t>SPA3 DIFFER </a:t>
            </a:r>
            <a:r>
              <a:rPr lang="nl-NL" dirty="0" err="1"/>
              <a:t>task</a:t>
            </a:r>
            <a:r>
              <a:rPr lang="nl-NL" dirty="0"/>
              <a:t> and </a:t>
            </a:r>
            <a:r>
              <a:rPr lang="nl-NL" dirty="0" err="1"/>
              <a:t>activities</a:t>
            </a:r>
            <a:endParaRPr lang="en-GB" dirty="0"/>
          </a:p>
        </p:txBody>
      </p:sp>
      <p:sp>
        <p:nvSpPr>
          <p:cNvPr id="8" name="Content Placeholder 7">
            <a:extLst>
              <a:ext uri="{FF2B5EF4-FFF2-40B4-BE49-F238E27FC236}">
                <a16:creationId xmlns:a16="http://schemas.microsoft.com/office/drawing/2014/main" id="{60CCA4F2-F611-FD3C-CE73-90EACBDFE06A}"/>
              </a:ext>
            </a:extLst>
          </p:cNvPr>
          <p:cNvSpPr>
            <a:spLocks noGrp="1"/>
          </p:cNvSpPr>
          <p:nvPr>
            <p:ph idx="1"/>
          </p:nvPr>
        </p:nvSpPr>
        <p:spPr/>
        <p:txBody>
          <a:bodyPr>
            <a:normAutofit/>
          </a:bodyPr>
          <a:lstStyle/>
          <a:p>
            <a:pPr marL="0" indent="0">
              <a:buNone/>
            </a:pPr>
            <a:r>
              <a:rPr lang="en-US" sz="2000" b="1" dirty="0"/>
              <a:t>Deliverable: </a:t>
            </a:r>
            <a:r>
              <a:rPr lang="en-US" sz="2000" i="1" dirty="0"/>
              <a:t>“Effect of ELM loading on microstructure evolution of W coated RAFM steels”</a:t>
            </a:r>
          </a:p>
          <a:p>
            <a:pPr marL="0" indent="0">
              <a:buNone/>
            </a:pPr>
            <a:endParaRPr lang="en-US" sz="2000" dirty="0"/>
          </a:p>
          <a:p>
            <a:pPr marL="0" indent="0">
              <a:buNone/>
            </a:pPr>
            <a:r>
              <a:rPr lang="en-US" sz="2000" b="1" dirty="0"/>
              <a:t>Goal</a:t>
            </a:r>
          </a:p>
          <a:p>
            <a:pPr marL="285750" indent="-285750"/>
            <a:r>
              <a:rPr lang="en-US" sz="2000" dirty="0"/>
              <a:t>Goal to evaluate changes to microstructure and properties of </a:t>
            </a:r>
            <a:r>
              <a:rPr lang="en-US" sz="2000" dirty="0" err="1"/>
              <a:t>EUROfer</a:t>
            </a:r>
            <a:r>
              <a:rPr lang="en-US" sz="2000" dirty="0"/>
              <a:t> under disruption loading to find out if disruptions will affect first wall structural materials</a:t>
            </a:r>
          </a:p>
          <a:p>
            <a:pPr marL="285750" indent="-285750"/>
            <a:endParaRPr lang="en-US" sz="2000" dirty="0"/>
          </a:p>
          <a:p>
            <a:pPr marL="0" indent="0">
              <a:buNone/>
            </a:pPr>
            <a:r>
              <a:rPr lang="en-GB" sz="2000" b="1" dirty="0"/>
              <a:t>Activities 2025</a:t>
            </a:r>
          </a:p>
          <a:p>
            <a:r>
              <a:rPr lang="en-US" sz="2000" dirty="0"/>
              <a:t>Use transient loading by laser plus heating with plasma to simulate a disruption load on </a:t>
            </a:r>
            <a:r>
              <a:rPr lang="en-US" sz="2000" dirty="0" err="1"/>
              <a:t>EUROfer</a:t>
            </a:r>
            <a:r>
              <a:rPr lang="en-US" sz="2000" dirty="0"/>
              <a:t> coated with W</a:t>
            </a:r>
          </a:p>
          <a:p>
            <a:endParaRPr lang="en-GB" sz="2000" dirty="0"/>
          </a:p>
        </p:txBody>
      </p:sp>
    </p:spTree>
    <p:extLst>
      <p:ext uri="{BB962C8B-B14F-4D97-AF65-F5344CB8AC3E}">
        <p14:creationId xmlns:p14="http://schemas.microsoft.com/office/powerpoint/2010/main" val="425598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2AECC-7476-D707-F32D-FFC88827E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D2F52C-9B78-2E75-2AE4-C2957F9BDB02}"/>
              </a:ext>
            </a:extLst>
          </p:cNvPr>
          <p:cNvSpPr>
            <a:spLocks noGrp="1"/>
          </p:cNvSpPr>
          <p:nvPr>
            <p:ph type="title"/>
          </p:nvPr>
        </p:nvSpPr>
        <p:spPr/>
        <p:txBody>
          <a:bodyPr/>
          <a:lstStyle/>
          <a:p>
            <a:r>
              <a:rPr lang="nl-NL" dirty="0" err="1"/>
              <a:t>Overview</a:t>
            </a:r>
            <a:r>
              <a:rPr lang="nl-NL" dirty="0"/>
              <a:t> of </a:t>
            </a:r>
            <a:r>
              <a:rPr lang="nl-NL" dirty="0" err="1"/>
              <a:t>activity</a:t>
            </a:r>
            <a:endParaRPr lang="en-GB" dirty="0"/>
          </a:p>
        </p:txBody>
      </p:sp>
      <p:sp>
        <p:nvSpPr>
          <p:cNvPr id="3" name="Content Placeholder 2">
            <a:extLst>
              <a:ext uri="{FF2B5EF4-FFF2-40B4-BE49-F238E27FC236}">
                <a16:creationId xmlns:a16="http://schemas.microsoft.com/office/drawing/2014/main" id="{E9222234-A632-8E30-C2EF-12BD79EE4BBA}"/>
              </a:ext>
            </a:extLst>
          </p:cNvPr>
          <p:cNvSpPr>
            <a:spLocks noGrp="1"/>
          </p:cNvSpPr>
          <p:nvPr>
            <p:ph idx="1"/>
          </p:nvPr>
        </p:nvSpPr>
        <p:spPr>
          <a:xfrm>
            <a:off x="1146564" y="1769063"/>
            <a:ext cx="3914534" cy="4136437"/>
          </a:xfrm>
        </p:spPr>
        <p:txBody>
          <a:bodyPr>
            <a:normAutofit/>
          </a:bodyPr>
          <a:lstStyle/>
          <a:p>
            <a:pPr marL="285750" indent="-285750"/>
            <a:r>
              <a:rPr lang="en-US" dirty="0" err="1"/>
              <a:t>EUROfer</a:t>
            </a:r>
            <a:r>
              <a:rPr lang="en-US" dirty="0"/>
              <a:t> samples coated with 0.5-1 mm W</a:t>
            </a:r>
          </a:p>
          <a:p>
            <a:pPr marL="285750" indent="-285750"/>
            <a:r>
              <a:rPr lang="en-US" dirty="0"/>
              <a:t>Base temperature of 500 °C generated by H plasma</a:t>
            </a:r>
          </a:p>
          <a:p>
            <a:pPr marL="285750" indent="-285750"/>
            <a:r>
              <a:rPr lang="el-GR" dirty="0"/>
              <a:t>Δ</a:t>
            </a:r>
            <a:r>
              <a:rPr lang="nl-NL" dirty="0"/>
              <a:t>T=1100-2500 </a:t>
            </a:r>
            <a:r>
              <a:rPr lang="en-US" dirty="0"/>
              <a:t>°</a:t>
            </a:r>
            <a:r>
              <a:rPr lang="nl-NL" dirty="0"/>
              <a:t>C </a:t>
            </a:r>
            <a:r>
              <a:rPr lang="nl-NL" dirty="0" err="1"/>
              <a:t>from</a:t>
            </a:r>
            <a:r>
              <a:rPr lang="nl-NL" dirty="0"/>
              <a:t> 3-4 ms laser </a:t>
            </a:r>
            <a:r>
              <a:rPr lang="nl-NL" dirty="0" err="1"/>
              <a:t>pulse</a:t>
            </a:r>
            <a:r>
              <a:rPr lang="nl-NL" dirty="0"/>
              <a:t>, </a:t>
            </a:r>
            <a:r>
              <a:rPr lang="nl-NL" dirty="0" err="1"/>
              <a:t>leading</a:t>
            </a:r>
            <a:r>
              <a:rPr lang="nl-NL" dirty="0"/>
              <a:t> </a:t>
            </a:r>
            <a:r>
              <a:rPr lang="nl-NL" dirty="0" err="1"/>
              <a:t>to</a:t>
            </a:r>
            <a:r>
              <a:rPr lang="nl-NL" dirty="0"/>
              <a:t> max 950 °C at </a:t>
            </a:r>
            <a:r>
              <a:rPr lang="nl-NL" dirty="0" err="1"/>
              <a:t>EUROfer</a:t>
            </a:r>
            <a:r>
              <a:rPr lang="nl-NL" dirty="0"/>
              <a:t> </a:t>
            </a:r>
            <a:r>
              <a:rPr lang="nl-NL" dirty="0" err="1"/>
              <a:t>surface</a:t>
            </a:r>
            <a:endParaRPr lang="nl-NL" dirty="0"/>
          </a:p>
          <a:p>
            <a:pPr marL="285750" indent="-285750"/>
            <a:r>
              <a:rPr lang="nl-NL" dirty="0"/>
              <a:t>Laser spot shows strong </a:t>
            </a:r>
            <a:r>
              <a:rPr lang="nl-NL" dirty="0" err="1"/>
              <a:t>recrystallization</a:t>
            </a:r>
            <a:r>
              <a:rPr lang="nl-NL" dirty="0"/>
              <a:t> and </a:t>
            </a:r>
            <a:r>
              <a:rPr lang="nl-NL" dirty="0" err="1"/>
              <a:t>morphology</a:t>
            </a:r>
            <a:r>
              <a:rPr lang="nl-NL" dirty="0"/>
              <a:t> changes</a:t>
            </a:r>
          </a:p>
          <a:p>
            <a:pPr marL="285750" indent="-285750"/>
            <a:r>
              <a:rPr lang="nl-NL" dirty="0"/>
              <a:t>Analysis of cross </a:t>
            </a:r>
            <a:r>
              <a:rPr lang="nl-NL" dirty="0" err="1"/>
              <a:t>sections</a:t>
            </a:r>
            <a:r>
              <a:rPr lang="nl-NL" dirty="0"/>
              <a:t> </a:t>
            </a:r>
            <a:r>
              <a:rPr lang="nl-NL" dirty="0" err="1"/>
              <a:t>ongoing</a:t>
            </a:r>
            <a:endParaRPr lang="en-US" dirty="0"/>
          </a:p>
        </p:txBody>
      </p:sp>
      <p:sp>
        <p:nvSpPr>
          <p:cNvPr id="4" name="Footer Placeholder 3">
            <a:extLst>
              <a:ext uri="{FF2B5EF4-FFF2-40B4-BE49-F238E27FC236}">
                <a16:creationId xmlns:a16="http://schemas.microsoft.com/office/drawing/2014/main" id="{1DA880D7-6D89-B47B-1FA3-FEB573DEEEC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2677F">
                    <a:lumMod val="40000"/>
                    <a:lumOff val="60000"/>
                  </a:srgbClr>
                </a:solidFill>
                <a:effectLst/>
                <a:uLnTx/>
                <a:uFillTx/>
                <a:latin typeface="Open Sans"/>
                <a:ea typeface="+mn-ea"/>
                <a:cs typeface="+mn-cs"/>
              </a:rPr>
              <a:t>Thomas Morgan, Luigi Bana | W layer redeposition in Magnum-PSI | SPA Midterm update</a:t>
            </a:r>
          </a:p>
        </p:txBody>
      </p:sp>
      <p:sp>
        <p:nvSpPr>
          <p:cNvPr id="5" name="Slide Number Placeholder 4">
            <a:extLst>
              <a:ext uri="{FF2B5EF4-FFF2-40B4-BE49-F238E27FC236}">
                <a16:creationId xmlns:a16="http://schemas.microsoft.com/office/drawing/2014/main" id="{E13DF468-67BA-1999-C744-717C543C2CF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CD626-E477-DB47-A139-CBA91B5A0767}" type="slidenum">
              <a:rPr kumimoji="0" lang="en-US" sz="1100" b="0" i="0" u="none" strike="noStrike" kern="1200" cap="none" spc="0" normalizeH="0" baseline="0" noProof="0" smtClean="0">
                <a:ln>
                  <a:noFill/>
                </a:ln>
                <a:solidFill>
                  <a:srgbClr val="42677F">
                    <a:lumMod val="40000"/>
                    <a:lumOff val="60000"/>
                  </a:srgb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42677F">
                  <a:lumMod val="40000"/>
                  <a:lumOff val="60000"/>
                </a:srgbClr>
              </a:solidFill>
              <a:effectLst/>
              <a:uLnTx/>
              <a:uFillTx/>
              <a:latin typeface="Open Sans"/>
              <a:ea typeface="+mn-ea"/>
              <a:cs typeface="+mn-cs"/>
            </a:endParaRPr>
          </a:p>
        </p:txBody>
      </p:sp>
      <p:pic>
        <p:nvPicPr>
          <p:cNvPr id="18" name="Picture 17">
            <a:extLst>
              <a:ext uri="{FF2B5EF4-FFF2-40B4-BE49-F238E27FC236}">
                <a16:creationId xmlns:a16="http://schemas.microsoft.com/office/drawing/2014/main" id="{9C59801F-8AC9-1EDF-4811-9B9971EA2706}"/>
              </a:ext>
            </a:extLst>
          </p:cNvPr>
          <p:cNvPicPr>
            <a:picLocks noChangeAspect="1"/>
          </p:cNvPicPr>
          <p:nvPr/>
        </p:nvPicPr>
        <p:blipFill>
          <a:blip r:embed="rId2"/>
          <a:stretch>
            <a:fillRect/>
          </a:stretch>
        </p:blipFill>
        <p:spPr>
          <a:xfrm>
            <a:off x="5707164" y="2089095"/>
            <a:ext cx="5599636" cy="2831698"/>
          </a:xfrm>
          <a:prstGeom prst="rect">
            <a:avLst/>
          </a:prstGeom>
        </p:spPr>
      </p:pic>
    </p:spTree>
    <p:extLst>
      <p:ext uri="{BB962C8B-B14F-4D97-AF65-F5344CB8AC3E}">
        <p14:creationId xmlns:p14="http://schemas.microsoft.com/office/powerpoint/2010/main" val="384171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0673B-070C-637A-B2A8-B9B523918103}"/>
              </a:ext>
            </a:extLst>
          </p:cNvPr>
          <p:cNvSpPr>
            <a:spLocks noGrp="1"/>
          </p:cNvSpPr>
          <p:nvPr>
            <p:ph type="title"/>
          </p:nvPr>
        </p:nvSpPr>
        <p:spPr>
          <a:xfrm>
            <a:off x="3320708" y="2971800"/>
            <a:ext cx="4665337" cy="457200"/>
          </a:xfrm>
        </p:spPr>
        <p:txBody>
          <a:bodyPr/>
          <a:lstStyle/>
          <a:p>
            <a:r>
              <a:rPr lang="de-DE" dirty="0"/>
              <a:t>2025 Final Summary of SP A</a:t>
            </a:r>
          </a:p>
        </p:txBody>
      </p:sp>
      <p:sp>
        <p:nvSpPr>
          <p:cNvPr id="5" name="Foliennummernplatzhalter 4">
            <a:extLst>
              <a:ext uri="{FF2B5EF4-FFF2-40B4-BE49-F238E27FC236}">
                <a16:creationId xmlns:a16="http://schemas.microsoft.com/office/drawing/2014/main" id="{6A2D118A-F6E7-1954-FE80-7511CE17FC31}"/>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Tree>
    <p:extLst>
      <p:ext uri="{BB962C8B-B14F-4D97-AF65-F5344CB8AC3E}">
        <p14:creationId xmlns:p14="http://schemas.microsoft.com/office/powerpoint/2010/main" val="548182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74816" y="113514"/>
            <a:ext cx="7137771" cy="514482"/>
          </a:xfrm>
          <a:prstGeom prst="rect">
            <a:avLst/>
          </a:prstGeom>
          <a:noFill/>
          <a:ln>
            <a:miter lim="800000"/>
            <a:headEnd/>
            <a:tailEnd/>
          </a:ln>
        </p:spPr>
        <p:txBody>
          <a:bodyPr vert="horz" wrap="square" lIns="121920" tIns="60960" rIns="121920" bIns="60960" numCol="1" anchor="t" anchorCtr="0" compatLnSpc="1">
            <a:prstTxWarp prst="textNoShape">
              <a:avLst/>
            </a:prstTxWarp>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D3F75"/>
                </a:solidFill>
                <a:effectLst>
                  <a:outerShdw blurRad="38100" dist="12700" dir="2700000" algn="tl">
                    <a:srgbClr val="000000">
                      <a:alpha val="43137"/>
                    </a:srgbClr>
                  </a:outerShdw>
                </a:effectLst>
                <a:uLnTx/>
                <a:uFillTx/>
                <a:latin typeface="Arial" panose="020B0604020202020204" pitchFamily="34" charset="0"/>
                <a:ea typeface="+mn-ea"/>
                <a:cs typeface="Arial" panose="020B0604020202020204" pitchFamily="34" charset="0"/>
              </a:rPr>
              <a:t>Highlight result</a:t>
            </a:r>
            <a:endParaRPr kumimoji="0" lang="en-US" sz="2400" b="1" i="0" u="none" strike="noStrike" kern="0" cap="none" spc="0" normalizeH="0" baseline="0" noProof="0" dirty="0">
              <a:ln>
                <a:noFill/>
              </a:ln>
              <a:solidFill>
                <a:srgbClr val="C00000"/>
              </a:solidFill>
              <a:effectLst>
                <a:outerShdw blurRad="38100" dist="127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D9E979A6-8377-04D7-5DF1-4CF20E7A6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653" y="797088"/>
            <a:ext cx="6952072" cy="4498400"/>
          </a:xfrm>
          <a:prstGeom prst="rect">
            <a:avLst/>
          </a:prstGeom>
        </p:spPr>
      </p:pic>
      <p:sp>
        <p:nvSpPr>
          <p:cNvPr id="5" name="Shape 304">
            <a:extLst>
              <a:ext uri="{FF2B5EF4-FFF2-40B4-BE49-F238E27FC236}">
                <a16:creationId xmlns:a16="http://schemas.microsoft.com/office/drawing/2014/main" id="{CCBA870F-5375-3FE2-4263-DBA9B71DEEC5}"/>
              </a:ext>
            </a:extLst>
          </p:cNvPr>
          <p:cNvSpPr txBox="1">
            <a:spLocks/>
          </p:cNvSpPr>
          <p:nvPr/>
        </p:nvSpPr>
        <p:spPr>
          <a:xfrm>
            <a:off x="1696870" y="101797"/>
            <a:ext cx="9862763" cy="523220"/>
          </a:xfrm>
          <a:prstGeom prst="rect">
            <a:avLst/>
          </a:prstGeom>
        </p:spPr>
        <p:txBody>
          <a:bodyPr wrap="square">
            <a:spAutoFit/>
          </a:bodyPr>
          <a:lstStyle>
            <a:lvl1pPr algn="l" rtl="0" fontAlgn="base">
              <a:spcBef>
                <a:spcPct val="0"/>
              </a:spcBef>
              <a:spcAft>
                <a:spcPct val="0"/>
              </a:spcAft>
              <a:defRPr sz="2400" b="1">
                <a:solidFill>
                  <a:srgbClr val="005B82"/>
                </a:solidFill>
                <a:latin typeface="+mj-lt"/>
                <a:ea typeface="+mj-ea"/>
                <a:cs typeface="+mj-cs"/>
              </a:defRPr>
            </a:lvl1pPr>
            <a:lvl2pPr algn="l" rtl="0" fontAlgn="base">
              <a:spcBef>
                <a:spcPct val="0"/>
              </a:spcBef>
              <a:spcAft>
                <a:spcPct val="0"/>
              </a:spcAft>
              <a:defRPr sz="2600" b="1">
                <a:solidFill>
                  <a:srgbClr val="005B82"/>
                </a:solidFill>
                <a:latin typeface="Arial" pitchFamily="34" charset="0"/>
              </a:defRPr>
            </a:lvl2pPr>
            <a:lvl3pPr algn="l" rtl="0" fontAlgn="base">
              <a:spcBef>
                <a:spcPct val="0"/>
              </a:spcBef>
              <a:spcAft>
                <a:spcPct val="0"/>
              </a:spcAft>
              <a:defRPr sz="2600" b="1">
                <a:solidFill>
                  <a:srgbClr val="005B82"/>
                </a:solidFill>
                <a:latin typeface="Arial" pitchFamily="34" charset="0"/>
              </a:defRPr>
            </a:lvl3pPr>
            <a:lvl4pPr algn="l" rtl="0" fontAlgn="base">
              <a:spcBef>
                <a:spcPct val="0"/>
              </a:spcBef>
              <a:spcAft>
                <a:spcPct val="0"/>
              </a:spcAft>
              <a:defRPr sz="2600" b="1">
                <a:solidFill>
                  <a:srgbClr val="005B82"/>
                </a:solidFill>
                <a:latin typeface="Arial" pitchFamily="34" charset="0"/>
              </a:defRPr>
            </a:lvl4pPr>
            <a:lvl5pPr algn="l" rtl="0" fontAlgn="base">
              <a:spcBef>
                <a:spcPct val="0"/>
              </a:spcBef>
              <a:spcAft>
                <a:spcPct val="0"/>
              </a:spcAft>
              <a:defRPr sz="2600" b="1">
                <a:solidFill>
                  <a:srgbClr val="005B82"/>
                </a:solidFill>
                <a:latin typeface="Arial" pitchFamily="34" charset="0"/>
              </a:defRPr>
            </a:lvl5pPr>
            <a:lvl6pPr marL="457200" algn="l" rtl="0" fontAlgn="base">
              <a:spcBef>
                <a:spcPct val="0"/>
              </a:spcBef>
              <a:spcAft>
                <a:spcPct val="0"/>
              </a:spcAft>
              <a:defRPr sz="2600" b="1">
                <a:solidFill>
                  <a:srgbClr val="005B82"/>
                </a:solidFill>
                <a:latin typeface="Arial" pitchFamily="34" charset="0"/>
              </a:defRPr>
            </a:lvl6pPr>
            <a:lvl7pPr marL="914400" algn="l" rtl="0" fontAlgn="base">
              <a:spcBef>
                <a:spcPct val="0"/>
              </a:spcBef>
              <a:spcAft>
                <a:spcPct val="0"/>
              </a:spcAft>
              <a:defRPr sz="2600" b="1">
                <a:solidFill>
                  <a:srgbClr val="005B82"/>
                </a:solidFill>
                <a:latin typeface="Arial" pitchFamily="34" charset="0"/>
              </a:defRPr>
            </a:lvl7pPr>
            <a:lvl8pPr marL="1371600" algn="l" rtl="0" fontAlgn="base">
              <a:spcBef>
                <a:spcPct val="0"/>
              </a:spcBef>
              <a:spcAft>
                <a:spcPct val="0"/>
              </a:spcAft>
              <a:defRPr sz="2600" b="1">
                <a:solidFill>
                  <a:srgbClr val="005B82"/>
                </a:solidFill>
                <a:latin typeface="Arial" pitchFamily="34" charset="0"/>
              </a:defRPr>
            </a:lvl8pPr>
            <a:lvl9pPr marL="1828800" algn="l" rtl="0" fontAlgn="base">
              <a:spcBef>
                <a:spcPct val="0"/>
              </a:spcBef>
              <a:spcAft>
                <a:spcPct val="0"/>
              </a:spcAft>
              <a:defRPr sz="2600" b="1">
                <a:solidFill>
                  <a:srgbClr val="005B8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Calibri"/>
                <a:ea typeface="+mj-ea"/>
                <a:cs typeface="+mj-cs"/>
              </a:rPr>
              <a:t>Plasma performance: sputtering resistance</a:t>
            </a:r>
            <a:r>
              <a:rPr kumimoji="0" lang="en-US" sz="2800" b="1" i="0" u="none" strike="noStrike" kern="0" cap="none" spc="0" normalizeH="0" baseline="30000" noProof="0" dirty="0">
                <a:ln>
                  <a:noFill/>
                </a:ln>
                <a:solidFill>
                  <a:srgbClr val="002060"/>
                </a:solidFill>
                <a:effectLst/>
                <a:uLnTx/>
                <a:uFillTx/>
                <a:latin typeface="Calibri"/>
                <a:ea typeface="+mj-ea"/>
                <a:cs typeface="+mj-cs"/>
              </a:rPr>
              <a:t>1,2</a:t>
            </a:r>
          </a:p>
        </p:txBody>
      </p:sp>
      <p:sp>
        <p:nvSpPr>
          <p:cNvPr id="7" name="Rectangle 6">
            <a:extLst>
              <a:ext uri="{FF2B5EF4-FFF2-40B4-BE49-F238E27FC236}">
                <a16:creationId xmlns:a16="http://schemas.microsoft.com/office/drawing/2014/main" id="{87E32641-44DD-E051-CDC0-4830C68476B0}"/>
              </a:ext>
            </a:extLst>
          </p:cNvPr>
          <p:cNvSpPr/>
          <p:nvPr/>
        </p:nvSpPr>
        <p:spPr>
          <a:xfrm>
            <a:off x="3146042" y="5898439"/>
            <a:ext cx="633433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30000" noProof="0" dirty="0">
                <a:ln>
                  <a:noFill/>
                </a:ln>
                <a:solidFill>
                  <a:srgbClr val="082558"/>
                </a:solidFill>
                <a:effectLst/>
                <a:uLnTx/>
                <a:uFillTx/>
                <a:latin typeface="Calibri"/>
                <a:ea typeface="+mn-ea"/>
                <a:cs typeface="+mn-cs"/>
              </a:rPr>
              <a:t>1</a:t>
            </a:r>
            <a:r>
              <a:rPr kumimoji="0" lang="en-US" sz="1400" b="1" i="0" u="none" strike="noStrike" kern="1200" cap="none" spc="0" normalizeH="0" baseline="0" noProof="0" dirty="0">
                <a:ln>
                  <a:noFill/>
                </a:ln>
                <a:solidFill>
                  <a:srgbClr val="082558"/>
                </a:solidFill>
                <a:effectLst/>
                <a:uLnTx/>
                <a:uFillTx/>
                <a:latin typeface="Calibri"/>
                <a:ea typeface="+mn-ea"/>
                <a:cs typeface="+mn-cs"/>
              </a:rPr>
              <a:t>J. Schmitz Ph.D. Thesis, FZJ, Univ. of Bochum and Univ. of Gent,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30000" noProof="0" dirty="0">
                <a:ln>
                  <a:noFill/>
                </a:ln>
                <a:solidFill>
                  <a:srgbClr val="082558"/>
                </a:solidFill>
                <a:effectLst/>
                <a:uLnTx/>
                <a:uFillTx/>
                <a:latin typeface="Calibri"/>
                <a:ea typeface="+mn-ea"/>
                <a:cs typeface="+mn-cs"/>
              </a:rPr>
              <a:t>2</a:t>
            </a:r>
            <a:r>
              <a:rPr kumimoji="0" lang="en-US" sz="1400" b="1" i="0" u="none" strike="noStrike" kern="1200" cap="none" spc="0" normalizeH="0" baseline="0" noProof="0" dirty="0">
                <a:ln>
                  <a:noFill/>
                </a:ln>
                <a:solidFill>
                  <a:srgbClr val="082558"/>
                </a:solidFill>
                <a:effectLst/>
                <a:uLnTx/>
                <a:uFillTx/>
                <a:latin typeface="Calibri"/>
                <a:ea typeface="+mn-ea"/>
                <a:cs typeface="+mn-cs"/>
              </a:rPr>
              <a:t>A. Litnovsky et al., Metals 11 (2021) 1255</a:t>
            </a:r>
          </a:p>
        </p:txBody>
      </p:sp>
      <p:sp>
        <p:nvSpPr>
          <p:cNvPr id="8" name="Rectangle 2">
            <a:extLst>
              <a:ext uri="{FF2B5EF4-FFF2-40B4-BE49-F238E27FC236}">
                <a16:creationId xmlns:a16="http://schemas.microsoft.com/office/drawing/2014/main" id="{99CE9110-8B0A-D337-93B3-9E1CD98E73FA}"/>
              </a:ext>
            </a:extLst>
          </p:cNvPr>
          <p:cNvSpPr>
            <a:spLocks noChangeArrowheads="1"/>
          </p:cNvSpPr>
          <p:nvPr/>
        </p:nvSpPr>
        <p:spPr bwMode="auto">
          <a:xfrm>
            <a:off x="4940126" y="4897001"/>
            <a:ext cx="40631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Times New Roman" pitchFamily="18" charset="0"/>
              </a:rPr>
              <a:t>DEMO operation days</a:t>
            </a:r>
            <a:endParaRPr kumimoji="0" lang="en-AU" sz="2400" b="1"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9" name="Rectangle 2">
            <a:extLst>
              <a:ext uri="{FF2B5EF4-FFF2-40B4-BE49-F238E27FC236}">
                <a16:creationId xmlns:a16="http://schemas.microsoft.com/office/drawing/2014/main" id="{1076D23D-81C3-CC21-C48B-1F1008012D85}"/>
              </a:ext>
            </a:extLst>
          </p:cNvPr>
          <p:cNvSpPr>
            <a:spLocks noChangeArrowheads="1"/>
          </p:cNvSpPr>
          <p:nvPr/>
        </p:nvSpPr>
        <p:spPr bwMode="auto">
          <a:xfrm>
            <a:off x="4454249" y="797089"/>
            <a:ext cx="40631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Times New Roman" pitchFamily="18" charset="0"/>
              </a:rPr>
              <a:t>Mass loss, microgram</a:t>
            </a:r>
            <a:endParaRPr kumimoji="0" lang="en-AU" sz="2400" b="1"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AutoShape 4">
            <a:extLst>
              <a:ext uri="{FF2B5EF4-FFF2-40B4-BE49-F238E27FC236}">
                <a16:creationId xmlns:a16="http://schemas.microsoft.com/office/drawing/2014/main" id="{60CBDDD7-D284-5685-7005-06F3AEF3910F}"/>
              </a:ext>
            </a:extLst>
          </p:cNvPr>
          <p:cNvSpPr>
            <a:spLocks noChangeArrowheads="1"/>
          </p:cNvSpPr>
          <p:nvPr/>
        </p:nvSpPr>
        <p:spPr bwMode="auto">
          <a:xfrm>
            <a:off x="6628252" y="5396480"/>
            <a:ext cx="4639144" cy="400967"/>
          </a:xfrm>
          <a:prstGeom prst="roundRect">
            <a:avLst>
              <a:gd name="adj" fmla="val 9634"/>
            </a:avLst>
          </a:prstGeom>
          <a:solidFill>
            <a:srgbClr val="002060"/>
          </a:solidFill>
          <a:ln w="12700" algn="ctr">
            <a:solidFill>
              <a:srgbClr val="005B83"/>
            </a:solidFill>
            <a:round/>
            <a:headEnd/>
            <a:tailEnd/>
          </a:ln>
          <a:effectLst/>
        </p:spPr>
        <p:txBody>
          <a:bodyPr lIns="0" tIns="0" rIns="0" bIns="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srgbClr val="FFFFFF"/>
                </a:solidFill>
                <a:effectLst/>
                <a:uLnTx/>
                <a:uFillTx/>
                <a:latin typeface="Calibri"/>
                <a:ea typeface="+mn-ea"/>
                <a:cs typeface="+mn-cs"/>
              </a:rPr>
              <a:t>Identical</a:t>
            </a:r>
            <a:r>
              <a:rPr kumimoji="0" lang="de-DE" sz="2000" b="1" i="0" u="none" strike="noStrike" kern="1200" cap="none" spc="0" normalizeH="0" baseline="0" noProof="0" dirty="0">
                <a:ln>
                  <a:noFill/>
                </a:ln>
                <a:solidFill>
                  <a:srgbClr val="FFFFFF"/>
                </a:solidFill>
                <a:effectLst/>
                <a:uLnTx/>
                <a:uFillTx/>
                <a:latin typeface="Calibri"/>
                <a:ea typeface="+mn-ea"/>
                <a:cs typeface="+mn-cs"/>
              </a:rPr>
              <a:t> </a:t>
            </a:r>
            <a:r>
              <a:rPr kumimoji="0" lang="de-DE" sz="2000" b="1" i="0" u="none" strike="noStrike" kern="1200" cap="none" spc="0" normalizeH="0" baseline="0" noProof="0" dirty="0" err="1">
                <a:ln>
                  <a:noFill/>
                </a:ln>
                <a:solidFill>
                  <a:srgbClr val="FFFFFF"/>
                </a:solidFill>
                <a:effectLst/>
                <a:uLnTx/>
                <a:uFillTx/>
                <a:latin typeface="Calibri"/>
                <a:ea typeface="+mn-ea"/>
                <a:cs typeface="+mn-cs"/>
              </a:rPr>
              <a:t>sputtering</a:t>
            </a:r>
            <a:r>
              <a:rPr kumimoji="0" lang="de-DE" sz="2000" b="1" i="0" u="none" strike="noStrike" kern="1200" cap="none" spc="0" normalizeH="0" baseline="0" noProof="0" dirty="0">
                <a:ln>
                  <a:noFill/>
                </a:ln>
                <a:solidFill>
                  <a:srgbClr val="FFFFFF"/>
                </a:solidFill>
                <a:effectLst/>
                <a:uLnTx/>
                <a:uFillTx/>
                <a:latin typeface="Calibri"/>
                <a:ea typeface="+mn-ea"/>
                <a:cs typeface="+mn-cs"/>
              </a:rPr>
              <a:t> </a:t>
            </a:r>
            <a:r>
              <a:rPr kumimoji="0" lang="de-DE" sz="2000" b="1" i="0" u="none" strike="noStrike" kern="1200" cap="none" spc="0" normalizeH="0" baseline="0" noProof="0" dirty="0" err="1">
                <a:ln>
                  <a:noFill/>
                </a:ln>
                <a:solidFill>
                  <a:srgbClr val="FFFFFF"/>
                </a:solidFill>
                <a:effectLst/>
                <a:uLnTx/>
                <a:uFillTx/>
                <a:latin typeface="Calibri"/>
                <a:ea typeface="+mn-ea"/>
                <a:cs typeface="+mn-cs"/>
              </a:rPr>
              <a:t>of</a:t>
            </a:r>
            <a:r>
              <a:rPr kumimoji="0" lang="de-DE" sz="2000" b="1" i="0" u="none" strike="noStrike" kern="1200" cap="none" spc="0" normalizeH="0" baseline="0" noProof="0" dirty="0">
                <a:ln>
                  <a:noFill/>
                </a:ln>
                <a:solidFill>
                  <a:srgbClr val="FFFFFF"/>
                </a:solidFill>
                <a:effectLst/>
                <a:uLnTx/>
                <a:uFillTx/>
                <a:latin typeface="Calibri"/>
                <a:ea typeface="+mn-ea"/>
                <a:cs typeface="+mn-cs"/>
              </a:rPr>
              <a:t> W and SMART</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AutoShape 4">
            <a:extLst>
              <a:ext uri="{FF2B5EF4-FFF2-40B4-BE49-F238E27FC236}">
                <a16:creationId xmlns:a16="http://schemas.microsoft.com/office/drawing/2014/main" id="{ACC7B92D-7B4C-5CE5-1B2F-3E61C2694855}"/>
              </a:ext>
            </a:extLst>
          </p:cNvPr>
          <p:cNvSpPr>
            <a:spLocks noChangeAspect="1" noChangeArrowheads="1"/>
          </p:cNvSpPr>
          <p:nvPr/>
        </p:nvSpPr>
        <p:spPr bwMode="auto">
          <a:xfrm>
            <a:off x="393035" y="1723548"/>
            <a:ext cx="3113235" cy="2904062"/>
          </a:xfrm>
          <a:prstGeom prst="roundRect">
            <a:avLst>
              <a:gd name="adj" fmla="val 0"/>
            </a:avLst>
          </a:prstGeom>
          <a:blipFill>
            <a:blip r:embed="rId3"/>
            <a:srcRect/>
            <a:stretch>
              <a:fillRect l="-1" t="2" r="-17890" b="-6977"/>
            </a:stretch>
          </a:blipFill>
          <a:ln w="28575" algn="ctr">
            <a:noFill/>
            <a:round/>
            <a:headEnd/>
            <a:tailEnd/>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2060"/>
              </a:solidFill>
              <a:effectLst/>
              <a:uLnTx/>
              <a:uFillTx/>
              <a:latin typeface="Calibri"/>
              <a:ea typeface="+mn-ea"/>
              <a:cs typeface="+mn-cs"/>
            </a:endParaRPr>
          </a:p>
        </p:txBody>
      </p:sp>
      <p:sp>
        <p:nvSpPr>
          <p:cNvPr id="12" name="Rectangle 2">
            <a:extLst>
              <a:ext uri="{FF2B5EF4-FFF2-40B4-BE49-F238E27FC236}">
                <a16:creationId xmlns:a16="http://schemas.microsoft.com/office/drawing/2014/main" id="{D2586ADE-9AFD-DE1E-2DEA-7C7CCBFA403A}"/>
              </a:ext>
            </a:extLst>
          </p:cNvPr>
          <p:cNvSpPr>
            <a:spLocks noChangeArrowheads="1"/>
          </p:cNvSpPr>
          <p:nvPr/>
        </p:nvSpPr>
        <p:spPr bwMode="auto">
          <a:xfrm>
            <a:off x="80435" y="704748"/>
            <a:ext cx="3822123" cy="8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Times New Roman" pitchFamily="18" charset="0"/>
              </a:rPr>
              <a:t>Steady-state </a:t>
            </a:r>
          </a:p>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Times New Roman" pitchFamily="18" charset="0"/>
              </a:rPr>
              <a:t>deuterium plasma</a:t>
            </a:r>
          </a:p>
        </p:txBody>
      </p:sp>
      <p:sp>
        <p:nvSpPr>
          <p:cNvPr id="13" name="AutoShape 4">
            <a:extLst>
              <a:ext uri="{FF2B5EF4-FFF2-40B4-BE49-F238E27FC236}">
                <a16:creationId xmlns:a16="http://schemas.microsoft.com/office/drawing/2014/main" id="{B6304CFC-15F6-884B-2D56-332AB5D3EB3A}"/>
              </a:ext>
            </a:extLst>
          </p:cNvPr>
          <p:cNvSpPr>
            <a:spLocks noChangeArrowheads="1"/>
          </p:cNvSpPr>
          <p:nvPr/>
        </p:nvSpPr>
        <p:spPr bwMode="auto">
          <a:xfrm>
            <a:off x="254873" y="5355219"/>
            <a:ext cx="3875880" cy="389716"/>
          </a:xfrm>
          <a:prstGeom prst="roundRect">
            <a:avLst>
              <a:gd name="adj" fmla="val 9634"/>
            </a:avLst>
          </a:prstGeom>
          <a:solidFill>
            <a:srgbClr val="002060"/>
          </a:solidFill>
          <a:ln w="12700" algn="ctr">
            <a:solidFill>
              <a:srgbClr val="005B83"/>
            </a:solidFill>
            <a:round/>
            <a:headEnd/>
            <a:tailEnd/>
          </a:ln>
          <a:effectLst/>
        </p:spPr>
        <p:txBody>
          <a:bodyPr lIns="0" tIns="0" rIns="0" bIns="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 Higher mass loss for pure W</a:t>
            </a:r>
          </a:p>
        </p:txBody>
      </p:sp>
      <p:sp>
        <p:nvSpPr>
          <p:cNvPr id="14" name="Rectangle 13">
            <a:extLst>
              <a:ext uri="{FF2B5EF4-FFF2-40B4-BE49-F238E27FC236}">
                <a16:creationId xmlns:a16="http://schemas.microsoft.com/office/drawing/2014/main" id="{C50FB425-9CB6-1AD5-957F-6B939BD1D5D4}"/>
              </a:ext>
            </a:extLst>
          </p:cNvPr>
          <p:cNvSpPr>
            <a:spLocks noChangeArrowheads="1"/>
          </p:cNvSpPr>
          <p:nvPr/>
        </p:nvSpPr>
        <p:spPr bwMode="auto">
          <a:xfrm>
            <a:off x="9480376" y="2444609"/>
            <a:ext cx="3057528"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000" b="1" i="0" u="none" strike="noStrike" kern="1200" cap="none" spc="0" normalizeH="0" baseline="0" noProof="0" dirty="0">
                <a:ln>
                  <a:noFill/>
                </a:ln>
                <a:solidFill>
                  <a:srgbClr val="082558"/>
                </a:solidFill>
                <a:effectLst/>
                <a:uLnTx/>
                <a:uFillTx/>
                <a:latin typeface="Calibri"/>
                <a:ea typeface="+mn-ea"/>
                <a:cs typeface="Times New Roman" pitchFamily="18" charset="0"/>
              </a:rPr>
              <a:t>Surface recession</a:t>
            </a:r>
          </a:p>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000" b="1" i="0" u="none" strike="noStrike" kern="1200" cap="none" spc="0" normalizeH="0" baseline="0" noProof="0" dirty="0">
                <a:ln>
                  <a:noFill/>
                </a:ln>
                <a:solidFill>
                  <a:srgbClr val="082558"/>
                </a:solidFill>
                <a:effectLst/>
                <a:uLnTx/>
                <a:uFillTx/>
                <a:latin typeface="Calibri"/>
                <a:ea typeface="+mn-ea"/>
                <a:cs typeface="Times New Roman" pitchFamily="18" charset="0"/>
              </a:rPr>
              <a:t>W vs. S</a:t>
            </a:r>
            <a:r>
              <a:rPr kumimoji="0" lang="en-GB" sz="2000" b="1" i="0" u="none" strike="noStrike" kern="1200" cap="none" spc="0" normalizeH="0" baseline="0" noProof="0" dirty="0">
                <a:ln>
                  <a:noFill/>
                </a:ln>
                <a:solidFill>
                  <a:srgbClr val="082558"/>
                </a:solidFill>
                <a:effectLst/>
                <a:uLnTx/>
                <a:uFillTx/>
                <a:latin typeface="Calibri"/>
                <a:ea typeface="+mn-ea"/>
                <a:cs typeface="Times New Roman" pitchFamily="18" charset="0"/>
              </a:rPr>
              <a:t>MART</a:t>
            </a:r>
            <a:endParaRPr kumimoji="0" lang="en-US" sz="2000" b="1" i="0" u="none" strike="noStrike" kern="1200" cap="none" spc="0" normalizeH="0" baseline="0" noProof="0" dirty="0">
              <a:ln>
                <a:noFill/>
              </a:ln>
              <a:solidFill>
                <a:srgbClr val="082558"/>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000" b="1" i="0" u="none" strike="noStrike" kern="1200" cap="none" spc="0" normalizeH="0" baseline="0" noProof="0" dirty="0">
                <a:ln>
                  <a:noFill/>
                </a:ln>
                <a:solidFill>
                  <a:srgbClr val="082558"/>
                </a:solidFill>
                <a:effectLst/>
                <a:uLnTx/>
                <a:uFillTx/>
                <a:latin typeface="Calibri"/>
                <a:ea typeface="+mn-ea"/>
                <a:cs typeface="Times New Roman" pitchFamily="18" charset="0"/>
              </a:rPr>
              <a:t>210 nm : 220 nm</a:t>
            </a:r>
            <a:endParaRPr kumimoji="0" lang="en-US" sz="2000" b="1" i="0" u="none" strike="noStrike" kern="1200" cap="none" spc="0" normalizeH="0" baseline="30000" noProof="0" dirty="0">
              <a:ln>
                <a:noFill/>
              </a:ln>
              <a:solidFill>
                <a:srgbClr val="082558"/>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ct val="15000"/>
              </a:spcBef>
              <a:spcAft>
                <a:spcPts val="0"/>
              </a:spcAft>
              <a:buClrTx/>
              <a:buSzTx/>
              <a:buFontTx/>
              <a:buNone/>
              <a:tabLst/>
              <a:defRPr/>
            </a:pPr>
            <a:r>
              <a:rPr kumimoji="0" lang="en-US" sz="2000" b="1" i="0" u="none" strike="noStrike" kern="1200" cap="none" spc="0" normalizeH="0" baseline="0" noProof="0" dirty="0">
                <a:ln>
                  <a:noFill/>
                </a:ln>
                <a:solidFill>
                  <a:srgbClr val="082558"/>
                </a:solidFill>
                <a:effectLst/>
                <a:uLnTx/>
                <a:uFillTx/>
                <a:latin typeface="Calibri"/>
                <a:ea typeface="+mn-ea"/>
                <a:cs typeface="Times New Roman" pitchFamily="18" charset="0"/>
              </a:rPr>
              <a:t> 260 nm : 260 nm </a:t>
            </a:r>
          </a:p>
        </p:txBody>
      </p:sp>
    </p:spTree>
    <p:extLst>
      <p:ext uri="{BB962C8B-B14F-4D97-AF65-F5344CB8AC3E}">
        <p14:creationId xmlns:p14="http://schemas.microsoft.com/office/powerpoint/2010/main" val="2924866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BD1A8777-08CE-A03B-1AAE-2A446BEC0C82}"/>
              </a:ext>
            </a:extLst>
          </p:cNvPr>
          <p:cNvSpPr txBox="1"/>
          <p:nvPr/>
        </p:nvSpPr>
        <p:spPr>
          <a:xfrm>
            <a:off x="10223848" y="2381127"/>
            <a:ext cx="1744758" cy="262059"/>
          </a:xfrm>
          <a:prstGeom prst="rect">
            <a:avLst/>
          </a:prstGeom>
          <a:solidFill>
            <a:schemeClr val="bg1"/>
          </a:solidFill>
        </p:spPr>
        <p:txBody>
          <a:bodyPr wrap="square" lIns="0" tIns="0" rIns="0" bIns="0" rtlCol="0" anchor="t" anchorCtr="0">
            <a:spAutoFit/>
          </a:bodyPr>
          <a:lstStyle/>
          <a:p>
            <a:pPr marL="0" marR="0" lvl="0" indent="0" algn="ctr" defTabSz="457200" rtl="0" eaLnBrk="1" fontAlgn="auto" latinLnBrk="0" hangingPunct="1">
              <a:lnSpc>
                <a:spcPts val="2300"/>
              </a:lnSpc>
              <a:spcBef>
                <a:spcPts val="115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panose="020B0604020202020204"/>
                <a:ea typeface="+mn-ea"/>
                <a:cs typeface="+mn-cs"/>
              </a:rPr>
              <a:t>Long </a:t>
            </a:r>
            <a:r>
              <a:rPr kumimoji="0" lang="de-DE" sz="1400" b="0" i="0" u="none" strike="noStrike" kern="1200" cap="none" spc="0" normalizeH="0" baseline="0" noProof="0" dirty="0" err="1">
                <a:ln>
                  <a:noFill/>
                </a:ln>
                <a:solidFill>
                  <a:srgbClr val="000000"/>
                </a:solidFill>
                <a:effectLst/>
                <a:uLnTx/>
                <a:uFillTx/>
                <a:latin typeface="Arial" panose="020B0604020202020204"/>
                <a:ea typeface="+mn-ea"/>
                <a:cs typeface="+mn-cs"/>
              </a:rPr>
              <a:t>fibre</a:t>
            </a:r>
            <a:r>
              <a:rPr kumimoji="0" lang="de-DE"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de-DE" sz="1400" b="0" i="0" u="none" strike="noStrike" kern="1200" cap="none" spc="0" normalizeH="0" baseline="0" noProof="0" dirty="0" err="1">
                <a:ln>
                  <a:noFill/>
                </a:ln>
                <a:solidFill>
                  <a:srgbClr val="000000"/>
                </a:solidFill>
                <a:effectLst/>
                <a:uLnTx/>
                <a:uFillTx/>
                <a:latin typeface="Arial" panose="020B0604020202020204"/>
                <a:ea typeface="+mn-ea"/>
                <a:cs typeface="+mn-cs"/>
              </a:rPr>
              <a:t>W</a:t>
            </a:r>
            <a:r>
              <a:rPr kumimoji="0" lang="de-DE" sz="1400" b="0" i="0" u="none" strike="noStrike" kern="1200" cap="none" spc="0" normalizeH="0" baseline="-25000" noProof="0" dirty="0" err="1">
                <a:ln>
                  <a:noFill/>
                </a:ln>
                <a:solidFill>
                  <a:srgbClr val="000000"/>
                </a:solidFill>
                <a:effectLst/>
                <a:uLnTx/>
                <a:uFillTx/>
                <a:latin typeface="Arial" panose="020B0604020202020204"/>
                <a:ea typeface="+mn-ea"/>
                <a:cs typeface="+mn-cs"/>
              </a:rPr>
              <a:t>f</a:t>
            </a:r>
            <a:r>
              <a:rPr kumimoji="0" lang="de-DE" sz="1400" b="0" i="0" u="none" strike="noStrike" kern="1200" cap="none" spc="0" normalizeH="0" baseline="0" noProof="0" dirty="0">
                <a:ln>
                  <a:noFill/>
                </a:ln>
                <a:solidFill>
                  <a:srgbClr val="000000"/>
                </a:solidFill>
                <a:effectLst/>
                <a:uLnTx/>
                <a:uFillTx/>
                <a:latin typeface="Arial" panose="020B0604020202020204"/>
                <a:ea typeface="+mn-ea"/>
                <a:cs typeface="+mn-cs"/>
              </a:rPr>
              <a:t>/W</a:t>
            </a:r>
          </a:p>
        </p:txBody>
      </p:sp>
      <p:pic>
        <p:nvPicPr>
          <p:cNvPr id="101" name="Grafik 100" descr="Ein Bild, das Metall, Im Haus enthält.&#10;&#10;Automatisch generierte Beschreibung">
            <a:extLst>
              <a:ext uri="{FF2B5EF4-FFF2-40B4-BE49-F238E27FC236}">
                <a16:creationId xmlns:a16="http://schemas.microsoft.com/office/drawing/2014/main" id="{AFD83133-0D5E-5CE4-D14C-ECC64916E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3" b="90247" l="3983" r="95417">
                        <a14:foregroundMark x1="7256" y1="76329" x2="8565" y2="82247"/>
                        <a14:foregroundMark x1="90944" y1="19781" x2="92035" y2="28986"/>
                        <a14:foregroundMark x1="3983" y1="76603" x2="8838" y2="74137"/>
                        <a14:foregroundMark x1="13530" y1="90301" x2="19203" y2="90301"/>
                        <a14:foregroundMark x1="94326" y1="24603" x2="95417" y2="20822"/>
                      </a14:backgroundRemoval>
                    </a14:imgEffect>
                  </a14:imgLayer>
                </a14:imgProps>
              </a:ext>
              <a:ext uri="{28A0092B-C50C-407E-A947-70E740481C1C}">
                <a14:useLocalDpi xmlns:a14="http://schemas.microsoft.com/office/drawing/2010/main" val="0"/>
              </a:ext>
            </a:extLst>
          </a:blip>
          <a:stretch>
            <a:fillRect/>
          </a:stretch>
        </p:blipFill>
        <p:spPr>
          <a:xfrm>
            <a:off x="8836303" y="43449"/>
            <a:ext cx="2908908" cy="2896213"/>
          </a:xfrm>
          <a:prstGeom prst="rect">
            <a:avLst/>
          </a:prstGeom>
        </p:spPr>
      </p:pic>
      <p:sp>
        <p:nvSpPr>
          <p:cNvPr id="102" name="Textfeld 101">
            <a:extLst>
              <a:ext uri="{FF2B5EF4-FFF2-40B4-BE49-F238E27FC236}">
                <a16:creationId xmlns:a16="http://schemas.microsoft.com/office/drawing/2014/main" id="{97593501-8114-E030-3DE3-BF961AF96B38}"/>
              </a:ext>
            </a:extLst>
          </p:cNvPr>
          <p:cNvSpPr txBox="1"/>
          <p:nvPr/>
        </p:nvSpPr>
        <p:spPr>
          <a:xfrm>
            <a:off x="6997876" y="915255"/>
            <a:ext cx="1180723" cy="430887"/>
          </a:xfrm>
          <a:prstGeom prst="rect">
            <a:avLst/>
          </a:prstGeom>
          <a:solidFill>
            <a:schemeClr val="bg1"/>
          </a:solidFill>
        </p:spPr>
        <p:txBody>
          <a:bodyPr wrap="square" lIns="0" tIns="0" rIns="0" bIns="0" rtlCol="0" anchor="t" anchorCtr="0">
            <a:spAutoFit/>
          </a:bodyPr>
          <a:lstStyle/>
          <a:p>
            <a:pPr marL="0" marR="0" lvl="0" indent="0" algn="ctr" defTabSz="457200" rtl="0" eaLnBrk="1" fontAlgn="auto" latinLnBrk="0" hangingPunct="1">
              <a:lnSpc>
                <a:spcPct val="100000"/>
              </a:lnSpc>
              <a:spcBef>
                <a:spcPts val="1150"/>
              </a:spcBef>
              <a:spcAft>
                <a:spcPts val="0"/>
              </a:spcAft>
              <a:buClrTx/>
              <a:buSzTx/>
              <a:buFontTx/>
              <a:buNone/>
              <a:tabLst/>
              <a:defRPr/>
            </a:pPr>
            <a:r>
              <a:rPr kumimoji="0" lang="de-DE" sz="1400" b="0" i="0" u="none" strike="noStrike" kern="1200" cap="none" spc="0" normalizeH="0" baseline="0" noProof="0" dirty="0" err="1">
                <a:ln>
                  <a:noFill/>
                </a:ln>
                <a:solidFill>
                  <a:srgbClr val="000000"/>
                </a:solidFill>
                <a:effectLst/>
                <a:uLnTx/>
                <a:uFillTx/>
                <a:latin typeface="Arial" panose="020B0604020202020204"/>
                <a:ea typeface="+mn-ea"/>
                <a:cs typeface="+mn-cs"/>
              </a:rPr>
              <a:t>Porous</a:t>
            </a:r>
            <a:r>
              <a:rPr kumimoji="0" lang="de-DE" sz="1400" b="0" i="0" u="none" strike="noStrike" kern="1200" cap="none" spc="0" normalizeH="0" baseline="0" noProof="0" dirty="0">
                <a:ln>
                  <a:noFill/>
                </a:ln>
                <a:solidFill>
                  <a:srgbClr val="000000"/>
                </a:solidFill>
                <a:effectLst/>
                <a:uLnTx/>
                <a:uFillTx/>
                <a:latin typeface="Arial" panose="020B0604020202020204"/>
                <a:ea typeface="+mn-ea"/>
                <a:cs typeface="+mn-cs"/>
              </a:rPr>
              <a:t> Matrix</a:t>
            </a:r>
            <a:br>
              <a:rPr kumimoji="0" lang="de-DE"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de-DE" sz="1400" b="0" i="0" u="none" strike="noStrike" kern="1200" cap="none" spc="0" normalizeH="0" baseline="0" noProof="0" dirty="0" err="1">
                <a:ln>
                  <a:noFill/>
                </a:ln>
                <a:solidFill>
                  <a:srgbClr val="000000"/>
                </a:solidFill>
                <a:effectLst/>
                <a:uLnTx/>
                <a:uFillTx/>
                <a:latin typeface="Arial" panose="020B0604020202020204"/>
                <a:ea typeface="+mn-ea"/>
                <a:cs typeface="+mn-cs"/>
              </a:rPr>
              <a:t>W</a:t>
            </a:r>
            <a:r>
              <a:rPr kumimoji="0" lang="de-DE" sz="1400" b="0" i="0" u="none" strike="noStrike" kern="1200" cap="none" spc="0" normalizeH="0" baseline="-25000" noProof="0" dirty="0" err="1">
                <a:ln>
                  <a:noFill/>
                </a:ln>
                <a:solidFill>
                  <a:srgbClr val="000000"/>
                </a:solidFill>
                <a:effectLst/>
                <a:uLnTx/>
                <a:uFillTx/>
                <a:latin typeface="Arial" panose="020B0604020202020204"/>
                <a:ea typeface="+mn-ea"/>
                <a:cs typeface="+mn-cs"/>
              </a:rPr>
              <a:t>f</a:t>
            </a:r>
            <a:r>
              <a:rPr kumimoji="0" lang="de-DE" sz="1400" b="0" i="0" u="none" strike="noStrike" kern="1200" cap="none" spc="0" normalizeH="0" baseline="0" noProof="0" dirty="0">
                <a:ln>
                  <a:noFill/>
                </a:ln>
                <a:solidFill>
                  <a:srgbClr val="000000"/>
                </a:solidFill>
                <a:effectLst/>
                <a:uLnTx/>
                <a:uFillTx/>
                <a:latin typeface="Arial" panose="020B0604020202020204"/>
                <a:ea typeface="+mn-ea"/>
                <a:cs typeface="+mn-cs"/>
              </a:rPr>
              <a:t>/W</a:t>
            </a:r>
          </a:p>
        </p:txBody>
      </p:sp>
      <p:sp>
        <p:nvSpPr>
          <p:cNvPr id="4" name="Titel 3">
            <a:extLst>
              <a:ext uri="{FF2B5EF4-FFF2-40B4-BE49-F238E27FC236}">
                <a16:creationId xmlns:a16="http://schemas.microsoft.com/office/drawing/2014/main" id="{523D6B37-2B50-9B29-DD41-D4D31F04F460}"/>
              </a:ext>
            </a:extLst>
          </p:cNvPr>
          <p:cNvSpPr>
            <a:spLocks noGrp="1"/>
          </p:cNvSpPr>
          <p:nvPr>
            <p:ph type="title"/>
          </p:nvPr>
        </p:nvSpPr>
        <p:spPr/>
        <p:txBody>
          <a:bodyPr>
            <a:normAutofit/>
          </a:bodyPr>
          <a:lstStyle/>
          <a:p>
            <a:r>
              <a:rPr lang="en-GB" noProof="1"/>
              <a:t>Tungsten Fibre Reinforced Tungsten</a:t>
            </a:r>
          </a:p>
        </p:txBody>
      </p:sp>
      <p:sp>
        <p:nvSpPr>
          <p:cNvPr id="98" name="Inhaltsplatzhalter 97">
            <a:extLst>
              <a:ext uri="{FF2B5EF4-FFF2-40B4-BE49-F238E27FC236}">
                <a16:creationId xmlns:a16="http://schemas.microsoft.com/office/drawing/2014/main" id="{DBE63E8D-5A74-43ED-04D6-C2F80A297821}"/>
              </a:ext>
            </a:extLst>
          </p:cNvPr>
          <p:cNvSpPr>
            <a:spLocks noGrp="1"/>
          </p:cNvSpPr>
          <p:nvPr>
            <p:ph idx="1"/>
          </p:nvPr>
        </p:nvSpPr>
        <p:spPr/>
        <p:txBody>
          <a:bodyPr/>
          <a:lstStyle/>
          <a:p>
            <a:endParaRPr lang="en-GB"/>
          </a:p>
        </p:txBody>
      </p:sp>
      <p:sp>
        <p:nvSpPr>
          <p:cNvPr id="5" name="Foliennummernplatzhalter 4">
            <a:extLst>
              <a:ext uri="{FF2B5EF4-FFF2-40B4-BE49-F238E27FC236}">
                <a16:creationId xmlns:a16="http://schemas.microsoft.com/office/drawing/2014/main" id="{A20CEC8A-A9F8-E837-5082-835E261B2D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048D0-1DD0-4748-98A8-8479AD1DAED7}" type="slidenum">
              <a:rPr kumimoji="0" lang="de-DE"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Grafik 5" descr="Ein Bild, das Kasten, Kante, Zement, Beton enthält.&#10;&#10;Automatisch generierte Beschreibung">
            <a:extLst>
              <a:ext uri="{FF2B5EF4-FFF2-40B4-BE49-F238E27FC236}">
                <a16:creationId xmlns:a16="http://schemas.microsoft.com/office/drawing/2014/main" id="{4F01D5F5-A651-A697-EB96-E31E184C3D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74" b="91034" l="9994" r="89976">
                        <a14:foregroundMark x1="74167" y1="7714" x2="85463" y2="18659"/>
                        <a14:foregroundMark x1="85463" y1="18659" x2="86372" y2="17690"/>
                        <a14:foregroundMark x1="89128" y1="14984" x2="89855" y2="24960"/>
                        <a14:foregroundMark x1="44458" y1="91034" x2="49939" y2="90307"/>
                      </a14:backgroundRemoval>
                    </a14:imgEffect>
                  </a14:imgLayer>
                </a14:imgProps>
              </a:ext>
              <a:ext uri="{28A0092B-C50C-407E-A947-70E740481C1C}">
                <a14:useLocalDpi xmlns:a14="http://schemas.microsoft.com/office/drawing/2010/main" val="0"/>
              </a:ext>
            </a:extLst>
          </a:blip>
          <a:stretch>
            <a:fillRect/>
          </a:stretch>
        </p:blipFill>
        <p:spPr>
          <a:xfrm>
            <a:off x="7258391" y="858882"/>
            <a:ext cx="1855419" cy="1391564"/>
          </a:xfrm>
          <a:prstGeom prst="rect">
            <a:avLst/>
          </a:prstGeom>
        </p:spPr>
      </p:pic>
      <p:pic>
        <p:nvPicPr>
          <p:cNvPr id="10" name="Grafik 9">
            <a:extLst>
              <a:ext uri="{FF2B5EF4-FFF2-40B4-BE49-F238E27FC236}">
                <a16:creationId xmlns:a16="http://schemas.microsoft.com/office/drawing/2014/main" id="{16FEA917-1711-2F18-1AAD-603B4937F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4848" y="5309435"/>
            <a:ext cx="860422" cy="860422"/>
          </a:xfrm>
          <a:prstGeom prst="rect">
            <a:avLst/>
          </a:prstGeom>
        </p:spPr>
      </p:pic>
      <p:grpSp>
        <p:nvGrpSpPr>
          <p:cNvPr id="2" name="Gruppieren 1">
            <a:extLst>
              <a:ext uri="{FF2B5EF4-FFF2-40B4-BE49-F238E27FC236}">
                <a16:creationId xmlns:a16="http://schemas.microsoft.com/office/drawing/2014/main" id="{4C500BE6-3E9A-34DF-FB45-D6FC542486D0}"/>
              </a:ext>
            </a:extLst>
          </p:cNvPr>
          <p:cNvGrpSpPr/>
          <p:nvPr/>
        </p:nvGrpSpPr>
        <p:grpSpPr>
          <a:xfrm>
            <a:off x="385136" y="4077072"/>
            <a:ext cx="5066179" cy="2315536"/>
            <a:chOff x="525765" y="931140"/>
            <a:chExt cx="6271738" cy="2866546"/>
          </a:xfrm>
        </p:grpSpPr>
        <p:pic>
          <p:nvPicPr>
            <p:cNvPr id="11" name="CVD">
              <a:extLst>
                <a:ext uri="{FF2B5EF4-FFF2-40B4-BE49-F238E27FC236}">
                  <a16:creationId xmlns:a16="http://schemas.microsoft.com/office/drawing/2014/main" id="{F3B98D85-58DE-4DD3-9D81-06E4FD9771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4554" y="1036786"/>
              <a:ext cx="3148852" cy="2520000"/>
            </a:xfrm>
            <a:prstGeom prst="rect">
              <a:avLst/>
            </a:prstGeom>
          </p:spPr>
        </p:pic>
        <p:grpSp>
          <p:nvGrpSpPr>
            <p:cNvPr id="12" name="CVD-Fasern">
              <a:extLst>
                <a:ext uri="{FF2B5EF4-FFF2-40B4-BE49-F238E27FC236}">
                  <a16:creationId xmlns:a16="http://schemas.microsoft.com/office/drawing/2014/main" id="{411E1CE8-AF2A-033B-9ECF-6553BFE8058F}"/>
                </a:ext>
              </a:extLst>
            </p:cNvPr>
            <p:cNvGrpSpPr/>
            <p:nvPr/>
          </p:nvGrpSpPr>
          <p:grpSpPr>
            <a:xfrm>
              <a:off x="3118955" y="944393"/>
              <a:ext cx="3114949" cy="2783501"/>
              <a:chOff x="3118955" y="944393"/>
              <a:chExt cx="3114949" cy="2783501"/>
            </a:xfrm>
          </p:grpSpPr>
          <p:sp>
            <p:nvSpPr>
              <p:cNvPr id="22" name="Ellipse 6">
                <a:extLst>
                  <a:ext uri="{FF2B5EF4-FFF2-40B4-BE49-F238E27FC236}">
                    <a16:creationId xmlns:a16="http://schemas.microsoft.com/office/drawing/2014/main" id="{BA955CA9-2E9C-F897-37E0-D5F833299F56}"/>
                  </a:ext>
                </a:extLst>
              </p:cNvPr>
              <p:cNvSpPr/>
              <p:nvPr/>
            </p:nvSpPr>
            <p:spPr>
              <a:xfrm>
                <a:off x="4654700" y="1547462"/>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Ellipse 40">
                <a:extLst>
                  <a:ext uri="{FF2B5EF4-FFF2-40B4-BE49-F238E27FC236}">
                    <a16:creationId xmlns:a16="http://schemas.microsoft.com/office/drawing/2014/main" id="{53A91973-B353-C2F0-0CB6-16D712EAB313}"/>
                  </a:ext>
                </a:extLst>
              </p:cNvPr>
              <p:cNvSpPr/>
              <p:nvPr/>
            </p:nvSpPr>
            <p:spPr>
              <a:xfrm>
                <a:off x="5095722" y="137293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llipse 41">
                <a:extLst>
                  <a:ext uri="{FF2B5EF4-FFF2-40B4-BE49-F238E27FC236}">
                    <a16:creationId xmlns:a16="http://schemas.microsoft.com/office/drawing/2014/main" id="{0D0627DF-2E61-BC2B-DB1F-92E660930BD2}"/>
                  </a:ext>
                </a:extLst>
              </p:cNvPr>
              <p:cNvSpPr/>
              <p:nvPr/>
            </p:nvSpPr>
            <p:spPr>
              <a:xfrm>
                <a:off x="5184988" y="1088925"/>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llipse 42">
                <a:extLst>
                  <a:ext uri="{FF2B5EF4-FFF2-40B4-BE49-F238E27FC236}">
                    <a16:creationId xmlns:a16="http://schemas.microsoft.com/office/drawing/2014/main" id="{5DC28BC2-FE4E-93D7-A1E8-2C450F0DCA1C}"/>
                  </a:ext>
                </a:extLst>
              </p:cNvPr>
              <p:cNvSpPr/>
              <p:nvPr/>
            </p:nvSpPr>
            <p:spPr>
              <a:xfrm>
                <a:off x="5550816" y="160336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llipse 43">
                <a:extLst>
                  <a:ext uri="{FF2B5EF4-FFF2-40B4-BE49-F238E27FC236}">
                    <a16:creationId xmlns:a16="http://schemas.microsoft.com/office/drawing/2014/main" id="{140CDB5A-E9A9-28CA-E5F2-DD0F33F49697}"/>
                  </a:ext>
                </a:extLst>
              </p:cNvPr>
              <p:cNvSpPr/>
              <p:nvPr/>
            </p:nvSpPr>
            <p:spPr>
              <a:xfrm>
                <a:off x="5933284" y="126493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llipse 44">
                <a:extLst>
                  <a:ext uri="{FF2B5EF4-FFF2-40B4-BE49-F238E27FC236}">
                    <a16:creationId xmlns:a16="http://schemas.microsoft.com/office/drawing/2014/main" id="{05D20060-20D8-9B9D-5F38-8215494CB943}"/>
                  </a:ext>
                </a:extLst>
              </p:cNvPr>
              <p:cNvSpPr/>
              <p:nvPr/>
            </p:nvSpPr>
            <p:spPr>
              <a:xfrm>
                <a:off x="5981904" y="1840358"/>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Ellipse 45">
                <a:extLst>
                  <a:ext uri="{FF2B5EF4-FFF2-40B4-BE49-F238E27FC236}">
                    <a16:creationId xmlns:a16="http://schemas.microsoft.com/office/drawing/2014/main" id="{8A05C0BF-4D63-0A6B-96E8-B2166186AAC2}"/>
                  </a:ext>
                </a:extLst>
              </p:cNvPr>
              <p:cNvSpPr/>
              <p:nvPr/>
            </p:nvSpPr>
            <p:spPr>
              <a:xfrm>
                <a:off x="5455008" y="2089637"/>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Ellipse 46">
                <a:extLst>
                  <a:ext uri="{FF2B5EF4-FFF2-40B4-BE49-F238E27FC236}">
                    <a16:creationId xmlns:a16="http://schemas.microsoft.com/office/drawing/2014/main" id="{50BDE2FB-DE2C-2D47-D7D5-8D610DFBFF5B}"/>
                  </a:ext>
                </a:extLst>
              </p:cNvPr>
              <p:cNvSpPr/>
              <p:nvPr/>
            </p:nvSpPr>
            <p:spPr>
              <a:xfrm>
                <a:off x="4069733" y="2121220"/>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Ellipse 47">
                <a:extLst>
                  <a:ext uri="{FF2B5EF4-FFF2-40B4-BE49-F238E27FC236}">
                    <a16:creationId xmlns:a16="http://schemas.microsoft.com/office/drawing/2014/main" id="{A58BA788-A011-4437-8F4D-BB3E3B989AB5}"/>
                  </a:ext>
                </a:extLst>
              </p:cNvPr>
              <p:cNvSpPr/>
              <p:nvPr/>
            </p:nvSpPr>
            <p:spPr>
              <a:xfrm>
                <a:off x="4540072" y="202665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Ellipse 48">
                <a:extLst>
                  <a:ext uri="{FF2B5EF4-FFF2-40B4-BE49-F238E27FC236}">
                    <a16:creationId xmlns:a16="http://schemas.microsoft.com/office/drawing/2014/main" id="{F3EF07B8-2EBF-8E19-1850-52E94AB11AC7}"/>
                  </a:ext>
                </a:extLst>
              </p:cNvPr>
              <p:cNvSpPr/>
              <p:nvPr/>
            </p:nvSpPr>
            <p:spPr>
              <a:xfrm>
                <a:off x="4217408" y="124693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Ellipse 49">
                <a:extLst>
                  <a:ext uri="{FF2B5EF4-FFF2-40B4-BE49-F238E27FC236}">
                    <a16:creationId xmlns:a16="http://schemas.microsoft.com/office/drawing/2014/main" id="{78F969C2-14EA-3705-5E1F-20E2FCFB9925}"/>
                  </a:ext>
                </a:extLst>
              </p:cNvPr>
              <p:cNvSpPr/>
              <p:nvPr/>
            </p:nvSpPr>
            <p:spPr>
              <a:xfrm>
                <a:off x="5038219" y="1755440"/>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Ellipse 50">
                <a:extLst>
                  <a:ext uri="{FF2B5EF4-FFF2-40B4-BE49-F238E27FC236}">
                    <a16:creationId xmlns:a16="http://schemas.microsoft.com/office/drawing/2014/main" id="{64D7A7CF-C647-C97D-F208-ED944019E92F}"/>
                  </a:ext>
                </a:extLst>
              </p:cNvPr>
              <p:cNvSpPr/>
              <p:nvPr/>
            </p:nvSpPr>
            <p:spPr>
              <a:xfrm>
                <a:off x="3800481" y="1283082"/>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Ellipse 51">
                <a:extLst>
                  <a:ext uri="{FF2B5EF4-FFF2-40B4-BE49-F238E27FC236}">
                    <a16:creationId xmlns:a16="http://schemas.microsoft.com/office/drawing/2014/main" id="{2EED98E4-9DC7-C04E-5EE1-21AA9F380B05}"/>
                  </a:ext>
                </a:extLst>
              </p:cNvPr>
              <p:cNvSpPr/>
              <p:nvPr/>
            </p:nvSpPr>
            <p:spPr>
              <a:xfrm>
                <a:off x="5899207" y="2296786"/>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Ellipse 52">
                <a:extLst>
                  <a:ext uri="{FF2B5EF4-FFF2-40B4-BE49-F238E27FC236}">
                    <a16:creationId xmlns:a16="http://schemas.microsoft.com/office/drawing/2014/main" id="{3AEF4D46-951C-93EE-605D-13649262D8F8}"/>
                  </a:ext>
                </a:extLst>
              </p:cNvPr>
              <p:cNvSpPr/>
              <p:nvPr/>
            </p:nvSpPr>
            <p:spPr>
              <a:xfrm>
                <a:off x="3469112" y="1014087"/>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llipse 53">
                <a:extLst>
                  <a:ext uri="{FF2B5EF4-FFF2-40B4-BE49-F238E27FC236}">
                    <a16:creationId xmlns:a16="http://schemas.microsoft.com/office/drawing/2014/main" id="{0783583A-E1C6-D9C4-CB40-2185B99C71E3}"/>
                  </a:ext>
                </a:extLst>
              </p:cNvPr>
              <p:cNvSpPr/>
              <p:nvPr/>
            </p:nvSpPr>
            <p:spPr>
              <a:xfrm>
                <a:off x="4139252" y="1750364"/>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llipse 54">
                <a:extLst>
                  <a:ext uri="{FF2B5EF4-FFF2-40B4-BE49-F238E27FC236}">
                    <a16:creationId xmlns:a16="http://schemas.microsoft.com/office/drawing/2014/main" id="{9C4D1A55-3A15-B1C4-DF7C-1101F46A1617}"/>
                  </a:ext>
                </a:extLst>
              </p:cNvPr>
              <p:cNvSpPr/>
              <p:nvPr/>
            </p:nvSpPr>
            <p:spPr>
              <a:xfrm>
                <a:off x="3271649" y="1547462"/>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llipse 55">
                <a:extLst>
                  <a:ext uri="{FF2B5EF4-FFF2-40B4-BE49-F238E27FC236}">
                    <a16:creationId xmlns:a16="http://schemas.microsoft.com/office/drawing/2014/main" id="{61C0C6DA-BCC8-37F6-15B2-45F5E6C0AA27}"/>
                  </a:ext>
                </a:extLst>
              </p:cNvPr>
              <p:cNvSpPr/>
              <p:nvPr/>
            </p:nvSpPr>
            <p:spPr>
              <a:xfrm>
                <a:off x="3206795" y="2033436"/>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llipse 56">
                <a:extLst>
                  <a:ext uri="{FF2B5EF4-FFF2-40B4-BE49-F238E27FC236}">
                    <a16:creationId xmlns:a16="http://schemas.microsoft.com/office/drawing/2014/main" id="{CA71C4F9-9A0B-B604-6351-91B43E1DC642}"/>
                  </a:ext>
                </a:extLst>
              </p:cNvPr>
              <p:cNvSpPr/>
              <p:nvPr/>
            </p:nvSpPr>
            <p:spPr>
              <a:xfrm>
                <a:off x="3180206" y="2469562"/>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llipse 57">
                <a:extLst>
                  <a:ext uri="{FF2B5EF4-FFF2-40B4-BE49-F238E27FC236}">
                    <a16:creationId xmlns:a16="http://schemas.microsoft.com/office/drawing/2014/main" id="{007875FE-6022-2D14-1A4C-E5ED9B8787C4}"/>
                  </a:ext>
                </a:extLst>
              </p:cNvPr>
              <p:cNvSpPr/>
              <p:nvPr/>
            </p:nvSpPr>
            <p:spPr>
              <a:xfrm>
                <a:off x="3620843" y="2285436"/>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llipse 58">
                <a:extLst>
                  <a:ext uri="{FF2B5EF4-FFF2-40B4-BE49-F238E27FC236}">
                    <a16:creationId xmlns:a16="http://schemas.microsoft.com/office/drawing/2014/main" id="{AB576E62-4C3F-FFC4-09C7-8CBBACE9EC83}"/>
                  </a:ext>
                </a:extLst>
              </p:cNvPr>
              <p:cNvSpPr/>
              <p:nvPr/>
            </p:nvSpPr>
            <p:spPr>
              <a:xfrm>
                <a:off x="4046972" y="2550935"/>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llipse 59">
                <a:extLst>
                  <a:ext uri="{FF2B5EF4-FFF2-40B4-BE49-F238E27FC236}">
                    <a16:creationId xmlns:a16="http://schemas.microsoft.com/office/drawing/2014/main" id="{62E17D49-DEEE-114A-AFE2-57F1CF1DC098}"/>
                  </a:ext>
                </a:extLst>
              </p:cNvPr>
              <p:cNvSpPr/>
              <p:nvPr/>
            </p:nvSpPr>
            <p:spPr>
              <a:xfrm>
                <a:off x="4518623" y="2368869"/>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llipse 60">
                <a:extLst>
                  <a:ext uri="{FF2B5EF4-FFF2-40B4-BE49-F238E27FC236}">
                    <a16:creationId xmlns:a16="http://schemas.microsoft.com/office/drawing/2014/main" id="{E34EA914-3A9F-FA49-ED71-98D1207234C0}"/>
                  </a:ext>
                </a:extLst>
              </p:cNvPr>
              <p:cNvSpPr/>
              <p:nvPr/>
            </p:nvSpPr>
            <p:spPr>
              <a:xfrm>
                <a:off x="4962822" y="2220508"/>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llipse 61">
                <a:extLst>
                  <a:ext uri="{FF2B5EF4-FFF2-40B4-BE49-F238E27FC236}">
                    <a16:creationId xmlns:a16="http://schemas.microsoft.com/office/drawing/2014/main" id="{DED42097-192B-0DE7-9A38-925431E92F22}"/>
                  </a:ext>
                </a:extLst>
              </p:cNvPr>
              <p:cNvSpPr/>
              <p:nvPr/>
            </p:nvSpPr>
            <p:spPr>
              <a:xfrm>
                <a:off x="5407021" y="2469562"/>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llipse 62">
                <a:extLst>
                  <a:ext uri="{FF2B5EF4-FFF2-40B4-BE49-F238E27FC236}">
                    <a16:creationId xmlns:a16="http://schemas.microsoft.com/office/drawing/2014/main" id="{8B0C5C41-DC90-B0AF-C7AA-6D5CE9652EE6}"/>
                  </a:ext>
                </a:extLst>
              </p:cNvPr>
              <p:cNvSpPr/>
              <p:nvPr/>
            </p:nvSpPr>
            <p:spPr>
              <a:xfrm>
                <a:off x="3654923" y="1876364"/>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Ellipse 63">
                <a:extLst>
                  <a:ext uri="{FF2B5EF4-FFF2-40B4-BE49-F238E27FC236}">
                    <a16:creationId xmlns:a16="http://schemas.microsoft.com/office/drawing/2014/main" id="{9AC1ADD8-F39D-F25C-5977-AFB0DAB8E143}"/>
                  </a:ext>
                </a:extLst>
              </p:cNvPr>
              <p:cNvSpPr/>
              <p:nvPr/>
            </p:nvSpPr>
            <p:spPr>
              <a:xfrm>
                <a:off x="5840447" y="311536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llipse 64">
                <a:extLst>
                  <a:ext uri="{FF2B5EF4-FFF2-40B4-BE49-F238E27FC236}">
                    <a16:creationId xmlns:a16="http://schemas.microsoft.com/office/drawing/2014/main" id="{6C888BD4-A47F-6E2D-80CE-C32182A62028}"/>
                  </a:ext>
                </a:extLst>
              </p:cNvPr>
              <p:cNvSpPr/>
              <p:nvPr/>
            </p:nvSpPr>
            <p:spPr>
              <a:xfrm>
                <a:off x="5387602" y="2858000"/>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llipse 65">
                <a:extLst>
                  <a:ext uri="{FF2B5EF4-FFF2-40B4-BE49-F238E27FC236}">
                    <a16:creationId xmlns:a16="http://schemas.microsoft.com/office/drawing/2014/main" id="{B42A4915-2676-D8E8-C018-E5488A382773}"/>
                  </a:ext>
                </a:extLst>
              </p:cNvPr>
              <p:cNvSpPr/>
              <p:nvPr/>
            </p:nvSpPr>
            <p:spPr>
              <a:xfrm>
                <a:off x="4912924" y="2636647"/>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Ellipse 66">
                <a:extLst>
                  <a:ext uri="{FF2B5EF4-FFF2-40B4-BE49-F238E27FC236}">
                    <a16:creationId xmlns:a16="http://schemas.microsoft.com/office/drawing/2014/main" id="{0D25EC4E-EFD7-81FE-CD4A-44DB4D26BC3D}"/>
                  </a:ext>
                </a:extLst>
              </p:cNvPr>
              <p:cNvSpPr/>
              <p:nvPr/>
            </p:nvSpPr>
            <p:spPr>
              <a:xfrm>
                <a:off x="3999150" y="2980650"/>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Ellipse 67">
                <a:extLst>
                  <a:ext uri="{FF2B5EF4-FFF2-40B4-BE49-F238E27FC236}">
                    <a16:creationId xmlns:a16="http://schemas.microsoft.com/office/drawing/2014/main" id="{187E1111-FEB6-B94E-95E4-68574B202F2D}"/>
                  </a:ext>
                </a:extLst>
              </p:cNvPr>
              <p:cNvSpPr/>
              <p:nvPr/>
            </p:nvSpPr>
            <p:spPr>
              <a:xfrm>
                <a:off x="4456037" y="2773252"/>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Ellipse 68">
                <a:extLst>
                  <a:ext uri="{FF2B5EF4-FFF2-40B4-BE49-F238E27FC236}">
                    <a16:creationId xmlns:a16="http://schemas.microsoft.com/office/drawing/2014/main" id="{47EA62FA-AEB0-3344-3B94-05E0CB2D61D5}"/>
                  </a:ext>
                </a:extLst>
              </p:cNvPr>
              <p:cNvSpPr/>
              <p:nvPr/>
            </p:nvSpPr>
            <p:spPr>
              <a:xfrm>
                <a:off x="4414072" y="3278646"/>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Ellipse 69">
                <a:extLst>
                  <a:ext uri="{FF2B5EF4-FFF2-40B4-BE49-F238E27FC236}">
                    <a16:creationId xmlns:a16="http://schemas.microsoft.com/office/drawing/2014/main" id="{97137332-6459-E587-9CF8-44B53B41AFCA}"/>
                  </a:ext>
                </a:extLst>
              </p:cNvPr>
              <p:cNvSpPr/>
              <p:nvPr/>
            </p:nvSpPr>
            <p:spPr>
              <a:xfrm>
                <a:off x="3581190" y="268963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Ellipse 70">
                <a:extLst>
                  <a:ext uri="{FF2B5EF4-FFF2-40B4-BE49-F238E27FC236}">
                    <a16:creationId xmlns:a16="http://schemas.microsoft.com/office/drawing/2014/main" id="{FDC41C1E-1C90-0C83-B2A8-20D9A3C1C4B6}"/>
                  </a:ext>
                </a:extLst>
              </p:cNvPr>
              <p:cNvSpPr/>
              <p:nvPr/>
            </p:nvSpPr>
            <p:spPr>
              <a:xfrm>
                <a:off x="5883988" y="268963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Ellipse 71">
                <a:extLst>
                  <a:ext uri="{FF2B5EF4-FFF2-40B4-BE49-F238E27FC236}">
                    <a16:creationId xmlns:a16="http://schemas.microsoft.com/office/drawing/2014/main" id="{0538C8A6-0075-1998-B4D2-943FFB0C68EB}"/>
                  </a:ext>
                </a:extLst>
              </p:cNvPr>
              <p:cNvSpPr/>
              <p:nvPr/>
            </p:nvSpPr>
            <p:spPr>
              <a:xfrm>
                <a:off x="4883946" y="3077995"/>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Ellipse 72">
                <a:extLst>
                  <a:ext uri="{FF2B5EF4-FFF2-40B4-BE49-F238E27FC236}">
                    <a16:creationId xmlns:a16="http://schemas.microsoft.com/office/drawing/2014/main" id="{8127BA31-5D66-0C9D-1758-2942330A056E}"/>
                  </a:ext>
                </a:extLst>
              </p:cNvPr>
              <p:cNvSpPr/>
              <p:nvPr/>
            </p:nvSpPr>
            <p:spPr>
              <a:xfrm>
                <a:off x="5298868" y="3375991"/>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llipse 73">
                <a:extLst>
                  <a:ext uri="{FF2B5EF4-FFF2-40B4-BE49-F238E27FC236}">
                    <a16:creationId xmlns:a16="http://schemas.microsoft.com/office/drawing/2014/main" id="{3146F770-F952-95A4-70C3-A40C9C9EC288}"/>
                  </a:ext>
                </a:extLst>
              </p:cNvPr>
              <p:cNvSpPr/>
              <p:nvPr/>
            </p:nvSpPr>
            <p:spPr>
              <a:xfrm>
                <a:off x="3561353" y="3152646"/>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llipse 74">
                <a:extLst>
                  <a:ext uri="{FF2B5EF4-FFF2-40B4-BE49-F238E27FC236}">
                    <a16:creationId xmlns:a16="http://schemas.microsoft.com/office/drawing/2014/main" id="{483C7941-5CCF-3074-A48F-321D7E6E80D2}"/>
                  </a:ext>
                </a:extLst>
              </p:cNvPr>
              <p:cNvSpPr/>
              <p:nvPr/>
            </p:nvSpPr>
            <p:spPr>
              <a:xfrm>
                <a:off x="3138792" y="2931598"/>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llipse 75">
                <a:extLst>
                  <a:ext uri="{FF2B5EF4-FFF2-40B4-BE49-F238E27FC236}">
                    <a16:creationId xmlns:a16="http://schemas.microsoft.com/office/drawing/2014/main" id="{0FFD1C0E-5BA9-2C50-CA34-F40EE7080A51}"/>
                  </a:ext>
                </a:extLst>
              </p:cNvPr>
              <p:cNvSpPr/>
              <p:nvPr/>
            </p:nvSpPr>
            <p:spPr>
              <a:xfrm>
                <a:off x="3118955" y="3340389"/>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llipse 76">
                <a:extLst>
                  <a:ext uri="{FF2B5EF4-FFF2-40B4-BE49-F238E27FC236}">
                    <a16:creationId xmlns:a16="http://schemas.microsoft.com/office/drawing/2014/main" id="{D53D673F-DF4E-1CD0-DCC0-EEDED5BE7800}"/>
                  </a:ext>
                </a:extLst>
              </p:cNvPr>
              <p:cNvSpPr/>
              <p:nvPr/>
            </p:nvSpPr>
            <p:spPr>
              <a:xfrm>
                <a:off x="3943733" y="3475894"/>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llipse 103">
                <a:extLst>
                  <a:ext uri="{FF2B5EF4-FFF2-40B4-BE49-F238E27FC236}">
                    <a16:creationId xmlns:a16="http://schemas.microsoft.com/office/drawing/2014/main" id="{A3D36EC4-2908-BF4D-7738-B90951E9C826}"/>
                  </a:ext>
                </a:extLst>
              </p:cNvPr>
              <p:cNvSpPr/>
              <p:nvPr/>
            </p:nvSpPr>
            <p:spPr>
              <a:xfrm>
                <a:off x="4384613" y="944393"/>
                <a:ext cx="252000" cy="252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Maß-CVD">
              <a:extLst>
                <a:ext uri="{FF2B5EF4-FFF2-40B4-BE49-F238E27FC236}">
                  <a16:creationId xmlns:a16="http://schemas.microsoft.com/office/drawing/2014/main" id="{EEB668A1-CF65-326F-7FC6-C4EEEAED5A74}"/>
                </a:ext>
              </a:extLst>
            </p:cNvPr>
            <p:cNvGrpSpPr/>
            <p:nvPr/>
          </p:nvGrpSpPr>
          <p:grpSpPr>
            <a:xfrm>
              <a:off x="5596043" y="3226046"/>
              <a:ext cx="720000" cy="288000"/>
              <a:chOff x="5573784" y="3226329"/>
              <a:chExt cx="720000" cy="288000"/>
            </a:xfrm>
          </p:grpSpPr>
          <p:sp>
            <p:nvSpPr>
              <p:cNvPr id="20" name="Rectangle 12">
                <a:extLst>
                  <a:ext uri="{FF2B5EF4-FFF2-40B4-BE49-F238E27FC236}">
                    <a16:creationId xmlns:a16="http://schemas.microsoft.com/office/drawing/2014/main" id="{E49C7FC3-33B7-3DED-E053-CFC1221C9E04}"/>
                  </a:ext>
                </a:extLst>
              </p:cNvPr>
              <p:cNvSpPr/>
              <p:nvPr/>
            </p:nvSpPr>
            <p:spPr>
              <a:xfrm>
                <a:off x="5573784" y="3226329"/>
                <a:ext cx="720000" cy="288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00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 </a:t>
                </a:r>
                <a:r>
                  <a:rPr kumimoji="0" lang="en-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µ</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t>
                </a:r>
              </a:p>
            </p:txBody>
          </p:sp>
          <p:cxnSp>
            <p:nvCxnSpPr>
              <p:cNvPr id="21" name="Straight Connector 13">
                <a:extLst>
                  <a:ext uri="{FF2B5EF4-FFF2-40B4-BE49-F238E27FC236}">
                    <a16:creationId xmlns:a16="http://schemas.microsoft.com/office/drawing/2014/main" id="{E6A0ABFD-F7A0-EB8B-A319-DFB835D695B5}"/>
                  </a:ext>
                </a:extLst>
              </p:cNvPr>
              <p:cNvCxnSpPr>
                <a:cxnSpLocks/>
              </p:cNvCxnSpPr>
              <p:nvPr/>
            </p:nvCxnSpPr>
            <p:spPr>
              <a:xfrm>
                <a:off x="5753004" y="3455512"/>
                <a:ext cx="3402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Rahmen-CVD">
              <a:extLst>
                <a:ext uri="{FF2B5EF4-FFF2-40B4-BE49-F238E27FC236}">
                  <a16:creationId xmlns:a16="http://schemas.microsoft.com/office/drawing/2014/main" id="{F4C97B4E-910E-6F52-150E-9A8555AAF02B}"/>
                </a:ext>
              </a:extLst>
            </p:cNvPr>
            <p:cNvGrpSpPr/>
            <p:nvPr/>
          </p:nvGrpSpPr>
          <p:grpSpPr>
            <a:xfrm>
              <a:off x="2748895" y="931140"/>
              <a:ext cx="4048608" cy="2866546"/>
              <a:chOff x="2748895" y="931140"/>
              <a:chExt cx="4048608" cy="2866546"/>
            </a:xfrm>
          </p:grpSpPr>
          <p:sp>
            <p:nvSpPr>
              <p:cNvPr id="16" name="Rechteck 15">
                <a:extLst>
                  <a:ext uri="{FF2B5EF4-FFF2-40B4-BE49-F238E27FC236}">
                    <a16:creationId xmlns:a16="http://schemas.microsoft.com/office/drawing/2014/main" id="{9BA303E6-5473-CD48-2896-23CAC3979C46}"/>
                  </a:ext>
                </a:extLst>
              </p:cNvPr>
              <p:cNvSpPr/>
              <p:nvPr/>
            </p:nvSpPr>
            <p:spPr>
              <a:xfrm>
                <a:off x="2748895" y="1014087"/>
                <a:ext cx="445287" cy="271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hteck 16">
                <a:extLst>
                  <a:ext uri="{FF2B5EF4-FFF2-40B4-BE49-F238E27FC236}">
                    <a16:creationId xmlns:a16="http://schemas.microsoft.com/office/drawing/2014/main" id="{D917C548-DFF7-20AF-A5C0-3501CF105F67}"/>
                  </a:ext>
                </a:extLst>
              </p:cNvPr>
              <p:cNvSpPr/>
              <p:nvPr/>
            </p:nvSpPr>
            <p:spPr>
              <a:xfrm>
                <a:off x="6352216" y="965105"/>
                <a:ext cx="445287" cy="276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hteck 17">
                <a:extLst>
                  <a:ext uri="{FF2B5EF4-FFF2-40B4-BE49-F238E27FC236}">
                    <a16:creationId xmlns:a16="http://schemas.microsoft.com/office/drawing/2014/main" id="{E5E4EA87-716D-65AC-0426-0A9C79C071F5}"/>
                  </a:ext>
                </a:extLst>
              </p:cNvPr>
              <p:cNvSpPr/>
              <p:nvPr/>
            </p:nvSpPr>
            <p:spPr>
              <a:xfrm>
                <a:off x="2842692" y="931140"/>
                <a:ext cx="3881196" cy="11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hteck 18">
                <a:extLst>
                  <a:ext uri="{FF2B5EF4-FFF2-40B4-BE49-F238E27FC236}">
                    <a16:creationId xmlns:a16="http://schemas.microsoft.com/office/drawing/2014/main" id="{637E085C-A175-336D-8BAF-151BF6918446}"/>
                  </a:ext>
                </a:extLst>
              </p:cNvPr>
              <p:cNvSpPr/>
              <p:nvPr/>
            </p:nvSpPr>
            <p:spPr>
              <a:xfrm>
                <a:off x="2889175" y="3552972"/>
                <a:ext cx="3881196" cy="24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hteck 14">
              <a:extLst>
                <a:ext uri="{FF2B5EF4-FFF2-40B4-BE49-F238E27FC236}">
                  <a16:creationId xmlns:a16="http://schemas.microsoft.com/office/drawing/2014/main" id="{F26EE32C-2881-4BAB-F24A-FC411227CD73}"/>
                </a:ext>
              </a:extLst>
            </p:cNvPr>
            <p:cNvSpPr/>
            <p:nvPr/>
          </p:nvSpPr>
          <p:spPr>
            <a:xfrm>
              <a:off x="525765" y="1302306"/>
              <a:ext cx="2668790"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CVD-</a:t>
              </a:r>
              <a:r>
                <a:rPr kumimoji="0" lang="en-GB" sz="20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W</a:t>
              </a:r>
              <a:r>
                <a:rPr kumimoji="0" lang="en-GB" sz="2000" b="1" i="0" u="none" strike="noStrike" kern="1200" cap="none" spc="0" normalizeH="0" baseline="-25000" noProof="0" dirty="0" err="1">
                  <a:ln>
                    <a:noFill/>
                  </a:ln>
                  <a:solidFill>
                    <a:srgbClr val="000000"/>
                  </a:solidFill>
                  <a:effectLst/>
                  <a:uLnTx/>
                  <a:uFillTx/>
                  <a:latin typeface="Arial Narrow" panose="020B0606020202030204" pitchFamily="34" charset="0"/>
                  <a:ea typeface="+mn-ea"/>
                  <a:cs typeface="+mn-cs"/>
                </a:rPr>
                <a:t>f</a:t>
              </a:r>
              <a:r>
                <a:rPr kumimoji="0" lang="en-GB"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/W</a:t>
              </a:r>
              <a:b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Long fibre reinforced, continuous &amp; directional, produced by chemical vapour </a:t>
              </a:r>
              <a:r>
                <a:rPr kumimoji="0" lang="en-GB" sz="18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depositon</a:t>
              </a:r>
              <a:endParaRPr kumimoji="0" lang="de-DE"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nvGrpSpPr>
          <p:cNvPr id="61" name="Gruppieren 60">
            <a:extLst>
              <a:ext uri="{FF2B5EF4-FFF2-40B4-BE49-F238E27FC236}">
                <a16:creationId xmlns:a16="http://schemas.microsoft.com/office/drawing/2014/main" id="{557B1C36-D214-4DD6-E92E-A2461858B872}"/>
              </a:ext>
            </a:extLst>
          </p:cNvPr>
          <p:cNvGrpSpPr/>
          <p:nvPr/>
        </p:nvGrpSpPr>
        <p:grpSpPr>
          <a:xfrm>
            <a:off x="157782" y="1038517"/>
            <a:ext cx="5713606" cy="2923345"/>
            <a:chOff x="260867" y="3250804"/>
            <a:chExt cx="6531444" cy="3341789"/>
          </a:xfrm>
        </p:grpSpPr>
        <p:pic>
          <p:nvPicPr>
            <p:cNvPr id="62" name="PM">
              <a:extLst>
                <a:ext uri="{FF2B5EF4-FFF2-40B4-BE49-F238E27FC236}">
                  <a16:creationId xmlns:a16="http://schemas.microsoft.com/office/drawing/2014/main" id="{DD21EBBB-A411-83AA-1A05-B347CCF194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77"/>
            <a:stretch/>
          </p:blipFill>
          <p:spPr>
            <a:xfrm>
              <a:off x="3194554" y="3647002"/>
              <a:ext cx="3172292" cy="2520000"/>
            </a:xfrm>
            <a:prstGeom prst="rect">
              <a:avLst/>
            </a:prstGeom>
          </p:spPr>
        </p:pic>
        <p:grpSp>
          <p:nvGrpSpPr>
            <p:cNvPr id="63" name="PM-Fasern">
              <a:extLst>
                <a:ext uri="{FF2B5EF4-FFF2-40B4-BE49-F238E27FC236}">
                  <a16:creationId xmlns:a16="http://schemas.microsoft.com/office/drawing/2014/main" id="{AC00BB3B-3162-48B8-1486-E79CBFB20D55}"/>
                </a:ext>
              </a:extLst>
            </p:cNvPr>
            <p:cNvGrpSpPr/>
            <p:nvPr/>
          </p:nvGrpSpPr>
          <p:grpSpPr>
            <a:xfrm>
              <a:off x="2850618" y="3656594"/>
              <a:ext cx="3735499" cy="2628128"/>
              <a:chOff x="2850618" y="3656594"/>
              <a:chExt cx="3735499" cy="2628128"/>
            </a:xfrm>
          </p:grpSpPr>
          <p:sp>
            <p:nvSpPr>
              <p:cNvPr id="73" name="Ellipse 77">
                <a:extLst>
                  <a:ext uri="{FF2B5EF4-FFF2-40B4-BE49-F238E27FC236}">
                    <a16:creationId xmlns:a16="http://schemas.microsoft.com/office/drawing/2014/main" id="{7DBF720A-9F7B-E42B-1FB8-37A66A0B32CD}"/>
                  </a:ext>
                </a:extLst>
              </p:cNvPr>
              <p:cNvSpPr/>
              <p:nvPr/>
            </p:nvSpPr>
            <p:spPr>
              <a:xfrm rot="1302263">
                <a:off x="3293430" y="3871728"/>
                <a:ext cx="601936" cy="233186"/>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llipse 78">
                <a:extLst>
                  <a:ext uri="{FF2B5EF4-FFF2-40B4-BE49-F238E27FC236}">
                    <a16:creationId xmlns:a16="http://schemas.microsoft.com/office/drawing/2014/main" id="{6A55E0B3-3711-578B-EF69-6047084C50F4}"/>
                  </a:ext>
                </a:extLst>
              </p:cNvPr>
              <p:cNvSpPr/>
              <p:nvPr/>
            </p:nvSpPr>
            <p:spPr>
              <a:xfrm rot="1302263">
                <a:off x="3765117" y="3821299"/>
                <a:ext cx="514541" cy="235397"/>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llipse 79">
                <a:extLst>
                  <a:ext uri="{FF2B5EF4-FFF2-40B4-BE49-F238E27FC236}">
                    <a16:creationId xmlns:a16="http://schemas.microsoft.com/office/drawing/2014/main" id="{4521CEA9-425E-EBCE-AB7F-BE750F3C8B20}"/>
                  </a:ext>
                </a:extLst>
              </p:cNvPr>
              <p:cNvSpPr/>
              <p:nvPr/>
            </p:nvSpPr>
            <p:spPr>
              <a:xfrm rot="1302263">
                <a:off x="4131732" y="3656594"/>
                <a:ext cx="589236" cy="28738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Ellipse 80">
                <a:extLst>
                  <a:ext uri="{FF2B5EF4-FFF2-40B4-BE49-F238E27FC236}">
                    <a16:creationId xmlns:a16="http://schemas.microsoft.com/office/drawing/2014/main" id="{B1552A20-B58E-41B6-773C-AD6061E1183E}"/>
                  </a:ext>
                </a:extLst>
              </p:cNvPr>
              <p:cNvSpPr/>
              <p:nvPr/>
            </p:nvSpPr>
            <p:spPr>
              <a:xfrm rot="847342">
                <a:off x="5185610" y="3966932"/>
                <a:ext cx="688864"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Ellipse 81">
                <a:extLst>
                  <a:ext uri="{FF2B5EF4-FFF2-40B4-BE49-F238E27FC236}">
                    <a16:creationId xmlns:a16="http://schemas.microsoft.com/office/drawing/2014/main" id="{C0D49C4E-FF0C-3088-C56B-564A824485C4}"/>
                  </a:ext>
                </a:extLst>
              </p:cNvPr>
              <p:cNvSpPr/>
              <p:nvPr/>
            </p:nvSpPr>
            <p:spPr>
              <a:xfrm rot="20590552">
                <a:off x="5403519" y="3673690"/>
                <a:ext cx="774042" cy="235397"/>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Ellipse 82">
                <a:extLst>
                  <a:ext uri="{FF2B5EF4-FFF2-40B4-BE49-F238E27FC236}">
                    <a16:creationId xmlns:a16="http://schemas.microsoft.com/office/drawing/2014/main" id="{9C710AE9-C490-56C5-84FC-8FFC582D84CD}"/>
                  </a:ext>
                </a:extLst>
              </p:cNvPr>
              <p:cNvSpPr/>
              <p:nvPr/>
            </p:nvSpPr>
            <p:spPr>
              <a:xfrm rot="384091">
                <a:off x="5897253" y="3958130"/>
                <a:ext cx="688864"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Ellipse 83">
                <a:extLst>
                  <a:ext uri="{FF2B5EF4-FFF2-40B4-BE49-F238E27FC236}">
                    <a16:creationId xmlns:a16="http://schemas.microsoft.com/office/drawing/2014/main" id="{13DAFC96-E165-66A5-8CE1-EE6C2AB9CCC9}"/>
                  </a:ext>
                </a:extLst>
              </p:cNvPr>
              <p:cNvSpPr/>
              <p:nvPr/>
            </p:nvSpPr>
            <p:spPr>
              <a:xfrm rot="207552">
                <a:off x="3542054" y="4497633"/>
                <a:ext cx="931049"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Ellipse 84">
                <a:extLst>
                  <a:ext uri="{FF2B5EF4-FFF2-40B4-BE49-F238E27FC236}">
                    <a16:creationId xmlns:a16="http://schemas.microsoft.com/office/drawing/2014/main" id="{1BBD7BE3-4F49-2021-D253-8CDCB3E1494E}"/>
                  </a:ext>
                </a:extLst>
              </p:cNvPr>
              <p:cNvSpPr/>
              <p:nvPr/>
            </p:nvSpPr>
            <p:spPr>
              <a:xfrm rot="21008713">
                <a:off x="3459971" y="5195358"/>
                <a:ext cx="931049"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Ellipse 85">
                <a:extLst>
                  <a:ext uri="{FF2B5EF4-FFF2-40B4-BE49-F238E27FC236}">
                    <a16:creationId xmlns:a16="http://schemas.microsoft.com/office/drawing/2014/main" id="{EB52C18C-FA4D-BC7D-2F56-D86AD355E700}"/>
                  </a:ext>
                </a:extLst>
              </p:cNvPr>
              <p:cNvSpPr/>
              <p:nvPr/>
            </p:nvSpPr>
            <p:spPr>
              <a:xfrm rot="21264349">
                <a:off x="4315175" y="5674466"/>
                <a:ext cx="931049"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Ellipse 86">
                <a:extLst>
                  <a:ext uri="{FF2B5EF4-FFF2-40B4-BE49-F238E27FC236}">
                    <a16:creationId xmlns:a16="http://schemas.microsoft.com/office/drawing/2014/main" id="{09C98B59-07B0-9014-5881-73C6FDB6C031}"/>
                  </a:ext>
                </a:extLst>
              </p:cNvPr>
              <p:cNvSpPr/>
              <p:nvPr/>
            </p:nvSpPr>
            <p:spPr>
              <a:xfrm rot="21432667">
                <a:off x="3903470" y="5937708"/>
                <a:ext cx="1126256"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Ellipse 87">
                <a:extLst>
                  <a:ext uri="{FF2B5EF4-FFF2-40B4-BE49-F238E27FC236}">
                    <a16:creationId xmlns:a16="http://schemas.microsoft.com/office/drawing/2014/main" id="{09FC5B79-ABBA-BF56-02F5-D053143663E0}"/>
                  </a:ext>
                </a:extLst>
              </p:cNvPr>
              <p:cNvSpPr/>
              <p:nvPr/>
            </p:nvSpPr>
            <p:spPr>
              <a:xfrm rot="19941440">
                <a:off x="4751566" y="4689647"/>
                <a:ext cx="361008"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Ellipse 88">
                <a:extLst>
                  <a:ext uri="{FF2B5EF4-FFF2-40B4-BE49-F238E27FC236}">
                    <a16:creationId xmlns:a16="http://schemas.microsoft.com/office/drawing/2014/main" id="{5F450DC7-F3C0-3386-6414-77AD8D52E6DA}"/>
                  </a:ext>
                </a:extLst>
              </p:cNvPr>
              <p:cNvSpPr/>
              <p:nvPr/>
            </p:nvSpPr>
            <p:spPr>
              <a:xfrm rot="19919966">
                <a:off x="5243541" y="4969783"/>
                <a:ext cx="635481"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Ellipse 89">
                <a:extLst>
                  <a:ext uri="{FF2B5EF4-FFF2-40B4-BE49-F238E27FC236}">
                    <a16:creationId xmlns:a16="http://schemas.microsoft.com/office/drawing/2014/main" id="{F1C3A9DE-3A37-310B-8711-937A9207F6BD}"/>
                  </a:ext>
                </a:extLst>
              </p:cNvPr>
              <p:cNvSpPr/>
              <p:nvPr/>
            </p:nvSpPr>
            <p:spPr>
              <a:xfrm rot="204414">
                <a:off x="5271244" y="5310412"/>
                <a:ext cx="635481"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Ellipse 90">
                <a:extLst>
                  <a:ext uri="{FF2B5EF4-FFF2-40B4-BE49-F238E27FC236}">
                    <a16:creationId xmlns:a16="http://schemas.microsoft.com/office/drawing/2014/main" id="{EC8E9102-4344-EA7B-1EDE-0664F62A0A63}"/>
                  </a:ext>
                </a:extLst>
              </p:cNvPr>
              <p:cNvSpPr/>
              <p:nvPr/>
            </p:nvSpPr>
            <p:spPr>
              <a:xfrm rot="19941440">
                <a:off x="5108099" y="4824595"/>
                <a:ext cx="361008"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Ellipse 91">
                <a:extLst>
                  <a:ext uri="{FF2B5EF4-FFF2-40B4-BE49-F238E27FC236}">
                    <a16:creationId xmlns:a16="http://schemas.microsoft.com/office/drawing/2014/main" id="{5FB0E8FE-1038-9303-9C58-CFD4E2F69B8D}"/>
                  </a:ext>
                </a:extLst>
              </p:cNvPr>
              <p:cNvSpPr/>
              <p:nvPr/>
            </p:nvSpPr>
            <p:spPr>
              <a:xfrm rot="21221466">
                <a:off x="4456434" y="5365286"/>
                <a:ext cx="341233"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Ellipse 92">
                <a:extLst>
                  <a:ext uri="{FF2B5EF4-FFF2-40B4-BE49-F238E27FC236}">
                    <a16:creationId xmlns:a16="http://schemas.microsoft.com/office/drawing/2014/main" id="{E67F7F18-366D-7355-2999-EBEBC6064716}"/>
                  </a:ext>
                </a:extLst>
              </p:cNvPr>
              <p:cNvSpPr/>
              <p:nvPr/>
            </p:nvSpPr>
            <p:spPr>
              <a:xfrm rot="21221466">
                <a:off x="3463025" y="5475219"/>
                <a:ext cx="341233"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Ellipse 93">
                <a:extLst>
                  <a:ext uri="{FF2B5EF4-FFF2-40B4-BE49-F238E27FC236}">
                    <a16:creationId xmlns:a16="http://schemas.microsoft.com/office/drawing/2014/main" id="{A6E8D843-5F24-7D3B-1039-88AF2C43930D}"/>
                  </a:ext>
                </a:extLst>
              </p:cNvPr>
              <p:cNvSpPr/>
              <p:nvPr/>
            </p:nvSpPr>
            <p:spPr>
              <a:xfrm rot="752881">
                <a:off x="5948424" y="4558123"/>
                <a:ext cx="423313"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Ellipse 94">
                <a:extLst>
                  <a:ext uri="{FF2B5EF4-FFF2-40B4-BE49-F238E27FC236}">
                    <a16:creationId xmlns:a16="http://schemas.microsoft.com/office/drawing/2014/main" id="{6AF57459-A7AC-F3A3-FA57-F927C78FFFDA}"/>
                  </a:ext>
                </a:extLst>
              </p:cNvPr>
              <p:cNvSpPr/>
              <p:nvPr/>
            </p:nvSpPr>
            <p:spPr>
              <a:xfrm rot="20522809">
                <a:off x="5881418" y="4979465"/>
                <a:ext cx="422057"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Ellipse 95">
                <a:extLst>
                  <a:ext uri="{FF2B5EF4-FFF2-40B4-BE49-F238E27FC236}">
                    <a16:creationId xmlns:a16="http://schemas.microsoft.com/office/drawing/2014/main" id="{5EA6FB9B-2D76-F610-9FF9-11C68C3B687B}"/>
                  </a:ext>
                </a:extLst>
              </p:cNvPr>
              <p:cNvSpPr/>
              <p:nvPr/>
            </p:nvSpPr>
            <p:spPr>
              <a:xfrm>
                <a:off x="5775169" y="5781954"/>
                <a:ext cx="405559"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Ellipse 96">
                <a:extLst>
                  <a:ext uri="{FF2B5EF4-FFF2-40B4-BE49-F238E27FC236}">
                    <a16:creationId xmlns:a16="http://schemas.microsoft.com/office/drawing/2014/main" id="{12F0A696-7198-D3A5-5330-FA56584612A4}"/>
                  </a:ext>
                </a:extLst>
              </p:cNvPr>
              <p:cNvSpPr/>
              <p:nvPr/>
            </p:nvSpPr>
            <p:spPr>
              <a:xfrm rot="211336">
                <a:off x="2850618" y="5150210"/>
                <a:ext cx="599632" cy="276459"/>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echteck: abgerundete Ecken 7">
                <a:extLst>
                  <a:ext uri="{FF2B5EF4-FFF2-40B4-BE49-F238E27FC236}">
                    <a16:creationId xmlns:a16="http://schemas.microsoft.com/office/drawing/2014/main" id="{7EFF827E-FA01-C8DB-BD3A-B273445B661B}"/>
                  </a:ext>
                </a:extLst>
              </p:cNvPr>
              <p:cNvSpPr/>
              <p:nvPr/>
            </p:nvSpPr>
            <p:spPr>
              <a:xfrm rot="270885">
                <a:off x="3101667" y="4205180"/>
                <a:ext cx="2352047" cy="266731"/>
              </a:xfrm>
              <a:prstGeom prst="roundRect">
                <a:avLst>
                  <a:gd name="adj" fmla="val 500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hteck: abgerundete Ecken 98">
                <a:extLst>
                  <a:ext uri="{FF2B5EF4-FFF2-40B4-BE49-F238E27FC236}">
                    <a16:creationId xmlns:a16="http://schemas.microsoft.com/office/drawing/2014/main" id="{27C26397-7C4C-F416-7A3F-70EC4BF0EACF}"/>
                  </a:ext>
                </a:extLst>
              </p:cNvPr>
              <p:cNvSpPr/>
              <p:nvPr/>
            </p:nvSpPr>
            <p:spPr>
              <a:xfrm rot="19337482">
                <a:off x="3011409" y="6017991"/>
                <a:ext cx="833311" cy="266731"/>
              </a:xfrm>
              <a:prstGeom prst="roundRect">
                <a:avLst>
                  <a:gd name="adj" fmla="val 500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Maß-PM">
              <a:extLst>
                <a:ext uri="{FF2B5EF4-FFF2-40B4-BE49-F238E27FC236}">
                  <a16:creationId xmlns:a16="http://schemas.microsoft.com/office/drawing/2014/main" id="{5431C766-FAEF-60BA-8F65-6EC66C27299E}"/>
                </a:ext>
              </a:extLst>
            </p:cNvPr>
            <p:cNvGrpSpPr/>
            <p:nvPr/>
          </p:nvGrpSpPr>
          <p:grpSpPr>
            <a:xfrm>
              <a:off x="5600568" y="5828523"/>
              <a:ext cx="720000" cy="288000"/>
              <a:chOff x="5573784" y="3226329"/>
              <a:chExt cx="720000" cy="288000"/>
            </a:xfrm>
          </p:grpSpPr>
          <p:sp>
            <p:nvSpPr>
              <p:cNvPr id="71" name="Rectangle 12">
                <a:extLst>
                  <a:ext uri="{FF2B5EF4-FFF2-40B4-BE49-F238E27FC236}">
                    <a16:creationId xmlns:a16="http://schemas.microsoft.com/office/drawing/2014/main" id="{DF728563-C0C0-670A-198F-E42AC02546D7}"/>
                  </a:ext>
                </a:extLst>
              </p:cNvPr>
              <p:cNvSpPr/>
              <p:nvPr/>
            </p:nvSpPr>
            <p:spPr>
              <a:xfrm>
                <a:off x="5573784" y="3226329"/>
                <a:ext cx="720000" cy="288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000" rtlCol="0"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 </a:t>
                </a:r>
                <a:r>
                  <a:rPr kumimoji="0" lang="en-D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µ</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t>
                </a:r>
              </a:p>
            </p:txBody>
          </p:sp>
          <p:cxnSp>
            <p:nvCxnSpPr>
              <p:cNvPr id="72" name="Straight Connector 13">
                <a:extLst>
                  <a:ext uri="{FF2B5EF4-FFF2-40B4-BE49-F238E27FC236}">
                    <a16:creationId xmlns:a16="http://schemas.microsoft.com/office/drawing/2014/main" id="{771C8039-6DA2-27ED-865D-66FB4C9CEA9B}"/>
                  </a:ext>
                </a:extLst>
              </p:cNvPr>
              <p:cNvCxnSpPr>
                <a:cxnSpLocks/>
              </p:cNvCxnSpPr>
              <p:nvPr/>
            </p:nvCxnSpPr>
            <p:spPr>
              <a:xfrm>
                <a:off x="5750184" y="3455512"/>
                <a:ext cx="36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Rahmen-PM">
              <a:extLst>
                <a:ext uri="{FF2B5EF4-FFF2-40B4-BE49-F238E27FC236}">
                  <a16:creationId xmlns:a16="http://schemas.microsoft.com/office/drawing/2014/main" id="{7FF761C8-C78D-5E2F-ECD4-60A02D99BAB9}"/>
                </a:ext>
              </a:extLst>
            </p:cNvPr>
            <p:cNvGrpSpPr/>
            <p:nvPr/>
          </p:nvGrpSpPr>
          <p:grpSpPr>
            <a:xfrm>
              <a:off x="2749165" y="3442345"/>
              <a:ext cx="4043146" cy="3150248"/>
              <a:chOff x="2749165" y="3442345"/>
              <a:chExt cx="4043146" cy="3150248"/>
            </a:xfrm>
          </p:grpSpPr>
          <p:sp>
            <p:nvSpPr>
              <p:cNvPr id="67" name="Rechteck 66">
                <a:extLst>
                  <a:ext uri="{FF2B5EF4-FFF2-40B4-BE49-F238E27FC236}">
                    <a16:creationId xmlns:a16="http://schemas.microsoft.com/office/drawing/2014/main" id="{3ACAF7D3-7E67-242A-86B8-98F8A47BCAEE}"/>
                  </a:ext>
                </a:extLst>
              </p:cNvPr>
              <p:cNvSpPr/>
              <p:nvPr/>
            </p:nvSpPr>
            <p:spPr>
              <a:xfrm>
                <a:off x="2793976" y="3552385"/>
                <a:ext cx="3881196" cy="9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hteck 67">
                <a:extLst>
                  <a:ext uri="{FF2B5EF4-FFF2-40B4-BE49-F238E27FC236}">
                    <a16:creationId xmlns:a16="http://schemas.microsoft.com/office/drawing/2014/main" id="{75715115-416D-F63F-B1B9-EB18B27E44A4}"/>
                  </a:ext>
                </a:extLst>
              </p:cNvPr>
              <p:cNvSpPr/>
              <p:nvPr/>
            </p:nvSpPr>
            <p:spPr>
              <a:xfrm>
                <a:off x="2767438" y="6160919"/>
                <a:ext cx="3881196" cy="431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hteck 68">
                <a:extLst>
                  <a:ext uri="{FF2B5EF4-FFF2-40B4-BE49-F238E27FC236}">
                    <a16:creationId xmlns:a16="http://schemas.microsoft.com/office/drawing/2014/main" id="{B336563E-9B24-5C4D-3646-68CDB8C90F8E}"/>
                  </a:ext>
                </a:extLst>
              </p:cNvPr>
              <p:cNvSpPr/>
              <p:nvPr/>
            </p:nvSpPr>
            <p:spPr>
              <a:xfrm>
                <a:off x="2749165" y="3442345"/>
                <a:ext cx="445287" cy="271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hteck 69">
                <a:extLst>
                  <a:ext uri="{FF2B5EF4-FFF2-40B4-BE49-F238E27FC236}">
                    <a16:creationId xmlns:a16="http://schemas.microsoft.com/office/drawing/2014/main" id="{E505B7A6-24E8-3316-08F5-132A4F32D1F9}"/>
                  </a:ext>
                </a:extLst>
              </p:cNvPr>
              <p:cNvSpPr/>
              <p:nvPr/>
            </p:nvSpPr>
            <p:spPr>
              <a:xfrm>
                <a:off x="6347024" y="3644723"/>
                <a:ext cx="445287" cy="271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6" name="Rechteck 65">
              <a:extLst>
                <a:ext uri="{FF2B5EF4-FFF2-40B4-BE49-F238E27FC236}">
                  <a16:creationId xmlns:a16="http://schemas.microsoft.com/office/drawing/2014/main" id="{DF4119C7-3DFC-48F6-DB7C-E4A50D8A8ACB}"/>
                </a:ext>
              </a:extLst>
            </p:cNvPr>
            <p:cNvSpPr/>
            <p:nvPr/>
          </p:nvSpPr>
          <p:spPr>
            <a:xfrm>
              <a:off x="260867" y="3250804"/>
              <a:ext cx="2668790"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PM-</a:t>
              </a:r>
              <a:r>
                <a:rPr kumimoji="0" lang="en-GB" sz="2000" b="1"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W</a:t>
              </a:r>
              <a:r>
                <a:rPr kumimoji="0" lang="en-GB" sz="2000" b="1" i="0" u="none" strike="noStrike" kern="1200" cap="none" spc="0" normalizeH="0" baseline="-25000" noProof="0" dirty="0" err="1">
                  <a:ln>
                    <a:noFill/>
                  </a:ln>
                  <a:solidFill>
                    <a:srgbClr val="000000"/>
                  </a:solidFill>
                  <a:effectLst/>
                  <a:uLnTx/>
                  <a:uFillTx/>
                  <a:latin typeface="Arial Narrow" panose="020B0606020202030204" pitchFamily="34" charset="0"/>
                  <a:ea typeface="+mn-ea"/>
                  <a:cs typeface="+mn-cs"/>
                </a:rPr>
                <a:t>f</a:t>
              </a:r>
              <a:r>
                <a:rPr kumimoji="0" lang="en-GB"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/W</a:t>
              </a:r>
              <a:b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b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Short fibres, isotropic orientation, produced by powder metallurgy</a:t>
              </a:r>
              <a:endParaRPr kumimoji="0" lang="de-DE"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pic>
        <p:nvPicPr>
          <p:cNvPr id="97" name="Grafik 96">
            <a:extLst>
              <a:ext uri="{FF2B5EF4-FFF2-40B4-BE49-F238E27FC236}">
                <a16:creationId xmlns:a16="http://schemas.microsoft.com/office/drawing/2014/main" id="{D9FE689A-EACF-9119-8AA3-5DF017ABF0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9198" y="4169113"/>
            <a:ext cx="1681858" cy="2204342"/>
          </a:xfrm>
          <a:prstGeom prst="rect">
            <a:avLst/>
          </a:prstGeom>
        </p:spPr>
      </p:pic>
      <p:pic>
        <p:nvPicPr>
          <p:cNvPr id="99" name="Grafik 98">
            <a:extLst>
              <a:ext uri="{FF2B5EF4-FFF2-40B4-BE49-F238E27FC236}">
                <a16:creationId xmlns:a16="http://schemas.microsoft.com/office/drawing/2014/main" id="{D945FD52-7552-2363-7D76-85C62535EA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770" y="2598495"/>
            <a:ext cx="1596810" cy="371351"/>
          </a:xfrm>
          <a:prstGeom prst="rect">
            <a:avLst/>
          </a:prstGeom>
        </p:spPr>
      </p:pic>
      <p:pic>
        <p:nvPicPr>
          <p:cNvPr id="103" name="Picture 8">
            <a:extLst>
              <a:ext uri="{FF2B5EF4-FFF2-40B4-BE49-F238E27FC236}">
                <a16:creationId xmlns:a16="http://schemas.microsoft.com/office/drawing/2014/main" id="{02BD7E10-7D30-5EDF-02CE-4D3D62BD6C3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1931" y="3893743"/>
            <a:ext cx="1006010" cy="316088"/>
          </a:xfrm>
          <a:prstGeom prst="rect">
            <a:avLst/>
          </a:prstGeom>
          <a:noFill/>
          <a:extLst>
            <a:ext uri="{909E8E84-426E-40DD-AFC4-6F175D3DCCD1}">
              <a14:hiddenFill xmlns:a14="http://schemas.microsoft.com/office/drawing/2010/main">
                <a:solidFill>
                  <a:srgbClr val="FFFFFF"/>
                </a:solidFill>
              </a14:hiddenFill>
            </a:ext>
          </a:extLst>
        </p:spPr>
      </p:pic>
      <p:grpSp>
        <p:nvGrpSpPr>
          <p:cNvPr id="160" name="Gruppieren 159">
            <a:extLst>
              <a:ext uri="{FF2B5EF4-FFF2-40B4-BE49-F238E27FC236}">
                <a16:creationId xmlns:a16="http://schemas.microsoft.com/office/drawing/2014/main" id="{4114CC9A-CFEF-1E31-50EF-7765236BC047}"/>
              </a:ext>
            </a:extLst>
          </p:cNvPr>
          <p:cNvGrpSpPr/>
          <p:nvPr/>
        </p:nvGrpSpPr>
        <p:grpSpPr>
          <a:xfrm>
            <a:off x="5552866" y="2622905"/>
            <a:ext cx="6277322" cy="2929744"/>
            <a:chOff x="34702" y="846312"/>
            <a:chExt cx="11596190" cy="5412160"/>
          </a:xfrm>
        </p:grpSpPr>
        <p:pic>
          <p:nvPicPr>
            <p:cNvPr id="155" name="Grafik 154">
              <a:extLst>
                <a:ext uri="{FF2B5EF4-FFF2-40B4-BE49-F238E27FC236}">
                  <a16:creationId xmlns:a16="http://schemas.microsoft.com/office/drawing/2014/main" id="{BD6A585C-A682-F3E6-2B60-73029643294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02" y="846312"/>
              <a:ext cx="11596190" cy="5412160"/>
            </a:xfrm>
            <a:prstGeom prst="rect">
              <a:avLst/>
            </a:prstGeom>
          </p:spPr>
        </p:pic>
        <p:sp>
          <p:nvSpPr>
            <p:cNvPr id="156" name="Textfeld 155">
              <a:extLst>
                <a:ext uri="{FF2B5EF4-FFF2-40B4-BE49-F238E27FC236}">
                  <a16:creationId xmlns:a16="http://schemas.microsoft.com/office/drawing/2014/main" id="{3D6D8E77-F80F-DC95-04AE-24CEB375EBFD}"/>
                </a:ext>
              </a:extLst>
            </p:cNvPr>
            <p:cNvSpPr txBox="1"/>
            <p:nvPr/>
          </p:nvSpPr>
          <p:spPr>
            <a:xfrm>
              <a:off x="2740342" y="4553539"/>
              <a:ext cx="862315" cy="440635"/>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2017</a:t>
              </a:r>
            </a:p>
          </p:txBody>
        </p:sp>
        <p:sp>
          <p:nvSpPr>
            <p:cNvPr id="157" name="Textfeld 156">
              <a:extLst>
                <a:ext uri="{FF2B5EF4-FFF2-40B4-BE49-F238E27FC236}">
                  <a16:creationId xmlns:a16="http://schemas.microsoft.com/office/drawing/2014/main" id="{91FDC657-3C31-799C-FA46-FB6CEEA5B281}"/>
                </a:ext>
              </a:extLst>
            </p:cNvPr>
            <p:cNvSpPr txBox="1"/>
            <p:nvPr/>
          </p:nvSpPr>
          <p:spPr>
            <a:xfrm>
              <a:off x="2717701" y="3485381"/>
              <a:ext cx="862315" cy="440635"/>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2019</a:t>
              </a:r>
            </a:p>
          </p:txBody>
        </p:sp>
        <p:sp>
          <p:nvSpPr>
            <p:cNvPr id="158" name="Textfeld 157">
              <a:extLst>
                <a:ext uri="{FF2B5EF4-FFF2-40B4-BE49-F238E27FC236}">
                  <a16:creationId xmlns:a16="http://schemas.microsoft.com/office/drawing/2014/main" id="{BDDAC127-3E16-27CE-2625-5FBC86B34353}"/>
                </a:ext>
              </a:extLst>
            </p:cNvPr>
            <p:cNvSpPr txBox="1"/>
            <p:nvPr/>
          </p:nvSpPr>
          <p:spPr>
            <a:xfrm>
              <a:off x="2370633" y="1718557"/>
              <a:ext cx="1398303" cy="440635"/>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Feb. 2023</a:t>
              </a:r>
            </a:p>
          </p:txBody>
        </p:sp>
        <p:sp>
          <p:nvSpPr>
            <p:cNvPr id="159" name="Textfeld 158">
              <a:extLst>
                <a:ext uri="{FF2B5EF4-FFF2-40B4-BE49-F238E27FC236}">
                  <a16:creationId xmlns:a16="http://schemas.microsoft.com/office/drawing/2014/main" id="{A6E90A49-D495-7731-E45E-DC34DDCBD192}"/>
                </a:ext>
              </a:extLst>
            </p:cNvPr>
            <p:cNvSpPr txBox="1"/>
            <p:nvPr/>
          </p:nvSpPr>
          <p:spPr>
            <a:xfrm>
              <a:off x="4065198" y="1548229"/>
              <a:ext cx="1345000" cy="440635"/>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Calibri"/>
                  <a:ea typeface="+mn-ea"/>
                  <a:cs typeface="+mn-cs"/>
                </a:rPr>
                <a:t>Aug 2023</a:t>
              </a:r>
            </a:p>
          </p:txBody>
        </p:sp>
      </p:grpSp>
      <p:grpSp>
        <p:nvGrpSpPr>
          <p:cNvPr id="203" name="Gruppieren 202">
            <a:extLst>
              <a:ext uri="{FF2B5EF4-FFF2-40B4-BE49-F238E27FC236}">
                <a16:creationId xmlns:a16="http://schemas.microsoft.com/office/drawing/2014/main" id="{650DC881-34E0-2F4B-49BB-35C49D674971}"/>
              </a:ext>
            </a:extLst>
          </p:cNvPr>
          <p:cNvGrpSpPr/>
          <p:nvPr/>
        </p:nvGrpSpPr>
        <p:grpSpPr>
          <a:xfrm>
            <a:off x="7570670" y="4406753"/>
            <a:ext cx="1570939" cy="530434"/>
            <a:chOff x="7520691" y="4318994"/>
            <a:chExt cx="2328904" cy="786364"/>
          </a:xfrm>
        </p:grpSpPr>
        <p:grpSp>
          <p:nvGrpSpPr>
            <p:cNvPr id="161" name="Gruppieren 160">
              <a:extLst>
                <a:ext uri="{FF2B5EF4-FFF2-40B4-BE49-F238E27FC236}">
                  <a16:creationId xmlns:a16="http://schemas.microsoft.com/office/drawing/2014/main" id="{C6F4AF5D-A673-AA33-E0F3-50709FC9A8B2}"/>
                </a:ext>
              </a:extLst>
            </p:cNvPr>
            <p:cNvGrpSpPr/>
            <p:nvPr/>
          </p:nvGrpSpPr>
          <p:grpSpPr>
            <a:xfrm>
              <a:off x="7520691" y="4318994"/>
              <a:ext cx="1074575" cy="786364"/>
              <a:chOff x="7776268" y="1126182"/>
              <a:chExt cx="1993901" cy="1459119"/>
            </a:xfrm>
          </p:grpSpPr>
          <p:grpSp>
            <p:nvGrpSpPr>
              <p:cNvPr id="162" name="Gruppieren 161">
                <a:extLst>
                  <a:ext uri="{FF2B5EF4-FFF2-40B4-BE49-F238E27FC236}">
                    <a16:creationId xmlns:a16="http://schemas.microsoft.com/office/drawing/2014/main" id="{750FF0E6-5CDC-758F-94A9-8E84551E204B}"/>
                  </a:ext>
                </a:extLst>
              </p:cNvPr>
              <p:cNvGrpSpPr/>
              <p:nvPr/>
            </p:nvGrpSpPr>
            <p:grpSpPr>
              <a:xfrm>
                <a:off x="7776268" y="1126182"/>
                <a:ext cx="1993901" cy="1459119"/>
                <a:chOff x="7776268" y="1126182"/>
                <a:chExt cx="1993901" cy="1459119"/>
              </a:xfrm>
            </p:grpSpPr>
            <p:grpSp>
              <p:nvGrpSpPr>
                <p:cNvPr id="196" name="Gruppieren 195">
                  <a:extLst>
                    <a:ext uri="{FF2B5EF4-FFF2-40B4-BE49-F238E27FC236}">
                      <a16:creationId xmlns:a16="http://schemas.microsoft.com/office/drawing/2014/main" id="{33CDFFDA-9768-4358-FCD0-A4EB34D65492}"/>
                    </a:ext>
                  </a:extLst>
                </p:cNvPr>
                <p:cNvGrpSpPr/>
                <p:nvPr/>
              </p:nvGrpSpPr>
              <p:grpSpPr>
                <a:xfrm>
                  <a:off x="7776268" y="1445600"/>
                  <a:ext cx="1993901" cy="1079501"/>
                  <a:chOff x="3492500" y="1434346"/>
                  <a:chExt cx="1993901" cy="1079500"/>
                </a:xfrm>
              </p:grpSpPr>
              <p:pic>
                <p:nvPicPr>
                  <p:cNvPr id="200" name="Picture 5" descr="\\AFS\.ipp-garching.mpg.de\mf\data\WfW\Irradiation\Eurofusion-2018\Probenherstellung\CVD-Proben.png" hidden="1">
                    <a:extLst>
                      <a:ext uri="{FF2B5EF4-FFF2-40B4-BE49-F238E27FC236}">
                        <a16:creationId xmlns:a16="http://schemas.microsoft.com/office/drawing/2014/main" id="{377D09D1-6D3B-2A4F-A391-56BF32BDB021}"/>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984" t="13883" r="67647" b="76021"/>
                  <a:stretch/>
                </p:blipFill>
                <p:spPr bwMode="auto">
                  <a:xfrm>
                    <a:off x="3492500" y="1434346"/>
                    <a:ext cx="1993900" cy="1079500"/>
                  </a:xfrm>
                  <a:prstGeom prst="rect">
                    <a:avLst/>
                  </a:prstGeom>
                  <a:noFill/>
                  <a:extLst>
                    <a:ext uri="{909E8E84-426E-40DD-AFC4-6F175D3DCCD1}">
                      <a14:hiddenFill xmlns:a14="http://schemas.microsoft.com/office/drawing/2010/main">
                        <a:solidFill>
                          <a:srgbClr val="FFFFFF"/>
                        </a:solidFill>
                      </a14:hiddenFill>
                    </a:ext>
                  </a:extLst>
                </p:spPr>
              </p:pic>
              <p:sp>
                <p:nvSpPr>
                  <p:cNvPr id="201" name="Rechteck 200">
                    <a:extLst>
                      <a:ext uri="{FF2B5EF4-FFF2-40B4-BE49-F238E27FC236}">
                        <a16:creationId xmlns:a16="http://schemas.microsoft.com/office/drawing/2014/main" id="{59D8BC30-779F-40FC-974F-72C188B14F23}"/>
                      </a:ext>
                    </a:extLst>
                  </p:cNvPr>
                  <p:cNvSpPr/>
                  <p:nvPr/>
                </p:nvSpPr>
                <p:spPr>
                  <a:xfrm>
                    <a:off x="4917715" y="2158310"/>
                    <a:ext cx="568686" cy="3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97" name="Gerade Verbindung mit Pfeil 196">
                  <a:extLst>
                    <a:ext uri="{FF2B5EF4-FFF2-40B4-BE49-F238E27FC236}">
                      <a16:creationId xmlns:a16="http://schemas.microsoft.com/office/drawing/2014/main" id="{4E10B1A4-6760-7B32-6CE4-C2981B3BB0B4}"/>
                    </a:ext>
                  </a:extLst>
                </p:cNvPr>
                <p:cNvCxnSpPr/>
                <p:nvPr/>
              </p:nvCxnSpPr>
              <p:spPr>
                <a:xfrm flipV="1">
                  <a:off x="8830877" y="2116084"/>
                  <a:ext cx="0" cy="46921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8" name="Gerade Verbindung mit Pfeil 197">
                  <a:extLst>
                    <a:ext uri="{FF2B5EF4-FFF2-40B4-BE49-F238E27FC236}">
                      <a16:creationId xmlns:a16="http://schemas.microsoft.com/office/drawing/2014/main" id="{833E2F0C-EBBA-53CB-3A9B-06669AA8A0EF}"/>
                    </a:ext>
                  </a:extLst>
                </p:cNvPr>
                <p:cNvCxnSpPr/>
                <p:nvPr/>
              </p:nvCxnSpPr>
              <p:spPr>
                <a:xfrm>
                  <a:off x="7989714" y="1445599"/>
                  <a:ext cx="0" cy="468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Gerade Verbindung mit Pfeil 198">
                  <a:extLst>
                    <a:ext uri="{FF2B5EF4-FFF2-40B4-BE49-F238E27FC236}">
                      <a16:creationId xmlns:a16="http://schemas.microsoft.com/office/drawing/2014/main" id="{23CE5B3E-B9A5-1F4B-77A2-00B76C95CEC1}"/>
                    </a:ext>
                  </a:extLst>
                </p:cNvPr>
                <p:cNvCxnSpPr/>
                <p:nvPr/>
              </p:nvCxnSpPr>
              <p:spPr>
                <a:xfrm>
                  <a:off x="9447963" y="1126182"/>
                  <a:ext cx="0" cy="4680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3" name="Long fibre Sample">
                <a:extLst>
                  <a:ext uri="{FF2B5EF4-FFF2-40B4-BE49-F238E27FC236}">
                    <a16:creationId xmlns:a16="http://schemas.microsoft.com/office/drawing/2014/main" id="{0DC92137-3915-42B4-A59D-C6127E50D454}"/>
                  </a:ext>
                </a:extLst>
              </p:cNvPr>
              <p:cNvGrpSpPr/>
              <p:nvPr/>
            </p:nvGrpSpPr>
            <p:grpSpPr>
              <a:xfrm>
                <a:off x="7879080" y="1572233"/>
                <a:ext cx="1793058" cy="728419"/>
                <a:chOff x="2697403" y="1927576"/>
                <a:chExt cx="6339470" cy="2575370"/>
              </a:xfrm>
            </p:grpSpPr>
            <p:sp>
              <p:nvSpPr>
                <p:cNvPr id="164" name="Wire">
                  <a:extLst>
                    <a:ext uri="{FF2B5EF4-FFF2-40B4-BE49-F238E27FC236}">
                      <a16:creationId xmlns:a16="http://schemas.microsoft.com/office/drawing/2014/main" id="{57FEDDF1-8607-EE32-2FFD-D6C9E344CD60}"/>
                    </a:ext>
                  </a:extLst>
                </p:cNvPr>
                <p:cNvSpPr/>
                <p:nvPr/>
              </p:nvSpPr>
              <p:spPr>
                <a:xfrm rot="15407577">
                  <a:off x="5675700" y="-243645"/>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Wire">
                  <a:extLst>
                    <a:ext uri="{FF2B5EF4-FFF2-40B4-BE49-F238E27FC236}">
                      <a16:creationId xmlns:a16="http://schemas.microsoft.com/office/drawing/2014/main" id="{15F0BBFD-574A-EFA7-9B58-496D6127B956}"/>
                    </a:ext>
                  </a:extLst>
                </p:cNvPr>
                <p:cNvSpPr/>
                <p:nvPr/>
              </p:nvSpPr>
              <p:spPr>
                <a:xfrm rot="15407577">
                  <a:off x="5807565" y="-171735"/>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Wire">
                  <a:extLst>
                    <a:ext uri="{FF2B5EF4-FFF2-40B4-BE49-F238E27FC236}">
                      <a16:creationId xmlns:a16="http://schemas.microsoft.com/office/drawing/2014/main" id="{AC06FCE4-C85F-6D52-2AB9-CA4EF7D1C4D5}"/>
                    </a:ext>
                  </a:extLst>
                </p:cNvPr>
                <p:cNvSpPr/>
                <p:nvPr/>
              </p:nvSpPr>
              <p:spPr>
                <a:xfrm rot="15407577">
                  <a:off x="5939431" y="-10161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Wire">
                  <a:extLst>
                    <a:ext uri="{FF2B5EF4-FFF2-40B4-BE49-F238E27FC236}">
                      <a16:creationId xmlns:a16="http://schemas.microsoft.com/office/drawing/2014/main" id="{F3B966E4-86DE-5C8E-8912-EE1056FB140E}"/>
                    </a:ext>
                  </a:extLst>
                </p:cNvPr>
                <p:cNvSpPr/>
                <p:nvPr/>
              </p:nvSpPr>
              <p:spPr>
                <a:xfrm rot="15407577">
                  <a:off x="5675700" y="-7672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Wire">
                  <a:extLst>
                    <a:ext uri="{FF2B5EF4-FFF2-40B4-BE49-F238E27FC236}">
                      <a16:creationId xmlns:a16="http://schemas.microsoft.com/office/drawing/2014/main" id="{3A28A45C-0F6F-2341-2BD1-3B982AC74E91}"/>
                    </a:ext>
                  </a:extLst>
                </p:cNvPr>
                <p:cNvSpPr/>
                <p:nvPr/>
              </p:nvSpPr>
              <p:spPr>
                <a:xfrm rot="15407577">
                  <a:off x="5807565" y="-481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Wire">
                  <a:extLst>
                    <a:ext uri="{FF2B5EF4-FFF2-40B4-BE49-F238E27FC236}">
                      <a16:creationId xmlns:a16="http://schemas.microsoft.com/office/drawing/2014/main" id="{BAAFA466-E34C-3625-17DA-10577A15F3AE}"/>
                    </a:ext>
                  </a:extLst>
                </p:cNvPr>
                <p:cNvSpPr/>
                <p:nvPr/>
              </p:nvSpPr>
              <p:spPr>
                <a:xfrm rot="15407577">
                  <a:off x="5939431" y="65308"/>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Wire">
                  <a:extLst>
                    <a:ext uri="{FF2B5EF4-FFF2-40B4-BE49-F238E27FC236}">
                      <a16:creationId xmlns:a16="http://schemas.microsoft.com/office/drawing/2014/main" id="{B2B05B28-3907-54F1-3319-67D9E75EE75C}"/>
                    </a:ext>
                  </a:extLst>
                </p:cNvPr>
                <p:cNvSpPr/>
                <p:nvPr/>
              </p:nvSpPr>
              <p:spPr>
                <a:xfrm rot="15407577">
                  <a:off x="5675697" y="9820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Wire">
                  <a:extLst>
                    <a:ext uri="{FF2B5EF4-FFF2-40B4-BE49-F238E27FC236}">
                      <a16:creationId xmlns:a16="http://schemas.microsoft.com/office/drawing/2014/main" id="{F5AFA998-F42D-69B2-1ACC-A366F010D524}"/>
                    </a:ext>
                  </a:extLst>
                </p:cNvPr>
                <p:cNvSpPr/>
                <p:nvPr/>
              </p:nvSpPr>
              <p:spPr>
                <a:xfrm rot="15407577">
                  <a:off x="5807562" y="17011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Wire">
                  <a:extLst>
                    <a:ext uri="{FF2B5EF4-FFF2-40B4-BE49-F238E27FC236}">
                      <a16:creationId xmlns:a16="http://schemas.microsoft.com/office/drawing/2014/main" id="{71F15CAD-B3CA-E29C-9FD8-497061D5ECB6}"/>
                    </a:ext>
                  </a:extLst>
                </p:cNvPr>
                <p:cNvSpPr/>
                <p:nvPr/>
              </p:nvSpPr>
              <p:spPr>
                <a:xfrm rot="15407577">
                  <a:off x="5939428" y="240235"/>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Wire">
                  <a:extLst>
                    <a:ext uri="{FF2B5EF4-FFF2-40B4-BE49-F238E27FC236}">
                      <a16:creationId xmlns:a16="http://schemas.microsoft.com/office/drawing/2014/main" id="{9B5C55B0-066E-BD54-D81F-B6EE9775E96F}"/>
                    </a:ext>
                  </a:extLst>
                </p:cNvPr>
                <p:cNvSpPr/>
                <p:nvPr/>
              </p:nvSpPr>
              <p:spPr>
                <a:xfrm rot="15407577">
                  <a:off x="5675693" y="289481"/>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Wire">
                  <a:extLst>
                    <a:ext uri="{FF2B5EF4-FFF2-40B4-BE49-F238E27FC236}">
                      <a16:creationId xmlns:a16="http://schemas.microsoft.com/office/drawing/2014/main" id="{A8F654BF-2C95-D8E4-5507-D79BB7F194D8}"/>
                    </a:ext>
                  </a:extLst>
                </p:cNvPr>
                <p:cNvSpPr/>
                <p:nvPr/>
              </p:nvSpPr>
              <p:spPr>
                <a:xfrm rot="15407577">
                  <a:off x="5807558" y="361391"/>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Wire">
                  <a:extLst>
                    <a:ext uri="{FF2B5EF4-FFF2-40B4-BE49-F238E27FC236}">
                      <a16:creationId xmlns:a16="http://schemas.microsoft.com/office/drawing/2014/main" id="{BA7B5454-2ADB-8A7A-6758-6321203A35AD}"/>
                    </a:ext>
                  </a:extLst>
                </p:cNvPr>
                <p:cNvSpPr/>
                <p:nvPr/>
              </p:nvSpPr>
              <p:spPr>
                <a:xfrm rot="15407577">
                  <a:off x="5939424" y="431512"/>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Wire">
                  <a:extLst>
                    <a:ext uri="{FF2B5EF4-FFF2-40B4-BE49-F238E27FC236}">
                      <a16:creationId xmlns:a16="http://schemas.microsoft.com/office/drawing/2014/main" id="{C0D1CE98-DD47-A0C5-663B-8239FE3A873C}"/>
                    </a:ext>
                  </a:extLst>
                </p:cNvPr>
                <p:cNvSpPr/>
                <p:nvPr/>
              </p:nvSpPr>
              <p:spPr>
                <a:xfrm rot="15407577">
                  <a:off x="5675702" y="44925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Wire">
                  <a:extLst>
                    <a:ext uri="{FF2B5EF4-FFF2-40B4-BE49-F238E27FC236}">
                      <a16:creationId xmlns:a16="http://schemas.microsoft.com/office/drawing/2014/main" id="{47554ED4-D6DC-6210-CF27-C1AC9F413688}"/>
                    </a:ext>
                  </a:extLst>
                </p:cNvPr>
                <p:cNvSpPr/>
                <p:nvPr/>
              </p:nvSpPr>
              <p:spPr>
                <a:xfrm rot="15407577">
                  <a:off x="5807567" y="521163"/>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Wire">
                  <a:extLst>
                    <a:ext uri="{FF2B5EF4-FFF2-40B4-BE49-F238E27FC236}">
                      <a16:creationId xmlns:a16="http://schemas.microsoft.com/office/drawing/2014/main" id="{964C093A-79B4-CCD4-D8EB-B3AA32D73482}"/>
                    </a:ext>
                  </a:extLst>
                </p:cNvPr>
                <p:cNvSpPr/>
                <p:nvPr/>
              </p:nvSpPr>
              <p:spPr>
                <a:xfrm rot="15407577">
                  <a:off x="5939433" y="591284"/>
                  <a:ext cx="119150" cy="6075730"/>
                </a:xfrm>
                <a:prstGeom prst="can">
                  <a:avLst>
                    <a:gd name="adj" fmla="val 70738"/>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9" name="KLST-Sample">
                  <a:extLst>
                    <a:ext uri="{FF2B5EF4-FFF2-40B4-BE49-F238E27FC236}">
                      <a16:creationId xmlns:a16="http://schemas.microsoft.com/office/drawing/2014/main" id="{2694E201-CBBD-46D2-8115-3CCB561680FE}"/>
                    </a:ext>
                  </a:extLst>
                </p:cNvPr>
                <p:cNvGrpSpPr/>
                <p:nvPr/>
              </p:nvGrpSpPr>
              <p:grpSpPr>
                <a:xfrm>
                  <a:off x="2742593" y="1927576"/>
                  <a:ext cx="6284926" cy="2575370"/>
                  <a:chOff x="2742593" y="1927576"/>
                  <a:chExt cx="6284926" cy="2575370"/>
                </a:xfrm>
              </p:grpSpPr>
              <p:cxnSp>
                <p:nvCxnSpPr>
                  <p:cNvPr id="180" name="Gerader Verbinder 79">
                    <a:extLst>
                      <a:ext uri="{FF2B5EF4-FFF2-40B4-BE49-F238E27FC236}">
                        <a16:creationId xmlns:a16="http://schemas.microsoft.com/office/drawing/2014/main" id="{30B1CB1F-1A59-9F30-74A4-F58703A19289}"/>
                      </a:ext>
                    </a:extLst>
                  </p:cNvPr>
                  <p:cNvCxnSpPr/>
                  <p:nvPr/>
                </p:nvCxnSpPr>
                <p:spPr>
                  <a:xfrm flipV="1">
                    <a:off x="3161654" y="2882685"/>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r Verbinder 80">
                    <a:extLst>
                      <a:ext uri="{FF2B5EF4-FFF2-40B4-BE49-F238E27FC236}">
                        <a16:creationId xmlns:a16="http://schemas.microsoft.com/office/drawing/2014/main" id="{CF50C92F-21F4-1EAC-8E39-C9DFFF891E4B}"/>
                      </a:ext>
                    </a:extLst>
                  </p:cNvPr>
                  <p:cNvCxnSpPr/>
                  <p:nvPr/>
                </p:nvCxnSpPr>
                <p:spPr>
                  <a:xfrm flipV="1">
                    <a:off x="2742593" y="2656028"/>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r Verbinder 81">
                    <a:extLst>
                      <a:ext uri="{FF2B5EF4-FFF2-40B4-BE49-F238E27FC236}">
                        <a16:creationId xmlns:a16="http://schemas.microsoft.com/office/drawing/2014/main" id="{71CBBD8C-26DF-9029-0C0E-E023C8B03E48}"/>
                      </a:ext>
                    </a:extLst>
                  </p:cNvPr>
                  <p:cNvCxnSpPr/>
                  <p:nvPr/>
                </p:nvCxnSpPr>
                <p:spPr>
                  <a:xfrm flipV="1">
                    <a:off x="6237822" y="2154233"/>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r Verbinder 82">
                    <a:extLst>
                      <a:ext uri="{FF2B5EF4-FFF2-40B4-BE49-F238E27FC236}">
                        <a16:creationId xmlns:a16="http://schemas.microsoft.com/office/drawing/2014/main" id="{2D68097E-6F6C-792E-ABAF-6B312BFF9B30}"/>
                      </a:ext>
                    </a:extLst>
                  </p:cNvPr>
                  <p:cNvCxnSpPr/>
                  <p:nvPr/>
                </p:nvCxnSpPr>
                <p:spPr>
                  <a:xfrm flipV="1">
                    <a:off x="5818761" y="1927576"/>
                    <a:ext cx="2789695" cy="650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r Verbinder 83">
                    <a:extLst>
                      <a:ext uri="{FF2B5EF4-FFF2-40B4-BE49-F238E27FC236}">
                        <a16:creationId xmlns:a16="http://schemas.microsoft.com/office/drawing/2014/main" id="{3CD315CD-6A21-520A-2661-18119F7573C4}"/>
                      </a:ext>
                    </a:extLst>
                  </p:cNvPr>
                  <p:cNvCxnSpPr/>
                  <p:nvPr/>
                </p:nvCxnSpPr>
                <p:spPr>
                  <a:xfrm>
                    <a:off x="5532288" y="2656028"/>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r Verbinder 84">
                    <a:extLst>
                      <a:ext uri="{FF2B5EF4-FFF2-40B4-BE49-F238E27FC236}">
                        <a16:creationId xmlns:a16="http://schemas.microsoft.com/office/drawing/2014/main" id="{A1C94339-639B-8472-A69E-023A6242DE3F}"/>
                      </a:ext>
                    </a:extLst>
                  </p:cNvPr>
                  <p:cNvCxnSpPr/>
                  <p:nvPr/>
                </p:nvCxnSpPr>
                <p:spPr>
                  <a:xfrm>
                    <a:off x="5818761" y="2578505"/>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r Verbinder 85">
                    <a:extLst>
                      <a:ext uri="{FF2B5EF4-FFF2-40B4-BE49-F238E27FC236}">
                        <a16:creationId xmlns:a16="http://schemas.microsoft.com/office/drawing/2014/main" id="{5857A3F5-973F-463C-FCBB-FDE2514352F6}"/>
                      </a:ext>
                    </a:extLst>
                  </p:cNvPr>
                  <p:cNvCxnSpPr/>
                  <p:nvPr/>
                </p:nvCxnSpPr>
                <p:spPr>
                  <a:xfrm>
                    <a:off x="2742593" y="3306957"/>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r Verbinder 86">
                    <a:extLst>
                      <a:ext uri="{FF2B5EF4-FFF2-40B4-BE49-F238E27FC236}">
                        <a16:creationId xmlns:a16="http://schemas.microsoft.com/office/drawing/2014/main" id="{D634F99F-509E-C8A5-BFA2-8F3373EF7B21}"/>
                      </a:ext>
                    </a:extLst>
                  </p:cNvPr>
                  <p:cNvCxnSpPr/>
                  <p:nvPr/>
                </p:nvCxnSpPr>
                <p:spPr>
                  <a:xfrm>
                    <a:off x="8608458" y="1927576"/>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r Verbinder 87">
                    <a:extLst>
                      <a:ext uri="{FF2B5EF4-FFF2-40B4-BE49-F238E27FC236}">
                        <a16:creationId xmlns:a16="http://schemas.microsoft.com/office/drawing/2014/main" id="{07E9A85C-C73A-258F-33B4-B0AF7A95866F}"/>
                      </a:ext>
                    </a:extLst>
                  </p:cNvPr>
                  <p:cNvCxnSpPr/>
                  <p:nvPr/>
                </p:nvCxnSpPr>
                <p:spPr>
                  <a:xfrm>
                    <a:off x="3161654" y="3533614"/>
                    <a:ext cx="0" cy="96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r Verbinder 88">
                    <a:extLst>
                      <a:ext uri="{FF2B5EF4-FFF2-40B4-BE49-F238E27FC236}">
                        <a16:creationId xmlns:a16="http://schemas.microsoft.com/office/drawing/2014/main" id="{B15A4306-81E8-B2E1-5CCF-0DD54878106A}"/>
                      </a:ext>
                    </a:extLst>
                  </p:cNvPr>
                  <p:cNvCxnSpPr/>
                  <p:nvPr/>
                </p:nvCxnSpPr>
                <p:spPr>
                  <a:xfrm>
                    <a:off x="2742593" y="3306957"/>
                    <a:ext cx="0" cy="96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r Verbinder 89">
                    <a:extLst>
                      <a:ext uri="{FF2B5EF4-FFF2-40B4-BE49-F238E27FC236}">
                        <a16:creationId xmlns:a16="http://schemas.microsoft.com/office/drawing/2014/main" id="{09C97369-6E9E-B5EE-D06A-CE5A9FB9E36C}"/>
                      </a:ext>
                    </a:extLst>
                  </p:cNvPr>
                  <p:cNvCxnSpPr/>
                  <p:nvPr/>
                </p:nvCxnSpPr>
                <p:spPr>
                  <a:xfrm>
                    <a:off x="2742593" y="4276287"/>
                    <a:ext cx="419061" cy="22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Gerader Verbinder 90">
                    <a:extLst>
                      <a:ext uri="{FF2B5EF4-FFF2-40B4-BE49-F238E27FC236}">
                        <a16:creationId xmlns:a16="http://schemas.microsoft.com/office/drawing/2014/main" id="{AA0F78D8-BEFD-C872-14AD-6B7687382F9B}"/>
                      </a:ext>
                    </a:extLst>
                  </p:cNvPr>
                  <p:cNvCxnSpPr/>
                  <p:nvPr/>
                </p:nvCxnSpPr>
                <p:spPr>
                  <a:xfrm flipV="1">
                    <a:off x="3161654" y="3119727"/>
                    <a:ext cx="5865865" cy="1383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Gerader Verbinder 91">
                    <a:extLst>
                      <a:ext uri="{FF2B5EF4-FFF2-40B4-BE49-F238E27FC236}">
                        <a16:creationId xmlns:a16="http://schemas.microsoft.com/office/drawing/2014/main" id="{EC62045C-2EE4-D1C6-3E86-86626B72D6BA}"/>
                      </a:ext>
                    </a:extLst>
                  </p:cNvPr>
                  <p:cNvCxnSpPr/>
                  <p:nvPr/>
                </p:nvCxnSpPr>
                <p:spPr>
                  <a:xfrm>
                    <a:off x="9027519" y="2154233"/>
                    <a:ext cx="0" cy="969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r Verbinder 92">
                    <a:extLst>
                      <a:ext uri="{FF2B5EF4-FFF2-40B4-BE49-F238E27FC236}">
                        <a16:creationId xmlns:a16="http://schemas.microsoft.com/office/drawing/2014/main" id="{D879CB7E-F87A-2D19-A4BC-762C6B7C5582}"/>
                      </a:ext>
                    </a:extLst>
                  </p:cNvPr>
                  <p:cNvCxnSpPr/>
                  <p:nvPr/>
                </p:nvCxnSpPr>
                <p:spPr>
                  <a:xfrm>
                    <a:off x="5951349" y="2882685"/>
                    <a:ext cx="154608" cy="2184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Gerader Verbinder 93">
                    <a:extLst>
                      <a:ext uri="{FF2B5EF4-FFF2-40B4-BE49-F238E27FC236}">
                        <a16:creationId xmlns:a16="http://schemas.microsoft.com/office/drawing/2014/main" id="{3AE64D88-3BC8-899E-0B1B-27C0808CA246}"/>
                      </a:ext>
                    </a:extLst>
                  </p:cNvPr>
                  <p:cNvCxnSpPr/>
                  <p:nvPr/>
                </p:nvCxnSpPr>
                <p:spPr>
                  <a:xfrm flipH="1">
                    <a:off x="6105957" y="2805162"/>
                    <a:ext cx="131865" cy="296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Gerader Verbinder 94">
                    <a:extLst>
                      <a:ext uri="{FF2B5EF4-FFF2-40B4-BE49-F238E27FC236}">
                        <a16:creationId xmlns:a16="http://schemas.microsoft.com/office/drawing/2014/main" id="{34BDA113-4664-5965-98CB-C9A522FEB9FB}"/>
                      </a:ext>
                    </a:extLst>
                  </p:cNvPr>
                  <p:cNvCxnSpPr>
                    <a:cxnSpLocks noChangeAspect="1"/>
                  </p:cNvCxnSpPr>
                  <p:nvPr/>
                </p:nvCxnSpPr>
                <p:spPr>
                  <a:xfrm flipH="1">
                    <a:off x="5733822" y="2578505"/>
                    <a:ext cx="84051" cy="188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02" name="Textfeld 201">
              <a:extLst>
                <a:ext uri="{FF2B5EF4-FFF2-40B4-BE49-F238E27FC236}">
                  <a16:creationId xmlns:a16="http://schemas.microsoft.com/office/drawing/2014/main" id="{0F0A1285-6778-E105-C675-7D353030E958}"/>
                </a:ext>
              </a:extLst>
            </p:cNvPr>
            <p:cNvSpPr txBox="1"/>
            <p:nvPr/>
          </p:nvSpPr>
          <p:spPr>
            <a:xfrm>
              <a:off x="8412535" y="4787205"/>
              <a:ext cx="1437060" cy="267766"/>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KLST type sample</a:t>
              </a:r>
            </a:p>
          </p:txBody>
        </p:sp>
      </p:grpSp>
      <p:graphicFrame>
        <p:nvGraphicFramePr>
          <p:cNvPr id="204" name="Table 6">
            <a:extLst>
              <a:ext uri="{FF2B5EF4-FFF2-40B4-BE49-F238E27FC236}">
                <a16:creationId xmlns:a16="http://schemas.microsoft.com/office/drawing/2014/main" id="{8F65CBA3-888F-9216-4E9B-124D4039DE1A}"/>
              </a:ext>
            </a:extLst>
          </p:cNvPr>
          <p:cNvGraphicFramePr>
            <a:graphicFrameLocks noGrp="1"/>
          </p:cNvGraphicFramePr>
          <p:nvPr/>
        </p:nvGraphicFramePr>
        <p:xfrm>
          <a:off x="9737692" y="4065850"/>
          <a:ext cx="2176796" cy="1787273"/>
        </p:xfrm>
        <a:graphic>
          <a:graphicData uri="http://schemas.openxmlformats.org/drawingml/2006/table">
            <a:tbl>
              <a:tblPr firstRow="1" bandRow="1">
                <a:tableStyleId>{5C22544A-7EE6-4342-B048-85BDC9FD1C3A}</a:tableStyleId>
              </a:tblPr>
              <a:tblGrid>
                <a:gridCol w="1182362">
                  <a:extLst>
                    <a:ext uri="{9D8B030D-6E8A-4147-A177-3AD203B41FA5}">
                      <a16:colId xmlns:a16="http://schemas.microsoft.com/office/drawing/2014/main" val="2277878381"/>
                    </a:ext>
                  </a:extLst>
                </a:gridCol>
                <a:gridCol w="994434">
                  <a:extLst>
                    <a:ext uri="{9D8B030D-6E8A-4147-A177-3AD203B41FA5}">
                      <a16:colId xmlns:a16="http://schemas.microsoft.com/office/drawing/2014/main" val="1872796706"/>
                    </a:ext>
                  </a:extLst>
                </a:gridCol>
              </a:tblGrid>
              <a:tr h="306142">
                <a:tc>
                  <a:txBody>
                    <a:bodyPr/>
                    <a:lstStyle/>
                    <a:p>
                      <a:r>
                        <a:rPr lang="en-US" sz="1000" dirty="0"/>
                        <a:t>Sample</a:t>
                      </a:r>
                    </a:p>
                  </a:txBody>
                  <a:tcPr/>
                </a:tc>
                <a:tc>
                  <a:txBody>
                    <a:bodyPr/>
                    <a:lstStyle/>
                    <a:p>
                      <a:r>
                        <a:rPr lang="en-US" sz="1000" dirty="0" err="1"/>
                        <a:t>Kq</a:t>
                      </a:r>
                      <a:r>
                        <a:rPr lang="en-US" sz="1000" dirty="0"/>
                        <a:t> (MPa</a:t>
                      </a:r>
                      <a:r>
                        <a:rPr lang="en-US" sz="1000" baseline="0" dirty="0"/>
                        <a:t> m/</a:t>
                      </a:r>
                      <a:r>
                        <a:rPr lang="en-US" sz="1000" baseline="30000" dirty="0"/>
                        <a:t>1/2</a:t>
                      </a:r>
                      <a:r>
                        <a:rPr lang="en-US" sz="1000" dirty="0"/>
                        <a:t>)</a:t>
                      </a:r>
                    </a:p>
                  </a:txBody>
                  <a:tcPr/>
                </a:tc>
                <a:extLst>
                  <a:ext uri="{0D108BD9-81ED-4DB2-BD59-A6C34878D82A}">
                    <a16:rowId xmlns:a16="http://schemas.microsoft.com/office/drawing/2014/main" val="3225473324"/>
                  </a:ext>
                </a:extLst>
              </a:tr>
              <a:tr h="217459">
                <a:tc>
                  <a:txBody>
                    <a:bodyPr/>
                    <a:lstStyle/>
                    <a:p>
                      <a:r>
                        <a:rPr lang="en-US" sz="1000" dirty="0"/>
                        <a:t>ALMT W</a:t>
                      </a:r>
                    </a:p>
                  </a:txBody>
                  <a:tcPr/>
                </a:tc>
                <a:tc>
                  <a:txBody>
                    <a:bodyPr/>
                    <a:lstStyle/>
                    <a:p>
                      <a:r>
                        <a:rPr lang="en-US" sz="1000" dirty="0"/>
                        <a:t>11</a:t>
                      </a:r>
                    </a:p>
                  </a:txBody>
                  <a:tcPr/>
                </a:tc>
                <a:extLst>
                  <a:ext uri="{0D108BD9-81ED-4DB2-BD59-A6C34878D82A}">
                    <a16:rowId xmlns:a16="http://schemas.microsoft.com/office/drawing/2014/main" val="419674033"/>
                  </a:ext>
                </a:extLst>
              </a:tr>
              <a:tr h="353371">
                <a:tc>
                  <a:txBody>
                    <a:bodyPr/>
                    <a:lstStyle/>
                    <a:p>
                      <a:r>
                        <a:rPr lang="en-US" sz="1000" dirty="0"/>
                        <a:t>Long </a:t>
                      </a:r>
                      <a:r>
                        <a:rPr lang="en-US" sz="1000" dirty="0" err="1"/>
                        <a:t>Fibre</a:t>
                      </a:r>
                      <a:r>
                        <a:rPr lang="en-US" sz="1000" dirty="0"/>
                        <a:t> 0-90</a:t>
                      </a:r>
                    </a:p>
                  </a:txBody>
                  <a:tcPr/>
                </a:tc>
                <a:tc>
                  <a:txBody>
                    <a:bodyPr/>
                    <a:lstStyle/>
                    <a:p>
                      <a:r>
                        <a:rPr lang="en-US" sz="1000"/>
                        <a:t>34 </a:t>
                      </a:r>
                      <a:r>
                        <a:rPr lang="en-DE" sz="1000"/>
                        <a:t>±</a:t>
                      </a:r>
                      <a:r>
                        <a:rPr lang="de-DE" sz="1000"/>
                        <a:t> </a:t>
                      </a:r>
                      <a:r>
                        <a:rPr lang="en-US" sz="1000"/>
                        <a:t>2</a:t>
                      </a:r>
                      <a:endParaRPr lang="en-US" sz="1000" dirty="0"/>
                    </a:p>
                  </a:txBody>
                  <a:tcPr/>
                </a:tc>
                <a:extLst>
                  <a:ext uri="{0D108BD9-81ED-4DB2-BD59-A6C34878D82A}">
                    <a16:rowId xmlns:a16="http://schemas.microsoft.com/office/drawing/2014/main" val="3573039731"/>
                  </a:ext>
                </a:extLst>
              </a:tr>
              <a:tr h="353371">
                <a:tc>
                  <a:txBody>
                    <a:bodyPr/>
                    <a:lstStyle/>
                    <a:p>
                      <a:r>
                        <a:rPr lang="en-US" sz="1000" dirty="0"/>
                        <a:t>Industrial</a:t>
                      </a:r>
                      <a:r>
                        <a:rPr lang="en-US" sz="1000" baseline="0" dirty="0"/>
                        <a:t> coating long fiber</a:t>
                      </a:r>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66 </a:t>
                      </a:r>
                      <a:r>
                        <a:rPr lang="en-DE" sz="1000"/>
                        <a:t>±</a:t>
                      </a:r>
                      <a:r>
                        <a:rPr lang="de-DE" sz="1000"/>
                        <a:t> </a:t>
                      </a:r>
                      <a:r>
                        <a:rPr lang="en-US" sz="1000"/>
                        <a:t>4</a:t>
                      </a:r>
                      <a:endParaRPr lang="en-US" sz="1000" dirty="0"/>
                    </a:p>
                  </a:txBody>
                  <a:tcPr/>
                </a:tc>
                <a:extLst>
                  <a:ext uri="{0D108BD9-81ED-4DB2-BD59-A6C34878D82A}">
                    <a16:rowId xmlns:a16="http://schemas.microsoft.com/office/drawing/2014/main" val="399309623"/>
                  </a:ext>
                </a:extLst>
              </a:tr>
              <a:tr h="217459">
                <a:tc>
                  <a:txBody>
                    <a:bodyPr/>
                    <a:lstStyle/>
                    <a:p>
                      <a:r>
                        <a:rPr lang="en-US" sz="1000" dirty="0"/>
                        <a:t>Porous matrix</a:t>
                      </a:r>
                    </a:p>
                  </a:txBody>
                  <a:tcPr/>
                </a:tc>
                <a:tc>
                  <a:txBody>
                    <a:bodyPr/>
                    <a:lstStyle/>
                    <a:p>
                      <a:r>
                        <a:rPr lang="en-US" sz="1000"/>
                        <a:t>21 </a:t>
                      </a:r>
                      <a:r>
                        <a:rPr lang="en-DE" sz="1000"/>
                        <a:t>±</a:t>
                      </a:r>
                      <a:r>
                        <a:rPr lang="de-DE" sz="1000"/>
                        <a:t> </a:t>
                      </a:r>
                      <a:r>
                        <a:rPr lang="en-US" sz="1000"/>
                        <a:t>7</a:t>
                      </a:r>
                      <a:endParaRPr lang="en-US" sz="1000" dirty="0"/>
                    </a:p>
                  </a:txBody>
                  <a:tcPr/>
                </a:tc>
                <a:extLst>
                  <a:ext uri="{0D108BD9-81ED-4DB2-BD59-A6C34878D82A}">
                    <a16:rowId xmlns:a16="http://schemas.microsoft.com/office/drawing/2014/main" val="1703694952"/>
                  </a:ext>
                </a:extLst>
              </a:tr>
              <a:tr h="217459">
                <a:tc>
                  <a:txBody>
                    <a:bodyPr/>
                    <a:lstStyle/>
                    <a:p>
                      <a:r>
                        <a:rPr lang="en-US" sz="1000" dirty="0"/>
                        <a:t>Short fiber</a:t>
                      </a:r>
                    </a:p>
                  </a:txBody>
                  <a:tcPr/>
                </a:tc>
                <a:tc>
                  <a:txBody>
                    <a:bodyPr/>
                    <a:lstStyle/>
                    <a:p>
                      <a:r>
                        <a:rPr lang="en-US" sz="1000" dirty="0"/>
                        <a:t>28 </a:t>
                      </a:r>
                      <a:r>
                        <a:rPr lang="en-DE" sz="1000"/>
                        <a:t>±</a:t>
                      </a:r>
                      <a:r>
                        <a:rPr lang="de-DE" sz="1000" dirty="0"/>
                        <a:t> </a:t>
                      </a:r>
                      <a:r>
                        <a:rPr lang="en-US" sz="1000" dirty="0"/>
                        <a:t>9</a:t>
                      </a:r>
                    </a:p>
                  </a:txBody>
                  <a:tcPr/>
                </a:tc>
                <a:extLst>
                  <a:ext uri="{0D108BD9-81ED-4DB2-BD59-A6C34878D82A}">
                    <a16:rowId xmlns:a16="http://schemas.microsoft.com/office/drawing/2014/main" val="3086751361"/>
                  </a:ext>
                </a:extLst>
              </a:tr>
            </a:tbl>
          </a:graphicData>
        </a:graphic>
      </p:graphicFrame>
      <p:pic>
        <p:nvPicPr>
          <p:cNvPr id="7" name="Grafik 6">
            <a:extLst>
              <a:ext uri="{FF2B5EF4-FFF2-40B4-BE49-F238E27FC236}">
                <a16:creationId xmlns:a16="http://schemas.microsoft.com/office/drawing/2014/main" id="{3991B8D7-AFDB-BB33-3C73-CD2D2E0A6E87}"/>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177" b="92288" l="8224" r="94545">
                        <a14:foregroundMark x1="37089" y1="6213" x2="52303" y2="19189"/>
                        <a14:foregroundMark x1="89474" y1="51133" x2="94545" y2="56579"/>
                        <a14:foregroundMark x1="94353" y1="56031" x2="93120" y2="54130"/>
                        <a14:foregroundMark x1="8251" y1="28143" x2="14748" y2="33808"/>
                        <a14:foregroundMark x1="65104" y1="92288" x2="63679" y2="84722"/>
                      </a14:backgroundRemoval>
                    </a14:imgEffect>
                  </a14:imgLayer>
                </a14:imgProps>
              </a:ext>
            </a:extLst>
          </a:blip>
          <a:stretch>
            <a:fillRect/>
          </a:stretch>
        </p:blipFill>
        <p:spPr>
          <a:xfrm>
            <a:off x="5358642" y="899673"/>
            <a:ext cx="2534423" cy="1900817"/>
          </a:xfrm>
          <a:prstGeom prst="rect">
            <a:avLst/>
          </a:prstGeom>
        </p:spPr>
      </p:pic>
      <p:pic>
        <p:nvPicPr>
          <p:cNvPr id="3" name="Grafik 2" descr="Ein Bild, das Logo, Grafiken, Schrift, Symbol enthält.&#10;&#10;Automatisch generierte Beschreibung">
            <a:extLst>
              <a:ext uri="{FF2B5EF4-FFF2-40B4-BE49-F238E27FC236}">
                <a16:creationId xmlns:a16="http://schemas.microsoft.com/office/drawing/2014/main" id="{C4B1862B-A256-FC0E-93CA-D4BC3F3E6CE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80137" y="1787906"/>
            <a:ext cx="556931" cy="556931"/>
          </a:xfrm>
          <a:prstGeom prst="rect">
            <a:avLst/>
          </a:prstGeom>
        </p:spPr>
      </p:pic>
      <p:pic>
        <p:nvPicPr>
          <p:cNvPr id="8" name="Grafik 7" descr="Ein Bild, das Symbol, Logo, Grafiken, Schrift enthält.&#10;&#10;Automatisch generierte Beschreibung">
            <a:extLst>
              <a:ext uri="{FF2B5EF4-FFF2-40B4-BE49-F238E27FC236}">
                <a16:creationId xmlns:a16="http://schemas.microsoft.com/office/drawing/2014/main" id="{04BC5B31-2044-9C68-5EA8-53A4EB4744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593312" y="1225150"/>
            <a:ext cx="485413" cy="485413"/>
          </a:xfrm>
          <a:prstGeom prst="rect">
            <a:avLst/>
          </a:prstGeom>
        </p:spPr>
      </p:pic>
      <p:pic>
        <p:nvPicPr>
          <p:cNvPr id="95" name="Grafik 94">
            <a:extLst>
              <a:ext uri="{FF2B5EF4-FFF2-40B4-BE49-F238E27FC236}">
                <a16:creationId xmlns:a16="http://schemas.microsoft.com/office/drawing/2014/main" id="{2A2B685E-1E55-C04C-59C4-3C203FECC827}"/>
              </a:ext>
            </a:extLst>
          </p:cNvPr>
          <p:cNvPicPr>
            <a:picLocks noChangeAspect="1"/>
          </p:cNvPicPr>
          <p:nvPr/>
        </p:nvPicPr>
        <p:blipFill>
          <a:blip r:embed="rId19"/>
          <a:stretch>
            <a:fillRect/>
          </a:stretch>
        </p:blipFill>
        <p:spPr>
          <a:xfrm>
            <a:off x="8295514" y="338840"/>
            <a:ext cx="1550308" cy="433633"/>
          </a:xfrm>
          <a:prstGeom prst="rect">
            <a:avLst/>
          </a:prstGeom>
        </p:spPr>
      </p:pic>
      <p:sp>
        <p:nvSpPr>
          <p:cNvPr id="96" name="Textfeld 95">
            <a:extLst>
              <a:ext uri="{FF2B5EF4-FFF2-40B4-BE49-F238E27FC236}">
                <a16:creationId xmlns:a16="http://schemas.microsoft.com/office/drawing/2014/main" id="{372DA99F-518F-5ECA-52A3-82DF94D95F2F}"/>
              </a:ext>
            </a:extLst>
          </p:cNvPr>
          <p:cNvSpPr txBox="1"/>
          <p:nvPr/>
        </p:nvSpPr>
        <p:spPr>
          <a:xfrm>
            <a:off x="6057841" y="5958327"/>
            <a:ext cx="33536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Test up to 20MW/m</a:t>
            </a:r>
            <a:r>
              <a:rPr kumimoji="0" lang="en-GB" sz="2800" b="1" i="0" u="none" strike="noStrike" kern="1200" cap="none" spc="0" normalizeH="0" baseline="30000" noProof="0" dirty="0">
                <a:ln>
                  <a:noFill/>
                </a:ln>
                <a:solidFill>
                  <a:prstClr val="black"/>
                </a:solidFill>
                <a:effectLst/>
                <a:uLnTx/>
                <a:uFillTx/>
                <a:latin typeface="Calibri"/>
                <a:ea typeface="+mn-ea"/>
                <a:cs typeface="+mn-cs"/>
              </a:rPr>
              <a:t>2</a:t>
            </a:r>
          </a:p>
        </p:txBody>
      </p:sp>
    </p:spTree>
    <p:extLst>
      <p:ext uri="{BB962C8B-B14F-4D97-AF65-F5344CB8AC3E}">
        <p14:creationId xmlns:p14="http://schemas.microsoft.com/office/powerpoint/2010/main" val="1988708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A34E-F50D-C26A-3F66-03B6620C4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0CF93-C6C8-88CB-6E9C-4F52737F58CB}"/>
              </a:ext>
            </a:extLst>
          </p:cNvPr>
          <p:cNvSpPr>
            <a:spLocks noGrp="1"/>
          </p:cNvSpPr>
          <p:nvPr>
            <p:ph type="title"/>
          </p:nvPr>
        </p:nvSpPr>
        <p:spPr>
          <a:xfrm>
            <a:off x="407368" y="2074188"/>
            <a:ext cx="8231931" cy="620251"/>
          </a:xfrm>
        </p:spPr>
        <p:txBody>
          <a:bodyPr>
            <a:normAutofit fontScale="90000"/>
          </a:bodyPr>
          <a:lstStyle/>
          <a:p>
            <a:r>
              <a:rPr lang="en-US" sz="3600" dirty="0"/>
              <a:t>WP PWIE SPA 4</a:t>
            </a:r>
            <a:endParaRPr lang="en-US" dirty="0"/>
          </a:p>
        </p:txBody>
      </p:sp>
      <p:pic>
        <p:nvPicPr>
          <p:cNvPr id="6" name="Grafik 5">
            <a:extLst>
              <a:ext uri="{FF2B5EF4-FFF2-40B4-BE49-F238E27FC236}">
                <a16:creationId xmlns:a16="http://schemas.microsoft.com/office/drawing/2014/main" id="{67FF9084-0A62-28E0-5CCD-098D51B7B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662E1471-60CF-EC23-74EB-50FC51AA5215}"/>
              </a:ext>
            </a:extLst>
          </p:cNvPr>
          <p:cNvSpPr>
            <a:spLocks noGrp="1"/>
          </p:cNvSpPr>
          <p:nvPr>
            <p:ph type="body" sz="quarter" idx="10"/>
          </p:nvPr>
        </p:nvSpPr>
        <p:spPr>
          <a:xfrm>
            <a:off x="407368" y="3693074"/>
            <a:ext cx="11230450" cy="457848"/>
          </a:xfrm>
        </p:spPr>
        <p:txBody>
          <a:bodyPr>
            <a:normAutofit/>
          </a:bodyPr>
          <a:lstStyle/>
          <a:p>
            <a:r>
              <a:rPr lang="en-US" sz="1400" dirty="0"/>
              <a:t>Report for 2025 &amp; Overview </a:t>
            </a:r>
            <a:endParaRPr lang="en-GB" sz="1400" dirty="0"/>
          </a:p>
        </p:txBody>
      </p:sp>
    </p:spTree>
    <p:extLst>
      <p:ext uri="{BB962C8B-B14F-4D97-AF65-F5344CB8AC3E}">
        <p14:creationId xmlns:p14="http://schemas.microsoft.com/office/powerpoint/2010/main" val="2244696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99F22-3C58-E3A3-B14C-8F012FB455DA}"/>
              </a:ext>
            </a:extLst>
          </p:cNvPr>
          <p:cNvSpPr>
            <a:spLocks noGrp="1"/>
          </p:cNvSpPr>
          <p:nvPr>
            <p:ph type="title"/>
          </p:nvPr>
        </p:nvSpPr>
        <p:spPr>
          <a:xfrm>
            <a:off x="983432" y="192515"/>
            <a:ext cx="9451776" cy="457200"/>
          </a:xfrm>
        </p:spPr>
        <p:txBody>
          <a:bodyPr/>
          <a:lstStyle/>
          <a:p>
            <a:br>
              <a:rPr lang="en-US" dirty="0"/>
            </a:br>
            <a:br>
              <a:rPr lang="en-US" dirty="0"/>
            </a:br>
            <a:r>
              <a:rPr lang="en-US" dirty="0"/>
              <a:t>High Temperature performance of </a:t>
            </a:r>
            <a:r>
              <a:rPr lang="en-US" dirty="0" err="1"/>
              <a:t>Armour</a:t>
            </a:r>
            <a:r>
              <a:rPr lang="en-US" dirty="0"/>
              <a:t> Materials: Recrystallization and Melting</a:t>
            </a:r>
            <a:r>
              <a:rPr lang="de-DE" dirty="0"/>
              <a:t> </a:t>
            </a:r>
            <a:br>
              <a:rPr lang="en-GB" dirty="0"/>
            </a:br>
            <a:endParaRPr lang="en-GB" dirty="0"/>
          </a:p>
        </p:txBody>
      </p:sp>
      <p:sp>
        <p:nvSpPr>
          <p:cNvPr id="4" name="Fußzeilenplatzhalter 3">
            <a:extLst>
              <a:ext uri="{FF2B5EF4-FFF2-40B4-BE49-F238E27FC236}">
                <a16:creationId xmlns:a16="http://schemas.microsoft.com/office/drawing/2014/main" id="{EB8F326E-9A37-22DF-64D2-7E33F82809D8}"/>
              </a:ext>
            </a:extLst>
          </p:cNvPr>
          <p:cNvSpPr>
            <a:spLocks noGrp="1"/>
          </p:cNvSpPr>
          <p:nvPr>
            <p:ph type="ftr" sz="quarter" idx="11"/>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Jan W. Coenen 2024.11.20</a:t>
            </a:r>
            <a:endParaRPr lang="en-GB" dirty="0"/>
          </a:p>
        </p:txBody>
      </p:sp>
      <p:sp>
        <p:nvSpPr>
          <p:cNvPr id="5" name="Foliennummernplatzhalter 4">
            <a:extLst>
              <a:ext uri="{FF2B5EF4-FFF2-40B4-BE49-F238E27FC236}">
                <a16:creationId xmlns:a16="http://schemas.microsoft.com/office/drawing/2014/main" id="{FA5F848B-CDB4-FD73-80AB-27A14114A66C}"/>
              </a:ext>
            </a:extLst>
          </p:cNvPr>
          <p:cNvSpPr>
            <a:spLocks noGrp="1"/>
          </p:cNvSpPr>
          <p:nvPr>
            <p:ph type="sldNum" sz="quarter" idx="12"/>
          </p:nvPr>
        </p:nvSpPr>
        <p:spPr>
          <a:xfrm>
            <a:off x="0" y="6590037"/>
            <a:ext cx="720080" cy="199174"/>
          </a:xfrm>
        </p:spPr>
        <p:txBody>
          <a:bodyPr/>
          <a:lstStyle/>
          <a:p>
            <a:fld id="{6A6D9FA1-99C7-4910-8E32-B85D378B0060}" type="slidenum">
              <a:rPr lang="en-GB" smtClean="0"/>
              <a:pPr/>
              <a:t>23</a:t>
            </a:fld>
            <a:endParaRPr lang="en-GB" dirty="0"/>
          </a:p>
        </p:txBody>
      </p:sp>
      <p:sp>
        <p:nvSpPr>
          <p:cNvPr id="6" name="Textfeld 5">
            <a:extLst>
              <a:ext uri="{FF2B5EF4-FFF2-40B4-BE49-F238E27FC236}">
                <a16:creationId xmlns:a16="http://schemas.microsoft.com/office/drawing/2014/main" id="{2BDE3A64-0745-8329-A59D-FD8A79CAAC71}"/>
              </a:ext>
            </a:extLst>
          </p:cNvPr>
          <p:cNvSpPr txBox="1"/>
          <p:nvPr/>
        </p:nvSpPr>
        <p:spPr>
          <a:xfrm>
            <a:off x="5872900" y="1359782"/>
            <a:ext cx="6108568" cy="4653069"/>
          </a:xfrm>
          <a:prstGeom prst="rect">
            <a:avLst/>
          </a:prstGeom>
          <a:noFill/>
        </p:spPr>
        <p:txBody>
          <a:bodyPr wrap="square">
            <a:spAutoFit/>
          </a:bodyPr>
          <a:lstStyle/>
          <a:p>
            <a:pPr marL="342900" lvl="0" indent="-342900">
              <a:lnSpc>
                <a:spcPct val="115000"/>
              </a:lnSpc>
              <a:spcAft>
                <a:spcPts val="600"/>
              </a:spcAft>
              <a:buFont typeface="Wingdings" pitchFamily="2" charset="2"/>
              <a:buChar char=""/>
            </a:pPr>
            <a:r>
              <a:rPr lang="en-US" sz="1100" dirty="0">
                <a:effectLst/>
                <a:latin typeface="Calibri" panose="020F0502020204030204" pitchFamily="34" charset="0"/>
                <a:ea typeface="SimSun" panose="02010600030101010101" pitchFamily="2" charset="-122"/>
                <a:cs typeface="Calibri" panose="020F0502020204030204" pitchFamily="34" charset="0"/>
              </a:rPr>
              <a:t>Characterization of microstructural changes caused by plasma exposure. Tungsten-based material exposed to different plasma conditions will be investigated in terms of mechanical and microstructural depth profiles. Heterogeneities will be traced in hardness and orientation maps and the locally dominating restauration mechanism identified. (DTU)</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Tungsten material exposures in the QSPA under giant ELMs or disruptions with pronounced surface melting (KIPT). Characterization of dust in QSPA experiments: size analysis, influence of B field on trajectories. Stick effects at the surface. </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Plasma heat loads which causes surface recrystallization and changes in Microstructure and melt threshold (QSPA/PSI-2/GLADIS) (KIPT, CEA, VR)</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Assessment of effect of H and He on W recrystallization with links to WP TE (FZJ, DTU, CEA)</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Joint activities with WP TE on damaged components (e.g. melting) (VR)</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Experiments on Recrystallization in PSI-2 linked with SP A1 (FZJ, DTU)</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Further application of MEMENTO modelling to melt flows across castellated PFCs (link with WPTE  experiments ).</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Bef>
                <a:spcPts val="240"/>
              </a:spcBef>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Further development of the MEMENTO + Geant4 code chain for RE-induced bulk melting assessments. </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nSpc>
                <a:spcPct val="115000"/>
              </a:lnSpc>
              <a:spcAft>
                <a:spcPts val="600"/>
              </a:spcAft>
              <a:buFont typeface="Wingdings" pitchFamily="2" charset="2"/>
              <a:buChar char=""/>
            </a:pPr>
            <a:r>
              <a:rPr lang="en-US" sz="1100" dirty="0">
                <a:effectLst/>
                <a:latin typeface="Calibri" panose="020F0502020204030204" pitchFamily="34" charset="0"/>
                <a:ea typeface="SimSun" panose="02010600030101010101" pitchFamily="2" charset="-122"/>
                <a:cs typeface="Calibri" panose="020F0502020204030204" pitchFamily="34" charset="0"/>
              </a:rPr>
              <a:t>Further development of thermomechanical modelling of RE-induced PFC brittle failure (Geant4 + COMSOL).</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a:buNone/>
            </a:pPr>
            <a:r>
              <a:rPr lang="en-US" sz="1100" dirty="0">
                <a:effectLst/>
                <a:latin typeface="Calibri" panose="020F0502020204030204" pitchFamily="34" charset="0"/>
                <a:ea typeface="SimSun" panose="02010600030101010101" pitchFamily="2" charset="-122"/>
                <a:cs typeface="Calibri" panose="020F0502020204030204" pitchFamily="34" charset="0"/>
              </a:rPr>
              <a:t>Initial development of full thermomechanical modelling of RE-induced explosions of brittle PFCs including fragmentation (Geant4 + LS-DYNA)"</a:t>
            </a:r>
            <a:r>
              <a:rPr lang="de-DE" sz="1100" dirty="0">
                <a:effectLst/>
                <a:latin typeface="Calibri" panose="020F0502020204030204" pitchFamily="34" charset="0"/>
                <a:cs typeface="Calibri" panose="020F0502020204030204" pitchFamily="34" charset="0"/>
              </a:rPr>
              <a:t> </a:t>
            </a:r>
            <a:endParaRPr lang="en-GB" sz="1100" dirty="0">
              <a:latin typeface="Calibri" panose="020F0502020204030204" pitchFamily="34" charset="0"/>
              <a:cs typeface="Calibri" panose="020F0502020204030204" pitchFamily="34" charset="0"/>
            </a:endParaRPr>
          </a:p>
        </p:txBody>
      </p:sp>
      <p:graphicFrame>
        <p:nvGraphicFramePr>
          <p:cNvPr id="7" name="Tabelle 6">
            <a:extLst>
              <a:ext uri="{FF2B5EF4-FFF2-40B4-BE49-F238E27FC236}">
                <a16:creationId xmlns:a16="http://schemas.microsoft.com/office/drawing/2014/main" id="{2A980A76-2B06-A38C-422B-E56E5BB70CCE}"/>
              </a:ext>
            </a:extLst>
          </p:cNvPr>
          <p:cNvGraphicFramePr>
            <a:graphicFrameLocks noGrp="1"/>
          </p:cNvGraphicFramePr>
          <p:nvPr/>
        </p:nvGraphicFramePr>
        <p:xfrm>
          <a:off x="137195" y="4100040"/>
          <a:ext cx="5572125" cy="2335470"/>
        </p:xfrm>
        <a:graphic>
          <a:graphicData uri="http://schemas.openxmlformats.org/drawingml/2006/table">
            <a:tbl>
              <a:tblPr firstRow="1" firstCol="1" bandRow="1">
                <a:tableStyleId>{5C22544A-7EE6-4342-B048-85BDC9FD1C3A}</a:tableStyleId>
              </a:tblPr>
              <a:tblGrid>
                <a:gridCol w="1000760">
                  <a:extLst>
                    <a:ext uri="{9D8B030D-6E8A-4147-A177-3AD203B41FA5}">
                      <a16:colId xmlns:a16="http://schemas.microsoft.com/office/drawing/2014/main" val="1010049329"/>
                    </a:ext>
                  </a:extLst>
                </a:gridCol>
                <a:gridCol w="4571365">
                  <a:extLst>
                    <a:ext uri="{9D8B030D-6E8A-4147-A177-3AD203B41FA5}">
                      <a16:colId xmlns:a16="http://schemas.microsoft.com/office/drawing/2014/main" val="3924617298"/>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97312910"/>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Assessment of plasma impact on material properties linked to ITER relevant PFUs (CEA)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30055209"/>
                  </a:ext>
                </a:extLst>
              </a:tr>
              <a:tr h="309245">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a:effectLst/>
                        </a:rPr>
                        <a:t>Annealing of chosen tungsten-based materials and quantification of recrystallization kinetics (DTU)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0375655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15000"/>
                        </a:lnSpc>
                        <a:spcAft>
                          <a:spcPts val="600"/>
                        </a:spcAft>
                        <a:buNone/>
                        <a:tabLst>
                          <a:tab pos="-914400" algn="l"/>
                        </a:tabLst>
                      </a:pPr>
                      <a:r>
                        <a:rPr lang="en-US" sz="1100">
                          <a:effectLst/>
                        </a:rPr>
                        <a:t>Development of MEMENTO and MEMENTO + GEANT 4 including RE - Damage</a:t>
                      </a:r>
                      <a:endParaRPr lang="de-DE" sz="1100">
                        <a:effectLst/>
                      </a:endParaRPr>
                    </a:p>
                    <a:p>
                      <a:pPr>
                        <a:lnSpc>
                          <a:spcPct val="115000"/>
                        </a:lnSpc>
                        <a:spcBef>
                          <a:spcPts val="240"/>
                        </a:spcBef>
                        <a:spcAft>
                          <a:spcPts val="240"/>
                        </a:spcAft>
                        <a:buNone/>
                        <a:tabLst>
                          <a:tab pos="-914400" algn="l"/>
                          <a:tab pos="228600" algn="l"/>
                        </a:tabLst>
                      </a:pPr>
                      <a:r>
                        <a:rPr lang="en-US" sz="1100" spc="-15">
                          <a:effectLst/>
                        </a:rPr>
                        <a:t> (VR)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8237376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Influence of plasma pre irradiation with heat loads near surface recrystallization on surface damaging with heat loads above the melting threshold (KIPT)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0663015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Analysis of PSI-2 exposed materials, focusing on funding the relevant regime for fuzz formation in AUG He campaign (FZJ)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25999378"/>
                  </a:ext>
                </a:extLst>
              </a:tr>
              <a:tr h="0">
                <a:tc>
                  <a:txBody>
                    <a:bodyPr/>
                    <a:lstStyle/>
                    <a:p>
                      <a:pPr>
                        <a:lnSpc>
                          <a:spcPct val="115000"/>
                        </a:lnSpc>
                        <a:spcBef>
                          <a:spcPts val="240"/>
                        </a:spcBef>
                        <a:spcAft>
                          <a:spcPts val="240"/>
                        </a:spcAft>
                        <a:buNone/>
                        <a:tabLst>
                          <a:tab pos="-914400" algn="l"/>
                          <a:tab pos="228600" algn="l"/>
                        </a:tabLst>
                      </a:pPr>
                      <a:r>
                        <a:rPr lang="en-US" sz="11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Simulation of Runaway Impact by Electron Beam at 10-100MeV</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70354922"/>
                  </a:ext>
                </a:extLst>
              </a:tr>
            </a:tbl>
          </a:graphicData>
        </a:graphic>
      </p:graphicFrame>
      <p:graphicFrame>
        <p:nvGraphicFramePr>
          <p:cNvPr id="8" name="Tabelle 7">
            <a:extLst>
              <a:ext uri="{FF2B5EF4-FFF2-40B4-BE49-F238E27FC236}">
                <a16:creationId xmlns:a16="http://schemas.microsoft.com/office/drawing/2014/main" id="{17C3BAF1-10B8-84FD-E264-94DE227596FF}"/>
              </a:ext>
            </a:extLst>
          </p:cNvPr>
          <p:cNvGraphicFramePr>
            <a:graphicFrameLocks noGrp="1"/>
          </p:cNvGraphicFramePr>
          <p:nvPr/>
        </p:nvGraphicFramePr>
        <p:xfrm>
          <a:off x="137195" y="986500"/>
          <a:ext cx="5572125" cy="1771460"/>
        </p:xfrm>
        <a:graphic>
          <a:graphicData uri="http://schemas.openxmlformats.org/drawingml/2006/table">
            <a:tbl>
              <a:tblPr firstRow="1" firstCol="1" bandRow="1">
                <a:tableStyleId>{5C22544A-7EE6-4342-B048-85BDC9FD1C3A}</a:tableStyleId>
              </a:tblPr>
              <a:tblGrid>
                <a:gridCol w="1222260">
                  <a:extLst>
                    <a:ext uri="{9D8B030D-6E8A-4147-A177-3AD203B41FA5}">
                      <a16:colId xmlns:a16="http://schemas.microsoft.com/office/drawing/2014/main" val="4102176817"/>
                    </a:ext>
                  </a:extLst>
                </a:gridCol>
                <a:gridCol w="794436">
                  <a:extLst>
                    <a:ext uri="{9D8B030D-6E8A-4147-A177-3AD203B41FA5}">
                      <a16:colId xmlns:a16="http://schemas.microsoft.com/office/drawing/2014/main" val="1617267845"/>
                    </a:ext>
                  </a:extLst>
                </a:gridCol>
                <a:gridCol w="729319">
                  <a:extLst>
                    <a:ext uri="{9D8B030D-6E8A-4147-A177-3AD203B41FA5}">
                      <a16:colId xmlns:a16="http://schemas.microsoft.com/office/drawing/2014/main" val="1223083962"/>
                    </a:ext>
                  </a:extLst>
                </a:gridCol>
                <a:gridCol w="2826110">
                  <a:extLst>
                    <a:ext uri="{9D8B030D-6E8A-4147-A177-3AD203B41FA5}">
                      <a16:colId xmlns:a16="http://schemas.microsoft.com/office/drawing/2014/main" val="2493626727"/>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9096301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Richou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CEA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5908033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W. Pantleon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DTU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64079223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S. Ratynskaia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12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buNone/>
                      </a:pPr>
                      <a:r>
                        <a:rPr lang="de-DE" sz="1100">
                          <a:effectLst/>
                        </a:rPr>
                        <a:t>D003 (S.Ratynskaia, P.Tolias,K. Paschalidis, T. Rizzi, A. Kulachenko)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02235352"/>
                  </a:ext>
                </a:extLst>
              </a:tr>
              <a:tr h="39370">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30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0525012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Rasinski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dirty="0">
                          <a:effectLst/>
                        </a:rPr>
                        <a:t>D005 ( M. </a:t>
                      </a:r>
                      <a:r>
                        <a:rPr lang="de-DE" sz="1100" dirty="0" err="1">
                          <a:effectLst/>
                        </a:rPr>
                        <a:t>Rasinski</a:t>
                      </a:r>
                      <a:r>
                        <a:rPr lang="de-DE" sz="1100" dirty="0">
                          <a:effectLst/>
                        </a:rPr>
                        <a:t>, A. Kreter, M. Vogel)</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6125095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Prof. Hidding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HHU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50158098"/>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70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97556640"/>
                  </a:ext>
                </a:extLst>
              </a:tr>
            </a:tbl>
          </a:graphicData>
        </a:graphic>
      </p:graphicFrame>
      <p:graphicFrame>
        <p:nvGraphicFramePr>
          <p:cNvPr id="14" name="Tabelle 13">
            <a:extLst>
              <a:ext uri="{FF2B5EF4-FFF2-40B4-BE49-F238E27FC236}">
                <a16:creationId xmlns:a16="http://schemas.microsoft.com/office/drawing/2014/main" id="{5204CC4C-11FE-F326-C576-7571425EE9DA}"/>
              </a:ext>
            </a:extLst>
          </p:cNvPr>
          <p:cNvGraphicFramePr>
            <a:graphicFrameLocks noGrp="1"/>
          </p:cNvGraphicFramePr>
          <p:nvPr/>
        </p:nvGraphicFramePr>
        <p:xfrm>
          <a:off x="137195" y="2858459"/>
          <a:ext cx="5572125" cy="825500"/>
        </p:xfrm>
        <a:graphic>
          <a:graphicData uri="http://schemas.openxmlformats.org/drawingml/2006/table">
            <a:tbl>
              <a:tblPr firstRow="1" firstCol="1" bandRow="1">
                <a:tableStyleId>{5C22544A-7EE6-4342-B048-85BDC9FD1C3A}</a:tableStyleId>
              </a:tblPr>
              <a:tblGrid>
                <a:gridCol w="933788">
                  <a:extLst>
                    <a:ext uri="{9D8B030D-6E8A-4147-A177-3AD203B41FA5}">
                      <a16:colId xmlns:a16="http://schemas.microsoft.com/office/drawing/2014/main" val="1802105897"/>
                    </a:ext>
                  </a:extLst>
                </a:gridCol>
                <a:gridCol w="1082908">
                  <a:extLst>
                    <a:ext uri="{9D8B030D-6E8A-4147-A177-3AD203B41FA5}">
                      <a16:colId xmlns:a16="http://schemas.microsoft.com/office/drawing/2014/main" val="1560378083"/>
                    </a:ext>
                  </a:extLst>
                </a:gridCol>
                <a:gridCol w="729319">
                  <a:extLst>
                    <a:ext uri="{9D8B030D-6E8A-4147-A177-3AD203B41FA5}">
                      <a16:colId xmlns:a16="http://schemas.microsoft.com/office/drawing/2014/main" val="2989027798"/>
                    </a:ext>
                  </a:extLst>
                </a:gridCol>
                <a:gridCol w="2826110">
                  <a:extLst>
                    <a:ext uri="{9D8B030D-6E8A-4147-A177-3AD203B41FA5}">
                      <a16:colId xmlns:a16="http://schemas.microsoft.com/office/drawing/2014/main" val="1163913611"/>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017129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57144379"/>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2759130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4908679"/>
                  </a:ext>
                </a:extLst>
              </a:tr>
            </a:tbl>
          </a:graphicData>
        </a:graphic>
      </p:graphicFrame>
    </p:spTree>
    <p:extLst>
      <p:ext uri="{BB962C8B-B14F-4D97-AF65-F5344CB8AC3E}">
        <p14:creationId xmlns:p14="http://schemas.microsoft.com/office/powerpoint/2010/main" val="1124289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1519" y="730776"/>
            <a:ext cx="1795780" cy="1795780"/>
            <a:chOff x="731519" y="730776"/>
            <a:chExt cx="1795780" cy="1795780"/>
          </a:xfrm>
        </p:grpSpPr>
        <p:sp>
          <p:nvSpPr>
            <p:cNvPr id="3" name="object 3"/>
            <p:cNvSpPr/>
            <p:nvPr/>
          </p:nvSpPr>
          <p:spPr>
            <a:xfrm>
              <a:off x="731519" y="730776"/>
              <a:ext cx="1795780" cy="1795780"/>
            </a:xfrm>
            <a:custGeom>
              <a:avLst/>
              <a:gdLst/>
              <a:ahLst/>
              <a:cxnLst/>
              <a:rect l="l" t="t" r="r" b="b"/>
              <a:pathLst>
                <a:path w="1795780" h="1795780">
                  <a:moveTo>
                    <a:pt x="1795319" y="0"/>
                  </a:moveTo>
                  <a:lnTo>
                    <a:pt x="0" y="0"/>
                  </a:lnTo>
                  <a:lnTo>
                    <a:pt x="0" y="1795378"/>
                  </a:lnTo>
                  <a:lnTo>
                    <a:pt x="1795319" y="1795379"/>
                  </a:lnTo>
                  <a:lnTo>
                    <a:pt x="1795319" y="0"/>
                  </a:lnTo>
                  <a:close/>
                </a:path>
              </a:pathLst>
            </a:custGeom>
            <a:solidFill>
              <a:srgbClr val="E6001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070470" y="1323301"/>
              <a:ext cx="1117600" cy="610870"/>
            </a:xfrm>
            <a:custGeom>
              <a:avLst/>
              <a:gdLst/>
              <a:ahLst/>
              <a:cxnLst/>
              <a:rect l="l" t="t" r="r" b="b"/>
              <a:pathLst>
                <a:path w="1117600" h="610869">
                  <a:moveTo>
                    <a:pt x="1072565" y="565505"/>
                  </a:moveTo>
                  <a:lnTo>
                    <a:pt x="44792" y="565505"/>
                  </a:lnTo>
                  <a:lnTo>
                    <a:pt x="44792" y="610387"/>
                  </a:lnTo>
                  <a:lnTo>
                    <a:pt x="1072565" y="610387"/>
                  </a:lnTo>
                  <a:lnTo>
                    <a:pt x="1072565" y="565505"/>
                  </a:lnTo>
                  <a:close/>
                </a:path>
                <a:path w="1117600" h="610869">
                  <a:moveTo>
                    <a:pt x="1117511" y="215404"/>
                  </a:moveTo>
                  <a:lnTo>
                    <a:pt x="1110881" y="148158"/>
                  </a:lnTo>
                  <a:lnTo>
                    <a:pt x="1106220" y="134594"/>
                  </a:lnTo>
                  <a:lnTo>
                    <a:pt x="1093127" y="96532"/>
                  </a:lnTo>
                  <a:lnTo>
                    <a:pt x="1075842" y="70942"/>
                  </a:lnTo>
                  <a:lnTo>
                    <a:pt x="1075842" y="201879"/>
                  </a:lnTo>
                  <a:lnTo>
                    <a:pt x="1074331" y="239699"/>
                  </a:lnTo>
                  <a:lnTo>
                    <a:pt x="1063485" y="290385"/>
                  </a:lnTo>
                  <a:lnTo>
                    <a:pt x="1036688" y="338861"/>
                  </a:lnTo>
                  <a:lnTo>
                    <a:pt x="987882" y="371119"/>
                  </a:lnTo>
                  <a:lnTo>
                    <a:pt x="922248" y="381508"/>
                  </a:lnTo>
                  <a:lnTo>
                    <a:pt x="855776" y="374865"/>
                  </a:lnTo>
                  <a:lnTo>
                    <a:pt x="818426" y="360184"/>
                  </a:lnTo>
                  <a:lnTo>
                    <a:pt x="796607" y="326377"/>
                  </a:lnTo>
                  <a:lnTo>
                    <a:pt x="803287" y="309562"/>
                  </a:lnTo>
                  <a:lnTo>
                    <a:pt x="853490" y="260007"/>
                  </a:lnTo>
                  <a:lnTo>
                    <a:pt x="902106" y="225755"/>
                  </a:lnTo>
                  <a:lnTo>
                    <a:pt x="969797" y="184200"/>
                  </a:lnTo>
                  <a:lnTo>
                    <a:pt x="1059116" y="134594"/>
                  </a:lnTo>
                  <a:lnTo>
                    <a:pt x="1063777" y="146786"/>
                  </a:lnTo>
                  <a:lnTo>
                    <a:pt x="1067816" y="159600"/>
                  </a:lnTo>
                  <a:lnTo>
                    <a:pt x="1071435" y="172821"/>
                  </a:lnTo>
                  <a:lnTo>
                    <a:pt x="1074623" y="185305"/>
                  </a:lnTo>
                  <a:lnTo>
                    <a:pt x="1074724" y="185686"/>
                  </a:lnTo>
                  <a:lnTo>
                    <a:pt x="1074788" y="185953"/>
                  </a:lnTo>
                  <a:lnTo>
                    <a:pt x="1074864" y="186245"/>
                  </a:lnTo>
                  <a:lnTo>
                    <a:pt x="1075766" y="200685"/>
                  </a:lnTo>
                  <a:lnTo>
                    <a:pt x="1075842" y="201879"/>
                  </a:lnTo>
                  <a:lnTo>
                    <a:pt x="1075842" y="70942"/>
                  </a:lnTo>
                  <a:lnTo>
                    <a:pt x="1036980" y="31953"/>
                  </a:lnTo>
                  <a:lnTo>
                    <a:pt x="974521" y="5245"/>
                  </a:lnTo>
                  <a:lnTo>
                    <a:pt x="931189" y="0"/>
                  </a:lnTo>
                  <a:lnTo>
                    <a:pt x="894537" y="1714"/>
                  </a:lnTo>
                  <a:lnTo>
                    <a:pt x="822007" y="16078"/>
                  </a:lnTo>
                  <a:lnTo>
                    <a:pt x="785317" y="29159"/>
                  </a:lnTo>
                  <a:lnTo>
                    <a:pt x="780910" y="82169"/>
                  </a:lnTo>
                  <a:lnTo>
                    <a:pt x="780846" y="83019"/>
                  </a:lnTo>
                  <a:lnTo>
                    <a:pt x="803325" y="73596"/>
                  </a:lnTo>
                  <a:lnTo>
                    <a:pt x="837793" y="61683"/>
                  </a:lnTo>
                  <a:lnTo>
                    <a:pt x="880249" y="51447"/>
                  </a:lnTo>
                  <a:lnTo>
                    <a:pt x="926719" y="47117"/>
                  </a:lnTo>
                  <a:lnTo>
                    <a:pt x="961618" y="50088"/>
                  </a:lnTo>
                  <a:lnTo>
                    <a:pt x="992098" y="59169"/>
                  </a:lnTo>
                  <a:lnTo>
                    <a:pt x="1017955" y="74561"/>
                  </a:lnTo>
                  <a:lnTo>
                    <a:pt x="1038593" y="96113"/>
                  </a:lnTo>
                  <a:lnTo>
                    <a:pt x="1038898" y="96532"/>
                  </a:lnTo>
                  <a:lnTo>
                    <a:pt x="970165" y="133045"/>
                  </a:lnTo>
                  <a:lnTo>
                    <a:pt x="910158" y="167741"/>
                  </a:lnTo>
                  <a:lnTo>
                    <a:pt x="859231" y="200685"/>
                  </a:lnTo>
                  <a:lnTo>
                    <a:pt x="817626" y="231940"/>
                  </a:lnTo>
                  <a:lnTo>
                    <a:pt x="785660" y="261581"/>
                  </a:lnTo>
                  <a:lnTo>
                    <a:pt x="751687" y="316369"/>
                  </a:lnTo>
                  <a:lnTo>
                    <a:pt x="714070" y="338531"/>
                  </a:lnTo>
                  <a:lnTo>
                    <a:pt x="667829" y="358762"/>
                  </a:lnTo>
                  <a:lnTo>
                    <a:pt x="616953" y="373532"/>
                  </a:lnTo>
                  <a:lnTo>
                    <a:pt x="565442" y="379234"/>
                  </a:lnTo>
                  <a:lnTo>
                    <a:pt x="517499" y="374040"/>
                  </a:lnTo>
                  <a:lnTo>
                    <a:pt x="483235" y="361276"/>
                  </a:lnTo>
                  <a:lnTo>
                    <a:pt x="476897" y="356819"/>
                  </a:lnTo>
                  <a:lnTo>
                    <a:pt x="460324" y="345147"/>
                  </a:lnTo>
                  <a:lnTo>
                    <a:pt x="446455" y="329857"/>
                  </a:lnTo>
                  <a:lnTo>
                    <a:pt x="509104" y="287210"/>
                  </a:lnTo>
                  <a:lnTo>
                    <a:pt x="512076" y="285178"/>
                  </a:lnTo>
                  <a:lnTo>
                    <a:pt x="569074" y="245110"/>
                  </a:lnTo>
                  <a:lnTo>
                    <a:pt x="617232" y="209194"/>
                  </a:lnTo>
                  <a:lnTo>
                    <a:pt x="656336" y="176987"/>
                  </a:lnTo>
                  <a:lnTo>
                    <a:pt x="686054" y="148158"/>
                  </a:lnTo>
                  <a:lnTo>
                    <a:pt x="717245" y="98132"/>
                  </a:lnTo>
                  <a:lnTo>
                    <a:pt x="718058" y="76276"/>
                  </a:lnTo>
                  <a:lnTo>
                    <a:pt x="698588" y="42646"/>
                  </a:lnTo>
                  <a:lnTo>
                    <a:pt x="666407" y="21882"/>
                  </a:lnTo>
                  <a:lnTo>
                    <a:pt x="666407" y="83019"/>
                  </a:lnTo>
                  <a:lnTo>
                    <a:pt x="665454" y="96113"/>
                  </a:lnTo>
                  <a:lnTo>
                    <a:pt x="628205" y="139192"/>
                  </a:lnTo>
                  <a:lnTo>
                    <a:pt x="573328" y="185305"/>
                  </a:lnTo>
                  <a:lnTo>
                    <a:pt x="539610" y="211785"/>
                  </a:lnTo>
                  <a:lnTo>
                    <a:pt x="489064" y="247929"/>
                  </a:lnTo>
                  <a:lnTo>
                    <a:pt x="426313" y="287210"/>
                  </a:lnTo>
                  <a:lnTo>
                    <a:pt x="421678" y="276682"/>
                  </a:lnTo>
                  <a:lnTo>
                    <a:pt x="411632" y="225755"/>
                  </a:lnTo>
                  <a:lnTo>
                    <a:pt x="411645" y="219875"/>
                  </a:lnTo>
                  <a:lnTo>
                    <a:pt x="423252" y="135966"/>
                  </a:lnTo>
                  <a:lnTo>
                    <a:pt x="451002" y="87477"/>
                  </a:lnTo>
                  <a:lnTo>
                    <a:pt x="497827" y="54127"/>
                  </a:lnTo>
                  <a:lnTo>
                    <a:pt x="563168" y="42646"/>
                  </a:lnTo>
                  <a:lnTo>
                    <a:pt x="601395" y="46101"/>
                  </a:lnTo>
                  <a:lnTo>
                    <a:pt x="633310" y="55245"/>
                  </a:lnTo>
                  <a:lnTo>
                    <a:pt x="655967" y="68173"/>
                  </a:lnTo>
                  <a:lnTo>
                    <a:pt x="666407" y="83019"/>
                  </a:lnTo>
                  <a:lnTo>
                    <a:pt x="666407" y="21882"/>
                  </a:lnTo>
                  <a:lnTo>
                    <a:pt x="661631" y="18796"/>
                  </a:lnTo>
                  <a:lnTo>
                    <a:pt x="614197" y="4660"/>
                  </a:lnTo>
                  <a:lnTo>
                    <a:pt x="563168" y="0"/>
                  </a:lnTo>
                  <a:lnTo>
                    <a:pt x="513943" y="4940"/>
                  </a:lnTo>
                  <a:lnTo>
                    <a:pt x="473976" y="17665"/>
                  </a:lnTo>
                  <a:lnTo>
                    <a:pt x="421767" y="53848"/>
                  </a:lnTo>
                  <a:lnTo>
                    <a:pt x="398259" y="85763"/>
                  </a:lnTo>
                  <a:lnTo>
                    <a:pt x="381685" y="124231"/>
                  </a:lnTo>
                  <a:lnTo>
                    <a:pt x="372249" y="168998"/>
                  </a:lnTo>
                  <a:lnTo>
                    <a:pt x="370192" y="219875"/>
                  </a:lnTo>
                  <a:lnTo>
                    <a:pt x="371208" y="239699"/>
                  </a:lnTo>
                  <a:lnTo>
                    <a:pt x="371221" y="240106"/>
                  </a:lnTo>
                  <a:lnTo>
                    <a:pt x="380593" y="291553"/>
                  </a:lnTo>
                  <a:lnTo>
                    <a:pt x="388137" y="314172"/>
                  </a:lnTo>
                  <a:lnTo>
                    <a:pt x="357593" y="331914"/>
                  </a:lnTo>
                  <a:lnTo>
                    <a:pt x="312115" y="353441"/>
                  </a:lnTo>
                  <a:lnTo>
                    <a:pt x="255282" y="371602"/>
                  </a:lnTo>
                  <a:lnTo>
                    <a:pt x="190652" y="379234"/>
                  </a:lnTo>
                  <a:lnTo>
                    <a:pt x="143065" y="372706"/>
                  </a:lnTo>
                  <a:lnTo>
                    <a:pt x="105384" y="354634"/>
                  </a:lnTo>
                  <a:lnTo>
                    <a:pt x="77050" y="327342"/>
                  </a:lnTo>
                  <a:lnTo>
                    <a:pt x="57505" y="293128"/>
                  </a:lnTo>
                  <a:lnTo>
                    <a:pt x="46189" y="254292"/>
                  </a:lnTo>
                  <a:lnTo>
                    <a:pt x="42545" y="213131"/>
                  </a:lnTo>
                  <a:lnTo>
                    <a:pt x="46024" y="172821"/>
                  </a:lnTo>
                  <a:lnTo>
                    <a:pt x="56896" y="134594"/>
                  </a:lnTo>
                  <a:lnTo>
                    <a:pt x="76200" y="99847"/>
                  </a:lnTo>
                  <a:lnTo>
                    <a:pt x="104381" y="72212"/>
                  </a:lnTo>
                  <a:lnTo>
                    <a:pt x="142176" y="53848"/>
                  </a:lnTo>
                  <a:lnTo>
                    <a:pt x="141922" y="53848"/>
                  </a:lnTo>
                  <a:lnTo>
                    <a:pt x="190652" y="47117"/>
                  </a:lnTo>
                  <a:lnTo>
                    <a:pt x="236804" y="51142"/>
                  </a:lnTo>
                  <a:lnTo>
                    <a:pt x="278739" y="60858"/>
                  </a:lnTo>
                  <a:lnTo>
                    <a:pt x="313093" y="72669"/>
                  </a:lnTo>
                  <a:lnTo>
                    <a:pt x="336550" y="83019"/>
                  </a:lnTo>
                  <a:lnTo>
                    <a:pt x="336448" y="82169"/>
                  </a:lnTo>
                  <a:lnTo>
                    <a:pt x="333527" y="47117"/>
                  </a:lnTo>
                  <a:lnTo>
                    <a:pt x="332105" y="29997"/>
                  </a:lnTo>
                  <a:lnTo>
                    <a:pt x="332041" y="29159"/>
                  </a:lnTo>
                  <a:lnTo>
                    <a:pt x="299910" y="17957"/>
                  </a:lnTo>
                  <a:lnTo>
                    <a:pt x="265277" y="8674"/>
                  </a:lnTo>
                  <a:lnTo>
                    <a:pt x="229793" y="2336"/>
                  </a:lnTo>
                  <a:lnTo>
                    <a:pt x="195148" y="0"/>
                  </a:lnTo>
                  <a:lnTo>
                    <a:pt x="135216" y="6578"/>
                  </a:lnTo>
                  <a:lnTo>
                    <a:pt x="88900" y="24472"/>
                  </a:lnTo>
                  <a:lnTo>
                    <a:pt x="54470" y="50876"/>
                  </a:lnTo>
                  <a:lnTo>
                    <a:pt x="30200" y="83019"/>
                  </a:lnTo>
                  <a:lnTo>
                    <a:pt x="14351" y="118110"/>
                  </a:lnTo>
                  <a:lnTo>
                    <a:pt x="1016" y="185305"/>
                  </a:lnTo>
                  <a:lnTo>
                    <a:pt x="0" y="215404"/>
                  </a:lnTo>
                  <a:lnTo>
                    <a:pt x="927" y="239699"/>
                  </a:lnTo>
                  <a:lnTo>
                    <a:pt x="14224" y="307225"/>
                  </a:lnTo>
                  <a:lnTo>
                    <a:pt x="29921" y="342468"/>
                  </a:lnTo>
                  <a:lnTo>
                    <a:pt x="53924" y="374865"/>
                  </a:lnTo>
                  <a:lnTo>
                    <a:pt x="87947" y="401561"/>
                  </a:lnTo>
                  <a:lnTo>
                    <a:pt x="133705" y="419671"/>
                  </a:lnTo>
                  <a:lnTo>
                    <a:pt x="192900" y="426351"/>
                  </a:lnTo>
                  <a:lnTo>
                    <a:pt x="255155" y="420192"/>
                  </a:lnTo>
                  <a:lnTo>
                    <a:pt x="310743" y="405104"/>
                  </a:lnTo>
                  <a:lnTo>
                    <a:pt x="356743" y="386130"/>
                  </a:lnTo>
                  <a:lnTo>
                    <a:pt x="369735" y="379234"/>
                  </a:lnTo>
                  <a:lnTo>
                    <a:pt x="390245" y="368350"/>
                  </a:lnTo>
                  <a:lnTo>
                    <a:pt x="408343" y="356819"/>
                  </a:lnTo>
                  <a:lnTo>
                    <a:pt x="423697" y="376186"/>
                  </a:lnTo>
                  <a:lnTo>
                    <a:pt x="453783" y="399135"/>
                  </a:lnTo>
                  <a:lnTo>
                    <a:pt x="499846" y="418312"/>
                  </a:lnTo>
                  <a:lnTo>
                    <a:pt x="563168" y="426351"/>
                  </a:lnTo>
                  <a:lnTo>
                    <a:pt x="621639" y="420192"/>
                  </a:lnTo>
                  <a:lnTo>
                    <a:pt x="622300" y="420192"/>
                  </a:lnTo>
                  <a:lnTo>
                    <a:pt x="679323" y="404774"/>
                  </a:lnTo>
                  <a:lnTo>
                    <a:pt x="726655" y="385673"/>
                  </a:lnTo>
                  <a:lnTo>
                    <a:pt x="738251" y="379234"/>
                  </a:lnTo>
                  <a:lnTo>
                    <a:pt x="758431" y="368033"/>
                  </a:lnTo>
                  <a:lnTo>
                    <a:pt x="776135" y="387553"/>
                  </a:lnTo>
                  <a:lnTo>
                    <a:pt x="805827" y="406450"/>
                  </a:lnTo>
                  <a:lnTo>
                    <a:pt x="852779" y="420712"/>
                  </a:lnTo>
                  <a:lnTo>
                    <a:pt x="922248" y="426351"/>
                  </a:lnTo>
                  <a:lnTo>
                    <a:pt x="972540" y="421932"/>
                  </a:lnTo>
                  <a:lnTo>
                    <a:pt x="1013129" y="409511"/>
                  </a:lnTo>
                  <a:lnTo>
                    <a:pt x="1045298" y="390372"/>
                  </a:lnTo>
                  <a:lnTo>
                    <a:pt x="1054303" y="381508"/>
                  </a:lnTo>
                  <a:lnTo>
                    <a:pt x="1070317" y="365760"/>
                  </a:lnTo>
                  <a:lnTo>
                    <a:pt x="1070381" y="368033"/>
                  </a:lnTo>
                  <a:lnTo>
                    <a:pt x="1070457" y="371119"/>
                  </a:lnTo>
                  <a:lnTo>
                    <a:pt x="1070559" y="374865"/>
                  </a:lnTo>
                  <a:lnTo>
                    <a:pt x="1070686" y="379234"/>
                  </a:lnTo>
                  <a:lnTo>
                    <a:pt x="1071346" y="390372"/>
                  </a:lnTo>
                  <a:lnTo>
                    <a:pt x="1072235" y="404253"/>
                  </a:lnTo>
                  <a:lnTo>
                    <a:pt x="1072591" y="415137"/>
                  </a:lnTo>
                  <a:lnTo>
                    <a:pt x="1117511" y="424154"/>
                  </a:lnTo>
                  <a:lnTo>
                    <a:pt x="1116914" y="392125"/>
                  </a:lnTo>
                  <a:lnTo>
                    <a:pt x="1116799" y="385673"/>
                  </a:lnTo>
                  <a:lnTo>
                    <a:pt x="1116672" y="378942"/>
                  </a:lnTo>
                  <a:lnTo>
                    <a:pt x="1116558" y="365760"/>
                  </a:lnTo>
                  <a:lnTo>
                    <a:pt x="1116647" y="302933"/>
                  </a:lnTo>
                  <a:lnTo>
                    <a:pt x="1116774" y="289699"/>
                  </a:lnTo>
                  <a:lnTo>
                    <a:pt x="1116888" y="276682"/>
                  </a:lnTo>
                  <a:lnTo>
                    <a:pt x="1116990" y="265328"/>
                  </a:lnTo>
                  <a:lnTo>
                    <a:pt x="1117092" y="253136"/>
                  </a:lnTo>
                  <a:lnTo>
                    <a:pt x="1117219" y="239699"/>
                  </a:lnTo>
                  <a:lnTo>
                    <a:pt x="1117307" y="231940"/>
                  </a:lnTo>
                  <a:lnTo>
                    <a:pt x="1117396" y="224459"/>
                  </a:lnTo>
                  <a:lnTo>
                    <a:pt x="1117511" y="2154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5" name="object 5"/>
          <p:cNvPicPr/>
          <p:nvPr/>
        </p:nvPicPr>
        <p:blipFill>
          <a:blip r:embed="rId2" cstate="print"/>
          <a:stretch>
            <a:fillRect/>
          </a:stretch>
        </p:blipFill>
        <p:spPr>
          <a:xfrm>
            <a:off x="9406114" y="0"/>
            <a:ext cx="2785885" cy="2200103"/>
          </a:xfrm>
          <a:prstGeom prst="rect">
            <a:avLst/>
          </a:prstGeom>
        </p:spPr>
      </p:pic>
      <p:sp>
        <p:nvSpPr>
          <p:cNvPr id="6" name="object 6"/>
          <p:cNvSpPr txBox="1"/>
          <p:nvPr/>
        </p:nvSpPr>
        <p:spPr>
          <a:xfrm>
            <a:off x="719124" y="2967685"/>
            <a:ext cx="8935085" cy="122047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3195"/>
              </a:lnSpc>
              <a:spcBef>
                <a:spcPts val="95"/>
              </a:spcBef>
              <a:spcAft>
                <a:spcPts val="0"/>
              </a:spcAft>
              <a:buClrTx/>
              <a:buSzTx/>
              <a:buFontTx/>
              <a:buNone/>
              <a:tabLst/>
              <a:defRPr/>
            </a:pPr>
            <a:r>
              <a:rPr kumimoji="0" sz="2800" b="0" i="0" u="none" strike="noStrike" kern="0" cap="none" spc="-30" normalizeH="0" baseline="0" noProof="0" dirty="0">
                <a:ln>
                  <a:noFill/>
                </a:ln>
                <a:solidFill>
                  <a:srgbClr val="252525"/>
                </a:solidFill>
                <a:effectLst/>
                <a:uLnTx/>
                <a:uFillTx/>
                <a:latin typeface="Arial Black"/>
                <a:ea typeface="+mn-ea"/>
                <a:cs typeface="Arial Black"/>
              </a:rPr>
              <a:t>PWIE-</a:t>
            </a:r>
            <a:r>
              <a:rPr kumimoji="0" sz="2800" b="0" i="0" u="none" strike="noStrike" kern="0" cap="none" spc="0" normalizeH="0" baseline="0" noProof="0" dirty="0">
                <a:ln>
                  <a:noFill/>
                </a:ln>
                <a:solidFill>
                  <a:srgbClr val="252525"/>
                </a:solidFill>
                <a:effectLst/>
                <a:uLnTx/>
                <a:uFillTx/>
                <a:latin typeface="Arial Black"/>
                <a:ea typeface="+mn-ea"/>
                <a:cs typeface="Arial Black"/>
              </a:rPr>
              <a:t>SP</a:t>
            </a:r>
            <a:r>
              <a:rPr kumimoji="0" sz="2800" b="0" i="0" u="none" strike="noStrike" kern="0" cap="none" spc="120" normalizeH="0" baseline="0" noProof="0" dirty="0">
                <a:ln>
                  <a:noFill/>
                </a:ln>
                <a:solidFill>
                  <a:srgbClr val="252525"/>
                </a:solidFill>
                <a:effectLst/>
                <a:uLnTx/>
                <a:uFillTx/>
                <a:latin typeface="Arial Black"/>
                <a:ea typeface="+mn-ea"/>
                <a:cs typeface="Arial Black"/>
              </a:rPr>
              <a:t> </a:t>
            </a:r>
            <a:r>
              <a:rPr kumimoji="0" sz="2800" b="0" i="0" u="none" strike="noStrike" kern="0" cap="none" spc="-60" normalizeH="0" baseline="0" noProof="0" dirty="0">
                <a:ln>
                  <a:noFill/>
                </a:ln>
                <a:solidFill>
                  <a:srgbClr val="252525"/>
                </a:solidFill>
                <a:effectLst/>
                <a:uLnTx/>
                <a:uFillTx/>
                <a:latin typeface="Arial Black"/>
                <a:ea typeface="+mn-ea"/>
                <a:cs typeface="Arial Black"/>
              </a:rPr>
              <a:t>A.4.T-</a:t>
            </a:r>
            <a:r>
              <a:rPr kumimoji="0" sz="2800" b="0" i="0" u="none" strike="noStrike" kern="0" cap="none" spc="-25" normalizeH="0" baseline="0" noProof="0" dirty="0">
                <a:ln>
                  <a:noFill/>
                </a:ln>
                <a:solidFill>
                  <a:srgbClr val="252525"/>
                </a:solidFill>
                <a:effectLst/>
                <a:uLnTx/>
                <a:uFillTx/>
                <a:latin typeface="Arial Black"/>
                <a:ea typeface="+mn-ea"/>
                <a:cs typeface="Arial Black"/>
              </a:rPr>
              <a:t>T004-</a:t>
            </a:r>
            <a:r>
              <a:rPr kumimoji="0" sz="2800" b="0" i="0" u="none" strike="noStrike" kern="0" cap="none" spc="-20" normalizeH="0" baseline="0" noProof="0" dirty="0">
                <a:ln>
                  <a:noFill/>
                </a:ln>
                <a:solidFill>
                  <a:srgbClr val="252525"/>
                </a:solidFill>
                <a:effectLst/>
                <a:uLnTx/>
                <a:uFillTx/>
                <a:latin typeface="Arial Black"/>
                <a:ea typeface="+mn-ea"/>
                <a:cs typeface="Arial Black"/>
              </a:rPr>
              <a:t>D001</a:t>
            </a:r>
            <a:endParaRPr kumimoji="0" sz="2800" b="0" i="0" u="none" strike="noStrike" kern="0" cap="none" spc="0" normalizeH="0" baseline="0" noProof="0">
              <a:ln>
                <a:noFill/>
              </a:ln>
              <a:solidFill>
                <a:sysClr val="windowText" lastClr="000000"/>
              </a:solidFill>
              <a:effectLst/>
              <a:uLnTx/>
              <a:uFillTx/>
              <a:latin typeface="Arial Black"/>
              <a:ea typeface="+mn-ea"/>
              <a:cs typeface="Arial Black"/>
            </a:endParaRPr>
          </a:p>
          <a:p>
            <a:pPr marL="12700" marR="5080" lvl="0" indent="0" algn="l" defTabSz="914400" rtl="0" eaLnBrk="1" fontAlgn="auto" latinLnBrk="0" hangingPunct="1">
              <a:lnSpc>
                <a:spcPts val="3020"/>
              </a:lnSpc>
              <a:spcBef>
                <a:spcPts val="220"/>
              </a:spcBef>
              <a:spcAft>
                <a:spcPts val="0"/>
              </a:spcAft>
              <a:buClrTx/>
              <a:buSzTx/>
              <a:buFontTx/>
              <a:buNone/>
              <a:tabLst/>
              <a:defRPr/>
            </a:pPr>
            <a:r>
              <a:rPr kumimoji="0" sz="2800" b="0" i="0" u="none" strike="noStrike" kern="0" cap="none" spc="0" normalizeH="0" baseline="0" noProof="0" dirty="0">
                <a:ln>
                  <a:noFill/>
                </a:ln>
                <a:solidFill>
                  <a:srgbClr val="252525"/>
                </a:solidFill>
                <a:effectLst/>
                <a:uLnTx/>
                <a:uFillTx/>
                <a:latin typeface="Arial Black"/>
                <a:ea typeface="+mn-ea"/>
                <a:cs typeface="Arial Black"/>
              </a:rPr>
              <a:t>Assessment</a:t>
            </a:r>
            <a:r>
              <a:rPr kumimoji="0" sz="2800" b="0" i="0" u="none" strike="noStrike" kern="0" cap="none" spc="-50"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of</a:t>
            </a:r>
            <a:r>
              <a:rPr kumimoji="0" sz="2800" b="0" i="0" u="none" strike="noStrike" kern="0" cap="none" spc="70"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plasma</a:t>
            </a:r>
            <a:r>
              <a:rPr kumimoji="0" sz="2800" b="0" i="0" u="none" strike="noStrike" kern="0" cap="none" spc="-6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impact</a:t>
            </a:r>
            <a:r>
              <a:rPr kumimoji="0" sz="2800" b="0" i="0" u="none" strike="noStrike" kern="0" cap="none" spc="-7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on</a:t>
            </a:r>
            <a:r>
              <a:rPr kumimoji="0" sz="2800" b="0" i="0" u="none" strike="noStrike" kern="0" cap="none" spc="-75" normalizeH="0" baseline="0" noProof="0" dirty="0">
                <a:ln>
                  <a:noFill/>
                </a:ln>
                <a:solidFill>
                  <a:srgbClr val="252525"/>
                </a:solidFill>
                <a:effectLst/>
                <a:uLnTx/>
                <a:uFillTx/>
                <a:latin typeface="Arial Black"/>
                <a:ea typeface="+mn-ea"/>
                <a:cs typeface="Arial Black"/>
              </a:rPr>
              <a:t> </a:t>
            </a:r>
            <a:r>
              <a:rPr kumimoji="0" sz="2800" b="0" i="0" u="none" strike="noStrike" kern="0" cap="none" spc="-10" normalizeH="0" baseline="0" noProof="0" dirty="0">
                <a:ln>
                  <a:noFill/>
                </a:ln>
                <a:solidFill>
                  <a:srgbClr val="252525"/>
                </a:solidFill>
                <a:effectLst/>
                <a:uLnTx/>
                <a:uFillTx/>
                <a:latin typeface="Arial Black"/>
                <a:ea typeface="+mn-ea"/>
                <a:cs typeface="Arial Black"/>
              </a:rPr>
              <a:t>material </a:t>
            </a:r>
            <a:r>
              <a:rPr kumimoji="0" sz="2800" b="0" i="0" u="none" strike="noStrike" kern="0" cap="none" spc="0" normalizeH="0" baseline="0" noProof="0" dirty="0">
                <a:ln>
                  <a:noFill/>
                </a:ln>
                <a:solidFill>
                  <a:srgbClr val="252525"/>
                </a:solidFill>
                <a:effectLst/>
                <a:uLnTx/>
                <a:uFillTx/>
                <a:latin typeface="Arial Black"/>
                <a:ea typeface="+mn-ea"/>
                <a:cs typeface="Arial Black"/>
              </a:rPr>
              <a:t>properties</a:t>
            </a:r>
            <a:r>
              <a:rPr kumimoji="0" sz="2800" b="0" i="0" u="none" strike="noStrike" kern="0" cap="none" spc="-4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linked</a:t>
            </a:r>
            <a:r>
              <a:rPr kumimoji="0" sz="2800" b="0" i="0" u="none" strike="noStrike" kern="0" cap="none" spc="-5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to</a:t>
            </a:r>
            <a:r>
              <a:rPr kumimoji="0" sz="2800" b="0" i="0" u="none" strike="noStrike" kern="0" cap="none" spc="-6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ITER</a:t>
            </a:r>
            <a:r>
              <a:rPr kumimoji="0" sz="2800" b="0" i="0" u="none" strike="noStrike" kern="0" cap="none" spc="-4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relevant</a:t>
            </a:r>
            <a:r>
              <a:rPr kumimoji="0" sz="2800" b="0" i="0" u="none" strike="noStrike" kern="0" cap="none" spc="-45" normalizeH="0" baseline="0" noProof="0" dirty="0">
                <a:ln>
                  <a:noFill/>
                </a:ln>
                <a:solidFill>
                  <a:srgbClr val="252525"/>
                </a:solidFill>
                <a:effectLst/>
                <a:uLnTx/>
                <a:uFillTx/>
                <a:latin typeface="Arial Black"/>
                <a:ea typeface="+mn-ea"/>
                <a:cs typeface="Arial Black"/>
              </a:rPr>
              <a:t> </a:t>
            </a:r>
            <a:r>
              <a:rPr kumimoji="0" sz="2800" b="0" i="0" u="none" strike="noStrike" kern="0" cap="none" spc="0" normalizeH="0" baseline="0" noProof="0" dirty="0">
                <a:ln>
                  <a:noFill/>
                </a:ln>
                <a:solidFill>
                  <a:srgbClr val="252525"/>
                </a:solidFill>
                <a:effectLst/>
                <a:uLnTx/>
                <a:uFillTx/>
                <a:latin typeface="Arial Black"/>
                <a:ea typeface="+mn-ea"/>
                <a:cs typeface="Arial Black"/>
              </a:rPr>
              <a:t>PFUs</a:t>
            </a:r>
            <a:r>
              <a:rPr kumimoji="0" sz="2800" b="0" i="0" u="none" strike="noStrike" kern="0" cap="none" spc="-35" normalizeH="0" baseline="0" noProof="0" dirty="0">
                <a:ln>
                  <a:noFill/>
                </a:ln>
                <a:solidFill>
                  <a:srgbClr val="252525"/>
                </a:solidFill>
                <a:effectLst/>
                <a:uLnTx/>
                <a:uFillTx/>
                <a:latin typeface="Arial Black"/>
                <a:ea typeface="+mn-ea"/>
                <a:cs typeface="Arial Black"/>
              </a:rPr>
              <a:t> </a:t>
            </a:r>
            <a:r>
              <a:rPr kumimoji="0" sz="2800" b="0" i="0" u="none" strike="noStrike" kern="0" cap="none" spc="-10" normalizeH="0" baseline="0" noProof="0" dirty="0">
                <a:ln>
                  <a:noFill/>
                </a:ln>
                <a:solidFill>
                  <a:srgbClr val="252525"/>
                </a:solidFill>
                <a:effectLst/>
                <a:uLnTx/>
                <a:uFillTx/>
                <a:latin typeface="Arial Black"/>
                <a:ea typeface="+mn-ea"/>
                <a:cs typeface="Arial Black"/>
              </a:rPr>
              <a:t>(CEA)</a:t>
            </a:r>
            <a:endParaRPr kumimoji="0" sz="2800" b="0" i="0" u="none" strike="noStrike" kern="0" cap="none" spc="0" normalizeH="0" baseline="0" noProof="0">
              <a:ln>
                <a:noFill/>
              </a:ln>
              <a:solidFill>
                <a:sysClr val="windowText" lastClr="000000"/>
              </a:solidFill>
              <a:effectLst/>
              <a:uLnTx/>
              <a:uFillTx/>
              <a:latin typeface="Arial Black"/>
              <a:ea typeface="+mn-ea"/>
              <a:cs typeface="Arial Black"/>
            </a:endParaRPr>
          </a:p>
        </p:txBody>
      </p:sp>
      <p:sp>
        <p:nvSpPr>
          <p:cNvPr id="7" name="object 7"/>
          <p:cNvSpPr txBox="1"/>
          <p:nvPr/>
        </p:nvSpPr>
        <p:spPr>
          <a:xfrm>
            <a:off x="706424" y="4556252"/>
            <a:ext cx="10177780" cy="513080"/>
          </a:xfrm>
          <a:prstGeom prst="rect">
            <a:avLst/>
          </a:prstGeom>
        </p:spPr>
        <p:txBody>
          <a:bodyPr vert="horz" wrap="square" lIns="0" tIns="12065" rIns="0" bIns="0" rtlCol="0">
            <a:spAutoFit/>
          </a:bodyPr>
          <a:lstStyle/>
          <a:p>
            <a:pPr marL="254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252525"/>
                </a:solidFill>
                <a:effectLst/>
                <a:uLnTx/>
                <a:uFillTx/>
                <a:latin typeface="Arial"/>
                <a:ea typeface="+mn-ea"/>
                <a:cs typeface="Arial"/>
              </a:rPr>
              <a:t>A.</a:t>
            </a:r>
            <a:r>
              <a:rPr kumimoji="0" sz="1600" b="0" i="0" u="none" strike="noStrike" kern="0" cap="none" spc="-30" normalizeH="0" baseline="0" noProof="0" dirty="0">
                <a:ln>
                  <a:noFill/>
                </a:ln>
                <a:solidFill>
                  <a:srgbClr val="252525"/>
                </a:solidFill>
                <a:effectLst/>
                <a:uLnTx/>
                <a:uFillTx/>
                <a:latin typeface="Arial"/>
                <a:ea typeface="+mn-ea"/>
                <a:cs typeface="Arial"/>
              </a:rPr>
              <a:t> </a:t>
            </a:r>
            <a:r>
              <a:rPr kumimoji="0" sz="1600" b="0" i="0" u="none" strike="noStrike" kern="0" cap="none" spc="-10" normalizeH="0" baseline="0" noProof="0" dirty="0">
                <a:ln>
                  <a:noFill/>
                </a:ln>
                <a:solidFill>
                  <a:srgbClr val="252525"/>
                </a:solidFill>
                <a:effectLst/>
                <a:uLnTx/>
                <a:uFillTx/>
                <a:latin typeface="Arial"/>
                <a:ea typeface="+mn-ea"/>
                <a:cs typeface="Arial"/>
              </a:rPr>
              <a:t>Durif</a:t>
            </a:r>
            <a:r>
              <a:rPr kumimoji="0" sz="1575" b="0" i="0" u="none" strike="noStrike" kern="0" cap="none" spc="-15" normalizeH="0" baseline="26455" noProof="0" dirty="0">
                <a:ln>
                  <a:noFill/>
                </a:ln>
                <a:solidFill>
                  <a:srgbClr val="252525"/>
                </a:solidFill>
                <a:effectLst/>
                <a:uLnTx/>
                <a:uFillTx/>
                <a:latin typeface="Arial"/>
                <a:ea typeface="+mn-ea"/>
                <a:cs typeface="Arial"/>
              </a:rPr>
              <a:t>1</a:t>
            </a:r>
            <a:r>
              <a:rPr kumimoji="0" sz="1600" b="0" i="0" u="none" strike="noStrike" kern="0" cap="none" spc="-10" normalizeH="0" baseline="0" noProof="0" dirty="0">
                <a:ln>
                  <a:noFill/>
                </a:ln>
                <a:solidFill>
                  <a:srgbClr val="252525"/>
                </a:solidFill>
                <a:effectLst/>
                <a:uLnTx/>
                <a:uFillTx/>
                <a:latin typeface="Arial"/>
                <a:ea typeface="+mn-ea"/>
                <a:cs typeface="Arial"/>
              </a:rPr>
              <a:t>,</a:t>
            </a:r>
            <a:r>
              <a:rPr kumimoji="0" sz="1600" b="0" i="0" u="none" strike="noStrike" kern="0" cap="none" spc="-10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A.</a:t>
            </a:r>
            <a:r>
              <a:rPr kumimoji="0" sz="1600" b="0" i="0" u="none" strike="noStrike" kern="0" cap="none" spc="-2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Flament</a:t>
            </a:r>
            <a:r>
              <a:rPr kumimoji="0" sz="1575" b="0" i="0" u="none" strike="noStrike" kern="0" cap="none" spc="0" normalizeH="0" baseline="26455" noProof="0" dirty="0">
                <a:ln>
                  <a:noFill/>
                </a:ln>
                <a:solidFill>
                  <a:srgbClr val="252525"/>
                </a:solidFill>
                <a:effectLst/>
                <a:uLnTx/>
                <a:uFillTx/>
                <a:latin typeface="Arial"/>
                <a:ea typeface="+mn-ea"/>
                <a:cs typeface="Arial"/>
              </a:rPr>
              <a:t>1</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25" normalizeH="0" baseline="0" noProof="0" dirty="0">
                <a:ln>
                  <a:noFill/>
                </a:ln>
                <a:solidFill>
                  <a:srgbClr val="252525"/>
                </a:solidFill>
                <a:effectLst/>
                <a:uLnTx/>
                <a:uFillTx/>
                <a:latin typeface="Arial"/>
                <a:ea typeface="+mn-ea"/>
                <a:cs typeface="Arial"/>
              </a:rPr>
              <a:t> </a:t>
            </a:r>
            <a:r>
              <a:rPr kumimoji="0" sz="1600" b="0" i="0" u="none" strike="noStrike" kern="0" cap="none" spc="-20" normalizeH="0" baseline="0" noProof="0" dirty="0">
                <a:ln>
                  <a:noFill/>
                </a:ln>
                <a:solidFill>
                  <a:srgbClr val="252525"/>
                </a:solidFill>
                <a:effectLst/>
                <a:uLnTx/>
                <a:uFillTx/>
                <a:latin typeface="Arial"/>
                <a:ea typeface="+mn-ea"/>
                <a:cs typeface="Arial"/>
              </a:rPr>
              <a:t>M-</a:t>
            </a:r>
            <a:r>
              <a:rPr kumimoji="0" sz="1600" b="0" i="0" u="none" strike="noStrike" kern="0" cap="none" spc="-55" normalizeH="0" baseline="0" noProof="0" dirty="0">
                <a:ln>
                  <a:noFill/>
                </a:ln>
                <a:solidFill>
                  <a:srgbClr val="252525"/>
                </a:solidFill>
                <a:effectLst/>
                <a:uLnTx/>
                <a:uFillTx/>
                <a:latin typeface="Arial"/>
                <a:ea typeface="+mn-ea"/>
                <a:cs typeface="Arial"/>
              </a:rPr>
              <a:t>F.</a:t>
            </a:r>
            <a:r>
              <a:rPr kumimoji="0" sz="1600" b="0" i="0" u="none" strike="noStrike" kern="0" cap="none" spc="0" normalizeH="0" baseline="0" noProof="0" dirty="0">
                <a:ln>
                  <a:noFill/>
                </a:ln>
                <a:solidFill>
                  <a:srgbClr val="252525"/>
                </a:solidFill>
                <a:effectLst/>
                <a:uLnTx/>
                <a:uFillTx/>
                <a:latin typeface="Arial"/>
                <a:ea typeface="+mn-ea"/>
                <a:cs typeface="Arial"/>
              </a:rPr>
              <a:t> Barthe</a:t>
            </a:r>
            <a:r>
              <a:rPr kumimoji="0" sz="1575" b="0" i="0" u="none" strike="noStrike" kern="0" cap="none" spc="0" normalizeH="0" baseline="26455" noProof="0" dirty="0">
                <a:ln>
                  <a:noFill/>
                </a:ln>
                <a:solidFill>
                  <a:srgbClr val="252525"/>
                </a:solidFill>
                <a:effectLst/>
                <a:uLnTx/>
                <a:uFillTx/>
                <a:latin typeface="Arial"/>
                <a:ea typeface="+mn-ea"/>
                <a:cs typeface="Arial"/>
              </a:rPr>
              <a:t>2</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1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S.</a:t>
            </a:r>
            <a:r>
              <a:rPr kumimoji="0" sz="1600" b="0" i="0" u="none" strike="noStrike" kern="0" cap="none" spc="-3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Kalacska</a:t>
            </a:r>
            <a:r>
              <a:rPr kumimoji="0" sz="1575" b="0" i="0" u="none" strike="noStrike" kern="0" cap="none" spc="0" normalizeH="0" baseline="26455" noProof="0" dirty="0">
                <a:ln>
                  <a:noFill/>
                </a:ln>
                <a:solidFill>
                  <a:srgbClr val="252525"/>
                </a:solidFill>
                <a:effectLst/>
                <a:uLnTx/>
                <a:uFillTx/>
                <a:latin typeface="Arial"/>
                <a:ea typeface="+mn-ea"/>
                <a:cs typeface="Arial"/>
              </a:rPr>
              <a:t>3</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37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N.</a:t>
            </a:r>
            <a:r>
              <a:rPr kumimoji="0" sz="1600" b="0" i="0" u="none" strike="noStrike" kern="0" cap="none" spc="-2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Peillon</a:t>
            </a:r>
            <a:r>
              <a:rPr kumimoji="0" sz="1575" b="0" i="0" u="none" strike="noStrike" kern="0" cap="none" spc="0" normalizeH="0" baseline="26455" noProof="0" dirty="0">
                <a:ln>
                  <a:noFill/>
                </a:ln>
                <a:solidFill>
                  <a:srgbClr val="252525"/>
                </a:solidFill>
                <a:effectLst/>
                <a:uLnTx/>
                <a:uFillTx/>
                <a:latin typeface="Arial"/>
                <a:ea typeface="+mn-ea"/>
                <a:cs typeface="Arial"/>
              </a:rPr>
              <a:t>3</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5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M.</a:t>
            </a:r>
            <a:r>
              <a:rPr kumimoji="0" sz="1600" b="0" i="0" u="none" strike="noStrike" kern="0" cap="none" spc="-2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Lenci</a:t>
            </a:r>
            <a:r>
              <a:rPr kumimoji="0" sz="1575" b="0" i="0" u="none" strike="noStrike" kern="0" cap="none" spc="0" normalizeH="0" baseline="26455" noProof="0" dirty="0">
                <a:ln>
                  <a:noFill/>
                </a:ln>
                <a:solidFill>
                  <a:srgbClr val="252525"/>
                </a:solidFill>
                <a:effectLst/>
                <a:uLnTx/>
                <a:uFillTx/>
                <a:latin typeface="Arial"/>
                <a:ea typeface="+mn-ea"/>
                <a:cs typeface="Arial"/>
              </a:rPr>
              <a:t>3</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3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M.</a:t>
            </a:r>
            <a:r>
              <a:rPr kumimoji="0" sz="1600" b="0" i="0" u="none" strike="noStrike" kern="0" cap="none" spc="-2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Mondon</a:t>
            </a:r>
            <a:r>
              <a:rPr kumimoji="0" sz="1575" b="0" i="0" u="none" strike="noStrike" kern="0" cap="none" spc="0" normalizeH="0" baseline="26455" noProof="0" dirty="0">
                <a:ln>
                  <a:noFill/>
                </a:ln>
                <a:solidFill>
                  <a:srgbClr val="252525"/>
                </a:solidFill>
                <a:effectLst/>
                <a:uLnTx/>
                <a:uFillTx/>
                <a:latin typeface="Arial"/>
                <a:ea typeface="+mn-ea"/>
                <a:cs typeface="Arial"/>
              </a:rPr>
              <a:t>3</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1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M.</a:t>
            </a:r>
            <a:r>
              <a:rPr kumimoji="0" sz="1600" b="0" i="0" u="none" strike="noStrike" kern="0" cap="none" spc="-2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Diez</a:t>
            </a:r>
            <a:r>
              <a:rPr kumimoji="0" sz="1575" b="0" i="0" u="none" strike="noStrike" kern="0" cap="none" spc="0" normalizeH="0" baseline="26455" noProof="0" dirty="0">
                <a:ln>
                  <a:noFill/>
                </a:ln>
                <a:solidFill>
                  <a:srgbClr val="252525"/>
                </a:solidFill>
                <a:effectLst/>
                <a:uLnTx/>
                <a:uFillTx/>
                <a:latin typeface="Arial"/>
                <a:ea typeface="+mn-ea"/>
                <a:cs typeface="Arial"/>
              </a:rPr>
              <a:t>1</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3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G.</a:t>
            </a:r>
            <a:r>
              <a:rPr kumimoji="0" sz="1600" b="0" i="0" u="none" strike="noStrike" kern="0" cap="none" spc="-15" normalizeH="0" baseline="0" noProof="0" dirty="0">
                <a:ln>
                  <a:noFill/>
                </a:ln>
                <a:solidFill>
                  <a:srgbClr val="252525"/>
                </a:solidFill>
                <a:effectLst/>
                <a:uLnTx/>
                <a:uFillTx/>
                <a:latin typeface="Arial"/>
                <a:ea typeface="+mn-ea"/>
                <a:cs typeface="Arial"/>
              </a:rPr>
              <a:t> </a:t>
            </a:r>
            <a:r>
              <a:rPr kumimoji="0" sz="1600" b="0" i="0" u="none" strike="noStrike" kern="0" cap="none" spc="-10" normalizeH="0" baseline="0" noProof="0" dirty="0">
                <a:ln>
                  <a:noFill/>
                </a:ln>
                <a:solidFill>
                  <a:srgbClr val="252525"/>
                </a:solidFill>
                <a:effectLst/>
                <a:uLnTx/>
                <a:uFillTx/>
                <a:latin typeface="Arial"/>
                <a:ea typeface="+mn-ea"/>
                <a:cs typeface="Arial"/>
              </a:rPr>
              <a:t>Kermouche</a:t>
            </a:r>
            <a:r>
              <a:rPr kumimoji="0" sz="1575" b="0" i="0" u="none" strike="noStrike" kern="0" cap="none" spc="-15" normalizeH="0" baseline="26455" noProof="0" dirty="0">
                <a:ln>
                  <a:noFill/>
                </a:ln>
                <a:solidFill>
                  <a:srgbClr val="252525"/>
                </a:solidFill>
                <a:effectLst/>
                <a:uLnTx/>
                <a:uFillTx/>
                <a:latin typeface="Arial"/>
                <a:ea typeface="+mn-ea"/>
                <a:cs typeface="Arial"/>
              </a:rPr>
              <a:t>3</a:t>
            </a:r>
            <a:r>
              <a:rPr kumimoji="0" sz="1600" b="0" i="0" u="none" strike="noStrike" kern="0" cap="none" spc="-10" normalizeH="0" baseline="0" noProof="0" dirty="0">
                <a:ln>
                  <a:noFill/>
                </a:ln>
                <a:solidFill>
                  <a:srgbClr val="252525"/>
                </a:solidFill>
                <a:effectLst/>
                <a:uLnTx/>
                <a:uFillTx/>
                <a:latin typeface="Arial"/>
                <a:ea typeface="+mn-ea"/>
                <a:cs typeface="Arial"/>
              </a:rPr>
              <a:t>,</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a:p>
            <a:pPr marL="254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105" normalizeH="0" baseline="0" noProof="0" dirty="0">
                <a:ln>
                  <a:noFill/>
                </a:ln>
                <a:solidFill>
                  <a:srgbClr val="252525"/>
                </a:solidFill>
                <a:effectLst/>
                <a:uLnTx/>
                <a:uFillTx/>
                <a:latin typeface="Arial"/>
                <a:ea typeface="+mn-ea"/>
                <a:cs typeface="Arial"/>
              </a:rPr>
              <a:t>Y.</a:t>
            </a:r>
            <a:r>
              <a:rPr kumimoji="0" sz="1600" b="0" i="0" u="none" strike="noStrike" kern="0" cap="none" spc="-1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Corre</a:t>
            </a:r>
            <a:r>
              <a:rPr kumimoji="0" sz="1575" b="0" i="0" u="none" strike="noStrike" kern="0" cap="none" spc="0" normalizeH="0" baseline="26455" noProof="0" dirty="0">
                <a:ln>
                  <a:noFill/>
                </a:ln>
                <a:solidFill>
                  <a:srgbClr val="252525"/>
                </a:solidFill>
                <a:effectLst/>
                <a:uLnTx/>
                <a:uFillTx/>
                <a:latin typeface="Arial"/>
                <a:ea typeface="+mn-ea"/>
                <a:cs typeface="Arial"/>
              </a:rPr>
              <a:t>1</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M.</a:t>
            </a:r>
            <a:r>
              <a:rPr kumimoji="0" sz="1600" b="0" i="0" u="none" strike="noStrike" kern="0" cap="none" spc="-1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Richou</a:t>
            </a:r>
            <a:r>
              <a:rPr kumimoji="0" sz="1575" b="0" i="0" u="none" strike="noStrike" kern="0" cap="none" spc="0" normalizeH="0" baseline="26455" noProof="0" dirty="0">
                <a:ln>
                  <a:noFill/>
                </a:ln>
                <a:solidFill>
                  <a:srgbClr val="252525"/>
                </a:solidFill>
                <a:effectLst/>
                <a:uLnTx/>
                <a:uFillTx/>
                <a:latin typeface="Arial"/>
                <a:ea typeface="+mn-ea"/>
                <a:cs typeface="Arial"/>
              </a:rPr>
              <a:t>1</a:t>
            </a:r>
            <a:r>
              <a:rPr kumimoji="0" sz="1600" b="0" i="0" u="none" strike="noStrike" kern="0" cap="none" spc="0" normalizeH="0" baseline="0" noProof="0" dirty="0">
                <a:ln>
                  <a:noFill/>
                </a:ln>
                <a:solidFill>
                  <a:srgbClr val="252525"/>
                </a:solidFill>
                <a:effectLst/>
                <a:uLnTx/>
                <a:uFillTx/>
                <a:latin typeface="Arial"/>
                <a:ea typeface="+mn-ea"/>
                <a:cs typeface="Arial"/>
              </a:rPr>
              <a:t>,</a:t>
            </a:r>
            <a:r>
              <a:rPr kumimoji="0" sz="1600" b="0" i="0" u="none" strike="noStrike" kern="0" cap="none" spc="-3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and</a:t>
            </a:r>
            <a:r>
              <a:rPr kumimoji="0" sz="1600" b="0" i="0" u="none" strike="noStrike" kern="0" cap="none" spc="-30"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the</a:t>
            </a:r>
            <a:r>
              <a:rPr kumimoji="0" sz="1600" b="0" i="0" u="none" strike="noStrike" kern="0" cap="none" spc="-15" normalizeH="0" baseline="0" noProof="0" dirty="0">
                <a:ln>
                  <a:noFill/>
                </a:ln>
                <a:solidFill>
                  <a:srgbClr val="252525"/>
                </a:solidFill>
                <a:effectLst/>
                <a:uLnTx/>
                <a:uFillTx/>
                <a:latin typeface="Arial"/>
                <a:ea typeface="+mn-ea"/>
                <a:cs typeface="Arial"/>
              </a:rPr>
              <a:t> </a:t>
            </a:r>
            <a:r>
              <a:rPr kumimoji="0" sz="1600" b="0" i="0" u="none" strike="noStrike" kern="0" cap="none" spc="0" normalizeH="0" baseline="0" noProof="0" dirty="0">
                <a:ln>
                  <a:noFill/>
                </a:ln>
                <a:solidFill>
                  <a:srgbClr val="252525"/>
                </a:solidFill>
                <a:effectLst/>
                <a:uLnTx/>
                <a:uFillTx/>
                <a:latin typeface="Arial"/>
                <a:ea typeface="+mn-ea"/>
                <a:cs typeface="Arial"/>
              </a:rPr>
              <a:t>WEST</a:t>
            </a:r>
            <a:r>
              <a:rPr kumimoji="0" sz="1600" b="0" i="0" u="none" strike="noStrike" kern="0" cap="none" spc="-55" normalizeH="0" baseline="0" noProof="0" dirty="0">
                <a:ln>
                  <a:noFill/>
                </a:ln>
                <a:solidFill>
                  <a:srgbClr val="252525"/>
                </a:solidFill>
                <a:effectLst/>
                <a:uLnTx/>
                <a:uFillTx/>
                <a:latin typeface="Arial"/>
                <a:ea typeface="+mn-ea"/>
                <a:cs typeface="Arial"/>
              </a:rPr>
              <a:t> </a:t>
            </a:r>
            <a:r>
              <a:rPr kumimoji="0" sz="1600" b="0" i="0" u="none" strike="noStrike" kern="0" cap="none" spc="-20" normalizeH="0" baseline="0" noProof="0" dirty="0">
                <a:ln>
                  <a:noFill/>
                </a:ln>
                <a:solidFill>
                  <a:srgbClr val="252525"/>
                </a:solidFill>
                <a:effectLst/>
                <a:uLnTx/>
                <a:uFillTx/>
                <a:latin typeface="Arial"/>
                <a:ea typeface="+mn-ea"/>
                <a:cs typeface="Arial"/>
              </a:rPr>
              <a:t>team</a:t>
            </a:r>
            <a:endParaRPr kumimoji="0" sz="1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p:cNvSpPr txBox="1"/>
          <p:nvPr/>
        </p:nvSpPr>
        <p:spPr>
          <a:xfrm>
            <a:off x="668324" y="5508447"/>
            <a:ext cx="5926455" cy="812165"/>
          </a:xfrm>
          <a:prstGeom prst="rect">
            <a:avLst/>
          </a:prstGeom>
        </p:spPr>
        <p:txBody>
          <a:bodyPr vert="horz" wrap="square" lIns="0" tIns="13335" rIns="0" bIns="0" rtlCol="0">
            <a:spAutoFit/>
          </a:bodyPr>
          <a:lstStyle/>
          <a:p>
            <a:pPr marL="63500" marR="0" lvl="0" indent="0" algn="l" defTabSz="914400" rtl="0" eaLnBrk="1" fontAlgn="auto" latinLnBrk="0" hangingPunct="1">
              <a:lnSpc>
                <a:spcPct val="100000"/>
              </a:lnSpc>
              <a:spcBef>
                <a:spcPts val="105"/>
              </a:spcBef>
              <a:spcAft>
                <a:spcPts val="0"/>
              </a:spcAft>
              <a:buClrTx/>
              <a:buSzTx/>
              <a:buFontTx/>
              <a:buNone/>
              <a:tabLst/>
              <a:defRPr/>
            </a:pPr>
            <a:r>
              <a:rPr kumimoji="0" sz="1050" b="0" i="0" u="none" strike="noStrike" kern="0" cap="none" spc="0" normalizeH="0" baseline="23809" noProof="0" dirty="0">
                <a:ln>
                  <a:noFill/>
                </a:ln>
                <a:solidFill>
                  <a:srgbClr val="252525"/>
                </a:solidFill>
                <a:effectLst/>
                <a:uLnTx/>
                <a:uFillTx/>
                <a:latin typeface="Arial"/>
                <a:ea typeface="+mn-ea"/>
                <a:cs typeface="Arial"/>
              </a:rPr>
              <a:t>1</a:t>
            </a:r>
            <a:r>
              <a:rPr kumimoji="0" sz="1050" b="0" i="0" u="none" strike="noStrike" kern="0" cap="none" spc="0" normalizeH="0" baseline="0" noProof="0" dirty="0">
                <a:ln>
                  <a:noFill/>
                </a:ln>
                <a:solidFill>
                  <a:srgbClr val="252525"/>
                </a:solidFill>
                <a:effectLst/>
                <a:uLnTx/>
                <a:uFillTx/>
                <a:latin typeface="Arial"/>
                <a:ea typeface="+mn-ea"/>
                <a:cs typeface="Arial"/>
              </a:rPr>
              <a:t>CEA,</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IRFM, F-13108, </a:t>
            </a:r>
            <a:r>
              <a:rPr kumimoji="0" sz="1050" b="0" i="0" u="none" strike="noStrike" kern="0" cap="none" spc="-10" normalizeH="0" baseline="0" noProof="0" dirty="0">
                <a:ln>
                  <a:noFill/>
                </a:ln>
                <a:solidFill>
                  <a:srgbClr val="252525"/>
                </a:solidFill>
                <a:effectLst/>
                <a:uLnTx/>
                <a:uFillTx/>
                <a:latin typeface="Arial"/>
                <a:ea typeface="+mn-ea"/>
                <a:cs typeface="Arial"/>
              </a:rPr>
              <a:t>Saint-Paul-lez-</a:t>
            </a:r>
            <a:r>
              <a:rPr kumimoji="0" sz="1050" b="0" i="0" u="none" strike="noStrike" kern="0" cap="none" spc="0" normalizeH="0" baseline="0" noProof="0" dirty="0">
                <a:ln>
                  <a:noFill/>
                </a:ln>
                <a:solidFill>
                  <a:srgbClr val="252525"/>
                </a:solidFill>
                <a:effectLst/>
                <a:uLnTx/>
                <a:uFillTx/>
                <a:latin typeface="Arial"/>
                <a:ea typeface="+mn-ea"/>
                <a:cs typeface="Arial"/>
              </a:rPr>
              <a:t>Durance,</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10" normalizeH="0" baseline="0" noProof="0" dirty="0">
                <a:ln>
                  <a:noFill/>
                </a:ln>
                <a:solidFill>
                  <a:srgbClr val="252525"/>
                </a:solidFill>
                <a:effectLst/>
                <a:uLnTx/>
                <a:uFillTx/>
                <a:latin typeface="Arial"/>
                <a:ea typeface="+mn-ea"/>
                <a:cs typeface="Arial"/>
              </a:rPr>
              <a:t>France</a:t>
            </a:r>
            <a:endParaRPr kumimoji="0" sz="1050" b="0" i="0" u="none" strike="noStrike" kern="0" cap="none" spc="0" normalizeH="0" baseline="0" noProof="0">
              <a:ln>
                <a:noFill/>
              </a:ln>
              <a:solidFill>
                <a:sysClr val="windowText" lastClr="000000"/>
              </a:solidFill>
              <a:effectLst/>
              <a:uLnTx/>
              <a:uFillTx/>
              <a:latin typeface="Arial"/>
              <a:ea typeface="+mn-ea"/>
              <a:cs typeface="Arial"/>
            </a:endParaRPr>
          </a:p>
          <a:p>
            <a:pPr marL="63500" marR="0" lvl="0" indent="0" algn="l" defTabSz="914400" rtl="0" eaLnBrk="1" fontAlgn="auto" latinLnBrk="0" hangingPunct="1">
              <a:lnSpc>
                <a:spcPct val="100000"/>
              </a:lnSpc>
              <a:spcBef>
                <a:spcPts val="1205"/>
              </a:spcBef>
              <a:spcAft>
                <a:spcPts val="0"/>
              </a:spcAft>
              <a:buClrTx/>
              <a:buSzTx/>
              <a:buFontTx/>
              <a:buNone/>
              <a:tabLst/>
              <a:defRPr/>
            </a:pPr>
            <a:r>
              <a:rPr kumimoji="0" sz="1050" b="0" i="0" u="none" strike="noStrike" kern="0" cap="none" spc="0" normalizeH="0" baseline="23809" noProof="0" dirty="0">
                <a:ln>
                  <a:noFill/>
                </a:ln>
                <a:solidFill>
                  <a:srgbClr val="252525"/>
                </a:solidFill>
                <a:effectLst/>
                <a:uLnTx/>
                <a:uFillTx/>
                <a:latin typeface="Arial"/>
                <a:ea typeface="+mn-ea"/>
                <a:cs typeface="Arial"/>
              </a:rPr>
              <a:t>2</a:t>
            </a:r>
            <a:r>
              <a:rPr kumimoji="0" sz="1050" b="0" i="0" u="none" strike="noStrike" kern="0" cap="none" spc="-7" normalizeH="0" baseline="23809"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CEMHTI/CNRS,</a:t>
            </a:r>
            <a:r>
              <a:rPr kumimoji="0" sz="1050" b="0" i="0" u="none" strike="noStrike" kern="0" cap="none" spc="-5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Université</a:t>
            </a:r>
            <a:r>
              <a:rPr kumimoji="0" sz="1050" b="0" i="0" u="none" strike="noStrike" kern="0" cap="none" spc="-20"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d’Orléans,</a:t>
            </a:r>
            <a:r>
              <a:rPr kumimoji="0" sz="1050" b="0" i="0" u="none" strike="noStrike" kern="0" cap="none" spc="-30"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3A</a:t>
            </a:r>
            <a:r>
              <a:rPr kumimoji="0" sz="1050" b="0" i="0" u="none" strike="noStrike" kern="0" cap="none" spc="-2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rue</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de</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La </a:t>
            </a:r>
            <a:r>
              <a:rPr kumimoji="0" sz="1050" b="0" i="0" u="none" strike="noStrike" kern="0" cap="none" spc="-10" normalizeH="0" baseline="0" noProof="0" dirty="0">
                <a:ln>
                  <a:noFill/>
                </a:ln>
                <a:solidFill>
                  <a:srgbClr val="252525"/>
                </a:solidFill>
                <a:effectLst/>
                <a:uLnTx/>
                <a:uFillTx/>
                <a:latin typeface="Arial"/>
                <a:ea typeface="+mn-ea"/>
                <a:cs typeface="Arial"/>
              </a:rPr>
              <a:t>Férollerie,</a:t>
            </a:r>
            <a:r>
              <a:rPr kumimoji="0" sz="1050" b="0" i="0" u="none" strike="noStrike" kern="0" cap="none" spc="-40"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45071</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Orléans</a:t>
            </a:r>
            <a:r>
              <a:rPr kumimoji="0" sz="1050" b="0" i="0" u="none" strike="noStrike" kern="0" cap="none" spc="-2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CEDEX</a:t>
            </a:r>
            <a:r>
              <a:rPr kumimoji="0" sz="1050" b="0" i="0" u="none" strike="noStrike" kern="0" cap="none" spc="-50"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2,</a:t>
            </a:r>
            <a:r>
              <a:rPr kumimoji="0" sz="1050" b="0" i="0" u="none" strike="noStrike" kern="0" cap="none" spc="-20" normalizeH="0" baseline="0" noProof="0" dirty="0">
                <a:ln>
                  <a:noFill/>
                </a:ln>
                <a:solidFill>
                  <a:srgbClr val="252525"/>
                </a:solidFill>
                <a:effectLst/>
                <a:uLnTx/>
                <a:uFillTx/>
                <a:latin typeface="Arial"/>
                <a:ea typeface="+mn-ea"/>
                <a:cs typeface="Arial"/>
              </a:rPr>
              <a:t> </a:t>
            </a:r>
            <a:r>
              <a:rPr kumimoji="0" sz="1050" b="0" i="0" u="none" strike="noStrike" kern="0" cap="none" spc="-10" normalizeH="0" baseline="0" noProof="0" dirty="0">
                <a:ln>
                  <a:noFill/>
                </a:ln>
                <a:solidFill>
                  <a:srgbClr val="252525"/>
                </a:solidFill>
                <a:effectLst/>
                <a:uLnTx/>
                <a:uFillTx/>
                <a:latin typeface="Arial"/>
                <a:ea typeface="+mn-ea"/>
                <a:cs typeface="Arial"/>
              </a:rPr>
              <a:t>France,</a:t>
            </a:r>
            <a:endParaRPr kumimoji="0" sz="1050" b="0" i="0" u="none" strike="noStrike" kern="0" cap="none" spc="0" normalizeH="0" baseline="0" noProof="0">
              <a:ln>
                <a:noFill/>
              </a:ln>
              <a:solidFill>
                <a:sysClr val="windowText" lastClr="000000"/>
              </a:solidFill>
              <a:effectLst/>
              <a:uLnTx/>
              <a:uFillTx/>
              <a:latin typeface="Arial"/>
              <a:ea typeface="+mn-ea"/>
              <a:cs typeface="Arial"/>
            </a:endParaRPr>
          </a:p>
          <a:p>
            <a:pPr marL="63500" marR="0" lvl="0" indent="0" algn="l" defTabSz="914400" rtl="0" eaLnBrk="1" fontAlgn="auto" latinLnBrk="0" hangingPunct="1">
              <a:lnSpc>
                <a:spcPct val="100000"/>
              </a:lnSpc>
              <a:spcBef>
                <a:spcPts val="1200"/>
              </a:spcBef>
              <a:spcAft>
                <a:spcPts val="0"/>
              </a:spcAft>
              <a:buClrTx/>
              <a:buSzTx/>
              <a:buFontTx/>
              <a:buNone/>
              <a:tabLst/>
              <a:defRPr/>
            </a:pPr>
            <a:r>
              <a:rPr kumimoji="0" sz="1050" b="0" i="0" u="none" strike="noStrike" kern="0" cap="none" spc="0" normalizeH="0" baseline="23809" noProof="0" dirty="0">
                <a:ln>
                  <a:noFill/>
                </a:ln>
                <a:solidFill>
                  <a:srgbClr val="252525"/>
                </a:solidFill>
                <a:effectLst/>
                <a:uLnTx/>
                <a:uFillTx/>
                <a:latin typeface="Arial"/>
                <a:ea typeface="+mn-ea"/>
                <a:cs typeface="Arial"/>
              </a:rPr>
              <a:t>3</a:t>
            </a:r>
            <a:r>
              <a:rPr kumimoji="0" sz="1050" b="0" i="0" u="none" strike="noStrike" kern="0" cap="none" spc="0" normalizeH="0" baseline="0" noProof="0" dirty="0">
                <a:ln>
                  <a:noFill/>
                </a:ln>
                <a:solidFill>
                  <a:srgbClr val="252525"/>
                </a:solidFill>
                <a:effectLst/>
                <a:uLnTx/>
                <a:uFillTx/>
                <a:latin typeface="Arial"/>
                <a:ea typeface="+mn-ea"/>
                <a:cs typeface="Arial"/>
              </a:rPr>
              <a:t>Mines</a:t>
            </a:r>
            <a:r>
              <a:rPr kumimoji="0" sz="1050" b="0" i="0" u="none" strike="noStrike" kern="0" cap="none" spc="5" normalizeH="0" baseline="0" noProof="0" dirty="0">
                <a:ln>
                  <a:noFill/>
                </a:ln>
                <a:solidFill>
                  <a:srgbClr val="252525"/>
                </a:solidFill>
                <a:effectLst/>
                <a:uLnTx/>
                <a:uFillTx/>
                <a:latin typeface="Arial"/>
                <a:ea typeface="+mn-ea"/>
                <a:cs typeface="Arial"/>
              </a:rPr>
              <a:t> </a:t>
            </a:r>
            <a:r>
              <a:rPr kumimoji="0" sz="1050" b="0" i="0" u="none" strike="noStrike" kern="0" cap="none" spc="-10" normalizeH="0" baseline="0" noProof="0" dirty="0">
                <a:ln>
                  <a:noFill/>
                </a:ln>
                <a:solidFill>
                  <a:srgbClr val="252525"/>
                </a:solidFill>
                <a:effectLst/>
                <a:uLnTx/>
                <a:uFillTx/>
                <a:latin typeface="Arial"/>
                <a:ea typeface="+mn-ea"/>
                <a:cs typeface="Arial"/>
              </a:rPr>
              <a:t>Saint-Etienne,</a:t>
            </a:r>
            <a:r>
              <a:rPr kumimoji="0" sz="1050" b="0" i="0" u="none" strike="noStrike" kern="0" cap="none" spc="-30"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CNRS,</a:t>
            </a:r>
            <a:r>
              <a:rPr kumimoji="0" sz="1050" b="0" i="0" u="none" strike="noStrike" kern="0" cap="none" spc="-2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UMR</a:t>
            </a:r>
            <a:r>
              <a:rPr kumimoji="0" sz="1050" b="0" i="0" u="none" strike="noStrike" kern="0" cap="none" spc="-2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5307 LGF,</a:t>
            </a:r>
            <a:r>
              <a:rPr kumimoji="0" sz="1050" b="0" i="0" u="none" strike="noStrike" kern="0" cap="none" spc="-10"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Centre</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SMS,</a:t>
            </a:r>
            <a:r>
              <a:rPr kumimoji="0" sz="1050" b="0" i="0" u="none" strike="noStrike" kern="0" cap="none" spc="-15" normalizeH="0" baseline="0" noProof="0" dirty="0">
                <a:ln>
                  <a:noFill/>
                </a:ln>
                <a:solidFill>
                  <a:srgbClr val="252525"/>
                </a:solidFill>
                <a:effectLst/>
                <a:uLnTx/>
                <a:uFillTx/>
                <a:latin typeface="Arial"/>
                <a:ea typeface="+mn-ea"/>
                <a:cs typeface="Arial"/>
              </a:rPr>
              <a:t> </a:t>
            </a:r>
            <a:r>
              <a:rPr kumimoji="0" sz="1050" b="0" i="0" u="none" strike="noStrike" kern="0" cap="none" spc="-10" normalizeH="0" baseline="0" noProof="0" dirty="0">
                <a:ln>
                  <a:noFill/>
                </a:ln>
                <a:solidFill>
                  <a:srgbClr val="252525"/>
                </a:solidFill>
                <a:effectLst/>
                <a:uLnTx/>
                <a:uFillTx/>
                <a:latin typeface="Arial"/>
                <a:ea typeface="+mn-ea"/>
                <a:cs typeface="Arial"/>
              </a:rPr>
              <a:t>Saint-Etienne</a:t>
            </a:r>
            <a:r>
              <a:rPr kumimoji="0" sz="1050" b="0" i="0" u="none" strike="noStrike" kern="0" cap="none" spc="-2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F</a:t>
            </a:r>
            <a:r>
              <a:rPr kumimoji="0" sz="1050" b="0" i="0" u="none" strike="noStrike" kern="0" cap="none" spc="-5" normalizeH="0" baseline="0" noProof="0" dirty="0">
                <a:ln>
                  <a:noFill/>
                </a:ln>
                <a:solidFill>
                  <a:srgbClr val="252525"/>
                </a:solidFill>
                <a:effectLst/>
                <a:uLnTx/>
                <a:uFillTx/>
                <a:latin typeface="Arial"/>
                <a:ea typeface="+mn-ea"/>
                <a:cs typeface="Arial"/>
              </a:rPr>
              <a:t> </a:t>
            </a:r>
            <a:r>
              <a:rPr kumimoji="0" sz="1050" b="0" i="0" u="none" strike="noStrike" kern="0" cap="none" spc="0" normalizeH="0" baseline="0" noProof="0" dirty="0">
                <a:ln>
                  <a:noFill/>
                </a:ln>
                <a:solidFill>
                  <a:srgbClr val="252525"/>
                </a:solidFill>
                <a:effectLst/>
                <a:uLnTx/>
                <a:uFillTx/>
                <a:latin typeface="Arial"/>
                <a:ea typeface="+mn-ea"/>
                <a:cs typeface="Arial"/>
              </a:rPr>
              <a:t>- 42023,</a:t>
            </a:r>
            <a:r>
              <a:rPr kumimoji="0" sz="1050" b="0" i="0" u="none" strike="noStrike" kern="0" cap="none" spc="-5" normalizeH="0" baseline="0" noProof="0" dirty="0">
                <a:ln>
                  <a:noFill/>
                </a:ln>
                <a:solidFill>
                  <a:srgbClr val="252525"/>
                </a:solidFill>
                <a:effectLst/>
                <a:uLnTx/>
                <a:uFillTx/>
                <a:latin typeface="Arial"/>
                <a:ea typeface="+mn-ea"/>
                <a:cs typeface="Arial"/>
              </a:rPr>
              <a:t> </a:t>
            </a:r>
            <a:r>
              <a:rPr kumimoji="0" sz="1050" b="0" i="0" u="none" strike="noStrike" kern="0" cap="none" spc="-10" normalizeH="0" baseline="0" noProof="0" dirty="0">
                <a:ln>
                  <a:noFill/>
                </a:ln>
                <a:solidFill>
                  <a:srgbClr val="252525"/>
                </a:solidFill>
                <a:effectLst/>
                <a:uLnTx/>
                <a:uFillTx/>
                <a:latin typeface="Arial"/>
                <a:ea typeface="+mn-ea"/>
                <a:cs typeface="Arial"/>
              </a:rPr>
              <a:t>France</a:t>
            </a:r>
            <a:endParaRPr kumimoji="0" sz="105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9" name="object 9"/>
          <p:cNvGrpSpPr/>
          <p:nvPr/>
        </p:nvGrpSpPr>
        <p:grpSpPr>
          <a:xfrm>
            <a:off x="2569464" y="710183"/>
            <a:ext cx="3369945" cy="1963420"/>
            <a:chOff x="2569464" y="710183"/>
            <a:chExt cx="3369945" cy="1963420"/>
          </a:xfrm>
        </p:grpSpPr>
        <p:pic>
          <p:nvPicPr>
            <p:cNvPr id="10" name="object 10"/>
            <p:cNvPicPr/>
            <p:nvPr/>
          </p:nvPicPr>
          <p:blipFill>
            <a:blip r:embed="rId3" cstate="print"/>
            <a:stretch>
              <a:fillRect/>
            </a:stretch>
          </p:blipFill>
          <p:spPr>
            <a:xfrm>
              <a:off x="2677668" y="710183"/>
              <a:ext cx="3211068" cy="829056"/>
            </a:xfrm>
            <a:prstGeom prst="rect">
              <a:avLst/>
            </a:prstGeom>
          </p:spPr>
        </p:pic>
        <p:pic>
          <p:nvPicPr>
            <p:cNvPr id="11" name="object 11" descr="Label DD&amp;RS - Etablissements labellisés - Ecole des Mines de Saint-Etienne"/>
            <p:cNvPicPr/>
            <p:nvPr/>
          </p:nvPicPr>
          <p:blipFill>
            <a:blip r:embed="rId4" cstate="print"/>
            <a:stretch>
              <a:fillRect/>
            </a:stretch>
          </p:blipFill>
          <p:spPr>
            <a:xfrm>
              <a:off x="2569464" y="1520951"/>
              <a:ext cx="1152143" cy="1152144"/>
            </a:xfrm>
            <a:prstGeom prst="rect">
              <a:avLst/>
            </a:prstGeom>
          </p:spPr>
        </p:pic>
        <p:pic>
          <p:nvPicPr>
            <p:cNvPr id="12" name="object 12" descr="CEMHTI Orléans"/>
            <p:cNvPicPr/>
            <p:nvPr/>
          </p:nvPicPr>
          <p:blipFill>
            <a:blip r:embed="rId5" cstate="print"/>
            <a:stretch>
              <a:fillRect/>
            </a:stretch>
          </p:blipFill>
          <p:spPr>
            <a:xfrm>
              <a:off x="3671316" y="1702308"/>
              <a:ext cx="2267712" cy="742188"/>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C04294A8-E380-5062-7954-B2F208CB51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QSPA team|  SPA Final update | 07 November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Номер слайда 4">
            <a:extLst>
              <a:ext uri="{FF2B5EF4-FFF2-40B4-BE49-F238E27FC236}">
                <a16:creationId xmlns:a16="http://schemas.microsoft.com/office/drawing/2014/main" id="{FEFF554F-DBE0-44BA-7AD1-A4C4038941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Рисунок 6">
            <a:extLst>
              <a:ext uri="{FF2B5EF4-FFF2-40B4-BE49-F238E27FC236}">
                <a16:creationId xmlns:a16="http://schemas.microsoft.com/office/drawing/2014/main" id="{AE030C36-8858-C61E-3896-5E8DC25AC8F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72000" y="3819600"/>
            <a:ext cx="3492000" cy="2619000"/>
          </a:xfrm>
          <a:prstGeom prst="rect">
            <a:avLst/>
          </a:prstGeom>
        </p:spPr>
      </p:pic>
      <p:pic>
        <p:nvPicPr>
          <p:cNvPr id="9" name="Рисунок 8">
            <a:extLst>
              <a:ext uri="{FF2B5EF4-FFF2-40B4-BE49-F238E27FC236}">
                <a16:creationId xmlns:a16="http://schemas.microsoft.com/office/drawing/2014/main" id="{C96D722B-52C0-F01F-DB39-3392ABA10CB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8800" y="3820977"/>
            <a:ext cx="3492000" cy="2619000"/>
          </a:xfrm>
          <a:prstGeom prst="rect">
            <a:avLst/>
          </a:prstGeom>
        </p:spPr>
      </p:pic>
      <p:pic>
        <p:nvPicPr>
          <p:cNvPr id="11" name="Рисунок 10">
            <a:extLst>
              <a:ext uri="{FF2B5EF4-FFF2-40B4-BE49-F238E27FC236}">
                <a16:creationId xmlns:a16="http://schemas.microsoft.com/office/drawing/2014/main" id="{85FCE13D-2A7C-F848-9E71-6D1D3598A4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1141200"/>
            <a:ext cx="3492000" cy="2619000"/>
          </a:xfrm>
          <a:prstGeom prst="rect">
            <a:avLst/>
          </a:prstGeom>
        </p:spPr>
      </p:pic>
      <p:pic>
        <p:nvPicPr>
          <p:cNvPr id="13" name="Рисунок 12">
            <a:extLst>
              <a:ext uri="{FF2B5EF4-FFF2-40B4-BE49-F238E27FC236}">
                <a16:creationId xmlns:a16="http://schemas.microsoft.com/office/drawing/2014/main" id="{14D84AF4-9E86-DAA4-6BB4-A486353F21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8813" y="1141200"/>
            <a:ext cx="3492000" cy="2619000"/>
          </a:xfrm>
          <a:prstGeom prst="rect">
            <a:avLst/>
          </a:prstGeom>
        </p:spPr>
      </p:pic>
      <p:sp>
        <p:nvSpPr>
          <p:cNvPr id="10" name="TextBox 9">
            <a:extLst>
              <a:ext uri="{FF2B5EF4-FFF2-40B4-BE49-F238E27FC236}">
                <a16:creationId xmlns:a16="http://schemas.microsoft.com/office/drawing/2014/main" id="{172648DB-282C-3CC3-F30A-DC389BB0E092}"/>
              </a:ext>
            </a:extLst>
          </p:cNvPr>
          <p:cNvSpPr txBox="1"/>
          <p:nvPr/>
        </p:nvSpPr>
        <p:spPr>
          <a:xfrm>
            <a:off x="2449059" y="675201"/>
            <a:ext cx="7293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ATM W under QSPA load above the W melting threshold</a:t>
            </a:r>
            <a:endParaRPr kumimoji="0" lang="ru-UA"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739B8BA-A342-A4B2-0AAF-32BE36E7A719}"/>
              </a:ext>
            </a:extLst>
          </p:cNvPr>
          <p:cNvSpPr txBox="1"/>
          <p:nvPr/>
        </p:nvSpPr>
        <p:spPr>
          <a:xfrm>
            <a:off x="8485186" y="1125538"/>
            <a:ext cx="3564574" cy="50167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After QSPA exposure: T=RT, 10 pulses, </a:t>
            </a:r>
            <a:r>
              <a:rPr kumimoji="0" lang="en-US" sz="2000" b="0" i="0" u="none" strike="noStrike" kern="100" cap="none" spc="0" normalizeH="0" baseline="0" noProof="0" dirty="0">
                <a:ln>
                  <a:noFill/>
                </a:ln>
                <a:solidFill>
                  <a:prstClr val="black"/>
                </a:solidFill>
                <a:effectLst/>
                <a:uLnTx/>
                <a:uFillTx/>
                <a:latin typeface="Calibri"/>
                <a:ea typeface="+mn-ea"/>
                <a:cs typeface="Arial" panose="020B0604020202020204" pitchFamily="34" charset="0"/>
              </a:rPr>
              <a:t>s</a:t>
            </a:r>
            <a:r>
              <a:rPr kumimoji="0" lang="en-US" sz="2000" b="0" i="0" u="none" strike="noStrike" kern="100" cap="none" spc="0" normalizeH="0" baseline="0" noProof="0" dirty="0">
                <a:ln>
                  <a:noFill/>
                </a:ln>
                <a:solidFill>
                  <a:prstClr val="black"/>
                </a:solidFill>
                <a:effectLst/>
                <a:uLnTx/>
                <a:uFillTx/>
                <a:latin typeface="Calibri"/>
                <a:ea typeface="Calibri" panose="020F0502020204030204" pitchFamily="34" charset="0"/>
                <a:cs typeface="+mn-cs"/>
              </a:rPr>
              <a:t>urface heat load of 0.</a:t>
            </a:r>
            <a:r>
              <a:rPr kumimoji="0" lang="uk-UA" sz="2000" b="0" i="0" u="none" strike="noStrike" kern="100" cap="none" spc="0" normalizeH="0" baseline="0" noProof="0" dirty="0">
                <a:ln>
                  <a:noFill/>
                </a:ln>
                <a:solidFill>
                  <a:prstClr val="black"/>
                </a:solidFill>
                <a:effectLst/>
                <a:uLnTx/>
                <a:uFillTx/>
                <a:latin typeface="Calibri"/>
                <a:ea typeface="Calibri" panose="020F0502020204030204" pitchFamily="34" charset="0"/>
                <a:cs typeface="+mn-cs"/>
              </a:rPr>
              <a:t>9</a:t>
            </a:r>
            <a:r>
              <a:rPr kumimoji="0" lang="en-US" sz="2000" b="0" i="0" u="none" strike="noStrike" kern="100" cap="none" spc="0" normalizeH="0" baseline="0" noProof="0" dirty="0">
                <a:ln>
                  <a:noFill/>
                </a:ln>
                <a:solidFill>
                  <a:prstClr val="black"/>
                </a:solidFill>
                <a:effectLst/>
                <a:uLnTx/>
                <a:uFillTx/>
                <a:latin typeface="Calibri"/>
                <a:ea typeface="Calibri" panose="020F0502020204030204" pitchFamily="34" charset="0"/>
                <a:cs typeface="+mn-cs"/>
              </a:rPr>
              <a:t> MJ/m</a:t>
            </a:r>
            <a:r>
              <a:rPr kumimoji="0" lang="en-US" sz="2000" b="0" i="0" u="none" strike="noStrike" kern="100" cap="none" spc="0" normalizeH="0" baseline="30000" noProof="0" dirty="0">
                <a:ln>
                  <a:noFill/>
                </a:ln>
                <a:solidFill>
                  <a:prstClr val="black"/>
                </a:solidFill>
                <a:effectLst/>
                <a:uLnTx/>
                <a:uFillTx/>
                <a:latin typeface="Calibri"/>
                <a:ea typeface="Calibri" panose="020F0502020204030204" pitchFamily="34" charset="0"/>
                <a:cs typeface="+mn-cs"/>
              </a:rPr>
              <a:t>2</a:t>
            </a:r>
            <a:r>
              <a:rPr kumimoji="0" lang="en-US" sz="2000" b="0" i="0" u="none" strike="noStrike" kern="100" cap="none" spc="0" normalizeH="0" baseline="0" noProof="0" dirty="0">
                <a:ln>
                  <a:noFill/>
                </a:ln>
                <a:solidFill>
                  <a:prstClr val="black"/>
                </a:solidFill>
                <a:effectLst/>
                <a:uLnTx/>
                <a:uFillTx/>
                <a:latin typeface="Calibri"/>
                <a:ea typeface="Calibri" panose="020F0502020204030204" pitchFamily="34" charset="0"/>
                <a:cs typeface="+mn-cs"/>
              </a:rPr>
              <a:t> and a duration of 0.25 </a:t>
            </a:r>
            <a:r>
              <a:rPr kumimoji="0" lang="en-US" sz="2000" b="0" i="0" u="none" strike="noStrike" kern="100" cap="none" spc="0" normalizeH="0" baseline="0" noProof="0" dirty="0" err="1">
                <a:ln>
                  <a:noFill/>
                </a:ln>
                <a:solidFill>
                  <a:prstClr val="black"/>
                </a:solidFill>
                <a:effectLst/>
                <a:uLnTx/>
                <a:uFillTx/>
                <a:latin typeface="Calibri"/>
                <a:ea typeface="Calibri" panose="020F0502020204030204" pitchFamily="34" charset="0"/>
                <a:cs typeface="+mn-cs"/>
              </a:rPr>
              <a:t>ms.</a:t>
            </a:r>
            <a:endParaRPr kumimoji="0" lang="en-US" sz="2000" b="0" i="0" u="none" strike="noStrike" kern="100" cap="none" spc="0" normalizeH="0" baseline="0" noProof="0" dirty="0">
              <a:ln>
                <a:noFill/>
              </a:ln>
              <a:solidFill>
                <a:prstClr val="black"/>
              </a:solidFill>
              <a:effectLst/>
              <a:uLnTx/>
              <a:uFillTx/>
              <a:latin typeface="Calibri"/>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5" normalizeH="0" baseline="0" noProof="0" dirty="0">
                <a:ln>
                  <a:noFill/>
                </a:ln>
                <a:solidFill>
                  <a:prstClr val="black"/>
                </a:solidFill>
                <a:effectLst/>
                <a:uLnTx/>
                <a:uFillTx/>
                <a:latin typeface="Calibri"/>
                <a:ea typeface="+mn-ea"/>
                <a:cs typeface="Arial" panose="020B0604020202020204" pitchFamily="34" charset="0"/>
              </a:rPr>
              <a:t>Re-solidified layer are observed on affected surface</a:t>
            </a: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Network of large cracks (cell sizes up to 0.5 mm)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Intergranular network of cracks with cell size up to 0.05 mm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Cracks width up to 1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Symbol" panose="05050102010706020507" pitchFamily="18" charset="2"/>
              </a:rPr>
              <a:t>m.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5" normalizeH="0" baseline="0" noProof="0" dirty="0">
                <a:ln>
                  <a:noFill/>
                </a:ln>
                <a:solidFill>
                  <a:prstClr val="black"/>
                </a:solidFill>
                <a:effectLst/>
                <a:uLnTx/>
                <a:uFillTx/>
                <a:latin typeface="Calibri"/>
                <a:ea typeface="+mn-ea"/>
                <a:cs typeface="Arial" panose="020B0604020202020204" pitchFamily="34" charset="0"/>
              </a:rPr>
              <a:t>Fine cellular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structure in re-solidified layer along the crack edges?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 name="Заголовок 1">
            <a:extLst>
              <a:ext uri="{FF2B5EF4-FFF2-40B4-BE49-F238E27FC236}">
                <a16:creationId xmlns:a16="http://schemas.microsoft.com/office/drawing/2014/main" id="{62F4D05B-1224-9F7D-A58F-11EB8B7DDB6A}"/>
              </a:ext>
            </a:extLst>
          </p:cNvPr>
          <p:cNvSpPr txBox="1">
            <a:spLocks/>
          </p:cNvSpPr>
          <p:nvPr/>
        </p:nvSpPr>
        <p:spPr>
          <a:xfrm>
            <a:off x="871672" y="243315"/>
            <a:ext cx="9451776" cy="4572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0" marR="0" lvl="0" indent="0" algn="l" defTabSz="685800" rtl="0" eaLnBrk="1" fontAlgn="auto" latinLnBrk="0" hangingPunct="1">
              <a:lnSpc>
                <a:spcPts val="2400"/>
              </a:lnSpc>
              <a:spcBef>
                <a:spcPct val="0"/>
              </a:spcBef>
              <a:spcAft>
                <a:spcPts val="0"/>
              </a:spcAft>
              <a:buClrTx/>
              <a:buSzTx/>
              <a:buFontTx/>
              <a:buNone/>
              <a:tabLst/>
              <a:defRPr/>
            </a:pPr>
            <a:r>
              <a:rPr kumimoji="0" lang="de-AT" sz="28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PWIE-SP A.A4.T-T004-D004: </a:t>
            </a:r>
            <a:r>
              <a:rPr kumimoji="0" lang="en-GB" sz="2800" b="1" i="0" u="none" strike="noStrike" kern="1200" cap="none" spc="0" normalizeH="0" baseline="0" noProof="0" dirty="0">
                <a:ln>
                  <a:noFill/>
                </a:ln>
                <a:solidFill>
                  <a:srgbClr val="1F497D"/>
                </a:solidFill>
                <a:effectLst/>
                <a:uLnTx/>
                <a:uFillTx/>
                <a:latin typeface="Calibri"/>
                <a:ea typeface="Calibri" panose="020F0502020204030204" pitchFamily="34" charset="0"/>
                <a:cs typeface="Arial" panose="020B0604020202020204" pitchFamily="34" charset="0"/>
              </a:rPr>
              <a:t>Analysis of re-melted W layers</a:t>
            </a:r>
            <a:endParaRPr kumimoji="0" lang="de-DE" sz="2800" b="1" i="0" u="none" strike="noStrike" kern="1200" cap="none" spc="0" normalizeH="0" baseline="0" noProof="0" dirty="0">
              <a:ln>
                <a:noFill/>
              </a:ln>
              <a:solidFill>
                <a:srgbClr val="1F497D"/>
              </a:solidFill>
              <a:effectLst/>
              <a:uLnTx/>
              <a:uFillTx/>
              <a:latin typeface="Calibri"/>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56805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42092" y="181619"/>
            <a:ext cx="11424148" cy="5474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Modelling of brittle material fragmentation</a:t>
            </a:r>
            <a:endParaRPr kumimoji="0" lang="sv-SE"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11" name="Title 1"/>
          <p:cNvSpPr txBox="1">
            <a:spLocks/>
          </p:cNvSpPr>
          <p:nvPr/>
        </p:nvSpPr>
        <p:spPr>
          <a:xfrm>
            <a:off x="383935" y="455341"/>
            <a:ext cx="11539070" cy="5866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a:ln>
                <a:noFill/>
              </a:ln>
              <a:solidFill>
                <a:srgbClr val="0070C0"/>
              </a:solidFill>
              <a:effectLst/>
              <a:uLnTx/>
              <a:uFillTx/>
              <a:latin typeface="Calibri Light" panose="020F0302020204030204"/>
              <a:ea typeface="+mj-ea"/>
              <a:cs typeface="+mj-cs"/>
              <a:sym typeface="Wingdings" panose="05000000000000000000" pitchFamily="2" charset="2"/>
            </a:endParaRPr>
          </a:p>
        </p:txBody>
      </p:sp>
      <p:sp>
        <p:nvSpPr>
          <p:cNvPr id="12" name="TextBox 4"/>
          <p:cNvSpPr txBox="1">
            <a:spLocks noChangeArrowheads="1"/>
          </p:cNvSpPr>
          <p:nvPr/>
        </p:nvSpPr>
        <p:spPr bwMode="auto">
          <a:xfrm>
            <a:off x="125431" y="789716"/>
            <a:ext cx="646087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Linear</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thermo-elastic</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response</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successfully</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modelled</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to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predict</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onset</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of</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failure</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DIII-D experiment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with</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graphite</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Workflow: KORC + Geant4 + COMSOL.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S. Ratynskaia </a:t>
            </a:r>
            <a:r>
              <a:rPr kumimoji="0" lang="en-GB" sz="2000" b="0"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et al</a:t>
            </a:r>
            <a:r>
              <a:rPr kumimoji="0" lang="en-GB"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it-IT" sz="2000" b="0"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Nucl. Fusion Letter</a:t>
            </a:r>
            <a:r>
              <a:rPr kumimoji="0" lang="it-IT"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kumimoji="0" lang="it-IT" sz="20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65 </a:t>
            </a:r>
            <a:r>
              <a:rPr kumimoji="0" lang="it-IT" sz="20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(2025) </a:t>
            </a:r>
            <a:endParaRPr kumimoji="0" lang="sv-SE"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Now</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developing</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full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nonlinear</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response</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model</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capable</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of</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predicting</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also</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release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of</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debris</a:t>
            </a:r>
            <a:r>
              <a:rPr kumimoji="0" lang="sv-SE"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Work-flow</a:t>
            </a: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Geant4 + LS-DYNA.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LS-DYNA simulations </a:t>
            </a:r>
            <a:r>
              <a:rPr kumimoji="0" lang="sv-SE" sz="20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are</a:t>
            </a: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sv-SE" sz="20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based</a:t>
            </a:r>
            <a:r>
              <a:rPr kumimoji="0" lang="sv-SE"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sv-S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FEM + SPH  approach</a:t>
            </a: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(SPH: </a:t>
            </a:r>
            <a:r>
              <a:rPr kumimoji="0" lang="sv-SE" sz="18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Smoothed</a:t>
            </a:r>
            <a:r>
              <a:rPr kumimoji="0" lang="sv-SE"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sv-SE" sz="18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Particle</a:t>
            </a:r>
            <a:r>
              <a:rPr kumimoji="0" lang="sv-SE"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sv-SE" sz="1800"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Hydrodynamics</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p:txBody>
      </p:sp>
      <p:sp>
        <p:nvSpPr>
          <p:cNvPr id="4" name="TextBox 3"/>
          <p:cNvSpPr txBox="1"/>
          <p:nvPr/>
        </p:nvSpPr>
        <p:spPr>
          <a:xfrm>
            <a:off x="6395740" y="3660998"/>
            <a:ext cx="5270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MC (Geant4) + FEM / SPH (LS-DYNA)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work-flow</a:t>
            </a: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calculations</a:t>
            </a: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of</a:t>
            </a: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the DIII-D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ATJ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graphite</a:t>
            </a: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sample</a:t>
            </a: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response</a:t>
            </a:r>
            <a:r>
              <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to </a:t>
            </a:r>
            <a:r>
              <a:rPr kumimoji="0" lang="sv-SE"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REs</a:t>
            </a:r>
            <a:endParaRPr kumimoji="0" lang="sv-S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0514" y="4737313"/>
            <a:ext cx="3942252" cy="20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text&#10;&#10;Description automatically generated"/>
          <p:cNvPicPr/>
          <p:nvPr/>
        </p:nvPicPr>
        <p:blipFill rotWithShape="1">
          <a:blip r:embed="rId3">
            <a:extLst>
              <a:ext uri="{28A0092B-C50C-407E-A947-70E740481C1C}">
                <a14:useLocalDpi xmlns:a14="http://schemas.microsoft.com/office/drawing/2010/main" val="0"/>
              </a:ext>
            </a:extLst>
          </a:blip>
          <a:srcRect l="54048" t="74012" r="1681" b="1370"/>
          <a:stretch/>
        </p:blipFill>
        <p:spPr bwMode="auto">
          <a:xfrm>
            <a:off x="9605974" y="4737313"/>
            <a:ext cx="2397722" cy="1990128"/>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9709022" y="4792240"/>
            <a:ext cx="21916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DIII-D experiment</a:t>
            </a:r>
          </a:p>
        </p:txBody>
      </p:sp>
      <p:sp>
        <p:nvSpPr>
          <p:cNvPr id="15" name="TextBox 14"/>
          <p:cNvSpPr txBox="1"/>
          <p:nvPr/>
        </p:nvSpPr>
        <p:spPr>
          <a:xfrm>
            <a:off x="9566153" y="5581726"/>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debris</a:t>
            </a:r>
            <a:endParaRPr kumimoji="0" lang="sv-SE"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10718914" y="6046080"/>
            <a:ext cx="11817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graphite</a:t>
            </a:r>
            <a:r>
              <a:rPr kumimoji="0" lang="sv-SE"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sample</a:t>
            </a:r>
            <a:endParaRPr kumimoji="0" lang="sv-SE"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6298625" y="6121593"/>
            <a:ext cx="21916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DIII-D experiment</a:t>
            </a:r>
          </a:p>
        </p:txBody>
      </p:sp>
      <p:grpSp>
        <p:nvGrpSpPr>
          <p:cNvPr id="17" name="Group 16"/>
          <p:cNvGrpSpPr/>
          <p:nvPr/>
        </p:nvGrpSpPr>
        <p:grpSpPr>
          <a:xfrm>
            <a:off x="7319279" y="729064"/>
            <a:ext cx="4049486" cy="2956736"/>
            <a:chOff x="0" y="1234344"/>
            <a:chExt cx="6626431" cy="4584564"/>
          </a:xfrm>
        </p:grpSpPr>
        <p:grpSp>
          <p:nvGrpSpPr>
            <p:cNvPr id="18" name="Group 17"/>
            <p:cNvGrpSpPr/>
            <p:nvPr/>
          </p:nvGrpSpPr>
          <p:grpSpPr>
            <a:xfrm>
              <a:off x="0" y="1234345"/>
              <a:ext cx="5427024" cy="4584563"/>
              <a:chOff x="350322" y="1341223"/>
              <a:chExt cx="5427024" cy="4584563"/>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1548" r="29811"/>
              <a:stretch/>
            </p:blipFill>
            <p:spPr>
              <a:xfrm>
                <a:off x="350322" y="1341223"/>
                <a:ext cx="5427024" cy="4584563"/>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56159" t="-200" r="29811" b="85047"/>
              <a:stretch/>
            </p:blipFill>
            <p:spPr>
              <a:xfrm>
                <a:off x="350322" y="1341223"/>
                <a:ext cx="1298369" cy="694705"/>
              </a:xfrm>
              <a:prstGeom prst="rect">
                <a:avLst/>
              </a:prstGeom>
            </p:spPr>
          </p:pic>
        </p:gr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87308"/>
            <a:stretch/>
          </p:blipFill>
          <p:spPr>
            <a:xfrm>
              <a:off x="5427024" y="1234344"/>
              <a:ext cx="1199407" cy="4584563"/>
            </a:xfrm>
            <a:prstGeom prst="rect">
              <a:avLst/>
            </a:prstGeom>
          </p:spPr>
        </p:pic>
      </p:gr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t="6331" r="14581"/>
          <a:stretch/>
        </p:blipFill>
        <p:spPr>
          <a:xfrm>
            <a:off x="1029999" y="4648994"/>
            <a:ext cx="3571689" cy="2019078"/>
          </a:xfrm>
          <a:prstGeom prst="rect">
            <a:avLst/>
          </a:prstGeom>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181" t="49062" r="36422" b="23944"/>
          <a:stretch/>
        </p:blipFill>
        <p:spPr>
          <a:xfrm>
            <a:off x="1032826" y="3925666"/>
            <a:ext cx="3568862" cy="793456"/>
          </a:xfrm>
          <a:prstGeom prst="rect">
            <a:avLst/>
          </a:prstGeom>
        </p:spPr>
      </p:pic>
      <p:sp>
        <p:nvSpPr>
          <p:cNvPr id="3" name="TextBox 2"/>
          <p:cNvSpPr txBox="1"/>
          <p:nvPr/>
        </p:nvSpPr>
        <p:spPr>
          <a:xfrm>
            <a:off x="1240972" y="3949500"/>
            <a:ext cx="115454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Blown</a:t>
            </a: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-off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Calibri" panose="020F0502020204030204"/>
                <a:ea typeface="+mn-ea"/>
                <a:cs typeface="+mn-cs"/>
              </a:rPr>
              <a:t>volume</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446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DA533-E9F9-4704-94B3-436E32BA00B1}"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Title 1"/>
          <p:cNvSpPr txBox="1">
            <a:spLocks/>
          </p:cNvSpPr>
          <p:nvPr/>
        </p:nvSpPr>
        <p:spPr>
          <a:xfrm>
            <a:off x="186409" y="208083"/>
            <a:ext cx="11842893" cy="5474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Modelling of brittle failure: BN in WEST</a:t>
            </a:r>
            <a:endParaRPr kumimoji="0" lang="sv-SE" sz="4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11" name="Title 1"/>
          <p:cNvSpPr txBox="1">
            <a:spLocks/>
          </p:cNvSpPr>
          <p:nvPr/>
        </p:nvSpPr>
        <p:spPr>
          <a:xfrm>
            <a:off x="383935" y="455341"/>
            <a:ext cx="11539070" cy="5866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a:ln>
                <a:noFill/>
              </a:ln>
              <a:solidFill>
                <a:srgbClr val="0070C0"/>
              </a:solidFill>
              <a:effectLst/>
              <a:uLnTx/>
              <a:uFillTx/>
              <a:latin typeface="Calibri Light" panose="020F0302020204030204"/>
              <a:ea typeface="+mj-ea"/>
              <a:cs typeface="+mj-cs"/>
              <a:sym typeface="Wingdings" panose="05000000000000000000" pitchFamily="2" charset="2"/>
            </a:endParaRPr>
          </a:p>
        </p:txBody>
      </p:sp>
      <p:sp>
        <p:nvSpPr>
          <p:cNvPr id="13" name="TextBox 12"/>
          <p:cNvSpPr txBox="1"/>
          <p:nvPr/>
        </p:nvSpPr>
        <p:spPr>
          <a:xfrm>
            <a:off x="202857" y="2157827"/>
            <a:ext cx="5674315"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Modeling of runaway electron induced damage on boron-nitride tiles in WEST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 Rizzi </a:t>
            </a:r>
            <a:r>
              <a:rPr kumimoji="0" lang="en-GB" sz="22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et al</a:t>
            </a:r>
            <a:r>
              <a:rPr kumimoji="0" lang="en-GB" sz="2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submitted to NME 2025</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1800" b="0" i="0" u="none" strike="noStrike" kern="1200" cap="none" spc="0" normalizeH="0" baseline="0" noProof="0" dirty="0">
                <a:ln>
                  <a:noFill/>
                </a:ln>
                <a:solidFill>
                  <a:srgbClr val="0070C0"/>
                </a:solidFill>
                <a:effectLst/>
                <a:uLnTx/>
                <a:uFillTx/>
                <a:latin typeface="Calibri" panose="020F0502020204030204"/>
                <a:ea typeface="+mn-ea"/>
                <a:cs typeface="+mn-cs"/>
              </a:rPr>
              <a:t>arXiv:2509.15821 </a:t>
            </a:r>
            <a:endParaRPr kumimoji="0" lang="en-GB" sz="22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2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29310" y="882440"/>
            <a:ext cx="61534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The </a:t>
            </a:r>
            <a:r>
              <a:rPr kumimoji="0" lang="sv-SE" sz="2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developed</a:t>
            </a: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sv-SE" sz="2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work-flow</a:t>
            </a: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is </a:t>
            </a:r>
            <a:r>
              <a:rPr kumimoji="0" lang="sv-SE" sz="2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successfully</a:t>
            </a: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sv-SE" sz="2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applied</a:t>
            </a: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to BN </a:t>
            </a:r>
            <a:r>
              <a:rPr kumimoji="0" lang="sv-SE" sz="22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tiles</a:t>
            </a: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in WEST (</a:t>
            </a:r>
            <a:r>
              <a:rPr kumimoji="0" lang="sv-SE" sz="2200" b="0" i="0" u="sng"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accidental</a:t>
            </a:r>
            <a:r>
              <a:rPr kumimoji="0" lang="sv-SE" sz="22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sv-SE" sz="2200" b="0" i="0" u="sng"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damage</a:t>
            </a:r>
            <a:r>
              <a:rPr kumimoji="0" lang="sv-SE" sz="2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3" name="Down Arrow 2"/>
          <p:cNvSpPr/>
          <p:nvPr/>
        </p:nvSpPr>
        <p:spPr>
          <a:xfrm>
            <a:off x="2686782" y="1698703"/>
            <a:ext cx="484632" cy="459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10" descr="http://betelgeuse.intra.cea.fr/share/proxy/alfresco/api/node/workspace/SpacesStore/189c48f1-94ca-46e4-b46a-947869e914bc/content/thumbnails/imgpreview?c=force&amp;noCache=1717663957351"/>
          <p:cNvPicPr/>
          <p:nvPr/>
        </p:nvPicPr>
        <p:blipFill rotWithShape="1">
          <a:blip r:embed="rId2">
            <a:extLst>
              <a:ext uri="{BEBA8EAE-BF5A-486C-A8C5-ECC9F3942E4B}">
                <a14:imgProps xmlns:a14="http://schemas.microsoft.com/office/drawing/2010/main">
                  <a14:imgLayer r:embed="rId3">
                    <a14:imgEffect>
                      <a14:brightnessContrast bright="18000" contrast="7000"/>
                    </a14:imgEffect>
                  </a14:imgLayer>
                </a14:imgProps>
              </a:ext>
            </a:extLst>
          </a:blip>
          <a:srcRect l="21835" t="12454" r="40262" b="25843"/>
          <a:stretch/>
        </p:blipFill>
        <p:spPr>
          <a:xfrm>
            <a:off x="8577380" y="773737"/>
            <a:ext cx="1587371" cy="3034146"/>
          </a:xfrm>
          <a:prstGeom prst="rect">
            <a:avLst/>
          </a:prstGeom>
          <a:ln w="0">
            <a:noFill/>
          </a:ln>
        </p:spPr>
      </p:pic>
      <p:pic>
        <p:nvPicPr>
          <p:cNvPr id="9" name="Image 23"/>
          <p:cNvPicPr/>
          <p:nvPr/>
        </p:nvPicPr>
        <p:blipFill rotWithShape="1">
          <a:blip r:embed="rId4"/>
          <a:srcRect r="2631"/>
          <a:stretch/>
        </p:blipFill>
        <p:spPr>
          <a:xfrm rot="5400000">
            <a:off x="9655097" y="1312658"/>
            <a:ext cx="3007449" cy="1962594"/>
          </a:xfrm>
          <a:prstGeom prst="rect">
            <a:avLst/>
          </a:prstGeom>
          <a:ln w="0">
            <a:noFill/>
          </a:ln>
        </p:spPr>
      </p:pic>
      <p:sp>
        <p:nvSpPr>
          <p:cNvPr id="10" name="Connecteur droit avec flèche 6"/>
          <p:cNvSpPr/>
          <p:nvPr/>
        </p:nvSpPr>
        <p:spPr>
          <a:xfrm>
            <a:off x="9519925" y="2075662"/>
            <a:ext cx="1441513" cy="408"/>
          </a:xfrm>
          <a:custGeom>
            <a:avLst/>
            <a:gdLst/>
            <a:ahLst/>
            <a:cxnLst/>
            <a:rect l="l" t="t" r="r" b="b"/>
            <a:pathLst>
              <a:path w="21600" h="21600">
                <a:moveTo>
                  <a:pt x="0" y="0"/>
                </a:moveTo>
                <a:lnTo>
                  <a:pt x="21600" y="21600"/>
                </a:lnTo>
              </a:path>
            </a:pathLst>
          </a:custGeom>
          <a:noFill/>
          <a:ln w="57150">
            <a:solidFill>
              <a:srgbClr val="FF0000"/>
            </a:solidFill>
            <a:tailEnd type="triangle" w="med" len="med"/>
          </a:ln>
        </p:spPr>
        <p:style>
          <a:lnRef idx="1">
            <a:schemeClr val="accent1"/>
          </a:lnRef>
          <a:fillRef idx="0">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ZoneTexte 8"/>
          <p:cNvSpPr/>
          <p:nvPr/>
        </p:nvSpPr>
        <p:spPr>
          <a:xfrm>
            <a:off x="9975452" y="1545414"/>
            <a:ext cx="89296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FF0000"/>
                </a:solidFill>
                <a:effectLst/>
                <a:uLnTx/>
                <a:uFillTx/>
                <a:latin typeface="Calibri"/>
                <a:ea typeface="+mn-ea"/>
                <a:cs typeface="+mn-cs"/>
              </a:rPr>
              <a:t>RE</a:t>
            </a:r>
            <a:endParaRPr kumimoji="0" lang="en-US" sz="2800" b="1" i="0" u="none" strike="noStrike" kern="1200" cap="none" spc="-1" normalizeH="0" baseline="0" noProof="0" dirty="0">
              <a:ln>
                <a:noFill/>
              </a:ln>
              <a:solidFill>
                <a:prstClr val="black"/>
              </a:solidFill>
              <a:effectLst/>
              <a:uLnTx/>
              <a:uFillTx/>
              <a:latin typeface="Arial"/>
              <a:ea typeface="+mn-ea"/>
              <a:cs typeface="+mn-cs"/>
            </a:endParaRPr>
          </a:p>
        </p:txBody>
      </p:sp>
      <p:sp>
        <p:nvSpPr>
          <p:cNvPr id="14" name="Oval 13"/>
          <p:cNvSpPr/>
          <p:nvPr/>
        </p:nvSpPr>
        <p:spPr bwMode="auto">
          <a:xfrm>
            <a:off x="9084876" y="2498842"/>
            <a:ext cx="556675" cy="587705"/>
          </a:xfrm>
          <a:prstGeom prst="ellipse">
            <a:avLst/>
          </a:prstGeom>
          <a:noFill/>
          <a:ln w="38100" cap="flat" cmpd="sng" algn="ctr">
            <a:solidFill>
              <a:srgbClr val="034E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171950" rtl="0" eaLnBrk="1" fontAlgn="base" latinLnBrk="0" hangingPunct="1">
              <a:lnSpc>
                <a:spcPct val="100000"/>
              </a:lnSpc>
              <a:spcBef>
                <a:spcPct val="0"/>
              </a:spcBef>
              <a:spcAft>
                <a:spcPct val="0"/>
              </a:spcAft>
              <a:buClrTx/>
              <a:buSzTx/>
              <a:buFontTx/>
              <a:buNone/>
              <a:tabLst/>
              <a:defRPr/>
            </a:pPr>
            <a:endParaRPr kumimoji="0" lang="en-US" sz="82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5" name="Straight Arrow Connector 14"/>
          <p:cNvCxnSpPr>
            <a:stCxn id="14" idx="4"/>
          </p:cNvCxnSpPr>
          <p:nvPr/>
        </p:nvCxnSpPr>
        <p:spPr bwMode="auto">
          <a:xfrm flipV="1">
            <a:off x="9363214" y="2375007"/>
            <a:ext cx="1598224" cy="711540"/>
          </a:xfrm>
          <a:prstGeom prst="straightConnector1">
            <a:avLst/>
          </a:prstGeom>
          <a:solidFill>
            <a:schemeClr val="accent1"/>
          </a:solidFill>
          <a:ln w="38100" cap="flat" cmpd="sng" algn="ctr">
            <a:solidFill>
              <a:srgbClr val="034EE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14" idx="0"/>
          </p:cNvCxnSpPr>
          <p:nvPr/>
        </p:nvCxnSpPr>
        <p:spPr bwMode="auto">
          <a:xfrm flipV="1">
            <a:off x="9363214" y="2263214"/>
            <a:ext cx="1598224" cy="235628"/>
          </a:xfrm>
          <a:prstGeom prst="straightConnector1">
            <a:avLst/>
          </a:prstGeom>
          <a:solidFill>
            <a:schemeClr val="accent1"/>
          </a:solidFill>
          <a:ln w="38100" cap="flat" cmpd="sng" algn="ctr">
            <a:solidFill>
              <a:srgbClr val="034EE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Image 25"/>
          <p:cNvPicPr/>
          <p:nvPr/>
        </p:nvPicPr>
        <p:blipFill rotWithShape="1">
          <a:blip r:embed="rId5"/>
          <a:srcRect b="1662"/>
          <a:stretch/>
        </p:blipFill>
        <p:spPr>
          <a:xfrm>
            <a:off x="6094287" y="1532918"/>
            <a:ext cx="2663529" cy="2300406"/>
          </a:xfrm>
          <a:prstGeom prst="rect">
            <a:avLst/>
          </a:prstGeom>
          <a:ln w="0">
            <a:noFill/>
          </a:ln>
        </p:spPr>
      </p:pic>
      <p:pic>
        <p:nvPicPr>
          <p:cNvPr id="20" name="Espace réservé du contenu 6"/>
          <p:cNvPicPr/>
          <p:nvPr/>
        </p:nvPicPr>
        <p:blipFill rotWithShape="1">
          <a:blip r:embed="rId6"/>
          <a:srcRect t="2555"/>
          <a:stretch/>
        </p:blipFill>
        <p:spPr>
          <a:xfrm>
            <a:off x="7180256" y="982092"/>
            <a:ext cx="1430344" cy="1584042"/>
          </a:xfrm>
          <a:prstGeom prst="rect">
            <a:avLst/>
          </a:prstGeom>
          <a:ln w="0">
            <a:noFill/>
          </a:ln>
        </p:spPr>
      </p:pic>
      <p:sp>
        <p:nvSpPr>
          <p:cNvPr id="21" name="Ellipse 50"/>
          <p:cNvSpPr/>
          <p:nvPr/>
        </p:nvSpPr>
        <p:spPr>
          <a:xfrm>
            <a:off x="7050893" y="2853201"/>
            <a:ext cx="258725" cy="591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ZoneTexte 2"/>
          <p:cNvSpPr/>
          <p:nvPr/>
        </p:nvSpPr>
        <p:spPr>
          <a:xfrm>
            <a:off x="6607049" y="2683121"/>
            <a:ext cx="573206"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1" normalizeH="0" baseline="0" noProof="0" dirty="0">
                <a:ln>
                  <a:noFill/>
                </a:ln>
                <a:solidFill>
                  <a:srgbClr val="FF0000"/>
                </a:solidFill>
                <a:effectLst/>
                <a:uLnTx/>
                <a:uFillTx/>
                <a:latin typeface="Calibri"/>
                <a:ea typeface="+mn-ea"/>
                <a:cs typeface="+mn-cs"/>
              </a:rPr>
              <a:t>PJ5</a:t>
            </a:r>
            <a:endParaRPr kumimoji="0" lang="en-US" sz="1800" b="0" i="0" u="none" strike="noStrike" kern="1200" cap="none" spc="-1" normalizeH="0" baseline="0" noProof="0" dirty="0">
              <a:ln>
                <a:noFill/>
              </a:ln>
              <a:solidFill>
                <a:prstClr val="black"/>
              </a:solidFill>
              <a:effectLst/>
              <a:uLnTx/>
              <a:uFillTx/>
              <a:latin typeface="Arial"/>
              <a:ea typeface="+mn-ea"/>
              <a:cs typeface="+mn-cs"/>
            </a:endParaRPr>
          </a:p>
        </p:txBody>
      </p:sp>
      <p:grpSp>
        <p:nvGrpSpPr>
          <p:cNvPr id="4" name="Group 3"/>
          <p:cNvGrpSpPr/>
          <p:nvPr/>
        </p:nvGrpSpPr>
        <p:grpSpPr>
          <a:xfrm>
            <a:off x="3758542" y="3914081"/>
            <a:ext cx="8302920" cy="2607293"/>
            <a:chOff x="4500747" y="3819077"/>
            <a:chExt cx="8302920" cy="2607293"/>
          </a:xfrm>
        </p:grpSpPr>
        <p:grpSp>
          <p:nvGrpSpPr>
            <p:cNvPr id="24" name="Group 23"/>
            <p:cNvGrpSpPr/>
            <p:nvPr/>
          </p:nvGrpSpPr>
          <p:grpSpPr>
            <a:xfrm>
              <a:off x="4500747" y="3819077"/>
              <a:ext cx="7879278" cy="2607293"/>
              <a:chOff x="17297" y="2038553"/>
              <a:chExt cx="12427604" cy="4387817"/>
            </a:xfrm>
          </p:grpSpPr>
          <p:grpSp>
            <p:nvGrpSpPr>
              <p:cNvPr id="26" name="Group 25"/>
              <p:cNvGrpSpPr/>
              <p:nvPr/>
            </p:nvGrpSpPr>
            <p:grpSpPr>
              <a:xfrm>
                <a:off x="6305550" y="2592188"/>
                <a:ext cx="5848923" cy="3828244"/>
                <a:chOff x="18994960" y="25776106"/>
                <a:chExt cx="11096657" cy="6749953"/>
              </a:xfrm>
            </p:grpSpPr>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7493" b="13704"/>
                <a:stretch/>
              </p:blipFill>
              <p:spPr>
                <a:xfrm>
                  <a:off x="18994960" y="25776106"/>
                  <a:ext cx="11096655" cy="2720597"/>
                </a:xfrm>
                <a:prstGeom prst="rect">
                  <a:avLst/>
                </a:prstGeom>
              </p:spPr>
            </p:pic>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555" t="29173" b="13148"/>
                <a:stretch/>
              </p:blipFill>
              <p:spPr>
                <a:xfrm>
                  <a:off x="19002490" y="28494916"/>
                  <a:ext cx="11089127" cy="1801296"/>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7561" t="29680" r="1414"/>
                <a:stretch/>
              </p:blipFill>
              <p:spPr>
                <a:xfrm>
                  <a:off x="19021408" y="30295117"/>
                  <a:ext cx="10891102" cy="2230942"/>
                </a:xfrm>
                <a:prstGeom prst="rect">
                  <a:avLst/>
                </a:prstGeom>
              </p:spPr>
            </p:pic>
          </p:grpSp>
          <p:grpSp>
            <p:nvGrpSpPr>
              <p:cNvPr id="27" name="Group 26"/>
              <p:cNvGrpSpPr/>
              <p:nvPr/>
            </p:nvGrpSpPr>
            <p:grpSpPr>
              <a:xfrm>
                <a:off x="17297" y="2598126"/>
                <a:ext cx="6262308" cy="3828244"/>
                <a:chOff x="192827" y="25832405"/>
                <a:chExt cx="12110903" cy="6952899"/>
              </a:xfrm>
            </p:grpSpPr>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t="24693" b="14105"/>
                <a:stretch/>
              </p:blipFill>
              <p:spPr>
                <a:xfrm>
                  <a:off x="206386" y="28496703"/>
                  <a:ext cx="12097344" cy="1963106"/>
                </a:xfrm>
                <a:prstGeom prst="rect">
                  <a:avLst/>
                </a:prstGeom>
              </p:spPr>
            </p:pic>
            <p:pic>
              <p:nvPicPr>
                <p:cNvPr id="36"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t="28004"/>
                <a:stretch/>
              </p:blipFill>
              <p:spPr>
                <a:xfrm>
                  <a:off x="192827" y="30459808"/>
                  <a:ext cx="12110903" cy="2325496"/>
                </a:xfrm>
                <a:prstGeom prst="rect">
                  <a:avLst/>
                </a:prstGeom>
              </p:spPr>
            </p:pic>
            <p:pic>
              <p:nvPicPr>
                <p:cNvPr id="37" name="Picture 36"/>
                <p:cNvPicPr>
                  <a:picLocks noChangeAspect="1"/>
                </p:cNvPicPr>
                <p:nvPr/>
              </p:nvPicPr>
              <p:blipFill rotWithShape="1">
                <a:blip r:embed="rId12" cstate="print">
                  <a:extLst>
                    <a:ext uri="{28A0092B-C50C-407E-A947-70E740481C1C}">
                      <a14:useLocalDpi xmlns:a14="http://schemas.microsoft.com/office/drawing/2010/main" val="0"/>
                    </a:ext>
                  </a:extLst>
                </a:blip>
                <a:srcRect b="12353"/>
                <a:stretch/>
              </p:blipFill>
              <p:spPr>
                <a:xfrm>
                  <a:off x="233405" y="25832405"/>
                  <a:ext cx="11998615" cy="2776435"/>
                </a:xfrm>
                <a:prstGeom prst="rect">
                  <a:avLst/>
                </a:prstGeom>
              </p:spPr>
            </p:pic>
          </p:grpSp>
          <p:sp>
            <p:nvSpPr>
              <p:cNvPr id="28" name="TextBox 27"/>
              <p:cNvSpPr txBox="1"/>
              <p:nvPr/>
            </p:nvSpPr>
            <p:spPr>
              <a:xfrm>
                <a:off x="1666019" y="2038553"/>
                <a:ext cx="3784902" cy="621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err="1">
                    <a:ln>
                      <a:noFill/>
                    </a:ln>
                    <a:solidFill>
                      <a:srgbClr val="00B050"/>
                    </a:solidFill>
                    <a:effectLst/>
                    <a:uLnTx/>
                    <a:uFillTx/>
                    <a:latin typeface="Calibri" panose="020F0502020204030204"/>
                    <a:ea typeface="+mn-ea"/>
                    <a:cs typeface="+mn-cs"/>
                  </a:rPr>
                  <a:t>Matching</a:t>
                </a:r>
                <a:r>
                  <a:rPr kumimoji="0" lang="sv-SE" sz="1800" b="1" i="0" u="none" strike="noStrike" kern="1200" cap="none" spc="0" normalizeH="0" baseline="0" noProof="0" dirty="0">
                    <a:ln>
                      <a:noFill/>
                    </a:ln>
                    <a:solidFill>
                      <a:srgbClr val="00B050"/>
                    </a:solidFill>
                    <a:effectLst/>
                    <a:uLnTx/>
                    <a:uFillTx/>
                    <a:latin typeface="Calibri" panose="020F0502020204030204"/>
                    <a:ea typeface="+mn-ea"/>
                    <a:cs typeface="+mn-cs"/>
                  </a:rPr>
                  <a:t> observations</a:t>
                </a:r>
                <a:endPar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9" name="TextBox 28"/>
                  <p:cNvSpPr txBox="1"/>
                  <p:nvPr/>
                </p:nvSpPr>
                <p:spPr>
                  <a:xfrm>
                    <a:off x="4184171" y="3408642"/>
                    <a:ext cx="1895481" cy="466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00"/>
                        </a:solidFill>
                        <a:effectLst/>
                        <a:uLnTx/>
                        <a:uFillTx/>
                        <a:latin typeface="Calibri" panose="020F0502020204030204"/>
                        <a:ea typeface="+mn-ea"/>
                        <a:cs typeface="+mn-cs"/>
                      </a:rPr>
                      <a:t>20 MeV 0</a:t>
                    </a:r>
                    <a14:m>
                      <m:oMath xmlns:m="http://schemas.openxmlformats.org/officeDocument/2006/math">
                        <m:r>
                          <a:rPr kumimoji="0" lang="sv-SE" sz="1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oMath>
                    </a14:m>
                    <a:r>
                      <a:rPr kumimoji="0" lang="en-US" sz="1200" b="1" i="0" u="none" strike="noStrike" kern="1200" cap="none" spc="0" normalizeH="0" baseline="0" noProof="0" dirty="0">
                        <a:ln>
                          <a:noFill/>
                        </a:ln>
                        <a:solidFill>
                          <a:srgbClr val="FFFF00"/>
                        </a:solidFill>
                        <a:effectLst/>
                        <a:uLnTx/>
                        <a:uFillTx/>
                        <a:latin typeface="Calibri" panose="020F0502020204030204"/>
                        <a:ea typeface="+mn-ea"/>
                        <a:cs typeface="+mn-cs"/>
                      </a:rPr>
                      <a:t> pitch</a:t>
                    </a:r>
                  </a:p>
                </p:txBody>
              </p:sp>
            </mc:Choice>
            <mc:Fallback xmlns="">
              <p:sp>
                <p:nvSpPr>
                  <p:cNvPr id="29" name="TextBox 28"/>
                  <p:cNvSpPr txBox="1">
                    <a:spLocks noRot="1" noChangeAspect="1" noMove="1" noResize="1" noEditPoints="1" noAdjustHandles="1" noChangeArrowheads="1" noChangeShapeType="1" noTextEdit="1"/>
                  </p:cNvSpPr>
                  <p:nvPr/>
                </p:nvSpPr>
                <p:spPr>
                  <a:xfrm>
                    <a:off x="4184171" y="3408642"/>
                    <a:ext cx="1895481" cy="466162"/>
                  </a:xfrm>
                  <a:prstGeom prst="rect">
                    <a:avLst/>
                  </a:prstGeom>
                  <a:blipFill>
                    <a:blip r:embed="rId13"/>
                    <a:stretch>
                      <a:fillRect l="-508"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184171" y="4398827"/>
                    <a:ext cx="1895480" cy="466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00"/>
                        </a:solidFill>
                        <a:effectLst/>
                        <a:uLnTx/>
                        <a:uFillTx/>
                        <a:latin typeface="Calibri" panose="020F0502020204030204"/>
                        <a:ea typeface="+mn-ea"/>
                        <a:cs typeface="+mn-cs"/>
                      </a:rPr>
                      <a:t>2 MeV 25</a:t>
                    </a:r>
                    <a14:m>
                      <m:oMath xmlns:m="http://schemas.openxmlformats.org/officeDocument/2006/math">
                        <m:r>
                          <a:rPr kumimoji="0" lang="sv-SE" sz="1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oMath>
                    </a14:m>
                    <a:r>
                      <a:rPr kumimoji="0" lang="en-US" sz="1200" b="1" i="0" u="none" strike="noStrike" kern="1200" cap="none" spc="0" normalizeH="0" baseline="0" noProof="0" dirty="0">
                        <a:ln>
                          <a:noFill/>
                        </a:ln>
                        <a:solidFill>
                          <a:srgbClr val="FFFF00"/>
                        </a:solidFill>
                        <a:effectLst/>
                        <a:uLnTx/>
                        <a:uFillTx/>
                        <a:latin typeface="Calibri" panose="020F0502020204030204"/>
                        <a:ea typeface="+mn-ea"/>
                        <a:cs typeface="+mn-cs"/>
                      </a:rPr>
                      <a:t> pitch</a:t>
                    </a:r>
                  </a:p>
                </p:txBody>
              </p:sp>
            </mc:Choice>
            <mc:Fallback xmlns="">
              <p:sp>
                <p:nvSpPr>
                  <p:cNvPr id="30" name="TextBox 29"/>
                  <p:cNvSpPr txBox="1">
                    <a:spLocks noRot="1" noChangeAspect="1" noMove="1" noResize="1" noEditPoints="1" noAdjustHandles="1" noChangeArrowheads="1" noChangeShapeType="1" noTextEdit="1"/>
                  </p:cNvSpPr>
                  <p:nvPr/>
                </p:nvSpPr>
                <p:spPr>
                  <a:xfrm>
                    <a:off x="4184171" y="4398827"/>
                    <a:ext cx="1895480" cy="466162"/>
                  </a:xfrm>
                  <a:prstGeom prst="rect">
                    <a:avLst/>
                  </a:prstGeom>
                  <a:blipFill>
                    <a:blip r:embed="rId14"/>
                    <a:stretch>
                      <a:fillRect l="-508"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182549" y="5427775"/>
                    <a:ext cx="2163164" cy="466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FF00"/>
                        </a:solidFill>
                        <a:effectLst/>
                        <a:uLnTx/>
                        <a:uFillTx/>
                        <a:latin typeface="Calibri" panose="020F0502020204030204"/>
                        <a:ea typeface="+mn-ea"/>
                        <a:cs typeface="+mn-cs"/>
                      </a:rPr>
                      <a:t>10 MeV 10</a:t>
                    </a:r>
                    <a14:m>
                      <m:oMath xmlns:m="http://schemas.openxmlformats.org/officeDocument/2006/math">
                        <m:r>
                          <a:rPr kumimoji="0" lang="sv-SE" sz="12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oMath>
                    </a14:m>
                    <a:r>
                      <a:rPr kumimoji="0" lang="en-US" sz="1200" b="1" i="0" u="none" strike="noStrike" kern="1200" cap="none" spc="0" normalizeH="0" baseline="0" noProof="0" dirty="0">
                        <a:ln>
                          <a:noFill/>
                        </a:ln>
                        <a:solidFill>
                          <a:srgbClr val="FFFF00"/>
                        </a:solidFill>
                        <a:effectLst/>
                        <a:uLnTx/>
                        <a:uFillTx/>
                        <a:latin typeface="Calibri" panose="020F0502020204030204"/>
                        <a:ea typeface="+mn-ea"/>
                        <a:cs typeface="+mn-cs"/>
                      </a:rPr>
                      <a:t> pitch</a:t>
                    </a:r>
                  </a:p>
                </p:txBody>
              </p:sp>
            </mc:Choice>
            <mc:Fallback xmlns="">
              <p:sp>
                <p:nvSpPr>
                  <p:cNvPr id="31" name="TextBox 30"/>
                  <p:cNvSpPr txBox="1">
                    <a:spLocks noRot="1" noChangeAspect="1" noMove="1" noResize="1" noEditPoints="1" noAdjustHandles="1" noChangeArrowheads="1" noChangeShapeType="1" noTextEdit="1"/>
                  </p:cNvSpPr>
                  <p:nvPr/>
                </p:nvSpPr>
                <p:spPr>
                  <a:xfrm>
                    <a:off x="4182549" y="5427775"/>
                    <a:ext cx="2163164" cy="466162"/>
                  </a:xfrm>
                  <a:prstGeom prst="rect">
                    <a:avLst/>
                  </a:prstGeom>
                  <a:blipFill>
                    <a:blip r:embed="rId15"/>
                    <a:stretch>
                      <a:fillRect l="-44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285987" y="3399879"/>
                    <a:ext cx="3158914" cy="440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00"/>
                        </a:solidFill>
                        <a:effectLst/>
                        <a:uLnTx/>
                        <a:uFillTx/>
                        <a:latin typeface="Calibri" panose="020F0502020204030204"/>
                        <a:ea typeface="+mn-ea"/>
                        <a:cs typeface="+mn-cs"/>
                      </a:rPr>
                      <a:t>2 MeV 0</a:t>
                    </a:r>
                    <a14:m>
                      <m:oMath xmlns:m="http://schemas.openxmlformats.org/officeDocument/2006/math">
                        <m:r>
                          <a:rPr kumimoji="0" lang="sv-SE" sz="11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oMath>
                    </a14:m>
                    <a:r>
                      <a:rPr kumimoji="0" lang="en-US" sz="1100" b="1" i="0" u="none" strike="noStrike" kern="1200" cap="none" spc="0" normalizeH="0" baseline="0" noProof="0" dirty="0">
                        <a:ln>
                          <a:noFill/>
                        </a:ln>
                        <a:solidFill>
                          <a:srgbClr val="FFFF00"/>
                        </a:solidFill>
                        <a:effectLst/>
                        <a:uLnTx/>
                        <a:uFillTx/>
                        <a:latin typeface="Calibri" panose="020F0502020204030204"/>
                        <a:ea typeface="+mn-ea"/>
                        <a:cs typeface="+mn-cs"/>
                      </a:rPr>
                      <a:t>pitch </a:t>
                    </a:r>
                    <a:r>
                      <a:rPr kumimoji="0" lang="sv-SE" sz="1100" b="1" i="0" u="none" strike="noStrike" kern="1200" cap="none" spc="0" normalizeH="0" baseline="0" noProof="0" dirty="0" err="1">
                        <a:ln>
                          <a:noFill/>
                        </a:ln>
                        <a:solidFill>
                          <a:srgbClr val="FFFF00"/>
                        </a:solidFill>
                        <a:effectLst/>
                        <a:uLnTx/>
                        <a:uFillTx/>
                        <a:latin typeface="Calibri" panose="020F0502020204030204"/>
                        <a:ea typeface="+mn-ea"/>
                        <a:cs typeface="+mn-cs"/>
                      </a:rPr>
                      <a:t>wetting</a:t>
                    </a:r>
                    <a:r>
                      <a:rPr kumimoji="0" lang="sv-SE" sz="11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1100" b="1" i="0" u="none" strike="noStrike" kern="1200" cap="none" spc="0" normalizeH="0" baseline="0" noProof="0" dirty="0" err="1">
                        <a:ln>
                          <a:noFill/>
                        </a:ln>
                        <a:solidFill>
                          <a:srgbClr val="FFFF00"/>
                        </a:solidFill>
                        <a:effectLst/>
                        <a:uLnTx/>
                        <a:uFillTx/>
                        <a:latin typeface="Calibri" panose="020F0502020204030204"/>
                        <a:ea typeface="+mn-ea"/>
                        <a:cs typeface="+mn-cs"/>
                      </a:rPr>
                      <a:t>edge</a:t>
                    </a:r>
                    <a:endParaRPr kumimoji="0" lang="en-US" sz="11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285987" y="3399879"/>
                    <a:ext cx="3158914" cy="440264"/>
                  </a:xfrm>
                  <a:prstGeom prst="rect">
                    <a:avLst/>
                  </a:prstGeom>
                  <a:blipFill>
                    <a:blip r:embed="rId16"/>
                    <a:stretch>
                      <a:fillRect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6844677" y="4432785"/>
                    <a:ext cx="2303024" cy="440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00"/>
                        </a:solidFill>
                        <a:effectLst/>
                        <a:uLnTx/>
                        <a:uFillTx/>
                        <a:latin typeface="Calibri" panose="020F0502020204030204"/>
                        <a:ea typeface="+mn-ea"/>
                        <a:cs typeface="+mn-cs"/>
                      </a:rPr>
                      <a:t>20 MeV 10</a:t>
                    </a:r>
                    <a14:m>
                      <m:oMath xmlns:m="http://schemas.openxmlformats.org/officeDocument/2006/math">
                        <m:r>
                          <a:rPr kumimoji="0" lang="sv-SE" sz="11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oMath>
                    </a14:m>
                    <a:r>
                      <a:rPr kumimoji="0" lang="en-US" sz="1100" b="1" i="0" u="none" strike="noStrike" kern="1200" cap="none" spc="0" normalizeH="0" baseline="0" noProof="0" dirty="0">
                        <a:ln>
                          <a:noFill/>
                        </a:ln>
                        <a:solidFill>
                          <a:srgbClr val="FFFF00"/>
                        </a:solidFill>
                        <a:effectLst/>
                        <a:uLnTx/>
                        <a:uFillTx/>
                        <a:latin typeface="Calibri" panose="020F0502020204030204"/>
                        <a:ea typeface="+mn-ea"/>
                        <a:cs typeface="+mn-cs"/>
                      </a:rPr>
                      <a:t> impact</a:t>
                    </a:r>
                  </a:p>
                </p:txBody>
              </p:sp>
            </mc:Choice>
            <mc:Fallback xmlns="">
              <p:sp>
                <p:nvSpPr>
                  <p:cNvPr id="33" name="TextBox 32"/>
                  <p:cNvSpPr txBox="1">
                    <a:spLocks noRot="1" noChangeAspect="1" noMove="1" noResize="1" noEditPoints="1" noAdjustHandles="1" noChangeArrowheads="1" noChangeShapeType="1" noTextEdit="1"/>
                  </p:cNvSpPr>
                  <p:nvPr/>
                </p:nvSpPr>
                <p:spPr>
                  <a:xfrm>
                    <a:off x="6844677" y="4432785"/>
                    <a:ext cx="2303024" cy="440264"/>
                  </a:xfrm>
                  <a:prstGeom prst="rect">
                    <a:avLst/>
                  </a:prstGeom>
                  <a:blipFill>
                    <a:blip r:embed="rId17"/>
                    <a:stretch>
                      <a:fillRect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9147700" y="5443165"/>
                    <a:ext cx="2964694" cy="440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srgbClr val="FFFF00"/>
                        </a:solidFill>
                        <a:effectLst/>
                        <a:uLnTx/>
                        <a:uFillTx/>
                        <a:latin typeface="Calibri" panose="020F0502020204030204"/>
                        <a:ea typeface="+mn-ea"/>
                        <a:cs typeface="+mn-cs"/>
                      </a:rPr>
                      <a:t>10 MeV 0</a:t>
                    </a:r>
                    <a14:m>
                      <m:oMath xmlns:m="http://schemas.openxmlformats.org/officeDocument/2006/math">
                        <m:r>
                          <a:rPr kumimoji="0" lang="sv-SE" sz="11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oMath>
                    </a14:m>
                    <a:r>
                      <a:rPr kumimoji="0" lang="en-US" sz="1100" b="1" i="0" u="none" strike="noStrike" kern="1200" cap="none" spc="0" normalizeH="0" baseline="0" noProof="0" dirty="0">
                        <a:ln>
                          <a:noFill/>
                        </a:ln>
                        <a:solidFill>
                          <a:srgbClr val="FFFF00"/>
                        </a:solidFill>
                        <a:effectLst/>
                        <a:uLnTx/>
                        <a:uFillTx/>
                        <a:latin typeface="Calibri" panose="020F0502020204030204"/>
                        <a:ea typeface="+mn-ea"/>
                        <a:cs typeface="+mn-cs"/>
                      </a:rPr>
                      <a:t>pitch </a:t>
                    </a:r>
                    <a:r>
                      <a:rPr kumimoji="0" lang="sv-SE" sz="1100" b="1" i="0" u="none" strike="noStrike" kern="1200" cap="none" spc="0" normalizeH="0" baseline="0" noProof="0" dirty="0" err="1">
                        <a:ln>
                          <a:noFill/>
                        </a:ln>
                        <a:solidFill>
                          <a:srgbClr val="FFFF00"/>
                        </a:solidFill>
                        <a:effectLst/>
                        <a:uLnTx/>
                        <a:uFillTx/>
                        <a:latin typeface="Calibri" panose="020F0502020204030204"/>
                        <a:ea typeface="+mn-ea"/>
                        <a:cs typeface="+mn-cs"/>
                      </a:rPr>
                      <a:t>wetting</a:t>
                    </a:r>
                    <a:r>
                      <a:rPr kumimoji="0" lang="sv-SE" sz="11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1100" b="1" i="0" u="none" strike="noStrike" kern="1200" cap="none" spc="0" normalizeH="0" baseline="0" noProof="0" dirty="0" err="1">
                        <a:ln>
                          <a:noFill/>
                        </a:ln>
                        <a:solidFill>
                          <a:srgbClr val="FFFF00"/>
                        </a:solidFill>
                        <a:effectLst/>
                        <a:uLnTx/>
                        <a:uFillTx/>
                        <a:latin typeface="Calibri" panose="020F0502020204030204"/>
                        <a:ea typeface="+mn-ea"/>
                        <a:cs typeface="+mn-cs"/>
                      </a:rPr>
                      <a:t>edge</a:t>
                    </a:r>
                    <a:endParaRPr kumimoji="0" lang="en-US" sz="11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147700" y="5443165"/>
                    <a:ext cx="2964694" cy="440264"/>
                  </a:xfrm>
                  <a:prstGeom prst="rect">
                    <a:avLst/>
                  </a:prstGeom>
                  <a:blipFill>
                    <a:blip r:embed="rId18"/>
                    <a:stretch>
                      <a:fillRect b="-16279"/>
                    </a:stretch>
                  </a:blipFill>
                </p:spPr>
                <p:txBody>
                  <a:bodyPr/>
                  <a:lstStyle/>
                  <a:p>
                    <a:r>
                      <a:rPr lang="en-US">
                        <a:noFill/>
                      </a:rPr>
                      <a:t> </a:t>
                    </a:r>
                  </a:p>
                </p:txBody>
              </p:sp>
            </mc:Fallback>
          </mc:AlternateContent>
        </p:grpSp>
        <p:sp>
          <p:nvSpPr>
            <p:cNvPr id="41" name="TextBox 40"/>
            <p:cNvSpPr txBox="1"/>
            <p:nvPr/>
          </p:nvSpPr>
          <p:spPr>
            <a:xfrm>
              <a:off x="8829403" y="3819077"/>
              <a:ext cx="3974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Calibri" panose="020F0502020204030204"/>
                  <a:ea typeface="+mn-ea"/>
                  <a:cs typeface="+mn-cs"/>
                </a:rPr>
                <a:t>Not </a:t>
              </a:r>
              <a:r>
                <a:rPr kumimoji="0" lang="sv-SE" sz="1800" b="1" i="0" u="none" strike="noStrike" kern="1200" cap="none" spc="0" normalizeH="0" baseline="0" noProof="0" dirty="0" err="1">
                  <a:ln>
                    <a:noFill/>
                  </a:ln>
                  <a:solidFill>
                    <a:srgbClr val="FF0000"/>
                  </a:solidFill>
                  <a:effectLst/>
                  <a:uLnTx/>
                  <a:uFillTx/>
                  <a:latin typeface="Calibri" panose="020F0502020204030204"/>
                  <a:ea typeface="+mn-ea"/>
                  <a:cs typeface="+mn-cs"/>
                </a:rPr>
                <a:t>matching</a:t>
              </a:r>
              <a:r>
                <a:rPr kumimoji="0" lang="sv-SE" sz="1800" b="1" i="0" u="none" strike="noStrike" kern="1200" cap="none" spc="0" normalizeH="0" baseline="0" noProof="0" dirty="0">
                  <a:ln>
                    <a:noFill/>
                  </a:ln>
                  <a:solidFill>
                    <a:srgbClr val="FF0000"/>
                  </a:solidFill>
                  <a:effectLst/>
                  <a:uLnTx/>
                  <a:uFillTx/>
                  <a:latin typeface="Calibri" panose="020F0502020204030204"/>
                  <a:ea typeface="+mn-ea"/>
                  <a:cs typeface="+mn-cs"/>
                </a:rPr>
                <a:t> observations</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0763" y="4046201"/>
            <a:ext cx="2490651" cy="2373545"/>
          </a:xfrm>
          <a:prstGeom prst="rect">
            <a:avLst/>
          </a:prstGeom>
        </p:spPr>
      </p:pic>
    </p:spTree>
    <p:extLst>
      <p:ext uri="{BB962C8B-B14F-4D97-AF65-F5344CB8AC3E}">
        <p14:creationId xmlns:p14="http://schemas.microsoft.com/office/powerpoint/2010/main" val="2042811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9C839-FFAD-0F95-5141-CE0C59125415}"/>
            </a:ext>
          </a:extLst>
        </p:cNvPr>
        <p:cNvGrpSpPr/>
        <p:nvPr/>
      </p:nvGrpSpPr>
      <p:grpSpPr>
        <a:xfrm>
          <a:off x="0" y="0"/>
          <a:ext cx="0" cy="0"/>
          <a:chOff x="0" y="0"/>
          <a:chExt cx="0" cy="0"/>
        </a:xfrm>
      </p:grpSpPr>
      <p:pic>
        <p:nvPicPr>
          <p:cNvPr id="5" name="Picture 4" descr="A graph of a graph of a graph&#10;&#10;AI-generated content may be incorrect.">
            <a:extLst>
              <a:ext uri="{FF2B5EF4-FFF2-40B4-BE49-F238E27FC236}">
                <a16:creationId xmlns:a16="http://schemas.microsoft.com/office/drawing/2014/main" id="{14158283-2E86-1DF6-0E33-31F5187E1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0" y="1026000"/>
            <a:ext cx="10972413" cy="5310000"/>
          </a:xfrm>
          <a:prstGeom prst="rect">
            <a:avLst/>
          </a:prstGeom>
        </p:spPr>
      </p:pic>
      <p:sp>
        <p:nvSpPr>
          <p:cNvPr id="2" name="Title 1">
            <a:extLst>
              <a:ext uri="{FF2B5EF4-FFF2-40B4-BE49-F238E27FC236}">
                <a16:creationId xmlns:a16="http://schemas.microsoft.com/office/drawing/2014/main" id="{794EF498-ACE3-8FBE-4F50-B924FC8A3DF0}"/>
              </a:ext>
            </a:extLst>
          </p:cNvPr>
          <p:cNvSpPr>
            <a:spLocks noGrp="1"/>
          </p:cNvSpPr>
          <p:nvPr>
            <p:ph type="title"/>
          </p:nvPr>
        </p:nvSpPr>
        <p:spPr/>
        <p:txBody>
          <a:bodyPr>
            <a:normAutofit fontScale="90000"/>
          </a:bodyPr>
          <a:lstStyle/>
          <a:p>
            <a:r>
              <a:rPr lang="en-US" dirty="0"/>
              <a:t>IGW-SCK – hardness evolution – Update Nov 25</a:t>
            </a:r>
          </a:p>
        </p:txBody>
      </p:sp>
      <p:sp>
        <p:nvSpPr>
          <p:cNvPr id="10" name="TextBox 9">
            <a:extLst>
              <a:ext uri="{FF2B5EF4-FFF2-40B4-BE49-F238E27FC236}">
                <a16:creationId xmlns:a16="http://schemas.microsoft.com/office/drawing/2014/main" id="{7C9CDA4C-75BD-D4B0-DC48-68F1D38EFC19}"/>
              </a:ext>
            </a:extLst>
          </p:cNvPr>
          <p:cNvSpPr txBox="1"/>
          <p:nvPr/>
        </p:nvSpPr>
        <p:spPr>
          <a:xfrm>
            <a:off x="8184232" y="1133871"/>
            <a:ext cx="3528392"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Core faster than edge (as for previous A.L.M.T. plates)</a:t>
            </a:r>
          </a:p>
        </p:txBody>
      </p:sp>
    </p:spTree>
    <p:extLst>
      <p:ext uri="{BB962C8B-B14F-4D97-AF65-F5344CB8AC3E}">
        <p14:creationId xmlns:p14="http://schemas.microsoft.com/office/powerpoint/2010/main" val="392950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739DE-A737-F844-E555-64A30B183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1AA47-173B-FF6E-772A-C7A460F270E0}"/>
              </a:ext>
            </a:extLst>
          </p:cNvPr>
          <p:cNvSpPr>
            <a:spLocks noGrp="1"/>
          </p:cNvSpPr>
          <p:nvPr>
            <p:ph type="title"/>
          </p:nvPr>
        </p:nvSpPr>
        <p:spPr/>
        <p:txBody>
          <a:bodyPr>
            <a:normAutofit fontScale="90000"/>
          </a:bodyPr>
          <a:lstStyle/>
          <a:p>
            <a:r>
              <a:rPr lang="en-US" dirty="0"/>
              <a:t>IGW-KIT – hardness evolution – Update Nov 25</a:t>
            </a:r>
          </a:p>
        </p:txBody>
      </p:sp>
      <p:pic>
        <p:nvPicPr>
          <p:cNvPr id="5" name="Picture 4" descr="A graph of a graph of a graph&#10;&#10;AI-generated content may be incorrect.">
            <a:extLst>
              <a:ext uri="{FF2B5EF4-FFF2-40B4-BE49-F238E27FC236}">
                <a16:creationId xmlns:a16="http://schemas.microsoft.com/office/drawing/2014/main" id="{804BB85D-ECBD-FB25-9F05-1E6E89959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00" y="1026000"/>
            <a:ext cx="10972413" cy="5310000"/>
          </a:xfrm>
          <a:prstGeom prst="rect">
            <a:avLst/>
          </a:prstGeom>
        </p:spPr>
      </p:pic>
      <p:sp>
        <p:nvSpPr>
          <p:cNvPr id="10" name="TextBox 9">
            <a:extLst>
              <a:ext uri="{FF2B5EF4-FFF2-40B4-BE49-F238E27FC236}">
                <a16:creationId xmlns:a16="http://schemas.microsoft.com/office/drawing/2014/main" id="{53446530-D8C3-759C-D145-22DB9D22B00F}"/>
              </a:ext>
            </a:extLst>
          </p:cNvPr>
          <p:cNvSpPr txBox="1"/>
          <p:nvPr/>
        </p:nvSpPr>
        <p:spPr>
          <a:xfrm>
            <a:off x="8184232" y="1133871"/>
            <a:ext cx="3528392"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Core faster than edge (as for previous A.L.M.T. plates)</a:t>
            </a:r>
          </a:p>
        </p:txBody>
      </p:sp>
    </p:spTree>
    <p:extLst>
      <p:ext uri="{BB962C8B-B14F-4D97-AF65-F5344CB8AC3E}">
        <p14:creationId xmlns:p14="http://schemas.microsoft.com/office/powerpoint/2010/main" val="1698770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F78B0-ED8E-2636-6F5F-DF5C8D04D1F7}"/>
              </a:ext>
            </a:extLst>
          </p:cNvPr>
          <p:cNvSpPr>
            <a:spLocks noGrp="1"/>
          </p:cNvSpPr>
          <p:nvPr>
            <p:ph type="title"/>
          </p:nvPr>
        </p:nvSpPr>
        <p:spPr/>
        <p:txBody>
          <a:bodyPr/>
          <a:lstStyle/>
          <a:p>
            <a:r>
              <a:rPr lang="en-GB" dirty="0"/>
              <a:t>SPA– 2025 - Overview</a:t>
            </a:r>
          </a:p>
        </p:txBody>
      </p:sp>
      <p:graphicFrame>
        <p:nvGraphicFramePr>
          <p:cNvPr id="5" name="Tabelle 4">
            <a:extLst>
              <a:ext uri="{FF2B5EF4-FFF2-40B4-BE49-F238E27FC236}">
                <a16:creationId xmlns:a16="http://schemas.microsoft.com/office/drawing/2014/main" id="{B8C733CC-8718-0EC2-7262-5E4F8D4524DA}"/>
              </a:ext>
            </a:extLst>
          </p:cNvPr>
          <p:cNvGraphicFramePr>
            <a:graphicFrameLocks noGrp="1"/>
          </p:cNvGraphicFramePr>
          <p:nvPr/>
        </p:nvGraphicFramePr>
        <p:xfrm>
          <a:off x="2585581" y="1382477"/>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1690098323"/>
                    </a:ext>
                  </a:extLst>
                </a:gridCol>
              </a:tblGrid>
              <a:tr h="772160">
                <a:tc>
                  <a:txBody>
                    <a:bodyPr/>
                    <a:lstStyle/>
                    <a:p>
                      <a:pPr>
                        <a:lnSpc>
                          <a:spcPct val="115000"/>
                        </a:lnSpc>
                        <a:spcAft>
                          <a:spcPts val="600"/>
                        </a:spcAft>
                      </a:pPr>
                      <a:r>
                        <a:rPr lang="en-US" sz="1500" dirty="0">
                          <a:effectLst/>
                        </a:rPr>
                        <a:t>SP A.1 Synergistic Load Studies of Plasma-Facing Materials for ITER &amp; DEMO</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879778627"/>
                  </a:ext>
                </a:extLst>
              </a:tr>
            </a:tbl>
          </a:graphicData>
        </a:graphic>
      </p:graphicFrame>
      <p:graphicFrame>
        <p:nvGraphicFramePr>
          <p:cNvPr id="6" name="Tabelle 5">
            <a:extLst>
              <a:ext uri="{FF2B5EF4-FFF2-40B4-BE49-F238E27FC236}">
                <a16:creationId xmlns:a16="http://schemas.microsoft.com/office/drawing/2014/main" id="{012E8F0E-8F27-6D5F-8B73-88E9932C49FD}"/>
              </a:ext>
            </a:extLst>
          </p:cNvPr>
          <p:cNvGraphicFramePr>
            <a:graphicFrameLocks noGrp="1"/>
          </p:cNvGraphicFramePr>
          <p:nvPr/>
        </p:nvGraphicFramePr>
        <p:xfrm>
          <a:off x="2585581" y="2271006"/>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3504066188"/>
                    </a:ext>
                  </a:extLst>
                </a:gridCol>
              </a:tblGrid>
              <a:tr h="755989">
                <a:tc>
                  <a:txBody>
                    <a:bodyPr/>
                    <a:lstStyle/>
                    <a:p>
                      <a:pPr>
                        <a:lnSpc>
                          <a:spcPct val="115000"/>
                        </a:lnSpc>
                        <a:spcAft>
                          <a:spcPts val="600"/>
                        </a:spcAft>
                      </a:pPr>
                      <a:r>
                        <a:rPr lang="en-US" sz="1500" dirty="0">
                          <a:effectLst/>
                        </a:rPr>
                        <a:t>SP A.2 High Particle Fluence Exposures of Plasma-Facing Components for ITER</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1797231575"/>
                  </a:ext>
                </a:extLst>
              </a:tr>
            </a:tbl>
          </a:graphicData>
        </a:graphic>
      </p:graphicFrame>
      <p:graphicFrame>
        <p:nvGraphicFramePr>
          <p:cNvPr id="7" name="Tabelle 6">
            <a:extLst>
              <a:ext uri="{FF2B5EF4-FFF2-40B4-BE49-F238E27FC236}">
                <a16:creationId xmlns:a16="http://schemas.microsoft.com/office/drawing/2014/main" id="{3FA1B900-83BD-8D32-AC86-A085ED83FE6F}"/>
              </a:ext>
            </a:extLst>
          </p:cNvPr>
          <p:cNvGraphicFramePr>
            <a:graphicFrameLocks noGrp="1"/>
          </p:cNvGraphicFramePr>
          <p:nvPr/>
        </p:nvGraphicFramePr>
        <p:xfrm>
          <a:off x="2585581" y="3135102"/>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3025144535"/>
                    </a:ext>
                  </a:extLst>
                </a:gridCol>
              </a:tblGrid>
              <a:tr h="755989">
                <a:tc>
                  <a:txBody>
                    <a:bodyPr/>
                    <a:lstStyle/>
                    <a:p>
                      <a:pPr>
                        <a:lnSpc>
                          <a:spcPct val="115000"/>
                        </a:lnSpc>
                        <a:spcAft>
                          <a:spcPts val="600"/>
                        </a:spcAft>
                      </a:pPr>
                      <a:r>
                        <a:rPr lang="en-US" sz="1500" dirty="0">
                          <a:effectLst/>
                        </a:rPr>
                        <a:t>SP A.3 Advanced Materials under thermo-mechanical and plasma loads</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3350030702"/>
                  </a:ext>
                </a:extLst>
              </a:tr>
            </a:tbl>
          </a:graphicData>
        </a:graphic>
      </p:graphicFrame>
      <p:graphicFrame>
        <p:nvGraphicFramePr>
          <p:cNvPr id="8" name="Tabelle 7">
            <a:extLst>
              <a:ext uri="{FF2B5EF4-FFF2-40B4-BE49-F238E27FC236}">
                <a16:creationId xmlns:a16="http://schemas.microsoft.com/office/drawing/2014/main" id="{644FCDC3-ED5F-E95C-F6A0-CA30C226F668}"/>
              </a:ext>
            </a:extLst>
          </p:cNvPr>
          <p:cNvGraphicFramePr>
            <a:graphicFrameLocks noGrp="1"/>
          </p:cNvGraphicFramePr>
          <p:nvPr/>
        </p:nvGraphicFramePr>
        <p:xfrm>
          <a:off x="2585581" y="3997342"/>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2067904741"/>
                    </a:ext>
                  </a:extLst>
                </a:gridCol>
              </a:tblGrid>
              <a:tr h="755989">
                <a:tc>
                  <a:txBody>
                    <a:bodyPr/>
                    <a:lstStyle/>
                    <a:p>
                      <a:pPr>
                        <a:lnSpc>
                          <a:spcPct val="115000"/>
                        </a:lnSpc>
                        <a:spcAft>
                          <a:spcPts val="600"/>
                        </a:spcAft>
                      </a:pPr>
                      <a:r>
                        <a:rPr lang="en-US" sz="1500" dirty="0">
                          <a:effectLst/>
                        </a:rPr>
                        <a:t>SP A.4 High Temperature performance of </a:t>
                      </a:r>
                      <a:r>
                        <a:rPr lang="en-US" sz="1500" dirty="0" err="1">
                          <a:effectLst/>
                        </a:rPr>
                        <a:t>Armour</a:t>
                      </a:r>
                      <a:r>
                        <a:rPr lang="en-US" sz="1500" dirty="0">
                          <a:effectLst/>
                        </a:rPr>
                        <a:t> Materials: Recrystallization and Melting</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58008875"/>
                  </a:ext>
                </a:extLst>
              </a:tr>
            </a:tbl>
          </a:graphicData>
        </a:graphic>
      </p:graphicFrame>
      <p:sp>
        <p:nvSpPr>
          <p:cNvPr id="10" name="Textfeld 9">
            <a:extLst>
              <a:ext uri="{FF2B5EF4-FFF2-40B4-BE49-F238E27FC236}">
                <a16:creationId xmlns:a16="http://schemas.microsoft.com/office/drawing/2014/main" id="{D9CBC6CE-D9D0-5EF8-847C-35DB1A44E032}"/>
              </a:ext>
            </a:extLst>
          </p:cNvPr>
          <p:cNvSpPr txBox="1"/>
          <p:nvPr/>
        </p:nvSpPr>
        <p:spPr>
          <a:xfrm>
            <a:off x="5945953" y="1364369"/>
            <a:ext cx="3264363" cy="4156138"/>
          </a:xfrm>
          <a:prstGeom prst="rect">
            <a:avLst/>
          </a:prstGeom>
          <a:solidFill>
            <a:schemeClr val="bg1">
              <a:lumMod val="95000"/>
            </a:schemeClr>
          </a:solidFill>
          <a:ln w="38100">
            <a:solidFill>
              <a:srgbClr val="00B0F0"/>
            </a:solidFill>
          </a:ln>
        </p:spPr>
        <p:txBody>
          <a:bodyPr wrap="square" rtlCol="0">
            <a:spAutoFit/>
          </a:bodyPr>
          <a:lstStyle/>
          <a:p>
            <a:pPr marL="380990" indent="-380990">
              <a:buFont typeface="Wingdings" panose="05000000000000000000" pitchFamily="2" charset="2"/>
              <a:buChar char="§"/>
            </a:pPr>
            <a:r>
              <a:rPr lang="en-GB" sz="1467" dirty="0"/>
              <a:t>Focus on damage evolution of ITER-like MBs</a:t>
            </a:r>
          </a:p>
          <a:p>
            <a:r>
              <a:rPr lang="en-GB" sz="1467" dirty="0"/>
              <a:t>      (including WEST MBs)</a:t>
            </a:r>
          </a:p>
          <a:p>
            <a:pPr marL="380990" indent="-380990">
              <a:buFont typeface="Wingdings" panose="05000000000000000000" pitchFamily="2" charset="2"/>
              <a:buChar char="§"/>
            </a:pPr>
            <a:r>
              <a:rPr lang="en-GB" sz="1467" dirty="0" err="1"/>
              <a:t>Recrystallisation</a:t>
            </a:r>
            <a:r>
              <a:rPr lang="en-GB" sz="1467" dirty="0"/>
              <a:t> evolution in W (incl. modelling)</a:t>
            </a:r>
          </a:p>
          <a:p>
            <a:pPr marL="380990" indent="-380990">
              <a:buFont typeface="Wingdings" panose="05000000000000000000" pitchFamily="2" charset="2"/>
              <a:buChar char="§"/>
            </a:pPr>
            <a:r>
              <a:rPr lang="en-GB" sz="1467" dirty="0"/>
              <a:t>Focus on ITER-like MBs testing under multiple seeding, species, ELMs, and He</a:t>
            </a:r>
          </a:p>
          <a:p>
            <a:pPr marL="380990" indent="-380990">
              <a:buFont typeface="Wingdings" panose="05000000000000000000" pitchFamily="2" charset="2"/>
              <a:buChar char="§"/>
            </a:pPr>
            <a:r>
              <a:rPr lang="en-GB" sz="1467" dirty="0"/>
              <a:t>Plasma qualification of new materials for DEMO and other toroidal facilities (e.g. W7-X)</a:t>
            </a:r>
          </a:p>
          <a:p>
            <a:pPr marL="380990" indent="-380990">
              <a:buFont typeface="Wingdings" panose="05000000000000000000" pitchFamily="2" charset="2"/>
              <a:buChar char="§"/>
            </a:pPr>
            <a:r>
              <a:rPr lang="en-GB" sz="1467" dirty="0"/>
              <a:t>Disruption-like loading for DEMO (incl. OLMAT)</a:t>
            </a:r>
          </a:p>
          <a:p>
            <a:pPr marL="380990" indent="-380990">
              <a:buFont typeface="Wingdings" panose="05000000000000000000" pitchFamily="2" charset="2"/>
              <a:buChar char="§"/>
            </a:pPr>
            <a:endParaRPr lang="en-GB" sz="1467" dirty="0"/>
          </a:p>
          <a:p>
            <a:pPr marL="380990" indent="-380990">
              <a:buFont typeface="Wingdings" panose="05000000000000000000" pitchFamily="2" charset="2"/>
              <a:buChar char="§"/>
            </a:pPr>
            <a:r>
              <a:rPr lang="en-GB" sz="1467" i="1" dirty="0"/>
              <a:t>Melting of MBs =&gt; MEMETO modelling)</a:t>
            </a:r>
          </a:p>
          <a:p>
            <a:pPr marL="380990" indent="-380990">
              <a:buFont typeface="Wingdings" panose="05000000000000000000" pitchFamily="2" charset="2"/>
              <a:buChar char="§"/>
            </a:pPr>
            <a:r>
              <a:rPr lang="en-GB" sz="1467" i="1" dirty="0">
                <a:solidFill>
                  <a:srgbClr val="FF0000"/>
                </a:solidFill>
              </a:rPr>
              <a:t>KIPT as possible during </a:t>
            </a:r>
            <a:r>
              <a:rPr lang="en-GB" sz="1467" i="1" dirty="0" err="1">
                <a:solidFill>
                  <a:srgbClr val="FF0000"/>
                </a:solidFill>
              </a:rPr>
              <a:t>cicumstances</a:t>
            </a:r>
            <a:endParaRPr lang="en-GB" sz="1467" i="1" dirty="0">
              <a:solidFill>
                <a:srgbClr val="FF0000"/>
              </a:solidFill>
            </a:endParaRPr>
          </a:p>
        </p:txBody>
      </p:sp>
      <p:graphicFrame>
        <p:nvGraphicFramePr>
          <p:cNvPr id="3" name="Tabelle 2">
            <a:extLst>
              <a:ext uri="{FF2B5EF4-FFF2-40B4-BE49-F238E27FC236}">
                <a16:creationId xmlns:a16="http://schemas.microsoft.com/office/drawing/2014/main" id="{D107C21D-E53C-A47C-09FB-9DE7057142C5}"/>
              </a:ext>
            </a:extLst>
          </p:cNvPr>
          <p:cNvGraphicFramePr>
            <a:graphicFrameLocks noGrp="1"/>
          </p:cNvGraphicFramePr>
          <p:nvPr/>
        </p:nvGraphicFramePr>
        <p:xfrm>
          <a:off x="2585581" y="4999908"/>
          <a:ext cx="2999740" cy="506427"/>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2067904741"/>
                    </a:ext>
                  </a:extLst>
                </a:gridCol>
              </a:tblGrid>
              <a:tr h="506427">
                <a:tc>
                  <a:txBody>
                    <a:bodyPr/>
                    <a:lstStyle/>
                    <a:p>
                      <a:pPr>
                        <a:lnSpc>
                          <a:spcPct val="115000"/>
                        </a:lnSpc>
                        <a:spcAft>
                          <a:spcPts val="600"/>
                        </a:spcAft>
                      </a:pPr>
                      <a:r>
                        <a:rPr lang="en-US" sz="1500" dirty="0">
                          <a:effectLst/>
                        </a:rPr>
                        <a:t>SP A.5 Compass-U</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58008875"/>
                  </a:ext>
                </a:extLst>
              </a:tr>
            </a:tbl>
          </a:graphicData>
        </a:graphic>
      </p:graphicFrame>
      <p:sp>
        <p:nvSpPr>
          <p:cNvPr id="11" name="Footer Placeholder 7">
            <a:extLst>
              <a:ext uri="{FF2B5EF4-FFF2-40B4-BE49-F238E27FC236}">
                <a16:creationId xmlns:a16="http://schemas.microsoft.com/office/drawing/2014/main" id="{B9C6EF2A-96C4-E9AE-AF96-D43161B532A3}"/>
              </a:ext>
            </a:extLst>
          </p:cNvPr>
          <p:cNvSpPr>
            <a:spLocks noGrp="1"/>
          </p:cNvSpPr>
          <p:nvPr>
            <p:ph type="ftr" sz="quarter" idx="11"/>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Jan W. Coenen 2024.11.20</a:t>
            </a:r>
            <a:endParaRPr lang="en-GB" dirty="0">
              <a:solidFill>
                <a:prstClr val="white"/>
              </a:solidFill>
            </a:endParaRPr>
          </a:p>
        </p:txBody>
      </p:sp>
      <p:sp>
        <p:nvSpPr>
          <p:cNvPr id="12" name="Slide Number Placeholder 8">
            <a:extLst>
              <a:ext uri="{FF2B5EF4-FFF2-40B4-BE49-F238E27FC236}">
                <a16:creationId xmlns:a16="http://schemas.microsoft.com/office/drawing/2014/main" id="{97F95BCD-AD27-A69A-B96A-C7E7C0BDBF9E}"/>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3</a:t>
            </a:fld>
            <a:endParaRPr lang="en-GB" dirty="0">
              <a:solidFill>
                <a:prstClr val="white"/>
              </a:solidFill>
            </a:endParaRPr>
          </a:p>
        </p:txBody>
      </p:sp>
    </p:spTree>
    <p:extLst>
      <p:ext uri="{BB962C8B-B14F-4D97-AF65-F5344CB8AC3E}">
        <p14:creationId xmlns:p14="http://schemas.microsoft.com/office/powerpoint/2010/main" val="27705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FCC87-8403-ACE0-35DC-EB129866D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7DCCD-9869-D1C4-875B-D6FF8C956463}"/>
              </a:ext>
            </a:extLst>
          </p:cNvPr>
          <p:cNvSpPr>
            <a:spLocks noGrp="1"/>
          </p:cNvSpPr>
          <p:nvPr>
            <p:ph type="title"/>
          </p:nvPr>
        </p:nvSpPr>
        <p:spPr>
          <a:xfrm>
            <a:off x="407368" y="2074188"/>
            <a:ext cx="8231931" cy="620251"/>
          </a:xfrm>
        </p:spPr>
        <p:txBody>
          <a:bodyPr>
            <a:normAutofit/>
          </a:bodyPr>
          <a:lstStyle/>
          <a:p>
            <a:r>
              <a:rPr lang="en-US" sz="3600" dirty="0"/>
              <a:t>WP PWIE SPA 5</a:t>
            </a:r>
            <a:endParaRPr lang="en-US" dirty="0"/>
          </a:p>
        </p:txBody>
      </p:sp>
      <p:pic>
        <p:nvPicPr>
          <p:cNvPr id="6" name="Grafik 5">
            <a:extLst>
              <a:ext uri="{FF2B5EF4-FFF2-40B4-BE49-F238E27FC236}">
                <a16:creationId xmlns:a16="http://schemas.microsoft.com/office/drawing/2014/main" id="{ECADE36D-CBA2-E01D-01EB-D7C3C5689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3FC23E05-1606-3A50-118B-9E56EA7E54BD}"/>
              </a:ext>
            </a:extLst>
          </p:cNvPr>
          <p:cNvSpPr>
            <a:spLocks noGrp="1"/>
          </p:cNvSpPr>
          <p:nvPr>
            <p:ph type="body" sz="quarter" idx="10"/>
          </p:nvPr>
        </p:nvSpPr>
        <p:spPr>
          <a:xfrm>
            <a:off x="407368" y="3693074"/>
            <a:ext cx="11230450" cy="457848"/>
          </a:xfrm>
        </p:spPr>
        <p:txBody>
          <a:bodyPr>
            <a:normAutofit/>
          </a:bodyPr>
          <a:lstStyle/>
          <a:p>
            <a:r>
              <a:rPr lang="en-US" sz="1400" dirty="0"/>
              <a:t>Report  for 2025 &amp; Overview </a:t>
            </a:r>
            <a:endParaRPr lang="en-GB" sz="1400" dirty="0"/>
          </a:p>
        </p:txBody>
      </p:sp>
    </p:spTree>
    <p:extLst>
      <p:ext uri="{BB962C8B-B14F-4D97-AF65-F5344CB8AC3E}">
        <p14:creationId xmlns:p14="http://schemas.microsoft.com/office/powerpoint/2010/main" val="299387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9AFC5-4185-9D1B-8C57-C726F29250C1}"/>
              </a:ext>
            </a:extLst>
          </p:cNvPr>
          <p:cNvSpPr>
            <a:spLocks noGrp="1"/>
          </p:cNvSpPr>
          <p:nvPr>
            <p:ph type="title"/>
          </p:nvPr>
        </p:nvSpPr>
        <p:spPr/>
        <p:txBody>
          <a:bodyPr/>
          <a:lstStyle/>
          <a:p>
            <a:r>
              <a:rPr lang="en-GB" dirty="0"/>
              <a:t>Compass-U</a:t>
            </a:r>
          </a:p>
        </p:txBody>
      </p:sp>
      <p:sp>
        <p:nvSpPr>
          <p:cNvPr id="4" name="Fußzeilenplatzhalter 3">
            <a:extLst>
              <a:ext uri="{FF2B5EF4-FFF2-40B4-BE49-F238E27FC236}">
                <a16:creationId xmlns:a16="http://schemas.microsoft.com/office/drawing/2014/main" id="{F0600A90-EB92-FD0F-F760-633C834D4FFE}"/>
              </a:ext>
            </a:extLst>
          </p:cNvPr>
          <p:cNvSpPr>
            <a:spLocks noGrp="1"/>
          </p:cNvSpPr>
          <p:nvPr>
            <p:ph type="ftr" sz="quarter" idx="11"/>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75552304-662B-C810-1B42-5E43B03E9639}"/>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dirty="0">
              <a:solidFill>
                <a:prstClr val="white"/>
              </a:solidFill>
            </a:endParaRPr>
          </a:p>
        </p:txBody>
      </p:sp>
      <p:sp>
        <p:nvSpPr>
          <p:cNvPr id="7" name="Textfeld 6">
            <a:extLst>
              <a:ext uri="{FF2B5EF4-FFF2-40B4-BE49-F238E27FC236}">
                <a16:creationId xmlns:a16="http://schemas.microsoft.com/office/drawing/2014/main" id="{DBED8109-EDCB-3409-9AA8-5EEDDB4D00AC}"/>
              </a:ext>
            </a:extLst>
          </p:cNvPr>
          <p:cNvSpPr txBox="1"/>
          <p:nvPr/>
        </p:nvSpPr>
        <p:spPr>
          <a:xfrm>
            <a:off x="5854045" y="649715"/>
            <a:ext cx="6108568" cy="3272563"/>
          </a:xfrm>
          <a:prstGeom prst="rect">
            <a:avLst/>
          </a:prstGeom>
          <a:noFill/>
        </p:spPr>
        <p:txBody>
          <a:bodyPr wrap="square">
            <a:spAutoFit/>
          </a:bodyPr>
          <a:lstStyle/>
          <a:p>
            <a:pPr algn="just">
              <a:lnSpc>
                <a:spcPct val="115000"/>
              </a:lnSpc>
              <a:spcAft>
                <a:spcPts val="600"/>
              </a:spcAft>
              <a:buNone/>
            </a:pPr>
            <a:r>
              <a:rPr lang="en-GB" sz="1100" dirty="0">
                <a:effectLst/>
                <a:latin typeface="Calibri" panose="020F0502020204030204" pitchFamily="34" charset="0"/>
                <a:ea typeface="SimSun" panose="02010600030101010101" pitchFamily="2" charset="-122"/>
                <a:cs typeface="Arial" panose="020B0604020202020204" pitchFamily="34" charset="0"/>
              </a:rPr>
              <a:t>Task under SP A5 include the preparatory work on assessing and analysing the material candidates for COMPASS-U this includes particularly heat flux performance as well as material evolution on microstructure, and surface condition.  The work is based on a </a:t>
            </a:r>
            <a:r>
              <a:rPr lang="en-US" sz="1100" dirty="0">
                <a:effectLst/>
                <a:latin typeface="Calibri" panose="020F0502020204030204" pitchFamily="34" charset="0"/>
                <a:ea typeface="SimSun" panose="02010600030101010101" pitchFamily="2" charset="-122"/>
                <a:cs typeface="Arial" panose="020B0604020202020204" pitchFamily="34" charset="0"/>
              </a:rPr>
              <a:t>comprehensive pre-characterization of the 9 candidate W materials (IPPCR) with a potential down-selection to main suppliers, </a:t>
            </a:r>
            <a:r>
              <a:rPr lang="en-US" sz="1100" dirty="0" err="1">
                <a:effectLst/>
                <a:latin typeface="Calibri" panose="020F0502020204030204" pitchFamily="34" charset="0"/>
                <a:ea typeface="SimSun" panose="02010600030101010101" pitchFamily="2" charset="-122"/>
                <a:cs typeface="Arial" panose="020B0604020202020204" pitchFamily="34" charset="0"/>
              </a:rPr>
              <a:t>Plansee</a:t>
            </a:r>
            <a:r>
              <a:rPr lang="en-US" sz="1100" dirty="0">
                <a:effectLst/>
                <a:latin typeface="Calibri" panose="020F0502020204030204" pitchFamily="34" charset="0"/>
                <a:ea typeface="SimSun" panose="02010600030101010101" pitchFamily="2" charset="-122"/>
                <a:cs typeface="Arial" panose="020B0604020202020204" pitchFamily="34" charset="0"/>
              </a:rPr>
              <a:t>, ALMT, AT&amp;M. Exposures will be performed in JUDITH, PSI-2(FZJ), OLMAT (CIEMAT) and Magnum (DIFFER). As an example, disruption simulation on the surface and at edges of COMPASS-U W armor will be performed at OLMAT. The damage threshold in terms of power density and number of pulses will be determined, especially critical at edges. The damage at maximum power densities, ~7 GW/m</a:t>
            </a:r>
            <a:r>
              <a:rPr lang="en-US" sz="1100" baseline="30000" dirty="0">
                <a:effectLst/>
                <a:latin typeface="Calibri" panose="020F0502020204030204" pitchFamily="34" charset="0"/>
                <a:ea typeface="SimSun" panose="02010600030101010101" pitchFamily="2" charset="-122"/>
                <a:cs typeface="Arial" panose="020B0604020202020204" pitchFamily="34" charset="0"/>
              </a:rPr>
              <a:t>2</a:t>
            </a:r>
            <a:r>
              <a:rPr lang="en-US" sz="1100" dirty="0">
                <a:effectLst/>
                <a:latin typeface="Calibri" panose="020F0502020204030204" pitchFamily="34" charset="0"/>
                <a:ea typeface="SimSun" panose="02010600030101010101" pitchFamily="2" charset="-122"/>
                <a:cs typeface="Arial" panose="020B0604020202020204" pitchFamily="34" charset="0"/>
              </a:rPr>
              <a:t>, will also be studied to determine the damage of mild or partially mitigated disruptions in DEMO (expected at a minimum of 30 GW/m</a:t>
            </a:r>
            <a:r>
              <a:rPr lang="en-US" sz="1100" baseline="30000" dirty="0">
                <a:effectLst/>
                <a:latin typeface="Calibri" panose="020F0502020204030204" pitchFamily="34" charset="0"/>
                <a:ea typeface="SimSun" panose="02010600030101010101" pitchFamily="2" charset="-122"/>
                <a:cs typeface="Arial" panose="020B0604020202020204" pitchFamily="34" charset="0"/>
              </a:rPr>
              <a:t>2</a:t>
            </a:r>
            <a:r>
              <a:rPr lang="en-US" sz="1100" dirty="0">
                <a:effectLst/>
                <a:latin typeface="Calibri" panose="020F0502020204030204" pitchFamily="34" charset="0"/>
                <a:ea typeface="SimSun" panose="02010600030101010101" pitchFamily="2" charset="-122"/>
                <a:cs typeface="Arial" panose="020B0604020202020204" pitchFamily="34" charset="0"/>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600"/>
              </a:spcAft>
            </a:pPr>
            <a:r>
              <a:rPr lang="en-US" sz="1100" dirty="0">
                <a:effectLst/>
                <a:latin typeface="Calibri" panose="020F0502020204030204" pitchFamily="34" charset="0"/>
                <a:ea typeface="SimSun" panose="02010600030101010101" pitchFamily="2" charset="-122"/>
                <a:cs typeface="Arial" panose="020B0604020202020204" pitchFamily="34" charset="0"/>
              </a:rPr>
              <a:t>Pre- and post-Characterization including various techniques as highlighted in the deliverables will be performed (FZJ, CIEMAT, DIFFER, ENEA, IPPLM). A new addition here is particular the</a:t>
            </a:r>
            <a:r>
              <a:rPr lang="en-US" sz="1100" i="1" dirty="0">
                <a:effectLst/>
                <a:latin typeface="Calibri" panose="020F0502020204030204" pitchFamily="34" charset="0"/>
                <a:ea typeface="SimSun" panose="02010600030101010101" pitchFamily="2" charset="-122"/>
                <a:cs typeface="Arial" panose="020B0604020202020204" pitchFamily="34" charset="0"/>
              </a:rPr>
              <a:t> detection of nano-cracking in the surface layer of the first wall as it can be crucial for reducing D/T fuel retention in the wall. CW IR laser heating and IR camera scanning of heated area allows the rapid detection of nano-cracking in the top layer of the first wall (CU). Comparative analysis for the various materials will be performed also including comparing multiple analysis techniques</a:t>
            </a:r>
            <a:endParaRPr lang="de-DE" sz="1100" dirty="0">
              <a:effectLst/>
              <a:latin typeface="Calibri" panose="020F0502020204030204" pitchFamily="34" charset="0"/>
              <a:ea typeface="SimSun" panose="02010600030101010101" pitchFamily="2" charset="-122"/>
              <a:cs typeface="Arial" panose="020B0604020202020204" pitchFamily="34" charset="0"/>
            </a:endParaRPr>
          </a:p>
        </p:txBody>
      </p:sp>
      <p:graphicFrame>
        <p:nvGraphicFramePr>
          <p:cNvPr id="11" name="Tabelle 10">
            <a:extLst>
              <a:ext uri="{FF2B5EF4-FFF2-40B4-BE49-F238E27FC236}">
                <a16:creationId xmlns:a16="http://schemas.microsoft.com/office/drawing/2014/main" id="{D37F1ED6-6DA2-EAB4-9E0A-2C917F294306}"/>
              </a:ext>
            </a:extLst>
          </p:cNvPr>
          <p:cNvGraphicFramePr>
            <a:graphicFrameLocks noGrp="1"/>
          </p:cNvGraphicFramePr>
          <p:nvPr/>
        </p:nvGraphicFramePr>
        <p:xfrm>
          <a:off x="6274045" y="4114833"/>
          <a:ext cx="5572125" cy="2225930"/>
        </p:xfrm>
        <a:graphic>
          <a:graphicData uri="http://schemas.openxmlformats.org/drawingml/2006/table">
            <a:tbl>
              <a:tblPr firstRow="1" firstCol="1" bandRow="1">
                <a:tableStyleId>{5C22544A-7EE6-4342-B048-85BDC9FD1C3A}</a:tableStyleId>
              </a:tblPr>
              <a:tblGrid>
                <a:gridCol w="1000125">
                  <a:extLst>
                    <a:ext uri="{9D8B030D-6E8A-4147-A177-3AD203B41FA5}">
                      <a16:colId xmlns:a16="http://schemas.microsoft.com/office/drawing/2014/main" val="1382660769"/>
                    </a:ext>
                  </a:extLst>
                </a:gridCol>
                <a:gridCol w="4572000">
                  <a:extLst>
                    <a:ext uri="{9D8B030D-6E8A-4147-A177-3AD203B41FA5}">
                      <a16:colId xmlns:a16="http://schemas.microsoft.com/office/drawing/2014/main" val="38620572"/>
                    </a:ext>
                  </a:extLst>
                </a:gridCol>
              </a:tblGrid>
              <a:tr h="0">
                <a:tc>
                  <a:txBody>
                    <a:bodyPr/>
                    <a:lstStyle/>
                    <a:p>
                      <a:pPr>
                        <a:lnSpc>
                          <a:spcPct val="115000"/>
                        </a:lnSpc>
                        <a:spcBef>
                          <a:spcPts val="240"/>
                        </a:spcBef>
                        <a:spcAft>
                          <a:spcPts val="240"/>
                        </a:spcAft>
                        <a:buNone/>
                        <a:tabLst>
                          <a:tab pos="-914400" algn="l"/>
                          <a:tab pos="228600" algn="l"/>
                        </a:tabLst>
                      </a:pPr>
                      <a:r>
                        <a:rPr lang="pl-PL" sz="10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pl-PL" sz="10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6135495"/>
                  </a:ext>
                </a:extLst>
              </a:tr>
              <a:tr h="0">
                <a:tc>
                  <a:txBody>
                    <a:bodyPr/>
                    <a:lstStyle/>
                    <a:p>
                      <a:pPr>
                        <a:lnSpc>
                          <a:spcPct val="115000"/>
                        </a:lnSpc>
                        <a:spcBef>
                          <a:spcPts val="240"/>
                        </a:spcBef>
                        <a:spcAft>
                          <a:spcPts val="240"/>
                        </a:spcAft>
                        <a:buNone/>
                        <a:tabLst>
                          <a:tab pos="-914400" algn="l"/>
                          <a:tab pos="228600" algn="l"/>
                        </a:tabLst>
                      </a:pPr>
                      <a:r>
                        <a:rPr lang="pl-PL" sz="1000">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Comprehensive pre-characterization of the 9 candidate W materials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21295723"/>
                  </a:ext>
                </a:extLst>
              </a:tr>
              <a:tr h="0">
                <a:tc>
                  <a:txBody>
                    <a:bodyPr/>
                    <a:lstStyle/>
                    <a:p>
                      <a:pPr>
                        <a:lnSpc>
                          <a:spcPct val="115000"/>
                        </a:lnSpc>
                        <a:spcBef>
                          <a:spcPts val="240"/>
                        </a:spcBef>
                        <a:spcAft>
                          <a:spcPts val="240"/>
                        </a:spcAft>
                        <a:buNone/>
                        <a:tabLst>
                          <a:tab pos="-914400" algn="l"/>
                          <a:tab pos="228600" algn="l"/>
                        </a:tabLst>
                      </a:pPr>
                      <a:r>
                        <a:rPr lang="pl-PL" sz="10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Fast transient simulation on COMPASS-U W armor by a CW laser at 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22842933"/>
                  </a:ext>
                </a:extLst>
              </a:tr>
              <a:tr h="0">
                <a:tc>
                  <a:txBody>
                    <a:bodyPr/>
                    <a:lstStyle/>
                    <a:p>
                      <a:pPr>
                        <a:lnSpc>
                          <a:spcPct val="115000"/>
                        </a:lnSpc>
                        <a:spcBef>
                          <a:spcPts val="240"/>
                        </a:spcBef>
                        <a:spcAft>
                          <a:spcPts val="240"/>
                        </a:spcAft>
                        <a:buNone/>
                        <a:tabLst>
                          <a:tab pos="-914400" algn="l"/>
                          <a:tab pos="228600" algn="l"/>
                        </a:tabLst>
                      </a:pPr>
                      <a:r>
                        <a:rPr lang="pl-PL" sz="1000">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dirty="0" err="1">
                          <a:effectLst/>
                        </a:rPr>
                        <a:t>Nanocracking</a:t>
                      </a:r>
                      <a:r>
                        <a:rPr lang="pl-PL" sz="1000" dirty="0">
                          <a:effectLst/>
                        </a:rPr>
                        <a:t> </a:t>
                      </a:r>
                      <a:r>
                        <a:rPr lang="pl-PL" sz="1000" dirty="0" err="1">
                          <a:effectLst/>
                        </a:rPr>
                        <a:t>detection</a:t>
                      </a:r>
                      <a:r>
                        <a:rPr lang="pl-PL" sz="1000" dirty="0">
                          <a:effectLst/>
                        </a:rPr>
                        <a:t> </a:t>
                      </a:r>
                      <a:r>
                        <a:rPr lang="pl-PL" sz="1000" dirty="0" err="1">
                          <a:effectLst/>
                        </a:rPr>
                        <a:t>studies</a:t>
                      </a:r>
                      <a:r>
                        <a:rPr lang="pl-PL" sz="1000" dirty="0">
                          <a:effectLst/>
                        </a:rPr>
                        <a:t> on </a:t>
                      </a:r>
                      <a:r>
                        <a:rPr lang="pl-PL" sz="1000" dirty="0" err="1">
                          <a:effectLst/>
                        </a:rPr>
                        <a:t>sxposed</a:t>
                      </a:r>
                      <a:r>
                        <a:rPr lang="pl-PL" sz="1000" dirty="0">
                          <a:effectLst/>
                        </a:rPr>
                        <a:t> materials from PSI-2, Magnum, OLMAT, JUDITH</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43899136"/>
                  </a:ext>
                </a:extLst>
              </a:tr>
              <a:tr h="0">
                <a:tc>
                  <a:txBody>
                    <a:bodyPr/>
                    <a:lstStyle/>
                    <a:p>
                      <a:pPr>
                        <a:lnSpc>
                          <a:spcPct val="115000"/>
                        </a:lnSpc>
                        <a:spcBef>
                          <a:spcPts val="240"/>
                        </a:spcBef>
                        <a:spcAft>
                          <a:spcPts val="240"/>
                        </a:spcAft>
                        <a:buNone/>
                        <a:tabLst>
                          <a:tab pos="-914400" algn="l"/>
                          <a:tab pos="228600" algn="l"/>
                        </a:tabLst>
                      </a:pPr>
                      <a:r>
                        <a:rPr lang="pl-PL" sz="10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ELM-like loading effects on different W grades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95812629"/>
                  </a:ext>
                </a:extLst>
              </a:tr>
              <a:tr h="0">
                <a:tc>
                  <a:txBody>
                    <a:bodyPr/>
                    <a:lstStyle/>
                    <a:p>
                      <a:pPr>
                        <a:lnSpc>
                          <a:spcPct val="115000"/>
                        </a:lnSpc>
                        <a:spcBef>
                          <a:spcPts val="240"/>
                        </a:spcBef>
                        <a:spcAft>
                          <a:spcPts val="240"/>
                        </a:spcAft>
                        <a:buNone/>
                        <a:tabLst>
                          <a:tab pos="-914400" algn="l"/>
                          <a:tab pos="228600" algn="l"/>
                        </a:tabLst>
                      </a:pPr>
                      <a:r>
                        <a:rPr lang="pl-PL" sz="10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Post Mortem Analysis , and TDS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63851995"/>
                  </a:ext>
                </a:extLst>
              </a:tr>
              <a:tr h="0">
                <a:tc>
                  <a:txBody>
                    <a:bodyPr/>
                    <a:lstStyle/>
                    <a:p>
                      <a:pPr>
                        <a:lnSpc>
                          <a:spcPct val="115000"/>
                        </a:lnSpc>
                        <a:spcBef>
                          <a:spcPts val="240"/>
                        </a:spcBef>
                        <a:spcAft>
                          <a:spcPts val="240"/>
                        </a:spcAft>
                        <a:buNone/>
                        <a:tabLst>
                          <a:tab pos="-914400" algn="l"/>
                          <a:tab pos="228600" algn="l"/>
                        </a:tabLst>
                      </a:pPr>
                      <a:r>
                        <a:rPr lang="pl-PL" sz="1000">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Studies on Materials supplied for COMPASS U in on HHF</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8462333"/>
                  </a:ext>
                </a:extLst>
              </a:tr>
              <a:tr h="0">
                <a:tc>
                  <a:txBody>
                    <a:bodyPr/>
                    <a:lstStyle/>
                    <a:p>
                      <a:pPr>
                        <a:lnSpc>
                          <a:spcPct val="115000"/>
                        </a:lnSpc>
                        <a:spcBef>
                          <a:spcPts val="240"/>
                        </a:spcBef>
                        <a:spcAft>
                          <a:spcPts val="240"/>
                        </a:spcAft>
                        <a:buNone/>
                        <a:tabLst>
                          <a:tab pos="-914400" algn="l"/>
                          <a:tab pos="228600" algn="l"/>
                        </a:tabLst>
                      </a:pPr>
                      <a:r>
                        <a:rPr lang="pl-PL" sz="1000">
                          <a:effectLst/>
                        </a:rPr>
                        <a:t>D007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Comparative Microscopy studies on samples exposed in PSI-2, MAGNUM, JUDITH &amp; 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14839641"/>
                  </a:ext>
                </a:extLst>
              </a:tr>
              <a:tr h="0">
                <a:tc>
                  <a:txBody>
                    <a:bodyPr/>
                    <a:lstStyle/>
                    <a:p>
                      <a:pPr>
                        <a:lnSpc>
                          <a:spcPct val="115000"/>
                        </a:lnSpc>
                        <a:spcBef>
                          <a:spcPts val="240"/>
                        </a:spcBef>
                        <a:spcAft>
                          <a:spcPts val="240"/>
                        </a:spcAft>
                        <a:buNone/>
                        <a:tabLst>
                          <a:tab pos="-914400" algn="l"/>
                          <a:tab pos="228600" algn="l"/>
                        </a:tabLst>
                      </a:pPr>
                      <a:r>
                        <a:rPr lang="pl-PL" sz="1000">
                          <a:effectLst/>
                        </a:rPr>
                        <a:t>D008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100">
                          <a:effectLst/>
                        </a:rPr>
                        <a:t>Establish a round robin test with other HHF Test Facilities to Benchmark HIVE (UKAEA without EUROfusion funding)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67261780"/>
                  </a:ext>
                </a:extLst>
              </a:tr>
              <a:tr h="0">
                <a:tc>
                  <a:txBody>
                    <a:bodyPr/>
                    <a:lstStyle/>
                    <a:p>
                      <a:pPr>
                        <a:lnSpc>
                          <a:spcPct val="115000"/>
                        </a:lnSpc>
                        <a:spcBef>
                          <a:spcPts val="240"/>
                        </a:spcBef>
                        <a:spcAft>
                          <a:spcPts val="240"/>
                        </a:spcAft>
                        <a:buNone/>
                        <a:tabLst>
                          <a:tab pos="-914400" algn="l"/>
                          <a:tab pos="228600" algn="l"/>
                        </a:tabLst>
                      </a:pPr>
                      <a:r>
                        <a:rPr lang="pl-PL" sz="1000">
                          <a:effectLst/>
                        </a:rPr>
                        <a:t>D009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100" dirty="0">
                          <a:effectLst/>
                        </a:rPr>
                        <a:t>Tungsten High </a:t>
                      </a:r>
                      <a:r>
                        <a:rPr lang="pl-PL" sz="1100" dirty="0" err="1">
                          <a:effectLst/>
                        </a:rPr>
                        <a:t>Temperature</a:t>
                      </a:r>
                      <a:r>
                        <a:rPr lang="pl-PL" sz="1100" dirty="0">
                          <a:effectLst/>
                        </a:rPr>
                        <a:t> </a:t>
                      </a:r>
                      <a:r>
                        <a:rPr lang="pl-PL" sz="1100" dirty="0" err="1">
                          <a:effectLst/>
                        </a:rPr>
                        <a:t>testing</a:t>
                      </a:r>
                      <a:r>
                        <a:rPr lang="pl-PL" sz="1100"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1919230"/>
                  </a:ext>
                </a:extLst>
              </a:tr>
            </a:tbl>
          </a:graphicData>
        </a:graphic>
      </p:graphicFrame>
      <p:graphicFrame>
        <p:nvGraphicFramePr>
          <p:cNvPr id="12" name="Tabelle 11">
            <a:extLst>
              <a:ext uri="{FF2B5EF4-FFF2-40B4-BE49-F238E27FC236}">
                <a16:creationId xmlns:a16="http://schemas.microsoft.com/office/drawing/2014/main" id="{0F087827-F49E-FB3F-2F87-22A6A91698EC}"/>
              </a:ext>
            </a:extLst>
          </p:cNvPr>
          <p:cNvGraphicFramePr>
            <a:graphicFrameLocks noGrp="1"/>
          </p:cNvGraphicFramePr>
          <p:nvPr/>
        </p:nvGraphicFramePr>
        <p:xfrm>
          <a:off x="137195" y="742174"/>
          <a:ext cx="5572125" cy="3239008"/>
        </p:xfrm>
        <a:graphic>
          <a:graphicData uri="http://schemas.openxmlformats.org/drawingml/2006/table">
            <a:tbl>
              <a:tblPr firstRow="1" firstCol="1" bandRow="1">
                <a:tableStyleId>{5C22544A-7EE6-4342-B048-85BDC9FD1C3A}</a:tableStyleId>
              </a:tblPr>
              <a:tblGrid>
                <a:gridCol w="933897">
                  <a:extLst>
                    <a:ext uri="{9D8B030D-6E8A-4147-A177-3AD203B41FA5}">
                      <a16:colId xmlns:a16="http://schemas.microsoft.com/office/drawing/2014/main" val="2591532666"/>
                    </a:ext>
                  </a:extLst>
                </a:gridCol>
                <a:gridCol w="1082384">
                  <a:extLst>
                    <a:ext uri="{9D8B030D-6E8A-4147-A177-3AD203B41FA5}">
                      <a16:colId xmlns:a16="http://schemas.microsoft.com/office/drawing/2014/main" val="2666022990"/>
                    </a:ext>
                  </a:extLst>
                </a:gridCol>
                <a:gridCol w="729404">
                  <a:extLst>
                    <a:ext uri="{9D8B030D-6E8A-4147-A177-3AD203B41FA5}">
                      <a16:colId xmlns:a16="http://schemas.microsoft.com/office/drawing/2014/main" val="27983361"/>
                    </a:ext>
                  </a:extLst>
                </a:gridCol>
                <a:gridCol w="2826440">
                  <a:extLst>
                    <a:ext uri="{9D8B030D-6E8A-4147-A177-3AD203B41FA5}">
                      <a16:colId xmlns:a16="http://schemas.microsoft.com/office/drawing/2014/main" val="1127892683"/>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4543142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Renaud Dejarnac</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IPP.CR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000" spc="-15">
                          <a:effectLst/>
                        </a:rPr>
                        <a:t>16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dirty="0">
                          <a:effectLst/>
                        </a:rPr>
                        <a:t>D001 (</a:t>
                      </a:r>
                      <a:r>
                        <a:rPr lang="de-DE" sz="1000" spc="-15" dirty="0" err="1">
                          <a:effectLst/>
                        </a:rPr>
                        <a:t>J.Mtejicek</a:t>
                      </a:r>
                      <a:r>
                        <a:rPr lang="de-DE" sz="1000" spc="-15" dirty="0">
                          <a:effectLst/>
                        </a:rPr>
                        <a:t>, A.Rednyk,R.Dejarnac,P.Vondracek,J.Caloud,K.Patocka,M.Durovec,M.Bousek,J.Klecka,D.Kirhetov)</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8869402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Daniel Alegre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D002 (D. Alegre, S. Shick, D. Tafalla, P. Fernández-Mayo, T., Hernández, A. De Castro and E. Oyarzabal)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7555424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Pavel Veis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CU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D003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7092699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Thomas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dirty="0">
                          <a:effectLst/>
                        </a:rPr>
                        <a:t>D004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9072021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Laura Laguardia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ENEA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dirty="0">
                          <a:effectLst/>
                        </a:rPr>
                        <a:t>D005 (</a:t>
                      </a:r>
                      <a:r>
                        <a:rPr lang="de-DE" sz="1000" spc="-15" dirty="0" err="1">
                          <a:effectLst/>
                        </a:rPr>
                        <a:t>Iafrati</a:t>
                      </a:r>
                      <a:r>
                        <a:rPr lang="de-DE" sz="1000" spc="-15" dirty="0">
                          <a:effectLst/>
                        </a:rPr>
                        <a:t>, </a:t>
                      </a:r>
                      <a:r>
                        <a:rPr lang="de-DE" sz="1000" spc="-15" dirty="0" err="1">
                          <a:effectLst/>
                        </a:rPr>
                        <a:t>Pedroni</a:t>
                      </a:r>
                      <a:r>
                        <a:rPr lang="de-DE" sz="1000" spc="-15" dirty="0">
                          <a:effectLst/>
                        </a:rPr>
                        <a:t>, </a:t>
                      </a:r>
                      <a:r>
                        <a:rPr lang="de-DE" sz="1000" spc="-15" dirty="0" err="1">
                          <a:effectLst/>
                        </a:rPr>
                        <a:t>Ghezzi</a:t>
                      </a:r>
                      <a:r>
                        <a:rPr lang="de-DE" sz="1000" spc="-15" dirty="0">
                          <a:effectLst/>
                        </a:rPr>
                        <a:t>, De Angeli)</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9583202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Marius Wirtz</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D006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6642638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Elzbieta Fortuna-Zalesna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IPPLM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6+6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D007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9103463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James Paterson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UKAEA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D008, D009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35369936"/>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39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06109855"/>
                  </a:ext>
                </a:extLst>
              </a:tr>
            </a:tbl>
          </a:graphicData>
        </a:graphic>
      </p:graphicFrame>
      <p:graphicFrame>
        <p:nvGraphicFramePr>
          <p:cNvPr id="13" name="Tabelle 12">
            <a:extLst>
              <a:ext uri="{FF2B5EF4-FFF2-40B4-BE49-F238E27FC236}">
                <a16:creationId xmlns:a16="http://schemas.microsoft.com/office/drawing/2014/main" id="{AC41EEB1-25DD-3B29-A4A1-E7CDD91FD9D2}"/>
              </a:ext>
            </a:extLst>
          </p:cNvPr>
          <p:cNvGraphicFramePr>
            <a:graphicFrameLocks noGrp="1"/>
          </p:cNvGraphicFramePr>
          <p:nvPr/>
        </p:nvGraphicFramePr>
        <p:xfrm>
          <a:off x="137195" y="4404725"/>
          <a:ext cx="5572126" cy="1254760"/>
        </p:xfrm>
        <a:graphic>
          <a:graphicData uri="http://schemas.openxmlformats.org/drawingml/2006/table">
            <a:tbl>
              <a:tblPr firstRow="1" firstCol="1" bandRow="1">
                <a:tableStyleId>{5C22544A-7EE6-4342-B048-85BDC9FD1C3A}</a:tableStyleId>
              </a:tblPr>
              <a:tblGrid>
                <a:gridCol w="1038628">
                  <a:extLst>
                    <a:ext uri="{9D8B030D-6E8A-4147-A177-3AD203B41FA5}">
                      <a16:colId xmlns:a16="http://schemas.microsoft.com/office/drawing/2014/main" val="1444591253"/>
                    </a:ext>
                  </a:extLst>
                </a:gridCol>
                <a:gridCol w="977417">
                  <a:extLst>
                    <a:ext uri="{9D8B030D-6E8A-4147-A177-3AD203B41FA5}">
                      <a16:colId xmlns:a16="http://schemas.microsoft.com/office/drawing/2014/main" val="1882185776"/>
                    </a:ext>
                  </a:extLst>
                </a:gridCol>
                <a:gridCol w="729319">
                  <a:extLst>
                    <a:ext uri="{9D8B030D-6E8A-4147-A177-3AD203B41FA5}">
                      <a16:colId xmlns:a16="http://schemas.microsoft.com/office/drawing/2014/main" val="2326645024"/>
                    </a:ext>
                  </a:extLst>
                </a:gridCol>
                <a:gridCol w="2826762">
                  <a:extLst>
                    <a:ext uri="{9D8B030D-6E8A-4147-A177-3AD203B41FA5}">
                      <a16:colId xmlns:a16="http://schemas.microsoft.com/office/drawing/2014/main" val="202283255"/>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7293194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 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52725375"/>
                  </a:ext>
                </a:extLst>
              </a:tr>
              <a:tr h="208915">
                <a:tc>
                  <a:txBody>
                    <a:bodyPr/>
                    <a:lstStyle/>
                    <a:p>
                      <a:pPr>
                        <a:lnSpc>
                          <a:spcPct val="115000"/>
                        </a:lnSpc>
                        <a:spcBef>
                          <a:spcPts val="240"/>
                        </a:spcBef>
                        <a:spcAft>
                          <a:spcPts val="240"/>
                        </a:spcAft>
                        <a:buNone/>
                      </a:pPr>
                      <a:r>
                        <a:rPr lang="en-GB" sz="10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42450311"/>
                  </a:ext>
                </a:extLst>
              </a:tr>
              <a:tr h="208915">
                <a:tc>
                  <a:txBody>
                    <a:bodyPr/>
                    <a:lstStyle/>
                    <a:p>
                      <a:pPr>
                        <a:lnSpc>
                          <a:spcPct val="115000"/>
                        </a:lnSpc>
                        <a:spcBef>
                          <a:spcPts val="240"/>
                        </a:spcBef>
                        <a:spcAft>
                          <a:spcPts val="240"/>
                        </a:spcAft>
                        <a:buNone/>
                      </a:pPr>
                      <a:r>
                        <a:rPr lang="en-GB" sz="10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33274789"/>
                  </a:ext>
                </a:extLst>
              </a:tr>
              <a:tr h="208915">
                <a:tc>
                  <a:txBody>
                    <a:bodyPr/>
                    <a:lstStyle/>
                    <a:p>
                      <a:pPr>
                        <a:lnSpc>
                          <a:spcPct val="115000"/>
                        </a:lnSpc>
                        <a:spcBef>
                          <a:spcPts val="240"/>
                        </a:spcBef>
                        <a:spcAft>
                          <a:spcPts val="240"/>
                        </a:spcAft>
                        <a:buNone/>
                      </a:pPr>
                      <a:r>
                        <a:rPr lang="en-GB" sz="1000" spc="-15">
                          <a:effectLst/>
                        </a:rPr>
                        <a:t>JUDITH-2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72920596"/>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65973986"/>
                  </a:ext>
                </a:extLst>
              </a:tr>
            </a:tbl>
          </a:graphicData>
        </a:graphic>
      </p:graphicFrame>
      <p:sp>
        <p:nvSpPr>
          <p:cNvPr id="14" name="Textfeld 13">
            <a:extLst>
              <a:ext uri="{FF2B5EF4-FFF2-40B4-BE49-F238E27FC236}">
                <a16:creationId xmlns:a16="http://schemas.microsoft.com/office/drawing/2014/main" id="{53DC79EE-BF3A-6063-64F7-F6F02DEFDBF9}"/>
              </a:ext>
            </a:extLst>
          </p:cNvPr>
          <p:cNvSpPr txBox="1"/>
          <p:nvPr/>
        </p:nvSpPr>
        <p:spPr>
          <a:xfrm>
            <a:off x="345830" y="5709308"/>
            <a:ext cx="3398623" cy="1262910"/>
          </a:xfrm>
          <a:prstGeom prst="rect">
            <a:avLst/>
          </a:prstGeom>
          <a:noFill/>
        </p:spPr>
        <p:txBody>
          <a:bodyPr wrap="none" rtlCol="0">
            <a:spAutoFit/>
          </a:bodyPr>
          <a:lstStyle/>
          <a:p>
            <a:pPr marL="342900" lvl="0" indent="-342900">
              <a:lnSpc>
                <a:spcPct val="115000"/>
              </a:lnSpc>
              <a:spcAft>
                <a:spcPts val="240"/>
              </a:spcAft>
              <a:buFont typeface="Wingdings" pitchFamily="2" charset="2"/>
              <a:buChar char=""/>
              <a:tabLst>
                <a:tab pos="-914400" algn="l"/>
                <a:tab pos="457200" algn="l"/>
                <a:tab pos="1029970" algn="l"/>
                <a:tab pos="1371600" algn="l"/>
              </a:tabLst>
            </a:pPr>
            <a:r>
              <a:rPr lang="de-DE" sz="1800" spc="-15"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a:t>
            </a:r>
            <a:r>
              <a:rPr lang="de-DE"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10+10 </a:t>
            </a:r>
            <a:r>
              <a:rPr lang="de-DE" sz="1800" spc="-15"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r>
              <a:rPr lang="de-DE"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IPPLM</a:t>
            </a:r>
            <a:endParaRPr lang="de-DE" sz="1800" dirty="0">
              <a:effectLst/>
              <a:latin typeface="Calibri" panose="020F0502020204030204" pitchFamily="34" charset="0"/>
              <a:ea typeface="SimSun" panose="02010600030101010101" pitchFamily="2" charset="-122"/>
              <a:cs typeface="Wingdings" pitchFamily="2" charset="2"/>
            </a:endParaRPr>
          </a:p>
          <a:p>
            <a:pPr marL="342900" lvl="0" indent="-342900">
              <a:lnSpc>
                <a:spcPct val="115000"/>
              </a:lnSpc>
              <a:spcAft>
                <a:spcPts val="600"/>
              </a:spcAft>
              <a:buFont typeface="Wingdings" pitchFamily="2" charset="2"/>
              <a:buChar char=""/>
              <a:tabLst>
                <a:tab pos="-914400" algn="l"/>
                <a:tab pos="457200" algn="l"/>
                <a:tab pos="1029970" algn="l"/>
                <a:tab pos="1371600" algn="l"/>
              </a:tabLst>
            </a:pPr>
            <a:r>
              <a:rPr lang="de-DE"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Hive + Lab – 75k€ - UKAEA</a:t>
            </a:r>
            <a:endParaRPr lang="de-DE" sz="1800" dirty="0">
              <a:effectLst/>
              <a:latin typeface="Calibri" panose="020F0502020204030204" pitchFamily="34" charset="0"/>
              <a:ea typeface="SimSun" panose="02010600030101010101" pitchFamily="2" charset="-122"/>
              <a:cs typeface="Wingdings" pitchFamily="2" charset="2"/>
            </a:endParaRPr>
          </a:p>
          <a:p>
            <a:pPr algn="l"/>
            <a:endParaRPr lang="en-GB" sz="2800" b="1" dirty="0"/>
          </a:p>
        </p:txBody>
      </p:sp>
    </p:spTree>
    <p:extLst>
      <p:ext uri="{BB962C8B-B14F-4D97-AF65-F5344CB8AC3E}">
        <p14:creationId xmlns:p14="http://schemas.microsoft.com/office/powerpoint/2010/main" val="415917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F7B5C-418C-84C8-6A19-2703D5100ED8}"/>
              </a:ext>
            </a:extLst>
          </p:cNvPr>
          <p:cNvSpPr>
            <a:spLocks noGrp="1"/>
          </p:cNvSpPr>
          <p:nvPr>
            <p:ph type="title"/>
          </p:nvPr>
        </p:nvSpPr>
        <p:spPr/>
        <p:txBody>
          <a:bodyPr/>
          <a:lstStyle/>
          <a:p>
            <a:endParaRPr lang="en-GB"/>
          </a:p>
        </p:txBody>
      </p:sp>
      <p:sp>
        <p:nvSpPr>
          <p:cNvPr id="3" name="Inhaltsplatzhalter 2">
            <a:extLst>
              <a:ext uri="{FF2B5EF4-FFF2-40B4-BE49-F238E27FC236}">
                <a16:creationId xmlns:a16="http://schemas.microsoft.com/office/drawing/2014/main" id="{081B5C89-E76D-11F5-B3A0-ED5C6F2BBB6B}"/>
              </a:ext>
            </a:extLst>
          </p:cNvPr>
          <p:cNvSpPr>
            <a:spLocks noGrp="1"/>
          </p:cNvSpPr>
          <p:nvPr>
            <p:ph idx="1"/>
          </p:nvPr>
        </p:nvSpPr>
        <p:spPr/>
        <p:txBody>
          <a:bodyPr/>
          <a:lstStyle/>
          <a:p>
            <a:endParaRPr lang="en-GB"/>
          </a:p>
        </p:txBody>
      </p:sp>
      <p:sp>
        <p:nvSpPr>
          <p:cNvPr id="4" name="Foliennummernplatzhalter 3">
            <a:extLst>
              <a:ext uri="{FF2B5EF4-FFF2-40B4-BE49-F238E27FC236}">
                <a16:creationId xmlns:a16="http://schemas.microsoft.com/office/drawing/2014/main" id="{262340AB-F1E5-152C-BDDC-4805F96931CD}"/>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pic>
        <p:nvPicPr>
          <p:cNvPr id="5" name="Grafik 4">
            <a:extLst>
              <a:ext uri="{FF2B5EF4-FFF2-40B4-BE49-F238E27FC236}">
                <a16:creationId xmlns:a16="http://schemas.microsoft.com/office/drawing/2014/main" id="{1BE0C3CF-6972-97DF-448B-97FFBB43E221}"/>
              </a:ext>
            </a:extLst>
          </p:cNvPr>
          <p:cNvPicPr>
            <a:picLocks noChangeAspect="1"/>
          </p:cNvPicPr>
          <p:nvPr/>
        </p:nvPicPr>
        <p:blipFill>
          <a:blip r:embed="rId2"/>
          <a:stretch>
            <a:fillRect/>
          </a:stretch>
        </p:blipFill>
        <p:spPr>
          <a:xfrm>
            <a:off x="609600" y="1174090"/>
            <a:ext cx="10385961" cy="3754924"/>
          </a:xfrm>
          <a:prstGeom prst="rect">
            <a:avLst/>
          </a:prstGeom>
        </p:spPr>
      </p:pic>
    </p:spTree>
    <p:extLst>
      <p:ext uri="{BB962C8B-B14F-4D97-AF65-F5344CB8AC3E}">
        <p14:creationId xmlns:p14="http://schemas.microsoft.com/office/powerpoint/2010/main" val="3254781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7572D-4528-1AD0-6D65-7EACA7640DA3}"/>
              </a:ext>
            </a:extLst>
          </p:cNvPr>
          <p:cNvSpPr>
            <a:spLocks noGrp="1"/>
          </p:cNvSpPr>
          <p:nvPr>
            <p:ph type="title"/>
          </p:nvPr>
        </p:nvSpPr>
        <p:spPr/>
        <p:txBody>
          <a:bodyPr/>
          <a:lstStyle/>
          <a:p>
            <a:endParaRPr lang="en-GB"/>
          </a:p>
        </p:txBody>
      </p:sp>
      <p:sp>
        <p:nvSpPr>
          <p:cNvPr id="3" name="Inhaltsplatzhalter 2">
            <a:extLst>
              <a:ext uri="{FF2B5EF4-FFF2-40B4-BE49-F238E27FC236}">
                <a16:creationId xmlns:a16="http://schemas.microsoft.com/office/drawing/2014/main" id="{04648A87-C1F6-0642-B9EC-9FD17F1837B9}"/>
              </a:ext>
            </a:extLst>
          </p:cNvPr>
          <p:cNvSpPr>
            <a:spLocks noGrp="1"/>
          </p:cNvSpPr>
          <p:nvPr>
            <p:ph idx="1"/>
          </p:nvPr>
        </p:nvSpPr>
        <p:spPr/>
        <p:txBody>
          <a:bodyPr/>
          <a:lstStyle/>
          <a:p>
            <a:endParaRPr lang="en-GB"/>
          </a:p>
        </p:txBody>
      </p:sp>
      <p:sp>
        <p:nvSpPr>
          <p:cNvPr id="4" name="Foliennummernplatzhalter 3">
            <a:extLst>
              <a:ext uri="{FF2B5EF4-FFF2-40B4-BE49-F238E27FC236}">
                <a16:creationId xmlns:a16="http://schemas.microsoft.com/office/drawing/2014/main" id="{BBA0F82A-7AF0-BCAF-972B-4E125FA854B9}"/>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dirty="0">
              <a:solidFill>
                <a:prstClr val="white"/>
              </a:solidFill>
            </a:endParaRPr>
          </a:p>
        </p:txBody>
      </p:sp>
      <p:pic>
        <p:nvPicPr>
          <p:cNvPr id="5" name="Grafik 4">
            <a:extLst>
              <a:ext uri="{FF2B5EF4-FFF2-40B4-BE49-F238E27FC236}">
                <a16:creationId xmlns:a16="http://schemas.microsoft.com/office/drawing/2014/main" id="{08DD379D-9F9D-6A62-531B-9E6DC49FC117}"/>
              </a:ext>
            </a:extLst>
          </p:cNvPr>
          <p:cNvPicPr>
            <a:picLocks noChangeAspect="1"/>
          </p:cNvPicPr>
          <p:nvPr/>
        </p:nvPicPr>
        <p:blipFill>
          <a:blip r:embed="rId2"/>
          <a:stretch>
            <a:fillRect/>
          </a:stretch>
        </p:blipFill>
        <p:spPr>
          <a:xfrm>
            <a:off x="0" y="836712"/>
            <a:ext cx="12237363" cy="5314705"/>
          </a:xfrm>
          <a:prstGeom prst="rect">
            <a:avLst/>
          </a:prstGeom>
        </p:spPr>
      </p:pic>
    </p:spTree>
    <p:extLst>
      <p:ext uri="{BB962C8B-B14F-4D97-AF65-F5344CB8AC3E}">
        <p14:creationId xmlns:p14="http://schemas.microsoft.com/office/powerpoint/2010/main" val="4087416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FE4F-7788-33E0-396A-E4801A5107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3388E3-0210-AC21-654B-07298EA240BB}"/>
              </a:ext>
            </a:extLst>
          </p:cNvPr>
          <p:cNvSpPr>
            <a:spLocks noGrp="1"/>
          </p:cNvSpPr>
          <p:nvPr>
            <p:ph type="title"/>
          </p:nvPr>
        </p:nvSpPr>
        <p:spPr>
          <a:xfrm>
            <a:off x="3320708" y="2971800"/>
            <a:ext cx="4665337" cy="457200"/>
          </a:xfrm>
        </p:spPr>
        <p:txBody>
          <a:bodyPr/>
          <a:lstStyle/>
          <a:p>
            <a:r>
              <a:rPr lang="de-DE" dirty="0"/>
              <a:t>2026 Plans of SP A</a:t>
            </a:r>
          </a:p>
        </p:txBody>
      </p:sp>
      <p:sp>
        <p:nvSpPr>
          <p:cNvPr id="5" name="Foliennummernplatzhalter 4">
            <a:extLst>
              <a:ext uri="{FF2B5EF4-FFF2-40B4-BE49-F238E27FC236}">
                <a16:creationId xmlns:a16="http://schemas.microsoft.com/office/drawing/2014/main" id="{A0ACA0DD-9AA7-0C87-AD63-30F009EEB815}"/>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dirty="0">
              <a:solidFill>
                <a:prstClr val="white"/>
              </a:solidFill>
            </a:endParaRPr>
          </a:p>
        </p:txBody>
      </p:sp>
    </p:spTree>
    <p:extLst>
      <p:ext uri="{BB962C8B-B14F-4D97-AF65-F5344CB8AC3E}">
        <p14:creationId xmlns:p14="http://schemas.microsoft.com/office/powerpoint/2010/main" val="2666256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9AFF4-3763-6D23-3A94-F265E7F6F63E}"/>
              </a:ext>
            </a:extLst>
          </p:cNvPr>
          <p:cNvSpPr>
            <a:spLocks noGrp="1"/>
          </p:cNvSpPr>
          <p:nvPr>
            <p:ph type="title"/>
          </p:nvPr>
        </p:nvSpPr>
        <p:spPr/>
        <p:txBody>
          <a:bodyPr/>
          <a:lstStyle/>
          <a:p>
            <a:r>
              <a:rPr lang="de-DE" dirty="0"/>
              <a:t>PWIE </a:t>
            </a:r>
            <a:r>
              <a:rPr lang="de-DE" dirty="0" err="1"/>
              <a:t>Structure</a:t>
            </a:r>
            <a:r>
              <a:rPr lang="de-DE" dirty="0"/>
              <a:t> in 2026 and 2027</a:t>
            </a:r>
          </a:p>
        </p:txBody>
      </p:sp>
      <p:sp>
        <p:nvSpPr>
          <p:cNvPr id="5" name="Foliennummernplatzhalter 4">
            <a:extLst>
              <a:ext uri="{FF2B5EF4-FFF2-40B4-BE49-F238E27FC236}">
                <a16:creationId xmlns:a16="http://schemas.microsoft.com/office/drawing/2014/main" id="{4B401178-5B39-1535-1028-1FFC09E03A79}"/>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dirty="0">
              <a:solidFill>
                <a:prstClr val="white"/>
              </a:solidFill>
            </a:endParaRPr>
          </a:p>
        </p:txBody>
      </p:sp>
      <p:graphicFrame>
        <p:nvGraphicFramePr>
          <p:cNvPr id="9" name="Tabelle 8">
            <a:extLst>
              <a:ext uri="{FF2B5EF4-FFF2-40B4-BE49-F238E27FC236}">
                <a16:creationId xmlns:a16="http://schemas.microsoft.com/office/drawing/2014/main" id="{360C7464-5019-2A68-8C0D-D0B3170FB0F2}"/>
              </a:ext>
            </a:extLst>
          </p:cNvPr>
          <p:cNvGraphicFramePr>
            <a:graphicFrameLocks noGrp="1"/>
          </p:cNvGraphicFramePr>
          <p:nvPr>
            <p:extLst>
              <p:ext uri="{D42A27DB-BD31-4B8C-83A1-F6EECF244321}">
                <p14:modId xmlns:p14="http://schemas.microsoft.com/office/powerpoint/2010/main" val="3263371386"/>
              </p:ext>
            </p:extLst>
          </p:nvPr>
        </p:nvGraphicFramePr>
        <p:xfrm>
          <a:off x="889475" y="1945640"/>
          <a:ext cx="10413050" cy="2966720"/>
        </p:xfrm>
        <a:graphic>
          <a:graphicData uri="http://schemas.openxmlformats.org/drawingml/2006/table">
            <a:tbl>
              <a:tblPr firstRow="1" bandRow="1">
                <a:tableStyleId>{5C22544A-7EE6-4342-B048-85BDC9FD1C3A}</a:tableStyleId>
              </a:tblPr>
              <a:tblGrid>
                <a:gridCol w="1029768">
                  <a:extLst>
                    <a:ext uri="{9D8B030D-6E8A-4147-A177-3AD203B41FA5}">
                      <a16:colId xmlns:a16="http://schemas.microsoft.com/office/drawing/2014/main" val="1769798352"/>
                    </a:ext>
                  </a:extLst>
                </a:gridCol>
                <a:gridCol w="7723981">
                  <a:extLst>
                    <a:ext uri="{9D8B030D-6E8A-4147-A177-3AD203B41FA5}">
                      <a16:colId xmlns:a16="http://schemas.microsoft.com/office/drawing/2014/main" val="1771484110"/>
                    </a:ext>
                  </a:extLst>
                </a:gridCol>
                <a:gridCol w="1659301">
                  <a:extLst>
                    <a:ext uri="{9D8B030D-6E8A-4147-A177-3AD203B41FA5}">
                      <a16:colId xmlns:a16="http://schemas.microsoft.com/office/drawing/2014/main" val="3720696198"/>
                    </a:ext>
                  </a:extLst>
                </a:gridCol>
              </a:tblGrid>
              <a:tr h="370840">
                <a:tc>
                  <a:txBody>
                    <a:bodyPr/>
                    <a:lstStyle/>
                    <a:p>
                      <a:pPr algn="ctr"/>
                      <a:r>
                        <a:rPr lang="de-DE" dirty="0"/>
                        <a:t>Project</a:t>
                      </a:r>
                    </a:p>
                  </a:txBody>
                  <a:tcPr/>
                </a:tc>
                <a:tc>
                  <a:txBody>
                    <a:bodyPr/>
                    <a:lstStyle/>
                    <a:p>
                      <a:r>
                        <a:rPr lang="de-DE" dirty="0"/>
                        <a:t>Titel</a:t>
                      </a:r>
                    </a:p>
                  </a:txBody>
                  <a:tcPr/>
                </a:tc>
                <a:tc>
                  <a:txBody>
                    <a:bodyPr/>
                    <a:lstStyle/>
                    <a:p>
                      <a:pPr algn="ctr"/>
                      <a:r>
                        <a:rPr lang="de-DE" dirty="0"/>
                        <a:t>Leader</a:t>
                      </a:r>
                    </a:p>
                  </a:txBody>
                  <a:tcPr/>
                </a:tc>
                <a:extLst>
                  <a:ext uri="{0D108BD9-81ED-4DB2-BD59-A6C34878D82A}">
                    <a16:rowId xmlns:a16="http://schemas.microsoft.com/office/drawing/2014/main" val="1294993003"/>
                  </a:ext>
                </a:extLst>
              </a:tr>
              <a:tr h="370840">
                <a:tc>
                  <a:txBody>
                    <a:bodyPr/>
                    <a:lstStyle/>
                    <a:p>
                      <a:pPr lvl="0" algn="ctr"/>
                      <a:r>
                        <a:rPr lang="de-DE" b="1" dirty="0">
                          <a:solidFill>
                            <a:srgbClr val="00B050"/>
                          </a:solidFill>
                        </a:rPr>
                        <a:t>SP A</a:t>
                      </a:r>
                    </a:p>
                  </a:txBody>
                  <a:tcPr/>
                </a:tc>
                <a:tc>
                  <a:txBody>
                    <a:bodyPr/>
                    <a:lstStyle/>
                    <a:p>
                      <a:pPr algn="l"/>
                      <a:r>
                        <a:rPr lang="en-GB" sz="14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Particle and heat load studies in preparation of the exploitation of ITER and a fusion power plant</a:t>
                      </a:r>
                      <a:endParaRPr lang="de-DE" dirty="0">
                        <a:solidFill>
                          <a:srgbClr val="00B050"/>
                        </a:solidFill>
                      </a:endParaRPr>
                    </a:p>
                  </a:txBody>
                  <a:tcPr/>
                </a:tc>
                <a:tc>
                  <a:txBody>
                    <a:bodyPr/>
                    <a:lstStyle/>
                    <a:p>
                      <a:pPr algn="ctr"/>
                      <a:r>
                        <a:rPr lang="de-DE" b="1" dirty="0">
                          <a:solidFill>
                            <a:srgbClr val="00B050"/>
                          </a:solidFill>
                        </a:rPr>
                        <a:t>J.W. Coenen</a:t>
                      </a:r>
                    </a:p>
                  </a:txBody>
                  <a:tcPr/>
                </a:tc>
                <a:extLst>
                  <a:ext uri="{0D108BD9-81ED-4DB2-BD59-A6C34878D82A}">
                    <a16:rowId xmlns:a16="http://schemas.microsoft.com/office/drawing/2014/main" val="996719430"/>
                  </a:ext>
                </a:extLst>
              </a:tr>
              <a:tr h="370840">
                <a:tc>
                  <a:txBody>
                    <a:bodyPr/>
                    <a:lstStyle/>
                    <a:p>
                      <a:pPr algn="ctr"/>
                      <a:r>
                        <a:rPr lang="de-DE" b="1" dirty="0">
                          <a:solidFill>
                            <a:schemeClr val="tx1"/>
                          </a:solidFill>
                        </a:rPr>
                        <a:t>SP B</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1" kern="1200" dirty="0">
                          <a:solidFill>
                            <a:schemeClr val="tx1"/>
                          </a:solidFill>
                          <a:effectLst/>
                          <a:latin typeface="+mn-lt"/>
                          <a:ea typeface="+mn-ea"/>
                          <a:cs typeface="+mn-cs"/>
                        </a:rPr>
                        <a:t>Experiments on erosion, deposition, and material migration</a:t>
                      </a:r>
                      <a:endParaRPr lang="de-DE" sz="1350" kern="1200" dirty="0">
                        <a:solidFill>
                          <a:schemeClr val="tx1"/>
                        </a:solidFill>
                        <a:effectLst/>
                        <a:latin typeface="+mn-lt"/>
                        <a:ea typeface="+mn-ea"/>
                        <a:cs typeface="+mn-cs"/>
                      </a:endParaRPr>
                    </a:p>
                  </a:txBody>
                  <a:tcPr/>
                </a:tc>
                <a:tc>
                  <a:txBody>
                    <a:bodyPr/>
                    <a:lstStyle/>
                    <a:p>
                      <a:pPr algn="ctr"/>
                      <a:r>
                        <a:rPr lang="de-DE" b="1" dirty="0">
                          <a:solidFill>
                            <a:schemeClr val="tx1"/>
                          </a:solidFill>
                        </a:rPr>
                        <a:t>A. Hakola</a:t>
                      </a:r>
                    </a:p>
                  </a:txBody>
                  <a:tcPr/>
                </a:tc>
                <a:extLst>
                  <a:ext uri="{0D108BD9-81ED-4DB2-BD59-A6C34878D82A}">
                    <a16:rowId xmlns:a16="http://schemas.microsoft.com/office/drawing/2014/main" val="1438891588"/>
                  </a:ext>
                </a:extLst>
              </a:tr>
              <a:tr h="370840">
                <a:tc>
                  <a:txBody>
                    <a:bodyPr/>
                    <a:lstStyle/>
                    <a:p>
                      <a:pPr algn="ctr"/>
                      <a:r>
                        <a:rPr lang="de-DE" b="1" dirty="0"/>
                        <a:t>SP C</a:t>
                      </a:r>
                    </a:p>
                  </a:txBody>
                  <a:tcPr/>
                </a:tc>
                <a:tc>
                  <a:txBody>
                    <a:bodyPr/>
                    <a:lstStyle/>
                    <a:p>
                      <a:pPr algn="l"/>
                      <a:r>
                        <a:rPr lang="en-GB" sz="1350" b="1" kern="1200" dirty="0">
                          <a:solidFill>
                            <a:schemeClr val="dk1"/>
                          </a:solidFill>
                          <a:effectLst/>
                          <a:latin typeface="+mn-lt"/>
                          <a:ea typeface="+mn-ea"/>
                          <a:cs typeface="+mn-cs"/>
                        </a:rPr>
                        <a:t>Fuel retention and release</a:t>
                      </a:r>
                      <a:endParaRPr lang="de-DE" dirty="0"/>
                    </a:p>
                  </a:txBody>
                  <a:tcPr/>
                </a:tc>
                <a:tc>
                  <a:txBody>
                    <a:bodyPr/>
                    <a:lstStyle/>
                    <a:p>
                      <a:pPr algn="ctr"/>
                      <a:r>
                        <a:rPr lang="de-DE" b="1" dirty="0"/>
                        <a:t>K. Schmid</a:t>
                      </a:r>
                    </a:p>
                  </a:txBody>
                  <a:tcPr/>
                </a:tc>
                <a:extLst>
                  <a:ext uri="{0D108BD9-81ED-4DB2-BD59-A6C34878D82A}">
                    <a16:rowId xmlns:a16="http://schemas.microsoft.com/office/drawing/2014/main" val="2677603992"/>
                  </a:ext>
                </a:extLst>
              </a:tr>
              <a:tr h="370840">
                <a:tc>
                  <a:txBody>
                    <a:bodyPr/>
                    <a:lstStyle/>
                    <a:p>
                      <a:pPr algn="ctr"/>
                      <a:r>
                        <a:rPr lang="de-DE" b="1" dirty="0"/>
                        <a:t>SP D</a:t>
                      </a:r>
                    </a:p>
                  </a:txBody>
                  <a:tcPr/>
                </a:tc>
                <a:tc>
                  <a:txBody>
                    <a:bodyPr/>
                    <a:lstStyle/>
                    <a:p>
                      <a:pPr algn="l"/>
                      <a:r>
                        <a:rPr lang="en-GB" sz="1350" b="1" kern="1200" dirty="0">
                          <a:solidFill>
                            <a:schemeClr val="dk1"/>
                          </a:solidFill>
                          <a:effectLst/>
                          <a:latin typeface="+mn-lt"/>
                          <a:ea typeface="+mn-ea"/>
                          <a:cs typeface="+mn-cs"/>
                        </a:rPr>
                        <a:t>Plasma-edge and plasma-wall interaction modelling</a:t>
                      </a:r>
                      <a:endParaRPr lang="de-DE" dirty="0"/>
                    </a:p>
                  </a:txBody>
                  <a:tcPr/>
                </a:tc>
                <a:tc>
                  <a:txBody>
                    <a:bodyPr/>
                    <a:lstStyle/>
                    <a:p>
                      <a:pPr algn="ctr"/>
                      <a:r>
                        <a:rPr lang="de-DE" b="1" dirty="0"/>
                        <a:t>A. Kirschner</a:t>
                      </a:r>
                    </a:p>
                  </a:txBody>
                  <a:tcPr/>
                </a:tc>
                <a:extLst>
                  <a:ext uri="{0D108BD9-81ED-4DB2-BD59-A6C34878D82A}">
                    <a16:rowId xmlns:a16="http://schemas.microsoft.com/office/drawing/2014/main" val="3674697206"/>
                  </a:ext>
                </a:extLst>
              </a:tr>
              <a:tr h="370840">
                <a:tc>
                  <a:txBody>
                    <a:bodyPr/>
                    <a:lstStyle/>
                    <a:p>
                      <a:pPr algn="ctr"/>
                      <a:r>
                        <a:rPr lang="de-DE" b="1" dirty="0"/>
                        <a:t>SP E</a:t>
                      </a:r>
                    </a:p>
                  </a:txBody>
                  <a:tcPr/>
                </a:tc>
                <a:tc>
                  <a:txBody>
                    <a:bodyPr/>
                    <a:lstStyle/>
                    <a:p>
                      <a:pPr algn="l"/>
                      <a:r>
                        <a:rPr lang="en-GB" sz="1350" b="1" kern="1200" dirty="0">
                          <a:solidFill>
                            <a:schemeClr val="dk1"/>
                          </a:solidFill>
                          <a:effectLst/>
                          <a:latin typeface="+mn-lt"/>
                          <a:ea typeface="+mn-ea"/>
                          <a:cs typeface="+mn-cs"/>
                        </a:rPr>
                        <a:t>JET post-mortem analysis, LIBS and associated interpretation</a:t>
                      </a:r>
                      <a:endParaRPr lang="de-DE" dirty="0"/>
                    </a:p>
                  </a:txBody>
                  <a:tcPr/>
                </a:tc>
                <a:tc>
                  <a:txBody>
                    <a:bodyPr/>
                    <a:lstStyle/>
                    <a:p>
                      <a:pPr algn="ctr"/>
                      <a:r>
                        <a:rPr lang="de-DE" b="1" dirty="0"/>
                        <a:t>J. </a:t>
                      </a:r>
                      <a:r>
                        <a:rPr lang="de-DE" b="1" dirty="0" err="1"/>
                        <a:t>Likonen</a:t>
                      </a:r>
                      <a:endParaRPr lang="de-DE" b="1" dirty="0"/>
                    </a:p>
                  </a:txBody>
                  <a:tcPr/>
                </a:tc>
                <a:extLst>
                  <a:ext uri="{0D108BD9-81ED-4DB2-BD59-A6C34878D82A}">
                    <a16:rowId xmlns:a16="http://schemas.microsoft.com/office/drawing/2014/main" val="752524748"/>
                  </a:ext>
                </a:extLst>
              </a:tr>
              <a:tr h="370840">
                <a:tc>
                  <a:txBody>
                    <a:bodyPr/>
                    <a:lstStyle/>
                    <a:p>
                      <a:pPr algn="ctr"/>
                      <a:r>
                        <a:rPr lang="de-DE" b="1" dirty="0"/>
                        <a:t>SP F</a:t>
                      </a:r>
                    </a:p>
                  </a:txBody>
                  <a:tcPr/>
                </a:tc>
                <a:tc>
                  <a:txBody>
                    <a:bodyPr/>
                    <a:lstStyle/>
                    <a:p>
                      <a:pPr algn="l"/>
                      <a:r>
                        <a:rPr lang="en-GB" sz="1350" b="1" kern="1200" dirty="0">
                          <a:solidFill>
                            <a:schemeClr val="dk1"/>
                          </a:solidFill>
                          <a:effectLst/>
                          <a:latin typeface="+mn-lt"/>
                          <a:ea typeface="+mn-ea"/>
                          <a:cs typeface="+mn-cs"/>
                        </a:rPr>
                        <a:t>Wall conditioning and boronization physics</a:t>
                      </a:r>
                      <a:endParaRPr lang="de-DE" dirty="0"/>
                    </a:p>
                  </a:txBody>
                  <a:tcPr/>
                </a:tc>
                <a:tc>
                  <a:txBody>
                    <a:bodyPr/>
                    <a:lstStyle/>
                    <a:p>
                      <a:pPr algn="ctr"/>
                      <a:r>
                        <a:rPr lang="de-DE" b="1" dirty="0"/>
                        <a:t>A. </a:t>
                      </a:r>
                      <a:r>
                        <a:rPr lang="de-DE" b="1" dirty="0" err="1"/>
                        <a:t>Goriaev</a:t>
                      </a:r>
                      <a:endParaRPr lang="de-DE" b="1" dirty="0"/>
                    </a:p>
                  </a:txBody>
                  <a:tcPr/>
                </a:tc>
                <a:extLst>
                  <a:ext uri="{0D108BD9-81ED-4DB2-BD59-A6C34878D82A}">
                    <a16:rowId xmlns:a16="http://schemas.microsoft.com/office/drawing/2014/main" val="2368597956"/>
                  </a:ext>
                </a:extLst>
              </a:tr>
              <a:tr h="370840">
                <a:tc>
                  <a:txBody>
                    <a:bodyPr/>
                    <a:lstStyle/>
                    <a:p>
                      <a:pPr algn="ctr"/>
                      <a:r>
                        <a:rPr lang="de-DE" b="1" dirty="0"/>
                        <a:t>SP X</a:t>
                      </a:r>
                    </a:p>
                  </a:txBody>
                  <a:tcPr/>
                </a:tc>
                <a:tc>
                  <a:txBody>
                    <a:bodyPr/>
                    <a:lstStyle/>
                    <a:p>
                      <a:pPr algn="l"/>
                      <a:r>
                        <a:rPr lang="en-GB" sz="1350" b="1" kern="1200" dirty="0">
                          <a:solidFill>
                            <a:schemeClr val="dk1"/>
                          </a:solidFill>
                          <a:effectLst/>
                          <a:latin typeface="+mn-lt"/>
                          <a:ea typeface="+mn-ea"/>
                          <a:cs typeface="+mn-cs"/>
                        </a:rPr>
                        <a:t>Plasma characterization and laser-based diagnostic development</a:t>
                      </a:r>
                      <a:endParaRPr lang="de-DE" dirty="0"/>
                    </a:p>
                  </a:txBody>
                  <a:tcPr/>
                </a:tc>
                <a:tc>
                  <a:txBody>
                    <a:bodyPr/>
                    <a:lstStyle/>
                    <a:p>
                      <a:pPr algn="ctr"/>
                      <a:r>
                        <a:rPr lang="de-DE" b="1" dirty="0"/>
                        <a:t>I. Classen</a:t>
                      </a:r>
                    </a:p>
                  </a:txBody>
                  <a:tcPr/>
                </a:tc>
                <a:extLst>
                  <a:ext uri="{0D108BD9-81ED-4DB2-BD59-A6C34878D82A}">
                    <a16:rowId xmlns:a16="http://schemas.microsoft.com/office/drawing/2014/main" val="2412069157"/>
                  </a:ext>
                </a:extLst>
              </a:tr>
            </a:tbl>
          </a:graphicData>
        </a:graphic>
      </p:graphicFrame>
      <p:sp>
        <p:nvSpPr>
          <p:cNvPr id="11" name="Textfeld 10">
            <a:extLst>
              <a:ext uri="{FF2B5EF4-FFF2-40B4-BE49-F238E27FC236}">
                <a16:creationId xmlns:a16="http://schemas.microsoft.com/office/drawing/2014/main" id="{D2B4EDFE-87C9-82AE-E929-0694AACFD9C4}"/>
              </a:ext>
            </a:extLst>
          </p:cNvPr>
          <p:cNvSpPr txBox="1"/>
          <p:nvPr/>
        </p:nvSpPr>
        <p:spPr>
          <a:xfrm>
            <a:off x="1059679" y="1072497"/>
            <a:ext cx="4785644" cy="646331"/>
          </a:xfrm>
          <a:prstGeom prst="rect">
            <a:avLst/>
          </a:prstGeom>
          <a:noFill/>
        </p:spPr>
        <p:txBody>
          <a:bodyPr wrap="square" rtlCol="0">
            <a:spAutoFit/>
          </a:bodyPr>
          <a:lstStyle/>
          <a:p>
            <a:pPr algn="l"/>
            <a:r>
              <a:rPr lang="de-DE" b="1" dirty="0"/>
              <a:t>Project Leader: S. Brezinsek		</a:t>
            </a:r>
          </a:p>
          <a:p>
            <a:pPr algn="l"/>
            <a:r>
              <a:rPr lang="de-DE" b="1" dirty="0"/>
              <a:t>Deputy Leader: D. Douai</a:t>
            </a:r>
          </a:p>
        </p:txBody>
      </p:sp>
      <p:sp>
        <p:nvSpPr>
          <p:cNvPr id="12" name="Textfeld 11">
            <a:extLst>
              <a:ext uri="{FF2B5EF4-FFF2-40B4-BE49-F238E27FC236}">
                <a16:creationId xmlns:a16="http://schemas.microsoft.com/office/drawing/2014/main" id="{61387BED-DD80-8130-C0FF-B7289E0CAFF7}"/>
              </a:ext>
            </a:extLst>
          </p:cNvPr>
          <p:cNvSpPr txBox="1"/>
          <p:nvPr/>
        </p:nvSpPr>
        <p:spPr>
          <a:xfrm>
            <a:off x="7548785" y="1072497"/>
            <a:ext cx="3073637" cy="369332"/>
          </a:xfrm>
          <a:prstGeom prst="rect">
            <a:avLst/>
          </a:prstGeom>
          <a:noFill/>
        </p:spPr>
        <p:txBody>
          <a:bodyPr wrap="square" rtlCol="0">
            <a:spAutoFit/>
          </a:bodyPr>
          <a:lstStyle/>
          <a:p>
            <a:pPr algn="l"/>
            <a:r>
              <a:rPr lang="de-DE" b="1" dirty="0"/>
              <a:t>PSO: D. Alyassin / NN</a:t>
            </a:r>
          </a:p>
        </p:txBody>
      </p:sp>
      <p:sp>
        <p:nvSpPr>
          <p:cNvPr id="13" name="Textfeld 12">
            <a:extLst>
              <a:ext uri="{FF2B5EF4-FFF2-40B4-BE49-F238E27FC236}">
                <a16:creationId xmlns:a16="http://schemas.microsoft.com/office/drawing/2014/main" id="{3EF114E4-E5A5-22FD-4FBB-016E3F15ED40}"/>
              </a:ext>
            </a:extLst>
          </p:cNvPr>
          <p:cNvSpPr txBox="1"/>
          <p:nvPr/>
        </p:nvSpPr>
        <p:spPr>
          <a:xfrm>
            <a:off x="2266057" y="5416171"/>
            <a:ext cx="6762557" cy="584775"/>
          </a:xfrm>
          <a:prstGeom prst="rect">
            <a:avLst/>
          </a:prstGeom>
          <a:noFill/>
        </p:spPr>
        <p:txBody>
          <a:bodyPr wrap="none" rtlCol="0">
            <a:spAutoFit/>
          </a:bodyPr>
          <a:lstStyle/>
          <a:p>
            <a:pPr algn="ctr"/>
            <a:r>
              <a:rPr lang="de-DE" sz="1600" b="1" dirty="0"/>
              <a:t>In </a:t>
            </a:r>
            <a:r>
              <a:rPr lang="de-DE" sz="1600" b="1" dirty="0" err="1"/>
              <a:t>general</a:t>
            </a:r>
            <a:r>
              <a:rPr lang="de-DE" sz="1600" b="1" dirty="0"/>
              <a:t>: Tasks and </a:t>
            </a:r>
            <a:r>
              <a:rPr lang="de-DE" sz="1600" b="1" dirty="0" err="1"/>
              <a:t>Deliverables</a:t>
            </a:r>
            <a:r>
              <a:rPr lang="de-DE" sz="1600" b="1" dirty="0"/>
              <a:t> </a:t>
            </a:r>
            <a:r>
              <a:rPr lang="de-DE" sz="1600" b="1" dirty="0" err="1"/>
              <a:t>are</a:t>
            </a:r>
            <a:r>
              <a:rPr lang="de-DE" sz="1600" b="1" dirty="0"/>
              <a:t> </a:t>
            </a:r>
            <a:r>
              <a:rPr lang="de-DE" sz="1600" b="1" dirty="0" err="1"/>
              <a:t>prepared</a:t>
            </a:r>
            <a:r>
              <a:rPr lang="de-DE" sz="1600" b="1" dirty="0"/>
              <a:t> </a:t>
            </a:r>
            <a:r>
              <a:rPr lang="de-DE" sz="1600" b="1" dirty="0" err="1"/>
              <a:t>for</a:t>
            </a:r>
            <a:r>
              <a:rPr lang="de-DE" sz="1600" b="1" dirty="0"/>
              <a:t> 2026 and 2027</a:t>
            </a:r>
          </a:p>
          <a:p>
            <a:pPr algn="ctr"/>
            <a:r>
              <a:rPr lang="de-DE" sz="1600" b="1" dirty="0"/>
              <a:t>IMS </a:t>
            </a:r>
            <a:r>
              <a:rPr lang="de-DE" sz="1600" b="1" dirty="0" err="1"/>
              <a:t>entry</a:t>
            </a:r>
            <a:r>
              <a:rPr lang="de-DE" sz="1600" b="1" dirty="0"/>
              <a:t> of </a:t>
            </a:r>
            <a:r>
              <a:rPr lang="de-DE" sz="1600" b="1" dirty="0" err="1"/>
              <a:t>tasks</a:t>
            </a:r>
            <a:r>
              <a:rPr lang="de-DE" sz="1600" b="1" dirty="0"/>
              <a:t> and </a:t>
            </a:r>
            <a:r>
              <a:rPr lang="de-DE" sz="1600" b="1" dirty="0" err="1"/>
              <a:t>deliverables</a:t>
            </a:r>
            <a:r>
              <a:rPr lang="de-DE" sz="1600" b="1" dirty="0"/>
              <a:t> </a:t>
            </a:r>
            <a:r>
              <a:rPr lang="de-DE" sz="1600" b="1" dirty="0" err="1"/>
              <a:t>shall</a:t>
            </a:r>
            <a:r>
              <a:rPr lang="de-DE" sz="1600" b="1" dirty="0"/>
              <a:t> </a:t>
            </a:r>
            <a:r>
              <a:rPr lang="de-DE" sz="1600" b="1" dirty="0" err="1"/>
              <a:t>be</a:t>
            </a:r>
            <a:r>
              <a:rPr lang="de-DE" sz="1600" b="1" dirty="0"/>
              <a:t> </a:t>
            </a:r>
            <a:r>
              <a:rPr lang="de-DE" sz="1600" b="1" dirty="0" err="1"/>
              <a:t>completed</a:t>
            </a:r>
            <a:r>
              <a:rPr lang="de-DE" sz="1600" b="1" dirty="0"/>
              <a:t> </a:t>
            </a:r>
            <a:r>
              <a:rPr lang="de-DE" sz="1600" b="1" dirty="0" err="1"/>
              <a:t>by</a:t>
            </a:r>
            <a:r>
              <a:rPr lang="de-DE" sz="1600" b="1" dirty="0"/>
              <a:t> </a:t>
            </a:r>
            <a:r>
              <a:rPr lang="de-DE" sz="1600" b="1" dirty="0" err="1"/>
              <a:t>first</a:t>
            </a:r>
            <a:r>
              <a:rPr lang="de-DE" sz="1600" b="1" dirty="0"/>
              <a:t> </a:t>
            </a:r>
            <a:r>
              <a:rPr lang="de-DE" sz="1600" b="1" dirty="0" err="1"/>
              <a:t>week</a:t>
            </a:r>
            <a:r>
              <a:rPr lang="de-DE" sz="1600" b="1" dirty="0"/>
              <a:t> of March </a:t>
            </a:r>
          </a:p>
        </p:txBody>
      </p:sp>
    </p:spTree>
    <p:extLst>
      <p:ext uri="{BB962C8B-B14F-4D97-AF65-F5344CB8AC3E}">
        <p14:creationId xmlns:p14="http://schemas.microsoft.com/office/powerpoint/2010/main" val="62852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a:xfrm>
            <a:off x="982663" y="192088"/>
            <a:ext cx="9451975" cy="457200"/>
          </a:xfrm>
        </p:spPr>
        <p:txBody>
          <a:bodyPr/>
          <a:lstStyle/>
          <a:p>
            <a:r>
              <a:rPr lang="de-DE" dirty="0"/>
              <a:t>2026 Tasks and </a:t>
            </a:r>
            <a:r>
              <a:rPr lang="de-DE" dirty="0" err="1"/>
              <a:t>Deliverables</a:t>
            </a:r>
            <a:endParaRPr lang="de-DE" dirty="0"/>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a:xfrm>
            <a:off x="0" y="6590037"/>
            <a:ext cx="720080" cy="199174"/>
          </a:xfrm>
        </p:spPr>
        <p:txBody>
          <a:bodyPr/>
          <a:lstStyle/>
          <a:p>
            <a:fld id="{6A6D9FA1-99C7-4910-8E32-B85D378B0060}" type="slidenum">
              <a:rPr lang="en-GB" smtClean="0"/>
              <a:pPr/>
              <a:t>36</a:t>
            </a:fld>
            <a:endParaRPr lang="en-GB" dirty="0"/>
          </a:p>
        </p:txBody>
      </p:sp>
      <p:sp>
        <p:nvSpPr>
          <p:cNvPr id="12" name="Rectangle 3">
            <a:extLst>
              <a:ext uri="{FF2B5EF4-FFF2-40B4-BE49-F238E27FC236}">
                <a16:creationId xmlns:a16="http://schemas.microsoft.com/office/drawing/2014/main" id="{F7FDC234-AF35-9BA4-D253-8DB53547034A}"/>
              </a:ext>
            </a:extLst>
          </p:cNvPr>
          <p:cNvSpPr>
            <a:spLocks noGrp="1" noChangeArrowheads="1"/>
          </p:cNvSpPr>
          <p:nvPr>
            <p:ph idx="1"/>
          </p:nvPr>
        </p:nvSpPr>
        <p:spPr bwMode="auto">
          <a:xfrm>
            <a:off x="609600" y="1519079"/>
            <a:ext cx="1169954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PFM and PFCs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divertor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first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wall, relevant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(SRO and DT-1) and DEMO design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options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studied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respect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their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performance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under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steady-state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transient high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heat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flux</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plasma</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mimicking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tokamak</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conditions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expected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detailed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analysis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production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history</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thermomechanical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properties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connected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exposure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conditions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including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multiple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cycles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seed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species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helium</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impact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required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validate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lifetime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estimates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existing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divertor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first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wall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component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solutions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(SRO and DT-1)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well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allow</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extrapolations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PFC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PFM design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DEMO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other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devices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within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EUROfusion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portfolio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The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work</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2026-27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covers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different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strands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focusing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on PWIE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below</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above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their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specification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well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pre-damaged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samples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study</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performance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asses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lifetime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damage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evolution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until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failure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component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These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carried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conjunction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exposures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tokamaks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high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heat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flux</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facilities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in linear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devices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different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including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ITER-grade PFUs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address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critical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issues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related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re-crystallization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melting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vapor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shielding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during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runaway</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electron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interaction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Single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combined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plasma</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address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synergistic</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effects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will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done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DEMO, JT-60SA, W7-X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proposed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Exposures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MAGNUM-PSI and JUDITH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based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on ITER W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mono-block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chains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will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address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impact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pre-damaged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connection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WPTE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WEST.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post-</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characterization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utilized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PFCs and PFMs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part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this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subproject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previous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years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Plasma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exposure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coating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solutions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will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carried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out in PSI-2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mimic</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steady-state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Dedicated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modelling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runaway</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electron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impact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damage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included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order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benchmark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codes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full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-W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first</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wall. Cycling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tests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ITER-grade W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under</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VDE and RE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JUDITH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foreseen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covering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non-</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actively</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cooled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PFCs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foreseen</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SRO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prone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many</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disruptions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general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experiments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linear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facilities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MAGNUM-PSI, PSI-2, UPP), and high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flux</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facilities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(GLADIS, JUDITH, OLMAT)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are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connected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toroidal</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devices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like WEST via WPTE and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associated</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modelling</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three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task</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activities</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will </a:t>
            </a:r>
            <a:r>
              <a:rPr kumimoji="0" lang="de-DE" altLang="de-DE"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a:t>
            </a:r>
            <a:r>
              <a:rPr kumimoji="0" lang="de-DE" altLang="de-DE"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SP A1: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Testing</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qualification</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(-relevant)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SRO and DT-1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under</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synergistic</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loading</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high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particle</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fluences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heat</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fluxes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SP A2: Evolution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under</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accumulating</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Helium and extreme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loading</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conditions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(DT-1)</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SP A3: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Testing</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qualification</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standard</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advanced</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materials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under</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synergistic</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loading</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high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particle</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heat</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fluxes</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de-DE" altLang="de-DE"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DEMO, JT-60SA, and W7-X</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Arial" panose="020B0604020202020204" pitchFamily="34" charset="0"/>
            </a:endParaRPr>
          </a:p>
        </p:txBody>
      </p:sp>
      <p:sp>
        <p:nvSpPr>
          <p:cNvPr id="14" name="Textfeld 13">
            <a:extLst>
              <a:ext uri="{FF2B5EF4-FFF2-40B4-BE49-F238E27FC236}">
                <a16:creationId xmlns:a16="http://schemas.microsoft.com/office/drawing/2014/main" id="{DE9CE43A-4567-CCD9-E68F-C36570B00EF7}"/>
              </a:ext>
            </a:extLst>
          </p:cNvPr>
          <p:cNvSpPr txBox="1"/>
          <p:nvPr/>
        </p:nvSpPr>
        <p:spPr>
          <a:xfrm>
            <a:off x="609600" y="834145"/>
            <a:ext cx="610564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SP A: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Particle</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and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heat</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load</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studies</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preparation</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exploitation</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ITER and </a:t>
            </a:r>
            <a:r>
              <a:rPr kumimoji="0" lang="de-DE" altLang="de-DE" sz="18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fusion</a:t>
            </a:r>
            <a:r>
              <a:rPr kumimoji="0" lang="de-DE" altLang="de-DE"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power plant</a:t>
            </a:r>
            <a:endParaRPr kumimoji="0" lang="de-DE" altLang="de-DE"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87362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643C5-A7F6-7910-88C2-DCF9E4ADC17D}"/>
              </a:ext>
            </a:extLst>
          </p:cNvPr>
          <p:cNvSpPr>
            <a:spLocks noGrp="1"/>
          </p:cNvSpPr>
          <p:nvPr>
            <p:ph type="title"/>
          </p:nvPr>
        </p:nvSpPr>
        <p:spPr/>
        <p:txBody>
          <a:bodyPr/>
          <a:lstStyle/>
          <a:p>
            <a:br>
              <a:rPr lang="en-GB" dirty="0"/>
            </a:br>
            <a:br>
              <a:rPr lang="en-GB" dirty="0"/>
            </a:br>
            <a:br>
              <a:rPr lang="en-GB" dirty="0"/>
            </a:br>
            <a:r>
              <a:rPr lang="en-GB" dirty="0"/>
              <a:t>SP A1: Testing and qualification of ITER (-relevant) materials for SRO and DT-1 under synergistic loading at high particle fluences and heat fluxes </a:t>
            </a:r>
            <a:br>
              <a:rPr lang="en-GB" dirty="0"/>
            </a:br>
            <a:br>
              <a:rPr lang="en-GB" dirty="0"/>
            </a:br>
            <a:endParaRPr lang="en-GB" dirty="0"/>
          </a:p>
        </p:txBody>
      </p:sp>
      <p:sp>
        <p:nvSpPr>
          <p:cNvPr id="3" name="Inhaltsplatzhalter 2">
            <a:extLst>
              <a:ext uri="{FF2B5EF4-FFF2-40B4-BE49-F238E27FC236}">
                <a16:creationId xmlns:a16="http://schemas.microsoft.com/office/drawing/2014/main" id="{47E0C8CF-D4C7-4B8D-EC41-5A16B4804F85}"/>
              </a:ext>
            </a:extLst>
          </p:cNvPr>
          <p:cNvSpPr>
            <a:spLocks noGrp="1"/>
          </p:cNvSpPr>
          <p:nvPr>
            <p:ph idx="1"/>
          </p:nvPr>
        </p:nvSpPr>
        <p:spPr/>
        <p:txBody>
          <a:bodyPr/>
          <a:lstStyle/>
          <a:p>
            <a:endParaRPr lang="en-GB" dirty="0"/>
          </a:p>
        </p:txBody>
      </p:sp>
      <p:sp>
        <p:nvSpPr>
          <p:cNvPr id="4" name="Foliennummernplatzhalter 3">
            <a:extLst>
              <a:ext uri="{FF2B5EF4-FFF2-40B4-BE49-F238E27FC236}">
                <a16:creationId xmlns:a16="http://schemas.microsoft.com/office/drawing/2014/main" id="{144A350E-8F9D-934C-5404-8E0C7655299A}"/>
              </a:ext>
            </a:extLst>
          </p:cNvPr>
          <p:cNvSpPr>
            <a:spLocks noGrp="1"/>
          </p:cNvSpPr>
          <p:nvPr>
            <p:ph type="sldNum" sz="quarter" idx="12"/>
          </p:nvPr>
        </p:nvSpPr>
        <p:spPr/>
        <p:txBody>
          <a:bodyPr/>
          <a:lstStyle/>
          <a:p>
            <a:fld id="{6A6D9FA1-99C7-4910-8E32-B85D378B0060}" type="slidenum">
              <a:rPr lang="en-GB" smtClean="0">
                <a:solidFill>
                  <a:prstClr val="white"/>
                </a:solidFill>
              </a:rPr>
              <a:pPr/>
              <a:t>37</a:t>
            </a:fld>
            <a:endParaRPr lang="en-GB" dirty="0">
              <a:solidFill>
                <a:prstClr val="white"/>
              </a:solidFill>
            </a:endParaRPr>
          </a:p>
        </p:txBody>
      </p:sp>
      <p:sp>
        <p:nvSpPr>
          <p:cNvPr id="5" name="Textfeld 4">
            <a:extLst>
              <a:ext uri="{FF2B5EF4-FFF2-40B4-BE49-F238E27FC236}">
                <a16:creationId xmlns:a16="http://schemas.microsoft.com/office/drawing/2014/main" id="{3F244210-8FF2-119F-E683-7A2AA326F234}"/>
              </a:ext>
            </a:extLst>
          </p:cNvPr>
          <p:cNvSpPr txBox="1"/>
          <p:nvPr/>
        </p:nvSpPr>
        <p:spPr>
          <a:xfrm>
            <a:off x="3041248" y="1879595"/>
            <a:ext cx="6105644" cy="3139321"/>
          </a:xfrm>
          <a:prstGeom prst="rect">
            <a:avLst/>
          </a:prstGeom>
          <a:noFill/>
        </p:spPr>
        <p:txBody>
          <a:bodyPr wrap="square">
            <a:spAutoFit/>
          </a:bodyPr>
          <a:lstStyle/>
          <a:p>
            <a:r>
              <a:rPr lang="en-US" sz="1800" dirty="0">
                <a:effectLst/>
                <a:latin typeface="Calibri" panose="020F0502020204030204" pitchFamily="34" charset="0"/>
                <a:ea typeface="SimSun" panose="02010600030101010101" pitchFamily="2" charset="-122"/>
                <a:cs typeface="Arial" panose="020B0604020202020204" pitchFamily="34" charset="0"/>
              </a:rPr>
              <a:t>ITER-relevant tungsten PFMs/PFCs for divertor and first wall (SRO and DT-1) are tested under steady-state plasma, cyclic high-heat-flux and transient loads to validate lifetime estimates and damage evolution up to failure. The work quantifies the role of manufacturing route, pre-damage and exposure history, including seeded species and helium effects, and connects linear plasma and HHF facilities to toroidal device conditions via </a:t>
            </a:r>
            <a:r>
              <a:rPr lang="en-US" sz="1800" dirty="0" err="1">
                <a:effectLst/>
                <a:latin typeface="Calibri" panose="020F0502020204030204" pitchFamily="34" charset="0"/>
                <a:ea typeface="SimSun" panose="02010600030101010101" pitchFamily="2" charset="-122"/>
                <a:cs typeface="Arial" panose="020B0604020202020204" pitchFamily="34" charset="0"/>
              </a:rPr>
              <a:t>harmonised</a:t>
            </a:r>
            <a:r>
              <a:rPr lang="en-US" sz="1800" dirty="0">
                <a:effectLst/>
                <a:latin typeface="Calibri" panose="020F0502020204030204" pitchFamily="34" charset="0"/>
                <a:ea typeface="SimSun" panose="02010600030101010101" pitchFamily="2" charset="-122"/>
                <a:cs typeface="Arial" panose="020B0604020202020204" pitchFamily="34" charset="0"/>
              </a:rPr>
              <a:t> pre- and post-</a:t>
            </a:r>
            <a:r>
              <a:rPr lang="en-US" sz="1800" dirty="0" err="1">
                <a:effectLst/>
                <a:latin typeface="Calibri" panose="020F0502020204030204" pitchFamily="34" charset="0"/>
                <a:ea typeface="SimSun" panose="02010600030101010101" pitchFamily="2" charset="-122"/>
                <a:cs typeface="Arial" panose="020B0604020202020204" pitchFamily="34" charset="0"/>
              </a:rPr>
              <a:t>characterisation</a:t>
            </a:r>
            <a:r>
              <a:rPr lang="en-US" sz="1800" dirty="0">
                <a:effectLst/>
                <a:latin typeface="Calibri" panose="020F0502020204030204" pitchFamily="34" charset="0"/>
                <a:ea typeface="SimSun" panose="02010600030101010101" pitchFamily="2" charset="-122"/>
                <a:cs typeface="Arial" panose="020B0604020202020204" pitchFamily="34" charset="0"/>
              </a:rPr>
              <a:t>. Results provide traceable operating envelopes and comparability protocols supporting ITER exploitation and extrapolation toward Fusion Pilot Plant design choices.</a:t>
            </a:r>
            <a:r>
              <a:rPr lang="de-DE" dirty="0">
                <a:effectLst/>
              </a:rPr>
              <a:t> </a:t>
            </a:r>
            <a:endParaRPr lang="en-GB" dirty="0"/>
          </a:p>
        </p:txBody>
      </p:sp>
    </p:spTree>
    <p:extLst>
      <p:ext uri="{BB962C8B-B14F-4D97-AF65-F5344CB8AC3E}">
        <p14:creationId xmlns:p14="http://schemas.microsoft.com/office/powerpoint/2010/main" val="931768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64E97-DA57-221C-0127-616AB649FD31}"/>
              </a:ext>
            </a:extLst>
          </p:cNvPr>
          <p:cNvSpPr>
            <a:spLocks noGrp="1"/>
          </p:cNvSpPr>
          <p:nvPr>
            <p:ph type="title"/>
          </p:nvPr>
        </p:nvSpPr>
        <p:spPr/>
        <p:txBody>
          <a:bodyPr/>
          <a:lstStyle/>
          <a:p>
            <a:endParaRPr lang="en-GB" dirty="0"/>
          </a:p>
        </p:txBody>
      </p:sp>
      <p:sp>
        <p:nvSpPr>
          <p:cNvPr id="4" name="Foliennummernplatzhalter 3">
            <a:extLst>
              <a:ext uri="{FF2B5EF4-FFF2-40B4-BE49-F238E27FC236}">
                <a16:creationId xmlns:a16="http://schemas.microsoft.com/office/drawing/2014/main" id="{A485770D-BA08-718C-F06D-9B7EBF7780A1}"/>
              </a:ext>
            </a:extLst>
          </p:cNvPr>
          <p:cNvSpPr>
            <a:spLocks noGrp="1"/>
          </p:cNvSpPr>
          <p:nvPr>
            <p:ph type="sldNum" sz="quarter" idx="12"/>
          </p:nvPr>
        </p:nvSpPr>
        <p:spPr/>
        <p:txBody>
          <a:bodyPr/>
          <a:lstStyle/>
          <a:p>
            <a:fld id="{6A6D9FA1-99C7-4910-8E32-B85D378B0060}" type="slidenum">
              <a:rPr lang="en-GB" smtClean="0">
                <a:solidFill>
                  <a:prstClr val="white"/>
                </a:solidFill>
              </a:rPr>
              <a:pPr/>
              <a:t>38</a:t>
            </a:fld>
            <a:endParaRPr lang="en-GB" dirty="0">
              <a:solidFill>
                <a:prstClr val="white"/>
              </a:solidFill>
            </a:endParaRPr>
          </a:p>
        </p:txBody>
      </p:sp>
      <p:sp>
        <p:nvSpPr>
          <p:cNvPr id="6" name="Textfeld 5">
            <a:extLst>
              <a:ext uri="{FF2B5EF4-FFF2-40B4-BE49-F238E27FC236}">
                <a16:creationId xmlns:a16="http://schemas.microsoft.com/office/drawing/2014/main" id="{6A75CE7B-B5CA-5F15-520D-D033B0C49304}"/>
              </a:ext>
            </a:extLst>
          </p:cNvPr>
          <p:cNvSpPr txBox="1"/>
          <p:nvPr/>
        </p:nvSpPr>
        <p:spPr>
          <a:xfrm>
            <a:off x="506392" y="870148"/>
            <a:ext cx="6105644" cy="5093702"/>
          </a:xfrm>
          <a:prstGeom prst="rect">
            <a:avLst/>
          </a:prstGeom>
          <a:noFill/>
        </p:spPr>
        <p:txBody>
          <a:bodyPr wrap="square">
            <a:spAutoFit/>
          </a:bodyPr>
          <a:lstStyle/>
          <a:p>
            <a:r>
              <a:rPr lang="en-US" sz="1300" b="1" dirty="0">
                <a:effectLst/>
                <a:latin typeface="Calibri" panose="020F0502020204030204" pitchFamily="34" charset="0"/>
                <a:ea typeface="SimSun" panose="02010600030101010101" pitchFamily="2" charset="-122"/>
                <a:cs typeface="Arial" panose="020B0604020202020204" pitchFamily="34" charset="0"/>
              </a:rPr>
              <a:t>Deliverables [2026]:</a:t>
            </a:r>
          </a:p>
          <a:p>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SPA1-D26-01 (Owner: Forschungszentrum Jülich): Matrix update + 2026 dataset: damage thresholds and dominant damage mechanisms under combined/sequential loads for baseline W variants (including seeded-impurity cases where available).</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SPA1-D26-02 (Owner: DIFFER): Dust emission response of co-deposited tungsten under high-flux pulsed plasmas: first quantified trends + controlling parameters.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SPA1-D26-03 (Owner: CIEMAT): OLMAT-based threshold mapping for baseline tungsten under disruption-like/ELM-like laser and HHF-relevant loading; 2026 update of test matrix and key findings.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SPA1-D26-04 (Owner: Max Planck Institute for Plasma Physics): GLADIS cyclic HHF reference dataset for baseline tungsten/coating variants used in SPA1 synergy matrices (damage onset + fatigue response, with traceable test conditions).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SPA1-D26-05 (Owner: DIFFER): 2026 dataset: transient erosion response of damaged tungsten surfaces under high-flux/high-fluence plasma conditions (incl. first mechanistic interpretation).</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SPA1-D26-06 (Owner: Max Planck Institute for Plasma Physics): Pre-/post-</a:t>
            </a:r>
            <a:r>
              <a:rPr lang="en-US" sz="1300" dirty="0" err="1">
                <a:effectLst/>
                <a:latin typeface="Calibri" panose="020F0502020204030204" pitchFamily="34" charset="0"/>
                <a:ea typeface="SimSun" panose="02010600030101010101" pitchFamily="2" charset="-122"/>
                <a:cs typeface="Arial" panose="020B0604020202020204" pitchFamily="34" charset="0"/>
              </a:rPr>
              <a:t>characterisation</a:t>
            </a:r>
            <a:r>
              <a:rPr lang="en-US" sz="1300" dirty="0">
                <a:effectLst/>
                <a:latin typeface="Calibri" panose="020F0502020204030204" pitchFamily="34" charset="0"/>
                <a:ea typeface="SimSun" panose="02010600030101010101" pitchFamily="2" charset="-122"/>
                <a:cs typeface="Arial" panose="020B0604020202020204" pitchFamily="34" charset="0"/>
              </a:rPr>
              <a:t> summary for selected component-relevant samples, including validated measurement workflow for erosion/cracking metrics.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SPA1-D26-07 (Owner: CEA): Crack-network modelling application + preliminary WEST W limiter operational feedback: implications for damage interpretation and margins.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SPA1-D26-08 (Owner: KIPT): Transient-load study: influence of plasma pre-irradiation near recrystallization threshold on subsequent damage and melting-threshold </a:t>
            </a:r>
            <a:r>
              <a:rPr lang="en-US" sz="1300" dirty="0" err="1">
                <a:effectLst/>
                <a:latin typeface="Calibri" panose="020F0502020204030204" pitchFamily="34" charset="0"/>
                <a:ea typeface="SimSun" panose="02010600030101010101" pitchFamily="2" charset="-122"/>
                <a:cs typeface="Arial" panose="020B0604020202020204" pitchFamily="34" charset="0"/>
              </a:rPr>
              <a:t>behaviour</a:t>
            </a:r>
            <a:r>
              <a:rPr lang="en-US" sz="1300" dirty="0">
                <a:effectLst/>
                <a:latin typeface="Calibri" panose="020F0502020204030204" pitchFamily="34" charset="0"/>
                <a:ea typeface="SimSun" panose="02010600030101010101" pitchFamily="2" charset="-122"/>
                <a:cs typeface="Arial" panose="020B0604020202020204" pitchFamily="34" charset="0"/>
              </a:rPr>
              <a:t> (2026 dataset).</a:t>
            </a:r>
            <a:br>
              <a:rPr lang="en-US" sz="1300" dirty="0">
                <a:effectLst/>
                <a:latin typeface="Calibri" panose="020F0502020204030204" pitchFamily="34" charset="0"/>
                <a:ea typeface="SimSun" panose="02010600030101010101" pitchFamily="2" charset="-122"/>
                <a:cs typeface="Arial" panose="020B0604020202020204" pitchFamily="34" charset="0"/>
              </a:rPr>
            </a:br>
            <a:endParaRPr lang="en-GB" sz="1300" dirty="0"/>
          </a:p>
        </p:txBody>
      </p:sp>
      <p:graphicFrame>
        <p:nvGraphicFramePr>
          <p:cNvPr id="7" name="Tabelle 6">
            <a:extLst>
              <a:ext uri="{FF2B5EF4-FFF2-40B4-BE49-F238E27FC236}">
                <a16:creationId xmlns:a16="http://schemas.microsoft.com/office/drawing/2014/main" id="{675ED23E-66BE-C792-10F1-707717A8EC21}"/>
              </a:ext>
            </a:extLst>
          </p:cNvPr>
          <p:cNvGraphicFramePr>
            <a:graphicFrameLocks noGrp="1"/>
          </p:cNvGraphicFramePr>
          <p:nvPr/>
        </p:nvGraphicFramePr>
        <p:xfrm>
          <a:off x="6612036" y="1384699"/>
          <a:ext cx="5433695" cy="1848104"/>
        </p:xfrm>
        <a:graphic>
          <a:graphicData uri="http://schemas.openxmlformats.org/drawingml/2006/table">
            <a:tbl>
              <a:tblPr firstRow="1" firstCol="1" bandRow="1">
                <a:tableStyleId>{5C22544A-7EE6-4342-B048-85BDC9FD1C3A}</a:tableStyleId>
              </a:tblPr>
              <a:tblGrid>
                <a:gridCol w="1283335">
                  <a:extLst>
                    <a:ext uri="{9D8B030D-6E8A-4147-A177-3AD203B41FA5}">
                      <a16:colId xmlns:a16="http://schemas.microsoft.com/office/drawing/2014/main" val="2435697083"/>
                    </a:ext>
                  </a:extLst>
                </a:gridCol>
                <a:gridCol w="683260">
                  <a:extLst>
                    <a:ext uri="{9D8B030D-6E8A-4147-A177-3AD203B41FA5}">
                      <a16:colId xmlns:a16="http://schemas.microsoft.com/office/drawing/2014/main" val="2543592247"/>
                    </a:ext>
                  </a:extLst>
                </a:gridCol>
                <a:gridCol w="848360">
                  <a:extLst>
                    <a:ext uri="{9D8B030D-6E8A-4147-A177-3AD203B41FA5}">
                      <a16:colId xmlns:a16="http://schemas.microsoft.com/office/drawing/2014/main" val="926497278"/>
                    </a:ext>
                  </a:extLst>
                </a:gridCol>
                <a:gridCol w="2618740">
                  <a:extLst>
                    <a:ext uri="{9D8B030D-6E8A-4147-A177-3AD203B41FA5}">
                      <a16:colId xmlns:a16="http://schemas.microsoft.com/office/drawing/2014/main" val="4238193672"/>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4080039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D.Alegre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a:effectLst/>
                        </a:rPr>
                        <a:t>SPA1-D26-03 </a:t>
                      </a:r>
                      <a:r>
                        <a:rPr lang="de-DE" sz="1100" spc="-15">
                          <a:effectLst/>
                        </a:rPr>
                        <a:t>D.Alegre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9788575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GB" sz="1100">
                          <a:effectLst/>
                        </a:rPr>
                        <a:t>A.Durif</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CEA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SPA1-D26-07 </a:t>
                      </a:r>
                      <a:r>
                        <a:rPr lang="en-GB" sz="1100">
                          <a:effectLst/>
                        </a:rPr>
                        <a:t>A.Durif / M.Richou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1184557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SPA1-D26-02/05 T.Morgan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141356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V.Makhlai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25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SPA1-D26-08 </a:t>
                      </a:r>
                      <a:r>
                        <a:rPr lang="de-DE" sz="1100" spc="-15">
                          <a:effectLst/>
                        </a:rPr>
                        <a:t>V.Makhlai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7310929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M.Wirtz / J. Coenen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SPA1-D26-01 </a:t>
                      </a:r>
                      <a:r>
                        <a:rPr lang="de-DE" sz="1100" spc="-15">
                          <a:effectLst/>
                        </a:rPr>
                        <a:t>M.Wirtz / J. Coenen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1474484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GB" sz="1100" spc="-15">
                          <a:effectLst/>
                        </a:rPr>
                        <a:t>J.Riesch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SPA1-D26-04/06 </a:t>
                      </a:r>
                      <a:r>
                        <a:rPr lang="de-DE" sz="1100" spc="-15">
                          <a:effectLst/>
                        </a:rPr>
                        <a:t>J.Riesch / M.Balden/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277771991"/>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dirty="0">
                          <a:effectLst/>
                        </a:rPr>
                        <a:t>54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4470352"/>
                  </a:ext>
                </a:extLst>
              </a:tr>
            </a:tbl>
          </a:graphicData>
        </a:graphic>
      </p:graphicFrame>
      <p:graphicFrame>
        <p:nvGraphicFramePr>
          <p:cNvPr id="8" name="Tabelle 7">
            <a:extLst>
              <a:ext uri="{FF2B5EF4-FFF2-40B4-BE49-F238E27FC236}">
                <a16:creationId xmlns:a16="http://schemas.microsoft.com/office/drawing/2014/main" id="{E2936DA9-AD75-F80D-9F57-8BB4CD944AEC}"/>
              </a:ext>
            </a:extLst>
          </p:cNvPr>
          <p:cNvGraphicFramePr>
            <a:graphicFrameLocks noGrp="1"/>
          </p:cNvGraphicFramePr>
          <p:nvPr/>
        </p:nvGraphicFramePr>
        <p:xfrm>
          <a:off x="6612036" y="3468090"/>
          <a:ext cx="5433695" cy="2260473"/>
        </p:xfrm>
        <a:graphic>
          <a:graphicData uri="http://schemas.openxmlformats.org/drawingml/2006/table">
            <a:tbl>
              <a:tblPr firstRow="1" firstCol="1" bandRow="1">
                <a:tableStyleId>{5C22544A-7EE6-4342-B048-85BDC9FD1C3A}</a:tableStyleId>
              </a:tblPr>
              <a:tblGrid>
                <a:gridCol w="1014095">
                  <a:extLst>
                    <a:ext uri="{9D8B030D-6E8A-4147-A177-3AD203B41FA5}">
                      <a16:colId xmlns:a16="http://schemas.microsoft.com/office/drawing/2014/main" val="56114176"/>
                    </a:ext>
                  </a:extLst>
                </a:gridCol>
                <a:gridCol w="952500">
                  <a:extLst>
                    <a:ext uri="{9D8B030D-6E8A-4147-A177-3AD203B41FA5}">
                      <a16:colId xmlns:a16="http://schemas.microsoft.com/office/drawing/2014/main" val="2542309341"/>
                    </a:ext>
                  </a:extLst>
                </a:gridCol>
                <a:gridCol w="848360">
                  <a:extLst>
                    <a:ext uri="{9D8B030D-6E8A-4147-A177-3AD203B41FA5}">
                      <a16:colId xmlns:a16="http://schemas.microsoft.com/office/drawing/2014/main" val="2666779810"/>
                    </a:ext>
                  </a:extLst>
                </a:gridCol>
                <a:gridCol w="2618740">
                  <a:extLst>
                    <a:ext uri="{9D8B030D-6E8A-4147-A177-3AD203B41FA5}">
                      <a16:colId xmlns:a16="http://schemas.microsoft.com/office/drawing/2014/main" val="3978667479"/>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4799765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9064614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683476339"/>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0625774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8339808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75500290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7866288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8615236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11692626"/>
                  </a:ext>
                </a:extLst>
              </a:tr>
              <a:tr h="31750">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25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4238912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SPA1-D26-03</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42427716"/>
                  </a:ext>
                </a:extLst>
              </a:tr>
            </a:tbl>
          </a:graphicData>
        </a:graphic>
      </p:graphicFrame>
    </p:spTree>
    <p:extLst>
      <p:ext uri="{BB962C8B-B14F-4D97-AF65-F5344CB8AC3E}">
        <p14:creationId xmlns:p14="http://schemas.microsoft.com/office/powerpoint/2010/main" val="3668379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DF252-3491-B0F2-1258-BA4747E447D0}"/>
              </a:ext>
            </a:extLst>
          </p:cNvPr>
          <p:cNvSpPr>
            <a:spLocks noGrp="1"/>
          </p:cNvSpPr>
          <p:nvPr>
            <p:ph type="title"/>
          </p:nvPr>
        </p:nvSpPr>
        <p:spPr/>
        <p:txBody>
          <a:bodyPr/>
          <a:lstStyle/>
          <a:p>
            <a:br>
              <a:rPr lang="en-GB" dirty="0"/>
            </a:br>
            <a:br>
              <a:rPr lang="en-GB" dirty="0"/>
            </a:br>
            <a:r>
              <a:rPr lang="en-GB" dirty="0"/>
              <a:t>SP A2: Evolution of materials under accumulating Helium and extreme loading conditions for ITER (DT-1)</a:t>
            </a:r>
            <a:br>
              <a:rPr lang="en-GB" dirty="0"/>
            </a:br>
            <a:br>
              <a:rPr lang="en-GB" dirty="0"/>
            </a:br>
            <a:endParaRPr lang="en-GB" dirty="0"/>
          </a:p>
        </p:txBody>
      </p:sp>
      <p:sp>
        <p:nvSpPr>
          <p:cNvPr id="4" name="Foliennummernplatzhalter 3">
            <a:extLst>
              <a:ext uri="{FF2B5EF4-FFF2-40B4-BE49-F238E27FC236}">
                <a16:creationId xmlns:a16="http://schemas.microsoft.com/office/drawing/2014/main" id="{7F53E335-DC11-0669-B277-BE24107F7A2F}"/>
              </a:ext>
            </a:extLst>
          </p:cNvPr>
          <p:cNvSpPr>
            <a:spLocks noGrp="1"/>
          </p:cNvSpPr>
          <p:nvPr>
            <p:ph type="sldNum" sz="quarter" idx="12"/>
          </p:nvPr>
        </p:nvSpPr>
        <p:spPr/>
        <p:txBody>
          <a:bodyPr/>
          <a:lstStyle/>
          <a:p>
            <a:fld id="{6A6D9FA1-99C7-4910-8E32-B85D378B0060}" type="slidenum">
              <a:rPr lang="en-GB" smtClean="0">
                <a:solidFill>
                  <a:prstClr val="white"/>
                </a:solidFill>
              </a:rPr>
              <a:pPr/>
              <a:t>39</a:t>
            </a:fld>
            <a:endParaRPr lang="en-GB" dirty="0">
              <a:solidFill>
                <a:prstClr val="white"/>
              </a:solidFill>
            </a:endParaRPr>
          </a:p>
        </p:txBody>
      </p:sp>
      <p:sp>
        <p:nvSpPr>
          <p:cNvPr id="6" name="Textfeld 5">
            <a:extLst>
              <a:ext uri="{FF2B5EF4-FFF2-40B4-BE49-F238E27FC236}">
                <a16:creationId xmlns:a16="http://schemas.microsoft.com/office/drawing/2014/main" id="{6BC3DD8A-5C92-044B-A4D1-7D67624F0348}"/>
              </a:ext>
            </a:extLst>
          </p:cNvPr>
          <p:cNvSpPr txBox="1"/>
          <p:nvPr/>
        </p:nvSpPr>
        <p:spPr>
          <a:xfrm>
            <a:off x="3041248" y="1960221"/>
            <a:ext cx="6105644" cy="2862322"/>
          </a:xfrm>
          <a:prstGeom prst="rect">
            <a:avLst/>
          </a:prstGeom>
          <a:noFill/>
        </p:spPr>
        <p:txBody>
          <a:bodyPr wrap="square">
            <a:spAutoFit/>
          </a:bodyPr>
          <a:lstStyle/>
          <a:p>
            <a:r>
              <a:rPr lang="en-US" sz="1800" dirty="0">
                <a:effectLst/>
                <a:latin typeface="Calibri" panose="020F0502020204030204" pitchFamily="34" charset="0"/>
                <a:ea typeface="SimSun" panose="02010600030101010101" pitchFamily="2" charset="-122"/>
                <a:cs typeface="Arial" panose="020B0604020202020204" pitchFamily="34" charset="0"/>
              </a:rPr>
              <a:t>Helium accumulation and mixed-species plasma exposure are combined with extreme transient loading to resolve how microstructural evolution (including recrystallization) changes damage thresholds and high-temperature performance relevant for ITER DT-1. The work delivers depth-resolved kinetic data and composition-dependent mappings of erosion, fuzz and recrystallization, providing traceable guidance for operation near limits and interpretation of history effects. Outputs support DT-1 exploitation and extrapolation toward Fusion Pilot Plant / Fusion Power Plant boundary conditions.</a:t>
            </a:r>
            <a:r>
              <a:rPr lang="de-DE" dirty="0">
                <a:effectLst/>
              </a:rPr>
              <a:t> </a:t>
            </a:r>
            <a:endParaRPr lang="en-GB" dirty="0"/>
          </a:p>
        </p:txBody>
      </p:sp>
    </p:spTree>
    <p:extLst>
      <p:ext uri="{BB962C8B-B14F-4D97-AF65-F5344CB8AC3E}">
        <p14:creationId xmlns:p14="http://schemas.microsoft.com/office/powerpoint/2010/main" val="184448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44FE597-2CD2-E678-1062-81EF71111331}"/>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6" name="Titel 1">
            <a:extLst>
              <a:ext uri="{FF2B5EF4-FFF2-40B4-BE49-F238E27FC236}">
                <a16:creationId xmlns:a16="http://schemas.microsoft.com/office/drawing/2014/main" id="{24E5A7F7-E968-EA42-B0CE-BD0E537937E1}"/>
              </a:ext>
            </a:extLst>
          </p:cNvPr>
          <p:cNvSpPr>
            <a:spLocks noGrp="1"/>
          </p:cNvSpPr>
          <p:nvPr>
            <p:ph type="title"/>
          </p:nvPr>
        </p:nvSpPr>
        <p:spPr>
          <a:xfrm>
            <a:off x="982663" y="192088"/>
            <a:ext cx="10937488" cy="457200"/>
          </a:xfrm>
        </p:spPr>
        <p:txBody>
          <a:bodyPr/>
          <a:lstStyle/>
          <a:p>
            <a:r>
              <a:rPr lang="en-GB" dirty="0"/>
              <a:t>Status 2025 Tasks and Deliverables SP A.1 –SPA.3</a:t>
            </a:r>
          </a:p>
        </p:txBody>
      </p:sp>
      <p:sp>
        <p:nvSpPr>
          <p:cNvPr id="17" name="Textfeld 16">
            <a:extLst>
              <a:ext uri="{FF2B5EF4-FFF2-40B4-BE49-F238E27FC236}">
                <a16:creationId xmlns:a16="http://schemas.microsoft.com/office/drawing/2014/main" id="{AD5994CB-F7EA-E2C2-48AC-75CC4F4439A1}"/>
              </a:ext>
            </a:extLst>
          </p:cNvPr>
          <p:cNvSpPr txBox="1"/>
          <p:nvPr/>
        </p:nvSpPr>
        <p:spPr>
          <a:xfrm>
            <a:off x="6314749" y="1796399"/>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20" name="Textfeld 19">
            <a:extLst>
              <a:ext uri="{FF2B5EF4-FFF2-40B4-BE49-F238E27FC236}">
                <a16:creationId xmlns:a16="http://schemas.microsoft.com/office/drawing/2014/main" id="{A6EADD42-EFE9-0543-AE3A-F4C854F7ACED}"/>
              </a:ext>
            </a:extLst>
          </p:cNvPr>
          <p:cNvSpPr txBox="1"/>
          <p:nvPr/>
        </p:nvSpPr>
        <p:spPr>
          <a:xfrm>
            <a:off x="605390" y="5145350"/>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4" name="Textfeld 3">
            <a:extLst>
              <a:ext uri="{FF2B5EF4-FFF2-40B4-BE49-F238E27FC236}">
                <a16:creationId xmlns:a16="http://schemas.microsoft.com/office/drawing/2014/main" id="{95B90279-F94D-C935-3BC8-E4B6D4515288}"/>
              </a:ext>
            </a:extLst>
          </p:cNvPr>
          <p:cNvSpPr txBox="1"/>
          <p:nvPr/>
        </p:nvSpPr>
        <p:spPr>
          <a:xfrm>
            <a:off x="378576" y="649288"/>
            <a:ext cx="4894866" cy="4350486"/>
          </a:xfrm>
          <a:prstGeom prst="rect">
            <a:avLst/>
          </a:prstGeom>
          <a:noFill/>
        </p:spPr>
        <p:txBody>
          <a:bodyPr wrap="square">
            <a:spAutoFit/>
          </a:bodyPr>
          <a:lstStyle/>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A.1.T-T005-D001	</a:t>
            </a:r>
            <a:r>
              <a:rPr lang="en-GB" sz="1300" dirty="0">
                <a:effectLst/>
                <a:latin typeface="Calibri" panose="020F0502020204030204" pitchFamily="34" charset="0"/>
                <a:ea typeface="Calibri" panose="020F0502020204030204" pitchFamily="34" charset="0"/>
                <a:cs typeface="Times New Roman" panose="02020603050405020304" pitchFamily="18" charset="0"/>
              </a:rPr>
              <a:t>Damage threshold for different W materials at varying loading conditions in matrix form / Understanding the damage mechanisms and changes in material properties and changes in the retention </a:t>
            </a:r>
            <a:r>
              <a:rPr lang="en-GB" sz="1300"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GB" sz="1300" dirty="0">
                <a:effectLst/>
                <a:latin typeface="Calibri" panose="020F0502020204030204" pitchFamily="34" charset="0"/>
                <a:ea typeface="Calibri" panose="020F0502020204030204" pitchFamily="34" charset="0"/>
                <a:cs typeface="Times New Roman" panose="02020603050405020304" pitchFamily="18" charset="0"/>
              </a:rPr>
              <a:t> (FZJ)</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A.1.T-T005-D002	</a:t>
            </a:r>
            <a:r>
              <a:rPr lang="en-GB" sz="1300" dirty="0">
                <a:effectLst/>
                <a:latin typeface="Calibri" panose="020F0502020204030204" pitchFamily="34" charset="0"/>
                <a:ea typeface="Calibri" panose="020F0502020204030204" pitchFamily="34" charset="0"/>
                <a:cs typeface="Times New Roman" panose="02020603050405020304" pitchFamily="18" charset="0"/>
              </a:rPr>
              <a:t>Evaluation of redeposited tungsten microstructure and evolution under transient loading” (DIFFER) – with focus on Properties under synergistic Loading</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A.1.T-T005-D003	</a:t>
            </a:r>
            <a:r>
              <a:rPr lang="en-GB" sz="1300" dirty="0">
                <a:effectLst/>
                <a:latin typeface="Calibri" panose="020F0502020204030204" pitchFamily="34" charset="0"/>
                <a:ea typeface="Calibri" panose="020F0502020204030204" pitchFamily="34" charset="0"/>
                <a:cs typeface="Times New Roman" panose="02020603050405020304" pitchFamily="18" charset="0"/>
              </a:rPr>
              <a:t>Exploitation of OLMAT as HHF facility – Testing of baseline and advanced materials – Laser &amp; OLMAT exposures (CIEMAT)</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A.1.T-T005-D004	</a:t>
            </a:r>
            <a:r>
              <a:rPr lang="en-GB" sz="1300" dirty="0">
                <a:effectLst/>
                <a:latin typeface="Calibri" panose="020F0502020204030204" pitchFamily="34" charset="0"/>
                <a:ea typeface="Calibri" panose="020F0502020204030204" pitchFamily="34" charset="0"/>
                <a:cs typeface="Times New Roman" panose="02020603050405020304" pitchFamily="18" charset="0"/>
              </a:rPr>
              <a:t>Qualification of W-Heavy Alloys for use in W7-X in conjunction with test on new tungsten mock-ups (WPMAT) and PFUs for WEST (WPTE) (MPG)</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A.1.T-T005-D005	</a:t>
            </a:r>
            <a:r>
              <a:rPr lang="en-GB" sz="1300" dirty="0">
                <a:effectLst/>
                <a:latin typeface="Calibri" panose="020F0502020204030204" pitchFamily="34" charset="0"/>
                <a:ea typeface="Calibri" panose="020F0502020204030204" pitchFamily="34" charset="0"/>
                <a:cs typeface="Times New Roman" panose="02020603050405020304" pitchFamily="18" charset="0"/>
              </a:rPr>
              <a:t>Analysis of material properties after sequential HHF transient and steady-state plasma loading (KIPT)</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99D6CB4F-B130-4378-0E54-1E23A5D26FE7}"/>
              </a:ext>
            </a:extLst>
          </p:cNvPr>
          <p:cNvSpPr txBox="1"/>
          <p:nvPr/>
        </p:nvSpPr>
        <p:spPr>
          <a:xfrm>
            <a:off x="5482546" y="649288"/>
            <a:ext cx="6105644" cy="974177"/>
          </a:xfrm>
          <a:prstGeom prst="rect">
            <a:avLst/>
          </a:prstGeom>
          <a:noFill/>
        </p:spPr>
        <p:txBody>
          <a:bodyPr wrap="square">
            <a:spAutoFit/>
          </a:bodyPr>
          <a:lstStyle/>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A.2.T-T005-D001 </a:t>
            </a:r>
            <a:r>
              <a:rPr lang="en-GB" sz="1300" dirty="0">
                <a:effectLst/>
                <a:latin typeface="Calibri" panose="020F0502020204030204" pitchFamily="34" charset="0"/>
                <a:ea typeface="Calibri" panose="020F0502020204030204" pitchFamily="34" charset="0"/>
                <a:cs typeface="Times New Roman" panose="02020603050405020304" pitchFamily="18" charset="0"/>
              </a:rPr>
              <a:t>Fatigue cracking and creep evolution of W samples and W-monoblocks exposed to strike point sweeping (DIFFER)</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A.2.T-T005-D002 </a:t>
            </a:r>
            <a:r>
              <a:rPr lang="en-GB" sz="1300" dirty="0">
                <a:effectLst/>
                <a:latin typeface="Calibri" panose="020F0502020204030204" pitchFamily="34" charset="0"/>
                <a:ea typeface="Calibri" panose="020F0502020204030204" pitchFamily="34" charset="0"/>
                <a:cs typeface="Times New Roman" panose="02020603050405020304" pitchFamily="18" charset="0"/>
              </a:rPr>
              <a:t>Pre- and post-characterization of samples (MPG)</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id="{863245D7-69C9-5FD5-56F9-8A7D6639E355}"/>
              </a:ext>
            </a:extLst>
          </p:cNvPr>
          <p:cNvSpPr txBox="1"/>
          <p:nvPr/>
        </p:nvSpPr>
        <p:spPr>
          <a:xfrm>
            <a:off x="5426604" y="2280957"/>
            <a:ext cx="6699815" cy="3865482"/>
          </a:xfrm>
          <a:prstGeom prst="rect">
            <a:avLst/>
          </a:prstGeom>
          <a:noFill/>
        </p:spPr>
        <p:txBody>
          <a:bodyPr wrap="square">
            <a:spAutoFit/>
          </a:bodyPr>
          <a:lstStyle/>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A.3.T-T005-D001 </a:t>
            </a:r>
            <a:r>
              <a:rPr lang="en-GB" sz="1300" dirty="0">
                <a:effectLst/>
                <a:latin typeface="Calibri" panose="020F0502020204030204" pitchFamily="34" charset="0"/>
                <a:ea typeface="Calibri" panose="020F0502020204030204" pitchFamily="34" charset="0"/>
                <a:cs typeface="Times New Roman" panose="02020603050405020304" pitchFamily="18" charset="0"/>
              </a:rPr>
              <a:t>Analysis of Material </a:t>
            </a:r>
            <a:r>
              <a:rPr lang="en-GB" sz="1300" dirty="0" err="1">
                <a:effectLst/>
                <a:latin typeface="Calibri" panose="020F0502020204030204" pitchFamily="34" charset="0"/>
                <a:ea typeface="Calibri" panose="020F0502020204030204" pitchFamily="34" charset="0"/>
                <a:cs typeface="Times New Roman" panose="02020603050405020304" pitchFamily="18" charset="0"/>
              </a:rPr>
              <a:t>behavior</a:t>
            </a:r>
            <a:r>
              <a:rPr lang="en-GB" sz="1300" dirty="0">
                <a:effectLst/>
                <a:latin typeface="Calibri" panose="020F0502020204030204" pitchFamily="34" charset="0"/>
                <a:ea typeface="Calibri" panose="020F0502020204030204" pitchFamily="34" charset="0"/>
                <a:cs typeface="Times New Roman" panose="02020603050405020304" pitchFamily="18" charset="0"/>
              </a:rPr>
              <a:t> under Plasma and heat loading regarding mechanical properties e.g. cracking, embrittlement, and microstructure. Link to SP A4 (FZJ)</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A.3.T-T005-D002 </a:t>
            </a:r>
            <a:r>
              <a:rPr lang="en-GB" sz="1300" dirty="0">
                <a:effectLst/>
                <a:latin typeface="Calibri" panose="020F0502020204030204" pitchFamily="34" charset="0"/>
                <a:ea typeface="Calibri" panose="020F0502020204030204" pitchFamily="34" charset="0"/>
                <a:cs typeface="Times New Roman" panose="02020603050405020304" pitchFamily="18" charset="0"/>
              </a:rPr>
              <a:t>Performance of advanced materials under high heat loads and their microstructural characterization (MPG)</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A.3.T-T005-D003 </a:t>
            </a:r>
            <a:r>
              <a:rPr lang="en-GB" sz="1300" dirty="0">
                <a:effectLst/>
                <a:latin typeface="Calibri" panose="020F0502020204030204" pitchFamily="34" charset="0"/>
                <a:ea typeface="Calibri" panose="020F0502020204030204" pitchFamily="34" charset="0"/>
                <a:cs typeface="Times New Roman" panose="02020603050405020304" pitchFamily="18" charset="0"/>
              </a:rPr>
              <a:t>Results from tests of small-scale samples of W and other advanced materials and components (LPP-ERM/KMS)</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A.3.T-T005-D004 </a:t>
            </a:r>
            <a:r>
              <a:rPr lang="en-GB" sz="1300" dirty="0">
                <a:effectLst/>
                <a:latin typeface="Calibri" panose="020F0502020204030204" pitchFamily="34" charset="0"/>
                <a:ea typeface="Calibri" panose="020F0502020204030204" pitchFamily="34" charset="0"/>
                <a:cs typeface="Times New Roman" panose="02020603050405020304" pitchFamily="18" charset="0"/>
              </a:rPr>
              <a:t>Investigation of advanced materials and coatings under ELM-like/disruption transient loading and subsequent analysis (KIPT)</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A.3.T-T005-D005 </a:t>
            </a:r>
            <a:r>
              <a:rPr lang="en-GB" sz="1300" dirty="0">
                <a:effectLst/>
                <a:latin typeface="Calibri" panose="020F0502020204030204" pitchFamily="34" charset="0"/>
                <a:ea typeface="Calibri" panose="020F0502020204030204" pitchFamily="34" charset="0"/>
                <a:cs typeface="Times New Roman" panose="02020603050405020304" pitchFamily="18" charset="0"/>
              </a:rPr>
              <a:t>Effect of ELM loading on microstructure evolution of W-coated RAFM steels” (DIFFER)</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A.3.T-T005-D006 </a:t>
            </a:r>
            <a:r>
              <a:rPr lang="en-GB" sz="1300" dirty="0">
                <a:effectLst/>
                <a:latin typeface="Calibri" panose="020F0502020204030204" pitchFamily="34" charset="0"/>
                <a:ea typeface="Calibri" panose="020F0502020204030204" pitchFamily="34" charset="0"/>
                <a:cs typeface="Times New Roman" panose="02020603050405020304" pitchFamily="18" charset="0"/>
              </a:rPr>
              <a:t>Effect of energetic ion irradiation on the strength of W wire (MPG)</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feld 12">
            <a:extLst>
              <a:ext uri="{FF2B5EF4-FFF2-40B4-BE49-F238E27FC236}">
                <a16:creationId xmlns:a16="http://schemas.microsoft.com/office/drawing/2014/main" id="{D27E23BA-FD08-F293-B50D-628AC4EECD1A}"/>
              </a:ext>
            </a:extLst>
          </p:cNvPr>
          <p:cNvSpPr txBox="1"/>
          <p:nvPr/>
        </p:nvSpPr>
        <p:spPr>
          <a:xfrm>
            <a:off x="6451407" y="6146439"/>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Tree>
    <p:extLst>
      <p:ext uri="{BB962C8B-B14F-4D97-AF65-F5344CB8AC3E}">
        <p14:creationId xmlns:p14="http://schemas.microsoft.com/office/powerpoint/2010/main" val="3965649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2030D-6BF5-33B5-B987-C50FD3F1A029}"/>
              </a:ext>
            </a:extLst>
          </p:cNvPr>
          <p:cNvSpPr>
            <a:spLocks noGrp="1"/>
          </p:cNvSpPr>
          <p:nvPr>
            <p:ph type="title"/>
          </p:nvPr>
        </p:nvSpPr>
        <p:spPr/>
        <p:txBody>
          <a:bodyPr/>
          <a:lstStyle/>
          <a:p>
            <a:endParaRPr lang="en-GB"/>
          </a:p>
        </p:txBody>
      </p:sp>
      <p:sp>
        <p:nvSpPr>
          <p:cNvPr id="4" name="Foliennummernplatzhalter 3">
            <a:extLst>
              <a:ext uri="{FF2B5EF4-FFF2-40B4-BE49-F238E27FC236}">
                <a16:creationId xmlns:a16="http://schemas.microsoft.com/office/drawing/2014/main" id="{AE1C6B4A-198D-B730-0B48-35C08E91AA7D}"/>
              </a:ext>
            </a:extLst>
          </p:cNvPr>
          <p:cNvSpPr>
            <a:spLocks noGrp="1"/>
          </p:cNvSpPr>
          <p:nvPr>
            <p:ph type="sldNum" sz="quarter" idx="12"/>
          </p:nvPr>
        </p:nvSpPr>
        <p:spPr/>
        <p:txBody>
          <a:bodyPr/>
          <a:lstStyle/>
          <a:p>
            <a:fld id="{6A6D9FA1-99C7-4910-8E32-B85D378B0060}" type="slidenum">
              <a:rPr lang="en-GB" smtClean="0">
                <a:solidFill>
                  <a:prstClr val="white"/>
                </a:solidFill>
              </a:rPr>
              <a:pPr/>
              <a:t>40</a:t>
            </a:fld>
            <a:endParaRPr lang="en-GB" dirty="0">
              <a:solidFill>
                <a:prstClr val="white"/>
              </a:solidFill>
            </a:endParaRPr>
          </a:p>
        </p:txBody>
      </p:sp>
      <p:sp>
        <p:nvSpPr>
          <p:cNvPr id="6" name="Textfeld 5">
            <a:extLst>
              <a:ext uri="{FF2B5EF4-FFF2-40B4-BE49-F238E27FC236}">
                <a16:creationId xmlns:a16="http://schemas.microsoft.com/office/drawing/2014/main" id="{9017FDE1-6AA2-F0B9-3D7D-14D459302B84}"/>
              </a:ext>
            </a:extLst>
          </p:cNvPr>
          <p:cNvSpPr txBox="1"/>
          <p:nvPr/>
        </p:nvSpPr>
        <p:spPr>
          <a:xfrm>
            <a:off x="638538" y="1855492"/>
            <a:ext cx="6105644" cy="3147015"/>
          </a:xfrm>
          <a:prstGeom prst="rect">
            <a:avLst/>
          </a:prstGeom>
          <a:noFill/>
        </p:spPr>
        <p:txBody>
          <a:bodyPr wrap="square">
            <a:spAutoFit/>
          </a:bodyPr>
          <a:lstStyle/>
          <a:p>
            <a:pPr>
              <a:lnSpc>
                <a:spcPct val="115000"/>
              </a:lnSpc>
              <a:spcAft>
                <a:spcPts val="600"/>
              </a:spcAft>
              <a:buNone/>
            </a:pPr>
            <a:r>
              <a:rPr lang="en-US" sz="1800" b="1" dirty="0">
                <a:effectLst/>
                <a:latin typeface="Calibri" panose="020F0502020204030204" pitchFamily="34" charset="0"/>
                <a:ea typeface="SimSun" panose="02010600030101010101" pitchFamily="2" charset="-122"/>
                <a:cs typeface="Arial" panose="020B0604020202020204" pitchFamily="34" charset="0"/>
              </a:rPr>
              <a:t>Deliverables [2026]:</a:t>
            </a:r>
            <a:br>
              <a:rPr lang="en-US" sz="1800" dirty="0">
                <a:effectLst/>
                <a:latin typeface="Calibri" panose="020F0502020204030204" pitchFamily="34" charset="0"/>
                <a:ea typeface="SimSun" panose="02010600030101010101" pitchFamily="2" charset="-122"/>
                <a:cs typeface="Arial" panose="020B0604020202020204" pitchFamily="34" charset="0"/>
              </a:rPr>
            </a:br>
            <a:r>
              <a:rPr lang="en-US" sz="1800" dirty="0">
                <a:effectLst/>
                <a:latin typeface="Calibri" panose="020F0502020204030204" pitchFamily="34" charset="0"/>
                <a:ea typeface="SimSun" panose="02010600030101010101" pitchFamily="2" charset="-122"/>
                <a:cs typeface="Arial" panose="020B0604020202020204" pitchFamily="34" charset="0"/>
              </a:rPr>
              <a:t>SPA2-D26-01 (Owner: Technical University of Denmark): r</a:t>
            </a:r>
            <a:r>
              <a:rPr lang="en-US" sz="1800" dirty="0">
                <a:solidFill>
                  <a:srgbClr val="000000"/>
                </a:solidFill>
                <a:effectLst/>
                <a:latin typeface="Aptos" panose="020B0004020202020204" pitchFamily="34" charset="0"/>
                <a:ea typeface="SimSun" panose="02010600030101010101" pitchFamily="2" charset="-122"/>
                <a:cs typeface="Arial" panose="020B0604020202020204" pitchFamily="34" charset="0"/>
              </a:rPr>
              <a:t>ecrystallization kinetics deliverable: quantified kinetic trends under relevant operation conditions and relevant hardness/orientation maps.</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800" dirty="0">
                <a:effectLst/>
                <a:latin typeface="Calibri" panose="020F0502020204030204" pitchFamily="34" charset="0"/>
                <a:ea typeface="SimSun" panose="02010600030101010101" pitchFamily="2" charset="-122"/>
                <a:cs typeface="Arial" panose="020B0604020202020204" pitchFamily="34" charset="0"/>
              </a:rPr>
              <a:t>SPA2-D26-02 (Owner: Forschungszentrum Jülich): Mixed-species plasma + transient synergy dataset (2026): erosion/fuzz/recrystallization mapping under controlled composition windows.</a:t>
            </a:r>
            <a:br>
              <a:rPr lang="en-US" sz="1800" dirty="0">
                <a:effectLst/>
                <a:latin typeface="Calibri" panose="020F0502020204030204" pitchFamily="34" charset="0"/>
                <a:ea typeface="SimSun" panose="02010600030101010101" pitchFamily="2" charset="-122"/>
                <a:cs typeface="Arial" panose="020B0604020202020204" pitchFamily="34" charset="0"/>
              </a:rPr>
            </a:br>
            <a:endParaRPr lang="en-GB" dirty="0"/>
          </a:p>
        </p:txBody>
      </p:sp>
      <p:graphicFrame>
        <p:nvGraphicFramePr>
          <p:cNvPr id="9" name="Tabelle 8">
            <a:extLst>
              <a:ext uri="{FF2B5EF4-FFF2-40B4-BE49-F238E27FC236}">
                <a16:creationId xmlns:a16="http://schemas.microsoft.com/office/drawing/2014/main" id="{D1934228-BAD2-28CD-EE01-67AC0BAE7015}"/>
              </a:ext>
            </a:extLst>
          </p:cNvPr>
          <p:cNvGraphicFramePr>
            <a:graphicFrameLocks noGrp="1"/>
          </p:cNvGraphicFramePr>
          <p:nvPr>
            <p:extLst>
              <p:ext uri="{D42A27DB-BD31-4B8C-83A1-F6EECF244321}">
                <p14:modId xmlns:p14="http://schemas.microsoft.com/office/powerpoint/2010/main" val="2449572498"/>
              </p:ext>
            </p:extLst>
          </p:nvPr>
        </p:nvGraphicFramePr>
        <p:xfrm>
          <a:off x="6376996" y="4613474"/>
          <a:ext cx="5433695" cy="1045845"/>
        </p:xfrm>
        <a:graphic>
          <a:graphicData uri="http://schemas.openxmlformats.org/drawingml/2006/table">
            <a:tbl>
              <a:tblPr firstRow="1" firstCol="1" bandRow="1">
                <a:tableStyleId>{5C22544A-7EE6-4342-B048-85BDC9FD1C3A}</a:tableStyleId>
              </a:tblPr>
              <a:tblGrid>
                <a:gridCol w="1191895">
                  <a:extLst>
                    <a:ext uri="{9D8B030D-6E8A-4147-A177-3AD203B41FA5}">
                      <a16:colId xmlns:a16="http://schemas.microsoft.com/office/drawing/2014/main" val="2539521503"/>
                    </a:ext>
                  </a:extLst>
                </a:gridCol>
                <a:gridCol w="774700">
                  <a:extLst>
                    <a:ext uri="{9D8B030D-6E8A-4147-A177-3AD203B41FA5}">
                      <a16:colId xmlns:a16="http://schemas.microsoft.com/office/drawing/2014/main" val="1552338856"/>
                    </a:ext>
                  </a:extLst>
                </a:gridCol>
                <a:gridCol w="756920">
                  <a:extLst>
                    <a:ext uri="{9D8B030D-6E8A-4147-A177-3AD203B41FA5}">
                      <a16:colId xmlns:a16="http://schemas.microsoft.com/office/drawing/2014/main" val="1105538393"/>
                    </a:ext>
                  </a:extLst>
                </a:gridCol>
                <a:gridCol w="2710180">
                  <a:extLst>
                    <a:ext uri="{9D8B030D-6E8A-4147-A177-3AD203B41FA5}">
                      <a16:colId xmlns:a16="http://schemas.microsoft.com/office/drawing/2014/main" val="2912817026"/>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4364061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W.Pantleon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DTU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dirty="0">
                          <a:effectLst/>
                        </a:rPr>
                        <a:t>SPA2-D26-01 </a:t>
                      </a:r>
                      <a:r>
                        <a:rPr lang="en-US" sz="1100" spc="-15" dirty="0" err="1">
                          <a:effectLst/>
                        </a:rPr>
                        <a:t>W.Pantleon</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6966875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M.Rasinski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SPA2-D26-02 </a:t>
                      </a:r>
                      <a:r>
                        <a:rPr lang="en-GB" sz="1100">
                          <a:effectLst/>
                        </a:rPr>
                        <a:t>Marcin Rasinski / Marius Wirtz</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3707789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32079463"/>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0726310"/>
                  </a:ext>
                </a:extLst>
              </a:tr>
            </a:tbl>
          </a:graphicData>
        </a:graphic>
      </p:graphicFrame>
    </p:spTree>
    <p:extLst>
      <p:ext uri="{BB962C8B-B14F-4D97-AF65-F5344CB8AC3E}">
        <p14:creationId xmlns:p14="http://schemas.microsoft.com/office/powerpoint/2010/main" val="724054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B6629-FB80-AA93-505E-C185575EB065}"/>
              </a:ext>
            </a:extLst>
          </p:cNvPr>
          <p:cNvSpPr>
            <a:spLocks noGrp="1"/>
          </p:cNvSpPr>
          <p:nvPr>
            <p:ph type="title"/>
          </p:nvPr>
        </p:nvSpPr>
        <p:spPr/>
        <p:txBody>
          <a:bodyPr/>
          <a:lstStyle/>
          <a:p>
            <a:br>
              <a:rPr lang="en-GB" dirty="0"/>
            </a:br>
            <a:br>
              <a:rPr lang="en-GB" dirty="0"/>
            </a:br>
            <a:br>
              <a:rPr lang="en-GB" dirty="0"/>
            </a:br>
            <a:r>
              <a:rPr lang="en-GB" dirty="0"/>
              <a:t>SP A3: Testing and qualification of standard and advanced materials under synergistic loading at high particle and heat fluxes for DEMO, JT-60SA, and W7-X</a:t>
            </a:r>
            <a:br>
              <a:rPr lang="en-GB" dirty="0"/>
            </a:br>
            <a:endParaRPr lang="en-GB" dirty="0"/>
          </a:p>
        </p:txBody>
      </p:sp>
      <p:sp>
        <p:nvSpPr>
          <p:cNvPr id="4" name="Foliennummernplatzhalter 3">
            <a:extLst>
              <a:ext uri="{FF2B5EF4-FFF2-40B4-BE49-F238E27FC236}">
                <a16:creationId xmlns:a16="http://schemas.microsoft.com/office/drawing/2014/main" id="{B4AB5E80-788C-2F09-5C07-70D441E17116}"/>
              </a:ext>
            </a:extLst>
          </p:cNvPr>
          <p:cNvSpPr>
            <a:spLocks noGrp="1"/>
          </p:cNvSpPr>
          <p:nvPr>
            <p:ph type="sldNum" sz="quarter" idx="12"/>
          </p:nvPr>
        </p:nvSpPr>
        <p:spPr/>
        <p:txBody>
          <a:bodyPr/>
          <a:lstStyle/>
          <a:p>
            <a:fld id="{6A6D9FA1-99C7-4910-8E32-B85D378B0060}" type="slidenum">
              <a:rPr lang="en-GB" smtClean="0">
                <a:solidFill>
                  <a:prstClr val="white"/>
                </a:solidFill>
              </a:rPr>
              <a:pPr/>
              <a:t>41</a:t>
            </a:fld>
            <a:endParaRPr lang="en-GB" dirty="0">
              <a:solidFill>
                <a:prstClr val="white"/>
              </a:solidFill>
            </a:endParaRPr>
          </a:p>
        </p:txBody>
      </p:sp>
      <p:sp>
        <p:nvSpPr>
          <p:cNvPr id="8" name="Textfeld 7">
            <a:extLst>
              <a:ext uri="{FF2B5EF4-FFF2-40B4-BE49-F238E27FC236}">
                <a16:creationId xmlns:a16="http://schemas.microsoft.com/office/drawing/2014/main" id="{9D9966EF-32D7-5BE9-8972-A31712FF5D6E}"/>
              </a:ext>
            </a:extLst>
          </p:cNvPr>
          <p:cNvSpPr txBox="1"/>
          <p:nvPr/>
        </p:nvSpPr>
        <p:spPr>
          <a:xfrm>
            <a:off x="3041248" y="2018094"/>
            <a:ext cx="6105644" cy="2862322"/>
          </a:xfrm>
          <a:prstGeom prst="rect">
            <a:avLst/>
          </a:prstGeom>
          <a:noFill/>
        </p:spPr>
        <p:txBody>
          <a:bodyPr wrap="square">
            <a:spAutoFit/>
          </a:bodyPr>
          <a:lstStyle/>
          <a:p>
            <a:r>
              <a:rPr lang="en-US" sz="1800" dirty="0">
                <a:effectLst/>
                <a:latin typeface="Calibri" panose="020F0502020204030204" pitchFamily="34" charset="0"/>
                <a:ea typeface="SimSun" panose="02010600030101010101" pitchFamily="2" charset="-122"/>
                <a:cs typeface="Arial" panose="020B0604020202020204" pitchFamily="34" charset="0"/>
              </a:rPr>
              <a:t>Standard and advanced PFMs/PFCs (including coatings and engineered material concepts) are qualified under high particle and heat fluxes with synergistic combinations of steady plasma, HHF cycling and transients to support extrapolation toward Fusion Pilot Plant / Fusion Power Plant options. The activity provides comparable performance metrics, failure mode identification and protocol </a:t>
            </a:r>
            <a:r>
              <a:rPr lang="en-US" sz="1800" dirty="0" err="1">
                <a:effectLst/>
                <a:latin typeface="Calibri" panose="020F0502020204030204" pitchFamily="34" charset="0"/>
                <a:ea typeface="SimSun" panose="02010600030101010101" pitchFamily="2" charset="-122"/>
                <a:cs typeface="Arial" panose="020B0604020202020204" pitchFamily="34" charset="0"/>
              </a:rPr>
              <a:t>harmonisation</a:t>
            </a:r>
            <a:r>
              <a:rPr lang="en-US" sz="1800" dirty="0">
                <a:effectLst/>
                <a:latin typeface="Calibri" panose="020F0502020204030204" pitchFamily="34" charset="0"/>
                <a:ea typeface="SimSun" panose="02010600030101010101" pitchFamily="2" charset="-122"/>
                <a:cs typeface="Arial" panose="020B0604020202020204" pitchFamily="34" charset="0"/>
              </a:rPr>
              <a:t> across facilities, and integrates component performance assessment and monitoring approaches to strengthen materials down-selection for JT-60SA and W7-X relevant conditions.</a:t>
            </a:r>
            <a:r>
              <a:rPr lang="de-DE" dirty="0">
                <a:effectLst/>
              </a:rPr>
              <a:t> </a:t>
            </a:r>
            <a:endParaRPr lang="en-GB" dirty="0"/>
          </a:p>
        </p:txBody>
      </p:sp>
    </p:spTree>
    <p:extLst>
      <p:ext uri="{BB962C8B-B14F-4D97-AF65-F5344CB8AC3E}">
        <p14:creationId xmlns:p14="http://schemas.microsoft.com/office/powerpoint/2010/main" val="1879104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6BF8D-9B7B-85D6-AD1E-525B2D857B61}"/>
              </a:ext>
            </a:extLst>
          </p:cNvPr>
          <p:cNvSpPr>
            <a:spLocks noGrp="1"/>
          </p:cNvSpPr>
          <p:nvPr>
            <p:ph type="title"/>
          </p:nvPr>
        </p:nvSpPr>
        <p:spPr/>
        <p:txBody>
          <a:bodyPr/>
          <a:lstStyle/>
          <a:p>
            <a:endParaRPr lang="en-GB"/>
          </a:p>
        </p:txBody>
      </p:sp>
      <p:sp>
        <p:nvSpPr>
          <p:cNvPr id="4" name="Foliennummernplatzhalter 3">
            <a:extLst>
              <a:ext uri="{FF2B5EF4-FFF2-40B4-BE49-F238E27FC236}">
                <a16:creationId xmlns:a16="http://schemas.microsoft.com/office/drawing/2014/main" id="{DD15D48A-C327-891B-8DD6-ACD706486D21}"/>
              </a:ext>
            </a:extLst>
          </p:cNvPr>
          <p:cNvSpPr>
            <a:spLocks noGrp="1"/>
          </p:cNvSpPr>
          <p:nvPr>
            <p:ph type="sldNum" sz="quarter" idx="12"/>
          </p:nvPr>
        </p:nvSpPr>
        <p:spPr/>
        <p:txBody>
          <a:bodyPr/>
          <a:lstStyle/>
          <a:p>
            <a:fld id="{6A6D9FA1-99C7-4910-8E32-B85D378B0060}" type="slidenum">
              <a:rPr lang="en-GB" smtClean="0">
                <a:solidFill>
                  <a:prstClr val="white"/>
                </a:solidFill>
              </a:rPr>
              <a:pPr/>
              <a:t>42</a:t>
            </a:fld>
            <a:endParaRPr lang="en-GB" dirty="0">
              <a:solidFill>
                <a:prstClr val="white"/>
              </a:solidFill>
            </a:endParaRPr>
          </a:p>
        </p:txBody>
      </p:sp>
      <p:sp>
        <p:nvSpPr>
          <p:cNvPr id="6" name="Textfeld 5">
            <a:extLst>
              <a:ext uri="{FF2B5EF4-FFF2-40B4-BE49-F238E27FC236}">
                <a16:creationId xmlns:a16="http://schemas.microsoft.com/office/drawing/2014/main" id="{D376BF8F-591C-D14D-7020-57790245DF1C}"/>
              </a:ext>
            </a:extLst>
          </p:cNvPr>
          <p:cNvSpPr txBox="1"/>
          <p:nvPr/>
        </p:nvSpPr>
        <p:spPr>
          <a:xfrm>
            <a:off x="490950" y="1311274"/>
            <a:ext cx="6105644" cy="4747453"/>
          </a:xfrm>
          <a:prstGeom prst="rect">
            <a:avLst/>
          </a:prstGeom>
          <a:noFill/>
        </p:spPr>
        <p:txBody>
          <a:bodyPr wrap="square">
            <a:spAutoFit/>
          </a:bodyPr>
          <a:lstStyle/>
          <a:p>
            <a:pPr>
              <a:lnSpc>
                <a:spcPct val="115000"/>
              </a:lnSpc>
              <a:spcAft>
                <a:spcPts val="600"/>
              </a:spcAft>
              <a:buNone/>
            </a:pPr>
            <a:r>
              <a:rPr lang="en-US" sz="1300" b="1" dirty="0">
                <a:effectLst/>
                <a:latin typeface="Calibri" panose="020F0502020204030204" pitchFamily="34" charset="0"/>
                <a:ea typeface="SimSun" panose="02010600030101010101" pitchFamily="2" charset="-122"/>
                <a:cs typeface="Arial" panose="020B0604020202020204" pitchFamily="34" charset="0"/>
              </a:rPr>
              <a:t>Deliverables [2026]:</a:t>
            </a:r>
          </a:p>
          <a:p>
            <a:pPr>
              <a:lnSpc>
                <a:spcPct val="115000"/>
              </a:lnSpc>
              <a:spcAft>
                <a:spcPts val="600"/>
              </a:spcAft>
              <a:buNone/>
            </a:pP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SPA3-D26-01 (Owner: Forschungszentrum Jülich): 2026 advanced-material performance dataset: plasma + HHF response for selected advanced PFM classes (incl. clear boundary conditions and observed failure modes).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SPA3-D26-02 (Owner: DIFFER): High-flux plasma performance evaluation of selected advanced PFMs: comparable metrics + first conclusions for down-selection.</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SPA3-D26-03 (Owner: UK Atomic Energy Authority):</a:t>
            </a:r>
            <a:r>
              <a:rPr lang="en-US" sz="1300" dirty="0">
                <a:effectLst/>
                <a:latin typeface="Arial" panose="020B0604020202020204" pitchFamily="34" charset="0"/>
                <a:ea typeface="SimSun" panose="02010600030101010101" pitchFamily="2" charset="-122"/>
                <a:cs typeface="Arial" panose="020B0604020202020204" pitchFamily="34" charset="0"/>
              </a:rPr>
              <a:t> HIVE testing of tungsten tiles from 3x suppliers under cyclic induction heating loading, monitoring recrystallisation </a:t>
            </a:r>
            <a:r>
              <a:rPr lang="en-US" sz="1300" dirty="0" err="1">
                <a:effectLst/>
                <a:latin typeface="Arial" panose="020B0604020202020204" pitchFamily="34" charset="0"/>
                <a:ea typeface="SimSun" panose="02010600030101010101" pitchFamily="2" charset="-122"/>
                <a:cs typeface="Arial" panose="020B0604020202020204" pitchFamily="34" charset="0"/>
              </a:rPr>
              <a:t>behaviour</a:t>
            </a:r>
            <a:r>
              <a:rPr lang="en-US" sz="1300" dirty="0">
                <a:effectLst/>
                <a:latin typeface="Arial" panose="020B0604020202020204" pitchFamily="34" charset="0"/>
                <a:ea typeface="SimSun" panose="02010600030101010101" pitchFamily="2" charset="-122"/>
                <a:cs typeface="Arial" panose="020B0604020202020204" pitchFamily="34" charset="0"/>
              </a:rPr>
              <a:t>. </a:t>
            </a:r>
            <a:endParaRPr lang="de-DE" sz="13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300" dirty="0">
                <a:effectLst/>
                <a:latin typeface="Calibri" panose="020F0502020204030204" pitchFamily="34" charset="0"/>
                <a:ea typeface="SimSun" panose="02010600030101010101" pitchFamily="2" charset="-122"/>
                <a:cs typeface="Arial" panose="020B0604020202020204" pitchFamily="34" charset="0"/>
              </a:rPr>
              <a:t>SPA3-D26-04 (Owner: SCK CEN): Irradiated W </a:t>
            </a:r>
            <a:r>
              <a:rPr lang="en-US" sz="1300" dirty="0" err="1">
                <a:effectLst/>
                <a:latin typeface="Calibri" panose="020F0502020204030204" pitchFamily="34" charset="0"/>
                <a:ea typeface="SimSun" panose="02010600030101010101" pitchFamily="2" charset="-122"/>
                <a:cs typeface="Arial" panose="020B0604020202020204" pitchFamily="34" charset="0"/>
              </a:rPr>
              <a:t>fibre</a:t>
            </a:r>
            <a:r>
              <a:rPr lang="en-US" sz="1300" dirty="0">
                <a:effectLst/>
                <a:latin typeface="Calibri" panose="020F0502020204030204" pitchFamily="34" charset="0"/>
                <a:ea typeface="SimSun" panose="02010600030101010101" pitchFamily="2" charset="-122"/>
                <a:cs typeface="Arial" panose="020B0604020202020204" pitchFamily="34" charset="0"/>
              </a:rPr>
              <a:t>/yarn mechanical response + microstructure correlation (first closure level) relevant to </a:t>
            </a:r>
            <a:r>
              <a:rPr lang="en-US" sz="1300" dirty="0" err="1">
                <a:effectLst/>
                <a:latin typeface="Calibri" panose="020F0502020204030204" pitchFamily="34" charset="0"/>
                <a:ea typeface="SimSun" panose="02010600030101010101" pitchFamily="2" charset="-122"/>
                <a:cs typeface="Arial" panose="020B0604020202020204" pitchFamily="34" charset="0"/>
              </a:rPr>
              <a:t>Wf</a:t>
            </a:r>
            <a:r>
              <a:rPr lang="en-US" sz="1300" dirty="0">
                <a:effectLst/>
                <a:latin typeface="Calibri" panose="020F0502020204030204" pitchFamily="34" charset="0"/>
                <a:ea typeface="SimSun" panose="02010600030101010101" pitchFamily="2" charset="-122"/>
                <a:cs typeface="Arial" panose="020B0604020202020204" pitchFamily="34" charset="0"/>
              </a:rPr>
              <a:t>/W material concepts and </a:t>
            </a:r>
            <a:r>
              <a:rPr lang="en-US" sz="1300" dirty="0" err="1">
                <a:effectLst/>
                <a:latin typeface="Calibri" panose="020F0502020204030204" pitchFamily="34" charset="0"/>
                <a:ea typeface="SimSun" panose="02010600030101010101" pitchFamily="2" charset="-122"/>
                <a:cs typeface="Arial" panose="020B0604020202020204" pitchFamily="34" charset="0"/>
              </a:rPr>
              <a:t>allowables</a:t>
            </a:r>
            <a:r>
              <a:rPr lang="en-US" sz="1300" dirty="0">
                <a:effectLst/>
                <a:latin typeface="Calibri" panose="020F0502020204030204" pitchFamily="34" charset="0"/>
                <a:ea typeface="SimSun" panose="02010600030101010101" pitchFamily="2" charset="-122"/>
                <a:cs typeface="Arial" panose="020B0604020202020204" pitchFamily="34" charset="0"/>
              </a:rPr>
              <a:t>.</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SPA3-D26-05 (Owner: Max Planck Institute for Plasma Physics): Advanced-PFM qualification package using GIRAFFE (screening/</a:t>
            </a:r>
            <a:r>
              <a:rPr lang="en-US" sz="1300" dirty="0" err="1">
                <a:effectLst/>
                <a:latin typeface="Calibri" panose="020F0502020204030204" pitchFamily="34" charset="0"/>
                <a:ea typeface="SimSun" panose="02010600030101010101" pitchFamily="2" charset="-122"/>
                <a:cs typeface="Arial" panose="020B0604020202020204" pitchFamily="34" charset="0"/>
              </a:rPr>
              <a:t>characterisation</a:t>
            </a:r>
            <a:r>
              <a:rPr lang="en-US" sz="1300" dirty="0">
                <a:effectLst/>
                <a:latin typeface="Calibri" panose="020F0502020204030204" pitchFamily="34" charset="0"/>
                <a:ea typeface="SimSun" panose="02010600030101010101" pitchFamily="2" charset="-122"/>
                <a:cs typeface="Arial" panose="020B0604020202020204" pitchFamily="34" charset="0"/>
              </a:rPr>
              <a:t> outputs as applicable) plus GLADIS cyclic HHF results for selected advanced materials/coatings (test conditions + observed limits).</a:t>
            </a:r>
            <a:br>
              <a:rPr lang="en-US" sz="1300" dirty="0">
                <a:effectLst/>
                <a:latin typeface="Calibri" panose="020F0502020204030204" pitchFamily="34" charset="0"/>
                <a:ea typeface="SimSun" panose="02010600030101010101" pitchFamily="2" charset="-122"/>
                <a:cs typeface="Arial" panose="020B0604020202020204" pitchFamily="34" charset="0"/>
              </a:rPr>
            </a:br>
            <a:r>
              <a:rPr lang="en-US" sz="1300" dirty="0">
                <a:effectLst/>
                <a:latin typeface="Calibri" panose="020F0502020204030204" pitchFamily="34" charset="0"/>
                <a:ea typeface="SimSun" panose="02010600030101010101" pitchFamily="2" charset="-122"/>
                <a:cs typeface="Arial" panose="020B0604020202020204" pitchFamily="34" charset="0"/>
              </a:rPr>
              <a:t>SPA3-D26-06 (Owner: VR): MEMENTO(+energy deposition) modelling update: benchmark cases and improved capability for melt feature interpretation and extrapolation.</a:t>
            </a:r>
            <a:br>
              <a:rPr lang="en-US" sz="1300" dirty="0">
                <a:effectLst/>
                <a:latin typeface="Calibri" panose="020F0502020204030204" pitchFamily="34" charset="0"/>
                <a:ea typeface="SimSun" panose="02010600030101010101" pitchFamily="2" charset="-122"/>
                <a:cs typeface="Arial" panose="020B0604020202020204" pitchFamily="34" charset="0"/>
              </a:rPr>
            </a:br>
            <a:endParaRPr lang="en-GB" sz="1300" dirty="0"/>
          </a:p>
        </p:txBody>
      </p:sp>
      <p:graphicFrame>
        <p:nvGraphicFramePr>
          <p:cNvPr id="7" name="Tabelle 6">
            <a:extLst>
              <a:ext uri="{FF2B5EF4-FFF2-40B4-BE49-F238E27FC236}">
                <a16:creationId xmlns:a16="http://schemas.microsoft.com/office/drawing/2014/main" id="{B5F0712B-F725-51EC-4E3B-6D3452950863}"/>
              </a:ext>
            </a:extLst>
          </p:cNvPr>
          <p:cNvGraphicFramePr>
            <a:graphicFrameLocks noGrp="1"/>
          </p:cNvGraphicFramePr>
          <p:nvPr>
            <p:extLst>
              <p:ext uri="{D42A27DB-BD31-4B8C-83A1-F6EECF244321}">
                <p14:modId xmlns:p14="http://schemas.microsoft.com/office/powerpoint/2010/main" val="375344527"/>
              </p:ext>
            </p:extLst>
          </p:nvPr>
        </p:nvGraphicFramePr>
        <p:xfrm>
          <a:off x="6596594" y="1485831"/>
          <a:ext cx="5433695" cy="1837881"/>
        </p:xfrm>
        <a:graphic>
          <a:graphicData uri="http://schemas.openxmlformats.org/drawingml/2006/table">
            <a:tbl>
              <a:tblPr firstRow="1" firstCol="1" bandRow="1">
                <a:tableStyleId>{5C22544A-7EE6-4342-B048-85BDC9FD1C3A}</a:tableStyleId>
              </a:tblPr>
              <a:tblGrid>
                <a:gridCol w="1283335">
                  <a:extLst>
                    <a:ext uri="{9D8B030D-6E8A-4147-A177-3AD203B41FA5}">
                      <a16:colId xmlns:a16="http://schemas.microsoft.com/office/drawing/2014/main" val="3580134579"/>
                    </a:ext>
                  </a:extLst>
                </a:gridCol>
                <a:gridCol w="990600">
                  <a:extLst>
                    <a:ext uri="{9D8B030D-6E8A-4147-A177-3AD203B41FA5}">
                      <a16:colId xmlns:a16="http://schemas.microsoft.com/office/drawing/2014/main" val="1296024613"/>
                    </a:ext>
                  </a:extLst>
                </a:gridCol>
                <a:gridCol w="541020">
                  <a:extLst>
                    <a:ext uri="{9D8B030D-6E8A-4147-A177-3AD203B41FA5}">
                      <a16:colId xmlns:a16="http://schemas.microsoft.com/office/drawing/2014/main" val="1089392205"/>
                    </a:ext>
                  </a:extLst>
                </a:gridCol>
                <a:gridCol w="2618740">
                  <a:extLst>
                    <a:ext uri="{9D8B030D-6E8A-4147-A177-3AD203B41FA5}">
                      <a16:colId xmlns:a16="http://schemas.microsoft.com/office/drawing/2014/main" val="740524018"/>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3539465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M.Wirtz / J. Coenen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SPA3-D26-01 </a:t>
                      </a:r>
                      <a:r>
                        <a:rPr lang="de-DE" sz="1100" spc="-15">
                          <a:effectLst/>
                        </a:rPr>
                        <a:t>M.Wirtz , A.Litnovsky, J. Coenen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87204685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T.Morgan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SPA3-D26-02 T.Morgan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1135561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D.Terentyev</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SCK-CEN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SPA3-D26-04 </a:t>
                      </a:r>
                      <a:r>
                        <a:rPr lang="de-DE" sz="1100" spc="-15">
                          <a:effectLst/>
                        </a:rPr>
                        <a:t>D.Terentyev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208893859"/>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J.Riesch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SPA3-D26-05 </a:t>
                      </a:r>
                      <a:r>
                        <a:rPr lang="de-DE" sz="1100" spc="-15">
                          <a:effectLst/>
                        </a:rPr>
                        <a:t>J.Riesch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298686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S.Ratynskaia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12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SPA3-D26-06 </a:t>
                      </a:r>
                      <a:r>
                        <a:rPr lang="de-DE" sz="1100" spc="-15">
                          <a:effectLst/>
                        </a:rPr>
                        <a:t>S.Ratynskaia/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6164845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J.Paterson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UKAEA/  CCFE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SPA3-D26-03 </a:t>
                      </a:r>
                      <a:r>
                        <a:rPr lang="en-US" sz="1100" spc="-15">
                          <a:effectLst/>
                        </a:rPr>
                        <a:t>J.Paterson / NN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09151681"/>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39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29446053"/>
                  </a:ext>
                </a:extLst>
              </a:tr>
            </a:tbl>
          </a:graphicData>
        </a:graphic>
      </p:graphicFrame>
      <p:graphicFrame>
        <p:nvGraphicFramePr>
          <p:cNvPr id="8" name="Tabelle 7">
            <a:extLst>
              <a:ext uri="{FF2B5EF4-FFF2-40B4-BE49-F238E27FC236}">
                <a16:creationId xmlns:a16="http://schemas.microsoft.com/office/drawing/2014/main" id="{BEE7E3D9-93D4-8388-0541-70678FA9E1E9}"/>
              </a:ext>
            </a:extLst>
          </p:cNvPr>
          <p:cNvGraphicFramePr>
            <a:graphicFrameLocks noGrp="1"/>
          </p:cNvGraphicFramePr>
          <p:nvPr>
            <p:extLst>
              <p:ext uri="{D42A27DB-BD31-4B8C-83A1-F6EECF244321}">
                <p14:modId xmlns:p14="http://schemas.microsoft.com/office/powerpoint/2010/main" val="120962777"/>
              </p:ext>
            </p:extLst>
          </p:nvPr>
        </p:nvGraphicFramePr>
        <p:xfrm>
          <a:off x="6596594" y="3798254"/>
          <a:ext cx="5433695" cy="2260473"/>
        </p:xfrm>
        <a:graphic>
          <a:graphicData uri="http://schemas.openxmlformats.org/drawingml/2006/table">
            <a:tbl>
              <a:tblPr firstRow="1" firstCol="1" bandRow="1">
                <a:tableStyleId>{5C22544A-7EE6-4342-B048-85BDC9FD1C3A}</a:tableStyleId>
              </a:tblPr>
              <a:tblGrid>
                <a:gridCol w="1014095">
                  <a:extLst>
                    <a:ext uri="{9D8B030D-6E8A-4147-A177-3AD203B41FA5}">
                      <a16:colId xmlns:a16="http://schemas.microsoft.com/office/drawing/2014/main" val="1520312872"/>
                    </a:ext>
                  </a:extLst>
                </a:gridCol>
                <a:gridCol w="952500">
                  <a:extLst>
                    <a:ext uri="{9D8B030D-6E8A-4147-A177-3AD203B41FA5}">
                      <a16:colId xmlns:a16="http://schemas.microsoft.com/office/drawing/2014/main" val="2743153821"/>
                    </a:ext>
                  </a:extLst>
                </a:gridCol>
                <a:gridCol w="848360">
                  <a:extLst>
                    <a:ext uri="{9D8B030D-6E8A-4147-A177-3AD203B41FA5}">
                      <a16:colId xmlns:a16="http://schemas.microsoft.com/office/drawing/2014/main" val="1365839275"/>
                    </a:ext>
                  </a:extLst>
                </a:gridCol>
                <a:gridCol w="2618740">
                  <a:extLst>
                    <a:ext uri="{9D8B030D-6E8A-4147-A177-3AD203B41FA5}">
                      <a16:colId xmlns:a16="http://schemas.microsoft.com/office/drawing/2014/main" val="3563400970"/>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1087500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8361052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3008627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5041593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5514391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8431105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8248613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1328815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03023638"/>
                  </a:ext>
                </a:extLst>
              </a:tr>
              <a:tr h="31750">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1067243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74488268"/>
                  </a:ext>
                </a:extLst>
              </a:tr>
            </a:tbl>
          </a:graphicData>
        </a:graphic>
      </p:graphicFrame>
    </p:spTree>
    <p:extLst>
      <p:ext uri="{BB962C8B-B14F-4D97-AF65-F5344CB8AC3E}">
        <p14:creationId xmlns:p14="http://schemas.microsoft.com/office/powerpoint/2010/main" val="1310128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52F2F-B9AB-657D-212D-1972530D7533}"/>
              </a:ext>
            </a:extLst>
          </p:cNvPr>
          <p:cNvSpPr>
            <a:spLocks noGrp="1"/>
          </p:cNvSpPr>
          <p:nvPr>
            <p:ph type="title"/>
          </p:nvPr>
        </p:nvSpPr>
        <p:spPr>
          <a:xfrm>
            <a:off x="983432" y="192515"/>
            <a:ext cx="9451776" cy="457200"/>
          </a:xfrm>
        </p:spPr>
        <p:txBody>
          <a:bodyPr anchor="ctr">
            <a:normAutofit/>
          </a:bodyPr>
          <a:lstStyle/>
          <a:p>
            <a:r>
              <a:rPr lang="de-DE" dirty="0" err="1"/>
              <a:t>Examples</a:t>
            </a:r>
            <a:r>
              <a:rPr lang="de-DE" dirty="0"/>
              <a:t> of SP A </a:t>
            </a:r>
            <a:r>
              <a:rPr lang="de-DE" dirty="0" err="1"/>
              <a:t>Activities</a:t>
            </a:r>
            <a:r>
              <a:rPr lang="de-DE" dirty="0"/>
              <a:t> </a:t>
            </a:r>
          </a:p>
        </p:txBody>
      </p:sp>
      <p:pic>
        <p:nvPicPr>
          <p:cNvPr id="8" name="Grafik 7" descr="Ein Bild, das Winter, Im Haus, Glas, Kunst enthält.&#10;&#10;KI-generierte Inhalte können fehlerhaft sein.">
            <a:extLst>
              <a:ext uri="{FF2B5EF4-FFF2-40B4-BE49-F238E27FC236}">
                <a16:creationId xmlns:a16="http://schemas.microsoft.com/office/drawing/2014/main" id="{0A43EEDB-FC46-B8D5-08E3-07EDF6B0D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596" y="4317160"/>
            <a:ext cx="2897713" cy="1629963"/>
          </a:xfrm>
          <a:prstGeom prst="rect">
            <a:avLst/>
          </a:prstGeom>
          <a:noFill/>
        </p:spPr>
      </p:pic>
      <p:sp>
        <p:nvSpPr>
          <p:cNvPr id="4" name="Foliennummernplatzhalter 3">
            <a:extLst>
              <a:ext uri="{FF2B5EF4-FFF2-40B4-BE49-F238E27FC236}">
                <a16:creationId xmlns:a16="http://schemas.microsoft.com/office/drawing/2014/main" id="{FAD8102F-E09E-60CC-B018-8117FD1B15E3}"/>
              </a:ext>
            </a:extLst>
          </p:cNvPr>
          <p:cNvSpPr>
            <a:spLocks noGrp="1"/>
          </p:cNvSpPr>
          <p:nvPr>
            <p:ph type="sldNum" sz="quarter" idx="12"/>
          </p:nvPr>
        </p:nvSpPr>
        <p:spPr>
          <a:xfrm>
            <a:off x="0" y="6590037"/>
            <a:ext cx="720080" cy="199174"/>
          </a:xfrm>
        </p:spPr>
        <p:txBody>
          <a:bodyPr anchor="ctr">
            <a:normAutofit/>
          </a:bodyPr>
          <a:lstStyle/>
          <a:p>
            <a:pPr>
              <a:lnSpc>
                <a:spcPct val="90000"/>
              </a:lnSpc>
              <a:spcAft>
                <a:spcPts val="600"/>
              </a:spcAft>
            </a:pPr>
            <a:fld id="{6A6D9FA1-99C7-4910-8E32-B85D378B0060}" type="slidenum">
              <a:rPr lang="en-GB" sz="700" smtClean="0">
                <a:solidFill>
                  <a:prstClr val="white"/>
                </a:solidFill>
              </a:rPr>
              <a:pPr>
                <a:lnSpc>
                  <a:spcPct val="90000"/>
                </a:lnSpc>
                <a:spcAft>
                  <a:spcPts val="600"/>
                </a:spcAft>
              </a:pPr>
              <a:t>43</a:t>
            </a:fld>
            <a:endParaRPr lang="en-GB" sz="700">
              <a:solidFill>
                <a:prstClr val="white"/>
              </a:solidFill>
            </a:endParaRPr>
          </a:p>
        </p:txBody>
      </p:sp>
      <p:pic>
        <p:nvPicPr>
          <p:cNvPr id="9" name="Picture 9">
            <a:extLst>
              <a:ext uri="{FF2B5EF4-FFF2-40B4-BE49-F238E27FC236}">
                <a16:creationId xmlns:a16="http://schemas.microsoft.com/office/drawing/2014/main" id="{3F19C63A-A2D1-4B00-9BC3-19D276AB9A1E}"/>
              </a:ext>
            </a:extLst>
          </p:cNvPr>
          <p:cNvPicPr>
            <a:picLocks noChangeAspect="1"/>
          </p:cNvPicPr>
          <p:nvPr/>
        </p:nvPicPr>
        <p:blipFill>
          <a:blip r:embed="rId3"/>
          <a:stretch>
            <a:fillRect/>
          </a:stretch>
        </p:blipFill>
        <p:spPr>
          <a:xfrm>
            <a:off x="5874568" y="2075852"/>
            <a:ext cx="5334000" cy="4000500"/>
          </a:xfrm>
          <a:prstGeom prst="rect">
            <a:avLst/>
          </a:prstGeom>
        </p:spPr>
      </p:pic>
      <p:sp>
        <p:nvSpPr>
          <p:cNvPr id="12" name="AutoShape 4">
            <a:extLst>
              <a:ext uri="{FF2B5EF4-FFF2-40B4-BE49-F238E27FC236}">
                <a16:creationId xmlns:a16="http://schemas.microsoft.com/office/drawing/2014/main" id="{35CE2D33-19AB-3D9B-F900-86FB3C36C9D3}"/>
              </a:ext>
            </a:extLst>
          </p:cNvPr>
          <p:cNvSpPr>
            <a:spLocks noChangeAspect="1" noChangeArrowheads="1"/>
          </p:cNvSpPr>
          <p:nvPr/>
        </p:nvSpPr>
        <p:spPr bwMode="auto">
          <a:xfrm>
            <a:off x="2324527" y="910877"/>
            <a:ext cx="3113235" cy="2904062"/>
          </a:xfrm>
          <a:prstGeom prst="roundRect">
            <a:avLst>
              <a:gd name="adj" fmla="val 0"/>
            </a:avLst>
          </a:prstGeom>
          <a:blipFill>
            <a:blip r:embed="rId4"/>
            <a:srcRect/>
            <a:stretch>
              <a:fillRect l="-1" t="2" r="-17890" b="-6977"/>
            </a:stretch>
          </a:blipFill>
          <a:ln w="28575" algn="ctr">
            <a:noFill/>
            <a:round/>
            <a:headEnd/>
            <a:tailEnd/>
          </a:ln>
          <a:effectLst/>
        </p:spPr>
        <p:txBody>
          <a:bodyPr lIns="0" tIns="0" rIns="0" bIns="0" anchor="ctr"/>
          <a:lstStyle/>
          <a:p>
            <a:pPr algn="ctr"/>
            <a:endParaRPr lang="en-GB" sz="3200" b="1">
              <a:solidFill>
                <a:srgbClr val="002060"/>
              </a:solidFill>
            </a:endParaRPr>
          </a:p>
        </p:txBody>
      </p:sp>
    </p:spTree>
    <p:extLst>
      <p:ext uri="{BB962C8B-B14F-4D97-AF65-F5344CB8AC3E}">
        <p14:creationId xmlns:p14="http://schemas.microsoft.com/office/powerpoint/2010/main" val="337042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A2750-3C26-6E93-1987-0BB70270788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568217F-1CFA-76E9-2E1C-C7A8E566CACB}"/>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Titel 1">
            <a:extLst>
              <a:ext uri="{FF2B5EF4-FFF2-40B4-BE49-F238E27FC236}">
                <a16:creationId xmlns:a16="http://schemas.microsoft.com/office/drawing/2014/main" id="{B9395184-5B08-1754-BA34-9B39173E5966}"/>
              </a:ext>
            </a:extLst>
          </p:cNvPr>
          <p:cNvSpPr>
            <a:spLocks noGrp="1"/>
          </p:cNvSpPr>
          <p:nvPr>
            <p:ph type="title"/>
          </p:nvPr>
        </p:nvSpPr>
        <p:spPr>
          <a:xfrm>
            <a:off x="982663" y="192088"/>
            <a:ext cx="10937488" cy="457200"/>
          </a:xfrm>
        </p:spPr>
        <p:txBody>
          <a:bodyPr/>
          <a:lstStyle/>
          <a:p>
            <a:r>
              <a:rPr lang="en-GB" dirty="0"/>
              <a:t>Status 2025 Tasks and Deliverables SP A.4 –SPA.5</a:t>
            </a:r>
          </a:p>
        </p:txBody>
      </p:sp>
      <p:sp>
        <p:nvSpPr>
          <p:cNvPr id="20" name="Textfeld 19">
            <a:extLst>
              <a:ext uri="{FF2B5EF4-FFF2-40B4-BE49-F238E27FC236}">
                <a16:creationId xmlns:a16="http://schemas.microsoft.com/office/drawing/2014/main" id="{D2159474-0760-D704-1104-8E678DE1A6F4}"/>
              </a:ext>
            </a:extLst>
          </p:cNvPr>
          <p:cNvSpPr txBox="1"/>
          <p:nvPr/>
        </p:nvSpPr>
        <p:spPr>
          <a:xfrm>
            <a:off x="547517" y="6146439"/>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13" name="Textfeld 12">
            <a:extLst>
              <a:ext uri="{FF2B5EF4-FFF2-40B4-BE49-F238E27FC236}">
                <a16:creationId xmlns:a16="http://schemas.microsoft.com/office/drawing/2014/main" id="{ACBF1424-DD29-951A-2BAF-4F81D9E774DD}"/>
              </a:ext>
            </a:extLst>
          </p:cNvPr>
          <p:cNvSpPr txBox="1"/>
          <p:nvPr/>
        </p:nvSpPr>
        <p:spPr>
          <a:xfrm>
            <a:off x="6451407" y="6146439"/>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3" name="Textfeld 2">
            <a:extLst>
              <a:ext uri="{FF2B5EF4-FFF2-40B4-BE49-F238E27FC236}">
                <a16:creationId xmlns:a16="http://schemas.microsoft.com/office/drawing/2014/main" id="{95EA86AF-2CB2-7131-7CB0-717616A786B0}"/>
              </a:ext>
            </a:extLst>
          </p:cNvPr>
          <p:cNvSpPr txBox="1"/>
          <p:nvPr/>
        </p:nvSpPr>
        <p:spPr>
          <a:xfrm>
            <a:off x="205450" y="1022430"/>
            <a:ext cx="5338823" cy="4095545"/>
          </a:xfrm>
          <a:prstGeom prst="rect">
            <a:avLst/>
          </a:prstGeom>
          <a:noFill/>
        </p:spPr>
        <p:txBody>
          <a:bodyPr wrap="square">
            <a:spAutoFit/>
          </a:bodyPr>
          <a:lstStyle/>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A.4.T-T005-D001	</a:t>
            </a:r>
            <a:r>
              <a:rPr lang="en-GB" sz="1300" dirty="0">
                <a:effectLst/>
                <a:latin typeface="Calibri" panose="020F0502020204030204" pitchFamily="34" charset="0"/>
                <a:ea typeface="Calibri" panose="020F0502020204030204" pitchFamily="34" charset="0"/>
                <a:cs typeface="Times New Roman" panose="02020603050405020304" pitchFamily="18" charset="0"/>
              </a:rPr>
              <a:t>Assessment of plasma impact on material properties linked to ITER relevant PFUs (CEA)</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A.4.T-T005-D002	</a:t>
            </a:r>
            <a:r>
              <a:rPr lang="en-GB" sz="1300" dirty="0">
                <a:effectLst/>
                <a:latin typeface="Calibri" panose="020F0502020204030204" pitchFamily="34" charset="0"/>
                <a:ea typeface="Calibri" panose="020F0502020204030204" pitchFamily="34" charset="0"/>
                <a:cs typeface="Times New Roman" panose="02020603050405020304" pitchFamily="18" charset="0"/>
              </a:rPr>
              <a:t>Annealing of chosen tungsten-based materials and quantification of recrystallization kinetics (DTU)</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A.4.T-T005-D003	</a:t>
            </a:r>
            <a:r>
              <a:rPr lang="en-GB" sz="1300" dirty="0">
                <a:effectLst/>
                <a:latin typeface="Calibri" panose="020F0502020204030204" pitchFamily="34" charset="0"/>
                <a:ea typeface="Calibri" panose="020F0502020204030204" pitchFamily="34" charset="0"/>
                <a:cs typeface="Times New Roman" panose="02020603050405020304" pitchFamily="18" charset="0"/>
              </a:rPr>
              <a:t>Development of MEMENTO and MEMENTO + GEANT 4 including RE - Damage (VR)</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A.4.T-T005-D004	</a:t>
            </a:r>
            <a:r>
              <a:rPr lang="en-GB" sz="1300" dirty="0">
                <a:effectLst/>
                <a:latin typeface="Calibri" panose="020F0502020204030204" pitchFamily="34" charset="0"/>
                <a:ea typeface="Calibri" panose="020F0502020204030204" pitchFamily="34" charset="0"/>
                <a:cs typeface="Times New Roman" panose="02020603050405020304" pitchFamily="18" charset="0"/>
              </a:rPr>
              <a:t>Influence of plasma pre irradiation with heat loads near surface recrystallization on surface damaging with heat loads above the melting threshold (KIPT)</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A.4.T-T005-D005	</a:t>
            </a:r>
            <a:r>
              <a:rPr lang="en-GB" sz="1300" dirty="0">
                <a:effectLst/>
                <a:latin typeface="Calibri" panose="020F0502020204030204" pitchFamily="34" charset="0"/>
                <a:ea typeface="Calibri" panose="020F0502020204030204" pitchFamily="34" charset="0"/>
                <a:cs typeface="Times New Roman" panose="02020603050405020304" pitchFamily="18" charset="0"/>
              </a:rPr>
              <a:t>Analysis of PSI-2 exposed materials, focusing on funding the relevant regime for fuzz formation in AUG He campaign (FZJ)</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A.4.T-T005-D006	</a:t>
            </a:r>
            <a:r>
              <a:rPr lang="en-GB" sz="1300" dirty="0">
                <a:effectLst/>
                <a:latin typeface="Calibri" panose="020F0502020204030204" pitchFamily="34" charset="0"/>
                <a:ea typeface="Calibri" panose="020F0502020204030204" pitchFamily="34" charset="0"/>
                <a:cs typeface="Times New Roman" panose="02020603050405020304" pitchFamily="18" charset="0"/>
              </a:rPr>
              <a:t>Simulation of Runaway Impact by Electron Beam at 10-100MeV</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feld 7">
            <a:extLst>
              <a:ext uri="{FF2B5EF4-FFF2-40B4-BE49-F238E27FC236}">
                <a16:creationId xmlns:a16="http://schemas.microsoft.com/office/drawing/2014/main" id="{2014C3CC-7C9A-9802-C038-4A95329318F1}"/>
              </a:ext>
            </a:extLst>
          </p:cNvPr>
          <p:cNvSpPr txBox="1"/>
          <p:nvPr/>
        </p:nvSpPr>
        <p:spPr>
          <a:xfrm>
            <a:off x="5720785" y="812251"/>
            <a:ext cx="6105644" cy="5171224"/>
          </a:xfrm>
          <a:prstGeom prst="rect">
            <a:avLst/>
          </a:prstGeom>
          <a:noFill/>
        </p:spPr>
        <p:txBody>
          <a:bodyPr wrap="square">
            <a:spAutoFit/>
          </a:bodyPr>
          <a:lstStyle/>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A.5.T-T002-D001	</a:t>
            </a:r>
            <a:r>
              <a:rPr lang="en-GB" sz="1300" dirty="0">
                <a:effectLst/>
                <a:latin typeface="Calibri" panose="020F0502020204030204" pitchFamily="34" charset="0"/>
                <a:ea typeface="Calibri" panose="020F0502020204030204" pitchFamily="34" charset="0"/>
                <a:cs typeface="Times New Roman" panose="02020603050405020304" pitchFamily="18" charset="0"/>
              </a:rPr>
              <a:t>Comprehensive pre-characterization of the 9 candidate W materials (IPP_CR)</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A.5.T-T002-D002	</a:t>
            </a:r>
            <a:r>
              <a:rPr lang="en-GB" sz="1300" dirty="0">
                <a:effectLst/>
                <a:latin typeface="Calibri" panose="020F0502020204030204" pitchFamily="34" charset="0"/>
                <a:ea typeface="Calibri" panose="020F0502020204030204" pitchFamily="34" charset="0"/>
                <a:cs typeface="Times New Roman" panose="02020603050405020304" pitchFamily="18" charset="0"/>
              </a:rPr>
              <a:t>Fast transient simulation on COMPASS-U W </a:t>
            </a:r>
            <a:r>
              <a:rPr lang="en-GB" sz="1300" dirty="0" err="1">
                <a:effectLst/>
                <a:latin typeface="Calibri" panose="020F0502020204030204" pitchFamily="34" charset="0"/>
                <a:ea typeface="Calibri" panose="020F0502020204030204" pitchFamily="34" charset="0"/>
                <a:cs typeface="Times New Roman" panose="02020603050405020304" pitchFamily="18" charset="0"/>
              </a:rPr>
              <a:t>armor</a:t>
            </a:r>
            <a:r>
              <a:rPr lang="en-GB" sz="1300" dirty="0">
                <a:effectLst/>
                <a:latin typeface="Calibri" panose="020F0502020204030204" pitchFamily="34" charset="0"/>
                <a:ea typeface="Calibri" panose="020F0502020204030204" pitchFamily="34" charset="0"/>
                <a:cs typeface="Times New Roman" panose="02020603050405020304" pitchFamily="18" charset="0"/>
              </a:rPr>
              <a:t> by a CW laser at OLMAT (CIEMAT)</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A.5.T-T002-D003	</a:t>
            </a:r>
            <a:r>
              <a:rPr lang="en-GB" sz="1300" dirty="0">
                <a:effectLst/>
                <a:latin typeface="Calibri" panose="020F0502020204030204" pitchFamily="34" charset="0"/>
                <a:ea typeface="Calibri" panose="020F0502020204030204" pitchFamily="34" charset="0"/>
                <a:cs typeface="Times New Roman" panose="02020603050405020304" pitchFamily="18" charset="0"/>
              </a:rPr>
              <a:t>Nanocracking detection studies on exposed materials from PSI-2, MAGNUM, OLMAT, JUDITH (CU)</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A.5.T-T002-D004	</a:t>
            </a:r>
            <a:r>
              <a:rPr lang="en-GB" sz="1300" dirty="0">
                <a:effectLst/>
                <a:latin typeface="Calibri" panose="020F0502020204030204" pitchFamily="34" charset="0"/>
                <a:ea typeface="Calibri" panose="020F0502020204030204" pitchFamily="34" charset="0"/>
                <a:cs typeface="Times New Roman" panose="02020603050405020304" pitchFamily="18" charset="0"/>
              </a:rPr>
              <a:t>ELM-like loading effects on different W grades (CIEMAT)</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A.5.T-T002-D005	</a:t>
            </a:r>
            <a:r>
              <a:rPr lang="en-GB" sz="1300" dirty="0">
                <a:effectLst/>
                <a:latin typeface="Calibri" panose="020F0502020204030204" pitchFamily="34" charset="0"/>
                <a:ea typeface="Calibri" panose="020F0502020204030204" pitchFamily="34" charset="0"/>
                <a:cs typeface="Times New Roman" panose="02020603050405020304" pitchFamily="18" charset="0"/>
              </a:rPr>
              <a:t>Post Mortem Analysis, and TDS (IPP_CR)</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A.5.T-T002-D006	</a:t>
            </a:r>
            <a:r>
              <a:rPr lang="en-GB" sz="1300" dirty="0">
                <a:effectLst/>
                <a:latin typeface="Calibri" panose="020F0502020204030204" pitchFamily="34" charset="0"/>
                <a:ea typeface="Calibri" panose="020F0502020204030204" pitchFamily="34" charset="0"/>
                <a:cs typeface="Times New Roman" panose="02020603050405020304" pitchFamily="18" charset="0"/>
              </a:rPr>
              <a:t>Studies on Materials supplied for COMPASS U in on HHF (IPP_LM/MPG)</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A.5.T-T002-D007	</a:t>
            </a:r>
            <a:r>
              <a:rPr lang="en-GB" sz="1300" dirty="0">
                <a:effectLst/>
                <a:latin typeface="Calibri" panose="020F0502020204030204" pitchFamily="34" charset="0"/>
                <a:ea typeface="Calibri" panose="020F0502020204030204" pitchFamily="34" charset="0"/>
                <a:cs typeface="Times New Roman" panose="02020603050405020304" pitchFamily="18" charset="0"/>
              </a:rPr>
              <a:t>Comparative Microscopy studies on samples exposed in PSI-2, MAGNUM, JUDITH &amp; OLMAT (IPP_LM/ENEA)</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en-GB" sz="1300" b="1" dirty="0">
                <a:effectLst/>
                <a:latin typeface="Calibri" panose="020F0502020204030204" pitchFamily="34" charset="0"/>
                <a:ea typeface="Calibri" panose="020F0502020204030204" pitchFamily="34" charset="0"/>
                <a:cs typeface="Times New Roman" panose="02020603050405020304" pitchFamily="18" charset="0"/>
              </a:rPr>
              <a:t>PWIE-SP A.5.T-T002-D008	</a:t>
            </a:r>
            <a:r>
              <a:rPr lang="en-GB" sz="1300" dirty="0">
                <a:effectLst/>
                <a:latin typeface="Calibri" panose="020F0502020204030204" pitchFamily="34" charset="0"/>
                <a:ea typeface="Calibri" panose="020F0502020204030204" pitchFamily="34" charset="0"/>
                <a:cs typeface="Times New Roman" panose="02020603050405020304" pitchFamily="18" charset="0"/>
              </a:rPr>
              <a:t>Establish a round robin test with other HHF Test Facilities to Benchmark HIVE  (UKAEA)</a:t>
            </a:r>
            <a:endParaRPr lang="de-DE" sz="13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1000"/>
              </a:spcAft>
              <a:buNone/>
            </a:pPr>
            <a:r>
              <a:rPr lang="de-DE" sz="1300" b="1" dirty="0">
                <a:effectLst/>
                <a:latin typeface="Calibri" panose="020F0502020204030204" pitchFamily="34" charset="0"/>
                <a:ea typeface="Calibri" panose="020F0502020204030204" pitchFamily="34" charset="0"/>
                <a:cs typeface="Times New Roman" panose="02020603050405020304" pitchFamily="18" charset="0"/>
              </a:rPr>
              <a:t>PWIE-SP A.5.T-T002-D009	</a:t>
            </a:r>
            <a:r>
              <a:rPr lang="de-DE" sz="1300" dirty="0">
                <a:effectLst/>
                <a:latin typeface="Calibri" panose="020F0502020204030204" pitchFamily="34" charset="0"/>
                <a:ea typeface="Calibri" panose="020F0502020204030204" pitchFamily="34" charset="0"/>
                <a:cs typeface="Times New Roman" panose="02020603050405020304" pitchFamily="18" charset="0"/>
              </a:rPr>
              <a:t>Tungsten High </a:t>
            </a:r>
            <a:r>
              <a:rPr lang="de-DE" sz="1300" dirty="0" err="1">
                <a:effectLst/>
                <a:latin typeface="Calibri" panose="020F0502020204030204" pitchFamily="34" charset="0"/>
                <a:ea typeface="Calibri" panose="020F0502020204030204" pitchFamily="34" charset="0"/>
                <a:cs typeface="Times New Roman" panose="02020603050405020304" pitchFamily="18" charset="0"/>
              </a:rPr>
              <a:t>Temperature</a:t>
            </a:r>
            <a:r>
              <a:rPr lang="de-DE" sz="1300" dirty="0">
                <a:effectLst/>
                <a:latin typeface="Calibri" panose="020F0502020204030204" pitchFamily="34" charset="0"/>
                <a:ea typeface="Calibri" panose="020F0502020204030204" pitchFamily="34" charset="0"/>
                <a:cs typeface="Times New Roman" panose="02020603050405020304" pitchFamily="18" charset="0"/>
              </a:rPr>
              <a:t> </a:t>
            </a:r>
            <a:r>
              <a:rPr lang="de-DE" sz="1300" dirty="0" err="1">
                <a:effectLst/>
                <a:latin typeface="Calibri" panose="020F0502020204030204" pitchFamily="34" charset="0"/>
                <a:ea typeface="Calibri" panose="020F0502020204030204" pitchFamily="34" charset="0"/>
                <a:cs typeface="Times New Roman" panose="02020603050405020304" pitchFamily="18" charset="0"/>
              </a:rPr>
              <a:t>testing</a:t>
            </a:r>
            <a:r>
              <a:rPr lang="de-DE" sz="1300" dirty="0">
                <a:effectLst/>
                <a:latin typeface="Calibri" panose="020F0502020204030204" pitchFamily="34" charset="0"/>
                <a:ea typeface="Calibri" panose="020F0502020204030204" pitchFamily="34" charset="0"/>
                <a:cs typeface="Times New Roman" panose="02020603050405020304" pitchFamily="18" charset="0"/>
              </a:rPr>
              <a:t> (UKAEA)</a:t>
            </a:r>
          </a:p>
        </p:txBody>
      </p:sp>
    </p:spTree>
    <p:extLst>
      <p:ext uri="{BB962C8B-B14F-4D97-AF65-F5344CB8AC3E}">
        <p14:creationId xmlns:p14="http://schemas.microsoft.com/office/powerpoint/2010/main" val="12284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37FD-1CD5-0BFA-DDA5-3D774B3E9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5EDC2-22F6-7AD1-7346-650BC2D5045B}"/>
              </a:ext>
            </a:extLst>
          </p:cNvPr>
          <p:cNvSpPr>
            <a:spLocks noGrp="1"/>
          </p:cNvSpPr>
          <p:nvPr>
            <p:ph type="title"/>
          </p:nvPr>
        </p:nvSpPr>
        <p:spPr>
          <a:xfrm>
            <a:off x="407368" y="2074188"/>
            <a:ext cx="8231931" cy="620251"/>
          </a:xfrm>
        </p:spPr>
        <p:txBody>
          <a:bodyPr>
            <a:normAutofit fontScale="90000"/>
          </a:bodyPr>
          <a:lstStyle/>
          <a:p>
            <a:r>
              <a:rPr lang="en-US" sz="3600" dirty="0"/>
              <a:t>WP PWIE SPA 1</a:t>
            </a:r>
            <a:endParaRPr lang="en-US" dirty="0"/>
          </a:p>
        </p:txBody>
      </p:sp>
      <p:pic>
        <p:nvPicPr>
          <p:cNvPr id="6" name="Grafik 5">
            <a:extLst>
              <a:ext uri="{FF2B5EF4-FFF2-40B4-BE49-F238E27FC236}">
                <a16:creationId xmlns:a16="http://schemas.microsoft.com/office/drawing/2014/main" id="{2A2148CD-760C-DAB9-7217-E295EDCEA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E17702F2-5ED8-5DB1-18A9-B5991A72A04D}"/>
              </a:ext>
            </a:extLst>
          </p:cNvPr>
          <p:cNvSpPr>
            <a:spLocks noGrp="1"/>
          </p:cNvSpPr>
          <p:nvPr>
            <p:ph type="body" sz="quarter" idx="10"/>
          </p:nvPr>
        </p:nvSpPr>
        <p:spPr>
          <a:xfrm>
            <a:off x="407368" y="3693074"/>
            <a:ext cx="11230450" cy="457848"/>
          </a:xfrm>
        </p:spPr>
        <p:txBody>
          <a:bodyPr>
            <a:normAutofit/>
          </a:bodyPr>
          <a:lstStyle/>
          <a:p>
            <a:r>
              <a:rPr lang="en-US" sz="1400" dirty="0"/>
              <a:t>Report for  2025 &amp; Overview </a:t>
            </a:r>
            <a:endParaRPr lang="en-GB" sz="1400" dirty="0"/>
          </a:p>
        </p:txBody>
      </p:sp>
    </p:spTree>
    <p:extLst>
      <p:ext uri="{BB962C8B-B14F-4D97-AF65-F5344CB8AC3E}">
        <p14:creationId xmlns:p14="http://schemas.microsoft.com/office/powerpoint/2010/main" val="369651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88109-F364-CBE7-9817-0928A47D4DD4}"/>
              </a:ext>
            </a:extLst>
          </p:cNvPr>
          <p:cNvSpPr>
            <a:spLocks noGrp="1"/>
          </p:cNvSpPr>
          <p:nvPr>
            <p:ph type="title"/>
          </p:nvPr>
        </p:nvSpPr>
        <p:spPr/>
        <p:txBody>
          <a:bodyPr/>
          <a:lstStyle/>
          <a:p>
            <a:r>
              <a:rPr lang="en-GB" dirty="0"/>
              <a:t>Synergistic Load Studies of Plasma-Facing Materials for ITER &amp; DEMO</a:t>
            </a:r>
          </a:p>
        </p:txBody>
      </p:sp>
      <p:sp>
        <p:nvSpPr>
          <p:cNvPr id="4" name="Fußzeilenplatzhalter 3">
            <a:extLst>
              <a:ext uri="{FF2B5EF4-FFF2-40B4-BE49-F238E27FC236}">
                <a16:creationId xmlns:a16="http://schemas.microsoft.com/office/drawing/2014/main" id="{7B28F6EE-D18C-A4BD-E153-2A75408F229F}"/>
              </a:ext>
            </a:extLst>
          </p:cNvPr>
          <p:cNvSpPr>
            <a:spLocks noGrp="1"/>
          </p:cNvSpPr>
          <p:nvPr>
            <p:ph type="ftr" sz="quarter" idx="11"/>
          </p:nvPr>
        </p:nvSpPr>
        <p:spPr>
          <a:xfrm>
            <a:off x="825624" y="6555770"/>
            <a:ext cx="3470176" cy="329614"/>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97F0F8D6-7246-3CCE-E42B-180295349573}"/>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graphicFrame>
        <p:nvGraphicFramePr>
          <p:cNvPr id="3" name="Tabelle 2">
            <a:extLst>
              <a:ext uri="{FF2B5EF4-FFF2-40B4-BE49-F238E27FC236}">
                <a16:creationId xmlns:a16="http://schemas.microsoft.com/office/drawing/2014/main" id="{134B2690-CFD0-13B2-4D64-634CA8194E96}"/>
              </a:ext>
            </a:extLst>
          </p:cNvPr>
          <p:cNvGraphicFramePr>
            <a:graphicFrameLocks noGrp="1"/>
          </p:cNvGraphicFramePr>
          <p:nvPr/>
        </p:nvGraphicFramePr>
        <p:xfrm>
          <a:off x="151268" y="4123733"/>
          <a:ext cx="5735961" cy="2438211"/>
        </p:xfrm>
        <a:graphic>
          <a:graphicData uri="http://schemas.openxmlformats.org/drawingml/2006/table">
            <a:tbl>
              <a:tblPr firstRow="1" firstCol="1" bandRow="1">
                <a:tableStyleId>{5C22544A-7EE6-4342-B048-85BDC9FD1C3A}</a:tableStyleId>
              </a:tblPr>
              <a:tblGrid>
                <a:gridCol w="1030185">
                  <a:extLst>
                    <a:ext uri="{9D8B030D-6E8A-4147-A177-3AD203B41FA5}">
                      <a16:colId xmlns:a16="http://schemas.microsoft.com/office/drawing/2014/main" val="1117106007"/>
                    </a:ext>
                  </a:extLst>
                </a:gridCol>
                <a:gridCol w="4705776">
                  <a:extLst>
                    <a:ext uri="{9D8B030D-6E8A-4147-A177-3AD203B41FA5}">
                      <a16:colId xmlns:a16="http://schemas.microsoft.com/office/drawing/2014/main" val="3922825075"/>
                    </a:ext>
                  </a:extLst>
                </a:gridCol>
              </a:tblGrid>
              <a:tr h="0">
                <a:tc>
                  <a:txBody>
                    <a:bodyPr/>
                    <a:lstStyle/>
                    <a:p>
                      <a:pPr>
                        <a:lnSpc>
                          <a:spcPct val="115000"/>
                        </a:lnSpc>
                        <a:spcBef>
                          <a:spcPts val="240"/>
                        </a:spcBef>
                        <a:spcAft>
                          <a:spcPts val="240"/>
                        </a:spcAft>
                        <a:buNone/>
                        <a:tabLst>
                          <a:tab pos="-914400" algn="l"/>
                          <a:tab pos="228600" algn="l"/>
                        </a:tabLst>
                      </a:pPr>
                      <a:r>
                        <a:rPr lang="en-US" sz="1100" b="1" spc="-15">
                          <a:effectLst/>
                        </a:rPr>
                        <a:t>Deliverable ID</a:t>
                      </a:r>
                      <a:endParaRPr lang="de-DE" sz="1100" b="1">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b="1" spc="-15">
                          <a:effectLst/>
                        </a:rPr>
                        <a:t>Deliverable Title</a:t>
                      </a:r>
                      <a:endParaRPr lang="de-DE" sz="1100" b="1">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38171458"/>
                  </a:ext>
                </a:extLst>
              </a:tr>
              <a:tr h="0">
                <a:tc>
                  <a:txBody>
                    <a:bodyPr/>
                    <a:lstStyle/>
                    <a:p>
                      <a:pPr>
                        <a:lnSpc>
                          <a:spcPct val="115000"/>
                        </a:lnSpc>
                        <a:spcBef>
                          <a:spcPts val="240"/>
                        </a:spcBef>
                        <a:spcAft>
                          <a:spcPts val="240"/>
                        </a:spcAft>
                        <a:buNone/>
                        <a:tabLst>
                          <a:tab pos="-914400" algn="l"/>
                          <a:tab pos="228600" algn="l"/>
                        </a:tabLst>
                      </a:pPr>
                      <a:r>
                        <a:rPr lang="en-US" sz="1100" b="1" spc="-15">
                          <a:effectLst/>
                        </a:rPr>
                        <a:t>D001</a:t>
                      </a:r>
                      <a:endParaRPr lang="de-DE" sz="1100" b="1">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b="1" spc="-15" dirty="0">
                          <a:effectLst/>
                        </a:rPr>
                        <a:t>Damage threshold for different W materials at varying loading conditions in matrix form / Understanding the damage mechanisms and changes in material properties and changes in the retention behavior (FZJ)</a:t>
                      </a:r>
                      <a:endParaRPr lang="de-DE" sz="11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753560344"/>
                  </a:ext>
                </a:extLst>
              </a:tr>
              <a:tr h="0">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b="1" dirty="0">
                          <a:effectLst/>
                        </a:rPr>
                        <a:t>“Evaluation of redeposited tungsten microstructure and evolution under transient loading” (DIFFER) – with focus on Properties under synergistic Loading</a:t>
                      </a:r>
                      <a:endParaRPr lang="de-DE" sz="11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5881275"/>
                  </a:ext>
                </a:extLst>
              </a:tr>
              <a:tr h="0">
                <a:tc>
                  <a:txBody>
                    <a:bodyPr/>
                    <a:lstStyle/>
                    <a:p>
                      <a:pPr>
                        <a:lnSpc>
                          <a:spcPct val="115000"/>
                        </a:lnSpc>
                        <a:spcBef>
                          <a:spcPts val="240"/>
                        </a:spcBef>
                        <a:spcAft>
                          <a:spcPts val="240"/>
                        </a:spcAft>
                        <a:buNone/>
                        <a:tabLst>
                          <a:tab pos="-914400" algn="l"/>
                          <a:tab pos="228600" algn="l"/>
                        </a:tabLst>
                      </a:pPr>
                      <a:r>
                        <a:rPr lang="en-US" sz="1100" spc="-15">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Exploitation of OLMAT as HHF facility – Testing of baseline and advanced materials – Laser &amp; OLMAT exposures (CIEMAT)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8824484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Qualification of W-Heavy Alloys for use in W7-X in conjunction with test on new tungsten mock-ups (WPMAT) and PFUs for WEST (WPTE)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75377215"/>
                  </a:ext>
                </a:extLst>
              </a:tr>
              <a:tr h="0">
                <a:tc>
                  <a:txBody>
                    <a:bodyPr/>
                    <a:lstStyle/>
                    <a:p>
                      <a:pPr>
                        <a:lnSpc>
                          <a:spcPct val="115000"/>
                        </a:lnSpc>
                        <a:spcBef>
                          <a:spcPts val="240"/>
                        </a:spcBef>
                        <a:spcAft>
                          <a:spcPts val="240"/>
                        </a:spcAft>
                        <a:buNone/>
                        <a:tabLst>
                          <a:tab pos="-914400" algn="l"/>
                          <a:tab pos="228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Analysis of material properties after sequential HHF transient and steady-state plasma loading (KIPT).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71199807"/>
                  </a:ext>
                </a:extLst>
              </a:tr>
            </a:tbl>
          </a:graphicData>
        </a:graphic>
      </p:graphicFrame>
      <p:graphicFrame>
        <p:nvGraphicFramePr>
          <p:cNvPr id="9" name="Tabelle 8">
            <a:extLst>
              <a:ext uri="{FF2B5EF4-FFF2-40B4-BE49-F238E27FC236}">
                <a16:creationId xmlns:a16="http://schemas.microsoft.com/office/drawing/2014/main" id="{5F964EE1-B8D5-6380-F504-30DAE29D4D58}"/>
              </a:ext>
            </a:extLst>
          </p:cNvPr>
          <p:cNvGraphicFramePr>
            <a:graphicFrameLocks noGrp="1"/>
          </p:cNvGraphicFramePr>
          <p:nvPr/>
        </p:nvGraphicFramePr>
        <p:xfrm>
          <a:off x="151267" y="792495"/>
          <a:ext cx="5735961" cy="1463675"/>
        </p:xfrm>
        <a:graphic>
          <a:graphicData uri="http://schemas.openxmlformats.org/drawingml/2006/table">
            <a:tbl>
              <a:tblPr firstRow="1" firstCol="1" bandRow="1">
                <a:tableStyleId>{5C22544A-7EE6-4342-B048-85BDC9FD1C3A}</a:tableStyleId>
              </a:tblPr>
              <a:tblGrid>
                <a:gridCol w="1258198">
                  <a:extLst>
                    <a:ext uri="{9D8B030D-6E8A-4147-A177-3AD203B41FA5}">
                      <a16:colId xmlns:a16="http://schemas.microsoft.com/office/drawing/2014/main" val="2534998072"/>
                    </a:ext>
                  </a:extLst>
                </a:gridCol>
                <a:gridCol w="817795">
                  <a:extLst>
                    <a:ext uri="{9D8B030D-6E8A-4147-A177-3AD203B41FA5}">
                      <a16:colId xmlns:a16="http://schemas.microsoft.com/office/drawing/2014/main" val="3460263919"/>
                    </a:ext>
                  </a:extLst>
                </a:gridCol>
                <a:gridCol w="895553">
                  <a:extLst>
                    <a:ext uri="{9D8B030D-6E8A-4147-A177-3AD203B41FA5}">
                      <a16:colId xmlns:a16="http://schemas.microsoft.com/office/drawing/2014/main" val="110549780"/>
                    </a:ext>
                  </a:extLst>
                </a:gridCol>
                <a:gridCol w="2764415">
                  <a:extLst>
                    <a:ext uri="{9D8B030D-6E8A-4147-A177-3AD203B41FA5}">
                      <a16:colId xmlns:a16="http://schemas.microsoft.com/office/drawing/2014/main" val="1085976241"/>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4410794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Wirtz</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dirty="0">
                          <a:effectLst/>
                        </a:rPr>
                        <a:t>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 (M. Gago, D. Dorow-Gerspach*)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1526692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100">
                          <a:effectLst/>
                        </a:rPr>
                        <a:t>D002, (T.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8713465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P. Tabares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D003 (D. Alegre)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5421219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H. Greuner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de-DE" sz="1100">
                          <a:effectLst/>
                        </a:rPr>
                        <a:t>D004 (H. Greuner, H. Maier, J.Riesch)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71363023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571500" algn="l"/>
                          <a:tab pos="1029970" algn="l"/>
                          <a:tab pos="1371600" algn="l"/>
                        </a:tabLst>
                      </a:pPr>
                      <a:r>
                        <a:rPr lang="en-US"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D005 (I.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15769328"/>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32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25451537"/>
                  </a:ext>
                </a:extLst>
              </a:tr>
            </a:tbl>
          </a:graphicData>
        </a:graphic>
      </p:graphicFrame>
      <p:graphicFrame>
        <p:nvGraphicFramePr>
          <p:cNvPr id="10" name="Tabelle 9">
            <a:extLst>
              <a:ext uri="{FF2B5EF4-FFF2-40B4-BE49-F238E27FC236}">
                <a16:creationId xmlns:a16="http://schemas.microsoft.com/office/drawing/2014/main" id="{0E1CF202-FDD4-95DA-C817-C5901C459D72}"/>
              </a:ext>
            </a:extLst>
          </p:cNvPr>
          <p:cNvGraphicFramePr>
            <a:graphicFrameLocks noGrp="1"/>
          </p:cNvGraphicFramePr>
          <p:nvPr/>
        </p:nvGraphicFramePr>
        <p:xfrm>
          <a:off x="151268" y="2349571"/>
          <a:ext cx="5735961" cy="1661160"/>
        </p:xfrm>
        <a:graphic>
          <a:graphicData uri="http://schemas.openxmlformats.org/drawingml/2006/table">
            <a:tbl>
              <a:tblPr firstRow="1" firstCol="1" bandRow="1">
                <a:tableStyleId>{5C22544A-7EE6-4342-B048-85BDC9FD1C3A}</a:tableStyleId>
              </a:tblPr>
              <a:tblGrid>
                <a:gridCol w="1070507">
                  <a:extLst>
                    <a:ext uri="{9D8B030D-6E8A-4147-A177-3AD203B41FA5}">
                      <a16:colId xmlns:a16="http://schemas.microsoft.com/office/drawing/2014/main" val="1685327974"/>
                    </a:ext>
                  </a:extLst>
                </a:gridCol>
                <a:gridCol w="1005486">
                  <a:extLst>
                    <a:ext uri="{9D8B030D-6E8A-4147-A177-3AD203B41FA5}">
                      <a16:colId xmlns:a16="http://schemas.microsoft.com/office/drawing/2014/main" val="769236000"/>
                    </a:ext>
                  </a:extLst>
                </a:gridCol>
                <a:gridCol w="895553">
                  <a:extLst>
                    <a:ext uri="{9D8B030D-6E8A-4147-A177-3AD203B41FA5}">
                      <a16:colId xmlns:a16="http://schemas.microsoft.com/office/drawing/2014/main" val="1691720111"/>
                    </a:ext>
                  </a:extLst>
                </a:gridCol>
                <a:gridCol w="2764415">
                  <a:extLst>
                    <a:ext uri="{9D8B030D-6E8A-4147-A177-3AD203B41FA5}">
                      <a16:colId xmlns:a16="http://schemas.microsoft.com/office/drawing/2014/main" val="2852998220"/>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8868059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6925935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1271932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 jointly with SPA 3/SPA 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8786226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6654739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8016384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5969424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OLMAT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CIEMAT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D003</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75448402"/>
                  </a:ext>
                </a:extLst>
              </a:tr>
            </a:tbl>
          </a:graphicData>
        </a:graphic>
      </p:graphicFrame>
      <p:sp>
        <p:nvSpPr>
          <p:cNvPr id="12" name="Textfeld 11">
            <a:extLst>
              <a:ext uri="{FF2B5EF4-FFF2-40B4-BE49-F238E27FC236}">
                <a16:creationId xmlns:a16="http://schemas.microsoft.com/office/drawing/2014/main" id="{875E92E1-AD49-849A-0C33-B8B39568348E}"/>
              </a:ext>
            </a:extLst>
          </p:cNvPr>
          <p:cNvSpPr txBox="1"/>
          <p:nvPr/>
        </p:nvSpPr>
        <p:spPr>
          <a:xfrm>
            <a:off x="5932164" y="898563"/>
            <a:ext cx="6108568" cy="5060873"/>
          </a:xfrm>
          <a:prstGeom prst="rect">
            <a:avLst/>
          </a:prstGeom>
          <a:noFill/>
        </p:spPr>
        <p:txBody>
          <a:bodyPr wrap="square">
            <a:spAutoFit/>
          </a:bodyPr>
          <a:lstStyle/>
          <a:p>
            <a:pPr marL="342900" lvl="0" indent="-342900" algn="just">
              <a:lnSpc>
                <a:spcPct val="115000"/>
              </a:lnSpc>
              <a:spcAft>
                <a:spcPts val="24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Establish a test matrix for Materials utilized in WEST and ITER with respect to updated load specifications. in the available devices (DIFFER, FZJ, MPG)</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Study the impact of synergistic loads on ITER and DEMO relevant baseline Materials (tungsten, W-FGMs on Steel) and new materials developments with Laser (Laser at PSI-2) and e-beam (JUDITH) as well as steady-state plasma exposure (He, H). A special focus will be the qualification of these materials under high cycle numbers and seed-impurities exposure. (FZJ)</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Post-mortem analysis will characterize the induced surface modifications and damages as well as investigate changes of the materials properties due to e.g. recrystallization behavior and/or surface morphology changes. (FZJ, MPG, DIFFER, KIPT)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Determine underlying mechanisms of evolution of crack propagation in materials for ITER and current day devices. (FZJ, DIFFER, KIPT, MPG, CIEMAT)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Qualify W materials for use in W7-X. (MPG, FZJ)</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Synergy effects from sequential stationary (PSI-2 / MAGNUM-PSI, OLMAT) and transient (QSPA) plasma loads.  (DIFFER, MPG, FZJ, KIPT, CIEMAT)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Studies of fatigue cracks formation in deformed/re-crystalized W, fatigue damage of </a:t>
            </a:r>
            <a:r>
              <a:rPr lang="en-US" sz="12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W</a:t>
            </a:r>
            <a:r>
              <a:rPr lang="en-US" sz="1200" baseline="-250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f</a:t>
            </a: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/W wires, latticing W etc. (FZJ)</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Combination of pulsed and steady state loading (e.g. behavior of QSPA pre-damaged targets in PSI-2, </a:t>
            </a:r>
            <a:r>
              <a:rPr lang="en-US" sz="1200" spc="-15"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JUIDTH </a:t>
            </a: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compared with reference samples). (FZJ, KIPT)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200" dirty="0">
                <a:effectLst/>
                <a:latin typeface="Calibri" panose="020F0502020204030204" pitchFamily="34" charset="0"/>
                <a:ea typeface="SimSun" panose="02010600030101010101" pitchFamily="2" charset="-122"/>
              </a:rPr>
              <a:t>Study the Behavior of pre-cracked samples under edge loading conditions - links to HHF facilities such as JUDITH and WEST. (DIFFER, FZJ)</a:t>
            </a:r>
            <a:r>
              <a:rPr lang="de-DE" sz="1200" dirty="0">
                <a:effectLst/>
              </a:rPr>
              <a:t> </a:t>
            </a:r>
            <a:endParaRPr lang="en-GB" sz="1200" dirty="0"/>
          </a:p>
        </p:txBody>
      </p:sp>
    </p:spTree>
    <p:extLst>
      <p:ext uri="{BB962C8B-B14F-4D97-AF65-F5344CB8AC3E}">
        <p14:creationId xmlns:p14="http://schemas.microsoft.com/office/powerpoint/2010/main" val="370867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slide-12.png"/>
          <p:cNvPicPr>
            <a:picLocks noChangeAspect="1"/>
          </p:cNvPicPr>
          <p:nvPr/>
        </p:nvPicPr>
        <p:blipFill>
          <a:blip r:embed="rId2"/>
          <a:stretch>
            <a:fillRect/>
          </a:stretch>
        </p:blipFill>
        <p:spPr>
          <a:xfrm>
            <a:off x="0" y="429"/>
            <a:ext cx="12192000" cy="68571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slide-18.png"/>
          <p:cNvPicPr>
            <a:picLocks noChangeAspect="1"/>
          </p:cNvPicPr>
          <p:nvPr/>
        </p:nvPicPr>
        <p:blipFill>
          <a:blip r:embed="rId2"/>
          <a:stretch>
            <a:fillRect/>
          </a:stretch>
        </p:blipFill>
        <p:spPr>
          <a:xfrm>
            <a:off x="0" y="429"/>
            <a:ext cx="12192000" cy="685714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Differ Petrol">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on1" id="{2171E269-B2DB-4C23-9A35-65B9B07CEAC7}" vid="{985ECDCD-2A27-41E4-A702-B2E542682666}"/>
    </a:ext>
  </a:extLst>
</a:theme>
</file>

<file path=ppt/theme/theme3.xml><?xml version="1.0" encoding="utf-8"?>
<a:theme xmlns:a="http://schemas.openxmlformats.org/drawingml/2006/main" name="1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5827</Words>
  <Application>Microsoft Macintosh PowerPoint</Application>
  <PresentationFormat>Breitbild</PresentationFormat>
  <Paragraphs>821</Paragraphs>
  <Slides>43</Slides>
  <Notes>4</Notes>
  <HiddenSlides>0</HiddenSlides>
  <MMClips>0</MMClips>
  <ScaleCrop>false</ScaleCrop>
  <HeadingPairs>
    <vt:vector size="8" baseType="variant">
      <vt:variant>
        <vt:lpstr>Verwendete Schriftarten</vt:lpstr>
      </vt:variant>
      <vt:variant>
        <vt:i4>11</vt:i4>
      </vt:variant>
      <vt:variant>
        <vt:lpstr>Design</vt:lpstr>
      </vt:variant>
      <vt:variant>
        <vt:i4>6</vt:i4>
      </vt:variant>
      <vt:variant>
        <vt:lpstr>Eingebettete OLE-Server</vt:lpstr>
      </vt:variant>
      <vt:variant>
        <vt:i4>1</vt:i4>
      </vt:variant>
      <vt:variant>
        <vt:lpstr>Folientitel</vt:lpstr>
      </vt:variant>
      <vt:variant>
        <vt:i4>43</vt:i4>
      </vt:variant>
    </vt:vector>
  </HeadingPairs>
  <TitlesOfParts>
    <vt:vector size="61" baseType="lpstr">
      <vt:lpstr>Aptos</vt:lpstr>
      <vt:lpstr>Arial</vt:lpstr>
      <vt:lpstr>Arial Black</vt:lpstr>
      <vt:lpstr>Arial Narrow</vt:lpstr>
      <vt:lpstr>Calibri</vt:lpstr>
      <vt:lpstr>Calibri Light</vt:lpstr>
      <vt:lpstr>Cambria Math</vt:lpstr>
      <vt:lpstr>Courier New</vt:lpstr>
      <vt:lpstr>Open Sans</vt:lpstr>
      <vt:lpstr>Verdana</vt:lpstr>
      <vt:lpstr>Wingdings</vt:lpstr>
      <vt:lpstr>EUROfusion.1line_5_3_2019</vt:lpstr>
      <vt:lpstr>Differ Petrol</vt:lpstr>
      <vt:lpstr>1_EUROfusion.1line_5_3_2019</vt:lpstr>
      <vt:lpstr>Office Theme</vt:lpstr>
      <vt:lpstr>2_EUROfusion.1line_5_3_2019</vt:lpstr>
      <vt:lpstr>1_Office Theme</vt:lpstr>
      <vt:lpstr>think-cell Folie</vt:lpstr>
      <vt:lpstr>2025 Final Summary / 2026 Plans Subproject: </vt:lpstr>
      <vt:lpstr>2025 Final Summary of SP A</vt:lpstr>
      <vt:lpstr>SPA– 2025 - Overview</vt:lpstr>
      <vt:lpstr>Status 2025 Tasks and Deliverables SP A.1 –SPA.3</vt:lpstr>
      <vt:lpstr>Status 2025 Tasks and Deliverables SP A.4 –SPA.5</vt:lpstr>
      <vt:lpstr>WP PWIE SPA 1</vt:lpstr>
      <vt:lpstr>Synergistic Load Studies of Plasma-Facing Materials for ITER &amp; DEMO</vt:lpstr>
      <vt:lpstr>PowerPoint-Präsentation</vt:lpstr>
      <vt:lpstr>PowerPoint-Präsentation</vt:lpstr>
      <vt:lpstr>PowerPoint-Präsentation</vt:lpstr>
      <vt:lpstr>PowerPoint-Präsentation</vt:lpstr>
      <vt:lpstr>WP PWIE SPA 2</vt:lpstr>
      <vt:lpstr>High Particle Fluence Exposures of Plasma-Facing Components for ITER</vt:lpstr>
      <vt:lpstr>PowerPoint-Präsentation</vt:lpstr>
      <vt:lpstr>PowerPoint-Präsentation</vt:lpstr>
      <vt:lpstr>WP PWIE SPA 3</vt:lpstr>
      <vt:lpstr>Advanced Materials under thermo-mechanical and plasma loads</vt:lpstr>
      <vt:lpstr>SPA3 DIFFER task and activities</vt:lpstr>
      <vt:lpstr>Overview of activity</vt:lpstr>
      <vt:lpstr>PowerPoint-Präsentation</vt:lpstr>
      <vt:lpstr>Tungsten Fibre Reinforced Tungsten</vt:lpstr>
      <vt:lpstr>WP PWIE SPA 4</vt:lpstr>
      <vt:lpstr>  High Temperature performance of Armour Materials: Recrystallization and Melting  </vt:lpstr>
      <vt:lpstr>PowerPoint-Präsentation</vt:lpstr>
      <vt:lpstr>PowerPoint-Präsentation</vt:lpstr>
      <vt:lpstr>PowerPoint-Präsentation</vt:lpstr>
      <vt:lpstr>PowerPoint-Präsentation</vt:lpstr>
      <vt:lpstr>IGW-SCK – hardness evolution – Update Nov 25</vt:lpstr>
      <vt:lpstr>IGW-KIT – hardness evolution – Update Nov 25</vt:lpstr>
      <vt:lpstr>WP PWIE SPA 5</vt:lpstr>
      <vt:lpstr>Compass-U</vt:lpstr>
      <vt:lpstr>PowerPoint-Präsentation</vt:lpstr>
      <vt:lpstr>PowerPoint-Präsentation</vt:lpstr>
      <vt:lpstr>2026 Plans of SP A</vt:lpstr>
      <vt:lpstr>PWIE Structure in 2026 and 2027</vt:lpstr>
      <vt:lpstr>2026 Tasks and Deliverables</vt:lpstr>
      <vt:lpstr>   SP A1: Testing and qualification of ITER (-relevant) materials for SRO and DT-1 under synergistic loading at high particle fluences and heat fluxes   </vt:lpstr>
      <vt:lpstr>PowerPoint-Präsentation</vt:lpstr>
      <vt:lpstr>  SP A2: Evolution of materials under accumulating Helium and extreme loading conditions for ITER (DT-1)  </vt:lpstr>
      <vt:lpstr>PowerPoint-Präsentation</vt:lpstr>
      <vt:lpstr>   SP A3: Testing and qualification of standard and advanced materials under synergistic loading at high particle and heat fluxes for DEMO, JT-60SA, and W7-X </vt:lpstr>
      <vt:lpstr>PowerPoint-Präsentation</vt:lpstr>
      <vt:lpstr>Examples of SP A Activities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Jan Coenen</cp:lastModifiedBy>
  <cp:revision>8</cp:revision>
  <dcterms:modified xsi:type="dcterms:W3CDTF">2026-02-26T08:17:00Z</dcterms:modified>
</cp:coreProperties>
</file>