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2"/>
  </p:notesMasterIdLst>
  <p:sldIdLst>
    <p:sldId id="256" r:id="rId5"/>
    <p:sldId id="613" r:id="rId6"/>
    <p:sldId id="628" r:id="rId7"/>
    <p:sldId id="551" r:id="rId8"/>
    <p:sldId id="621" r:id="rId9"/>
    <p:sldId id="623" r:id="rId10"/>
    <p:sldId id="624" r:id="rId11"/>
    <p:sldId id="611" r:id="rId12"/>
    <p:sldId id="629" r:id="rId13"/>
    <p:sldId id="630" r:id="rId14"/>
    <p:sldId id="631" r:id="rId15"/>
    <p:sldId id="632" r:id="rId16"/>
    <p:sldId id="614" r:id="rId17"/>
    <p:sldId id="612" r:id="rId18"/>
    <p:sldId id="616" r:id="rId19"/>
    <p:sldId id="633" r:id="rId20"/>
    <p:sldId id="625" r:id="rId21"/>
    <p:sldId id="626" r:id="rId22"/>
    <p:sldId id="627" r:id="rId23"/>
    <p:sldId id="615" r:id="rId24"/>
    <p:sldId id="634" r:id="rId25"/>
    <p:sldId id="635" r:id="rId26"/>
    <p:sldId id="636" r:id="rId27"/>
    <p:sldId id="637" r:id="rId28"/>
    <p:sldId id="638" r:id="rId29"/>
    <p:sldId id="640" r:id="rId30"/>
    <p:sldId id="63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1F497D"/>
    <a:srgbClr val="008000"/>
    <a:srgbClr val="8EA9DC"/>
    <a:srgbClr val="FFFF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814" autoAdjust="0"/>
    <p:restoredTop sz="92482" autoAdjust="0"/>
  </p:normalViewPr>
  <p:slideViewPr>
    <p:cSldViewPr snapToGrid="0">
      <p:cViewPr varScale="1">
        <p:scale>
          <a:sx n="99" d="100"/>
          <a:sy n="99" d="100"/>
        </p:scale>
        <p:origin x="87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1" d="100"/>
          <a:sy n="81" d="100"/>
        </p:scale>
        <p:origin x="389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F662B-0D12-A649-B75A-82A2D0C270D6}" type="datetimeFigureOut">
              <a:rPr lang="de-DE" smtClean="0"/>
              <a:t>26.02.2026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5CE09-B585-E143-9DDE-C9A191B86115}" type="slidenum">
              <a:rPr lang="de-DE" smtClean="0"/>
              <a:t>‹Nr.›</a:t>
            </a:fld>
            <a:endParaRPr lang="de-DE"/>
          </a:p>
        </p:txBody>
      </p:sp>
    </p:spTree>
    <p:extLst>
      <p:ext uri="{BB962C8B-B14F-4D97-AF65-F5344CB8AC3E}">
        <p14:creationId xmlns:p14="http://schemas.microsoft.com/office/powerpoint/2010/main" val="85517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775CE09-B585-E143-9DDE-C9A191B86115}" type="slidenum">
              <a:rPr lang="de-DE" smtClean="0"/>
              <a:t>16</a:t>
            </a:fld>
            <a:endParaRPr lang="de-DE"/>
          </a:p>
        </p:txBody>
      </p:sp>
    </p:spTree>
    <p:extLst>
      <p:ext uri="{BB962C8B-B14F-4D97-AF65-F5344CB8AC3E}">
        <p14:creationId xmlns:p14="http://schemas.microsoft.com/office/powerpoint/2010/main" val="660820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11" name="Textfeld 10">
            <a:extLst>
              <a:ext uri="{FF2B5EF4-FFF2-40B4-BE49-F238E27FC236}">
                <a16:creationId xmlns:a16="http://schemas.microsoft.com/office/drawing/2014/main" id="{76F32D69-5983-0A25-820F-5ECA6127FE21}"/>
              </a:ext>
            </a:extLst>
          </p:cNvPr>
          <p:cNvSpPr txBox="1"/>
          <p:nvPr userDrawn="1"/>
        </p:nvSpPr>
        <p:spPr>
          <a:xfrm>
            <a:off x="874808" y="6553776"/>
            <a:ext cx="6107874" cy="276999"/>
          </a:xfrm>
          <a:prstGeom prst="rect">
            <a:avLst/>
          </a:prstGeom>
          <a:noFill/>
        </p:spPr>
        <p:txBody>
          <a:bodyPr wrap="square">
            <a:spAutoFit/>
          </a:bodyPr>
          <a:lstStyle/>
          <a:p>
            <a:r>
              <a:rPr lang="en-GB" sz="1200" dirty="0">
                <a:solidFill>
                  <a:prstClr val="white"/>
                </a:solidFill>
              </a:rPr>
              <a:t>A. Kirschner | Subproject D | Project Meeting PWIE | 26.02.2026 | VC</a:t>
            </a:r>
          </a:p>
        </p:txBody>
      </p:sp>
    </p:spTree>
    <p:extLst>
      <p:ext uri="{BB962C8B-B14F-4D97-AF65-F5344CB8AC3E}">
        <p14:creationId xmlns:p14="http://schemas.microsoft.com/office/powerpoint/2010/main" val="4285183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3" name="Footer Placeholder 7">
            <a:extLst>
              <a:ext uri="{FF2B5EF4-FFF2-40B4-BE49-F238E27FC236}">
                <a16:creationId xmlns:a16="http://schemas.microsoft.com/office/drawing/2014/main" id="{2944AB74-0D7D-5EB0-77C4-F5691233C1C7}"/>
              </a:ext>
            </a:extLst>
          </p:cNvPr>
          <p:cNvSpPr>
            <a:spLocks noGrp="1"/>
          </p:cNvSpPr>
          <p:nvPr>
            <p:ph type="ftr" sz="quarter" idx="11"/>
          </p:nvPr>
        </p:nvSpPr>
        <p:spPr>
          <a:xfrm>
            <a:off x="825624" y="6547854"/>
            <a:ext cx="8264588" cy="329614"/>
          </a:xfrm>
          <a:prstGeom prst="rect">
            <a:avLst/>
          </a:prstGeom>
        </p:spPr>
        <p:txBody>
          <a:bodyPr anchor="t"/>
          <a:lstStyle>
            <a:lvl1pPr>
              <a:defRPr sz="1200">
                <a:solidFill>
                  <a:schemeClr val="bg1"/>
                </a:solidFill>
              </a:defRPr>
            </a:lvl1pPr>
          </a:lstStyle>
          <a:p>
            <a:r>
              <a:rPr lang="en-GB" dirty="0">
                <a:solidFill>
                  <a:prstClr val="white"/>
                </a:solidFill>
              </a:rPr>
              <a:t>A. Kirschner | Subproject D | Project Meeting PWIE | 26.02.2026 | VC</a:t>
            </a:r>
          </a:p>
        </p:txBody>
      </p:sp>
    </p:spTree>
    <p:extLst>
      <p:ext uri="{BB962C8B-B14F-4D97-AF65-F5344CB8AC3E}">
        <p14:creationId xmlns:p14="http://schemas.microsoft.com/office/powerpoint/2010/main" val="1696459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66E-0F32-BE59-B5D3-B7F670660DB7}"/>
              </a:ext>
            </a:extLst>
          </p:cNvPr>
          <p:cNvSpPr>
            <a:spLocks noGrp="1"/>
          </p:cNvSpPr>
          <p:nvPr>
            <p:ph type="title"/>
          </p:nvPr>
        </p:nvSpPr>
        <p:spPr>
          <a:xfrm>
            <a:off x="407368" y="2580817"/>
            <a:ext cx="6237272" cy="620251"/>
          </a:xfrm>
        </p:spPr>
        <p:txBody>
          <a:bodyPr>
            <a:normAutofit fontScale="90000"/>
          </a:bodyPr>
          <a:lstStyle/>
          <a:p>
            <a:r>
              <a:rPr lang="en-US" dirty="0"/>
              <a:t>2025 Final Summary / 2026 Plans</a:t>
            </a:r>
            <a:br>
              <a:rPr lang="en-US" dirty="0"/>
            </a:br>
            <a:r>
              <a:rPr lang="en-US" dirty="0"/>
              <a:t>Subproject: D</a:t>
            </a:r>
            <a:endParaRPr lang="en-GB" dirty="0"/>
          </a:p>
        </p:txBody>
      </p:sp>
      <p:sp>
        <p:nvSpPr>
          <p:cNvPr id="5" name="Text Placeholder 4">
            <a:extLst>
              <a:ext uri="{FF2B5EF4-FFF2-40B4-BE49-F238E27FC236}">
                <a16:creationId xmlns:a16="http://schemas.microsoft.com/office/drawing/2014/main" id="{5EA551F4-897C-CFDF-B210-3F20E031D8D1}"/>
              </a:ext>
            </a:extLst>
          </p:cNvPr>
          <p:cNvSpPr>
            <a:spLocks noGrp="1"/>
          </p:cNvSpPr>
          <p:nvPr>
            <p:ph type="body" sz="quarter" idx="12"/>
          </p:nvPr>
        </p:nvSpPr>
        <p:spPr>
          <a:xfrm>
            <a:off x="407368" y="1650285"/>
            <a:ext cx="6726600" cy="620251"/>
          </a:xfrm>
        </p:spPr>
        <p:txBody>
          <a:bodyPr>
            <a:normAutofit lnSpcReduction="10000"/>
          </a:bodyPr>
          <a:lstStyle/>
          <a:p>
            <a:r>
              <a:rPr lang="en-US" b="1" dirty="0">
                <a:solidFill>
                  <a:srgbClr val="000000"/>
                </a:solidFill>
                <a:effectLst/>
              </a:rPr>
              <a:t>Project Meeting</a:t>
            </a:r>
          </a:p>
          <a:p>
            <a:r>
              <a:rPr lang="en-US" b="1" dirty="0">
                <a:solidFill>
                  <a:srgbClr val="000000"/>
                </a:solidFill>
                <a:effectLst/>
              </a:rPr>
              <a:t>Plasma-Wall Interactions and Exhaust</a:t>
            </a:r>
            <a:endParaRPr lang="en-GB" b="1" dirty="0"/>
          </a:p>
        </p:txBody>
      </p:sp>
      <p:sp>
        <p:nvSpPr>
          <p:cNvPr id="7" name="Text Placeholder 6">
            <a:extLst>
              <a:ext uri="{FF2B5EF4-FFF2-40B4-BE49-F238E27FC236}">
                <a16:creationId xmlns:a16="http://schemas.microsoft.com/office/drawing/2014/main" id="{9817BAD1-53DF-CC8A-1B16-56816607C47C}"/>
              </a:ext>
            </a:extLst>
          </p:cNvPr>
          <p:cNvSpPr>
            <a:spLocks noGrp="1"/>
          </p:cNvSpPr>
          <p:nvPr>
            <p:ph type="body" sz="quarter" idx="11"/>
          </p:nvPr>
        </p:nvSpPr>
        <p:spPr>
          <a:xfrm>
            <a:off x="407368" y="4159259"/>
            <a:ext cx="4375150" cy="587670"/>
          </a:xfrm>
        </p:spPr>
        <p:txBody>
          <a:bodyPr>
            <a:normAutofit/>
          </a:bodyPr>
          <a:lstStyle/>
          <a:p>
            <a:r>
              <a:rPr lang="en-GB" dirty="0"/>
              <a:t>FZJ</a:t>
            </a:r>
          </a:p>
        </p:txBody>
      </p:sp>
      <p:sp>
        <p:nvSpPr>
          <p:cNvPr id="9" name="Text Placeholder 8">
            <a:extLst>
              <a:ext uri="{FF2B5EF4-FFF2-40B4-BE49-F238E27FC236}">
                <a16:creationId xmlns:a16="http://schemas.microsoft.com/office/drawing/2014/main" id="{023C2198-5D1E-DF38-94CE-C4C24C71155F}"/>
              </a:ext>
            </a:extLst>
          </p:cNvPr>
          <p:cNvSpPr>
            <a:spLocks noGrp="1"/>
          </p:cNvSpPr>
          <p:nvPr>
            <p:ph type="body" sz="quarter" idx="10"/>
          </p:nvPr>
        </p:nvSpPr>
        <p:spPr/>
        <p:txBody>
          <a:bodyPr>
            <a:normAutofit/>
          </a:bodyPr>
          <a:lstStyle/>
          <a:p>
            <a:r>
              <a:rPr lang="en-GB" dirty="0"/>
              <a:t>A. Kirschner</a:t>
            </a:r>
          </a:p>
          <a:p>
            <a:endParaRPr lang="en-GB" dirty="0"/>
          </a:p>
          <a:p>
            <a:endParaRPr lang="en-GB" dirty="0"/>
          </a:p>
        </p:txBody>
      </p:sp>
      <p:pic>
        <p:nvPicPr>
          <p:cNvPr id="3" name="Grafik 2">
            <a:extLst>
              <a:ext uri="{FF2B5EF4-FFF2-40B4-BE49-F238E27FC236}">
                <a16:creationId xmlns:a16="http://schemas.microsoft.com/office/drawing/2014/main" id="{BE67D8FD-7E82-1E33-C684-A1DA58AAECC4}"/>
              </a:ext>
            </a:extLst>
          </p:cNvPr>
          <p:cNvPicPr>
            <a:picLocks noChangeAspect="1"/>
          </p:cNvPicPr>
          <p:nvPr/>
        </p:nvPicPr>
        <p:blipFill>
          <a:blip r:embed="rId2"/>
          <a:stretch>
            <a:fillRect/>
          </a:stretch>
        </p:blipFill>
        <p:spPr>
          <a:xfrm>
            <a:off x="4954408" y="6010924"/>
            <a:ext cx="1883827" cy="548688"/>
          </a:xfrm>
          <a:prstGeom prst="rect">
            <a:avLst/>
          </a:prstGeom>
        </p:spPr>
      </p:pic>
      <p:sp>
        <p:nvSpPr>
          <p:cNvPr id="15" name="Text Placeholder 8">
            <a:extLst>
              <a:ext uri="{FF2B5EF4-FFF2-40B4-BE49-F238E27FC236}">
                <a16:creationId xmlns:a16="http://schemas.microsoft.com/office/drawing/2014/main" id="{59C1788A-2D46-EDC4-6136-36CB28FBF128}"/>
              </a:ext>
            </a:extLst>
          </p:cNvPr>
          <p:cNvSpPr txBox="1">
            <a:spLocks/>
          </p:cNvSpPr>
          <p:nvPr/>
        </p:nvSpPr>
        <p:spPr>
          <a:xfrm>
            <a:off x="407368" y="4746929"/>
            <a:ext cx="4798946" cy="457848"/>
          </a:xfrm>
          <a:prstGeom prst="rect">
            <a:avLst/>
          </a:prstGeom>
        </p:spPr>
        <p:txBody>
          <a:bodyPr vert="horz" lIns="91440" tIns="45720" rIns="91440" bIns="45720" rtlCol="0">
            <a:normAutofit fontScale="55000" lnSpcReduction="20000"/>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t>S. Brezinsek (PL), J.W. </a:t>
            </a:r>
            <a:r>
              <a:rPr lang="en-GB" dirty="0" err="1"/>
              <a:t>Coenen</a:t>
            </a:r>
            <a:r>
              <a:rPr lang="en-GB" dirty="0"/>
              <a:t>, A. Hakola, K. Schmid, A. Kirschner, J. </a:t>
            </a:r>
            <a:r>
              <a:rPr lang="en-GB" dirty="0" err="1"/>
              <a:t>Likonen</a:t>
            </a:r>
            <a:r>
              <a:rPr lang="en-GB" dirty="0"/>
              <a:t>, I. Classen, A. </a:t>
            </a:r>
            <a:r>
              <a:rPr lang="en-GB" dirty="0" err="1"/>
              <a:t>Goriaev</a:t>
            </a:r>
            <a:r>
              <a:rPr lang="en-GB" dirty="0"/>
              <a:t>, and D. Douai (DPL)</a:t>
            </a:r>
          </a:p>
          <a:p>
            <a:endParaRPr lang="en-GB" dirty="0"/>
          </a:p>
          <a:p>
            <a:endParaRPr lang="en-GB" dirty="0"/>
          </a:p>
        </p:txBody>
      </p:sp>
    </p:spTree>
    <p:extLst>
      <p:ext uri="{BB962C8B-B14F-4D97-AF65-F5344CB8AC3E}">
        <p14:creationId xmlns:p14="http://schemas.microsoft.com/office/powerpoint/2010/main" val="89790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B2DA8-06BB-FD10-9143-C3887AB4069E}"/>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1A38984-B7F5-299B-3F65-6FFE8F6C67EB}"/>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sp>
        <p:nvSpPr>
          <p:cNvPr id="6" name="Titel 1">
            <a:extLst>
              <a:ext uri="{FF2B5EF4-FFF2-40B4-BE49-F238E27FC236}">
                <a16:creationId xmlns:a16="http://schemas.microsoft.com/office/drawing/2014/main" id="{3F89BC83-4DEB-C594-EDA4-211AF477FCEE}"/>
              </a:ext>
            </a:extLst>
          </p:cNvPr>
          <p:cNvSpPr>
            <a:spLocks noGrp="1"/>
          </p:cNvSpPr>
          <p:nvPr>
            <p:ph type="title"/>
          </p:nvPr>
        </p:nvSpPr>
        <p:spPr>
          <a:xfrm>
            <a:off x="982663" y="192088"/>
            <a:ext cx="10937488" cy="457200"/>
          </a:xfrm>
        </p:spPr>
        <p:txBody>
          <a:bodyPr/>
          <a:lstStyle/>
          <a:p>
            <a:r>
              <a:rPr lang="en-GB" dirty="0"/>
              <a:t>Example of Activity in SP D.3</a:t>
            </a:r>
          </a:p>
        </p:txBody>
      </p:sp>
      <p:sp>
        <p:nvSpPr>
          <p:cNvPr id="4" name="Textfeld 3">
            <a:extLst>
              <a:ext uri="{FF2B5EF4-FFF2-40B4-BE49-F238E27FC236}">
                <a16:creationId xmlns:a16="http://schemas.microsoft.com/office/drawing/2014/main" id="{BC1F6E4F-4065-C19F-3331-8F1DEE25E33C}"/>
              </a:ext>
            </a:extLst>
          </p:cNvPr>
          <p:cNvSpPr txBox="1"/>
          <p:nvPr/>
        </p:nvSpPr>
        <p:spPr>
          <a:xfrm>
            <a:off x="2934997" y="5563267"/>
            <a:ext cx="6334838" cy="846386"/>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en-US" sz="2200" dirty="0">
                <a:ea typeface="Times New Roman" panose="02020603050405020304" pitchFamily="18" charset="0"/>
              </a:rPr>
              <a:t>W redeposition profiles for medium-density case</a:t>
            </a:r>
          </a:p>
          <a:p>
            <a:pPr marL="342900" indent="-342900">
              <a:spcAft>
                <a:spcPts val="600"/>
              </a:spcAft>
              <a:buFont typeface="Wingdings" panose="05000000000000000000" pitchFamily="2" charset="2"/>
              <a:buChar char="Ø"/>
            </a:pPr>
            <a:r>
              <a:rPr lang="en-US" sz="2200" dirty="0">
                <a:ea typeface="Times New Roman" panose="02020603050405020304" pitchFamily="18" charset="0"/>
              </a:rPr>
              <a:t>Study of influence of </a:t>
            </a:r>
            <a:r>
              <a:rPr lang="en-US" sz="2200" dirty="0" err="1">
                <a:ea typeface="Times New Roman" panose="02020603050405020304" pitchFamily="18" charset="0"/>
              </a:rPr>
              <a:t>D</a:t>
            </a:r>
            <a:r>
              <a:rPr lang="en-US" sz="2200" baseline="-25000" dirty="0" err="1">
                <a:ea typeface="Times New Roman" panose="02020603050405020304" pitchFamily="18" charset="0"/>
              </a:rPr>
              <a:t>perp</a:t>
            </a:r>
            <a:r>
              <a:rPr lang="en-US" sz="2200" dirty="0">
                <a:ea typeface="Times New Roman" panose="02020603050405020304" pitchFamily="18" charset="0"/>
              </a:rPr>
              <a:t> </a:t>
            </a:r>
            <a:endParaRPr lang="en-GB" sz="2200" dirty="0"/>
          </a:p>
        </p:txBody>
      </p:sp>
      <p:sp>
        <p:nvSpPr>
          <p:cNvPr id="7" name="Textfeld 6">
            <a:extLst>
              <a:ext uri="{FF2B5EF4-FFF2-40B4-BE49-F238E27FC236}">
                <a16:creationId xmlns:a16="http://schemas.microsoft.com/office/drawing/2014/main" id="{1FA61FD8-449E-68E4-E993-BE4C6D3E9F95}"/>
              </a:ext>
            </a:extLst>
          </p:cNvPr>
          <p:cNvSpPr txBox="1"/>
          <p:nvPr/>
        </p:nvSpPr>
        <p:spPr>
          <a:xfrm>
            <a:off x="6810" y="5788755"/>
            <a:ext cx="637482" cy="523220"/>
          </a:xfrm>
          <a:prstGeom prst="rect">
            <a:avLst/>
          </a:prstGeom>
          <a:noFill/>
        </p:spPr>
        <p:txBody>
          <a:bodyPr wrap="none" rtlCol="0">
            <a:spAutoFit/>
          </a:bodyPr>
          <a:lstStyle/>
          <a:p>
            <a:pPr algn="ctr"/>
            <a:r>
              <a:rPr lang="en-GB" sz="2800" b="1" dirty="0">
                <a:solidFill>
                  <a:schemeClr val="bg1"/>
                </a:solidFill>
                <a:highlight>
                  <a:srgbClr val="008000"/>
                </a:highlight>
              </a:rPr>
              <a:t>FZJ</a:t>
            </a:r>
          </a:p>
        </p:txBody>
      </p:sp>
      <p:sp>
        <p:nvSpPr>
          <p:cNvPr id="8" name="Textfeld 7">
            <a:extLst>
              <a:ext uri="{FF2B5EF4-FFF2-40B4-BE49-F238E27FC236}">
                <a16:creationId xmlns:a16="http://schemas.microsoft.com/office/drawing/2014/main" id="{A84A4C7B-5E37-8CAC-FFA9-AEFEF536348E}"/>
              </a:ext>
            </a:extLst>
          </p:cNvPr>
          <p:cNvSpPr txBox="1"/>
          <p:nvPr/>
        </p:nvSpPr>
        <p:spPr>
          <a:xfrm>
            <a:off x="1020278" y="794568"/>
            <a:ext cx="10164277" cy="461665"/>
          </a:xfrm>
          <a:prstGeom prst="rect">
            <a:avLst/>
          </a:prstGeom>
          <a:noFill/>
        </p:spPr>
        <p:txBody>
          <a:bodyPr wrap="square" rtlCol="0">
            <a:spAutoFit/>
          </a:bodyPr>
          <a:lstStyle/>
          <a:p>
            <a:pPr algn="ctr">
              <a:spcAft>
                <a:spcPts val="1200"/>
              </a:spcAft>
            </a:pPr>
            <a:r>
              <a:rPr lang="en-GB" sz="2400" b="1" dirty="0"/>
              <a:t>ERO simulations: prompt W redeposition at ITER inner wall during ramp-up</a:t>
            </a:r>
          </a:p>
        </p:txBody>
      </p:sp>
      <p:pic>
        <p:nvPicPr>
          <p:cNvPr id="2" name="Grafik 1">
            <a:extLst>
              <a:ext uri="{FF2B5EF4-FFF2-40B4-BE49-F238E27FC236}">
                <a16:creationId xmlns:a16="http://schemas.microsoft.com/office/drawing/2014/main" id="{90EC5D53-6CC3-C56F-812D-642994EF205B}"/>
              </a:ext>
            </a:extLst>
          </p:cNvPr>
          <p:cNvPicPr>
            <a:picLocks noChangeAspect="1"/>
          </p:cNvPicPr>
          <p:nvPr/>
        </p:nvPicPr>
        <p:blipFill>
          <a:blip r:embed="rId2"/>
          <a:stretch>
            <a:fillRect/>
          </a:stretch>
        </p:blipFill>
        <p:spPr>
          <a:xfrm>
            <a:off x="568430" y="1410234"/>
            <a:ext cx="11055137" cy="4045951"/>
          </a:xfrm>
          <a:prstGeom prst="rect">
            <a:avLst/>
          </a:prstGeom>
        </p:spPr>
      </p:pic>
      <p:sp>
        <p:nvSpPr>
          <p:cNvPr id="3" name="Textfeld 2">
            <a:extLst>
              <a:ext uri="{FF2B5EF4-FFF2-40B4-BE49-F238E27FC236}">
                <a16:creationId xmlns:a16="http://schemas.microsoft.com/office/drawing/2014/main" id="{0CD8D6D0-9769-208E-D1AC-EE0ACCA70E74}"/>
              </a:ext>
            </a:extLst>
          </p:cNvPr>
          <p:cNvSpPr txBox="1"/>
          <p:nvPr/>
        </p:nvSpPr>
        <p:spPr>
          <a:xfrm>
            <a:off x="9321659" y="6050365"/>
            <a:ext cx="2905091" cy="369332"/>
          </a:xfrm>
          <a:prstGeom prst="rect">
            <a:avLst/>
          </a:prstGeom>
          <a:noFill/>
        </p:spPr>
        <p:txBody>
          <a:bodyPr wrap="none" rtlCol="0">
            <a:spAutoFit/>
          </a:bodyPr>
          <a:lstStyle/>
          <a:p>
            <a:pPr algn="l"/>
            <a:r>
              <a:rPr lang="en-GB" i="1" dirty="0"/>
              <a:t>A. Kirschner et al., NME 2025</a:t>
            </a:r>
          </a:p>
        </p:txBody>
      </p:sp>
    </p:spTree>
    <p:extLst>
      <p:ext uri="{BB962C8B-B14F-4D97-AF65-F5344CB8AC3E}">
        <p14:creationId xmlns:p14="http://schemas.microsoft.com/office/powerpoint/2010/main" val="2316498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7CD4B-8F36-E2DC-C9EC-2942E406DF87}"/>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A5E2D86E-8382-6E58-0FE0-D92554E8449C}"/>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sp>
        <p:nvSpPr>
          <p:cNvPr id="6" name="Titel 1">
            <a:extLst>
              <a:ext uri="{FF2B5EF4-FFF2-40B4-BE49-F238E27FC236}">
                <a16:creationId xmlns:a16="http://schemas.microsoft.com/office/drawing/2014/main" id="{4A892B3F-32FA-B90D-A25D-629998360D10}"/>
              </a:ext>
            </a:extLst>
          </p:cNvPr>
          <p:cNvSpPr>
            <a:spLocks noGrp="1"/>
          </p:cNvSpPr>
          <p:nvPr>
            <p:ph type="title"/>
          </p:nvPr>
        </p:nvSpPr>
        <p:spPr>
          <a:xfrm>
            <a:off x="982663" y="192088"/>
            <a:ext cx="10937488" cy="457200"/>
          </a:xfrm>
        </p:spPr>
        <p:txBody>
          <a:bodyPr/>
          <a:lstStyle/>
          <a:p>
            <a:r>
              <a:rPr lang="en-GB" dirty="0"/>
              <a:t>Example of Activity in SP D.4</a:t>
            </a:r>
          </a:p>
        </p:txBody>
      </p:sp>
      <p:sp>
        <p:nvSpPr>
          <p:cNvPr id="7" name="Textfeld 6">
            <a:extLst>
              <a:ext uri="{FF2B5EF4-FFF2-40B4-BE49-F238E27FC236}">
                <a16:creationId xmlns:a16="http://schemas.microsoft.com/office/drawing/2014/main" id="{4602AE2D-A432-3C6B-5FFA-B9BE9B2A0A40}"/>
              </a:ext>
            </a:extLst>
          </p:cNvPr>
          <p:cNvSpPr txBox="1"/>
          <p:nvPr/>
        </p:nvSpPr>
        <p:spPr>
          <a:xfrm>
            <a:off x="5058" y="5788755"/>
            <a:ext cx="756489" cy="523220"/>
          </a:xfrm>
          <a:prstGeom prst="rect">
            <a:avLst/>
          </a:prstGeom>
          <a:noFill/>
        </p:spPr>
        <p:txBody>
          <a:bodyPr wrap="none" rtlCol="0">
            <a:spAutoFit/>
          </a:bodyPr>
          <a:lstStyle/>
          <a:p>
            <a:pPr algn="ctr"/>
            <a:r>
              <a:rPr lang="en-GB" sz="2800" b="1" dirty="0">
                <a:solidFill>
                  <a:schemeClr val="bg1"/>
                </a:solidFill>
                <a:highlight>
                  <a:srgbClr val="008000"/>
                </a:highlight>
              </a:rPr>
              <a:t>VTT</a:t>
            </a:r>
          </a:p>
        </p:txBody>
      </p:sp>
      <p:sp>
        <p:nvSpPr>
          <p:cNvPr id="8" name="Textfeld 7">
            <a:extLst>
              <a:ext uri="{FF2B5EF4-FFF2-40B4-BE49-F238E27FC236}">
                <a16:creationId xmlns:a16="http://schemas.microsoft.com/office/drawing/2014/main" id="{1750F5C9-F9A3-DB5C-271A-B2FACDED8130}"/>
              </a:ext>
            </a:extLst>
          </p:cNvPr>
          <p:cNvSpPr txBox="1"/>
          <p:nvPr/>
        </p:nvSpPr>
        <p:spPr>
          <a:xfrm>
            <a:off x="172373" y="1809686"/>
            <a:ext cx="5880653" cy="2015936"/>
          </a:xfrm>
          <a:prstGeom prst="rect">
            <a:avLst/>
          </a:prstGeom>
          <a:noFill/>
        </p:spPr>
        <p:txBody>
          <a:bodyPr wrap="square" rtlCol="0">
            <a:spAutoFit/>
          </a:bodyPr>
          <a:lstStyle/>
          <a:p>
            <a:pPr>
              <a:spcAft>
                <a:spcPts val="1200"/>
              </a:spcAft>
            </a:pPr>
            <a:r>
              <a:rPr lang="en-GB" sz="2400" b="1" dirty="0"/>
              <a:t>EIRENE simulations of JET neutral dynamics</a:t>
            </a:r>
          </a:p>
          <a:p>
            <a:pPr marL="342900" indent="-342900">
              <a:spcBef>
                <a:spcPts val="600"/>
              </a:spcBef>
              <a:spcAft>
                <a:spcPts val="600"/>
              </a:spcAft>
              <a:buFont typeface="Wingdings" panose="05000000000000000000" pitchFamily="2" charset="2"/>
              <a:buChar char="Ø"/>
            </a:pPr>
            <a:r>
              <a:rPr lang="en-GB" sz="2200" dirty="0"/>
              <a:t>support of in-vessel gas balances </a:t>
            </a:r>
          </a:p>
          <a:p>
            <a:pPr marL="342900" indent="-342900">
              <a:spcBef>
                <a:spcPts val="600"/>
              </a:spcBef>
              <a:spcAft>
                <a:spcPts val="600"/>
              </a:spcAft>
              <a:buFont typeface="Wingdings" panose="05000000000000000000" pitchFamily="2" charset="2"/>
              <a:buChar char="Ø"/>
            </a:pPr>
            <a:r>
              <a:rPr lang="en-GB" sz="2200" dirty="0"/>
              <a:t>study isotope effect, pressure range</a:t>
            </a:r>
          </a:p>
          <a:p>
            <a:pPr marL="342900" indent="-342900">
              <a:spcBef>
                <a:spcPts val="600"/>
              </a:spcBef>
              <a:spcAft>
                <a:spcPts val="600"/>
              </a:spcAft>
              <a:buFont typeface="Wingdings" panose="05000000000000000000" pitchFamily="2" charset="2"/>
              <a:buChar char="Ø"/>
            </a:pPr>
            <a:r>
              <a:rPr lang="en-GB" sz="2200" dirty="0"/>
              <a:t>get effective pumping speed </a:t>
            </a:r>
          </a:p>
        </p:txBody>
      </p:sp>
      <p:pic>
        <p:nvPicPr>
          <p:cNvPr id="3" name="Grafik 2">
            <a:extLst>
              <a:ext uri="{FF2B5EF4-FFF2-40B4-BE49-F238E27FC236}">
                <a16:creationId xmlns:a16="http://schemas.microsoft.com/office/drawing/2014/main" id="{EC626B42-8AC1-84E2-6BBF-2B420FB5520D}"/>
              </a:ext>
            </a:extLst>
          </p:cNvPr>
          <p:cNvPicPr>
            <a:picLocks noChangeAspect="1"/>
          </p:cNvPicPr>
          <p:nvPr/>
        </p:nvPicPr>
        <p:blipFill>
          <a:blip r:embed="rId2"/>
          <a:stretch>
            <a:fillRect/>
          </a:stretch>
        </p:blipFill>
        <p:spPr>
          <a:xfrm>
            <a:off x="6275672" y="749514"/>
            <a:ext cx="5378195" cy="5562462"/>
          </a:xfrm>
          <a:prstGeom prst="rect">
            <a:avLst/>
          </a:prstGeom>
        </p:spPr>
      </p:pic>
    </p:spTree>
    <p:extLst>
      <p:ext uri="{BB962C8B-B14F-4D97-AF65-F5344CB8AC3E}">
        <p14:creationId xmlns:p14="http://schemas.microsoft.com/office/powerpoint/2010/main" val="787937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0688E-A60B-9B2D-D13A-3A029D57624F}"/>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2347469C-47EB-42BF-721C-0A8604FCB260}"/>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sp>
        <p:nvSpPr>
          <p:cNvPr id="6" name="Titel 1">
            <a:extLst>
              <a:ext uri="{FF2B5EF4-FFF2-40B4-BE49-F238E27FC236}">
                <a16:creationId xmlns:a16="http://schemas.microsoft.com/office/drawing/2014/main" id="{C2292159-DA2F-70AC-84E6-18E145BF8F8F}"/>
              </a:ext>
            </a:extLst>
          </p:cNvPr>
          <p:cNvSpPr>
            <a:spLocks noGrp="1"/>
          </p:cNvSpPr>
          <p:nvPr>
            <p:ph type="title"/>
          </p:nvPr>
        </p:nvSpPr>
        <p:spPr>
          <a:xfrm>
            <a:off x="982663" y="192088"/>
            <a:ext cx="10937488" cy="457200"/>
          </a:xfrm>
        </p:spPr>
        <p:txBody>
          <a:bodyPr/>
          <a:lstStyle/>
          <a:p>
            <a:r>
              <a:rPr lang="en-GB" dirty="0"/>
              <a:t>Example of Activity in SP D.5</a:t>
            </a:r>
          </a:p>
        </p:txBody>
      </p:sp>
      <p:sp>
        <p:nvSpPr>
          <p:cNvPr id="7" name="Textfeld 6">
            <a:extLst>
              <a:ext uri="{FF2B5EF4-FFF2-40B4-BE49-F238E27FC236}">
                <a16:creationId xmlns:a16="http://schemas.microsoft.com/office/drawing/2014/main" id="{1119A274-C461-268C-5135-EE49B7447AD0}"/>
              </a:ext>
            </a:extLst>
          </p:cNvPr>
          <p:cNvSpPr txBox="1"/>
          <p:nvPr/>
        </p:nvSpPr>
        <p:spPr>
          <a:xfrm>
            <a:off x="-5820" y="5788755"/>
            <a:ext cx="1105494" cy="523220"/>
          </a:xfrm>
          <a:prstGeom prst="rect">
            <a:avLst/>
          </a:prstGeom>
          <a:noFill/>
        </p:spPr>
        <p:txBody>
          <a:bodyPr wrap="none" rtlCol="0">
            <a:spAutoFit/>
          </a:bodyPr>
          <a:lstStyle/>
          <a:p>
            <a:pPr algn="ctr"/>
            <a:r>
              <a:rPr lang="en-GB" sz="2800" b="1" dirty="0">
                <a:solidFill>
                  <a:schemeClr val="bg1"/>
                </a:solidFill>
                <a:highlight>
                  <a:srgbClr val="008000"/>
                </a:highlight>
              </a:rPr>
              <a:t>IPP.CR</a:t>
            </a:r>
          </a:p>
        </p:txBody>
      </p:sp>
      <p:sp>
        <p:nvSpPr>
          <p:cNvPr id="8" name="Textfeld 7">
            <a:extLst>
              <a:ext uri="{FF2B5EF4-FFF2-40B4-BE49-F238E27FC236}">
                <a16:creationId xmlns:a16="http://schemas.microsoft.com/office/drawing/2014/main" id="{18F79068-30A9-BF0A-0009-5D20F84946EC}"/>
              </a:ext>
            </a:extLst>
          </p:cNvPr>
          <p:cNvSpPr txBox="1"/>
          <p:nvPr/>
        </p:nvSpPr>
        <p:spPr>
          <a:xfrm>
            <a:off x="-47969" y="2065191"/>
            <a:ext cx="5274263" cy="2923877"/>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Ø"/>
            </a:pPr>
            <a:r>
              <a:rPr lang="en-GB" sz="2200" dirty="0">
                <a:latin typeface="+mj-lt"/>
              </a:rPr>
              <a:t>High density, performance shot</a:t>
            </a:r>
          </a:p>
          <a:p>
            <a:pPr marL="342900" indent="-342900">
              <a:spcBef>
                <a:spcPts val="600"/>
              </a:spcBef>
              <a:spcAft>
                <a:spcPts val="600"/>
              </a:spcAft>
              <a:buFont typeface="Wingdings" panose="05000000000000000000" pitchFamily="2" charset="2"/>
              <a:buChar char="Ø"/>
            </a:pPr>
            <a:r>
              <a:rPr lang="en-US" sz="2200" dirty="0">
                <a:latin typeface="+mj-lt"/>
                <a:ea typeface="Calibri" panose="020F0502020204030204" pitchFamily="34" charset="0"/>
                <a:cs typeface="Calibri" panose="020F0502020204030204" pitchFamily="34" charset="0"/>
              </a:rPr>
              <a:t>Full vessel mesh</a:t>
            </a:r>
          </a:p>
          <a:p>
            <a:pPr marL="342900" indent="-342900">
              <a:spcBef>
                <a:spcPts val="600"/>
              </a:spcBef>
              <a:spcAft>
                <a:spcPts val="600"/>
              </a:spcAft>
              <a:buFont typeface="Wingdings" panose="05000000000000000000" pitchFamily="2" charset="2"/>
              <a:buChar char="Ø"/>
            </a:pPr>
            <a:r>
              <a:rPr lang="en-US" sz="2200" dirty="0">
                <a:latin typeface="+mj-lt"/>
                <a:ea typeface="Calibri" panose="020F0502020204030204" pitchFamily="34" charset="0"/>
                <a:cs typeface="Calibri" panose="020F0502020204030204" pitchFamily="34" charset="0"/>
              </a:rPr>
              <a:t>Fluid neutrals, no currents and drifts, no impurities</a:t>
            </a:r>
          </a:p>
          <a:p>
            <a:pPr marL="342900" indent="-342900">
              <a:spcBef>
                <a:spcPts val="600"/>
              </a:spcBef>
              <a:spcAft>
                <a:spcPts val="600"/>
              </a:spcAft>
              <a:buFont typeface="Wingdings" panose="05000000000000000000" pitchFamily="2" charset="2"/>
              <a:buChar char="Ø"/>
            </a:pPr>
            <a:r>
              <a:rPr lang="en-US" sz="2200" dirty="0">
                <a:latin typeface="+mj-lt"/>
                <a:ea typeface="Calibri" panose="020F0502020204030204" pitchFamily="34" charset="0"/>
                <a:cs typeface="Calibri" panose="020F0502020204030204" pitchFamily="34" charset="0"/>
              </a:rPr>
              <a:t>Good match of P</a:t>
            </a:r>
            <a:r>
              <a:rPr lang="en-US" sz="2200" baseline="-25000" dirty="0">
                <a:latin typeface="+mj-lt"/>
                <a:ea typeface="Calibri" panose="020F0502020204030204" pitchFamily="34" charset="0"/>
                <a:cs typeface="Calibri" panose="020F0502020204030204" pitchFamily="34" charset="0"/>
              </a:rPr>
              <a:t>SOL</a:t>
            </a:r>
            <a:r>
              <a:rPr lang="en-US" sz="2200" dirty="0">
                <a:latin typeface="+mj-lt"/>
                <a:ea typeface="Calibri" panose="020F0502020204030204" pitchFamily="34" charset="0"/>
                <a:cs typeface="Calibri" panose="020F0502020204030204" pitchFamily="34" charset="0"/>
              </a:rPr>
              <a:t> (</a:t>
            </a:r>
            <a:r>
              <a:rPr lang="en-US" sz="2200" dirty="0" err="1">
                <a:latin typeface="+mj-lt"/>
                <a:ea typeface="Calibri" panose="020F0502020204030204" pitchFamily="34" charset="0"/>
                <a:cs typeface="Calibri" panose="020F0502020204030204" pitchFamily="34" charset="0"/>
              </a:rPr>
              <a:t>T</a:t>
            </a:r>
            <a:r>
              <a:rPr lang="en-US" sz="2200" baseline="-25000" dirty="0" err="1">
                <a:latin typeface="+mj-lt"/>
                <a:ea typeface="Calibri" panose="020F0502020204030204" pitchFamily="34" charset="0"/>
                <a:cs typeface="Calibri" panose="020F0502020204030204" pitchFamily="34" charset="0"/>
              </a:rPr>
              <a:t>ped</a:t>
            </a:r>
            <a:r>
              <a:rPr lang="en-US" sz="2200" dirty="0">
                <a:latin typeface="+mj-lt"/>
                <a:ea typeface="Calibri" panose="020F0502020204030204" pitchFamily="34" charset="0"/>
                <a:cs typeface="Calibri" panose="020F0502020204030204" pitchFamily="34" charset="0"/>
              </a:rPr>
              <a:t>), </a:t>
            </a:r>
            <a:r>
              <a:rPr lang="en-US" sz="2200" dirty="0" err="1">
                <a:latin typeface="+mj-lt"/>
                <a:ea typeface="Calibri" panose="020F0502020204030204" pitchFamily="34" charset="0"/>
                <a:cs typeface="Calibri" panose="020F0502020204030204" pitchFamily="34" charset="0"/>
              </a:rPr>
              <a:t>n</a:t>
            </a:r>
            <a:r>
              <a:rPr lang="en-US" sz="2200" baseline="-25000" dirty="0" err="1">
                <a:latin typeface="+mj-lt"/>
                <a:ea typeface="Calibri" panose="020F0502020204030204" pitchFamily="34" charset="0"/>
                <a:cs typeface="Calibri" panose="020F0502020204030204" pitchFamily="34" charset="0"/>
              </a:rPr>
              <a:t>ped</a:t>
            </a:r>
            <a:r>
              <a:rPr lang="en-US" sz="2200" dirty="0">
                <a:latin typeface="+mj-lt"/>
                <a:ea typeface="Calibri" panose="020F0502020204030204" pitchFamily="34" charset="0"/>
                <a:cs typeface="Calibri" panose="020F0502020204030204" pitchFamily="34" charset="0"/>
              </a:rPr>
              <a:t> from core model (METIS) and e-folding lengths based on </a:t>
            </a:r>
            <a:r>
              <a:rPr lang="en-US" sz="2200" dirty="0" err="1">
                <a:latin typeface="Symbol" panose="05050102010706020507" pitchFamily="18" charset="2"/>
                <a:ea typeface="Calibri" panose="020F0502020204030204" pitchFamily="34" charset="0"/>
                <a:cs typeface="Calibri" panose="020F0502020204030204" pitchFamily="34" charset="0"/>
              </a:rPr>
              <a:t>l</a:t>
            </a:r>
            <a:r>
              <a:rPr lang="en-US" sz="2200" baseline="-25000" dirty="0" err="1">
                <a:latin typeface="+mj-lt"/>
                <a:ea typeface="Calibri" panose="020F0502020204030204" pitchFamily="34" charset="0"/>
                <a:cs typeface="Calibri" panose="020F0502020204030204" pitchFamily="34" charset="0"/>
              </a:rPr>
              <a:t>q</a:t>
            </a:r>
            <a:r>
              <a:rPr lang="en-US" sz="2200" dirty="0">
                <a:latin typeface="+mj-lt"/>
                <a:ea typeface="Calibri" panose="020F0502020204030204" pitchFamily="34" charset="0"/>
                <a:cs typeface="Calibri" panose="020F0502020204030204" pitchFamily="34" charset="0"/>
              </a:rPr>
              <a:t> scaling</a:t>
            </a:r>
          </a:p>
        </p:txBody>
      </p:sp>
      <p:pic>
        <p:nvPicPr>
          <p:cNvPr id="2" name="Grafik 1">
            <a:extLst>
              <a:ext uri="{FF2B5EF4-FFF2-40B4-BE49-F238E27FC236}">
                <a16:creationId xmlns:a16="http://schemas.microsoft.com/office/drawing/2014/main" id="{4C64C3D3-E16D-2EDA-146B-37339723040F}"/>
              </a:ext>
            </a:extLst>
          </p:cNvPr>
          <p:cNvPicPr>
            <a:picLocks noChangeAspect="1"/>
          </p:cNvPicPr>
          <p:nvPr/>
        </p:nvPicPr>
        <p:blipFill>
          <a:blip r:embed="rId2"/>
          <a:stretch>
            <a:fillRect/>
          </a:stretch>
        </p:blipFill>
        <p:spPr>
          <a:xfrm>
            <a:off x="5368569" y="1674795"/>
            <a:ext cx="6823431" cy="4606576"/>
          </a:xfrm>
          <a:prstGeom prst="rect">
            <a:avLst/>
          </a:prstGeom>
        </p:spPr>
      </p:pic>
      <p:sp>
        <p:nvSpPr>
          <p:cNvPr id="4" name="Textfeld 3">
            <a:extLst>
              <a:ext uri="{FF2B5EF4-FFF2-40B4-BE49-F238E27FC236}">
                <a16:creationId xmlns:a16="http://schemas.microsoft.com/office/drawing/2014/main" id="{F46A1F03-92D8-3B95-8FFC-E7D3E6ED885D}"/>
              </a:ext>
            </a:extLst>
          </p:cNvPr>
          <p:cNvSpPr txBox="1"/>
          <p:nvPr/>
        </p:nvSpPr>
        <p:spPr>
          <a:xfrm>
            <a:off x="5813658" y="2290811"/>
            <a:ext cx="3789179" cy="400110"/>
          </a:xfrm>
          <a:prstGeom prst="rect">
            <a:avLst/>
          </a:prstGeom>
          <a:noFill/>
        </p:spPr>
        <p:txBody>
          <a:bodyPr wrap="none" rtlCol="0">
            <a:spAutoFit/>
          </a:bodyPr>
          <a:lstStyle/>
          <a:p>
            <a:pPr algn="ctr"/>
            <a:r>
              <a:rPr lang="en-GB" sz="2000" b="1" dirty="0"/>
              <a:t>Density profile at outer midplane:</a:t>
            </a:r>
          </a:p>
        </p:txBody>
      </p:sp>
      <p:sp>
        <p:nvSpPr>
          <p:cNvPr id="9" name="Textfeld 8">
            <a:extLst>
              <a:ext uri="{FF2B5EF4-FFF2-40B4-BE49-F238E27FC236}">
                <a16:creationId xmlns:a16="http://schemas.microsoft.com/office/drawing/2014/main" id="{65F540CD-9FA0-AFB7-DBF8-26331ED93729}"/>
              </a:ext>
            </a:extLst>
          </p:cNvPr>
          <p:cNvSpPr txBox="1"/>
          <p:nvPr/>
        </p:nvSpPr>
        <p:spPr>
          <a:xfrm>
            <a:off x="1175453" y="880330"/>
            <a:ext cx="9841094" cy="461665"/>
          </a:xfrm>
          <a:prstGeom prst="rect">
            <a:avLst/>
          </a:prstGeom>
          <a:noFill/>
        </p:spPr>
        <p:txBody>
          <a:bodyPr wrap="square" rtlCol="0">
            <a:spAutoFit/>
          </a:bodyPr>
          <a:lstStyle/>
          <a:p>
            <a:pPr algn="ctr">
              <a:spcAft>
                <a:spcPts val="1200"/>
              </a:spcAft>
            </a:pPr>
            <a:r>
              <a:rPr lang="en-GB" sz="2400" b="1" dirty="0"/>
              <a:t>SOLPS-ITER wide-grid modelling of plasma background for CAMPASS-U</a:t>
            </a:r>
          </a:p>
        </p:txBody>
      </p:sp>
    </p:spTree>
    <p:extLst>
      <p:ext uri="{BB962C8B-B14F-4D97-AF65-F5344CB8AC3E}">
        <p14:creationId xmlns:p14="http://schemas.microsoft.com/office/powerpoint/2010/main" val="4181553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DFE4F-7788-33E0-396A-E4801A51071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23388E3-0210-AC21-654B-07298EA240BB}"/>
              </a:ext>
            </a:extLst>
          </p:cNvPr>
          <p:cNvSpPr>
            <a:spLocks noGrp="1"/>
          </p:cNvSpPr>
          <p:nvPr>
            <p:ph type="title"/>
          </p:nvPr>
        </p:nvSpPr>
        <p:spPr>
          <a:xfrm>
            <a:off x="2608447" y="2810577"/>
            <a:ext cx="6651056" cy="618423"/>
          </a:xfrm>
        </p:spPr>
        <p:txBody>
          <a:bodyPr/>
          <a:lstStyle/>
          <a:p>
            <a:pPr algn="ctr"/>
            <a:r>
              <a:rPr lang="de-DE" dirty="0"/>
              <a:t>2026 Plans of SP D (PSI and SOL </a:t>
            </a:r>
            <a:r>
              <a:rPr lang="de-DE" dirty="0" err="1"/>
              <a:t>modelling</a:t>
            </a:r>
            <a:r>
              <a:rPr lang="de-DE" dirty="0"/>
              <a:t>)</a:t>
            </a:r>
          </a:p>
        </p:txBody>
      </p:sp>
      <p:sp>
        <p:nvSpPr>
          <p:cNvPr id="5" name="Foliennummernplatzhalter 4">
            <a:extLst>
              <a:ext uri="{FF2B5EF4-FFF2-40B4-BE49-F238E27FC236}">
                <a16:creationId xmlns:a16="http://schemas.microsoft.com/office/drawing/2014/main" id="{A0ACA0DD-9AA7-0C87-AD63-30F009EEB815}"/>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spTree>
    <p:extLst>
      <p:ext uri="{BB962C8B-B14F-4D97-AF65-F5344CB8AC3E}">
        <p14:creationId xmlns:p14="http://schemas.microsoft.com/office/powerpoint/2010/main" val="266625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89AFF4-3763-6D23-3A94-F265E7F6F63E}"/>
              </a:ext>
            </a:extLst>
          </p:cNvPr>
          <p:cNvSpPr>
            <a:spLocks noGrp="1"/>
          </p:cNvSpPr>
          <p:nvPr>
            <p:ph type="title"/>
          </p:nvPr>
        </p:nvSpPr>
        <p:spPr/>
        <p:txBody>
          <a:bodyPr/>
          <a:lstStyle/>
          <a:p>
            <a:r>
              <a:rPr lang="de-DE" dirty="0"/>
              <a:t>PWIE </a:t>
            </a:r>
            <a:r>
              <a:rPr lang="de-DE" dirty="0" err="1"/>
              <a:t>Structure</a:t>
            </a:r>
            <a:r>
              <a:rPr lang="de-DE" dirty="0"/>
              <a:t> in 2026 and 2027</a:t>
            </a:r>
          </a:p>
        </p:txBody>
      </p:sp>
      <p:sp>
        <p:nvSpPr>
          <p:cNvPr id="5" name="Foliennummernplatzhalter 4">
            <a:extLst>
              <a:ext uri="{FF2B5EF4-FFF2-40B4-BE49-F238E27FC236}">
                <a16:creationId xmlns:a16="http://schemas.microsoft.com/office/drawing/2014/main" id="{4B401178-5B39-1535-1028-1FFC09E03A79}"/>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dirty="0">
              <a:solidFill>
                <a:prstClr val="white"/>
              </a:solidFill>
            </a:endParaRPr>
          </a:p>
        </p:txBody>
      </p:sp>
      <p:graphicFrame>
        <p:nvGraphicFramePr>
          <p:cNvPr id="9" name="Tabelle 8">
            <a:extLst>
              <a:ext uri="{FF2B5EF4-FFF2-40B4-BE49-F238E27FC236}">
                <a16:creationId xmlns:a16="http://schemas.microsoft.com/office/drawing/2014/main" id="{360C7464-5019-2A68-8C0D-D0B3170FB0F2}"/>
              </a:ext>
            </a:extLst>
          </p:cNvPr>
          <p:cNvGraphicFramePr>
            <a:graphicFrameLocks noGrp="1"/>
          </p:cNvGraphicFramePr>
          <p:nvPr>
            <p:extLst>
              <p:ext uri="{D42A27DB-BD31-4B8C-83A1-F6EECF244321}">
                <p14:modId xmlns:p14="http://schemas.microsoft.com/office/powerpoint/2010/main" val="4013137754"/>
              </p:ext>
            </p:extLst>
          </p:nvPr>
        </p:nvGraphicFramePr>
        <p:xfrm>
          <a:off x="889475" y="1945640"/>
          <a:ext cx="10413050" cy="2966720"/>
        </p:xfrm>
        <a:graphic>
          <a:graphicData uri="http://schemas.openxmlformats.org/drawingml/2006/table">
            <a:tbl>
              <a:tblPr firstRow="1" bandRow="1">
                <a:tableStyleId>{5C22544A-7EE6-4342-B048-85BDC9FD1C3A}</a:tableStyleId>
              </a:tblPr>
              <a:tblGrid>
                <a:gridCol w="1029768">
                  <a:extLst>
                    <a:ext uri="{9D8B030D-6E8A-4147-A177-3AD203B41FA5}">
                      <a16:colId xmlns:a16="http://schemas.microsoft.com/office/drawing/2014/main" val="1769798352"/>
                    </a:ext>
                  </a:extLst>
                </a:gridCol>
                <a:gridCol w="7723981">
                  <a:extLst>
                    <a:ext uri="{9D8B030D-6E8A-4147-A177-3AD203B41FA5}">
                      <a16:colId xmlns:a16="http://schemas.microsoft.com/office/drawing/2014/main" val="1771484110"/>
                    </a:ext>
                  </a:extLst>
                </a:gridCol>
                <a:gridCol w="1659301">
                  <a:extLst>
                    <a:ext uri="{9D8B030D-6E8A-4147-A177-3AD203B41FA5}">
                      <a16:colId xmlns:a16="http://schemas.microsoft.com/office/drawing/2014/main" val="3720696198"/>
                    </a:ext>
                  </a:extLst>
                </a:gridCol>
              </a:tblGrid>
              <a:tr h="370840">
                <a:tc>
                  <a:txBody>
                    <a:bodyPr/>
                    <a:lstStyle/>
                    <a:p>
                      <a:pPr algn="ctr"/>
                      <a:r>
                        <a:rPr lang="de-DE" dirty="0"/>
                        <a:t>Project</a:t>
                      </a:r>
                    </a:p>
                  </a:txBody>
                  <a:tcPr/>
                </a:tc>
                <a:tc>
                  <a:txBody>
                    <a:bodyPr/>
                    <a:lstStyle/>
                    <a:p>
                      <a:r>
                        <a:rPr lang="de-DE" dirty="0"/>
                        <a:t>Titel</a:t>
                      </a:r>
                    </a:p>
                  </a:txBody>
                  <a:tcPr/>
                </a:tc>
                <a:tc>
                  <a:txBody>
                    <a:bodyPr/>
                    <a:lstStyle/>
                    <a:p>
                      <a:pPr algn="ctr"/>
                      <a:r>
                        <a:rPr lang="de-DE" dirty="0"/>
                        <a:t>Leader</a:t>
                      </a:r>
                    </a:p>
                  </a:txBody>
                  <a:tcPr/>
                </a:tc>
                <a:extLst>
                  <a:ext uri="{0D108BD9-81ED-4DB2-BD59-A6C34878D82A}">
                    <a16:rowId xmlns:a16="http://schemas.microsoft.com/office/drawing/2014/main" val="1294993003"/>
                  </a:ext>
                </a:extLst>
              </a:tr>
              <a:tr h="370840">
                <a:tc>
                  <a:txBody>
                    <a:bodyPr/>
                    <a:lstStyle/>
                    <a:p>
                      <a:pPr lvl="0" algn="ctr"/>
                      <a:r>
                        <a:rPr lang="de-DE" b="1" dirty="0"/>
                        <a:t>SP A</a:t>
                      </a:r>
                    </a:p>
                  </a:txBody>
                  <a:tcPr/>
                </a:tc>
                <a:tc>
                  <a:txBody>
                    <a:bodyPr/>
                    <a:lstStyle/>
                    <a:p>
                      <a:pPr algn="l"/>
                      <a:r>
                        <a:rPr lang="en-GB" sz="1400" b="1" dirty="0">
                          <a:effectLst/>
                          <a:latin typeface="Calibri" panose="020F0502020204030204" pitchFamily="34" charset="0"/>
                          <a:ea typeface="Calibri" panose="020F0502020204030204" pitchFamily="34" charset="0"/>
                          <a:cs typeface="Calibri" panose="020F0502020204030204" pitchFamily="34" charset="0"/>
                        </a:rPr>
                        <a:t>Particle and heat load studies in preparation of the exploitation of </a:t>
                      </a:r>
                      <a:r>
                        <a:rPr lang="en-GB"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ITER and a fusion power plant</a:t>
                      </a:r>
                      <a:endParaRPr lang="de-DE" dirty="0">
                        <a:solidFill>
                          <a:schemeClr val="tx1"/>
                        </a:solidFill>
                      </a:endParaRPr>
                    </a:p>
                  </a:txBody>
                  <a:tcPr/>
                </a:tc>
                <a:tc>
                  <a:txBody>
                    <a:bodyPr/>
                    <a:lstStyle/>
                    <a:p>
                      <a:pPr algn="ctr"/>
                      <a:r>
                        <a:rPr lang="de-DE" b="1" dirty="0"/>
                        <a:t>J.W. Coenen</a:t>
                      </a:r>
                    </a:p>
                  </a:txBody>
                  <a:tcPr/>
                </a:tc>
                <a:extLst>
                  <a:ext uri="{0D108BD9-81ED-4DB2-BD59-A6C34878D82A}">
                    <a16:rowId xmlns:a16="http://schemas.microsoft.com/office/drawing/2014/main" val="996719430"/>
                  </a:ext>
                </a:extLst>
              </a:tr>
              <a:tr h="370840">
                <a:tc>
                  <a:txBody>
                    <a:bodyPr/>
                    <a:lstStyle/>
                    <a:p>
                      <a:pPr algn="ctr"/>
                      <a:r>
                        <a:rPr lang="de-DE" b="1" dirty="0">
                          <a:solidFill>
                            <a:schemeClr val="tx1"/>
                          </a:solidFill>
                        </a:rPr>
                        <a:t>SP B</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350" b="1" kern="1200" dirty="0">
                          <a:solidFill>
                            <a:schemeClr val="tx1"/>
                          </a:solidFill>
                          <a:effectLst/>
                          <a:latin typeface="+mn-lt"/>
                          <a:ea typeface="+mn-ea"/>
                          <a:cs typeface="+mn-cs"/>
                        </a:rPr>
                        <a:t>Experiments on erosion, deposition, and material migration</a:t>
                      </a:r>
                      <a:endParaRPr lang="de-DE" sz="1350" kern="1200" dirty="0">
                        <a:solidFill>
                          <a:schemeClr val="tx1"/>
                        </a:solidFill>
                        <a:effectLst/>
                        <a:latin typeface="+mn-lt"/>
                        <a:ea typeface="+mn-ea"/>
                        <a:cs typeface="+mn-cs"/>
                      </a:endParaRPr>
                    </a:p>
                  </a:txBody>
                  <a:tcPr/>
                </a:tc>
                <a:tc>
                  <a:txBody>
                    <a:bodyPr/>
                    <a:lstStyle/>
                    <a:p>
                      <a:pPr algn="ctr"/>
                      <a:r>
                        <a:rPr lang="de-DE" b="1" dirty="0">
                          <a:solidFill>
                            <a:schemeClr val="tx1"/>
                          </a:solidFill>
                        </a:rPr>
                        <a:t>A. Hakola</a:t>
                      </a:r>
                    </a:p>
                  </a:txBody>
                  <a:tcPr/>
                </a:tc>
                <a:extLst>
                  <a:ext uri="{0D108BD9-81ED-4DB2-BD59-A6C34878D82A}">
                    <a16:rowId xmlns:a16="http://schemas.microsoft.com/office/drawing/2014/main" val="1438891588"/>
                  </a:ext>
                </a:extLst>
              </a:tr>
              <a:tr h="370840">
                <a:tc>
                  <a:txBody>
                    <a:bodyPr/>
                    <a:lstStyle/>
                    <a:p>
                      <a:pPr algn="ctr"/>
                      <a:r>
                        <a:rPr lang="de-DE" b="1" dirty="0"/>
                        <a:t>SP C</a:t>
                      </a:r>
                    </a:p>
                  </a:txBody>
                  <a:tcPr/>
                </a:tc>
                <a:tc>
                  <a:txBody>
                    <a:bodyPr/>
                    <a:lstStyle/>
                    <a:p>
                      <a:pPr algn="l"/>
                      <a:r>
                        <a:rPr lang="en-GB" sz="1350" b="1" kern="1200" dirty="0">
                          <a:solidFill>
                            <a:schemeClr val="dk1"/>
                          </a:solidFill>
                          <a:effectLst/>
                          <a:latin typeface="+mn-lt"/>
                          <a:ea typeface="+mn-ea"/>
                          <a:cs typeface="+mn-cs"/>
                        </a:rPr>
                        <a:t>Fuel retention and release</a:t>
                      </a:r>
                      <a:endParaRPr lang="de-DE" dirty="0"/>
                    </a:p>
                  </a:txBody>
                  <a:tcPr/>
                </a:tc>
                <a:tc>
                  <a:txBody>
                    <a:bodyPr/>
                    <a:lstStyle/>
                    <a:p>
                      <a:pPr algn="ctr"/>
                      <a:r>
                        <a:rPr lang="de-DE" b="1" dirty="0"/>
                        <a:t>K. Schmid</a:t>
                      </a:r>
                    </a:p>
                  </a:txBody>
                  <a:tcPr/>
                </a:tc>
                <a:extLst>
                  <a:ext uri="{0D108BD9-81ED-4DB2-BD59-A6C34878D82A}">
                    <a16:rowId xmlns:a16="http://schemas.microsoft.com/office/drawing/2014/main" val="2677603992"/>
                  </a:ext>
                </a:extLst>
              </a:tr>
              <a:tr h="370840">
                <a:tc>
                  <a:txBody>
                    <a:bodyPr/>
                    <a:lstStyle/>
                    <a:p>
                      <a:pPr algn="ctr"/>
                      <a:r>
                        <a:rPr lang="de-DE" b="1" dirty="0">
                          <a:solidFill>
                            <a:srgbClr val="00B050"/>
                          </a:solidFill>
                        </a:rPr>
                        <a:t>SP D</a:t>
                      </a:r>
                    </a:p>
                  </a:txBody>
                  <a:tcPr/>
                </a:tc>
                <a:tc>
                  <a:txBody>
                    <a:bodyPr/>
                    <a:lstStyle/>
                    <a:p>
                      <a:pPr algn="l"/>
                      <a:r>
                        <a:rPr lang="en-GB" sz="1350" b="1" kern="1200" dirty="0">
                          <a:solidFill>
                            <a:srgbClr val="00B050"/>
                          </a:solidFill>
                          <a:effectLst/>
                          <a:latin typeface="+mn-lt"/>
                          <a:ea typeface="+mn-ea"/>
                          <a:cs typeface="+mn-cs"/>
                        </a:rPr>
                        <a:t>Plasma-wall interaction and Scrape-Off-Layer modelling</a:t>
                      </a:r>
                      <a:endParaRPr lang="de-DE" dirty="0">
                        <a:solidFill>
                          <a:srgbClr val="00B050"/>
                        </a:solidFill>
                      </a:endParaRPr>
                    </a:p>
                  </a:txBody>
                  <a:tcPr/>
                </a:tc>
                <a:tc>
                  <a:txBody>
                    <a:bodyPr/>
                    <a:lstStyle/>
                    <a:p>
                      <a:pPr algn="ctr"/>
                      <a:r>
                        <a:rPr lang="de-DE" b="1" dirty="0">
                          <a:solidFill>
                            <a:srgbClr val="00B050"/>
                          </a:solidFill>
                        </a:rPr>
                        <a:t>A. Kirschner</a:t>
                      </a:r>
                    </a:p>
                  </a:txBody>
                  <a:tcPr/>
                </a:tc>
                <a:extLst>
                  <a:ext uri="{0D108BD9-81ED-4DB2-BD59-A6C34878D82A}">
                    <a16:rowId xmlns:a16="http://schemas.microsoft.com/office/drawing/2014/main" val="3674697206"/>
                  </a:ext>
                </a:extLst>
              </a:tr>
              <a:tr h="370840">
                <a:tc>
                  <a:txBody>
                    <a:bodyPr/>
                    <a:lstStyle/>
                    <a:p>
                      <a:pPr algn="ctr"/>
                      <a:r>
                        <a:rPr lang="de-DE" b="1" dirty="0"/>
                        <a:t>SP E</a:t>
                      </a:r>
                    </a:p>
                  </a:txBody>
                  <a:tcPr/>
                </a:tc>
                <a:tc>
                  <a:txBody>
                    <a:bodyPr/>
                    <a:lstStyle/>
                    <a:p>
                      <a:pPr algn="l"/>
                      <a:r>
                        <a:rPr lang="en-GB" sz="1350" b="1" kern="1200" dirty="0">
                          <a:solidFill>
                            <a:schemeClr val="dk1"/>
                          </a:solidFill>
                          <a:effectLst/>
                          <a:latin typeface="+mn-lt"/>
                          <a:ea typeface="+mn-ea"/>
                          <a:cs typeface="+mn-cs"/>
                        </a:rPr>
                        <a:t>JET post-mortem analysis, LIBS and associated interpretation</a:t>
                      </a:r>
                      <a:endParaRPr lang="de-DE" dirty="0"/>
                    </a:p>
                  </a:txBody>
                  <a:tcPr/>
                </a:tc>
                <a:tc>
                  <a:txBody>
                    <a:bodyPr/>
                    <a:lstStyle/>
                    <a:p>
                      <a:pPr algn="ctr"/>
                      <a:r>
                        <a:rPr lang="de-DE" b="1" dirty="0"/>
                        <a:t>J. </a:t>
                      </a:r>
                      <a:r>
                        <a:rPr lang="de-DE" b="1" dirty="0" err="1"/>
                        <a:t>Likonen</a:t>
                      </a:r>
                      <a:endParaRPr lang="de-DE" b="1" dirty="0"/>
                    </a:p>
                  </a:txBody>
                  <a:tcPr/>
                </a:tc>
                <a:extLst>
                  <a:ext uri="{0D108BD9-81ED-4DB2-BD59-A6C34878D82A}">
                    <a16:rowId xmlns:a16="http://schemas.microsoft.com/office/drawing/2014/main" val="752524748"/>
                  </a:ext>
                </a:extLst>
              </a:tr>
              <a:tr h="370840">
                <a:tc>
                  <a:txBody>
                    <a:bodyPr/>
                    <a:lstStyle/>
                    <a:p>
                      <a:pPr algn="ctr"/>
                      <a:r>
                        <a:rPr lang="de-DE" b="1" dirty="0"/>
                        <a:t>SP F</a:t>
                      </a:r>
                    </a:p>
                  </a:txBody>
                  <a:tcPr/>
                </a:tc>
                <a:tc>
                  <a:txBody>
                    <a:bodyPr/>
                    <a:lstStyle/>
                    <a:p>
                      <a:pPr algn="l"/>
                      <a:r>
                        <a:rPr lang="en-GB" sz="1350" b="1" kern="1200" dirty="0">
                          <a:solidFill>
                            <a:schemeClr val="dk1"/>
                          </a:solidFill>
                          <a:effectLst/>
                          <a:latin typeface="+mn-lt"/>
                          <a:ea typeface="+mn-ea"/>
                          <a:cs typeface="+mn-cs"/>
                        </a:rPr>
                        <a:t>Wall conditioning and boronization physics</a:t>
                      </a:r>
                      <a:endParaRPr lang="de-DE" dirty="0"/>
                    </a:p>
                  </a:txBody>
                  <a:tcPr/>
                </a:tc>
                <a:tc>
                  <a:txBody>
                    <a:bodyPr/>
                    <a:lstStyle/>
                    <a:p>
                      <a:pPr algn="ctr"/>
                      <a:r>
                        <a:rPr lang="de-DE" b="1" dirty="0"/>
                        <a:t>A. </a:t>
                      </a:r>
                      <a:r>
                        <a:rPr lang="de-DE" b="1" dirty="0" err="1"/>
                        <a:t>Goriaev</a:t>
                      </a:r>
                      <a:endParaRPr lang="de-DE" b="1" dirty="0"/>
                    </a:p>
                  </a:txBody>
                  <a:tcPr/>
                </a:tc>
                <a:extLst>
                  <a:ext uri="{0D108BD9-81ED-4DB2-BD59-A6C34878D82A}">
                    <a16:rowId xmlns:a16="http://schemas.microsoft.com/office/drawing/2014/main" val="2368597956"/>
                  </a:ext>
                </a:extLst>
              </a:tr>
              <a:tr h="370840">
                <a:tc>
                  <a:txBody>
                    <a:bodyPr/>
                    <a:lstStyle/>
                    <a:p>
                      <a:pPr algn="ctr"/>
                      <a:r>
                        <a:rPr lang="de-DE" b="1" dirty="0"/>
                        <a:t>SP X</a:t>
                      </a:r>
                    </a:p>
                  </a:txBody>
                  <a:tcPr/>
                </a:tc>
                <a:tc>
                  <a:txBody>
                    <a:bodyPr/>
                    <a:lstStyle/>
                    <a:p>
                      <a:pPr algn="l"/>
                      <a:r>
                        <a:rPr lang="en-GB" sz="1350" b="1" kern="1200" dirty="0">
                          <a:solidFill>
                            <a:schemeClr val="dk1"/>
                          </a:solidFill>
                          <a:effectLst/>
                          <a:latin typeface="+mn-lt"/>
                          <a:ea typeface="+mn-ea"/>
                          <a:cs typeface="+mn-cs"/>
                        </a:rPr>
                        <a:t>Plasma characterization and laser-based diagnostic development</a:t>
                      </a:r>
                      <a:endParaRPr lang="de-DE" dirty="0"/>
                    </a:p>
                  </a:txBody>
                  <a:tcPr/>
                </a:tc>
                <a:tc>
                  <a:txBody>
                    <a:bodyPr/>
                    <a:lstStyle/>
                    <a:p>
                      <a:pPr algn="ctr"/>
                      <a:r>
                        <a:rPr lang="de-DE" b="1" dirty="0"/>
                        <a:t>I. Classen</a:t>
                      </a:r>
                    </a:p>
                  </a:txBody>
                  <a:tcPr/>
                </a:tc>
                <a:extLst>
                  <a:ext uri="{0D108BD9-81ED-4DB2-BD59-A6C34878D82A}">
                    <a16:rowId xmlns:a16="http://schemas.microsoft.com/office/drawing/2014/main" val="2412069157"/>
                  </a:ext>
                </a:extLst>
              </a:tr>
            </a:tbl>
          </a:graphicData>
        </a:graphic>
      </p:graphicFrame>
      <p:sp>
        <p:nvSpPr>
          <p:cNvPr id="11" name="Textfeld 10">
            <a:extLst>
              <a:ext uri="{FF2B5EF4-FFF2-40B4-BE49-F238E27FC236}">
                <a16:creationId xmlns:a16="http://schemas.microsoft.com/office/drawing/2014/main" id="{D2B4EDFE-87C9-82AE-E929-0694AACFD9C4}"/>
              </a:ext>
            </a:extLst>
          </p:cNvPr>
          <p:cNvSpPr txBox="1"/>
          <p:nvPr/>
        </p:nvSpPr>
        <p:spPr>
          <a:xfrm>
            <a:off x="1059679" y="1072497"/>
            <a:ext cx="4785644" cy="646331"/>
          </a:xfrm>
          <a:prstGeom prst="rect">
            <a:avLst/>
          </a:prstGeom>
          <a:noFill/>
        </p:spPr>
        <p:txBody>
          <a:bodyPr wrap="square" rtlCol="0">
            <a:spAutoFit/>
          </a:bodyPr>
          <a:lstStyle/>
          <a:p>
            <a:pPr algn="l"/>
            <a:r>
              <a:rPr lang="de-DE" b="1" dirty="0"/>
              <a:t>Project Leader: S. Brezinsek		</a:t>
            </a:r>
          </a:p>
          <a:p>
            <a:pPr algn="l"/>
            <a:r>
              <a:rPr lang="de-DE" b="1" dirty="0"/>
              <a:t>Deputy Leader: D. Douai</a:t>
            </a:r>
          </a:p>
        </p:txBody>
      </p:sp>
      <p:sp>
        <p:nvSpPr>
          <p:cNvPr id="12" name="Textfeld 11">
            <a:extLst>
              <a:ext uri="{FF2B5EF4-FFF2-40B4-BE49-F238E27FC236}">
                <a16:creationId xmlns:a16="http://schemas.microsoft.com/office/drawing/2014/main" id="{61387BED-DD80-8130-C0FF-B7289E0CAFF7}"/>
              </a:ext>
            </a:extLst>
          </p:cNvPr>
          <p:cNvSpPr txBox="1"/>
          <p:nvPr/>
        </p:nvSpPr>
        <p:spPr>
          <a:xfrm>
            <a:off x="7548785" y="1072497"/>
            <a:ext cx="3073637" cy="369332"/>
          </a:xfrm>
          <a:prstGeom prst="rect">
            <a:avLst/>
          </a:prstGeom>
          <a:noFill/>
        </p:spPr>
        <p:txBody>
          <a:bodyPr wrap="square" rtlCol="0">
            <a:spAutoFit/>
          </a:bodyPr>
          <a:lstStyle/>
          <a:p>
            <a:pPr algn="l"/>
            <a:r>
              <a:rPr lang="de-DE" b="1" dirty="0"/>
              <a:t>PSO: D. Alyassin / NN</a:t>
            </a:r>
          </a:p>
        </p:txBody>
      </p:sp>
      <p:sp>
        <p:nvSpPr>
          <p:cNvPr id="13" name="Textfeld 12">
            <a:extLst>
              <a:ext uri="{FF2B5EF4-FFF2-40B4-BE49-F238E27FC236}">
                <a16:creationId xmlns:a16="http://schemas.microsoft.com/office/drawing/2014/main" id="{3EF114E4-E5A5-22FD-4FBB-016E3F15ED40}"/>
              </a:ext>
            </a:extLst>
          </p:cNvPr>
          <p:cNvSpPr txBox="1"/>
          <p:nvPr/>
        </p:nvSpPr>
        <p:spPr>
          <a:xfrm>
            <a:off x="2266057" y="5416171"/>
            <a:ext cx="6762557" cy="584775"/>
          </a:xfrm>
          <a:prstGeom prst="rect">
            <a:avLst/>
          </a:prstGeom>
          <a:noFill/>
        </p:spPr>
        <p:txBody>
          <a:bodyPr wrap="none" rtlCol="0">
            <a:spAutoFit/>
          </a:bodyPr>
          <a:lstStyle/>
          <a:p>
            <a:pPr algn="ctr"/>
            <a:r>
              <a:rPr lang="de-DE" sz="1600" b="1" dirty="0"/>
              <a:t>In </a:t>
            </a:r>
            <a:r>
              <a:rPr lang="de-DE" sz="1600" b="1" dirty="0" err="1"/>
              <a:t>general</a:t>
            </a:r>
            <a:r>
              <a:rPr lang="de-DE" sz="1600" b="1" dirty="0"/>
              <a:t>: Tasks and </a:t>
            </a:r>
            <a:r>
              <a:rPr lang="de-DE" sz="1600" b="1" dirty="0" err="1"/>
              <a:t>Deliverables</a:t>
            </a:r>
            <a:r>
              <a:rPr lang="de-DE" sz="1600" b="1" dirty="0"/>
              <a:t> </a:t>
            </a:r>
            <a:r>
              <a:rPr lang="de-DE" sz="1600" b="1" dirty="0" err="1"/>
              <a:t>are</a:t>
            </a:r>
            <a:r>
              <a:rPr lang="de-DE" sz="1600" b="1" dirty="0"/>
              <a:t> </a:t>
            </a:r>
            <a:r>
              <a:rPr lang="de-DE" sz="1600" b="1" dirty="0" err="1"/>
              <a:t>prepared</a:t>
            </a:r>
            <a:r>
              <a:rPr lang="de-DE" sz="1600" b="1" dirty="0"/>
              <a:t> </a:t>
            </a:r>
            <a:r>
              <a:rPr lang="de-DE" sz="1600" b="1" dirty="0" err="1"/>
              <a:t>for</a:t>
            </a:r>
            <a:r>
              <a:rPr lang="de-DE" sz="1600" b="1" dirty="0"/>
              <a:t> 2026 and 2027</a:t>
            </a:r>
          </a:p>
          <a:p>
            <a:pPr algn="ctr"/>
            <a:r>
              <a:rPr lang="de-DE" sz="1600" b="1" dirty="0"/>
              <a:t>IMS </a:t>
            </a:r>
            <a:r>
              <a:rPr lang="de-DE" sz="1600" b="1" dirty="0" err="1"/>
              <a:t>entry</a:t>
            </a:r>
            <a:r>
              <a:rPr lang="de-DE" sz="1600" b="1" dirty="0"/>
              <a:t> of </a:t>
            </a:r>
            <a:r>
              <a:rPr lang="de-DE" sz="1600" b="1" dirty="0" err="1"/>
              <a:t>tasks</a:t>
            </a:r>
            <a:r>
              <a:rPr lang="de-DE" sz="1600" b="1" dirty="0"/>
              <a:t> and </a:t>
            </a:r>
            <a:r>
              <a:rPr lang="de-DE" sz="1600" b="1" dirty="0" err="1"/>
              <a:t>deliverables</a:t>
            </a:r>
            <a:r>
              <a:rPr lang="de-DE" sz="1600" b="1" dirty="0"/>
              <a:t> </a:t>
            </a:r>
            <a:r>
              <a:rPr lang="de-DE" sz="1600" b="1" dirty="0" err="1"/>
              <a:t>shall</a:t>
            </a:r>
            <a:r>
              <a:rPr lang="de-DE" sz="1600" b="1" dirty="0"/>
              <a:t> </a:t>
            </a:r>
            <a:r>
              <a:rPr lang="de-DE" sz="1600" b="1" dirty="0" err="1"/>
              <a:t>be</a:t>
            </a:r>
            <a:r>
              <a:rPr lang="de-DE" sz="1600" b="1" dirty="0"/>
              <a:t> </a:t>
            </a:r>
            <a:r>
              <a:rPr lang="de-DE" sz="1600" b="1" dirty="0" err="1"/>
              <a:t>completed</a:t>
            </a:r>
            <a:r>
              <a:rPr lang="de-DE" sz="1600" b="1" dirty="0"/>
              <a:t> </a:t>
            </a:r>
            <a:r>
              <a:rPr lang="de-DE" sz="1600" b="1" dirty="0" err="1"/>
              <a:t>by</a:t>
            </a:r>
            <a:r>
              <a:rPr lang="de-DE" sz="1600" b="1" dirty="0"/>
              <a:t> </a:t>
            </a:r>
            <a:r>
              <a:rPr lang="de-DE" sz="1600" b="1" dirty="0" err="1"/>
              <a:t>first</a:t>
            </a:r>
            <a:r>
              <a:rPr lang="de-DE" sz="1600" b="1" dirty="0"/>
              <a:t> </a:t>
            </a:r>
            <a:r>
              <a:rPr lang="de-DE" sz="1600" b="1" dirty="0" err="1"/>
              <a:t>week</a:t>
            </a:r>
            <a:r>
              <a:rPr lang="de-DE" sz="1600" b="1" dirty="0"/>
              <a:t> of March </a:t>
            </a:r>
          </a:p>
        </p:txBody>
      </p:sp>
    </p:spTree>
    <p:extLst>
      <p:ext uri="{BB962C8B-B14F-4D97-AF65-F5344CB8AC3E}">
        <p14:creationId xmlns:p14="http://schemas.microsoft.com/office/powerpoint/2010/main" val="628529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508DF-49C0-AFEA-37F6-38E326FCEA17}"/>
              </a:ext>
            </a:extLst>
          </p:cNvPr>
          <p:cNvSpPr>
            <a:spLocks noGrp="1"/>
          </p:cNvSpPr>
          <p:nvPr>
            <p:ph type="title"/>
          </p:nvPr>
        </p:nvSpPr>
        <p:spPr/>
        <p:txBody>
          <a:bodyPr/>
          <a:lstStyle/>
          <a:p>
            <a:r>
              <a:rPr lang="de-DE" dirty="0"/>
              <a:t>2026/2027 SP D Tasks and </a:t>
            </a:r>
            <a:r>
              <a:rPr lang="de-DE" dirty="0" err="1"/>
              <a:t>Deliverables</a:t>
            </a:r>
            <a:endParaRPr lang="de-DE" dirty="0"/>
          </a:p>
        </p:txBody>
      </p:sp>
      <p:sp>
        <p:nvSpPr>
          <p:cNvPr id="4" name="Foliennummernplatzhalter 3">
            <a:extLst>
              <a:ext uri="{FF2B5EF4-FFF2-40B4-BE49-F238E27FC236}">
                <a16:creationId xmlns:a16="http://schemas.microsoft.com/office/drawing/2014/main" id="{4248279C-1801-2AD7-CAAE-C6A51755B3C5}"/>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dirty="0">
              <a:solidFill>
                <a:prstClr val="white"/>
              </a:solidFill>
            </a:endParaRPr>
          </a:p>
        </p:txBody>
      </p:sp>
      <p:sp>
        <p:nvSpPr>
          <p:cNvPr id="15" name="Textfeld 2">
            <a:extLst>
              <a:ext uri="{FF2B5EF4-FFF2-40B4-BE49-F238E27FC236}">
                <a16:creationId xmlns:a16="http://schemas.microsoft.com/office/drawing/2014/main" id="{A96E965F-40F9-3BBA-4B07-A34952D20679}"/>
              </a:ext>
            </a:extLst>
          </p:cNvPr>
          <p:cNvSpPr txBox="1"/>
          <p:nvPr/>
        </p:nvSpPr>
        <p:spPr>
          <a:xfrm>
            <a:off x="872412" y="984293"/>
            <a:ext cx="4648004" cy="2200602"/>
          </a:xfrm>
          <a:prstGeom prst="rect">
            <a:avLst/>
          </a:prstGeom>
          <a:solidFill>
            <a:srgbClr val="E3E3E3"/>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sz="2200" b="1" dirty="0"/>
              <a:t>SP D.1 Plasma background modelling</a:t>
            </a:r>
          </a:p>
          <a:p>
            <a:pPr>
              <a:spcAft>
                <a:spcPts val="600"/>
              </a:spcAft>
            </a:pPr>
            <a:r>
              <a:rPr lang="en-GB" sz="2000" i="1" dirty="0"/>
              <a:t>SOLPS-ITER, SOLEDGE3X, PIC codes, …</a:t>
            </a:r>
          </a:p>
          <a:p>
            <a:r>
              <a:rPr lang="en-GB" sz="2000" i="1" dirty="0"/>
              <a:t>WEST, AUG, JET, COMPASS-U, ITER</a:t>
            </a:r>
          </a:p>
          <a:p>
            <a:r>
              <a:rPr lang="en-GB" sz="2000" i="1" dirty="0"/>
              <a:t>W7-X</a:t>
            </a:r>
          </a:p>
          <a:p>
            <a:pPr>
              <a:spcAft>
                <a:spcPts val="600"/>
              </a:spcAft>
            </a:pPr>
            <a:r>
              <a:rPr lang="en-GB" sz="2000" i="1" dirty="0" err="1"/>
              <a:t>GyM</a:t>
            </a:r>
            <a:r>
              <a:rPr lang="en-GB" sz="2000" i="1" dirty="0"/>
              <a:t>/</a:t>
            </a:r>
            <a:r>
              <a:rPr lang="en-GB" sz="2000" i="1" dirty="0" err="1"/>
              <a:t>BiGyM</a:t>
            </a:r>
            <a:r>
              <a:rPr lang="en-GB" sz="2000" i="1" dirty="0"/>
              <a:t>, PSI-2, MAGNUM, UPP</a:t>
            </a:r>
          </a:p>
          <a:p>
            <a:r>
              <a:rPr lang="en-GB" sz="2000" dirty="0"/>
              <a:t>CEA, DIFFER, ENEA, FZJ, IPP.CR, </a:t>
            </a:r>
            <a:r>
              <a:rPr lang="en-GB" sz="2000" dirty="0">
                <a:solidFill>
                  <a:schemeClr val="accent6">
                    <a:lumMod val="75000"/>
                  </a:schemeClr>
                </a:solidFill>
              </a:rPr>
              <a:t>IPPLM</a:t>
            </a:r>
            <a:r>
              <a:rPr lang="en-GB" sz="2000" dirty="0"/>
              <a:t>, VTT</a:t>
            </a:r>
          </a:p>
        </p:txBody>
      </p:sp>
      <p:sp>
        <p:nvSpPr>
          <p:cNvPr id="16" name="Textfeld 4">
            <a:extLst>
              <a:ext uri="{FF2B5EF4-FFF2-40B4-BE49-F238E27FC236}">
                <a16:creationId xmlns:a16="http://schemas.microsoft.com/office/drawing/2014/main" id="{A51592CC-B589-1369-CBA8-8C0A918AA997}"/>
              </a:ext>
            </a:extLst>
          </p:cNvPr>
          <p:cNvSpPr txBox="1"/>
          <p:nvPr/>
        </p:nvSpPr>
        <p:spPr>
          <a:xfrm>
            <a:off x="6671586" y="984292"/>
            <a:ext cx="4787879" cy="2308324"/>
          </a:xfrm>
          <a:prstGeom prst="rect">
            <a:avLst/>
          </a:prstGeom>
          <a:solidFill>
            <a:srgbClr val="E3E3E3"/>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sz="2200" b="1" dirty="0"/>
              <a:t>SP D.2 Production of surface and atomic/molecular data</a:t>
            </a:r>
          </a:p>
          <a:p>
            <a:pPr>
              <a:spcAft>
                <a:spcPts val="600"/>
              </a:spcAft>
            </a:pPr>
            <a:r>
              <a:rPr lang="en-GB" sz="2000" i="1" dirty="0"/>
              <a:t>MD, </a:t>
            </a:r>
            <a:r>
              <a:rPr lang="en-GB" sz="2000" i="1" dirty="0" err="1"/>
              <a:t>SDTrimSP</a:t>
            </a:r>
            <a:r>
              <a:rPr lang="en-GB" sz="2000" i="1" dirty="0"/>
              <a:t>, SPRAY, CRM, …</a:t>
            </a:r>
          </a:p>
          <a:p>
            <a:pPr>
              <a:spcAft>
                <a:spcPts val="600"/>
              </a:spcAft>
            </a:pPr>
            <a:r>
              <a:rPr lang="en-GB" sz="2000" i="1" dirty="0"/>
              <a:t>Sputtering, reflection, morphology, radiation</a:t>
            </a:r>
          </a:p>
          <a:p>
            <a:pPr>
              <a:spcAft>
                <a:spcPts val="600"/>
              </a:spcAft>
            </a:pPr>
            <a:r>
              <a:rPr lang="en-GB" sz="2000" i="1" dirty="0"/>
              <a:t>W, B, steel, D, seeding species, O, He, …</a:t>
            </a:r>
          </a:p>
          <a:p>
            <a:r>
              <a:rPr lang="en-GB" sz="2000" dirty="0">
                <a:solidFill>
                  <a:schemeClr val="accent6">
                    <a:lumMod val="75000"/>
                  </a:schemeClr>
                </a:solidFill>
              </a:rPr>
              <a:t>CIEMAT</a:t>
            </a:r>
            <a:r>
              <a:rPr lang="en-GB" sz="2000" dirty="0"/>
              <a:t>, </a:t>
            </a:r>
            <a:r>
              <a:rPr lang="en-GB" sz="2000" dirty="0">
                <a:solidFill>
                  <a:schemeClr val="accent6">
                    <a:lumMod val="75000"/>
                  </a:schemeClr>
                </a:solidFill>
              </a:rPr>
              <a:t>ENEA</a:t>
            </a:r>
            <a:r>
              <a:rPr lang="en-GB" sz="2000" dirty="0"/>
              <a:t>, </a:t>
            </a:r>
            <a:r>
              <a:rPr lang="en-GB" sz="2000" dirty="0">
                <a:solidFill>
                  <a:schemeClr val="accent6">
                    <a:lumMod val="75000"/>
                  </a:schemeClr>
                </a:solidFill>
              </a:rPr>
              <a:t>FZJ</a:t>
            </a:r>
            <a:r>
              <a:rPr lang="en-GB" sz="2000" dirty="0"/>
              <a:t>, MPG, ÖAW, VTT, </a:t>
            </a:r>
            <a:r>
              <a:rPr lang="en-GB" sz="2000" dirty="0">
                <a:solidFill>
                  <a:srgbClr val="00B0F0"/>
                </a:solidFill>
              </a:rPr>
              <a:t>UKAEA</a:t>
            </a:r>
          </a:p>
        </p:txBody>
      </p:sp>
      <p:sp>
        <p:nvSpPr>
          <p:cNvPr id="17" name="Textfeld 8">
            <a:extLst>
              <a:ext uri="{FF2B5EF4-FFF2-40B4-BE49-F238E27FC236}">
                <a16:creationId xmlns:a16="http://schemas.microsoft.com/office/drawing/2014/main" id="{7EC4814F-9237-29F9-2C67-41620FB587F8}"/>
              </a:ext>
            </a:extLst>
          </p:cNvPr>
          <p:cNvSpPr txBox="1"/>
          <p:nvPr/>
        </p:nvSpPr>
        <p:spPr>
          <a:xfrm>
            <a:off x="872411" y="3594965"/>
            <a:ext cx="4648004" cy="2200602"/>
          </a:xfrm>
          <a:prstGeom prst="rect">
            <a:avLst/>
          </a:prstGeom>
          <a:solidFill>
            <a:srgbClr val="E3E3E3"/>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sz="2200" b="1" dirty="0"/>
              <a:t>SP D.3 Impurity migration modelling</a:t>
            </a:r>
          </a:p>
          <a:p>
            <a:pPr>
              <a:spcAft>
                <a:spcPts val="600"/>
              </a:spcAft>
            </a:pPr>
            <a:r>
              <a:rPr lang="en-GB" sz="2000" i="1" dirty="0" err="1"/>
              <a:t>WallDYN</a:t>
            </a:r>
            <a:r>
              <a:rPr lang="en-GB" sz="2000" i="1" dirty="0"/>
              <a:t>, ERO2.0, core modelling</a:t>
            </a:r>
          </a:p>
          <a:p>
            <a:r>
              <a:rPr lang="en-GB" sz="2000" i="1" dirty="0"/>
              <a:t>WEST, AUG, JET, COMPASS-U, ITER</a:t>
            </a:r>
          </a:p>
          <a:p>
            <a:r>
              <a:rPr lang="en-GB" sz="2000" i="1" dirty="0"/>
              <a:t>W7-X</a:t>
            </a:r>
          </a:p>
          <a:p>
            <a:pPr>
              <a:spcAft>
                <a:spcPts val="600"/>
              </a:spcAft>
            </a:pPr>
            <a:r>
              <a:rPr lang="en-GB" sz="2000" i="1" dirty="0" err="1"/>
              <a:t>GyM</a:t>
            </a:r>
            <a:r>
              <a:rPr lang="en-GB" sz="2000" i="1" dirty="0"/>
              <a:t>/</a:t>
            </a:r>
            <a:r>
              <a:rPr lang="en-GB" sz="2000" i="1" dirty="0" err="1"/>
              <a:t>BiGyM</a:t>
            </a:r>
            <a:r>
              <a:rPr lang="en-GB" sz="2000" i="1" dirty="0"/>
              <a:t>, PSI-2, MAGNUM, UPP</a:t>
            </a:r>
          </a:p>
          <a:p>
            <a:pPr>
              <a:spcAft>
                <a:spcPts val="600"/>
              </a:spcAft>
            </a:pPr>
            <a:r>
              <a:rPr lang="en-GB" sz="2000" dirty="0"/>
              <a:t>CEA, ENEA, FZJ, IPP.CR, </a:t>
            </a:r>
            <a:r>
              <a:rPr lang="en-GB" sz="2000" dirty="0">
                <a:solidFill>
                  <a:schemeClr val="accent6">
                    <a:lumMod val="75000"/>
                  </a:schemeClr>
                </a:solidFill>
              </a:rPr>
              <a:t>IPPLM</a:t>
            </a:r>
            <a:r>
              <a:rPr lang="en-GB" sz="2000" dirty="0"/>
              <a:t>, MPG, VTT </a:t>
            </a:r>
          </a:p>
        </p:txBody>
      </p:sp>
      <p:sp>
        <p:nvSpPr>
          <p:cNvPr id="18" name="Textfeld 9">
            <a:extLst>
              <a:ext uri="{FF2B5EF4-FFF2-40B4-BE49-F238E27FC236}">
                <a16:creationId xmlns:a16="http://schemas.microsoft.com/office/drawing/2014/main" id="{91AD09E3-E4CC-E608-1A71-493A9102C83F}"/>
              </a:ext>
            </a:extLst>
          </p:cNvPr>
          <p:cNvSpPr txBox="1"/>
          <p:nvPr/>
        </p:nvSpPr>
        <p:spPr>
          <a:xfrm>
            <a:off x="7085912" y="4553194"/>
            <a:ext cx="3959225" cy="707886"/>
          </a:xfrm>
          <a:prstGeom prst="rect">
            <a:avLst/>
          </a:prstGeom>
          <a:solidFill>
            <a:schemeClr val="tx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dirty="0">
                <a:solidFill>
                  <a:schemeClr val="bg1"/>
                </a:solidFill>
              </a:rPr>
              <a:t>Strong connection to: </a:t>
            </a:r>
          </a:p>
          <a:p>
            <a:pPr algn="ctr"/>
            <a:r>
              <a:rPr lang="en-GB" sz="2000" dirty="0">
                <a:solidFill>
                  <a:schemeClr val="bg1"/>
                </a:solidFill>
              </a:rPr>
              <a:t>ITER, TSVV, SP B, WP TE, WP W7X, …</a:t>
            </a:r>
          </a:p>
        </p:txBody>
      </p:sp>
      <p:sp>
        <p:nvSpPr>
          <p:cNvPr id="19" name="Textfeld 10">
            <a:extLst>
              <a:ext uri="{FF2B5EF4-FFF2-40B4-BE49-F238E27FC236}">
                <a16:creationId xmlns:a16="http://schemas.microsoft.com/office/drawing/2014/main" id="{6E8383F3-1173-68E9-1840-42F98D3D7757}"/>
              </a:ext>
            </a:extLst>
          </p:cNvPr>
          <p:cNvSpPr txBox="1"/>
          <p:nvPr/>
        </p:nvSpPr>
        <p:spPr>
          <a:xfrm>
            <a:off x="5193223" y="829316"/>
            <a:ext cx="612347" cy="30777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highlight>
                  <a:srgbClr val="FFFF00"/>
                </a:highlight>
              </a:rPr>
              <a:t>35PM</a:t>
            </a:r>
          </a:p>
        </p:txBody>
      </p:sp>
      <p:sp>
        <p:nvSpPr>
          <p:cNvPr id="20" name="Textfeld 11">
            <a:extLst>
              <a:ext uri="{FF2B5EF4-FFF2-40B4-BE49-F238E27FC236}">
                <a16:creationId xmlns:a16="http://schemas.microsoft.com/office/drawing/2014/main" id="{BBBE9E50-96FC-F45F-7B3B-0167057D12AC}"/>
              </a:ext>
            </a:extLst>
          </p:cNvPr>
          <p:cNvSpPr txBox="1"/>
          <p:nvPr/>
        </p:nvSpPr>
        <p:spPr>
          <a:xfrm>
            <a:off x="10913311" y="829316"/>
            <a:ext cx="1043555" cy="30777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highlight>
                  <a:srgbClr val="FFFF00"/>
                </a:highlight>
              </a:rPr>
              <a:t>21 + </a:t>
            </a:r>
            <a:r>
              <a:rPr lang="en-GB" sz="2000" dirty="0">
                <a:solidFill>
                  <a:srgbClr val="00B0F0"/>
                </a:solidFill>
                <a:highlight>
                  <a:srgbClr val="FFFF00"/>
                </a:highlight>
              </a:rPr>
              <a:t>3</a:t>
            </a:r>
            <a:r>
              <a:rPr lang="en-GB" sz="2000" dirty="0">
                <a:highlight>
                  <a:srgbClr val="FFFF00"/>
                </a:highlight>
              </a:rPr>
              <a:t> PM</a:t>
            </a:r>
          </a:p>
        </p:txBody>
      </p:sp>
      <p:sp>
        <p:nvSpPr>
          <p:cNvPr id="21" name="Textfeld 12">
            <a:extLst>
              <a:ext uri="{FF2B5EF4-FFF2-40B4-BE49-F238E27FC236}">
                <a16:creationId xmlns:a16="http://schemas.microsoft.com/office/drawing/2014/main" id="{33232DA9-ED0A-70C8-138A-02F2D3C4DEFB}"/>
              </a:ext>
            </a:extLst>
          </p:cNvPr>
          <p:cNvSpPr txBox="1"/>
          <p:nvPr/>
        </p:nvSpPr>
        <p:spPr>
          <a:xfrm>
            <a:off x="5193222" y="3441076"/>
            <a:ext cx="612347" cy="30777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highlight>
                  <a:srgbClr val="FFFF00"/>
                </a:highlight>
              </a:rPr>
              <a:t>32PM</a:t>
            </a:r>
          </a:p>
        </p:txBody>
      </p:sp>
      <p:sp>
        <p:nvSpPr>
          <p:cNvPr id="22" name="Textfeld 14">
            <a:extLst>
              <a:ext uri="{FF2B5EF4-FFF2-40B4-BE49-F238E27FC236}">
                <a16:creationId xmlns:a16="http://schemas.microsoft.com/office/drawing/2014/main" id="{8E7FC12D-0E61-2FA3-7E41-04CC62795869}"/>
              </a:ext>
            </a:extLst>
          </p:cNvPr>
          <p:cNvSpPr txBox="1"/>
          <p:nvPr/>
        </p:nvSpPr>
        <p:spPr>
          <a:xfrm>
            <a:off x="360040" y="6116389"/>
            <a:ext cx="1511952"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i="1" dirty="0">
                <a:highlight>
                  <a:srgbClr val="FFFF00"/>
                </a:highlight>
              </a:rPr>
              <a:t>PMs per year …</a:t>
            </a:r>
          </a:p>
        </p:txBody>
      </p:sp>
    </p:spTree>
    <p:extLst>
      <p:ext uri="{BB962C8B-B14F-4D97-AF65-F5344CB8AC3E}">
        <p14:creationId xmlns:p14="http://schemas.microsoft.com/office/powerpoint/2010/main" val="428736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F025E-13BC-4DB4-0ACD-6A98ED7DC01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4980FD3-F47D-2097-35F9-23D354E5DAE0}"/>
              </a:ext>
            </a:extLst>
          </p:cNvPr>
          <p:cNvSpPr>
            <a:spLocks noGrp="1"/>
          </p:cNvSpPr>
          <p:nvPr>
            <p:ph type="title"/>
          </p:nvPr>
        </p:nvSpPr>
        <p:spPr/>
        <p:txBody>
          <a:bodyPr/>
          <a:lstStyle/>
          <a:p>
            <a:r>
              <a:rPr lang="de-DE" dirty="0"/>
              <a:t>2026/2027 SP D Tasks and </a:t>
            </a:r>
            <a:r>
              <a:rPr lang="de-DE" dirty="0" err="1"/>
              <a:t>Deliverables</a:t>
            </a:r>
            <a:endParaRPr lang="de-DE" dirty="0"/>
          </a:p>
        </p:txBody>
      </p:sp>
      <p:sp>
        <p:nvSpPr>
          <p:cNvPr id="4" name="Foliennummernplatzhalter 3">
            <a:extLst>
              <a:ext uri="{FF2B5EF4-FFF2-40B4-BE49-F238E27FC236}">
                <a16:creationId xmlns:a16="http://schemas.microsoft.com/office/drawing/2014/main" id="{B9AF0329-0F74-BF8D-49B9-B7CCAB9E72AC}"/>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dirty="0">
              <a:solidFill>
                <a:prstClr val="white"/>
              </a:solidFill>
            </a:endParaRPr>
          </a:p>
        </p:txBody>
      </p:sp>
      <p:sp>
        <p:nvSpPr>
          <p:cNvPr id="3" name="Textfeld 2">
            <a:extLst>
              <a:ext uri="{FF2B5EF4-FFF2-40B4-BE49-F238E27FC236}">
                <a16:creationId xmlns:a16="http://schemas.microsoft.com/office/drawing/2014/main" id="{268B2589-2B3B-E6FC-1473-9C5582A58C2A}"/>
              </a:ext>
            </a:extLst>
          </p:cNvPr>
          <p:cNvSpPr txBox="1"/>
          <p:nvPr/>
        </p:nvSpPr>
        <p:spPr>
          <a:xfrm>
            <a:off x="163629" y="1079320"/>
            <a:ext cx="9451777" cy="4970591"/>
          </a:xfrm>
          <a:prstGeom prst="rect">
            <a:avLst/>
          </a:prstGeom>
          <a:noFill/>
        </p:spPr>
        <p:txBody>
          <a:bodyPr wrap="square">
            <a:spAutoFit/>
          </a:bodyPr>
          <a:lstStyle/>
          <a:p>
            <a:pPr>
              <a:spcAft>
                <a:spcPts val="1200"/>
              </a:spcAft>
              <a:tabLst>
                <a:tab pos="8070850" algn="r"/>
                <a:tab pos="11752263" algn="r"/>
              </a:tabLst>
            </a:pPr>
            <a:r>
              <a:rPr lang="en-GB" sz="2400" b="1" kern="100" dirty="0">
                <a:effectLst/>
                <a:latin typeface="Aptos" panose="020B0004020202020204" pitchFamily="34" charset="0"/>
                <a:ea typeface="Aptos" panose="020B0004020202020204" pitchFamily="34" charset="0"/>
                <a:cs typeface="Times New Roman" panose="02020603050405020304" pitchFamily="18" charset="0"/>
              </a:rPr>
              <a:t>Main changes compared to 2025:</a:t>
            </a:r>
          </a:p>
          <a:p>
            <a:pPr marL="342900" indent="-342900">
              <a:spcBef>
                <a:spcPts val="600"/>
              </a:spcBef>
              <a:spcAft>
                <a:spcPts val="600"/>
              </a:spcAft>
              <a:buFont typeface="Wingdings" panose="05000000000000000000" pitchFamily="2" charset="2"/>
              <a:buChar char="Ø"/>
              <a:tabLst>
                <a:tab pos="8070850" algn="r"/>
                <a:tab pos="11752263" algn="r"/>
              </a:tabLst>
            </a:pPr>
            <a:r>
              <a:rPr lang="en-GB" sz="2200" kern="100" dirty="0">
                <a:solidFill>
                  <a:schemeClr val="accent6">
                    <a:lumMod val="75000"/>
                  </a:schemeClr>
                </a:solidFill>
                <a:latin typeface="Aptos" panose="020B0004020202020204" pitchFamily="34" charset="0"/>
                <a:ea typeface="Aptos" panose="020B0004020202020204" pitchFamily="34" charset="0"/>
                <a:cs typeface="Times New Roman" panose="02020603050405020304" pitchFamily="18" charset="0"/>
              </a:rPr>
              <a:t>Former D.4 (neutral particles modelling) activities now under D.1</a:t>
            </a:r>
          </a:p>
          <a:p>
            <a:pPr marL="342900" indent="-342900">
              <a:spcBef>
                <a:spcPts val="600"/>
              </a:spcBef>
              <a:spcAft>
                <a:spcPts val="600"/>
              </a:spcAft>
              <a:buFont typeface="Wingdings" panose="05000000000000000000" pitchFamily="2" charset="2"/>
              <a:buChar char="Ø"/>
              <a:tabLst>
                <a:tab pos="8070850" algn="r"/>
                <a:tab pos="11752263" algn="r"/>
              </a:tabLst>
            </a:pPr>
            <a:r>
              <a:rPr lang="en-GB" sz="2200" kern="100" dirty="0">
                <a:solidFill>
                  <a:schemeClr val="accent6">
                    <a:lumMod val="75000"/>
                  </a:schemeClr>
                </a:solidFill>
                <a:latin typeface="Aptos" panose="020B0004020202020204" pitchFamily="34" charset="0"/>
                <a:ea typeface="Aptos" panose="020B0004020202020204" pitchFamily="34" charset="0"/>
                <a:cs typeface="Times New Roman" panose="02020603050405020304" pitchFamily="18" charset="0"/>
              </a:rPr>
              <a:t>Former D.5 (dedicated to COMPASS-U) activities now under D.1 and D.3</a:t>
            </a:r>
          </a:p>
          <a:p>
            <a:pPr marL="342900" indent="-342900">
              <a:spcBef>
                <a:spcPts val="600"/>
              </a:spcBef>
              <a:spcAft>
                <a:spcPts val="600"/>
              </a:spcAft>
              <a:buFont typeface="Wingdings" panose="05000000000000000000" pitchFamily="2" charset="2"/>
              <a:buChar char="Ø"/>
              <a:tabLst>
                <a:tab pos="8070850" algn="r"/>
                <a:tab pos="11752263" algn="r"/>
              </a:tabLst>
            </a:pPr>
            <a:r>
              <a:rPr lang="en-GB" sz="2200" kern="100" dirty="0">
                <a:solidFill>
                  <a:srgbClr val="C00000"/>
                </a:solidFill>
                <a:latin typeface="Aptos" panose="020B0004020202020204" pitchFamily="34" charset="0"/>
                <a:ea typeface="Aptos" panose="020B0004020202020204" pitchFamily="34" charset="0"/>
                <a:cs typeface="Times New Roman" panose="02020603050405020304" pitchFamily="18" charset="0"/>
              </a:rPr>
              <a:t>No more JT-60SA activity (LPP-ERM/KMS)</a:t>
            </a:r>
          </a:p>
          <a:p>
            <a:pPr marL="342900" indent="-342900">
              <a:spcBef>
                <a:spcPts val="600"/>
              </a:spcBef>
              <a:spcAft>
                <a:spcPts val="600"/>
              </a:spcAft>
              <a:buFont typeface="Wingdings" panose="05000000000000000000" pitchFamily="2" charset="2"/>
              <a:buChar char="Ø"/>
              <a:tabLst>
                <a:tab pos="8070850" algn="r"/>
                <a:tab pos="11752263" algn="r"/>
              </a:tabLst>
            </a:pPr>
            <a:r>
              <a:rPr lang="en-GB" sz="2200" kern="100" dirty="0">
                <a:solidFill>
                  <a:srgbClr val="C00000"/>
                </a:solidFill>
                <a:latin typeface="Aptos" panose="020B0004020202020204" pitchFamily="34" charset="0"/>
                <a:ea typeface="Aptos" panose="020B0004020202020204" pitchFamily="34" charset="0"/>
                <a:cs typeface="Times New Roman" panose="02020603050405020304" pitchFamily="18" charset="0"/>
              </a:rPr>
              <a:t>No more dust activities (CEA, VR)</a:t>
            </a:r>
          </a:p>
          <a:p>
            <a:pPr marL="342900" indent="-342900">
              <a:spcBef>
                <a:spcPts val="600"/>
              </a:spcBef>
              <a:spcAft>
                <a:spcPts val="600"/>
              </a:spcAft>
              <a:buFont typeface="Wingdings" panose="05000000000000000000" pitchFamily="2" charset="2"/>
              <a:buChar char="Ø"/>
              <a:tabLst>
                <a:tab pos="8070850" algn="r"/>
                <a:tab pos="11752263" algn="r"/>
              </a:tabLst>
            </a:pPr>
            <a:r>
              <a:rPr lang="en-GB" sz="2200" kern="100" dirty="0">
                <a:solidFill>
                  <a:srgbClr val="C00000"/>
                </a:solidFill>
                <a:latin typeface="Aptos" panose="020B0004020202020204" pitchFamily="34" charset="0"/>
                <a:ea typeface="Aptos" panose="020B0004020202020204" pitchFamily="34" charset="0"/>
                <a:cs typeface="Times New Roman" panose="02020603050405020304" pitchFamily="18" charset="0"/>
              </a:rPr>
              <a:t>No more melting activity (VR)</a:t>
            </a:r>
          </a:p>
          <a:p>
            <a:pPr marL="342900" indent="-342900">
              <a:spcBef>
                <a:spcPts val="600"/>
              </a:spcBef>
              <a:spcAft>
                <a:spcPts val="600"/>
              </a:spcAft>
              <a:buFont typeface="Wingdings" panose="05000000000000000000" pitchFamily="2" charset="2"/>
              <a:buChar char="Ø"/>
              <a:tabLst>
                <a:tab pos="8070850" algn="r"/>
                <a:tab pos="11752263" algn="r"/>
              </a:tabLst>
            </a:pPr>
            <a:r>
              <a:rPr lang="en-GB" sz="2200" kern="100" dirty="0">
                <a:solidFill>
                  <a:srgbClr val="C00000"/>
                </a:solidFill>
                <a:latin typeface="Aptos" panose="020B0004020202020204" pitchFamily="34" charset="0"/>
                <a:ea typeface="Aptos" panose="020B0004020202020204" pitchFamily="34" charset="0"/>
                <a:cs typeface="Times New Roman" panose="02020603050405020304" pitchFamily="18" charset="0"/>
              </a:rPr>
              <a:t>No more DEMO-DIVGAS activity (KIT)</a:t>
            </a:r>
          </a:p>
          <a:p>
            <a:pPr marL="342900" indent="-342900">
              <a:spcBef>
                <a:spcPts val="600"/>
              </a:spcBef>
              <a:spcAft>
                <a:spcPts val="600"/>
              </a:spcAft>
              <a:buFont typeface="Wingdings" panose="05000000000000000000" pitchFamily="2" charset="2"/>
              <a:buChar char="Ø"/>
              <a:tabLst>
                <a:tab pos="8070850" algn="r"/>
                <a:tab pos="11752263" algn="r"/>
              </a:tabLst>
            </a:pPr>
            <a:r>
              <a:rPr lang="en-GB" sz="2200" kern="100" dirty="0">
                <a:solidFill>
                  <a:srgbClr val="008000"/>
                </a:solidFill>
                <a:latin typeface="Aptos" panose="020B0004020202020204" pitchFamily="34" charset="0"/>
                <a:ea typeface="Aptos" panose="020B0004020202020204" pitchFamily="34" charset="0"/>
                <a:cs typeface="Times New Roman" panose="02020603050405020304" pitchFamily="18" charset="0"/>
              </a:rPr>
              <a:t>New: core-edge coupling (IPPLM)</a:t>
            </a:r>
          </a:p>
          <a:p>
            <a:pPr marL="342900" indent="-342900">
              <a:spcBef>
                <a:spcPts val="600"/>
              </a:spcBef>
              <a:spcAft>
                <a:spcPts val="600"/>
              </a:spcAft>
              <a:buFont typeface="Wingdings" panose="05000000000000000000" pitchFamily="2" charset="2"/>
              <a:buChar char="Ø"/>
              <a:tabLst>
                <a:tab pos="8070850" algn="r"/>
                <a:tab pos="11752263" algn="r"/>
              </a:tabLst>
            </a:pPr>
            <a:r>
              <a:rPr lang="en-GB" sz="2200" kern="100" dirty="0">
                <a:solidFill>
                  <a:srgbClr val="008000"/>
                </a:solidFill>
                <a:latin typeface="Aptos" panose="020B0004020202020204" pitchFamily="34" charset="0"/>
                <a:ea typeface="Aptos" panose="020B0004020202020204" pitchFamily="34" charset="0"/>
                <a:cs typeface="Times New Roman" panose="02020603050405020304" pitchFamily="18" charset="0"/>
              </a:rPr>
              <a:t>New: CRM modelling for linear devices (ENEA, FZJ)</a:t>
            </a:r>
          </a:p>
          <a:p>
            <a:pPr marL="342900" indent="-342900">
              <a:spcBef>
                <a:spcPts val="600"/>
              </a:spcBef>
              <a:spcAft>
                <a:spcPts val="600"/>
              </a:spcAft>
              <a:buFont typeface="Wingdings" panose="05000000000000000000" pitchFamily="2" charset="2"/>
              <a:buChar char="Ø"/>
              <a:tabLst>
                <a:tab pos="8070850" algn="r"/>
                <a:tab pos="11752263" algn="r"/>
              </a:tabLst>
            </a:pPr>
            <a:r>
              <a:rPr lang="en-GB" sz="2200" kern="100" dirty="0">
                <a:solidFill>
                  <a:srgbClr val="008000"/>
                </a:solidFill>
                <a:latin typeface="Aptos" panose="020B0004020202020204" pitchFamily="34" charset="0"/>
                <a:ea typeface="Aptos" panose="020B0004020202020204" pitchFamily="34" charset="0"/>
                <a:cs typeface="Times New Roman" panose="02020603050405020304" pitchFamily="18" charset="0"/>
              </a:rPr>
              <a:t>New contributors: UKAEA (MD), CIEMAT (MD), IPPLM (core-edge)</a:t>
            </a:r>
            <a:endParaRPr lang="en-GB" sz="2000" b="1"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75340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0DD06-2F9D-B657-E1B8-CCBB2BDA221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5F9003B-AB63-E165-45E6-37785CE9ACD7}"/>
              </a:ext>
            </a:extLst>
          </p:cNvPr>
          <p:cNvSpPr>
            <a:spLocks noGrp="1"/>
          </p:cNvSpPr>
          <p:nvPr>
            <p:ph type="title"/>
          </p:nvPr>
        </p:nvSpPr>
        <p:spPr/>
        <p:txBody>
          <a:bodyPr/>
          <a:lstStyle/>
          <a:p>
            <a:r>
              <a:rPr lang="de-DE" dirty="0"/>
              <a:t>2026/2027 SP D Tasks and </a:t>
            </a:r>
            <a:r>
              <a:rPr lang="de-DE" dirty="0" err="1"/>
              <a:t>Deliverables</a:t>
            </a:r>
            <a:r>
              <a:rPr lang="de-DE" dirty="0"/>
              <a:t> </a:t>
            </a:r>
            <a:r>
              <a:rPr lang="de-DE" i="1" dirty="0"/>
              <a:t>– </a:t>
            </a:r>
            <a:r>
              <a:rPr lang="de-DE" i="1" dirty="0" err="1"/>
              <a:t>brief</a:t>
            </a:r>
            <a:r>
              <a:rPr lang="de-DE" i="1" dirty="0"/>
              <a:t> </a:t>
            </a:r>
            <a:r>
              <a:rPr lang="de-DE" i="1" dirty="0" err="1"/>
              <a:t>description</a:t>
            </a:r>
            <a:endParaRPr lang="de-DE" i="1" dirty="0"/>
          </a:p>
        </p:txBody>
      </p:sp>
      <p:sp>
        <p:nvSpPr>
          <p:cNvPr id="4" name="Foliennummernplatzhalter 3">
            <a:extLst>
              <a:ext uri="{FF2B5EF4-FFF2-40B4-BE49-F238E27FC236}">
                <a16:creationId xmlns:a16="http://schemas.microsoft.com/office/drawing/2014/main" id="{02854714-EE39-EA60-A4A8-294EE80A814A}"/>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dirty="0">
              <a:solidFill>
                <a:prstClr val="white"/>
              </a:solidFill>
            </a:endParaRPr>
          </a:p>
        </p:txBody>
      </p:sp>
      <p:sp>
        <p:nvSpPr>
          <p:cNvPr id="3" name="Textfeld 2">
            <a:extLst>
              <a:ext uri="{FF2B5EF4-FFF2-40B4-BE49-F238E27FC236}">
                <a16:creationId xmlns:a16="http://schemas.microsoft.com/office/drawing/2014/main" id="{B1D71D5C-0B59-8A35-F70B-D70615199D7A}"/>
              </a:ext>
            </a:extLst>
          </p:cNvPr>
          <p:cNvSpPr txBox="1"/>
          <p:nvPr/>
        </p:nvSpPr>
        <p:spPr>
          <a:xfrm>
            <a:off x="0" y="1064237"/>
            <a:ext cx="11598442" cy="3400931"/>
          </a:xfrm>
          <a:prstGeom prst="rect">
            <a:avLst/>
          </a:prstGeom>
          <a:noFill/>
        </p:spPr>
        <p:txBody>
          <a:bodyPr wrap="square">
            <a:spAutoFit/>
          </a:bodyPr>
          <a:lstStyle/>
          <a:p>
            <a:pPr>
              <a:spcAft>
                <a:spcPts val="1200"/>
              </a:spcAft>
              <a:tabLst>
                <a:tab pos="11214100" algn="r"/>
              </a:tabLst>
            </a:pPr>
            <a:r>
              <a:rPr lang="en-GB" sz="2200" b="1" kern="100" dirty="0">
                <a:effectLst/>
                <a:latin typeface="Aptos" panose="020B0004020202020204" pitchFamily="34" charset="0"/>
                <a:ea typeface="Aptos" panose="020B0004020202020204" pitchFamily="34" charset="0"/>
                <a:cs typeface="Times New Roman" panose="02020603050405020304" pitchFamily="18" charset="0"/>
              </a:rPr>
              <a:t>SP D.1 Plasma boundary </a:t>
            </a:r>
            <a:r>
              <a:rPr lang="en-GB" sz="2200" b="1" kern="100" dirty="0">
                <a:latin typeface="Aptos" panose="020B0004020202020204" pitchFamily="34" charset="0"/>
                <a:ea typeface="Aptos" panose="020B0004020202020204" pitchFamily="34" charset="0"/>
                <a:cs typeface="Times New Roman" panose="02020603050405020304" pitchFamily="18" charset="0"/>
              </a:rPr>
              <a:t>m</a:t>
            </a:r>
            <a:r>
              <a:rPr lang="en-GB" sz="2200" b="1" kern="100" dirty="0">
                <a:effectLst/>
                <a:latin typeface="Aptos" panose="020B0004020202020204" pitchFamily="34" charset="0"/>
                <a:ea typeface="Aptos" panose="020B0004020202020204" pitchFamily="34" charset="0"/>
                <a:cs typeface="Times New Roman" panose="02020603050405020304" pitchFamily="18" charset="0"/>
              </a:rPr>
              <a:t>odelling: </a:t>
            </a:r>
            <a:r>
              <a:rPr lang="en-GB"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GB" sz="2200" b="1" kern="100" dirty="0">
                <a:effectLst/>
                <a:latin typeface="Aptos" panose="020B0004020202020204" pitchFamily="34" charset="0"/>
                <a:ea typeface="Aptos" panose="020B0004020202020204" pitchFamily="34" charset="0"/>
                <a:cs typeface="Times New Roman" panose="02020603050405020304" pitchFamily="18" charset="0"/>
              </a:rPr>
              <a:t>35 PM</a:t>
            </a:r>
            <a:endParaRPr lang="de-DE" sz="2200" b="1"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900"/>
              </a:spcAft>
              <a:tabLst>
                <a:tab pos="11214100" algn="r"/>
              </a:tabLst>
            </a:pPr>
            <a:r>
              <a:rPr lang="en-GB" sz="2000" b="1" kern="100" spc="-15" dirty="0">
                <a:effectLst/>
                <a:highlight>
                  <a:srgbClr val="008000"/>
                </a:highlight>
                <a:latin typeface="Aptos" panose="020B0004020202020204" pitchFamily="34" charset="0"/>
                <a:ea typeface="Aptos" panose="020B0004020202020204" pitchFamily="34" charset="0"/>
                <a:cs typeface="Times New Roman" panose="02020603050405020304" pitchFamily="18" charset="0"/>
              </a:rPr>
              <a:t>D001/008</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 Plasma background parameters for WEST, </a:t>
            </a:r>
            <a:r>
              <a:rPr lang="en-GB" sz="2000" kern="100" spc="-15" dirty="0">
                <a:latin typeface="Aptos" panose="020B0004020202020204" pitchFamily="34" charset="0"/>
                <a:ea typeface="Aptos" panose="020B0004020202020204" pitchFamily="34" charset="0"/>
                <a:cs typeface="Times New Roman" panose="02020603050405020304" pitchFamily="18" charset="0"/>
              </a:rPr>
              <a:t>possibly COMPASS-U</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 </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(CEA)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3 PM</a:t>
            </a:r>
            <a:endParaRPr lang="de-DE"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900"/>
              </a:spcAft>
              <a:tabLst>
                <a:tab pos="11214100" algn="r"/>
              </a:tabLst>
            </a:pPr>
            <a:r>
              <a:rPr lang="en-GB" sz="2000" b="1" kern="100" spc="-15" dirty="0">
                <a:effectLst/>
                <a:highlight>
                  <a:srgbClr val="008000"/>
                </a:highlight>
                <a:latin typeface="Aptos" panose="020B0004020202020204" pitchFamily="34" charset="0"/>
                <a:ea typeface="Aptos" panose="020B0004020202020204" pitchFamily="34" charset="0"/>
                <a:cs typeface="Times New Roman" panose="02020603050405020304" pitchFamily="18" charset="0"/>
              </a:rPr>
              <a:t>D002</a:t>
            </a:r>
            <a:r>
              <a:rPr lang="en-GB" sz="2000" b="1" kern="100" spc="-15" dirty="0">
                <a:highlight>
                  <a:srgbClr val="008000"/>
                </a:highlight>
                <a:latin typeface="Aptos" panose="020B0004020202020204" pitchFamily="34" charset="0"/>
                <a:ea typeface="Aptos" panose="020B0004020202020204" pitchFamily="34" charset="0"/>
                <a:cs typeface="Times New Roman" panose="02020603050405020304" pitchFamily="18" charset="0"/>
              </a:rPr>
              <a:t>/009</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Plasma background parameters for MAGNUM-PSI and UPP. </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(DIFFER)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2 PM</a:t>
            </a:r>
            <a:endParaRPr lang="de-DE"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900"/>
              </a:spcAft>
              <a:tabLst>
                <a:tab pos="11214100" algn="r"/>
              </a:tabLst>
            </a:pPr>
            <a:r>
              <a:rPr lang="en-GB" sz="2000" b="1" kern="100" spc="-15" dirty="0">
                <a:effectLst/>
                <a:highlight>
                  <a:srgbClr val="008000"/>
                </a:highlight>
                <a:latin typeface="Aptos" panose="020B0004020202020204" pitchFamily="34" charset="0"/>
                <a:ea typeface="Aptos" panose="020B0004020202020204" pitchFamily="34" charset="0"/>
                <a:cs typeface="Times New Roman" panose="02020603050405020304" pitchFamily="18" charset="0"/>
              </a:rPr>
              <a:t>D003/010</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 </a:t>
            </a:r>
            <a:r>
              <a:rPr lang="en-US" sz="2000" dirty="0">
                <a:latin typeface="Aptos" panose="020B0004020202020204" pitchFamily="34" charset="0"/>
              </a:rPr>
              <a:t>Plasma background parameters for </a:t>
            </a:r>
            <a:r>
              <a:rPr lang="en-US" sz="2000" dirty="0" err="1">
                <a:latin typeface="Aptos" panose="020B0004020202020204" pitchFamily="34" charset="0"/>
              </a:rPr>
              <a:t>GyM</a:t>
            </a:r>
            <a:r>
              <a:rPr lang="en-US" sz="2000" dirty="0">
                <a:latin typeface="Aptos" panose="020B0004020202020204" pitchFamily="34" charset="0"/>
              </a:rPr>
              <a:t>, </a:t>
            </a:r>
            <a:r>
              <a:rPr lang="en-US" sz="2000" dirty="0" err="1">
                <a:latin typeface="Aptos" panose="020B0004020202020204" pitchFamily="34" charset="0"/>
              </a:rPr>
              <a:t>BiGyM</a:t>
            </a:r>
            <a:r>
              <a:rPr lang="en-US" sz="2000" dirty="0">
                <a:latin typeface="Aptos" panose="020B0004020202020204" pitchFamily="34" charset="0"/>
              </a:rPr>
              <a:t>, possibly AUG. </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(ENEA)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3 PM </a:t>
            </a:r>
            <a:endParaRPr lang="de-DE"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900"/>
              </a:spcAft>
              <a:tabLst>
                <a:tab pos="11214100" algn="r"/>
              </a:tabLst>
            </a:pPr>
            <a:r>
              <a:rPr lang="en-GB" sz="2000" b="1" kern="100" spc="-15" dirty="0">
                <a:effectLst/>
                <a:highlight>
                  <a:srgbClr val="008000"/>
                </a:highlight>
                <a:latin typeface="Aptos" panose="020B0004020202020204" pitchFamily="34" charset="0"/>
                <a:ea typeface="Aptos" panose="020B0004020202020204" pitchFamily="34" charset="0"/>
                <a:cs typeface="Times New Roman" panose="02020603050405020304" pitchFamily="18" charset="0"/>
              </a:rPr>
              <a:t>D004/011</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 </a:t>
            </a:r>
            <a:r>
              <a:rPr lang="en-US" sz="2000" dirty="0">
                <a:latin typeface="Aptos" panose="020B0004020202020204" pitchFamily="34" charset="0"/>
              </a:rPr>
              <a:t>Plasma background parameters for W7-X and PSI-2. </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(FZJ)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10 PM</a:t>
            </a:r>
            <a:endParaRPr lang="de-DE"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900"/>
              </a:spcAft>
              <a:tabLst>
                <a:tab pos="11214100" algn="r"/>
              </a:tabLst>
            </a:pPr>
            <a:r>
              <a:rPr lang="en-GB" sz="2000" b="1" kern="100" spc="-15" dirty="0">
                <a:effectLst/>
                <a:highlight>
                  <a:srgbClr val="008000"/>
                </a:highlight>
                <a:latin typeface="Aptos" panose="020B0004020202020204" pitchFamily="34" charset="0"/>
                <a:ea typeface="Aptos" panose="020B0004020202020204" pitchFamily="34" charset="0"/>
                <a:cs typeface="Times New Roman" panose="02020603050405020304" pitchFamily="18" charset="0"/>
              </a:rPr>
              <a:t>D005/012</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Plasma background parameters for COMPASS-U, </a:t>
            </a:r>
            <a:r>
              <a:rPr lang="en-US" sz="2000" dirty="0">
                <a:latin typeface="Aptos" panose="020B0004020202020204" pitchFamily="34" charset="0"/>
              </a:rPr>
              <a:t>PIC sheath modelling. </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(IPP.CR)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6 PM</a:t>
            </a:r>
            <a:endParaRPr lang="de-DE"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900"/>
              </a:spcAft>
              <a:tabLst>
                <a:tab pos="11214100" algn="r"/>
              </a:tabLst>
            </a:pPr>
            <a:r>
              <a:rPr lang="en-GB" sz="2000" b="1" kern="100" spc="-15" dirty="0">
                <a:effectLst/>
                <a:highlight>
                  <a:srgbClr val="008000"/>
                </a:highlight>
                <a:latin typeface="Aptos" panose="020B0004020202020204" pitchFamily="34" charset="0"/>
                <a:ea typeface="Aptos" panose="020B0004020202020204" pitchFamily="34" charset="0"/>
                <a:cs typeface="Times New Roman" panose="02020603050405020304" pitchFamily="18" charset="0"/>
              </a:rPr>
              <a:t>D006/013</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 </a:t>
            </a:r>
            <a:r>
              <a:rPr lang="en-US" sz="2000" dirty="0">
                <a:latin typeface="Aptos" panose="020B0004020202020204" pitchFamily="34" charset="0"/>
              </a:rPr>
              <a:t>Plasma background parameters for JET, possibly AUG. </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(VTT-Aalto)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9 PM</a:t>
            </a:r>
          </a:p>
          <a:p>
            <a:pPr>
              <a:spcAft>
                <a:spcPts val="900"/>
              </a:spcAft>
              <a:tabLst>
                <a:tab pos="11214100" algn="r"/>
              </a:tabLst>
            </a:pPr>
            <a:r>
              <a:rPr lang="en-GB" sz="2000" b="1" kern="100" spc="-15" dirty="0">
                <a:highlight>
                  <a:srgbClr val="008000"/>
                </a:highlight>
                <a:latin typeface="Aptos" panose="020B0004020202020204" pitchFamily="34" charset="0"/>
                <a:ea typeface="Aptos" panose="020B0004020202020204" pitchFamily="34" charset="0"/>
                <a:cs typeface="Times New Roman" panose="02020603050405020304" pitchFamily="18" charset="0"/>
              </a:rPr>
              <a:t>D007/014</a:t>
            </a:r>
            <a:r>
              <a:rPr lang="en-GB" sz="2000" b="1" kern="100" spc="-15" dirty="0">
                <a:latin typeface="Aptos" panose="020B0004020202020204" pitchFamily="34" charset="0"/>
                <a:ea typeface="Aptos" panose="020B0004020202020204" pitchFamily="34" charset="0"/>
                <a:cs typeface="Times New Roman" panose="02020603050405020304" pitchFamily="18" charset="0"/>
              </a:rPr>
              <a:t>: </a:t>
            </a:r>
            <a:r>
              <a:rPr lang="en-US" sz="2000" dirty="0">
                <a:latin typeface="Aptos" panose="020B0004020202020204" pitchFamily="34" charset="0"/>
              </a:rPr>
              <a:t>Plasma background parameters for JET, AUG (for core-edge coupling). </a:t>
            </a:r>
            <a:r>
              <a:rPr lang="en-US" sz="2000" b="1" dirty="0">
                <a:latin typeface="Aptos" panose="020B0004020202020204" pitchFamily="34" charset="0"/>
              </a:rPr>
              <a:t>(IPPLM) 	</a:t>
            </a:r>
            <a:r>
              <a:rPr lang="en-US" sz="2000" dirty="0">
                <a:latin typeface="Aptos" panose="020B0004020202020204" pitchFamily="34" charset="0"/>
              </a:rPr>
              <a:t>2 PM</a:t>
            </a:r>
            <a:endParaRPr lang="de-DE"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82332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F91E8-E11E-5A99-B6D0-62C08D2136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8E67603-3157-6B2F-DFBE-26D68CF43233}"/>
              </a:ext>
            </a:extLst>
          </p:cNvPr>
          <p:cNvSpPr>
            <a:spLocks noGrp="1"/>
          </p:cNvSpPr>
          <p:nvPr>
            <p:ph type="title"/>
          </p:nvPr>
        </p:nvSpPr>
        <p:spPr/>
        <p:txBody>
          <a:bodyPr/>
          <a:lstStyle/>
          <a:p>
            <a:r>
              <a:rPr lang="de-DE" dirty="0"/>
              <a:t>2026/2027 SP D Tasks and </a:t>
            </a:r>
            <a:r>
              <a:rPr lang="de-DE" dirty="0" err="1"/>
              <a:t>Deliverables</a:t>
            </a:r>
            <a:r>
              <a:rPr lang="de-DE" i="1" dirty="0"/>
              <a:t> – </a:t>
            </a:r>
            <a:r>
              <a:rPr lang="de-DE" i="1" dirty="0" err="1"/>
              <a:t>brief</a:t>
            </a:r>
            <a:r>
              <a:rPr lang="de-DE" i="1" dirty="0"/>
              <a:t> </a:t>
            </a:r>
            <a:r>
              <a:rPr lang="de-DE" i="1" dirty="0" err="1"/>
              <a:t>description</a:t>
            </a:r>
            <a:endParaRPr lang="de-DE" dirty="0"/>
          </a:p>
        </p:txBody>
      </p:sp>
      <p:sp>
        <p:nvSpPr>
          <p:cNvPr id="4" name="Foliennummernplatzhalter 3">
            <a:extLst>
              <a:ext uri="{FF2B5EF4-FFF2-40B4-BE49-F238E27FC236}">
                <a16:creationId xmlns:a16="http://schemas.microsoft.com/office/drawing/2014/main" id="{C17343DD-D1F7-BCE2-5CDF-9F22BB024027}"/>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dirty="0">
              <a:solidFill>
                <a:prstClr val="white"/>
              </a:solidFill>
            </a:endParaRPr>
          </a:p>
        </p:txBody>
      </p:sp>
      <p:sp>
        <p:nvSpPr>
          <p:cNvPr id="5" name="Textfeld 4">
            <a:extLst>
              <a:ext uri="{FF2B5EF4-FFF2-40B4-BE49-F238E27FC236}">
                <a16:creationId xmlns:a16="http://schemas.microsoft.com/office/drawing/2014/main" id="{B6004FC6-EE8B-F35E-C319-79B295AFEC93}"/>
              </a:ext>
            </a:extLst>
          </p:cNvPr>
          <p:cNvSpPr txBox="1"/>
          <p:nvPr/>
        </p:nvSpPr>
        <p:spPr>
          <a:xfrm>
            <a:off x="0" y="1064237"/>
            <a:ext cx="11916076" cy="4247317"/>
          </a:xfrm>
          <a:prstGeom prst="rect">
            <a:avLst/>
          </a:prstGeom>
          <a:noFill/>
        </p:spPr>
        <p:txBody>
          <a:bodyPr wrap="square">
            <a:spAutoFit/>
          </a:bodyPr>
          <a:lstStyle/>
          <a:p>
            <a:pPr>
              <a:spcAft>
                <a:spcPts val="1200"/>
              </a:spcAft>
              <a:tabLst>
                <a:tab pos="11569700" algn="r"/>
              </a:tabLst>
            </a:pPr>
            <a:r>
              <a:rPr lang="en-GB" sz="2200" b="1" kern="100" dirty="0">
                <a:effectLst/>
                <a:latin typeface="Aptos" panose="020B0004020202020204" pitchFamily="34" charset="0"/>
                <a:ea typeface="Aptos" panose="020B0004020202020204" pitchFamily="34" charset="0"/>
                <a:cs typeface="Times New Roman" panose="02020603050405020304" pitchFamily="18" charset="0"/>
              </a:rPr>
              <a:t>SP D.2 Production of surface and atomic/molecular data: 	24 PM</a:t>
            </a:r>
            <a:endParaRPr lang="de-DE" sz="2200" b="1"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900"/>
              </a:spcAft>
              <a:tabLst>
                <a:tab pos="11569700" algn="r"/>
              </a:tabLst>
            </a:pPr>
            <a:r>
              <a:rPr lang="en-GB" sz="2000" b="1" kern="100" spc="-15" dirty="0">
                <a:effectLst/>
                <a:highlight>
                  <a:srgbClr val="008000"/>
                </a:highlight>
                <a:latin typeface="Aptos" panose="020B0004020202020204" pitchFamily="34" charset="0"/>
                <a:ea typeface="Aptos" panose="020B0004020202020204" pitchFamily="34" charset="0"/>
                <a:cs typeface="Times New Roman" panose="02020603050405020304" pitchFamily="18" charset="0"/>
              </a:rPr>
              <a:t>D001/010</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 Emission characteristics of sputtered/reflected vs. surface morphologies. </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(ÖAW)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 </a:t>
            </a:r>
            <a:r>
              <a:rPr lang="en-GB" sz="2000" kern="100" spc="-15" dirty="0">
                <a:latin typeface="Aptos" panose="020B0004020202020204" pitchFamily="34" charset="0"/>
                <a:ea typeface="Aptos" panose="020B0004020202020204" pitchFamily="34" charset="0"/>
                <a:cs typeface="Times New Roman" panose="02020603050405020304" pitchFamily="18" charset="0"/>
              </a:rPr>
              <a:t>2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PM</a:t>
            </a:r>
            <a:endParaRPr lang="de-DE"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900"/>
              </a:spcAft>
              <a:tabLst>
                <a:tab pos="11569700" algn="r"/>
              </a:tabLst>
            </a:pPr>
            <a:r>
              <a:rPr lang="en-GB" sz="2000" b="1" kern="100" spc="-15" dirty="0">
                <a:effectLst/>
                <a:highlight>
                  <a:srgbClr val="008000"/>
                </a:highlight>
                <a:latin typeface="Aptos" panose="020B0004020202020204" pitchFamily="34" charset="0"/>
                <a:ea typeface="Aptos" panose="020B0004020202020204" pitchFamily="34" charset="0"/>
                <a:cs typeface="Times New Roman" panose="02020603050405020304" pitchFamily="18" charset="0"/>
              </a:rPr>
              <a:t>D002/011</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Erosion/deposition data for W-B-H-O and alloy surfaces. Interaction potentials. </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(VTT) 	</a:t>
            </a:r>
            <a:r>
              <a:rPr lang="en-GB" sz="2000" kern="100" spc="-15" dirty="0">
                <a:latin typeface="Aptos" panose="020B0004020202020204" pitchFamily="34" charset="0"/>
                <a:ea typeface="Aptos" panose="020B0004020202020204" pitchFamily="34" charset="0"/>
                <a:cs typeface="Times New Roman" panose="02020603050405020304" pitchFamily="18" charset="0"/>
              </a:rPr>
              <a:t>5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PM</a:t>
            </a:r>
            <a:endParaRPr lang="de-DE"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900"/>
              </a:spcAft>
              <a:tabLst>
                <a:tab pos="8877300" algn="r"/>
              </a:tabLst>
            </a:pPr>
            <a:r>
              <a:rPr lang="en-GB" sz="2000" b="1" kern="100" spc="-15" dirty="0">
                <a:effectLst/>
                <a:highlight>
                  <a:srgbClr val="008000"/>
                </a:highlight>
                <a:latin typeface="Aptos" panose="020B0004020202020204" pitchFamily="34" charset="0"/>
                <a:ea typeface="Aptos" panose="020B0004020202020204" pitchFamily="34" charset="0"/>
                <a:cs typeface="Times New Roman" panose="02020603050405020304" pitchFamily="18" charset="0"/>
              </a:rPr>
              <a:t>D003/012</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 Chemical erosion yields for tungsten, recycling properties of D molecules</a:t>
            </a:r>
            <a:r>
              <a:rPr lang="en-US" sz="2000" dirty="0">
                <a:latin typeface="Aptos" panose="020B0004020202020204" pitchFamily="34" charset="0"/>
              </a:rPr>
              <a:t>. </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(VTT-Aalto)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3 PM </a:t>
            </a:r>
            <a:endParaRPr lang="de-DE"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900"/>
              </a:spcAft>
              <a:tabLst>
                <a:tab pos="11569700" algn="r"/>
              </a:tabLst>
            </a:pPr>
            <a:r>
              <a:rPr lang="en-GB" sz="2000" b="1" kern="100" spc="-15" dirty="0">
                <a:effectLst/>
                <a:highlight>
                  <a:srgbClr val="008000"/>
                </a:highlight>
                <a:latin typeface="Aptos" panose="020B0004020202020204" pitchFamily="34" charset="0"/>
                <a:ea typeface="Aptos" panose="020B0004020202020204" pitchFamily="34" charset="0"/>
                <a:cs typeface="Times New Roman" panose="02020603050405020304" pitchFamily="18" charset="0"/>
              </a:rPr>
              <a:t>D004/013</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 </a:t>
            </a:r>
            <a:r>
              <a:rPr lang="en-GB" sz="2000" kern="100" spc="-15" dirty="0">
                <a:latin typeface="Aptos" panose="020B0004020202020204" pitchFamily="34" charset="0"/>
                <a:ea typeface="Aptos" panose="020B0004020202020204" pitchFamily="34" charset="0"/>
                <a:cs typeface="Times New Roman" panose="02020603050405020304" pitchFamily="18" charset="0"/>
              </a:rPr>
              <a:t>E</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rosion data for technical W surfaces, dynamics until steady state. </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(MPG)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3 PM</a:t>
            </a:r>
            <a:endParaRPr lang="de-DE"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900"/>
              </a:spcAft>
              <a:tabLst>
                <a:tab pos="11569700" algn="r"/>
              </a:tabLst>
            </a:pPr>
            <a:r>
              <a:rPr lang="en-GB" sz="2000" b="1" kern="100" spc="-15" dirty="0">
                <a:effectLst/>
                <a:highlight>
                  <a:srgbClr val="008000"/>
                </a:highlight>
                <a:latin typeface="Aptos" panose="020B0004020202020204" pitchFamily="34" charset="0"/>
                <a:ea typeface="Aptos" panose="020B0004020202020204" pitchFamily="34" charset="0"/>
                <a:cs typeface="Times New Roman" panose="02020603050405020304" pitchFamily="18" charset="0"/>
              </a:rPr>
              <a:t>D005/014</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Erosion/deposition data for B surfaces of various morphology</a:t>
            </a:r>
            <a:r>
              <a:rPr lang="en-US" sz="2000" dirty="0">
                <a:latin typeface="Aptos" panose="020B0004020202020204" pitchFamily="34" charset="0"/>
              </a:rPr>
              <a:t>. </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(ENEA) 	</a:t>
            </a:r>
            <a:r>
              <a:rPr lang="en-GB" sz="2000" kern="100" spc="-15" dirty="0">
                <a:latin typeface="Aptos" panose="020B0004020202020204" pitchFamily="34" charset="0"/>
                <a:ea typeface="Aptos" panose="020B0004020202020204" pitchFamily="34" charset="0"/>
                <a:cs typeface="Times New Roman" panose="02020603050405020304" pitchFamily="18" charset="0"/>
              </a:rPr>
              <a:t>2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PM</a:t>
            </a:r>
            <a:endParaRPr lang="de-DE"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900"/>
              </a:spcAft>
              <a:tabLst>
                <a:tab pos="11569700" algn="r"/>
              </a:tabLst>
            </a:pPr>
            <a:r>
              <a:rPr lang="en-GB" sz="2000" b="1" kern="100" spc="-15" dirty="0">
                <a:effectLst/>
                <a:highlight>
                  <a:srgbClr val="008000"/>
                </a:highlight>
                <a:latin typeface="Aptos" panose="020B0004020202020204" pitchFamily="34" charset="0"/>
                <a:ea typeface="Aptos" panose="020B0004020202020204" pitchFamily="34" charset="0"/>
                <a:cs typeface="Times New Roman" panose="02020603050405020304" pitchFamily="18" charset="0"/>
              </a:rPr>
              <a:t>D006/015</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Erosion data on degraded B and W surfaces</a:t>
            </a:r>
            <a:r>
              <a:rPr lang="en-US" sz="2000" dirty="0">
                <a:latin typeface="Aptos" panose="020B0004020202020204" pitchFamily="34" charset="0"/>
              </a:rPr>
              <a:t>. </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(CIEMAT) 	</a:t>
            </a:r>
            <a:r>
              <a:rPr lang="en-GB" sz="2000" kern="100" spc="-15" dirty="0">
                <a:latin typeface="Aptos" panose="020B0004020202020204" pitchFamily="34" charset="0"/>
                <a:ea typeface="Aptos" panose="020B0004020202020204" pitchFamily="34" charset="0"/>
                <a:cs typeface="Times New Roman" panose="02020603050405020304" pitchFamily="18" charset="0"/>
              </a:rPr>
              <a:t>2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PM</a:t>
            </a:r>
          </a:p>
          <a:p>
            <a:pPr>
              <a:spcAft>
                <a:spcPts val="900"/>
              </a:spcAft>
              <a:tabLst>
                <a:tab pos="11569700" algn="r"/>
              </a:tabLst>
            </a:pPr>
            <a:r>
              <a:rPr lang="en-GB" sz="2000" b="1" kern="100" spc="-15" dirty="0">
                <a:highlight>
                  <a:srgbClr val="008000"/>
                </a:highlight>
                <a:latin typeface="Aptos" panose="020B0004020202020204" pitchFamily="34" charset="0"/>
                <a:ea typeface="Aptos" panose="020B0004020202020204" pitchFamily="34" charset="0"/>
                <a:cs typeface="Times New Roman" panose="02020603050405020304" pitchFamily="18" charset="0"/>
              </a:rPr>
              <a:t>D007/016</a:t>
            </a:r>
            <a:r>
              <a:rPr lang="en-GB" sz="2000" b="1" kern="100" spc="-15" dirty="0">
                <a:latin typeface="Aptos" panose="020B0004020202020204" pitchFamily="34" charset="0"/>
                <a:ea typeface="Aptos" panose="020B0004020202020204" pitchFamily="34" charset="0"/>
                <a:cs typeface="Times New Roman" panose="02020603050405020304" pitchFamily="18" charset="0"/>
              </a:rPr>
              <a:t>: </a:t>
            </a:r>
            <a:r>
              <a:rPr lang="en-US" sz="2000" dirty="0">
                <a:latin typeface="Aptos" panose="020B0004020202020204" pitchFamily="34" charset="0"/>
              </a:rPr>
              <a:t>Interatomic potentials for W-B-H-O surfaces, related sputtering data. </a:t>
            </a:r>
            <a:r>
              <a:rPr lang="en-US" sz="2000" b="1" dirty="0">
                <a:latin typeface="Aptos" panose="020B0004020202020204" pitchFamily="34" charset="0"/>
              </a:rPr>
              <a:t>(UKAEA)	</a:t>
            </a:r>
            <a:r>
              <a:rPr lang="en-US" sz="2000" dirty="0">
                <a:latin typeface="Aptos" panose="020B0004020202020204" pitchFamily="34" charset="0"/>
              </a:rPr>
              <a:t> 3 PM</a:t>
            </a:r>
          </a:p>
          <a:p>
            <a:pPr>
              <a:spcAft>
                <a:spcPts val="900"/>
              </a:spcAft>
              <a:tabLst>
                <a:tab pos="11569700" algn="r"/>
              </a:tabLst>
            </a:pPr>
            <a:r>
              <a:rPr lang="en-GB" sz="2000" b="1" kern="100" spc="-15" dirty="0">
                <a:highlight>
                  <a:srgbClr val="008000"/>
                </a:highlight>
                <a:latin typeface="Aptos" panose="020B0004020202020204" pitchFamily="34" charset="0"/>
                <a:ea typeface="Aptos" panose="020B0004020202020204" pitchFamily="34" charset="0"/>
                <a:cs typeface="Times New Roman" panose="02020603050405020304" pitchFamily="18" charset="0"/>
              </a:rPr>
              <a:t>D008/017</a:t>
            </a:r>
            <a:r>
              <a:rPr lang="en-GB" sz="2000" b="1" kern="100" spc="-15" dirty="0">
                <a:latin typeface="Aptos" panose="020B0004020202020204" pitchFamily="34" charset="0"/>
                <a:ea typeface="Aptos" panose="020B0004020202020204" pitchFamily="34" charset="0"/>
                <a:cs typeface="Times New Roman" panose="02020603050405020304" pitchFamily="18" charset="0"/>
              </a:rPr>
              <a:t>: </a:t>
            </a:r>
            <a:r>
              <a:rPr lang="en-US" sz="2000" dirty="0">
                <a:latin typeface="Aptos" panose="020B0004020202020204" pitchFamily="34" charset="0"/>
              </a:rPr>
              <a:t>Collisional Radiative Model (CRM) for </a:t>
            </a:r>
            <a:r>
              <a:rPr lang="en-US" sz="2000" dirty="0" err="1">
                <a:latin typeface="Aptos" panose="020B0004020202020204" pitchFamily="34" charset="0"/>
              </a:rPr>
              <a:t>GyM</a:t>
            </a:r>
            <a:r>
              <a:rPr lang="en-US" sz="2000" dirty="0">
                <a:latin typeface="Aptos" panose="020B0004020202020204" pitchFamily="34" charset="0"/>
              </a:rPr>
              <a:t>, plasma composition. </a:t>
            </a:r>
            <a:r>
              <a:rPr lang="en-GB" sz="2000" b="1" kern="100" spc="-15" dirty="0">
                <a:latin typeface="Aptos" panose="020B0004020202020204" pitchFamily="34" charset="0"/>
                <a:ea typeface="Aptos" panose="020B0004020202020204" pitchFamily="34" charset="0"/>
                <a:cs typeface="Times New Roman" panose="02020603050405020304" pitchFamily="18" charset="0"/>
              </a:rPr>
              <a:t>(ENEA)	 </a:t>
            </a:r>
            <a:r>
              <a:rPr lang="en-GB" sz="2000" kern="100" spc="-15" dirty="0">
                <a:latin typeface="Aptos" panose="020B0004020202020204" pitchFamily="34" charset="0"/>
                <a:ea typeface="Aptos" panose="020B0004020202020204" pitchFamily="34" charset="0"/>
                <a:cs typeface="Times New Roman" panose="02020603050405020304" pitchFamily="18" charset="0"/>
              </a:rPr>
              <a:t>2 PM</a:t>
            </a:r>
          </a:p>
          <a:p>
            <a:pPr>
              <a:spcAft>
                <a:spcPts val="900"/>
              </a:spcAft>
              <a:tabLst>
                <a:tab pos="11569700" algn="r"/>
              </a:tabLst>
            </a:pPr>
            <a:r>
              <a:rPr lang="en-GB" sz="2000" b="1" kern="100" spc="-15" dirty="0">
                <a:highlight>
                  <a:srgbClr val="008000"/>
                </a:highlight>
                <a:latin typeface="Aptos" panose="020B0004020202020204" pitchFamily="34" charset="0"/>
                <a:ea typeface="Aptos" panose="020B0004020202020204" pitchFamily="34" charset="0"/>
                <a:cs typeface="Times New Roman" panose="02020603050405020304" pitchFamily="18" charset="0"/>
              </a:rPr>
              <a:t>D009/018</a:t>
            </a:r>
            <a:r>
              <a:rPr lang="en-GB" sz="2000" b="1" kern="100" spc="-15" dirty="0">
                <a:latin typeface="Aptos" panose="020B0004020202020204" pitchFamily="34" charset="0"/>
                <a:ea typeface="Aptos" panose="020B0004020202020204" pitchFamily="34" charset="0"/>
                <a:cs typeface="Times New Roman" panose="02020603050405020304" pitchFamily="18" charset="0"/>
              </a:rPr>
              <a:t>: </a:t>
            </a:r>
            <a:r>
              <a:rPr lang="en-US" sz="2000" dirty="0">
                <a:latin typeface="Aptos" panose="020B0004020202020204" pitchFamily="34" charset="0"/>
              </a:rPr>
              <a:t>Collisional Radiative Model (CRM) for PSI-2, plasma composition. </a:t>
            </a:r>
            <a:r>
              <a:rPr lang="en-GB" sz="2000" b="1" kern="100" spc="-15" dirty="0">
                <a:latin typeface="Aptos" panose="020B0004020202020204" pitchFamily="34" charset="0"/>
                <a:ea typeface="Aptos" panose="020B0004020202020204" pitchFamily="34" charset="0"/>
                <a:cs typeface="Times New Roman" panose="02020603050405020304" pitchFamily="18" charset="0"/>
              </a:rPr>
              <a:t>(FZJ) 	</a:t>
            </a:r>
            <a:r>
              <a:rPr lang="en-GB" sz="2000" kern="100" spc="-15" dirty="0">
                <a:latin typeface="Aptos" panose="020B0004020202020204" pitchFamily="34" charset="0"/>
                <a:ea typeface="Aptos" panose="020B0004020202020204" pitchFamily="34" charset="0"/>
                <a:cs typeface="Times New Roman" panose="02020603050405020304" pitchFamily="18" charset="0"/>
              </a:rPr>
              <a:t>2 PM</a:t>
            </a:r>
            <a:endParaRPr lang="de-DE"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9734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94875-AFC4-21E6-9899-049970CA3E8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320D442-BDEA-C805-058C-6B48076DCE48}"/>
              </a:ext>
            </a:extLst>
          </p:cNvPr>
          <p:cNvSpPr>
            <a:spLocks noGrp="1"/>
          </p:cNvSpPr>
          <p:nvPr>
            <p:ph type="title"/>
          </p:nvPr>
        </p:nvSpPr>
        <p:spPr/>
        <p:txBody>
          <a:bodyPr/>
          <a:lstStyle/>
          <a:p>
            <a:r>
              <a:rPr lang="de-DE" dirty="0"/>
              <a:t>2026/2027 SP D Tasks and </a:t>
            </a:r>
            <a:r>
              <a:rPr lang="de-DE" dirty="0" err="1"/>
              <a:t>Deliverables</a:t>
            </a:r>
            <a:r>
              <a:rPr lang="de-DE" i="1" dirty="0"/>
              <a:t> – </a:t>
            </a:r>
            <a:r>
              <a:rPr lang="de-DE" i="1" dirty="0" err="1"/>
              <a:t>brief</a:t>
            </a:r>
            <a:r>
              <a:rPr lang="de-DE" i="1" dirty="0"/>
              <a:t> </a:t>
            </a:r>
            <a:r>
              <a:rPr lang="de-DE" i="1" dirty="0" err="1"/>
              <a:t>description</a:t>
            </a:r>
            <a:endParaRPr lang="de-DE" dirty="0"/>
          </a:p>
        </p:txBody>
      </p:sp>
      <p:sp>
        <p:nvSpPr>
          <p:cNvPr id="4" name="Foliennummernplatzhalter 3">
            <a:extLst>
              <a:ext uri="{FF2B5EF4-FFF2-40B4-BE49-F238E27FC236}">
                <a16:creationId xmlns:a16="http://schemas.microsoft.com/office/drawing/2014/main" id="{6F5F0400-3AF1-7A5E-36C5-D2E31D2CDAEC}"/>
              </a:ext>
            </a:extLst>
          </p:cNvPr>
          <p:cNvSpPr>
            <a:spLocks noGrp="1"/>
          </p:cNvSpPr>
          <p:nvPr>
            <p:ph type="sldNum" sz="quarter" idx="12"/>
          </p:nvPr>
        </p:nvSpPr>
        <p:spPr/>
        <p:txBody>
          <a:bodyPr/>
          <a:lstStyle/>
          <a:p>
            <a:fld id="{6A6D9FA1-99C7-4910-8E32-B85D378B0060}" type="slidenum">
              <a:rPr lang="en-GB" smtClean="0">
                <a:solidFill>
                  <a:prstClr val="white"/>
                </a:solidFill>
              </a:rPr>
              <a:pPr/>
              <a:t>19</a:t>
            </a:fld>
            <a:endParaRPr lang="en-GB" dirty="0">
              <a:solidFill>
                <a:prstClr val="white"/>
              </a:solidFill>
            </a:endParaRPr>
          </a:p>
        </p:txBody>
      </p:sp>
      <p:sp>
        <p:nvSpPr>
          <p:cNvPr id="3" name="Textfeld 2">
            <a:extLst>
              <a:ext uri="{FF2B5EF4-FFF2-40B4-BE49-F238E27FC236}">
                <a16:creationId xmlns:a16="http://schemas.microsoft.com/office/drawing/2014/main" id="{207F01B3-4FCB-0FCD-CFA2-A366840730FE}"/>
              </a:ext>
            </a:extLst>
          </p:cNvPr>
          <p:cNvSpPr txBox="1"/>
          <p:nvPr/>
        </p:nvSpPr>
        <p:spPr>
          <a:xfrm>
            <a:off x="-1" y="1079320"/>
            <a:ext cx="12192001" cy="4470455"/>
          </a:xfrm>
          <a:prstGeom prst="rect">
            <a:avLst/>
          </a:prstGeom>
          <a:noFill/>
        </p:spPr>
        <p:txBody>
          <a:bodyPr wrap="square">
            <a:spAutoFit/>
          </a:bodyPr>
          <a:lstStyle/>
          <a:p>
            <a:pPr>
              <a:spcAft>
                <a:spcPts val="1200"/>
              </a:spcAft>
              <a:tabLst>
                <a:tab pos="8070850" algn="r"/>
                <a:tab pos="11752263" algn="r"/>
              </a:tabLst>
            </a:pPr>
            <a:r>
              <a:rPr lang="en-GB" sz="2200" b="1" kern="100" dirty="0">
                <a:effectLst/>
                <a:latin typeface="Aptos" panose="020B0004020202020204" pitchFamily="34" charset="0"/>
                <a:ea typeface="Aptos" panose="020B0004020202020204" pitchFamily="34" charset="0"/>
                <a:cs typeface="Times New Roman" panose="02020603050405020304" pitchFamily="18" charset="0"/>
              </a:rPr>
              <a:t>SP D.3 Impurity migration modelling:		32 PM</a:t>
            </a:r>
            <a:endParaRPr lang="de-DE" sz="2200" b="1" kern="100" dirty="0">
              <a:effectLst/>
              <a:latin typeface="Aptos" panose="020B0004020202020204" pitchFamily="34" charset="0"/>
              <a:ea typeface="Aptos" panose="020B0004020202020204" pitchFamily="34" charset="0"/>
              <a:cs typeface="Times New Roman" panose="02020603050405020304" pitchFamily="18" charset="0"/>
            </a:endParaRPr>
          </a:p>
          <a:p>
            <a:pPr>
              <a:tabLst>
                <a:tab pos="8877300" algn="r"/>
              </a:tabLst>
            </a:pPr>
            <a:r>
              <a:rPr lang="en-GB" sz="2000" b="1" kern="100" spc="-15" dirty="0">
                <a:effectLst/>
                <a:highlight>
                  <a:srgbClr val="008000"/>
                </a:highlight>
                <a:latin typeface="Aptos" panose="020B0004020202020204" pitchFamily="34" charset="0"/>
                <a:ea typeface="Aptos" panose="020B0004020202020204" pitchFamily="34" charset="0"/>
                <a:cs typeface="Times New Roman" panose="02020603050405020304" pitchFamily="18" charset="0"/>
              </a:rPr>
              <a:t>D001/009</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 Impurity migration in WEST (ERO2.0) – RF source, turbulences, boron dropper, </a:t>
            </a:r>
          </a:p>
          <a:p>
            <a:pPr>
              <a:spcAft>
                <a:spcPts val="900"/>
              </a:spcAft>
              <a:tabLst>
                <a:tab pos="11752263" algn="r"/>
              </a:tabLst>
            </a:pP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post-mortem, W spectroscopy. </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(CEA)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3 PM</a:t>
            </a:r>
            <a:endParaRPr lang="de-DE"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900"/>
              </a:spcAft>
              <a:tabLst>
                <a:tab pos="11752263" algn="r"/>
              </a:tabLst>
            </a:pPr>
            <a:r>
              <a:rPr lang="en-GB" sz="2000" b="1" kern="100" spc="-15" dirty="0">
                <a:effectLst/>
                <a:highlight>
                  <a:srgbClr val="008000"/>
                </a:highlight>
                <a:latin typeface="Aptos" panose="020B0004020202020204" pitchFamily="34" charset="0"/>
                <a:ea typeface="Aptos" panose="020B0004020202020204" pitchFamily="34" charset="0"/>
                <a:cs typeface="Times New Roman" panose="02020603050405020304" pitchFamily="18" charset="0"/>
              </a:rPr>
              <a:t>D002/010</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Erosion and deposition in </a:t>
            </a:r>
            <a:r>
              <a:rPr lang="en-GB" sz="2000" kern="100" spc="-15" dirty="0" err="1">
                <a:effectLst/>
                <a:latin typeface="Aptos" panose="020B0004020202020204" pitchFamily="34" charset="0"/>
                <a:ea typeface="Aptos" panose="020B0004020202020204" pitchFamily="34" charset="0"/>
                <a:cs typeface="Times New Roman" panose="02020603050405020304" pitchFamily="18" charset="0"/>
              </a:rPr>
              <a:t>GyM</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 and </a:t>
            </a:r>
            <a:r>
              <a:rPr lang="en-GB" sz="2000" kern="100" spc="-15" dirty="0" err="1">
                <a:effectLst/>
                <a:latin typeface="Aptos" panose="020B0004020202020204" pitchFamily="34" charset="0"/>
                <a:ea typeface="Aptos" panose="020B0004020202020204" pitchFamily="34" charset="0"/>
                <a:cs typeface="Times New Roman" panose="02020603050405020304" pitchFamily="18" charset="0"/>
              </a:rPr>
              <a:t>BiGyM</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 (vs. experimental data). </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(ENEA)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4 PM</a:t>
            </a:r>
            <a:endParaRPr lang="de-DE" sz="20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2000" b="1" kern="100" spc="-15" dirty="0">
                <a:effectLst/>
                <a:highlight>
                  <a:srgbClr val="008000"/>
                </a:highlight>
                <a:latin typeface="Aptos" panose="020B0004020202020204" pitchFamily="34" charset="0"/>
                <a:ea typeface="Aptos" panose="020B0004020202020204" pitchFamily="34" charset="0"/>
                <a:cs typeface="Times New Roman" panose="02020603050405020304" pitchFamily="18" charset="0"/>
              </a:rPr>
              <a:t>D003/011</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 ERO/ERO2.0: Prompt W deposition in AUG, local transport studies with MPM in W7-X, </a:t>
            </a:r>
          </a:p>
          <a:p>
            <a:pPr>
              <a:spcAft>
                <a:spcPts val="900"/>
              </a:spcAft>
              <a:tabLst>
                <a:tab pos="2155825" algn="l"/>
                <a:tab pos="11752263" algn="r"/>
              </a:tabLst>
            </a:pP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global erosion and deposition maps in JET, ITER and AUG. </a:t>
            </a:r>
            <a:r>
              <a:rPr lang="en-US" sz="2000" dirty="0">
                <a:latin typeface="Aptos" panose="020B0004020202020204" pitchFamily="34" charset="0"/>
              </a:rPr>
              <a:t> </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(FZJ)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12 PM </a:t>
            </a:r>
            <a:endParaRPr lang="de-DE"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900"/>
              </a:spcAft>
              <a:tabLst>
                <a:tab pos="9596438" algn="l"/>
                <a:tab pos="11752263" algn="r"/>
              </a:tabLst>
            </a:pPr>
            <a:r>
              <a:rPr lang="en-GB" sz="2000" b="1" kern="100" spc="-15" dirty="0">
                <a:effectLst/>
                <a:highlight>
                  <a:srgbClr val="008000"/>
                </a:highlight>
                <a:latin typeface="Aptos" panose="020B0004020202020204" pitchFamily="34" charset="0"/>
                <a:ea typeface="Aptos" panose="020B0004020202020204" pitchFamily="34" charset="0"/>
                <a:cs typeface="Times New Roman" panose="02020603050405020304" pitchFamily="18" charset="0"/>
              </a:rPr>
              <a:t>D004/012</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 </a:t>
            </a:r>
            <a:r>
              <a:rPr lang="en-GB" sz="2000" kern="100" spc="-15" dirty="0" err="1">
                <a:effectLst/>
                <a:latin typeface="Aptos" panose="020B0004020202020204" pitchFamily="34" charset="0"/>
                <a:ea typeface="Aptos" panose="020B0004020202020204" pitchFamily="34" charset="0"/>
                <a:cs typeface="Times New Roman" panose="02020603050405020304" pitchFamily="18" charset="0"/>
              </a:rPr>
              <a:t>WallDYN</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 Global erosion and deposition maps (W, B) in ITER, study of SOL transport</a:t>
            </a:r>
            <a:r>
              <a:rPr lang="en-US" sz="2000" dirty="0">
                <a:latin typeface="Aptos" panose="020B0004020202020204" pitchFamily="34" charset="0"/>
              </a:rPr>
              <a:t>. </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(MPG)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2 PM</a:t>
            </a:r>
            <a:endParaRPr lang="de-DE"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900"/>
              </a:spcAft>
              <a:tabLst>
                <a:tab pos="11752263" algn="r"/>
              </a:tabLst>
            </a:pPr>
            <a:r>
              <a:rPr lang="en-GB" sz="2000" b="1" kern="100" spc="-15" dirty="0">
                <a:effectLst/>
                <a:highlight>
                  <a:srgbClr val="008000"/>
                </a:highlight>
                <a:latin typeface="Aptos" panose="020B0004020202020204" pitchFamily="34" charset="0"/>
                <a:ea typeface="Aptos" panose="020B0004020202020204" pitchFamily="34" charset="0"/>
                <a:cs typeface="Times New Roman" panose="02020603050405020304" pitchFamily="18" charset="0"/>
              </a:rPr>
              <a:t>D005/013</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ERO2.0: Erosion/deposition of Pt, W and Mo markers in AUG. </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(VTT)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3 PM</a:t>
            </a:r>
            <a:endParaRPr lang="de-DE"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900"/>
              </a:spcAft>
              <a:tabLst>
                <a:tab pos="11752263" algn="r"/>
              </a:tabLst>
            </a:pPr>
            <a:r>
              <a:rPr lang="en-GB" sz="2000" b="1" kern="100" spc="-15" dirty="0">
                <a:effectLst/>
                <a:highlight>
                  <a:srgbClr val="008000"/>
                </a:highlight>
                <a:latin typeface="Aptos" panose="020B0004020202020204" pitchFamily="34" charset="0"/>
                <a:ea typeface="Aptos" panose="020B0004020202020204" pitchFamily="34" charset="0"/>
                <a:cs typeface="Times New Roman" panose="02020603050405020304" pitchFamily="18" charset="0"/>
              </a:rPr>
              <a:t>D006/014</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 </a:t>
            </a:r>
            <a:r>
              <a:rPr lang="en-US" sz="2000" dirty="0">
                <a:latin typeface="Aptos" panose="020B0004020202020204" pitchFamily="34" charset="0"/>
              </a:rPr>
              <a:t>ERO2.0: Maps of Ni/W erosion/deposition in JET. </a:t>
            </a:r>
            <a:r>
              <a:rPr lang="en-GB" sz="2000" b="1" kern="100" spc="-15" dirty="0">
                <a:effectLst/>
                <a:latin typeface="Aptos" panose="020B0004020202020204" pitchFamily="34" charset="0"/>
                <a:ea typeface="Aptos" panose="020B0004020202020204" pitchFamily="34" charset="0"/>
                <a:cs typeface="Times New Roman" panose="02020603050405020304" pitchFamily="18" charset="0"/>
              </a:rPr>
              <a:t>(VTT-Aalto) 	</a:t>
            </a:r>
            <a:r>
              <a:rPr lang="en-GB" sz="2000" kern="100" spc="-15" dirty="0">
                <a:latin typeface="Aptos" panose="020B0004020202020204" pitchFamily="34" charset="0"/>
                <a:ea typeface="Aptos" panose="020B0004020202020204" pitchFamily="34" charset="0"/>
                <a:cs typeface="Times New Roman" panose="02020603050405020304" pitchFamily="18" charset="0"/>
              </a:rPr>
              <a:t>2 </a:t>
            </a:r>
            <a:r>
              <a:rPr lang="en-GB" sz="2000" kern="100" spc="-15" dirty="0">
                <a:effectLst/>
                <a:latin typeface="Aptos" panose="020B0004020202020204" pitchFamily="34" charset="0"/>
                <a:ea typeface="Aptos" panose="020B0004020202020204" pitchFamily="34" charset="0"/>
                <a:cs typeface="Times New Roman" panose="02020603050405020304" pitchFamily="18" charset="0"/>
              </a:rPr>
              <a:t>PM</a:t>
            </a:r>
          </a:p>
          <a:p>
            <a:pPr>
              <a:spcAft>
                <a:spcPts val="900"/>
              </a:spcAft>
              <a:tabLst>
                <a:tab pos="11752263" algn="r"/>
              </a:tabLst>
            </a:pPr>
            <a:r>
              <a:rPr lang="en-GB" sz="2000" b="1" kern="100" spc="-15" dirty="0">
                <a:highlight>
                  <a:srgbClr val="008000"/>
                </a:highlight>
                <a:latin typeface="Aptos" panose="020B0004020202020204" pitchFamily="34" charset="0"/>
                <a:ea typeface="Aptos" panose="020B0004020202020204" pitchFamily="34" charset="0"/>
                <a:cs typeface="Times New Roman" panose="02020603050405020304" pitchFamily="18" charset="0"/>
              </a:rPr>
              <a:t>D007/015</a:t>
            </a:r>
            <a:r>
              <a:rPr lang="en-GB" sz="2000" b="1" kern="100" spc="-15" dirty="0">
                <a:latin typeface="Aptos" panose="020B0004020202020204" pitchFamily="34" charset="0"/>
                <a:ea typeface="Aptos" panose="020B0004020202020204" pitchFamily="34" charset="0"/>
                <a:cs typeface="Times New Roman" panose="02020603050405020304" pitchFamily="18" charset="0"/>
              </a:rPr>
              <a:t>: </a:t>
            </a:r>
            <a:r>
              <a:rPr lang="en-US" sz="2000" dirty="0">
                <a:latin typeface="Aptos" panose="020B0004020202020204" pitchFamily="34" charset="0"/>
              </a:rPr>
              <a:t>ERO2.0: Erosion and deposition of W in COMPASS-U. </a:t>
            </a:r>
            <a:r>
              <a:rPr lang="en-US" sz="2000" b="1" dirty="0">
                <a:latin typeface="Aptos" panose="020B0004020202020204" pitchFamily="34" charset="0"/>
              </a:rPr>
              <a:t>(IPP.CR) 	</a:t>
            </a:r>
            <a:r>
              <a:rPr lang="en-US" sz="2000" dirty="0">
                <a:latin typeface="Aptos" panose="020B0004020202020204" pitchFamily="34" charset="0"/>
              </a:rPr>
              <a:t>2 PM</a:t>
            </a:r>
          </a:p>
          <a:p>
            <a:pPr>
              <a:spcAft>
                <a:spcPts val="900"/>
              </a:spcAft>
              <a:tabLst>
                <a:tab pos="11752263" algn="r"/>
              </a:tabLst>
            </a:pPr>
            <a:r>
              <a:rPr lang="en-GB" sz="2000" b="1" kern="100" spc="-15" dirty="0">
                <a:highlight>
                  <a:srgbClr val="008000"/>
                </a:highlight>
                <a:latin typeface="Aptos" panose="020B0004020202020204" pitchFamily="34" charset="0"/>
                <a:ea typeface="Aptos" panose="020B0004020202020204" pitchFamily="34" charset="0"/>
                <a:cs typeface="Times New Roman" panose="02020603050405020304" pitchFamily="18" charset="0"/>
              </a:rPr>
              <a:t>D008/016</a:t>
            </a:r>
            <a:r>
              <a:rPr lang="en-GB" sz="2000" b="1" kern="100" spc="-15" dirty="0">
                <a:latin typeface="Aptos" panose="020B0004020202020204" pitchFamily="34" charset="0"/>
                <a:ea typeface="Aptos" panose="020B0004020202020204" pitchFamily="34" charset="0"/>
                <a:cs typeface="Times New Roman" panose="02020603050405020304" pitchFamily="18" charset="0"/>
              </a:rPr>
              <a:t>:</a:t>
            </a:r>
            <a:r>
              <a:rPr lang="de-DE" sz="2000" b="1" kern="100" spc="-15" dirty="0">
                <a:latin typeface="Aptos" panose="020B0004020202020204" pitchFamily="34" charset="0"/>
                <a:ea typeface="Aptos" panose="020B0004020202020204" pitchFamily="34" charset="0"/>
                <a:cs typeface="Times New Roman" panose="02020603050405020304" pitchFamily="18" charset="0"/>
              </a:rPr>
              <a:t> </a:t>
            </a:r>
            <a:r>
              <a:rPr lang="de-DE" sz="2000" kern="100" spc="-15" dirty="0">
                <a:latin typeface="Aptos" panose="020B0004020202020204" pitchFamily="34" charset="0"/>
                <a:ea typeface="Aptos" panose="020B0004020202020204" pitchFamily="34" charset="0"/>
                <a:cs typeface="Times New Roman" panose="02020603050405020304" pitchFamily="18" charset="0"/>
              </a:rPr>
              <a:t>Edge-core </a:t>
            </a:r>
            <a:r>
              <a:rPr lang="de-DE" sz="2000" kern="100" spc="-15" dirty="0" err="1">
                <a:latin typeface="Aptos" panose="020B0004020202020204" pitchFamily="34" charset="0"/>
                <a:ea typeface="Aptos" panose="020B0004020202020204" pitchFamily="34" charset="0"/>
                <a:cs typeface="Times New Roman" panose="02020603050405020304" pitchFamily="18" charset="0"/>
              </a:rPr>
              <a:t>transport</a:t>
            </a:r>
            <a:r>
              <a:rPr lang="de-DE" sz="2000" kern="100" spc="-15" dirty="0">
                <a:latin typeface="Aptos" panose="020B0004020202020204" pitchFamily="34" charset="0"/>
                <a:ea typeface="Aptos" panose="020B0004020202020204" pitchFamily="34" charset="0"/>
                <a:cs typeface="Times New Roman" panose="02020603050405020304" pitchFamily="18" charset="0"/>
              </a:rPr>
              <a:t> </a:t>
            </a:r>
            <a:r>
              <a:rPr lang="de-DE" sz="2000" kern="100" spc="-15" dirty="0" err="1">
                <a:latin typeface="Aptos" panose="020B0004020202020204" pitchFamily="34" charset="0"/>
                <a:ea typeface="Aptos" panose="020B0004020202020204" pitchFamily="34" charset="0"/>
                <a:cs typeface="Times New Roman" panose="02020603050405020304" pitchFamily="18" charset="0"/>
              </a:rPr>
              <a:t>of</a:t>
            </a:r>
            <a:r>
              <a:rPr lang="de-DE" sz="2000" kern="100" spc="-15" dirty="0">
                <a:latin typeface="Aptos" panose="020B0004020202020204" pitchFamily="34" charset="0"/>
                <a:ea typeface="Aptos" panose="020B0004020202020204" pitchFamily="34" charset="0"/>
                <a:cs typeface="Times New Roman" panose="02020603050405020304" pitchFamily="18" charset="0"/>
              </a:rPr>
              <a:t> W in AUG, JET. </a:t>
            </a:r>
            <a:r>
              <a:rPr lang="en-US" sz="2000" b="1" dirty="0">
                <a:latin typeface="Aptos" panose="020B0004020202020204" pitchFamily="34" charset="0"/>
              </a:rPr>
              <a:t>(IPPLM) 	</a:t>
            </a:r>
            <a:r>
              <a:rPr lang="en-US" sz="2000" dirty="0">
                <a:latin typeface="Aptos" panose="020B0004020202020204" pitchFamily="34" charset="0"/>
              </a:rPr>
              <a:t>4 PM</a:t>
            </a:r>
            <a:endParaRPr lang="en-GB" sz="2000" kern="100" spc="-15"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17119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80673B-070C-637A-B2A8-B9B523918103}"/>
              </a:ext>
            </a:extLst>
          </p:cNvPr>
          <p:cNvSpPr>
            <a:spLocks noGrp="1"/>
          </p:cNvSpPr>
          <p:nvPr>
            <p:ph type="title"/>
          </p:nvPr>
        </p:nvSpPr>
        <p:spPr>
          <a:xfrm>
            <a:off x="2021306" y="2820202"/>
            <a:ext cx="8142973" cy="608798"/>
          </a:xfrm>
        </p:spPr>
        <p:txBody>
          <a:bodyPr/>
          <a:lstStyle/>
          <a:p>
            <a:pPr algn="ctr"/>
            <a:r>
              <a:rPr lang="de-DE" dirty="0"/>
              <a:t>2025 Final Summary of SP D (PSI and SOL </a:t>
            </a:r>
            <a:r>
              <a:rPr lang="de-DE" dirty="0" err="1"/>
              <a:t>modelling</a:t>
            </a:r>
            <a:r>
              <a:rPr lang="de-DE" dirty="0"/>
              <a:t>)</a:t>
            </a:r>
          </a:p>
        </p:txBody>
      </p:sp>
      <p:sp>
        <p:nvSpPr>
          <p:cNvPr id="5" name="Foliennummernplatzhalter 4">
            <a:extLst>
              <a:ext uri="{FF2B5EF4-FFF2-40B4-BE49-F238E27FC236}">
                <a16:creationId xmlns:a16="http://schemas.microsoft.com/office/drawing/2014/main" id="{6A2D118A-F6E7-1954-FE80-7511CE17FC31}"/>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Tree>
    <p:extLst>
      <p:ext uri="{BB962C8B-B14F-4D97-AF65-F5344CB8AC3E}">
        <p14:creationId xmlns:p14="http://schemas.microsoft.com/office/powerpoint/2010/main" val="548182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AD8102F-E09E-60CC-B018-8117FD1B15E3}"/>
              </a:ext>
            </a:extLst>
          </p:cNvPr>
          <p:cNvSpPr>
            <a:spLocks noGrp="1"/>
          </p:cNvSpPr>
          <p:nvPr>
            <p:ph type="sldNum" sz="quarter" idx="12"/>
          </p:nvPr>
        </p:nvSpPr>
        <p:spPr/>
        <p:txBody>
          <a:bodyPr/>
          <a:lstStyle/>
          <a:p>
            <a:fld id="{6A6D9FA1-99C7-4910-8E32-B85D378B0060}" type="slidenum">
              <a:rPr lang="en-GB" smtClean="0">
                <a:solidFill>
                  <a:prstClr val="white"/>
                </a:solidFill>
              </a:rPr>
              <a:pPr/>
              <a:t>20</a:t>
            </a:fld>
            <a:endParaRPr lang="en-GB" dirty="0">
              <a:solidFill>
                <a:prstClr val="white"/>
              </a:solidFill>
            </a:endParaRPr>
          </a:p>
        </p:txBody>
      </p:sp>
      <p:sp>
        <p:nvSpPr>
          <p:cNvPr id="5" name="Textfeld 4">
            <a:extLst>
              <a:ext uri="{FF2B5EF4-FFF2-40B4-BE49-F238E27FC236}">
                <a16:creationId xmlns:a16="http://schemas.microsoft.com/office/drawing/2014/main" id="{32A5342E-F462-EBC4-6655-8F7AE1A8630C}"/>
              </a:ext>
            </a:extLst>
          </p:cNvPr>
          <p:cNvSpPr txBox="1"/>
          <p:nvPr/>
        </p:nvSpPr>
        <p:spPr>
          <a:xfrm>
            <a:off x="2714325" y="2973155"/>
            <a:ext cx="6774581" cy="892552"/>
          </a:xfrm>
          <a:prstGeom prst="rect">
            <a:avLst/>
          </a:prstGeom>
          <a:noFill/>
        </p:spPr>
        <p:txBody>
          <a:bodyPr wrap="square">
            <a:spAutoFit/>
          </a:bodyPr>
          <a:lstStyle/>
          <a:p>
            <a:pPr algn="ctr"/>
            <a:r>
              <a:rPr lang="de-DE" sz="2800" b="1" dirty="0">
                <a:solidFill>
                  <a:srgbClr val="1F497D"/>
                </a:solidFill>
              </a:rPr>
              <a:t>2026 SP D Tasks </a:t>
            </a:r>
            <a:r>
              <a:rPr lang="de-DE" sz="2800" b="1" i="1" dirty="0">
                <a:solidFill>
                  <a:srgbClr val="1F497D"/>
                </a:solidFill>
              </a:rPr>
              <a:t>– </a:t>
            </a:r>
            <a:r>
              <a:rPr lang="de-DE" sz="2800" b="1" i="1" dirty="0" err="1">
                <a:solidFill>
                  <a:srgbClr val="1F497D"/>
                </a:solidFill>
              </a:rPr>
              <a:t>more</a:t>
            </a:r>
            <a:r>
              <a:rPr lang="de-DE" sz="2800" b="1" i="1" dirty="0">
                <a:solidFill>
                  <a:srgbClr val="1F497D"/>
                </a:solidFill>
              </a:rPr>
              <a:t> </a:t>
            </a:r>
            <a:r>
              <a:rPr lang="de-DE" sz="2800" b="1" i="1" dirty="0" err="1">
                <a:solidFill>
                  <a:srgbClr val="1F497D"/>
                </a:solidFill>
              </a:rPr>
              <a:t>detailed</a:t>
            </a:r>
            <a:r>
              <a:rPr lang="de-DE" sz="2800" b="1" i="1" dirty="0">
                <a:solidFill>
                  <a:srgbClr val="1F497D"/>
                </a:solidFill>
              </a:rPr>
              <a:t> </a:t>
            </a:r>
            <a:r>
              <a:rPr lang="de-DE" sz="2800" b="1" i="1" dirty="0" err="1">
                <a:solidFill>
                  <a:srgbClr val="1F497D"/>
                </a:solidFill>
              </a:rPr>
              <a:t>description</a:t>
            </a:r>
            <a:endParaRPr lang="de-DE" sz="2800" b="1" i="1" dirty="0">
              <a:solidFill>
                <a:srgbClr val="1F497D"/>
              </a:solidFill>
            </a:endParaRPr>
          </a:p>
          <a:p>
            <a:pPr algn="ctr"/>
            <a:r>
              <a:rPr lang="de-DE" sz="2400" b="1" i="1" dirty="0">
                <a:solidFill>
                  <a:srgbClr val="1F497D"/>
                </a:solidFill>
              </a:rPr>
              <a:t>(</a:t>
            </a:r>
            <a:r>
              <a:rPr lang="de-DE" sz="2400" b="1" i="1" dirty="0" err="1">
                <a:solidFill>
                  <a:srgbClr val="1F497D"/>
                </a:solidFill>
              </a:rPr>
              <a:t>from</a:t>
            </a:r>
            <a:r>
              <a:rPr lang="de-DE" sz="2400" b="1" i="1" dirty="0">
                <a:solidFill>
                  <a:srgbClr val="1F497D"/>
                </a:solidFill>
              </a:rPr>
              <a:t> </a:t>
            </a:r>
            <a:r>
              <a:rPr lang="de-DE" sz="2400" b="1" i="1" dirty="0" err="1">
                <a:solidFill>
                  <a:srgbClr val="1F497D"/>
                </a:solidFill>
              </a:rPr>
              <a:t>current</a:t>
            </a:r>
            <a:r>
              <a:rPr lang="de-DE" sz="2400" b="1" i="1" dirty="0">
                <a:solidFill>
                  <a:srgbClr val="1F497D"/>
                </a:solidFill>
              </a:rPr>
              <a:t> </a:t>
            </a:r>
            <a:r>
              <a:rPr lang="de-DE" sz="2400" b="1" i="1" dirty="0" err="1">
                <a:solidFill>
                  <a:srgbClr val="1F497D"/>
                </a:solidFill>
              </a:rPr>
              <a:t>version</a:t>
            </a:r>
            <a:r>
              <a:rPr lang="de-DE" sz="2400" b="1" i="1" dirty="0">
                <a:solidFill>
                  <a:srgbClr val="1F497D"/>
                </a:solidFill>
              </a:rPr>
              <a:t> </a:t>
            </a:r>
            <a:r>
              <a:rPr lang="de-DE" sz="2400" b="1" i="1" dirty="0" err="1">
                <a:solidFill>
                  <a:srgbClr val="1F497D"/>
                </a:solidFill>
              </a:rPr>
              <a:t>of</a:t>
            </a:r>
            <a:r>
              <a:rPr lang="de-DE" sz="2400" b="1" i="1" dirty="0">
                <a:solidFill>
                  <a:srgbClr val="1F497D"/>
                </a:solidFill>
              </a:rPr>
              <a:t> </a:t>
            </a:r>
            <a:r>
              <a:rPr lang="de-DE" sz="2400" b="1" i="1" dirty="0" err="1">
                <a:solidFill>
                  <a:srgbClr val="1F497D"/>
                </a:solidFill>
              </a:rPr>
              <a:t>Activity</a:t>
            </a:r>
            <a:r>
              <a:rPr lang="de-DE" sz="2400" b="1" i="1" dirty="0">
                <a:solidFill>
                  <a:srgbClr val="1F497D"/>
                </a:solidFill>
              </a:rPr>
              <a:t> Sheet)</a:t>
            </a:r>
            <a:endParaRPr lang="en-GB" sz="2400" b="1" dirty="0">
              <a:solidFill>
                <a:srgbClr val="1F497D"/>
              </a:solidFill>
            </a:endParaRPr>
          </a:p>
        </p:txBody>
      </p:sp>
    </p:spTree>
    <p:extLst>
      <p:ext uri="{BB962C8B-B14F-4D97-AF65-F5344CB8AC3E}">
        <p14:creationId xmlns:p14="http://schemas.microsoft.com/office/powerpoint/2010/main" val="3370424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5E224-5999-DF22-A7A5-31E19880AB3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04E278-5729-289F-8303-77B7EE516AFE}"/>
              </a:ext>
            </a:extLst>
          </p:cNvPr>
          <p:cNvSpPr>
            <a:spLocks noGrp="1"/>
          </p:cNvSpPr>
          <p:nvPr>
            <p:ph type="title"/>
          </p:nvPr>
        </p:nvSpPr>
        <p:spPr/>
        <p:txBody>
          <a:bodyPr/>
          <a:lstStyle/>
          <a:p>
            <a:r>
              <a:rPr lang="de-DE" dirty="0"/>
              <a:t>Task </a:t>
            </a:r>
            <a:r>
              <a:rPr lang="de-DE" dirty="0" err="1"/>
              <a:t>descriptions</a:t>
            </a:r>
            <a:r>
              <a:rPr lang="de-DE" dirty="0"/>
              <a:t> SP D.1 in 2026 </a:t>
            </a:r>
          </a:p>
        </p:txBody>
      </p:sp>
      <p:sp>
        <p:nvSpPr>
          <p:cNvPr id="4" name="Foliennummernplatzhalter 3">
            <a:extLst>
              <a:ext uri="{FF2B5EF4-FFF2-40B4-BE49-F238E27FC236}">
                <a16:creationId xmlns:a16="http://schemas.microsoft.com/office/drawing/2014/main" id="{43B368AC-0B53-668D-C68E-DEF39A4D01C8}"/>
              </a:ext>
            </a:extLst>
          </p:cNvPr>
          <p:cNvSpPr>
            <a:spLocks noGrp="1"/>
          </p:cNvSpPr>
          <p:nvPr>
            <p:ph type="sldNum" sz="quarter" idx="12"/>
          </p:nvPr>
        </p:nvSpPr>
        <p:spPr/>
        <p:txBody>
          <a:bodyPr/>
          <a:lstStyle/>
          <a:p>
            <a:fld id="{6A6D9FA1-99C7-4910-8E32-B85D378B0060}" type="slidenum">
              <a:rPr lang="en-GB" smtClean="0">
                <a:solidFill>
                  <a:prstClr val="white"/>
                </a:solidFill>
              </a:rPr>
              <a:pPr/>
              <a:t>21</a:t>
            </a:fld>
            <a:endParaRPr lang="en-GB" dirty="0">
              <a:solidFill>
                <a:prstClr val="white"/>
              </a:solidFill>
            </a:endParaRPr>
          </a:p>
        </p:txBody>
      </p:sp>
      <p:sp>
        <p:nvSpPr>
          <p:cNvPr id="5" name="Textfeld 4">
            <a:extLst>
              <a:ext uri="{FF2B5EF4-FFF2-40B4-BE49-F238E27FC236}">
                <a16:creationId xmlns:a16="http://schemas.microsoft.com/office/drawing/2014/main" id="{99F758C9-E7A8-D716-AEDD-509962391BE1}"/>
              </a:ext>
            </a:extLst>
          </p:cNvPr>
          <p:cNvSpPr txBox="1"/>
          <p:nvPr/>
        </p:nvSpPr>
        <p:spPr>
          <a:xfrm>
            <a:off x="0" y="809567"/>
            <a:ext cx="12192000" cy="5507918"/>
          </a:xfrm>
          <a:prstGeom prst="rect">
            <a:avLst/>
          </a:prstGeom>
          <a:noFill/>
        </p:spPr>
        <p:txBody>
          <a:bodyPr wrap="square">
            <a:spAutoFit/>
          </a:bodyPr>
          <a:lstStyle/>
          <a:p>
            <a:pPr marL="342900" lvl="0" indent="-342900">
              <a:lnSpc>
                <a:spcPct val="115000"/>
              </a:lnSpc>
              <a:spcAft>
                <a:spcPts val="1200"/>
              </a:spcAft>
              <a:buFont typeface="Wingdings" panose="05000000000000000000" pitchFamily="2" charset="2"/>
              <a:buChar char=""/>
              <a:tabLst>
                <a:tab pos="-914400" algn="l"/>
              </a:tabLst>
            </a:pPr>
            <a:r>
              <a:rPr lang="en-US" sz="1800"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Generating of plasma backgrounds with SOLEDGE3X for attached and detached conditions in WEST, XPR, including turbulence effects. Output to be used for migration modelling under SP D.3. </a:t>
            </a:r>
            <a:r>
              <a:rPr lang="en-US" sz="1800" i="1"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Guido Ciraolo (CEA)</a:t>
            </a:r>
            <a:endParaRPr lang="de-DE" sz="1800" i="1" dirty="0">
              <a:solidFill>
                <a:srgbClr val="0000FF"/>
              </a:solidFill>
              <a:effectLst/>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spcAft>
                <a:spcPts val="1200"/>
              </a:spcAft>
              <a:buFont typeface="Wingdings" panose="05000000000000000000" pitchFamily="2" charset="2"/>
              <a:buChar char=""/>
              <a:tabLst>
                <a:tab pos="-914400" algn="l"/>
              </a:tabLst>
            </a:pPr>
            <a:r>
              <a:rPr lang="en-US" sz="1800"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Production of plasma background parameters with SOLPS-ITER for UPP. </a:t>
            </a:r>
            <a:r>
              <a:rPr lang="en-US" sz="1800" i="1"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Hugo de Blank (DIFFER) </a:t>
            </a:r>
            <a:endParaRPr lang="de-DE" sz="1800" i="1" dirty="0">
              <a:solidFill>
                <a:srgbClr val="FF00FF"/>
              </a:solidFill>
              <a:effectLst/>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spcAft>
                <a:spcPts val="1200"/>
              </a:spcAft>
              <a:buFont typeface="Wingdings" panose="05000000000000000000" pitchFamily="2" charset="2"/>
              <a:buChar char=""/>
              <a:tabLst>
                <a:tab pos="-914400" algn="l"/>
              </a:tabLst>
            </a:pPr>
            <a:r>
              <a:rPr lang="en-US" sz="1800"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SOLPS-ITER simulations to produce plasma backgrounds for the linear device </a:t>
            </a:r>
            <a:r>
              <a:rPr lang="en-US" sz="1800" dirty="0" err="1">
                <a:solidFill>
                  <a:srgbClr val="0000FF"/>
                </a:solidFill>
                <a:effectLst/>
                <a:latin typeface="Calibri" panose="020F0502020204030204" pitchFamily="34" charset="0"/>
                <a:ea typeface="SimSun" panose="02010600030101010101" pitchFamily="2" charset="-122"/>
                <a:cs typeface="Calibri" panose="020F0502020204030204" pitchFamily="34" charset="0"/>
              </a:rPr>
              <a:t>GyM</a:t>
            </a:r>
            <a:r>
              <a:rPr lang="en-US" sz="1800"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a:t>
            </a:r>
            <a:r>
              <a:rPr lang="en-US" sz="1800" dirty="0" err="1">
                <a:solidFill>
                  <a:srgbClr val="0000FF"/>
                </a:solidFill>
                <a:effectLst/>
                <a:latin typeface="Calibri" panose="020F0502020204030204" pitchFamily="34" charset="0"/>
                <a:ea typeface="SimSun" panose="02010600030101010101" pitchFamily="2" charset="-122"/>
                <a:cs typeface="Calibri" panose="020F0502020204030204" pitchFamily="34" charset="0"/>
              </a:rPr>
              <a:t>BiGyM</a:t>
            </a:r>
            <a:r>
              <a:rPr lang="en-US" sz="1800"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 and possibly other linear devices, to be used as input for migration modelling under SP D.3. </a:t>
            </a:r>
            <a:r>
              <a:rPr lang="en-US" sz="1800" i="1"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Matteo </a:t>
            </a:r>
            <a:r>
              <a:rPr lang="en-US" sz="1800" i="1" dirty="0" err="1">
                <a:solidFill>
                  <a:srgbClr val="0000FF"/>
                </a:solidFill>
                <a:effectLst/>
                <a:latin typeface="Calibri" panose="020F0502020204030204" pitchFamily="34" charset="0"/>
                <a:ea typeface="SimSun" panose="02010600030101010101" pitchFamily="2" charset="-122"/>
                <a:cs typeface="Calibri" panose="020F0502020204030204" pitchFamily="34" charset="0"/>
              </a:rPr>
              <a:t>Passoni</a:t>
            </a:r>
            <a:r>
              <a:rPr lang="en-US" sz="1800" i="1"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 (ENEA)</a:t>
            </a:r>
            <a:endParaRPr lang="de-DE" sz="1800" i="1" dirty="0">
              <a:solidFill>
                <a:srgbClr val="0000FF"/>
              </a:solidFill>
              <a:effectLst/>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spcBef>
                <a:spcPts val="240"/>
              </a:spcBef>
              <a:spcAft>
                <a:spcPts val="1200"/>
              </a:spcAft>
              <a:buFont typeface="Wingdings" panose="05000000000000000000" pitchFamily="2" charset="2"/>
              <a:buChar char=""/>
              <a:tabLst>
                <a:tab pos="-914400" algn="l"/>
              </a:tabLst>
            </a:pPr>
            <a:r>
              <a:rPr lang="en-US" sz="1800"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Generating of plasma backgrounds with SOLPS-ITER for the linear device PSI-2 and EMC3-EIRENE for W7-X. Focus on needs for impurity migration modelling. </a:t>
            </a:r>
            <a:r>
              <a:rPr lang="en-US" sz="1800" i="1"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Dirk </a:t>
            </a:r>
            <a:r>
              <a:rPr lang="en-US" i="1" dirty="0">
                <a:solidFill>
                  <a:srgbClr val="FF00FF"/>
                </a:solidFill>
                <a:latin typeface="Calibri" panose="020F0502020204030204" pitchFamily="34" charset="0"/>
                <a:ea typeface="SimSun" panose="02010600030101010101" pitchFamily="2" charset="-122"/>
                <a:cs typeface="Calibri" panose="020F0502020204030204" pitchFamily="34" charset="0"/>
              </a:rPr>
              <a:t>R</a:t>
            </a:r>
            <a:r>
              <a:rPr lang="en-US" sz="1800" i="1"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eiser (FZJ)</a:t>
            </a:r>
            <a:endParaRPr lang="de-DE" sz="1800" i="1" dirty="0">
              <a:solidFill>
                <a:srgbClr val="FF00FF"/>
              </a:solidFill>
              <a:effectLst/>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spcBef>
                <a:spcPts val="240"/>
              </a:spcBef>
              <a:spcAft>
                <a:spcPts val="1200"/>
              </a:spcAft>
              <a:buFont typeface="Wingdings" panose="05000000000000000000" pitchFamily="2" charset="2"/>
              <a:buChar char=""/>
              <a:tabLst>
                <a:tab pos="-914400" algn="l"/>
                <a:tab pos="457200" algn="l"/>
                <a:tab pos="1029970" algn="l"/>
                <a:tab pos="1371600" algn="l"/>
              </a:tabLst>
            </a:pPr>
            <a:r>
              <a:rPr lang="en-US" sz="1800" spc="-15"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SOLPS-ITER simulations for COMPASS-U with Ne and </a:t>
            </a:r>
            <a:r>
              <a:rPr lang="en-US" sz="1800" spc="-15" dirty="0" err="1">
                <a:solidFill>
                  <a:srgbClr val="0000FF"/>
                </a:solidFill>
                <a:effectLst/>
                <a:latin typeface="Calibri" panose="020F0502020204030204" pitchFamily="34" charset="0"/>
                <a:ea typeface="SimSun" panose="02010600030101010101" pitchFamily="2" charset="-122"/>
                <a:cs typeface="Calibri" panose="020F0502020204030204" pitchFamily="34" charset="0"/>
              </a:rPr>
              <a:t>Ar</a:t>
            </a:r>
            <a:r>
              <a:rPr lang="en-US" sz="1800" spc="-15"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 seeding to be used as input for migration modelling. PIC simulations to improve description of collisional sheath and provide potential structure within and around tile gaps for divertor plasmas. PIC output to be used as input for migration modelling. </a:t>
            </a:r>
            <a:r>
              <a:rPr lang="en-US" sz="1800" i="1" spc="-15"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David </a:t>
            </a:r>
            <a:r>
              <a:rPr lang="en-US" sz="1800" i="1" spc="-15" dirty="0" err="1">
                <a:solidFill>
                  <a:srgbClr val="0000FF"/>
                </a:solidFill>
                <a:effectLst/>
                <a:latin typeface="Calibri" panose="020F0502020204030204" pitchFamily="34" charset="0"/>
                <a:ea typeface="SimSun" panose="02010600030101010101" pitchFamily="2" charset="-122"/>
                <a:cs typeface="Calibri" panose="020F0502020204030204" pitchFamily="34" charset="0"/>
              </a:rPr>
              <a:t>Tskhakaya</a:t>
            </a:r>
            <a:r>
              <a:rPr lang="en-US" sz="1800" i="1" spc="-15"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 (IPP.CR)</a:t>
            </a:r>
            <a:endParaRPr lang="de-DE" sz="1800" i="1" dirty="0">
              <a:solidFill>
                <a:srgbClr val="0000FF"/>
              </a:solidFill>
              <a:effectLst/>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spcAft>
                <a:spcPts val="1200"/>
              </a:spcAft>
              <a:buFont typeface="Wingdings" panose="05000000000000000000" pitchFamily="2" charset="2"/>
              <a:buChar char=""/>
              <a:tabLst>
                <a:tab pos="-914400" algn="l"/>
              </a:tabLst>
            </a:pPr>
            <a:r>
              <a:rPr lang="en-US" sz="1800"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SOLPS-ITER simulations of background plasmas for JET to be used for Ni/W migration modelling under SP D.3. Effect of ELMs, flows, improved CX distributions. EIRENE simulations of gas balance in JET. </a:t>
            </a:r>
            <a:r>
              <a:rPr lang="en-US" sz="1100" b="1" dirty="0">
                <a:solidFill>
                  <a:srgbClr val="FF00FF"/>
                </a:solidFill>
                <a:effectLst/>
                <a:latin typeface="Calibri" panose="020F0502020204030204" pitchFamily="34" charset="0"/>
                <a:ea typeface="SimSun" panose="02010600030101010101" pitchFamily="2" charset="-122"/>
                <a:cs typeface="Arial" panose="020B0604020202020204" pitchFamily="34" charset="0"/>
              </a:rPr>
              <a:t> </a:t>
            </a:r>
            <a:r>
              <a:rPr lang="en-US" i="1" dirty="0">
                <a:solidFill>
                  <a:srgbClr val="FF00FF"/>
                </a:solidFill>
                <a:effectLst/>
                <a:latin typeface="Calibri" panose="020F0502020204030204" pitchFamily="34" charset="0"/>
                <a:ea typeface="SimSun" panose="02010600030101010101" pitchFamily="2" charset="-122"/>
                <a:cs typeface="Arial" panose="020B0604020202020204" pitchFamily="34" charset="0"/>
              </a:rPr>
              <a:t>Mathias </a:t>
            </a:r>
            <a:r>
              <a:rPr lang="en-US" i="1" dirty="0" err="1">
                <a:solidFill>
                  <a:srgbClr val="FF00FF"/>
                </a:solidFill>
                <a:effectLst/>
                <a:latin typeface="Calibri" panose="020F0502020204030204" pitchFamily="34" charset="0"/>
                <a:ea typeface="SimSun" panose="02010600030101010101" pitchFamily="2" charset="-122"/>
                <a:cs typeface="Arial" panose="020B0604020202020204" pitchFamily="34" charset="0"/>
              </a:rPr>
              <a:t>Groth</a:t>
            </a:r>
            <a:r>
              <a:rPr lang="en-US" i="1" dirty="0">
                <a:solidFill>
                  <a:srgbClr val="FF00FF"/>
                </a:solidFill>
                <a:effectLst/>
                <a:latin typeface="Calibri" panose="020F0502020204030204" pitchFamily="34" charset="0"/>
                <a:ea typeface="SimSun" panose="02010600030101010101" pitchFamily="2" charset="-122"/>
                <a:cs typeface="Arial" panose="020B0604020202020204" pitchFamily="34" charset="0"/>
              </a:rPr>
              <a:t> </a:t>
            </a:r>
            <a:r>
              <a:rPr lang="en-US" i="1"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(VTT-Aalto</a:t>
            </a:r>
            <a:r>
              <a:rPr lang="en-US" sz="1800" i="1"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a:t>
            </a:r>
            <a:endParaRPr lang="de-DE" sz="1800" i="1" dirty="0">
              <a:solidFill>
                <a:srgbClr val="FF00FF"/>
              </a:solidFill>
              <a:effectLst/>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spcAft>
                <a:spcPts val="1200"/>
              </a:spcAft>
              <a:buFont typeface="Wingdings" panose="05000000000000000000" pitchFamily="2" charset="2"/>
              <a:buChar char=""/>
              <a:tabLst>
                <a:tab pos="-914400" algn="l"/>
              </a:tabLst>
            </a:pPr>
            <a:r>
              <a:rPr lang="en-US" sz="1800" spc="-15"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Plasma background modelling (SOLPS-ITER, SOLEDGE, TECXY for comparison) for AUG L-mode, JET L-mode and H-mode plasmas. Results to be used for core-edge coupling task under SP D.3. </a:t>
            </a:r>
            <a:r>
              <a:rPr lang="de-DE" i="1" dirty="0" err="1">
                <a:solidFill>
                  <a:srgbClr val="0000FF"/>
                </a:solidFill>
              </a:rPr>
              <a:t>Kzysztof</a:t>
            </a:r>
            <a:r>
              <a:rPr lang="de-DE" i="1" dirty="0">
                <a:solidFill>
                  <a:srgbClr val="0000FF"/>
                </a:solidFill>
              </a:rPr>
              <a:t> </a:t>
            </a:r>
            <a:r>
              <a:rPr lang="de-DE" i="1" dirty="0" err="1">
                <a:solidFill>
                  <a:srgbClr val="0000FF"/>
                </a:solidFill>
              </a:rPr>
              <a:t>Galazka</a:t>
            </a:r>
            <a:r>
              <a:rPr lang="de-DE" i="1" dirty="0">
                <a:solidFill>
                  <a:srgbClr val="0000FF"/>
                </a:solidFill>
              </a:rPr>
              <a:t> </a:t>
            </a:r>
            <a:r>
              <a:rPr lang="en-US" sz="1800" i="1" spc="-15" dirty="0">
                <a:solidFill>
                  <a:srgbClr val="0000FF"/>
                </a:solidFill>
                <a:effectLst/>
                <a:ea typeface="SimSun" panose="02010600030101010101" pitchFamily="2" charset="-122"/>
                <a:cs typeface="Calibri" panose="020F0502020204030204" pitchFamily="34" charset="0"/>
              </a:rPr>
              <a:t>(IPPLM)</a:t>
            </a:r>
            <a:endParaRPr lang="de-DE" sz="1800" i="1" dirty="0">
              <a:solidFill>
                <a:srgbClr val="0000FF"/>
              </a:solidFill>
              <a:effectLst/>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483642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57FFE-DEFD-4548-6CEA-6FCDBE5589C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13638A-3117-D541-5CF6-7D8CC9A553D4}"/>
              </a:ext>
            </a:extLst>
          </p:cNvPr>
          <p:cNvSpPr>
            <a:spLocks noGrp="1"/>
          </p:cNvSpPr>
          <p:nvPr>
            <p:ph type="title"/>
          </p:nvPr>
        </p:nvSpPr>
        <p:spPr/>
        <p:txBody>
          <a:bodyPr/>
          <a:lstStyle/>
          <a:p>
            <a:r>
              <a:rPr lang="de-DE" dirty="0"/>
              <a:t>Task </a:t>
            </a:r>
            <a:r>
              <a:rPr lang="de-DE" dirty="0" err="1"/>
              <a:t>descriptions</a:t>
            </a:r>
            <a:r>
              <a:rPr lang="de-DE" dirty="0"/>
              <a:t> SP D.2 in 2026 (1) </a:t>
            </a:r>
          </a:p>
        </p:txBody>
      </p:sp>
      <p:sp>
        <p:nvSpPr>
          <p:cNvPr id="4" name="Foliennummernplatzhalter 3">
            <a:extLst>
              <a:ext uri="{FF2B5EF4-FFF2-40B4-BE49-F238E27FC236}">
                <a16:creationId xmlns:a16="http://schemas.microsoft.com/office/drawing/2014/main" id="{00F1483B-15E3-60A4-B735-A83CCDB3418B}"/>
              </a:ext>
            </a:extLst>
          </p:cNvPr>
          <p:cNvSpPr>
            <a:spLocks noGrp="1"/>
          </p:cNvSpPr>
          <p:nvPr>
            <p:ph type="sldNum" sz="quarter" idx="12"/>
          </p:nvPr>
        </p:nvSpPr>
        <p:spPr/>
        <p:txBody>
          <a:bodyPr/>
          <a:lstStyle/>
          <a:p>
            <a:fld id="{6A6D9FA1-99C7-4910-8E32-B85D378B0060}" type="slidenum">
              <a:rPr lang="en-GB" smtClean="0">
                <a:solidFill>
                  <a:prstClr val="white"/>
                </a:solidFill>
              </a:rPr>
              <a:pPr/>
              <a:t>22</a:t>
            </a:fld>
            <a:endParaRPr lang="en-GB" dirty="0">
              <a:solidFill>
                <a:prstClr val="white"/>
              </a:solidFill>
            </a:endParaRPr>
          </a:p>
        </p:txBody>
      </p:sp>
      <p:sp>
        <p:nvSpPr>
          <p:cNvPr id="6" name="Textfeld 5">
            <a:extLst>
              <a:ext uri="{FF2B5EF4-FFF2-40B4-BE49-F238E27FC236}">
                <a16:creationId xmlns:a16="http://schemas.microsoft.com/office/drawing/2014/main" id="{63B3E857-99D6-AC92-591B-50C6657838CA}"/>
              </a:ext>
            </a:extLst>
          </p:cNvPr>
          <p:cNvSpPr txBox="1"/>
          <p:nvPr/>
        </p:nvSpPr>
        <p:spPr>
          <a:xfrm>
            <a:off x="0" y="979359"/>
            <a:ext cx="12192000" cy="5138073"/>
          </a:xfrm>
          <a:prstGeom prst="rect">
            <a:avLst/>
          </a:prstGeom>
          <a:noFill/>
        </p:spPr>
        <p:txBody>
          <a:bodyPr wrap="square">
            <a:spAutoFit/>
          </a:bodyPr>
          <a:lstStyle/>
          <a:p>
            <a:pPr marL="342900" lvl="0" indent="-342900">
              <a:lnSpc>
                <a:spcPct val="115000"/>
              </a:lnSpc>
              <a:spcAft>
                <a:spcPts val="1200"/>
              </a:spcAft>
              <a:buFont typeface="Wingdings" panose="05000000000000000000" pitchFamily="2" charset="2"/>
              <a:buChar char=""/>
              <a:tabLst>
                <a:tab pos="-914400" algn="l"/>
              </a:tabLst>
            </a:pPr>
            <a:r>
              <a:rPr lang="en-US" sz="1800"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Initial BCA and SPRAY modelling of the emission characteristics of sputtered and reflected particles from various surface morphologies and comparison with experimental results (connected to SP B</a:t>
            </a:r>
            <a:r>
              <a:rPr lang="en-US" sz="1800" dirty="0">
                <a:solidFill>
                  <a:srgbClr val="0000FF"/>
                </a:solidFill>
                <a:effectLst/>
                <a:latin typeface="+mj-lt"/>
                <a:ea typeface="SimSun" panose="02010600030101010101" pitchFamily="2" charset="-122"/>
                <a:cs typeface="Calibri" panose="020F0502020204030204" pitchFamily="34" charset="0"/>
              </a:rPr>
              <a:t>). </a:t>
            </a:r>
            <a:r>
              <a:rPr lang="en-US" i="1" dirty="0">
                <a:solidFill>
                  <a:srgbClr val="0000FF"/>
                </a:solidFill>
                <a:latin typeface="+mj-lt"/>
              </a:rPr>
              <a:t>Benjamin </a:t>
            </a:r>
            <a:r>
              <a:rPr lang="en-GB" i="1" dirty="0" err="1">
                <a:solidFill>
                  <a:srgbClr val="0000FF"/>
                </a:solidFill>
                <a:latin typeface="+mj-lt"/>
              </a:rPr>
              <a:t>Burazor</a:t>
            </a:r>
            <a:r>
              <a:rPr lang="en-GB" i="1" dirty="0">
                <a:solidFill>
                  <a:srgbClr val="0000FF"/>
                </a:solidFill>
                <a:latin typeface="+mj-lt"/>
              </a:rPr>
              <a:t> Domazet </a:t>
            </a:r>
            <a:r>
              <a:rPr lang="en-US" sz="1800" i="1" dirty="0">
                <a:solidFill>
                  <a:srgbClr val="0000FF"/>
                </a:solidFill>
                <a:effectLst/>
                <a:latin typeface="+mj-lt"/>
                <a:ea typeface="SimSun" panose="02010600030101010101" pitchFamily="2" charset="-122"/>
                <a:cs typeface="Calibri" panose="020F0502020204030204" pitchFamily="34" charset="0"/>
              </a:rPr>
              <a:t>(ÖAW)</a:t>
            </a:r>
            <a:endParaRPr lang="de-DE" sz="1800" i="1" dirty="0">
              <a:solidFill>
                <a:srgbClr val="0000FF"/>
              </a:solidFill>
              <a:effectLst/>
              <a:latin typeface="+mj-lt"/>
              <a:ea typeface="SimSun" panose="02010600030101010101" pitchFamily="2" charset="-122"/>
              <a:cs typeface="Arial" panose="020B0604020202020204" pitchFamily="34" charset="0"/>
            </a:endParaRPr>
          </a:p>
          <a:p>
            <a:pPr marL="342900" lvl="0" indent="-342900">
              <a:lnSpc>
                <a:spcPct val="115000"/>
              </a:lnSpc>
              <a:spcAft>
                <a:spcPts val="1200"/>
              </a:spcAft>
              <a:buFont typeface="Wingdings" panose="05000000000000000000" pitchFamily="2" charset="2"/>
              <a:buChar char=""/>
              <a:tabLst>
                <a:tab pos="-914400" algn="l"/>
              </a:tabLst>
            </a:pPr>
            <a:r>
              <a:rPr lang="en-US" sz="1800"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Molecular dynamics simulation of chemical erosion of boron surfaces, mixed surfaces (W-B-H-O) and fusion-relevant alloys. Related development of interaction potentials</a:t>
            </a:r>
            <a:r>
              <a:rPr lang="en-US" sz="1800" i="1"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 Fredric Granberg (VTT)</a:t>
            </a:r>
            <a:endParaRPr lang="de-DE" sz="1800" i="1" dirty="0">
              <a:solidFill>
                <a:srgbClr val="FF00FF"/>
              </a:solidFill>
              <a:effectLst/>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spcAft>
                <a:spcPts val="1200"/>
              </a:spcAft>
              <a:buFont typeface="Wingdings" panose="05000000000000000000" pitchFamily="2" charset="2"/>
              <a:buChar char=""/>
              <a:tabLst>
                <a:tab pos="-914400" algn="l"/>
              </a:tabLst>
            </a:pPr>
            <a:r>
              <a:rPr lang="en-US" sz="1800"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Initial Molecular Dynamics simulations with focus on tungsten and boron surfaces: chemical sputtering studies, study of the influence of interaction potentials. Initial studies of deuterium recycling. </a:t>
            </a:r>
            <a:r>
              <a:rPr lang="en-US" sz="1800" i="1"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Andrea Sand (VTT-Aalto)</a:t>
            </a:r>
            <a:endParaRPr lang="de-DE" sz="1800" i="1" dirty="0">
              <a:solidFill>
                <a:srgbClr val="0000FF"/>
              </a:solidFill>
              <a:effectLst/>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Wingdings" panose="05000000000000000000" pitchFamily="2" charset="2"/>
              <a:buChar char=""/>
              <a:tabLst>
                <a:tab pos="-914400" algn="l"/>
              </a:tabLst>
            </a:pPr>
            <a:r>
              <a:rPr lang="en-US" sz="1800"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SDTrimSP-3D modelling of technical tungsten surfaces. Dynamical change of rough surfaces and study of time-scale to reach steady-state. Difference between steady-state and initial surface (first wall and divertor) with respect to sputtering. </a:t>
            </a:r>
            <a:endParaRPr lang="en-US" dirty="0">
              <a:solidFill>
                <a:srgbClr val="FF00FF"/>
              </a:solidFill>
              <a:latin typeface="Calibri" panose="020F0502020204030204" pitchFamily="34" charset="0"/>
              <a:ea typeface="SimSun" panose="02010600030101010101" pitchFamily="2" charset="-122"/>
              <a:cs typeface="Calibri" panose="020F0502020204030204" pitchFamily="34" charset="0"/>
            </a:endParaRPr>
          </a:p>
          <a:p>
            <a:pPr lvl="0">
              <a:lnSpc>
                <a:spcPct val="115000"/>
              </a:lnSpc>
              <a:spcAft>
                <a:spcPts val="1200"/>
              </a:spcAft>
              <a:tabLst>
                <a:tab pos="-914400" algn="l"/>
                <a:tab pos="355600" algn="l"/>
              </a:tabLst>
            </a:pPr>
            <a:r>
              <a:rPr lang="en-US" sz="1800"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		</a:t>
            </a:r>
            <a:r>
              <a:rPr lang="en-US" sz="1800" i="1"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Udo von Toussaint (MPG)</a:t>
            </a:r>
            <a:endParaRPr lang="de-DE" sz="1800" i="1" dirty="0">
              <a:solidFill>
                <a:srgbClr val="FF00FF"/>
              </a:solidFill>
              <a:effectLst/>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spcAft>
                <a:spcPts val="1200"/>
              </a:spcAft>
              <a:buFont typeface="Wingdings" panose="05000000000000000000" pitchFamily="2" charset="2"/>
              <a:buChar char=""/>
              <a:tabLst>
                <a:tab pos="-914400" algn="l"/>
              </a:tabLst>
            </a:pPr>
            <a:r>
              <a:rPr lang="en-US" sz="1800"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Initial Molecular Dynamics (KALYPSO), BCA and ERO2.0 simulations of roughness and morphology effects – connected to studies at the linear device </a:t>
            </a:r>
            <a:r>
              <a:rPr lang="en-US" sz="1800" dirty="0" err="1">
                <a:solidFill>
                  <a:srgbClr val="0000FF"/>
                </a:solidFill>
                <a:effectLst/>
                <a:latin typeface="Calibri" panose="020F0502020204030204" pitchFamily="34" charset="0"/>
                <a:ea typeface="SimSun" panose="02010600030101010101" pitchFamily="2" charset="-122"/>
                <a:cs typeface="Calibri" panose="020F0502020204030204" pitchFamily="34" charset="0"/>
              </a:rPr>
              <a:t>GyM</a:t>
            </a:r>
            <a:r>
              <a:rPr lang="en-US" sz="1800"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 with focus on tungsten and boron surfaces. </a:t>
            </a:r>
            <a:r>
              <a:rPr lang="en-US" sz="1800" i="1"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Francesco Ghezzi (ENEA)</a:t>
            </a:r>
            <a:endParaRPr lang="de-DE" sz="1800" i="1" dirty="0">
              <a:solidFill>
                <a:srgbClr val="0000FF"/>
              </a:solidFill>
              <a:effectLst/>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spcAft>
                <a:spcPts val="1200"/>
              </a:spcAft>
              <a:buFont typeface="Wingdings" panose="05000000000000000000" pitchFamily="2" charset="2"/>
              <a:buChar char=""/>
              <a:tabLst>
                <a:tab pos="-914400" algn="l"/>
              </a:tabLst>
            </a:pPr>
            <a:r>
              <a:rPr lang="en-US" sz="1800"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First MD and BCA modelling to study the effect of degradation on the erosion of tungsten and boron surfaces. Plasma, seed species, oxygen and helium to be used as </a:t>
            </a:r>
            <a:r>
              <a:rPr lang="en-US" sz="1800" dirty="0">
                <a:solidFill>
                  <a:srgbClr val="FF00FF"/>
                </a:solidFill>
                <a:effectLst/>
                <a:latin typeface="+mj-lt"/>
                <a:ea typeface="SimSun" panose="02010600030101010101" pitchFamily="2" charset="-122"/>
                <a:cs typeface="Calibri" panose="020F0502020204030204" pitchFamily="34" charset="0"/>
              </a:rPr>
              <a:t>projectiles. </a:t>
            </a:r>
            <a:r>
              <a:rPr lang="de-DE" i="1" dirty="0" err="1">
                <a:solidFill>
                  <a:srgbClr val="FF00FF"/>
                </a:solidFill>
                <a:latin typeface="+mj-lt"/>
              </a:rPr>
              <a:t>Elaheh</a:t>
            </a:r>
            <a:r>
              <a:rPr lang="de-DE" i="1" dirty="0">
                <a:solidFill>
                  <a:srgbClr val="FF00FF"/>
                </a:solidFill>
                <a:latin typeface="+mj-lt"/>
              </a:rPr>
              <a:t> </a:t>
            </a:r>
            <a:r>
              <a:rPr lang="en-US" i="1" dirty="0">
                <a:solidFill>
                  <a:srgbClr val="FF00FF"/>
                </a:solidFill>
                <a:latin typeface="+mj-lt"/>
              </a:rPr>
              <a:t>Kazemi </a:t>
            </a:r>
            <a:r>
              <a:rPr lang="en-US" i="1" dirty="0" err="1">
                <a:solidFill>
                  <a:srgbClr val="FF00FF"/>
                </a:solidFill>
                <a:latin typeface="+mj-lt"/>
              </a:rPr>
              <a:t>Khasragh</a:t>
            </a:r>
            <a:r>
              <a:rPr lang="en-US" i="1" dirty="0">
                <a:solidFill>
                  <a:srgbClr val="FF00FF"/>
                </a:solidFill>
                <a:latin typeface="+mj-lt"/>
              </a:rPr>
              <a:t> </a:t>
            </a:r>
            <a:r>
              <a:rPr lang="en-US" sz="1800" i="1" dirty="0">
                <a:solidFill>
                  <a:srgbClr val="FF00FF"/>
                </a:solidFill>
                <a:effectLst/>
                <a:latin typeface="+mj-lt"/>
                <a:ea typeface="SimSun" panose="02010600030101010101" pitchFamily="2" charset="-122"/>
                <a:cs typeface="Calibri" panose="020F0502020204030204" pitchFamily="34" charset="0"/>
              </a:rPr>
              <a:t>(CIEMAT)</a:t>
            </a:r>
            <a:endParaRPr lang="de-DE" sz="1800" i="1" dirty="0">
              <a:solidFill>
                <a:srgbClr val="FF00FF"/>
              </a:solidFill>
              <a:effectLst/>
              <a:latin typeface="+mj-lt"/>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445377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49B40-8154-C65A-BE57-925801F498B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35E248E-76DF-D053-50E1-6F3EF8BA0E75}"/>
              </a:ext>
            </a:extLst>
          </p:cNvPr>
          <p:cNvSpPr>
            <a:spLocks noGrp="1"/>
          </p:cNvSpPr>
          <p:nvPr>
            <p:ph type="title"/>
          </p:nvPr>
        </p:nvSpPr>
        <p:spPr/>
        <p:txBody>
          <a:bodyPr/>
          <a:lstStyle/>
          <a:p>
            <a:r>
              <a:rPr lang="de-DE" dirty="0"/>
              <a:t>Task </a:t>
            </a:r>
            <a:r>
              <a:rPr lang="de-DE" dirty="0" err="1"/>
              <a:t>descriptions</a:t>
            </a:r>
            <a:r>
              <a:rPr lang="de-DE" dirty="0"/>
              <a:t> SP D.2 in 2026 (2) </a:t>
            </a:r>
          </a:p>
        </p:txBody>
      </p:sp>
      <p:sp>
        <p:nvSpPr>
          <p:cNvPr id="4" name="Foliennummernplatzhalter 3">
            <a:extLst>
              <a:ext uri="{FF2B5EF4-FFF2-40B4-BE49-F238E27FC236}">
                <a16:creationId xmlns:a16="http://schemas.microsoft.com/office/drawing/2014/main" id="{CC6D790E-E5BB-BA5F-7577-E2BCE8A2CA96}"/>
              </a:ext>
            </a:extLst>
          </p:cNvPr>
          <p:cNvSpPr>
            <a:spLocks noGrp="1"/>
          </p:cNvSpPr>
          <p:nvPr>
            <p:ph type="sldNum" sz="quarter" idx="12"/>
          </p:nvPr>
        </p:nvSpPr>
        <p:spPr/>
        <p:txBody>
          <a:bodyPr/>
          <a:lstStyle/>
          <a:p>
            <a:fld id="{6A6D9FA1-99C7-4910-8E32-B85D378B0060}" type="slidenum">
              <a:rPr lang="en-GB" smtClean="0">
                <a:solidFill>
                  <a:prstClr val="white"/>
                </a:solidFill>
              </a:rPr>
              <a:pPr/>
              <a:t>23</a:t>
            </a:fld>
            <a:endParaRPr lang="en-GB" dirty="0">
              <a:solidFill>
                <a:prstClr val="white"/>
              </a:solidFill>
            </a:endParaRPr>
          </a:p>
        </p:txBody>
      </p:sp>
      <p:sp>
        <p:nvSpPr>
          <p:cNvPr id="6" name="Textfeld 5">
            <a:extLst>
              <a:ext uri="{FF2B5EF4-FFF2-40B4-BE49-F238E27FC236}">
                <a16:creationId xmlns:a16="http://schemas.microsoft.com/office/drawing/2014/main" id="{F460D570-F9D0-F66B-0B01-40B7893E19A8}"/>
              </a:ext>
            </a:extLst>
          </p:cNvPr>
          <p:cNvSpPr txBox="1"/>
          <p:nvPr/>
        </p:nvSpPr>
        <p:spPr>
          <a:xfrm>
            <a:off x="0" y="1290209"/>
            <a:ext cx="12192000" cy="2292679"/>
          </a:xfrm>
          <a:prstGeom prst="rect">
            <a:avLst/>
          </a:prstGeom>
          <a:noFill/>
        </p:spPr>
        <p:txBody>
          <a:bodyPr wrap="square">
            <a:spAutoFit/>
          </a:bodyPr>
          <a:lstStyle/>
          <a:p>
            <a:pPr marL="342900" lvl="0" indent="-342900">
              <a:lnSpc>
                <a:spcPct val="115000"/>
              </a:lnSpc>
              <a:spcAft>
                <a:spcPts val="1200"/>
              </a:spcAft>
              <a:buFont typeface="Wingdings" panose="05000000000000000000" pitchFamily="2" charset="2"/>
              <a:buChar char=""/>
              <a:tabLst>
                <a:tab pos="-914400" algn="l"/>
              </a:tabLst>
            </a:pPr>
            <a:r>
              <a:rPr lang="en-US" sz="1800"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Development of machine learning interatomic potentials to study sputtering and deposition mechanisms in tungsten materials (W-H-O-B). </a:t>
            </a:r>
            <a:r>
              <a:rPr lang="en-US" i="1" dirty="0">
                <a:solidFill>
                  <a:srgbClr val="0000FF"/>
                </a:solidFill>
                <a:latin typeface="+mj-lt"/>
              </a:rPr>
              <a:t>Duc Nguyen </a:t>
            </a:r>
            <a:r>
              <a:rPr lang="en-US" sz="1800" i="1" dirty="0">
                <a:solidFill>
                  <a:srgbClr val="0000FF"/>
                </a:solidFill>
                <a:effectLst/>
                <a:latin typeface="+mj-lt"/>
                <a:ea typeface="SimSun" panose="02010600030101010101" pitchFamily="2" charset="-122"/>
                <a:cs typeface="Calibri" panose="020F0502020204030204" pitchFamily="34" charset="0"/>
              </a:rPr>
              <a:t>(UKAEA)</a:t>
            </a:r>
            <a:endParaRPr lang="de-DE" sz="1800" i="1" dirty="0">
              <a:solidFill>
                <a:srgbClr val="0000FF"/>
              </a:solidFill>
              <a:effectLst/>
              <a:latin typeface="+mj-lt"/>
              <a:ea typeface="SimSun" panose="02010600030101010101" pitchFamily="2" charset="-122"/>
              <a:cs typeface="Arial" panose="020B0604020202020204" pitchFamily="34" charset="0"/>
            </a:endParaRPr>
          </a:p>
          <a:p>
            <a:pPr marL="342900" lvl="0" indent="-342900">
              <a:lnSpc>
                <a:spcPct val="115000"/>
              </a:lnSpc>
              <a:spcAft>
                <a:spcPts val="1200"/>
              </a:spcAft>
              <a:buFont typeface="Wingdings" panose="05000000000000000000" pitchFamily="2" charset="2"/>
              <a:buChar char=""/>
              <a:tabLst>
                <a:tab pos="-914400" algn="l"/>
              </a:tabLst>
            </a:pPr>
            <a:r>
              <a:rPr lang="en-US" sz="1800"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Development of Collisional Radiative Model (CRM) for the linear device </a:t>
            </a:r>
            <a:r>
              <a:rPr lang="en-US" sz="1800" dirty="0" err="1">
                <a:solidFill>
                  <a:srgbClr val="FF00FF"/>
                </a:solidFill>
                <a:effectLst/>
                <a:latin typeface="Calibri" panose="020F0502020204030204" pitchFamily="34" charset="0"/>
                <a:ea typeface="SimSun" panose="02010600030101010101" pitchFamily="2" charset="-122"/>
                <a:cs typeface="Calibri" panose="020F0502020204030204" pitchFamily="34" charset="0"/>
              </a:rPr>
              <a:t>GyM</a:t>
            </a:r>
            <a:r>
              <a:rPr lang="en-US" sz="1800"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 and benchmarking with spectroscopic data from </a:t>
            </a:r>
            <a:r>
              <a:rPr lang="en-US" sz="1800" dirty="0" err="1">
                <a:solidFill>
                  <a:srgbClr val="FF00FF"/>
                </a:solidFill>
                <a:effectLst/>
                <a:latin typeface="Calibri" panose="020F0502020204030204" pitchFamily="34" charset="0"/>
                <a:ea typeface="SimSun" panose="02010600030101010101" pitchFamily="2" charset="-122"/>
                <a:cs typeface="Calibri" panose="020F0502020204030204" pitchFamily="34" charset="0"/>
              </a:rPr>
              <a:t>GyM</a:t>
            </a:r>
            <a:r>
              <a:rPr lang="en-US" sz="1800"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 plasmas. </a:t>
            </a:r>
            <a:r>
              <a:rPr lang="en-US" sz="1800" i="1"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Domenico Bruno (ENEA)</a:t>
            </a:r>
            <a:endParaRPr lang="de-DE" sz="1800" i="1" dirty="0">
              <a:solidFill>
                <a:srgbClr val="FF00FF"/>
              </a:solidFill>
              <a:effectLst/>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spcAft>
                <a:spcPts val="1200"/>
              </a:spcAft>
              <a:buFont typeface="Wingdings" panose="05000000000000000000" pitchFamily="2" charset="2"/>
              <a:buChar char=""/>
              <a:tabLst>
                <a:tab pos="-914400" algn="l"/>
              </a:tabLst>
            </a:pPr>
            <a:r>
              <a:rPr lang="en-US" sz="1800"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Development of Collisional Radiative Model (CRM) for the linear device PSI-2 and benchmarking with spectroscopic data from PSI-2 plasmas. </a:t>
            </a:r>
            <a:r>
              <a:rPr lang="en-US" sz="1800" i="1"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Vladislav Kotov (FZJ)</a:t>
            </a:r>
            <a:endParaRPr lang="de-DE" sz="1800" i="1" dirty="0">
              <a:solidFill>
                <a:srgbClr val="0000FF"/>
              </a:solidFill>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28061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E7579-498D-4217-87B2-CDEE34EE44D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AED4D7-AA0C-5F55-F56D-0662A67F92C8}"/>
              </a:ext>
            </a:extLst>
          </p:cNvPr>
          <p:cNvSpPr>
            <a:spLocks noGrp="1"/>
          </p:cNvSpPr>
          <p:nvPr>
            <p:ph type="title"/>
          </p:nvPr>
        </p:nvSpPr>
        <p:spPr/>
        <p:txBody>
          <a:bodyPr/>
          <a:lstStyle/>
          <a:p>
            <a:r>
              <a:rPr lang="de-DE" dirty="0"/>
              <a:t>Task </a:t>
            </a:r>
            <a:r>
              <a:rPr lang="de-DE" dirty="0" err="1"/>
              <a:t>descriptions</a:t>
            </a:r>
            <a:r>
              <a:rPr lang="de-DE" dirty="0"/>
              <a:t> SP D.3 in 2026 </a:t>
            </a:r>
          </a:p>
        </p:txBody>
      </p:sp>
      <p:sp>
        <p:nvSpPr>
          <p:cNvPr id="4" name="Foliennummernplatzhalter 3">
            <a:extLst>
              <a:ext uri="{FF2B5EF4-FFF2-40B4-BE49-F238E27FC236}">
                <a16:creationId xmlns:a16="http://schemas.microsoft.com/office/drawing/2014/main" id="{9CA3151F-16C1-6134-4980-B011B1DD6264}"/>
              </a:ext>
            </a:extLst>
          </p:cNvPr>
          <p:cNvSpPr>
            <a:spLocks noGrp="1"/>
          </p:cNvSpPr>
          <p:nvPr>
            <p:ph type="sldNum" sz="quarter" idx="12"/>
          </p:nvPr>
        </p:nvSpPr>
        <p:spPr/>
        <p:txBody>
          <a:bodyPr/>
          <a:lstStyle/>
          <a:p>
            <a:fld id="{6A6D9FA1-99C7-4910-8E32-B85D378B0060}" type="slidenum">
              <a:rPr lang="en-GB" smtClean="0">
                <a:solidFill>
                  <a:prstClr val="white"/>
                </a:solidFill>
              </a:rPr>
              <a:pPr/>
              <a:t>24</a:t>
            </a:fld>
            <a:endParaRPr lang="en-GB" dirty="0">
              <a:solidFill>
                <a:prstClr val="white"/>
              </a:solidFill>
            </a:endParaRPr>
          </a:p>
        </p:txBody>
      </p:sp>
      <p:sp>
        <p:nvSpPr>
          <p:cNvPr id="5" name="Textfeld 4">
            <a:extLst>
              <a:ext uri="{FF2B5EF4-FFF2-40B4-BE49-F238E27FC236}">
                <a16:creationId xmlns:a16="http://schemas.microsoft.com/office/drawing/2014/main" id="{D72C2EFC-C285-BEB3-E116-11EEAA86ED6A}"/>
              </a:ext>
            </a:extLst>
          </p:cNvPr>
          <p:cNvSpPr txBox="1"/>
          <p:nvPr/>
        </p:nvSpPr>
        <p:spPr>
          <a:xfrm>
            <a:off x="0" y="769378"/>
            <a:ext cx="12192000" cy="5827236"/>
          </a:xfrm>
          <a:prstGeom prst="rect">
            <a:avLst/>
          </a:prstGeom>
          <a:noFill/>
        </p:spPr>
        <p:txBody>
          <a:bodyPr wrap="square">
            <a:spAutoFit/>
          </a:bodyPr>
          <a:lstStyle/>
          <a:p>
            <a:pPr marL="342900" lvl="0" indent="-342900">
              <a:spcAft>
                <a:spcPts val="900"/>
              </a:spcAft>
              <a:buFont typeface="Wingdings" panose="05000000000000000000" pitchFamily="2" charset="2"/>
              <a:buChar char=""/>
              <a:tabLst>
                <a:tab pos="-914400" algn="l"/>
              </a:tabLst>
            </a:pPr>
            <a:r>
              <a:rPr lang="en-US" sz="1800"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ERO2.0 modelling of tungsten erosion, migration and deposition in WEST with attached and detached plasma conditions. ERO2.0 modelling including tungsten source due to ICRH. </a:t>
            </a:r>
            <a:r>
              <a:rPr lang="en-US" sz="1800" i="1"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Guido Ciraolo (CEA) </a:t>
            </a:r>
            <a:endParaRPr lang="de-DE" sz="1800" i="1" dirty="0">
              <a:solidFill>
                <a:srgbClr val="0000FF"/>
              </a:solidFill>
              <a:effectLst/>
              <a:latin typeface="Calibri" panose="020F0502020204030204" pitchFamily="34" charset="0"/>
              <a:ea typeface="SimSun" panose="02010600030101010101" pitchFamily="2" charset="-122"/>
              <a:cs typeface="Arial" panose="020B0604020202020204" pitchFamily="34" charset="0"/>
            </a:endParaRPr>
          </a:p>
          <a:p>
            <a:pPr marL="342900" lvl="0" indent="-342900">
              <a:spcAft>
                <a:spcPts val="900"/>
              </a:spcAft>
              <a:buFont typeface="Wingdings" panose="05000000000000000000" pitchFamily="2" charset="2"/>
              <a:buChar char=""/>
              <a:tabLst>
                <a:tab pos="-914400" algn="l"/>
              </a:tabLst>
            </a:pPr>
            <a:r>
              <a:rPr lang="en-US" sz="1800"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ERO2.0 modelling of global material migration in </a:t>
            </a:r>
            <a:r>
              <a:rPr lang="en-US" sz="1800" dirty="0" err="1">
                <a:solidFill>
                  <a:srgbClr val="FF00FF"/>
                </a:solidFill>
                <a:effectLst/>
                <a:latin typeface="Calibri" panose="020F0502020204030204" pitchFamily="34" charset="0"/>
                <a:ea typeface="SimSun" panose="02010600030101010101" pitchFamily="2" charset="-122"/>
                <a:cs typeface="Calibri" panose="020F0502020204030204" pitchFamily="34" charset="0"/>
              </a:rPr>
              <a:t>GyM</a:t>
            </a:r>
            <a:r>
              <a:rPr lang="en-US" sz="1800"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 and </a:t>
            </a:r>
            <a:r>
              <a:rPr lang="en-US" sz="1800" dirty="0" err="1">
                <a:solidFill>
                  <a:srgbClr val="FF00FF"/>
                </a:solidFill>
                <a:effectLst/>
                <a:latin typeface="Calibri" panose="020F0502020204030204" pitchFamily="34" charset="0"/>
                <a:ea typeface="SimSun" panose="02010600030101010101" pitchFamily="2" charset="-122"/>
                <a:cs typeface="Calibri" panose="020F0502020204030204" pitchFamily="34" charset="0"/>
              </a:rPr>
              <a:t>BiGyM</a:t>
            </a:r>
            <a:r>
              <a:rPr lang="en-US" sz="1800"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 also covering higher plasma densities and fluxes. Also other linear devices and uncovered tokamak necessities. </a:t>
            </a:r>
            <a:r>
              <a:rPr lang="en-US" sz="1800" i="1"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Matteo </a:t>
            </a:r>
            <a:r>
              <a:rPr lang="en-US" sz="1800" i="1" dirty="0" err="1">
                <a:solidFill>
                  <a:srgbClr val="FF00FF"/>
                </a:solidFill>
                <a:effectLst/>
                <a:latin typeface="Calibri" panose="020F0502020204030204" pitchFamily="34" charset="0"/>
                <a:ea typeface="SimSun" panose="02010600030101010101" pitchFamily="2" charset="-122"/>
                <a:cs typeface="Calibri" panose="020F0502020204030204" pitchFamily="34" charset="0"/>
              </a:rPr>
              <a:t>Passoni</a:t>
            </a:r>
            <a:r>
              <a:rPr lang="en-US" sz="1800" i="1"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 (ENEA)</a:t>
            </a:r>
            <a:endParaRPr lang="de-DE" sz="1800" i="1" dirty="0">
              <a:solidFill>
                <a:srgbClr val="FF00FF"/>
              </a:solidFill>
              <a:effectLst/>
              <a:latin typeface="Calibri" panose="020F0502020204030204" pitchFamily="34" charset="0"/>
              <a:ea typeface="SimSun" panose="02010600030101010101" pitchFamily="2" charset="-122"/>
              <a:cs typeface="Arial" panose="020B0604020202020204" pitchFamily="34" charset="0"/>
            </a:endParaRPr>
          </a:p>
          <a:p>
            <a:pPr marL="342900" lvl="0" indent="-342900">
              <a:spcBef>
                <a:spcPts val="240"/>
              </a:spcBef>
              <a:spcAft>
                <a:spcPts val="900"/>
              </a:spcAft>
              <a:buFont typeface="Wingdings" panose="05000000000000000000" pitchFamily="2" charset="2"/>
              <a:buChar char=""/>
              <a:tabLst>
                <a:tab pos="-914400" algn="l"/>
              </a:tabLst>
            </a:pPr>
            <a:r>
              <a:rPr lang="en-US" sz="1800"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ERO modelling of tungsten prompt redeposition for AUG limiter experiments. ERO modelling of latest local transport studies with MPM at W7-X (marker injection). ERO2.0 simulations including the effect of turbulences and fluctuations for JET and AUG. ERO2.0 simulations for ITER with wide-grid SOLPS-ITER background plasma solutions for the Start-Of-Research-Operation (SRO) phase. </a:t>
            </a:r>
            <a:r>
              <a:rPr lang="en-US" sz="1800" i="1"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Andreas Kirschner (FZJ)</a:t>
            </a:r>
            <a:endParaRPr lang="de-DE" sz="1800" i="1" dirty="0">
              <a:solidFill>
                <a:srgbClr val="0000FF"/>
              </a:solidFill>
              <a:effectLst/>
              <a:latin typeface="Calibri" panose="020F0502020204030204" pitchFamily="34" charset="0"/>
              <a:ea typeface="SimSun" panose="02010600030101010101" pitchFamily="2" charset="-122"/>
              <a:cs typeface="Arial" panose="020B0604020202020204" pitchFamily="34" charset="0"/>
            </a:endParaRPr>
          </a:p>
          <a:p>
            <a:pPr marL="342900" lvl="0" indent="-342900">
              <a:spcBef>
                <a:spcPts val="240"/>
              </a:spcBef>
              <a:buFont typeface="Wingdings" panose="05000000000000000000" pitchFamily="2" charset="2"/>
              <a:buChar char=""/>
              <a:tabLst>
                <a:tab pos="-914400" algn="l"/>
                <a:tab pos="457200" algn="l"/>
                <a:tab pos="1029970" algn="l"/>
                <a:tab pos="1371600" algn="l"/>
              </a:tabLst>
            </a:pPr>
            <a:r>
              <a:rPr lang="en-US" sz="1800" spc="-15" dirty="0" err="1">
                <a:solidFill>
                  <a:srgbClr val="FF00FF"/>
                </a:solidFill>
                <a:effectLst/>
                <a:latin typeface="Calibri" panose="020F0502020204030204" pitchFamily="34" charset="0"/>
                <a:ea typeface="SimSun" panose="02010600030101010101" pitchFamily="2" charset="-122"/>
                <a:cs typeface="Calibri" panose="020F0502020204030204" pitchFamily="34" charset="0"/>
              </a:rPr>
              <a:t>WallDYN</a:t>
            </a:r>
            <a:r>
              <a:rPr lang="en-US" sz="1800" spc="-15"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 simulations of tungsten erosion and deposition: study of the effect of different far-SOL transport assumptions. </a:t>
            </a:r>
          </a:p>
          <a:p>
            <a:pPr lvl="0">
              <a:spcBef>
                <a:spcPts val="240"/>
              </a:spcBef>
              <a:spcAft>
                <a:spcPts val="900"/>
              </a:spcAft>
              <a:tabLst>
                <a:tab pos="-914400" algn="l"/>
                <a:tab pos="355600" algn="l"/>
                <a:tab pos="1028700" algn="l"/>
                <a:tab pos="1371600" algn="l"/>
              </a:tabLst>
            </a:pPr>
            <a:r>
              <a:rPr lang="en-US" spc="-15" dirty="0">
                <a:solidFill>
                  <a:srgbClr val="FF00FF"/>
                </a:solidFill>
                <a:latin typeface="Calibri" panose="020F0502020204030204" pitchFamily="34" charset="0"/>
                <a:ea typeface="SimSun" panose="02010600030101010101" pitchFamily="2" charset="-122"/>
                <a:cs typeface="Calibri" panose="020F0502020204030204" pitchFamily="34" charset="0"/>
              </a:rPr>
              <a:t>		</a:t>
            </a:r>
            <a:r>
              <a:rPr lang="en-US" i="1" spc="-15" dirty="0">
                <a:solidFill>
                  <a:srgbClr val="FF00FF"/>
                </a:solidFill>
                <a:latin typeface="Calibri" panose="020F0502020204030204" pitchFamily="34" charset="0"/>
                <a:ea typeface="SimSun" panose="02010600030101010101" pitchFamily="2" charset="-122"/>
                <a:cs typeface="Calibri" panose="020F0502020204030204" pitchFamily="34" charset="0"/>
              </a:rPr>
              <a:t>Klaus Schmid </a:t>
            </a:r>
            <a:r>
              <a:rPr lang="en-US" sz="1800" i="1" spc="-15"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(MPG)</a:t>
            </a:r>
            <a:endParaRPr lang="de-DE" sz="1800" i="1" dirty="0">
              <a:solidFill>
                <a:srgbClr val="FF00FF"/>
              </a:solidFill>
              <a:effectLst/>
              <a:latin typeface="Calibri" panose="020F0502020204030204" pitchFamily="34" charset="0"/>
              <a:ea typeface="SimSun" panose="02010600030101010101" pitchFamily="2" charset="-122"/>
              <a:cs typeface="Arial" panose="020B0604020202020204" pitchFamily="34" charset="0"/>
            </a:endParaRPr>
          </a:p>
          <a:p>
            <a:pPr marL="342900" lvl="0" indent="-342900">
              <a:spcBef>
                <a:spcPts val="240"/>
              </a:spcBef>
              <a:spcAft>
                <a:spcPts val="900"/>
              </a:spcAft>
              <a:buFont typeface="Wingdings" panose="05000000000000000000" pitchFamily="2" charset="2"/>
              <a:buChar char=""/>
              <a:tabLst>
                <a:tab pos="-914400" algn="l"/>
                <a:tab pos="457200" algn="l"/>
                <a:tab pos="1029970" algn="l"/>
                <a:tab pos="1371600" algn="l"/>
              </a:tabLst>
            </a:pPr>
            <a:r>
              <a:rPr lang="en-US" sz="1800" spc="-15"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ERO2.0 modelling of W, Mo and Pt marker experiments in AUG: H-mode plasmas. </a:t>
            </a:r>
            <a:r>
              <a:rPr lang="en-US" sz="1800" i="1" spc="-15"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Antti Hakola (VTT)</a:t>
            </a:r>
            <a:endParaRPr lang="de-DE" sz="1800" i="1" dirty="0">
              <a:solidFill>
                <a:srgbClr val="0000FF"/>
              </a:solidFill>
              <a:effectLst/>
              <a:latin typeface="Calibri" panose="020F0502020204030204" pitchFamily="34" charset="0"/>
              <a:ea typeface="SimSun" panose="02010600030101010101" pitchFamily="2" charset="-122"/>
              <a:cs typeface="Arial" panose="020B0604020202020204" pitchFamily="34" charset="0"/>
            </a:endParaRPr>
          </a:p>
          <a:p>
            <a:pPr marL="342900" lvl="0" indent="-342900">
              <a:spcAft>
                <a:spcPts val="900"/>
              </a:spcAft>
              <a:buFont typeface="Wingdings" panose="05000000000000000000" pitchFamily="2" charset="2"/>
              <a:buChar char=""/>
              <a:tabLst>
                <a:tab pos="-914400" algn="l"/>
              </a:tabLst>
            </a:pPr>
            <a:r>
              <a:rPr lang="en-US" sz="1800" spc="-15"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ERO2.0 modelling of Ni/W transport in JET studying the effect of ELMs, flows and using improved data for wall neutral fluxes. </a:t>
            </a:r>
            <a:r>
              <a:rPr lang="en-US" sz="1800" i="1" spc="-15"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Mathias </a:t>
            </a:r>
            <a:r>
              <a:rPr lang="en-US" sz="1800" i="1" spc="-15" dirty="0" err="1">
                <a:solidFill>
                  <a:srgbClr val="FF00FF"/>
                </a:solidFill>
                <a:effectLst/>
                <a:latin typeface="Calibri" panose="020F0502020204030204" pitchFamily="34" charset="0"/>
                <a:ea typeface="SimSun" panose="02010600030101010101" pitchFamily="2" charset="-122"/>
                <a:cs typeface="Calibri" panose="020F0502020204030204" pitchFamily="34" charset="0"/>
              </a:rPr>
              <a:t>Groth</a:t>
            </a:r>
            <a:r>
              <a:rPr lang="en-US" sz="1800" i="1" spc="-15"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 </a:t>
            </a:r>
            <a:r>
              <a:rPr lang="en-US" sz="1800" i="1"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(VTT-Aalto) </a:t>
            </a:r>
            <a:endParaRPr lang="de-DE" sz="1800" i="1" dirty="0">
              <a:solidFill>
                <a:srgbClr val="FF00FF"/>
              </a:solidFill>
              <a:effectLst/>
              <a:latin typeface="Calibri" panose="020F0502020204030204" pitchFamily="34" charset="0"/>
              <a:ea typeface="SimSun" panose="02010600030101010101" pitchFamily="2" charset="-122"/>
              <a:cs typeface="Arial" panose="020B0604020202020204" pitchFamily="34" charset="0"/>
            </a:endParaRPr>
          </a:p>
          <a:p>
            <a:pPr marL="342900" lvl="0" indent="-342900">
              <a:spcAft>
                <a:spcPts val="900"/>
              </a:spcAft>
              <a:buFont typeface="Wingdings" panose="05000000000000000000" pitchFamily="2" charset="2"/>
              <a:buChar char=""/>
              <a:tabLst>
                <a:tab pos="-914400" algn="l"/>
              </a:tabLst>
            </a:pPr>
            <a:r>
              <a:rPr lang="en-US" sz="1800"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ERO2.0 global simulation of tungsten transport in COMPASS-U for Ne and </a:t>
            </a:r>
            <a:r>
              <a:rPr lang="en-US" sz="1800" dirty="0" err="1">
                <a:solidFill>
                  <a:srgbClr val="0000FF"/>
                </a:solidFill>
                <a:effectLst/>
                <a:latin typeface="Calibri" panose="020F0502020204030204" pitchFamily="34" charset="0"/>
                <a:ea typeface="SimSun" panose="02010600030101010101" pitchFamily="2" charset="-122"/>
                <a:cs typeface="Calibri" panose="020F0502020204030204" pitchFamily="34" charset="0"/>
              </a:rPr>
              <a:t>Ar</a:t>
            </a:r>
            <a:r>
              <a:rPr lang="en-US" sz="1800"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 seeded scenarios with SOLPS-ITER wide grid plasma background. S</a:t>
            </a:r>
            <a:r>
              <a:rPr lang="en-US" sz="1800" dirty="0">
                <a:solidFill>
                  <a:srgbClr val="0000FF"/>
                </a:solidFill>
                <a:effectLst/>
                <a:latin typeface="Calibri" panose="020F0502020204030204" pitchFamily="34" charset="0"/>
                <a:ea typeface="SimSun" panose="02010600030101010101" pitchFamily="2" charset="-122"/>
                <a:cs typeface="Arial" panose="020B0604020202020204" pitchFamily="34" charset="0"/>
              </a:rPr>
              <a:t>tudy the effect CX neutrals on impurity transport.</a:t>
            </a:r>
            <a:r>
              <a:rPr lang="en-US" sz="1800"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 </a:t>
            </a:r>
            <a:r>
              <a:rPr lang="en-US" sz="1800" i="1"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David </a:t>
            </a:r>
            <a:r>
              <a:rPr lang="en-US" sz="1800" i="1" dirty="0" err="1">
                <a:solidFill>
                  <a:srgbClr val="0000FF"/>
                </a:solidFill>
                <a:effectLst/>
                <a:latin typeface="Calibri" panose="020F0502020204030204" pitchFamily="34" charset="0"/>
                <a:ea typeface="SimSun" panose="02010600030101010101" pitchFamily="2" charset="-122"/>
                <a:cs typeface="Calibri" panose="020F0502020204030204" pitchFamily="34" charset="0"/>
              </a:rPr>
              <a:t>Tskhakaya</a:t>
            </a:r>
            <a:r>
              <a:rPr lang="en-US" sz="1800" i="1"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 (IPP.CR)</a:t>
            </a:r>
            <a:endParaRPr lang="de-DE" sz="1800" i="1" dirty="0">
              <a:solidFill>
                <a:srgbClr val="0000FF"/>
              </a:solidFill>
              <a:effectLst/>
              <a:latin typeface="Calibri" panose="020F0502020204030204" pitchFamily="34" charset="0"/>
              <a:ea typeface="SimSun" panose="02010600030101010101" pitchFamily="2" charset="-122"/>
              <a:cs typeface="Arial" panose="020B0604020202020204" pitchFamily="34" charset="0"/>
            </a:endParaRPr>
          </a:p>
          <a:p>
            <a:pPr marL="342900" lvl="0" indent="-342900">
              <a:spcAft>
                <a:spcPts val="900"/>
              </a:spcAft>
              <a:buFont typeface="Wingdings" panose="05000000000000000000" pitchFamily="2" charset="2"/>
              <a:buChar char=""/>
              <a:tabLst>
                <a:tab pos="-914400" algn="l"/>
              </a:tabLst>
            </a:pPr>
            <a:r>
              <a:rPr lang="en-US" sz="1800"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Core-edge transport coupling and combining with ERO2.0 tungsten and beryllium migration modelling for AUG and JET. </a:t>
            </a:r>
            <a:r>
              <a:rPr lang="de-DE" i="1" dirty="0" err="1">
                <a:solidFill>
                  <a:srgbClr val="FF00FF"/>
                </a:solidFill>
              </a:rPr>
              <a:t>Kzysztof</a:t>
            </a:r>
            <a:r>
              <a:rPr lang="de-DE" i="1" dirty="0">
                <a:solidFill>
                  <a:srgbClr val="FF00FF"/>
                </a:solidFill>
              </a:rPr>
              <a:t> </a:t>
            </a:r>
            <a:r>
              <a:rPr lang="de-DE" i="1" dirty="0" err="1">
                <a:solidFill>
                  <a:srgbClr val="FF00FF"/>
                </a:solidFill>
              </a:rPr>
              <a:t>Galazka</a:t>
            </a:r>
            <a:r>
              <a:rPr lang="de-DE" i="1" dirty="0">
                <a:solidFill>
                  <a:srgbClr val="FF00FF"/>
                </a:solidFill>
              </a:rPr>
              <a:t> </a:t>
            </a:r>
            <a:r>
              <a:rPr lang="en-US" sz="1800" i="1" dirty="0">
                <a:solidFill>
                  <a:srgbClr val="FF00FF"/>
                </a:solidFill>
                <a:effectLst/>
                <a:latin typeface="Calibri" panose="020F0502020204030204" pitchFamily="34" charset="0"/>
                <a:ea typeface="SimSun" panose="02010600030101010101" pitchFamily="2" charset="-122"/>
                <a:cs typeface="Calibri" panose="020F0502020204030204" pitchFamily="34" charset="0"/>
              </a:rPr>
              <a:t>(IPPLM)</a:t>
            </a:r>
            <a:endParaRPr lang="de-DE" sz="1800" i="1" dirty="0">
              <a:solidFill>
                <a:srgbClr val="FF00FF"/>
              </a:solidFill>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681487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8080D-2E9A-7464-B85E-F6972A0D8C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384360B-D6FA-5FF2-CB69-3BE2BD7C02D8}"/>
              </a:ext>
            </a:extLst>
          </p:cNvPr>
          <p:cNvSpPr>
            <a:spLocks noGrp="1"/>
          </p:cNvSpPr>
          <p:nvPr>
            <p:ph type="title"/>
          </p:nvPr>
        </p:nvSpPr>
        <p:spPr/>
        <p:txBody>
          <a:bodyPr/>
          <a:lstStyle/>
          <a:p>
            <a:r>
              <a:rPr lang="de-DE" dirty="0" err="1"/>
              <a:t>Example</a:t>
            </a:r>
            <a:r>
              <a:rPr lang="de-DE" dirty="0"/>
              <a:t> </a:t>
            </a:r>
            <a:r>
              <a:rPr lang="de-DE" dirty="0" err="1"/>
              <a:t>of</a:t>
            </a:r>
            <a:r>
              <a:rPr lang="de-DE" dirty="0"/>
              <a:t> SP D.1 </a:t>
            </a:r>
            <a:r>
              <a:rPr lang="de-DE" dirty="0" err="1"/>
              <a:t>Activities</a:t>
            </a:r>
            <a:r>
              <a:rPr lang="de-DE" dirty="0"/>
              <a:t> </a:t>
            </a:r>
          </a:p>
        </p:txBody>
      </p:sp>
      <p:sp>
        <p:nvSpPr>
          <p:cNvPr id="4" name="Foliennummernplatzhalter 3">
            <a:extLst>
              <a:ext uri="{FF2B5EF4-FFF2-40B4-BE49-F238E27FC236}">
                <a16:creationId xmlns:a16="http://schemas.microsoft.com/office/drawing/2014/main" id="{0BCC4477-4068-B8DD-7FD2-B4576418899E}"/>
              </a:ext>
            </a:extLst>
          </p:cNvPr>
          <p:cNvSpPr>
            <a:spLocks noGrp="1"/>
          </p:cNvSpPr>
          <p:nvPr>
            <p:ph type="sldNum" sz="quarter" idx="12"/>
          </p:nvPr>
        </p:nvSpPr>
        <p:spPr/>
        <p:txBody>
          <a:bodyPr/>
          <a:lstStyle/>
          <a:p>
            <a:fld id="{6A6D9FA1-99C7-4910-8E32-B85D378B0060}" type="slidenum">
              <a:rPr lang="en-GB" smtClean="0">
                <a:solidFill>
                  <a:prstClr val="white"/>
                </a:solidFill>
              </a:rPr>
              <a:pPr/>
              <a:t>25</a:t>
            </a:fld>
            <a:endParaRPr lang="en-GB" dirty="0">
              <a:solidFill>
                <a:prstClr val="white"/>
              </a:solidFill>
            </a:endParaRPr>
          </a:p>
        </p:txBody>
      </p:sp>
      <p:sp>
        <p:nvSpPr>
          <p:cNvPr id="3" name="Textfeld 2">
            <a:extLst>
              <a:ext uri="{FF2B5EF4-FFF2-40B4-BE49-F238E27FC236}">
                <a16:creationId xmlns:a16="http://schemas.microsoft.com/office/drawing/2014/main" id="{3F60323A-3B30-9258-2B6B-772D6EBA76FB}"/>
              </a:ext>
            </a:extLst>
          </p:cNvPr>
          <p:cNvSpPr txBox="1"/>
          <p:nvPr/>
        </p:nvSpPr>
        <p:spPr>
          <a:xfrm>
            <a:off x="741141" y="847031"/>
            <a:ext cx="10722548" cy="1846659"/>
          </a:xfrm>
          <a:prstGeom prst="rect">
            <a:avLst/>
          </a:prstGeom>
          <a:noFill/>
        </p:spPr>
        <p:txBody>
          <a:bodyPr wrap="square" rtlCol="0">
            <a:spAutoFit/>
          </a:bodyPr>
          <a:lstStyle/>
          <a:p>
            <a:pPr algn="l">
              <a:spcBef>
                <a:spcPts val="600"/>
              </a:spcBef>
              <a:spcAft>
                <a:spcPts val="600"/>
              </a:spcAft>
            </a:pPr>
            <a:r>
              <a:rPr lang="en-GB" sz="2400" b="1" dirty="0"/>
              <a:t>Plasma background parameters and sheath characterisation:</a:t>
            </a:r>
          </a:p>
          <a:p>
            <a:pPr>
              <a:spcBef>
                <a:spcPts val="600"/>
              </a:spcBef>
              <a:spcAft>
                <a:spcPts val="600"/>
              </a:spcAft>
              <a:tabLst>
                <a:tab pos="269875" algn="l"/>
              </a:tabLst>
            </a:pPr>
            <a:r>
              <a:rPr lang="en-GB" sz="2400" dirty="0"/>
              <a:t>-</a:t>
            </a:r>
            <a:r>
              <a:rPr lang="en-GB" sz="2200" dirty="0"/>
              <a:t>	</a:t>
            </a:r>
            <a:r>
              <a:rPr lang="en-GB" sz="2200" b="1" dirty="0"/>
              <a:t>SOLPS-ITER, SOLEDGE3X </a:t>
            </a:r>
            <a:r>
              <a:rPr lang="en-GB" sz="2200" dirty="0"/>
              <a:t>for 2D/3D plasma modelling</a:t>
            </a:r>
          </a:p>
          <a:p>
            <a:pPr algn="l">
              <a:spcBef>
                <a:spcPts val="600"/>
              </a:spcBef>
              <a:spcAft>
                <a:spcPts val="600"/>
              </a:spcAft>
              <a:tabLst>
                <a:tab pos="269875" algn="l"/>
              </a:tabLst>
            </a:pPr>
            <a:r>
              <a:rPr lang="en-GB" sz="2200" dirty="0"/>
              <a:t>-</a:t>
            </a:r>
            <a:r>
              <a:rPr lang="en-GB" sz="2200" b="1" dirty="0"/>
              <a:t> 	PIC simulations </a:t>
            </a:r>
            <a:r>
              <a:rPr lang="en-GB" sz="2200" dirty="0"/>
              <a:t>for description of sheath parameters (e.g. temperature, density, potential) 	for various conditions (e.g. high density plasma)</a:t>
            </a:r>
          </a:p>
        </p:txBody>
      </p:sp>
      <p:pic>
        <p:nvPicPr>
          <p:cNvPr id="5" name="Picture 26">
            <a:extLst>
              <a:ext uri="{FF2B5EF4-FFF2-40B4-BE49-F238E27FC236}">
                <a16:creationId xmlns:a16="http://schemas.microsoft.com/office/drawing/2014/main" id="{8771FCC9-7000-6B6C-CCA4-0851DF912322}"/>
              </a:ext>
            </a:extLst>
          </p:cNvPr>
          <p:cNvPicPr>
            <a:picLocks noChangeAspect="1"/>
          </p:cNvPicPr>
          <p:nvPr/>
        </p:nvPicPr>
        <p:blipFill>
          <a:blip r:embed="rId2"/>
          <a:stretch>
            <a:fillRect/>
          </a:stretch>
        </p:blipFill>
        <p:spPr>
          <a:xfrm>
            <a:off x="4850624" y="2941494"/>
            <a:ext cx="6602519" cy="3552293"/>
          </a:xfrm>
          <a:prstGeom prst="rect">
            <a:avLst/>
          </a:prstGeom>
        </p:spPr>
      </p:pic>
      <p:sp>
        <p:nvSpPr>
          <p:cNvPr id="6" name="Textfeld 5">
            <a:extLst>
              <a:ext uri="{FF2B5EF4-FFF2-40B4-BE49-F238E27FC236}">
                <a16:creationId xmlns:a16="http://schemas.microsoft.com/office/drawing/2014/main" id="{CF0F87A8-A06A-62E9-FA7B-D03A9BE4172F}"/>
              </a:ext>
            </a:extLst>
          </p:cNvPr>
          <p:cNvSpPr txBox="1"/>
          <p:nvPr/>
        </p:nvSpPr>
        <p:spPr>
          <a:xfrm>
            <a:off x="1826476" y="3139941"/>
            <a:ext cx="3543912" cy="1107996"/>
          </a:xfrm>
          <a:prstGeom prst="rect">
            <a:avLst/>
          </a:prstGeom>
          <a:noFill/>
        </p:spPr>
        <p:txBody>
          <a:bodyPr wrap="square" rtlCol="0">
            <a:spAutoFit/>
          </a:bodyPr>
          <a:lstStyle/>
          <a:p>
            <a:pPr algn="l"/>
            <a:r>
              <a:rPr lang="en-GB" sz="2200" b="1" dirty="0"/>
              <a:t>Example: BIT1</a:t>
            </a:r>
          </a:p>
          <a:p>
            <a:pPr algn="l"/>
            <a:r>
              <a:rPr lang="en-GB" sz="2200" dirty="0"/>
              <a:t>Poloidal profile of </a:t>
            </a:r>
            <a:r>
              <a:rPr lang="en-GB" sz="2200" dirty="0" err="1"/>
              <a:t>T</a:t>
            </a:r>
            <a:r>
              <a:rPr lang="en-GB" sz="2200" baseline="-25000" dirty="0" err="1"/>
              <a:t>e</a:t>
            </a:r>
            <a:r>
              <a:rPr lang="en-GB" sz="2200" dirty="0"/>
              <a:t> for COMPASS-U</a:t>
            </a:r>
          </a:p>
        </p:txBody>
      </p:sp>
      <p:sp>
        <p:nvSpPr>
          <p:cNvPr id="7" name="Textfeld 6">
            <a:extLst>
              <a:ext uri="{FF2B5EF4-FFF2-40B4-BE49-F238E27FC236}">
                <a16:creationId xmlns:a16="http://schemas.microsoft.com/office/drawing/2014/main" id="{8093972F-838D-F130-ACCA-48EDBF3800ED}"/>
              </a:ext>
            </a:extLst>
          </p:cNvPr>
          <p:cNvSpPr txBox="1"/>
          <p:nvPr/>
        </p:nvSpPr>
        <p:spPr>
          <a:xfrm>
            <a:off x="1826476" y="4446384"/>
            <a:ext cx="1916102" cy="369332"/>
          </a:xfrm>
          <a:prstGeom prst="rect">
            <a:avLst/>
          </a:prstGeom>
          <a:noFill/>
        </p:spPr>
        <p:txBody>
          <a:bodyPr wrap="none" rtlCol="0">
            <a:spAutoFit/>
          </a:bodyPr>
          <a:lstStyle/>
          <a:p>
            <a:pPr algn="l"/>
            <a:r>
              <a:rPr lang="en-GB" i="1" dirty="0"/>
              <a:t>D. </a:t>
            </a:r>
            <a:r>
              <a:rPr lang="en-GB" i="1" dirty="0" err="1"/>
              <a:t>Tskhakaya</a:t>
            </a:r>
            <a:r>
              <a:rPr lang="en-GB" i="1" dirty="0"/>
              <a:t> et al.</a:t>
            </a:r>
          </a:p>
        </p:txBody>
      </p:sp>
    </p:spTree>
    <p:extLst>
      <p:ext uri="{BB962C8B-B14F-4D97-AF65-F5344CB8AC3E}">
        <p14:creationId xmlns:p14="http://schemas.microsoft.com/office/powerpoint/2010/main" val="3562321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D56A5-0DF1-9B5D-2A8D-88AF2B50AFF4}"/>
            </a:ext>
          </a:extLst>
        </p:cNvPr>
        <p:cNvGrpSpPr/>
        <p:nvPr/>
      </p:nvGrpSpPr>
      <p:grpSpPr>
        <a:xfrm>
          <a:off x="0" y="0"/>
          <a:ext cx="0" cy="0"/>
          <a:chOff x="0" y="0"/>
          <a:chExt cx="0" cy="0"/>
        </a:xfrm>
      </p:grpSpPr>
      <p:grpSp>
        <p:nvGrpSpPr>
          <p:cNvPr id="7" name="Gruppieren 6">
            <a:extLst>
              <a:ext uri="{FF2B5EF4-FFF2-40B4-BE49-F238E27FC236}">
                <a16:creationId xmlns:a16="http://schemas.microsoft.com/office/drawing/2014/main" id="{D6917E9F-E68F-DCCB-1E87-87807F9D692E}"/>
              </a:ext>
            </a:extLst>
          </p:cNvPr>
          <p:cNvGrpSpPr/>
          <p:nvPr/>
        </p:nvGrpSpPr>
        <p:grpSpPr>
          <a:xfrm>
            <a:off x="6359928" y="3724976"/>
            <a:ext cx="5293060" cy="2791554"/>
            <a:chOff x="6898940" y="3686476"/>
            <a:chExt cx="5293060" cy="2791554"/>
          </a:xfrm>
        </p:grpSpPr>
        <p:pic>
          <p:nvPicPr>
            <p:cNvPr id="5" name="Picture 1">
              <a:extLst>
                <a:ext uri="{FF2B5EF4-FFF2-40B4-BE49-F238E27FC236}">
                  <a16:creationId xmlns:a16="http://schemas.microsoft.com/office/drawing/2014/main" id="{BF42722D-E90B-2E58-213C-D71907EB5A9A}"/>
                </a:ext>
              </a:extLst>
            </p:cNvPr>
            <p:cNvPicPr>
              <a:picLocks noChangeAspect="1"/>
            </p:cNvPicPr>
            <p:nvPr/>
          </p:nvPicPr>
          <p:blipFill>
            <a:blip r:embed="rId2">
              <a:extLst>
                <a:ext uri="{28A0092B-C50C-407E-A947-70E740481C1C}">
                  <a14:useLocalDpi xmlns:a14="http://schemas.microsoft.com/office/drawing/2010/main" val="0"/>
                </a:ext>
              </a:extLst>
            </a:blip>
            <a:srcRect t="48754"/>
            <a:stretch>
              <a:fillRect/>
            </a:stretch>
          </p:blipFill>
          <p:spPr>
            <a:xfrm>
              <a:off x="6898940" y="3878981"/>
              <a:ext cx="5293060" cy="2599049"/>
            </a:xfrm>
            <a:prstGeom prst="rect">
              <a:avLst/>
            </a:prstGeom>
          </p:spPr>
        </p:pic>
        <p:sp>
          <p:nvSpPr>
            <p:cNvPr id="6" name="Rechteck 5">
              <a:extLst>
                <a:ext uri="{FF2B5EF4-FFF2-40B4-BE49-F238E27FC236}">
                  <a16:creationId xmlns:a16="http://schemas.microsoft.com/office/drawing/2014/main" id="{D0611268-ED61-4AE3-EFBB-15134D0CD0D9}"/>
                </a:ext>
              </a:extLst>
            </p:cNvPr>
            <p:cNvSpPr/>
            <p:nvPr/>
          </p:nvSpPr>
          <p:spPr>
            <a:xfrm>
              <a:off x="8758989" y="3686476"/>
              <a:ext cx="2030931" cy="3176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el 1">
            <a:extLst>
              <a:ext uri="{FF2B5EF4-FFF2-40B4-BE49-F238E27FC236}">
                <a16:creationId xmlns:a16="http://schemas.microsoft.com/office/drawing/2014/main" id="{7EFEBC4F-8B90-DC4C-A8AE-2E9C6F879C6B}"/>
              </a:ext>
            </a:extLst>
          </p:cNvPr>
          <p:cNvSpPr>
            <a:spLocks noGrp="1"/>
          </p:cNvSpPr>
          <p:nvPr>
            <p:ph type="title"/>
          </p:nvPr>
        </p:nvSpPr>
        <p:spPr/>
        <p:txBody>
          <a:bodyPr/>
          <a:lstStyle/>
          <a:p>
            <a:r>
              <a:rPr lang="de-DE" dirty="0" err="1"/>
              <a:t>Example</a:t>
            </a:r>
            <a:r>
              <a:rPr lang="de-DE" dirty="0"/>
              <a:t> </a:t>
            </a:r>
            <a:r>
              <a:rPr lang="de-DE" dirty="0" err="1"/>
              <a:t>of</a:t>
            </a:r>
            <a:r>
              <a:rPr lang="de-DE" dirty="0"/>
              <a:t> SP D.2 </a:t>
            </a:r>
            <a:r>
              <a:rPr lang="de-DE" dirty="0" err="1"/>
              <a:t>Activities</a:t>
            </a:r>
            <a:r>
              <a:rPr lang="de-DE" dirty="0"/>
              <a:t> </a:t>
            </a:r>
          </a:p>
        </p:txBody>
      </p:sp>
      <p:sp>
        <p:nvSpPr>
          <p:cNvPr id="4" name="Foliennummernplatzhalter 3">
            <a:extLst>
              <a:ext uri="{FF2B5EF4-FFF2-40B4-BE49-F238E27FC236}">
                <a16:creationId xmlns:a16="http://schemas.microsoft.com/office/drawing/2014/main" id="{371E1C02-7296-6A2B-5524-82AAB54A949A}"/>
              </a:ext>
            </a:extLst>
          </p:cNvPr>
          <p:cNvSpPr>
            <a:spLocks noGrp="1"/>
          </p:cNvSpPr>
          <p:nvPr>
            <p:ph type="sldNum" sz="quarter" idx="12"/>
          </p:nvPr>
        </p:nvSpPr>
        <p:spPr/>
        <p:txBody>
          <a:bodyPr/>
          <a:lstStyle/>
          <a:p>
            <a:fld id="{6A6D9FA1-99C7-4910-8E32-B85D378B0060}" type="slidenum">
              <a:rPr lang="en-GB" smtClean="0">
                <a:solidFill>
                  <a:prstClr val="white"/>
                </a:solidFill>
              </a:rPr>
              <a:pPr/>
              <a:t>26</a:t>
            </a:fld>
            <a:endParaRPr lang="en-GB" dirty="0">
              <a:solidFill>
                <a:prstClr val="white"/>
              </a:solidFill>
            </a:endParaRPr>
          </a:p>
        </p:txBody>
      </p:sp>
      <p:sp>
        <p:nvSpPr>
          <p:cNvPr id="3" name="Textfeld 2">
            <a:extLst>
              <a:ext uri="{FF2B5EF4-FFF2-40B4-BE49-F238E27FC236}">
                <a16:creationId xmlns:a16="http://schemas.microsoft.com/office/drawing/2014/main" id="{9E66DD83-171D-0CBC-05F6-958997B11C5F}"/>
              </a:ext>
            </a:extLst>
          </p:cNvPr>
          <p:cNvSpPr txBox="1"/>
          <p:nvPr/>
        </p:nvSpPr>
        <p:spPr>
          <a:xfrm>
            <a:off x="309665" y="750775"/>
            <a:ext cx="11567911" cy="3262432"/>
          </a:xfrm>
          <a:prstGeom prst="rect">
            <a:avLst/>
          </a:prstGeom>
          <a:noFill/>
        </p:spPr>
        <p:txBody>
          <a:bodyPr wrap="square" rtlCol="0">
            <a:spAutoFit/>
          </a:bodyPr>
          <a:lstStyle/>
          <a:p>
            <a:pPr algn="l">
              <a:spcAft>
                <a:spcPts val="600"/>
              </a:spcAft>
            </a:pPr>
            <a:r>
              <a:rPr lang="en-GB" sz="2400" b="1" dirty="0"/>
              <a:t>Molecular Dynamics Simulations:</a:t>
            </a:r>
          </a:p>
          <a:p>
            <a:pPr marL="269875" indent="-269875" algn="l">
              <a:spcBef>
                <a:spcPts val="600"/>
              </a:spcBef>
              <a:spcAft>
                <a:spcPts val="600"/>
              </a:spcAft>
              <a:buFontTx/>
              <a:buChar char="-"/>
            </a:pPr>
            <a:r>
              <a:rPr lang="en-GB" sz="2200" b="1" dirty="0"/>
              <a:t>Production of erosion and reflection data </a:t>
            </a:r>
            <a:r>
              <a:rPr lang="en-GB" sz="2200" dirty="0"/>
              <a:t>(yields, reflection coefficients in dependence on impact energy and angle, surface temperature, characteristics of eroded and reflected particles)  </a:t>
            </a:r>
          </a:p>
          <a:p>
            <a:pPr marL="269875" indent="-269875" algn="l">
              <a:spcBef>
                <a:spcPts val="600"/>
              </a:spcBef>
              <a:spcAft>
                <a:spcPts val="600"/>
              </a:spcAft>
              <a:buFontTx/>
              <a:buChar char="-"/>
            </a:pPr>
            <a:r>
              <a:rPr lang="en-GB" sz="2200" b="1" dirty="0"/>
              <a:t>Development of interatomic potentials</a:t>
            </a:r>
          </a:p>
          <a:p>
            <a:pPr marL="269875" indent="-269875" algn="l">
              <a:spcBef>
                <a:spcPts val="600"/>
              </a:spcBef>
              <a:spcAft>
                <a:spcPts val="600"/>
              </a:spcAft>
              <a:buFontTx/>
              <a:buChar char="-"/>
            </a:pPr>
            <a:r>
              <a:rPr lang="en-GB" sz="2200" b="1" dirty="0"/>
              <a:t>Surfaces:</a:t>
            </a:r>
            <a:r>
              <a:rPr lang="en-GB" sz="2200" dirty="0"/>
              <a:t> W-B-D-O-He, … SS, alloys, …, nano-structures, crystal orientation, damages, …</a:t>
            </a:r>
          </a:p>
          <a:p>
            <a:pPr marL="269875" indent="-269875">
              <a:spcBef>
                <a:spcPts val="600"/>
              </a:spcBef>
              <a:spcAft>
                <a:spcPts val="600"/>
              </a:spcAft>
              <a:buFontTx/>
              <a:buChar char="-"/>
            </a:pPr>
            <a:r>
              <a:rPr lang="en-GB" sz="2200" b="1" dirty="0"/>
              <a:t>Projectiles:</a:t>
            </a:r>
            <a:r>
              <a:rPr lang="en-GB" sz="2200" dirty="0"/>
              <a:t> D, O, He, seed species, W, B, …</a:t>
            </a:r>
          </a:p>
          <a:p>
            <a:pPr marL="269875" indent="-269875">
              <a:spcBef>
                <a:spcPts val="600"/>
              </a:spcBef>
              <a:spcAft>
                <a:spcPts val="600"/>
              </a:spcAft>
              <a:buFontTx/>
              <a:buChar char="-"/>
            </a:pPr>
            <a:r>
              <a:rPr lang="en-GB" sz="2200" b="1" dirty="0"/>
              <a:t>Chemical erosion </a:t>
            </a:r>
            <a:r>
              <a:rPr lang="en-GB" sz="2200" dirty="0"/>
              <a:t>of boron (BD) and tungsten (WD)</a:t>
            </a:r>
          </a:p>
        </p:txBody>
      </p:sp>
      <p:sp>
        <p:nvSpPr>
          <p:cNvPr id="8" name="Textfeld 7">
            <a:extLst>
              <a:ext uri="{FF2B5EF4-FFF2-40B4-BE49-F238E27FC236}">
                <a16:creationId xmlns:a16="http://schemas.microsoft.com/office/drawing/2014/main" id="{48712379-FCB6-056A-BECC-E73D591DC21E}"/>
              </a:ext>
            </a:extLst>
          </p:cNvPr>
          <p:cNvSpPr txBox="1"/>
          <p:nvPr/>
        </p:nvSpPr>
        <p:spPr>
          <a:xfrm>
            <a:off x="2625882" y="4339726"/>
            <a:ext cx="3543912" cy="1107996"/>
          </a:xfrm>
          <a:prstGeom prst="rect">
            <a:avLst/>
          </a:prstGeom>
          <a:noFill/>
        </p:spPr>
        <p:txBody>
          <a:bodyPr wrap="square" rtlCol="0">
            <a:spAutoFit/>
          </a:bodyPr>
          <a:lstStyle/>
          <a:p>
            <a:pPr algn="l"/>
            <a:r>
              <a:rPr lang="en-GB" sz="2200" b="1" dirty="0"/>
              <a:t>Example: MD</a:t>
            </a:r>
          </a:p>
          <a:p>
            <a:pPr algn="l"/>
            <a:r>
              <a:rPr lang="en-GB" sz="2200" dirty="0"/>
              <a:t>Sputtered WD molecules (1500 eV, normal incidence)</a:t>
            </a:r>
          </a:p>
        </p:txBody>
      </p:sp>
      <p:sp>
        <p:nvSpPr>
          <p:cNvPr id="9" name="Textfeld 8">
            <a:extLst>
              <a:ext uri="{FF2B5EF4-FFF2-40B4-BE49-F238E27FC236}">
                <a16:creationId xmlns:a16="http://schemas.microsoft.com/office/drawing/2014/main" id="{F07EE6C2-51D4-7AE0-D142-654DE48B4161}"/>
              </a:ext>
            </a:extLst>
          </p:cNvPr>
          <p:cNvSpPr txBox="1"/>
          <p:nvPr/>
        </p:nvSpPr>
        <p:spPr>
          <a:xfrm>
            <a:off x="2625882" y="5589575"/>
            <a:ext cx="1411092" cy="369332"/>
          </a:xfrm>
          <a:prstGeom prst="rect">
            <a:avLst/>
          </a:prstGeom>
          <a:noFill/>
        </p:spPr>
        <p:txBody>
          <a:bodyPr wrap="none" rtlCol="0">
            <a:spAutoFit/>
          </a:bodyPr>
          <a:lstStyle/>
          <a:p>
            <a:pPr algn="l"/>
            <a:r>
              <a:rPr lang="en-GB" i="1" dirty="0"/>
              <a:t>A. Sand et al.</a:t>
            </a:r>
          </a:p>
        </p:txBody>
      </p:sp>
    </p:spTree>
    <p:extLst>
      <p:ext uri="{BB962C8B-B14F-4D97-AF65-F5344CB8AC3E}">
        <p14:creationId xmlns:p14="http://schemas.microsoft.com/office/powerpoint/2010/main" val="139728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38B90-D386-2324-C823-38AF0A8819E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FCCFCD4-5A3C-2378-EC2F-AA4677D36D64}"/>
              </a:ext>
            </a:extLst>
          </p:cNvPr>
          <p:cNvSpPr>
            <a:spLocks noGrp="1"/>
          </p:cNvSpPr>
          <p:nvPr>
            <p:ph type="title"/>
          </p:nvPr>
        </p:nvSpPr>
        <p:spPr/>
        <p:txBody>
          <a:bodyPr/>
          <a:lstStyle/>
          <a:p>
            <a:r>
              <a:rPr lang="de-DE" dirty="0" err="1"/>
              <a:t>Example</a:t>
            </a:r>
            <a:r>
              <a:rPr lang="de-DE" dirty="0"/>
              <a:t> </a:t>
            </a:r>
            <a:r>
              <a:rPr lang="de-DE" dirty="0" err="1"/>
              <a:t>of</a:t>
            </a:r>
            <a:r>
              <a:rPr lang="de-DE" dirty="0"/>
              <a:t> SP D.3 </a:t>
            </a:r>
            <a:r>
              <a:rPr lang="de-DE" dirty="0" err="1"/>
              <a:t>Activities</a:t>
            </a:r>
            <a:r>
              <a:rPr lang="de-DE" dirty="0"/>
              <a:t> </a:t>
            </a:r>
          </a:p>
        </p:txBody>
      </p:sp>
      <p:sp>
        <p:nvSpPr>
          <p:cNvPr id="4" name="Foliennummernplatzhalter 3">
            <a:extLst>
              <a:ext uri="{FF2B5EF4-FFF2-40B4-BE49-F238E27FC236}">
                <a16:creationId xmlns:a16="http://schemas.microsoft.com/office/drawing/2014/main" id="{8896C06B-88EF-5F43-7443-5B7AD4C5B84D}"/>
              </a:ext>
            </a:extLst>
          </p:cNvPr>
          <p:cNvSpPr>
            <a:spLocks noGrp="1"/>
          </p:cNvSpPr>
          <p:nvPr>
            <p:ph type="sldNum" sz="quarter" idx="12"/>
          </p:nvPr>
        </p:nvSpPr>
        <p:spPr/>
        <p:txBody>
          <a:bodyPr/>
          <a:lstStyle/>
          <a:p>
            <a:fld id="{6A6D9FA1-99C7-4910-8E32-B85D378B0060}" type="slidenum">
              <a:rPr lang="en-GB" smtClean="0">
                <a:solidFill>
                  <a:prstClr val="white"/>
                </a:solidFill>
              </a:rPr>
              <a:pPr/>
              <a:t>27</a:t>
            </a:fld>
            <a:endParaRPr lang="en-GB" dirty="0">
              <a:solidFill>
                <a:prstClr val="white"/>
              </a:solidFill>
            </a:endParaRPr>
          </a:p>
        </p:txBody>
      </p:sp>
      <p:sp>
        <p:nvSpPr>
          <p:cNvPr id="3" name="Textfeld 2">
            <a:extLst>
              <a:ext uri="{FF2B5EF4-FFF2-40B4-BE49-F238E27FC236}">
                <a16:creationId xmlns:a16="http://schemas.microsoft.com/office/drawing/2014/main" id="{E87571D6-B542-694C-EE14-B72C621B62C2}"/>
              </a:ext>
            </a:extLst>
          </p:cNvPr>
          <p:cNvSpPr txBox="1"/>
          <p:nvPr/>
        </p:nvSpPr>
        <p:spPr>
          <a:xfrm>
            <a:off x="301592" y="856654"/>
            <a:ext cx="11588816" cy="2616101"/>
          </a:xfrm>
          <a:prstGeom prst="rect">
            <a:avLst/>
          </a:prstGeom>
          <a:noFill/>
        </p:spPr>
        <p:txBody>
          <a:bodyPr wrap="square" rtlCol="0">
            <a:spAutoFit/>
          </a:bodyPr>
          <a:lstStyle/>
          <a:p>
            <a:pPr algn="l">
              <a:spcAft>
                <a:spcPts val="600"/>
              </a:spcAft>
            </a:pPr>
            <a:r>
              <a:rPr lang="en-GB" sz="2400" b="1" dirty="0"/>
              <a:t>Erosion, migration and deposition in fusion devices:</a:t>
            </a:r>
          </a:p>
          <a:p>
            <a:pPr marL="269875" indent="-269875" algn="l">
              <a:spcBef>
                <a:spcPts val="600"/>
              </a:spcBef>
              <a:spcAft>
                <a:spcPts val="600"/>
              </a:spcAft>
              <a:buFontTx/>
              <a:buChar char="-"/>
            </a:pPr>
            <a:r>
              <a:rPr lang="en-GB" sz="2200" b="1" dirty="0"/>
              <a:t>Modelling of the lifetime of wall components (and </a:t>
            </a:r>
            <a:r>
              <a:rPr lang="en-GB" sz="2200" b="1" dirty="0" err="1"/>
              <a:t>boronisation</a:t>
            </a:r>
            <a:r>
              <a:rPr lang="en-GB" sz="2200" b="1" dirty="0"/>
              <a:t>), gross and net erosion sources, plasma accumulation, long-term T retention: </a:t>
            </a:r>
            <a:r>
              <a:rPr lang="en-GB" sz="2200" dirty="0"/>
              <a:t>focus and W and B, but also EUROFER …  </a:t>
            </a:r>
          </a:p>
          <a:p>
            <a:pPr marL="269875" indent="-269875" algn="l">
              <a:spcBef>
                <a:spcPts val="600"/>
              </a:spcBef>
              <a:spcAft>
                <a:spcPts val="600"/>
              </a:spcAft>
              <a:buFontTx/>
              <a:buChar char="-"/>
            </a:pPr>
            <a:r>
              <a:rPr lang="en-GB" sz="2200" b="1" dirty="0"/>
              <a:t>Present devices </a:t>
            </a:r>
            <a:r>
              <a:rPr lang="en-GB" sz="2200" dirty="0"/>
              <a:t>(with benchmarking against experiments) and </a:t>
            </a:r>
            <a:r>
              <a:rPr lang="en-GB" sz="2200" b="1" dirty="0"/>
              <a:t>predictions </a:t>
            </a:r>
            <a:r>
              <a:rPr lang="en-GB" sz="2200" dirty="0"/>
              <a:t>for future machines (ITER, Fusion Pilot Plant, …)</a:t>
            </a:r>
          </a:p>
          <a:p>
            <a:pPr marL="269875" indent="-269875" algn="l">
              <a:spcBef>
                <a:spcPts val="600"/>
              </a:spcBef>
              <a:spcAft>
                <a:spcPts val="600"/>
              </a:spcAft>
              <a:buFontTx/>
              <a:buChar char="-"/>
            </a:pPr>
            <a:r>
              <a:rPr lang="en-GB" sz="2200" b="1" dirty="0"/>
              <a:t>Main tools: </a:t>
            </a:r>
            <a:r>
              <a:rPr lang="en-GB" sz="2200" dirty="0"/>
              <a:t>ERO2.0, WALLDYN and plasma simulation codes for background plasma (SP D.1)</a:t>
            </a:r>
          </a:p>
        </p:txBody>
      </p:sp>
      <p:sp>
        <p:nvSpPr>
          <p:cNvPr id="5" name="Textfeld 4">
            <a:extLst>
              <a:ext uri="{FF2B5EF4-FFF2-40B4-BE49-F238E27FC236}">
                <a16:creationId xmlns:a16="http://schemas.microsoft.com/office/drawing/2014/main" id="{D44D6F6B-D95D-BF65-8D25-5026AEF95CAE}"/>
              </a:ext>
            </a:extLst>
          </p:cNvPr>
          <p:cNvSpPr txBox="1"/>
          <p:nvPr/>
        </p:nvSpPr>
        <p:spPr>
          <a:xfrm>
            <a:off x="720080" y="5553056"/>
            <a:ext cx="2190023" cy="369332"/>
          </a:xfrm>
          <a:prstGeom prst="rect">
            <a:avLst/>
          </a:prstGeom>
          <a:noFill/>
        </p:spPr>
        <p:txBody>
          <a:bodyPr wrap="none" rtlCol="0">
            <a:spAutoFit/>
          </a:bodyPr>
          <a:lstStyle/>
          <a:p>
            <a:pPr algn="l"/>
            <a:r>
              <a:rPr lang="en-GB" i="1" dirty="0"/>
              <a:t>K. Schmid, NME 2025</a:t>
            </a:r>
          </a:p>
        </p:txBody>
      </p:sp>
      <p:pic>
        <p:nvPicPr>
          <p:cNvPr id="11" name="Grafik 10">
            <a:extLst>
              <a:ext uri="{FF2B5EF4-FFF2-40B4-BE49-F238E27FC236}">
                <a16:creationId xmlns:a16="http://schemas.microsoft.com/office/drawing/2014/main" id="{55F98C03-D9EB-DED5-F8F7-ABA267884173}"/>
              </a:ext>
            </a:extLst>
          </p:cNvPr>
          <p:cNvPicPr>
            <a:picLocks noChangeAspect="1"/>
          </p:cNvPicPr>
          <p:nvPr/>
        </p:nvPicPr>
        <p:blipFill>
          <a:blip r:embed="rId2"/>
          <a:stretch>
            <a:fillRect/>
          </a:stretch>
        </p:blipFill>
        <p:spPr>
          <a:xfrm>
            <a:off x="4172732" y="3812868"/>
            <a:ext cx="7364749" cy="2664876"/>
          </a:xfrm>
          <a:prstGeom prst="rect">
            <a:avLst/>
          </a:prstGeom>
        </p:spPr>
      </p:pic>
      <p:sp>
        <p:nvSpPr>
          <p:cNvPr id="12" name="Textfeld 11">
            <a:extLst>
              <a:ext uri="{FF2B5EF4-FFF2-40B4-BE49-F238E27FC236}">
                <a16:creationId xmlns:a16="http://schemas.microsoft.com/office/drawing/2014/main" id="{A2FABB8A-E336-2EE6-70A4-E2CD4E6CA60D}"/>
              </a:ext>
            </a:extLst>
          </p:cNvPr>
          <p:cNvSpPr txBox="1"/>
          <p:nvPr/>
        </p:nvSpPr>
        <p:spPr>
          <a:xfrm>
            <a:off x="720081" y="4259036"/>
            <a:ext cx="3543912" cy="1107996"/>
          </a:xfrm>
          <a:prstGeom prst="rect">
            <a:avLst/>
          </a:prstGeom>
          <a:noFill/>
        </p:spPr>
        <p:txBody>
          <a:bodyPr wrap="square" rtlCol="0">
            <a:spAutoFit/>
          </a:bodyPr>
          <a:lstStyle/>
          <a:p>
            <a:pPr algn="l"/>
            <a:r>
              <a:rPr lang="en-GB" sz="2200" b="1" dirty="0"/>
              <a:t>Example: WALLDYN</a:t>
            </a:r>
          </a:p>
          <a:p>
            <a:pPr algn="l"/>
            <a:r>
              <a:rPr lang="en-GB" sz="2200" dirty="0"/>
              <a:t>Time evolution of boron surface concentration in ITER</a:t>
            </a:r>
          </a:p>
        </p:txBody>
      </p:sp>
    </p:spTree>
    <p:extLst>
      <p:ext uri="{BB962C8B-B14F-4D97-AF65-F5344CB8AC3E}">
        <p14:creationId xmlns:p14="http://schemas.microsoft.com/office/powerpoint/2010/main" val="47470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76527-BCAF-7814-3C80-DF7F28A7344B}"/>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CD53DBD-A69E-E10F-DA1E-EAD9427F8C80}"/>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4" name="Titel 3">
            <a:extLst>
              <a:ext uri="{FF2B5EF4-FFF2-40B4-BE49-F238E27FC236}">
                <a16:creationId xmlns:a16="http://schemas.microsoft.com/office/drawing/2014/main" id="{C64CD7AF-58B7-E62C-1803-A34940B04FE8}"/>
              </a:ext>
            </a:extLst>
          </p:cNvPr>
          <p:cNvSpPr>
            <a:spLocks noGrp="1"/>
          </p:cNvSpPr>
          <p:nvPr>
            <p:ph type="title"/>
          </p:nvPr>
        </p:nvSpPr>
        <p:spPr/>
        <p:txBody>
          <a:bodyPr/>
          <a:lstStyle/>
          <a:p>
            <a:r>
              <a:rPr lang="en-GB" dirty="0"/>
              <a:t>Status 2025 - Structure of SP D</a:t>
            </a:r>
          </a:p>
        </p:txBody>
      </p:sp>
      <p:sp>
        <p:nvSpPr>
          <p:cNvPr id="6" name="Textfeld 5">
            <a:extLst>
              <a:ext uri="{FF2B5EF4-FFF2-40B4-BE49-F238E27FC236}">
                <a16:creationId xmlns:a16="http://schemas.microsoft.com/office/drawing/2014/main" id="{9FE8F517-F5FD-B479-B67E-88CE24CA4F60}"/>
              </a:ext>
            </a:extLst>
          </p:cNvPr>
          <p:cNvSpPr txBox="1"/>
          <p:nvPr/>
        </p:nvSpPr>
        <p:spPr>
          <a:xfrm>
            <a:off x="983432" y="1501594"/>
            <a:ext cx="8177367" cy="3416320"/>
          </a:xfrm>
          <a:prstGeom prst="rect">
            <a:avLst/>
          </a:prstGeom>
          <a:noFill/>
        </p:spPr>
        <p:txBody>
          <a:bodyPr wrap="none" rtlCol="0">
            <a:spAutoFit/>
          </a:bodyPr>
          <a:lstStyle/>
          <a:p>
            <a:pPr algn="l"/>
            <a:r>
              <a:rPr lang="en-GB" sz="2400" b="1" dirty="0"/>
              <a:t>SP D.1: Plasma boundary modelling </a:t>
            </a:r>
          </a:p>
          <a:p>
            <a:pPr algn="l"/>
            <a:endParaRPr lang="en-GB" sz="2400" b="1" dirty="0"/>
          </a:p>
          <a:p>
            <a:pPr algn="l"/>
            <a:r>
              <a:rPr lang="en-GB" sz="2400" b="1" dirty="0"/>
              <a:t>SP D.2: Production of atomic/molecular and surface data</a:t>
            </a:r>
          </a:p>
          <a:p>
            <a:pPr algn="l"/>
            <a:endParaRPr lang="en-GB" sz="2400" b="1" dirty="0"/>
          </a:p>
          <a:p>
            <a:pPr algn="l"/>
            <a:r>
              <a:rPr lang="en-GB" sz="2400" b="1" dirty="0"/>
              <a:t>SP D.3: Impurity migration modelling</a:t>
            </a:r>
          </a:p>
          <a:p>
            <a:pPr algn="l"/>
            <a:endParaRPr lang="en-GB" sz="2400" b="1" dirty="0"/>
          </a:p>
          <a:p>
            <a:pPr algn="l"/>
            <a:r>
              <a:rPr lang="en-GB" sz="2400" b="1" dirty="0"/>
              <a:t>SP D.4: Neutral particles modelling</a:t>
            </a:r>
          </a:p>
          <a:p>
            <a:pPr algn="l"/>
            <a:endParaRPr lang="en-GB" sz="2400" b="1" dirty="0"/>
          </a:p>
          <a:p>
            <a:pPr algn="l"/>
            <a:r>
              <a:rPr lang="en-GB" sz="2400" b="1" dirty="0"/>
              <a:t>SP D.5: Plasma background and PWI modelling for COMPASS-U</a:t>
            </a:r>
          </a:p>
        </p:txBody>
      </p:sp>
    </p:spTree>
    <p:extLst>
      <p:ext uri="{BB962C8B-B14F-4D97-AF65-F5344CB8AC3E}">
        <p14:creationId xmlns:p14="http://schemas.microsoft.com/office/powerpoint/2010/main" val="2560173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Status 2025 - Tasks and Deliverables SP D.1</a:t>
            </a:r>
          </a:p>
        </p:txBody>
      </p:sp>
      <p:sp>
        <p:nvSpPr>
          <p:cNvPr id="20" name="Textfeld 19">
            <a:extLst>
              <a:ext uri="{FF2B5EF4-FFF2-40B4-BE49-F238E27FC236}">
                <a16:creationId xmlns:a16="http://schemas.microsoft.com/office/drawing/2014/main" id="{A6EADD42-EFE9-0543-AE3A-F4C854F7ACED}"/>
              </a:ext>
            </a:extLst>
          </p:cNvPr>
          <p:cNvSpPr txBox="1"/>
          <p:nvPr/>
        </p:nvSpPr>
        <p:spPr>
          <a:xfrm>
            <a:off x="631908" y="4733005"/>
            <a:ext cx="4441237" cy="311624"/>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All corresponding deliverables achieved and reported</a:t>
            </a:r>
          </a:p>
        </p:txBody>
      </p:sp>
      <p:graphicFrame>
        <p:nvGraphicFramePr>
          <p:cNvPr id="8" name="Tabelle 7">
            <a:extLst>
              <a:ext uri="{FF2B5EF4-FFF2-40B4-BE49-F238E27FC236}">
                <a16:creationId xmlns:a16="http://schemas.microsoft.com/office/drawing/2014/main" id="{898A907F-89B9-5435-9842-3A8D6078FAAA}"/>
              </a:ext>
            </a:extLst>
          </p:cNvPr>
          <p:cNvGraphicFramePr>
            <a:graphicFrameLocks noGrp="1"/>
          </p:cNvGraphicFramePr>
          <p:nvPr>
            <p:extLst>
              <p:ext uri="{D42A27DB-BD31-4B8C-83A1-F6EECF244321}">
                <p14:modId xmlns:p14="http://schemas.microsoft.com/office/powerpoint/2010/main" val="4269556158"/>
              </p:ext>
            </p:extLst>
          </p:nvPr>
        </p:nvGraphicFramePr>
        <p:xfrm>
          <a:off x="631908" y="1087817"/>
          <a:ext cx="9955882" cy="3106928"/>
        </p:xfrm>
        <a:graphic>
          <a:graphicData uri="http://schemas.openxmlformats.org/drawingml/2006/table">
            <a:tbl>
              <a:tblPr firstRow="1" firstCol="1" bandRow="1">
                <a:tableStyleId>{5C22544A-7EE6-4342-B048-85BDC9FD1C3A}</a:tableStyleId>
              </a:tblPr>
              <a:tblGrid>
                <a:gridCol w="1038125">
                  <a:extLst>
                    <a:ext uri="{9D8B030D-6E8A-4147-A177-3AD203B41FA5}">
                      <a16:colId xmlns:a16="http://schemas.microsoft.com/office/drawing/2014/main" val="2439667866"/>
                    </a:ext>
                  </a:extLst>
                </a:gridCol>
                <a:gridCol w="8917757">
                  <a:extLst>
                    <a:ext uri="{9D8B030D-6E8A-4147-A177-3AD203B41FA5}">
                      <a16:colId xmlns:a16="http://schemas.microsoft.com/office/drawing/2014/main" val="2362310493"/>
                    </a:ext>
                  </a:extLst>
                </a:gridCol>
              </a:tblGrid>
              <a:tr h="71352">
                <a:tc>
                  <a:txBody>
                    <a:bodyPr/>
                    <a:lstStyle/>
                    <a:p>
                      <a:pPr>
                        <a:lnSpc>
                          <a:spcPct val="115000"/>
                        </a:lnSpc>
                        <a:spcBef>
                          <a:spcPts val="240"/>
                        </a:spcBef>
                        <a:spcAft>
                          <a:spcPts val="240"/>
                        </a:spcAft>
                        <a:buNone/>
                        <a:tabLst>
                          <a:tab pos="-914400" algn="l"/>
                          <a:tab pos="228600" algn="l"/>
                        </a:tabLst>
                      </a:pPr>
                      <a:r>
                        <a:rPr lang="en-US" sz="1200" spc="-15" dirty="0">
                          <a:effectLst/>
                        </a:rPr>
                        <a:t>Deliverable ID</a:t>
                      </a: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200" spc="-15" dirty="0">
                          <a:effectLst/>
                        </a:rPr>
                        <a:t>Deliverable Title</a:t>
                      </a:r>
                    </a:p>
                    <a:p>
                      <a:pPr>
                        <a:lnSpc>
                          <a:spcPct val="115000"/>
                        </a:lnSpc>
                        <a:spcBef>
                          <a:spcPts val="240"/>
                        </a:spcBef>
                        <a:spcAft>
                          <a:spcPts val="240"/>
                        </a:spcAft>
                        <a:buNone/>
                        <a:tabLst>
                          <a:tab pos="-914400" algn="l"/>
                          <a:tab pos="228600" algn="l"/>
                        </a:tabLst>
                      </a:pP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523599497"/>
                  </a:ext>
                </a:extLst>
              </a:tr>
              <a:tr h="0">
                <a:tc>
                  <a:txBody>
                    <a:bodyPr/>
                    <a:lstStyle/>
                    <a:p>
                      <a:pPr>
                        <a:lnSpc>
                          <a:spcPct val="115000"/>
                        </a:lnSpc>
                        <a:spcBef>
                          <a:spcPts val="240"/>
                        </a:spcBef>
                        <a:spcAft>
                          <a:spcPts val="240"/>
                        </a:spcAft>
                        <a:buNone/>
                        <a:tabLst>
                          <a:tab pos="-914400" algn="l"/>
                          <a:tab pos="228600" algn="l"/>
                        </a:tabLst>
                      </a:pPr>
                      <a:r>
                        <a:rPr lang="en-US" sz="1200" spc="-15">
                          <a:effectLst/>
                        </a:rPr>
                        <a:t>D001</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200" spc="-15" dirty="0">
                          <a:effectLst/>
                        </a:rPr>
                        <a:t>Plasma background parameters of WEST for modelling of impurity migration experiments (focus on long-pulse, high fluence discharges, impact of magnetic field ripple and drifts). (CEA)</a:t>
                      </a: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420080285"/>
                  </a:ext>
                </a:extLst>
              </a:tr>
              <a:tr h="0">
                <a:tc>
                  <a:txBody>
                    <a:bodyPr/>
                    <a:lstStyle/>
                    <a:p>
                      <a:pPr>
                        <a:lnSpc>
                          <a:spcPct val="115000"/>
                        </a:lnSpc>
                        <a:spcBef>
                          <a:spcPts val="240"/>
                        </a:spcBef>
                        <a:spcAft>
                          <a:spcPts val="240"/>
                        </a:spcAft>
                        <a:buNone/>
                        <a:tabLst>
                          <a:tab pos="-914400" algn="l"/>
                          <a:tab pos="228600" algn="l"/>
                        </a:tabLst>
                      </a:pPr>
                      <a:r>
                        <a:rPr lang="en-US" sz="1200" spc="-15">
                          <a:effectLst/>
                        </a:rPr>
                        <a:t>D002</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200" spc="-15" dirty="0">
                          <a:effectLst/>
                        </a:rPr>
                        <a:t>Plasma background parameters of linear devices (MAGNUM-PSI and UPP) for modelling of impurity migration experiments (improvement of boundary conditions in particular for UPP). (DIFFER)</a:t>
                      </a: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301313379"/>
                  </a:ext>
                </a:extLst>
              </a:tr>
              <a:tr h="0">
                <a:tc>
                  <a:txBody>
                    <a:bodyPr/>
                    <a:lstStyle/>
                    <a:p>
                      <a:pPr>
                        <a:lnSpc>
                          <a:spcPct val="115000"/>
                        </a:lnSpc>
                        <a:spcBef>
                          <a:spcPts val="240"/>
                        </a:spcBef>
                        <a:spcAft>
                          <a:spcPts val="240"/>
                        </a:spcAft>
                        <a:buNone/>
                        <a:tabLst>
                          <a:tab pos="-914400" algn="l"/>
                          <a:tab pos="228600" algn="l"/>
                        </a:tabLst>
                      </a:pPr>
                      <a:r>
                        <a:rPr lang="en-US" sz="1200" spc="-15">
                          <a:effectLst/>
                        </a:rPr>
                        <a:t>D003</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200" spc="-15" dirty="0">
                          <a:effectLst/>
                        </a:rPr>
                        <a:t>Plasma background parameters of </a:t>
                      </a:r>
                      <a:r>
                        <a:rPr lang="en-US" sz="1200" spc="-15" dirty="0" err="1">
                          <a:effectLst/>
                        </a:rPr>
                        <a:t>GyM</a:t>
                      </a:r>
                      <a:r>
                        <a:rPr lang="en-US" sz="1200" spc="-15" dirty="0">
                          <a:effectLst/>
                        </a:rPr>
                        <a:t> for modelling of impurity migration experiments (focus on  </a:t>
                      </a:r>
                      <a:r>
                        <a:rPr lang="en-US" sz="1200" spc="-15" dirty="0" err="1">
                          <a:effectLst/>
                        </a:rPr>
                        <a:t>Ar</a:t>
                      </a:r>
                      <a:r>
                        <a:rPr lang="en-US" sz="1200" spc="-15" dirty="0">
                          <a:effectLst/>
                        </a:rPr>
                        <a:t> plasmas, validation against cross-machine experiments under SP B). (ENEA)</a:t>
                      </a: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518676309"/>
                  </a:ext>
                </a:extLst>
              </a:tr>
              <a:tr h="0">
                <a:tc>
                  <a:txBody>
                    <a:bodyPr/>
                    <a:lstStyle/>
                    <a:p>
                      <a:pPr>
                        <a:lnSpc>
                          <a:spcPct val="115000"/>
                        </a:lnSpc>
                        <a:spcBef>
                          <a:spcPts val="240"/>
                        </a:spcBef>
                        <a:spcAft>
                          <a:spcPts val="240"/>
                        </a:spcAft>
                        <a:buNone/>
                        <a:tabLst>
                          <a:tab pos="-914400" algn="l"/>
                          <a:tab pos="228600" algn="l"/>
                        </a:tabLst>
                      </a:pPr>
                      <a:r>
                        <a:rPr lang="en-US" sz="1200" spc="-15">
                          <a:effectLst/>
                        </a:rPr>
                        <a:t>D004</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200" spc="-15" dirty="0">
                          <a:effectLst/>
                        </a:rPr>
                        <a:t>Plasma background parameters of W7-X (based on experiments in OP2.2 and OP2.3) and linear device PSI-2 (improved description of plasma source, fluid runs to cope specific boundary conditions, coupling with neutral kinetics) for modelling of impurity migration experiments. (FZJ)</a:t>
                      </a: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772065577"/>
                  </a:ext>
                </a:extLst>
              </a:tr>
              <a:tr h="0">
                <a:tc>
                  <a:txBody>
                    <a:bodyPr/>
                    <a:lstStyle/>
                    <a:p>
                      <a:pPr>
                        <a:lnSpc>
                          <a:spcPct val="115000"/>
                        </a:lnSpc>
                        <a:spcBef>
                          <a:spcPts val="240"/>
                        </a:spcBef>
                        <a:spcAft>
                          <a:spcPts val="240"/>
                        </a:spcAft>
                        <a:buNone/>
                        <a:tabLst>
                          <a:tab pos="-914400" algn="l"/>
                          <a:tab pos="228600" algn="l"/>
                        </a:tabLst>
                      </a:pPr>
                      <a:r>
                        <a:rPr lang="en-US" sz="1200" spc="-15">
                          <a:effectLst/>
                        </a:rPr>
                        <a:t>D005</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200" spc="-15" dirty="0">
                          <a:effectLst/>
                        </a:rPr>
                        <a:t>PIC modelling to characterize the sheath with focus on collisional boundary conditions, study of inverse sheath. (IPP.CR)</a:t>
                      </a: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125232985"/>
                  </a:ext>
                </a:extLst>
              </a:tr>
              <a:tr h="0">
                <a:tc>
                  <a:txBody>
                    <a:bodyPr/>
                    <a:lstStyle/>
                    <a:p>
                      <a:pPr>
                        <a:lnSpc>
                          <a:spcPct val="115000"/>
                        </a:lnSpc>
                        <a:spcBef>
                          <a:spcPts val="240"/>
                        </a:spcBef>
                        <a:spcAft>
                          <a:spcPts val="240"/>
                        </a:spcAft>
                        <a:buNone/>
                        <a:tabLst>
                          <a:tab pos="-914400" algn="l"/>
                          <a:tab pos="228600" algn="l"/>
                        </a:tabLst>
                      </a:pPr>
                      <a:r>
                        <a:rPr lang="en-US" sz="1200" spc="-15">
                          <a:effectLst/>
                        </a:rPr>
                        <a:t>D006</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200" spc="-15">
                          <a:effectLst/>
                        </a:rPr>
                        <a:t>Plasma background parameters for JET for modelling of impurity migration experiments (consideration of limiter configurations, characterisation of ELMs and SOL flows e.g. for Ni/W migration). (VTT)</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701027709"/>
                  </a:ext>
                </a:extLst>
              </a:tr>
              <a:tr h="0">
                <a:tc>
                  <a:txBody>
                    <a:bodyPr/>
                    <a:lstStyle/>
                    <a:p>
                      <a:pPr>
                        <a:lnSpc>
                          <a:spcPct val="115000"/>
                        </a:lnSpc>
                        <a:spcBef>
                          <a:spcPts val="240"/>
                        </a:spcBef>
                        <a:spcAft>
                          <a:spcPts val="240"/>
                        </a:spcAft>
                        <a:buNone/>
                        <a:tabLst>
                          <a:tab pos="-914400" algn="l"/>
                          <a:tab pos="228600" algn="l"/>
                        </a:tabLst>
                      </a:pPr>
                      <a:r>
                        <a:rPr lang="en-US" sz="1200" spc="-15">
                          <a:effectLst/>
                        </a:rPr>
                        <a:t>D007</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200" spc="-15" dirty="0">
                          <a:effectLst/>
                        </a:rPr>
                        <a:t>Parametric SOLPS-ITER simulations executed, </a:t>
                      </a:r>
                      <a:r>
                        <a:rPr lang="en-US" sz="1200" spc="-15" dirty="0" err="1">
                          <a:effectLst/>
                        </a:rPr>
                        <a:t>optimised</a:t>
                      </a:r>
                      <a:r>
                        <a:rPr lang="en-US" sz="1200" spc="-15" dirty="0">
                          <a:effectLst/>
                        </a:rPr>
                        <a:t> divertor operation point (magnetic field arrangement, geometry, and divertor leg length) identified, and exhaust capabilities compared with the reference single null divertor (JT-60SA full-C) arrangement. (LPP-ERM/KMS)</a:t>
                      </a: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529732238"/>
                  </a:ext>
                </a:extLst>
              </a:tr>
            </a:tbl>
          </a:graphicData>
        </a:graphic>
      </p:graphicFrame>
    </p:spTree>
    <p:extLst>
      <p:ext uri="{BB962C8B-B14F-4D97-AF65-F5344CB8AC3E}">
        <p14:creationId xmlns:p14="http://schemas.microsoft.com/office/powerpoint/2010/main" val="396564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5063F-21EF-DCF1-37F9-0EFF7514D5AD}"/>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7C98FD9-7EE5-89E1-B12E-34871D247F20}"/>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6" name="Titel 1">
            <a:extLst>
              <a:ext uri="{FF2B5EF4-FFF2-40B4-BE49-F238E27FC236}">
                <a16:creationId xmlns:a16="http://schemas.microsoft.com/office/drawing/2014/main" id="{F6195989-75D6-5987-882C-5D0CE7DB5D85}"/>
              </a:ext>
            </a:extLst>
          </p:cNvPr>
          <p:cNvSpPr>
            <a:spLocks noGrp="1"/>
          </p:cNvSpPr>
          <p:nvPr>
            <p:ph type="title"/>
          </p:nvPr>
        </p:nvSpPr>
        <p:spPr>
          <a:xfrm>
            <a:off x="982663" y="192088"/>
            <a:ext cx="10937488" cy="457200"/>
          </a:xfrm>
        </p:spPr>
        <p:txBody>
          <a:bodyPr/>
          <a:lstStyle/>
          <a:p>
            <a:r>
              <a:rPr lang="en-GB" dirty="0"/>
              <a:t>Status 2025 - Tasks and Deliverables SP D.2</a:t>
            </a:r>
          </a:p>
        </p:txBody>
      </p:sp>
      <p:sp>
        <p:nvSpPr>
          <p:cNvPr id="20" name="Textfeld 19">
            <a:extLst>
              <a:ext uri="{FF2B5EF4-FFF2-40B4-BE49-F238E27FC236}">
                <a16:creationId xmlns:a16="http://schemas.microsoft.com/office/drawing/2014/main" id="{A481A012-3C8C-49C2-33AA-E686115F4136}"/>
              </a:ext>
            </a:extLst>
          </p:cNvPr>
          <p:cNvSpPr txBox="1"/>
          <p:nvPr/>
        </p:nvSpPr>
        <p:spPr>
          <a:xfrm>
            <a:off x="631908" y="5349022"/>
            <a:ext cx="4441237" cy="311624"/>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All corresponding deliverables achieved and reported</a:t>
            </a:r>
          </a:p>
        </p:txBody>
      </p:sp>
      <p:graphicFrame>
        <p:nvGraphicFramePr>
          <p:cNvPr id="10" name="Tabelle 9">
            <a:extLst>
              <a:ext uri="{FF2B5EF4-FFF2-40B4-BE49-F238E27FC236}">
                <a16:creationId xmlns:a16="http://schemas.microsoft.com/office/drawing/2014/main" id="{FEB59B37-A5F9-332A-5B1A-2F70D3759AF5}"/>
              </a:ext>
            </a:extLst>
          </p:cNvPr>
          <p:cNvGraphicFramePr>
            <a:graphicFrameLocks noGrp="1"/>
          </p:cNvGraphicFramePr>
          <p:nvPr>
            <p:extLst>
              <p:ext uri="{D42A27DB-BD31-4B8C-83A1-F6EECF244321}">
                <p14:modId xmlns:p14="http://schemas.microsoft.com/office/powerpoint/2010/main" val="2806479674"/>
              </p:ext>
            </p:extLst>
          </p:nvPr>
        </p:nvGraphicFramePr>
        <p:xfrm>
          <a:off x="631907" y="1087817"/>
          <a:ext cx="9955884" cy="3569805"/>
        </p:xfrm>
        <a:graphic>
          <a:graphicData uri="http://schemas.openxmlformats.org/drawingml/2006/table">
            <a:tbl>
              <a:tblPr firstRow="1" firstCol="1" bandRow="1">
                <a:tableStyleId>{5C22544A-7EE6-4342-B048-85BDC9FD1C3A}</a:tableStyleId>
              </a:tblPr>
              <a:tblGrid>
                <a:gridCol w="1027499">
                  <a:extLst>
                    <a:ext uri="{9D8B030D-6E8A-4147-A177-3AD203B41FA5}">
                      <a16:colId xmlns:a16="http://schemas.microsoft.com/office/drawing/2014/main" val="2773645272"/>
                    </a:ext>
                  </a:extLst>
                </a:gridCol>
                <a:gridCol w="8928385">
                  <a:extLst>
                    <a:ext uri="{9D8B030D-6E8A-4147-A177-3AD203B41FA5}">
                      <a16:colId xmlns:a16="http://schemas.microsoft.com/office/drawing/2014/main" val="3632751451"/>
                    </a:ext>
                  </a:extLst>
                </a:gridCol>
              </a:tblGrid>
              <a:tr h="157419">
                <a:tc>
                  <a:txBody>
                    <a:bodyPr/>
                    <a:lstStyle/>
                    <a:p>
                      <a:pPr>
                        <a:lnSpc>
                          <a:spcPct val="115000"/>
                        </a:lnSpc>
                        <a:spcBef>
                          <a:spcPts val="240"/>
                        </a:spcBef>
                        <a:spcAft>
                          <a:spcPts val="240"/>
                        </a:spcAft>
                        <a:buNone/>
                        <a:tabLst>
                          <a:tab pos="-914400" algn="l"/>
                          <a:tab pos="228600" algn="l"/>
                          <a:tab pos="3101340" algn="l"/>
                          <a:tab pos="4770120" algn="l"/>
                        </a:tabLst>
                      </a:pPr>
                      <a:r>
                        <a:rPr lang="en-US" sz="1200" spc="-15" dirty="0">
                          <a:effectLst/>
                        </a:rPr>
                        <a:t>Deliverable ID</a:t>
                      </a: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tc>
                  <a:txBody>
                    <a:bodyPr/>
                    <a:lstStyle/>
                    <a:p>
                      <a:pPr>
                        <a:lnSpc>
                          <a:spcPct val="115000"/>
                        </a:lnSpc>
                        <a:spcBef>
                          <a:spcPts val="240"/>
                        </a:spcBef>
                        <a:spcAft>
                          <a:spcPts val="240"/>
                        </a:spcAft>
                        <a:buNone/>
                        <a:tabLst>
                          <a:tab pos="-914400" algn="l"/>
                          <a:tab pos="228600" algn="l"/>
                          <a:tab pos="3101340" algn="l"/>
                          <a:tab pos="4770120" algn="l"/>
                        </a:tabLst>
                      </a:pPr>
                      <a:r>
                        <a:rPr lang="en-US" sz="1200" spc="-15" dirty="0">
                          <a:effectLst/>
                        </a:rPr>
                        <a:t>Deliverable Title</a:t>
                      </a:r>
                    </a:p>
                    <a:p>
                      <a:pPr>
                        <a:lnSpc>
                          <a:spcPct val="115000"/>
                        </a:lnSpc>
                        <a:spcBef>
                          <a:spcPts val="240"/>
                        </a:spcBef>
                        <a:spcAft>
                          <a:spcPts val="240"/>
                        </a:spcAft>
                        <a:buNone/>
                        <a:tabLst>
                          <a:tab pos="-914400" algn="l"/>
                          <a:tab pos="228600" algn="l"/>
                          <a:tab pos="3101340" algn="l"/>
                          <a:tab pos="4770120" algn="l"/>
                        </a:tabLst>
                      </a:pP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extLst>
                  <a:ext uri="{0D108BD9-81ED-4DB2-BD59-A6C34878D82A}">
                    <a16:rowId xmlns:a16="http://schemas.microsoft.com/office/drawing/2014/main" val="1950985650"/>
                  </a:ext>
                </a:extLst>
              </a:tr>
              <a:tr h="486368">
                <a:tc>
                  <a:txBody>
                    <a:bodyPr/>
                    <a:lstStyle/>
                    <a:p>
                      <a:pPr>
                        <a:lnSpc>
                          <a:spcPct val="115000"/>
                        </a:lnSpc>
                        <a:spcBef>
                          <a:spcPts val="240"/>
                        </a:spcBef>
                        <a:spcAft>
                          <a:spcPts val="240"/>
                        </a:spcAft>
                        <a:buNone/>
                        <a:tabLst>
                          <a:tab pos="-914400" algn="l"/>
                          <a:tab pos="228600" algn="l"/>
                          <a:tab pos="3101340" algn="l"/>
                          <a:tab pos="4770120" algn="l"/>
                        </a:tabLst>
                      </a:pPr>
                      <a:r>
                        <a:rPr lang="en-US" sz="1200" spc="-15">
                          <a:effectLst/>
                        </a:rPr>
                        <a:t>D001</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tc>
                  <a:txBody>
                    <a:bodyPr/>
                    <a:lstStyle/>
                    <a:p>
                      <a:pPr>
                        <a:lnSpc>
                          <a:spcPct val="115000"/>
                        </a:lnSpc>
                        <a:spcBef>
                          <a:spcPts val="240"/>
                        </a:spcBef>
                        <a:spcAft>
                          <a:spcPts val="240"/>
                        </a:spcAft>
                        <a:buNone/>
                        <a:tabLst>
                          <a:tab pos="-914400" algn="l"/>
                          <a:tab pos="228600" algn="l"/>
                          <a:tab pos="3101340" algn="l"/>
                          <a:tab pos="4770120" algn="l"/>
                        </a:tabLst>
                      </a:pPr>
                      <a:r>
                        <a:rPr lang="en-US" sz="1200" spc="-15" dirty="0">
                          <a:effectLst/>
                        </a:rPr>
                        <a:t>Dust production model for anomalous events and detached divertor conditions, identification of possible dust formation mechanisms like nucleation in fusion-relevant plasmas. Focus on cross section determination for neutral and charged W clusters. Connection to experimental data (e.g. dust studies in WEST). (CEA)</a:t>
                      </a: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extLst>
                  <a:ext uri="{0D108BD9-81ED-4DB2-BD59-A6C34878D82A}">
                    <a16:rowId xmlns:a16="http://schemas.microsoft.com/office/drawing/2014/main" val="4134783452"/>
                  </a:ext>
                </a:extLst>
              </a:tr>
              <a:tr h="491034">
                <a:tc>
                  <a:txBody>
                    <a:bodyPr/>
                    <a:lstStyle/>
                    <a:p>
                      <a:pPr>
                        <a:lnSpc>
                          <a:spcPct val="115000"/>
                        </a:lnSpc>
                        <a:spcBef>
                          <a:spcPts val="240"/>
                        </a:spcBef>
                        <a:spcAft>
                          <a:spcPts val="240"/>
                        </a:spcAft>
                        <a:buNone/>
                        <a:tabLst>
                          <a:tab pos="-914400" algn="l"/>
                          <a:tab pos="228600" algn="l"/>
                          <a:tab pos="3101340" algn="l"/>
                          <a:tab pos="4770120" algn="l"/>
                        </a:tabLst>
                      </a:pPr>
                      <a:r>
                        <a:rPr lang="en-US" sz="1200" spc="-15">
                          <a:effectLst/>
                        </a:rPr>
                        <a:t>D002</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tc>
                  <a:txBody>
                    <a:bodyPr/>
                    <a:lstStyle/>
                    <a:p>
                      <a:pPr>
                        <a:lnSpc>
                          <a:spcPct val="115000"/>
                        </a:lnSpc>
                        <a:spcBef>
                          <a:spcPts val="240"/>
                        </a:spcBef>
                        <a:spcAft>
                          <a:spcPts val="240"/>
                        </a:spcAft>
                        <a:buNone/>
                        <a:tabLst>
                          <a:tab pos="-914400" algn="l"/>
                          <a:tab pos="228600" algn="l"/>
                          <a:tab pos="3101340" algn="l"/>
                          <a:tab pos="4770120" algn="l"/>
                        </a:tabLst>
                      </a:pPr>
                      <a:r>
                        <a:rPr lang="en-US" sz="1200" spc="-15" dirty="0">
                          <a:effectLst/>
                        </a:rPr>
                        <a:t>Sputtering and reflection data for surface systems including boron (e.g. W-B, B-O, and other combinations also containing D), including seeding projectiles (e.g. </a:t>
                      </a:r>
                      <a:r>
                        <a:rPr lang="en-US" sz="1200" spc="-15" dirty="0" err="1">
                          <a:effectLst/>
                        </a:rPr>
                        <a:t>Ar</a:t>
                      </a:r>
                      <a:r>
                        <a:rPr lang="en-US" sz="1200" spc="-15" dirty="0">
                          <a:effectLst/>
                        </a:rPr>
                        <a:t>, Kr, Xe). Development of according interaction potentials. (ÖAW)</a:t>
                      </a: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extLst>
                  <a:ext uri="{0D108BD9-81ED-4DB2-BD59-A6C34878D82A}">
                    <a16:rowId xmlns:a16="http://schemas.microsoft.com/office/drawing/2014/main" val="864273909"/>
                  </a:ext>
                </a:extLst>
              </a:tr>
              <a:tr h="463659">
                <a:tc>
                  <a:txBody>
                    <a:bodyPr/>
                    <a:lstStyle/>
                    <a:p>
                      <a:pPr>
                        <a:lnSpc>
                          <a:spcPct val="115000"/>
                        </a:lnSpc>
                        <a:spcBef>
                          <a:spcPts val="240"/>
                        </a:spcBef>
                        <a:spcAft>
                          <a:spcPts val="240"/>
                        </a:spcAft>
                        <a:buNone/>
                        <a:tabLst>
                          <a:tab pos="-914400" algn="l"/>
                          <a:tab pos="228600" algn="l"/>
                          <a:tab pos="3101340" algn="l"/>
                          <a:tab pos="4770120" algn="l"/>
                        </a:tabLst>
                      </a:pPr>
                      <a:r>
                        <a:rPr lang="en-US" sz="1200" spc="-15">
                          <a:effectLst/>
                        </a:rPr>
                        <a:t>D003</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tc>
                  <a:txBody>
                    <a:bodyPr/>
                    <a:lstStyle/>
                    <a:p>
                      <a:pPr>
                        <a:lnSpc>
                          <a:spcPct val="115000"/>
                        </a:lnSpc>
                        <a:spcBef>
                          <a:spcPts val="240"/>
                        </a:spcBef>
                        <a:spcAft>
                          <a:spcPts val="240"/>
                        </a:spcAft>
                        <a:buNone/>
                        <a:tabLst>
                          <a:tab pos="-914400" algn="l"/>
                          <a:tab pos="228600" algn="l"/>
                          <a:tab pos="3101340" algn="l"/>
                          <a:tab pos="4770120" algn="l"/>
                        </a:tabLst>
                      </a:pPr>
                      <a:r>
                        <a:rPr lang="en-US" sz="1200" spc="-15">
                          <a:effectLst/>
                        </a:rPr>
                        <a:t>Erosion information (SPRAY code, SDTrimSP-3D) of surfaces including morphology, roughness, fuzz. Influence of structure (oriented vs. random) and porosity. Comparison to experiments (e.g. PSI-2) and MD results. (ÖAW)</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extLst>
                  <a:ext uri="{0D108BD9-81ED-4DB2-BD59-A6C34878D82A}">
                    <a16:rowId xmlns:a16="http://schemas.microsoft.com/office/drawing/2014/main" val="2600860147"/>
                  </a:ext>
                </a:extLst>
              </a:tr>
              <a:tr h="401174">
                <a:tc>
                  <a:txBody>
                    <a:bodyPr/>
                    <a:lstStyle/>
                    <a:p>
                      <a:pPr>
                        <a:lnSpc>
                          <a:spcPct val="115000"/>
                        </a:lnSpc>
                        <a:spcBef>
                          <a:spcPts val="240"/>
                        </a:spcBef>
                        <a:spcAft>
                          <a:spcPts val="240"/>
                        </a:spcAft>
                        <a:buNone/>
                        <a:tabLst>
                          <a:tab pos="-914400" algn="l"/>
                          <a:tab pos="228600" algn="l"/>
                          <a:tab pos="3101340" algn="l"/>
                          <a:tab pos="4770120" algn="l"/>
                        </a:tabLst>
                      </a:pPr>
                      <a:r>
                        <a:rPr lang="en-US" sz="1200" spc="-15">
                          <a:effectLst/>
                        </a:rPr>
                        <a:t>D004</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tc>
                  <a:txBody>
                    <a:bodyPr/>
                    <a:lstStyle/>
                    <a:p>
                      <a:pPr>
                        <a:lnSpc>
                          <a:spcPct val="115000"/>
                        </a:lnSpc>
                        <a:spcBef>
                          <a:spcPts val="240"/>
                        </a:spcBef>
                        <a:spcAft>
                          <a:spcPts val="240"/>
                        </a:spcAft>
                        <a:buNone/>
                        <a:tabLst>
                          <a:tab pos="-914400" algn="l"/>
                          <a:tab pos="228600" algn="l"/>
                          <a:tab pos="3101340" algn="l"/>
                          <a:tab pos="4770120" algn="l"/>
                        </a:tabLst>
                      </a:pPr>
                      <a:r>
                        <a:rPr lang="en-US" sz="1200" dirty="0">
                          <a:effectLst/>
                        </a:rPr>
                        <a:t>Modelling of tungsten gap melting and bridging including comparison to experiments (e.g. from AUG and WEST). Gap melt scenarios for ITER.</a:t>
                      </a:r>
                      <a:r>
                        <a:rPr lang="en-US" sz="1200" spc="-15" dirty="0">
                          <a:effectLst/>
                        </a:rPr>
                        <a:t> (VR)</a:t>
                      </a: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extLst>
                  <a:ext uri="{0D108BD9-81ED-4DB2-BD59-A6C34878D82A}">
                    <a16:rowId xmlns:a16="http://schemas.microsoft.com/office/drawing/2014/main" val="597432324"/>
                  </a:ext>
                </a:extLst>
              </a:tr>
              <a:tr h="445849">
                <a:tc>
                  <a:txBody>
                    <a:bodyPr/>
                    <a:lstStyle/>
                    <a:p>
                      <a:pPr>
                        <a:lnSpc>
                          <a:spcPct val="115000"/>
                        </a:lnSpc>
                        <a:spcBef>
                          <a:spcPts val="240"/>
                        </a:spcBef>
                        <a:spcAft>
                          <a:spcPts val="240"/>
                        </a:spcAft>
                        <a:buNone/>
                        <a:tabLst>
                          <a:tab pos="-914400" algn="l"/>
                          <a:tab pos="228600" algn="l"/>
                          <a:tab pos="3101340" algn="l"/>
                          <a:tab pos="4770120" algn="l"/>
                        </a:tabLst>
                      </a:pPr>
                      <a:r>
                        <a:rPr lang="en-US" sz="1200" spc="-15">
                          <a:effectLst/>
                        </a:rPr>
                        <a:t>D005</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tc>
                  <a:txBody>
                    <a:bodyPr/>
                    <a:lstStyle/>
                    <a:p>
                      <a:pPr>
                        <a:lnSpc>
                          <a:spcPct val="115000"/>
                        </a:lnSpc>
                        <a:spcBef>
                          <a:spcPts val="240"/>
                        </a:spcBef>
                        <a:spcAft>
                          <a:spcPts val="240"/>
                        </a:spcAft>
                        <a:buNone/>
                        <a:tabLst>
                          <a:tab pos="-914400" algn="l"/>
                          <a:tab pos="228600" algn="l"/>
                          <a:tab pos="3101340" algn="l"/>
                          <a:tab pos="4770120" algn="l"/>
                        </a:tabLst>
                      </a:pPr>
                      <a:r>
                        <a:rPr lang="en-US" sz="1200" spc="-15">
                          <a:effectLst/>
                        </a:rPr>
                        <a:t>Sputtering and reflection yields from MD for W, W-D(H, T) and W-B surfaces. Application of more advanced (accurate) (ML, AI) interaction potential for tungsten and boron sputtering/reflection modelling. Comparison to BCA. (VTT)</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extLst>
                  <a:ext uri="{0D108BD9-81ED-4DB2-BD59-A6C34878D82A}">
                    <a16:rowId xmlns:a16="http://schemas.microsoft.com/office/drawing/2014/main" val="793500602"/>
                  </a:ext>
                </a:extLst>
              </a:tr>
              <a:tr h="241479">
                <a:tc>
                  <a:txBody>
                    <a:bodyPr/>
                    <a:lstStyle/>
                    <a:p>
                      <a:pPr>
                        <a:lnSpc>
                          <a:spcPct val="115000"/>
                        </a:lnSpc>
                        <a:spcBef>
                          <a:spcPts val="240"/>
                        </a:spcBef>
                        <a:spcAft>
                          <a:spcPts val="240"/>
                        </a:spcAft>
                        <a:buNone/>
                        <a:tabLst>
                          <a:tab pos="-914400" algn="l"/>
                          <a:tab pos="228600" algn="l"/>
                          <a:tab pos="3101340" algn="l"/>
                          <a:tab pos="4770120" algn="l"/>
                        </a:tabLst>
                      </a:pPr>
                      <a:r>
                        <a:rPr lang="en-US" sz="1200" spc="-15">
                          <a:effectLst/>
                        </a:rPr>
                        <a:t>D006</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tc>
                  <a:txBody>
                    <a:bodyPr/>
                    <a:lstStyle/>
                    <a:p>
                      <a:pPr>
                        <a:lnSpc>
                          <a:spcPct val="115000"/>
                        </a:lnSpc>
                        <a:spcBef>
                          <a:spcPts val="240"/>
                        </a:spcBef>
                        <a:spcAft>
                          <a:spcPts val="240"/>
                        </a:spcAft>
                        <a:buNone/>
                        <a:tabLst>
                          <a:tab pos="-914400" algn="l"/>
                          <a:tab pos="228600" algn="l"/>
                          <a:tab pos="3101340" algn="l"/>
                          <a:tab pos="4770120" algn="l"/>
                        </a:tabLst>
                      </a:pPr>
                      <a:r>
                        <a:rPr lang="en-US" sz="1200" spc="-15">
                          <a:effectLst/>
                        </a:rPr>
                        <a:t>Reflection information of 2D/3D surfaces with focus on lattice effects, comparison to MD simulations and/or experiments. (MPG)</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extLst>
                  <a:ext uri="{0D108BD9-81ED-4DB2-BD59-A6C34878D82A}">
                    <a16:rowId xmlns:a16="http://schemas.microsoft.com/office/drawing/2014/main" val="788246951"/>
                  </a:ext>
                </a:extLst>
              </a:tr>
              <a:tr h="441757">
                <a:tc>
                  <a:txBody>
                    <a:bodyPr/>
                    <a:lstStyle/>
                    <a:p>
                      <a:pPr>
                        <a:lnSpc>
                          <a:spcPct val="115000"/>
                        </a:lnSpc>
                        <a:spcBef>
                          <a:spcPts val="240"/>
                        </a:spcBef>
                        <a:spcAft>
                          <a:spcPts val="240"/>
                        </a:spcAft>
                        <a:buNone/>
                        <a:tabLst>
                          <a:tab pos="-914400" algn="l"/>
                          <a:tab pos="228600" algn="l"/>
                          <a:tab pos="3101340" algn="l"/>
                          <a:tab pos="4770120" algn="l"/>
                        </a:tabLst>
                      </a:pPr>
                      <a:r>
                        <a:rPr lang="en-US" sz="1200" spc="-15">
                          <a:effectLst/>
                        </a:rPr>
                        <a:t>D007</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tc>
                  <a:txBody>
                    <a:bodyPr/>
                    <a:lstStyle/>
                    <a:p>
                      <a:pPr>
                        <a:lnSpc>
                          <a:spcPct val="115000"/>
                        </a:lnSpc>
                        <a:spcBef>
                          <a:spcPts val="240"/>
                        </a:spcBef>
                        <a:spcAft>
                          <a:spcPts val="240"/>
                        </a:spcAft>
                        <a:buNone/>
                        <a:tabLst>
                          <a:tab pos="-914400" algn="l"/>
                          <a:tab pos="228600" algn="l"/>
                          <a:tab pos="3101340" algn="l"/>
                          <a:tab pos="4770120" algn="l"/>
                        </a:tabLst>
                      </a:pPr>
                      <a:r>
                        <a:rPr lang="en-US" sz="1200" spc="-15" dirty="0">
                          <a:effectLst/>
                        </a:rPr>
                        <a:t>Sputtering of W-D(H, T) surfaces, release of W-D molecules (study of impact energy and surface temperature). Study of interaction potentials: gauge, which is most reliable. </a:t>
                      </a:r>
                      <a:r>
                        <a:rPr lang="en-US" sz="1200" spc="-15" dirty="0" err="1">
                          <a:effectLst/>
                        </a:rPr>
                        <a:t>Analyse</a:t>
                      </a:r>
                      <a:r>
                        <a:rPr lang="en-US" sz="1200" spc="-15" dirty="0">
                          <a:effectLst/>
                        </a:rPr>
                        <a:t> the effect of electronic energy losses. (VTT)</a:t>
                      </a: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extLst>
                  <a:ext uri="{0D108BD9-81ED-4DB2-BD59-A6C34878D82A}">
                    <a16:rowId xmlns:a16="http://schemas.microsoft.com/office/drawing/2014/main" val="2148887600"/>
                  </a:ext>
                </a:extLst>
              </a:tr>
            </a:tbl>
          </a:graphicData>
        </a:graphic>
      </p:graphicFrame>
    </p:spTree>
    <p:extLst>
      <p:ext uri="{BB962C8B-B14F-4D97-AF65-F5344CB8AC3E}">
        <p14:creationId xmlns:p14="http://schemas.microsoft.com/office/powerpoint/2010/main" val="343716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8F1CB-51AE-A955-19E5-02B711C45DB7}"/>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3B1F79D6-9008-0A6F-C85B-70E162873AC8}"/>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sp>
        <p:nvSpPr>
          <p:cNvPr id="6" name="Titel 1">
            <a:extLst>
              <a:ext uri="{FF2B5EF4-FFF2-40B4-BE49-F238E27FC236}">
                <a16:creationId xmlns:a16="http://schemas.microsoft.com/office/drawing/2014/main" id="{0E43A5CD-310C-EC89-458B-1538FF9CC35E}"/>
              </a:ext>
            </a:extLst>
          </p:cNvPr>
          <p:cNvSpPr>
            <a:spLocks noGrp="1"/>
          </p:cNvSpPr>
          <p:nvPr>
            <p:ph type="title"/>
          </p:nvPr>
        </p:nvSpPr>
        <p:spPr>
          <a:xfrm>
            <a:off x="982663" y="192088"/>
            <a:ext cx="10937488" cy="457200"/>
          </a:xfrm>
        </p:spPr>
        <p:txBody>
          <a:bodyPr/>
          <a:lstStyle/>
          <a:p>
            <a:r>
              <a:rPr lang="en-GB" dirty="0"/>
              <a:t>Status 2025 - Tasks and Deliverables SP D.3</a:t>
            </a:r>
          </a:p>
        </p:txBody>
      </p:sp>
      <p:sp>
        <p:nvSpPr>
          <p:cNvPr id="20" name="Textfeld 19">
            <a:extLst>
              <a:ext uri="{FF2B5EF4-FFF2-40B4-BE49-F238E27FC236}">
                <a16:creationId xmlns:a16="http://schemas.microsoft.com/office/drawing/2014/main" id="{9726E477-C85C-D1D4-52D0-E7BF74A3C5A3}"/>
              </a:ext>
            </a:extLst>
          </p:cNvPr>
          <p:cNvSpPr txBox="1"/>
          <p:nvPr/>
        </p:nvSpPr>
        <p:spPr>
          <a:xfrm>
            <a:off x="631908" y="5320147"/>
            <a:ext cx="4441237" cy="311624"/>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All corresponding deliverables achieved and reported</a:t>
            </a:r>
          </a:p>
        </p:txBody>
      </p:sp>
      <p:graphicFrame>
        <p:nvGraphicFramePr>
          <p:cNvPr id="4" name="Tabelle 3">
            <a:extLst>
              <a:ext uri="{FF2B5EF4-FFF2-40B4-BE49-F238E27FC236}">
                <a16:creationId xmlns:a16="http://schemas.microsoft.com/office/drawing/2014/main" id="{188E5112-EA9F-277B-89BC-3B9314721F2F}"/>
              </a:ext>
            </a:extLst>
          </p:cNvPr>
          <p:cNvGraphicFramePr>
            <a:graphicFrameLocks noGrp="1"/>
          </p:cNvGraphicFramePr>
          <p:nvPr>
            <p:extLst>
              <p:ext uri="{D42A27DB-BD31-4B8C-83A1-F6EECF244321}">
                <p14:modId xmlns:p14="http://schemas.microsoft.com/office/powerpoint/2010/main" val="3496820592"/>
              </p:ext>
            </p:extLst>
          </p:nvPr>
        </p:nvGraphicFramePr>
        <p:xfrm>
          <a:off x="634110" y="1087817"/>
          <a:ext cx="9953679" cy="3737864"/>
        </p:xfrm>
        <a:graphic>
          <a:graphicData uri="http://schemas.openxmlformats.org/drawingml/2006/table">
            <a:tbl>
              <a:tblPr firstRow="1" firstCol="1" bandRow="1">
                <a:tableStyleId>{5C22544A-7EE6-4342-B048-85BDC9FD1C3A}</a:tableStyleId>
              </a:tblPr>
              <a:tblGrid>
                <a:gridCol w="1040686">
                  <a:extLst>
                    <a:ext uri="{9D8B030D-6E8A-4147-A177-3AD203B41FA5}">
                      <a16:colId xmlns:a16="http://schemas.microsoft.com/office/drawing/2014/main" val="651638461"/>
                    </a:ext>
                  </a:extLst>
                </a:gridCol>
                <a:gridCol w="8912993">
                  <a:extLst>
                    <a:ext uri="{9D8B030D-6E8A-4147-A177-3AD203B41FA5}">
                      <a16:colId xmlns:a16="http://schemas.microsoft.com/office/drawing/2014/main" val="1698448576"/>
                    </a:ext>
                  </a:extLst>
                </a:gridCol>
              </a:tblGrid>
              <a:tr h="0">
                <a:tc>
                  <a:txBody>
                    <a:bodyPr/>
                    <a:lstStyle/>
                    <a:p>
                      <a:pPr>
                        <a:lnSpc>
                          <a:spcPct val="115000"/>
                        </a:lnSpc>
                        <a:spcBef>
                          <a:spcPts val="240"/>
                        </a:spcBef>
                        <a:spcAft>
                          <a:spcPts val="240"/>
                        </a:spcAft>
                        <a:buNone/>
                        <a:tabLst>
                          <a:tab pos="-914400" algn="l"/>
                          <a:tab pos="228600" algn="l"/>
                        </a:tabLst>
                      </a:pPr>
                      <a:r>
                        <a:rPr lang="en-US" sz="1200" spc="-15" dirty="0">
                          <a:effectLst/>
                        </a:rPr>
                        <a:t>Deliverable ID</a:t>
                      </a: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200" spc="-15" dirty="0">
                          <a:effectLst/>
                        </a:rPr>
                        <a:t>Deliverable Title</a:t>
                      </a:r>
                    </a:p>
                    <a:p>
                      <a:pPr>
                        <a:lnSpc>
                          <a:spcPct val="115000"/>
                        </a:lnSpc>
                        <a:spcBef>
                          <a:spcPts val="240"/>
                        </a:spcBef>
                        <a:spcAft>
                          <a:spcPts val="240"/>
                        </a:spcAft>
                        <a:buNone/>
                        <a:tabLst>
                          <a:tab pos="-914400" algn="l"/>
                          <a:tab pos="228600" algn="l"/>
                        </a:tabLst>
                      </a:pP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616267059"/>
                  </a:ext>
                </a:extLst>
              </a:tr>
              <a:tr h="0">
                <a:tc>
                  <a:txBody>
                    <a:bodyPr/>
                    <a:lstStyle/>
                    <a:p>
                      <a:pPr>
                        <a:lnSpc>
                          <a:spcPct val="115000"/>
                        </a:lnSpc>
                        <a:spcBef>
                          <a:spcPts val="240"/>
                        </a:spcBef>
                        <a:spcAft>
                          <a:spcPts val="240"/>
                        </a:spcAft>
                        <a:buNone/>
                        <a:tabLst>
                          <a:tab pos="-914400" algn="l"/>
                          <a:tab pos="228600" algn="l"/>
                        </a:tabLst>
                      </a:pPr>
                      <a:r>
                        <a:rPr lang="en-US" sz="1200" spc="-15">
                          <a:effectLst/>
                        </a:rPr>
                        <a:t>D001</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200" spc="-15" dirty="0">
                          <a:effectLst/>
                        </a:rPr>
                        <a:t>SOLEDGE3X-ERO2.0 simulations of tungsten transport in WEST. Determination of main tungsten sources and core contamination in WEST. Comparison with spectroscopy and post-mortem data. One focus on long-pulse, high-fluence discharges and full 3D treatment (antennae, magnetic field ripple). (CEA)</a:t>
                      </a: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89738422"/>
                  </a:ext>
                </a:extLst>
              </a:tr>
              <a:tr h="0">
                <a:tc>
                  <a:txBody>
                    <a:bodyPr/>
                    <a:lstStyle/>
                    <a:p>
                      <a:pPr>
                        <a:lnSpc>
                          <a:spcPct val="115000"/>
                        </a:lnSpc>
                        <a:spcBef>
                          <a:spcPts val="240"/>
                        </a:spcBef>
                        <a:spcAft>
                          <a:spcPts val="240"/>
                        </a:spcAft>
                        <a:buNone/>
                        <a:tabLst>
                          <a:tab pos="-914400" algn="l"/>
                          <a:tab pos="228600" algn="l"/>
                        </a:tabLst>
                      </a:pPr>
                      <a:r>
                        <a:rPr lang="en-US" sz="1200" spc="-15">
                          <a:effectLst/>
                        </a:rPr>
                        <a:t>D002</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200" spc="-15" dirty="0">
                          <a:effectLst/>
                        </a:rPr>
                        <a:t>ERO2.0 simulations of tungsten dynamic morphology studies in </a:t>
                      </a:r>
                      <a:r>
                        <a:rPr lang="en-US" sz="1200" spc="-15" dirty="0" err="1">
                          <a:effectLst/>
                        </a:rPr>
                        <a:t>GyM</a:t>
                      </a:r>
                      <a:r>
                        <a:rPr lang="en-US" sz="1200" spc="-15" dirty="0">
                          <a:effectLst/>
                        </a:rPr>
                        <a:t> with </a:t>
                      </a:r>
                      <a:r>
                        <a:rPr lang="en-US" sz="1200" spc="-15" dirty="0" err="1">
                          <a:effectLst/>
                        </a:rPr>
                        <a:t>Ar</a:t>
                      </a:r>
                      <a:r>
                        <a:rPr lang="en-US" sz="1200" spc="-15" dirty="0">
                          <a:effectLst/>
                        </a:rPr>
                        <a:t> (see also SP B). Global ERO2.0 migration simulations in </a:t>
                      </a:r>
                      <a:r>
                        <a:rPr lang="en-US" sz="1200" spc="-15" dirty="0" err="1">
                          <a:effectLst/>
                        </a:rPr>
                        <a:t>GyM</a:t>
                      </a:r>
                      <a:r>
                        <a:rPr lang="en-US" sz="1200" spc="-15" dirty="0">
                          <a:effectLst/>
                        </a:rPr>
                        <a:t>, also for the design of diagnostics. ERO2.0 modelling of global erosion/deposition experiments in AUG He H-mode scenarios (connected to WP TE SOLPS modelling). (ENEA)</a:t>
                      </a: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752402097"/>
                  </a:ext>
                </a:extLst>
              </a:tr>
              <a:tr h="0">
                <a:tc>
                  <a:txBody>
                    <a:bodyPr/>
                    <a:lstStyle/>
                    <a:p>
                      <a:pPr>
                        <a:lnSpc>
                          <a:spcPct val="115000"/>
                        </a:lnSpc>
                        <a:spcBef>
                          <a:spcPts val="240"/>
                        </a:spcBef>
                        <a:spcAft>
                          <a:spcPts val="240"/>
                        </a:spcAft>
                        <a:buNone/>
                        <a:tabLst>
                          <a:tab pos="-914400" algn="l"/>
                          <a:tab pos="228600" algn="l"/>
                        </a:tabLst>
                      </a:pPr>
                      <a:r>
                        <a:rPr lang="en-US" sz="1200" spc="-15" dirty="0">
                          <a:effectLst/>
                        </a:rPr>
                        <a:t>D003</a:t>
                      </a: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200" spc="-15">
                          <a:effectLst/>
                        </a:rPr>
                        <a:t>ERO modelling of </a:t>
                      </a:r>
                      <a:r>
                        <a:rPr lang="en-US" sz="1200" spc="-15" baseline="30000">
                          <a:effectLst/>
                        </a:rPr>
                        <a:t>13</a:t>
                      </a:r>
                      <a:r>
                        <a:rPr lang="en-US" sz="1200" spc="-15">
                          <a:effectLst/>
                        </a:rPr>
                        <a:t>C injection experiments (local) in comparison to post-mortem data in W7-X and steady-state simulations. ERO2.0 predictive modelling for full W environment in W7-X (inclusive role of CX neutrals). ERO and ERO2.0 modelling of W prompt redeposition (focus on JET experiment with varying B field), in combination with sheath characteristics from PIC. Initial simulations of ITER with full-W plasma-facing components and Ne seeding. Modelling of tungsten (prompt) redeposition at inner wall during ITER ramp-up phases. (FZJ) </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849570823"/>
                  </a:ext>
                </a:extLst>
              </a:tr>
              <a:tr h="0">
                <a:tc>
                  <a:txBody>
                    <a:bodyPr/>
                    <a:lstStyle/>
                    <a:p>
                      <a:pPr>
                        <a:lnSpc>
                          <a:spcPct val="115000"/>
                        </a:lnSpc>
                        <a:spcBef>
                          <a:spcPts val="240"/>
                        </a:spcBef>
                        <a:spcAft>
                          <a:spcPts val="240"/>
                        </a:spcAft>
                        <a:buNone/>
                        <a:tabLst>
                          <a:tab pos="-914400" algn="l"/>
                          <a:tab pos="228600" algn="l"/>
                        </a:tabLst>
                      </a:pPr>
                      <a:r>
                        <a:rPr lang="en-US" sz="1200" spc="-15">
                          <a:effectLst/>
                        </a:rPr>
                        <a:t>D004</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200" spc="-15">
                          <a:effectLst/>
                        </a:rPr>
                        <a:t>Predictive material migration in full-W ITER including B transport resulting from boronisation using new SOL plasma solution with self-consistent far SOL. (MPG)</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130431517"/>
                  </a:ext>
                </a:extLst>
              </a:tr>
              <a:tr h="0">
                <a:tc>
                  <a:txBody>
                    <a:bodyPr/>
                    <a:lstStyle/>
                    <a:p>
                      <a:pPr>
                        <a:lnSpc>
                          <a:spcPct val="115000"/>
                        </a:lnSpc>
                        <a:spcBef>
                          <a:spcPts val="240"/>
                        </a:spcBef>
                        <a:spcAft>
                          <a:spcPts val="240"/>
                        </a:spcAft>
                        <a:buNone/>
                        <a:tabLst>
                          <a:tab pos="-914400" algn="l"/>
                          <a:tab pos="228600" algn="l"/>
                        </a:tabLst>
                      </a:pPr>
                      <a:r>
                        <a:rPr lang="en-US" sz="1200" spc="-15">
                          <a:effectLst/>
                        </a:rPr>
                        <a:t>D005</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200" spc="-15">
                          <a:effectLst/>
                        </a:rPr>
                        <a:t>ERO2.0 simulations of AUG erosion and migration experiments in L- and H-mode D plasma and comparison with experimental data and formersimulations. Assess impact of uncertainty of OSP position and plasma conditions. (VTT)</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837832084"/>
                  </a:ext>
                </a:extLst>
              </a:tr>
              <a:tr h="0">
                <a:tc>
                  <a:txBody>
                    <a:bodyPr/>
                    <a:lstStyle/>
                    <a:p>
                      <a:pPr>
                        <a:lnSpc>
                          <a:spcPct val="115000"/>
                        </a:lnSpc>
                        <a:spcBef>
                          <a:spcPts val="240"/>
                        </a:spcBef>
                        <a:spcAft>
                          <a:spcPts val="240"/>
                        </a:spcAft>
                        <a:buNone/>
                        <a:tabLst>
                          <a:tab pos="-914400" algn="l"/>
                          <a:tab pos="228600" algn="l"/>
                        </a:tabLst>
                      </a:pPr>
                      <a:r>
                        <a:rPr lang="en-US" sz="1200" spc="-15">
                          <a:effectLst/>
                        </a:rPr>
                        <a:t>D006</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200">
                          <a:effectLst/>
                        </a:rPr>
                        <a:t>Self-charging properties for (tritiated) boron dust.</a:t>
                      </a:r>
                      <a:r>
                        <a:rPr lang="en-US" sz="1200" spc="-15">
                          <a:effectLst/>
                        </a:rPr>
                        <a:t> (VR)</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208860345"/>
                  </a:ext>
                </a:extLst>
              </a:tr>
              <a:tr h="0">
                <a:tc>
                  <a:txBody>
                    <a:bodyPr/>
                    <a:lstStyle/>
                    <a:p>
                      <a:pPr>
                        <a:lnSpc>
                          <a:spcPct val="115000"/>
                        </a:lnSpc>
                        <a:spcBef>
                          <a:spcPts val="240"/>
                        </a:spcBef>
                        <a:spcAft>
                          <a:spcPts val="240"/>
                        </a:spcAft>
                        <a:buNone/>
                        <a:tabLst>
                          <a:tab pos="-914400" algn="l"/>
                          <a:tab pos="228600" algn="l"/>
                        </a:tabLst>
                      </a:pPr>
                      <a:r>
                        <a:rPr lang="en-US" sz="1200" spc="-15">
                          <a:effectLst/>
                        </a:rPr>
                        <a:t>D007</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200" spc="-15" dirty="0">
                          <a:effectLst/>
                        </a:rPr>
                        <a:t>ERO2.0 of Ni/W migration modelling in JET. (VTT)</a:t>
                      </a: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617459558"/>
                  </a:ext>
                </a:extLst>
              </a:tr>
            </a:tbl>
          </a:graphicData>
        </a:graphic>
      </p:graphicFrame>
    </p:spTree>
    <p:extLst>
      <p:ext uri="{BB962C8B-B14F-4D97-AF65-F5344CB8AC3E}">
        <p14:creationId xmlns:p14="http://schemas.microsoft.com/office/powerpoint/2010/main" val="608683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CB93A-DADD-0A0E-E642-BBF2C15F9C0A}"/>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5623FCCB-9445-7EF9-8DFD-B710F2B6793D}"/>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sp>
        <p:nvSpPr>
          <p:cNvPr id="6" name="Titel 1">
            <a:extLst>
              <a:ext uri="{FF2B5EF4-FFF2-40B4-BE49-F238E27FC236}">
                <a16:creationId xmlns:a16="http://schemas.microsoft.com/office/drawing/2014/main" id="{1054AD01-3E83-E654-8E65-7FB7B0C6891F}"/>
              </a:ext>
            </a:extLst>
          </p:cNvPr>
          <p:cNvSpPr>
            <a:spLocks noGrp="1"/>
          </p:cNvSpPr>
          <p:nvPr>
            <p:ph type="title"/>
          </p:nvPr>
        </p:nvSpPr>
        <p:spPr>
          <a:xfrm>
            <a:off x="982663" y="192088"/>
            <a:ext cx="10937488" cy="457200"/>
          </a:xfrm>
        </p:spPr>
        <p:txBody>
          <a:bodyPr/>
          <a:lstStyle/>
          <a:p>
            <a:r>
              <a:rPr lang="en-GB" dirty="0"/>
              <a:t>Status 2025 - Tasks and Deliverables SP D.4 &amp; SP D.5</a:t>
            </a:r>
          </a:p>
        </p:txBody>
      </p:sp>
      <p:sp>
        <p:nvSpPr>
          <p:cNvPr id="20" name="Textfeld 19">
            <a:extLst>
              <a:ext uri="{FF2B5EF4-FFF2-40B4-BE49-F238E27FC236}">
                <a16:creationId xmlns:a16="http://schemas.microsoft.com/office/drawing/2014/main" id="{176A2563-6C1B-10EA-3F2F-82BE3500BD9C}"/>
              </a:ext>
            </a:extLst>
          </p:cNvPr>
          <p:cNvSpPr txBox="1"/>
          <p:nvPr/>
        </p:nvSpPr>
        <p:spPr>
          <a:xfrm>
            <a:off x="631908" y="5705158"/>
            <a:ext cx="4441237" cy="311624"/>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All corresponding deliverables achieved and reported</a:t>
            </a:r>
          </a:p>
        </p:txBody>
      </p:sp>
      <p:graphicFrame>
        <p:nvGraphicFramePr>
          <p:cNvPr id="2" name="Tabelle 1">
            <a:extLst>
              <a:ext uri="{FF2B5EF4-FFF2-40B4-BE49-F238E27FC236}">
                <a16:creationId xmlns:a16="http://schemas.microsoft.com/office/drawing/2014/main" id="{2B3A97B8-2232-B93C-1170-48F91C8388D9}"/>
              </a:ext>
            </a:extLst>
          </p:cNvPr>
          <p:cNvGraphicFramePr>
            <a:graphicFrameLocks noGrp="1"/>
          </p:cNvGraphicFramePr>
          <p:nvPr>
            <p:extLst>
              <p:ext uri="{D42A27DB-BD31-4B8C-83A1-F6EECF244321}">
                <p14:modId xmlns:p14="http://schemas.microsoft.com/office/powerpoint/2010/main" val="2661095892"/>
              </p:ext>
            </p:extLst>
          </p:nvPr>
        </p:nvGraphicFramePr>
        <p:xfrm>
          <a:off x="631907" y="1087817"/>
          <a:ext cx="9955879" cy="1357000"/>
        </p:xfrm>
        <a:graphic>
          <a:graphicData uri="http://schemas.openxmlformats.org/drawingml/2006/table">
            <a:tbl>
              <a:tblPr firstRow="1" firstCol="1" bandRow="1">
                <a:tableStyleId>{5C22544A-7EE6-4342-B048-85BDC9FD1C3A}</a:tableStyleId>
              </a:tblPr>
              <a:tblGrid>
                <a:gridCol w="1423758">
                  <a:extLst>
                    <a:ext uri="{9D8B030D-6E8A-4147-A177-3AD203B41FA5}">
                      <a16:colId xmlns:a16="http://schemas.microsoft.com/office/drawing/2014/main" val="3580125812"/>
                    </a:ext>
                  </a:extLst>
                </a:gridCol>
                <a:gridCol w="8532121">
                  <a:extLst>
                    <a:ext uri="{9D8B030D-6E8A-4147-A177-3AD203B41FA5}">
                      <a16:colId xmlns:a16="http://schemas.microsoft.com/office/drawing/2014/main" val="2631592097"/>
                    </a:ext>
                  </a:extLst>
                </a:gridCol>
              </a:tblGrid>
              <a:tr h="384848">
                <a:tc>
                  <a:txBody>
                    <a:bodyPr/>
                    <a:lstStyle/>
                    <a:p>
                      <a:pPr>
                        <a:lnSpc>
                          <a:spcPct val="115000"/>
                        </a:lnSpc>
                        <a:spcBef>
                          <a:spcPts val="240"/>
                        </a:spcBef>
                        <a:spcAft>
                          <a:spcPts val="240"/>
                        </a:spcAft>
                        <a:buNone/>
                        <a:tabLst>
                          <a:tab pos="-914400" algn="l"/>
                          <a:tab pos="228600" algn="l"/>
                        </a:tabLst>
                      </a:pPr>
                      <a:r>
                        <a:rPr lang="en-US" sz="1200" spc="-15" dirty="0">
                          <a:effectLst/>
                        </a:rPr>
                        <a:t>Deliverable ID</a:t>
                      </a:r>
                    </a:p>
                    <a:p>
                      <a:pPr>
                        <a:lnSpc>
                          <a:spcPct val="115000"/>
                        </a:lnSpc>
                        <a:spcBef>
                          <a:spcPts val="240"/>
                        </a:spcBef>
                        <a:spcAft>
                          <a:spcPts val="240"/>
                        </a:spcAft>
                        <a:buNone/>
                        <a:tabLst>
                          <a:tab pos="-914400" algn="l"/>
                          <a:tab pos="228600" algn="l"/>
                        </a:tabLst>
                      </a:pP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200" spc="-15" dirty="0">
                          <a:effectLst/>
                        </a:rPr>
                        <a:t>Deliverable Title</a:t>
                      </a:r>
                    </a:p>
                    <a:p>
                      <a:pPr>
                        <a:lnSpc>
                          <a:spcPct val="115000"/>
                        </a:lnSpc>
                        <a:spcBef>
                          <a:spcPts val="240"/>
                        </a:spcBef>
                        <a:spcAft>
                          <a:spcPts val="0"/>
                        </a:spcAft>
                        <a:buNone/>
                        <a:tabLst>
                          <a:tab pos="-914400" algn="l"/>
                          <a:tab pos="228600" algn="l"/>
                        </a:tabLst>
                      </a:pP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660638025"/>
                  </a:ext>
                </a:extLst>
              </a:tr>
              <a:tr h="464758">
                <a:tc>
                  <a:txBody>
                    <a:bodyPr/>
                    <a:lstStyle/>
                    <a:p>
                      <a:pPr>
                        <a:lnSpc>
                          <a:spcPct val="115000"/>
                        </a:lnSpc>
                        <a:spcBef>
                          <a:spcPts val="240"/>
                        </a:spcBef>
                        <a:spcAft>
                          <a:spcPts val="240"/>
                        </a:spcAft>
                        <a:buNone/>
                        <a:tabLst>
                          <a:tab pos="-914400" algn="l"/>
                          <a:tab pos="228600" algn="l"/>
                        </a:tabLst>
                      </a:pPr>
                      <a:r>
                        <a:rPr lang="en-US" sz="1200" spc="-15">
                          <a:effectLst/>
                        </a:rPr>
                        <a:t>D001</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200" spc="-15">
                          <a:effectLst/>
                        </a:rPr>
                        <a:t>DIVGAS modelling: effect of 3D poloidal and toroidal leakages for the DEMO baseline SN divertor case including impurities, pVT characteristics for JET. (KIT)</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992948835"/>
                  </a:ext>
                </a:extLst>
              </a:tr>
              <a:tr h="433137">
                <a:tc>
                  <a:txBody>
                    <a:bodyPr/>
                    <a:lstStyle/>
                    <a:p>
                      <a:pPr>
                        <a:lnSpc>
                          <a:spcPct val="115000"/>
                        </a:lnSpc>
                        <a:spcBef>
                          <a:spcPts val="240"/>
                        </a:spcBef>
                        <a:spcAft>
                          <a:spcPts val="240"/>
                        </a:spcAft>
                        <a:buNone/>
                        <a:tabLst>
                          <a:tab pos="-914400" algn="l"/>
                          <a:tab pos="228600" algn="l"/>
                        </a:tabLst>
                      </a:pPr>
                      <a:r>
                        <a:rPr lang="en-US" sz="1200" spc="-15">
                          <a:effectLst/>
                        </a:rPr>
                        <a:t>D002</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200" spc="-15" dirty="0">
                          <a:effectLst/>
                        </a:rPr>
                        <a:t>Atomic and molecular fluxes spatially resolved to the wall surfaces (including divertor) in JET. Explore pressure range, sub-divertor geometry and conclusions for effective pumping speed in JET. (VTT)</a:t>
                      </a: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786738412"/>
                  </a:ext>
                </a:extLst>
              </a:tr>
            </a:tbl>
          </a:graphicData>
        </a:graphic>
      </p:graphicFrame>
      <p:graphicFrame>
        <p:nvGraphicFramePr>
          <p:cNvPr id="9" name="Tabelle 8">
            <a:extLst>
              <a:ext uri="{FF2B5EF4-FFF2-40B4-BE49-F238E27FC236}">
                <a16:creationId xmlns:a16="http://schemas.microsoft.com/office/drawing/2014/main" id="{A2418B1B-882E-863F-43E5-D0D3B2AC0D06}"/>
              </a:ext>
            </a:extLst>
          </p:cNvPr>
          <p:cNvGraphicFramePr>
            <a:graphicFrameLocks noGrp="1"/>
          </p:cNvGraphicFramePr>
          <p:nvPr>
            <p:extLst>
              <p:ext uri="{D42A27DB-BD31-4B8C-83A1-F6EECF244321}">
                <p14:modId xmlns:p14="http://schemas.microsoft.com/office/powerpoint/2010/main" val="242716262"/>
              </p:ext>
            </p:extLst>
          </p:nvPr>
        </p:nvGraphicFramePr>
        <p:xfrm>
          <a:off x="631907" y="4181986"/>
          <a:ext cx="9955878" cy="1263396"/>
        </p:xfrm>
        <a:graphic>
          <a:graphicData uri="http://schemas.openxmlformats.org/drawingml/2006/table">
            <a:tbl>
              <a:tblPr firstRow="1" firstCol="1" bandRow="1">
                <a:tableStyleId>{5C22544A-7EE6-4342-B048-85BDC9FD1C3A}</a:tableStyleId>
              </a:tblPr>
              <a:tblGrid>
                <a:gridCol w="1447150">
                  <a:extLst>
                    <a:ext uri="{9D8B030D-6E8A-4147-A177-3AD203B41FA5}">
                      <a16:colId xmlns:a16="http://schemas.microsoft.com/office/drawing/2014/main" val="2177766130"/>
                    </a:ext>
                  </a:extLst>
                </a:gridCol>
                <a:gridCol w="8508728">
                  <a:extLst>
                    <a:ext uri="{9D8B030D-6E8A-4147-A177-3AD203B41FA5}">
                      <a16:colId xmlns:a16="http://schemas.microsoft.com/office/drawing/2014/main" val="3599317423"/>
                    </a:ext>
                  </a:extLst>
                </a:gridCol>
              </a:tblGrid>
              <a:tr h="0">
                <a:tc>
                  <a:txBody>
                    <a:bodyPr/>
                    <a:lstStyle/>
                    <a:p>
                      <a:pPr>
                        <a:lnSpc>
                          <a:spcPct val="115000"/>
                        </a:lnSpc>
                        <a:spcBef>
                          <a:spcPts val="240"/>
                        </a:spcBef>
                        <a:spcAft>
                          <a:spcPts val="240"/>
                        </a:spcAft>
                        <a:buNone/>
                        <a:tabLst>
                          <a:tab pos="-914400" algn="l"/>
                          <a:tab pos="228600" algn="l"/>
                        </a:tabLst>
                      </a:pPr>
                      <a:r>
                        <a:rPr lang="pl-PL" sz="1200" spc="-15" dirty="0">
                          <a:effectLst/>
                        </a:rPr>
                        <a:t>Deliverable ID:</a:t>
                      </a: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pl-PL" sz="1200" spc="-15" dirty="0">
                          <a:effectLst/>
                        </a:rPr>
                        <a:t>Deliverable Title:</a:t>
                      </a:r>
                      <a:endParaRPr lang="de-DE" sz="1200" spc="-15" dirty="0">
                        <a:effectLst/>
                      </a:endParaRPr>
                    </a:p>
                    <a:p>
                      <a:pPr>
                        <a:lnSpc>
                          <a:spcPct val="115000"/>
                        </a:lnSpc>
                        <a:spcBef>
                          <a:spcPts val="240"/>
                        </a:spcBef>
                        <a:spcAft>
                          <a:spcPts val="240"/>
                        </a:spcAft>
                        <a:buNone/>
                        <a:tabLst>
                          <a:tab pos="-914400" algn="l"/>
                          <a:tab pos="228600" algn="l"/>
                        </a:tabLst>
                      </a:pP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060419449"/>
                  </a:ext>
                </a:extLst>
              </a:tr>
              <a:tr h="0">
                <a:tc>
                  <a:txBody>
                    <a:bodyPr/>
                    <a:lstStyle/>
                    <a:p>
                      <a:pPr>
                        <a:lnSpc>
                          <a:spcPct val="115000"/>
                        </a:lnSpc>
                        <a:spcBef>
                          <a:spcPts val="240"/>
                        </a:spcBef>
                        <a:spcAft>
                          <a:spcPts val="240"/>
                        </a:spcAft>
                        <a:buNone/>
                        <a:tabLst>
                          <a:tab pos="-914400" algn="l"/>
                          <a:tab pos="228600" algn="l"/>
                        </a:tabLst>
                      </a:pPr>
                      <a:r>
                        <a:rPr lang="en-US" sz="1200">
                          <a:effectLst/>
                        </a:rPr>
                        <a:t>D001</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buNone/>
                      </a:pPr>
                      <a:r>
                        <a:rPr lang="en-US" sz="1200" dirty="0">
                          <a:effectLst/>
                        </a:rPr>
                        <a:t>SOLPS-ITER plasma backgrounds for full-W COMPASS-U H-mode scenarios (gradual consideration of drifts, currents, pump feedback and Ne seeding). Sheath characteristics from PIC simulations, strike-line plasmas. (IPP.CR)</a:t>
                      </a: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35594674"/>
                  </a:ext>
                </a:extLst>
              </a:tr>
              <a:tr h="0">
                <a:tc>
                  <a:txBody>
                    <a:bodyPr/>
                    <a:lstStyle/>
                    <a:p>
                      <a:pPr>
                        <a:lnSpc>
                          <a:spcPct val="115000"/>
                        </a:lnSpc>
                        <a:spcBef>
                          <a:spcPts val="240"/>
                        </a:spcBef>
                        <a:spcAft>
                          <a:spcPts val="240"/>
                        </a:spcAft>
                        <a:buNone/>
                        <a:tabLst>
                          <a:tab pos="-914400" algn="l"/>
                          <a:tab pos="228600" algn="l"/>
                        </a:tabLst>
                      </a:pPr>
                      <a:r>
                        <a:rPr lang="en-US" sz="1200">
                          <a:effectLst/>
                        </a:rPr>
                        <a:t>D002</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200">
                          <a:effectLst/>
                        </a:rPr>
                        <a:t>Supervision of ERO2.0 modelling for COMPASS-U. (FZJ)</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771268525"/>
                  </a:ext>
                </a:extLst>
              </a:tr>
              <a:tr h="0">
                <a:tc>
                  <a:txBody>
                    <a:bodyPr/>
                    <a:lstStyle/>
                    <a:p>
                      <a:pPr>
                        <a:lnSpc>
                          <a:spcPct val="115000"/>
                        </a:lnSpc>
                        <a:spcBef>
                          <a:spcPts val="240"/>
                        </a:spcBef>
                        <a:spcAft>
                          <a:spcPts val="240"/>
                        </a:spcAft>
                        <a:buNone/>
                        <a:tabLst>
                          <a:tab pos="-914400" algn="l"/>
                          <a:tab pos="228600" algn="l"/>
                        </a:tabLst>
                      </a:pPr>
                      <a:r>
                        <a:rPr lang="en-US" sz="1200">
                          <a:effectLst/>
                        </a:rPr>
                        <a:t>D003</a:t>
                      </a:r>
                      <a:endParaRPr lang="de-DE"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200" dirty="0">
                          <a:effectLst/>
                        </a:rPr>
                        <a:t>SOLEDGE3X plasma backgrounds in comparison to SOLPS-ITER. (CEA)</a:t>
                      </a:r>
                      <a:endParaRPr lang="de-DE"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645942386"/>
                  </a:ext>
                </a:extLst>
              </a:tr>
            </a:tbl>
          </a:graphicData>
        </a:graphic>
      </p:graphicFrame>
      <p:sp>
        <p:nvSpPr>
          <p:cNvPr id="10" name="Textfeld 9">
            <a:extLst>
              <a:ext uri="{FF2B5EF4-FFF2-40B4-BE49-F238E27FC236}">
                <a16:creationId xmlns:a16="http://schemas.microsoft.com/office/drawing/2014/main" id="{AC5E6AB8-DEE6-CE06-28C3-3A70D1AA4A4E}"/>
              </a:ext>
            </a:extLst>
          </p:cNvPr>
          <p:cNvSpPr txBox="1"/>
          <p:nvPr/>
        </p:nvSpPr>
        <p:spPr>
          <a:xfrm>
            <a:off x="631907" y="2693156"/>
            <a:ext cx="4441237" cy="311624"/>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All corresponding deliverables achieved and reported</a:t>
            </a:r>
          </a:p>
        </p:txBody>
      </p:sp>
    </p:spTree>
    <p:extLst>
      <p:ext uri="{BB962C8B-B14F-4D97-AF65-F5344CB8AC3E}">
        <p14:creationId xmlns:p14="http://schemas.microsoft.com/office/powerpoint/2010/main" val="278801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C1BF7-A62F-C18D-E55C-6AE97A516119}"/>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34B22DFA-5E6A-DDFF-4C89-813F3BD5C918}"/>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
        <p:nvSpPr>
          <p:cNvPr id="6" name="Titel 1">
            <a:extLst>
              <a:ext uri="{FF2B5EF4-FFF2-40B4-BE49-F238E27FC236}">
                <a16:creationId xmlns:a16="http://schemas.microsoft.com/office/drawing/2014/main" id="{7C77C731-F2E8-3226-E747-F26D498A087C}"/>
              </a:ext>
            </a:extLst>
          </p:cNvPr>
          <p:cNvSpPr>
            <a:spLocks noGrp="1"/>
          </p:cNvSpPr>
          <p:nvPr>
            <p:ph type="title"/>
          </p:nvPr>
        </p:nvSpPr>
        <p:spPr>
          <a:xfrm>
            <a:off x="982663" y="192088"/>
            <a:ext cx="10937488" cy="457200"/>
          </a:xfrm>
        </p:spPr>
        <p:txBody>
          <a:bodyPr/>
          <a:lstStyle/>
          <a:p>
            <a:r>
              <a:rPr lang="en-GB" dirty="0"/>
              <a:t>Example of Activity in SP D.1</a:t>
            </a:r>
          </a:p>
        </p:txBody>
      </p:sp>
      <p:pic>
        <p:nvPicPr>
          <p:cNvPr id="2" name="Grafik 1">
            <a:extLst>
              <a:ext uri="{FF2B5EF4-FFF2-40B4-BE49-F238E27FC236}">
                <a16:creationId xmlns:a16="http://schemas.microsoft.com/office/drawing/2014/main" id="{A546FC4A-433A-2C9E-A3D1-135244D2F6B4}"/>
              </a:ext>
            </a:extLst>
          </p:cNvPr>
          <p:cNvPicPr>
            <a:picLocks noChangeAspect="1"/>
          </p:cNvPicPr>
          <p:nvPr/>
        </p:nvPicPr>
        <p:blipFill>
          <a:blip r:embed="rId2"/>
          <a:srcRect l="9644"/>
          <a:stretch>
            <a:fillRect/>
          </a:stretch>
        </p:blipFill>
        <p:spPr>
          <a:xfrm>
            <a:off x="6451407" y="546025"/>
            <a:ext cx="5318789" cy="5765950"/>
          </a:xfrm>
          <a:prstGeom prst="rect">
            <a:avLst/>
          </a:prstGeom>
        </p:spPr>
      </p:pic>
      <p:sp>
        <p:nvSpPr>
          <p:cNvPr id="4" name="Textfeld 3">
            <a:extLst>
              <a:ext uri="{FF2B5EF4-FFF2-40B4-BE49-F238E27FC236}">
                <a16:creationId xmlns:a16="http://schemas.microsoft.com/office/drawing/2014/main" id="{C9A29F2A-F14A-D7E0-0958-F50894CA64E9}"/>
              </a:ext>
            </a:extLst>
          </p:cNvPr>
          <p:cNvSpPr txBox="1"/>
          <p:nvPr/>
        </p:nvSpPr>
        <p:spPr>
          <a:xfrm>
            <a:off x="39904" y="1568917"/>
            <a:ext cx="5893870" cy="2354491"/>
          </a:xfrm>
          <a:prstGeom prst="rect">
            <a:avLst/>
          </a:prstGeom>
          <a:noFill/>
        </p:spPr>
        <p:txBody>
          <a:bodyPr wrap="square" rtlCol="0">
            <a:spAutoFit/>
          </a:bodyPr>
          <a:lstStyle/>
          <a:p>
            <a:pPr algn="l">
              <a:spcAft>
                <a:spcPts val="1200"/>
              </a:spcAft>
            </a:pPr>
            <a:r>
              <a:rPr lang="en-GB" sz="2400" b="1" dirty="0"/>
              <a:t>3D SOLEDGE3X plasma modelling for WEST</a:t>
            </a:r>
          </a:p>
          <a:p>
            <a:pPr marL="342900" indent="-342900" algn="l">
              <a:spcBef>
                <a:spcPts val="600"/>
              </a:spcBef>
              <a:spcAft>
                <a:spcPts val="600"/>
              </a:spcAft>
              <a:buFont typeface="Wingdings" panose="05000000000000000000" pitchFamily="2" charset="2"/>
              <a:buChar char="Ø"/>
            </a:pPr>
            <a:r>
              <a:rPr lang="en-GB" sz="2200" dirty="0"/>
              <a:t>New plasma and wall mesh generated</a:t>
            </a:r>
          </a:p>
          <a:p>
            <a:pPr marL="342900" indent="-342900" algn="l">
              <a:spcBef>
                <a:spcPts val="600"/>
              </a:spcBef>
              <a:spcAft>
                <a:spcPts val="600"/>
              </a:spcAft>
              <a:buFont typeface="Wingdings" panose="05000000000000000000" pitchFamily="2" charset="2"/>
              <a:buChar char="Ø"/>
            </a:pPr>
            <a:r>
              <a:rPr lang="en-GB" sz="2200" dirty="0"/>
              <a:t>Ripple effect correctly recovered</a:t>
            </a:r>
          </a:p>
          <a:p>
            <a:pPr marL="342900" indent="-342900" algn="l">
              <a:spcBef>
                <a:spcPts val="600"/>
              </a:spcBef>
              <a:spcAft>
                <a:spcPts val="600"/>
              </a:spcAft>
              <a:buFont typeface="Wingdings" panose="05000000000000000000" pitchFamily="2" charset="2"/>
              <a:buChar char="Ø"/>
            </a:pPr>
            <a:r>
              <a:rPr lang="en-GB" sz="2200" dirty="0"/>
              <a:t>Plasma background to be used for migration modelling with ERO2.0</a:t>
            </a:r>
          </a:p>
        </p:txBody>
      </p:sp>
      <p:sp>
        <p:nvSpPr>
          <p:cNvPr id="7" name="Textfeld 6">
            <a:extLst>
              <a:ext uri="{FF2B5EF4-FFF2-40B4-BE49-F238E27FC236}">
                <a16:creationId xmlns:a16="http://schemas.microsoft.com/office/drawing/2014/main" id="{2242A1D8-20E0-58C8-D007-88005FA4093F}"/>
              </a:ext>
            </a:extLst>
          </p:cNvPr>
          <p:cNvSpPr txBox="1"/>
          <p:nvPr/>
        </p:nvSpPr>
        <p:spPr>
          <a:xfrm>
            <a:off x="11029" y="5788755"/>
            <a:ext cx="763799" cy="523220"/>
          </a:xfrm>
          <a:prstGeom prst="rect">
            <a:avLst/>
          </a:prstGeom>
          <a:noFill/>
        </p:spPr>
        <p:txBody>
          <a:bodyPr wrap="none" rtlCol="0">
            <a:spAutoFit/>
          </a:bodyPr>
          <a:lstStyle/>
          <a:p>
            <a:pPr algn="ctr"/>
            <a:r>
              <a:rPr lang="en-GB" sz="2800" b="1" dirty="0">
                <a:solidFill>
                  <a:schemeClr val="bg1"/>
                </a:solidFill>
                <a:highlight>
                  <a:srgbClr val="008000"/>
                </a:highlight>
              </a:rPr>
              <a:t>CEA</a:t>
            </a:r>
          </a:p>
        </p:txBody>
      </p:sp>
    </p:spTree>
    <p:extLst>
      <p:ext uri="{BB962C8B-B14F-4D97-AF65-F5344CB8AC3E}">
        <p14:creationId xmlns:p14="http://schemas.microsoft.com/office/powerpoint/2010/main" val="3593332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D9455-9C19-CE30-EB1D-C5353668CC5B}"/>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996A67D1-7DF7-6ADF-29DA-558561FFB83B}"/>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sp>
        <p:nvSpPr>
          <p:cNvPr id="6" name="Titel 1">
            <a:extLst>
              <a:ext uri="{FF2B5EF4-FFF2-40B4-BE49-F238E27FC236}">
                <a16:creationId xmlns:a16="http://schemas.microsoft.com/office/drawing/2014/main" id="{44A1D4B0-C70C-4A5D-C5B0-78DA999495E4}"/>
              </a:ext>
            </a:extLst>
          </p:cNvPr>
          <p:cNvSpPr>
            <a:spLocks noGrp="1"/>
          </p:cNvSpPr>
          <p:nvPr>
            <p:ph type="title"/>
          </p:nvPr>
        </p:nvSpPr>
        <p:spPr>
          <a:xfrm>
            <a:off x="982663" y="192088"/>
            <a:ext cx="10937488" cy="457200"/>
          </a:xfrm>
        </p:spPr>
        <p:txBody>
          <a:bodyPr/>
          <a:lstStyle/>
          <a:p>
            <a:r>
              <a:rPr lang="en-GB" dirty="0"/>
              <a:t>Example of Activity in SP D.2</a:t>
            </a:r>
          </a:p>
        </p:txBody>
      </p:sp>
      <p:sp>
        <p:nvSpPr>
          <p:cNvPr id="4" name="Textfeld 3">
            <a:extLst>
              <a:ext uri="{FF2B5EF4-FFF2-40B4-BE49-F238E27FC236}">
                <a16:creationId xmlns:a16="http://schemas.microsoft.com/office/drawing/2014/main" id="{BD39E812-938A-A3E4-6868-70E06F381B30}"/>
              </a:ext>
            </a:extLst>
          </p:cNvPr>
          <p:cNvSpPr txBox="1"/>
          <p:nvPr/>
        </p:nvSpPr>
        <p:spPr>
          <a:xfrm>
            <a:off x="-15276" y="2625820"/>
            <a:ext cx="4452522" cy="2200602"/>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en-US" sz="2200" dirty="0">
                <a:ea typeface="Times New Roman" panose="02020603050405020304" pitchFamily="18" charset="0"/>
              </a:rPr>
              <a:t>Differences between B and O can be attributed to the energy transfer factor </a:t>
            </a:r>
            <a:r>
              <a:rPr lang="en-US" sz="2200" baseline="30000" dirty="0">
                <a:ea typeface="Times New Roman" panose="02020603050405020304" pitchFamily="18" charset="0"/>
              </a:rPr>
              <a:t> </a:t>
            </a:r>
            <a:r>
              <a:rPr lang="en-US" sz="2200" dirty="0">
                <a:ea typeface="Times New Roman" panose="02020603050405020304" pitchFamily="18" charset="0"/>
              </a:rPr>
              <a:t>4M</a:t>
            </a:r>
            <a:r>
              <a:rPr lang="en-US" sz="2200" baseline="-25000" dirty="0">
                <a:ea typeface="Times New Roman" panose="02020603050405020304" pitchFamily="18" charset="0"/>
              </a:rPr>
              <a:t>1</a:t>
            </a:r>
            <a:r>
              <a:rPr lang="en-US" sz="2200" dirty="0">
                <a:ea typeface="Times New Roman" panose="02020603050405020304" pitchFamily="18" charset="0"/>
              </a:rPr>
              <a:t>M</a:t>
            </a:r>
            <a:r>
              <a:rPr lang="en-US" sz="2200" baseline="-25000" dirty="0">
                <a:ea typeface="Times New Roman" panose="02020603050405020304" pitchFamily="18" charset="0"/>
              </a:rPr>
              <a:t>2</a:t>
            </a:r>
            <a:r>
              <a:rPr lang="en-US" sz="2200" dirty="0">
                <a:ea typeface="Times New Roman" panose="02020603050405020304" pitchFamily="18" charset="0"/>
              </a:rPr>
              <a:t>/(M</a:t>
            </a:r>
            <a:r>
              <a:rPr lang="en-US" sz="2200" baseline="-25000" dirty="0">
                <a:ea typeface="Times New Roman" panose="02020603050405020304" pitchFamily="18" charset="0"/>
              </a:rPr>
              <a:t>1</a:t>
            </a:r>
            <a:r>
              <a:rPr lang="en-US" sz="2200" dirty="0">
                <a:ea typeface="Times New Roman" panose="02020603050405020304" pitchFamily="18" charset="0"/>
              </a:rPr>
              <a:t> +M</a:t>
            </a:r>
            <a:r>
              <a:rPr lang="en-US" sz="2200" baseline="-25000" dirty="0">
                <a:ea typeface="Times New Roman" panose="02020603050405020304" pitchFamily="18" charset="0"/>
              </a:rPr>
              <a:t>2</a:t>
            </a:r>
            <a:r>
              <a:rPr lang="en-US" sz="2200" dirty="0">
                <a:ea typeface="Times New Roman" panose="02020603050405020304" pitchFamily="18" charset="0"/>
              </a:rPr>
              <a:t>)</a:t>
            </a:r>
            <a:r>
              <a:rPr lang="en-US" sz="2200" baseline="30000" dirty="0">
                <a:ea typeface="Times New Roman" panose="02020603050405020304" pitchFamily="18" charset="0"/>
              </a:rPr>
              <a:t>2</a:t>
            </a:r>
          </a:p>
          <a:p>
            <a:pPr marL="342900" indent="-342900">
              <a:spcAft>
                <a:spcPts val="600"/>
              </a:spcAft>
              <a:buFont typeface="Wingdings" panose="05000000000000000000" pitchFamily="2" charset="2"/>
              <a:buChar char="Ø"/>
            </a:pPr>
            <a:r>
              <a:rPr lang="en-US" sz="2200" dirty="0">
                <a:ea typeface="Times New Roman" panose="02020603050405020304" pitchFamily="18" charset="0"/>
              </a:rPr>
              <a:t>Yields of oxygen atoms increase monotonously with the energies and angles </a:t>
            </a:r>
            <a:endParaRPr lang="en-GB" sz="2200" dirty="0"/>
          </a:p>
        </p:txBody>
      </p:sp>
      <p:sp>
        <p:nvSpPr>
          <p:cNvPr id="7" name="Textfeld 6">
            <a:extLst>
              <a:ext uri="{FF2B5EF4-FFF2-40B4-BE49-F238E27FC236}">
                <a16:creationId xmlns:a16="http://schemas.microsoft.com/office/drawing/2014/main" id="{76FCE57A-6BC9-6CEF-8172-C4C1F4BEBAB9}"/>
              </a:ext>
            </a:extLst>
          </p:cNvPr>
          <p:cNvSpPr txBox="1"/>
          <p:nvPr/>
        </p:nvSpPr>
        <p:spPr>
          <a:xfrm>
            <a:off x="13599" y="5788755"/>
            <a:ext cx="951158" cy="523220"/>
          </a:xfrm>
          <a:prstGeom prst="rect">
            <a:avLst/>
          </a:prstGeom>
          <a:noFill/>
        </p:spPr>
        <p:txBody>
          <a:bodyPr wrap="none" rtlCol="0">
            <a:spAutoFit/>
          </a:bodyPr>
          <a:lstStyle/>
          <a:p>
            <a:pPr algn="ctr"/>
            <a:r>
              <a:rPr lang="en-GB" sz="2800" b="1" dirty="0">
                <a:solidFill>
                  <a:schemeClr val="bg1"/>
                </a:solidFill>
                <a:highlight>
                  <a:srgbClr val="008000"/>
                </a:highlight>
              </a:rPr>
              <a:t>ÖAW</a:t>
            </a:r>
          </a:p>
        </p:txBody>
      </p:sp>
      <p:pic>
        <p:nvPicPr>
          <p:cNvPr id="3" name="Grafik 2">
            <a:extLst>
              <a:ext uri="{FF2B5EF4-FFF2-40B4-BE49-F238E27FC236}">
                <a16:creationId xmlns:a16="http://schemas.microsoft.com/office/drawing/2014/main" id="{C4E1C237-6143-2482-2730-573E9ED074D0}"/>
              </a:ext>
            </a:extLst>
          </p:cNvPr>
          <p:cNvPicPr>
            <a:picLocks noChangeAspect="1"/>
          </p:cNvPicPr>
          <p:nvPr/>
        </p:nvPicPr>
        <p:blipFill>
          <a:blip r:embed="rId2"/>
          <a:stretch>
            <a:fillRect/>
          </a:stretch>
        </p:blipFill>
        <p:spPr>
          <a:xfrm>
            <a:off x="4658626" y="1729068"/>
            <a:ext cx="7454968" cy="4137283"/>
          </a:xfrm>
          <a:prstGeom prst="rect">
            <a:avLst/>
          </a:prstGeom>
        </p:spPr>
      </p:pic>
      <p:sp>
        <p:nvSpPr>
          <p:cNvPr id="8" name="Textfeld 7">
            <a:extLst>
              <a:ext uri="{FF2B5EF4-FFF2-40B4-BE49-F238E27FC236}">
                <a16:creationId xmlns:a16="http://schemas.microsoft.com/office/drawing/2014/main" id="{225FCDD4-8955-3AF7-38C6-74671BDACB18}"/>
              </a:ext>
            </a:extLst>
          </p:cNvPr>
          <p:cNvSpPr txBox="1"/>
          <p:nvPr/>
        </p:nvSpPr>
        <p:spPr>
          <a:xfrm>
            <a:off x="2833838" y="833068"/>
            <a:ext cx="6524324" cy="461665"/>
          </a:xfrm>
          <a:prstGeom prst="rect">
            <a:avLst/>
          </a:prstGeom>
          <a:noFill/>
        </p:spPr>
        <p:txBody>
          <a:bodyPr wrap="square" rtlCol="0">
            <a:spAutoFit/>
          </a:bodyPr>
          <a:lstStyle/>
          <a:p>
            <a:pPr algn="ctr">
              <a:spcAft>
                <a:spcPts val="1200"/>
              </a:spcAft>
            </a:pPr>
            <a:r>
              <a:rPr lang="en-GB" sz="2400" b="1" dirty="0"/>
              <a:t>MD simulations: sputtering of B</a:t>
            </a:r>
            <a:r>
              <a:rPr lang="en-GB" sz="2400" b="1" baseline="-25000" dirty="0"/>
              <a:t>2</a:t>
            </a:r>
            <a:r>
              <a:rPr lang="en-GB" sz="2400" b="1" dirty="0"/>
              <a:t>O</a:t>
            </a:r>
            <a:r>
              <a:rPr lang="en-GB" sz="2400" b="1" baseline="-25000" dirty="0"/>
              <a:t>3</a:t>
            </a:r>
            <a:r>
              <a:rPr lang="en-GB" sz="2400" b="1" dirty="0"/>
              <a:t> surface by D</a:t>
            </a:r>
          </a:p>
        </p:txBody>
      </p:sp>
    </p:spTree>
    <p:extLst>
      <p:ext uri="{BB962C8B-B14F-4D97-AF65-F5344CB8AC3E}">
        <p14:creationId xmlns:p14="http://schemas.microsoft.com/office/powerpoint/2010/main" val="3756039432"/>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customXml/itemProps2.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3.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3624</Words>
  <Application>Microsoft Office PowerPoint</Application>
  <PresentationFormat>Breitbild</PresentationFormat>
  <Paragraphs>301</Paragraphs>
  <Slides>27</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27</vt:i4>
      </vt:variant>
    </vt:vector>
  </HeadingPairs>
  <TitlesOfParts>
    <vt:vector size="35" baseType="lpstr">
      <vt:lpstr>SimSun</vt:lpstr>
      <vt:lpstr>Aptos</vt:lpstr>
      <vt:lpstr>Arial</vt:lpstr>
      <vt:lpstr>Calibri</vt:lpstr>
      <vt:lpstr>Symbol</vt:lpstr>
      <vt:lpstr>Times New Roman</vt:lpstr>
      <vt:lpstr>Wingdings</vt:lpstr>
      <vt:lpstr>EUROfusion.1line_5_3_2019</vt:lpstr>
      <vt:lpstr>2025 Final Summary / 2026 Plans Subproject: D</vt:lpstr>
      <vt:lpstr>2025 Final Summary of SP D (PSI and SOL modelling)</vt:lpstr>
      <vt:lpstr>Status 2025 - Structure of SP D</vt:lpstr>
      <vt:lpstr>Status 2025 - Tasks and Deliverables SP D.1</vt:lpstr>
      <vt:lpstr>Status 2025 - Tasks and Deliverables SP D.2</vt:lpstr>
      <vt:lpstr>Status 2025 - Tasks and Deliverables SP D.3</vt:lpstr>
      <vt:lpstr>Status 2025 - Tasks and Deliverables SP D.4 &amp; SP D.5</vt:lpstr>
      <vt:lpstr>Example of Activity in SP D.1</vt:lpstr>
      <vt:lpstr>Example of Activity in SP D.2</vt:lpstr>
      <vt:lpstr>Example of Activity in SP D.3</vt:lpstr>
      <vt:lpstr>Example of Activity in SP D.4</vt:lpstr>
      <vt:lpstr>Example of Activity in SP D.5</vt:lpstr>
      <vt:lpstr>2026 Plans of SP D (PSI and SOL modelling)</vt:lpstr>
      <vt:lpstr>PWIE Structure in 2026 and 2027</vt:lpstr>
      <vt:lpstr>2026/2027 SP D Tasks and Deliverables</vt:lpstr>
      <vt:lpstr>2026/2027 SP D Tasks and Deliverables</vt:lpstr>
      <vt:lpstr>2026/2027 SP D Tasks and Deliverables – brief description</vt:lpstr>
      <vt:lpstr>2026/2027 SP D Tasks and Deliverables – brief description</vt:lpstr>
      <vt:lpstr>2026/2027 SP D Tasks and Deliverables – brief description</vt:lpstr>
      <vt:lpstr>PowerPoint-Präsentation</vt:lpstr>
      <vt:lpstr>Task descriptions SP D.1 in 2026 </vt:lpstr>
      <vt:lpstr>Task descriptions SP D.2 in 2026 (1) </vt:lpstr>
      <vt:lpstr>Task descriptions SP D.2 in 2026 (2) </vt:lpstr>
      <vt:lpstr>Task descriptions SP D.3 in 2026 </vt:lpstr>
      <vt:lpstr>Example of SP D.1 Activities </vt:lpstr>
      <vt:lpstr>Example of SP D.2 Activities </vt:lpstr>
      <vt:lpstr>Example of SP D.3 Activities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Kirschner, Andreas</cp:lastModifiedBy>
  <cp:revision>122</cp:revision>
  <dcterms:created xsi:type="dcterms:W3CDTF">2023-11-15T09:40:03Z</dcterms:created>
  <dcterms:modified xsi:type="dcterms:W3CDTF">2026-02-26T14:15:38Z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