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4"/>
  </p:sldMasterIdLst>
  <p:notesMasterIdLst>
    <p:notesMasterId r:id="rId23"/>
  </p:notesMasterIdLst>
  <p:sldIdLst>
    <p:sldId id="256" r:id="rId5"/>
    <p:sldId id="613" r:id="rId6"/>
    <p:sldId id="551" r:id="rId7"/>
    <p:sldId id="609" r:id="rId8"/>
    <p:sldId id="610" r:id="rId9"/>
    <p:sldId id="620" r:id="rId10"/>
    <p:sldId id="617" r:id="rId11"/>
    <p:sldId id="618" r:id="rId12"/>
    <p:sldId id="614" r:id="rId13"/>
    <p:sldId id="612" r:id="rId14"/>
    <p:sldId id="616" r:id="rId15"/>
    <p:sldId id="621" r:id="rId16"/>
    <p:sldId id="619" r:id="rId17"/>
    <p:sldId id="624" r:id="rId18"/>
    <p:sldId id="615" r:id="rId19"/>
    <p:sldId id="622" r:id="rId20"/>
    <p:sldId id="625" r:id="rId21"/>
    <p:sldId id="623"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31E5"/>
    <a:srgbClr val="8EA9DC"/>
    <a:srgbClr val="FFFFFF"/>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649" autoAdjust="0"/>
    <p:restoredTop sz="92450" autoAdjust="0"/>
  </p:normalViewPr>
  <p:slideViewPr>
    <p:cSldViewPr snapToGrid="0">
      <p:cViewPr varScale="1">
        <p:scale>
          <a:sx n="103" d="100"/>
          <a:sy n="103" d="100"/>
        </p:scale>
        <p:origin x="664" y="184"/>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Users/andrei/Documents/study/Postdoc/Eurofusion/2026-2027/SP%20F/PWIE_Analysis__Selection_2026_2027_ver2_AG.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pivotSource>
    <c:name>[diagrams_budget working file_final_PWIE.xlsx]PM@50%!PivotTable1</c:name>
    <c:fmtId val="-1"/>
  </c:pivotSource>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US" b="1" dirty="0"/>
              <a:t>Distribution</a:t>
            </a:r>
            <a:r>
              <a:rPr lang="en-US" b="1" baseline="0" dirty="0"/>
              <a:t> of Human Resources at 50% funding rate</a:t>
            </a:r>
            <a:r>
              <a:rPr lang="en-US" b="1" dirty="0"/>
              <a:t> </a:t>
            </a:r>
          </a:p>
        </c:rich>
      </c:tx>
      <c:layout>
        <c:manualLayout>
          <c:xMode val="edge"/>
          <c:yMode val="edge"/>
          <c:x val="7.9842263441348316E-2"/>
          <c:y val="4.2483671062650163E-2"/>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n-US"/>
        </a:p>
      </c:txPr>
    </c:title>
    <c:autoTitleDeleted val="0"/>
    <c:pivotFmts>
      <c:pivotFmt>
        <c:idx val="0"/>
        <c:spPr>
          <a:solidFill>
            <a:schemeClr val="accent1"/>
          </a:solidFill>
          <a:ln w="19050">
            <a:solidFill>
              <a:schemeClr val="lt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showLegendKey val="0"/>
          <c:showVal val="1"/>
          <c:showCatName val="1"/>
          <c:showSerName val="0"/>
          <c:showPercent val="0"/>
          <c:showBubbleSize val="0"/>
          <c:separator>
</c:separator>
          <c:extLst>
            <c:ext xmlns:c15="http://schemas.microsoft.com/office/drawing/2012/chart" uri="{CE6537A1-D6FC-4f65-9D91-7224C49458BB}"/>
          </c:extLst>
        </c:dLbl>
      </c:pivotFmt>
      <c:pivotFmt>
        <c:idx val="1"/>
        <c:spPr>
          <a:solidFill>
            <a:schemeClr val="accent1"/>
          </a:solidFill>
          <a:ln w="19050">
            <a:solidFill>
              <a:schemeClr val="lt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
        <c:spPr>
          <a:solidFill>
            <a:schemeClr val="accent1"/>
          </a:solidFill>
          <a:ln w="19050">
            <a:solidFill>
              <a:schemeClr val="lt1"/>
            </a:solidFill>
          </a:ln>
          <a:effectLst/>
        </c:spPr>
      </c:pivotFmt>
      <c:pivotFmt>
        <c:idx val="3"/>
        <c:spPr>
          <a:solidFill>
            <a:schemeClr val="accent1"/>
          </a:solidFill>
          <a:ln w="19050">
            <a:solidFill>
              <a:schemeClr val="lt1"/>
            </a:solidFill>
          </a:ln>
          <a:effectLst/>
        </c:spPr>
      </c:pivotFmt>
      <c:pivotFmt>
        <c:idx val="4"/>
        <c:spPr>
          <a:solidFill>
            <a:schemeClr val="accent1"/>
          </a:solidFill>
          <a:ln w="19050">
            <a:solidFill>
              <a:schemeClr val="lt1"/>
            </a:solidFill>
          </a:ln>
          <a:effectLst/>
        </c:spPr>
      </c:pivotFmt>
      <c:pivotFmt>
        <c:idx val="5"/>
        <c:spPr>
          <a:solidFill>
            <a:schemeClr val="accent1"/>
          </a:solidFill>
          <a:ln w="19050">
            <a:solidFill>
              <a:schemeClr val="lt1"/>
            </a:solidFill>
          </a:ln>
          <a:effectLst/>
        </c:spPr>
      </c:pivotFmt>
      <c:pivotFmt>
        <c:idx val="6"/>
        <c:spPr>
          <a:solidFill>
            <a:schemeClr val="accent1"/>
          </a:solidFill>
          <a:ln w="19050">
            <a:solidFill>
              <a:schemeClr val="lt1"/>
            </a:solidFill>
          </a:ln>
          <a:effectLst/>
        </c:spPr>
      </c:pivotFmt>
      <c:pivotFmt>
        <c:idx val="7"/>
        <c:spPr>
          <a:solidFill>
            <a:schemeClr val="accent1"/>
          </a:solidFill>
          <a:ln w="19050">
            <a:solidFill>
              <a:schemeClr val="lt1"/>
            </a:solidFill>
          </a:ln>
          <a:effectLst/>
        </c:spPr>
      </c:pivotFmt>
      <c:pivotFmt>
        <c:idx val="8"/>
        <c:spPr>
          <a:solidFill>
            <a:schemeClr val="accent1"/>
          </a:solidFill>
          <a:ln w="19050">
            <a:solidFill>
              <a:schemeClr val="lt1"/>
            </a:solidFill>
          </a:ln>
          <a:effectLst/>
        </c:spPr>
      </c:pivotFmt>
      <c:pivotFmt>
        <c:idx val="9"/>
        <c:spPr>
          <a:solidFill>
            <a:schemeClr val="accent1"/>
          </a:solidFill>
          <a:ln w="19050">
            <a:solidFill>
              <a:schemeClr val="lt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showLegendKey val="0"/>
          <c:showVal val="1"/>
          <c:showCatName val="1"/>
          <c:showSerName val="0"/>
          <c:showPercent val="0"/>
          <c:showBubbleSize val="0"/>
          <c:separator>
</c:separator>
          <c:extLst>
            <c:ext xmlns:c15="http://schemas.microsoft.com/office/drawing/2012/chart" uri="{CE6537A1-D6FC-4f65-9D91-7224C49458BB}"/>
          </c:extLst>
        </c:dLbl>
      </c:pivotFmt>
      <c:pivotFmt>
        <c:idx val="10"/>
        <c:spPr>
          <a:solidFill>
            <a:schemeClr val="accent1"/>
          </a:solidFill>
          <a:ln w="19050">
            <a:solidFill>
              <a:schemeClr val="lt1"/>
            </a:solidFill>
          </a:ln>
          <a:effectLst/>
        </c:spPr>
      </c:pivotFmt>
      <c:pivotFmt>
        <c:idx val="11"/>
        <c:spPr>
          <a:solidFill>
            <a:schemeClr val="accent1"/>
          </a:solidFill>
          <a:ln w="19050">
            <a:solidFill>
              <a:schemeClr val="lt1"/>
            </a:solidFill>
          </a:ln>
          <a:effectLst/>
        </c:spPr>
      </c:pivotFmt>
      <c:pivotFmt>
        <c:idx val="12"/>
        <c:spPr>
          <a:solidFill>
            <a:schemeClr val="accent1"/>
          </a:solidFill>
          <a:ln w="19050">
            <a:solidFill>
              <a:schemeClr val="lt1"/>
            </a:solidFill>
          </a:ln>
          <a:effectLst/>
        </c:spPr>
      </c:pivotFmt>
      <c:pivotFmt>
        <c:idx val="13"/>
        <c:spPr>
          <a:solidFill>
            <a:schemeClr val="accent1"/>
          </a:solidFill>
          <a:ln w="19050">
            <a:solidFill>
              <a:schemeClr val="lt1"/>
            </a:solidFill>
          </a:ln>
          <a:effectLst/>
        </c:spPr>
      </c:pivotFmt>
      <c:pivotFmt>
        <c:idx val="14"/>
        <c:spPr>
          <a:solidFill>
            <a:schemeClr val="accent1"/>
          </a:solidFill>
          <a:ln w="19050">
            <a:solidFill>
              <a:schemeClr val="lt1"/>
            </a:solidFill>
          </a:ln>
          <a:effectLst/>
        </c:spPr>
      </c:pivotFmt>
      <c:pivotFmt>
        <c:idx val="15"/>
        <c:spPr>
          <a:solidFill>
            <a:schemeClr val="accent1"/>
          </a:solidFill>
          <a:ln w="19050">
            <a:solidFill>
              <a:schemeClr val="lt1"/>
            </a:solidFill>
          </a:ln>
          <a:effectLst/>
        </c:spPr>
      </c:pivotFmt>
      <c:pivotFmt>
        <c:idx val="16"/>
        <c:spPr>
          <a:solidFill>
            <a:schemeClr val="accent1"/>
          </a:solidFill>
          <a:ln w="19050">
            <a:solidFill>
              <a:schemeClr val="lt1"/>
            </a:solidFill>
          </a:ln>
          <a:effectLst/>
        </c:spPr>
      </c:pivotFmt>
      <c:pivotFmt>
        <c:idx val="17"/>
        <c:spPr>
          <a:solidFill>
            <a:schemeClr val="accent1"/>
          </a:solidFill>
          <a:ln w="19050">
            <a:solidFill>
              <a:schemeClr val="lt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showLegendKey val="0"/>
          <c:showVal val="1"/>
          <c:showCatName val="1"/>
          <c:showSerName val="0"/>
          <c:showPercent val="0"/>
          <c:showBubbleSize val="0"/>
          <c:separator>
</c:separator>
          <c:extLst>
            <c:ext xmlns:c15="http://schemas.microsoft.com/office/drawing/2012/chart" uri="{CE6537A1-D6FC-4f65-9D91-7224C49458BB}"/>
          </c:extLst>
        </c:dLbl>
      </c:pivotFmt>
      <c:pivotFmt>
        <c:idx val="18"/>
        <c:spPr>
          <a:solidFill>
            <a:schemeClr val="accent1"/>
          </a:solidFill>
          <a:ln w="19050">
            <a:solidFill>
              <a:schemeClr val="lt1"/>
            </a:solidFill>
          </a:ln>
          <a:effectLst/>
        </c:spPr>
      </c:pivotFmt>
      <c:pivotFmt>
        <c:idx val="19"/>
        <c:spPr>
          <a:solidFill>
            <a:schemeClr val="accent1"/>
          </a:solidFill>
          <a:ln w="19050">
            <a:solidFill>
              <a:schemeClr val="lt1"/>
            </a:solidFill>
          </a:ln>
          <a:effectLst/>
        </c:spPr>
      </c:pivotFmt>
      <c:pivotFmt>
        <c:idx val="20"/>
        <c:spPr>
          <a:solidFill>
            <a:schemeClr val="accent1"/>
          </a:solidFill>
          <a:ln w="19050">
            <a:solidFill>
              <a:schemeClr val="lt1"/>
            </a:solidFill>
          </a:ln>
          <a:effectLst/>
        </c:spPr>
      </c:pivotFmt>
      <c:pivotFmt>
        <c:idx val="21"/>
        <c:spPr>
          <a:solidFill>
            <a:schemeClr val="accent1"/>
          </a:solidFill>
          <a:ln w="19050">
            <a:solidFill>
              <a:schemeClr val="lt1"/>
            </a:solidFill>
          </a:ln>
          <a:effectLst/>
        </c:spPr>
      </c:pivotFmt>
      <c:pivotFmt>
        <c:idx val="22"/>
        <c:spPr>
          <a:solidFill>
            <a:schemeClr val="accent1"/>
          </a:solidFill>
          <a:ln w="19050">
            <a:solidFill>
              <a:schemeClr val="lt1"/>
            </a:solidFill>
          </a:ln>
          <a:effectLst/>
        </c:spPr>
      </c:pivotFmt>
      <c:pivotFmt>
        <c:idx val="23"/>
        <c:spPr>
          <a:solidFill>
            <a:schemeClr val="accent1"/>
          </a:solidFill>
          <a:ln w="19050">
            <a:solidFill>
              <a:schemeClr val="lt1"/>
            </a:solidFill>
          </a:ln>
          <a:effectLst/>
        </c:spPr>
      </c:pivotFmt>
      <c:pivotFmt>
        <c:idx val="24"/>
        <c:spPr>
          <a:solidFill>
            <a:schemeClr val="accent1"/>
          </a:solidFill>
          <a:ln w="19050">
            <a:solidFill>
              <a:schemeClr val="lt1"/>
            </a:solidFill>
          </a:ln>
          <a:effectLst/>
        </c:spPr>
      </c:pivotFmt>
    </c:pivotFmts>
    <c:plotArea>
      <c:layout/>
      <c:pieChart>
        <c:varyColors val="1"/>
        <c:ser>
          <c:idx val="0"/>
          <c:order val="0"/>
          <c:tx>
            <c:strRef>
              <c:f>'PM@50%'!$B$4</c:f>
              <c:strCache>
                <c:ptCount val="1"/>
                <c:pt idx="0">
                  <c:v>Ergebnis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E847-8A48-AFC0-35E3B8FE9584}"/>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E847-8A48-AFC0-35E3B8FE9584}"/>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E847-8A48-AFC0-35E3B8FE9584}"/>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E847-8A48-AFC0-35E3B8FE9584}"/>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E847-8A48-AFC0-35E3B8FE9584}"/>
              </c:ext>
            </c:extLst>
          </c:dPt>
          <c:dPt>
            <c:idx val="5"/>
            <c:bubble3D val="0"/>
            <c:explosion val="8"/>
            <c:spPr>
              <a:solidFill>
                <a:schemeClr val="accent6"/>
              </a:solidFill>
              <a:ln w="19050">
                <a:solidFill>
                  <a:schemeClr val="lt1"/>
                </a:solidFill>
              </a:ln>
              <a:effectLst/>
            </c:spPr>
            <c:extLst>
              <c:ext xmlns:c16="http://schemas.microsoft.com/office/drawing/2014/chart" uri="{C3380CC4-5D6E-409C-BE32-E72D297353CC}">
                <c16:uniqueId val="{0000000B-E847-8A48-AFC0-35E3B8FE9584}"/>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E847-8A48-AFC0-35E3B8FE9584}"/>
              </c:ext>
            </c:extLst>
          </c:dPt>
          <c:dLbls>
            <c:dLbl>
              <c:idx val="0"/>
              <c:tx>
                <c:rich>
                  <a:bodyPr/>
                  <a:lstStyle/>
                  <a:p>
                    <a:fld id="{EDA682E7-BBAE-B748-ACB9-E9367A2B9817}" type="CATEGORYNAME">
                      <a:rPr lang="en-US"/>
                      <a:pPr/>
                      <a:t>[CATEGORY NAME]</a:t>
                    </a:fld>
                    <a:r>
                      <a:rPr lang="en-US" baseline="0"/>
                      <a:t>
92</a:t>
                    </a:r>
                  </a:p>
                </c:rich>
              </c:tx>
              <c:showLegendKey val="0"/>
              <c:showVal val="1"/>
              <c:showCatName val="1"/>
              <c:showSerName val="0"/>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1-E847-8A48-AFC0-35E3B8FE9584}"/>
                </c:ext>
              </c:extLst>
            </c:dLbl>
            <c:dLbl>
              <c:idx val="1"/>
              <c:tx>
                <c:rich>
                  <a:bodyPr/>
                  <a:lstStyle/>
                  <a:p>
                    <a:fld id="{874ED864-4ACF-2946-AC8A-13DB7C5087D8}" type="CATEGORYNAME">
                      <a:rPr lang="en-US" smtClean="0"/>
                      <a:pPr/>
                      <a:t>[CATEGORY NAME]</a:t>
                    </a:fld>
                    <a:endParaRPr lang="en-US"/>
                  </a:p>
                  <a:p>
                    <a:r>
                      <a:rPr lang="en-US" baseline="0"/>
                      <a:t>109</a:t>
                    </a:r>
                  </a:p>
                </c:rich>
              </c:tx>
              <c:showLegendKey val="0"/>
              <c:showVal val="1"/>
              <c:showCatName val="1"/>
              <c:showSerName val="0"/>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3-E847-8A48-AFC0-35E3B8FE9584}"/>
                </c:ext>
              </c:extLst>
            </c:dLbl>
            <c:dLbl>
              <c:idx val="2"/>
              <c:tx>
                <c:rich>
                  <a:bodyPr/>
                  <a:lstStyle/>
                  <a:p>
                    <a:fld id="{C1135ABF-0028-1B46-9803-32E54892E4A2}" type="CATEGORYNAME">
                      <a:rPr lang="en-US"/>
                      <a:pPr/>
                      <a:t>[CATEGORY NAME]</a:t>
                    </a:fld>
                    <a:r>
                      <a:rPr lang="en-US" baseline="0"/>
                      <a:t>
82</a:t>
                    </a:r>
                  </a:p>
                </c:rich>
              </c:tx>
              <c:showLegendKey val="0"/>
              <c:showVal val="1"/>
              <c:showCatName val="1"/>
              <c:showSerName val="0"/>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5-E847-8A48-AFC0-35E3B8FE9584}"/>
                </c:ext>
              </c:extLst>
            </c:dLbl>
            <c:dLbl>
              <c:idx val="3"/>
              <c:tx>
                <c:rich>
                  <a:bodyPr/>
                  <a:lstStyle/>
                  <a:p>
                    <a:fld id="{FF4A0E39-EEED-804B-9764-85F9C99ABDAF}" type="CATEGORYNAME">
                      <a:rPr lang="en-US"/>
                      <a:pPr/>
                      <a:t>[CATEGORY NAME]</a:t>
                    </a:fld>
                    <a:r>
                      <a:rPr lang="en-US" baseline="0"/>
                      <a:t>
88</a:t>
                    </a:r>
                  </a:p>
                </c:rich>
              </c:tx>
              <c:showLegendKey val="0"/>
              <c:showVal val="1"/>
              <c:showCatName val="1"/>
              <c:showSerName val="0"/>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7-E847-8A48-AFC0-35E3B8FE9584}"/>
                </c:ext>
              </c:extLst>
            </c:dLbl>
            <c:dLbl>
              <c:idx val="4"/>
              <c:tx>
                <c:rich>
                  <a:bodyPr/>
                  <a:lstStyle/>
                  <a:p>
                    <a:fld id="{DE8C64E1-A251-6144-AB1A-2C7AF2B109B3}" type="CATEGORYNAME">
                      <a:rPr lang="en-US"/>
                      <a:pPr/>
                      <a:t>[CATEGORY NAME]</a:t>
                    </a:fld>
                    <a:r>
                      <a:rPr lang="en-US" baseline="0"/>
                      <a:t>
58</a:t>
                    </a:r>
                  </a:p>
                </c:rich>
              </c:tx>
              <c:showLegendKey val="0"/>
              <c:showVal val="1"/>
              <c:showCatName val="1"/>
              <c:showSerName val="0"/>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9-E847-8A48-AFC0-35E3B8FE9584}"/>
                </c:ext>
              </c:extLst>
            </c:dLbl>
            <c:dLbl>
              <c:idx val="5"/>
              <c:layout>
                <c:manualLayout>
                  <c:x val="0.13645551228723768"/>
                  <c:y val="9.7841875827768987E-2"/>
                </c:manualLayout>
              </c:layout>
              <c:tx>
                <c:rich>
                  <a:bodyPr rot="0" spcFirstLastPara="1" vertOverflow="ellipsis" vert="horz" wrap="square" lIns="38100" tIns="19050" rIns="38100" bIns="19050" anchor="ctr" anchorCtr="1">
                    <a:spAutoFit/>
                  </a:bodyPr>
                  <a:lstStyle/>
                  <a:p>
                    <a:pPr>
                      <a:defRPr sz="1100" b="1" i="0" u="none" strike="noStrike" kern="1200" baseline="0">
                        <a:solidFill>
                          <a:srgbClr val="002060"/>
                        </a:solidFill>
                        <a:latin typeface="+mn-lt"/>
                        <a:ea typeface="+mn-ea"/>
                        <a:cs typeface="+mn-cs"/>
                      </a:defRPr>
                    </a:pPr>
                    <a:fld id="{356D464D-1F02-CA4C-8BE3-3C6090DD7294}" type="CATEGORYNAME">
                      <a:rPr lang="en-US"/>
                      <a:pPr>
                        <a:defRPr sz="1100" b="1">
                          <a:solidFill>
                            <a:srgbClr val="002060"/>
                          </a:solidFill>
                        </a:defRPr>
                      </a:pPr>
                      <a:t>[CATEGORY NAME]</a:t>
                    </a:fld>
                    <a:r>
                      <a:rPr lang="en-US" baseline="0" dirty="0"/>
                      <a:t>
45</a:t>
                    </a:r>
                  </a:p>
                </c:rich>
              </c:tx>
              <c:numFmt formatCode="General" sourceLinked="0"/>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rgbClr val="002060"/>
                      </a:solidFill>
                      <a:latin typeface="+mn-lt"/>
                      <a:ea typeface="+mn-ea"/>
                      <a:cs typeface="+mn-cs"/>
                    </a:defRPr>
                  </a:pPr>
                  <a:endParaRPr lang="en-US"/>
                </a:p>
              </c:txPr>
              <c:showLegendKey val="0"/>
              <c:showVal val="1"/>
              <c:showCatName val="1"/>
              <c:showSerName val="0"/>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B-E847-8A48-AFC0-35E3B8FE9584}"/>
                </c:ext>
              </c:extLst>
            </c:dLbl>
            <c:dLbl>
              <c:idx val="6"/>
              <c:tx>
                <c:rich>
                  <a:bodyPr/>
                  <a:lstStyle/>
                  <a:p>
                    <a:fld id="{B189479D-0AFD-D94A-B08B-8201AE1BE8E8}" type="CATEGORYNAME">
                      <a:rPr lang="en-US"/>
                      <a:pPr/>
                      <a:t>[CATEGORY NAME]</a:t>
                    </a:fld>
                    <a:r>
                      <a:rPr lang="en-US" baseline="0"/>
                      <a:t>
56</a:t>
                    </a:r>
                  </a:p>
                </c:rich>
              </c:tx>
              <c:showLegendKey val="0"/>
              <c:showVal val="1"/>
              <c:showCatName val="1"/>
              <c:showSerName val="0"/>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D-E847-8A48-AFC0-35E3B8FE9584}"/>
                </c:ext>
              </c:extLst>
            </c:dLbl>
            <c:numFmt formatCode="General"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showLegendKey val="0"/>
            <c:showVal val="1"/>
            <c:showCatName val="1"/>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'PM@50%'!$A$5:$A$12</c:f>
              <c:strCache>
                <c:ptCount val="7"/>
                <c:pt idx="0">
                  <c:v>PWIE-SP A</c:v>
                </c:pt>
                <c:pt idx="1">
                  <c:v>PWIE-SP B</c:v>
                </c:pt>
                <c:pt idx="2">
                  <c:v>PWIE-SP C</c:v>
                </c:pt>
                <c:pt idx="3">
                  <c:v>PWIE-SP D</c:v>
                </c:pt>
                <c:pt idx="4">
                  <c:v>PWIE-SP E</c:v>
                </c:pt>
                <c:pt idx="5">
                  <c:v>PWIE-SP F</c:v>
                </c:pt>
                <c:pt idx="6">
                  <c:v>PWIE-SP X</c:v>
                </c:pt>
              </c:strCache>
            </c:strRef>
          </c:cat>
          <c:val>
            <c:numRef>
              <c:f>'PM@50%'!$B$5:$B$12</c:f>
              <c:numCache>
                <c:formatCode>General</c:formatCode>
                <c:ptCount val="7"/>
                <c:pt idx="0">
                  <c:v>184</c:v>
                </c:pt>
                <c:pt idx="1">
                  <c:v>217</c:v>
                </c:pt>
                <c:pt idx="2">
                  <c:v>164</c:v>
                </c:pt>
                <c:pt idx="3">
                  <c:v>176</c:v>
                </c:pt>
                <c:pt idx="4">
                  <c:v>100</c:v>
                </c:pt>
                <c:pt idx="5">
                  <c:v>90</c:v>
                </c:pt>
                <c:pt idx="6">
                  <c:v>117</c:v>
                </c:pt>
              </c:numCache>
            </c:numRef>
          </c:val>
          <c:extLst>
            <c:ext xmlns:c16="http://schemas.microsoft.com/office/drawing/2014/chart" uri="{C3380CC4-5D6E-409C-BE32-E72D297353CC}">
              <c16:uniqueId val="{0000000E-E847-8A48-AFC0-35E3B8FE9584}"/>
            </c:ext>
          </c:extLst>
        </c:ser>
        <c:dLbls>
          <c:showLegendKey val="0"/>
          <c:showVal val="0"/>
          <c:showCatName val="0"/>
          <c:showSerName val="0"/>
          <c:showPercent val="0"/>
          <c:showBubbleSize val="0"/>
          <c:showLeaderLines val="1"/>
        </c:dLbls>
        <c:firstSliceAng val="0"/>
      </c:pieChart>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'SP F'!$C$2</c:f>
              <c:strCache>
                <c:ptCount val="1"/>
                <c:pt idx="0">
                  <c:v>PM</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BE"/>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'SP F'!$B$3:$B$10</c:f>
              <c:strCache>
                <c:ptCount val="8"/>
                <c:pt idx="0">
                  <c:v>CEA</c:v>
                </c:pt>
                <c:pt idx="1">
                  <c:v>ENEA</c:v>
                </c:pt>
                <c:pt idx="2">
                  <c:v>FZJ</c:v>
                </c:pt>
                <c:pt idx="3">
                  <c:v>IAP</c:v>
                </c:pt>
                <c:pt idx="4">
                  <c:v>KIPT</c:v>
                </c:pt>
                <c:pt idx="5">
                  <c:v>LPP-ERM/KMS</c:v>
                </c:pt>
                <c:pt idx="6">
                  <c:v>MPG</c:v>
                </c:pt>
                <c:pt idx="7">
                  <c:v>VR</c:v>
                </c:pt>
              </c:strCache>
            </c:strRef>
          </c:cat>
          <c:val>
            <c:numRef>
              <c:f>'SP F'!$C$3:$C$10</c:f>
              <c:numCache>
                <c:formatCode>General</c:formatCode>
                <c:ptCount val="8"/>
                <c:pt idx="0">
                  <c:v>3</c:v>
                </c:pt>
                <c:pt idx="1">
                  <c:v>4</c:v>
                </c:pt>
                <c:pt idx="2">
                  <c:v>13</c:v>
                </c:pt>
                <c:pt idx="3">
                  <c:v>3</c:v>
                </c:pt>
                <c:pt idx="4">
                  <c:v>4</c:v>
                </c:pt>
                <c:pt idx="5">
                  <c:v>13</c:v>
                </c:pt>
                <c:pt idx="6">
                  <c:v>3</c:v>
                </c:pt>
                <c:pt idx="7">
                  <c:v>2</c:v>
                </c:pt>
              </c:numCache>
            </c:numRef>
          </c:val>
          <c:extLst>
            <c:ext xmlns:c16="http://schemas.microsoft.com/office/drawing/2014/chart" uri="{C3380CC4-5D6E-409C-BE32-E72D297353CC}">
              <c16:uniqueId val="{00000000-E0BC-3342-A8B3-709CFAD035F0}"/>
            </c:ext>
          </c:extLst>
        </c:ser>
        <c:dLbls>
          <c:dLblPos val="inEnd"/>
          <c:showLegendKey val="0"/>
          <c:showVal val="1"/>
          <c:showCatName val="0"/>
          <c:showSerName val="0"/>
          <c:showPercent val="0"/>
          <c:showBubbleSize val="0"/>
        </c:dLbls>
        <c:gapWidth val="100"/>
        <c:overlap val="-24"/>
        <c:axId val="450309504"/>
        <c:axId val="450262432"/>
      </c:barChart>
      <c:catAx>
        <c:axId val="450309504"/>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000" b="1" i="0" u="none" strike="noStrike" kern="1200" baseline="0">
                <a:solidFill>
                  <a:schemeClr val="tx2"/>
                </a:solidFill>
                <a:latin typeface="+mn-lt"/>
                <a:ea typeface="+mn-ea"/>
                <a:cs typeface="+mn-cs"/>
              </a:defRPr>
            </a:pPr>
            <a:endParaRPr lang="en-BE"/>
          </a:p>
        </c:txPr>
        <c:crossAx val="450262432"/>
        <c:crosses val="autoZero"/>
        <c:auto val="1"/>
        <c:lblAlgn val="ctr"/>
        <c:lblOffset val="100"/>
        <c:noMultiLvlLbl val="0"/>
      </c:catAx>
      <c:valAx>
        <c:axId val="450262432"/>
        <c:scaling>
          <c:orientation val="minMax"/>
        </c:scaling>
        <c:delete val="1"/>
        <c:axPos val="l"/>
        <c:numFmt formatCode="General" sourceLinked="1"/>
        <c:majorTickMark val="none"/>
        <c:minorTickMark val="none"/>
        <c:tickLblPos val="nextTo"/>
        <c:crossAx val="45030950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B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7">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F6F662B-0D12-A649-B75A-82A2D0C270D6}" type="datetimeFigureOut">
              <a:rPr lang="de-DE" smtClean="0"/>
              <a:t>26.02.26</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775CE09-B585-E143-9DDE-C9A191B86115}" type="slidenum">
              <a:rPr lang="de-DE" smtClean="0"/>
              <a:t>‹#›</a:t>
            </a:fld>
            <a:endParaRPr lang="de-DE"/>
          </a:p>
        </p:txBody>
      </p:sp>
    </p:spTree>
    <p:extLst>
      <p:ext uri="{BB962C8B-B14F-4D97-AF65-F5344CB8AC3E}">
        <p14:creationId xmlns:p14="http://schemas.microsoft.com/office/powerpoint/2010/main" val="8551743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E" dirty="0"/>
          </a:p>
        </p:txBody>
      </p:sp>
      <p:sp>
        <p:nvSpPr>
          <p:cNvPr id="4" name="Slide Number Placeholder 3"/>
          <p:cNvSpPr>
            <a:spLocks noGrp="1"/>
          </p:cNvSpPr>
          <p:nvPr>
            <p:ph type="sldNum" sz="quarter" idx="5"/>
          </p:nvPr>
        </p:nvSpPr>
        <p:spPr/>
        <p:txBody>
          <a:bodyPr/>
          <a:lstStyle/>
          <a:p>
            <a:fld id="{8775CE09-B585-E143-9DDE-C9A191B86115}" type="slidenum">
              <a:rPr lang="de-DE" smtClean="0"/>
              <a:t>8</a:t>
            </a:fld>
            <a:endParaRPr lang="de-DE"/>
          </a:p>
        </p:txBody>
      </p:sp>
    </p:spTree>
    <p:extLst>
      <p:ext uri="{BB962C8B-B14F-4D97-AF65-F5344CB8AC3E}">
        <p14:creationId xmlns:p14="http://schemas.microsoft.com/office/powerpoint/2010/main" val="206520661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EUROfusion_cover">
    <p:spTree>
      <p:nvGrpSpPr>
        <p:cNvPr id="1" name=""/>
        <p:cNvGrpSpPr/>
        <p:nvPr/>
      </p:nvGrpSpPr>
      <p:grpSpPr>
        <a:xfrm>
          <a:off x="0" y="0"/>
          <a:ext cx="0" cy="0"/>
          <a:chOff x="0" y="0"/>
          <a:chExt cx="0" cy="0"/>
        </a:xfrm>
      </p:grpSpPr>
      <p:grpSp>
        <p:nvGrpSpPr>
          <p:cNvPr id="4" name="Gruppieren 3"/>
          <p:cNvGrpSpPr/>
          <p:nvPr userDrawn="1"/>
        </p:nvGrpSpPr>
        <p:grpSpPr>
          <a:xfrm>
            <a:off x="411869" y="6034962"/>
            <a:ext cx="4392488" cy="497895"/>
            <a:chOff x="5735960" y="5717361"/>
            <a:chExt cx="6120680" cy="713919"/>
          </a:xfrm>
        </p:grpSpPr>
        <p:pic>
          <p:nvPicPr>
            <p:cNvPr id="25" name="Grafik 24"/>
            <p:cNvPicPr preferRelativeResize="0">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auto">
            <a:xfrm>
              <a:off x="5735960" y="5774784"/>
              <a:ext cx="997207" cy="656496"/>
            </a:xfrm>
            <a:prstGeom prst="rect">
              <a:avLst/>
            </a:prstGeom>
            <a:noFill/>
            <a:ln>
              <a:noFill/>
            </a:ln>
          </p:spPr>
        </p:pic>
        <p:sp>
          <p:nvSpPr>
            <p:cNvPr id="3" name="Rechteck 2"/>
            <p:cNvSpPr/>
            <p:nvPr userDrawn="1"/>
          </p:nvSpPr>
          <p:spPr>
            <a:xfrm>
              <a:off x="6744072" y="5717361"/>
              <a:ext cx="5112568" cy="480131"/>
            </a:xfrm>
            <a:prstGeom prst="rect">
              <a:avLst/>
            </a:prstGeom>
          </p:spPr>
          <p:txBody>
            <a:bodyPr wrap="square">
              <a:spAutoFit/>
            </a:bodyPr>
            <a:lstStyle/>
            <a:p>
              <a:pPr marL="0" marR="0" lvl="0" indent="0" algn="just" defTabSz="914400" rtl="0" eaLnBrk="1" fontAlgn="auto" latinLnBrk="0" hangingPunct="1">
                <a:lnSpc>
                  <a:spcPct val="90000"/>
                </a:lnSpc>
                <a:spcBef>
                  <a:spcPts val="0"/>
                </a:spcBef>
                <a:spcAft>
                  <a:spcPts val="0"/>
                </a:spcAft>
                <a:buClrTx/>
                <a:buSzTx/>
                <a:buFontTx/>
                <a:buNone/>
                <a:tabLst/>
                <a:defRPr/>
              </a:pPr>
              <a:r>
                <a:rPr kumimoji="0" lang="en-GB" sz="700" b="0" i="0" u="none" strike="noStrike" kern="1200" cap="none" spc="0" normalizeH="0" baseline="0" noProof="0" dirty="0">
                  <a:ln>
                    <a:noFill/>
                  </a:ln>
                  <a:solidFill>
                    <a:prstClr val="black"/>
                  </a:solidFill>
                  <a:effectLst/>
                  <a:uLnTx/>
                  <a:uFillTx/>
                  <a:latin typeface="Calibri"/>
                  <a:ea typeface="+mn-ea"/>
                  <a:cs typeface="+mn-cs"/>
                </a:rPr>
                <a:t>This work has been carried out within the framework of the EUROfusion Consortium, funded by the European Union via the Euratom Research and Training Programme (Grant Agreement No 101052200 — EUROfusion). Views and opinions expressed are however those of the author(s) only and do not necessarily reflect those of the European Union or the European Commission. Neither the European Union nor the European Commission can be held responsible for them.</a:t>
              </a:r>
            </a:p>
          </p:txBody>
        </p:sp>
      </p:grpSp>
      <p:pic>
        <p:nvPicPr>
          <p:cNvPr id="2060" name="Picture 12" descr="Contract between EC and EUROfusion is signed | FuseNet">
            <a:extLst>
              <a:ext uri="{FF2B5EF4-FFF2-40B4-BE49-F238E27FC236}">
                <a16:creationId xmlns:a16="http://schemas.microsoft.com/office/drawing/2014/main" id="{E55ACA25-9DC9-FAB0-0545-200C2AAAE0C4}"/>
              </a:ext>
            </a:extLst>
          </p:cNvPr>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445066" y="325143"/>
            <a:ext cx="2304256" cy="596340"/>
          </a:xfrm>
          <a:prstGeom prst="rect">
            <a:avLst/>
          </a:prstGeom>
          <a:noFill/>
          <a:extLst>
            <a:ext uri="{909E8E84-426E-40DD-AFC4-6F175D3DCCD1}">
              <a14:hiddenFill xmlns:a14="http://schemas.microsoft.com/office/drawing/2010/main">
                <a:solidFill>
                  <a:srgbClr val="FFFFFF"/>
                </a:solidFill>
              </a14:hiddenFill>
            </a:ext>
          </a:extLst>
        </p:spPr>
      </p:pic>
      <p:sp>
        <p:nvSpPr>
          <p:cNvPr id="11" name="Title 20">
            <a:extLst>
              <a:ext uri="{FF2B5EF4-FFF2-40B4-BE49-F238E27FC236}">
                <a16:creationId xmlns:a16="http://schemas.microsoft.com/office/drawing/2014/main" id="{596FC8EF-089A-D210-0D75-51A8CBEF1EC8}"/>
              </a:ext>
            </a:extLst>
          </p:cNvPr>
          <p:cNvSpPr>
            <a:spLocks noGrp="1"/>
          </p:cNvSpPr>
          <p:nvPr>
            <p:ph type="title"/>
          </p:nvPr>
        </p:nvSpPr>
        <p:spPr>
          <a:xfrm>
            <a:off x="407368" y="2074188"/>
            <a:ext cx="5544615" cy="620251"/>
          </a:xfrm>
        </p:spPr>
        <p:txBody>
          <a:bodyPr/>
          <a:lstStyle>
            <a:lvl1pPr algn="l">
              <a:defRPr b="1"/>
            </a:lvl1pPr>
          </a:lstStyle>
          <a:p>
            <a:r>
              <a:rPr lang="en-US" dirty="0"/>
              <a:t>Click to edit Master title style</a:t>
            </a:r>
            <a:endParaRPr lang="en-DE" dirty="0"/>
          </a:p>
        </p:txBody>
      </p:sp>
      <p:sp>
        <p:nvSpPr>
          <p:cNvPr id="14" name="Text Placeholder 22">
            <a:extLst>
              <a:ext uri="{FF2B5EF4-FFF2-40B4-BE49-F238E27FC236}">
                <a16:creationId xmlns:a16="http://schemas.microsoft.com/office/drawing/2014/main" id="{A1DB4B7A-0368-ADFA-B0E8-5A32A1976D23}"/>
              </a:ext>
            </a:extLst>
          </p:cNvPr>
          <p:cNvSpPr>
            <a:spLocks noGrp="1"/>
          </p:cNvSpPr>
          <p:nvPr>
            <p:ph type="body" sz="quarter" idx="10" hasCustomPrompt="1"/>
          </p:nvPr>
        </p:nvSpPr>
        <p:spPr>
          <a:xfrm>
            <a:off x="407368" y="3693074"/>
            <a:ext cx="4375150" cy="457848"/>
          </a:xfrm>
        </p:spPr>
        <p:txBody>
          <a:bodyPr/>
          <a:lstStyle>
            <a:lvl1pPr marL="0" indent="0">
              <a:buNone/>
              <a:defRPr b="1"/>
            </a:lvl1pPr>
            <a:lvl2pPr marL="342900" indent="0">
              <a:buNone/>
              <a:defRPr/>
            </a:lvl2pPr>
          </a:lstStyle>
          <a:p>
            <a:pPr lvl="0"/>
            <a:r>
              <a:rPr lang="en-US" dirty="0"/>
              <a:t>Click to edit Lecturer’s name</a:t>
            </a:r>
          </a:p>
        </p:txBody>
      </p:sp>
      <p:sp>
        <p:nvSpPr>
          <p:cNvPr id="15" name="Text Placeholder 22">
            <a:extLst>
              <a:ext uri="{FF2B5EF4-FFF2-40B4-BE49-F238E27FC236}">
                <a16:creationId xmlns:a16="http://schemas.microsoft.com/office/drawing/2014/main" id="{29BB6B8D-6CB9-54B7-0DF9-DBDB0E37634E}"/>
              </a:ext>
            </a:extLst>
          </p:cNvPr>
          <p:cNvSpPr>
            <a:spLocks noGrp="1"/>
          </p:cNvSpPr>
          <p:nvPr>
            <p:ph type="body" sz="quarter" idx="11" hasCustomPrompt="1"/>
          </p:nvPr>
        </p:nvSpPr>
        <p:spPr>
          <a:xfrm>
            <a:off x="407368" y="4159260"/>
            <a:ext cx="4375150" cy="457848"/>
          </a:xfrm>
        </p:spPr>
        <p:txBody>
          <a:bodyPr/>
          <a:lstStyle>
            <a:lvl1pPr marL="0" indent="0">
              <a:buNone/>
              <a:defRPr b="0"/>
            </a:lvl1pPr>
            <a:lvl2pPr marL="342900" indent="0">
              <a:buNone/>
              <a:defRPr/>
            </a:lvl2pPr>
          </a:lstStyle>
          <a:p>
            <a:pPr lvl="0"/>
            <a:r>
              <a:rPr lang="en-US" dirty="0"/>
              <a:t>Click to edit Lecturer’s affiliation</a:t>
            </a:r>
          </a:p>
        </p:txBody>
      </p:sp>
      <p:sp>
        <p:nvSpPr>
          <p:cNvPr id="20" name="Text Placeholder 22">
            <a:extLst>
              <a:ext uri="{FF2B5EF4-FFF2-40B4-BE49-F238E27FC236}">
                <a16:creationId xmlns:a16="http://schemas.microsoft.com/office/drawing/2014/main" id="{4EC3B6D3-D545-C458-117A-3FC426AC87B1}"/>
              </a:ext>
            </a:extLst>
          </p:cNvPr>
          <p:cNvSpPr>
            <a:spLocks noGrp="1"/>
          </p:cNvSpPr>
          <p:nvPr>
            <p:ph type="body" sz="quarter" idx="12" hasCustomPrompt="1"/>
          </p:nvPr>
        </p:nvSpPr>
        <p:spPr>
          <a:xfrm>
            <a:off x="407368" y="1650286"/>
            <a:ext cx="5544614" cy="338554"/>
          </a:xfrm>
        </p:spPr>
        <p:txBody>
          <a:bodyPr>
            <a:normAutofit/>
          </a:bodyPr>
          <a:lstStyle>
            <a:lvl1pPr marL="0" indent="0">
              <a:buNone/>
              <a:defRPr sz="1600" b="0"/>
            </a:lvl1pPr>
            <a:lvl2pPr marL="342900" indent="0">
              <a:buNone/>
              <a:defRPr/>
            </a:lvl2pPr>
          </a:lstStyle>
          <a:p>
            <a:pPr lvl="0"/>
            <a:r>
              <a:rPr lang="en-US" dirty="0"/>
              <a:t>Click to edit Event title</a:t>
            </a:r>
          </a:p>
        </p:txBody>
      </p:sp>
      <p:pic>
        <p:nvPicPr>
          <p:cNvPr id="2" name="Picture 1">
            <a:extLst>
              <a:ext uri="{FF2B5EF4-FFF2-40B4-BE49-F238E27FC236}">
                <a16:creationId xmlns:a16="http://schemas.microsoft.com/office/drawing/2014/main" id="{54C79CBA-5ECC-767B-846D-8D461051DE87}"/>
              </a:ext>
            </a:extLst>
          </p:cNvPr>
          <p:cNvPicPr>
            <a:picLocks noChangeAspect="1"/>
          </p:cNvPicPr>
          <p:nvPr userDrawn="1"/>
        </p:nvPicPr>
        <p:blipFill>
          <a:blip r:embed="rId4" cstate="email">
            <a:alphaModFix/>
            <a:extLst>
              <a:ext uri="{28A0092B-C50C-407E-A947-70E740481C1C}">
                <a14:useLocalDpi xmlns:a14="http://schemas.microsoft.com/office/drawing/2010/main"/>
              </a:ext>
            </a:extLst>
          </a:blip>
          <a:srcRect/>
          <a:stretch>
            <a:fillRect/>
          </a:stretch>
        </p:blipFill>
        <p:spPr>
          <a:xfrm>
            <a:off x="7247890" y="252412"/>
            <a:ext cx="4944110" cy="6353175"/>
          </a:xfrm>
          <a:prstGeom prst="rect">
            <a:avLst/>
          </a:prstGeom>
          <a:solidFill>
            <a:schemeClr val="bg1"/>
          </a:solidFill>
        </p:spPr>
      </p:pic>
    </p:spTree>
    <p:extLst>
      <p:ext uri="{BB962C8B-B14F-4D97-AF65-F5344CB8AC3E}">
        <p14:creationId xmlns:p14="http://schemas.microsoft.com/office/powerpoint/2010/main" val="6407043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EUROfusion_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7ECB478-BAE3-9650-1ED0-40553289DFEC}"/>
              </a:ext>
            </a:extLst>
          </p:cNvPr>
          <p:cNvSpPr/>
          <p:nvPr userDrawn="1"/>
        </p:nvSpPr>
        <p:spPr>
          <a:xfrm>
            <a:off x="0" y="6525344"/>
            <a:ext cx="12192000" cy="332656"/>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p:cNvSpPr>
            <a:spLocks noGrp="1"/>
          </p:cNvSpPr>
          <p:nvPr>
            <p:ph type="title"/>
          </p:nvPr>
        </p:nvSpPr>
        <p:spPr>
          <a:xfrm>
            <a:off x="983432" y="192515"/>
            <a:ext cx="9451776" cy="457200"/>
          </a:xfrm>
        </p:spPr>
        <p:txBody>
          <a:bodyPr>
            <a:noAutofit/>
          </a:bodyPr>
          <a:lstStyle>
            <a:lvl1pPr algn="l">
              <a:lnSpc>
                <a:spcPts val="2400"/>
              </a:lnSpc>
              <a:defRPr sz="2800" b="1">
                <a:solidFill>
                  <a:schemeClr val="tx2"/>
                </a:solidFill>
                <a:latin typeface="+mn-lt"/>
                <a:cs typeface="Arial" panose="020B0604020202020204" pitchFamily="34" charset="0"/>
              </a:defRPr>
            </a:lvl1pPr>
          </a:lstStyle>
          <a:p>
            <a:r>
              <a:rPr lang="en-US" dirty="0"/>
              <a:t>Click to edit Master title style</a:t>
            </a:r>
            <a:endParaRPr lang="en-GB" dirty="0"/>
          </a:p>
        </p:txBody>
      </p:sp>
      <p:sp>
        <p:nvSpPr>
          <p:cNvPr id="3" name="Content Placeholder 2"/>
          <p:cNvSpPr>
            <a:spLocks noGrp="1"/>
          </p:cNvSpPr>
          <p:nvPr>
            <p:ph idx="1"/>
          </p:nvPr>
        </p:nvSpPr>
        <p:spPr>
          <a:xfrm>
            <a:off x="609600" y="836712"/>
            <a:ext cx="11103024" cy="5688632"/>
          </a:xfrm>
        </p:spPr>
        <p:txBody>
          <a:bodyPr>
            <a:normAutofit/>
          </a:bodyPr>
          <a:lstStyle>
            <a:lvl1pPr marL="257175" indent="-257175">
              <a:buFont typeface="Arial" panose="020B0604020202020204" pitchFamily="34" charset="0"/>
              <a:buChar char="•"/>
              <a:defRPr sz="2400">
                <a:latin typeface="+mn-lt"/>
                <a:cs typeface="Arial" panose="020B0604020202020204" pitchFamily="34" charset="0"/>
              </a:defRPr>
            </a:lvl1pPr>
            <a:lvl2pPr marL="557213" indent="-214313">
              <a:buFont typeface="Arial" panose="020B0604020202020204" pitchFamily="34" charset="0"/>
              <a:buChar char="•"/>
              <a:defRPr sz="1800">
                <a:latin typeface="+mn-lt"/>
                <a:cs typeface="Arial" panose="020B0604020202020204" pitchFamily="34" charset="0"/>
              </a:defRPr>
            </a:lvl2pPr>
            <a:lvl3pPr marL="857250" indent="-171450">
              <a:buFont typeface="Arial" panose="020B0604020202020204" pitchFamily="34" charset="0"/>
              <a:buChar char="•"/>
              <a:defRPr sz="1600">
                <a:latin typeface="+mn-lt"/>
                <a:cs typeface="Arial" panose="020B0604020202020204" pitchFamily="34" charset="0"/>
              </a:defRPr>
            </a:lvl3pPr>
            <a:lvl4pPr>
              <a:defRPr/>
            </a:lvl4pPr>
            <a:lvl5pPr>
              <a:defRPr/>
            </a:lvl5pPr>
          </a:lstStyle>
          <a:p>
            <a:pPr lvl="0"/>
            <a:r>
              <a:rPr lang="en-US" dirty="0"/>
              <a:t>Click to edit Master text styles</a:t>
            </a:r>
          </a:p>
          <a:p>
            <a:pPr lvl="1"/>
            <a:r>
              <a:rPr lang="en-US" dirty="0"/>
              <a:t>Second level</a:t>
            </a:r>
          </a:p>
          <a:p>
            <a:pPr lvl="2"/>
            <a:r>
              <a:rPr lang="en-US" dirty="0"/>
              <a:t>Third level</a:t>
            </a:r>
          </a:p>
        </p:txBody>
      </p:sp>
      <p:sp>
        <p:nvSpPr>
          <p:cNvPr id="9" name="Slide Number Placeholder 8"/>
          <p:cNvSpPr>
            <a:spLocks noGrp="1"/>
          </p:cNvSpPr>
          <p:nvPr>
            <p:ph type="sldNum" sz="quarter" idx="12"/>
          </p:nvPr>
        </p:nvSpPr>
        <p:spPr>
          <a:xfrm>
            <a:off x="0" y="6590037"/>
            <a:ext cx="720080" cy="199174"/>
          </a:xfrm>
        </p:spPr>
        <p:txBody>
          <a:bodyPr anchor="ctr"/>
          <a:lstStyle>
            <a:lvl1pPr>
              <a:defRPr sz="1400">
                <a:solidFill>
                  <a:schemeClr val="bg1"/>
                </a:solidFill>
              </a:defRPr>
            </a:lvl1pPr>
          </a:lstStyle>
          <a:p>
            <a:fld id="{6A6D9FA1-99C7-4910-8E32-B85D378B0060}" type="slidenum">
              <a:rPr lang="en-GB" smtClean="0">
                <a:solidFill>
                  <a:prstClr val="white"/>
                </a:solidFill>
              </a:rPr>
              <a:pPr/>
              <a:t>‹#›</a:t>
            </a:fld>
            <a:endParaRPr lang="en-GB" dirty="0">
              <a:solidFill>
                <a:prstClr val="white"/>
              </a:solidFill>
            </a:endParaRPr>
          </a:p>
        </p:txBody>
      </p:sp>
      <p:pic>
        <p:nvPicPr>
          <p:cNvPr id="1026" name="Picture 2" descr="EUROfusion - Realising Fusion Energy">
            <a:extLst>
              <a:ext uri="{FF2B5EF4-FFF2-40B4-BE49-F238E27FC236}">
                <a16:creationId xmlns:a16="http://schemas.microsoft.com/office/drawing/2014/main" id="{D76DEB2B-40A9-CD88-03A2-1B2D1E8A0C70}"/>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91344" y="57007"/>
            <a:ext cx="636023" cy="63602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40CFE93D-B60A-5519-67CA-2FB5FDAACE49}"/>
              </a:ext>
            </a:extLst>
          </p:cNvPr>
          <p:cNvPicPr>
            <a:picLocks noChangeAspect="1"/>
          </p:cNvPicPr>
          <p:nvPr userDrawn="1"/>
        </p:nvPicPr>
        <p:blipFill>
          <a:blip r:embed="rId3" cstate="email">
            <a:alphaModFix amt="65000"/>
            <a:extLst>
              <a:ext uri="{28A0092B-C50C-407E-A947-70E740481C1C}">
                <a14:useLocalDpi xmlns:a14="http://schemas.microsoft.com/office/drawing/2010/main"/>
              </a:ext>
            </a:extLst>
          </a:blip>
          <a:srcRect/>
          <a:stretch>
            <a:fillRect/>
          </a:stretch>
        </p:blipFill>
        <p:spPr>
          <a:xfrm>
            <a:off x="7247890" y="252412"/>
            <a:ext cx="4944110" cy="6353175"/>
          </a:xfrm>
          <a:prstGeom prst="rect">
            <a:avLst/>
          </a:prstGeom>
          <a:noFill/>
        </p:spPr>
      </p:pic>
      <p:sp>
        <p:nvSpPr>
          <p:cNvPr id="11" name="Textfeld 10">
            <a:extLst>
              <a:ext uri="{FF2B5EF4-FFF2-40B4-BE49-F238E27FC236}">
                <a16:creationId xmlns:a16="http://schemas.microsoft.com/office/drawing/2014/main" id="{76F32D69-5983-0A25-820F-5ECA6127FE21}"/>
              </a:ext>
            </a:extLst>
          </p:cNvPr>
          <p:cNvSpPr txBox="1"/>
          <p:nvPr userDrawn="1"/>
        </p:nvSpPr>
        <p:spPr>
          <a:xfrm>
            <a:off x="874808" y="6553776"/>
            <a:ext cx="6107874" cy="276999"/>
          </a:xfrm>
          <a:prstGeom prst="rect">
            <a:avLst/>
          </a:prstGeom>
          <a:noFill/>
        </p:spPr>
        <p:txBody>
          <a:bodyPr wrap="square">
            <a:spAutoFit/>
          </a:bodyPr>
          <a:lstStyle/>
          <a:p>
            <a:r>
              <a:rPr lang="en-GB" sz="1200" dirty="0">
                <a:solidFill>
                  <a:prstClr val="white"/>
                </a:solidFill>
              </a:rPr>
              <a:t>A. Goriaev | Subproject SP F | Project Meeting PWIE | 26.02.2026 | VC</a:t>
            </a:r>
          </a:p>
        </p:txBody>
      </p:sp>
    </p:spTree>
    <p:extLst>
      <p:ext uri="{BB962C8B-B14F-4D97-AF65-F5344CB8AC3E}">
        <p14:creationId xmlns:p14="http://schemas.microsoft.com/office/powerpoint/2010/main" val="42851831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UROfusion_content_empty">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7ECB478-BAE3-9650-1ED0-40553289DFEC}"/>
              </a:ext>
            </a:extLst>
          </p:cNvPr>
          <p:cNvSpPr/>
          <p:nvPr userDrawn="1"/>
        </p:nvSpPr>
        <p:spPr>
          <a:xfrm>
            <a:off x="0" y="6525344"/>
            <a:ext cx="12192000" cy="332656"/>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p:cNvSpPr>
            <a:spLocks noGrp="1"/>
          </p:cNvSpPr>
          <p:nvPr>
            <p:ph type="title"/>
          </p:nvPr>
        </p:nvSpPr>
        <p:spPr>
          <a:xfrm>
            <a:off x="983432" y="192515"/>
            <a:ext cx="9451776" cy="457200"/>
          </a:xfrm>
        </p:spPr>
        <p:txBody>
          <a:bodyPr>
            <a:noAutofit/>
          </a:bodyPr>
          <a:lstStyle>
            <a:lvl1pPr algn="l">
              <a:lnSpc>
                <a:spcPts val="2400"/>
              </a:lnSpc>
              <a:defRPr sz="2800" b="1">
                <a:solidFill>
                  <a:schemeClr val="tx2"/>
                </a:solidFill>
                <a:latin typeface="+mn-lt"/>
                <a:cs typeface="Arial" panose="020B0604020202020204" pitchFamily="34" charset="0"/>
              </a:defRPr>
            </a:lvl1pPr>
          </a:lstStyle>
          <a:p>
            <a:r>
              <a:rPr lang="en-US" dirty="0"/>
              <a:t>Click to edit Master title style</a:t>
            </a:r>
            <a:endParaRPr lang="en-GB" dirty="0"/>
          </a:p>
        </p:txBody>
      </p:sp>
      <p:sp>
        <p:nvSpPr>
          <p:cNvPr id="9" name="Slide Number Placeholder 8"/>
          <p:cNvSpPr>
            <a:spLocks noGrp="1"/>
          </p:cNvSpPr>
          <p:nvPr>
            <p:ph type="sldNum" sz="quarter" idx="12"/>
          </p:nvPr>
        </p:nvSpPr>
        <p:spPr>
          <a:xfrm>
            <a:off x="0" y="6590037"/>
            <a:ext cx="720080" cy="199174"/>
          </a:xfrm>
        </p:spPr>
        <p:txBody>
          <a:bodyPr anchor="ctr"/>
          <a:lstStyle>
            <a:lvl1pPr>
              <a:defRPr sz="1400">
                <a:solidFill>
                  <a:schemeClr val="bg1"/>
                </a:solidFill>
              </a:defRPr>
            </a:lvl1pPr>
          </a:lstStyle>
          <a:p>
            <a:fld id="{6A6D9FA1-99C7-4910-8E32-B85D378B0060}" type="slidenum">
              <a:rPr lang="en-GB" smtClean="0">
                <a:solidFill>
                  <a:prstClr val="white"/>
                </a:solidFill>
              </a:rPr>
              <a:pPr/>
              <a:t>‹#›</a:t>
            </a:fld>
            <a:endParaRPr lang="en-GB" dirty="0">
              <a:solidFill>
                <a:prstClr val="white"/>
              </a:solidFill>
            </a:endParaRPr>
          </a:p>
        </p:txBody>
      </p:sp>
      <p:pic>
        <p:nvPicPr>
          <p:cNvPr id="1026" name="Picture 2" descr="EUROfusion - Realising Fusion Energy">
            <a:extLst>
              <a:ext uri="{FF2B5EF4-FFF2-40B4-BE49-F238E27FC236}">
                <a16:creationId xmlns:a16="http://schemas.microsoft.com/office/drawing/2014/main" id="{D76DEB2B-40A9-CD88-03A2-1B2D1E8A0C70}"/>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91344" y="57007"/>
            <a:ext cx="636023" cy="63602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40CFE93D-B60A-5519-67CA-2FB5FDAACE49}"/>
              </a:ext>
            </a:extLst>
          </p:cNvPr>
          <p:cNvPicPr>
            <a:picLocks noChangeAspect="1"/>
          </p:cNvPicPr>
          <p:nvPr userDrawn="1"/>
        </p:nvPicPr>
        <p:blipFill>
          <a:blip r:embed="rId3" cstate="email">
            <a:alphaModFix amt="65000"/>
            <a:extLst>
              <a:ext uri="{28A0092B-C50C-407E-A947-70E740481C1C}">
                <a14:useLocalDpi xmlns:a14="http://schemas.microsoft.com/office/drawing/2010/main"/>
              </a:ext>
            </a:extLst>
          </a:blip>
          <a:srcRect/>
          <a:stretch>
            <a:fillRect/>
          </a:stretch>
        </p:blipFill>
        <p:spPr>
          <a:xfrm>
            <a:off x="7247890" y="252412"/>
            <a:ext cx="4944110" cy="6353175"/>
          </a:xfrm>
          <a:prstGeom prst="rect">
            <a:avLst/>
          </a:prstGeom>
          <a:noFill/>
        </p:spPr>
      </p:pic>
      <p:sp>
        <p:nvSpPr>
          <p:cNvPr id="3" name="Footer Placeholder 7">
            <a:extLst>
              <a:ext uri="{FF2B5EF4-FFF2-40B4-BE49-F238E27FC236}">
                <a16:creationId xmlns:a16="http://schemas.microsoft.com/office/drawing/2014/main" id="{2944AB74-0D7D-5EB0-77C4-F5691233C1C7}"/>
              </a:ext>
            </a:extLst>
          </p:cNvPr>
          <p:cNvSpPr>
            <a:spLocks noGrp="1"/>
          </p:cNvSpPr>
          <p:nvPr>
            <p:ph type="ftr" sz="quarter" idx="11"/>
          </p:nvPr>
        </p:nvSpPr>
        <p:spPr>
          <a:xfrm>
            <a:off x="825624" y="6547854"/>
            <a:ext cx="8264588" cy="329614"/>
          </a:xfrm>
          <a:prstGeom prst="rect">
            <a:avLst/>
          </a:prstGeom>
        </p:spPr>
        <p:txBody>
          <a:bodyPr anchor="t"/>
          <a:lstStyle>
            <a:lvl1pPr>
              <a:defRPr sz="1200">
                <a:solidFill>
                  <a:schemeClr val="bg1"/>
                </a:solidFill>
              </a:defRPr>
            </a:lvl1pPr>
          </a:lstStyle>
          <a:p>
            <a:r>
              <a:rPr lang="en-GB" dirty="0">
                <a:solidFill>
                  <a:prstClr val="white"/>
                </a:solidFill>
              </a:rPr>
              <a:t>NN | Subproject XY | Project Meeting PWIE | 26.02.2026 | VC</a:t>
            </a:r>
          </a:p>
        </p:txBody>
      </p:sp>
    </p:spTree>
    <p:extLst>
      <p:ext uri="{BB962C8B-B14F-4D97-AF65-F5344CB8AC3E}">
        <p14:creationId xmlns:p14="http://schemas.microsoft.com/office/powerpoint/2010/main" val="169645968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p:cNvSpPr>
            <a:spLocks noGrp="1"/>
          </p:cNvSpPr>
          <p:nvPr>
            <p:ph type="sldNum" sz="quarter" idx="4"/>
          </p:nvPr>
        </p:nvSpPr>
        <p:spPr>
          <a:xfrm>
            <a:off x="10848528" y="6356353"/>
            <a:ext cx="733872" cy="365125"/>
          </a:xfrm>
          <a:prstGeom prst="rect">
            <a:avLst/>
          </a:prstGeom>
        </p:spPr>
        <p:txBody>
          <a:bodyPr vert="horz" lIns="91440" tIns="45720" rIns="91440" bIns="45720" rtlCol="0" anchor="ctr"/>
          <a:lstStyle>
            <a:lvl1pPr algn="r">
              <a:defRPr sz="1000">
                <a:solidFill>
                  <a:schemeClr val="tx1">
                    <a:tint val="75000"/>
                  </a:schemeClr>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A6D9FA1-99C7-4910-8E32-B85D378B0060}" type="slidenum">
              <a:rPr kumimoji="0" lang="en-GB" sz="10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0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402646876"/>
      </p:ext>
    </p:extLst>
  </p:cSld>
  <p:clrMap bg1="lt1" tx1="dk1" bg2="lt2" tx2="dk2" accent1="accent1" accent2="accent2" accent3="accent3" accent4="accent4" accent5="accent5" accent6="accent6" hlink="hlink" folHlink="folHlink"/>
  <p:sldLayoutIdLst>
    <p:sldLayoutId id="2147483658" r:id="rId1"/>
    <p:sldLayoutId id="2147483663" r:id="rId2"/>
    <p:sldLayoutId id="2147483664" r:id="rId3"/>
  </p:sldLayoutIdLst>
  <p:hf hdr="0" dt="0"/>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2.xml"/><Relationship Id="rId4" Type="http://schemas.openxmlformats.org/officeDocument/2006/relationships/image" Target="../media/image18.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01D66E-0F32-BE59-B5D3-B7F670660DB7}"/>
              </a:ext>
            </a:extLst>
          </p:cNvPr>
          <p:cNvSpPr>
            <a:spLocks noGrp="1"/>
          </p:cNvSpPr>
          <p:nvPr>
            <p:ph type="title"/>
          </p:nvPr>
        </p:nvSpPr>
        <p:spPr>
          <a:xfrm>
            <a:off x="407367" y="2580817"/>
            <a:ext cx="7451529" cy="620251"/>
          </a:xfrm>
        </p:spPr>
        <p:txBody>
          <a:bodyPr>
            <a:normAutofit fontScale="90000"/>
          </a:bodyPr>
          <a:lstStyle/>
          <a:p>
            <a:r>
              <a:rPr lang="en-US" dirty="0"/>
              <a:t>2025 Final Summary / 2026 Plans</a:t>
            </a:r>
            <a:br>
              <a:rPr lang="en-US" dirty="0"/>
            </a:br>
            <a:r>
              <a:rPr lang="en-US" dirty="0"/>
              <a:t>Subproject: SP F Wall conditioning and boronization physics</a:t>
            </a:r>
            <a:r>
              <a:rPr lang="en-BE" dirty="0"/>
              <a:t> </a:t>
            </a:r>
            <a:endParaRPr lang="en-GB" dirty="0"/>
          </a:p>
        </p:txBody>
      </p:sp>
      <p:sp>
        <p:nvSpPr>
          <p:cNvPr id="5" name="Text Placeholder 4">
            <a:extLst>
              <a:ext uri="{FF2B5EF4-FFF2-40B4-BE49-F238E27FC236}">
                <a16:creationId xmlns:a16="http://schemas.microsoft.com/office/drawing/2014/main" id="{5EA551F4-897C-CFDF-B210-3F20E031D8D1}"/>
              </a:ext>
            </a:extLst>
          </p:cNvPr>
          <p:cNvSpPr>
            <a:spLocks noGrp="1"/>
          </p:cNvSpPr>
          <p:nvPr>
            <p:ph type="body" sz="quarter" idx="12"/>
          </p:nvPr>
        </p:nvSpPr>
        <p:spPr>
          <a:xfrm>
            <a:off x="407368" y="1650285"/>
            <a:ext cx="6726600" cy="620251"/>
          </a:xfrm>
        </p:spPr>
        <p:txBody>
          <a:bodyPr>
            <a:normAutofit lnSpcReduction="10000"/>
          </a:bodyPr>
          <a:lstStyle/>
          <a:p>
            <a:r>
              <a:rPr lang="en-US" b="1" dirty="0">
                <a:solidFill>
                  <a:srgbClr val="000000"/>
                </a:solidFill>
                <a:effectLst/>
              </a:rPr>
              <a:t>Project Meeting</a:t>
            </a:r>
          </a:p>
          <a:p>
            <a:r>
              <a:rPr lang="en-US" b="1" dirty="0">
                <a:solidFill>
                  <a:srgbClr val="000000"/>
                </a:solidFill>
                <a:effectLst/>
              </a:rPr>
              <a:t>Plasma-Wall Interactions and Exhaust</a:t>
            </a:r>
            <a:endParaRPr lang="en-GB" b="1" dirty="0"/>
          </a:p>
        </p:txBody>
      </p:sp>
      <p:sp>
        <p:nvSpPr>
          <p:cNvPr id="7" name="Text Placeholder 6">
            <a:extLst>
              <a:ext uri="{FF2B5EF4-FFF2-40B4-BE49-F238E27FC236}">
                <a16:creationId xmlns:a16="http://schemas.microsoft.com/office/drawing/2014/main" id="{9817BAD1-53DF-CC8A-1B16-56816607C47C}"/>
              </a:ext>
            </a:extLst>
          </p:cNvPr>
          <p:cNvSpPr>
            <a:spLocks noGrp="1"/>
          </p:cNvSpPr>
          <p:nvPr>
            <p:ph type="body" sz="quarter" idx="11"/>
          </p:nvPr>
        </p:nvSpPr>
        <p:spPr>
          <a:xfrm>
            <a:off x="407368" y="4159259"/>
            <a:ext cx="4375150" cy="587670"/>
          </a:xfrm>
        </p:spPr>
        <p:txBody>
          <a:bodyPr>
            <a:normAutofit/>
          </a:bodyPr>
          <a:lstStyle/>
          <a:p>
            <a:r>
              <a:rPr lang="en-GB" dirty="0"/>
              <a:t>Affiliation</a:t>
            </a:r>
          </a:p>
        </p:txBody>
      </p:sp>
      <p:sp>
        <p:nvSpPr>
          <p:cNvPr id="9" name="Text Placeholder 8">
            <a:extLst>
              <a:ext uri="{FF2B5EF4-FFF2-40B4-BE49-F238E27FC236}">
                <a16:creationId xmlns:a16="http://schemas.microsoft.com/office/drawing/2014/main" id="{023C2198-5D1E-DF38-94CE-C4C24C71155F}"/>
              </a:ext>
            </a:extLst>
          </p:cNvPr>
          <p:cNvSpPr>
            <a:spLocks noGrp="1"/>
          </p:cNvSpPr>
          <p:nvPr>
            <p:ph type="body" sz="quarter" idx="10"/>
          </p:nvPr>
        </p:nvSpPr>
        <p:spPr/>
        <p:txBody>
          <a:bodyPr>
            <a:normAutofit/>
          </a:bodyPr>
          <a:lstStyle/>
          <a:p>
            <a:r>
              <a:rPr lang="en-GB" dirty="0"/>
              <a:t>Andrei Goriaev</a:t>
            </a:r>
          </a:p>
          <a:p>
            <a:endParaRPr lang="en-GB" dirty="0"/>
          </a:p>
          <a:p>
            <a:endParaRPr lang="en-GB" dirty="0"/>
          </a:p>
        </p:txBody>
      </p:sp>
      <p:pic>
        <p:nvPicPr>
          <p:cNvPr id="3" name="Grafik 2">
            <a:extLst>
              <a:ext uri="{FF2B5EF4-FFF2-40B4-BE49-F238E27FC236}">
                <a16:creationId xmlns:a16="http://schemas.microsoft.com/office/drawing/2014/main" id="{BE67D8FD-7E82-1E33-C684-A1DA58AAECC4}"/>
              </a:ext>
            </a:extLst>
          </p:cNvPr>
          <p:cNvPicPr>
            <a:picLocks noChangeAspect="1"/>
          </p:cNvPicPr>
          <p:nvPr/>
        </p:nvPicPr>
        <p:blipFill>
          <a:blip r:embed="rId2"/>
          <a:stretch>
            <a:fillRect/>
          </a:stretch>
        </p:blipFill>
        <p:spPr>
          <a:xfrm>
            <a:off x="4954408" y="6010924"/>
            <a:ext cx="1883827" cy="548688"/>
          </a:xfrm>
          <a:prstGeom prst="rect">
            <a:avLst/>
          </a:prstGeom>
        </p:spPr>
      </p:pic>
      <p:sp>
        <p:nvSpPr>
          <p:cNvPr id="15" name="Text Placeholder 8">
            <a:extLst>
              <a:ext uri="{FF2B5EF4-FFF2-40B4-BE49-F238E27FC236}">
                <a16:creationId xmlns:a16="http://schemas.microsoft.com/office/drawing/2014/main" id="{59C1788A-2D46-EDC4-6136-36CB28FBF128}"/>
              </a:ext>
            </a:extLst>
          </p:cNvPr>
          <p:cNvSpPr txBox="1">
            <a:spLocks/>
          </p:cNvSpPr>
          <p:nvPr/>
        </p:nvSpPr>
        <p:spPr>
          <a:xfrm>
            <a:off x="407367" y="5463620"/>
            <a:ext cx="4798946" cy="457848"/>
          </a:xfrm>
          <a:prstGeom prst="rect">
            <a:avLst/>
          </a:prstGeom>
        </p:spPr>
        <p:txBody>
          <a:bodyPr vert="horz" lIns="91440" tIns="45720" rIns="91440" bIns="45720" rtlCol="0">
            <a:normAutofit fontScale="55000" lnSpcReduction="20000"/>
          </a:bodyPr>
          <a:lstStyle>
            <a:lvl1pPr marL="0" indent="0" algn="l" defTabSz="685800" rtl="0" eaLnBrk="1" latinLnBrk="0" hangingPunct="1">
              <a:spcBef>
                <a:spcPct val="20000"/>
              </a:spcBef>
              <a:buFont typeface="Arial" panose="020B0604020202020204" pitchFamily="34" charset="0"/>
              <a:buNone/>
              <a:defRPr sz="2400" b="1" kern="1200">
                <a:solidFill>
                  <a:schemeClr val="tx1"/>
                </a:solidFill>
                <a:latin typeface="+mn-lt"/>
                <a:ea typeface="+mn-ea"/>
                <a:cs typeface="+mn-cs"/>
              </a:defRPr>
            </a:lvl1pPr>
            <a:lvl2pPr marL="342900" indent="0" algn="l" defTabSz="685800" rtl="0" eaLnBrk="1" latinLnBrk="0" hangingPunct="1">
              <a:spcBef>
                <a:spcPct val="20000"/>
              </a:spcBef>
              <a:buFont typeface="Arial" panose="020B0604020202020204" pitchFamily="34" charset="0"/>
              <a:buNone/>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r>
              <a:rPr lang="en-GB" dirty="0"/>
              <a:t>S. Brezinsek (PL), J.W. </a:t>
            </a:r>
            <a:r>
              <a:rPr lang="en-GB" dirty="0" err="1"/>
              <a:t>Coenen</a:t>
            </a:r>
            <a:r>
              <a:rPr lang="en-GB" dirty="0"/>
              <a:t>, A. Hakola, K. Schmid, A. Kirschner, J. </a:t>
            </a:r>
            <a:r>
              <a:rPr lang="en-GB" dirty="0" err="1"/>
              <a:t>Likonen</a:t>
            </a:r>
            <a:r>
              <a:rPr lang="en-GB" dirty="0"/>
              <a:t>, I. Classen, A. </a:t>
            </a:r>
            <a:r>
              <a:rPr lang="en-GB" dirty="0" err="1"/>
              <a:t>Goriaev</a:t>
            </a:r>
            <a:r>
              <a:rPr lang="en-GB" dirty="0"/>
              <a:t>, and D. Douai (DPL)</a:t>
            </a:r>
          </a:p>
          <a:p>
            <a:endParaRPr lang="en-GB" dirty="0"/>
          </a:p>
          <a:p>
            <a:endParaRPr lang="en-GB" dirty="0"/>
          </a:p>
        </p:txBody>
      </p:sp>
      <p:sp>
        <p:nvSpPr>
          <p:cNvPr id="4" name="TextBox 3">
            <a:extLst>
              <a:ext uri="{FF2B5EF4-FFF2-40B4-BE49-F238E27FC236}">
                <a16:creationId xmlns:a16="http://schemas.microsoft.com/office/drawing/2014/main" id="{6FD7018D-18F0-B3CD-D293-4FBC59FA3E71}"/>
              </a:ext>
            </a:extLst>
          </p:cNvPr>
          <p:cNvSpPr txBox="1"/>
          <p:nvPr/>
        </p:nvSpPr>
        <p:spPr>
          <a:xfrm>
            <a:off x="407366" y="4159259"/>
            <a:ext cx="2657109" cy="461665"/>
          </a:xfrm>
          <a:prstGeom prst="rect">
            <a:avLst/>
          </a:prstGeom>
          <a:solidFill>
            <a:schemeClr val="bg1"/>
          </a:solidFill>
        </p:spPr>
        <p:txBody>
          <a:bodyPr wrap="square" rtlCol="0">
            <a:spAutoFit/>
          </a:bodyPr>
          <a:lstStyle/>
          <a:p>
            <a:pPr algn="l"/>
            <a:r>
              <a:rPr lang="en-BE" sz="2400" dirty="0"/>
              <a:t>LPP-ERM/KMS</a:t>
            </a:r>
          </a:p>
        </p:txBody>
      </p:sp>
    </p:spTree>
    <p:extLst>
      <p:ext uri="{BB962C8B-B14F-4D97-AF65-F5344CB8AC3E}">
        <p14:creationId xmlns:p14="http://schemas.microsoft.com/office/powerpoint/2010/main" val="8979049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389AFF4-3763-6D23-3A94-F265E7F6F63E}"/>
              </a:ext>
            </a:extLst>
          </p:cNvPr>
          <p:cNvSpPr>
            <a:spLocks noGrp="1"/>
          </p:cNvSpPr>
          <p:nvPr>
            <p:ph type="title"/>
          </p:nvPr>
        </p:nvSpPr>
        <p:spPr/>
        <p:txBody>
          <a:bodyPr/>
          <a:lstStyle/>
          <a:p>
            <a:r>
              <a:rPr lang="de-DE" dirty="0"/>
              <a:t>PWIE </a:t>
            </a:r>
            <a:r>
              <a:rPr lang="de-DE" dirty="0" err="1"/>
              <a:t>Structure</a:t>
            </a:r>
            <a:r>
              <a:rPr lang="de-DE" dirty="0"/>
              <a:t> in 2026 and 2027</a:t>
            </a:r>
          </a:p>
        </p:txBody>
      </p:sp>
      <p:sp>
        <p:nvSpPr>
          <p:cNvPr id="5" name="Foliennummernplatzhalter 4">
            <a:extLst>
              <a:ext uri="{FF2B5EF4-FFF2-40B4-BE49-F238E27FC236}">
                <a16:creationId xmlns:a16="http://schemas.microsoft.com/office/drawing/2014/main" id="{4B401178-5B39-1535-1028-1FFC09E03A79}"/>
              </a:ext>
            </a:extLst>
          </p:cNvPr>
          <p:cNvSpPr>
            <a:spLocks noGrp="1"/>
          </p:cNvSpPr>
          <p:nvPr>
            <p:ph type="sldNum" sz="quarter" idx="12"/>
          </p:nvPr>
        </p:nvSpPr>
        <p:spPr/>
        <p:txBody>
          <a:bodyPr/>
          <a:lstStyle/>
          <a:p>
            <a:fld id="{6A6D9FA1-99C7-4910-8E32-B85D378B0060}" type="slidenum">
              <a:rPr lang="en-GB" smtClean="0">
                <a:solidFill>
                  <a:prstClr val="white"/>
                </a:solidFill>
              </a:rPr>
              <a:pPr/>
              <a:t>10</a:t>
            </a:fld>
            <a:endParaRPr lang="en-GB" dirty="0">
              <a:solidFill>
                <a:prstClr val="white"/>
              </a:solidFill>
            </a:endParaRPr>
          </a:p>
        </p:txBody>
      </p:sp>
      <p:graphicFrame>
        <p:nvGraphicFramePr>
          <p:cNvPr id="9" name="Tabelle 8">
            <a:extLst>
              <a:ext uri="{FF2B5EF4-FFF2-40B4-BE49-F238E27FC236}">
                <a16:creationId xmlns:a16="http://schemas.microsoft.com/office/drawing/2014/main" id="{360C7464-5019-2A68-8C0D-D0B3170FB0F2}"/>
              </a:ext>
            </a:extLst>
          </p:cNvPr>
          <p:cNvGraphicFramePr>
            <a:graphicFrameLocks noGrp="1"/>
          </p:cNvGraphicFramePr>
          <p:nvPr>
            <p:extLst>
              <p:ext uri="{D42A27DB-BD31-4B8C-83A1-F6EECF244321}">
                <p14:modId xmlns:p14="http://schemas.microsoft.com/office/powerpoint/2010/main" val="3751455824"/>
              </p:ext>
            </p:extLst>
          </p:nvPr>
        </p:nvGraphicFramePr>
        <p:xfrm>
          <a:off x="889475" y="1945640"/>
          <a:ext cx="10413050" cy="2966720"/>
        </p:xfrm>
        <a:graphic>
          <a:graphicData uri="http://schemas.openxmlformats.org/drawingml/2006/table">
            <a:tbl>
              <a:tblPr firstRow="1" bandRow="1">
                <a:tableStyleId>{5C22544A-7EE6-4342-B048-85BDC9FD1C3A}</a:tableStyleId>
              </a:tblPr>
              <a:tblGrid>
                <a:gridCol w="1029768">
                  <a:extLst>
                    <a:ext uri="{9D8B030D-6E8A-4147-A177-3AD203B41FA5}">
                      <a16:colId xmlns:a16="http://schemas.microsoft.com/office/drawing/2014/main" val="1769798352"/>
                    </a:ext>
                  </a:extLst>
                </a:gridCol>
                <a:gridCol w="7723981">
                  <a:extLst>
                    <a:ext uri="{9D8B030D-6E8A-4147-A177-3AD203B41FA5}">
                      <a16:colId xmlns:a16="http://schemas.microsoft.com/office/drawing/2014/main" val="1771484110"/>
                    </a:ext>
                  </a:extLst>
                </a:gridCol>
                <a:gridCol w="1659301">
                  <a:extLst>
                    <a:ext uri="{9D8B030D-6E8A-4147-A177-3AD203B41FA5}">
                      <a16:colId xmlns:a16="http://schemas.microsoft.com/office/drawing/2014/main" val="3720696198"/>
                    </a:ext>
                  </a:extLst>
                </a:gridCol>
              </a:tblGrid>
              <a:tr h="370840">
                <a:tc>
                  <a:txBody>
                    <a:bodyPr/>
                    <a:lstStyle/>
                    <a:p>
                      <a:pPr algn="ctr"/>
                      <a:r>
                        <a:rPr lang="de-DE" dirty="0"/>
                        <a:t>Project</a:t>
                      </a:r>
                    </a:p>
                  </a:txBody>
                  <a:tcPr/>
                </a:tc>
                <a:tc>
                  <a:txBody>
                    <a:bodyPr/>
                    <a:lstStyle/>
                    <a:p>
                      <a:r>
                        <a:rPr lang="de-DE" dirty="0"/>
                        <a:t>Titel</a:t>
                      </a:r>
                    </a:p>
                  </a:txBody>
                  <a:tcPr/>
                </a:tc>
                <a:tc>
                  <a:txBody>
                    <a:bodyPr/>
                    <a:lstStyle/>
                    <a:p>
                      <a:pPr algn="ctr"/>
                      <a:r>
                        <a:rPr lang="de-DE" dirty="0"/>
                        <a:t>Leader</a:t>
                      </a:r>
                    </a:p>
                  </a:txBody>
                  <a:tcPr/>
                </a:tc>
                <a:extLst>
                  <a:ext uri="{0D108BD9-81ED-4DB2-BD59-A6C34878D82A}">
                    <a16:rowId xmlns:a16="http://schemas.microsoft.com/office/drawing/2014/main" val="1294993003"/>
                  </a:ext>
                </a:extLst>
              </a:tr>
              <a:tr h="370840">
                <a:tc>
                  <a:txBody>
                    <a:bodyPr/>
                    <a:lstStyle/>
                    <a:p>
                      <a:pPr lvl="0" algn="ctr"/>
                      <a:r>
                        <a:rPr lang="de-DE" b="1" dirty="0"/>
                        <a:t>SP A</a:t>
                      </a:r>
                    </a:p>
                  </a:txBody>
                  <a:tcPr/>
                </a:tc>
                <a:tc>
                  <a:txBody>
                    <a:bodyPr/>
                    <a:lstStyle/>
                    <a:p>
                      <a:pPr algn="l"/>
                      <a:r>
                        <a:rPr lang="en-GB" sz="1400" b="1" dirty="0">
                          <a:effectLst/>
                          <a:latin typeface="Calibri" panose="020F0502020204030204" pitchFamily="34" charset="0"/>
                          <a:ea typeface="Calibri" panose="020F0502020204030204" pitchFamily="34" charset="0"/>
                          <a:cs typeface="Calibri" panose="020F0502020204030204" pitchFamily="34" charset="0"/>
                        </a:rPr>
                        <a:t>Particle and heat load studies in preparation of the exploitation of </a:t>
                      </a:r>
                      <a:r>
                        <a:rPr lang="en-GB" sz="14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ITER and a fusion power plant</a:t>
                      </a:r>
                      <a:endParaRPr lang="de-DE" dirty="0">
                        <a:solidFill>
                          <a:schemeClr val="tx1"/>
                        </a:solidFill>
                      </a:endParaRPr>
                    </a:p>
                  </a:txBody>
                  <a:tcPr/>
                </a:tc>
                <a:tc>
                  <a:txBody>
                    <a:bodyPr/>
                    <a:lstStyle/>
                    <a:p>
                      <a:pPr algn="ctr"/>
                      <a:r>
                        <a:rPr lang="de-DE" b="1" dirty="0"/>
                        <a:t>J.W. Coenen</a:t>
                      </a:r>
                    </a:p>
                  </a:txBody>
                  <a:tcPr/>
                </a:tc>
                <a:extLst>
                  <a:ext uri="{0D108BD9-81ED-4DB2-BD59-A6C34878D82A}">
                    <a16:rowId xmlns:a16="http://schemas.microsoft.com/office/drawing/2014/main" val="996719430"/>
                  </a:ext>
                </a:extLst>
              </a:tr>
              <a:tr h="370840">
                <a:tc>
                  <a:txBody>
                    <a:bodyPr/>
                    <a:lstStyle/>
                    <a:p>
                      <a:pPr algn="ctr"/>
                      <a:r>
                        <a:rPr lang="de-DE" b="1" dirty="0">
                          <a:solidFill>
                            <a:schemeClr val="tx1"/>
                          </a:solidFill>
                        </a:rPr>
                        <a:t>SP B</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350" b="1" kern="1200" dirty="0">
                          <a:solidFill>
                            <a:schemeClr val="tx1"/>
                          </a:solidFill>
                          <a:effectLst/>
                          <a:latin typeface="+mn-lt"/>
                          <a:ea typeface="+mn-ea"/>
                          <a:cs typeface="+mn-cs"/>
                        </a:rPr>
                        <a:t>Experiments on erosion, deposition, and material migration</a:t>
                      </a:r>
                      <a:endParaRPr lang="de-DE" sz="1350" kern="1200" dirty="0">
                        <a:solidFill>
                          <a:schemeClr val="tx1"/>
                        </a:solidFill>
                        <a:effectLst/>
                        <a:latin typeface="+mn-lt"/>
                        <a:ea typeface="+mn-ea"/>
                        <a:cs typeface="+mn-cs"/>
                      </a:endParaRPr>
                    </a:p>
                  </a:txBody>
                  <a:tcPr/>
                </a:tc>
                <a:tc>
                  <a:txBody>
                    <a:bodyPr/>
                    <a:lstStyle/>
                    <a:p>
                      <a:pPr algn="ctr"/>
                      <a:r>
                        <a:rPr lang="de-DE" b="1" dirty="0">
                          <a:solidFill>
                            <a:schemeClr val="tx1"/>
                          </a:solidFill>
                        </a:rPr>
                        <a:t>A. Hakola</a:t>
                      </a:r>
                    </a:p>
                  </a:txBody>
                  <a:tcPr/>
                </a:tc>
                <a:extLst>
                  <a:ext uri="{0D108BD9-81ED-4DB2-BD59-A6C34878D82A}">
                    <a16:rowId xmlns:a16="http://schemas.microsoft.com/office/drawing/2014/main" val="1438891588"/>
                  </a:ext>
                </a:extLst>
              </a:tr>
              <a:tr h="370840">
                <a:tc>
                  <a:txBody>
                    <a:bodyPr/>
                    <a:lstStyle/>
                    <a:p>
                      <a:pPr algn="ctr"/>
                      <a:r>
                        <a:rPr lang="de-DE" b="1" dirty="0"/>
                        <a:t>SP C</a:t>
                      </a:r>
                    </a:p>
                  </a:txBody>
                  <a:tcPr/>
                </a:tc>
                <a:tc>
                  <a:txBody>
                    <a:bodyPr/>
                    <a:lstStyle/>
                    <a:p>
                      <a:pPr algn="l"/>
                      <a:r>
                        <a:rPr lang="en-GB" sz="1350" b="1" kern="1200" dirty="0">
                          <a:solidFill>
                            <a:schemeClr val="dk1"/>
                          </a:solidFill>
                          <a:effectLst/>
                          <a:latin typeface="+mn-lt"/>
                          <a:ea typeface="+mn-ea"/>
                          <a:cs typeface="+mn-cs"/>
                        </a:rPr>
                        <a:t>Fuel retention and release</a:t>
                      </a:r>
                      <a:endParaRPr lang="de-DE" dirty="0"/>
                    </a:p>
                  </a:txBody>
                  <a:tcPr/>
                </a:tc>
                <a:tc>
                  <a:txBody>
                    <a:bodyPr/>
                    <a:lstStyle/>
                    <a:p>
                      <a:pPr algn="ctr"/>
                      <a:r>
                        <a:rPr lang="de-DE" b="1" dirty="0"/>
                        <a:t>K. Schmid</a:t>
                      </a:r>
                    </a:p>
                  </a:txBody>
                  <a:tcPr/>
                </a:tc>
                <a:extLst>
                  <a:ext uri="{0D108BD9-81ED-4DB2-BD59-A6C34878D82A}">
                    <a16:rowId xmlns:a16="http://schemas.microsoft.com/office/drawing/2014/main" val="2677603992"/>
                  </a:ext>
                </a:extLst>
              </a:tr>
              <a:tr h="370840">
                <a:tc>
                  <a:txBody>
                    <a:bodyPr/>
                    <a:lstStyle/>
                    <a:p>
                      <a:pPr algn="ctr"/>
                      <a:r>
                        <a:rPr lang="de-DE" b="1" dirty="0"/>
                        <a:t>SP D</a:t>
                      </a:r>
                    </a:p>
                  </a:txBody>
                  <a:tcPr/>
                </a:tc>
                <a:tc>
                  <a:txBody>
                    <a:bodyPr/>
                    <a:lstStyle/>
                    <a:p>
                      <a:pPr algn="l"/>
                      <a:r>
                        <a:rPr lang="en-GB" sz="1350" b="1" kern="1200" dirty="0">
                          <a:solidFill>
                            <a:schemeClr val="dk1"/>
                          </a:solidFill>
                          <a:effectLst/>
                          <a:latin typeface="+mn-lt"/>
                          <a:ea typeface="+mn-ea"/>
                          <a:cs typeface="+mn-cs"/>
                        </a:rPr>
                        <a:t>Plasma-edge and plasma-wall interaction modelling</a:t>
                      </a:r>
                      <a:endParaRPr lang="de-DE" dirty="0"/>
                    </a:p>
                  </a:txBody>
                  <a:tcPr/>
                </a:tc>
                <a:tc>
                  <a:txBody>
                    <a:bodyPr/>
                    <a:lstStyle/>
                    <a:p>
                      <a:pPr algn="ctr"/>
                      <a:r>
                        <a:rPr lang="de-DE" b="1" dirty="0"/>
                        <a:t>A. Kirschner</a:t>
                      </a:r>
                    </a:p>
                  </a:txBody>
                  <a:tcPr/>
                </a:tc>
                <a:extLst>
                  <a:ext uri="{0D108BD9-81ED-4DB2-BD59-A6C34878D82A}">
                    <a16:rowId xmlns:a16="http://schemas.microsoft.com/office/drawing/2014/main" val="3674697206"/>
                  </a:ext>
                </a:extLst>
              </a:tr>
              <a:tr h="370840">
                <a:tc>
                  <a:txBody>
                    <a:bodyPr/>
                    <a:lstStyle/>
                    <a:p>
                      <a:pPr algn="ctr"/>
                      <a:r>
                        <a:rPr lang="de-DE" b="1" dirty="0"/>
                        <a:t>SP E</a:t>
                      </a:r>
                    </a:p>
                  </a:txBody>
                  <a:tcPr/>
                </a:tc>
                <a:tc>
                  <a:txBody>
                    <a:bodyPr/>
                    <a:lstStyle/>
                    <a:p>
                      <a:pPr algn="l"/>
                      <a:r>
                        <a:rPr lang="en-GB" sz="1350" b="1" kern="1200" dirty="0">
                          <a:solidFill>
                            <a:schemeClr val="dk1"/>
                          </a:solidFill>
                          <a:effectLst/>
                          <a:latin typeface="+mn-lt"/>
                          <a:ea typeface="+mn-ea"/>
                          <a:cs typeface="+mn-cs"/>
                        </a:rPr>
                        <a:t>JET post-mortem analysis, LIBS and associated interpretation</a:t>
                      </a:r>
                      <a:endParaRPr lang="de-DE" dirty="0"/>
                    </a:p>
                  </a:txBody>
                  <a:tcPr/>
                </a:tc>
                <a:tc>
                  <a:txBody>
                    <a:bodyPr/>
                    <a:lstStyle/>
                    <a:p>
                      <a:pPr algn="ctr"/>
                      <a:r>
                        <a:rPr lang="de-DE" b="1" dirty="0"/>
                        <a:t>J. </a:t>
                      </a:r>
                      <a:r>
                        <a:rPr lang="de-DE" b="1" dirty="0" err="1"/>
                        <a:t>Likonen</a:t>
                      </a:r>
                      <a:endParaRPr lang="de-DE" b="1" dirty="0"/>
                    </a:p>
                  </a:txBody>
                  <a:tcPr/>
                </a:tc>
                <a:extLst>
                  <a:ext uri="{0D108BD9-81ED-4DB2-BD59-A6C34878D82A}">
                    <a16:rowId xmlns:a16="http://schemas.microsoft.com/office/drawing/2014/main" val="752524748"/>
                  </a:ext>
                </a:extLst>
              </a:tr>
              <a:tr h="370840">
                <a:tc>
                  <a:txBody>
                    <a:bodyPr/>
                    <a:lstStyle/>
                    <a:p>
                      <a:pPr algn="ctr"/>
                      <a:r>
                        <a:rPr lang="de-DE" b="1" dirty="0">
                          <a:solidFill>
                            <a:srgbClr val="00B050"/>
                          </a:solidFill>
                        </a:rPr>
                        <a:t>SP F</a:t>
                      </a:r>
                    </a:p>
                  </a:txBody>
                  <a:tcPr/>
                </a:tc>
                <a:tc>
                  <a:txBody>
                    <a:bodyPr/>
                    <a:lstStyle/>
                    <a:p>
                      <a:pPr algn="l"/>
                      <a:r>
                        <a:rPr lang="en-GB" sz="1350" b="1" kern="1200" dirty="0">
                          <a:solidFill>
                            <a:srgbClr val="00B050"/>
                          </a:solidFill>
                          <a:effectLst/>
                          <a:latin typeface="+mn-lt"/>
                          <a:ea typeface="+mn-ea"/>
                          <a:cs typeface="+mn-cs"/>
                        </a:rPr>
                        <a:t>Wall conditioning and boronization physics</a:t>
                      </a:r>
                      <a:endParaRPr lang="de-DE" dirty="0">
                        <a:solidFill>
                          <a:srgbClr val="00B050"/>
                        </a:solidFill>
                      </a:endParaRPr>
                    </a:p>
                  </a:txBody>
                  <a:tcPr/>
                </a:tc>
                <a:tc>
                  <a:txBody>
                    <a:bodyPr/>
                    <a:lstStyle/>
                    <a:p>
                      <a:pPr algn="ctr"/>
                      <a:r>
                        <a:rPr lang="de-DE" b="1" dirty="0">
                          <a:solidFill>
                            <a:srgbClr val="00B050"/>
                          </a:solidFill>
                        </a:rPr>
                        <a:t>A. </a:t>
                      </a:r>
                      <a:r>
                        <a:rPr lang="de-DE" b="1" dirty="0" err="1">
                          <a:solidFill>
                            <a:srgbClr val="00B050"/>
                          </a:solidFill>
                        </a:rPr>
                        <a:t>Goriaev</a:t>
                      </a:r>
                      <a:endParaRPr lang="de-DE" b="1" dirty="0">
                        <a:solidFill>
                          <a:srgbClr val="00B050"/>
                        </a:solidFill>
                      </a:endParaRPr>
                    </a:p>
                  </a:txBody>
                  <a:tcPr/>
                </a:tc>
                <a:extLst>
                  <a:ext uri="{0D108BD9-81ED-4DB2-BD59-A6C34878D82A}">
                    <a16:rowId xmlns:a16="http://schemas.microsoft.com/office/drawing/2014/main" val="2368597956"/>
                  </a:ext>
                </a:extLst>
              </a:tr>
              <a:tr h="370840">
                <a:tc>
                  <a:txBody>
                    <a:bodyPr/>
                    <a:lstStyle/>
                    <a:p>
                      <a:pPr algn="ctr"/>
                      <a:r>
                        <a:rPr lang="de-DE" b="1" dirty="0"/>
                        <a:t>SP X</a:t>
                      </a:r>
                    </a:p>
                  </a:txBody>
                  <a:tcPr/>
                </a:tc>
                <a:tc>
                  <a:txBody>
                    <a:bodyPr/>
                    <a:lstStyle/>
                    <a:p>
                      <a:pPr algn="l"/>
                      <a:r>
                        <a:rPr lang="en-GB" sz="1350" b="1" kern="1200" dirty="0">
                          <a:solidFill>
                            <a:schemeClr val="dk1"/>
                          </a:solidFill>
                          <a:effectLst/>
                          <a:latin typeface="+mn-lt"/>
                          <a:ea typeface="+mn-ea"/>
                          <a:cs typeface="+mn-cs"/>
                        </a:rPr>
                        <a:t>Plasma characterization and laser-based diagnostic development</a:t>
                      </a:r>
                      <a:endParaRPr lang="de-DE" dirty="0"/>
                    </a:p>
                  </a:txBody>
                  <a:tcPr/>
                </a:tc>
                <a:tc>
                  <a:txBody>
                    <a:bodyPr/>
                    <a:lstStyle/>
                    <a:p>
                      <a:pPr algn="ctr"/>
                      <a:r>
                        <a:rPr lang="de-DE" b="1" dirty="0"/>
                        <a:t>I. Classen</a:t>
                      </a:r>
                    </a:p>
                  </a:txBody>
                  <a:tcPr/>
                </a:tc>
                <a:extLst>
                  <a:ext uri="{0D108BD9-81ED-4DB2-BD59-A6C34878D82A}">
                    <a16:rowId xmlns:a16="http://schemas.microsoft.com/office/drawing/2014/main" val="2412069157"/>
                  </a:ext>
                </a:extLst>
              </a:tr>
            </a:tbl>
          </a:graphicData>
        </a:graphic>
      </p:graphicFrame>
      <p:sp>
        <p:nvSpPr>
          <p:cNvPr id="11" name="Textfeld 10">
            <a:extLst>
              <a:ext uri="{FF2B5EF4-FFF2-40B4-BE49-F238E27FC236}">
                <a16:creationId xmlns:a16="http://schemas.microsoft.com/office/drawing/2014/main" id="{D2B4EDFE-87C9-82AE-E929-0694AACFD9C4}"/>
              </a:ext>
            </a:extLst>
          </p:cNvPr>
          <p:cNvSpPr txBox="1"/>
          <p:nvPr/>
        </p:nvSpPr>
        <p:spPr>
          <a:xfrm>
            <a:off x="1059679" y="1072497"/>
            <a:ext cx="4785644" cy="646331"/>
          </a:xfrm>
          <a:prstGeom prst="rect">
            <a:avLst/>
          </a:prstGeom>
          <a:noFill/>
        </p:spPr>
        <p:txBody>
          <a:bodyPr wrap="square" rtlCol="0">
            <a:spAutoFit/>
          </a:bodyPr>
          <a:lstStyle/>
          <a:p>
            <a:pPr algn="l"/>
            <a:r>
              <a:rPr lang="de-DE" b="1" dirty="0"/>
              <a:t>Project Leader: S. Brezinsek		</a:t>
            </a:r>
          </a:p>
          <a:p>
            <a:pPr algn="l"/>
            <a:r>
              <a:rPr lang="de-DE" b="1" dirty="0"/>
              <a:t>Deputy Leader: D. Douai</a:t>
            </a:r>
          </a:p>
        </p:txBody>
      </p:sp>
      <p:sp>
        <p:nvSpPr>
          <p:cNvPr id="12" name="Textfeld 11">
            <a:extLst>
              <a:ext uri="{FF2B5EF4-FFF2-40B4-BE49-F238E27FC236}">
                <a16:creationId xmlns:a16="http://schemas.microsoft.com/office/drawing/2014/main" id="{61387BED-DD80-8130-C0FF-B7289E0CAFF7}"/>
              </a:ext>
            </a:extLst>
          </p:cNvPr>
          <p:cNvSpPr txBox="1"/>
          <p:nvPr/>
        </p:nvSpPr>
        <p:spPr>
          <a:xfrm>
            <a:off x="7548785" y="1072497"/>
            <a:ext cx="3073637" cy="369332"/>
          </a:xfrm>
          <a:prstGeom prst="rect">
            <a:avLst/>
          </a:prstGeom>
          <a:noFill/>
        </p:spPr>
        <p:txBody>
          <a:bodyPr wrap="square" rtlCol="0">
            <a:spAutoFit/>
          </a:bodyPr>
          <a:lstStyle/>
          <a:p>
            <a:pPr algn="l"/>
            <a:r>
              <a:rPr lang="de-DE" b="1" dirty="0"/>
              <a:t>PSO: D. Alyassin / NN</a:t>
            </a:r>
          </a:p>
        </p:txBody>
      </p:sp>
      <p:sp>
        <p:nvSpPr>
          <p:cNvPr id="13" name="Textfeld 12">
            <a:extLst>
              <a:ext uri="{FF2B5EF4-FFF2-40B4-BE49-F238E27FC236}">
                <a16:creationId xmlns:a16="http://schemas.microsoft.com/office/drawing/2014/main" id="{3EF114E4-E5A5-22FD-4FBB-016E3F15ED40}"/>
              </a:ext>
            </a:extLst>
          </p:cNvPr>
          <p:cNvSpPr txBox="1"/>
          <p:nvPr/>
        </p:nvSpPr>
        <p:spPr>
          <a:xfrm>
            <a:off x="2266057" y="5416171"/>
            <a:ext cx="6762557" cy="584775"/>
          </a:xfrm>
          <a:prstGeom prst="rect">
            <a:avLst/>
          </a:prstGeom>
          <a:noFill/>
        </p:spPr>
        <p:txBody>
          <a:bodyPr wrap="none" rtlCol="0">
            <a:spAutoFit/>
          </a:bodyPr>
          <a:lstStyle/>
          <a:p>
            <a:pPr algn="ctr"/>
            <a:r>
              <a:rPr lang="de-DE" sz="1600" b="1" dirty="0"/>
              <a:t>In </a:t>
            </a:r>
            <a:r>
              <a:rPr lang="de-DE" sz="1600" b="1" dirty="0" err="1"/>
              <a:t>general</a:t>
            </a:r>
            <a:r>
              <a:rPr lang="de-DE" sz="1600" b="1" dirty="0"/>
              <a:t>: Tasks and </a:t>
            </a:r>
            <a:r>
              <a:rPr lang="de-DE" sz="1600" b="1" dirty="0" err="1"/>
              <a:t>Deliverables</a:t>
            </a:r>
            <a:r>
              <a:rPr lang="de-DE" sz="1600" b="1" dirty="0"/>
              <a:t> </a:t>
            </a:r>
            <a:r>
              <a:rPr lang="de-DE" sz="1600" b="1" dirty="0" err="1"/>
              <a:t>are</a:t>
            </a:r>
            <a:r>
              <a:rPr lang="de-DE" sz="1600" b="1" dirty="0"/>
              <a:t> </a:t>
            </a:r>
            <a:r>
              <a:rPr lang="de-DE" sz="1600" b="1" dirty="0" err="1"/>
              <a:t>prepared</a:t>
            </a:r>
            <a:r>
              <a:rPr lang="de-DE" sz="1600" b="1" dirty="0"/>
              <a:t> </a:t>
            </a:r>
            <a:r>
              <a:rPr lang="de-DE" sz="1600" b="1" dirty="0" err="1"/>
              <a:t>for</a:t>
            </a:r>
            <a:r>
              <a:rPr lang="de-DE" sz="1600" b="1" dirty="0"/>
              <a:t> 2026 and 2027</a:t>
            </a:r>
          </a:p>
          <a:p>
            <a:pPr algn="ctr"/>
            <a:r>
              <a:rPr lang="de-DE" sz="1600" b="1" dirty="0"/>
              <a:t>IMS </a:t>
            </a:r>
            <a:r>
              <a:rPr lang="de-DE" sz="1600" b="1" dirty="0" err="1"/>
              <a:t>entry</a:t>
            </a:r>
            <a:r>
              <a:rPr lang="de-DE" sz="1600" b="1" dirty="0"/>
              <a:t> of </a:t>
            </a:r>
            <a:r>
              <a:rPr lang="de-DE" sz="1600" b="1" dirty="0" err="1"/>
              <a:t>tasks</a:t>
            </a:r>
            <a:r>
              <a:rPr lang="de-DE" sz="1600" b="1" dirty="0"/>
              <a:t> and </a:t>
            </a:r>
            <a:r>
              <a:rPr lang="de-DE" sz="1600" b="1" dirty="0" err="1"/>
              <a:t>deliverables</a:t>
            </a:r>
            <a:r>
              <a:rPr lang="de-DE" sz="1600" b="1" dirty="0"/>
              <a:t> </a:t>
            </a:r>
            <a:r>
              <a:rPr lang="de-DE" sz="1600" b="1" dirty="0" err="1"/>
              <a:t>shall</a:t>
            </a:r>
            <a:r>
              <a:rPr lang="de-DE" sz="1600" b="1" dirty="0"/>
              <a:t> </a:t>
            </a:r>
            <a:r>
              <a:rPr lang="de-DE" sz="1600" b="1" dirty="0" err="1"/>
              <a:t>be</a:t>
            </a:r>
            <a:r>
              <a:rPr lang="de-DE" sz="1600" b="1" dirty="0"/>
              <a:t> </a:t>
            </a:r>
            <a:r>
              <a:rPr lang="de-DE" sz="1600" b="1" dirty="0" err="1"/>
              <a:t>completed</a:t>
            </a:r>
            <a:r>
              <a:rPr lang="de-DE" sz="1600" b="1" dirty="0"/>
              <a:t> </a:t>
            </a:r>
            <a:r>
              <a:rPr lang="de-DE" sz="1600" b="1" dirty="0" err="1"/>
              <a:t>by</a:t>
            </a:r>
            <a:r>
              <a:rPr lang="de-DE" sz="1600" b="1" dirty="0"/>
              <a:t> </a:t>
            </a:r>
            <a:r>
              <a:rPr lang="de-DE" sz="1600" b="1" dirty="0" err="1"/>
              <a:t>first</a:t>
            </a:r>
            <a:r>
              <a:rPr lang="de-DE" sz="1600" b="1" dirty="0"/>
              <a:t> </a:t>
            </a:r>
            <a:r>
              <a:rPr lang="de-DE" sz="1600" b="1" dirty="0" err="1"/>
              <a:t>week</a:t>
            </a:r>
            <a:r>
              <a:rPr lang="de-DE" sz="1600" b="1" dirty="0"/>
              <a:t> of March </a:t>
            </a:r>
          </a:p>
        </p:txBody>
      </p:sp>
    </p:spTree>
    <p:extLst>
      <p:ext uri="{BB962C8B-B14F-4D97-AF65-F5344CB8AC3E}">
        <p14:creationId xmlns:p14="http://schemas.microsoft.com/office/powerpoint/2010/main" val="6285296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09508DF-49C0-AFEA-37F6-38E326FCEA17}"/>
              </a:ext>
            </a:extLst>
          </p:cNvPr>
          <p:cNvSpPr>
            <a:spLocks noGrp="1"/>
          </p:cNvSpPr>
          <p:nvPr>
            <p:ph type="title"/>
          </p:nvPr>
        </p:nvSpPr>
        <p:spPr/>
        <p:txBody>
          <a:bodyPr/>
          <a:lstStyle/>
          <a:p>
            <a:r>
              <a:rPr lang="en-GB" noProof="0" dirty="0"/>
              <a:t>2026 Resources distribution</a:t>
            </a:r>
          </a:p>
        </p:txBody>
      </p:sp>
      <p:sp>
        <p:nvSpPr>
          <p:cNvPr id="4" name="Foliennummernplatzhalter 3">
            <a:extLst>
              <a:ext uri="{FF2B5EF4-FFF2-40B4-BE49-F238E27FC236}">
                <a16:creationId xmlns:a16="http://schemas.microsoft.com/office/drawing/2014/main" id="{4248279C-1801-2AD7-CAAE-C6A51755B3C5}"/>
              </a:ext>
            </a:extLst>
          </p:cNvPr>
          <p:cNvSpPr>
            <a:spLocks noGrp="1"/>
          </p:cNvSpPr>
          <p:nvPr>
            <p:ph type="sldNum" sz="quarter" idx="12"/>
          </p:nvPr>
        </p:nvSpPr>
        <p:spPr/>
        <p:txBody>
          <a:bodyPr/>
          <a:lstStyle/>
          <a:p>
            <a:fld id="{6A6D9FA1-99C7-4910-8E32-B85D378B0060}" type="slidenum">
              <a:rPr lang="en-GB" smtClean="0">
                <a:solidFill>
                  <a:prstClr val="white"/>
                </a:solidFill>
              </a:rPr>
              <a:pPr/>
              <a:t>11</a:t>
            </a:fld>
            <a:endParaRPr lang="en-GB" dirty="0">
              <a:solidFill>
                <a:prstClr val="white"/>
              </a:solidFill>
            </a:endParaRPr>
          </a:p>
        </p:txBody>
      </p:sp>
      <p:graphicFrame>
        <p:nvGraphicFramePr>
          <p:cNvPr id="5" name="Diagramm 7">
            <a:extLst>
              <a:ext uri="{FF2B5EF4-FFF2-40B4-BE49-F238E27FC236}">
                <a16:creationId xmlns:a16="http://schemas.microsoft.com/office/drawing/2014/main" id="{890A85CD-F20B-2612-9B5D-980584AB2F1F}"/>
              </a:ext>
            </a:extLst>
          </p:cNvPr>
          <p:cNvGraphicFramePr>
            <a:graphicFrameLocks/>
          </p:cNvGraphicFramePr>
          <p:nvPr>
            <p:extLst>
              <p:ext uri="{D42A27DB-BD31-4B8C-83A1-F6EECF244321}">
                <p14:modId xmlns:p14="http://schemas.microsoft.com/office/powerpoint/2010/main" val="2881855347"/>
              </p:ext>
            </p:extLst>
          </p:nvPr>
        </p:nvGraphicFramePr>
        <p:xfrm>
          <a:off x="360040" y="1395435"/>
          <a:ext cx="5033963" cy="388619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hart 5">
            <a:extLst>
              <a:ext uri="{FF2B5EF4-FFF2-40B4-BE49-F238E27FC236}">
                <a16:creationId xmlns:a16="http://schemas.microsoft.com/office/drawing/2014/main" id="{DEAADF54-5CE7-E0D6-7258-8031BF965D1E}"/>
              </a:ext>
            </a:extLst>
          </p:cNvPr>
          <p:cNvGraphicFramePr>
            <a:graphicFrameLocks/>
          </p:cNvGraphicFramePr>
          <p:nvPr>
            <p:extLst>
              <p:ext uri="{D42A27DB-BD31-4B8C-83A1-F6EECF244321}">
                <p14:modId xmlns:p14="http://schemas.microsoft.com/office/powerpoint/2010/main" val="643260935"/>
              </p:ext>
            </p:extLst>
          </p:nvPr>
        </p:nvGraphicFramePr>
        <p:xfrm>
          <a:off x="6639697" y="836712"/>
          <a:ext cx="4572000"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a:extLst>
              <a:ext uri="{FF2B5EF4-FFF2-40B4-BE49-F238E27FC236}">
                <a16:creationId xmlns:a16="http://schemas.microsoft.com/office/drawing/2014/main" id="{3E086517-2476-A156-0E12-4E7ED253292E}"/>
              </a:ext>
            </a:extLst>
          </p:cNvPr>
          <p:cNvSpPr txBox="1"/>
          <p:nvPr/>
        </p:nvSpPr>
        <p:spPr>
          <a:xfrm>
            <a:off x="6639697" y="667435"/>
            <a:ext cx="4761118" cy="338554"/>
          </a:xfrm>
          <a:prstGeom prst="rect">
            <a:avLst/>
          </a:prstGeom>
          <a:noFill/>
        </p:spPr>
        <p:txBody>
          <a:bodyPr wrap="square" rtlCol="0">
            <a:spAutoFit/>
          </a:bodyPr>
          <a:lstStyle/>
          <a:p>
            <a:pPr algn="ctr"/>
            <a:r>
              <a:rPr lang="en-BE" sz="1600" b="1" dirty="0"/>
              <a:t>Distribution of Human Resorurces among selected RU</a:t>
            </a:r>
          </a:p>
        </p:txBody>
      </p:sp>
      <p:graphicFrame>
        <p:nvGraphicFramePr>
          <p:cNvPr id="12" name="Table 11">
            <a:extLst>
              <a:ext uri="{FF2B5EF4-FFF2-40B4-BE49-F238E27FC236}">
                <a16:creationId xmlns:a16="http://schemas.microsoft.com/office/drawing/2014/main" id="{D19FA37A-A153-24B7-4C99-C924C2408A07}"/>
              </a:ext>
            </a:extLst>
          </p:cNvPr>
          <p:cNvGraphicFramePr>
            <a:graphicFrameLocks noGrp="1"/>
          </p:cNvGraphicFramePr>
          <p:nvPr>
            <p:extLst>
              <p:ext uri="{D42A27DB-BD31-4B8C-83A1-F6EECF244321}">
                <p14:modId xmlns:p14="http://schemas.microsoft.com/office/powerpoint/2010/main" val="1733223752"/>
              </p:ext>
            </p:extLst>
          </p:nvPr>
        </p:nvGraphicFramePr>
        <p:xfrm>
          <a:off x="6893697" y="4096779"/>
          <a:ext cx="4064000" cy="1862895"/>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1363209704"/>
                    </a:ext>
                  </a:extLst>
                </a:gridCol>
                <a:gridCol w="2032000">
                  <a:extLst>
                    <a:ext uri="{9D8B030D-6E8A-4147-A177-3AD203B41FA5}">
                      <a16:colId xmlns:a16="http://schemas.microsoft.com/office/drawing/2014/main" val="3404596159"/>
                    </a:ext>
                  </a:extLst>
                </a:gridCol>
              </a:tblGrid>
              <a:tr h="372579">
                <a:tc>
                  <a:txBody>
                    <a:bodyPr/>
                    <a:lstStyle/>
                    <a:p>
                      <a:pPr algn="ctr"/>
                      <a:r>
                        <a:rPr lang="en-BE" dirty="0"/>
                        <a:t>Facility Resource</a:t>
                      </a:r>
                    </a:p>
                  </a:txBody>
                  <a:tcPr/>
                </a:tc>
                <a:tc>
                  <a:txBody>
                    <a:bodyPr/>
                    <a:lstStyle/>
                    <a:p>
                      <a:pPr algn="ctr"/>
                      <a:r>
                        <a:rPr lang="en-BE" dirty="0"/>
                        <a:t>Operation Days</a:t>
                      </a:r>
                    </a:p>
                  </a:txBody>
                  <a:tcPr/>
                </a:tc>
                <a:extLst>
                  <a:ext uri="{0D108BD9-81ED-4DB2-BD59-A6C34878D82A}">
                    <a16:rowId xmlns:a16="http://schemas.microsoft.com/office/drawing/2014/main" val="1674012801"/>
                  </a:ext>
                </a:extLst>
              </a:tr>
              <a:tr h="372579">
                <a:tc>
                  <a:txBody>
                    <a:bodyPr/>
                    <a:lstStyle/>
                    <a:p>
                      <a:pPr algn="ctr"/>
                      <a:r>
                        <a:rPr lang="en-BE" b="1" dirty="0"/>
                        <a:t>PSI-2</a:t>
                      </a:r>
                    </a:p>
                  </a:txBody>
                  <a:tcPr/>
                </a:tc>
                <a:tc>
                  <a:txBody>
                    <a:bodyPr/>
                    <a:lstStyle/>
                    <a:p>
                      <a:pPr algn="ctr"/>
                      <a:r>
                        <a:rPr lang="en-BE" b="1" dirty="0"/>
                        <a:t>15</a:t>
                      </a:r>
                    </a:p>
                  </a:txBody>
                  <a:tcPr/>
                </a:tc>
                <a:extLst>
                  <a:ext uri="{0D108BD9-81ED-4DB2-BD59-A6C34878D82A}">
                    <a16:rowId xmlns:a16="http://schemas.microsoft.com/office/drawing/2014/main" val="2994937518"/>
                  </a:ext>
                </a:extLst>
              </a:tr>
              <a:tr h="372579">
                <a:tc>
                  <a:txBody>
                    <a:bodyPr/>
                    <a:lstStyle/>
                    <a:p>
                      <a:pPr algn="ctr"/>
                      <a:r>
                        <a:rPr lang="en-BE" b="1" dirty="0"/>
                        <a:t>TOMAS</a:t>
                      </a:r>
                    </a:p>
                  </a:txBody>
                  <a:tcPr/>
                </a:tc>
                <a:tc>
                  <a:txBody>
                    <a:bodyPr/>
                    <a:lstStyle/>
                    <a:p>
                      <a:pPr algn="ctr"/>
                      <a:r>
                        <a:rPr lang="en-BE" b="1" dirty="0"/>
                        <a:t>40</a:t>
                      </a:r>
                    </a:p>
                  </a:txBody>
                  <a:tcPr/>
                </a:tc>
                <a:extLst>
                  <a:ext uri="{0D108BD9-81ED-4DB2-BD59-A6C34878D82A}">
                    <a16:rowId xmlns:a16="http://schemas.microsoft.com/office/drawing/2014/main" val="4202414306"/>
                  </a:ext>
                </a:extLst>
              </a:tr>
              <a:tr h="372579">
                <a:tc>
                  <a:txBody>
                    <a:bodyPr/>
                    <a:lstStyle/>
                    <a:p>
                      <a:pPr algn="ctr"/>
                      <a:r>
                        <a:rPr lang="en-BE" b="1" dirty="0"/>
                        <a:t>FZJ accelerator</a:t>
                      </a:r>
                    </a:p>
                  </a:txBody>
                  <a:tcPr/>
                </a:tc>
                <a:tc>
                  <a:txBody>
                    <a:bodyPr/>
                    <a:lstStyle/>
                    <a:p>
                      <a:pPr algn="ctr"/>
                      <a:r>
                        <a:rPr lang="en-BE" b="1" dirty="0"/>
                        <a:t>7</a:t>
                      </a:r>
                    </a:p>
                  </a:txBody>
                  <a:tcPr/>
                </a:tc>
                <a:extLst>
                  <a:ext uri="{0D108BD9-81ED-4DB2-BD59-A6C34878D82A}">
                    <a16:rowId xmlns:a16="http://schemas.microsoft.com/office/drawing/2014/main" val="3610264735"/>
                  </a:ext>
                </a:extLst>
              </a:tr>
              <a:tr h="372579">
                <a:tc>
                  <a:txBody>
                    <a:bodyPr/>
                    <a:lstStyle/>
                    <a:p>
                      <a:pPr algn="ctr"/>
                      <a:r>
                        <a:rPr lang="en-BE" b="1" dirty="0"/>
                        <a:t>VR accelerator</a:t>
                      </a:r>
                    </a:p>
                  </a:txBody>
                  <a:tcPr/>
                </a:tc>
                <a:tc>
                  <a:txBody>
                    <a:bodyPr/>
                    <a:lstStyle/>
                    <a:p>
                      <a:pPr algn="ctr"/>
                      <a:r>
                        <a:rPr lang="en-BE" b="1" dirty="0"/>
                        <a:t>5</a:t>
                      </a:r>
                    </a:p>
                  </a:txBody>
                  <a:tcPr/>
                </a:tc>
                <a:extLst>
                  <a:ext uri="{0D108BD9-81ED-4DB2-BD59-A6C34878D82A}">
                    <a16:rowId xmlns:a16="http://schemas.microsoft.com/office/drawing/2014/main" val="1960908346"/>
                  </a:ext>
                </a:extLst>
              </a:tr>
            </a:tbl>
          </a:graphicData>
        </a:graphic>
      </p:graphicFrame>
      <p:sp>
        <p:nvSpPr>
          <p:cNvPr id="13" name="TextBox 12">
            <a:extLst>
              <a:ext uri="{FF2B5EF4-FFF2-40B4-BE49-F238E27FC236}">
                <a16:creationId xmlns:a16="http://schemas.microsoft.com/office/drawing/2014/main" id="{7248549B-83EB-75BF-1D17-4AA514355833}"/>
              </a:ext>
            </a:extLst>
          </p:cNvPr>
          <p:cNvSpPr txBox="1"/>
          <p:nvPr/>
        </p:nvSpPr>
        <p:spPr>
          <a:xfrm>
            <a:off x="6639697" y="3669068"/>
            <a:ext cx="4761118" cy="338554"/>
          </a:xfrm>
          <a:prstGeom prst="rect">
            <a:avLst/>
          </a:prstGeom>
          <a:noFill/>
        </p:spPr>
        <p:txBody>
          <a:bodyPr wrap="square" rtlCol="0">
            <a:spAutoFit/>
          </a:bodyPr>
          <a:lstStyle/>
          <a:p>
            <a:pPr algn="ctr"/>
            <a:r>
              <a:rPr lang="en-BE" sz="1600" b="1" dirty="0"/>
              <a:t>Distribution of selected Machine time</a:t>
            </a:r>
          </a:p>
        </p:txBody>
      </p:sp>
    </p:spTree>
    <p:extLst>
      <p:ext uri="{BB962C8B-B14F-4D97-AF65-F5344CB8AC3E}">
        <p14:creationId xmlns:p14="http://schemas.microsoft.com/office/powerpoint/2010/main" val="42873620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38534D-A297-95F6-F0B6-F73ACE74E2D2}"/>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50425C88-563C-4F5C-4AB6-5F9331239E52}"/>
              </a:ext>
            </a:extLst>
          </p:cNvPr>
          <p:cNvSpPr>
            <a:spLocks noGrp="1"/>
          </p:cNvSpPr>
          <p:nvPr>
            <p:ph type="title"/>
          </p:nvPr>
        </p:nvSpPr>
        <p:spPr/>
        <p:txBody>
          <a:bodyPr/>
          <a:lstStyle/>
          <a:p>
            <a:r>
              <a:rPr lang="de-DE" dirty="0"/>
              <a:t>SP F Description 2026-2027</a:t>
            </a:r>
          </a:p>
        </p:txBody>
      </p:sp>
      <p:sp>
        <p:nvSpPr>
          <p:cNvPr id="3" name="Inhaltsplatzhalter 2">
            <a:extLst>
              <a:ext uri="{FF2B5EF4-FFF2-40B4-BE49-F238E27FC236}">
                <a16:creationId xmlns:a16="http://schemas.microsoft.com/office/drawing/2014/main" id="{68AE41A3-311D-3A80-A414-F4F697E6746D}"/>
              </a:ext>
            </a:extLst>
          </p:cNvPr>
          <p:cNvSpPr>
            <a:spLocks noGrp="1"/>
          </p:cNvSpPr>
          <p:nvPr>
            <p:ph idx="1"/>
          </p:nvPr>
        </p:nvSpPr>
        <p:spPr/>
        <p:txBody>
          <a:bodyPr>
            <a:normAutofit fontScale="85000" lnSpcReduction="10000"/>
          </a:bodyPr>
          <a:lstStyle/>
          <a:p>
            <a:pPr>
              <a:buFont typeface="Wingdings" pitchFamily="2" charset="2"/>
              <a:buChar char="Ø"/>
            </a:pPr>
            <a:r>
              <a:rPr lang="en-US" dirty="0"/>
              <a:t>Provide guidelines for ITER to achieve a reasonably uniform B layer coating of the main chamber plasma facing surfaces with validation on TOMAS by characterized GD.</a:t>
            </a:r>
          </a:p>
          <a:p>
            <a:pPr>
              <a:buFont typeface="Wingdings" pitchFamily="2" charset="2"/>
              <a:buChar char="Ø"/>
            </a:pPr>
            <a:r>
              <a:rPr lang="en-GB" dirty="0"/>
              <a:t>Review of boronization experience in current W devices and of the extrapolation to ITER from point of view of technical and physical aspects.</a:t>
            </a:r>
          </a:p>
          <a:p>
            <a:pPr>
              <a:buFont typeface="Wingdings" pitchFamily="2" charset="2"/>
              <a:buChar char="Ø"/>
            </a:pPr>
            <a:r>
              <a:rPr lang="en-GB" dirty="0"/>
              <a:t>Aspects of fuel content and fuel release from boron layers addressed with in-situ experiments using LIBS in PSI-2, </a:t>
            </a:r>
            <a:r>
              <a:rPr lang="en-GB" dirty="0" err="1"/>
              <a:t>BiGYM</a:t>
            </a:r>
            <a:r>
              <a:rPr lang="en-GB" dirty="0"/>
              <a:t>. </a:t>
            </a:r>
          </a:p>
          <a:p>
            <a:pPr>
              <a:buFont typeface="Wingdings" pitchFamily="2" charset="2"/>
              <a:buChar char="Ø"/>
            </a:pPr>
            <a:r>
              <a:rPr lang="en-US" dirty="0"/>
              <a:t>RF-wave absorption and propagation, resulting in desirable ion/CXN fluxes inducing impurity and fuel removal validated and used to benchmark codes for ECWC/ICWC such as TOMATOR-1D in TOMAS. </a:t>
            </a:r>
          </a:p>
          <a:p>
            <a:pPr>
              <a:buFont typeface="Wingdings" pitchFamily="2" charset="2"/>
              <a:buChar char="Ø"/>
            </a:pPr>
            <a:r>
              <a:rPr lang="en-GB" dirty="0"/>
              <a:t>Cleaning activities on boron co-deposits from laboratory experiments or tokamaks </a:t>
            </a:r>
          </a:p>
          <a:p>
            <a:pPr>
              <a:buFont typeface="Wingdings" pitchFamily="2" charset="2"/>
              <a:buChar char="Ø"/>
            </a:pPr>
            <a:r>
              <a:rPr lang="en-GB" dirty="0"/>
              <a:t>Laser-based techniques to the TOMAS manipulator used for in-situ analysis without exposure to oxygen (LID-QMS and/or LIBS). </a:t>
            </a:r>
          </a:p>
          <a:p>
            <a:pPr marL="0" indent="0">
              <a:buNone/>
            </a:pPr>
            <a:endParaRPr lang="en-BE" dirty="0"/>
          </a:p>
          <a:p>
            <a:pPr marL="0" indent="0">
              <a:buNone/>
            </a:pPr>
            <a:r>
              <a:rPr lang="en-GB" dirty="0"/>
              <a:t>Two major task activities will be carried out:</a:t>
            </a:r>
            <a:endParaRPr lang="en-BE" dirty="0"/>
          </a:p>
          <a:p>
            <a:pPr lvl="0"/>
            <a:r>
              <a:rPr lang="en-US" dirty="0"/>
              <a:t>SP F1: </a:t>
            </a:r>
            <a:r>
              <a:rPr lang="en-GB" dirty="0"/>
              <a:t>Experimental studies of retention and removal of D by GDC and ICWC from boron mixed layers on tungsten substrates by laboratory experiments. Comparison with tokamak (WEST, ASDEX Upgrade) sample exposure experiments.</a:t>
            </a:r>
            <a:endParaRPr lang="en-BE" dirty="0"/>
          </a:p>
          <a:p>
            <a:pPr lvl="0"/>
            <a:r>
              <a:rPr lang="en-US" dirty="0"/>
              <a:t>SP F2: Detailed physics studies of wall conditioning processes on the TOMAS device: in view of ITER wall conditioning schemes and predictive simulations</a:t>
            </a:r>
            <a:endParaRPr lang="en-BE" dirty="0"/>
          </a:p>
          <a:p>
            <a:pPr marL="0" indent="0">
              <a:buNone/>
            </a:pPr>
            <a:endParaRPr lang="de-DE" dirty="0"/>
          </a:p>
        </p:txBody>
      </p:sp>
      <p:sp>
        <p:nvSpPr>
          <p:cNvPr id="4" name="Foliennummernplatzhalter 3">
            <a:extLst>
              <a:ext uri="{FF2B5EF4-FFF2-40B4-BE49-F238E27FC236}">
                <a16:creationId xmlns:a16="http://schemas.microsoft.com/office/drawing/2014/main" id="{D04C24C5-AD55-5240-6C13-EF44BD22F826}"/>
              </a:ext>
            </a:extLst>
          </p:cNvPr>
          <p:cNvSpPr>
            <a:spLocks noGrp="1"/>
          </p:cNvSpPr>
          <p:nvPr>
            <p:ph type="sldNum" sz="quarter" idx="12"/>
          </p:nvPr>
        </p:nvSpPr>
        <p:spPr/>
        <p:txBody>
          <a:bodyPr/>
          <a:lstStyle/>
          <a:p>
            <a:fld id="{6A6D9FA1-99C7-4910-8E32-B85D378B0060}" type="slidenum">
              <a:rPr lang="en-GB" smtClean="0">
                <a:solidFill>
                  <a:prstClr val="white"/>
                </a:solidFill>
              </a:rPr>
              <a:pPr/>
              <a:t>12</a:t>
            </a:fld>
            <a:endParaRPr lang="en-GB" dirty="0">
              <a:solidFill>
                <a:prstClr val="white"/>
              </a:solidFill>
            </a:endParaRPr>
          </a:p>
        </p:txBody>
      </p:sp>
    </p:spTree>
    <p:extLst>
      <p:ext uri="{BB962C8B-B14F-4D97-AF65-F5344CB8AC3E}">
        <p14:creationId xmlns:p14="http://schemas.microsoft.com/office/powerpoint/2010/main" val="20078238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9FA858-2898-457D-0965-60B94408D1B9}"/>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626E36F2-9D56-D2B8-95E5-9440356621F6}"/>
              </a:ext>
            </a:extLst>
          </p:cNvPr>
          <p:cNvSpPr>
            <a:spLocks noGrp="1"/>
          </p:cNvSpPr>
          <p:nvPr>
            <p:ph type="title"/>
          </p:nvPr>
        </p:nvSpPr>
        <p:spPr/>
        <p:txBody>
          <a:bodyPr/>
          <a:lstStyle/>
          <a:p>
            <a:r>
              <a:rPr lang="de-DE" dirty="0"/>
              <a:t>2026 Tasks and </a:t>
            </a:r>
            <a:r>
              <a:rPr lang="de-DE" dirty="0" err="1"/>
              <a:t>Deliverables</a:t>
            </a:r>
            <a:r>
              <a:rPr lang="de-DE" dirty="0"/>
              <a:t> SP F.1</a:t>
            </a:r>
          </a:p>
        </p:txBody>
      </p:sp>
      <p:sp>
        <p:nvSpPr>
          <p:cNvPr id="3" name="Inhaltsplatzhalter 2">
            <a:extLst>
              <a:ext uri="{FF2B5EF4-FFF2-40B4-BE49-F238E27FC236}">
                <a16:creationId xmlns:a16="http://schemas.microsoft.com/office/drawing/2014/main" id="{DE77C941-1F98-FF93-B6BD-B3697DEB54D9}"/>
              </a:ext>
            </a:extLst>
          </p:cNvPr>
          <p:cNvSpPr>
            <a:spLocks noGrp="1"/>
          </p:cNvSpPr>
          <p:nvPr>
            <p:ph idx="1"/>
          </p:nvPr>
        </p:nvSpPr>
        <p:spPr>
          <a:xfrm>
            <a:off x="544488" y="1639901"/>
            <a:ext cx="11103024" cy="4031850"/>
          </a:xfrm>
        </p:spPr>
        <p:txBody>
          <a:bodyPr>
            <a:normAutofit/>
          </a:bodyPr>
          <a:lstStyle/>
          <a:p>
            <a:pPr lvl="0"/>
            <a:r>
              <a:rPr lang="en-US" dirty="0"/>
              <a:t>Exposure of samples to non-uniform (half diborane injection points) boronizations in WEST and analysis of the characterization results (CEA)</a:t>
            </a:r>
            <a:endParaRPr lang="en-BE" dirty="0"/>
          </a:p>
          <a:p>
            <a:pPr lvl="0"/>
            <a:r>
              <a:rPr lang="en-US" dirty="0"/>
              <a:t>Exposure of witness samples on Laser-Blow-Off (LBO) manipulator during AUG glow discharge boronization (GDB) and characterization of boron (B) and deuterium (D) retention using ion beam analysis (IBA) (MPG)</a:t>
            </a:r>
            <a:endParaRPr lang="en-BE" dirty="0"/>
          </a:p>
          <a:p>
            <a:pPr lvl="0"/>
            <a:r>
              <a:rPr lang="en-US" dirty="0"/>
              <a:t>Analysis of long-term silicon (Si) samples by ion beam analysis (IBA) to determine the campaign-integrated spatial distribution of boron content and deuterium retention behavior for samples from experimental campaign 2025 (MPG)</a:t>
            </a:r>
            <a:endParaRPr lang="en-BE" dirty="0"/>
          </a:p>
          <a:p>
            <a:pPr lvl="0"/>
            <a:r>
              <a:rPr lang="en-US" dirty="0"/>
              <a:t>Comparison of laboratory B and B-D layers with coatings generated in boronizations in fusion experiments (FZJ)</a:t>
            </a:r>
            <a:endParaRPr lang="en-BE" dirty="0"/>
          </a:p>
          <a:p>
            <a:pPr marL="0" indent="0">
              <a:buNone/>
            </a:pPr>
            <a:endParaRPr lang="de-DE" dirty="0"/>
          </a:p>
        </p:txBody>
      </p:sp>
      <p:sp>
        <p:nvSpPr>
          <p:cNvPr id="4" name="Foliennummernplatzhalter 3">
            <a:extLst>
              <a:ext uri="{FF2B5EF4-FFF2-40B4-BE49-F238E27FC236}">
                <a16:creationId xmlns:a16="http://schemas.microsoft.com/office/drawing/2014/main" id="{9AFEED84-63B2-7505-40BC-7C78ABBF4E3F}"/>
              </a:ext>
            </a:extLst>
          </p:cNvPr>
          <p:cNvSpPr>
            <a:spLocks noGrp="1"/>
          </p:cNvSpPr>
          <p:nvPr>
            <p:ph type="sldNum" sz="quarter" idx="12"/>
          </p:nvPr>
        </p:nvSpPr>
        <p:spPr/>
        <p:txBody>
          <a:bodyPr/>
          <a:lstStyle/>
          <a:p>
            <a:fld id="{6A6D9FA1-99C7-4910-8E32-B85D378B0060}" type="slidenum">
              <a:rPr lang="en-GB" smtClean="0">
                <a:solidFill>
                  <a:prstClr val="white"/>
                </a:solidFill>
              </a:rPr>
              <a:pPr/>
              <a:t>13</a:t>
            </a:fld>
            <a:endParaRPr lang="en-GB" dirty="0">
              <a:solidFill>
                <a:prstClr val="white"/>
              </a:solidFill>
            </a:endParaRPr>
          </a:p>
        </p:txBody>
      </p:sp>
    </p:spTree>
    <p:extLst>
      <p:ext uri="{BB962C8B-B14F-4D97-AF65-F5344CB8AC3E}">
        <p14:creationId xmlns:p14="http://schemas.microsoft.com/office/powerpoint/2010/main" val="25890868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8C9676-799A-6978-E5A0-B838762C7025}"/>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B1CD9A25-BC9F-5128-FAB2-2E0A80ABFCF0}"/>
              </a:ext>
            </a:extLst>
          </p:cNvPr>
          <p:cNvSpPr>
            <a:spLocks noGrp="1"/>
          </p:cNvSpPr>
          <p:nvPr>
            <p:ph type="title"/>
          </p:nvPr>
        </p:nvSpPr>
        <p:spPr/>
        <p:txBody>
          <a:bodyPr/>
          <a:lstStyle/>
          <a:p>
            <a:r>
              <a:rPr lang="de-DE" dirty="0"/>
              <a:t>2026 Tasks SP F.1</a:t>
            </a:r>
          </a:p>
        </p:txBody>
      </p:sp>
      <p:sp>
        <p:nvSpPr>
          <p:cNvPr id="3" name="Inhaltsplatzhalter 2">
            <a:extLst>
              <a:ext uri="{FF2B5EF4-FFF2-40B4-BE49-F238E27FC236}">
                <a16:creationId xmlns:a16="http://schemas.microsoft.com/office/drawing/2014/main" id="{49B01DE6-A140-DC06-1B2A-48B53D38A57F}"/>
              </a:ext>
            </a:extLst>
          </p:cNvPr>
          <p:cNvSpPr>
            <a:spLocks noGrp="1"/>
          </p:cNvSpPr>
          <p:nvPr>
            <p:ph idx="1"/>
          </p:nvPr>
        </p:nvSpPr>
        <p:spPr>
          <a:xfrm>
            <a:off x="544488" y="1277150"/>
            <a:ext cx="11103024" cy="4303699"/>
          </a:xfrm>
        </p:spPr>
        <p:txBody>
          <a:bodyPr>
            <a:normAutofit/>
          </a:bodyPr>
          <a:lstStyle/>
          <a:p>
            <a:pPr lvl="0" fontAlgn="base"/>
            <a:r>
              <a:rPr lang="en-GB" dirty="0"/>
              <a:t>Exposure of hydrogen and deuterium doped boron-coated samples in TOMAS wall conditioning plasmas supporting boronization studies for ITER and W7-X (LPP-ERM/KMS)</a:t>
            </a:r>
            <a:endParaRPr lang="en-BE" dirty="0"/>
          </a:p>
          <a:p>
            <a:pPr lvl="0"/>
            <a:r>
              <a:rPr lang="en-US" dirty="0"/>
              <a:t>Optimization of hydrogen-dopped boron-coating production in laboratory devices and supporting coating analysis for TOMAS exposure experiments (FZJ) </a:t>
            </a:r>
            <a:endParaRPr lang="en-BE" dirty="0"/>
          </a:p>
          <a:p>
            <a:pPr lvl="0"/>
            <a:r>
              <a:rPr lang="en-US" dirty="0"/>
              <a:t>Production of B:W:N:O layers with doped deuterium via ion implantation, followed by pre-</a:t>
            </a:r>
            <a:r>
              <a:rPr lang="en-US" dirty="0" err="1"/>
              <a:t>characterisation</a:t>
            </a:r>
            <a:r>
              <a:rPr lang="en-US" dirty="0"/>
              <a:t> and post-mortem analysis after exposure in TOMAS wall conditioning plasmas (VR) </a:t>
            </a:r>
            <a:endParaRPr lang="en-BE" dirty="0"/>
          </a:p>
          <a:p>
            <a:pPr marL="0" indent="0">
              <a:buNone/>
            </a:pPr>
            <a:endParaRPr lang="de-DE" dirty="0"/>
          </a:p>
        </p:txBody>
      </p:sp>
      <p:sp>
        <p:nvSpPr>
          <p:cNvPr id="4" name="Foliennummernplatzhalter 3">
            <a:extLst>
              <a:ext uri="{FF2B5EF4-FFF2-40B4-BE49-F238E27FC236}">
                <a16:creationId xmlns:a16="http://schemas.microsoft.com/office/drawing/2014/main" id="{983017AC-ECCA-FDA2-3A05-71C7F3541ED5}"/>
              </a:ext>
            </a:extLst>
          </p:cNvPr>
          <p:cNvSpPr>
            <a:spLocks noGrp="1"/>
          </p:cNvSpPr>
          <p:nvPr>
            <p:ph type="sldNum" sz="quarter" idx="12"/>
          </p:nvPr>
        </p:nvSpPr>
        <p:spPr/>
        <p:txBody>
          <a:bodyPr/>
          <a:lstStyle/>
          <a:p>
            <a:fld id="{6A6D9FA1-99C7-4910-8E32-B85D378B0060}" type="slidenum">
              <a:rPr lang="en-GB" smtClean="0">
                <a:solidFill>
                  <a:prstClr val="white"/>
                </a:solidFill>
              </a:rPr>
              <a:pPr/>
              <a:t>14</a:t>
            </a:fld>
            <a:endParaRPr lang="en-GB" dirty="0">
              <a:solidFill>
                <a:prstClr val="white"/>
              </a:solidFill>
            </a:endParaRPr>
          </a:p>
        </p:txBody>
      </p:sp>
    </p:spTree>
    <p:extLst>
      <p:ext uri="{BB962C8B-B14F-4D97-AF65-F5344CB8AC3E}">
        <p14:creationId xmlns:p14="http://schemas.microsoft.com/office/powerpoint/2010/main" val="20045293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9852F2F-B9AB-657D-212D-1972530D7533}"/>
              </a:ext>
            </a:extLst>
          </p:cNvPr>
          <p:cNvSpPr>
            <a:spLocks noGrp="1"/>
          </p:cNvSpPr>
          <p:nvPr>
            <p:ph type="title"/>
          </p:nvPr>
        </p:nvSpPr>
        <p:spPr/>
        <p:txBody>
          <a:bodyPr/>
          <a:lstStyle/>
          <a:p>
            <a:r>
              <a:rPr lang="de-DE" dirty="0" err="1"/>
              <a:t>Example</a:t>
            </a:r>
            <a:r>
              <a:rPr lang="de-DE" dirty="0"/>
              <a:t> of SP F1 </a:t>
            </a:r>
            <a:r>
              <a:rPr lang="de-DE" dirty="0" err="1"/>
              <a:t>Activities</a:t>
            </a:r>
            <a:r>
              <a:rPr lang="de-DE" dirty="0"/>
              <a:t> </a:t>
            </a:r>
          </a:p>
        </p:txBody>
      </p:sp>
      <p:sp>
        <p:nvSpPr>
          <p:cNvPr id="4" name="Foliennummernplatzhalter 3">
            <a:extLst>
              <a:ext uri="{FF2B5EF4-FFF2-40B4-BE49-F238E27FC236}">
                <a16:creationId xmlns:a16="http://schemas.microsoft.com/office/drawing/2014/main" id="{FAD8102F-E09E-60CC-B018-8117FD1B15E3}"/>
              </a:ext>
            </a:extLst>
          </p:cNvPr>
          <p:cNvSpPr>
            <a:spLocks noGrp="1"/>
          </p:cNvSpPr>
          <p:nvPr>
            <p:ph type="sldNum" sz="quarter" idx="12"/>
          </p:nvPr>
        </p:nvSpPr>
        <p:spPr/>
        <p:txBody>
          <a:bodyPr/>
          <a:lstStyle/>
          <a:p>
            <a:fld id="{6A6D9FA1-99C7-4910-8E32-B85D378B0060}" type="slidenum">
              <a:rPr lang="en-GB" smtClean="0">
                <a:solidFill>
                  <a:prstClr val="white"/>
                </a:solidFill>
              </a:rPr>
              <a:pPr/>
              <a:t>15</a:t>
            </a:fld>
            <a:endParaRPr lang="en-GB" dirty="0">
              <a:solidFill>
                <a:prstClr val="white"/>
              </a:solidFill>
            </a:endParaRPr>
          </a:p>
        </p:txBody>
      </p:sp>
      <p:sp>
        <p:nvSpPr>
          <p:cNvPr id="5" name="TextBox 4">
            <a:extLst>
              <a:ext uri="{FF2B5EF4-FFF2-40B4-BE49-F238E27FC236}">
                <a16:creationId xmlns:a16="http://schemas.microsoft.com/office/drawing/2014/main" id="{0858E2A1-D6D7-31D0-0947-5FA48365434B}"/>
              </a:ext>
            </a:extLst>
          </p:cNvPr>
          <p:cNvSpPr txBox="1"/>
          <p:nvPr/>
        </p:nvSpPr>
        <p:spPr>
          <a:xfrm>
            <a:off x="473485" y="787291"/>
            <a:ext cx="7039424" cy="861774"/>
          </a:xfrm>
          <a:prstGeom prst="rect">
            <a:avLst/>
          </a:prstGeom>
          <a:noFill/>
        </p:spPr>
        <p:txBody>
          <a:bodyPr wrap="square">
            <a:spAutoFit/>
          </a:bodyPr>
          <a:lstStyle/>
          <a:p>
            <a:pPr lvl="0" defTabSz="685800">
              <a:spcBef>
                <a:spcPct val="20000"/>
              </a:spcBef>
              <a:defRPr/>
            </a:pPr>
            <a:r>
              <a:rPr lang="en-GB" sz="2500" b="1" dirty="0">
                <a:solidFill>
                  <a:schemeClr val="tx2"/>
                </a:solidFill>
                <a:ea typeface="+mj-ea"/>
                <a:cs typeface="Arial" panose="020B0604020202020204" pitchFamily="34" charset="0"/>
              </a:rPr>
              <a:t>Exposure of H and D doped boron-coated samples in TOMAS wall conditioning plasmas for ITER</a:t>
            </a:r>
            <a:endParaRPr lang="en-US" sz="2500" b="1" dirty="0">
              <a:solidFill>
                <a:schemeClr val="tx2"/>
              </a:solidFill>
              <a:ea typeface="+mj-ea"/>
              <a:cs typeface="Arial" panose="020B0604020202020204" pitchFamily="34" charset="0"/>
            </a:endParaRPr>
          </a:p>
        </p:txBody>
      </p:sp>
      <p:sp>
        <p:nvSpPr>
          <p:cNvPr id="6" name="TextBox 5">
            <a:extLst>
              <a:ext uri="{FF2B5EF4-FFF2-40B4-BE49-F238E27FC236}">
                <a16:creationId xmlns:a16="http://schemas.microsoft.com/office/drawing/2014/main" id="{C6E64512-E222-FFDB-47C7-FEAD8ADBF37E}"/>
              </a:ext>
            </a:extLst>
          </p:cNvPr>
          <p:cNvSpPr txBox="1"/>
          <p:nvPr/>
        </p:nvSpPr>
        <p:spPr>
          <a:xfrm>
            <a:off x="360040" y="1792920"/>
            <a:ext cx="7966720" cy="1015663"/>
          </a:xfrm>
          <a:prstGeom prst="rect">
            <a:avLst/>
          </a:prstGeom>
          <a:noFill/>
        </p:spPr>
        <p:txBody>
          <a:bodyPr wrap="square" rtlCol="0">
            <a:spAutoFit/>
          </a:bodyPr>
          <a:lstStyle/>
          <a:p>
            <a:pPr algn="l"/>
            <a:r>
              <a:rPr lang="en-BE" sz="2000" b="1" dirty="0"/>
              <a:t>Exposure to TOMAS D and H GDC and ICWC plasmas</a:t>
            </a:r>
          </a:p>
          <a:p>
            <a:pPr marL="342900" indent="-342900" algn="l">
              <a:buFont typeface="Arial" panose="020B0604020202020204" pitchFamily="34" charset="0"/>
              <a:buChar char="•"/>
            </a:pPr>
            <a:r>
              <a:rPr lang="en-BE" sz="2000" dirty="0"/>
              <a:t>Plasma characterization by ToF NPA, RFEA, Langmuir probes</a:t>
            </a:r>
          </a:p>
          <a:p>
            <a:pPr marL="342900" indent="-342900">
              <a:buFont typeface="Arial" panose="020B0604020202020204" pitchFamily="34" charset="0"/>
              <a:buChar char="•"/>
            </a:pPr>
            <a:r>
              <a:rPr lang="en-BE" sz="2000" dirty="0"/>
              <a:t>E</a:t>
            </a:r>
            <a:r>
              <a:rPr lang="en-GB" sz="2000" dirty="0"/>
              <a:t>l</a:t>
            </a:r>
            <a:r>
              <a:rPr lang="en-BE" sz="2000" dirty="0"/>
              <a:t>evated sample temperatures (70 </a:t>
            </a:r>
            <a:r>
              <a:rPr lang="en-BE" sz="2000" baseline="30000" dirty="0"/>
              <a:t>o</a:t>
            </a:r>
            <a:r>
              <a:rPr lang="en-BE" sz="2000" dirty="0"/>
              <a:t>C and 220 </a:t>
            </a:r>
            <a:r>
              <a:rPr lang="en-BE" sz="2000" baseline="30000" dirty="0"/>
              <a:t>o</a:t>
            </a:r>
            <a:r>
              <a:rPr lang="en-BE" sz="2000" dirty="0"/>
              <a:t>C)</a:t>
            </a:r>
          </a:p>
        </p:txBody>
      </p:sp>
      <p:sp>
        <p:nvSpPr>
          <p:cNvPr id="7" name="TextBox 6">
            <a:extLst>
              <a:ext uri="{FF2B5EF4-FFF2-40B4-BE49-F238E27FC236}">
                <a16:creationId xmlns:a16="http://schemas.microsoft.com/office/drawing/2014/main" id="{A7D5646B-1AB4-E5CE-0290-5EC6D9900BD8}"/>
              </a:ext>
            </a:extLst>
          </p:cNvPr>
          <p:cNvSpPr txBox="1"/>
          <p:nvPr/>
        </p:nvSpPr>
        <p:spPr>
          <a:xfrm>
            <a:off x="360040" y="2895292"/>
            <a:ext cx="6720382" cy="1631216"/>
          </a:xfrm>
          <a:prstGeom prst="rect">
            <a:avLst/>
          </a:prstGeom>
          <a:noFill/>
        </p:spPr>
        <p:txBody>
          <a:bodyPr wrap="square" rtlCol="0">
            <a:spAutoFit/>
          </a:bodyPr>
          <a:lstStyle/>
          <a:p>
            <a:pPr algn="l"/>
            <a:r>
              <a:rPr lang="en-BE" sz="2000" b="1" dirty="0"/>
              <a:t>Boron-coated W samples prepared and analysed by</a:t>
            </a:r>
          </a:p>
          <a:p>
            <a:pPr marL="342900" indent="-342900" algn="l">
              <a:buFont typeface="Arial" panose="020B0604020202020204" pitchFamily="34" charset="0"/>
              <a:buChar char="•"/>
            </a:pPr>
            <a:r>
              <a:rPr lang="en-BE" sz="2000" dirty="0"/>
              <a:t>FZJ (hydrogen dopped samples)</a:t>
            </a:r>
          </a:p>
          <a:p>
            <a:pPr marL="342900" indent="-342900">
              <a:buFont typeface="Arial" panose="020B0604020202020204" pitchFamily="34" charset="0"/>
              <a:buChar char="•"/>
            </a:pPr>
            <a:r>
              <a:rPr lang="en-BE" sz="2000" dirty="0"/>
              <a:t>VR (</a:t>
            </a:r>
            <a:r>
              <a:rPr lang="en-GB" sz="2000" dirty="0"/>
              <a:t>B:W:N:O layers with doped deuterium via ion implantation and co-deposition</a:t>
            </a:r>
            <a:r>
              <a:rPr lang="en-BE" sz="2000" dirty="0"/>
              <a:t>)</a:t>
            </a:r>
          </a:p>
          <a:p>
            <a:pPr marL="342900" indent="-342900" algn="l">
              <a:buFont typeface="Arial" panose="020B0604020202020204" pitchFamily="34" charset="0"/>
              <a:buChar char="•"/>
            </a:pPr>
            <a:endParaRPr lang="en-BE" sz="2000" dirty="0"/>
          </a:p>
        </p:txBody>
      </p:sp>
      <p:sp>
        <p:nvSpPr>
          <p:cNvPr id="8" name="TextBox 7">
            <a:extLst>
              <a:ext uri="{FF2B5EF4-FFF2-40B4-BE49-F238E27FC236}">
                <a16:creationId xmlns:a16="http://schemas.microsoft.com/office/drawing/2014/main" id="{015A4FCE-D78A-0142-E1B4-C8B96C005CFF}"/>
              </a:ext>
            </a:extLst>
          </p:cNvPr>
          <p:cNvSpPr txBox="1"/>
          <p:nvPr/>
        </p:nvSpPr>
        <p:spPr>
          <a:xfrm>
            <a:off x="473485" y="4439493"/>
            <a:ext cx="6720382" cy="1631216"/>
          </a:xfrm>
          <a:prstGeom prst="rect">
            <a:avLst/>
          </a:prstGeom>
          <a:noFill/>
        </p:spPr>
        <p:txBody>
          <a:bodyPr wrap="square" rtlCol="0">
            <a:spAutoFit/>
          </a:bodyPr>
          <a:lstStyle/>
          <a:p>
            <a:pPr algn="l"/>
            <a:r>
              <a:rPr lang="en-US" sz="2000" b="1" dirty="0"/>
              <a:t>Main goal:</a:t>
            </a:r>
          </a:p>
          <a:p>
            <a:pPr marL="342900" indent="-342900" algn="l">
              <a:buFont typeface="Arial" panose="020B0604020202020204" pitchFamily="34" charset="0"/>
              <a:buChar char="•"/>
            </a:pPr>
            <a:r>
              <a:rPr lang="en-US" sz="2000" dirty="0"/>
              <a:t>Compare isotope exchange effects in different gases</a:t>
            </a:r>
          </a:p>
          <a:p>
            <a:pPr marL="342900" indent="-342900" algn="l">
              <a:buFont typeface="Arial" panose="020B0604020202020204" pitchFamily="34" charset="0"/>
              <a:buChar char="•"/>
            </a:pPr>
            <a:r>
              <a:rPr lang="en-US" sz="2000" dirty="0"/>
              <a:t>Layer impurity influence on deuterium release</a:t>
            </a:r>
          </a:p>
          <a:p>
            <a:pPr marL="342900" indent="-342900" algn="l">
              <a:buFont typeface="Arial" panose="020B0604020202020204" pitchFamily="34" charset="0"/>
              <a:buChar char="•"/>
            </a:pPr>
            <a:r>
              <a:rPr lang="en-US" sz="2000" dirty="0"/>
              <a:t>Assess stability of the layers during the exposure procedure and erosion rates by wall conditioning plasmas</a:t>
            </a:r>
            <a:endParaRPr lang="en-BE" sz="2000" dirty="0"/>
          </a:p>
        </p:txBody>
      </p:sp>
      <p:pic>
        <p:nvPicPr>
          <p:cNvPr id="9" name="Picture 8">
            <a:extLst>
              <a:ext uri="{FF2B5EF4-FFF2-40B4-BE49-F238E27FC236}">
                <a16:creationId xmlns:a16="http://schemas.microsoft.com/office/drawing/2014/main" id="{C700D6CC-B182-ED42-116B-38F2BF11CCB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379539" y="793570"/>
            <a:ext cx="4168590" cy="2501154"/>
          </a:xfrm>
          <a:prstGeom prst="rect">
            <a:avLst/>
          </a:prstGeom>
        </p:spPr>
      </p:pic>
      <p:pic>
        <p:nvPicPr>
          <p:cNvPr id="12" name="Picture 11">
            <a:extLst>
              <a:ext uri="{FF2B5EF4-FFF2-40B4-BE49-F238E27FC236}">
                <a16:creationId xmlns:a16="http://schemas.microsoft.com/office/drawing/2014/main" id="{A5F1CBA1-D37B-DA6C-2869-35AC12633825}"/>
              </a:ext>
            </a:extLst>
          </p:cNvPr>
          <p:cNvPicPr>
            <a:picLocks noChangeAspect="1"/>
          </p:cNvPicPr>
          <p:nvPr/>
        </p:nvPicPr>
        <p:blipFill>
          <a:blip r:embed="rId3"/>
          <a:stretch>
            <a:fillRect/>
          </a:stretch>
        </p:blipFill>
        <p:spPr>
          <a:xfrm>
            <a:off x="7854909" y="3429000"/>
            <a:ext cx="3693220" cy="3007222"/>
          </a:xfrm>
          <a:prstGeom prst="rect">
            <a:avLst/>
          </a:prstGeom>
        </p:spPr>
      </p:pic>
    </p:spTree>
    <p:extLst>
      <p:ext uri="{BB962C8B-B14F-4D97-AF65-F5344CB8AC3E}">
        <p14:creationId xmlns:p14="http://schemas.microsoft.com/office/powerpoint/2010/main" val="33704246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456F78-313A-A70C-8D1A-7F1F29CAC010}"/>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FF900737-CF50-24A0-F72F-3E1F19E14923}"/>
              </a:ext>
            </a:extLst>
          </p:cNvPr>
          <p:cNvSpPr>
            <a:spLocks noGrp="1"/>
          </p:cNvSpPr>
          <p:nvPr>
            <p:ph type="title"/>
          </p:nvPr>
        </p:nvSpPr>
        <p:spPr/>
        <p:txBody>
          <a:bodyPr/>
          <a:lstStyle/>
          <a:p>
            <a:r>
              <a:rPr lang="de-DE" dirty="0"/>
              <a:t>2026 Tasks SP F.2</a:t>
            </a:r>
          </a:p>
        </p:txBody>
      </p:sp>
      <p:sp>
        <p:nvSpPr>
          <p:cNvPr id="3" name="Inhaltsplatzhalter 2">
            <a:extLst>
              <a:ext uri="{FF2B5EF4-FFF2-40B4-BE49-F238E27FC236}">
                <a16:creationId xmlns:a16="http://schemas.microsoft.com/office/drawing/2014/main" id="{52A52056-0642-6058-4AED-CB3CA85A3828}"/>
              </a:ext>
            </a:extLst>
          </p:cNvPr>
          <p:cNvSpPr>
            <a:spLocks noGrp="1"/>
          </p:cNvSpPr>
          <p:nvPr>
            <p:ph idx="1"/>
          </p:nvPr>
        </p:nvSpPr>
        <p:spPr>
          <a:xfrm>
            <a:off x="544488" y="1240080"/>
            <a:ext cx="11103024" cy="4377839"/>
          </a:xfrm>
        </p:spPr>
        <p:txBody>
          <a:bodyPr>
            <a:normAutofit fontScale="92500" lnSpcReduction="20000"/>
          </a:bodyPr>
          <a:lstStyle/>
          <a:p>
            <a:pPr>
              <a:spcBef>
                <a:spcPts val="1128"/>
              </a:spcBef>
            </a:pPr>
            <a:r>
              <a:rPr lang="en-GB" noProof="0" dirty="0"/>
              <a:t>Upgrade of the power deposition module in the TOMATOR-1D code for fundamental and second harmonic EC heating (LPP-ERM/KMS)</a:t>
            </a:r>
          </a:p>
          <a:p>
            <a:pPr>
              <a:spcBef>
                <a:spcPts val="1128"/>
              </a:spcBef>
            </a:pPr>
            <a:r>
              <a:rPr lang="en-GB" noProof="0" dirty="0"/>
              <a:t>Exploration of optimal breakdown conditions and magnetic configurations for Electron Cyclotron Wall Conditioning scenarios for JT-60SA and ITER (LPP-ERM/KMS)</a:t>
            </a:r>
          </a:p>
          <a:p>
            <a:pPr>
              <a:spcBef>
                <a:spcPts val="1128"/>
              </a:spcBef>
            </a:pPr>
            <a:r>
              <a:rPr lang="en-GB" noProof="0" dirty="0"/>
              <a:t>Characterization and analysis of H and D mixed wall conditioning plasmas in TOMAS utilizing the improved data analysis methods for TOMAS plasma diagnostics (LPP-ERM/KMS)</a:t>
            </a:r>
          </a:p>
          <a:p>
            <a:pPr>
              <a:spcBef>
                <a:spcPts val="1128"/>
              </a:spcBef>
            </a:pPr>
            <a:r>
              <a:rPr lang="en-GB" noProof="0" dirty="0"/>
              <a:t>Study of the combined glow + microwave discharges and ICWC wall conditioning scenarios in TOMAS (KIPT)</a:t>
            </a:r>
          </a:p>
          <a:p>
            <a:pPr>
              <a:spcBef>
                <a:spcPts val="1128"/>
              </a:spcBef>
            </a:pPr>
            <a:r>
              <a:rPr lang="en-GB" noProof="0" dirty="0"/>
              <a:t>Development of a thermal desorption probe for TOMAS wall conditions characterization (KIPT)</a:t>
            </a:r>
          </a:p>
          <a:p>
            <a:pPr>
              <a:spcBef>
                <a:spcPts val="1128"/>
              </a:spcBef>
            </a:pPr>
            <a:r>
              <a:rPr lang="en-GB" noProof="0" dirty="0"/>
              <a:t>Adaptation of the multichannel broadband spectrometer for characterization of TOMAS wall conditioning plasmas (FZJ)</a:t>
            </a:r>
          </a:p>
        </p:txBody>
      </p:sp>
      <p:sp>
        <p:nvSpPr>
          <p:cNvPr id="4" name="Foliennummernplatzhalter 3">
            <a:extLst>
              <a:ext uri="{FF2B5EF4-FFF2-40B4-BE49-F238E27FC236}">
                <a16:creationId xmlns:a16="http://schemas.microsoft.com/office/drawing/2014/main" id="{4F0D3A22-CC39-E54F-B01C-9CDBAA1D78A6}"/>
              </a:ext>
            </a:extLst>
          </p:cNvPr>
          <p:cNvSpPr>
            <a:spLocks noGrp="1"/>
          </p:cNvSpPr>
          <p:nvPr>
            <p:ph type="sldNum" sz="quarter" idx="12"/>
          </p:nvPr>
        </p:nvSpPr>
        <p:spPr/>
        <p:txBody>
          <a:bodyPr/>
          <a:lstStyle/>
          <a:p>
            <a:fld id="{6A6D9FA1-99C7-4910-8E32-B85D378B0060}" type="slidenum">
              <a:rPr lang="en-GB" smtClean="0">
                <a:solidFill>
                  <a:prstClr val="white"/>
                </a:solidFill>
              </a:rPr>
              <a:pPr/>
              <a:t>16</a:t>
            </a:fld>
            <a:endParaRPr lang="en-GB" dirty="0">
              <a:solidFill>
                <a:prstClr val="white"/>
              </a:solidFill>
            </a:endParaRPr>
          </a:p>
        </p:txBody>
      </p:sp>
    </p:spTree>
    <p:extLst>
      <p:ext uri="{BB962C8B-B14F-4D97-AF65-F5344CB8AC3E}">
        <p14:creationId xmlns:p14="http://schemas.microsoft.com/office/powerpoint/2010/main" val="42741326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D2E751-C380-A1EC-7646-6F55B1E02868}"/>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1EDEACE4-DA83-3F1F-7525-A1FDECF1FE1F}"/>
              </a:ext>
            </a:extLst>
          </p:cNvPr>
          <p:cNvSpPr>
            <a:spLocks noGrp="1"/>
          </p:cNvSpPr>
          <p:nvPr>
            <p:ph type="title"/>
          </p:nvPr>
        </p:nvSpPr>
        <p:spPr/>
        <p:txBody>
          <a:bodyPr/>
          <a:lstStyle/>
          <a:p>
            <a:r>
              <a:rPr lang="de-DE" dirty="0"/>
              <a:t>2026 Tasks SP F.2</a:t>
            </a:r>
          </a:p>
        </p:txBody>
      </p:sp>
      <p:sp>
        <p:nvSpPr>
          <p:cNvPr id="3" name="Inhaltsplatzhalter 2">
            <a:extLst>
              <a:ext uri="{FF2B5EF4-FFF2-40B4-BE49-F238E27FC236}">
                <a16:creationId xmlns:a16="http://schemas.microsoft.com/office/drawing/2014/main" id="{6C72AA9A-7760-DA7A-3545-8FABEF66DB45}"/>
              </a:ext>
            </a:extLst>
          </p:cNvPr>
          <p:cNvSpPr>
            <a:spLocks noGrp="1"/>
          </p:cNvSpPr>
          <p:nvPr>
            <p:ph idx="1"/>
          </p:nvPr>
        </p:nvSpPr>
        <p:spPr>
          <a:xfrm>
            <a:off x="544488" y="1170344"/>
            <a:ext cx="11103024" cy="4723829"/>
          </a:xfrm>
        </p:spPr>
        <p:txBody>
          <a:bodyPr>
            <a:normAutofit lnSpcReduction="10000"/>
          </a:bodyPr>
          <a:lstStyle/>
          <a:p>
            <a:pPr>
              <a:spcBef>
                <a:spcPts val="1176"/>
              </a:spcBef>
            </a:pPr>
            <a:r>
              <a:rPr lang="en-GB" noProof="0" dirty="0"/>
              <a:t>Commissioning of LIBS on the </a:t>
            </a:r>
            <a:r>
              <a:rPr lang="en-GB" noProof="0" dirty="0" err="1"/>
              <a:t>BiGYM</a:t>
            </a:r>
            <a:r>
              <a:rPr lang="en-GB" noProof="0" dirty="0"/>
              <a:t> and its first tests with boron-coated samples (ENEA)</a:t>
            </a:r>
          </a:p>
          <a:p>
            <a:pPr>
              <a:spcBef>
                <a:spcPts val="1176"/>
              </a:spcBef>
            </a:pPr>
            <a:r>
              <a:rPr lang="en-GB" noProof="0" dirty="0"/>
              <a:t>Design of the LIBS (or LID QMS) integration on the TOMAS device (FZJ)</a:t>
            </a:r>
          </a:p>
          <a:p>
            <a:pPr>
              <a:spcBef>
                <a:spcPts val="1176"/>
              </a:spcBef>
            </a:pPr>
            <a:r>
              <a:rPr lang="en-GB" noProof="0" dirty="0"/>
              <a:t>Further development of in-situ LIBS and LID-QMS techniques for fuel retention characterization on deuterium/hydrogen implanted boron coatings on PSI-2 (FZJ)</a:t>
            </a:r>
          </a:p>
          <a:p>
            <a:pPr>
              <a:spcBef>
                <a:spcPts val="1176"/>
              </a:spcBef>
            </a:pPr>
            <a:r>
              <a:rPr lang="en-GB" noProof="0" dirty="0"/>
              <a:t>Production of boron-coated samples for LIBS and LID-QMS method development in PSI-2 and their comparative surface analysis (FZJ)</a:t>
            </a:r>
          </a:p>
          <a:p>
            <a:pPr>
              <a:spcBef>
                <a:spcPts val="1176"/>
              </a:spcBef>
            </a:pPr>
            <a:r>
              <a:rPr lang="en-GB" noProof="0" dirty="0"/>
              <a:t>Production of boron-coated samples by redeposition of eroded boron in </a:t>
            </a:r>
            <a:r>
              <a:rPr lang="en-GB" dirty="0"/>
              <a:t>PSI-2 and its in-situ characterization </a:t>
            </a:r>
            <a:r>
              <a:rPr lang="en-GB" noProof="0" dirty="0"/>
              <a:t>(FZJ)</a:t>
            </a:r>
          </a:p>
          <a:p>
            <a:pPr>
              <a:spcBef>
                <a:spcPts val="1176"/>
              </a:spcBef>
            </a:pPr>
            <a:r>
              <a:rPr lang="en-US" dirty="0"/>
              <a:t>Production and characterization characterization of W boron-coated samples with different boron thickness and deuterium concentration for LIBS studies in PSI-2 (IAP)</a:t>
            </a:r>
            <a:endParaRPr lang="en-BE" dirty="0"/>
          </a:p>
          <a:p>
            <a:pPr marL="0" indent="0">
              <a:spcBef>
                <a:spcPts val="1176"/>
              </a:spcBef>
              <a:buNone/>
            </a:pPr>
            <a:endParaRPr lang="en-GB" noProof="0" dirty="0"/>
          </a:p>
        </p:txBody>
      </p:sp>
      <p:sp>
        <p:nvSpPr>
          <p:cNvPr id="4" name="Foliennummernplatzhalter 3">
            <a:extLst>
              <a:ext uri="{FF2B5EF4-FFF2-40B4-BE49-F238E27FC236}">
                <a16:creationId xmlns:a16="http://schemas.microsoft.com/office/drawing/2014/main" id="{A4E5A58F-47DB-3FE4-93A7-42EBF4904728}"/>
              </a:ext>
            </a:extLst>
          </p:cNvPr>
          <p:cNvSpPr>
            <a:spLocks noGrp="1"/>
          </p:cNvSpPr>
          <p:nvPr>
            <p:ph type="sldNum" sz="quarter" idx="12"/>
          </p:nvPr>
        </p:nvSpPr>
        <p:spPr/>
        <p:txBody>
          <a:bodyPr/>
          <a:lstStyle/>
          <a:p>
            <a:fld id="{6A6D9FA1-99C7-4910-8E32-B85D378B0060}" type="slidenum">
              <a:rPr lang="en-GB" smtClean="0">
                <a:solidFill>
                  <a:prstClr val="white"/>
                </a:solidFill>
              </a:rPr>
              <a:pPr/>
              <a:t>17</a:t>
            </a:fld>
            <a:endParaRPr lang="en-GB" dirty="0">
              <a:solidFill>
                <a:prstClr val="white"/>
              </a:solidFill>
            </a:endParaRPr>
          </a:p>
        </p:txBody>
      </p:sp>
    </p:spTree>
    <p:extLst>
      <p:ext uri="{BB962C8B-B14F-4D97-AF65-F5344CB8AC3E}">
        <p14:creationId xmlns:p14="http://schemas.microsoft.com/office/powerpoint/2010/main" val="13247131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9E063A-5B0D-5D69-A5A7-438A5D2B2F63}"/>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8F824AED-124E-7D24-0417-DEC8CB1FC1D8}"/>
              </a:ext>
            </a:extLst>
          </p:cNvPr>
          <p:cNvSpPr>
            <a:spLocks noGrp="1"/>
          </p:cNvSpPr>
          <p:nvPr>
            <p:ph type="title"/>
          </p:nvPr>
        </p:nvSpPr>
        <p:spPr/>
        <p:txBody>
          <a:bodyPr/>
          <a:lstStyle/>
          <a:p>
            <a:r>
              <a:rPr lang="de-DE" dirty="0" err="1"/>
              <a:t>Example</a:t>
            </a:r>
            <a:r>
              <a:rPr lang="de-DE" dirty="0"/>
              <a:t> of SP F.2 </a:t>
            </a:r>
            <a:r>
              <a:rPr lang="de-DE" dirty="0" err="1"/>
              <a:t>Activities</a:t>
            </a:r>
            <a:r>
              <a:rPr lang="de-DE" dirty="0"/>
              <a:t> </a:t>
            </a:r>
          </a:p>
        </p:txBody>
      </p:sp>
      <p:sp>
        <p:nvSpPr>
          <p:cNvPr id="4" name="Foliennummernplatzhalter 3">
            <a:extLst>
              <a:ext uri="{FF2B5EF4-FFF2-40B4-BE49-F238E27FC236}">
                <a16:creationId xmlns:a16="http://schemas.microsoft.com/office/drawing/2014/main" id="{DBDFD50E-D72B-BE36-A6FC-B56B33E573E6}"/>
              </a:ext>
            </a:extLst>
          </p:cNvPr>
          <p:cNvSpPr>
            <a:spLocks noGrp="1"/>
          </p:cNvSpPr>
          <p:nvPr>
            <p:ph type="sldNum" sz="quarter" idx="12"/>
          </p:nvPr>
        </p:nvSpPr>
        <p:spPr/>
        <p:txBody>
          <a:bodyPr/>
          <a:lstStyle/>
          <a:p>
            <a:fld id="{6A6D9FA1-99C7-4910-8E32-B85D378B0060}" type="slidenum">
              <a:rPr lang="en-GB" smtClean="0">
                <a:solidFill>
                  <a:prstClr val="white"/>
                </a:solidFill>
              </a:rPr>
              <a:pPr/>
              <a:t>18</a:t>
            </a:fld>
            <a:endParaRPr lang="en-GB" dirty="0">
              <a:solidFill>
                <a:prstClr val="white"/>
              </a:solidFill>
            </a:endParaRPr>
          </a:p>
        </p:txBody>
      </p:sp>
      <p:sp>
        <p:nvSpPr>
          <p:cNvPr id="5" name="Content Placeholder 4">
            <a:extLst>
              <a:ext uri="{FF2B5EF4-FFF2-40B4-BE49-F238E27FC236}">
                <a16:creationId xmlns:a16="http://schemas.microsoft.com/office/drawing/2014/main" id="{01CE27E4-CDBA-CA31-8AA7-E6ACBD9BBC37}"/>
              </a:ext>
            </a:extLst>
          </p:cNvPr>
          <p:cNvSpPr txBox="1">
            <a:spLocks/>
          </p:cNvSpPr>
          <p:nvPr/>
        </p:nvSpPr>
        <p:spPr>
          <a:xfrm>
            <a:off x="360040" y="1257093"/>
            <a:ext cx="10752307" cy="2819008"/>
          </a:xfrm>
          <a:prstGeom prst="rect">
            <a:avLst/>
          </a:prstGeom>
        </p:spPr>
        <p:txBody>
          <a:bodyPr vert="horz" lIns="91440" tIns="45720" rIns="91440" bIns="45720" rtlCol="0">
            <a:normAutofit/>
          </a:bodyPr>
          <a:lst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Arial" panose="020B0604020202020204" pitchFamily="34" charset="0"/>
              </a:defRPr>
            </a:lvl1pPr>
            <a:lvl2pPr marL="557213" indent="-214313"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Arial" panose="020B0604020202020204" pitchFamily="34" charset="0"/>
              </a:defRPr>
            </a:lvl2pPr>
            <a:lvl3pPr marL="857250" indent="-171450" algn="l" defTabSz="685800" rtl="0" eaLnBrk="1" latinLnBrk="0" hangingPunct="1">
              <a:spcBef>
                <a:spcPct val="20000"/>
              </a:spcBef>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marL="557213" marR="0" lvl="1" indent="-214313" algn="just" defTabSz="6858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Measurement of vertical and radial profiles of electron density and temperature for both gases and their mixtures using Langmuir probes.</a:t>
            </a:r>
          </a:p>
          <a:p>
            <a:pPr lvl="1" algn="just">
              <a:defRPr/>
            </a:pPr>
            <a:r>
              <a:rPr lang="en-US" dirty="0">
                <a:solidFill>
                  <a:prstClr val="black"/>
                </a:solidFill>
              </a:rPr>
              <a:t>Measurement of neutral particle energies and fluxes for gas mixtures using a Time-of-flight neutral particle analyzer.</a:t>
            </a:r>
          </a:p>
          <a:p>
            <a:pPr lvl="1" algn="just">
              <a:defRPr/>
            </a:pPr>
            <a:r>
              <a:rPr lang="en-US" dirty="0">
                <a:solidFill>
                  <a:prstClr val="black"/>
                </a:solidFill>
              </a:rPr>
              <a:t>Comparison between the results obtained with the diagnostics for hydrogen and deuterium plasmas and mixed plasmas and study on the dependency on different plasma parameters like ICRH power, antenna frequency, magnetic field strength, and gas pressure.</a:t>
            </a:r>
          </a:p>
          <a:p>
            <a:pPr lvl="1">
              <a:defRPr/>
            </a:pPr>
            <a:endParaRPr kumimoji="0" lang="en-US"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endParaRPr>
          </a:p>
        </p:txBody>
      </p:sp>
      <p:pic>
        <p:nvPicPr>
          <p:cNvPr id="6" name="Picture 5">
            <a:extLst>
              <a:ext uri="{FF2B5EF4-FFF2-40B4-BE49-F238E27FC236}">
                <a16:creationId xmlns:a16="http://schemas.microsoft.com/office/drawing/2014/main" id="{91C5AE05-A068-449D-670E-D462948E28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35310" y="3422547"/>
            <a:ext cx="3840000" cy="2880000"/>
          </a:xfrm>
          <a:prstGeom prst="rect">
            <a:avLst/>
          </a:prstGeom>
        </p:spPr>
      </p:pic>
      <p:pic>
        <p:nvPicPr>
          <p:cNvPr id="7" name="Picture 6">
            <a:extLst>
              <a:ext uri="{FF2B5EF4-FFF2-40B4-BE49-F238E27FC236}">
                <a16:creationId xmlns:a16="http://schemas.microsoft.com/office/drawing/2014/main" id="{304DCB18-0482-E419-3F5B-AEA0189CCE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87992" y="3410247"/>
            <a:ext cx="3840000" cy="2880000"/>
          </a:xfrm>
          <a:prstGeom prst="rect">
            <a:avLst/>
          </a:prstGeom>
        </p:spPr>
      </p:pic>
      <p:pic>
        <p:nvPicPr>
          <p:cNvPr id="8" name="Picture 7">
            <a:extLst>
              <a:ext uri="{FF2B5EF4-FFF2-40B4-BE49-F238E27FC236}">
                <a16:creationId xmlns:a16="http://schemas.microsoft.com/office/drawing/2014/main" id="{CAB03FEB-BCE4-016A-F32D-403103A0B76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3484" y="3422547"/>
            <a:ext cx="3840000" cy="2880000"/>
          </a:xfrm>
          <a:prstGeom prst="rect">
            <a:avLst/>
          </a:prstGeom>
        </p:spPr>
      </p:pic>
      <p:sp>
        <p:nvSpPr>
          <p:cNvPr id="10" name="TextBox 9">
            <a:extLst>
              <a:ext uri="{FF2B5EF4-FFF2-40B4-BE49-F238E27FC236}">
                <a16:creationId xmlns:a16="http://schemas.microsoft.com/office/drawing/2014/main" id="{501844EE-B042-E19E-1949-9E2998631387}"/>
              </a:ext>
            </a:extLst>
          </p:cNvPr>
          <p:cNvSpPr txBox="1"/>
          <p:nvPr/>
        </p:nvSpPr>
        <p:spPr>
          <a:xfrm>
            <a:off x="473485" y="787291"/>
            <a:ext cx="11512570" cy="477054"/>
          </a:xfrm>
          <a:prstGeom prst="rect">
            <a:avLst/>
          </a:prstGeom>
          <a:noFill/>
        </p:spPr>
        <p:txBody>
          <a:bodyPr wrap="square">
            <a:spAutoFit/>
          </a:bodyPr>
          <a:lstStyle/>
          <a:p>
            <a:pPr lvl="0" defTabSz="685800">
              <a:spcBef>
                <a:spcPct val="20000"/>
              </a:spcBef>
              <a:defRPr/>
            </a:pPr>
            <a:r>
              <a:rPr lang="en-GB" sz="2500" b="1" dirty="0">
                <a:solidFill>
                  <a:schemeClr val="tx2"/>
                </a:solidFill>
                <a:ea typeface="+mj-ea"/>
                <a:cs typeface="Arial" panose="020B0604020202020204" pitchFamily="34" charset="0"/>
              </a:rPr>
              <a:t>Characterization and analysis of H and D mixed ICWC plasmas in TOMAS</a:t>
            </a:r>
            <a:endParaRPr lang="en-US" sz="2500" b="1" dirty="0">
              <a:solidFill>
                <a:schemeClr val="tx2"/>
              </a:solidFill>
              <a:ea typeface="+mj-ea"/>
              <a:cs typeface="Arial" panose="020B0604020202020204" pitchFamily="34" charset="0"/>
            </a:endParaRPr>
          </a:p>
        </p:txBody>
      </p:sp>
    </p:spTree>
    <p:extLst>
      <p:ext uri="{BB962C8B-B14F-4D97-AF65-F5344CB8AC3E}">
        <p14:creationId xmlns:p14="http://schemas.microsoft.com/office/powerpoint/2010/main" val="13984771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A80673B-070C-637A-B2A8-B9B523918103}"/>
              </a:ext>
            </a:extLst>
          </p:cNvPr>
          <p:cNvSpPr>
            <a:spLocks noGrp="1"/>
          </p:cNvSpPr>
          <p:nvPr>
            <p:ph type="title"/>
          </p:nvPr>
        </p:nvSpPr>
        <p:spPr>
          <a:xfrm>
            <a:off x="1408670" y="1711409"/>
            <a:ext cx="7945395" cy="3490785"/>
          </a:xfrm>
        </p:spPr>
        <p:txBody>
          <a:bodyPr/>
          <a:lstStyle/>
          <a:p>
            <a:r>
              <a:rPr lang="en-US" sz="3600" noProof="0" dirty="0"/>
              <a:t>2025 Final Summary of SP F:</a:t>
            </a:r>
            <a:br>
              <a:rPr lang="en-US" noProof="0" dirty="0"/>
            </a:br>
            <a:br>
              <a:rPr lang="en-US" noProof="0" dirty="0"/>
            </a:br>
            <a:r>
              <a:rPr lang="en-US" noProof="0" dirty="0"/>
              <a:t>SP F.1: Review of boronization physics and procedure</a:t>
            </a:r>
            <a:br>
              <a:rPr lang="en-US" noProof="0" dirty="0"/>
            </a:br>
            <a:br>
              <a:rPr lang="en-US" noProof="0" dirty="0"/>
            </a:br>
            <a:r>
              <a:rPr lang="en-US" noProof="0" dirty="0"/>
              <a:t>SP F.2: Mimic boronization and develop analysis techniques</a:t>
            </a:r>
            <a:br>
              <a:rPr lang="en-US" noProof="0" dirty="0"/>
            </a:br>
            <a:br>
              <a:rPr lang="en-US" noProof="0" dirty="0"/>
            </a:br>
            <a:r>
              <a:rPr lang="en-US" noProof="0" dirty="0"/>
              <a:t>SP F.3: Activities at TOMAS with test of ITER conditions and needs</a:t>
            </a:r>
            <a:br>
              <a:rPr lang="en-US" sz="4000" noProof="0" dirty="0"/>
            </a:br>
            <a:br>
              <a:rPr lang="en-US" noProof="0" dirty="0"/>
            </a:br>
            <a:endParaRPr lang="en-US" noProof="0" dirty="0"/>
          </a:p>
        </p:txBody>
      </p:sp>
      <p:sp>
        <p:nvSpPr>
          <p:cNvPr id="5" name="Foliennummernplatzhalter 4">
            <a:extLst>
              <a:ext uri="{FF2B5EF4-FFF2-40B4-BE49-F238E27FC236}">
                <a16:creationId xmlns:a16="http://schemas.microsoft.com/office/drawing/2014/main" id="{6A2D118A-F6E7-1954-FE80-7511CE17FC31}"/>
              </a:ext>
            </a:extLst>
          </p:cNvPr>
          <p:cNvSpPr>
            <a:spLocks noGrp="1"/>
          </p:cNvSpPr>
          <p:nvPr>
            <p:ph type="sldNum" sz="quarter" idx="12"/>
          </p:nvPr>
        </p:nvSpPr>
        <p:spPr/>
        <p:txBody>
          <a:bodyPr/>
          <a:lstStyle/>
          <a:p>
            <a:fld id="{6A6D9FA1-99C7-4910-8E32-B85D378B0060}" type="slidenum">
              <a:rPr lang="en-GB" smtClean="0">
                <a:solidFill>
                  <a:prstClr val="white"/>
                </a:solidFill>
              </a:rPr>
              <a:pPr/>
              <a:t>2</a:t>
            </a:fld>
            <a:endParaRPr lang="en-GB" dirty="0">
              <a:solidFill>
                <a:prstClr val="white"/>
              </a:solidFill>
            </a:endParaRPr>
          </a:p>
        </p:txBody>
      </p:sp>
    </p:spTree>
    <p:extLst>
      <p:ext uri="{BB962C8B-B14F-4D97-AF65-F5344CB8AC3E}">
        <p14:creationId xmlns:p14="http://schemas.microsoft.com/office/powerpoint/2010/main" val="5481825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4">
            <a:extLst>
              <a:ext uri="{FF2B5EF4-FFF2-40B4-BE49-F238E27FC236}">
                <a16:creationId xmlns:a16="http://schemas.microsoft.com/office/drawing/2014/main" id="{D44FE597-2CD2-E678-1062-81EF71111331}"/>
              </a:ext>
            </a:extLst>
          </p:cNvPr>
          <p:cNvSpPr>
            <a:spLocks noGrp="1"/>
          </p:cNvSpPr>
          <p:nvPr>
            <p:ph type="sldNum" sz="quarter" idx="12"/>
          </p:nvPr>
        </p:nvSpPr>
        <p:spPr/>
        <p:txBody>
          <a:bodyPr/>
          <a:lstStyle/>
          <a:p>
            <a:fld id="{6A6D9FA1-99C7-4910-8E32-B85D378B0060}" type="slidenum">
              <a:rPr lang="en-GB" smtClean="0">
                <a:solidFill>
                  <a:prstClr val="white"/>
                </a:solidFill>
              </a:rPr>
              <a:pPr/>
              <a:t>3</a:t>
            </a:fld>
            <a:endParaRPr lang="en-GB" dirty="0">
              <a:solidFill>
                <a:prstClr val="white"/>
              </a:solidFill>
            </a:endParaRPr>
          </a:p>
        </p:txBody>
      </p:sp>
      <p:sp>
        <p:nvSpPr>
          <p:cNvPr id="6" name="Titel 1">
            <a:extLst>
              <a:ext uri="{FF2B5EF4-FFF2-40B4-BE49-F238E27FC236}">
                <a16:creationId xmlns:a16="http://schemas.microsoft.com/office/drawing/2014/main" id="{24E5A7F7-E968-EA42-B0CE-BD0E537937E1}"/>
              </a:ext>
            </a:extLst>
          </p:cNvPr>
          <p:cNvSpPr>
            <a:spLocks noGrp="1"/>
          </p:cNvSpPr>
          <p:nvPr>
            <p:ph type="title"/>
          </p:nvPr>
        </p:nvSpPr>
        <p:spPr>
          <a:xfrm>
            <a:off x="982663" y="192088"/>
            <a:ext cx="10937488" cy="457200"/>
          </a:xfrm>
        </p:spPr>
        <p:txBody>
          <a:bodyPr/>
          <a:lstStyle/>
          <a:p>
            <a:r>
              <a:rPr lang="en-GB" dirty="0"/>
              <a:t>Status 2025 Tasks and Deliverables SP F.1</a:t>
            </a:r>
          </a:p>
        </p:txBody>
      </p:sp>
      <p:sp>
        <p:nvSpPr>
          <p:cNvPr id="20" name="Textfeld 19">
            <a:extLst>
              <a:ext uri="{FF2B5EF4-FFF2-40B4-BE49-F238E27FC236}">
                <a16:creationId xmlns:a16="http://schemas.microsoft.com/office/drawing/2014/main" id="{A6EADD42-EFE9-0543-AE3A-F4C854F7ACED}"/>
              </a:ext>
            </a:extLst>
          </p:cNvPr>
          <p:cNvSpPr txBox="1"/>
          <p:nvPr/>
        </p:nvSpPr>
        <p:spPr>
          <a:xfrm>
            <a:off x="2885603" y="5527351"/>
            <a:ext cx="4441237" cy="311624"/>
          </a:xfrm>
          <a:prstGeom prst="rect">
            <a:avLst/>
          </a:prstGeom>
          <a:solidFill>
            <a:schemeClr val="bg1">
              <a:lumMod val="95000"/>
            </a:schemeClr>
          </a:solidFill>
          <a:ln>
            <a:noFill/>
          </a:ln>
          <a:effectLst>
            <a:outerShdw blurRad="50800" dist="38100" dir="2700000" algn="tl" rotWithShape="0">
              <a:prstClr val="black">
                <a:alpha val="40000"/>
              </a:prstClr>
            </a:outerShdw>
          </a:effectLst>
        </p:spPr>
        <p:txBody>
          <a:bodyPr wrap="square" rtlCol="0">
            <a:spAutoFit/>
          </a:bodyPr>
          <a:lstStyle/>
          <a:p>
            <a:pPr algn="l">
              <a:lnSpc>
                <a:spcPct val="95000"/>
              </a:lnSpc>
            </a:pPr>
            <a:r>
              <a:rPr lang="en-US" sz="1500" dirty="0"/>
              <a:t>All corresponding deliverables achieved and reported</a:t>
            </a:r>
          </a:p>
        </p:txBody>
      </p:sp>
      <p:sp>
        <p:nvSpPr>
          <p:cNvPr id="3" name="Titre 5">
            <a:extLst>
              <a:ext uri="{FF2B5EF4-FFF2-40B4-BE49-F238E27FC236}">
                <a16:creationId xmlns:a16="http://schemas.microsoft.com/office/drawing/2014/main" id="{6A4E353B-CC1D-E530-0E79-8325D1CA3801}"/>
              </a:ext>
            </a:extLst>
          </p:cNvPr>
          <p:cNvSpPr txBox="1">
            <a:spLocks/>
          </p:cNvSpPr>
          <p:nvPr/>
        </p:nvSpPr>
        <p:spPr>
          <a:xfrm>
            <a:off x="360041" y="641706"/>
            <a:ext cx="11831960" cy="629174"/>
          </a:xfrm>
          <a:prstGeom prst="rect">
            <a:avLst/>
          </a:prstGeom>
        </p:spPr>
        <p:txBody>
          <a:bodyPr vert="horz" lIns="91440" tIns="45720" rIns="91440" bIns="45720" rtlCol="0" anchor="ctr">
            <a:noAutofit/>
          </a:bodyPr>
          <a:lstStyle>
            <a:lvl1pPr algn="l" defTabSz="685800" rtl="0" eaLnBrk="1" latinLnBrk="0" hangingPunct="1">
              <a:lnSpc>
                <a:spcPts val="2400"/>
              </a:lnSpc>
              <a:spcBef>
                <a:spcPct val="0"/>
              </a:spcBef>
              <a:buNone/>
              <a:defRPr sz="2800" b="1" kern="1200">
                <a:solidFill>
                  <a:schemeClr val="tx2"/>
                </a:solidFill>
                <a:latin typeface="+mn-lt"/>
                <a:ea typeface="+mj-ea"/>
                <a:cs typeface="Arial" panose="020B0604020202020204" pitchFamily="34" charset="0"/>
              </a:defRPr>
            </a:lvl1pPr>
          </a:lstStyle>
          <a:p>
            <a:r>
              <a:rPr lang="en-US" dirty="0"/>
              <a:t>Review of boronization physics and procedure</a:t>
            </a:r>
            <a:endParaRPr lang="en-US" sz="2500" dirty="0"/>
          </a:p>
        </p:txBody>
      </p:sp>
      <p:sp>
        <p:nvSpPr>
          <p:cNvPr id="7" name="TextBox 6">
            <a:extLst>
              <a:ext uri="{FF2B5EF4-FFF2-40B4-BE49-F238E27FC236}">
                <a16:creationId xmlns:a16="http://schemas.microsoft.com/office/drawing/2014/main" id="{C856657F-7176-24A9-2C55-11B1E0188E37}"/>
              </a:ext>
            </a:extLst>
          </p:cNvPr>
          <p:cNvSpPr txBox="1"/>
          <p:nvPr/>
        </p:nvSpPr>
        <p:spPr>
          <a:xfrm>
            <a:off x="1078126" y="1720498"/>
            <a:ext cx="8733139" cy="3093154"/>
          </a:xfrm>
          <a:prstGeom prst="rect">
            <a:avLst/>
          </a:prstGeom>
          <a:noFill/>
        </p:spPr>
        <p:txBody>
          <a:bodyPr wrap="square">
            <a:spAutoFit/>
          </a:bodyPr>
          <a:lstStyle/>
          <a:p>
            <a:pPr marL="285750" indent="-285750">
              <a:spcBef>
                <a:spcPts val="600"/>
              </a:spcBef>
              <a:buFont typeface="Arial" panose="020B0604020202020204" pitchFamily="34" charset="0"/>
              <a:buChar char="•"/>
            </a:pPr>
            <a:endParaRPr lang="en-GB" dirty="0">
              <a:effectLst/>
              <a:latin typeface="Calibri" panose="020F0502020204030204" pitchFamily="34" charset="0"/>
            </a:endParaRPr>
          </a:p>
          <a:p>
            <a:pPr marL="285750" indent="-285750">
              <a:spcBef>
                <a:spcPts val="600"/>
              </a:spcBef>
              <a:buFont typeface="Arial" panose="020B0604020202020204" pitchFamily="34" charset="0"/>
              <a:buChar char="•"/>
            </a:pPr>
            <a:r>
              <a:rPr lang="en-GB" b="1" dirty="0">
                <a:effectLst/>
                <a:latin typeface="Calibri" panose="020F0502020204030204" pitchFamily="34" charset="0"/>
              </a:rPr>
              <a:t>PWIE-SP F.1.T-T002-D001 </a:t>
            </a:r>
            <a:r>
              <a:rPr lang="en-GB" dirty="0">
                <a:effectLst/>
                <a:latin typeface="Calibri" panose="020F0502020204030204" pitchFamily="34" charset="0"/>
              </a:rPr>
              <a:t>Boronization procedures, experimental settings, and efficiency of boronization in toroidal devices (WEST) reviewed. Input for new ITER boronization strategy provided (CEA) </a:t>
            </a:r>
          </a:p>
          <a:p>
            <a:pPr marL="285750" indent="-285750">
              <a:spcBef>
                <a:spcPts val="600"/>
              </a:spcBef>
              <a:buFont typeface="Arial" panose="020B0604020202020204" pitchFamily="34" charset="0"/>
              <a:buChar char="•"/>
            </a:pPr>
            <a:r>
              <a:rPr lang="en-GB" b="1" dirty="0">
                <a:effectLst/>
                <a:latin typeface="Calibri" panose="020F0502020204030204" pitchFamily="34" charset="0"/>
              </a:rPr>
              <a:t>PWIE-SP F.1.T-T002-D002 </a:t>
            </a:r>
            <a:r>
              <a:rPr lang="en-GB" dirty="0">
                <a:effectLst/>
                <a:latin typeface="Calibri" panose="020F0502020204030204" pitchFamily="34" charset="0"/>
              </a:rPr>
              <a:t>Efficiency and properties of boron layer formation in toroidal and laboratory devices reviewed. Input for new ITER boronization strategy provided (FZJ, LPP-ERM-KMS) </a:t>
            </a:r>
          </a:p>
          <a:p>
            <a:pPr marL="285750" indent="-285750">
              <a:spcBef>
                <a:spcPts val="600"/>
              </a:spcBef>
              <a:buFont typeface="Arial" panose="020B0604020202020204" pitchFamily="34" charset="0"/>
              <a:buChar char="•"/>
            </a:pPr>
            <a:r>
              <a:rPr lang="en-GB" b="1" dirty="0">
                <a:effectLst/>
                <a:latin typeface="Calibri" panose="020F0502020204030204" pitchFamily="34" charset="0"/>
              </a:rPr>
              <a:t>PWIE-SP F.1.T-T002-D003 </a:t>
            </a:r>
            <a:r>
              <a:rPr lang="en-GB" dirty="0">
                <a:effectLst/>
                <a:latin typeface="Calibri" panose="020F0502020204030204" pitchFamily="34" charset="0"/>
              </a:rPr>
              <a:t>Boronization procedures, experimental settings, and efficiency of boronization in toroidal devices (ASDEX Upgrade) reviewed. Input for new ITER boronization strategy provided (MPG) </a:t>
            </a:r>
          </a:p>
        </p:txBody>
      </p:sp>
    </p:spTree>
    <p:extLst>
      <p:ext uri="{BB962C8B-B14F-4D97-AF65-F5344CB8AC3E}">
        <p14:creationId xmlns:p14="http://schemas.microsoft.com/office/powerpoint/2010/main" val="39656493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9C9E9B-F060-4B91-EC68-45E4B8E240EA}"/>
            </a:ext>
          </a:extLst>
        </p:cNvPr>
        <p:cNvGrpSpPr/>
        <p:nvPr/>
      </p:nvGrpSpPr>
      <p:grpSpPr>
        <a:xfrm>
          <a:off x="0" y="0"/>
          <a:ext cx="0" cy="0"/>
          <a:chOff x="0" y="0"/>
          <a:chExt cx="0" cy="0"/>
        </a:xfrm>
      </p:grpSpPr>
      <p:sp>
        <p:nvSpPr>
          <p:cNvPr id="5" name="Foliennummernplatzhalter 4">
            <a:extLst>
              <a:ext uri="{FF2B5EF4-FFF2-40B4-BE49-F238E27FC236}">
                <a16:creationId xmlns:a16="http://schemas.microsoft.com/office/drawing/2014/main" id="{DD4658BF-2DD6-E8F9-7AF8-7F18A491B8FC}"/>
              </a:ext>
            </a:extLst>
          </p:cNvPr>
          <p:cNvSpPr>
            <a:spLocks noGrp="1"/>
          </p:cNvSpPr>
          <p:nvPr>
            <p:ph type="sldNum" sz="quarter" idx="12"/>
          </p:nvPr>
        </p:nvSpPr>
        <p:spPr/>
        <p:txBody>
          <a:bodyPr/>
          <a:lstStyle/>
          <a:p>
            <a:fld id="{6A6D9FA1-99C7-4910-8E32-B85D378B0060}" type="slidenum">
              <a:rPr lang="en-GB" smtClean="0">
                <a:solidFill>
                  <a:prstClr val="white"/>
                </a:solidFill>
              </a:rPr>
              <a:pPr/>
              <a:t>4</a:t>
            </a:fld>
            <a:endParaRPr lang="en-GB" dirty="0">
              <a:solidFill>
                <a:prstClr val="white"/>
              </a:solidFill>
            </a:endParaRPr>
          </a:p>
        </p:txBody>
      </p:sp>
      <p:sp>
        <p:nvSpPr>
          <p:cNvPr id="6" name="Titel 1">
            <a:extLst>
              <a:ext uri="{FF2B5EF4-FFF2-40B4-BE49-F238E27FC236}">
                <a16:creationId xmlns:a16="http://schemas.microsoft.com/office/drawing/2014/main" id="{29E8434B-D6F2-D60A-202C-FBA26BA025DA}"/>
              </a:ext>
            </a:extLst>
          </p:cNvPr>
          <p:cNvSpPr>
            <a:spLocks noGrp="1"/>
          </p:cNvSpPr>
          <p:nvPr>
            <p:ph type="title"/>
          </p:nvPr>
        </p:nvSpPr>
        <p:spPr>
          <a:xfrm>
            <a:off x="982663" y="192088"/>
            <a:ext cx="10937488" cy="457200"/>
          </a:xfrm>
        </p:spPr>
        <p:txBody>
          <a:bodyPr/>
          <a:lstStyle/>
          <a:p>
            <a:r>
              <a:rPr lang="en-GB" dirty="0"/>
              <a:t>Example of Activity SP F.1</a:t>
            </a:r>
          </a:p>
        </p:txBody>
      </p:sp>
      <p:sp>
        <p:nvSpPr>
          <p:cNvPr id="2" name="Titre 5">
            <a:extLst>
              <a:ext uri="{FF2B5EF4-FFF2-40B4-BE49-F238E27FC236}">
                <a16:creationId xmlns:a16="http://schemas.microsoft.com/office/drawing/2014/main" id="{4B58626F-663A-F48C-77A2-297C61A7C6C3}"/>
              </a:ext>
            </a:extLst>
          </p:cNvPr>
          <p:cNvSpPr txBox="1">
            <a:spLocks/>
          </p:cNvSpPr>
          <p:nvPr/>
        </p:nvSpPr>
        <p:spPr>
          <a:xfrm>
            <a:off x="360040" y="641706"/>
            <a:ext cx="11928529" cy="629174"/>
          </a:xfrm>
          <a:prstGeom prst="rect">
            <a:avLst/>
          </a:prstGeom>
        </p:spPr>
        <p:txBody>
          <a:bodyPr vert="horz" lIns="91440" tIns="45720" rIns="91440" bIns="45720" rtlCol="0" anchor="ctr">
            <a:noAutofit/>
          </a:bodyPr>
          <a:lstStyle>
            <a:lvl1pPr algn="l" defTabSz="685800" rtl="0" eaLnBrk="1" latinLnBrk="0" hangingPunct="1">
              <a:lnSpc>
                <a:spcPts val="2400"/>
              </a:lnSpc>
              <a:spcBef>
                <a:spcPct val="0"/>
              </a:spcBef>
              <a:buNone/>
              <a:defRPr sz="2800" b="1" kern="1200">
                <a:solidFill>
                  <a:schemeClr val="tx2"/>
                </a:solidFill>
                <a:latin typeface="+mn-lt"/>
                <a:ea typeface="+mj-ea"/>
                <a:cs typeface="Arial" panose="020B0604020202020204" pitchFamily="34" charset="0"/>
              </a:defRPr>
            </a:lvl1pPr>
          </a:lstStyle>
          <a:p>
            <a:r>
              <a:rPr lang="en-US" sz="2500" dirty="0"/>
              <a:t>Characterization of a non-uniform boronization setups on AUG and WEST</a:t>
            </a:r>
          </a:p>
        </p:txBody>
      </p:sp>
      <p:sp>
        <p:nvSpPr>
          <p:cNvPr id="14" name="TextBox 13">
            <a:extLst>
              <a:ext uri="{FF2B5EF4-FFF2-40B4-BE49-F238E27FC236}">
                <a16:creationId xmlns:a16="http://schemas.microsoft.com/office/drawing/2014/main" id="{DD4DC770-9E4C-9AB0-F67A-EF4BAFF98E23}"/>
              </a:ext>
            </a:extLst>
          </p:cNvPr>
          <p:cNvSpPr txBox="1"/>
          <p:nvPr/>
        </p:nvSpPr>
        <p:spPr>
          <a:xfrm>
            <a:off x="407164" y="979141"/>
            <a:ext cx="6260355" cy="2831544"/>
          </a:xfrm>
          <a:prstGeom prst="rect">
            <a:avLst/>
          </a:prstGeom>
          <a:noFill/>
        </p:spPr>
        <p:txBody>
          <a:bodyPr wrap="square" rtlCol="0">
            <a:spAutoFit/>
          </a:bodyPr>
          <a:lstStyle/>
          <a:p>
            <a:r>
              <a:rPr lang="en-US" sz="1600" dirty="0"/>
              <a:t> </a:t>
            </a:r>
          </a:p>
          <a:p>
            <a:r>
              <a:rPr lang="en-GB" b="1" dirty="0"/>
              <a:t>Non-uniform boronization with half-torus B₂D₆ injection (WEST)</a:t>
            </a:r>
          </a:p>
          <a:p>
            <a:pPr marL="285750" indent="-285750">
              <a:buFont typeface="Arial" panose="020B0604020202020204" pitchFamily="34" charset="0"/>
              <a:buChar char="•"/>
            </a:pPr>
            <a:r>
              <a:rPr lang="en-GB" dirty="0"/>
              <a:t>boron layer thickness variations of up to 2 orders of magnitude, exceeding modelling predictions </a:t>
            </a:r>
          </a:p>
          <a:p>
            <a:pPr marL="285750" indent="-285750">
              <a:buFont typeface="Arial" panose="020B0604020202020204" pitchFamily="34" charset="0"/>
              <a:buChar char="•"/>
            </a:pPr>
            <a:r>
              <a:rPr lang="en-GB" dirty="0"/>
              <a:t>NRA of tungsten and stainless-steel samples in boron-depleted regions revealed</a:t>
            </a:r>
          </a:p>
          <a:p>
            <a:pPr marL="742950" lvl="1" indent="-285750">
              <a:buFont typeface="Arial" panose="020B0604020202020204" pitchFamily="34" charset="0"/>
              <a:buChar char="•"/>
            </a:pPr>
            <a:r>
              <a:rPr lang="en-GB" dirty="0"/>
              <a:t>reduced boron areal density</a:t>
            </a:r>
          </a:p>
          <a:p>
            <a:pPr marL="742950" lvl="1" indent="-285750">
              <a:buFont typeface="Arial" panose="020B0604020202020204" pitchFamily="34" charset="0"/>
              <a:buChar char="•"/>
            </a:pPr>
            <a:r>
              <a:rPr lang="en-GB" dirty="0"/>
              <a:t>lower D/B ratios </a:t>
            </a:r>
          </a:p>
          <a:p>
            <a:pPr marL="742950" lvl="1" indent="-285750">
              <a:buFont typeface="Arial" panose="020B0604020202020204" pitchFamily="34" charset="0"/>
              <a:buChar char="•"/>
            </a:pPr>
            <a:r>
              <a:rPr lang="en-GB" dirty="0"/>
              <a:t>increased oxygen content</a:t>
            </a:r>
          </a:p>
          <a:p>
            <a:pPr marL="285750" indent="-285750">
              <a:buFont typeface="Arial" panose="020B0604020202020204" pitchFamily="34" charset="0"/>
              <a:buChar char="•"/>
            </a:pPr>
            <a:endParaRPr lang="en-GB" dirty="0"/>
          </a:p>
        </p:txBody>
      </p:sp>
      <p:sp>
        <p:nvSpPr>
          <p:cNvPr id="15" name="TextBox 14">
            <a:extLst>
              <a:ext uri="{FF2B5EF4-FFF2-40B4-BE49-F238E27FC236}">
                <a16:creationId xmlns:a16="http://schemas.microsoft.com/office/drawing/2014/main" id="{19E4158B-685E-C810-A705-1BBDA83349CB}"/>
              </a:ext>
            </a:extLst>
          </p:cNvPr>
          <p:cNvSpPr txBox="1"/>
          <p:nvPr/>
        </p:nvSpPr>
        <p:spPr>
          <a:xfrm>
            <a:off x="407165" y="3551191"/>
            <a:ext cx="5730354" cy="2831544"/>
          </a:xfrm>
          <a:prstGeom prst="rect">
            <a:avLst/>
          </a:prstGeom>
          <a:noFill/>
        </p:spPr>
        <p:txBody>
          <a:bodyPr wrap="square" rtlCol="0">
            <a:spAutoFit/>
          </a:bodyPr>
          <a:lstStyle/>
          <a:p>
            <a:r>
              <a:rPr lang="en-US" sz="1600" dirty="0"/>
              <a:t> </a:t>
            </a:r>
          </a:p>
          <a:p>
            <a:r>
              <a:rPr lang="en-GB" b="1" dirty="0"/>
              <a:t>Non-uniform boronization with half (2) anodes (AUG)</a:t>
            </a:r>
          </a:p>
          <a:p>
            <a:pPr marL="285750" indent="-285750">
              <a:buFont typeface="Arial" panose="020B0604020202020204" pitchFamily="34" charset="0"/>
              <a:buChar char="•"/>
            </a:pPr>
            <a:r>
              <a:rPr lang="en-GB" dirty="0"/>
              <a:t>boronization resulted in lower overall deposition </a:t>
            </a:r>
          </a:p>
          <a:p>
            <a:pPr marL="285750" indent="-285750">
              <a:buFont typeface="Arial" panose="020B0604020202020204" pitchFamily="34" charset="0"/>
              <a:buChar char="•"/>
            </a:pPr>
            <a:r>
              <a:rPr lang="en-GB" dirty="0"/>
              <a:t>experimentally observed non-uniformity was 2–3 times smaller than predicted </a:t>
            </a:r>
          </a:p>
          <a:p>
            <a:pPr marL="742950" lvl="1" indent="-285750">
              <a:buFont typeface="Arial" panose="020B0604020202020204" pitchFamily="34" charset="0"/>
              <a:buChar char="•"/>
            </a:pPr>
            <a:r>
              <a:rPr lang="en-GB" dirty="0"/>
              <a:t>likely due to overestimation of the boron sticking coefficient </a:t>
            </a:r>
          </a:p>
          <a:p>
            <a:pPr marL="285750" indent="-285750">
              <a:buFont typeface="Arial" panose="020B0604020202020204" pitchFamily="34" charset="0"/>
              <a:buChar char="•"/>
            </a:pPr>
            <a:r>
              <a:rPr lang="en-GB" dirty="0"/>
              <a:t>spatial variations in boron deposition driven by geometric and shielding effects </a:t>
            </a:r>
          </a:p>
          <a:p>
            <a:pPr marL="285750" indent="-285750">
              <a:buFont typeface="Arial" panose="020B0604020202020204" pitchFamily="34" charset="0"/>
              <a:buChar char="•"/>
            </a:pPr>
            <a:endParaRPr lang="en-GB" dirty="0"/>
          </a:p>
        </p:txBody>
      </p:sp>
      <p:pic>
        <p:nvPicPr>
          <p:cNvPr id="16" name="Picture 15">
            <a:extLst>
              <a:ext uri="{FF2B5EF4-FFF2-40B4-BE49-F238E27FC236}">
                <a16:creationId xmlns:a16="http://schemas.microsoft.com/office/drawing/2014/main" id="{788410F2-6FF0-728C-C96B-0D1265182C3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93867" y="1165407"/>
            <a:ext cx="2990269" cy="2545263"/>
          </a:xfrm>
          <a:prstGeom prst="rect">
            <a:avLst/>
          </a:prstGeom>
          <a:ln w="31750">
            <a:noFill/>
          </a:ln>
        </p:spPr>
      </p:pic>
      <p:sp>
        <p:nvSpPr>
          <p:cNvPr id="17" name="TextBox 16">
            <a:extLst>
              <a:ext uri="{FF2B5EF4-FFF2-40B4-BE49-F238E27FC236}">
                <a16:creationId xmlns:a16="http://schemas.microsoft.com/office/drawing/2014/main" id="{35862DEC-C48E-F88F-DC58-BC18A9AE18B1}"/>
              </a:ext>
            </a:extLst>
          </p:cNvPr>
          <p:cNvSpPr txBox="1"/>
          <p:nvPr/>
        </p:nvSpPr>
        <p:spPr>
          <a:xfrm>
            <a:off x="9314954" y="3601304"/>
            <a:ext cx="1747038" cy="276999"/>
          </a:xfrm>
          <a:prstGeom prst="rect">
            <a:avLst/>
          </a:prstGeom>
          <a:noFill/>
        </p:spPr>
        <p:txBody>
          <a:bodyPr wrap="square" rtlCol="0">
            <a:spAutoFit/>
          </a:bodyPr>
          <a:lstStyle/>
          <a:p>
            <a:pPr algn="ctr"/>
            <a:r>
              <a:rPr lang="en-US" sz="1200" b="1" dirty="0"/>
              <a:t>[A. Gallo PFMC 2025] </a:t>
            </a:r>
            <a:endParaRPr lang="en-150" sz="1200" b="1" dirty="0"/>
          </a:p>
        </p:txBody>
      </p:sp>
      <p:grpSp>
        <p:nvGrpSpPr>
          <p:cNvPr id="18" name="Group 17">
            <a:extLst>
              <a:ext uri="{FF2B5EF4-FFF2-40B4-BE49-F238E27FC236}">
                <a16:creationId xmlns:a16="http://schemas.microsoft.com/office/drawing/2014/main" id="{B2EB1CB7-70B6-AA1D-D97A-09995089D996}"/>
              </a:ext>
            </a:extLst>
          </p:cNvPr>
          <p:cNvGrpSpPr>
            <a:grpSpLocks noChangeAspect="1"/>
          </p:cNvGrpSpPr>
          <p:nvPr/>
        </p:nvGrpSpPr>
        <p:grpSpPr>
          <a:xfrm>
            <a:off x="7506418" y="3827524"/>
            <a:ext cx="3365165" cy="2723850"/>
            <a:chOff x="7300165" y="1969976"/>
            <a:chExt cx="3948701" cy="3196179"/>
          </a:xfrm>
        </p:grpSpPr>
        <p:sp>
          <p:nvSpPr>
            <p:cNvPr id="19" name="Rectangle 18">
              <a:extLst>
                <a:ext uri="{FF2B5EF4-FFF2-40B4-BE49-F238E27FC236}">
                  <a16:creationId xmlns:a16="http://schemas.microsoft.com/office/drawing/2014/main" id="{D7048560-6286-B498-1E28-98957A0DB257}"/>
                </a:ext>
              </a:extLst>
            </p:cNvPr>
            <p:cNvSpPr/>
            <p:nvPr/>
          </p:nvSpPr>
          <p:spPr>
            <a:xfrm>
              <a:off x="7300165" y="4805008"/>
              <a:ext cx="3948701" cy="361147"/>
            </a:xfrm>
            <a:prstGeom prst="rect">
              <a:avLst/>
            </a:prstGeom>
          </p:spPr>
          <p:txBody>
            <a:bodyPr wrap="square">
              <a:spAutoFit/>
            </a:bodyPr>
            <a:lstStyle/>
            <a:p>
              <a:r>
                <a:rPr lang="en-US" sz="1200" dirty="0">
                  <a:solidFill>
                    <a:srgbClr val="000000"/>
                  </a:solidFill>
                  <a:latin typeface="Arial" panose="020B0604020202020204" pitchFamily="34" charset="0"/>
                </a:rPr>
                <a:t>B</a:t>
              </a:r>
              <a:r>
                <a:rPr lang="en-US" sz="1000" dirty="0">
                  <a:solidFill>
                    <a:srgbClr val="000000"/>
                  </a:solidFill>
                  <a:latin typeface="Arial" panose="020B0604020202020204" pitchFamily="34" charset="0"/>
                </a:rPr>
                <a:t>2</a:t>
              </a:r>
              <a:r>
                <a:rPr lang="en-US" sz="1200" dirty="0">
                  <a:solidFill>
                    <a:srgbClr val="000000"/>
                  </a:solidFill>
                  <a:latin typeface="Arial" panose="020B0604020202020204" pitchFamily="34" charset="0"/>
                </a:rPr>
                <a:t>H</a:t>
              </a:r>
              <a:r>
                <a:rPr lang="en-US" sz="1000" dirty="0">
                  <a:solidFill>
                    <a:srgbClr val="000000"/>
                  </a:solidFill>
                  <a:latin typeface="Arial" panose="020B0604020202020204" pitchFamily="34" charset="0"/>
                </a:rPr>
                <a:t>6 </a:t>
              </a:r>
              <a:r>
                <a:rPr lang="en-US" sz="1200" dirty="0">
                  <a:solidFill>
                    <a:srgbClr val="000000"/>
                  </a:solidFill>
                  <a:latin typeface="Arial" panose="020B0604020202020204" pitchFamily="34" charset="0"/>
                </a:rPr>
                <a:t>injected at </a:t>
              </a:r>
              <a:r>
                <a:rPr lang="en-US" sz="1200" dirty="0">
                  <a:solidFill>
                    <a:srgbClr val="FF0000"/>
                  </a:solidFill>
                  <a:latin typeface="Calibri" panose="020F0502020204030204" pitchFamily="34" charset="0"/>
                </a:rPr>
                <a:t>◊,  </a:t>
              </a:r>
              <a:r>
                <a:rPr lang="en-US" sz="1200" dirty="0">
                  <a:solidFill>
                    <a:srgbClr val="000000"/>
                  </a:solidFill>
                  <a:latin typeface="Arial" panose="020B0604020202020204" pitchFamily="34" charset="0"/>
                </a:rPr>
                <a:t>Anodes located at </a:t>
              </a:r>
              <a:r>
                <a:rPr lang="en-US" sz="1400" dirty="0">
                  <a:solidFill>
                    <a:srgbClr val="00FF00"/>
                  </a:solidFill>
                  <a:latin typeface="Arial" panose="020B0604020202020204" pitchFamily="34" charset="0"/>
                </a:rPr>
                <a:t>■ </a:t>
              </a:r>
              <a:endParaRPr lang="en-US" sz="1200" dirty="0"/>
            </a:p>
          </p:txBody>
        </p:sp>
        <p:grpSp>
          <p:nvGrpSpPr>
            <p:cNvPr id="20" name="Group 19">
              <a:extLst>
                <a:ext uri="{FF2B5EF4-FFF2-40B4-BE49-F238E27FC236}">
                  <a16:creationId xmlns:a16="http://schemas.microsoft.com/office/drawing/2014/main" id="{88FFC93A-E580-C768-CE22-A64ADEEEF13F}"/>
                </a:ext>
              </a:extLst>
            </p:cNvPr>
            <p:cNvGrpSpPr/>
            <p:nvPr/>
          </p:nvGrpSpPr>
          <p:grpSpPr>
            <a:xfrm>
              <a:off x="7648370" y="2090643"/>
              <a:ext cx="3227830" cy="2821038"/>
              <a:chOff x="5792398" y="3249575"/>
              <a:chExt cx="3034143" cy="2651761"/>
            </a:xfrm>
          </p:grpSpPr>
          <p:pic>
            <p:nvPicPr>
              <p:cNvPr id="23" name="Picture 22">
                <a:extLst>
                  <a:ext uri="{FF2B5EF4-FFF2-40B4-BE49-F238E27FC236}">
                    <a16:creationId xmlns:a16="http://schemas.microsoft.com/office/drawing/2014/main" id="{8D016744-714A-2EF0-7025-881535DB5632}"/>
                  </a:ext>
                </a:extLst>
              </p:cNvPr>
              <p:cNvPicPr>
                <a:picLocks noChangeAspect="1"/>
              </p:cNvPicPr>
              <p:nvPr/>
            </p:nvPicPr>
            <p:blipFill rotWithShape="1">
              <a:blip r:embed="rId3"/>
              <a:srcRect l="12164" r="26647"/>
              <a:stretch/>
            </p:blipFill>
            <p:spPr>
              <a:xfrm>
                <a:off x="5792398" y="3249576"/>
                <a:ext cx="2504455" cy="2651760"/>
              </a:xfrm>
              <a:prstGeom prst="rect">
                <a:avLst/>
              </a:prstGeom>
            </p:spPr>
          </p:pic>
          <p:pic>
            <p:nvPicPr>
              <p:cNvPr id="24" name="Picture 23">
                <a:extLst>
                  <a:ext uri="{FF2B5EF4-FFF2-40B4-BE49-F238E27FC236}">
                    <a16:creationId xmlns:a16="http://schemas.microsoft.com/office/drawing/2014/main" id="{6F79AA5F-B6B5-7AE5-D3C9-8ED29EE95621}"/>
                  </a:ext>
                </a:extLst>
              </p:cNvPr>
              <p:cNvPicPr>
                <a:picLocks noChangeAspect="1"/>
              </p:cNvPicPr>
              <p:nvPr/>
            </p:nvPicPr>
            <p:blipFill rotWithShape="1">
              <a:blip r:embed="rId4"/>
              <a:srcRect l="72975" r="13827"/>
              <a:stretch/>
            </p:blipFill>
            <p:spPr>
              <a:xfrm>
                <a:off x="8286347" y="3249575"/>
                <a:ext cx="540194" cy="2651760"/>
              </a:xfrm>
              <a:prstGeom prst="rect">
                <a:avLst/>
              </a:prstGeom>
            </p:spPr>
          </p:pic>
          <p:sp>
            <p:nvSpPr>
              <p:cNvPr id="25" name="Flowchart: Punched Tape 46">
                <a:extLst>
                  <a:ext uri="{FF2B5EF4-FFF2-40B4-BE49-F238E27FC236}">
                    <a16:creationId xmlns:a16="http://schemas.microsoft.com/office/drawing/2014/main" id="{DCB47D7F-88D7-0F7D-A7B9-974D1DB8CB95}"/>
                  </a:ext>
                </a:extLst>
              </p:cNvPr>
              <p:cNvSpPr/>
              <p:nvPr/>
            </p:nvSpPr>
            <p:spPr>
              <a:xfrm rot="20069030">
                <a:off x="6625038" y="4825628"/>
                <a:ext cx="1588221" cy="727894"/>
              </a:xfrm>
              <a:custGeom>
                <a:avLst/>
                <a:gdLst>
                  <a:gd name="connsiteX0" fmla="*/ 0 w 10000"/>
                  <a:gd name="connsiteY0" fmla="*/ 1000 h 10000"/>
                  <a:gd name="connsiteX1" fmla="*/ 2500 w 10000"/>
                  <a:gd name="connsiteY1" fmla="*/ 2000 h 10000"/>
                  <a:gd name="connsiteX2" fmla="*/ 5000 w 10000"/>
                  <a:gd name="connsiteY2" fmla="*/ 1000 h 10000"/>
                  <a:gd name="connsiteX3" fmla="*/ 7500 w 10000"/>
                  <a:gd name="connsiteY3" fmla="*/ 0 h 10000"/>
                  <a:gd name="connsiteX4" fmla="*/ 10000 w 10000"/>
                  <a:gd name="connsiteY4" fmla="*/ 1000 h 10000"/>
                  <a:gd name="connsiteX5" fmla="*/ 10000 w 10000"/>
                  <a:gd name="connsiteY5" fmla="*/ 9000 h 10000"/>
                  <a:gd name="connsiteX6" fmla="*/ 7500 w 10000"/>
                  <a:gd name="connsiteY6" fmla="*/ 8000 h 10000"/>
                  <a:gd name="connsiteX7" fmla="*/ 5000 w 10000"/>
                  <a:gd name="connsiteY7" fmla="*/ 9000 h 10000"/>
                  <a:gd name="connsiteX8" fmla="*/ 2500 w 10000"/>
                  <a:gd name="connsiteY8" fmla="*/ 10000 h 10000"/>
                  <a:gd name="connsiteX9" fmla="*/ 0 w 10000"/>
                  <a:gd name="connsiteY9" fmla="*/ 9000 h 10000"/>
                  <a:gd name="connsiteX10" fmla="*/ 0 w 10000"/>
                  <a:gd name="connsiteY10" fmla="*/ 1000 h 10000"/>
                  <a:gd name="connsiteX0" fmla="*/ 0 w 10000"/>
                  <a:gd name="connsiteY0" fmla="*/ 1000 h 10000"/>
                  <a:gd name="connsiteX1" fmla="*/ 2500 w 10000"/>
                  <a:gd name="connsiteY1" fmla="*/ 2000 h 10000"/>
                  <a:gd name="connsiteX2" fmla="*/ 5000 w 10000"/>
                  <a:gd name="connsiteY2" fmla="*/ 1000 h 10000"/>
                  <a:gd name="connsiteX3" fmla="*/ 7500 w 10000"/>
                  <a:gd name="connsiteY3" fmla="*/ 0 h 10000"/>
                  <a:gd name="connsiteX4" fmla="*/ 10000 w 10000"/>
                  <a:gd name="connsiteY4" fmla="*/ 1000 h 10000"/>
                  <a:gd name="connsiteX5" fmla="*/ 10000 w 10000"/>
                  <a:gd name="connsiteY5" fmla="*/ 9000 h 10000"/>
                  <a:gd name="connsiteX6" fmla="*/ 7767 w 10000"/>
                  <a:gd name="connsiteY6" fmla="*/ 9818 h 10000"/>
                  <a:gd name="connsiteX7" fmla="*/ 5000 w 10000"/>
                  <a:gd name="connsiteY7" fmla="*/ 9000 h 10000"/>
                  <a:gd name="connsiteX8" fmla="*/ 2500 w 10000"/>
                  <a:gd name="connsiteY8" fmla="*/ 10000 h 10000"/>
                  <a:gd name="connsiteX9" fmla="*/ 0 w 10000"/>
                  <a:gd name="connsiteY9" fmla="*/ 9000 h 10000"/>
                  <a:gd name="connsiteX10" fmla="*/ 0 w 10000"/>
                  <a:gd name="connsiteY10" fmla="*/ 1000 h 10000"/>
                  <a:gd name="connsiteX0" fmla="*/ 0 w 10000"/>
                  <a:gd name="connsiteY0" fmla="*/ 1000 h 10214"/>
                  <a:gd name="connsiteX1" fmla="*/ 2500 w 10000"/>
                  <a:gd name="connsiteY1" fmla="*/ 2000 h 10214"/>
                  <a:gd name="connsiteX2" fmla="*/ 5000 w 10000"/>
                  <a:gd name="connsiteY2" fmla="*/ 1000 h 10214"/>
                  <a:gd name="connsiteX3" fmla="*/ 7500 w 10000"/>
                  <a:gd name="connsiteY3" fmla="*/ 0 h 10214"/>
                  <a:gd name="connsiteX4" fmla="*/ 10000 w 10000"/>
                  <a:gd name="connsiteY4" fmla="*/ 1000 h 10214"/>
                  <a:gd name="connsiteX5" fmla="*/ 10000 w 10000"/>
                  <a:gd name="connsiteY5" fmla="*/ 9000 h 10214"/>
                  <a:gd name="connsiteX6" fmla="*/ 7767 w 10000"/>
                  <a:gd name="connsiteY6" fmla="*/ 9818 h 10214"/>
                  <a:gd name="connsiteX7" fmla="*/ 5000 w 10000"/>
                  <a:gd name="connsiteY7" fmla="*/ 10212 h 10214"/>
                  <a:gd name="connsiteX8" fmla="*/ 2500 w 10000"/>
                  <a:gd name="connsiteY8" fmla="*/ 10000 h 10214"/>
                  <a:gd name="connsiteX9" fmla="*/ 0 w 10000"/>
                  <a:gd name="connsiteY9" fmla="*/ 9000 h 10214"/>
                  <a:gd name="connsiteX10" fmla="*/ 0 w 10000"/>
                  <a:gd name="connsiteY10" fmla="*/ 1000 h 10214"/>
                  <a:gd name="connsiteX0" fmla="*/ 0 w 10000"/>
                  <a:gd name="connsiteY0" fmla="*/ 1061 h 10275"/>
                  <a:gd name="connsiteX1" fmla="*/ 2500 w 10000"/>
                  <a:gd name="connsiteY1" fmla="*/ 2061 h 10275"/>
                  <a:gd name="connsiteX2" fmla="*/ 4933 w 10000"/>
                  <a:gd name="connsiteY2" fmla="*/ 2728 h 10275"/>
                  <a:gd name="connsiteX3" fmla="*/ 7500 w 10000"/>
                  <a:gd name="connsiteY3" fmla="*/ 61 h 10275"/>
                  <a:gd name="connsiteX4" fmla="*/ 10000 w 10000"/>
                  <a:gd name="connsiteY4" fmla="*/ 1061 h 10275"/>
                  <a:gd name="connsiteX5" fmla="*/ 10000 w 10000"/>
                  <a:gd name="connsiteY5" fmla="*/ 9061 h 10275"/>
                  <a:gd name="connsiteX6" fmla="*/ 7767 w 10000"/>
                  <a:gd name="connsiteY6" fmla="*/ 9879 h 10275"/>
                  <a:gd name="connsiteX7" fmla="*/ 5000 w 10000"/>
                  <a:gd name="connsiteY7" fmla="*/ 10273 h 10275"/>
                  <a:gd name="connsiteX8" fmla="*/ 2500 w 10000"/>
                  <a:gd name="connsiteY8" fmla="*/ 10061 h 10275"/>
                  <a:gd name="connsiteX9" fmla="*/ 0 w 10000"/>
                  <a:gd name="connsiteY9" fmla="*/ 9061 h 10275"/>
                  <a:gd name="connsiteX10" fmla="*/ 0 w 10000"/>
                  <a:gd name="connsiteY10" fmla="*/ 1061 h 10275"/>
                  <a:gd name="connsiteX0" fmla="*/ 0 w 10000"/>
                  <a:gd name="connsiteY0" fmla="*/ 123 h 9337"/>
                  <a:gd name="connsiteX1" fmla="*/ 2500 w 10000"/>
                  <a:gd name="connsiteY1" fmla="*/ 1123 h 9337"/>
                  <a:gd name="connsiteX2" fmla="*/ 4933 w 10000"/>
                  <a:gd name="connsiteY2" fmla="*/ 1790 h 9337"/>
                  <a:gd name="connsiteX3" fmla="*/ 7500 w 10000"/>
                  <a:gd name="connsiteY3" fmla="*/ 1320 h 9337"/>
                  <a:gd name="connsiteX4" fmla="*/ 10000 w 10000"/>
                  <a:gd name="connsiteY4" fmla="*/ 123 h 9337"/>
                  <a:gd name="connsiteX5" fmla="*/ 10000 w 10000"/>
                  <a:gd name="connsiteY5" fmla="*/ 8123 h 9337"/>
                  <a:gd name="connsiteX6" fmla="*/ 7767 w 10000"/>
                  <a:gd name="connsiteY6" fmla="*/ 8941 h 9337"/>
                  <a:gd name="connsiteX7" fmla="*/ 5000 w 10000"/>
                  <a:gd name="connsiteY7" fmla="*/ 9335 h 9337"/>
                  <a:gd name="connsiteX8" fmla="*/ 2500 w 10000"/>
                  <a:gd name="connsiteY8" fmla="*/ 9123 h 9337"/>
                  <a:gd name="connsiteX9" fmla="*/ 0 w 10000"/>
                  <a:gd name="connsiteY9" fmla="*/ 8123 h 9337"/>
                  <a:gd name="connsiteX10" fmla="*/ 0 w 10000"/>
                  <a:gd name="connsiteY10" fmla="*/ 123 h 9337"/>
                  <a:gd name="connsiteX0" fmla="*/ 0 w 10000"/>
                  <a:gd name="connsiteY0" fmla="*/ 132 h 10000"/>
                  <a:gd name="connsiteX1" fmla="*/ 2500 w 10000"/>
                  <a:gd name="connsiteY1" fmla="*/ 1203 h 10000"/>
                  <a:gd name="connsiteX2" fmla="*/ 4333 w 10000"/>
                  <a:gd name="connsiteY2" fmla="*/ 1917 h 10000"/>
                  <a:gd name="connsiteX3" fmla="*/ 7500 w 10000"/>
                  <a:gd name="connsiteY3" fmla="*/ 1414 h 10000"/>
                  <a:gd name="connsiteX4" fmla="*/ 10000 w 10000"/>
                  <a:gd name="connsiteY4" fmla="*/ 132 h 10000"/>
                  <a:gd name="connsiteX5" fmla="*/ 10000 w 10000"/>
                  <a:gd name="connsiteY5" fmla="*/ 8700 h 10000"/>
                  <a:gd name="connsiteX6" fmla="*/ 7767 w 10000"/>
                  <a:gd name="connsiteY6" fmla="*/ 9576 h 10000"/>
                  <a:gd name="connsiteX7" fmla="*/ 5000 w 10000"/>
                  <a:gd name="connsiteY7" fmla="*/ 9998 h 10000"/>
                  <a:gd name="connsiteX8" fmla="*/ 2500 w 10000"/>
                  <a:gd name="connsiteY8" fmla="*/ 9771 h 10000"/>
                  <a:gd name="connsiteX9" fmla="*/ 0 w 10000"/>
                  <a:gd name="connsiteY9" fmla="*/ 8700 h 10000"/>
                  <a:gd name="connsiteX10" fmla="*/ 0 w 10000"/>
                  <a:gd name="connsiteY10" fmla="*/ 132 h 10000"/>
                  <a:gd name="connsiteX0" fmla="*/ 5628 w 15628"/>
                  <a:gd name="connsiteY0" fmla="*/ 132 h 10000"/>
                  <a:gd name="connsiteX1" fmla="*/ 8128 w 15628"/>
                  <a:gd name="connsiteY1" fmla="*/ 1203 h 10000"/>
                  <a:gd name="connsiteX2" fmla="*/ 9961 w 15628"/>
                  <a:gd name="connsiteY2" fmla="*/ 1917 h 10000"/>
                  <a:gd name="connsiteX3" fmla="*/ 13128 w 15628"/>
                  <a:gd name="connsiteY3" fmla="*/ 1414 h 10000"/>
                  <a:gd name="connsiteX4" fmla="*/ 15628 w 15628"/>
                  <a:gd name="connsiteY4" fmla="*/ 132 h 10000"/>
                  <a:gd name="connsiteX5" fmla="*/ 15628 w 15628"/>
                  <a:gd name="connsiteY5" fmla="*/ 8700 h 10000"/>
                  <a:gd name="connsiteX6" fmla="*/ 13395 w 15628"/>
                  <a:gd name="connsiteY6" fmla="*/ 9576 h 10000"/>
                  <a:gd name="connsiteX7" fmla="*/ 10628 w 15628"/>
                  <a:gd name="connsiteY7" fmla="*/ 9998 h 10000"/>
                  <a:gd name="connsiteX8" fmla="*/ 8128 w 15628"/>
                  <a:gd name="connsiteY8" fmla="*/ 9771 h 10000"/>
                  <a:gd name="connsiteX9" fmla="*/ 0 w 15628"/>
                  <a:gd name="connsiteY9" fmla="*/ 1378 h 10000"/>
                  <a:gd name="connsiteX10" fmla="*/ 5628 w 15628"/>
                  <a:gd name="connsiteY10" fmla="*/ 132 h 10000"/>
                  <a:gd name="connsiteX0" fmla="*/ 5628 w 15628"/>
                  <a:gd name="connsiteY0" fmla="*/ 132 h 10098"/>
                  <a:gd name="connsiteX1" fmla="*/ 8128 w 15628"/>
                  <a:gd name="connsiteY1" fmla="*/ 1203 h 10098"/>
                  <a:gd name="connsiteX2" fmla="*/ 9961 w 15628"/>
                  <a:gd name="connsiteY2" fmla="*/ 1917 h 10098"/>
                  <a:gd name="connsiteX3" fmla="*/ 13128 w 15628"/>
                  <a:gd name="connsiteY3" fmla="*/ 1414 h 10098"/>
                  <a:gd name="connsiteX4" fmla="*/ 15628 w 15628"/>
                  <a:gd name="connsiteY4" fmla="*/ 132 h 10098"/>
                  <a:gd name="connsiteX5" fmla="*/ 15628 w 15628"/>
                  <a:gd name="connsiteY5" fmla="*/ 8700 h 10098"/>
                  <a:gd name="connsiteX6" fmla="*/ 13395 w 15628"/>
                  <a:gd name="connsiteY6" fmla="*/ 9576 h 10098"/>
                  <a:gd name="connsiteX7" fmla="*/ 10628 w 15628"/>
                  <a:gd name="connsiteY7" fmla="*/ 9998 h 10098"/>
                  <a:gd name="connsiteX8" fmla="*/ 5272 w 15628"/>
                  <a:gd name="connsiteY8" fmla="*/ 7654 h 10098"/>
                  <a:gd name="connsiteX9" fmla="*/ 0 w 15628"/>
                  <a:gd name="connsiteY9" fmla="*/ 1378 h 10098"/>
                  <a:gd name="connsiteX10" fmla="*/ 5628 w 15628"/>
                  <a:gd name="connsiteY10" fmla="*/ 132 h 10098"/>
                  <a:gd name="connsiteX0" fmla="*/ 5628 w 15628"/>
                  <a:gd name="connsiteY0" fmla="*/ 132 h 10017"/>
                  <a:gd name="connsiteX1" fmla="*/ 8128 w 15628"/>
                  <a:gd name="connsiteY1" fmla="*/ 1203 h 10017"/>
                  <a:gd name="connsiteX2" fmla="*/ 9961 w 15628"/>
                  <a:gd name="connsiteY2" fmla="*/ 1917 h 10017"/>
                  <a:gd name="connsiteX3" fmla="*/ 13128 w 15628"/>
                  <a:gd name="connsiteY3" fmla="*/ 1414 h 10017"/>
                  <a:gd name="connsiteX4" fmla="*/ 15628 w 15628"/>
                  <a:gd name="connsiteY4" fmla="*/ 132 h 10017"/>
                  <a:gd name="connsiteX5" fmla="*/ 15628 w 15628"/>
                  <a:gd name="connsiteY5" fmla="*/ 8700 h 10017"/>
                  <a:gd name="connsiteX6" fmla="*/ 13395 w 15628"/>
                  <a:gd name="connsiteY6" fmla="*/ 9576 h 10017"/>
                  <a:gd name="connsiteX7" fmla="*/ 8808 w 15628"/>
                  <a:gd name="connsiteY7" fmla="*/ 9906 h 10017"/>
                  <a:gd name="connsiteX8" fmla="*/ 5272 w 15628"/>
                  <a:gd name="connsiteY8" fmla="*/ 7654 h 10017"/>
                  <a:gd name="connsiteX9" fmla="*/ 0 w 15628"/>
                  <a:gd name="connsiteY9" fmla="*/ 1378 h 10017"/>
                  <a:gd name="connsiteX10" fmla="*/ 5628 w 15628"/>
                  <a:gd name="connsiteY10" fmla="*/ 132 h 10017"/>
                  <a:gd name="connsiteX0" fmla="*/ 5628 w 19182"/>
                  <a:gd name="connsiteY0" fmla="*/ 132 h 10148"/>
                  <a:gd name="connsiteX1" fmla="*/ 8128 w 19182"/>
                  <a:gd name="connsiteY1" fmla="*/ 1203 h 10148"/>
                  <a:gd name="connsiteX2" fmla="*/ 9961 w 19182"/>
                  <a:gd name="connsiteY2" fmla="*/ 1917 h 10148"/>
                  <a:gd name="connsiteX3" fmla="*/ 13128 w 19182"/>
                  <a:gd name="connsiteY3" fmla="*/ 1414 h 10148"/>
                  <a:gd name="connsiteX4" fmla="*/ 15628 w 19182"/>
                  <a:gd name="connsiteY4" fmla="*/ 132 h 10148"/>
                  <a:gd name="connsiteX5" fmla="*/ 19182 w 19182"/>
                  <a:gd name="connsiteY5" fmla="*/ 5370 h 10148"/>
                  <a:gd name="connsiteX6" fmla="*/ 13395 w 19182"/>
                  <a:gd name="connsiteY6" fmla="*/ 9576 h 10148"/>
                  <a:gd name="connsiteX7" fmla="*/ 8808 w 19182"/>
                  <a:gd name="connsiteY7" fmla="*/ 9906 h 10148"/>
                  <a:gd name="connsiteX8" fmla="*/ 5272 w 19182"/>
                  <a:gd name="connsiteY8" fmla="*/ 7654 h 10148"/>
                  <a:gd name="connsiteX9" fmla="*/ 0 w 19182"/>
                  <a:gd name="connsiteY9" fmla="*/ 1378 h 10148"/>
                  <a:gd name="connsiteX10" fmla="*/ 5628 w 19182"/>
                  <a:gd name="connsiteY10" fmla="*/ 132 h 10148"/>
                  <a:gd name="connsiteX0" fmla="*/ 5628 w 19182"/>
                  <a:gd name="connsiteY0" fmla="*/ 132 h 10134"/>
                  <a:gd name="connsiteX1" fmla="*/ 8128 w 19182"/>
                  <a:gd name="connsiteY1" fmla="*/ 1203 h 10134"/>
                  <a:gd name="connsiteX2" fmla="*/ 9961 w 19182"/>
                  <a:gd name="connsiteY2" fmla="*/ 1917 h 10134"/>
                  <a:gd name="connsiteX3" fmla="*/ 13128 w 19182"/>
                  <a:gd name="connsiteY3" fmla="*/ 1414 h 10134"/>
                  <a:gd name="connsiteX4" fmla="*/ 15628 w 19182"/>
                  <a:gd name="connsiteY4" fmla="*/ 132 h 10134"/>
                  <a:gd name="connsiteX5" fmla="*/ 19182 w 19182"/>
                  <a:gd name="connsiteY5" fmla="*/ 5370 h 10134"/>
                  <a:gd name="connsiteX6" fmla="*/ 15097 w 19182"/>
                  <a:gd name="connsiteY6" fmla="*/ 9545 h 10134"/>
                  <a:gd name="connsiteX7" fmla="*/ 8808 w 19182"/>
                  <a:gd name="connsiteY7" fmla="*/ 9906 h 10134"/>
                  <a:gd name="connsiteX8" fmla="*/ 5272 w 19182"/>
                  <a:gd name="connsiteY8" fmla="*/ 7654 h 10134"/>
                  <a:gd name="connsiteX9" fmla="*/ 0 w 19182"/>
                  <a:gd name="connsiteY9" fmla="*/ 1378 h 10134"/>
                  <a:gd name="connsiteX10" fmla="*/ 5628 w 19182"/>
                  <a:gd name="connsiteY10" fmla="*/ 132 h 10134"/>
                  <a:gd name="connsiteX0" fmla="*/ 5628 w 19182"/>
                  <a:gd name="connsiteY0" fmla="*/ 132 h 10961"/>
                  <a:gd name="connsiteX1" fmla="*/ 8128 w 19182"/>
                  <a:gd name="connsiteY1" fmla="*/ 1203 h 10961"/>
                  <a:gd name="connsiteX2" fmla="*/ 9961 w 19182"/>
                  <a:gd name="connsiteY2" fmla="*/ 1917 h 10961"/>
                  <a:gd name="connsiteX3" fmla="*/ 13128 w 19182"/>
                  <a:gd name="connsiteY3" fmla="*/ 1414 h 10961"/>
                  <a:gd name="connsiteX4" fmla="*/ 15628 w 19182"/>
                  <a:gd name="connsiteY4" fmla="*/ 132 h 10961"/>
                  <a:gd name="connsiteX5" fmla="*/ 19182 w 19182"/>
                  <a:gd name="connsiteY5" fmla="*/ 5370 h 10961"/>
                  <a:gd name="connsiteX6" fmla="*/ 15097 w 19182"/>
                  <a:gd name="connsiteY6" fmla="*/ 9545 h 10961"/>
                  <a:gd name="connsiteX7" fmla="*/ 8707 w 19182"/>
                  <a:gd name="connsiteY7" fmla="*/ 10888 h 10961"/>
                  <a:gd name="connsiteX8" fmla="*/ 5272 w 19182"/>
                  <a:gd name="connsiteY8" fmla="*/ 7654 h 10961"/>
                  <a:gd name="connsiteX9" fmla="*/ 0 w 19182"/>
                  <a:gd name="connsiteY9" fmla="*/ 1378 h 10961"/>
                  <a:gd name="connsiteX10" fmla="*/ 5628 w 19182"/>
                  <a:gd name="connsiteY10" fmla="*/ 132 h 10961"/>
                  <a:gd name="connsiteX0" fmla="*/ 5628 w 19182"/>
                  <a:gd name="connsiteY0" fmla="*/ 132 h 10908"/>
                  <a:gd name="connsiteX1" fmla="*/ 8128 w 19182"/>
                  <a:gd name="connsiteY1" fmla="*/ 1203 h 10908"/>
                  <a:gd name="connsiteX2" fmla="*/ 9961 w 19182"/>
                  <a:gd name="connsiteY2" fmla="*/ 1917 h 10908"/>
                  <a:gd name="connsiteX3" fmla="*/ 13128 w 19182"/>
                  <a:gd name="connsiteY3" fmla="*/ 1414 h 10908"/>
                  <a:gd name="connsiteX4" fmla="*/ 15628 w 19182"/>
                  <a:gd name="connsiteY4" fmla="*/ 132 h 10908"/>
                  <a:gd name="connsiteX5" fmla="*/ 19182 w 19182"/>
                  <a:gd name="connsiteY5" fmla="*/ 5370 h 10908"/>
                  <a:gd name="connsiteX6" fmla="*/ 15097 w 19182"/>
                  <a:gd name="connsiteY6" fmla="*/ 9545 h 10908"/>
                  <a:gd name="connsiteX7" fmla="*/ 8707 w 19182"/>
                  <a:gd name="connsiteY7" fmla="*/ 10888 h 10908"/>
                  <a:gd name="connsiteX8" fmla="*/ 4775 w 19182"/>
                  <a:gd name="connsiteY8" fmla="*/ 8730 h 10908"/>
                  <a:gd name="connsiteX9" fmla="*/ 0 w 19182"/>
                  <a:gd name="connsiteY9" fmla="*/ 1378 h 10908"/>
                  <a:gd name="connsiteX10" fmla="*/ 5628 w 19182"/>
                  <a:gd name="connsiteY10" fmla="*/ 132 h 10908"/>
                  <a:gd name="connsiteX0" fmla="*/ 5628 w 19182"/>
                  <a:gd name="connsiteY0" fmla="*/ 132 h 10908"/>
                  <a:gd name="connsiteX1" fmla="*/ 8128 w 19182"/>
                  <a:gd name="connsiteY1" fmla="*/ 1203 h 10908"/>
                  <a:gd name="connsiteX2" fmla="*/ 9961 w 19182"/>
                  <a:gd name="connsiteY2" fmla="*/ 1917 h 10908"/>
                  <a:gd name="connsiteX3" fmla="*/ 13128 w 19182"/>
                  <a:gd name="connsiteY3" fmla="*/ 1414 h 10908"/>
                  <a:gd name="connsiteX4" fmla="*/ 15628 w 19182"/>
                  <a:gd name="connsiteY4" fmla="*/ 132 h 10908"/>
                  <a:gd name="connsiteX5" fmla="*/ 19182 w 19182"/>
                  <a:gd name="connsiteY5" fmla="*/ 5370 h 10908"/>
                  <a:gd name="connsiteX6" fmla="*/ 15097 w 19182"/>
                  <a:gd name="connsiteY6" fmla="*/ 9545 h 10908"/>
                  <a:gd name="connsiteX7" fmla="*/ 8707 w 19182"/>
                  <a:gd name="connsiteY7" fmla="*/ 10888 h 10908"/>
                  <a:gd name="connsiteX8" fmla="*/ 4775 w 19182"/>
                  <a:gd name="connsiteY8" fmla="*/ 8730 h 10908"/>
                  <a:gd name="connsiteX9" fmla="*/ 0 w 19182"/>
                  <a:gd name="connsiteY9" fmla="*/ 1378 h 10908"/>
                  <a:gd name="connsiteX10" fmla="*/ 5628 w 19182"/>
                  <a:gd name="connsiteY10" fmla="*/ 132 h 10908"/>
                  <a:gd name="connsiteX0" fmla="*/ 5628 w 19182"/>
                  <a:gd name="connsiteY0" fmla="*/ 132 h 10891"/>
                  <a:gd name="connsiteX1" fmla="*/ 8128 w 19182"/>
                  <a:gd name="connsiteY1" fmla="*/ 1203 h 10891"/>
                  <a:gd name="connsiteX2" fmla="*/ 9961 w 19182"/>
                  <a:gd name="connsiteY2" fmla="*/ 1917 h 10891"/>
                  <a:gd name="connsiteX3" fmla="*/ 13128 w 19182"/>
                  <a:gd name="connsiteY3" fmla="*/ 1414 h 10891"/>
                  <a:gd name="connsiteX4" fmla="*/ 15628 w 19182"/>
                  <a:gd name="connsiteY4" fmla="*/ 132 h 10891"/>
                  <a:gd name="connsiteX5" fmla="*/ 19182 w 19182"/>
                  <a:gd name="connsiteY5" fmla="*/ 5370 h 10891"/>
                  <a:gd name="connsiteX6" fmla="*/ 15097 w 19182"/>
                  <a:gd name="connsiteY6" fmla="*/ 9545 h 10891"/>
                  <a:gd name="connsiteX7" fmla="*/ 8707 w 19182"/>
                  <a:gd name="connsiteY7" fmla="*/ 10888 h 10891"/>
                  <a:gd name="connsiteX8" fmla="*/ 4930 w 19182"/>
                  <a:gd name="connsiteY8" fmla="*/ 9256 h 10891"/>
                  <a:gd name="connsiteX9" fmla="*/ 0 w 19182"/>
                  <a:gd name="connsiteY9" fmla="*/ 1378 h 10891"/>
                  <a:gd name="connsiteX10" fmla="*/ 5628 w 19182"/>
                  <a:gd name="connsiteY10" fmla="*/ 132 h 10891"/>
                  <a:gd name="connsiteX0" fmla="*/ 5628 w 19182"/>
                  <a:gd name="connsiteY0" fmla="*/ 132 h 10891"/>
                  <a:gd name="connsiteX1" fmla="*/ 7900 w 19182"/>
                  <a:gd name="connsiteY1" fmla="*/ 1883 h 10891"/>
                  <a:gd name="connsiteX2" fmla="*/ 9961 w 19182"/>
                  <a:gd name="connsiteY2" fmla="*/ 1917 h 10891"/>
                  <a:gd name="connsiteX3" fmla="*/ 13128 w 19182"/>
                  <a:gd name="connsiteY3" fmla="*/ 1414 h 10891"/>
                  <a:gd name="connsiteX4" fmla="*/ 15628 w 19182"/>
                  <a:gd name="connsiteY4" fmla="*/ 132 h 10891"/>
                  <a:gd name="connsiteX5" fmla="*/ 19182 w 19182"/>
                  <a:gd name="connsiteY5" fmla="*/ 5370 h 10891"/>
                  <a:gd name="connsiteX6" fmla="*/ 15097 w 19182"/>
                  <a:gd name="connsiteY6" fmla="*/ 9545 h 10891"/>
                  <a:gd name="connsiteX7" fmla="*/ 8707 w 19182"/>
                  <a:gd name="connsiteY7" fmla="*/ 10888 h 10891"/>
                  <a:gd name="connsiteX8" fmla="*/ 4930 w 19182"/>
                  <a:gd name="connsiteY8" fmla="*/ 9256 h 10891"/>
                  <a:gd name="connsiteX9" fmla="*/ 0 w 19182"/>
                  <a:gd name="connsiteY9" fmla="*/ 1378 h 10891"/>
                  <a:gd name="connsiteX10" fmla="*/ 5628 w 19182"/>
                  <a:gd name="connsiteY10" fmla="*/ 132 h 10891"/>
                  <a:gd name="connsiteX0" fmla="*/ 6063 w 19182"/>
                  <a:gd name="connsiteY0" fmla="*/ 119 h 10891"/>
                  <a:gd name="connsiteX1" fmla="*/ 7900 w 19182"/>
                  <a:gd name="connsiteY1" fmla="*/ 1883 h 10891"/>
                  <a:gd name="connsiteX2" fmla="*/ 9961 w 19182"/>
                  <a:gd name="connsiteY2" fmla="*/ 1917 h 10891"/>
                  <a:gd name="connsiteX3" fmla="*/ 13128 w 19182"/>
                  <a:gd name="connsiteY3" fmla="*/ 1414 h 10891"/>
                  <a:gd name="connsiteX4" fmla="*/ 15628 w 19182"/>
                  <a:gd name="connsiteY4" fmla="*/ 132 h 10891"/>
                  <a:gd name="connsiteX5" fmla="*/ 19182 w 19182"/>
                  <a:gd name="connsiteY5" fmla="*/ 5370 h 10891"/>
                  <a:gd name="connsiteX6" fmla="*/ 15097 w 19182"/>
                  <a:gd name="connsiteY6" fmla="*/ 9545 h 10891"/>
                  <a:gd name="connsiteX7" fmla="*/ 8707 w 19182"/>
                  <a:gd name="connsiteY7" fmla="*/ 10888 h 10891"/>
                  <a:gd name="connsiteX8" fmla="*/ 4930 w 19182"/>
                  <a:gd name="connsiteY8" fmla="*/ 9256 h 10891"/>
                  <a:gd name="connsiteX9" fmla="*/ 0 w 19182"/>
                  <a:gd name="connsiteY9" fmla="*/ 1378 h 10891"/>
                  <a:gd name="connsiteX10" fmla="*/ 6063 w 19182"/>
                  <a:gd name="connsiteY10" fmla="*/ 119 h 10891"/>
                  <a:gd name="connsiteX0" fmla="*/ 5553 w 18672"/>
                  <a:gd name="connsiteY0" fmla="*/ 119 h 10891"/>
                  <a:gd name="connsiteX1" fmla="*/ 7390 w 18672"/>
                  <a:gd name="connsiteY1" fmla="*/ 1883 h 10891"/>
                  <a:gd name="connsiteX2" fmla="*/ 9451 w 18672"/>
                  <a:gd name="connsiteY2" fmla="*/ 1917 h 10891"/>
                  <a:gd name="connsiteX3" fmla="*/ 12618 w 18672"/>
                  <a:gd name="connsiteY3" fmla="*/ 1414 h 10891"/>
                  <a:gd name="connsiteX4" fmla="*/ 15118 w 18672"/>
                  <a:gd name="connsiteY4" fmla="*/ 132 h 10891"/>
                  <a:gd name="connsiteX5" fmla="*/ 18672 w 18672"/>
                  <a:gd name="connsiteY5" fmla="*/ 5370 h 10891"/>
                  <a:gd name="connsiteX6" fmla="*/ 14587 w 18672"/>
                  <a:gd name="connsiteY6" fmla="*/ 9545 h 10891"/>
                  <a:gd name="connsiteX7" fmla="*/ 8197 w 18672"/>
                  <a:gd name="connsiteY7" fmla="*/ 10888 h 10891"/>
                  <a:gd name="connsiteX8" fmla="*/ 4420 w 18672"/>
                  <a:gd name="connsiteY8" fmla="*/ 9256 h 10891"/>
                  <a:gd name="connsiteX9" fmla="*/ 0 w 18672"/>
                  <a:gd name="connsiteY9" fmla="*/ 1424 h 10891"/>
                  <a:gd name="connsiteX10" fmla="*/ 5553 w 18672"/>
                  <a:gd name="connsiteY10" fmla="*/ 119 h 10891"/>
                  <a:gd name="connsiteX0" fmla="*/ 5553 w 18672"/>
                  <a:gd name="connsiteY0" fmla="*/ 119 h 10895"/>
                  <a:gd name="connsiteX1" fmla="*/ 7390 w 18672"/>
                  <a:gd name="connsiteY1" fmla="*/ 1883 h 10895"/>
                  <a:gd name="connsiteX2" fmla="*/ 9451 w 18672"/>
                  <a:gd name="connsiteY2" fmla="*/ 1917 h 10895"/>
                  <a:gd name="connsiteX3" fmla="*/ 12618 w 18672"/>
                  <a:gd name="connsiteY3" fmla="*/ 1414 h 10895"/>
                  <a:gd name="connsiteX4" fmla="*/ 15118 w 18672"/>
                  <a:gd name="connsiteY4" fmla="*/ 132 h 10895"/>
                  <a:gd name="connsiteX5" fmla="*/ 18672 w 18672"/>
                  <a:gd name="connsiteY5" fmla="*/ 5370 h 10895"/>
                  <a:gd name="connsiteX6" fmla="*/ 14924 w 18672"/>
                  <a:gd name="connsiteY6" fmla="*/ 9657 h 10895"/>
                  <a:gd name="connsiteX7" fmla="*/ 8197 w 18672"/>
                  <a:gd name="connsiteY7" fmla="*/ 10888 h 10895"/>
                  <a:gd name="connsiteX8" fmla="*/ 4420 w 18672"/>
                  <a:gd name="connsiteY8" fmla="*/ 9256 h 10895"/>
                  <a:gd name="connsiteX9" fmla="*/ 0 w 18672"/>
                  <a:gd name="connsiteY9" fmla="*/ 1424 h 10895"/>
                  <a:gd name="connsiteX10" fmla="*/ 5553 w 18672"/>
                  <a:gd name="connsiteY10" fmla="*/ 119 h 10895"/>
                  <a:gd name="connsiteX0" fmla="*/ 5553 w 18395"/>
                  <a:gd name="connsiteY0" fmla="*/ 119 h 10893"/>
                  <a:gd name="connsiteX1" fmla="*/ 7390 w 18395"/>
                  <a:gd name="connsiteY1" fmla="*/ 1883 h 10893"/>
                  <a:gd name="connsiteX2" fmla="*/ 9451 w 18395"/>
                  <a:gd name="connsiteY2" fmla="*/ 1917 h 10893"/>
                  <a:gd name="connsiteX3" fmla="*/ 12618 w 18395"/>
                  <a:gd name="connsiteY3" fmla="*/ 1414 h 10893"/>
                  <a:gd name="connsiteX4" fmla="*/ 15118 w 18395"/>
                  <a:gd name="connsiteY4" fmla="*/ 132 h 10893"/>
                  <a:gd name="connsiteX5" fmla="*/ 18395 w 18395"/>
                  <a:gd name="connsiteY5" fmla="*/ 6113 h 10893"/>
                  <a:gd name="connsiteX6" fmla="*/ 14924 w 18395"/>
                  <a:gd name="connsiteY6" fmla="*/ 9657 h 10893"/>
                  <a:gd name="connsiteX7" fmla="*/ 8197 w 18395"/>
                  <a:gd name="connsiteY7" fmla="*/ 10888 h 10893"/>
                  <a:gd name="connsiteX8" fmla="*/ 4420 w 18395"/>
                  <a:gd name="connsiteY8" fmla="*/ 9256 h 10893"/>
                  <a:gd name="connsiteX9" fmla="*/ 0 w 18395"/>
                  <a:gd name="connsiteY9" fmla="*/ 1424 h 10893"/>
                  <a:gd name="connsiteX10" fmla="*/ 5553 w 18395"/>
                  <a:gd name="connsiteY10" fmla="*/ 119 h 10893"/>
                  <a:gd name="connsiteX0" fmla="*/ 5553 w 18395"/>
                  <a:gd name="connsiteY0" fmla="*/ 138 h 10912"/>
                  <a:gd name="connsiteX1" fmla="*/ 7390 w 18395"/>
                  <a:gd name="connsiteY1" fmla="*/ 1902 h 10912"/>
                  <a:gd name="connsiteX2" fmla="*/ 9595 w 18395"/>
                  <a:gd name="connsiteY2" fmla="*/ 3666 h 10912"/>
                  <a:gd name="connsiteX3" fmla="*/ 12618 w 18395"/>
                  <a:gd name="connsiteY3" fmla="*/ 1433 h 10912"/>
                  <a:gd name="connsiteX4" fmla="*/ 15118 w 18395"/>
                  <a:gd name="connsiteY4" fmla="*/ 151 h 10912"/>
                  <a:gd name="connsiteX5" fmla="*/ 18395 w 18395"/>
                  <a:gd name="connsiteY5" fmla="*/ 6132 h 10912"/>
                  <a:gd name="connsiteX6" fmla="*/ 14924 w 18395"/>
                  <a:gd name="connsiteY6" fmla="*/ 9676 h 10912"/>
                  <a:gd name="connsiteX7" fmla="*/ 8197 w 18395"/>
                  <a:gd name="connsiteY7" fmla="*/ 10907 h 10912"/>
                  <a:gd name="connsiteX8" fmla="*/ 4420 w 18395"/>
                  <a:gd name="connsiteY8" fmla="*/ 9275 h 10912"/>
                  <a:gd name="connsiteX9" fmla="*/ 0 w 18395"/>
                  <a:gd name="connsiteY9" fmla="*/ 1443 h 10912"/>
                  <a:gd name="connsiteX10" fmla="*/ 5553 w 18395"/>
                  <a:gd name="connsiteY10" fmla="*/ 138 h 10912"/>
                  <a:gd name="connsiteX0" fmla="*/ 5553 w 18395"/>
                  <a:gd name="connsiteY0" fmla="*/ 36 h 10810"/>
                  <a:gd name="connsiteX1" fmla="*/ 7390 w 18395"/>
                  <a:gd name="connsiteY1" fmla="*/ 1800 h 10810"/>
                  <a:gd name="connsiteX2" fmla="*/ 9595 w 18395"/>
                  <a:gd name="connsiteY2" fmla="*/ 3564 h 10810"/>
                  <a:gd name="connsiteX3" fmla="*/ 14362 w 18395"/>
                  <a:gd name="connsiteY3" fmla="*/ 5073 h 10810"/>
                  <a:gd name="connsiteX4" fmla="*/ 15118 w 18395"/>
                  <a:gd name="connsiteY4" fmla="*/ 49 h 10810"/>
                  <a:gd name="connsiteX5" fmla="*/ 18395 w 18395"/>
                  <a:gd name="connsiteY5" fmla="*/ 6030 h 10810"/>
                  <a:gd name="connsiteX6" fmla="*/ 14924 w 18395"/>
                  <a:gd name="connsiteY6" fmla="*/ 9574 h 10810"/>
                  <a:gd name="connsiteX7" fmla="*/ 8197 w 18395"/>
                  <a:gd name="connsiteY7" fmla="*/ 10805 h 10810"/>
                  <a:gd name="connsiteX8" fmla="*/ 4420 w 18395"/>
                  <a:gd name="connsiteY8" fmla="*/ 9173 h 10810"/>
                  <a:gd name="connsiteX9" fmla="*/ 0 w 18395"/>
                  <a:gd name="connsiteY9" fmla="*/ 1341 h 10810"/>
                  <a:gd name="connsiteX10" fmla="*/ 5553 w 18395"/>
                  <a:gd name="connsiteY10" fmla="*/ 36 h 10810"/>
                  <a:gd name="connsiteX0" fmla="*/ 5553 w 18395"/>
                  <a:gd name="connsiteY0" fmla="*/ 88 h 10862"/>
                  <a:gd name="connsiteX1" fmla="*/ 7390 w 18395"/>
                  <a:gd name="connsiteY1" fmla="*/ 1852 h 10862"/>
                  <a:gd name="connsiteX2" fmla="*/ 9595 w 18395"/>
                  <a:gd name="connsiteY2" fmla="*/ 3616 h 10862"/>
                  <a:gd name="connsiteX3" fmla="*/ 13137 w 18395"/>
                  <a:gd name="connsiteY3" fmla="*/ 2244 h 10862"/>
                  <a:gd name="connsiteX4" fmla="*/ 15118 w 18395"/>
                  <a:gd name="connsiteY4" fmla="*/ 101 h 10862"/>
                  <a:gd name="connsiteX5" fmla="*/ 18395 w 18395"/>
                  <a:gd name="connsiteY5" fmla="*/ 6082 h 10862"/>
                  <a:gd name="connsiteX6" fmla="*/ 14924 w 18395"/>
                  <a:gd name="connsiteY6" fmla="*/ 9626 h 10862"/>
                  <a:gd name="connsiteX7" fmla="*/ 8197 w 18395"/>
                  <a:gd name="connsiteY7" fmla="*/ 10857 h 10862"/>
                  <a:gd name="connsiteX8" fmla="*/ 4420 w 18395"/>
                  <a:gd name="connsiteY8" fmla="*/ 9225 h 10862"/>
                  <a:gd name="connsiteX9" fmla="*/ 0 w 18395"/>
                  <a:gd name="connsiteY9" fmla="*/ 1393 h 10862"/>
                  <a:gd name="connsiteX10" fmla="*/ 5553 w 18395"/>
                  <a:gd name="connsiteY10" fmla="*/ 88 h 10862"/>
                  <a:gd name="connsiteX0" fmla="*/ 5553 w 18395"/>
                  <a:gd name="connsiteY0" fmla="*/ 88 h 10862"/>
                  <a:gd name="connsiteX1" fmla="*/ 7390 w 18395"/>
                  <a:gd name="connsiteY1" fmla="*/ 1852 h 10862"/>
                  <a:gd name="connsiteX2" fmla="*/ 9494 w 18395"/>
                  <a:gd name="connsiteY2" fmla="*/ 3435 h 10862"/>
                  <a:gd name="connsiteX3" fmla="*/ 13137 w 18395"/>
                  <a:gd name="connsiteY3" fmla="*/ 2244 h 10862"/>
                  <a:gd name="connsiteX4" fmla="*/ 15118 w 18395"/>
                  <a:gd name="connsiteY4" fmla="*/ 101 h 10862"/>
                  <a:gd name="connsiteX5" fmla="*/ 18395 w 18395"/>
                  <a:gd name="connsiteY5" fmla="*/ 6082 h 10862"/>
                  <a:gd name="connsiteX6" fmla="*/ 14924 w 18395"/>
                  <a:gd name="connsiteY6" fmla="*/ 9626 h 10862"/>
                  <a:gd name="connsiteX7" fmla="*/ 8197 w 18395"/>
                  <a:gd name="connsiteY7" fmla="*/ 10857 h 10862"/>
                  <a:gd name="connsiteX8" fmla="*/ 4420 w 18395"/>
                  <a:gd name="connsiteY8" fmla="*/ 9225 h 10862"/>
                  <a:gd name="connsiteX9" fmla="*/ 0 w 18395"/>
                  <a:gd name="connsiteY9" fmla="*/ 1393 h 10862"/>
                  <a:gd name="connsiteX10" fmla="*/ 5553 w 18395"/>
                  <a:gd name="connsiteY10" fmla="*/ 88 h 10862"/>
                  <a:gd name="connsiteX0" fmla="*/ 5553 w 18395"/>
                  <a:gd name="connsiteY0" fmla="*/ 88 h 10862"/>
                  <a:gd name="connsiteX1" fmla="*/ 6875 w 18395"/>
                  <a:gd name="connsiteY1" fmla="*/ 2459 h 10862"/>
                  <a:gd name="connsiteX2" fmla="*/ 9494 w 18395"/>
                  <a:gd name="connsiteY2" fmla="*/ 3435 h 10862"/>
                  <a:gd name="connsiteX3" fmla="*/ 13137 w 18395"/>
                  <a:gd name="connsiteY3" fmla="*/ 2244 h 10862"/>
                  <a:gd name="connsiteX4" fmla="*/ 15118 w 18395"/>
                  <a:gd name="connsiteY4" fmla="*/ 101 h 10862"/>
                  <a:gd name="connsiteX5" fmla="*/ 18395 w 18395"/>
                  <a:gd name="connsiteY5" fmla="*/ 6082 h 10862"/>
                  <a:gd name="connsiteX6" fmla="*/ 14924 w 18395"/>
                  <a:gd name="connsiteY6" fmla="*/ 9626 h 10862"/>
                  <a:gd name="connsiteX7" fmla="*/ 8197 w 18395"/>
                  <a:gd name="connsiteY7" fmla="*/ 10857 h 10862"/>
                  <a:gd name="connsiteX8" fmla="*/ 4420 w 18395"/>
                  <a:gd name="connsiteY8" fmla="*/ 9225 h 10862"/>
                  <a:gd name="connsiteX9" fmla="*/ 0 w 18395"/>
                  <a:gd name="connsiteY9" fmla="*/ 1393 h 10862"/>
                  <a:gd name="connsiteX10" fmla="*/ 5553 w 18395"/>
                  <a:gd name="connsiteY10" fmla="*/ 88 h 10862"/>
                  <a:gd name="connsiteX0" fmla="*/ 5553 w 18395"/>
                  <a:gd name="connsiteY0" fmla="*/ 88 h 10862"/>
                  <a:gd name="connsiteX1" fmla="*/ 7007 w 18395"/>
                  <a:gd name="connsiteY1" fmla="*/ 2006 h 10862"/>
                  <a:gd name="connsiteX2" fmla="*/ 9494 w 18395"/>
                  <a:gd name="connsiteY2" fmla="*/ 3435 h 10862"/>
                  <a:gd name="connsiteX3" fmla="*/ 13137 w 18395"/>
                  <a:gd name="connsiteY3" fmla="*/ 2244 h 10862"/>
                  <a:gd name="connsiteX4" fmla="*/ 15118 w 18395"/>
                  <a:gd name="connsiteY4" fmla="*/ 101 h 10862"/>
                  <a:gd name="connsiteX5" fmla="*/ 18395 w 18395"/>
                  <a:gd name="connsiteY5" fmla="*/ 6082 h 10862"/>
                  <a:gd name="connsiteX6" fmla="*/ 14924 w 18395"/>
                  <a:gd name="connsiteY6" fmla="*/ 9626 h 10862"/>
                  <a:gd name="connsiteX7" fmla="*/ 8197 w 18395"/>
                  <a:gd name="connsiteY7" fmla="*/ 10857 h 10862"/>
                  <a:gd name="connsiteX8" fmla="*/ 4420 w 18395"/>
                  <a:gd name="connsiteY8" fmla="*/ 9225 h 10862"/>
                  <a:gd name="connsiteX9" fmla="*/ 0 w 18395"/>
                  <a:gd name="connsiteY9" fmla="*/ 1393 h 10862"/>
                  <a:gd name="connsiteX10" fmla="*/ 5553 w 18395"/>
                  <a:gd name="connsiteY10" fmla="*/ 88 h 10862"/>
                  <a:gd name="connsiteX0" fmla="*/ 4814 w 17656"/>
                  <a:gd name="connsiteY0" fmla="*/ 88 h 10862"/>
                  <a:gd name="connsiteX1" fmla="*/ 6268 w 17656"/>
                  <a:gd name="connsiteY1" fmla="*/ 2006 h 10862"/>
                  <a:gd name="connsiteX2" fmla="*/ 8755 w 17656"/>
                  <a:gd name="connsiteY2" fmla="*/ 3435 h 10862"/>
                  <a:gd name="connsiteX3" fmla="*/ 12398 w 17656"/>
                  <a:gd name="connsiteY3" fmla="*/ 2244 h 10862"/>
                  <a:gd name="connsiteX4" fmla="*/ 14379 w 17656"/>
                  <a:gd name="connsiteY4" fmla="*/ 101 h 10862"/>
                  <a:gd name="connsiteX5" fmla="*/ 17656 w 17656"/>
                  <a:gd name="connsiteY5" fmla="*/ 6082 h 10862"/>
                  <a:gd name="connsiteX6" fmla="*/ 14185 w 17656"/>
                  <a:gd name="connsiteY6" fmla="*/ 9626 h 10862"/>
                  <a:gd name="connsiteX7" fmla="*/ 7458 w 17656"/>
                  <a:gd name="connsiteY7" fmla="*/ 10857 h 10862"/>
                  <a:gd name="connsiteX8" fmla="*/ 3681 w 17656"/>
                  <a:gd name="connsiteY8" fmla="*/ 9225 h 10862"/>
                  <a:gd name="connsiteX9" fmla="*/ 0 w 17656"/>
                  <a:gd name="connsiteY9" fmla="*/ 3085 h 10862"/>
                  <a:gd name="connsiteX10" fmla="*/ 4814 w 17656"/>
                  <a:gd name="connsiteY10" fmla="*/ 88 h 10862"/>
                  <a:gd name="connsiteX0" fmla="*/ 3998 w 16840"/>
                  <a:gd name="connsiteY0" fmla="*/ 88 h 10862"/>
                  <a:gd name="connsiteX1" fmla="*/ 5452 w 16840"/>
                  <a:gd name="connsiteY1" fmla="*/ 2006 h 10862"/>
                  <a:gd name="connsiteX2" fmla="*/ 7939 w 16840"/>
                  <a:gd name="connsiteY2" fmla="*/ 3435 h 10862"/>
                  <a:gd name="connsiteX3" fmla="*/ 11582 w 16840"/>
                  <a:gd name="connsiteY3" fmla="*/ 2244 h 10862"/>
                  <a:gd name="connsiteX4" fmla="*/ 13563 w 16840"/>
                  <a:gd name="connsiteY4" fmla="*/ 101 h 10862"/>
                  <a:gd name="connsiteX5" fmla="*/ 16840 w 16840"/>
                  <a:gd name="connsiteY5" fmla="*/ 6082 h 10862"/>
                  <a:gd name="connsiteX6" fmla="*/ 13369 w 16840"/>
                  <a:gd name="connsiteY6" fmla="*/ 9626 h 10862"/>
                  <a:gd name="connsiteX7" fmla="*/ 6642 w 16840"/>
                  <a:gd name="connsiteY7" fmla="*/ 10857 h 10862"/>
                  <a:gd name="connsiteX8" fmla="*/ 2865 w 16840"/>
                  <a:gd name="connsiteY8" fmla="*/ 9225 h 10862"/>
                  <a:gd name="connsiteX9" fmla="*/ 0 w 16840"/>
                  <a:gd name="connsiteY9" fmla="*/ 4937 h 10862"/>
                  <a:gd name="connsiteX10" fmla="*/ 3998 w 16840"/>
                  <a:gd name="connsiteY10" fmla="*/ 88 h 10862"/>
                  <a:gd name="connsiteX0" fmla="*/ 2826 w 15668"/>
                  <a:gd name="connsiteY0" fmla="*/ 88 h 10862"/>
                  <a:gd name="connsiteX1" fmla="*/ 4280 w 15668"/>
                  <a:gd name="connsiteY1" fmla="*/ 2006 h 10862"/>
                  <a:gd name="connsiteX2" fmla="*/ 6767 w 15668"/>
                  <a:gd name="connsiteY2" fmla="*/ 3435 h 10862"/>
                  <a:gd name="connsiteX3" fmla="*/ 10410 w 15668"/>
                  <a:gd name="connsiteY3" fmla="*/ 2244 h 10862"/>
                  <a:gd name="connsiteX4" fmla="*/ 12391 w 15668"/>
                  <a:gd name="connsiteY4" fmla="*/ 101 h 10862"/>
                  <a:gd name="connsiteX5" fmla="*/ 15668 w 15668"/>
                  <a:gd name="connsiteY5" fmla="*/ 6082 h 10862"/>
                  <a:gd name="connsiteX6" fmla="*/ 12197 w 15668"/>
                  <a:gd name="connsiteY6" fmla="*/ 9626 h 10862"/>
                  <a:gd name="connsiteX7" fmla="*/ 5470 w 15668"/>
                  <a:gd name="connsiteY7" fmla="*/ 10857 h 10862"/>
                  <a:gd name="connsiteX8" fmla="*/ 1693 w 15668"/>
                  <a:gd name="connsiteY8" fmla="*/ 9225 h 10862"/>
                  <a:gd name="connsiteX9" fmla="*/ 0 w 15668"/>
                  <a:gd name="connsiteY9" fmla="*/ 6411 h 10862"/>
                  <a:gd name="connsiteX10" fmla="*/ 2826 w 15668"/>
                  <a:gd name="connsiteY10" fmla="*/ 88 h 10862"/>
                  <a:gd name="connsiteX0" fmla="*/ 3761 w 15668"/>
                  <a:gd name="connsiteY0" fmla="*/ 1529 h 10862"/>
                  <a:gd name="connsiteX1" fmla="*/ 4280 w 15668"/>
                  <a:gd name="connsiteY1" fmla="*/ 2006 h 10862"/>
                  <a:gd name="connsiteX2" fmla="*/ 6767 w 15668"/>
                  <a:gd name="connsiteY2" fmla="*/ 3435 h 10862"/>
                  <a:gd name="connsiteX3" fmla="*/ 10410 w 15668"/>
                  <a:gd name="connsiteY3" fmla="*/ 2244 h 10862"/>
                  <a:gd name="connsiteX4" fmla="*/ 12391 w 15668"/>
                  <a:gd name="connsiteY4" fmla="*/ 101 h 10862"/>
                  <a:gd name="connsiteX5" fmla="*/ 15668 w 15668"/>
                  <a:gd name="connsiteY5" fmla="*/ 6082 h 10862"/>
                  <a:gd name="connsiteX6" fmla="*/ 12197 w 15668"/>
                  <a:gd name="connsiteY6" fmla="*/ 9626 h 10862"/>
                  <a:gd name="connsiteX7" fmla="*/ 5470 w 15668"/>
                  <a:gd name="connsiteY7" fmla="*/ 10857 h 10862"/>
                  <a:gd name="connsiteX8" fmla="*/ 1693 w 15668"/>
                  <a:gd name="connsiteY8" fmla="*/ 9225 h 10862"/>
                  <a:gd name="connsiteX9" fmla="*/ 0 w 15668"/>
                  <a:gd name="connsiteY9" fmla="*/ 6411 h 10862"/>
                  <a:gd name="connsiteX10" fmla="*/ 3761 w 15668"/>
                  <a:gd name="connsiteY10" fmla="*/ 1529 h 10862"/>
                  <a:gd name="connsiteX0" fmla="*/ 3761 w 15668"/>
                  <a:gd name="connsiteY0" fmla="*/ 1529 h 10862"/>
                  <a:gd name="connsiteX1" fmla="*/ 5407 w 15668"/>
                  <a:gd name="connsiteY1" fmla="*/ 2788 h 10862"/>
                  <a:gd name="connsiteX2" fmla="*/ 6767 w 15668"/>
                  <a:gd name="connsiteY2" fmla="*/ 3435 h 10862"/>
                  <a:gd name="connsiteX3" fmla="*/ 10410 w 15668"/>
                  <a:gd name="connsiteY3" fmla="*/ 2244 h 10862"/>
                  <a:gd name="connsiteX4" fmla="*/ 12391 w 15668"/>
                  <a:gd name="connsiteY4" fmla="*/ 101 h 10862"/>
                  <a:gd name="connsiteX5" fmla="*/ 15668 w 15668"/>
                  <a:gd name="connsiteY5" fmla="*/ 6082 h 10862"/>
                  <a:gd name="connsiteX6" fmla="*/ 12197 w 15668"/>
                  <a:gd name="connsiteY6" fmla="*/ 9626 h 10862"/>
                  <a:gd name="connsiteX7" fmla="*/ 5470 w 15668"/>
                  <a:gd name="connsiteY7" fmla="*/ 10857 h 10862"/>
                  <a:gd name="connsiteX8" fmla="*/ 1693 w 15668"/>
                  <a:gd name="connsiteY8" fmla="*/ 9225 h 10862"/>
                  <a:gd name="connsiteX9" fmla="*/ 0 w 15668"/>
                  <a:gd name="connsiteY9" fmla="*/ 6411 h 10862"/>
                  <a:gd name="connsiteX10" fmla="*/ 3761 w 15668"/>
                  <a:gd name="connsiteY10" fmla="*/ 1529 h 10862"/>
                  <a:gd name="connsiteX0" fmla="*/ 3761 w 15668"/>
                  <a:gd name="connsiteY0" fmla="*/ 1529 h 10862"/>
                  <a:gd name="connsiteX1" fmla="*/ 5474 w 15668"/>
                  <a:gd name="connsiteY1" fmla="*/ 3194 h 10862"/>
                  <a:gd name="connsiteX2" fmla="*/ 6767 w 15668"/>
                  <a:gd name="connsiteY2" fmla="*/ 3435 h 10862"/>
                  <a:gd name="connsiteX3" fmla="*/ 10410 w 15668"/>
                  <a:gd name="connsiteY3" fmla="*/ 2244 h 10862"/>
                  <a:gd name="connsiteX4" fmla="*/ 12391 w 15668"/>
                  <a:gd name="connsiteY4" fmla="*/ 101 h 10862"/>
                  <a:gd name="connsiteX5" fmla="*/ 15668 w 15668"/>
                  <a:gd name="connsiteY5" fmla="*/ 6082 h 10862"/>
                  <a:gd name="connsiteX6" fmla="*/ 12197 w 15668"/>
                  <a:gd name="connsiteY6" fmla="*/ 9626 h 10862"/>
                  <a:gd name="connsiteX7" fmla="*/ 5470 w 15668"/>
                  <a:gd name="connsiteY7" fmla="*/ 10857 h 10862"/>
                  <a:gd name="connsiteX8" fmla="*/ 1693 w 15668"/>
                  <a:gd name="connsiteY8" fmla="*/ 9225 h 10862"/>
                  <a:gd name="connsiteX9" fmla="*/ 0 w 15668"/>
                  <a:gd name="connsiteY9" fmla="*/ 6411 h 10862"/>
                  <a:gd name="connsiteX10" fmla="*/ 3761 w 15668"/>
                  <a:gd name="connsiteY10" fmla="*/ 1529 h 10862"/>
                  <a:gd name="connsiteX0" fmla="*/ 3761 w 15668"/>
                  <a:gd name="connsiteY0" fmla="*/ 1529 h 11140"/>
                  <a:gd name="connsiteX1" fmla="*/ 5474 w 15668"/>
                  <a:gd name="connsiteY1" fmla="*/ 3194 h 11140"/>
                  <a:gd name="connsiteX2" fmla="*/ 6767 w 15668"/>
                  <a:gd name="connsiteY2" fmla="*/ 3435 h 11140"/>
                  <a:gd name="connsiteX3" fmla="*/ 10410 w 15668"/>
                  <a:gd name="connsiteY3" fmla="*/ 2244 h 11140"/>
                  <a:gd name="connsiteX4" fmla="*/ 12391 w 15668"/>
                  <a:gd name="connsiteY4" fmla="*/ 101 h 11140"/>
                  <a:gd name="connsiteX5" fmla="*/ 15668 w 15668"/>
                  <a:gd name="connsiteY5" fmla="*/ 6082 h 11140"/>
                  <a:gd name="connsiteX6" fmla="*/ 12197 w 15668"/>
                  <a:gd name="connsiteY6" fmla="*/ 9626 h 11140"/>
                  <a:gd name="connsiteX7" fmla="*/ 5697 w 15668"/>
                  <a:gd name="connsiteY7" fmla="*/ 11136 h 11140"/>
                  <a:gd name="connsiteX8" fmla="*/ 1693 w 15668"/>
                  <a:gd name="connsiteY8" fmla="*/ 9225 h 11140"/>
                  <a:gd name="connsiteX9" fmla="*/ 0 w 15668"/>
                  <a:gd name="connsiteY9" fmla="*/ 6411 h 11140"/>
                  <a:gd name="connsiteX10" fmla="*/ 3761 w 15668"/>
                  <a:gd name="connsiteY10" fmla="*/ 1529 h 11140"/>
                  <a:gd name="connsiteX0" fmla="*/ 3761 w 15668"/>
                  <a:gd name="connsiteY0" fmla="*/ 1529 h 11136"/>
                  <a:gd name="connsiteX1" fmla="*/ 5474 w 15668"/>
                  <a:gd name="connsiteY1" fmla="*/ 3194 h 11136"/>
                  <a:gd name="connsiteX2" fmla="*/ 6767 w 15668"/>
                  <a:gd name="connsiteY2" fmla="*/ 3435 h 11136"/>
                  <a:gd name="connsiteX3" fmla="*/ 10410 w 15668"/>
                  <a:gd name="connsiteY3" fmla="*/ 2244 h 11136"/>
                  <a:gd name="connsiteX4" fmla="*/ 12391 w 15668"/>
                  <a:gd name="connsiteY4" fmla="*/ 101 h 11136"/>
                  <a:gd name="connsiteX5" fmla="*/ 15668 w 15668"/>
                  <a:gd name="connsiteY5" fmla="*/ 6082 h 11136"/>
                  <a:gd name="connsiteX6" fmla="*/ 12197 w 15668"/>
                  <a:gd name="connsiteY6" fmla="*/ 9626 h 11136"/>
                  <a:gd name="connsiteX7" fmla="*/ 5697 w 15668"/>
                  <a:gd name="connsiteY7" fmla="*/ 11136 h 11136"/>
                  <a:gd name="connsiteX8" fmla="*/ 1883 w 15668"/>
                  <a:gd name="connsiteY8" fmla="*/ 9525 h 11136"/>
                  <a:gd name="connsiteX9" fmla="*/ 0 w 15668"/>
                  <a:gd name="connsiteY9" fmla="*/ 6411 h 11136"/>
                  <a:gd name="connsiteX10" fmla="*/ 3761 w 15668"/>
                  <a:gd name="connsiteY10" fmla="*/ 1529 h 11136"/>
                  <a:gd name="connsiteX0" fmla="*/ 3761 w 15668"/>
                  <a:gd name="connsiteY0" fmla="*/ 1529 h 11136"/>
                  <a:gd name="connsiteX1" fmla="*/ 5474 w 15668"/>
                  <a:gd name="connsiteY1" fmla="*/ 3194 h 11136"/>
                  <a:gd name="connsiteX2" fmla="*/ 6767 w 15668"/>
                  <a:gd name="connsiteY2" fmla="*/ 3435 h 11136"/>
                  <a:gd name="connsiteX3" fmla="*/ 10410 w 15668"/>
                  <a:gd name="connsiteY3" fmla="*/ 2244 h 11136"/>
                  <a:gd name="connsiteX4" fmla="*/ 12391 w 15668"/>
                  <a:gd name="connsiteY4" fmla="*/ 101 h 11136"/>
                  <a:gd name="connsiteX5" fmla="*/ 15668 w 15668"/>
                  <a:gd name="connsiteY5" fmla="*/ 6082 h 11136"/>
                  <a:gd name="connsiteX6" fmla="*/ 12197 w 15668"/>
                  <a:gd name="connsiteY6" fmla="*/ 9626 h 11136"/>
                  <a:gd name="connsiteX7" fmla="*/ 5697 w 15668"/>
                  <a:gd name="connsiteY7" fmla="*/ 11136 h 11136"/>
                  <a:gd name="connsiteX8" fmla="*/ 1883 w 15668"/>
                  <a:gd name="connsiteY8" fmla="*/ 9525 h 11136"/>
                  <a:gd name="connsiteX9" fmla="*/ 0 w 15668"/>
                  <a:gd name="connsiteY9" fmla="*/ 6411 h 11136"/>
                  <a:gd name="connsiteX10" fmla="*/ 3761 w 15668"/>
                  <a:gd name="connsiteY10" fmla="*/ 1529 h 11136"/>
                  <a:gd name="connsiteX0" fmla="*/ 3761 w 15668"/>
                  <a:gd name="connsiteY0" fmla="*/ 1529 h 11191"/>
                  <a:gd name="connsiteX1" fmla="*/ 5474 w 15668"/>
                  <a:gd name="connsiteY1" fmla="*/ 3194 h 11191"/>
                  <a:gd name="connsiteX2" fmla="*/ 6767 w 15668"/>
                  <a:gd name="connsiteY2" fmla="*/ 3435 h 11191"/>
                  <a:gd name="connsiteX3" fmla="*/ 10410 w 15668"/>
                  <a:gd name="connsiteY3" fmla="*/ 2244 h 11191"/>
                  <a:gd name="connsiteX4" fmla="*/ 12391 w 15668"/>
                  <a:gd name="connsiteY4" fmla="*/ 101 h 11191"/>
                  <a:gd name="connsiteX5" fmla="*/ 15668 w 15668"/>
                  <a:gd name="connsiteY5" fmla="*/ 6082 h 11191"/>
                  <a:gd name="connsiteX6" fmla="*/ 12197 w 15668"/>
                  <a:gd name="connsiteY6" fmla="*/ 9626 h 11191"/>
                  <a:gd name="connsiteX7" fmla="*/ 9136 w 15668"/>
                  <a:gd name="connsiteY7" fmla="*/ 10709 h 11191"/>
                  <a:gd name="connsiteX8" fmla="*/ 5697 w 15668"/>
                  <a:gd name="connsiteY8" fmla="*/ 11136 h 11191"/>
                  <a:gd name="connsiteX9" fmla="*/ 1883 w 15668"/>
                  <a:gd name="connsiteY9" fmla="*/ 9525 h 11191"/>
                  <a:gd name="connsiteX10" fmla="*/ 0 w 15668"/>
                  <a:gd name="connsiteY10" fmla="*/ 6411 h 11191"/>
                  <a:gd name="connsiteX11" fmla="*/ 3761 w 15668"/>
                  <a:gd name="connsiteY11" fmla="*/ 1529 h 11191"/>
                  <a:gd name="connsiteX0" fmla="*/ 3761 w 15668"/>
                  <a:gd name="connsiteY0" fmla="*/ 1529 h 11191"/>
                  <a:gd name="connsiteX1" fmla="*/ 5474 w 15668"/>
                  <a:gd name="connsiteY1" fmla="*/ 3194 h 11191"/>
                  <a:gd name="connsiteX2" fmla="*/ 7052 w 15668"/>
                  <a:gd name="connsiteY2" fmla="*/ 3406 h 11191"/>
                  <a:gd name="connsiteX3" fmla="*/ 10410 w 15668"/>
                  <a:gd name="connsiteY3" fmla="*/ 2244 h 11191"/>
                  <a:gd name="connsiteX4" fmla="*/ 12391 w 15668"/>
                  <a:gd name="connsiteY4" fmla="*/ 101 h 11191"/>
                  <a:gd name="connsiteX5" fmla="*/ 15668 w 15668"/>
                  <a:gd name="connsiteY5" fmla="*/ 6082 h 11191"/>
                  <a:gd name="connsiteX6" fmla="*/ 12197 w 15668"/>
                  <a:gd name="connsiteY6" fmla="*/ 9626 h 11191"/>
                  <a:gd name="connsiteX7" fmla="*/ 9136 w 15668"/>
                  <a:gd name="connsiteY7" fmla="*/ 10709 h 11191"/>
                  <a:gd name="connsiteX8" fmla="*/ 5697 w 15668"/>
                  <a:gd name="connsiteY8" fmla="*/ 11136 h 11191"/>
                  <a:gd name="connsiteX9" fmla="*/ 1883 w 15668"/>
                  <a:gd name="connsiteY9" fmla="*/ 9525 h 11191"/>
                  <a:gd name="connsiteX10" fmla="*/ 0 w 15668"/>
                  <a:gd name="connsiteY10" fmla="*/ 6411 h 11191"/>
                  <a:gd name="connsiteX11" fmla="*/ 3761 w 15668"/>
                  <a:gd name="connsiteY11" fmla="*/ 1529 h 11191"/>
                  <a:gd name="connsiteX0" fmla="*/ 4574 w 15668"/>
                  <a:gd name="connsiteY0" fmla="*/ 2015 h 11191"/>
                  <a:gd name="connsiteX1" fmla="*/ 5474 w 15668"/>
                  <a:gd name="connsiteY1" fmla="*/ 3194 h 11191"/>
                  <a:gd name="connsiteX2" fmla="*/ 7052 w 15668"/>
                  <a:gd name="connsiteY2" fmla="*/ 3406 h 11191"/>
                  <a:gd name="connsiteX3" fmla="*/ 10410 w 15668"/>
                  <a:gd name="connsiteY3" fmla="*/ 2244 h 11191"/>
                  <a:gd name="connsiteX4" fmla="*/ 12391 w 15668"/>
                  <a:gd name="connsiteY4" fmla="*/ 101 h 11191"/>
                  <a:gd name="connsiteX5" fmla="*/ 15668 w 15668"/>
                  <a:gd name="connsiteY5" fmla="*/ 6082 h 11191"/>
                  <a:gd name="connsiteX6" fmla="*/ 12197 w 15668"/>
                  <a:gd name="connsiteY6" fmla="*/ 9626 h 11191"/>
                  <a:gd name="connsiteX7" fmla="*/ 9136 w 15668"/>
                  <a:gd name="connsiteY7" fmla="*/ 10709 h 11191"/>
                  <a:gd name="connsiteX8" fmla="*/ 5697 w 15668"/>
                  <a:gd name="connsiteY8" fmla="*/ 11136 h 11191"/>
                  <a:gd name="connsiteX9" fmla="*/ 1883 w 15668"/>
                  <a:gd name="connsiteY9" fmla="*/ 9525 h 11191"/>
                  <a:gd name="connsiteX10" fmla="*/ 0 w 15668"/>
                  <a:gd name="connsiteY10" fmla="*/ 6411 h 11191"/>
                  <a:gd name="connsiteX11" fmla="*/ 4574 w 15668"/>
                  <a:gd name="connsiteY11" fmla="*/ 2015 h 11191"/>
                  <a:gd name="connsiteX0" fmla="*/ 3409 w 14503"/>
                  <a:gd name="connsiteY0" fmla="*/ 2015 h 11191"/>
                  <a:gd name="connsiteX1" fmla="*/ 4309 w 14503"/>
                  <a:gd name="connsiteY1" fmla="*/ 3194 h 11191"/>
                  <a:gd name="connsiteX2" fmla="*/ 5887 w 14503"/>
                  <a:gd name="connsiteY2" fmla="*/ 3406 h 11191"/>
                  <a:gd name="connsiteX3" fmla="*/ 9245 w 14503"/>
                  <a:gd name="connsiteY3" fmla="*/ 2244 h 11191"/>
                  <a:gd name="connsiteX4" fmla="*/ 11226 w 14503"/>
                  <a:gd name="connsiteY4" fmla="*/ 101 h 11191"/>
                  <a:gd name="connsiteX5" fmla="*/ 14503 w 14503"/>
                  <a:gd name="connsiteY5" fmla="*/ 6082 h 11191"/>
                  <a:gd name="connsiteX6" fmla="*/ 11032 w 14503"/>
                  <a:gd name="connsiteY6" fmla="*/ 9626 h 11191"/>
                  <a:gd name="connsiteX7" fmla="*/ 7971 w 14503"/>
                  <a:gd name="connsiteY7" fmla="*/ 10709 h 11191"/>
                  <a:gd name="connsiteX8" fmla="*/ 4532 w 14503"/>
                  <a:gd name="connsiteY8" fmla="*/ 11136 h 11191"/>
                  <a:gd name="connsiteX9" fmla="*/ 718 w 14503"/>
                  <a:gd name="connsiteY9" fmla="*/ 9525 h 11191"/>
                  <a:gd name="connsiteX10" fmla="*/ 459 w 14503"/>
                  <a:gd name="connsiteY10" fmla="*/ 8341 h 11191"/>
                  <a:gd name="connsiteX11" fmla="*/ 3409 w 14503"/>
                  <a:gd name="connsiteY11" fmla="*/ 2015 h 11191"/>
                  <a:gd name="connsiteX0" fmla="*/ 4332 w 15426"/>
                  <a:gd name="connsiteY0" fmla="*/ 2015 h 11191"/>
                  <a:gd name="connsiteX1" fmla="*/ 5232 w 15426"/>
                  <a:gd name="connsiteY1" fmla="*/ 3194 h 11191"/>
                  <a:gd name="connsiteX2" fmla="*/ 6810 w 15426"/>
                  <a:gd name="connsiteY2" fmla="*/ 3406 h 11191"/>
                  <a:gd name="connsiteX3" fmla="*/ 10168 w 15426"/>
                  <a:gd name="connsiteY3" fmla="*/ 2244 h 11191"/>
                  <a:gd name="connsiteX4" fmla="*/ 12149 w 15426"/>
                  <a:gd name="connsiteY4" fmla="*/ 101 h 11191"/>
                  <a:gd name="connsiteX5" fmla="*/ 15426 w 15426"/>
                  <a:gd name="connsiteY5" fmla="*/ 6082 h 11191"/>
                  <a:gd name="connsiteX6" fmla="*/ 11955 w 15426"/>
                  <a:gd name="connsiteY6" fmla="*/ 9626 h 11191"/>
                  <a:gd name="connsiteX7" fmla="*/ 8894 w 15426"/>
                  <a:gd name="connsiteY7" fmla="*/ 10709 h 11191"/>
                  <a:gd name="connsiteX8" fmla="*/ 5455 w 15426"/>
                  <a:gd name="connsiteY8" fmla="*/ 11136 h 11191"/>
                  <a:gd name="connsiteX9" fmla="*/ 1641 w 15426"/>
                  <a:gd name="connsiteY9" fmla="*/ 9525 h 11191"/>
                  <a:gd name="connsiteX10" fmla="*/ 0 w 15426"/>
                  <a:gd name="connsiteY10" fmla="*/ 6954 h 11191"/>
                  <a:gd name="connsiteX11" fmla="*/ 4332 w 15426"/>
                  <a:gd name="connsiteY11" fmla="*/ 2015 h 11191"/>
                  <a:gd name="connsiteX0" fmla="*/ 2393 w 15426"/>
                  <a:gd name="connsiteY0" fmla="*/ 0 h 11505"/>
                  <a:gd name="connsiteX1" fmla="*/ 5232 w 15426"/>
                  <a:gd name="connsiteY1" fmla="*/ 3508 h 11505"/>
                  <a:gd name="connsiteX2" fmla="*/ 6810 w 15426"/>
                  <a:gd name="connsiteY2" fmla="*/ 3720 h 11505"/>
                  <a:gd name="connsiteX3" fmla="*/ 10168 w 15426"/>
                  <a:gd name="connsiteY3" fmla="*/ 2558 h 11505"/>
                  <a:gd name="connsiteX4" fmla="*/ 12149 w 15426"/>
                  <a:gd name="connsiteY4" fmla="*/ 415 h 11505"/>
                  <a:gd name="connsiteX5" fmla="*/ 15426 w 15426"/>
                  <a:gd name="connsiteY5" fmla="*/ 6396 h 11505"/>
                  <a:gd name="connsiteX6" fmla="*/ 11955 w 15426"/>
                  <a:gd name="connsiteY6" fmla="*/ 9940 h 11505"/>
                  <a:gd name="connsiteX7" fmla="*/ 8894 w 15426"/>
                  <a:gd name="connsiteY7" fmla="*/ 11023 h 11505"/>
                  <a:gd name="connsiteX8" fmla="*/ 5455 w 15426"/>
                  <a:gd name="connsiteY8" fmla="*/ 11450 h 11505"/>
                  <a:gd name="connsiteX9" fmla="*/ 1641 w 15426"/>
                  <a:gd name="connsiteY9" fmla="*/ 9839 h 11505"/>
                  <a:gd name="connsiteX10" fmla="*/ 0 w 15426"/>
                  <a:gd name="connsiteY10" fmla="*/ 7268 h 11505"/>
                  <a:gd name="connsiteX11" fmla="*/ 2393 w 15426"/>
                  <a:gd name="connsiteY11" fmla="*/ 0 h 11505"/>
                  <a:gd name="connsiteX0" fmla="*/ 4336 w 17369"/>
                  <a:gd name="connsiteY0" fmla="*/ 0 h 11505"/>
                  <a:gd name="connsiteX1" fmla="*/ 7175 w 17369"/>
                  <a:gd name="connsiteY1" fmla="*/ 3508 h 11505"/>
                  <a:gd name="connsiteX2" fmla="*/ 8753 w 17369"/>
                  <a:gd name="connsiteY2" fmla="*/ 3720 h 11505"/>
                  <a:gd name="connsiteX3" fmla="*/ 12111 w 17369"/>
                  <a:gd name="connsiteY3" fmla="*/ 2558 h 11505"/>
                  <a:gd name="connsiteX4" fmla="*/ 14092 w 17369"/>
                  <a:gd name="connsiteY4" fmla="*/ 415 h 11505"/>
                  <a:gd name="connsiteX5" fmla="*/ 17369 w 17369"/>
                  <a:gd name="connsiteY5" fmla="*/ 6396 h 11505"/>
                  <a:gd name="connsiteX6" fmla="*/ 13898 w 17369"/>
                  <a:gd name="connsiteY6" fmla="*/ 9940 h 11505"/>
                  <a:gd name="connsiteX7" fmla="*/ 10837 w 17369"/>
                  <a:gd name="connsiteY7" fmla="*/ 11023 h 11505"/>
                  <a:gd name="connsiteX8" fmla="*/ 7398 w 17369"/>
                  <a:gd name="connsiteY8" fmla="*/ 11450 h 11505"/>
                  <a:gd name="connsiteX9" fmla="*/ 3584 w 17369"/>
                  <a:gd name="connsiteY9" fmla="*/ 9839 h 11505"/>
                  <a:gd name="connsiteX10" fmla="*/ 0 w 17369"/>
                  <a:gd name="connsiteY10" fmla="*/ 4633 h 11505"/>
                  <a:gd name="connsiteX11" fmla="*/ 4336 w 17369"/>
                  <a:gd name="connsiteY11" fmla="*/ 0 h 11505"/>
                  <a:gd name="connsiteX0" fmla="*/ 4336 w 17369"/>
                  <a:gd name="connsiteY0" fmla="*/ 0 h 11505"/>
                  <a:gd name="connsiteX1" fmla="*/ 7175 w 17369"/>
                  <a:gd name="connsiteY1" fmla="*/ 3508 h 11505"/>
                  <a:gd name="connsiteX2" fmla="*/ 9437 w 17369"/>
                  <a:gd name="connsiteY2" fmla="*/ 3801 h 11505"/>
                  <a:gd name="connsiteX3" fmla="*/ 12111 w 17369"/>
                  <a:gd name="connsiteY3" fmla="*/ 2558 h 11505"/>
                  <a:gd name="connsiteX4" fmla="*/ 14092 w 17369"/>
                  <a:gd name="connsiteY4" fmla="*/ 415 h 11505"/>
                  <a:gd name="connsiteX5" fmla="*/ 17369 w 17369"/>
                  <a:gd name="connsiteY5" fmla="*/ 6396 h 11505"/>
                  <a:gd name="connsiteX6" fmla="*/ 13898 w 17369"/>
                  <a:gd name="connsiteY6" fmla="*/ 9940 h 11505"/>
                  <a:gd name="connsiteX7" fmla="*/ 10837 w 17369"/>
                  <a:gd name="connsiteY7" fmla="*/ 11023 h 11505"/>
                  <a:gd name="connsiteX8" fmla="*/ 7398 w 17369"/>
                  <a:gd name="connsiteY8" fmla="*/ 11450 h 11505"/>
                  <a:gd name="connsiteX9" fmla="*/ 3584 w 17369"/>
                  <a:gd name="connsiteY9" fmla="*/ 9839 h 11505"/>
                  <a:gd name="connsiteX10" fmla="*/ 0 w 17369"/>
                  <a:gd name="connsiteY10" fmla="*/ 4633 h 11505"/>
                  <a:gd name="connsiteX11" fmla="*/ 4336 w 17369"/>
                  <a:gd name="connsiteY11" fmla="*/ 0 h 11505"/>
                  <a:gd name="connsiteX0" fmla="*/ 4336 w 17369"/>
                  <a:gd name="connsiteY0" fmla="*/ 0 h 11505"/>
                  <a:gd name="connsiteX1" fmla="*/ 7175 w 17369"/>
                  <a:gd name="connsiteY1" fmla="*/ 3508 h 11505"/>
                  <a:gd name="connsiteX2" fmla="*/ 9787 w 17369"/>
                  <a:gd name="connsiteY2" fmla="*/ 3974 h 11505"/>
                  <a:gd name="connsiteX3" fmla="*/ 12111 w 17369"/>
                  <a:gd name="connsiteY3" fmla="*/ 2558 h 11505"/>
                  <a:gd name="connsiteX4" fmla="*/ 14092 w 17369"/>
                  <a:gd name="connsiteY4" fmla="*/ 415 h 11505"/>
                  <a:gd name="connsiteX5" fmla="*/ 17369 w 17369"/>
                  <a:gd name="connsiteY5" fmla="*/ 6396 h 11505"/>
                  <a:gd name="connsiteX6" fmla="*/ 13898 w 17369"/>
                  <a:gd name="connsiteY6" fmla="*/ 9940 h 11505"/>
                  <a:gd name="connsiteX7" fmla="*/ 10837 w 17369"/>
                  <a:gd name="connsiteY7" fmla="*/ 11023 h 11505"/>
                  <a:gd name="connsiteX8" fmla="*/ 7398 w 17369"/>
                  <a:gd name="connsiteY8" fmla="*/ 11450 h 11505"/>
                  <a:gd name="connsiteX9" fmla="*/ 3584 w 17369"/>
                  <a:gd name="connsiteY9" fmla="*/ 9839 h 11505"/>
                  <a:gd name="connsiteX10" fmla="*/ 0 w 17369"/>
                  <a:gd name="connsiteY10" fmla="*/ 4633 h 11505"/>
                  <a:gd name="connsiteX11" fmla="*/ 4336 w 17369"/>
                  <a:gd name="connsiteY11" fmla="*/ 0 h 11505"/>
                  <a:gd name="connsiteX0" fmla="*/ 4336 w 17369"/>
                  <a:gd name="connsiteY0" fmla="*/ 0 h 11505"/>
                  <a:gd name="connsiteX1" fmla="*/ 7175 w 17369"/>
                  <a:gd name="connsiteY1" fmla="*/ 3508 h 11505"/>
                  <a:gd name="connsiteX2" fmla="*/ 9735 w 17369"/>
                  <a:gd name="connsiteY2" fmla="*/ 3731 h 11505"/>
                  <a:gd name="connsiteX3" fmla="*/ 12111 w 17369"/>
                  <a:gd name="connsiteY3" fmla="*/ 2558 h 11505"/>
                  <a:gd name="connsiteX4" fmla="*/ 14092 w 17369"/>
                  <a:gd name="connsiteY4" fmla="*/ 415 h 11505"/>
                  <a:gd name="connsiteX5" fmla="*/ 17369 w 17369"/>
                  <a:gd name="connsiteY5" fmla="*/ 6396 h 11505"/>
                  <a:gd name="connsiteX6" fmla="*/ 13898 w 17369"/>
                  <a:gd name="connsiteY6" fmla="*/ 9940 h 11505"/>
                  <a:gd name="connsiteX7" fmla="*/ 10837 w 17369"/>
                  <a:gd name="connsiteY7" fmla="*/ 11023 h 11505"/>
                  <a:gd name="connsiteX8" fmla="*/ 7398 w 17369"/>
                  <a:gd name="connsiteY8" fmla="*/ 11450 h 11505"/>
                  <a:gd name="connsiteX9" fmla="*/ 3584 w 17369"/>
                  <a:gd name="connsiteY9" fmla="*/ 9839 h 11505"/>
                  <a:gd name="connsiteX10" fmla="*/ 0 w 17369"/>
                  <a:gd name="connsiteY10" fmla="*/ 4633 h 11505"/>
                  <a:gd name="connsiteX11" fmla="*/ 4336 w 17369"/>
                  <a:gd name="connsiteY11" fmla="*/ 0 h 11505"/>
                  <a:gd name="connsiteX0" fmla="*/ 4336 w 17369"/>
                  <a:gd name="connsiteY0" fmla="*/ 0 h 11505"/>
                  <a:gd name="connsiteX1" fmla="*/ 6962 w 17369"/>
                  <a:gd name="connsiteY1" fmla="*/ 3392 h 11505"/>
                  <a:gd name="connsiteX2" fmla="*/ 9735 w 17369"/>
                  <a:gd name="connsiteY2" fmla="*/ 3731 h 11505"/>
                  <a:gd name="connsiteX3" fmla="*/ 12111 w 17369"/>
                  <a:gd name="connsiteY3" fmla="*/ 2558 h 11505"/>
                  <a:gd name="connsiteX4" fmla="*/ 14092 w 17369"/>
                  <a:gd name="connsiteY4" fmla="*/ 415 h 11505"/>
                  <a:gd name="connsiteX5" fmla="*/ 17369 w 17369"/>
                  <a:gd name="connsiteY5" fmla="*/ 6396 h 11505"/>
                  <a:gd name="connsiteX6" fmla="*/ 13898 w 17369"/>
                  <a:gd name="connsiteY6" fmla="*/ 9940 h 11505"/>
                  <a:gd name="connsiteX7" fmla="*/ 10837 w 17369"/>
                  <a:gd name="connsiteY7" fmla="*/ 11023 h 11505"/>
                  <a:gd name="connsiteX8" fmla="*/ 7398 w 17369"/>
                  <a:gd name="connsiteY8" fmla="*/ 11450 h 11505"/>
                  <a:gd name="connsiteX9" fmla="*/ 3584 w 17369"/>
                  <a:gd name="connsiteY9" fmla="*/ 9839 h 11505"/>
                  <a:gd name="connsiteX10" fmla="*/ 0 w 17369"/>
                  <a:gd name="connsiteY10" fmla="*/ 4633 h 11505"/>
                  <a:gd name="connsiteX11" fmla="*/ 4336 w 17369"/>
                  <a:gd name="connsiteY11" fmla="*/ 0 h 11505"/>
                  <a:gd name="connsiteX0" fmla="*/ 4336 w 17369"/>
                  <a:gd name="connsiteY0" fmla="*/ 0 h 11543"/>
                  <a:gd name="connsiteX1" fmla="*/ 6962 w 17369"/>
                  <a:gd name="connsiteY1" fmla="*/ 3392 h 11543"/>
                  <a:gd name="connsiteX2" fmla="*/ 9735 w 17369"/>
                  <a:gd name="connsiteY2" fmla="*/ 3731 h 11543"/>
                  <a:gd name="connsiteX3" fmla="*/ 12111 w 17369"/>
                  <a:gd name="connsiteY3" fmla="*/ 2558 h 11543"/>
                  <a:gd name="connsiteX4" fmla="*/ 14092 w 17369"/>
                  <a:gd name="connsiteY4" fmla="*/ 415 h 11543"/>
                  <a:gd name="connsiteX5" fmla="*/ 17369 w 17369"/>
                  <a:gd name="connsiteY5" fmla="*/ 6396 h 11543"/>
                  <a:gd name="connsiteX6" fmla="*/ 13898 w 17369"/>
                  <a:gd name="connsiteY6" fmla="*/ 9940 h 11543"/>
                  <a:gd name="connsiteX7" fmla="*/ 11063 w 17369"/>
                  <a:gd name="connsiteY7" fmla="*/ 11200 h 11543"/>
                  <a:gd name="connsiteX8" fmla="*/ 7398 w 17369"/>
                  <a:gd name="connsiteY8" fmla="*/ 11450 h 11543"/>
                  <a:gd name="connsiteX9" fmla="*/ 3584 w 17369"/>
                  <a:gd name="connsiteY9" fmla="*/ 9839 h 11543"/>
                  <a:gd name="connsiteX10" fmla="*/ 0 w 17369"/>
                  <a:gd name="connsiteY10" fmla="*/ 4633 h 11543"/>
                  <a:gd name="connsiteX11" fmla="*/ 4336 w 17369"/>
                  <a:gd name="connsiteY11" fmla="*/ 0 h 11543"/>
                  <a:gd name="connsiteX0" fmla="*/ 4336 w 17369"/>
                  <a:gd name="connsiteY0" fmla="*/ 0 h 11619"/>
                  <a:gd name="connsiteX1" fmla="*/ 6962 w 17369"/>
                  <a:gd name="connsiteY1" fmla="*/ 3392 h 11619"/>
                  <a:gd name="connsiteX2" fmla="*/ 9735 w 17369"/>
                  <a:gd name="connsiteY2" fmla="*/ 3731 h 11619"/>
                  <a:gd name="connsiteX3" fmla="*/ 12111 w 17369"/>
                  <a:gd name="connsiteY3" fmla="*/ 2558 h 11619"/>
                  <a:gd name="connsiteX4" fmla="*/ 14092 w 17369"/>
                  <a:gd name="connsiteY4" fmla="*/ 415 h 11619"/>
                  <a:gd name="connsiteX5" fmla="*/ 17369 w 17369"/>
                  <a:gd name="connsiteY5" fmla="*/ 6396 h 11619"/>
                  <a:gd name="connsiteX6" fmla="*/ 13898 w 17369"/>
                  <a:gd name="connsiteY6" fmla="*/ 9940 h 11619"/>
                  <a:gd name="connsiteX7" fmla="*/ 11063 w 17369"/>
                  <a:gd name="connsiteY7" fmla="*/ 11200 h 11619"/>
                  <a:gd name="connsiteX8" fmla="*/ 7772 w 17369"/>
                  <a:gd name="connsiteY8" fmla="*/ 11541 h 11619"/>
                  <a:gd name="connsiteX9" fmla="*/ 3584 w 17369"/>
                  <a:gd name="connsiteY9" fmla="*/ 9839 h 11619"/>
                  <a:gd name="connsiteX10" fmla="*/ 0 w 17369"/>
                  <a:gd name="connsiteY10" fmla="*/ 4633 h 11619"/>
                  <a:gd name="connsiteX11" fmla="*/ 4336 w 17369"/>
                  <a:gd name="connsiteY11" fmla="*/ 0 h 11619"/>
                  <a:gd name="connsiteX0" fmla="*/ 4336 w 17369"/>
                  <a:gd name="connsiteY0" fmla="*/ 0 h 11619"/>
                  <a:gd name="connsiteX1" fmla="*/ 6962 w 17369"/>
                  <a:gd name="connsiteY1" fmla="*/ 3392 h 11619"/>
                  <a:gd name="connsiteX2" fmla="*/ 9735 w 17369"/>
                  <a:gd name="connsiteY2" fmla="*/ 3731 h 11619"/>
                  <a:gd name="connsiteX3" fmla="*/ 12111 w 17369"/>
                  <a:gd name="connsiteY3" fmla="*/ 2558 h 11619"/>
                  <a:gd name="connsiteX4" fmla="*/ 14092 w 17369"/>
                  <a:gd name="connsiteY4" fmla="*/ 415 h 11619"/>
                  <a:gd name="connsiteX5" fmla="*/ 17369 w 17369"/>
                  <a:gd name="connsiteY5" fmla="*/ 6396 h 11619"/>
                  <a:gd name="connsiteX6" fmla="*/ 14624 w 17369"/>
                  <a:gd name="connsiteY6" fmla="*/ 9347 h 11619"/>
                  <a:gd name="connsiteX7" fmla="*/ 11063 w 17369"/>
                  <a:gd name="connsiteY7" fmla="*/ 11200 h 11619"/>
                  <a:gd name="connsiteX8" fmla="*/ 7772 w 17369"/>
                  <a:gd name="connsiteY8" fmla="*/ 11541 h 11619"/>
                  <a:gd name="connsiteX9" fmla="*/ 3584 w 17369"/>
                  <a:gd name="connsiteY9" fmla="*/ 9839 h 11619"/>
                  <a:gd name="connsiteX10" fmla="*/ 0 w 17369"/>
                  <a:gd name="connsiteY10" fmla="*/ 4633 h 11619"/>
                  <a:gd name="connsiteX11" fmla="*/ 4336 w 17369"/>
                  <a:gd name="connsiteY11" fmla="*/ 0 h 11619"/>
                  <a:gd name="connsiteX0" fmla="*/ 4336 w 17369"/>
                  <a:gd name="connsiteY0" fmla="*/ 0 h 11619"/>
                  <a:gd name="connsiteX1" fmla="*/ 6962 w 17369"/>
                  <a:gd name="connsiteY1" fmla="*/ 3392 h 11619"/>
                  <a:gd name="connsiteX2" fmla="*/ 9735 w 17369"/>
                  <a:gd name="connsiteY2" fmla="*/ 3731 h 11619"/>
                  <a:gd name="connsiteX3" fmla="*/ 12111 w 17369"/>
                  <a:gd name="connsiteY3" fmla="*/ 2558 h 11619"/>
                  <a:gd name="connsiteX4" fmla="*/ 14092 w 17369"/>
                  <a:gd name="connsiteY4" fmla="*/ 415 h 11619"/>
                  <a:gd name="connsiteX5" fmla="*/ 17369 w 17369"/>
                  <a:gd name="connsiteY5" fmla="*/ 6396 h 11619"/>
                  <a:gd name="connsiteX6" fmla="*/ 14624 w 17369"/>
                  <a:gd name="connsiteY6" fmla="*/ 9347 h 11619"/>
                  <a:gd name="connsiteX7" fmla="*/ 11063 w 17369"/>
                  <a:gd name="connsiteY7" fmla="*/ 11200 h 11619"/>
                  <a:gd name="connsiteX8" fmla="*/ 7772 w 17369"/>
                  <a:gd name="connsiteY8" fmla="*/ 11541 h 11619"/>
                  <a:gd name="connsiteX9" fmla="*/ 3584 w 17369"/>
                  <a:gd name="connsiteY9" fmla="*/ 9839 h 11619"/>
                  <a:gd name="connsiteX10" fmla="*/ 0 w 17369"/>
                  <a:gd name="connsiteY10" fmla="*/ 4633 h 11619"/>
                  <a:gd name="connsiteX11" fmla="*/ 4336 w 17369"/>
                  <a:gd name="connsiteY11" fmla="*/ 0 h 11619"/>
                  <a:gd name="connsiteX0" fmla="*/ 4336 w 17369"/>
                  <a:gd name="connsiteY0" fmla="*/ 0 h 11619"/>
                  <a:gd name="connsiteX1" fmla="*/ 6962 w 17369"/>
                  <a:gd name="connsiteY1" fmla="*/ 3392 h 11619"/>
                  <a:gd name="connsiteX2" fmla="*/ 9735 w 17369"/>
                  <a:gd name="connsiteY2" fmla="*/ 3731 h 11619"/>
                  <a:gd name="connsiteX3" fmla="*/ 12111 w 17369"/>
                  <a:gd name="connsiteY3" fmla="*/ 2558 h 11619"/>
                  <a:gd name="connsiteX4" fmla="*/ 14092 w 17369"/>
                  <a:gd name="connsiteY4" fmla="*/ 415 h 11619"/>
                  <a:gd name="connsiteX5" fmla="*/ 17369 w 17369"/>
                  <a:gd name="connsiteY5" fmla="*/ 6396 h 11619"/>
                  <a:gd name="connsiteX6" fmla="*/ 14970 w 17369"/>
                  <a:gd name="connsiteY6" fmla="*/ 9214 h 11619"/>
                  <a:gd name="connsiteX7" fmla="*/ 11063 w 17369"/>
                  <a:gd name="connsiteY7" fmla="*/ 11200 h 11619"/>
                  <a:gd name="connsiteX8" fmla="*/ 7772 w 17369"/>
                  <a:gd name="connsiteY8" fmla="*/ 11541 h 11619"/>
                  <a:gd name="connsiteX9" fmla="*/ 3584 w 17369"/>
                  <a:gd name="connsiteY9" fmla="*/ 9839 h 11619"/>
                  <a:gd name="connsiteX10" fmla="*/ 0 w 17369"/>
                  <a:gd name="connsiteY10" fmla="*/ 4633 h 11619"/>
                  <a:gd name="connsiteX11" fmla="*/ 4336 w 17369"/>
                  <a:gd name="connsiteY11" fmla="*/ 0 h 11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369" h="11619">
                    <a:moveTo>
                      <a:pt x="4336" y="0"/>
                    </a:moveTo>
                    <a:cubicBezTo>
                      <a:pt x="4336" y="591"/>
                      <a:pt x="6062" y="2770"/>
                      <a:pt x="6962" y="3392"/>
                    </a:cubicBezTo>
                    <a:cubicBezTo>
                      <a:pt x="7862" y="4014"/>
                      <a:pt x="8877" y="3870"/>
                      <a:pt x="9735" y="3731"/>
                    </a:cubicBezTo>
                    <a:cubicBezTo>
                      <a:pt x="10593" y="3592"/>
                      <a:pt x="11385" y="3111"/>
                      <a:pt x="12111" y="2558"/>
                    </a:cubicBezTo>
                    <a:cubicBezTo>
                      <a:pt x="12837" y="2005"/>
                      <a:pt x="14092" y="-176"/>
                      <a:pt x="14092" y="415"/>
                    </a:cubicBezTo>
                    <a:lnTo>
                      <a:pt x="17369" y="6396"/>
                    </a:lnTo>
                    <a:cubicBezTo>
                      <a:pt x="17369" y="5805"/>
                      <a:pt x="16082" y="8309"/>
                      <a:pt x="14970" y="9214"/>
                    </a:cubicBezTo>
                    <a:cubicBezTo>
                      <a:pt x="13858" y="10119"/>
                      <a:pt x="12146" y="10948"/>
                      <a:pt x="11063" y="11200"/>
                    </a:cubicBezTo>
                    <a:cubicBezTo>
                      <a:pt x="9980" y="11452"/>
                      <a:pt x="9019" y="11768"/>
                      <a:pt x="7772" y="11541"/>
                    </a:cubicBezTo>
                    <a:cubicBezTo>
                      <a:pt x="6525" y="11314"/>
                      <a:pt x="5054" y="11122"/>
                      <a:pt x="3584" y="9839"/>
                    </a:cubicBezTo>
                    <a:cubicBezTo>
                      <a:pt x="2139" y="8576"/>
                      <a:pt x="0" y="5224"/>
                      <a:pt x="0" y="4633"/>
                    </a:cubicBezTo>
                    <a:lnTo>
                      <a:pt x="4336" y="0"/>
                    </a:lnTo>
                    <a:close/>
                  </a:path>
                </a:pathLst>
              </a:custGeom>
              <a:noFill/>
              <a:ln w="41275" cmpd="sng">
                <a:solidFill>
                  <a:srgbClr val="FF0000"/>
                </a:solidFill>
                <a:prstDash val="sys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a:solidFill>
                    <a:schemeClr val="bg1"/>
                  </a:solidFill>
                </a:endParaRPr>
              </a:p>
            </p:txBody>
          </p:sp>
        </p:grpSp>
        <p:sp>
          <p:nvSpPr>
            <p:cNvPr id="21" name="Rectangle 20">
              <a:extLst>
                <a:ext uri="{FF2B5EF4-FFF2-40B4-BE49-F238E27FC236}">
                  <a16:creationId xmlns:a16="http://schemas.microsoft.com/office/drawing/2014/main" id="{53A74765-6F84-AF12-7098-E61FCB99C14C}"/>
                </a:ext>
              </a:extLst>
            </p:cNvPr>
            <p:cNvSpPr/>
            <p:nvPr/>
          </p:nvSpPr>
          <p:spPr>
            <a:xfrm>
              <a:off x="7815703" y="1969976"/>
              <a:ext cx="2551594" cy="281820"/>
            </a:xfrm>
            <a:prstGeom prst="rect">
              <a:avLst/>
            </a:prstGeom>
          </p:spPr>
          <p:txBody>
            <a:bodyPr wrap="none">
              <a:spAutoFit/>
            </a:bodyPr>
            <a:lstStyle/>
            <a:p>
              <a:pPr algn="ctr"/>
              <a:r>
                <a:rPr lang="en-GB" sz="1600" b="1" dirty="0">
                  <a:solidFill>
                    <a:srgbClr val="000000"/>
                  </a:solidFill>
                  <a:ea typeface="Calibri" panose="020F0502020204030204" pitchFamily="34" charset="0"/>
                </a:rPr>
                <a:t>Reaction density of B</a:t>
              </a:r>
              <a:r>
                <a:rPr lang="en-GB" sz="1600" b="1" baseline="-25000" dirty="0">
                  <a:solidFill>
                    <a:srgbClr val="000000"/>
                  </a:solidFill>
                  <a:ea typeface="Calibri" panose="020F0502020204030204" pitchFamily="34" charset="0"/>
                </a:rPr>
                <a:t>2</a:t>
              </a:r>
              <a:r>
                <a:rPr lang="en-GB" sz="1600" b="1" dirty="0">
                  <a:solidFill>
                    <a:srgbClr val="000000"/>
                  </a:solidFill>
                  <a:ea typeface="Calibri" panose="020F0502020204030204" pitchFamily="34" charset="0"/>
                </a:rPr>
                <a:t>H</a:t>
              </a:r>
              <a:r>
                <a:rPr lang="en-GB" sz="1600" b="1" baseline="-25000" dirty="0">
                  <a:solidFill>
                    <a:srgbClr val="000000"/>
                  </a:solidFill>
                  <a:ea typeface="Calibri" panose="020F0502020204030204" pitchFamily="34" charset="0"/>
                </a:rPr>
                <a:t>6 </a:t>
              </a:r>
              <a:r>
                <a:rPr lang="en-GB" sz="1600" b="1" dirty="0">
                  <a:solidFill>
                    <a:srgbClr val="000000"/>
                  </a:solidFill>
                  <a:ea typeface="Calibri" panose="020F0502020204030204" pitchFamily="34" charset="0"/>
                </a:rPr>
                <a:t>(log)</a:t>
              </a:r>
              <a:endParaRPr lang="en-US" sz="1600" b="1" dirty="0"/>
            </a:p>
          </p:txBody>
        </p:sp>
        <p:sp>
          <p:nvSpPr>
            <p:cNvPr id="22" name="Rectangle 21">
              <a:extLst>
                <a:ext uri="{FF2B5EF4-FFF2-40B4-BE49-F238E27FC236}">
                  <a16:creationId xmlns:a16="http://schemas.microsoft.com/office/drawing/2014/main" id="{B7B4B92C-4E63-1C4C-434F-3B08D5933F6F}"/>
                </a:ext>
              </a:extLst>
            </p:cNvPr>
            <p:cNvSpPr/>
            <p:nvPr/>
          </p:nvSpPr>
          <p:spPr>
            <a:xfrm>
              <a:off x="8632991" y="2917493"/>
              <a:ext cx="987434" cy="1047325"/>
            </a:xfrm>
            <a:prstGeom prst="rect">
              <a:avLst/>
            </a:prstGeom>
          </p:spPr>
          <p:txBody>
            <a:bodyPr wrap="none">
              <a:spAutoFit/>
            </a:bodyPr>
            <a:lstStyle/>
            <a:p>
              <a:pPr algn="ctr"/>
              <a:r>
                <a:rPr lang="en-GB" b="1" dirty="0">
                  <a:solidFill>
                    <a:srgbClr val="000000"/>
                  </a:solidFill>
                  <a:ea typeface="Calibri" panose="020F0502020204030204" pitchFamily="34" charset="0"/>
                </a:rPr>
                <a:t>AUG</a:t>
              </a:r>
            </a:p>
            <a:p>
              <a:pPr algn="ctr"/>
              <a:r>
                <a:rPr lang="en-GB" b="1" dirty="0">
                  <a:solidFill>
                    <a:srgbClr val="000000"/>
                  </a:solidFill>
                  <a:ea typeface="Calibri" panose="020F0502020204030204" pitchFamily="34" charset="0"/>
                </a:rPr>
                <a:t>2</a:t>
              </a:r>
              <a:r>
                <a:rPr lang="en-GB" sz="1600" dirty="0">
                  <a:solidFill>
                    <a:srgbClr val="000000"/>
                  </a:solidFill>
                  <a:ea typeface="Calibri" panose="020F0502020204030204" pitchFamily="34" charset="0"/>
                </a:rPr>
                <a:t> active</a:t>
              </a:r>
            </a:p>
            <a:p>
              <a:pPr algn="ctr"/>
              <a:r>
                <a:rPr lang="en-GB" sz="1600" dirty="0">
                  <a:solidFill>
                    <a:srgbClr val="000000"/>
                  </a:solidFill>
                  <a:ea typeface="Calibri" panose="020F0502020204030204" pitchFamily="34" charset="0"/>
                </a:rPr>
                <a:t>anodes</a:t>
              </a:r>
              <a:endParaRPr lang="en-US" sz="1600" dirty="0"/>
            </a:p>
          </p:txBody>
        </p:sp>
      </p:grpSp>
      <p:sp>
        <p:nvSpPr>
          <p:cNvPr id="26" name="Rectangle 25">
            <a:extLst>
              <a:ext uri="{FF2B5EF4-FFF2-40B4-BE49-F238E27FC236}">
                <a16:creationId xmlns:a16="http://schemas.microsoft.com/office/drawing/2014/main" id="{B448B943-BFBC-E0F5-49F5-5DB991143E19}"/>
              </a:ext>
            </a:extLst>
          </p:cNvPr>
          <p:cNvSpPr>
            <a:spLocks noChangeAspect="1"/>
          </p:cNvSpPr>
          <p:nvPr/>
        </p:nvSpPr>
        <p:spPr>
          <a:xfrm>
            <a:off x="9168708" y="3682318"/>
            <a:ext cx="136800" cy="150480"/>
          </a:xfrm>
          <a:prstGeom prst="rect">
            <a:avLst/>
          </a:prstGeom>
          <a:solidFill>
            <a:srgbClr val="E631E5"/>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28" name="TextBox 27">
            <a:extLst>
              <a:ext uri="{FF2B5EF4-FFF2-40B4-BE49-F238E27FC236}">
                <a16:creationId xmlns:a16="http://schemas.microsoft.com/office/drawing/2014/main" id="{39388156-899B-A9B4-9F4A-6C7D74834468}"/>
              </a:ext>
            </a:extLst>
          </p:cNvPr>
          <p:cNvSpPr txBox="1"/>
          <p:nvPr/>
        </p:nvSpPr>
        <p:spPr>
          <a:xfrm>
            <a:off x="7945771" y="3613858"/>
            <a:ext cx="1747038" cy="276999"/>
          </a:xfrm>
          <a:prstGeom prst="rect">
            <a:avLst/>
          </a:prstGeom>
          <a:noFill/>
        </p:spPr>
        <p:txBody>
          <a:bodyPr wrap="square">
            <a:spAutoFit/>
          </a:bodyPr>
          <a:lstStyle/>
          <a:p>
            <a:r>
              <a:rPr lang="en-US" sz="1200" dirty="0">
                <a:solidFill>
                  <a:srgbClr val="000000"/>
                </a:solidFill>
                <a:latin typeface="Arial" panose="020B0604020202020204" pitchFamily="34" charset="0"/>
              </a:rPr>
              <a:t>D</a:t>
            </a:r>
            <a:r>
              <a:rPr kumimoji="0" lang="en-US" sz="1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2</a:t>
            </a:r>
            <a:r>
              <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H</a:t>
            </a:r>
            <a:r>
              <a:rPr kumimoji="0" lang="en-US" sz="1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6 </a:t>
            </a:r>
            <a:r>
              <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injected at </a:t>
            </a:r>
            <a:endParaRPr lang="en-BE" dirty="0"/>
          </a:p>
        </p:txBody>
      </p:sp>
      <p:sp>
        <p:nvSpPr>
          <p:cNvPr id="29" name="TextBox 28">
            <a:extLst>
              <a:ext uri="{FF2B5EF4-FFF2-40B4-BE49-F238E27FC236}">
                <a16:creationId xmlns:a16="http://schemas.microsoft.com/office/drawing/2014/main" id="{F4AAB64C-E22F-9ECE-3096-E1AFC11B1BBD}"/>
              </a:ext>
            </a:extLst>
          </p:cNvPr>
          <p:cNvSpPr txBox="1"/>
          <p:nvPr/>
        </p:nvSpPr>
        <p:spPr>
          <a:xfrm>
            <a:off x="9418691" y="6060606"/>
            <a:ext cx="2270597" cy="261867"/>
          </a:xfrm>
          <a:prstGeom prst="rect">
            <a:avLst/>
          </a:prstGeom>
          <a:noFill/>
        </p:spPr>
        <p:txBody>
          <a:bodyPr wrap="square" lIns="0" tIns="0" rIns="0" bIns="0" rtlCol="0" anchor="t" anchorCtr="0">
            <a:spAutoFit/>
          </a:bodyPr>
          <a:lstStyle/>
          <a:p>
            <a:pPr algn="ctr">
              <a:lnSpc>
                <a:spcPts val="2300"/>
              </a:lnSpc>
              <a:spcBef>
                <a:spcPts val="1150"/>
              </a:spcBef>
            </a:pPr>
            <a:r>
              <a:rPr lang="en-US" sz="1200" b="1" dirty="0"/>
              <a:t>[T. Wauters, 35th ITPA </a:t>
            </a:r>
            <a:r>
              <a:rPr lang="en-US" sz="1200" b="1" dirty="0" err="1"/>
              <a:t>DivSOL</a:t>
            </a:r>
            <a:r>
              <a:rPr lang="en-US" sz="1200" b="1" dirty="0"/>
              <a:t>]</a:t>
            </a:r>
          </a:p>
        </p:txBody>
      </p:sp>
    </p:spTree>
    <p:extLst>
      <p:ext uri="{BB962C8B-B14F-4D97-AF65-F5344CB8AC3E}">
        <p14:creationId xmlns:p14="http://schemas.microsoft.com/office/powerpoint/2010/main" val="16479585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4C5125-ADAD-33F8-09AA-29013E123EB0}"/>
            </a:ext>
          </a:extLst>
        </p:cNvPr>
        <p:cNvGrpSpPr/>
        <p:nvPr/>
      </p:nvGrpSpPr>
      <p:grpSpPr>
        <a:xfrm>
          <a:off x="0" y="0"/>
          <a:ext cx="0" cy="0"/>
          <a:chOff x="0" y="0"/>
          <a:chExt cx="0" cy="0"/>
        </a:xfrm>
      </p:grpSpPr>
      <p:sp>
        <p:nvSpPr>
          <p:cNvPr id="5" name="Foliennummernplatzhalter 4">
            <a:extLst>
              <a:ext uri="{FF2B5EF4-FFF2-40B4-BE49-F238E27FC236}">
                <a16:creationId xmlns:a16="http://schemas.microsoft.com/office/drawing/2014/main" id="{06C99777-2E5D-DB63-EADC-E5D7376408E1}"/>
              </a:ext>
            </a:extLst>
          </p:cNvPr>
          <p:cNvSpPr>
            <a:spLocks noGrp="1"/>
          </p:cNvSpPr>
          <p:nvPr>
            <p:ph type="sldNum" sz="quarter" idx="12"/>
          </p:nvPr>
        </p:nvSpPr>
        <p:spPr/>
        <p:txBody>
          <a:bodyPr/>
          <a:lstStyle/>
          <a:p>
            <a:fld id="{6A6D9FA1-99C7-4910-8E32-B85D378B0060}" type="slidenum">
              <a:rPr lang="en-GB" smtClean="0">
                <a:solidFill>
                  <a:prstClr val="white"/>
                </a:solidFill>
              </a:rPr>
              <a:pPr/>
              <a:t>5</a:t>
            </a:fld>
            <a:endParaRPr lang="en-GB" dirty="0">
              <a:solidFill>
                <a:prstClr val="white"/>
              </a:solidFill>
            </a:endParaRPr>
          </a:p>
        </p:txBody>
      </p:sp>
      <p:sp>
        <p:nvSpPr>
          <p:cNvPr id="6" name="Titel 1">
            <a:extLst>
              <a:ext uri="{FF2B5EF4-FFF2-40B4-BE49-F238E27FC236}">
                <a16:creationId xmlns:a16="http://schemas.microsoft.com/office/drawing/2014/main" id="{D134234E-834F-49CA-8216-161B5E0A55FD}"/>
              </a:ext>
            </a:extLst>
          </p:cNvPr>
          <p:cNvSpPr>
            <a:spLocks noGrp="1"/>
          </p:cNvSpPr>
          <p:nvPr>
            <p:ph type="title"/>
          </p:nvPr>
        </p:nvSpPr>
        <p:spPr>
          <a:xfrm>
            <a:off x="982663" y="192088"/>
            <a:ext cx="10937488" cy="457200"/>
          </a:xfrm>
        </p:spPr>
        <p:txBody>
          <a:bodyPr/>
          <a:lstStyle/>
          <a:p>
            <a:r>
              <a:rPr lang="en-GB" dirty="0"/>
              <a:t>Status of 2025 Tasks and Deliverables SP F.2</a:t>
            </a:r>
          </a:p>
        </p:txBody>
      </p:sp>
      <p:sp>
        <p:nvSpPr>
          <p:cNvPr id="14" name="Textfeld 13">
            <a:extLst>
              <a:ext uri="{FF2B5EF4-FFF2-40B4-BE49-F238E27FC236}">
                <a16:creationId xmlns:a16="http://schemas.microsoft.com/office/drawing/2014/main" id="{6C90816F-8DDD-43DF-1B1E-563B5178A149}"/>
              </a:ext>
            </a:extLst>
          </p:cNvPr>
          <p:cNvSpPr txBox="1"/>
          <p:nvPr/>
        </p:nvSpPr>
        <p:spPr>
          <a:xfrm>
            <a:off x="3613902" y="5184529"/>
            <a:ext cx="4964195" cy="311624"/>
          </a:xfrm>
          <a:prstGeom prst="rect">
            <a:avLst/>
          </a:prstGeom>
          <a:solidFill>
            <a:schemeClr val="bg1">
              <a:lumMod val="95000"/>
            </a:schemeClr>
          </a:solidFill>
          <a:ln>
            <a:noFill/>
          </a:ln>
          <a:effectLst>
            <a:outerShdw blurRad="50800" dist="38100" dir="2700000" algn="tl" rotWithShape="0">
              <a:prstClr val="black">
                <a:alpha val="40000"/>
              </a:prstClr>
            </a:outerShdw>
          </a:effectLst>
        </p:spPr>
        <p:txBody>
          <a:bodyPr wrap="square" rtlCol="0">
            <a:spAutoFit/>
          </a:bodyPr>
          <a:lstStyle/>
          <a:p>
            <a:pPr algn="l">
              <a:lnSpc>
                <a:spcPct val="95000"/>
              </a:lnSpc>
            </a:pPr>
            <a:r>
              <a:rPr lang="en-US" sz="1500" dirty="0"/>
              <a:t>All corresponding deliverables achieved and reported</a:t>
            </a:r>
          </a:p>
        </p:txBody>
      </p:sp>
      <p:pic>
        <p:nvPicPr>
          <p:cNvPr id="4" name="Picture 3">
            <a:extLst>
              <a:ext uri="{FF2B5EF4-FFF2-40B4-BE49-F238E27FC236}">
                <a16:creationId xmlns:a16="http://schemas.microsoft.com/office/drawing/2014/main" id="{D4EED3A6-7453-E81F-E2ED-3AC0730D7C9C}"/>
              </a:ext>
            </a:extLst>
          </p:cNvPr>
          <p:cNvPicPr>
            <a:picLocks noChangeAspect="1"/>
          </p:cNvPicPr>
          <p:nvPr/>
        </p:nvPicPr>
        <p:blipFill>
          <a:blip r:embed="rId2"/>
          <a:srcRect l="-2067" t="8999" r="2067" b="13025"/>
          <a:stretch>
            <a:fillRect/>
          </a:stretch>
        </p:blipFill>
        <p:spPr>
          <a:xfrm>
            <a:off x="1888525" y="5654928"/>
            <a:ext cx="7772400" cy="801267"/>
          </a:xfrm>
          <a:prstGeom prst="rect">
            <a:avLst/>
          </a:prstGeom>
        </p:spPr>
      </p:pic>
      <p:sp>
        <p:nvSpPr>
          <p:cNvPr id="3" name="Titre 5">
            <a:extLst>
              <a:ext uri="{FF2B5EF4-FFF2-40B4-BE49-F238E27FC236}">
                <a16:creationId xmlns:a16="http://schemas.microsoft.com/office/drawing/2014/main" id="{9B8354F6-B8A7-F1FD-0822-7973E8C97D40}"/>
              </a:ext>
            </a:extLst>
          </p:cNvPr>
          <p:cNvSpPr txBox="1">
            <a:spLocks/>
          </p:cNvSpPr>
          <p:nvPr/>
        </p:nvSpPr>
        <p:spPr>
          <a:xfrm>
            <a:off x="360041" y="641706"/>
            <a:ext cx="11831960" cy="629174"/>
          </a:xfrm>
          <a:prstGeom prst="rect">
            <a:avLst/>
          </a:prstGeom>
        </p:spPr>
        <p:txBody>
          <a:bodyPr vert="horz" lIns="91440" tIns="45720" rIns="91440" bIns="45720" rtlCol="0" anchor="ctr">
            <a:noAutofit/>
          </a:bodyPr>
          <a:lstStyle>
            <a:lvl1pPr algn="l" defTabSz="685800" rtl="0" eaLnBrk="1" latinLnBrk="0" hangingPunct="1">
              <a:lnSpc>
                <a:spcPts val="2400"/>
              </a:lnSpc>
              <a:spcBef>
                <a:spcPct val="0"/>
              </a:spcBef>
              <a:buNone/>
              <a:defRPr sz="2800" b="1" kern="1200">
                <a:solidFill>
                  <a:schemeClr val="tx2"/>
                </a:solidFill>
                <a:latin typeface="+mn-lt"/>
                <a:ea typeface="+mj-ea"/>
                <a:cs typeface="Arial" panose="020B0604020202020204" pitchFamily="34" charset="0"/>
              </a:defRPr>
            </a:lvl1pPr>
          </a:lstStyle>
          <a:p>
            <a:r>
              <a:rPr lang="en-US" dirty="0"/>
              <a:t>Mimic boronization and develop analysis techniques</a:t>
            </a:r>
            <a:endParaRPr lang="en-US" sz="2500" dirty="0"/>
          </a:p>
        </p:txBody>
      </p:sp>
      <p:sp>
        <p:nvSpPr>
          <p:cNvPr id="8" name="TextBox 7">
            <a:extLst>
              <a:ext uri="{FF2B5EF4-FFF2-40B4-BE49-F238E27FC236}">
                <a16:creationId xmlns:a16="http://schemas.microsoft.com/office/drawing/2014/main" id="{E4192CD8-1F5E-69F9-B13E-5A48863AD5CA}"/>
              </a:ext>
            </a:extLst>
          </p:cNvPr>
          <p:cNvSpPr txBox="1"/>
          <p:nvPr/>
        </p:nvSpPr>
        <p:spPr>
          <a:xfrm>
            <a:off x="982663" y="1138433"/>
            <a:ext cx="10174608" cy="4031873"/>
          </a:xfrm>
          <a:prstGeom prst="rect">
            <a:avLst/>
          </a:prstGeom>
          <a:noFill/>
        </p:spPr>
        <p:txBody>
          <a:bodyPr wrap="square">
            <a:spAutoFit/>
          </a:bodyPr>
          <a:lstStyle/>
          <a:p>
            <a:pPr marL="285750" indent="-285750">
              <a:spcBef>
                <a:spcPts val="600"/>
              </a:spcBef>
              <a:buFont typeface="Arial" panose="020B0604020202020204" pitchFamily="34" charset="0"/>
              <a:buChar char="•"/>
            </a:pPr>
            <a:endParaRPr lang="en-GB" dirty="0">
              <a:effectLst/>
              <a:latin typeface="Calibri" panose="020F0502020204030204" pitchFamily="34" charset="0"/>
            </a:endParaRPr>
          </a:p>
          <a:p>
            <a:pPr marL="285750" indent="-285750">
              <a:spcBef>
                <a:spcPts val="600"/>
              </a:spcBef>
              <a:buFont typeface="Arial" panose="020B0604020202020204" pitchFamily="34" charset="0"/>
              <a:buChar char="•"/>
            </a:pPr>
            <a:r>
              <a:rPr lang="en-GB" b="1" dirty="0">
                <a:effectLst/>
                <a:latin typeface="Calibri" panose="020F0502020204030204" pitchFamily="34" charset="0"/>
              </a:rPr>
              <a:t>PWIE-SP F.2.T-T002-D001 </a:t>
            </a:r>
            <a:r>
              <a:rPr lang="en-GB" dirty="0">
                <a:effectLst/>
                <a:latin typeface="Calibri" panose="020F0502020204030204" pitchFamily="34" charset="0"/>
              </a:rPr>
              <a:t>CEA Resources to explore boron layer properties and their analysis (CEA) </a:t>
            </a:r>
          </a:p>
          <a:p>
            <a:pPr marL="285750" indent="-285750">
              <a:spcBef>
                <a:spcPts val="600"/>
              </a:spcBef>
              <a:buFont typeface="Arial" panose="020B0604020202020204" pitchFamily="34" charset="0"/>
              <a:buChar char="•"/>
            </a:pPr>
            <a:r>
              <a:rPr lang="en-GB" b="1" dirty="0">
                <a:effectLst/>
                <a:latin typeface="Calibri" panose="020F0502020204030204" pitchFamily="34" charset="0"/>
              </a:rPr>
              <a:t>PWIE-SP F.2.T-T002-D002 </a:t>
            </a:r>
            <a:r>
              <a:rPr lang="en-GB" dirty="0">
                <a:effectLst/>
                <a:latin typeface="Calibri" panose="020F0502020204030204" pitchFamily="34" charset="0"/>
              </a:rPr>
              <a:t>CIEMAT Resources to explore boron layer properties and their analysis (CIEMAT) </a:t>
            </a:r>
          </a:p>
          <a:p>
            <a:pPr marL="285750" indent="-285750">
              <a:spcBef>
                <a:spcPts val="600"/>
              </a:spcBef>
              <a:buFont typeface="Arial" panose="020B0604020202020204" pitchFamily="34" charset="0"/>
              <a:buChar char="•"/>
            </a:pPr>
            <a:r>
              <a:rPr lang="en-GB" b="1" dirty="0">
                <a:effectLst/>
                <a:latin typeface="Calibri" panose="020F0502020204030204" pitchFamily="34" charset="0"/>
              </a:rPr>
              <a:t>PWIE-SP F.2.T-T002-D003 </a:t>
            </a:r>
            <a:r>
              <a:rPr lang="en-GB" dirty="0">
                <a:effectLst/>
                <a:latin typeface="Calibri" panose="020F0502020204030204" pitchFamily="34" charset="0"/>
              </a:rPr>
              <a:t>Exploratory boron layer production and exposure in PSI-2. Characterization and post-mortem analysis of boron layers. Development of LIBS and LID-QMS for thin boron layers. (FZJ) </a:t>
            </a:r>
          </a:p>
          <a:p>
            <a:pPr marL="285750" indent="-285750">
              <a:spcBef>
                <a:spcPts val="600"/>
              </a:spcBef>
              <a:buFont typeface="Arial" panose="020B0604020202020204" pitchFamily="34" charset="0"/>
              <a:buChar char="•"/>
            </a:pPr>
            <a:r>
              <a:rPr lang="en-GB" b="1" dirty="0">
                <a:effectLst/>
                <a:latin typeface="Calibri" panose="020F0502020204030204" pitchFamily="34" charset="0"/>
              </a:rPr>
              <a:t>PWIE-SP F.2.T-T002-D004 </a:t>
            </a:r>
            <a:r>
              <a:rPr lang="en-GB" dirty="0">
                <a:effectLst/>
                <a:latin typeface="Calibri" panose="020F0502020204030204" pitchFamily="34" charset="0"/>
              </a:rPr>
              <a:t>VR Resources to explore boron layer properties and their analysis. NRA analysis of thin boron samples (VR) </a:t>
            </a:r>
          </a:p>
          <a:p>
            <a:pPr marL="285750" indent="-285750">
              <a:spcBef>
                <a:spcPts val="600"/>
              </a:spcBef>
              <a:buFont typeface="Arial" panose="020B0604020202020204" pitchFamily="34" charset="0"/>
              <a:buChar char="•"/>
            </a:pPr>
            <a:r>
              <a:rPr lang="en-GB" b="1" dirty="0">
                <a:effectLst/>
                <a:latin typeface="Calibri" panose="020F0502020204030204" pitchFamily="34" charset="0"/>
              </a:rPr>
              <a:t>PWIE-SP F.2.T-T002-D005 </a:t>
            </a:r>
            <a:r>
              <a:rPr lang="en-GB" dirty="0">
                <a:effectLst/>
                <a:latin typeface="Calibri" panose="020F0502020204030204" pitchFamily="34" charset="0"/>
              </a:rPr>
              <a:t>Resources to explore boron layer properties and their analysis (MPG) </a:t>
            </a:r>
          </a:p>
          <a:p>
            <a:pPr marL="285750" indent="-285750">
              <a:spcBef>
                <a:spcPts val="600"/>
              </a:spcBef>
              <a:buFont typeface="Arial" panose="020B0604020202020204" pitchFamily="34" charset="0"/>
              <a:buChar char="•"/>
            </a:pPr>
            <a:r>
              <a:rPr lang="en-GB" b="1" dirty="0">
                <a:effectLst/>
                <a:latin typeface="Calibri" panose="020F0502020204030204" pitchFamily="34" charset="0"/>
              </a:rPr>
              <a:t>PWIE-SP F.2.T-T002-D006 </a:t>
            </a:r>
            <a:r>
              <a:rPr lang="en-GB" dirty="0">
                <a:effectLst/>
                <a:latin typeface="Calibri" panose="020F0502020204030204" pitchFamily="34" charset="0"/>
              </a:rPr>
              <a:t>NRA analysis of thin boron samples including support for SP B (RBI) </a:t>
            </a:r>
          </a:p>
          <a:p>
            <a:pPr marL="285750" indent="-285750">
              <a:spcBef>
                <a:spcPts val="600"/>
              </a:spcBef>
              <a:buFont typeface="Arial" panose="020B0604020202020204" pitchFamily="34" charset="0"/>
              <a:buChar char="•"/>
            </a:pPr>
            <a:r>
              <a:rPr lang="en-GB" b="1" dirty="0">
                <a:effectLst/>
                <a:latin typeface="Calibri" panose="020F0502020204030204" pitchFamily="34" charset="0"/>
              </a:rPr>
              <a:t>PWIE-SP F.2.T-T002-D007 </a:t>
            </a:r>
            <a:r>
              <a:rPr lang="en-GB" dirty="0">
                <a:effectLst/>
                <a:latin typeface="Calibri" panose="020F0502020204030204" pitchFamily="34" charset="0"/>
              </a:rPr>
              <a:t>NRA analysis of thin boron samples including support for SP B (IST) </a:t>
            </a:r>
          </a:p>
          <a:p>
            <a:pPr marL="285750" indent="-285750">
              <a:spcBef>
                <a:spcPts val="600"/>
              </a:spcBef>
              <a:buFont typeface="Arial" panose="020B0604020202020204" pitchFamily="34" charset="0"/>
              <a:buChar char="•"/>
            </a:pPr>
            <a:r>
              <a:rPr lang="en-GB" b="1" dirty="0">
                <a:effectLst/>
                <a:latin typeface="Calibri" panose="020F0502020204030204" pitchFamily="34" charset="0"/>
              </a:rPr>
              <a:t>PWIE-SP F.2.T-T002-D008 </a:t>
            </a:r>
            <a:r>
              <a:rPr lang="en-GB" dirty="0">
                <a:effectLst/>
                <a:latin typeface="Calibri" panose="020F0502020204030204" pitchFamily="34" charset="0"/>
              </a:rPr>
              <a:t>NRA analysis of thin boron samples including support for SP B (NCRSD) </a:t>
            </a:r>
          </a:p>
        </p:txBody>
      </p:sp>
    </p:spTree>
    <p:extLst>
      <p:ext uri="{BB962C8B-B14F-4D97-AF65-F5344CB8AC3E}">
        <p14:creationId xmlns:p14="http://schemas.microsoft.com/office/powerpoint/2010/main" val="25740511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1FB4E7-758B-0670-8BDB-24221AE7B636}"/>
            </a:ext>
          </a:extLst>
        </p:cNvPr>
        <p:cNvGrpSpPr/>
        <p:nvPr/>
      </p:nvGrpSpPr>
      <p:grpSpPr>
        <a:xfrm>
          <a:off x="0" y="0"/>
          <a:ext cx="0" cy="0"/>
          <a:chOff x="0" y="0"/>
          <a:chExt cx="0" cy="0"/>
        </a:xfrm>
      </p:grpSpPr>
      <p:sp>
        <p:nvSpPr>
          <p:cNvPr id="5" name="Foliennummernplatzhalter 4">
            <a:extLst>
              <a:ext uri="{FF2B5EF4-FFF2-40B4-BE49-F238E27FC236}">
                <a16:creationId xmlns:a16="http://schemas.microsoft.com/office/drawing/2014/main" id="{3FC02467-0699-4753-FF7B-8C2614930FBD}"/>
              </a:ext>
            </a:extLst>
          </p:cNvPr>
          <p:cNvSpPr>
            <a:spLocks noGrp="1"/>
          </p:cNvSpPr>
          <p:nvPr>
            <p:ph type="sldNum" sz="quarter" idx="12"/>
          </p:nvPr>
        </p:nvSpPr>
        <p:spPr/>
        <p:txBody>
          <a:bodyPr/>
          <a:lstStyle/>
          <a:p>
            <a:fld id="{6A6D9FA1-99C7-4910-8E32-B85D378B0060}" type="slidenum">
              <a:rPr lang="en-GB" smtClean="0">
                <a:solidFill>
                  <a:prstClr val="white"/>
                </a:solidFill>
              </a:rPr>
              <a:pPr/>
              <a:t>6</a:t>
            </a:fld>
            <a:endParaRPr lang="en-GB" dirty="0">
              <a:solidFill>
                <a:prstClr val="white"/>
              </a:solidFill>
            </a:endParaRPr>
          </a:p>
        </p:txBody>
      </p:sp>
      <p:sp>
        <p:nvSpPr>
          <p:cNvPr id="6" name="Titel 1">
            <a:extLst>
              <a:ext uri="{FF2B5EF4-FFF2-40B4-BE49-F238E27FC236}">
                <a16:creationId xmlns:a16="http://schemas.microsoft.com/office/drawing/2014/main" id="{12B4F4AE-46EF-397E-16D0-F3EF480A7986}"/>
              </a:ext>
            </a:extLst>
          </p:cNvPr>
          <p:cNvSpPr>
            <a:spLocks noGrp="1"/>
          </p:cNvSpPr>
          <p:nvPr>
            <p:ph type="title"/>
          </p:nvPr>
        </p:nvSpPr>
        <p:spPr>
          <a:xfrm>
            <a:off x="982663" y="192088"/>
            <a:ext cx="10937488" cy="457200"/>
          </a:xfrm>
        </p:spPr>
        <p:txBody>
          <a:bodyPr/>
          <a:lstStyle/>
          <a:p>
            <a:r>
              <a:rPr lang="en-GB" dirty="0"/>
              <a:t>Example of Activity SP F.2</a:t>
            </a:r>
          </a:p>
        </p:txBody>
      </p:sp>
      <p:grpSp>
        <p:nvGrpSpPr>
          <p:cNvPr id="2" name="Gruppieren 17">
            <a:extLst>
              <a:ext uri="{FF2B5EF4-FFF2-40B4-BE49-F238E27FC236}">
                <a16:creationId xmlns:a16="http://schemas.microsoft.com/office/drawing/2014/main" id="{F60CFABA-32DC-658C-607C-6D5919F680DC}"/>
              </a:ext>
            </a:extLst>
          </p:cNvPr>
          <p:cNvGrpSpPr>
            <a:grpSpLocks noChangeAspect="1"/>
          </p:cNvGrpSpPr>
          <p:nvPr/>
        </p:nvGrpSpPr>
        <p:grpSpPr>
          <a:xfrm>
            <a:off x="7294395" y="1788106"/>
            <a:ext cx="3763234" cy="2880933"/>
            <a:chOff x="6619575" y="2186340"/>
            <a:chExt cx="5588230" cy="4278054"/>
          </a:xfrm>
        </p:grpSpPr>
        <p:pic>
          <p:nvPicPr>
            <p:cNvPr id="3" name="Grafik 7">
              <a:extLst>
                <a:ext uri="{FF2B5EF4-FFF2-40B4-BE49-F238E27FC236}">
                  <a16:creationId xmlns:a16="http://schemas.microsoft.com/office/drawing/2014/main" id="{8F36714E-8530-5356-9A56-ADDD0BAB1BE3}"/>
                </a:ext>
              </a:extLst>
            </p:cNvPr>
            <p:cNvPicPr>
              <a:picLocks noChangeAspect="1"/>
            </p:cNvPicPr>
            <p:nvPr/>
          </p:nvPicPr>
          <p:blipFill>
            <a:blip r:embed="rId2"/>
            <a:stretch>
              <a:fillRect/>
            </a:stretch>
          </p:blipFill>
          <p:spPr>
            <a:xfrm>
              <a:off x="6619575" y="2186340"/>
              <a:ext cx="5588230" cy="4278054"/>
            </a:xfrm>
            <a:prstGeom prst="rect">
              <a:avLst/>
            </a:prstGeom>
          </p:spPr>
        </p:pic>
        <p:sp>
          <p:nvSpPr>
            <p:cNvPr id="4" name="Textfeld 45">
              <a:extLst>
                <a:ext uri="{FF2B5EF4-FFF2-40B4-BE49-F238E27FC236}">
                  <a16:creationId xmlns:a16="http://schemas.microsoft.com/office/drawing/2014/main" id="{81341B59-F40D-8E02-1D98-602625A22E4A}"/>
                </a:ext>
              </a:extLst>
            </p:cNvPr>
            <p:cNvSpPr txBox="1"/>
            <p:nvPr/>
          </p:nvSpPr>
          <p:spPr>
            <a:xfrm>
              <a:off x="9500196" y="4335089"/>
              <a:ext cx="1131780" cy="338554"/>
            </a:xfrm>
            <a:prstGeom prst="rect">
              <a:avLst/>
            </a:prstGeom>
            <a:noFill/>
          </p:spPr>
          <p:txBody>
            <a:bodyPr wrap="square" rtlCol="0">
              <a:spAutoFit/>
            </a:bodyPr>
            <a:lstStyle/>
            <a:p>
              <a:pPr>
                <a:tabLst>
                  <a:tab pos="1905202" algn="l"/>
                </a:tabLst>
              </a:pPr>
              <a:r>
                <a:rPr lang="en-GB" sz="1600" dirty="0">
                  <a:latin typeface="Arial" panose="020B0604020202020204" pitchFamily="34" charset="0"/>
                  <a:cs typeface="Arial" panose="020B0604020202020204" pitchFamily="34" charset="0"/>
                </a:rPr>
                <a:t>HD </a:t>
              </a:r>
              <a:endParaRPr lang="en-GB" sz="1600" dirty="0">
                <a:solidFill>
                  <a:prstClr val="black"/>
                </a:solidFill>
                <a:latin typeface="Arial" panose="020B0604020202020204" pitchFamily="34" charset="0"/>
                <a:cs typeface="Arial" panose="020B0604020202020204" pitchFamily="34" charset="0"/>
              </a:endParaRPr>
            </a:p>
          </p:txBody>
        </p:sp>
        <p:sp>
          <p:nvSpPr>
            <p:cNvPr id="7" name="Textfeld 45">
              <a:extLst>
                <a:ext uri="{FF2B5EF4-FFF2-40B4-BE49-F238E27FC236}">
                  <a16:creationId xmlns:a16="http://schemas.microsoft.com/office/drawing/2014/main" id="{C4A7ABFC-C9D8-0AD9-001E-DCCF019C6916}"/>
                </a:ext>
              </a:extLst>
            </p:cNvPr>
            <p:cNvSpPr txBox="1"/>
            <p:nvPr/>
          </p:nvSpPr>
          <p:spPr>
            <a:xfrm>
              <a:off x="10222605" y="3805725"/>
              <a:ext cx="1131780" cy="338554"/>
            </a:xfrm>
            <a:prstGeom prst="rect">
              <a:avLst/>
            </a:prstGeom>
            <a:noFill/>
          </p:spPr>
          <p:txBody>
            <a:bodyPr wrap="square" rtlCol="0">
              <a:spAutoFit/>
            </a:bodyPr>
            <a:lstStyle/>
            <a:p>
              <a:pPr>
                <a:tabLst>
                  <a:tab pos="1905202" algn="l"/>
                </a:tabLst>
              </a:pPr>
              <a:r>
                <a:rPr lang="en-GB" sz="1600" dirty="0">
                  <a:latin typeface="Arial" panose="020B0604020202020204" pitchFamily="34" charset="0"/>
                  <a:cs typeface="Arial" panose="020B0604020202020204" pitchFamily="34" charset="0"/>
                </a:rPr>
                <a:t>D</a:t>
              </a:r>
              <a:r>
                <a:rPr lang="en-GB" sz="1600" baseline="-25000" dirty="0">
                  <a:latin typeface="Arial" panose="020B0604020202020204" pitchFamily="34" charset="0"/>
                  <a:cs typeface="Arial" panose="020B0604020202020204" pitchFamily="34" charset="0"/>
                </a:rPr>
                <a:t>2</a:t>
              </a:r>
              <a:r>
                <a:rPr lang="en-GB" sz="1600" dirty="0">
                  <a:latin typeface="Arial" panose="020B0604020202020204" pitchFamily="34" charset="0"/>
                  <a:cs typeface="Arial" panose="020B0604020202020204" pitchFamily="34" charset="0"/>
                </a:rPr>
                <a:t> </a:t>
              </a:r>
              <a:endParaRPr lang="en-GB" sz="1600" dirty="0">
                <a:solidFill>
                  <a:prstClr val="black"/>
                </a:solidFill>
                <a:latin typeface="Arial" panose="020B0604020202020204" pitchFamily="34" charset="0"/>
                <a:cs typeface="Arial" panose="020B0604020202020204" pitchFamily="34" charset="0"/>
              </a:endParaRPr>
            </a:p>
          </p:txBody>
        </p:sp>
      </p:grpSp>
      <p:sp>
        <p:nvSpPr>
          <p:cNvPr id="8" name="Rectangle 7">
            <a:extLst>
              <a:ext uri="{FF2B5EF4-FFF2-40B4-BE49-F238E27FC236}">
                <a16:creationId xmlns:a16="http://schemas.microsoft.com/office/drawing/2014/main" id="{7C65BB8A-3D36-3F88-9F11-23505913CEBB}"/>
              </a:ext>
            </a:extLst>
          </p:cNvPr>
          <p:cNvSpPr/>
          <p:nvPr/>
        </p:nvSpPr>
        <p:spPr>
          <a:xfrm>
            <a:off x="6526595" y="4814381"/>
            <a:ext cx="5527109" cy="1569660"/>
          </a:xfrm>
          <a:prstGeom prst="rect">
            <a:avLst/>
          </a:prstGeom>
        </p:spPr>
        <p:txBody>
          <a:bodyPr wrap="square">
            <a:spAutoFit/>
          </a:bodyPr>
          <a:lstStyle/>
          <a:p>
            <a:pPr>
              <a:tabLst>
                <a:tab pos="1905202" algn="l"/>
              </a:tabLst>
            </a:pPr>
            <a:r>
              <a:rPr lang="en-GB" sz="1600" dirty="0">
                <a:latin typeface="Arial" panose="020B0604020202020204" pitchFamily="34" charset="0"/>
                <a:cs typeface="Arial" panose="020B0604020202020204" pitchFamily="34" charset="0"/>
              </a:rPr>
              <a:t>Use the integral of the partial pressure as LID-QMS signal.</a:t>
            </a:r>
            <a:br>
              <a:rPr lang="en-GB" sz="1600" dirty="0">
                <a:latin typeface="Arial" panose="020B0604020202020204" pitchFamily="34" charset="0"/>
                <a:cs typeface="Arial" panose="020B0604020202020204" pitchFamily="34" charset="0"/>
              </a:rPr>
            </a:br>
            <a:r>
              <a:rPr lang="en-GB" sz="1600" dirty="0">
                <a:latin typeface="Arial" panose="020B0604020202020204" pitchFamily="34" charset="0"/>
                <a:cs typeface="Arial" panose="020B0604020202020204" pitchFamily="34" charset="0"/>
              </a:rPr>
              <a:t>Calibration using the integral, too.</a:t>
            </a:r>
          </a:p>
          <a:p>
            <a:pPr>
              <a:tabLst>
                <a:tab pos="1905202" algn="l"/>
              </a:tabLst>
            </a:pPr>
            <a:r>
              <a:rPr lang="en-GB" sz="1600" dirty="0">
                <a:solidFill>
                  <a:srgbClr val="FF0000"/>
                </a:solidFill>
                <a:latin typeface="Arial" panose="020B0604020202020204" pitchFamily="34" charset="0"/>
                <a:cs typeface="Arial" panose="020B0604020202020204" pitchFamily="34" charset="0"/>
              </a:rPr>
              <a:t>→ results in 3 orders of magnitude too low D desorption</a:t>
            </a:r>
          </a:p>
          <a:p>
            <a:pPr marL="742950" lvl="1" indent="-285750">
              <a:buFont typeface="Arial" panose="020B0604020202020204" pitchFamily="34" charset="0"/>
              <a:buChar char="•"/>
              <a:tabLst>
                <a:tab pos="1905202" algn="l"/>
              </a:tabLst>
            </a:pPr>
            <a:r>
              <a:rPr lang="en-GB" sz="1600" dirty="0">
                <a:latin typeface="Arial" panose="020B0604020202020204" pitchFamily="34" charset="0"/>
                <a:cs typeface="Arial" panose="020B0604020202020204" pitchFamily="34" charset="0"/>
              </a:rPr>
              <a:t>Laser power inhomogeneity at sample position</a:t>
            </a:r>
            <a:r>
              <a:rPr lang="en-GB" sz="1600" dirty="0">
                <a:solidFill>
                  <a:srgbClr val="FF0000"/>
                </a:solidFill>
                <a:latin typeface="Arial" panose="020B0604020202020204" pitchFamily="34" charset="0"/>
                <a:cs typeface="Arial" panose="020B0604020202020204" pitchFamily="34" charset="0"/>
              </a:rPr>
              <a:t> </a:t>
            </a:r>
          </a:p>
          <a:p>
            <a:pPr marL="742950" lvl="1" indent="-285750">
              <a:buFont typeface="Arial" panose="020B0604020202020204" pitchFamily="34" charset="0"/>
              <a:buChar char="•"/>
              <a:tabLst>
                <a:tab pos="1905202" algn="l"/>
              </a:tabLst>
            </a:pPr>
            <a:r>
              <a:rPr lang="en-GB" sz="1600" dirty="0">
                <a:solidFill>
                  <a:prstClr val="black"/>
                </a:solidFill>
                <a:latin typeface="Arial" panose="020B0604020202020204" pitchFamily="34" charset="0"/>
                <a:cs typeface="Arial" panose="020B0604020202020204" pitchFamily="34" charset="0"/>
              </a:rPr>
              <a:t>Spatial variations of vacuum window transmission due to deposits</a:t>
            </a:r>
            <a:endParaRPr lang="en-GB" sz="1600" dirty="0">
              <a:solidFill>
                <a:srgbClr val="FF0000"/>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91FE3897-D388-A413-F27B-58DD94E7064F}"/>
              </a:ext>
            </a:extLst>
          </p:cNvPr>
          <p:cNvSpPr txBox="1"/>
          <p:nvPr/>
        </p:nvSpPr>
        <p:spPr>
          <a:xfrm>
            <a:off x="616859" y="599165"/>
            <a:ext cx="6485646" cy="477054"/>
          </a:xfrm>
          <a:prstGeom prst="rect">
            <a:avLst/>
          </a:prstGeom>
          <a:noFill/>
        </p:spPr>
        <p:txBody>
          <a:bodyPr wrap="square" rtlCol="0">
            <a:spAutoFit/>
          </a:bodyPr>
          <a:lstStyle/>
          <a:p>
            <a:r>
              <a:rPr lang="en-US" sz="2500" b="1" dirty="0">
                <a:solidFill>
                  <a:schemeClr val="tx2"/>
                </a:solidFill>
                <a:ea typeface="+mj-ea"/>
                <a:cs typeface="Arial" panose="020B0604020202020204" pitchFamily="34" charset="0"/>
              </a:rPr>
              <a:t>Laser-Induced Desorption LID-QMS in PSI-2</a:t>
            </a:r>
          </a:p>
        </p:txBody>
      </p:sp>
      <p:grpSp>
        <p:nvGrpSpPr>
          <p:cNvPr id="10" name="Gruppieren 53">
            <a:extLst>
              <a:ext uri="{FF2B5EF4-FFF2-40B4-BE49-F238E27FC236}">
                <a16:creationId xmlns:a16="http://schemas.microsoft.com/office/drawing/2014/main" id="{8C2C85B6-BB28-C310-A24D-DD20F34A641D}"/>
              </a:ext>
            </a:extLst>
          </p:cNvPr>
          <p:cNvGrpSpPr/>
          <p:nvPr/>
        </p:nvGrpSpPr>
        <p:grpSpPr>
          <a:xfrm>
            <a:off x="205528" y="1004784"/>
            <a:ext cx="5787851" cy="4476826"/>
            <a:chOff x="-116351" y="999418"/>
            <a:chExt cx="6596124" cy="5049645"/>
          </a:xfrm>
        </p:grpSpPr>
        <p:grpSp>
          <p:nvGrpSpPr>
            <p:cNvPr id="11" name="Gruppieren 49">
              <a:extLst>
                <a:ext uri="{FF2B5EF4-FFF2-40B4-BE49-F238E27FC236}">
                  <a16:creationId xmlns:a16="http://schemas.microsoft.com/office/drawing/2014/main" id="{9BFE0266-55BE-E319-2811-B6405CB557D8}"/>
                </a:ext>
              </a:extLst>
            </p:cNvPr>
            <p:cNvGrpSpPr/>
            <p:nvPr/>
          </p:nvGrpSpPr>
          <p:grpSpPr>
            <a:xfrm>
              <a:off x="-116351" y="999418"/>
              <a:ext cx="6596124" cy="5049645"/>
              <a:chOff x="-116351" y="999418"/>
              <a:chExt cx="6596124" cy="5049645"/>
            </a:xfrm>
          </p:grpSpPr>
          <p:grpSp>
            <p:nvGrpSpPr>
              <p:cNvPr id="13" name="Gruppieren 42">
                <a:extLst>
                  <a:ext uri="{FF2B5EF4-FFF2-40B4-BE49-F238E27FC236}">
                    <a16:creationId xmlns:a16="http://schemas.microsoft.com/office/drawing/2014/main" id="{48133E3B-6B42-198C-08C8-E9BAF1B64B95}"/>
                  </a:ext>
                </a:extLst>
              </p:cNvPr>
              <p:cNvGrpSpPr/>
              <p:nvPr/>
            </p:nvGrpSpPr>
            <p:grpSpPr>
              <a:xfrm>
                <a:off x="-116351" y="999418"/>
                <a:ext cx="6596124" cy="5049645"/>
                <a:chOff x="-116351" y="999418"/>
                <a:chExt cx="6596124" cy="5049645"/>
              </a:xfrm>
            </p:grpSpPr>
            <p:pic>
              <p:nvPicPr>
                <p:cNvPr id="15" name="Grafik 8">
                  <a:extLst>
                    <a:ext uri="{FF2B5EF4-FFF2-40B4-BE49-F238E27FC236}">
                      <a16:creationId xmlns:a16="http://schemas.microsoft.com/office/drawing/2014/main" id="{40FD9AA0-0AD3-922B-04D1-5726DF887E98}"/>
                    </a:ext>
                  </a:extLst>
                </p:cNvPr>
                <p:cNvPicPr>
                  <a:picLocks noChangeAspect="1"/>
                </p:cNvPicPr>
                <p:nvPr/>
              </p:nvPicPr>
              <p:blipFill>
                <a:blip r:embed="rId3"/>
                <a:stretch>
                  <a:fillRect/>
                </a:stretch>
              </p:blipFill>
              <p:spPr>
                <a:xfrm>
                  <a:off x="-116351" y="999418"/>
                  <a:ext cx="6596124" cy="5049645"/>
                </a:xfrm>
                <a:prstGeom prst="rect">
                  <a:avLst/>
                </a:prstGeom>
              </p:spPr>
            </p:pic>
            <p:sp>
              <p:nvSpPr>
                <p:cNvPr id="16" name="Textfeld 45">
                  <a:extLst>
                    <a:ext uri="{FF2B5EF4-FFF2-40B4-BE49-F238E27FC236}">
                      <a16:creationId xmlns:a16="http://schemas.microsoft.com/office/drawing/2014/main" id="{7A5A1629-4A05-5087-35B3-17F7E14E3436}"/>
                    </a:ext>
                  </a:extLst>
                </p:cNvPr>
                <p:cNvSpPr txBox="1"/>
                <p:nvPr/>
              </p:nvSpPr>
              <p:spPr>
                <a:xfrm>
                  <a:off x="1519517" y="1936779"/>
                  <a:ext cx="1022957" cy="338554"/>
                </a:xfrm>
                <a:prstGeom prst="rect">
                  <a:avLst/>
                </a:prstGeom>
                <a:noFill/>
              </p:spPr>
              <p:txBody>
                <a:bodyPr wrap="square" rtlCol="0">
                  <a:spAutoFit/>
                </a:bodyPr>
                <a:lstStyle/>
                <a:p>
                  <a:pPr>
                    <a:tabLst>
                      <a:tab pos="1905202" algn="l"/>
                    </a:tabLst>
                  </a:pPr>
                  <a:r>
                    <a:rPr lang="en-GB" sz="1600" b="1" dirty="0">
                      <a:solidFill>
                        <a:srgbClr val="00B050"/>
                      </a:solidFill>
                      <a:latin typeface="Arial" panose="020B0604020202020204" pitchFamily="34" charset="0"/>
                      <a:cs typeface="Arial" panose="020B0604020202020204" pitchFamily="34" charset="0"/>
                    </a:rPr>
                    <a:t>Step</a:t>
                  </a:r>
                </a:p>
              </p:txBody>
            </p:sp>
            <p:cxnSp>
              <p:nvCxnSpPr>
                <p:cNvPr id="17" name="Gerade Verbindung mit Pfeil 40">
                  <a:extLst>
                    <a:ext uri="{FF2B5EF4-FFF2-40B4-BE49-F238E27FC236}">
                      <a16:creationId xmlns:a16="http://schemas.microsoft.com/office/drawing/2014/main" id="{F187DF6E-02C8-E911-ECB6-884786B60889}"/>
                    </a:ext>
                  </a:extLst>
                </p:cNvPr>
                <p:cNvCxnSpPr>
                  <a:cxnSpLocks/>
                </p:cNvCxnSpPr>
                <p:nvPr/>
              </p:nvCxnSpPr>
              <p:spPr>
                <a:xfrm flipV="1">
                  <a:off x="1475780" y="1685365"/>
                  <a:ext cx="43737" cy="1112462"/>
                </a:xfrm>
                <a:prstGeom prst="straightConnector1">
                  <a:avLst/>
                </a:prstGeom>
                <a:ln w="38100">
                  <a:solidFill>
                    <a:srgbClr val="00B050"/>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sp>
            <p:nvSpPr>
              <p:cNvPr id="14" name="Textfeld 45">
                <a:extLst>
                  <a:ext uri="{FF2B5EF4-FFF2-40B4-BE49-F238E27FC236}">
                    <a16:creationId xmlns:a16="http://schemas.microsoft.com/office/drawing/2014/main" id="{D93F2268-17E1-40E0-C2F5-06FA4A476343}"/>
                  </a:ext>
                </a:extLst>
              </p:cNvPr>
              <p:cNvSpPr txBox="1"/>
              <p:nvPr/>
            </p:nvSpPr>
            <p:spPr>
              <a:xfrm>
                <a:off x="1870984" y="3196351"/>
                <a:ext cx="4061105" cy="338554"/>
              </a:xfrm>
              <a:prstGeom prst="rect">
                <a:avLst/>
              </a:prstGeom>
              <a:noFill/>
            </p:spPr>
            <p:txBody>
              <a:bodyPr wrap="square" rtlCol="0">
                <a:spAutoFit/>
              </a:bodyPr>
              <a:lstStyle/>
              <a:p>
                <a:pPr>
                  <a:tabLst>
                    <a:tab pos="1905202" algn="l"/>
                  </a:tabLst>
                </a:pPr>
                <a:r>
                  <a:rPr lang="en-GB" sz="1600" dirty="0">
                    <a:solidFill>
                      <a:srgbClr val="FF0000"/>
                    </a:solidFill>
                    <a:latin typeface="Arial" panose="020B0604020202020204" pitchFamily="34" charset="0"/>
                    <a:cs typeface="Arial" panose="020B0604020202020204" pitchFamily="34" charset="0"/>
                  </a:rPr>
                  <a:t>too fast pump-out</a:t>
                </a:r>
              </a:p>
            </p:txBody>
          </p:sp>
        </p:grpSp>
        <p:cxnSp>
          <p:nvCxnSpPr>
            <p:cNvPr id="12" name="Gerade Verbindung mit Pfeil 50">
              <a:extLst>
                <a:ext uri="{FF2B5EF4-FFF2-40B4-BE49-F238E27FC236}">
                  <a16:creationId xmlns:a16="http://schemas.microsoft.com/office/drawing/2014/main" id="{31EBE4F5-CDBB-8BF9-B6D0-819B8FE4BC20}"/>
                </a:ext>
              </a:extLst>
            </p:cNvPr>
            <p:cNvCxnSpPr>
              <a:cxnSpLocks/>
            </p:cNvCxnSpPr>
            <p:nvPr/>
          </p:nvCxnSpPr>
          <p:spPr>
            <a:xfrm>
              <a:off x="1684898" y="2426899"/>
              <a:ext cx="186086" cy="1159934"/>
            </a:xfrm>
            <a:prstGeom prst="straightConnector1">
              <a:avLst/>
            </a:prstGeom>
            <a:ln w="38100">
              <a:solidFill>
                <a:srgbClr val="FF0000"/>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sp>
        <p:nvSpPr>
          <p:cNvPr id="18" name="Textfeld 45">
            <a:extLst>
              <a:ext uri="{FF2B5EF4-FFF2-40B4-BE49-F238E27FC236}">
                <a16:creationId xmlns:a16="http://schemas.microsoft.com/office/drawing/2014/main" id="{033B9F9B-6C9C-2BCC-D310-C00F31B2E816}"/>
              </a:ext>
            </a:extLst>
          </p:cNvPr>
          <p:cNvSpPr txBox="1"/>
          <p:nvPr/>
        </p:nvSpPr>
        <p:spPr>
          <a:xfrm>
            <a:off x="205528" y="5364008"/>
            <a:ext cx="6245879" cy="1077218"/>
          </a:xfrm>
          <a:prstGeom prst="rect">
            <a:avLst/>
          </a:prstGeom>
          <a:noFill/>
        </p:spPr>
        <p:txBody>
          <a:bodyPr wrap="square" rtlCol="0">
            <a:spAutoFit/>
          </a:bodyPr>
          <a:lstStyle/>
          <a:p>
            <a:pPr>
              <a:tabLst>
                <a:tab pos="1905202" algn="l"/>
              </a:tabLst>
            </a:pPr>
            <a:r>
              <a:rPr lang="en-GB" sz="1600" dirty="0">
                <a:latin typeface="Arial" panose="020B0604020202020204" pitchFamily="34" charset="0"/>
                <a:cs typeface="Arial" panose="020B0604020202020204" pitchFamily="34" charset="0"/>
              </a:rPr>
              <a:t>The QMS scan takes few seconds. </a:t>
            </a:r>
            <a:r>
              <a:rPr lang="en-GB" sz="1600" dirty="0">
                <a:solidFill>
                  <a:srgbClr val="FF0000"/>
                </a:solidFill>
                <a:latin typeface="Arial" panose="020B0604020202020204" pitchFamily="34" charset="0"/>
                <a:cs typeface="Arial" panose="020B0604020202020204" pitchFamily="34" charset="0"/>
              </a:rPr>
              <a:t>Too strong pumping evacuates the desorbed gases too quickly → The maximum value is missed.</a:t>
            </a:r>
            <a:br>
              <a:rPr lang="en-GB" sz="1600" dirty="0">
                <a:solidFill>
                  <a:srgbClr val="FF0000"/>
                </a:solidFill>
                <a:latin typeface="Arial" panose="020B0604020202020204" pitchFamily="34" charset="0"/>
                <a:cs typeface="Arial" panose="020B0604020202020204" pitchFamily="34" charset="0"/>
              </a:rPr>
            </a:br>
            <a:r>
              <a:rPr lang="en-GB" sz="1600" dirty="0">
                <a:solidFill>
                  <a:srgbClr val="186BDE"/>
                </a:solidFill>
                <a:latin typeface="Arial" panose="020B0604020202020204" pitchFamily="34" charset="0"/>
                <a:cs typeface="Arial" panose="020B0604020202020204" pitchFamily="34" charset="0"/>
              </a:rPr>
              <a:t>With only 1 pump (the QMS pump), the maximum value is captured.</a:t>
            </a:r>
          </a:p>
        </p:txBody>
      </p:sp>
      <p:sp>
        <p:nvSpPr>
          <p:cNvPr id="20" name="TextBox 19">
            <a:extLst>
              <a:ext uri="{FF2B5EF4-FFF2-40B4-BE49-F238E27FC236}">
                <a16:creationId xmlns:a16="http://schemas.microsoft.com/office/drawing/2014/main" id="{F253F025-CEEA-514D-60C2-846943F3DF9A}"/>
              </a:ext>
            </a:extLst>
          </p:cNvPr>
          <p:cNvSpPr txBox="1"/>
          <p:nvPr/>
        </p:nvSpPr>
        <p:spPr>
          <a:xfrm>
            <a:off x="7438557" y="240066"/>
            <a:ext cx="4481594" cy="646331"/>
          </a:xfrm>
          <a:prstGeom prst="rect">
            <a:avLst/>
          </a:prstGeom>
          <a:noFill/>
        </p:spPr>
        <p:txBody>
          <a:bodyPr wrap="square">
            <a:spAutoFit/>
          </a:bodyPr>
          <a:lstStyle/>
          <a:p>
            <a:r>
              <a:rPr lang="en-US" b="1" dirty="0"/>
              <a:t>Laser: </a:t>
            </a:r>
            <a:r>
              <a:rPr lang="en-GB" dirty="0" err="1"/>
              <a:t>Nd:YAG</a:t>
            </a:r>
            <a:r>
              <a:rPr lang="en-GB" dirty="0"/>
              <a:t> 1064 nm, 29 J, 1.5 </a:t>
            </a:r>
            <a:r>
              <a:rPr lang="en-GB" dirty="0" err="1"/>
              <a:t>ms</a:t>
            </a:r>
            <a:r>
              <a:rPr lang="en-GB" dirty="0"/>
              <a:t> pulse, 3.6 mm x 3.1 mm spots</a:t>
            </a:r>
            <a:endParaRPr lang="en-US" dirty="0"/>
          </a:p>
        </p:txBody>
      </p:sp>
      <p:sp>
        <p:nvSpPr>
          <p:cNvPr id="21" name="TextBox 20">
            <a:extLst>
              <a:ext uri="{FF2B5EF4-FFF2-40B4-BE49-F238E27FC236}">
                <a16:creationId xmlns:a16="http://schemas.microsoft.com/office/drawing/2014/main" id="{43602B52-7CF2-5A18-4D9F-FE851FD1DF8F}"/>
              </a:ext>
            </a:extLst>
          </p:cNvPr>
          <p:cNvSpPr txBox="1"/>
          <p:nvPr/>
        </p:nvSpPr>
        <p:spPr>
          <a:xfrm>
            <a:off x="7438558" y="904666"/>
            <a:ext cx="4300362" cy="646331"/>
          </a:xfrm>
          <a:prstGeom prst="rect">
            <a:avLst/>
          </a:prstGeom>
          <a:noFill/>
        </p:spPr>
        <p:txBody>
          <a:bodyPr wrap="square" rtlCol="0">
            <a:spAutoFit/>
          </a:bodyPr>
          <a:lstStyle/>
          <a:p>
            <a:pPr algn="l"/>
            <a:r>
              <a:rPr lang="en-US" b="1" dirty="0"/>
              <a:t>Samples used: </a:t>
            </a:r>
            <a:r>
              <a:rPr lang="en-GB" dirty="0"/>
              <a:t>W substrates with 0.3 µm a-C:D layer and 0.3 µm a-B:D layer</a:t>
            </a:r>
            <a:endParaRPr lang="en-US" dirty="0"/>
          </a:p>
        </p:txBody>
      </p:sp>
    </p:spTree>
    <p:extLst>
      <p:ext uri="{BB962C8B-B14F-4D97-AF65-F5344CB8AC3E}">
        <p14:creationId xmlns:p14="http://schemas.microsoft.com/office/powerpoint/2010/main" val="39598783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08E84A-208D-3E42-72EE-39CA1D215F00}"/>
            </a:ext>
          </a:extLst>
        </p:cNvPr>
        <p:cNvGrpSpPr/>
        <p:nvPr/>
      </p:nvGrpSpPr>
      <p:grpSpPr>
        <a:xfrm>
          <a:off x="0" y="0"/>
          <a:ext cx="0" cy="0"/>
          <a:chOff x="0" y="0"/>
          <a:chExt cx="0" cy="0"/>
        </a:xfrm>
      </p:grpSpPr>
      <p:sp>
        <p:nvSpPr>
          <p:cNvPr id="5" name="Foliennummernplatzhalter 4">
            <a:extLst>
              <a:ext uri="{FF2B5EF4-FFF2-40B4-BE49-F238E27FC236}">
                <a16:creationId xmlns:a16="http://schemas.microsoft.com/office/drawing/2014/main" id="{EABC7559-06EC-6185-C2DF-C946A9328D9D}"/>
              </a:ext>
            </a:extLst>
          </p:cNvPr>
          <p:cNvSpPr>
            <a:spLocks noGrp="1"/>
          </p:cNvSpPr>
          <p:nvPr>
            <p:ph type="sldNum" sz="quarter" idx="12"/>
          </p:nvPr>
        </p:nvSpPr>
        <p:spPr/>
        <p:txBody>
          <a:bodyPr/>
          <a:lstStyle/>
          <a:p>
            <a:fld id="{6A6D9FA1-99C7-4910-8E32-B85D378B0060}" type="slidenum">
              <a:rPr lang="en-GB" smtClean="0">
                <a:solidFill>
                  <a:prstClr val="white"/>
                </a:solidFill>
              </a:rPr>
              <a:pPr/>
              <a:t>7</a:t>
            </a:fld>
            <a:endParaRPr lang="en-GB" dirty="0">
              <a:solidFill>
                <a:prstClr val="white"/>
              </a:solidFill>
            </a:endParaRPr>
          </a:p>
        </p:txBody>
      </p:sp>
      <p:sp>
        <p:nvSpPr>
          <p:cNvPr id="6" name="Titel 1">
            <a:extLst>
              <a:ext uri="{FF2B5EF4-FFF2-40B4-BE49-F238E27FC236}">
                <a16:creationId xmlns:a16="http://schemas.microsoft.com/office/drawing/2014/main" id="{4E1F94FB-EAB8-3639-0C1C-72FD942AB1EA}"/>
              </a:ext>
            </a:extLst>
          </p:cNvPr>
          <p:cNvSpPr>
            <a:spLocks noGrp="1"/>
          </p:cNvSpPr>
          <p:nvPr>
            <p:ph type="title"/>
          </p:nvPr>
        </p:nvSpPr>
        <p:spPr>
          <a:xfrm>
            <a:off x="982663" y="192088"/>
            <a:ext cx="10937488" cy="457200"/>
          </a:xfrm>
        </p:spPr>
        <p:txBody>
          <a:bodyPr/>
          <a:lstStyle/>
          <a:p>
            <a:r>
              <a:rPr lang="en-GB" dirty="0"/>
              <a:t>Status 2025 Tasks and Deliverables SP F.3</a:t>
            </a:r>
          </a:p>
        </p:txBody>
      </p:sp>
      <p:sp>
        <p:nvSpPr>
          <p:cNvPr id="20" name="Textfeld 19">
            <a:extLst>
              <a:ext uri="{FF2B5EF4-FFF2-40B4-BE49-F238E27FC236}">
                <a16:creationId xmlns:a16="http://schemas.microsoft.com/office/drawing/2014/main" id="{B2D1286D-460B-3B36-6B74-48864CC06A5A}"/>
              </a:ext>
            </a:extLst>
          </p:cNvPr>
          <p:cNvSpPr txBox="1"/>
          <p:nvPr/>
        </p:nvSpPr>
        <p:spPr>
          <a:xfrm>
            <a:off x="3070955" y="5481093"/>
            <a:ext cx="4441237" cy="311624"/>
          </a:xfrm>
          <a:prstGeom prst="rect">
            <a:avLst/>
          </a:prstGeom>
          <a:solidFill>
            <a:schemeClr val="bg1">
              <a:lumMod val="95000"/>
            </a:schemeClr>
          </a:solidFill>
          <a:ln>
            <a:noFill/>
          </a:ln>
          <a:effectLst>
            <a:outerShdw blurRad="50800" dist="38100" dir="2700000" algn="tl" rotWithShape="0">
              <a:prstClr val="black">
                <a:alpha val="40000"/>
              </a:prstClr>
            </a:outerShdw>
          </a:effectLst>
        </p:spPr>
        <p:txBody>
          <a:bodyPr wrap="square" rtlCol="0">
            <a:spAutoFit/>
          </a:bodyPr>
          <a:lstStyle/>
          <a:p>
            <a:pPr algn="l">
              <a:lnSpc>
                <a:spcPct val="95000"/>
              </a:lnSpc>
            </a:pPr>
            <a:r>
              <a:rPr lang="en-US" sz="1500" dirty="0"/>
              <a:t>All corresponding deliverables achieved and reported</a:t>
            </a:r>
          </a:p>
        </p:txBody>
      </p:sp>
      <p:sp>
        <p:nvSpPr>
          <p:cNvPr id="3" name="Titre 5">
            <a:extLst>
              <a:ext uri="{FF2B5EF4-FFF2-40B4-BE49-F238E27FC236}">
                <a16:creationId xmlns:a16="http://schemas.microsoft.com/office/drawing/2014/main" id="{7D058814-0B4C-3F34-99A3-11ACEA7D3505}"/>
              </a:ext>
            </a:extLst>
          </p:cNvPr>
          <p:cNvSpPr txBox="1">
            <a:spLocks/>
          </p:cNvSpPr>
          <p:nvPr/>
        </p:nvSpPr>
        <p:spPr>
          <a:xfrm>
            <a:off x="360041" y="641706"/>
            <a:ext cx="11831960" cy="629174"/>
          </a:xfrm>
          <a:prstGeom prst="rect">
            <a:avLst/>
          </a:prstGeom>
        </p:spPr>
        <p:txBody>
          <a:bodyPr vert="horz" lIns="91440" tIns="45720" rIns="91440" bIns="45720" rtlCol="0" anchor="ctr">
            <a:noAutofit/>
          </a:bodyPr>
          <a:lstStyle>
            <a:lvl1pPr algn="l" defTabSz="685800" rtl="0" eaLnBrk="1" latinLnBrk="0" hangingPunct="1">
              <a:lnSpc>
                <a:spcPts val="2400"/>
              </a:lnSpc>
              <a:spcBef>
                <a:spcPct val="0"/>
              </a:spcBef>
              <a:buNone/>
              <a:defRPr sz="2800" b="1" kern="1200">
                <a:solidFill>
                  <a:schemeClr val="tx2"/>
                </a:solidFill>
                <a:latin typeface="+mn-lt"/>
                <a:ea typeface="+mj-ea"/>
                <a:cs typeface="Arial" panose="020B0604020202020204" pitchFamily="34" charset="0"/>
              </a:defRPr>
            </a:lvl1pPr>
          </a:lstStyle>
          <a:p>
            <a:r>
              <a:rPr lang="en-US" dirty="0"/>
              <a:t>Activities at TOMAS with test of ITER conditions and needs</a:t>
            </a:r>
            <a:endParaRPr lang="en-US" sz="2500" dirty="0"/>
          </a:p>
        </p:txBody>
      </p:sp>
      <p:sp>
        <p:nvSpPr>
          <p:cNvPr id="7" name="TextBox 6">
            <a:extLst>
              <a:ext uri="{FF2B5EF4-FFF2-40B4-BE49-F238E27FC236}">
                <a16:creationId xmlns:a16="http://schemas.microsoft.com/office/drawing/2014/main" id="{F1E4D35A-66A7-F633-780F-5EB061233B70}"/>
              </a:ext>
            </a:extLst>
          </p:cNvPr>
          <p:cNvSpPr txBox="1"/>
          <p:nvPr/>
        </p:nvSpPr>
        <p:spPr>
          <a:xfrm>
            <a:off x="1411759" y="1376907"/>
            <a:ext cx="8436576" cy="3447098"/>
          </a:xfrm>
          <a:prstGeom prst="rect">
            <a:avLst/>
          </a:prstGeom>
          <a:noFill/>
        </p:spPr>
        <p:txBody>
          <a:bodyPr wrap="square">
            <a:spAutoFit/>
          </a:bodyPr>
          <a:lstStyle/>
          <a:p>
            <a:pPr marL="285750" indent="-285750">
              <a:spcBef>
                <a:spcPts val="600"/>
              </a:spcBef>
              <a:buFont typeface="Arial" panose="020B0604020202020204" pitchFamily="34" charset="0"/>
              <a:buChar char="•"/>
            </a:pPr>
            <a:endParaRPr lang="en-GB" dirty="0">
              <a:effectLst/>
              <a:latin typeface="Calibri" panose="020F0502020204030204" pitchFamily="34" charset="0"/>
            </a:endParaRPr>
          </a:p>
          <a:p>
            <a:pPr marL="285750" indent="-285750">
              <a:spcBef>
                <a:spcPts val="600"/>
              </a:spcBef>
              <a:buFont typeface="Arial" panose="020B0604020202020204" pitchFamily="34" charset="0"/>
              <a:buChar char="•"/>
            </a:pPr>
            <a:r>
              <a:rPr lang="en-GB" b="1" dirty="0">
                <a:effectLst/>
                <a:latin typeface="Calibri" panose="020F0502020204030204" pitchFamily="34" charset="0"/>
              </a:rPr>
              <a:t>PWIE-SP F.3.T-T002-D001 </a:t>
            </a:r>
            <a:r>
              <a:rPr lang="en-GB" dirty="0">
                <a:effectLst/>
                <a:latin typeface="Calibri" panose="020F0502020204030204" pitchFamily="34" charset="0"/>
              </a:rPr>
              <a:t>TOMAS upgraded to support ITER wall conditioning studies by ECWC, ICWC, GDC. Cleaning effectiveness of first round on boron-containing samples performed. (FZJ) </a:t>
            </a:r>
          </a:p>
          <a:p>
            <a:pPr marL="285750" indent="-285750">
              <a:spcBef>
                <a:spcPts val="600"/>
              </a:spcBef>
              <a:buFont typeface="Arial" panose="020B0604020202020204" pitchFamily="34" charset="0"/>
              <a:buChar char="•"/>
            </a:pPr>
            <a:r>
              <a:rPr lang="en-GB" b="1" dirty="0">
                <a:effectLst/>
                <a:latin typeface="Calibri" panose="020F0502020204030204" pitchFamily="34" charset="0"/>
              </a:rPr>
              <a:t>PWIE-SP F.3.T-T002-D002 </a:t>
            </a:r>
            <a:r>
              <a:rPr lang="en-GB" dirty="0">
                <a:effectLst/>
                <a:latin typeface="Calibri" panose="020F0502020204030204" pitchFamily="34" charset="0"/>
              </a:rPr>
              <a:t>TOMAS upgraded to support ITER and W7-X wall conditioning studies by ECWC, ICWC, GDC and underlying codes benchmarked. (KIPT) </a:t>
            </a:r>
          </a:p>
          <a:p>
            <a:pPr marL="285750" indent="-285750">
              <a:spcBef>
                <a:spcPts val="600"/>
              </a:spcBef>
              <a:buFont typeface="Arial" panose="020B0604020202020204" pitchFamily="34" charset="0"/>
              <a:buChar char="•"/>
            </a:pPr>
            <a:r>
              <a:rPr lang="en-GB" b="1" dirty="0">
                <a:effectLst/>
                <a:latin typeface="Calibri" panose="020F0502020204030204" pitchFamily="34" charset="0"/>
              </a:rPr>
              <a:t>PWIE-SP F.3.T-T002-D003 </a:t>
            </a:r>
            <a:r>
              <a:rPr lang="en-GB" dirty="0">
                <a:effectLst/>
                <a:latin typeface="Calibri" panose="020F0502020204030204" pitchFamily="34" charset="0"/>
              </a:rPr>
              <a:t>TOMAS upgraded to support ITER wall conditioning studies by ECWC, ICWC, GDC and underlying codes benchmarked. Cleaning effectiveness of first round on boron-containing samples performed. (LPP-ERM-KMS) </a:t>
            </a:r>
          </a:p>
          <a:p>
            <a:pPr marL="285750" indent="-285750">
              <a:spcBef>
                <a:spcPts val="600"/>
              </a:spcBef>
              <a:buFont typeface="Arial" panose="020B0604020202020204" pitchFamily="34" charset="0"/>
              <a:buChar char="•"/>
            </a:pPr>
            <a:r>
              <a:rPr lang="en-GB" b="1" dirty="0">
                <a:effectLst/>
                <a:latin typeface="Calibri" panose="020F0502020204030204" pitchFamily="34" charset="0"/>
              </a:rPr>
              <a:t>PWIE-SP F.3.T-T002-D004 </a:t>
            </a:r>
            <a:r>
              <a:rPr lang="en-GB" dirty="0">
                <a:effectLst/>
                <a:latin typeface="Calibri" panose="020F0502020204030204" pitchFamily="34" charset="0"/>
              </a:rPr>
              <a:t>Preparation of first round of boron coating samples. The work is rescoped and done in close collaboration with SP B. (FZJ, VR) </a:t>
            </a:r>
          </a:p>
        </p:txBody>
      </p:sp>
    </p:spTree>
    <p:extLst>
      <p:ext uri="{BB962C8B-B14F-4D97-AF65-F5344CB8AC3E}">
        <p14:creationId xmlns:p14="http://schemas.microsoft.com/office/powerpoint/2010/main" val="8937647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0D1587-763D-A004-D5D6-34617732FAF7}"/>
            </a:ext>
          </a:extLst>
        </p:cNvPr>
        <p:cNvGrpSpPr/>
        <p:nvPr/>
      </p:nvGrpSpPr>
      <p:grpSpPr>
        <a:xfrm>
          <a:off x="0" y="0"/>
          <a:ext cx="0" cy="0"/>
          <a:chOff x="0" y="0"/>
          <a:chExt cx="0" cy="0"/>
        </a:xfrm>
      </p:grpSpPr>
      <p:sp>
        <p:nvSpPr>
          <p:cNvPr id="5" name="Foliennummernplatzhalter 4">
            <a:extLst>
              <a:ext uri="{FF2B5EF4-FFF2-40B4-BE49-F238E27FC236}">
                <a16:creationId xmlns:a16="http://schemas.microsoft.com/office/drawing/2014/main" id="{96941E03-5687-6D93-E162-9C322777369E}"/>
              </a:ext>
            </a:extLst>
          </p:cNvPr>
          <p:cNvSpPr>
            <a:spLocks noGrp="1"/>
          </p:cNvSpPr>
          <p:nvPr>
            <p:ph type="sldNum" sz="quarter" idx="12"/>
          </p:nvPr>
        </p:nvSpPr>
        <p:spPr/>
        <p:txBody>
          <a:bodyPr/>
          <a:lstStyle/>
          <a:p>
            <a:fld id="{6A6D9FA1-99C7-4910-8E32-B85D378B0060}" type="slidenum">
              <a:rPr lang="en-GB" smtClean="0">
                <a:solidFill>
                  <a:prstClr val="white"/>
                </a:solidFill>
              </a:rPr>
              <a:pPr/>
              <a:t>8</a:t>
            </a:fld>
            <a:endParaRPr lang="en-GB" dirty="0">
              <a:solidFill>
                <a:prstClr val="white"/>
              </a:solidFill>
            </a:endParaRPr>
          </a:p>
        </p:txBody>
      </p:sp>
      <p:sp>
        <p:nvSpPr>
          <p:cNvPr id="6" name="Titel 1">
            <a:extLst>
              <a:ext uri="{FF2B5EF4-FFF2-40B4-BE49-F238E27FC236}">
                <a16:creationId xmlns:a16="http://schemas.microsoft.com/office/drawing/2014/main" id="{BAD545C8-A26C-BE89-9132-1ED624B4546F}"/>
              </a:ext>
            </a:extLst>
          </p:cNvPr>
          <p:cNvSpPr>
            <a:spLocks noGrp="1"/>
          </p:cNvSpPr>
          <p:nvPr>
            <p:ph type="title"/>
          </p:nvPr>
        </p:nvSpPr>
        <p:spPr>
          <a:xfrm>
            <a:off x="982663" y="192088"/>
            <a:ext cx="10937488" cy="457200"/>
          </a:xfrm>
        </p:spPr>
        <p:txBody>
          <a:bodyPr/>
          <a:lstStyle/>
          <a:p>
            <a:r>
              <a:rPr lang="en-GB" dirty="0"/>
              <a:t>Example of Activity SP F.3</a:t>
            </a:r>
          </a:p>
        </p:txBody>
      </p:sp>
      <p:pic>
        <p:nvPicPr>
          <p:cNvPr id="2" name="Picture 1">
            <a:extLst>
              <a:ext uri="{FF2B5EF4-FFF2-40B4-BE49-F238E27FC236}">
                <a16:creationId xmlns:a16="http://schemas.microsoft.com/office/drawing/2014/main" id="{4D7D6815-384B-213D-AE85-128553B4B263}"/>
              </a:ext>
            </a:extLst>
          </p:cNvPr>
          <p:cNvPicPr>
            <a:picLocks noChangeAspect="1"/>
          </p:cNvPicPr>
          <p:nvPr/>
        </p:nvPicPr>
        <p:blipFill>
          <a:blip r:embed="rId3"/>
          <a:srcRect r="50345"/>
          <a:stretch>
            <a:fillRect/>
          </a:stretch>
        </p:blipFill>
        <p:spPr>
          <a:xfrm>
            <a:off x="5937935" y="1140064"/>
            <a:ext cx="3859427" cy="3474720"/>
          </a:xfrm>
          <a:prstGeom prst="rect">
            <a:avLst/>
          </a:prstGeom>
        </p:spPr>
      </p:pic>
      <p:sp>
        <p:nvSpPr>
          <p:cNvPr id="4" name="TextBox 3">
            <a:extLst>
              <a:ext uri="{FF2B5EF4-FFF2-40B4-BE49-F238E27FC236}">
                <a16:creationId xmlns:a16="http://schemas.microsoft.com/office/drawing/2014/main" id="{23CD1FD2-8FBB-D359-297E-81E1AC8EFF73}"/>
              </a:ext>
            </a:extLst>
          </p:cNvPr>
          <p:cNvSpPr txBox="1"/>
          <p:nvPr/>
        </p:nvSpPr>
        <p:spPr>
          <a:xfrm>
            <a:off x="9868676" y="3535357"/>
            <a:ext cx="1980160" cy="830997"/>
          </a:xfrm>
          <a:prstGeom prst="rect">
            <a:avLst/>
          </a:prstGeom>
          <a:noFill/>
        </p:spPr>
        <p:txBody>
          <a:bodyPr wrap="square">
            <a:spAutoFit/>
          </a:bodyPr>
          <a:lstStyle/>
          <a:p>
            <a:pPr algn="ctr">
              <a:buNone/>
            </a:pPr>
            <a:r>
              <a:rPr lang="en-GB" sz="1200" dirty="0">
                <a:effectLst/>
                <a:latin typeface="Helvetica" pitchFamily="2" charset="0"/>
              </a:rPr>
              <a:t>Comparison of the D/B ratio of the H plasma exposed and reference samples</a:t>
            </a:r>
          </a:p>
        </p:txBody>
      </p:sp>
      <p:sp>
        <p:nvSpPr>
          <p:cNvPr id="3" name="TextBox 2">
            <a:extLst>
              <a:ext uri="{FF2B5EF4-FFF2-40B4-BE49-F238E27FC236}">
                <a16:creationId xmlns:a16="http://schemas.microsoft.com/office/drawing/2014/main" id="{52FD504F-BE18-BAF7-CCCF-A278D6A63E31}"/>
              </a:ext>
            </a:extLst>
          </p:cNvPr>
          <p:cNvSpPr txBox="1"/>
          <p:nvPr/>
        </p:nvSpPr>
        <p:spPr>
          <a:xfrm>
            <a:off x="633581" y="663010"/>
            <a:ext cx="11286570" cy="477054"/>
          </a:xfrm>
          <a:prstGeom prst="rect">
            <a:avLst/>
          </a:prstGeom>
          <a:noFill/>
        </p:spPr>
        <p:txBody>
          <a:bodyPr wrap="square" rtlCol="0">
            <a:spAutoFit/>
          </a:bodyPr>
          <a:lstStyle/>
          <a:p>
            <a:r>
              <a:rPr lang="en-US" sz="2500" b="1" dirty="0">
                <a:solidFill>
                  <a:schemeClr val="tx2"/>
                </a:solidFill>
                <a:ea typeface="+mj-ea"/>
                <a:cs typeface="Arial" panose="020B0604020202020204" pitchFamily="34" charset="0"/>
              </a:rPr>
              <a:t>Studies of fuel removal from B:D layers by isotopic exchange on TOMAS</a:t>
            </a:r>
          </a:p>
        </p:txBody>
      </p:sp>
      <p:pic>
        <p:nvPicPr>
          <p:cNvPr id="7" name="Picture 6">
            <a:extLst>
              <a:ext uri="{FF2B5EF4-FFF2-40B4-BE49-F238E27FC236}">
                <a16:creationId xmlns:a16="http://schemas.microsoft.com/office/drawing/2014/main" id="{751AEC7E-CADF-EC93-84A7-8C9925C10E81}"/>
              </a:ext>
            </a:extLst>
          </p:cNvPr>
          <p:cNvPicPr>
            <a:picLocks noChangeAspect="1"/>
          </p:cNvPicPr>
          <p:nvPr/>
        </p:nvPicPr>
        <p:blipFill>
          <a:blip r:embed="rId4"/>
          <a:stretch>
            <a:fillRect/>
          </a:stretch>
        </p:blipFill>
        <p:spPr>
          <a:xfrm>
            <a:off x="595001" y="2213262"/>
            <a:ext cx="4656438" cy="2558126"/>
          </a:xfrm>
          <a:prstGeom prst="rect">
            <a:avLst/>
          </a:prstGeom>
        </p:spPr>
      </p:pic>
      <p:sp>
        <p:nvSpPr>
          <p:cNvPr id="10" name="TextBox 9">
            <a:extLst>
              <a:ext uri="{FF2B5EF4-FFF2-40B4-BE49-F238E27FC236}">
                <a16:creationId xmlns:a16="http://schemas.microsoft.com/office/drawing/2014/main" id="{C377EE3C-08DD-70CD-7525-C837C093AC6C}"/>
              </a:ext>
            </a:extLst>
          </p:cNvPr>
          <p:cNvSpPr txBox="1"/>
          <p:nvPr/>
        </p:nvSpPr>
        <p:spPr>
          <a:xfrm>
            <a:off x="199402" y="5080548"/>
            <a:ext cx="5348782" cy="1200329"/>
          </a:xfrm>
          <a:prstGeom prst="rect">
            <a:avLst/>
          </a:prstGeom>
          <a:noFill/>
        </p:spPr>
        <p:txBody>
          <a:bodyPr wrap="square">
            <a:spAutoFit/>
          </a:bodyPr>
          <a:lstStyle/>
          <a:p>
            <a:r>
              <a:rPr lang="en-GB" dirty="0"/>
              <a:t>Stable and homogenous thick layers are subjected to a layer cracking and layer thickness increase after</a:t>
            </a:r>
          </a:p>
          <a:p>
            <a:pPr marL="285750" indent="-285750">
              <a:buFont typeface="Arial" panose="020B0604020202020204" pitchFamily="34" charset="0"/>
              <a:buChar char="•"/>
            </a:pPr>
            <a:r>
              <a:rPr lang="en-GB" dirty="0"/>
              <a:t>plasma exposure and annealing</a:t>
            </a:r>
          </a:p>
          <a:p>
            <a:pPr marL="285750" indent="-285750">
              <a:buFont typeface="Arial" panose="020B0604020202020204" pitchFamily="34" charset="0"/>
              <a:buChar char="•"/>
            </a:pPr>
            <a:r>
              <a:rPr lang="en-GB" dirty="0"/>
              <a:t>several weeks without treatment in vacuum</a:t>
            </a:r>
          </a:p>
        </p:txBody>
      </p:sp>
      <p:sp>
        <p:nvSpPr>
          <p:cNvPr id="11" name="TextBox 10">
            <a:extLst>
              <a:ext uri="{FF2B5EF4-FFF2-40B4-BE49-F238E27FC236}">
                <a16:creationId xmlns:a16="http://schemas.microsoft.com/office/drawing/2014/main" id="{1BFE3B02-14D6-3463-BD07-734BA46BE4FA}"/>
              </a:ext>
            </a:extLst>
          </p:cNvPr>
          <p:cNvSpPr txBox="1"/>
          <p:nvPr/>
        </p:nvSpPr>
        <p:spPr>
          <a:xfrm>
            <a:off x="9797362" y="1378662"/>
            <a:ext cx="1980160" cy="584775"/>
          </a:xfrm>
          <a:prstGeom prst="rect">
            <a:avLst/>
          </a:prstGeom>
          <a:noFill/>
        </p:spPr>
        <p:txBody>
          <a:bodyPr wrap="square" rtlCol="0">
            <a:spAutoFit/>
          </a:bodyPr>
          <a:lstStyle/>
          <a:p>
            <a:pPr algn="ctr"/>
            <a:r>
              <a:rPr lang="en-BE" sz="1600" dirty="0"/>
              <a:t>“Thin” B:D layers ~ 160 nm</a:t>
            </a:r>
          </a:p>
        </p:txBody>
      </p:sp>
      <p:sp>
        <p:nvSpPr>
          <p:cNvPr id="15" name="TextBox 14">
            <a:extLst>
              <a:ext uri="{FF2B5EF4-FFF2-40B4-BE49-F238E27FC236}">
                <a16:creationId xmlns:a16="http://schemas.microsoft.com/office/drawing/2014/main" id="{486DF5BB-86C2-0F5B-C395-D4B28C2FB0EE}"/>
              </a:ext>
            </a:extLst>
          </p:cNvPr>
          <p:cNvSpPr txBox="1"/>
          <p:nvPr/>
        </p:nvSpPr>
        <p:spPr>
          <a:xfrm>
            <a:off x="5777297" y="4685842"/>
            <a:ext cx="6215301" cy="1754326"/>
          </a:xfrm>
          <a:prstGeom prst="rect">
            <a:avLst/>
          </a:prstGeom>
          <a:noFill/>
        </p:spPr>
        <p:txBody>
          <a:bodyPr wrap="square">
            <a:spAutoFit/>
          </a:bodyPr>
          <a:lstStyle/>
          <a:p>
            <a:pPr marL="285750" indent="-285750">
              <a:buFont typeface="Arial" panose="020B0604020202020204" pitchFamily="34" charset="0"/>
              <a:buChar char="•"/>
            </a:pPr>
            <a:r>
              <a:rPr lang="en-GB" dirty="0"/>
              <a:t>Maximum of 18% of the D removed by the 11.3 min H ICWC plasma exposure at 70 </a:t>
            </a:r>
            <a:r>
              <a:rPr lang="en-GB" baseline="30000" dirty="0"/>
              <a:t>o</a:t>
            </a:r>
            <a:r>
              <a:rPr lang="en-GB" dirty="0"/>
              <a:t>C</a:t>
            </a:r>
          </a:p>
          <a:p>
            <a:pPr marL="285750" indent="-285750">
              <a:buFont typeface="Arial" panose="020B0604020202020204" pitchFamily="34" charset="0"/>
              <a:buChar char="•"/>
            </a:pPr>
            <a:r>
              <a:rPr lang="en-GB" dirty="0"/>
              <a:t>triple ICWC exposure time increases D removal to 22%,</a:t>
            </a:r>
          </a:p>
          <a:p>
            <a:pPr marL="285750" indent="-285750">
              <a:buFont typeface="Arial" panose="020B0604020202020204" pitchFamily="34" charset="0"/>
              <a:buChar char="•"/>
            </a:pPr>
            <a:r>
              <a:rPr lang="en-GB" dirty="0"/>
              <a:t>H GDC plasma (117 min) at 70 </a:t>
            </a:r>
            <a:r>
              <a:rPr lang="en-GB" baseline="30000" dirty="0"/>
              <a:t>o</a:t>
            </a:r>
            <a:r>
              <a:rPr lang="en-GB" dirty="0"/>
              <a:t>C -&gt; D removal is insignificant. </a:t>
            </a:r>
          </a:p>
          <a:p>
            <a:pPr marL="285750" indent="-285750">
              <a:buFont typeface="Arial" panose="020B0604020202020204" pitchFamily="34" charset="0"/>
              <a:buChar char="•"/>
            </a:pPr>
            <a:r>
              <a:rPr lang="en-GB" dirty="0"/>
              <a:t>Increasing sample temperature to 220 </a:t>
            </a:r>
            <a:r>
              <a:rPr lang="en-GB" baseline="30000" dirty="0"/>
              <a:t>o</a:t>
            </a:r>
            <a:r>
              <a:rPr lang="en-GB" dirty="0"/>
              <a:t>C leads to the highest D removal of ~ 34%.</a:t>
            </a:r>
          </a:p>
        </p:txBody>
      </p:sp>
      <p:sp>
        <p:nvSpPr>
          <p:cNvPr id="18" name="TextBox 17">
            <a:extLst>
              <a:ext uri="{FF2B5EF4-FFF2-40B4-BE49-F238E27FC236}">
                <a16:creationId xmlns:a16="http://schemas.microsoft.com/office/drawing/2014/main" id="{D50F097B-B6B2-3416-61D3-8A6B7DC7B6C8}"/>
              </a:ext>
            </a:extLst>
          </p:cNvPr>
          <p:cNvSpPr txBox="1"/>
          <p:nvPr/>
        </p:nvSpPr>
        <p:spPr>
          <a:xfrm>
            <a:off x="199402" y="1214998"/>
            <a:ext cx="5447636" cy="923330"/>
          </a:xfrm>
          <a:prstGeom prst="rect">
            <a:avLst/>
          </a:prstGeom>
          <a:noFill/>
        </p:spPr>
        <p:txBody>
          <a:bodyPr wrap="square">
            <a:spAutoFit/>
          </a:bodyPr>
          <a:lstStyle/>
          <a:p>
            <a:pPr algn="ctr"/>
            <a:r>
              <a:rPr lang="en-GB" dirty="0"/>
              <a:t>Two types of B:D layers (“thin” ~ 160 nm and thick ~ 320 nm) produced by magnetron sputtering deposition and characterized by FIB/SEM, NRA and TDS</a:t>
            </a:r>
            <a:endParaRPr lang="en-BE" dirty="0"/>
          </a:p>
        </p:txBody>
      </p:sp>
      <p:sp>
        <p:nvSpPr>
          <p:cNvPr id="20" name="TextBox 19">
            <a:extLst>
              <a:ext uri="{FF2B5EF4-FFF2-40B4-BE49-F238E27FC236}">
                <a16:creationId xmlns:a16="http://schemas.microsoft.com/office/drawing/2014/main" id="{F92D56EF-9BBA-66BE-1533-E900AE8FB4F6}"/>
              </a:ext>
            </a:extLst>
          </p:cNvPr>
          <p:cNvSpPr txBox="1"/>
          <p:nvPr/>
        </p:nvSpPr>
        <p:spPr>
          <a:xfrm>
            <a:off x="9996609" y="2221208"/>
            <a:ext cx="1581665" cy="923330"/>
          </a:xfrm>
          <a:prstGeom prst="rect">
            <a:avLst/>
          </a:prstGeom>
          <a:noFill/>
        </p:spPr>
        <p:txBody>
          <a:bodyPr wrap="square">
            <a:spAutoFit/>
          </a:bodyPr>
          <a:lstStyle/>
          <a:p>
            <a:pPr algn="ctr"/>
            <a:r>
              <a:rPr lang="en-GB" dirty="0"/>
              <a:t>Exposed to H GDC and ICWC plasmas </a:t>
            </a:r>
            <a:endParaRPr lang="en-BE" dirty="0"/>
          </a:p>
        </p:txBody>
      </p:sp>
    </p:spTree>
    <p:extLst>
      <p:ext uri="{BB962C8B-B14F-4D97-AF65-F5344CB8AC3E}">
        <p14:creationId xmlns:p14="http://schemas.microsoft.com/office/powerpoint/2010/main" val="13068882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7DFE4F-7788-33E0-396A-E4801A510718}"/>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623388E3-0210-AC21-654B-07298EA240BB}"/>
              </a:ext>
            </a:extLst>
          </p:cNvPr>
          <p:cNvSpPr>
            <a:spLocks noGrp="1"/>
          </p:cNvSpPr>
          <p:nvPr>
            <p:ph type="title"/>
          </p:nvPr>
        </p:nvSpPr>
        <p:spPr>
          <a:xfrm>
            <a:off x="3320708" y="2971800"/>
            <a:ext cx="4665337" cy="457200"/>
          </a:xfrm>
        </p:spPr>
        <p:txBody>
          <a:bodyPr/>
          <a:lstStyle/>
          <a:p>
            <a:r>
              <a:rPr lang="de-DE" dirty="0"/>
              <a:t>2026 Plans of SP F</a:t>
            </a:r>
          </a:p>
        </p:txBody>
      </p:sp>
      <p:sp>
        <p:nvSpPr>
          <p:cNvPr id="5" name="Foliennummernplatzhalter 4">
            <a:extLst>
              <a:ext uri="{FF2B5EF4-FFF2-40B4-BE49-F238E27FC236}">
                <a16:creationId xmlns:a16="http://schemas.microsoft.com/office/drawing/2014/main" id="{A0ACA0DD-9AA7-0C87-AD63-30F009EEB815}"/>
              </a:ext>
            </a:extLst>
          </p:cNvPr>
          <p:cNvSpPr>
            <a:spLocks noGrp="1"/>
          </p:cNvSpPr>
          <p:nvPr>
            <p:ph type="sldNum" sz="quarter" idx="12"/>
          </p:nvPr>
        </p:nvSpPr>
        <p:spPr/>
        <p:txBody>
          <a:bodyPr/>
          <a:lstStyle/>
          <a:p>
            <a:fld id="{6A6D9FA1-99C7-4910-8E32-B85D378B0060}" type="slidenum">
              <a:rPr lang="en-GB" smtClean="0">
                <a:solidFill>
                  <a:prstClr val="white"/>
                </a:solidFill>
              </a:rPr>
              <a:pPr/>
              <a:t>9</a:t>
            </a:fld>
            <a:endParaRPr lang="en-GB" dirty="0">
              <a:solidFill>
                <a:prstClr val="white"/>
              </a:solidFill>
            </a:endParaRPr>
          </a:p>
        </p:txBody>
      </p:sp>
    </p:spTree>
    <p:extLst>
      <p:ext uri="{BB962C8B-B14F-4D97-AF65-F5344CB8AC3E}">
        <p14:creationId xmlns:p14="http://schemas.microsoft.com/office/powerpoint/2010/main" val="2666256867"/>
      </p:ext>
    </p:extLst>
  </p:cSld>
  <p:clrMapOvr>
    <a:masterClrMapping/>
  </p:clrMapOvr>
</p:sld>
</file>

<file path=ppt/theme/theme1.xml><?xml version="1.0" encoding="utf-8"?>
<a:theme xmlns:a="http://schemas.openxmlformats.org/drawingml/2006/main" name="EUROfusion.1line_5_3_2019">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spAutoFit/>
      </a:bodyPr>
      <a:lstStyle>
        <a:defPPr algn="l">
          <a:defRPr sz="2800" b="1" dirty="0" smtClean="0"/>
        </a:defPPr>
      </a:lstStyle>
    </a:txDef>
  </a:objectDefaults>
  <a:extraClrScheme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C5E97A0C0FEBC408E67B127B9678D93" ma:contentTypeVersion="16" ma:contentTypeDescription="Create a new document." ma:contentTypeScope="" ma:versionID="1d2a0d8c6deb6b6d65149e488cbe144b">
  <xsd:schema xmlns:xsd="http://www.w3.org/2001/XMLSchema" xmlns:xs="http://www.w3.org/2001/XMLSchema" xmlns:p="http://schemas.microsoft.com/office/2006/metadata/properties" xmlns:ns2="cbbfa1f3-60c2-42de-b5b6-3ee8cb87d964" xmlns:ns3="e5ba6352-0726-4226-96e7-82f7f1c59ac0" targetNamespace="http://schemas.microsoft.com/office/2006/metadata/properties" ma:root="true" ma:fieldsID="0760925279f4376d2d8626e0085fb012" ns2:_="" ns3:_="">
    <xsd:import namespace="cbbfa1f3-60c2-42de-b5b6-3ee8cb87d964"/>
    <xsd:import namespace="e5ba6352-0726-4226-96e7-82f7f1c59ac0"/>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Dateofrelease"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DateTaken"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bbfa1f3-60c2-42de-b5b6-3ee8cb87d96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Dateofrelease" ma:index="14" nillable="true" ma:displayName="Date of release" ma:format="Dropdown" ma:internalName="Dateofrelease">
      <xsd:simpleType>
        <xsd:restriction base="dms:Text">
          <xsd:maxLength value="255"/>
        </xsd:restriction>
      </xsd:simpleType>
    </xsd:element>
    <xsd:element name="MediaLengthInSeconds" ma:index="17" nillable="true" ma:displayName="MediaLengthInSeconds" ma:hidden="true"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51e10cb2-14f7-4eda-9ec0-27c7232f3f48" ma:termSetId="09814cd3-568e-fe90-9814-8d621ff8fb84" ma:anchorId="fba54fb3-c3e1-fe81-a776-ca4b69148c4d" ma:open="true" ma:isKeyword="false">
      <xsd:complexType>
        <xsd:sequence>
          <xsd:element ref="pc:Terms" minOccurs="0" maxOccurs="1"/>
        </xsd:sequence>
      </xsd:complexType>
    </xsd:element>
    <xsd:element name="MediaServiceDateTaken" ma:index="21" nillable="true" ma:displayName="MediaServiceDateTaken" ma:hidden="true" ma:internalName="MediaServiceDateTake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5ba6352-0726-4226-96e7-82f7f1c59ac0"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a5fc3690-ba4d-4b93-9ca3-ace776e65a5b}" ma:internalName="TaxCatchAll" ma:showField="CatchAllData" ma:web="e5ba6352-0726-4226-96e7-82f7f1c59ac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e5ba6352-0726-4226-96e7-82f7f1c59ac0" xsi:nil="true"/>
    <Dateofrelease xmlns="cbbfa1f3-60c2-42de-b5b6-3ee8cb87d964" xsi:nil="true"/>
    <lcf76f155ced4ddcb4097134ff3c332f xmlns="cbbfa1f3-60c2-42de-b5b6-3ee8cb87d964">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8620B528-A52D-4A7D-BA72-76895AB5753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bbfa1f3-60c2-42de-b5b6-3ee8cb87d964"/>
    <ds:schemaRef ds:uri="e5ba6352-0726-4226-96e7-82f7f1c59ac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29BB5A6-9C9C-4509-BBBE-0C2B5904D093}">
  <ds:schemaRefs>
    <ds:schemaRef ds:uri="http://schemas.microsoft.com/sharepoint/v3/contenttype/forms"/>
  </ds:schemaRefs>
</ds:datastoreItem>
</file>

<file path=customXml/itemProps3.xml><?xml version="1.0" encoding="utf-8"?>
<ds:datastoreItem xmlns:ds="http://schemas.openxmlformats.org/officeDocument/2006/customXml" ds:itemID="{E1581EFF-75CA-400B-8B14-07B3BB5FE4A6}">
  <ds:schemaRefs>
    <ds:schemaRef ds:uri="http://schemas.microsoft.com/office/2006/metadata/properties"/>
    <ds:schemaRef ds:uri="http://schemas.microsoft.com/office/infopath/2007/PartnerControls"/>
    <ds:schemaRef ds:uri="e5ba6352-0726-4226-96e7-82f7f1c59ac0"/>
    <ds:schemaRef ds:uri="cbbfa1f3-60c2-42de-b5b6-3ee8cb87d964"/>
  </ds:schemaRefs>
</ds:datastoreItem>
</file>

<file path=docProps/app.xml><?xml version="1.0" encoding="utf-8"?>
<Properties xmlns="http://schemas.openxmlformats.org/officeDocument/2006/extended-properties" xmlns:vt="http://schemas.openxmlformats.org/officeDocument/2006/docPropsVTypes">
  <Template/>
  <TotalTime>1494</TotalTime>
  <Words>2189</Words>
  <Application>Microsoft Macintosh PowerPoint</Application>
  <PresentationFormat>Widescreen</PresentationFormat>
  <Paragraphs>206</Paragraphs>
  <Slides>18</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Aptos</vt:lpstr>
      <vt:lpstr>Arial</vt:lpstr>
      <vt:lpstr>Calibri</vt:lpstr>
      <vt:lpstr>Helvetica</vt:lpstr>
      <vt:lpstr>Wingdings</vt:lpstr>
      <vt:lpstr>EUROfusion.1line_5_3_2019</vt:lpstr>
      <vt:lpstr>2025 Final Summary / 2026 Plans Subproject: SP F Wall conditioning and boronization physics </vt:lpstr>
      <vt:lpstr>2025 Final Summary of SP F:  SP F.1: Review of boronization physics and procedure  SP F.2: Mimic boronization and develop analysis techniques  SP F.3: Activities at TOMAS with test of ITER conditions and needs  </vt:lpstr>
      <vt:lpstr>Status 2025 Tasks and Deliverables SP F.1</vt:lpstr>
      <vt:lpstr>Example of Activity SP F.1</vt:lpstr>
      <vt:lpstr>Status of 2025 Tasks and Deliverables SP F.2</vt:lpstr>
      <vt:lpstr>Example of Activity SP F.2</vt:lpstr>
      <vt:lpstr>Status 2025 Tasks and Deliverables SP F.3</vt:lpstr>
      <vt:lpstr>Example of Activity SP F.3</vt:lpstr>
      <vt:lpstr>2026 Plans of SP F</vt:lpstr>
      <vt:lpstr>PWIE Structure in 2026 and 2027</vt:lpstr>
      <vt:lpstr>2026 Resources distribution</vt:lpstr>
      <vt:lpstr>SP F Description 2026-2027</vt:lpstr>
      <vt:lpstr>2026 Tasks and Deliverables SP F.1</vt:lpstr>
      <vt:lpstr>2026 Tasks SP F.1</vt:lpstr>
      <vt:lpstr>Example of SP F1 Activities </vt:lpstr>
      <vt:lpstr>2026 Tasks SP F.2</vt:lpstr>
      <vt:lpstr>2026 Tasks SP F.2</vt:lpstr>
      <vt:lpstr>Example of SP F.2 Activities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Fabio Vinagre</dc:creator>
  <cp:lastModifiedBy>Andrei Goriaev</cp:lastModifiedBy>
  <cp:revision>173</cp:revision>
  <dcterms:created xsi:type="dcterms:W3CDTF">2023-11-15T09:40:03Z</dcterms:created>
  <dcterms:modified xsi:type="dcterms:W3CDTF">2026-02-26T13:52:26Z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0x0101006C5E97A0C0FEBC408E67B127B9678D93</vt:lpwstr>
  </property>
</Properties>
</file>