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4"/>
  </p:notesMasterIdLst>
  <p:sldIdLst>
    <p:sldId id="256" r:id="rId5"/>
    <p:sldId id="616" r:id="rId6"/>
    <p:sldId id="618" r:id="rId7"/>
    <p:sldId id="4050" r:id="rId8"/>
    <p:sldId id="4053" r:id="rId9"/>
    <p:sldId id="4055" r:id="rId10"/>
    <p:sldId id="4056" r:id="rId11"/>
    <p:sldId id="4043" r:id="rId12"/>
    <p:sldId id="404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EA9D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2482"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Sirius\Echange\Payet\2025-Manip%20tritium%20PWIE\2025-desorption%20Eu_Eu+P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irius\Echange\Payet\2025-Manip%20tritium%20PWIE\2025-desorption%20Eu_Eu+P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irius\Echange\Payet\2025-Manip%20tritium%20PWIE\2025-desorption%20Eu_Eu+Pd.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fr-FR" sz="1100" dirty="0"/>
              <a:t>Reference Eurofer</a:t>
            </a:r>
            <a:r>
              <a:rPr lang="fr-FR" sz="1100" baseline="0" dirty="0"/>
              <a:t> </a:t>
            </a:r>
            <a:br>
              <a:rPr lang="fr-FR" sz="1100" baseline="0" dirty="0"/>
            </a:br>
            <a:r>
              <a:rPr lang="fr-FR" sz="1100" baseline="0" dirty="0" err="1"/>
              <a:t>Desorption</a:t>
            </a:r>
            <a:r>
              <a:rPr lang="fr-FR" sz="1100" baseline="0" dirty="0"/>
              <a:t> air </a:t>
            </a:r>
            <a:r>
              <a:rPr lang="fr-FR" sz="1100" baseline="0" dirty="0" err="1"/>
              <a:t>air</a:t>
            </a:r>
            <a:r>
              <a:rPr lang="fr-FR" sz="1100" baseline="0" dirty="0"/>
              <a:t> vs. in water</a:t>
            </a:r>
            <a:endParaRPr lang="fr-FR" sz="1400" dirty="0"/>
          </a:p>
        </c:rich>
      </c:tx>
      <c:layout>
        <c:manualLayout>
          <c:xMode val="edge"/>
          <c:yMode val="edge"/>
          <c:x val="0.31382540765081529"/>
          <c:y val="0"/>
        </c:manualLayout>
      </c:layout>
      <c:overlay val="0"/>
      <c:spPr>
        <a:noFill/>
        <a:ln>
          <a:noFill/>
        </a:ln>
        <a:effectLst/>
      </c:spPr>
    </c:title>
    <c:autoTitleDeleted val="0"/>
    <c:plotArea>
      <c:layout>
        <c:manualLayout>
          <c:layoutTarget val="inner"/>
          <c:xMode val="edge"/>
          <c:yMode val="edge"/>
          <c:x val="0.2101393723503677"/>
          <c:y val="0.17423797863528026"/>
          <c:w val="0.70304201105296615"/>
          <c:h val="0.61917077053863157"/>
        </c:manualLayout>
      </c:layout>
      <c:scatterChart>
        <c:scatterStyle val="lineMarker"/>
        <c:varyColors val="0"/>
        <c:ser>
          <c:idx val="1"/>
          <c:order val="0"/>
          <c:tx>
            <c:strRef>
              <c:f>synthèse_EU_AIR!$F$1</c:f>
              <c:strCache>
                <c:ptCount val="1"/>
                <c:pt idx="0">
                  <c:v>Air</c:v>
                </c:pt>
              </c:strCache>
            </c:strRef>
          </c:tx>
          <c:spPr>
            <a:ln w="19050">
              <a:noFill/>
            </a:ln>
          </c:spPr>
          <c:marker>
            <c:spPr>
              <a:solidFill>
                <a:srgbClr val="C00000"/>
              </a:solidFill>
              <a:ln>
                <a:solidFill>
                  <a:srgbClr val="C00000"/>
                </a:solidFill>
              </a:ln>
            </c:spPr>
          </c:marker>
          <c:xVal>
            <c:numRef>
              <c:f>synthèse_EU_AIR!$B$65:$B$83</c:f>
              <c:numCache>
                <c:formatCode>0.000</c:formatCode>
                <c:ptCount val="19"/>
                <c:pt idx="0">
                  <c:v>0</c:v>
                </c:pt>
                <c:pt idx="1">
                  <c:v>8.3333333333333329E-2</c:v>
                </c:pt>
                <c:pt idx="2">
                  <c:v>0.16666666666666666</c:v>
                </c:pt>
                <c:pt idx="3">
                  <c:v>0.25</c:v>
                </c:pt>
                <c:pt idx="4">
                  <c:v>0.33333333333333331</c:v>
                </c:pt>
                <c:pt idx="5">
                  <c:v>0.41666666666666669</c:v>
                </c:pt>
                <c:pt idx="6">
                  <c:v>0.5</c:v>
                </c:pt>
                <c:pt idx="7">
                  <c:v>0.67222222222222228</c:v>
                </c:pt>
                <c:pt idx="8" formatCode="0.00">
                  <c:v>17.112500000009053</c:v>
                </c:pt>
                <c:pt idx="9" formatCode="0.00">
                  <c:v>18.579166666567065</c:v>
                </c:pt>
                <c:pt idx="10" formatCode="0.00">
                  <c:v>23.529166666636915</c:v>
                </c:pt>
                <c:pt idx="11" formatCode="0.00">
                  <c:v>40.373611111098178</c:v>
                </c:pt>
                <c:pt idx="12" formatCode="0.00">
                  <c:v>40.795833333183289</c:v>
                </c:pt>
                <c:pt idx="13" formatCode="0.00">
                  <c:v>48.595833333288063</c:v>
                </c:pt>
                <c:pt idx="14" formatCode="0.00">
                  <c:v>70.395833333276414</c:v>
                </c:pt>
                <c:pt idx="15" formatCode="0.00">
                  <c:v>235.87916666661363</c:v>
                </c:pt>
                <c:pt idx="16" formatCode="0.00">
                  <c:v>239.34694444442607</c:v>
                </c:pt>
                <c:pt idx="17" formatCode="0.00">
                  <c:v>353.86250000000905</c:v>
                </c:pt>
                <c:pt idx="18" formatCode="0.00">
                  <c:v>384.23055555551286</c:v>
                </c:pt>
              </c:numCache>
            </c:numRef>
          </c:xVal>
          <c:yVal>
            <c:numRef>
              <c:f>synthèse_EU_AIR!$C$65:$C$83</c:f>
              <c:numCache>
                <c:formatCode>General</c:formatCode>
                <c:ptCount val="19"/>
                <c:pt idx="0">
                  <c:v>0</c:v>
                </c:pt>
                <c:pt idx="1">
                  <c:v>157104.70000000001</c:v>
                </c:pt>
                <c:pt idx="2">
                  <c:v>357047.7</c:v>
                </c:pt>
                <c:pt idx="3">
                  <c:v>504512.6</c:v>
                </c:pt>
                <c:pt idx="4">
                  <c:v>610058.4</c:v>
                </c:pt>
                <c:pt idx="5">
                  <c:v>686558.6</c:v>
                </c:pt>
                <c:pt idx="6">
                  <c:v>742196.2</c:v>
                </c:pt>
                <c:pt idx="7">
                  <c:v>816357.1</c:v>
                </c:pt>
                <c:pt idx="8">
                  <c:v>1281934.097199</c:v>
                </c:pt>
                <c:pt idx="9">
                  <c:v>1291181.5921990001</c:v>
                </c:pt>
                <c:pt idx="10">
                  <c:v>1292064.287399</c:v>
                </c:pt>
                <c:pt idx="11">
                  <c:v>1278213.7886880001</c:v>
                </c:pt>
                <c:pt idx="12">
                  <c:v>1278352.887288</c:v>
                </c:pt>
                <c:pt idx="13">
                  <c:v>1279436.7102880001</c:v>
                </c:pt>
                <c:pt idx="14">
                  <c:v>1280153.5117880001</c:v>
                </c:pt>
                <c:pt idx="15">
                  <c:v>1353274.362921</c:v>
                </c:pt>
                <c:pt idx="16">
                  <c:v>1353451.255321</c:v>
                </c:pt>
                <c:pt idx="17">
                  <c:v>1354109.9600209999</c:v>
                </c:pt>
                <c:pt idx="18">
                  <c:v>1354380.783721</c:v>
                </c:pt>
              </c:numCache>
            </c:numRef>
          </c:yVal>
          <c:smooth val="0"/>
          <c:extLst>
            <c:ext xmlns:c16="http://schemas.microsoft.com/office/drawing/2014/chart" uri="{C3380CC4-5D6E-409C-BE32-E72D297353CC}">
              <c16:uniqueId val="{00000000-029E-4DDB-BB5A-FE2B79EA0B8A}"/>
            </c:ext>
          </c:extLst>
        </c:ser>
        <c:ser>
          <c:idx val="0"/>
          <c:order val="1"/>
          <c:tx>
            <c:strRef>
              <c:f>synthèse_EU_AIR!$G$64</c:f>
              <c:strCache>
                <c:ptCount val="1"/>
                <c:pt idx="0">
                  <c:v>model</c:v>
                </c:pt>
              </c:strCache>
            </c:strRef>
          </c:tx>
          <c:spPr>
            <a:ln w="15875">
              <a:solidFill>
                <a:sysClr val="windowText" lastClr="000000"/>
              </a:solidFill>
              <a:prstDash val="sysDot"/>
            </a:ln>
          </c:spPr>
          <c:marker>
            <c:symbol val="none"/>
          </c:marker>
          <c:xVal>
            <c:numRef>
              <c:f>synthèse_EU_AIR!$F$65:$F$425</c:f>
              <c:numCache>
                <c:formatCode>0.00</c:formatCode>
                <c:ptCount val="361"/>
                <c:pt idx="0">
                  <c:v>0</c:v>
                </c:pt>
                <c:pt idx="1">
                  <c:v>8.3333333333333329E-2</c:v>
                </c:pt>
                <c:pt idx="2">
                  <c:v>0.16666666666666666</c:v>
                </c:pt>
                <c:pt idx="3">
                  <c:v>0.25</c:v>
                </c:pt>
                <c:pt idx="4">
                  <c:v>0.33333333333333331</c:v>
                </c:pt>
                <c:pt idx="5">
                  <c:v>0.41666666666666669</c:v>
                </c:pt>
                <c:pt idx="6">
                  <c:v>0.5</c:v>
                </c:pt>
                <c:pt idx="7">
                  <c:v>0.58333333333333337</c:v>
                </c:pt>
                <c:pt idx="8">
                  <c:v>0.66666666666666663</c:v>
                </c:pt>
                <c:pt idx="9">
                  <c:v>0.75</c:v>
                </c:pt>
                <c:pt idx="10">
                  <c:v>0.83333333333333337</c:v>
                </c:pt>
                <c:pt idx="11">
                  <c:v>0.91666666666666663</c:v>
                </c:pt>
                <c:pt idx="12">
                  <c:v>1</c:v>
                </c:pt>
                <c:pt idx="13">
                  <c:v>1.0833333333333333</c:v>
                </c:pt>
                <c:pt idx="14">
                  <c:v>1.1666666666666667</c:v>
                </c:pt>
                <c:pt idx="15">
                  <c:v>1.25</c:v>
                </c:pt>
                <c:pt idx="16">
                  <c:v>1.3333333333333333</c:v>
                </c:pt>
                <c:pt idx="17">
                  <c:v>1.4166666666666667</c:v>
                </c:pt>
                <c:pt idx="18">
                  <c:v>1.5</c:v>
                </c:pt>
                <c:pt idx="19">
                  <c:v>1.5833333333333333</c:v>
                </c:pt>
                <c:pt idx="20">
                  <c:v>1.6666666666666667</c:v>
                </c:pt>
                <c:pt idx="21">
                  <c:v>1.75</c:v>
                </c:pt>
                <c:pt idx="22">
                  <c:v>1.8333333333333333</c:v>
                </c:pt>
                <c:pt idx="23">
                  <c:v>1.9166666666666667</c:v>
                </c:pt>
                <c:pt idx="24">
                  <c:v>2</c:v>
                </c:pt>
                <c:pt idx="25">
                  <c:v>2.0833333333333335</c:v>
                </c:pt>
                <c:pt idx="26">
                  <c:v>2.1666666666666665</c:v>
                </c:pt>
                <c:pt idx="27">
                  <c:v>2.25</c:v>
                </c:pt>
                <c:pt idx="28">
                  <c:v>2.3333333333333335</c:v>
                </c:pt>
                <c:pt idx="29">
                  <c:v>2.4166666666666665</c:v>
                </c:pt>
                <c:pt idx="30">
                  <c:v>2.5</c:v>
                </c:pt>
                <c:pt idx="31">
                  <c:v>2.5833333333333335</c:v>
                </c:pt>
                <c:pt idx="32">
                  <c:v>2.6666666666666665</c:v>
                </c:pt>
                <c:pt idx="33">
                  <c:v>2.75</c:v>
                </c:pt>
                <c:pt idx="34">
                  <c:v>2.8333333333333335</c:v>
                </c:pt>
                <c:pt idx="35">
                  <c:v>2.9166666666666665</c:v>
                </c:pt>
                <c:pt idx="36">
                  <c:v>3</c:v>
                </c:pt>
                <c:pt idx="37">
                  <c:v>3.0833333333333335</c:v>
                </c:pt>
                <c:pt idx="38">
                  <c:v>3.1666666666666665</c:v>
                </c:pt>
                <c:pt idx="39">
                  <c:v>3.25</c:v>
                </c:pt>
                <c:pt idx="40">
                  <c:v>3.3333333333333335</c:v>
                </c:pt>
                <c:pt idx="41">
                  <c:v>3.4166666666666665</c:v>
                </c:pt>
                <c:pt idx="42">
                  <c:v>3.5</c:v>
                </c:pt>
                <c:pt idx="43">
                  <c:v>3.5833333333333335</c:v>
                </c:pt>
                <c:pt idx="44">
                  <c:v>3.6666666666666665</c:v>
                </c:pt>
                <c:pt idx="45">
                  <c:v>3.75</c:v>
                </c:pt>
                <c:pt idx="46">
                  <c:v>3.8333333333333335</c:v>
                </c:pt>
                <c:pt idx="47">
                  <c:v>3.9166666666666665</c:v>
                </c:pt>
                <c:pt idx="48">
                  <c:v>4</c:v>
                </c:pt>
                <c:pt idx="49">
                  <c:v>4.083333333333333</c:v>
                </c:pt>
                <c:pt idx="50">
                  <c:v>4.166666666666667</c:v>
                </c:pt>
                <c:pt idx="51">
                  <c:v>4.25</c:v>
                </c:pt>
                <c:pt idx="52">
                  <c:v>4.333333333333333</c:v>
                </c:pt>
                <c:pt idx="53">
                  <c:v>4.416666666666667</c:v>
                </c:pt>
                <c:pt idx="54">
                  <c:v>4.5</c:v>
                </c:pt>
                <c:pt idx="55">
                  <c:v>4.583333333333333</c:v>
                </c:pt>
                <c:pt idx="56">
                  <c:v>4.666666666666667</c:v>
                </c:pt>
                <c:pt idx="57">
                  <c:v>4.75</c:v>
                </c:pt>
                <c:pt idx="58">
                  <c:v>4.833333333333333</c:v>
                </c:pt>
                <c:pt idx="59">
                  <c:v>4.916666666666667</c:v>
                </c:pt>
                <c:pt idx="60">
                  <c:v>5</c:v>
                </c:pt>
                <c:pt idx="61">
                  <c:v>5.083333333333333</c:v>
                </c:pt>
                <c:pt idx="62">
                  <c:v>5.166666666666667</c:v>
                </c:pt>
                <c:pt idx="63">
                  <c:v>5.25</c:v>
                </c:pt>
                <c:pt idx="64">
                  <c:v>5.333333333333333</c:v>
                </c:pt>
                <c:pt idx="65">
                  <c:v>5.416666666666667</c:v>
                </c:pt>
                <c:pt idx="66">
                  <c:v>5.5</c:v>
                </c:pt>
                <c:pt idx="67">
                  <c:v>5.583333333333333</c:v>
                </c:pt>
                <c:pt idx="68">
                  <c:v>5.666666666666667</c:v>
                </c:pt>
                <c:pt idx="69">
                  <c:v>5.75</c:v>
                </c:pt>
                <c:pt idx="70">
                  <c:v>5.833333333333333</c:v>
                </c:pt>
                <c:pt idx="71">
                  <c:v>5.916666666666667</c:v>
                </c:pt>
                <c:pt idx="72">
                  <c:v>6</c:v>
                </c:pt>
                <c:pt idx="73">
                  <c:v>6.083333333333333</c:v>
                </c:pt>
                <c:pt idx="74">
                  <c:v>6.166666666666667</c:v>
                </c:pt>
                <c:pt idx="75">
                  <c:v>6.25</c:v>
                </c:pt>
                <c:pt idx="76">
                  <c:v>6.333333333333333</c:v>
                </c:pt>
                <c:pt idx="77">
                  <c:v>6.416666666666667</c:v>
                </c:pt>
                <c:pt idx="78">
                  <c:v>6.5</c:v>
                </c:pt>
                <c:pt idx="79">
                  <c:v>6.583333333333333</c:v>
                </c:pt>
                <c:pt idx="80">
                  <c:v>6.666666666666667</c:v>
                </c:pt>
                <c:pt idx="81">
                  <c:v>6.75</c:v>
                </c:pt>
                <c:pt idx="82">
                  <c:v>6.833333333333333</c:v>
                </c:pt>
                <c:pt idx="83">
                  <c:v>6.916666666666667</c:v>
                </c:pt>
                <c:pt idx="84">
                  <c:v>7</c:v>
                </c:pt>
                <c:pt idx="85">
                  <c:v>7.083333333333333</c:v>
                </c:pt>
                <c:pt idx="86">
                  <c:v>7.166666666666667</c:v>
                </c:pt>
                <c:pt idx="87">
                  <c:v>7.25</c:v>
                </c:pt>
                <c:pt idx="88">
                  <c:v>7.333333333333333</c:v>
                </c:pt>
                <c:pt idx="89">
                  <c:v>7.416666666666667</c:v>
                </c:pt>
                <c:pt idx="90">
                  <c:v>7.5</c:v>
                </c:pt>
                <c:pt idx="91">
                  <c:v>7.583333333333333</c:v>
                </c:pt>
                <c:pt idx="92">
                  <c:v>7.666666666666667</c:v>
                </c:pt>
                <c:pt idx="93">
                  <c:v>7.75</c:v>
                </c:pt>
                <c:pt idx="94">
                  <c:v>7.833333333333333</c:v>
                </c:pt>
                <c:pt idx="95">
                  <c:v>7.916666666666667</c:v>
                </c:pt>
                <c:pt idx="96">
                  <c:v>8</c:v>
                </c:pt>
                <c:pt idx="97">
                  <c:v>8.0833333333333339</c:v>
                </c:pt>
                <c:pt idx="98">
                  <c:v>8.1666666666666661</c:v>
                </c:pt>
                <c:pt idx="99">
                  <c:v>8.25</c:v>
                </c:pt>
                <c:pt idx="100">
                  <c:v>8.3333333333333339</c:v>
                </c:pt>
                <c:pt idx="101">
                  <c:v>8.4166666666666661</c:v>
                </c:pt>
                <c:pt idx="102">
                  <c:v>8.5</c:v>
                </c:pt>
                <c:pt idx="103">
                  <c:v>8.5833333333333339</c:v>
                </c:pt>
                <c:pt idx="104">
                  <c:v>8.6666666666666661</c:v>
                </c:pt>
                <c:pt idx="105">
                  <c:v>8.75</c:v>
                </c:pt>
                <c:pt idx="106">
                  <c:v>8.8333333333333339</c:v>
                </c:pt>
                <c:pt idx="107">
                  <c:v>8.9166666666666661</c:v>
                </c:pt>
                <c:pt idx="108">
                  <c:v>9</c:v>
                </c:pt>
                <c:pt idx="109">
                  <c:v>9.0833333333333339</c:v>
                </c:pt>
                <c:pt idx="110">
                  <c:v>9.1666666666666661</c:v>
                </c:pt>
                <c:pt idx="111">
                  <c:v>9.25</c:v>
                </c:pt>
                <c:pt idx="112">
                  <c:v>9.3333333333333339</c:v>
                </c:pt>
                <c:pt idx="113">
                  <c:v>9.4166666666666661</c:v>
                </c:pt>
                <c:pt idx="114">
                  <c:v>9.5</c:v>
                </c:pt>
                <c:pt idx="115">
                  <c:v>9.5833333333333339</c:v>
                </c:pt>
                <c:pt idx="116">
                  <c:v>9.6666666666666661</c:v>
                </c:pt>
                <c:pt idx="117">
                  <c:v>9.75</c:v>
                </c:pt>
                <c:pt idx="118">
                  <c:v>9.8333333333333339</c:v>
                </c:pt>
                <c:pt idx="119">
                  <c:v>9.9166666666666661</c:v>
                </c:pt>
                <c:pt idx="120">
                  <c:v>10</c:v>
                </c:pt>
                <c:pt idx="121">
                  <c:v>12</c:v>
                </c:pt>
                <c:pt idx="122">
                  <c:v>14</c:v>
                </c:pt>
                <c:pt idx="123">
                  <c:v>16</c:v>
                </c:pt>
                <c:pt idx="124">
                  <c:v>18</c:v>
                </c:pt>
                <c:pt idx="125">
                  <c:v>20</c:v>
                </c:pt>
                <c:pt idx="126">
                  <c:v>22</c:v>
                </c:pt>
                <c:pt idx="127">
                  <c:v>24</c:v>
                </c:pt>
                <c:pt idx="128">
                  <c:v>26</c:v>
                </c:pt>
                <c:pt idx="129">
                  <c:v>28</c:v>
                </c:pt>
                <c:pt idx="130">
                  <c:v>30</c:v>
                </c:pt>
                <c:pt idx="131">
                  <c:v>32</c:v>
                </c:pt>
                <c:pt idx="132">
                  <c:v>34</c:v>
                </c:pt>
                <c:pt idx="133">
                  <c:v>36</c:v>
                </c:pt>
                <c:pt idx="134">
                  <c:v>38</c:v>
                </c:pt>
                <c:pt idx="135">
                  <c:v>40</c:v>
                </c:pt>
                <c:pt idx="136">
                  <c:v>42</c:v>
                </c:pt>
                <c:pt idx="137">
                  <c:v>44</c:v>
                </c:pt>
                <c:pt idx="138">
                  <c:v>46</c:v>
                </c:pt>
                <c:pt idx="139">
                  <c:v>48</c:v>
                </c:pt>
                <c:pt idx="140">
                  <c:v>50</c:v>
                </c:pt>
                <c:pt idx="141">
                  <c:v>52</c:v>
                </c:pt>
                <c:pt idx="142">
                  <c:v>54</c:v>
                </c:pt>
                <c:pt idx="143">
                  <c:v>56</c:v>
                </c:pt>
                <c:pt idx="144">
                  <c:v>58</c:v>
                </c:pt>
                <c:pt idx="145">
                  <c:v>60</c:v>
                </c:pt>
                <c:pt idx="146">
                  <c:v>62</c:v>
                </c:pt>
                <c:pt idx="147">
                  <c:v>64</c:v>
                </c:pt>
                <c:pt idx="148">
                  <c:v>66</c:v>
                </c:pt>
                <c:pt idx="149">
                  <c:v>68</c:v>
                </c:pt>
                <c:pt idx="150">
                  <c:v>70</c:v>
                </c:pt>
                <c:pt idx="151">
                  <c:v>72</c:v>
                </c:pt>
                <c:pt idx="152">
                  <c:v>74</c:v>
                </c:pt>
                <c:pt idx="153">
                  <c:v>76</c:v>
                </c:pt>
                <c:pt idx="154">
                  <c:v>78</c:v>
                </c:pt>
                <c:pt idx="155">
                  <c:v>80</c:v>
                </c:pt>
                <c:pt idx="156">
                  <c:v>82</c:v>
                </c:pt>
                <c:pt idx="157">
                  <c:v>84</c:v>
                </c:pt>
                <c:pt idx="158">
                  <c:v>86</c:v>
                </c:pt>
                <c:pt idx="159">
                  <c:v>88</c:v>
                </c:pt>
                <c:pt idx="160">
                  <c:v>90</c:v>
                </c:pt>
                <c:pt idx="161">
                  <c:v>92</c:v>
                </c:pt>
                <c:pt idx="162">
                  <c:v>94</c:v>
                </c:pt>
                <c:pt idx="163">
                  <c:v>96</c:v>
                </c:pt>
                <c:pt idx="164">
                  <c:v>98</c:v>
                </c:pt>
                <c:pt idx="165">
                  <c:v>100</c:v>
                </c:pt>
                <c:pt idx="166">
                  <c:v>102</c:v>
                </c:pt>
                <c:pt idx="167">
                  <c:v>104</c:v>
                </c:pt>
                <c:pt idx="168">
                  <c:v>106</c:v>
                </c:pt>
                <c:pt idx="169">
                  <c:v>108</c:v>
                </c:pt>
                <c:pt idx="170">
                  <c:v>110</c:v>
                </c:pt>
                <c:pt idx="171">
                  <c:v>112</c:v>
                </c:pt>
                <c:pt idx="172">
                  <c:v>114</c:v>
                </c:pt>
                <c:pt idx="173">
                  <c:v>116</c:v>
                </c:pt>
                <c:pt idx="174">
                  <c:v>118</c:v>
                </c:pt>
                <c:pt idx="175">
                  <c:v>120</c:v>
                </c:pt>
                <c:pt idx="176">
                  <c:v>122</c:v>
                </c:pt>
                <c:pt idx="177">
                  <c:v>124</c:v>
                </c:pt>
                <c:pt idx="178">
                  <c:v>126</c:v>
                </c:pt>
                <c:pt idx="179">
                  <c:v>128</c:v>
                </c:pt>
                <c:pt idx="180">
                  <c:v>130</c:v>
                </c:pt>
                <c:pt idx="181">
                  <c:v>132</c:v>
                </c:pt>
                <c:pt idx="182">
                  <c:v>134</c:v>
                </c:pt>
                <c:pt idx="183">
                  <c:v>136</c:v>
                </c:pt>
                <c:pt idx="184">
                  <c:v>138</c:v>
                </c:pt>
                <c:pt idx="185">
                  <c:v>140</c:v>
                </c:pt>
                <c:pt idx="186">
                  <c:v>142</c:v>
                </c:pt>
                <c:pt idx="187">
                  <c:v>144</c:v>
                </c:pt>
                <c:pt idx="188">
                  <c:v>146</c:v>
                </c:pt>
                <c:pt idx="189">
                  <c:v>148</c:v>
                </c:pt>
                <c:pt idx="190">
                  <c:v>150</c:v>
                </c:pt>
                <c:pt idx="191">
                  <c:v>152</c:v>
                </c:pt>
                <c:pt idx="192">
                  <c:v>154</c:v>
                </c:pt>
                <c:pt idx="193">
                  <c:v>156</c:v>
                </c:pt>
                <c:pt idx="194">
                  <c:v>158</c:v>
                </c:pt>
                <c:pt idx="195">
                  <c:v>160</c:v>
                </c:pt>
                <c:pt idx="196">
                  <c:v>162</c:v>
                </c:pt>
                <c:pt idx="197">
                  <c:v>164</c:v>
                </c:pt>
                <c:pt idx="198">
                  <c:v>166</c:v>
                </c:pt>
                <c:pt idx="199">
                  <c:v>168</c:v>
                </c:pt>
                <c:pt idx="200">
                  <c:v>170</c:v>
                </c:pt>
                <c:pt idx="201">
                  <c:v>172</c:v>
                </c:pt>
                <c:pt idx="202">
                  <c:v>174</c:v>
                </c:pt>
                <c:pt idx="203">
                  <c:v>176</c:v>
                </c:pt>
                <c:pt idx="204">
                  <c:v>178</c:v>
                </c:pt>
                <c:pt idx="205">
                  <c:v>180</c:v>
                </c:pt>
                <c:pt idx="206">
                  <c:v>182</c:v>
                </c:pt>
                <c:pt idx="207">
                  <c:v>184</c:v>
                </c:pt>
                <c:pt idx="208">
                  <c:v>186</c:v>
                </c:pt>
                <c:pt idx="209">
                  <c:v>188</c:v>
                </c:pt>
                <c:pt idx="210">
                  <c:v>190</c:v>
                </c:pt>
                <c:pt idx="211">
                  <c:v>192</c:v>
                </c:pt>
                <c:pt idx="212">
                  <c:v>194</c:v>
                </c:pt>
                <c:pt idx="213">
                  <c:v>196</c:v>
                </c:pt>
                <c:pt idx="214">
                  <c:v>198</c:v>
                </c:pt>
                <c:pt idx="215">
                  <c:v>200</c:v>
                </c:pt>
                <c:pt idx="216">
                  <c:v>202</c:v>
                </c:pt>
                <c:pt idx="217">
                  <c:v>204</c:v>
                </c:pt>
                <c:pt idx="218">
                  <c:v>206</c:v>
                </c:pt>
                <c:pt idx="219">
                  <c:v>208</c:v>
                </c:pt>
                <c:pt idx="220">
                  <c:v>210</c:v>
                </c:pt>
                <c:pt idx="221">
                  <c:v>212</c:v>
                </c:pt>
                <c:pt idx="222">
                  <c:v>214</c:v>
                </c:pt>
                <c:pt idx="223">
                  <c:v>216</c:v>
                </c:pt>
                <c:pt idx="224">
                  <c:v>218</c:v>
                </c:pt>
                <c:pt idx="225">
                  <c:v>220</c:v>
                </c:pt>
                <c:pt idx="226">
                  <c:v>222</c:v>
                </c:pt>
                <c:pt idx="227">
                  <c:v>224</c:v>
                </c:pt>
                <c:pt idx="228">
                  <c:v>226</c:v>
                </c:pt>
                <c:pt idx="229">
                  <c:v>228</c:v>
                </c:pt>
                <c:pt idx="230">
                  <c:v>230</c:v>
                </c:pt>
                <c:pt idx="231">
                  <c:v>232</c:v>
                </c:pt>
                <c:pt idx="232">
                  <c:v>234</c:v>
                </c:pt>
                <c:pt idx="233">
                  <c:v>236</c:v>
                </c:pt>
                <c:pt idx="234">
                  <c:v>238</c:v>
                </c:pt>
                <c:pt idx="235">
                  <c:v>240</c:v>
                </c:pt>
                <c:pt idx="236">
                  <c:v>242</c:v>
                </c:pt>
                <c:pt idx="237">
                  <c:v>244</c:v>
                </c:pt>
                <c:pt idx="238">
                  <c:v>246</c:v>
                </c:pt>
                <c:pt idx="239">
                  <c:v>248</c:v>
                </c:pt>
                <c:pt idx="240">
                  <c:v>250</c:v>
                </c:pt>
                <c:pt idx="241">
                  <c:v>252</c:v>
                </c:pt>
                <c:pt idx="242">
                  <c:v>254</c:v>
                </c:pt>
                <c:pt idx="243">
                  <c:v>256</c:v>
                </c:pt>
                <c:pt idx="244">
                  <c:v>258</c:v>
                </c:pt>
                <c:pt idx="245">
                  <c:v>260</c:v>
                </c:pt>
                <c:pt idx="246">
                  <c:v>262</c:v>
                </c:pt>
                <c:pt idx="247">
                  <c:v>264</c:v>
                </c:pt>
                <c:pt idx="248">
                  <c:v>266</c:v>
                </c:pt>
                <c:pt idx="249">
                  <c:v>268</c:v>
                </c:pt>
                <c:pt idx="250">
                  <c:v>270</c:v>
                </c:pt>
                <c:pt idx="251">
                  <c:v>272</c:v>
                </c:pt>
                <c:pt idx="252">
                  <c:v>274</c:v>
                </c:pt>
                <c:pt idx="253">
                  <c:v>276</c:v>
                </c:pt>
                <c:pt idx="254">
                  <c:v>278</c:v>
                </c:pt>
                <c:pt idx="255">
                  <c:v>280</c:v>
                </c:pt>
                <c:pt idx="256">
                  <c:v>282</c:v>
                </c:pt>
                <c:pt idx="257">
                  <c:v>284</c:v>
                </c:pt>
                <c:pt idx="258">
                  <c:v>286</c:v>
                </c:pt>
                <c:pt idx="259">
                  <c:v>288</c:v>
                </c:pt>
                <c:pt idx="260">
                  <c:v>290</c:v>
                </c:pt>
                <c:pt idx="261">
                  <c:v>292</c:v>
                </c:pt>
                <c:pt idx="262">
                  <c:v>294</c:v>
                </c:pt>
                <c:pt idx="263">
                  <c:v>296</c:v>
                </c:pt>
                <c:pt idx="264">
                  <c:v>298</c:v>
                </c:pt>
                <c:pt idx="265">
                  <c:v>300</c:v>
                </c:pt>
              </c:numCache>
            </c:numRef>
          </c:xVal>
          <c:yVal>
            <c:numRef>
              <c:f>synthèse_EU_AIR!$G$65:$G$425</c:f>
              <c:numCache>
                <c:formatCode>General</c:formatCode>
                <c:ptCount val="361"/>
                <c:pt idx="0">
                  <c:v>0</c:v>
                </c:pt>
                <c:pt idx="1">
                  <c:v>175306.17706578944</c:v>
                </c:pt>
                <c:pt idx="2">
                  <c:v>327100.52048530261</c:v>
                </c:pt>
                <c:pt idx="3">
                  <c:v>458536.40642966406</c:v>
                </c:pt>
                <c:pt idx="4">
                  <c:v>572344.28440990788</c:v>
                </c:pt>
                <c:pt idx="5">
                  <c:v>670888.39964377123</c:v>
                </c:pt>
                <c:pt idx="6">
                  <c:v>756215.90789333789</c:v>
                </c:pt>
                <c:pt idx="7">
                  <c:v>830099.40308532596</c:v>
                </c:pt>
                <c:pt idx="8">
                  <c:v>894073.74118293764</c:v>
                </c:pt>
                <c:pt idx="9">
                  <c:v>949467.92528850166</c:v>
                </c:pt>
                <c:pt idx="10">
                  <c:v>997432.71435813117</c:v>
                </c:pt>
                <c:pt idx="11">
                  <c:v>1038964.5290719247</c:v>
                </c:pt>
                <c:pt idx="12">
                  <c:v>1074926.1514803313</c:v>
                </c:pt>
                <c:pt idx="13">
                  <c:v>1106064.6484411997</c:v>
                </c:pt>
                <c:pt idx="14">
                  <c:v>1133026.8911890506</c:v>
                </c:pt>
                <c:pt idx="15">
                  <c:v>1156372.9934401514</c:v>
                </c:pt>
                <c:pt idx="16">
                  <c:v>1176587.947196634</c:v>
                </c:pt>
                <c:pt idx="17">
                  <c:v>1194091.6979718823</c:v>
                </c:pt>
                <c:pt idx="18">
                  <c:v>1209247.8687399579</c:v>
                </c:pt>
                <c:pt idx="19">
                  <c:v>1222371.3138404158</c:v>
                </c:pt>
                <c:pt idx="20">
                  <c:v>1233734.659763352</c:v>
                </c:pt>
                <c:pt idx="21">
                  <c:v>1243573.9686929714</c:v>
                </c:pt>
                <c:pt idx="22">
                  <c:v>1252093.6424641521</c:v>
                </c:pt>
                <c:pt idx="23">
                  <c:v>1259470.668806809</c:v>
                </c:pt>
                <c:pt idx="24">
                  <c:v>1265858.2980895571</c:v>
                </c:pt>
                <c:pt idx="25">
                  <c:v>1271389.2269433541</c:v>
                </c:pt>
                <c:pt idx="26">
                  <c:v>1276178.3549017319</c:v>
                </c:pt>
                <c:pt idx="27">
                  <c:v>1280325.1713240719</c:v>
                </c:pt>
                <c:pt idx="28">
                  <c:v>1283915.8221878696</c:v>
                </c:pt>
                <c:pt idx="29">
                  <c:v>1287024.8996855456</c:v>
                </c:pt>
                <c:pt idx="30">
                  <c:v>1289716.9918028873</c:v>
                </c:pt>
                <c:pt idx="31">
                  <c:v>1292048.0240700697</c:v>
                </c:pt>
                <c:pt idx="32">
                  <c:v>1294066.4213587965</c:v>
                </c:pt>
                <c:pt idx="33">
                  <c:v>1295814.1138607385</c:v>
                </c:pt>
                <c:pt idx="34">
                  <c:v>1297327.4081454682</c:v>
                </c:pt>
                <c:pt idx="35">
                  <c:v>1298637.7413932513</c:v>
                </c:pt>
                <c:pt idx="36">
                  <c:v>1299772.3344711289</c:v>
                </c:pt>
                <c:pt idx="37">
                  <c:v>1300754.7574192951</c:v>
                </c:pt>
                <c:pt idx="38">
                  <c:v>1301605.4190951881</c:v>
                </c:pt>
                <c:pt idx="39">
                  <c:v>1302341.991147158</c:v>
                </c:pt>
                <c:pt idx="40">
                  <c:v>1302979.7751253454</c:v>
                </c:pt>
                <c:pt idx="41">
                  <c:v>1303532.0203561347</c:v>
                </c:pt>
                <c:pt idx="42">
                  <c:v>1304010.1991836999</c:v>
                </c:pt>
                <c:pt idx="43">
                  <c:v>1304424.2452965195</c:v>
                </c:pt>
                <c:pt idx="44">
                  <c:v>1304782.7600898528</c:v>
                </c:pt>
                <c:pt idx="45">
                  <c:v>1305093.1913511532</c:v>
                </c:pt>
                <c:pt idx="46">
                  <c:v>1305361.9879804258</c:v>
                </c:pt>
                <c:pt idx="47">
                  <c:v>1305594.733959699</c:v>
                </c:pt>
                <c:pt idx="48">
                  <c:v>1305796.2643546837</c:v>
                </c:pt>
                <c:pt idx="49">
                  <c:v>1305970.7657584436</c:v>
                </c:pt>
                <c:pt idx="50">
                  <c:v>1306121.8632636934</c:v>
                </c:pt>
                <c:pt idx="51">
                  <c:v>1306252.6957704858</c:v>
                </c:pt>
                <c:pt idx="52">
                  <c:v>1306365.9811937315</c:v>
                </c:pt>
                <c:pt idx="53">
                  <c:v>1306464.0729251718</c:v>
                </c:pt>
                <c:pt idx="54">
                  <c:v>1306549.008722747</c:v>
                </c:pt>
                <c:pt idx="55">
                  <c:v>1306622.5530429841</c:v>
                </c:pt>
                <c:pt idx="56">
                  <c:v>1306686.2336958253</c:v>
                </c:pt>
                <c:pt idx="57">
                  <c:v>1306741.3735833543</c:v>
                </c:pt>
                <c:pt idx="58">
                  <c:v>1306789.1181817695</c:v>
                </c:pt>
                <c:pt idx="59">
                  <c:v>1306830.4593375095</c:v>
                </c:pt>
                <c:pt idx="60">
                  <c:v>1306866.2558718745</c:v>
                </c:pt>
                <c:pt idx="61">
                  <c:v>1306897.2514221831</c:v>
                </c:pt>
                <c:pt idx="62">
                  <c:v>1306924.0898900954</c:v>
                </c:pt>
                <c:pt idx="63">
                  <c:v>1306947.328818029</c:v>
                </c:pt>
                <c:pt idx="64">
                  <c:v>1306967.4509715464</c:v>
                </c:pt>
                <c:pt idx="65">
                  <c:v>1306984.8743683284</c:v>
                </c:pt>
                <c:pt idx="66">
                  <c:v>1306999.9609620748</c:v>
                </c:pt>
                <c:pt idx="67">
                  <c:v>1307013.0241617323</c:v>
                </c:pt>
                <c:pt idx="68">
                  <c:v>1307024.3353422517</c:v>
                </c:pt>
                <c:pt idx="69">
                  <c:v>1307034.1294821331</c:v>
                </c:pt>
                <c:pt idx="70">
                  <c:v>1307042.6100448691</c:v>
                </c:pt>
                <c:pt idx="71">
                  <c:v>1307049.9532056975</c:v>
                </c:pt>
                <c:pt idx="72">
                  <c:v>1307056.311511464</c:v>
                </c:pt>
                <c:pt idx="73">
                  <c:v>1307061.8170496328</c:v>
                </c:pt>
                <c:pt idx="74">
                  <c:v>1307066.5841922716</c:v>
                </c:pt>
                <c:pt idx="75">
                  <c:v>1307070.7119720164</c:v>
                </c:pt>
                <c:pt idx="76">
                  <c:v>1307074.2861393767</c:v>
                </c:pt>
                <c:pt idx="77">
                  <c:v>1307077.3809441167</c:v>
                </c:pt>
                <c:pt idx="78">
                  <c:v>1307080.06067772</c:v>
                </c:pt>
                <c:pt idx="79">
                  <c:v>1307082.3810089806</c:v>
                </c:pt>
                <c:pt idx="80">
                  <c:v>1307084.3901404678</c:v>
                </c:pt>
                <c:pt idx="81">
                  <c:v>1307086.1298098851</c:v>
                </c:pt>
                <c:pt idx="82">
                  <c:v>1307087.6361571311</c:v>
                </c:pt>
                <c:pt idx="83">
                  <c:v>1307088.9404750674</c:v>
                </c:pt>
                <c:pt idx="84">
                  <c:v>1307090.0698595997</c:v>
                </c:pt>
                <c:pt idx="85">
                  <c:v>1307091.0477725656</c:v>
                </c:pt>
                <c:pt idx="86">
                  <c:v>1307091.8945291319</c:v>
                </c:pt>
                <c:pt idx="87">
                  <c:v>1307092.6277198226</c:v>
                </c:pt>
                <c:pt idx="88">
                  <c:v>1307093.2625759433</c:v>
                </c:pt>
                <c:pt idx="89">
                  <c:v>1307093.812285997</c:v>
                </c:pt>
                <c:pt idx="90">
                  <c:v>1307094.2882696618</c:v>
                </c:pt>
                <c:pt idx="91">
                  <c:v>1307094.7004150243</c:v>
                </c:pt>
                <c:pt idx="92">
                  <c:v>1307095.0572839936</c:v>
                </c:pt>
                <c:pt idx="93">
                  <c:v>1307095.3662901665</c:v>
                </c:pt>
                <c:pt idx="94">
                  <c:v>1307095.6338528385</c:v>
                </c:pt>
                <c:pt idx="95">
                  <c:v>1307095.865530357</c:v>
                </c:pt>
                <c:pt idx="96">
                  <c:v>1307096.0661355921</c:v>
                </c:pt>
                <c:pt idx="97">
                  <c:v>1307096.2398359168</c:v>
                </c:pt>
                <c:pt idx="98">
                  <c:v>1307096.3902397829</c:v>
                </c:pt>
                <c:pt idx="99">
                  <c:v>1307096.5204716804</c:v>
                </c:pt>
                <c:pt idx="100">
                  <c:v>1307096.6332370474</c:v>
                </c:pt>
                <c:pt idx="101">
                  <c:v>1307096.7308784719</c:v>
                </c:pt>
                <c:pt idx="102">
                  <c:v>1307096.8154243568</c:v>
                </c:pt>
                <c:pt idx="103">
                  <c:v>1307096.8886310593</c:v>
                </c:pt>
                <c:pt idx="104">
                  <c:v>1307096.9520193751</c:v>
                </c:pt>
                <c:pt idx="105">
                  <c:v>1307097.0069061334</c:v>
                </c:pt>
                <c:pt idx="106">
                  <c:v>1307097.0544315518</c:v>
                </c:pt>
                <c:pt idx="107">
                  <c:v>1307097.0955829239</c:v>
                </c:pt>
                <c:pt idx="108">
                  <c:v>1307097.1312151281</c:v>
                </c:pt>
                <c:pt idx="109">
                  <c:v>1307097.162068388</c:v>
                </c:pt>
                <c:pt idx="110">
                  <c:v>1307097.1887836494</c:v>
                </c:pt>
                <c:pt idx="111">
                  <c:v>1307097.2119158949</c:v>
                </c:pt>
                <c:pt idx="112">
                  <c:v>1307097.2319456744</c:v>
                </c:pt>
                <c:pt idx="113">
                  <c:v>1307097.2492890859</c:v>
                </c:pt>
                <c:pt idx="114">
                  <c:v>1307097.2643064221</c:v>
                </c:pt>
                <c:pt idx="115">
                  <c:v>1307097.2773096529</c:v>
                </c:pt>
                <c:pt idx="116">
                  <c:v>1307097.2885689074</c:v>
                </c:pt>
                <c:pt idx="117">
                  <c:v>1307097.2983180855</c:v>
                </c:pt>
                <c:pt idx="118">
                  <c:v>1307097.3067597167</c:v>
                </c:pt>
                <c:pt idx="119">
                  <c:v>1307097.3140691675</c:v>
                </c:pt>
                <c:pt idx="120">
                  <c:v>1307097.3203982846</c:v>
                </c:pt>
                <c:pt idx="121">
                  <c:v>1307097.359970408</c:v>
                </c:pt>
                <c:pt idx="122">
                  <c:v>1307097.361218913</c:v>
                </c:pt>
                <c:pt idx="123">
                  <c:v>1307097.3612583033</c:v>
                </c:pt>
                <c:pt idx="124">
                  <c:v>1307097.3612595461</c:v>
                </c:pt>
                <c:pt idx="125">
                  <c:v>1307097.3612595852</c:v>
                </c:pt>
                <c:pt idx="126">
                  <c:v>1307097.3612595866</c:v>
                </c:pt>
                <c:pt idx="127">
                  <c:v>1307097.3612595866</c:v>
                </c:pt>
                <c:pt idx="128">
                  <c:v>1307097.3612595866</c:v>
                </c:pt>
                <c:pt idx="129">
                  <c:v>1307097.3612595866</c:v>
                </c:pt>
                <c:pt idx="130">
                  <c:v>1307097.3612595866</c:v>
                </c:pt>
                <c:pt idx="131">
                  <c:v>1307097.3612595866</c:v>
                </c:pt>
                <c:pt idx="132">
                  <c:v>1307097.3612595866</c:v>
                </c:pt>
                <c:pt idx="133">
                  <c:v>1307097.3612595866</c:v>
                </c:pt>
                <c:pt idx="134">
                  <c:v>1307097.3612595866</c:v>
                </c:pt>
                <c:pt idx="135">
                  <c:v>1307097.3612595866</c:v>
                </c:pt>
                <c:pt idx="136">
                  <c:v>1307097.3612595866</c:v>
                </c:pt>
                <c:pt idx="137">
                  <c:v>1307097.3612595866</c:v>
                </c:pt>
                <c:pt idx="138">
                  <c:v>1307097.3612595866</c:v>
                </c:pt>
                <c:pt idx="139">
                  <c:v>1307097.3612595866</c:v>
                </c:pt>
                <c:pt idx="140">
                  <c:v>1307097.3612595866</c:v>
                </c:pt>
                <c:pt idx="141">
                  <c:v>1307097.3612595866</c:v>
                </c:pt>
                <c:pt idx="142">
                  <c:v>1307097.3612595866</c:v>
                </c:pt>
                <c:pt idx="143">
                  <c:v>1307097.3612595866</c:v>
                </c:pt>
                <c:pt idx="144">
                  <c:v>1307097.3612595866</c:v>
                </c:pt>
                <c:pt idx="145">
                  <c:v>1307097.3612595866</c:v>
                </c:pt>
                <c:pt idx="146">
                  <c:v>1307097.3612595866</c:v>
                </c:pt>
                <c:pt idx="147">
                  <c:v>1307097.3612595866</c:v>
                </c:pt>
                <c:pt idx="148">
                  <c:v>1307097.3612595866</c:v>
                </c:pt>
                <c:pt idx="149">
                  <c:v>1307097.3612595866</c:v>
                </c:pt>
                <c:pt idx="150">
                  <c:v>1307097.3612595866</c:v>
                </c:pt>
                <c:pt idx="151">
                  <c:v>1307097.3612595866</c:v>
                </c:pt>
                <c:pt idx="152">
                  <c:v>1307097.3612595866</c:v>
                </c:pt>
                <c:pt idx="153">
                  <c:v>1307097.3612595866</c:v>
                </c:pt>
                <c:pt idx="154">
                  <c:v>1307097.3612595866</c:v>
                </c:pt>
                <c:pt idx="155">
                  <c:v>1307097.3612595866</c:v>
                </c:pt>
                <c:pt idx="156">
                  <c:v>1307097.3612595866</c:v>
                </c:pt>
                <c:pt idx="157">
                  <c:v>1307097.3612595866</c:v>
                </c:pt>
                <c:pt idx="158">
                  <c:v>1307097.3612595866</c:v>
                </c:pt>
                <c:pt idx="159">
                  <c:v>1307097.3612595866</c:v>
                </c:pt>
                <c:pt idx="160">
                  <c:v>1307097.3612595866</c:v>
                </c:pt>
                <c:pt idx="161">
                  <c:v>1307097.3612595866</c:v>
                </c:pt>
                <c:pt idx="162">
                  <c:v>1307097.3612595866</c:v>
                </c:pt>
                <c:pt idx="163">
                  <c:v>1307097.3612595866</c:v>
                </c:pt>
                <c:pt idx="164">
                  <c:v>1307097.3612595866</c:v>
                </c:pt>
                <c:pt idx="165">
                  <c:v>1307097.3612595866</c:v>
                </c:pt>
                <c:pt idx="166">
                  <c:v>1307097.3612595866</c:v>
                </c:pt>
                <c:pt idx="167">
                  <c:v>1307097.3612595866</c:v>
                </c:pt>
                <c:pt idx="168">
                  <c:v>1307097.3612595866</c:v>
                </c:pt>
                <c:pt idx="169">
                  <c:v>1307097.3612595866</c:v>
                </c:pt>
                <c:pt idx="170">
                  <c:v>1307097.3612595866</c:v>
                </c:pt>
                <c:pt idx="171">
                  <c:v>1307097.3612595866</c:v>
                </c:pt>
                <c:pt idx="172">
                  <c:v>1307097.3612595866</c:v>
                </c:pt>
                <c:pt idx="173">
                  <c:v>1307097.3612595866</c:v>
                </c:pt>
                <c:pt idx="174">
                  <c:v>1307097.3612595866</c:v>
                </c:pt>
                <c:pt idx="175">
                  <c:v>1307097.3612595866</c:v>
                </c:pt>
                <c:pt idx="176">
                  <c:v>1307097.3612595866</c:v>
                </c:pt>
                <c:pt idx="177">
                  <c:v>1307097.3612595866</c:v>
                </c:pt>
                <c:pt idx="178">
                  <c:v>1307097.3612595866</c:v>
                </c:pt>
                <c:pt idx="179">
                  <c:v>1307097.3612595866</c:v>
                </c:pt>
                <c:pt idx="180">
                  <c:v>1307097.3612595866</c:v>
                </c:pt>
                <c:pt idx="181">
                  <c:v>1307097.3612595866</c:v>
                </c:pt>
                <c:pt idx="182">
                  <c:v>1307097.3612595866</c:v>
                </c:pt>
                <c:pt idx="183">
                  <c:v>1307097.3612595866</c:v>
                </c:pt>
                <c:pt idx="184">
                  <c:v>1307097.3612595866</c:v>
                </c:pt>
                <c:pt idx="185">
                  <c:v>1307097.3612595866</c:v>
                </c:pt>
                <c:pt idx="186">
                  <c:v>1307097.3612595866</c:v>
                </c:pt>
                <c:pt idx="187">
                  <c:v>1307097.3612595866</c:v>
                </c:pt>
                <c:pt idx="188">
                  <c:v>1307097.3612595866</c:v>
                </c:pt>
                <c:pt idx="189">
                  <c:v>1307097.3612595866</c:v>
                </c:pt>
                <c:pt idx="190">
                  <c:v>1307097.3612595866</c:v>
                </c:pt>
                <c:pt idx="191">
                  <c:v>1307097.3612595866</c:v>
                </c:pt>
                <c:pt idx="192">
                  <c:v>1307097.3612595866</c:v>
                </c:pt>
                <c:pt idx="193">
                  <c:v>1307097.3612595866</c:v>
                </c:pt>
                <c:pt idx="194">
                  <c:v>1307097.3612595866</c:v>
                </c:pt>
                <c:pt idx="195">
                  <c:v>1307097.3612595866</c:v>
                </c:pt>
                <c:pt idx="196">
                  <c:v>1307097.3612595866</c:v>
                </c:pt>
                <c:pt idx="197">
                  <c:v>1307097.3612595866</c:v>
                </c:pt>
                <c:pt idx="198">
                  <c:v>1307097.3612595866</c:v>
                </c:pt>
                <c:pt idx="199">
                  <c:v>1307097.3612595866</c:v>
                </c:pt>
                <c:pt idx="200">
                  <c:v>1307097.3612595866</c:v>
                </c:pt>
                <c:pt idx="201">
                  <c:v>1307097.3612595866</c:v>
                </c:pt>
                <c:pt idx="202">
                  <c:v>1307097.3612595866</c:v>
                </c:pt>
                <c:pt idx="203">
                  <c:v>1307097.3612595866</c:v>
                </c:pt>
                <c:pt idx="204">
                  <c:v>1307097.3612595866</c:v>
                </c:pt>
                <c:pt idx="205">
                  <c:v>1307097.3612595866</c:v>
                </c:pt>
                <c:pt idx="206">
                  <c:v>1307097.3612595866</c:v>
                </c:pt>
                <c:pt idx="207">
                  <c:v>1307097.3612595866</c:v>
                </c:pt>
                <c:pt idx="208">
                  <c:v>1307097.3612595866</c:v>
                </c:pt>
                <c:pt idx="209">
                  <c:v>1307097.3612595866</c:v>
                </c:pt>
                <c:pt idx="210">
                  <c:v>1307097.3612595866</c:v>
                </c:pt>
                <c:pt idx="211">
                  <c:v>1307097.3612595866</c:v>
                </c:pt>
                <c:pt idx="212">
                  <c:v>1307097.3612595866</c:v>
                </c:pt>
                <c:pt idx="213">
                  <c:v>1307097.3612595866</c:v>
                </c:pt>
                <c:pt idx="214">
                  <c:v>1307097.3612595866</c:v>
                </c:pt>
                <c:pt idx="215">
                  <c:v>1307097.3612595866</c:v>
                </c:pt>
                <c:pt idx="216">
                  <c:v>1307097.3612595866</c:v>
                </c:pt>
                <c:pt idx="217">
                  <c:v>1307097.3612595866</c:v>
                </c:pt>
                <c:pt idx="218">
                  <c:v>1307097.3612595866</c:v>
                </c:pt>
                <c:pt idx="219">
                  <c:v>1307097.3612595866</c:v>
                </c:pt>
                <c:pt idx="220">
                  <c:v>1307097.3612595866</c:v>
                </c:pt>
                <c:pt idx="221">
                  <c:v>1307097.3612595866</c:v>
                </c:pt>
                <c:pt idx="222">
                  <c:v>1307097.3612595866</c:v>
                </c:pt>
                <c:pt idx="223">
                  <c:v>1307097.3612595866</c:v>
                </c:pt>
                <c:pt idx="224">
                  <c:v>1307097.3612595866</c:v>
                </c:pt>
                <c:pt idx="225">
                  <c:v>1307097.3612595866</c:v>
                </c:pt>
                <c:pt idx="226">
                  <c:v>1307097.3612595866</c:v>
                </c:pt>
                <c:pt idx="227">
                  <c:v>1307097.3612595866</c:v>
                </c:pt>
                <c:pt idx="228">
                  <c:v>1307097.3612595866</c:v>
                </c:pt>
                <c:pt idx="229">
                  <c:v>1307097.3612595866</c:v>
                </c:pt>
                <c:pt idx="230">
                  <c:v>1307097.3612595866</c:v>
                </c:pt>
                <c:pt idx="231">
                  <c:v>1307097.3612595866</c:v>
                </c:pt>
                <c:pt idx="232">
                  <c:v>1307097.3612595866</c:v>
                </c:pt>
                <c:pt idx="233">
                  <c:v>1307097.3612595866</c:v>
                </c:pt>
                <c:pt idx="234">
                  <c:v>1307097.3612595866</c:v>
                </c:pt>
                <c:pt idx="235">
                  <c:v>1307097.3612595866</c:v>
                </c:pt>
                <c:pt idx="236">
                  <c:v>1307097.3612595866</c:v>
                </c:pt>
                <c:pt idx="237">
                  <c:v>1307097.3612595866</c:v>
                </c:pt>
                <c:pt idx="238">
                  <c:v>1307097.3612595866</c:v>
                </c:pt>
                <c:pt idx="239">
                  <c:v>1307097.3612595866</c:v>
                </c:pt>
                <c:pt idx="240">
                  <c:v>1307097.3612595866</c:v>
                </c:pt>
                <c:pt idx="241">
                  <c:v>1307097.3612595866</c:v>
                </c:pt>
                <c:pt idx="242">
                  <c:v>1307097.3612595866</c:v>
                </c:pt>
                <c:pt idx="243">
                  <c:v>1307097.3612595866</c:v>
                </c:pt>
                <c:pt idx="244">
                  <c:v>1307097.3612595866</c:v>
                </c:pt>
                <c:pt idx="245">
                  <c:v>1307097.3612595866</c:v>
                </c:pt>
                <c:pt idx="246">
                  <c:v>1307097.3612595866</c:v>
                </c:pt>
                <c:pt idx="247">
                  <c:v>1307097.3612595866</c:v>
                </c:pt>
                <c:pt idx="248">
                  <c:v>1307097.3612595866</c:v>
                </c:pt>
                <c:pt idx="249">
                  <c:v>1307097.3612595866</c:v>
                </c:pt>
                <c:pt idx="250">
                  <c:v>1307097.3612595866</c:v>
                </c:pt>
                <c:pt idx="251">
                  <c:v>1307097.3612595866</c:v>
                </c:pt>
                <c:pt idx="252">
                  <c:v>1307097.3612595866</c:v>
                </c:pt>
                <c:pt idx="253">
                  <c:v>1307097.3612595866</c:v>
                </c:pt>
                <c:pt idx="254">
                  <c:v>1307097.3612595866</c:v>
                </c:pt>
                <c:pt idx="255">
                  <c:v>1307097.3612595866</c:v>
                </c:pt>
                <c:pt idx="256">
                  <c:v>1307097.3612595866</c:v>
                </c:pt>
                <c:pt idx="257">
                  <c:v>1307097.3612595866</c:v>
                </c:pt>
                <c:pt idx="258">
                  <c:v>1307097.3612595866</c:v>
                </c:pt>
                <c:pt idx="259">
                  <c:v>1307097.3612595866</c:v>
                </c:pt>
                <c:pt idx="260">
                  <c:v>1307097.3612595866</c:v>
                </c:pt>
                <c:pt idx="261">
                  <c:v>1307097.3612595866</c:v>
                </c:pt>
                <c:pt idx="262">
                  <c:v>1307097.3612595866</c:v>
                </c:pt>
                <c:pt idx="263">
                  <c:v>1307097.3612595866</c:v>
                </c:pt>
                <c:pt idx="264">
                  <c:v>1307097.3612595866</c:v>
                </c:pt>
                <c:pt idx="265">
                  <c:v>1307097.3612595866</c:v>
                </c:pt>
              </c:numCache>
            </c:numRef>
          </c:yVal>
          <c:smooth val="1"/>
          <c:extLst>
            <c:ext xmlns:c16="http://schemas.microsoft.com/office/drawing/2014/chart" uri="{C3380CC4-5D6E-409C-BE32-E72D297353CC}">
              <c16:uniqueId val="{00000001-029E-4DDB-BB5A-FE2B79EA0B8A}"/>
            </c:ext>
          </c:extLst>
        </c:ser>
        <c:ser>
          <c:idx val="2"/>
          <c:order val="2"/>
          <c:tx>
            <c:strRef>
              <c:f>'EU-ref_EAU'!$J$5</c:f>
              <c:strCache>
                <c:ptCount val="1"/>
                <c:pt idx="0">
                  <c:v>Water</c:v>
                </c:pt>
              </c:strCache>
            </c:strRef>
          </c:tx>
          <c:spPr>
            <a:ln w="19050">
              <a:noFill/>
            </a:ln>
          </c:spPr>
          <c:marker>
            <c:symbol val="star"/>
            <c:size val="5"/>
            <c:spPr>
              <a:noFill/>
              <a:ln w="22225">
                <a:solidFill>
                  <a:srgbClr val="4472C4"/>
                </a:solidFill>
              </a:ln>
            </c:spPr>
          </c:marker>
          <c:xVal>
            <c:numRef>
              <c:f>'EU-ref_EAU'!$I$7:$I$20</c:f>
              <c:numCache>
                <c:formatCode>0.0</c:formatCode>
                <c:ptCount val="14"/>
                <c:pt idx="0">
                  <c:v>0</c:v>
                </c:pt>
                <c:pt idx="1">
                  <c:v>1.9499999998952262</c:v>
                </c:pt>
                <c:pt idx="2">
                  <c:v>21.799999999988358</c:v>
                </c:pt>
                <c:pt idx="3">
                  <c:v>41.666666666627862</c:v>
                </c:pt>
                <c:pt idx="4">
                  <c:v>70.799999999930151</c:v>
                </c:pt>
                <c:pt idx="5">
                  <c:v>236.29999999998836</c:v>
                </c:pt>
                <c:pt idx="6">
                  <c:v>384.09999999997672</c:v>
                </c:pt>
                <c:pt idx="7">
                  <c:v>384.26666666666279</c:v>
                </c:pt>
                <c:pt idx="8">
                  <c:v>427.58333333325572</c:v>
                </c:pt>
              </c:numCache>
            </c:numRef>
          </c:xVal>
          <c:yVal>
            <c:numRef>
              <c:f>'EU-ref_EAU'!$J$7:$J$20</c:f>
              <c:numCache>
                <c:formatCode>0.00E+00</c:formatCode>
                <c:ptCount val="14"/>
                <c:pt idx="0">
                  <c:v>140.69999999999999</c:v>
                </c:pt>
                <c:pt idx="1">
                  <c:v>3686749.5000000005</c:v>
                </c:pt>
                <c:pt idx="2">
                  <c:v>3186925.6900000004</c:v>
                </c:pt>
                <c:pt idx="3">
                  <c:v>3260264.6600000006</c:v>
                </c:pt>
                <c:pt idx="4">
                  <c:v>3135466.8650000002</c:v>
                </c:pt>
                <c:pt idx="5">
                  <c:v>3180572.6250000005</c:v>
                </c:pt>
                <c:pt idx="6">
                  <c:v>3025074.4250000003</c:v>
                </c:pt>
                <c:pt idx="7">
                  <c:v>3033051.8550000004</c:v>
                </c:pt>
                <c:pt idx="8">
                  <c:v>3025094.7130000005</c:v>
                </c:pt>
              </c:numCache>
            </c:numRef>
          </c:yVal>
          <c:smooth val="0"/>
          <c:extLst>
            <c:ext xmlns:c16="http://schemas.microsoft.com/office/drawing/2014/chart" uri="{C3380CC4-5D6E-409C-BE32-E72D297353CC}">
              <c16:uniqueId val="{00000002-029E-4DDB-BB5A-FE2B79EA0B8A}"/>
            </c:ext>
          </c:extLst>
        </c:ser>
        <c:dLbls>
          <c:showLegendKey val="0"/>
          <c:showVal val="0"/>
          <c:showCatName val="0"/>
          <c:showSerName val="0"/>
          <c:showPercent val="0"/>
          <c:showBubbleSize val="0"/>
        </c:dLbls>
        <c:axId val="319139088"/>
        <c:axId val="319131544"/>
      </c:scatterChart>
      <c:valAx>
        <c:axId val="319139088"/>
        <c:scaling>
          <c:orientation val="minMax"/>
          <c:max val="30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fr-FR"/>
                  <a:t>desorption</a:t>
                </a:r>
                <a:r>
                  <a:rPr lang="fr-FR" baseline="0"/>
                  <a:t> time (h)</a:t>
                </a:r>
                <a:endParaRPr lang="fr-FR"/>
              </a:p>
            </c:rich>
          </c:tx>
          <c:overlay val="0"/>
          <c:spPr>
            <a:noFill/>
            <a:ln>
              <a:noFill/>
            </a:ln>
            <a:effectLst/>
          </c:spPr>
        </c:title>
        <c:numFmt formatCode="0" sourceLinked="0"/>
        <c:majorTickMark val="cross"/>
        <c:minorTickMark val="in"/>
        <c:tickLblPos val="nextTo"/>
        <c:spPr>
          <a:noFill/>
          <a:ln w="15875" cap="flat" cmpd="sng" algn="ctr">
            <a:solidFill>
              <a:sysClr val="windowText" lastClr="000000"/>
            </a:solidFill>
            <a:round/>
          </a:ln>
          <a:effectLst/>
        </c:spPr>
        <c:txPr>
          <a:bodyPr rot="-60000000" vert="horz"/>
          <a:lstStyle/>
          <a:p>
            <a:pPr>
              <a:defRPr/>
            </a:pPr>
            <a:endParaRPr lang="fr-FR"/>
          </a:p>
        </c:txPr>
        <c:crossAx val="319131544"/>
        <c:crosses val="autoZero"/>
        <c:crossBetween val="midCat"/>
      </c:valAx>
      <c:valAx>
        <c:axId val="319131544"/>
        <c:scaling>
          <c:orientation val="minMax"/>
          <c:max val="4000000"/>
        </c:scaling>
        <c:delete val="0"/>
        <c:axPos val="l"/>
        <c:majorGridlines>
          <c:spPr>
            <a:ln w="9525" cap="flat" cmpd="sng" algn="ctr">
              <a:solidFill>
                <a:schemeClr val="tx1">
                  <a:lumMod val="15000"/>
                  <a:lumOff val="85000"/>
                </a:schemeClr>
              </a:solidFill>
              <a:round/>
            </a:ln>
            <a:effectLst/>
          </c:spPr>
        </c:majorGridlines>
        <c:numFmt formatCode="0.0E+00" sourceLinked="0"/>
        <c:majorTickMark val="cross"/>
        <c:minorTickMark val="in"/>
        <c:tickLblPos val="nextTo"/>
        <c:spPr>
          <a:noFill/>
          <a:ln w="15875" cap="flat" cmpd="sng" algn="ctr">
            <a:solidFill>
              <a:sysClr val="windowText" lastClr="000000"/>
            </a:solidFill>
            <a:round/>
          </a:ln>
          <a:effectLst/>
        </c:spPr>
        <c:txPr>
          <a:bodyPr rot="-60000000" vert="horz"/>
          <a:lstStyle/>
          <a:p>
            <a:pPr>
              <a:defRPr/>
            </a:pPr>
            <a:endParaRPr lang="fr-FR"/>
          </a:p>
        </c:txPr>
        <c:crossAx val="319139088"/>
        <c:crosses val="autoZero"/>
        <c:crossBetween val="midCat"/>
      </c:valAx>
      <c:spPr>
        <a:solidFill>
          <a:sysClr val="window" lastClr="FFFFFF"/>
        </a:solidFill>
        <a:ln w="15875" cap="flat" cmpd="sng" algn="ctr">
          <a:solidFill>
            <a:sysClr val="windowText" lastClr="000000"/>
          </a:solidFill>
          <a:prstDash val="solid"/>
          <a:miter lim="800000"/>
        </a:ln>
        <a:effectLst/>
      </c:spPr>
    </c:plotArea>
    <c:legend>
      <c:legendPos val="r"/>
      <c:legendEntry>
        <c:idx val="1"/>
        <c:delete val="1"/>
      </c:legendEntry>
      <c:layout>
        <c:manualLayout>
          <c:xMode val="edge"/>
          <c:yMode val="edge"/>
          <c:x val="0.5453273813664623"/>
          <c:y val="0.3629508167411829"/>
          <c:w val="0.34084306272060827"/>
          <c:h val="0.12542221393634989"/>
        </c:manualLayout>
      </c:layout>
      <c:overlay val="0"/>
      <c:spPr>
        <a:solidFill>
          <a:sysClr val="window" lastClr="FFFFFF">
            <a:lumMod val="85000"/>
          </a:sysClr>
        </a:solidFill>
      </c:spPr>
    </c:legend>
    <c:plotVisOnly val="1"/>
    <c:dispBlanksAs val="gap"/>
    <c:showDLblsOverMax val="0"/>
  </c:chart>
  <c:txPr>
    <a:bodyPr/>
    <a:lstStyle/>
    <a:p>
      <a:pPr>
        <a:defRPr sz="1200">
          <a:solidFill>
            <a:sysClr val="windowText" lastClr="000000"/>
          </a:solidFil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fr-FR" sz="1100" dirty="0"/>
              <a:t>Pd-</a:t>
            </a:r>
            <a:r>
              <a:rPr lang="fr-FR" sz="1100" dirty="0" err="1"/>
              <a:t>coated</a:t>
            </a:r>
            <a:r>
              <a:rPr lang="fr-FR" sz="1100" dirty="0"/>
              <a:t> Eurofer</a:t>
            </a:r>
            <a:r>
              <a:rPr lang="fr-FR" sz="1100" baseline="0" dirty="0"/>
              <a:t> </a:t>
            </a:r>
            <a:br>
              <a:rPr lang="fr-FR" sz="1100" baseline="0" dirty="0"/>
            </a:br>
            <a:r>
              <a:rPr lang="fr-FR" sz="1100" baseline="0" dirty="0" err="1"/>
              <a:t>Desorption</a:t>
            </a:r>
            <a:r>
              <a:rPr lang="fr-FR" sz="1100" baseline="0" dirty="0"/>
              <a:t> in air vs. in water</a:t>
            </a:r>
            <a:endParaRPr lang="fr-FR" sz="1100" dirty="0"/>
          </a:p>
        </c:rich>
      </c:tx>
      <c:layout>
        <c:manualLayout>
          <c:xMode val="edge"/>
          <c:yMode val="edge"/>
          <c:x val="0.26510447761194028"/>
          <c:y val="6.5908716427747569E-3"/>
        </c:manualLayout>
      </c:layout>
      <c:overlay val="0"/>
    </c:title>
    <c:autoTitleDeleted val="0"/>
    <c:plotArea>
      <c:layout>
        <c:manualLayout>
          <c:layoutTarget val="inner"/>
          <c:xMode val="edge"/>
          <c:yMode val="edge"/>
          <c:x val="0.15640803854742036"/>
          <c:y val="0.21494050424679811"/>
          <c:w val="0.70304201105296615"/>
          <c:h val="0.60832339656447931"/>
        </c:manualLayout>
      </c:layout>
      <c:scatterChart>
        <c:scatterStyle val="lineMarker"/>
        <c:varyColors val="0"/>
        <c:ser>
          <c:idx val="0"/>
          <c:order val="0"/>
          <c:tx>
            <c:strRef>
              <c:f>synthèse_EU_AIR!$P$1</c:f>
              <c:strCache>
                <c:ptCount val="1"/>
                <c:pt idx="0">
                  <c:v>Air</c:v>
                </c:pt>
              </c:strCache>
            </c:strRef>
          </c:tx>
          <c:spPr>
            <a:ln w="19050">
              <a:noFill/>
            </a:ln>
          </c:spPr>
          <c:marker>
            <c:symbol val="square"/>
            <c:size val="6"/>
            <c:spPr>
              <a:solidFill>
                <a:srgbClr val="C00000"/>
              </a:solidFill>
              <a:ln w="12700">
                <a:solidFill>
                  <a:srgbClr val="C00000"/>
                </a:solidFill>
              </a:ln>
            </c:spPr>
          </c:marker>
          <c:xVal>
            <c:numRef>
              <c:f>synthèse_EU_AIR!$O$66:$O$83</c:f>
              <c:numCache>
                <c:formatCode>0.000</c:formatCode>
                <c:ptCount val="18"/>
                <c:pt idx="0">
                  <c:v>0</c:v>
                </c:pt>
                <c:pt idx="1">
                  <c:v>1.4333333332906477</c:v>
                </c:pt>
                <c:pt idx="2">
                  <c:v>3.3083333332906477</c:v>
                </c:pt>
                <c:pt idx="3">
                  <c:v>5.7333333333372138</c:v>
                </c:pt>
                <c:pt idx="4">
                  <c:v>22.883333333360497</c:v>
                </c:pt>
                <c:pt idx="5">
                  <c:v>23.916666666744277</c:v>
                </c:pt>
                <c:pt idx="6">
                  <c:v>26.366666666697711</c:v>
                </c:pt>
                <c:pt idx="7">
                  <c:v>29.06666666676756</c:v>
                </c:pt>
                <c:pt idx="8">
                  <c:v>46.841666666732635</c:v>
                </c:pt>
                <c:pt idx="9">
                  <c:v>52.016666666662786</c:v>
                </c:pt>
                <c:pt idx="10">
                  <c:v>118.69999999995343</c:v>
                </c:pt>
                <c:pt idx="11">
                  <c:v>120.66666666674428</c:v>
                </c:pt>
                <c:pt idx="12">
                  <c:v>125.29999999998836</c:v>
                </c:pt>
                <c:pt idx="13">
                  <c:v>148.85000000009313</c:v>
                </c:pt>
                <c:pt idx="14">
                  <c:v>149.85833333339542</c:v>
                </c:pt>
                <c:pt idx="15">
                  <c:v>165.71666666673264</c:v>
                </c:pt>
                <c:pt idx="16">
                  <c:v>166.46666666673264</c:v>
                </c:pt>
                <c:pt idx="17">
                  <c:v>173.3833333334187</c:v>
                </c:pt>
              </c:numCache>
            </c:numRef>
          </c:xVal>
          <c:yVal>
            <c:numRef>
              <c:f>synthèse_EU_AIR!$P$66:$P$83</c:f>
              <c:numCache>
                <c:formatCode>0.00E+00</c:formatCode>
                <c:ptCount val="18"/>
                <c:pt idx="0">
                  <c:v>54766.14</c:v>
                </c:pt>
                <c:pt idx="1">
                  <c:v>122191.89</c:v>
                </c:pt>
                <c:pt idx="2">
                  <c:v>196102.77000000002</c:v>
                </c:pt>
                <c:pt idx="3">
                  <c:v>266826.35000000003</c:v>
                </c:pt>
                <c:pt idx="4">
                  <c:v>882008.86690699984</c:v>
                </c:pt>
                <c:pt idx="5">
                  <c:v>908361.84690699982</c:v>
                </c:pt>
                <c:pt idx="6">
                  <c:v>953567.80690699979</c:v>
                </c:pt>
                <c:pt idx="7">
                  <c:v>987535.49690699973</c:v>
                </c:pt>
                <c:pt idx="8">
                  <c:v>2011103.7826909965</c:v>
                </c:pt>
                <c:pt idx="9">
                  <c:v>2043293.5926909966</c:v>
                </c:pt>
                <c:pt idx="10">
                  <c:v>3353932.5844489974</c:v>
                </c:pt>
                <c:pt idx="11">
                  <c:v>3372624.7744489973</c:v>
                </c:pt>
                <c:pt idx="12">
                  <c:v>3406217.3644489972</c:v>
                </c:pt>
                <c:pt idx="13">
                  <c:v>3446289.4456679961</c:v>
                </c:pt>
                <c:pt idx="14">
                  <c:v>3455666.1336679962</c:v>
                </c:pt>
                <c:pt idx="15">
                  <c:v>3455666.1336679962</c:v>
                </c:pt>
                <c:pt idx="16">
                  <c:v>3461409.561667996</c:v>
                </c:pt>
                <c:pt idx="17">
                  <c:v>3488513.4916679962</c:v>
                </c:pt>
              </c:numCache>
            </c:numRef>
          </c:yVal>
          <c:smooth val="0"/>
          <c:extLst>
            <c:ext xmlns:c16="http://schemas.microsoft.com/office/drawing/2014/chart" uri="{C3380CC4-5D6E-409C-BE32-E72D297353CC}">
              <c16:uniqueId val="{00000000-4DD2-46EC-A9B2-BAAB2A66091C}"/>
            </c:ext>
          </c:extLst>
        </c:ser>
        <c:ser>
          <c:idx val="2"/>
          <c:order val="1"/>
          <c:tx>
            <c:strRef>
              <c:f>synthèse_EU_AIR!$V$61</c:f>
              <c:strCache>
                <c:ptCount val="1"/>
                <c:pt idx="0">
                  <c:v>model 2</c:v>
                </c:pt>
              </c:strCache>
            </c:strRef>
          </c:tx>
          <c:spPr>
            <a:ln w="28575">
              <a:solidFill>
                <a:srgbClr val="E7E6E6">
                  <a:lumMod val="25000"/>
                </a:srgbClr>
              </a:solidFill>
              <a:prstDash val="sysDot"/>
            </a:ln>
          </c:spPr>
          <c:marker>
            <c:symbol val="none"/>
          </c:marker>
          <c:xVal>
            <c:numRef>
              <c:f>synthèse_EU_AIR!$S$65:$S$119</c:f>
              <c:numCache>
                <c:formatCode>0.00</c:formatCode>
                <c:ptCount val="5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35</c:v>
                </c:pt>
                <c:pt idx="32">
                  <c:v>40</c:v>
                </c:pt>
                <c:pt idx="33">
                  <c:v>45</c:v>
                </c:pt>
                <c:pt idx="34">
                  <c:v>50</c:v>
                </c:pt>
                <c:pt idx="35">
                  <c:v>55</c:v>
                </c:pt>
                <c:pt idx="36">
                  <c:v>60</c:v>
                </c:pt>
                <c:pt idx="37">
                  <c:v>65</c:v>
                </c:pt>
                <c:pt idx="38">
                  <c:v>70</c:v>
                </c:pt>
                <c:pt idx="39">
                  <c:v>75</c:v>
                </c:pt>
                <c:pt idx="40">
                  <c:v>80</c:v>
                </c:pt>
                <c:pt idx="41">
                  <c:v>85</c:v>
                </c:pt>
                <c:pt idx="42">
                  <c:v>90</c:v>
                </c:pt>
                <c:pt idx="43">
                  <c:v>95</c:v>
                </c:pt>
                <c:pt idx="44">
                  <c:v>100</c:v>
                </c:pt>
                <c:pt idx="45">
                  <c:v>120</c:v>
                </c:pt>
                <c:pt idx="46">
                  <c:v>140</c:v>
                </c:pt>
                <c:pt idx="47">
                  <c:v>160</c:v>
                </c:pt>
                <c:pt idx="48">
                  <c:v>180</c:v>
                </c:pt>
                <c:pt idx="49">
                  <c:v>200</c:v>
                </c:pt>
              </c:numCache>
            </c:numRef>
          </c:xVal>
          <c:yVal>
            <c:numRef>
              <c:f>synthèse_EU_AIR!$U$65:$U$119</c:f>
              <c:numCache>
                <c:formatCode>0.00E+00</c:formatCode>
                <c:ptCount val="55"/>
                <c:pt idx="0">
                  <c:v>0</c:v>
                </c:pt>
                <c:pt idx="1">
                  <c:v>42429.251649421807</c:v>
                </c:pt>
                <c:pt idx="2">
                  <c:v>84849.114809883176</c:v>
                </c:pt>
                <c:pt idx="3">
                  <c:v>127250.20722424865</c:v>
                </c:pt>
                <c:pt idx="4">
                  <c:v>169623.15909213913</c:v>
                </c:pt>
                <c:pt idx="5">
                  <c:v>211958.61928108637</c:v>
                </c:pt>
                <c:pt idx="6">
                  <c:v>254247.26151704925</c:v>
                </c:pt>
                <c:pt idx="7">
                  <c:v>296479.79054746195</c:v>
                </c:pt>
                <c:pt idx="8">
                  <c:v>338646.94827002671</c:v>
                </c:pt>
                <c:pt idx="9">
                  <c:v>380739.51982051687</c:v>
                </c:pt>
                <c:pt idx="10">
                  <c:v>422748.33961291902</c:v>
                </c:pt>
                <c:pt idx="11">
                  <c:v>464664.29732531781</c:v>
                </c:pt>
                <c:pt idx="12">
                  <c:v>506478.34382500825</c:v>
                </c:pt>
                <c:pt idx="13">
                  <c:v>548181.49702641566</c:v>
                </c:pt>
                <c:pt idx="14">
                  <c:v>589764.84767550707</c:v>
                </c:pt>
                <c:pt idx="15">
                  <c:v>631219.56505448872</c:v>
                </c:pt>
                <c:pt idx="16">
                  <c:v>672536.90260070912</c:v>
                </c:pt>
                <c:pt idx="17">
                  <c:v>713708.20343381492</c:v>
                </c:pt>
                <c:pt idx="18">
                  <c:v>754724.90578535094</c:v>
                </c:pt>
                <c:pt idx="19">
                  <c:v>795578.54832513863</c:v>
                </c:pt>
                <c:pt idx="20">
                  <c:v>836260.77537893446</c:v>
                </c:pt>
                <c:pt idx="21">
                  <c:v>876763.34203201707</c:v>
                </c:pt>
                <c:pt idx="22">
                  <c:v>917078.11911354458</c:v>
                </c:pt>
                <c:pt idx="23">
                  <c:v>957197.09805668925</c:v>
                </c:pt>
                <c:pt idx="24">
                  <c:v>997112.39562974242</c:v>
                </c:pt>
                <c:pt idx="25">
                  <c:v>1036816.2585335947</c:v>
                </c:pt>
                <c:pt idx="26">
                  <c:v>1076301.0678611605</c:v>
                </c:pt>
                <c:pt idx="27">
                  <c:v>1115559.3434145667</c:v>
                </c:pt>
                <c:pt idx="28">
                  <c:v>1154583.7478760888</c:v>
                </c:pt>
                <c:pt idx="29">
                  <c:v>1193367.0908290744</c:v>
                </c:pt>
                <c:pt idx="30">
                  <c:v>1231902.3326252829</c:v>
                </c:pt>
                <c:pt idx="31">
                  <c:v>1420621.6443263732</c:v>
                </c:pt>
                <c:pt idx="32">
                  <c:v>1602175.2023594021</c:v>
                </c:pt>
                <c:pt idx="33">
                  <c:v>1775871.8876829767</c:v>
                </c:pt>
                <c:pt idx="34">
                  <c:v>1941135.27227332</c:v>
                </c:pt>
                <c:pt idx="35">
                  <c:v>2097507.6718384577</c:v>
                </c:pt>
                <c:pt idx="36">
                  <c:v>2244651.4502722295</c:v>
                </c:pt>
                <c:pt idx="37">
                  <c:v>2382347.6812240831</c:v>
                </c:pt>
                <c:pt idx="38">
                  <c:v>2510492.3513149256</c:v>
                </c:pt>
                <c:pt idx="39">
                  <c:v>2629090.3573396951</c:v>
                </c:pt>
                <c:pt idx="40">
                  <c:v>2738247.6040427396</c:v>
                </c:pt>
                <c:pt idx="41">
                  <c:v>2838161.5482961857</c:v>
                </c:pt>
                <c:pt idx="42">
                  <c:v>2929110.5591288656</c:v>
                </c:pt>
                <c:pt idx="43">
                  <c:v>3011442.471206265</c:v>
                </c:pt>
                <c:pt idx="44">
                  <c:v>3085562.7029336267</c:v>
                </c:pt>
                <c:pt idx="45">
                  <c:v>3309389.4047278399</c:v>
                </c:pt>
                <c:pt idx="46">
                  <c:v>3441499.3085636338</c:v>
                </c:pt>
                <c:pt idx="47">
                  <c:v>3512914.8634729842</c:v>
                </c:pt>
                <c:pt idx="48">
                  <c:v>3548272.4583288534</c:v>
                </c:pt>
                <c:pt idx="49">
                  <c:v>3564305.0371090011</c:v>
                </c:pt>
              </c:numCache>
            </c:numRef>
          </c:yVal>
          <c:smooth val="1"/>
          <c:extLst>
            <c:ext xmlns:c16="http://schemas.microsoft.com/office/drawing/2014/chart" uri="{C3380CC4-5D6E-409C-BE32-E72D297353CC}">
              <c16:uniqueId val="{00000001-4DD2-46EC-A9B2-BAAB2A66091C}"/>
            </c:ext>
          </c:extLst>
        </c:ser>
        <c:ser>
          <c:idx val="1"/>
          <c:order val="2"/>
          <c:tx>
            <c:strRef>
              <c:f>'EU-Pd_EAU'!$J$5</c:f>
              <c:strCache>
                <c:ptCount val="1"/>
                <c:pt idx="0">
                  <c:v>Water</c:v>
                </c:pt>
              </c:strCache>
            </c:strRef>
          </c:tx>
          <c:spPr>
            <a:ln w="19050">
              <a:noFill/>
            </a:ln>
          </c:spPr>
          <c:marker>
            <c:symbol val="x"/>
            <c:size val="6"/>
            <c:spPr>
              <a:noFill/>
              <a:ln w="15875">
                <a:solidFill>
                  <a:srgbClr val="4472C4">
                    <a:lumMod val="75000"/>
                  </a:srgbClr>
                </a:solidFill>
              </a:ln>
            </c:spPr>
          </c:marker>
          <c:xVal>
            <c:numRef>
              <c:f>'EU-Pd_EAU'!$I$40:$I$60</c:f>
              <c:numCache>
                <c:formatCode>0.00E+00</c:formatCode>
                <c:ptCount val="21"/>
                <c:pt idx="0">
                  <c:v>0</c:v>
                </c:pt>
                <c:pt idx="1">
                  <c:v>42.416666666627862</c:v>
                </c:pt>
                <c:pt idx="2">
                  <c:v>71.416666666686069</c:v>
                </c:pt>
                <c:pt idx="3">
                  <c:v>72</c:v>
                </c:pt>
                <c:pt idx="4">
                  <c:v>138.60000000003492</c:v>
                </c:pt>
                <c:pt idx="5">
                  <c:v>168.01666666672099</c:v>
                </c:pt>
                <c:pt idx="6">
                  <c:v>192.09999999997672</c:v>
                </c:pt>
                <c:pt idx="7">
                  <c:v>239.81666666659294</c:v>
                </c:pt>
              </c:numCache>
            </c:numRef>
          </c:xVal>
          <c:yVal>
            <c:numRef>
              <c:f>'EU-Pd_EAU'!$J$40:$J$60</c:f>
              <c:numCache>
                <c:formatCode>0.00E+00</c:formatCode>
                <c:ptCount val="21"/>
                <c:pt idx="0">
                  <c:v>188.39999999999998</c:v>
                </c:pt>
                <c:pt idx="1">
                  <c:v>1430525.4000000018</c:v>
                </c:pt>
                <c:pt idx="2">
                  <c:v>1239868.9600000014</c:v>
                </c:pt>
                <c:pt idx="3">
                  <c:v>2344797.2600000016</c:v>
                </c:pt>
                <c:pt idx="4">
                  <c:v>3009192.4200000018</c:v>
                </c:pt>
                <c:pt idx="5">
                  <c:v>3816120.9200000018</c:v>
                </c:pt>
                <c:pt idx="6">
                  <c:v>4630526.8400000017</c:v>
                </c:pt>
                <c:pt idx="7">
                  <c:v>5764609.9200000018</c:v>
                </c:pt>
              </c:numCache>
            </c:numRef>
          </c:yVal>
          <c:smooth val="0"/>
          <c:extLst>
            <c:ext xmlns:c16="http://schemas.microsoft.com/office/drawing/2014/chart" uri="{C3380CC4-5D6E-409C-BE32-E72D297353CC}">
              <c16:uniqueId val="{00000002-4DD2-46EC-A9B2-BAAB2A66091C}"/>
            </c:ext>
          </c:extLst>
        </c:ser>
        <c:ser>
          <c:idx val="3"/>
          <c:order val="3"/>
          <c:tx>
            <c:strRef>
              <c:f>'EU-Pd_EAU'!$J$5</c:f>
              <c:strCache>
                <c:ptCount val="1"/>
                <c:pt idx="0">
                  <c:v>Water</c:v>
                </c:pt>
              </c:strCache>
            </c:strRef>
          </c:tx>
          <c:spPr>
            <a:ln w="19050">
              <a:solidFill>
                <a:srgbClr val="4472C4">
                  <a:lumMod val="75000"/>
                </a:srgbClr>
              </a:solidFill>
              <a:prstDash val="sysDot"/>
            </a:ln>
          </c:spPr>
          <c:marker>
            <c:symbol val="none"/>
          </c:marker>
          <c:xVal>
            <c:numRef>
              <c:f>'EU-Pd_EAU'!$H$40:$H$70</c:f>
              <c:numCache>
                <c:formatCode>General</c:formatCode>
                <c:ptCount val="31"/>
                <c:pt idx="0">
                  <c:v>0</c:v>
                </c:pt>
                <c:pt idx="1">
                  <c:v>2</c:v>
                </c:pt>
                <c:pt idx="2">
                  <c:v>4</c:v>
                </c:pt>
                <c:pt idx="3">
                  <c:v>5</c:v>
                </c:pt>
                <c:pt idx="4">
                  <c:v>10</c:v>
                </c:pt>
                <c:pt idx="5">
                  <c:v>30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numCache>
            </c:numRef>
          </c:xVal>
          <c:yVal>
            <c:numRef>
              <c:f>'EU-Pd_EAU'!$S$40:$S$70</c:f>
              <c:numCache>
                <c:formatCode>0.00E+00</c:formatCode>
                <c:ptCount val="31"/>
                <c:pt idx="0">
                  <c:v>0</c:v>
                </c:pt>
                <c:pt idx="1">
                  <c:v>58698.025548450387</c:v>
                </c:pt>
                <c:pt idx="2">
                  <c:v>113589.50038222043</c:v>
                </c:pt>
                <c:pt idx="3">
                  <c:v>140488.15379173809</c:v>
                </c:pt>
                <c:pt idx="4">
                  <c:v>271865.6896840948</c:v>
                </c:pt>
                <c:pt idx="5">
                  <c:v>774081.06443912315</c:v>
                </c:pt>
                <c:pt idx="6">
                  <c:v>1497963.1860427819</c:v>
                </c:pt>
                <c:pt idx="7">
                  <c:v>1734859.5288463181</c:v>
                </c:pt>
                <c:pt idx="8">
                  <c:v>1970146.361120193</c:v>
                </c:pt>
                <c:pt idx="9">
                  <c:v>2204034.9961757665</c:v>
                </c:pt>
                <c:pt idx="10">
                  <c:v>2436688.461890711</c:v>
                </c:pt>
                <c:pt idx="11">
                  <c:v>2668236.298066536</c:v>
                </c:pt>
                <c:pt idx="12">
                  <c:v>2898783.8739671321</c:v>
                </c:pt>
                <c:pt idx="13">
                  <c:v>3128418.5472038956</c:v>
                </c:pt>
                <c:pt idx="14">
                  <c:v>3357213.8972941982</c:v>
                </c:pt>
                <c:pt idx="15">
                  <c:v>3585232.7312344499</c:v>
                </c:pt>
                <c:pt idx="16">
                  <c:v>3812529.2758744322</c:v>
                </c:pt>
                <c:pt idx="17">
                  <c:v>4039150.814445456</c:v>
                </c:pt>
                <c:pt idx="18">
                  <c:v>4265138.9327207729</c:v>
                </c:pt>
                <c:pt idx="19">
                  <c:v>4490530.4845222626</c:v>
                </c:pt>
                <c:pt idx="20">
                  <c:v>4715358.3512758203</c:v>
                </c:pt>
                <c:pt idx="21">
                  <c:v>4939652.0476790406</c:v>
                </c:pt>
                <c:pt idx="22">
                  <c:v>5163438.210522308</c:v>
                </c:pt>
                <c:pt idx="23">
                  <c:v>5386740.9975050129</c:v>
                </c:pt>
                <c:pt idx="24">
                  <c:v>5609582.4158204058</c:v>
                </c:pt>
                <c:pt idx="25">
                  <c:v>5831982.5952934995</c:v>
                </c:pt>
                <c:pt idx="26">
                  <c:v>6053960.0172759732</c:v>
                </c:pt>
              </c:numCache>
            </c:numRef>
          </c:yVal>
          <c:smooth val="1"/>
          <c:extLst>
            <c:ext xmlns:c16="http://schemas.microsoft.com/office/drawing/2014/chart" uri="{C3380CC4-5D6E-409C-BE32-E72D297353CC}">
              <c16:uniqueId val="{00000003-4DD2-46EC-A9B2-BAAB2A66091C}"/>
            </c:ext>
          </c:extLst>
        </c:ser>
        <c:dLbls>
          <c:showLegendKey val="0"/>
          <c:showVal val="0"/>
          <c:showCatName val="0"/>
          <c:showSerName val="0"/>
          <c:showPercent val="0"/>
          <c:showBubbleSize val="0"/>
        </c:dLbls>
        <c:axId val="319139088"/>
        <c:axId val="319131544"/>
      </c:scatterChart>
      <c:valAx>
        <c:axId val="31913908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fr-FR"/>
                  <a:t>desorption</a:t>
                </a:r>
                <a:r>
                  <a:rPr lang="fr-FR" baseline="0"/>
                  <a:t> time (h)</a:t>
                </a:r>
                <a:endParaRPr lang="fr-FR"/>
              </a:p>
            </c:rich>
          </c:tx>
          <c:overlay val="0"/>
          <c:spPr>
            <a:noFill/>
            <a:ln>
              <a:noFill/>
            </a:ln>
            <a:effectLst/>
          </c:spPr>
        </c:title>
        <c:numFmt formatCode="0" sourceLinked="0"/>
        <c:majorTickMark val="cross"/>
        <c:minorTickMark val="in"/>
        <c:tickLblPos val="nextTo"/>
        <c:spPr>
          <a:noFill/>
          <a:ln w="15875" cap="flat" cmpd="sng" algn="ctr">
            <a:solidFill>
              <a:sysClr val="windowText" lastClr="000000"/>
            </a:solidFill>
            <a:round/>
          </a:ln>
          <a:effectLst/>
        </c:spPr>
        <c:txPr>
          <a:bodyPr rot="-60000000" vert="horz"/>
          <a:lstStyle/>
          <a:p>
            <a:pPr>
              <a:defRPr/>
            </a:pPr>
            <a:endParaRPr lang="fr-FR"/>
          </a:p>
        </c:txPr>
        <c:crossAx val="319131544"/>
        <c:crosses val="autoZero"/>
        <c:crossBetween val="midCat"/>
      </c:valAx>
      <c:valAx>
        <c:axId val="319131544"/>
        <c:scaling>
          <c:orientation val="minMax"/>
        </c:scaling>
        <c:delete val="0"/>
        <c:axPos val="l"/>
        <c:majorGridlines>
          <c:spPr>
            <a:ln w="9525" cap="flat" cmpd="sng" algn="ctr">
              <a:solidFill>
                <a:schemeClr val="tx1">
                  <a:lumMod val="15000"/>
                  <a:lumOff val="85000"/>
                </a:schemeClr>
              </a:solidFill>
              <a:round/>
            </a:ln>
            <a:effectLst/>
          </c:spPr>
        </c:majorGridlines>
        <c:numFmt formatCode="0.0E+00" sourceLinked="0"/>
        <c:majorTickMark val="cross"/>
        <c:minorTickMark val="in"/>
        <c:tickLblPos val="nextTo"/>
        <c:spPr>
          <a:noFill/>
          <a:ln w="15875" cap="flat" cmpd="sng" algn="ctr">
            <a:solidFill>
              <a:sysClr val="windowText" lastClr="000000"/>
            </a:solidFill>
            <a:round/>
          </a:ln>
          <a:effectLst/>
        </c:spPr>
        <c:txPr>
          <a:bodyPr rot="-60000000" vert="horz"/>
          <a:lstStyle/>
          <a:p>
            <a:pPr>
              <a:defRPr/>
            </a:pPr>
            <a:endParaRPr lang="fr-FR"/>
          </a:p>
        </c:txPr>
        <c:crossAx val="319139088"/>
        <c:crosses val="autoZero"/>
        <c:crossBetween val="midCat"/>
      </c:valAx>
      <c:spPr>
        <a:solidFill>
          <a:sysClr val="window" lastClr="FFFFFF"/>
        </a:solidFill>
        <a:ln w="15875" cap="flat" cmpd="sng" algn="ctr">
          <a:solidFill>
            <a:sysClr val="windowText" lastClr="000000"/>
          </a:solidFill>
          <a:prstDash val="solid"/>
          <a:miter lim="800000"/>
        </a:ln>
        <a:effectLst/>
      </c:spPr>
    </c:plotArea>
    <c:legend>
      <c:legendPos val="r"/>
      <c:legendEntry>
        <c:idx val="1"/>
        <c:delete val="1"/>
      </c:legendEntry>
      <c:legendEntry>
        <c:idx val="3"/>
        <c:delete val="1"/>
      </c:legendEntry>
      <c:layout>
        <c:manualLayout>
          <c:xMode val="edge"/>
          <c:yMode val="edge"/>
          <c:x val="0.21091280866728021"/>
          <c:y val="0.22169437708820047"/>
          <c:w val="0.37688087718578045"/>
          <c:h val="0.10918343381021846"/>
        </c:manualLayout>
      </c:layout>
      <c:overlay val="0"/>
      <c:spPr>
        <a:solidFill>
          <a:sysClr val="window" lastClr="FFFFFF">
            <a:lumMod val="85000"/>
          </a:sysClr>
        </a:solidFill>
      </c:spPr>
    </c:legend>
    <c:plotVisOnly val="1"/>
    <c:dispBlanksAs val="gap"/>
    <c:showDLblsOverMax val="0"/>
  </c:chart>
  <c:txPr>
    <a:bodyPr/>
    <a:lstStyle/>
    <a:p>
      <a:pPr>
        <a:defRPr sz="1200">
          <a:solidFill>
            <a:sysClr val="windowText" lastClr="000000"/>
          </a:solidFill>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394934328861"/>
          <c:y val="0.13069908232273883"/>
          <c:w val="0.70304201105296615"/>
          <c:h val="0.6925649804723315"/>
        </c:manualLayout>
      </c:layout>
      <c:scatterChart>
        <c:scatterStyle val="lineMarker"/>
        <c:varyColors val="0"/>
        <c:ser>
          <c:idx val="1"/>
          <c:order val="0"/>
          <c:tx>
            <c:strRef>
              <c:f>synthèse_EU_AIR!$F$1</c:f>
              <c:strCache>
                <c:ptCount val="1"/>
                <c:pt idx="0">
                  <c:v>Air</c:v>
                </c:pt>
              </c:strCache>
            </c:strRef>
          </c:tx>
          <c:spPr>
            <a:ln w="19050">
              <a:noFill/>
            </a:ln>
          </c:spPr>
          <c:marker>
            <c:spPr>
              <a:solidFill>
                <a:srgbClr val="C00000"/>
              </a:solidFill>
              <a:ln>
                <a:solidFill>
                  <a:srgbClr val="C00000"/>
                </a:solidFill>
              </a:ln>
            </c:spPr>
          </c:marker>
          <c:xVal>
            <c:numRef>
              <c:f>synthèse_EU_AIR!$B$65:$B$83</c:f>
              <c:numCache>
                <c:formatCode>0.000</c:formatCode>
                <c:ptCount val="19"/>
                <c:pt idx="0">
                  <c:v>0</c:v>
                </c:pt>
                <c:pt idx="1">
                  <c:v>8.3333333333333329E-2</c:v>
                </c:pt>
                <c:pt idx="2">
                  <c:v>0.16666666666666666</c:v>
                </c:pt>
                <c:pt idx="3">
                  <c:v>0.25</c:v>
                </c:pt>
                <c:pt idx="4">
                  <c:v>0.33333333333333331</c:v>
                </c:pt>
                <c:pt idx="5">
                  <c:v>0.41666666666666669</c:v>
                </c:pt>
                <c:pt idx="6">
                  <c:v>0.5</c:v>
                </c:pt>
                <c:pt idx="7">
                  <c:v>0.67222222222222228</c:v>
                </c:pt>
                <c:pt idx="8" formatCode="0.00">
                  <c:v>17.112500000009053</c:v>
                </c:pt>
                <c:pt idx="9" formatCode="0.00">
                  <c:v>18.579166666567065</c:v>
                </c:pt>
                <c:pt idx="10" formatCode="0.00">
                  <c:v>23.529166666636915</c:v>
                </c:pt>
                <c:pt idx="11" formatCode="0.00">
                  <c:v>40.373611111098178</c:v>
                </c:pt>
                <c:pt idx="12" formatCode="0.00">
                  <c:v>40.795833333183289</c:v>
                </c:pt>
                <c:pt idx="13" formatCode="0.00">
                  <c:v>48.595833333288063</c:v>
                </c:pt>
                <c:pt idx="14" formatCode="0.00">
                  <c:v>70.395833333276414</c:v>
                </c:pt>
                <c:pt idx="15" formatCode="0.00">
                  <c:v>235.87916666661363</c:v>
                </c:pt>
                <c:pt idx="16" formatCode="0.00">
                  <c:v>239.34694444442607</c:v>
                </c:pt>
                <c:pt idx="17" formatCode="0.00">
                  <c:v>353.86250000000905</c:v>
                </c:pt>
                <c:pt idx="18" formatCode="0.00">
                  <c:v>384.23055555551286</c:v>
                </c:pt>
              </c:numCache>
            </c:numRef>
          </c:xVal>
          <c:yVal>
            <c:numRef>
              <c:f>synthèse_EU_AIR!$C$65:$C$83</c:f>
              <c:numCache>
                <c:formatCode>General</c:formatCode>
                <c:ptCount val="19"/>
                <c:pt idx="0">
                  <c:v>0</c:v>
                </c:pt>
                <c:pt idx="1">
                  <c:v>157104.70000000001</c:v>
                </c:pt>
                <c:pt idx="2">
                  <c:v>357047.7</c:v>
                </c:pt>
                <c:pt idx="3">
                  <c:v>504512.6</c:v>
                </c:pt>
                <c:pt idx="4">
                  <c:v>610058.4</c:v>
                </c:pt>
                <c:pt idx="5">
                  <c:v>686558.6</c:v>
                </c:pt>
                <c:pt idx="6">
                  <c:v>742196.2</c:v>
                </c:pt>
                <c:pt idx="7">
                  <c:v>816357.1</c:v>
                </c:pt>
                <c:pt idx="8">
                  <c:v>1281934.097199</c:v>
                </c:pt>
                <c:pt idx="9">
                  <c:v>1291181.5921990001</c:v>
                </c:pt>
                <c:pt idx="10">
                  <c:v>1292064.287399</c:v>
                </c:pt>
                <c:pt idx="11">
                  <c:v>1278213.7886880001</c:v>
                </c:pt>
                <c:pt idx="12">
                  <c:v>1278352.887288</c:v>
                </c:pt>
                <c:pt idx="13">
                  <c:v>1279436.7102880001</c:v>
                </c:pt>
                <c:pt idx="14">
                  <c:v>1280153.5117880001</c:v>
                </c:pt>
                <c:pt idx="15">
                  <c:v>1353274.362921</c:v>
                </c:pt>
                <c:pt idx="16">
                  <c:v>1353451.255321</c:v>
                </c:pt>
                <c:pt idx="17">
                  <c:v>1354109.9600209999</c:v>
                </c:pt>
                <c:pt idx="18">
                  <c:v>1354380.783721</c:v>
                </c:pt>
              </c:numCache>
            </c:numRef>
          </c:yVal>
          <c:smooth val="0"/>
          <c:extLst>
            <c:ext xmlns:c16="http://schemas.microsoft.com/office/drawing/2014/chart" uri="{C3380CC4-5D6E-409C-BE32-E72D297353CC}">
              <c16:uniqueId val="{00000000-98EE-42CE-99FF-543CC64A6B0F}"/>
            </c:ext>
          </c:extLst>
        </c:ser>
        <c:ser>
          <c:idx val="0"/>
          <c:order val="1"/>
          <c:tx>
            <c:strRef>
              <c:f>synthèse_EU_AIR!$G$64</c:f>
              <c:strCache>
                <c:ptCount val="1"/>
                <c:pt idx="0">
                  <c:v>model</c:v>
                </c:pt>
              </c:strCache>
            </c:strRef>
          </c:tx>
          <c:spPr>
            <a:ln w="15875">
              <a:solidFill>
                <a:sysClr val="windowText" lastClr="000000"/>
              </a:solidFill>
              <a:prstDash val="sysDot"/>
            </a:ln>
          </c:spPr>
          <c:marker>
            <c:symbol val="none"/>
          </c:marker>
          <c:xVal>
            <c:numRef>
              <c:f>synthèse_EU_AIR!$F$65:$F$425</c:f>
              <c:numCache>
                <c:formatCode>0.00</c:formatCode>
                <c:ptCount val="361"/>
                <c:pt idx="0">
                  <c:v>0</c:v>
                </c:pt>
                <c:pt idx="1">
                  <c:v>8.3333333333333329E-2</c:v>
                </c:pt>
                <c:pt idx="2">
                  <c:v>0.16666666666666666</c:v>
                </c:pt>
                <c:pt idx="3">
                  <c:v>0.25</c:v>
                </c:pt>
                <c:pt idx="4">
                  <c:v>0.33333333333333331</c:v>
                </c:pt>
                <c:pt idx="5">
                  <c:v>0.41666666666666669</c:v>
                </c:pt>
                <c:pt idx="6">
                  <c:v>0.5</c:v>
                </c:pt>
                <c:pt idx="7">
                  <c:v>0.58333333333333337</c:v>
                </c:pt>
                <c:pt idx="8">
                  <c:v>0.66666666666666663</c:v>
                </c:pt>
                <c:pt idx="9">
                  <c:v>0.75</c:v>
                </c:pt>
                <c:pt idx="10">
                  <c:v>0.83333333333333337</c:v>
                </c:pt>
                <c:pt idx="11">
                  <c:v>0.91666666666666663</c:v>
                </c:pt>
                <c:pt idx="12">
                  <c:v>1</c:v>
                </c:pt>
                <c:pt idx="13">
                  <c:v>1.0833333333333333</c:v>
                </c:pt>
                <c:pt idx="14">
                  <c:v>1.1666666666666667</c:v>
                </c:pt>
                <c:pt idx="15">
                  <c:v>1.25</c:v>
                </c:pt>
                <c:pt idx="16">
                  <c:v>1.3333333333333333</c:v>
                </c:pt>
                <c:pt idx="17">
                  <c:v>1.4166666666666667</c:v>
                </c:pt>
                <c:pt idx="18">
                  <c:v>1.5</c:v>
                </c:pt>
                <c:pt idx="19">
                  <c:v>1.5833333333333333</c:v>
                </c:pt>
                <c:pt idx="20">
                  <c:v>1.6666666666666667</c:v>
                </c:pt>
                <c:pt idx="21">
                  <c:v>1.75</c:v>
                </c:pt>
                <c:pt idx="22">
                  <c:v>1.8333333333333333</c:v>
                </c:pt>
                <c:pt idx="23">
                  <c:v>1.9166666666666667</c:v>
                </c:pt>
                <c:pt idx="24">
                  <c:v>2</c:v>
                </c:pt>
                <c:pt idx="25">
                  <c:v>2.0833333333333335</c:v>
                </c:pt>
                <c:pt idx="26">
                  <c:v>2.1666666666666665</c:v>
                </c:pt>
                <c:pt idx="27">
                  <c:v>2.25</c:v>
                </c:pt>
                <c:pt idx="28">
                  <c:v>2.3333333333333335</c:v>
                </c:pt>
                <c:pt idx="29">
                  <c:v>2.4166666666666665</c:v>
                </c:pt>
                <c:pt idx="30">
                  <c:v>2.5</c:v>
                </c:pt>
                <c:pt idx="31">
                  <c:v>2.5833333333333335</c:v>
                </c:pt>
                <c:pt idx="32">
                  <c:v>2.6666666666666665</c:v>
                </c:pt>
                <c:pt idx="33">
                  <c:v>2.75</c:v>
                </c:pt>
                <c:pt idx="34">
                  <c:v>2.8333333333333335</c:v>
                </c:pt>
                <c:pt idx="35">
                  <c:v>2.9166666666666665</c:v>
                </c:pt>
                <c:pt idx="36">
                  <c:v>3</c:v>
                </c:pt>
                <c:pt idx="37">
                  <c:v>3.0833333333333335</c:v>
                </c:pt>
                <c:pt idx="38">
                  <c:v>3.1666666666666665</c:v>
                </c:pt>
                <c:pt idx="39">
                  <c:v>3.25</c:v>
                </c:pt>
                <c:pt idx="40">
                  <c:v>3.3333333333333335</c:v>
                </c:pt>
                <c:pt idx="41">
                  <c:v>3.4166666666666665</c:v>
                </c:pt>
                <c:pt idx="42">
                  <c:v>3.5</c:v>
                </c:pt>
                <c:pt idx="43">
                  <c:v>3.5833333333333335</c:v>
                </c:pt>
                <c:pt idx="44">
                  <c:v>3.6666666666666665</c:v>
                </c:pt>
                <c:pt idx="45">
                  <c:v>3.75</c:v>
                </c:pt>
                <c:pt idx="46">
                  <c:v>3.8333333333333335</c:v>
                </c:pt>
                <c:pt idx="47">
                  <c:v>3.9166666666666665</c:v>
                </c:pt>
                <c:pt idx="48">
                  <c:v>4</c:v>
                </c:pt>
                <c:pt idx="49">
                  <c:v>4.083333333333333</c:v>
                </c:pt>
                <c:pt idx="50">
                  <c:v>4.166666666666667</c:v>
                </c:pt>
                <c:pt idx="51">
                  <c:v>4.25</c:v>
                </c:pt>
                <c:pt idx="52">
                  <c:v>4.333333333333333</c:v>
                </c:pt>
                <c:pt idx="53">
                  <c:v>4.416666666666667</c:v>
                </c:pt>
                <c:pt idx="54">
                  <c:v>4.5</c:v>
                </c:pt>
                <c:pt idx="55">
                  <c:v>4.583333333333333</c:v>
                </c:pt>
                <c:pt idx="56">
                  <c:v>4.666666666666667</c:v>
                </c:pt>
                <c:pt idx="57">
                  <c:v>4.75</c:v>
                </c:pt>
                <c:pt idx="58">
                  <c:v>4.833333333333333</c:v>
                </c:pt>
                <c:pt idx="59">
                  <c:v>4.916666666666667</c:v>
                </c:pt>
                <c:pt idx="60">
                  <c:v>5</c:v>
                </c:pt>
                <c:pt idx="61">
                  <c:v>5.083333333333333</c:v>
                </c:pt>
                <c:pt idx="62">
                  <c:v>5.166666666666667</c:v>
                </c:pt>
                <c:pt idx="63">
                  <c:v>5.25</c:v>
                </c:pt>
                <c:pt idx="64">
                  <c:v>5.333333333333333</c:v>
                </c:pt>
                <c:pt idx="65">
                  <c:v>5.416666666666667</c:v>
                </c:pt>
                <c:pt idx="66">
                  <c:v>5.5</c:v>
                </c:pt>
                <c:pt idx="67">
                  <c:v>5.583333333333333</c:v>
                </c:pt>
                <c:pt idx="68">
                  <c:v>5.666666666666667</c:v>
                </c:pt>
                <c:pt idx="69">
                  <c:v>5.75</c:v>
                </c:pt>
                <c:pt idx="70">
                  <c:v>5.833333333333333</c:v>
                </c:pt>
                <c:pt idx="71">
                  <c:v>5.916666666666667</c:v>
                </c:pt>
                <c:pt idx="72">
                  <c:v>6</c:v>
                </c:pt>
                <c:pt idx="73">
                  <c:v>6.083333333333333</c:v>
                </c:pt>
                <c:pt idx="74">
                  <c:v>6.166666666666667</c:v>
                </c:pt>
                <c:pt idx="75">
                  <c:v>6.25</c:v>
                </c:pt>
                <c:pt idx="76">
                  <c:v>6.333333333333333</c:v>
                </c:pt>
                <c:pt idx="77">
                  <c:v>6.416666666666667</c:v>
                </c:pt>
                <c:pt idx="78">
                  <c:v>6.5</c:v>
                </c:pt>
                <c:pt idx="79">
                  <c:v>6.583333333333333</c:v>
                </c:pt>
                <c:pt idx="80">
                  <c:v>6.666666666666667</c:v>
                </c:pt>
                <c:pt idx="81">
                  <c:v>6.75</c:v>
                </c:pt>
                <c:pt idx="82">
                  <c:v>6.833333333333333</c:v>
                </c:pt>
                <c:pt idx="83">
                  <c:v>6.916666666666667</c:v>
                </c:pt>
                <c:pt idx="84">
                  <c:v>7</c:v>
                </c:pt>
                <c:pt idx="85">
                  <c:v>7.083333333333333</c:v>
                </c:pt>
                <c:pt idx="86">
                  <c:v>7.166666666666667</c:v>
                </c:pt>
                <c:pt idx="87">
                  <c:v>7.25</c:v>
                </c:pt>
                <c:pt idx="88">
                  <c:v>7.333333333333333</c:v>
                </c:pt>
                <c:pt idx="89">
                  <c:v>7.416666666666667</c:v>
                </c:pt>
                <c:pt idx="90">
                  <c:v>7.5</c:v>
                </c:pt>
                <c:pt idx="91">
                  <c:v>7.583333333333333</c:v>
                </c:pt>
                <c:pt idx="92">
                  <c:v>7.666666666666667</c:v>
                </c:pt>
                <c:pt idx="93">
                  <c:v>7.75</c:v>
                </c:pt>
                <c:pt idx="94">
                  <c:v>7.833333333333333</c:v>
                </c:pt>
                <c:pt idx="95">
                  <c:v>7.916666666666667</c:v>
                </c:pt>
                <c:pt idx="96">
                  <c:v>8</c:v>
                </c:pt>
                <c:pt idx="97">
                  <c:v>8.0833333333333339</c:v>
                </c:pt>
                <c:pt idx="98">
                  <c:v>8.1666666666666661</c:v>
                </c:pt>
                <c:pt idx="99">
                  <c:v>8.25</c:v>
                </c:pt>
                <c:pt idx="100">
                  <c:v>8.3333333333333339</c:v>
                </c:pt>
                <c:pt idx="101">
                  <c:v>8.4166666666666661</c:v>
                </c:pt>
                <c:pt idx="102">
                  <c:v>8.5</c:v>
                </c:pt>
                <c:pt idx="103">
                  <c:v>8.5833333333333339</c:v>
                </c:pt>
                <c:pt idx="104">
                  <c:v>8.6666666666666661</c:v>
                </c:pt>
                <c:pt idx="105">
                  <c:v>8.75</c:v>
                </c:pt>
                <c:pt idx="106">
                  <c:v>8.8333333333333339</c:v>
                </c:pt>
                <c:pt idx="107">
                  <c:v>8.9166666666666661</c:v>
                </c:pt>
                <c:pt idx="108">
                  <c:v>9</c:v>
                </c:pt>
                <c:pt idx="109">
                  <c:v>9.0833333333333339</c:v>
                </c:pt>
                <c:pt idx="110">
                  <c:v>9.1666666666666661</c:v>
                </c:pt>
                <c:pt idx="111">
                  <c:v>9.25</c:v>
                </c:pt>
                <c:pt idx="112">
                  <c:v>9.3333333333333339</c:v>
                </c:pt>
                <c:pt idx="113">
                  <c:v>9.4166666666666661</c:v>
                </c:pt>
                <c:pt idx="114">
                  <c:v>9.5</c:v>
                </c:pt>
                <c:pt idx="115">
                  <c:v>9.5833333333333339</c:v>
                </c:pt>
                <c:pt idx="116">
                  <c:v>9.6666666666666661</c:v>
                </c:pt>
                <c:pt idx="117">
                  <c:v>9.75</c:v>
                </c:pt>
                <c:pt idx="118">
                  <c:v>9.8333333333333339</c:v>
                </c:pt>
                <c:pt idx="119">
                  <c:v>9.9166666666666661</c:v>
                </c:pt>
                <c:pt idx="120">
                  <c:v>10</c:v>
                </c:pt>
                <c:pt idx="121">
                  <c:v>12</c:v>
                </c:pt>
                <c:pt idx="122">
                  <c:v>14</c:v>
                </c:pt>
                <c:pt idx="123">
                  <c:v>16</c:v>
                </c:pt>
                <c:pt idx="124">
                  <c:v>18</c:v>
                </c:pt>
                <c:pt idx="125">
                  <c:v>20</c:v>
                </c:pt>
                <c:pt idx="126">
                  <c:v>22</c:v>
                </c:pt>
                <c:pt idx="127">
                  <c:v>24</c:v>
                </c:pt>
                <c:pt idx="128">
                  <c:v>26</c:v>
                </c:pt>
                <c:pt idx="129">
                  <c:v>28</c:v>
                </c:pt>
                <c:pt idx="130">
                  <c:v>30</c:v>
                </c:pt>
                <c:pt idx="131">
                  <c:v>32</c:v>
                </c:pt>
                <c:pt idx="132">
                  <c:v>34</c:v>
                </c:pt>
                <c:pt idx="133">
                  <c:v>36</c:v>
                </c:pt>
                <c:pt idx="134">
                  <c:v>38</c:v>
                </c:pt>
                <c:pt idx="135">
                  <c:v>40</c:v>
                </c:pt>
                <c:pt idx="136">
                  <c:v>42</c:v>
                </c:pt>
                <c:pt idx="137">
                  <c:v>44</c:v>
                </c:pt>
                <c:pt idx="138">
                  <c:v>46</c:v>
                </c:pt>
                <c:pt idx="139">
                  <c:v>48</c:v>
                </c:pt>
                <c:pt idx="140">
                  <c:v>50</c:v>
                </c:pt>
                <c:pt idx="141">
                  <c:v>52</c:v>
                </c:pt>
                <c:pt idx="142">
                  <c:v>54</c:v>
                </c:pt>
                <c:pt idx="143">
                  <c:v>56</c:v>
                </c:pt>
                <c:pt idx="144">
                  <c:v>58</c:v>
                </c:pt>
                <c:pt idx="145">
                  <c:v>60</c:v>
                </c:pt>
                <c:pt idx="146">
                  <c:v>62</c:v>
                </c:pt>
                <c:pt idx="147">
                  <c:v>64</c:v>
                </c:pt>
                <c:pt idx="148">
                  <c:v>66</c:v>
                </c:pt>
                <c:pt idx="149">
                  <c:v>68</c:v>
                </c:pt>
                <c:pt idx="150">
                  <c:v>70</c:v>
                </c:pt>
                <c:pt idx="151">
                  <c:v>72</c:v>
                </c:pt>
                <c:pt idx="152">
                  <c:v>74</c:v>
                </c:pt>
                <c:pt idx="153">
                  <c:v>76</c:v>
                </c:pt>
                <c:pt idx="154">
                  <c:v>78</c:v>
                </c:pt>
                <c:pt idx="155">
                  <c:v>80</c:v>
                </c:pt>
                <c:pt idx="156">
                  <c:v>82</c:v>
                </c:pt>
                <c:pt idx="157">
                  <c:v>84</c:v>
                </c:pt>
                <c:pt idx="158">
                  <c:v>86</c:v>
                </c:pt>
                <c:pt idx="159">
                  <c:v>88</c:v>
                </c:pt>
                <c:pt idx="160">
                  <c:v>90</c:v>
                </c:pt>
                <c:pt idx="161">
                  <c:v>92</c:v>
                </c:pt>
                <c:pt idx="162">
                  <c:v>94</c:v>
                </c:pt>
                <c:pt idx="163">
                  <c:v>96</c:v>
                </c:pt>
                <c:pt idx="164">
                  <c:v>98</c:v>
                </c:pt>
                <c:pt idx="165">
                  <c:v>100</c:v>
                </c:pt>
                <c:pt idx="166">
                  <c:v>102</c:v>
                </c:pt>
                <c:pt idx="167">
                  <c:v>104</c:v>
                </c:pt>
                <c:pt idx="168">
                  <c:v>106</c:v>
                </c:pt>
                <c:pt idx="169">
                  <c:v>108</c:v>
                </c:pt>
                <c:pt idx="170">
                  <c:v>110</c:v>
                </c:pt>
                <c:pt idx="171">
                  <c:v>112</c:v>
                </c:pt>
                <c:pt idx="172">
                  <c:v>114</c:v>
                </c:pt>
                <c:pt idx="173">
                  <c:v>116</c:v>
                </c:pt>
                <c:pt idx="174">
                  <c:v>118</c:v>
                </c:pt>
                <c:pt idx="175">
                  <c:v>120</c:v>
                </c:pt>
                <c:pt idx="176">
                  <c:v>122</c:v>
                </c:pt>
                <c:pt idx="177">
                  <c:v>124</c:v>
                </c:pt>
                <c:pt idx="178">
                  <c:v>126</c:v>
                </c:pt>
                <c:pt idx="179">
                  <c:v>128</c:v>
                </c:pt>
                <c:pt idx="180">
                  <c:v>130</c:v>
                </c:pt>
                <c:pt idx="181">
                  <c:v>132</c:v>
                </c:pt>
                <c:pt idx="182">
                  <c:v>134</c:v>
                </c:pt>
                <c:pt idx="183">
                  <c:v>136</c:v>
                </c:pt>
                <c:pt idx="184">
                  <c:v>138</c:v>
                </c:pt>
                <c:pt idx="185">
                  <c:v>140</c:v>
                </c:pt>
                <c:pt idx="186">
                  <c:v>142</c:v>
                </c:pt>
                <c:pt idx="187">
                  <c:v>144</c:v>
                </c:pt>
                <c:pt idx="188">
                  <c:v>146</c:v>
                </c:pt>
                <c:pt idx="189">
                  <c:v>148</c:v>
                </c:pt>
                <c:pt idx="190">
                  <c:v>150</c:v>
                </c:pt>
                <c:pt idx="191">
                  <c:v>152</c:v>
                </c:pt>
                <c:pt idx="192">
                  <c:v>154</c:v>
                </c:pt>
                <c:pt idx="193">
                  <c:v>156</c:v>
                </c:pt>
                <c:pt idx="194">
                  <c:v>158</c:v>
                </c:pt>
                <c:pt idx="195">
                  <c:v>160</c:v>
                </c:pt>
                <c:pt idx="196">
                  <c:v>162</c:v>
                </c:pt>
                <c:pt idx="197">
                  <c:v>164</c:v>
                </c:pt>
                <c:pt idx="198">
                  <c:v>166</c:v>
                </c:pt>
                <c:pt idx="199">
                  <c:v>168</c:v>
                </c:pt>
                <c:pt idx="200">
                  <c:v>170</c:v>
                </c:pt>
                <c:pt idx="201">
                  <c:v>172</c:v>
                </c:pt>
                <c:pt idx="202">
                  <c:v>174</c:v>
                </c:pt>
                <c:pt idx="203">
                  <c:v>176</c:v>
                </c:pt>
                <c:pt idx="204">
                  <c:v>178</c:v>
                </c:pt>
                <c:pt idx="205">
                  <c:v>180</c:v>
                </c:pt>
                <c:pt idx="206">
                  <c:v>182</c:v>
                </c:pt>
                <c:pt idx="207">
                  <c:v>184</c:v>
                </c:pt>
                <c:pt idx="208">
                  <c:v>186</c:v>
                </c:pt>
                <c:pt idx="209">
                  <c:v>188</c:v>
                </c:pt>
                <c:pt idx="210">
                  <c:v>190</c:v>
                </c:pt>
                <c:pt idx="211">
                  <c:v>192</c:v>
                </c:pt>
                <c:pt idx="212">
                  <c:v>194</c:v>
                </c:pt>
                <c:pt idx="213">
                  <c:v>196</c:v>
                </c:pt>
                <c:pt idx="214">
                  <c:v>198</c:v>
                </c:pt>
                <c:pt idx="215">
                  <c:v>200</c:v>
                </c:pt>
                <c:pt idx="216">
                  <c:v>202</c:v>
                </c:pt>
                <c:pt idx="217">
                  <c:v>204</c:v>
                </c:pt>
                <c:pt idx="218">
                  <c:v>206</c:v>
                </c:pt>
                <c:pt idx="219">
                  <c:v>208</c:v>
                </c:pt>
                <c:pt idx="220">
                  <c:v>210</c:v>
                </c:pt>
                <c:pt idx="221">
                  <c:v>212</c:v>
                </c:pt>
                <c:pt idx="222">
                  <c:v>214</c:v>
                </c:pt>
                <c:pt idx="223">
                  <c:v>216</c:v>
                </c:pt>
                <c:pt idx="224">
                  <c:v>218</c:v>
                </c:pt>
                <c:pt idx="225">
                  <c:v>220</c:v>
                </c:pt>
                <c:pt idx="226">
                  <c:v>222</c:v>
                </c:pt>
                <c:pt idx="227">
                  <c:v>224</c:v>
                </c:pt>
                <c:pt idx="228">
                  <c:v>226</c:v>
                </c:pt>
                <c:pt idx="229">
                  <c:v>228</c:v>
                </c:pt>
                <c:pt idx="230">
                  <c:v>230</c:v>
                </c:pt>
                <c:pt idx="231">
                  <c:v>232</c:v>
                </c:pt>
                <c:pt idx="232">
                  <c:v>234</c:v>
                </c:pt>
                <c:pt idx="233">
                  <c:v>236</c:v>
                </c:pt>
                <c:pt idx="234">
                  <c:v>238</c:v>
                </c:pt>
                <c:pt idx="235">
                  <c:v>240</c:v>
                </c:pt>
                <c:pt idx="236">
                  <c:v>242</c:v>
                </c:pt>
                <c:pt idx="237">
                  <c:v>244</c:v>
                </c:pt>
                <c:pt idx="238">
                  <c:v>246</c:v>
                </c:pt>
                <c:pt idx="239">
                  <c:v>248</c:v>
                </c:pt>
                <c:pt idx="240">
                  <c:v>250</c:v>
                </c:pt>
                <c:pt idx="241">
                  <c:v>252</c:v>
                </c:pt>
                <c:pt idx="242">
                  <c:v>254</c:v>
                </c:pt>
                <c:pt idx="243">
                  <c:v>256</c:v>
                </c:pt>
                <c:pt idx="244">
                  <c:v>258</c:v>
                </c:pt>
                <c:pt idx="245">
                  <c:v>260</c:v>
                </c:pt>
                <c:pt idx="246">
                  <c:v>262</c:v>
                </c:pt>
                <c:pt idx="247">
                  <c:v>264</c:v>
                </c:pt>
                <c:pt idx="248">
                  <c:v>266</c:v>
                </c:pt>
                <c:pt idx="249">
                  <c:v>268</c:v>
                </c:pt>
                <c:pt idx="250">
                  <c:v>270</c:v>
                </c:pt>
                <c:pt idx="251">
                  <c:v>272</c:v>
                </c:pt>
                <c:pt idx="252">
                  <c:v>274</c:v>
                </c:pt>
                <c:pt idx="253">
                  <c:v>276</c:v>
                </c:pt>
                <c:pt idx="254">
                  <c:v>278</c:v>
                </c:pt>
                <c:pt idx="255">
                  <c:v>280</c:v>
                </c:pt>
                <c:pt idx="256">
                  <c:v>282</c:v>
                </c:pt>
                <c:pt idx="257">
                  <c:v>284</c:v>
                </c:pt>
                <c:pt idx="258">
                  <c:v>286</c:v>
                </c:pt>
                <c:pt idx="259">
                  <c:v>288</c:v>
                </c:pt>
                <c:pt idx="260">
                  <c:v>290</c:v>
                </c:pt>
                <c:pt idx="261">
                  <c:v>292</c:v>
                </c:pt>
                <c:pt idx="262">
                  <c:v>294</c:v>
                </c:pt>
                <c:pt idx="263">
                  <c:v>296</c:v>
                </c:pt>
                <c:pt idx="264">
                  <c:v>298</c:v>
                </c:pt>
                <c:pt idx="265">
                  <c:v>300</c:v>
                </c:pt>
              </c:numCache>
            </c:numRef>
          </c:xVal>
          <c:yVal>
            <c:numRef>
              <c:f>synthèse_EU_AIR!$G$65:$G$425</c:f>
              <c:numCache>
                <c:formatCode>General</c:formatCode>
                <c:ptCount val="361"/>
                <c:pt idx="0">
                  <c:v>0</c:v>
                </c:pt>
                <c:pt idx="1">
                  <c:v>175306.17706578944</c:v>
                </c:pt>
                <c:pt idx="2">
                  <c:v>327100.52048530261</c:v>
                </c:pt>
                <c:pt idx="3">
                  <c:v>458536.40642966406</c:v>
                </c:pt>
                <c:pt idx="4">
                  <c:v>572344.28440990788</c:v>
                </c:pt>
                <c:pt idx="5">
                  <c:v>670888.39964377123</c:v>
                </c:pt>
                <c:pt idx="6">
                  <c:v>756215.90789333789</c:v>
                </c:pt>
                <c:pt idx="7">
                  <c:v>830099.40308532596</c:v>
                </c:pt>
                <c:pt idx="8">
                  <c:v>894073.74118293764</c:v>
                </c:pt>
                <c:pt idx="9">
                  <c:v>949467.92528850166</c:v>
                </c:pt>
                <c:pt idx="10">
                  <c:v>997432.71435813117</c:v>
                </c:pt>
                <c:pt idx="11">
                  <c:v>1038964.5290719247</c:v>
                </c:pt>
                <c:pt idx="12">
                  <c:v>1074926.1514803313</c:v>
                </c:pt>
                <c:pt idx="13">
                  <c:v>1106064.6484411997</c:v>
                </c:pt>
                <c:pt idx="14">
                  <c:v>1133026.8911890506</c:v>
                </c:pt>
                <c:pt idx="15">
                  <c:v>1156372.9934401514</c:v>
                </c:pt>
                <c:pt idx="16">
                  <c:v>1176587.947196634</c:v>
                </c:pt>
                <c:pt idx="17">
                  <c:v>1194091.6979718823</c:v>
                </c:pt>
                <c:pt idx="18">
                  <c:v>1209247.8687399579</c:v>
                </c:pt>
                <c:pt idx="19">
                  <c:v>1222371.3138404158</c:v>
                </c:pt>
                <c:pt idx="20">
                  <c:v>1233734.659763352</c:v>
                </c:pt>
                <c:pt idx="21">
                  <c:v>1243573.9686929714</c:v>
                </c:pt>
                <c:pt idx="22">
                  <c:v>1252093.6424641521</c:v>
                </c:pt>
                <c:pt idx="23">
                  <c:v>1259470.668806809</c:v>
                </c:pt>
                <c:pt idx="24">
                  <c:v>1265858.2980895571</c:v>
                </c:pt>
                <c:pt idx="25">
                  <c:v>1271389.2269433541</c:v>
                </c:pt>
                <c:pt idx="26">
                  <c:v>1276178.3549017319</c:v>
                </c:pt>
                <c:pt idx="27">
                  <c:v>1280325.1713240719</c:v>
                </c:pt>
                <c:pt idx="28">
                  <c:v>1283915.8221878696</c:v>
                </c:pt>
                <c:pt idx="29">
                  <c:v>1287024.8996855456</c:v>
                </c:pt>
                <c:pt idx="30">
                  <c:v>1289716.9918028873</c:v>
                </c:pt>
                <c:pt idx="31">
                  <c:v>1292048.0240700697</c:v>
                </c:pt>
                <c:pt idx="32">
                  <c:v>1294066.4213587965</c:v>
                </c:pt>
                <c:pt idx="33">
                  <c:v>1295814.1138607385</c:v>
                </c:pt>
                <c:pt idx="34">
                  <c:v>1297327.4081454682</c:v>
                </c:pt>
                <c:pt idx="35">
                  <c:v>1298637.7413932513</c:v>
                </c:pt>
                <c:pt idx="36">
                  <c:v>1299772.3344711289</c:v>
                </c:pt>
                <c:pt idx="37">
                  <c:v>1300754.7574192951</c:v>
                </c:pt>
                <c:pt idx="38">
                  <c:v>1301605.4190951881</c:v>
                </c:pt>
                <c:pt idx="39">
                  <c:v>1302341.991147158</c:v>
                </c:pt>
                <c:pt idx="40">
                  <c:v>1302979.7751253454</c:v>
                </c:pt>
                <c:pt idx="41">
                  <c:v>1303532.0203561347</c:v>
                </c:pt>
                <c:pt idx="42">
                  <c:v>1304010.1991836999</c:v>
                </c:pt>
                <c:pt idx="43">
                  <c:v>1304424.2452965195</c:v>
                </c:pt>
                <c:pt idx="44">
                  <c:v>1304782.7600898528</c:v>
                </c:pt>
                <c:pt idx="45">
                  <c:v>1305093.1913511532</c:v>
                </c:pt>
                <c:pt idx="46">
                  <c:v>1305361.9879804258</c:v>
                </c:pt>
                <c:pt idx="47">
                  <c:v>1305594.733959699</c:v>
                </c:pt>
                <c:pt idx="48">
                  <c:v>1305796.2643546837</c:v>
                </c:pt>
                <c:pt idx="49">
                  <c:v>1305970.7657584436</c:v>
                </c:pt>
                <c:pt idx="50">
                  <c:v>1306121.8632636934</c:v>
                </c:pt>
                <c:pt idx="51">
                  <c:v>1306252.6957704858</c:v>
                </c:pt>
                <c:pt idx="52">
                  <c:v>1306365.9811937315</c:v>
                </c:pt>
                <c:pt idx="53">
                  <c:v>1306464.0729251718</c:v>
                </c:pt>
                <c:pt idx="54">
                  <c:v>1306549.008722747</c:v>
                </c:pt>
                <c:pt idx="55">
                  <c:v>1306622.5530429841</c:v>
                </c:pt>
                <c:pt idx="56">
                  <c:v>1306686.2336958253</c:v>
                </c:pt>
                <c:pt idx="57">
                  <c:v>1306741.3735833543</c:v>
                </c:pt>
                <c:pt idx="58">
                  <c:v>1306789.1181817695</c:v>
                </c:pt>
                <c:pt idx="59">
                  <c:v>1306830.4593375095</c:v>
                </c:pt>
                <c:pt idx="60">
                  <c:v>1306866.2558718745</c:v>
                </c:pt>
                <c:pt idx="61">
                  <c:v>1306897.2514221831</c:v>
                </c:pt>
                <c:pt idx="62">
                  <c:v>1306924.0898900954</c:v>
                </c:pt>
                <c:pt idx="63">
                  <c:v>1306947.328818029</c:v>
                </c:pt>
                <c:pt idx="64">
                  <c:v>1306967.4509715464</c:v>
                </c:pt>
                <c:pt idx="65">
                  <c:v>1306984.8743683284</c:v>
                </c:pt>
                <c:pt idx="66">
                  <c:v>1306999.9609620748</c:v>
                </c:pt>
                <c:pt idx="67">
                  <c:v>1307013.0241617323</c:v>
                </c:pt>
                <c:pt idx="68">
                  <c:v>1307024.3353422517</c:v>
                </c:pt>
                <c:pt idx="69">
                  <c:v>1307034.1294821331</c:v>
                </c:pt>
                <c:pt idx="70">
                  <c:v>1307042.6100448691</c:v>
                </c:pt>
                <c:pt idx="71">
                  <c:v>1307049.9532056975</c:v>
                </c:pt>
                <c:pt idx="72">
                  <c:v>1307056.311511464</c:v>
                </c:pt>
                <c:pt idx="73">
                  <c:v>1307061.8170496328</c:v>
                </c:pt>
                <c:pt idx="74">
                  <c:v>1307066.5841922716</c:v>
                </c:pt>
                <c:pt idx="75">
                  <c:v>1307070.7119720164</c:v>
                </c:pt>
                <c:pt idx="76">
                  <c:v>1307074.2861393767</c:v>
                </c:pt>
                <c:pt idx="77">
                  <c:v>1307077.3809441167</c:v>
                </c:pt>
                <c:pt idx="78">
                  <c:v>1307080.06067772</c:v>
                </c:pt>
                <c:pt idx="79">
                  <c:v>1307082.3810089806</c:v>
                </c:pt>
                <c:pt idx="80">
                  <c:v>1307084.3901404678</c:v>
                </c:pt>
                <c:pt idx="81">
                  <c:v>1307086.1298098851</c:v>
                </c:pt>
                <c:pt idx="82">
                  <c:v>1307087.6361571311</c:v>
                </c:pt>
                <c:pt idx="83">
                  <c:v>1307088.9404750674</c:v>
                </c:pt>
                <c:pt idx="84">
                  <c:v>1307090.0698595997</c:v>
                </c:pt>
                <c:pt idx="85">
                  <c:v>1307091.0477725656</c:v>
                </c:pt>
                <c:pt idx="86">
                  <c:v>1307091.8945291319</c:v>
                </c:pt>
                <c:pt idx="87">
                  <c:v>1307092.6277198226</c:v>
                </c:pt>
                <c:pt idx="88">
                  <c:v>1307093.2625759433</c:v>
                </c:pt>
                <c:pt idx="89">
                  <c:v>1307093.812285997</c:v>
                </c:pt>
                <c:pt idx="90">
                  <c:v>1307094.2882696618</c:v>
                </c:pt>
                <c:pt idx="91">
                  <c:v>1307094.7004150243</c:v>
                </c:pt>
                <c:pt idx="92">
                  <c:v>1307095.0572839936</c:v>
                </c:pt>
                <c:pt idx="93">
                  <c:v>1307095.3662901665</c:v>
                </c:pt>
                <c:pt idx="94">
                  <c:v>1307095.6338528385</c:v>
                </c:pt>
                <c:pt idx="95">
                  <c:v>1307095.865530357</c:v>
                </c:pt>
                <c:pt idx="96">
                  <c:v>1307096.0661355921</c:v>
                </c:pt>
                <c:pt idx="97">
                  <c:v>1307096.2398359168</c:v>
                </c:pt>
                <c:pt idx="98">
                  <c:v>1307096.3902397829</c:v>
                </c:pt>
                <c:pt idx="99">
                  <c:v>1307096.5204716804</c:v>
                </c:pt>
                <c:pt idx="100">
                  <c:v>1307096.6332370474</c:v>
                </c:pt>
                <c:pt idx="101">
                  <c:v>1307096.7308784719</c:v>
                </c:pt>
                <c:pt idx="102">
                  <c:v>1307096.8154243568</c:v>
                </c:pt>
                <c:pt idx="103">
                  <c:v>1307096.8886310593</c:v>
                </c:pt>
                <c:pt idx="104">
                  <c:v>1307096.9520193751</c:v>
                </c:pt>
                <c:pt idx="105">
                  <c:v>1307097.0069061334</c:v>
                </c:pt>
                <c:pt idx="106">
                  <c:v>1307097.0544315518</c:v>
                </c:pt>
                <c:pt idx="107">
                  <c:v>1307097.0955829239</c:v>
                </c:pt>
                <c:pt idx="108">
                  <c:v>1307097.1312151281</c:v>
                </c:pt>
                <c:pt idx="109">
                  <c:v>1307097.162068388</c:v>
                </c:pt>
                <c:pt idx="110">
                  <c:v>1307097.1887836494</c:v>
                </c:pt>
                <c:pt idx="111">
                  <c:v>1307097.2119158949</c:v>
                </c:pt>
                <c:pt idx="112">
                  <c:v>1307097.2319456744</c:v>
                </c:pt>
                <c:pt idx="113">
                  <c:v>1307097.2492890859</c:v>
                </c:pt>
                <c:pt idx="114">
                  <c:v>1307097.2643064221</c:v>
                </c:pt>
                <c:pt idx="115">
                  <c:v>1307097.2773096529</c:v>
                </c:pt>
                <c:pt idx="116">
                  <c:v>1307097.2885689074</c:v>
                </c:pt>
                <c:pt idx="117">
                  <c:v>1307097.2983180855</c:v>
                </c:pt>
                <c:pt idx="118">
                  <c:v>1307097.3067597167</c:v>
                </c:pt>
                <c:pt idx="119">
                  <c:v>1307097.3140691675</c:v>
                </c:pt>
                <c:pt idx="120">
                  <c:v>1307097.3203982846</c:v>
                </c:pt>
                <c:pt idx="121">
                  <c:v>1307097.359970408</c:v>
                </c:pt>
                <c:pt idx="122">
                  <c:v>1307097.361218913</c:v>
                </c:pt>
                <c:pt idx="123">
                  <c:v>1307097.3612583033</c:v>
                </c:pt>
                <c:pt idx="124">
                  <c:v>1307097.3612595461</c:v>
                </c:pt>
                <c:pt idx="125">
                  <c:v>1307097.3612595852</c:v>
                </c:pt>
                <c:pt idx="126">
                  <c:v>1307097.3612595866</c:v>
                </c:pt>
                <c:pt idx="127">
                  <c:v>1307097.3612595866</c:v>
                </c:pt>
                <c:pt idx="128">
                  <c:v>1307097.3612595866</c:v>
                </c:pt>
                <c:pt idx="129">
                  <c:v>1307097.3612595866</c:v>
                </c:pt>
                <c:pt idx="130">
                  <c:v>1307097.3612595866</c:v>
                </c:pt>
                <c:pt idx="131">
                  <c:v>1307097.3612595866</c:v>
                </c:pt>
                <c:pt idx="132">
                  <c:v>1307097.3612595866</c:v>
                </c:pt>
                <c:pt idx="133">
                  <c:v>1307097.3612595866</c:v>
                </c:pt>
                <c:pt idx="134">
                  <c:v>1307097.3612595866</c:v>
                </c:pt>
                <c:pt idx="135">
                  <c:v>1307097.3612595866</c:v>
                </c:pt>
                <c:pt idx="136">
                  <c:v>1307097.3612595866</c:v>
                </c:pt>
                <c:pt idx="137">
                  <c:v>1307097.3612595866</c:v>
                </c:pt>
                <c:pt idx="138">
                  <c:v>1307097.3612595866</c:v>
                </c:pt>
                <c:pt idx="139">
                  <c:v>1307097.3612595866</c:v>
                </c:pt>
                <c:pt idx="140">
                  <c:v>1307097.3612595866</c:v>
                </c:pt>
                <c:pt idx="141">
                  <c:v>1307097.3612595866</c:v>
                </c:pt>
                <c:pt idx="142">
                  <c:v>1307097.3612595866</c:v>
                </c:pt>
                <c:pt idx="143">
                  <c:v>1307097.3612595866</c:v>
                </c:pt>
                <c:pt idx="144">
                  <c:v>1307097.3612595866</c:v>
                </c:pt>
                <c:pt idx="145">
                  <c:v>1307097.3612595866</c:v>
                </c:pt>
                <c:pt idx="146">
                  <c:v>1307097.3612595866</c:v>
                </c:pt>
                <c:pt idx="147">
                  <c:v>1307097.3612595866</c:v>
                </c:pt>
                <c:pt idx="148">
                  <c:v>1307097.3612595866</c:v>
                </c:pt>
                <c:pt idx="149">
                  <c:v>1307097.3612595866</c:v>
                </c:pt>
                <c:pt idx="150">
                  <c:v>1307097.3612595866</c:v>
                </c:pt>
                <c:pt idx="151">
                  <c:v>1307097.3612595866</c:v>
                </c:pt>
                <c:pt idx="152">
                  <c:v>1307097.3612595866</c:v>
                </c:pt>
                <c:pt idx="153">
                  <c:v>1307097.3612595866</c:v>
                </c:pt>
                <c:pt idx="154">
                  <c:v>1307097.3612595866</c:v>
                </c:pt>
                <c:pt idx="155">
                  <c:v>1307097.3612595866</c:v>
                </c:pt>
                <c:pt idx="156">
                  <c:v>1307097.3612595866</c:v>
                </c:pt>
                <c:pt idx="157">
                  <c:v>1307097.3612595866</c:v>
                </c:pt>
                <c:pt idx="158">
                  <c:v>1307097.3612595866</c:v>
                </c:pt>
                <c:pt idx="159">
                  <c:v>1307097.3612595866</c:v>
                </c:pt>
                <c:pt idx="160">
                  <c:v>1307097.3612595866</c:v>
                </c:pt>
                <c:pt idx="161">
                  <c:v>1307097.3612595866</c:v>
                </c:pt>
                <c:pt idx="162">
                  <c:v>1307097.3612595866</c:v>
                </c:pt>
                <c:pt idx="163">
                  <c:v>1307097.3612595866</c:v>
                </c:pt>
                <c:pt idx="164">
                  <c:v>1307097.3612595866</c:v>
                </c:pt>
                <c:pt idx="165">
                  <c:v>1307097.3612595866</c:v>
                </c:pt>
                <c:pt idx="166">
                  <c:v>1307097.3612595866</c:v>
                </c:pt>
                <c:pt idx="167">
                  <c:v>1307097.3612595866</c:v>
                </c:pt>
                <c:pt idx="168">
                  <c:v>1307097.3612595866</c:v>
                </c:pt>
                <c:pt idx="169">
                  <c:v>1307097.3612595866</c:v>
                </c:pt>
                <c:pt idx="170">
                  <c:v>1307097.3612595866</c:v>
                </c:pt>
                <c:pt idx="171">
                  <c:v>1307097.3612595866</c:v>
                </c:pt>
                <c:pt idx="172">
                  <c:v>1307097.3612595866</c:v>
                </c:pt>
                <c:pt idx="173">
                  <c:v>1307097.3612595866</c:v>
                </c:pt>
                <c:pt idx="174">
                  <c:v>1307097.3612595866</c:v>
                </c:pt>
                <c:pt idx="175">
                  <c:v>1307097.3612595866</c:v>
                </c:pt>
                <c:pt idx="176">
                  <c:v>1307097.3612595866</c:v>
                </c:pt>
                <c:pt idx="177">
                  <c:v>1307097.3612595866</c:v>
                </c:pt>
                <c:pt idx="178">
                  <c:v>1307097.3612595866</c:v>
                </c:pt>
                <c:pt idx="179">
                  <c:v>1307097.3612595866</c:v>
                </c:pt>
                <c:pt idx="180">
                  <c:v>1307097.3612595866</c:v>
                </c:pt>
                <c:pt idx="181">
                  <c:v>1307097.3612595866</c:v>
                </c:pt>
                <c:pt idx="182">
                  <c:v>1307097.3612595866</c:v>
                </c:pt>
                <c:pt idx="183">
                  <c:v>1307097.3612595866</c:v>
                </c:pt>
                <c:pt idx="184">
                  <c:v>1307097.3612595866</c:v>
                </c:pt>
                <c:pt idx="185">
                  <c:v>1307097.3612595866</c:v>
                </c:pt>
                <c:pt idx="186">
                  <c:v>1307097.3612595866</c:v>
                </c:pt>
                <c:pt idx="187">
                  <c:v>1307097.3612595866</c:v>
                </c:pt>
                <c:pt idx="188">
                  <c:v>1307097.3612595866</c:v>
                </c:pt>
                <c:pt idx="189">
                  <c:v>1307097.3612595866</c:v>
                </c:pt>
                <c:pt idx="190">
                  <c:v>1307097.3612595866</c:v>
                </c:pt>
                <c:pt idx="191">
                  <c:v>1307097.3612595866</c:v>
                </c:pt>
                <c:pt idx="192">
                  <c:v>1307097.3612595866</c:v>
                </c:pt>
                <c:pt idx="193">
                  <c:v>1307097.3612595866</c:v>
                </c:pt>
                <c:pt idx="194">
                  <c:v>1307097.3612595866</c:v>
                </c:pt>
                <c:pt idx="195">
                  <c:v>1307097.3612595866</c:v>
                </c:pt>
                <c:pt idx="196">
                  <c:v>1307097.3612595866</c:v>
                </c:pt>
                <c:pt idx="197">
                  <c:v>1307097.3612595866</c:v>
                </c:pt>
                <c:pt idx="198">
                  <c:v>1307097.3612595866</c:v>
                </c:pt>
                <c:pt idx="199">
                  <c:v>1307097.3612595866</c:v>
                </c:pt>
                <c:pt idx="200">
                  <c:v>1307097.3612595866</c:v>
                </c:pt>
                <c:pt idx="201">
                  <c:v>1307097.3612595866</c:v>
                </c:pt>
                <c:pt idx="202">
                  <c:v>1307097.3612595866</c:v>
                </c:pt>
                <c:pt idx="203">
                  <c:v>1307097.3612595866</c:v>
                </c:pt>
                <c:pt idx="204">
                  <c:v>1307097.3612595866</c:v>
                </c:pt>
                <c:pt idx="205">
                  <c:v>1307097.3612595866</c:v>
                </c:pt>
                <c:pt idx="206">
                  <c:v>1307097.3612595866</c:v>
                </c:pt>
                <c:pt idx="207">
                  <c:v>1307097.3612595866</c:v>
                </c:pt>
                <c:pt idx="208">
                  <c:v>1307097.3612595866</c:v>
                </c:pt>
                <c:pt idx="209">
                  <c:v>1307097.3612595866</c:v>
                </c:pt>
                <c:pt idx="210">
                  <c:v>1307097.3612595866</c:v>
                </c:pt>
                <c:pt idx="211">
                  <c:v>1307097.3612595866</c:v>
                </c:pt>
                <c:pt idx="212">
                  <c:v>1307097.3612595866</c:v>
                </c:pt>
                <c:pt idx="213">
                  <c:v>1307097.3612595866</c:v>
                </c:pt>
                <c:pt idx="214">
                  <c:v>1307097.3612595866</c:v>
                </c:pt>
                <c:pt idx="215">
                  <c:v>1307097.3612595866</c:v>
                </c:pt>
                <c:pt idx="216">
                  <c:v>1307097.3612595866</c:v>
                </c:pt>
                <c:pt idx="217">
                  <c:v>1307097.3612595866</c:v>
                </c:pt>
                <c:pt idx="218">
                  <c:v>1307097.3612595866</c:v>
                </c:pt>
                <c:pt idx="219">
                  <c:v>1307097.3612595866</c:v>
                </c:pt>
                <c:pt idx="220">
                  <c:v>1307097.3612595866</c:v>
                </c:pt>
                <c:pt idx="221">
                  <c:v>1307097.3612595866</c:v>
                </c:pt>
                <c:pt idx="222">
                  <c:v>1307097.3612595866</c:v>
                </c:pt>
                <c:pt idx="223">
                  <c:v>1307097.3612595866</c:v>
                </c:pt>
                <c:pt idx="224">
                  <c:v>1307097.3612595866</c:v>
                </c:pt>
                <c:pt idx="225">
                  <c:v>1307097.3612595866</c:v>
                </c:pt>
                <c:pt idx="226">
                  <c:v>1307097.3612595866</c:v>
                </c:pt>
                <c:pt idx="227">
                  <c:v>1307097.3612595866</c:v>
                </c:pt>
                <c:pt idx="228">
                  <c:v>1307097.3612595866</c:v>
                </c:pt>
                <c:pt idx="229">
                  <c:v>1307097.3612595866</c:v>
                </c:pt>
                <c:pt idx="230">
                  <c:v>1307097.3612595866</c:v>
                </c:pt>
                <c:pt idx="231">
                  <c:v>1307097.3612595866</c:v>
                </c:pt>
                <c:pt idx="232">
                  <c:v>1307097.3612595866</c:v>
                </c:pt>
                <c:pt idx="233">
                  <c:v>1307097.3612595866</c:v>
                </c:pt>
                <c:pt idx="234">
                  <c:v>1307097.3612595866</c:v>
                </c:pt>
                <c:pt idx="235">
                  <c:v>1307097.3612595866</c:v>
                </c:pt>
                <c:pt idx="236">
                  <c:v>1307097.3612595866</c:v>
                </c:pt>
                <c:pt idx="237">
                  <c:v>1307097.3612595866</c:v>
                </c:pt>
                <c:pt idx="238">
                  <c:v>1307097.3612595866</c:v>
                </c:pt>
                <c:pt idx="239">
                  <c:v>1307097.3612595866</c:v>
                </c:pt>
                <c:pt idx="240">
                  <c:v>1307097.3612595866</c:v>
                </c:pt>
                <c:pt idx="241">
                  <c:v>1307097.3612595866</c:v>
                </c:pt>
                <c:pt idx="242">
                  <c:v>1307097.3612595866</c:v>
                </c:pt>
                <c:pt idx="243">
                  <c:v>1307097.3612595866</c:v>
                </c:pt>
                <c:pt idx="244">
                  <c:v>1307097.3612595866</c:v>
                </c:pt>
                <c:pt idx="245">
                  <c:v>1307097.3612595866</c:v>
                </c:pt>
                <c:pt idx="246">
                  <c:v>1307097.3612595866</c:v>
                </c:pt>
                <c:pt idx="247">
                  <c:v>1307097.3612595866</c:v>
                </c:pt>
                <c:pt idx="248">
                  <c:v>1307097.3612595866</c:v>
                </c:pt>
                <c:pt idx="249">
                  <c:v>1307097.3612595866</c:v>
                </c:pt>
                <c:pt idx="250">
                  <c:v>1307097.3612595866</c:v>
                </c:pt>
                <c:pt idx="251">
                  <c:v>1307097.3612595866</c:v>
                </c:pt>
                <c:pt idx="252">
                  <c:v>1307097.3612595866</c:v>
                </c:pt>
                <c:pt idx="253">
                  <c:v>1307097.3612595866</c:v>
                </c:pt>
                <c:pt idx="254">
                  <c:v>1307097.3612595866</c:v>
                </c:pt>
                <c:pt idx="255">
                  <c:v>1307097.3612595866</c:v>
                </c:pt>
                <c:pt idx="256">
                  <c:v>1307097.3612595866</c:v>
                </c:pt>
                <c:pt idx="257">
                  <c:v>1307097.3612595866</c:v>
                </c:pt>
                <c:pt idx="258">
                  <c:v>1307097.3612595866</c:v>
                </c:pt>
                <c:pt idx="259">
                  <c:v>1307097.3612595866</c:v>
                </c:pt>
                <c:pt idx="260">
                  <c:v>1307097.3612595866</c:v>
                </c:pt>
                <c:pt idx="261">
                  <c:v>1307097.3612595866</c:v>
                </c:pt>
                <c:pt idx="262">
                  <c:v>1307097.3612595866</c:v>
                </c:pt>
                <c:pt idx="263">
                  <c:v>1307097.3612595866</c:v>
                </c:pt>
                <c:pt idx="264">
                  <c:v>1307097.3612595866</c:v>
                </c:pt>
                <c:pt idx="265">
                  <c:v>1307097.3612595866</c:v>
                </c:pt>
              </c:numCache>
            </c:numRef>
          </c:yVal>
          <c:smooth val="1"/>
          <c:extLst>
            <c:ext xmlns:c16="http://schemas.microsoft.com/office/drawing/2014/chart" uri="{C3380CC4-5D6E-409C-BE32-E72D297353CC}">
              <c16:uniqueId val="{00000001-98EE-42CE-99FF-543CC64A6B0F}"/>
            </c:ext>
          </c:extLst>
        </c:ser>
        <c:ser>
          <c:idx val="2"/>
          <c:order val="2"/>
          <c:tx>
            <c:strRef>
              <c:f>'EU-ref_EAU'!$J$5</c:f>
              <c:strCache>
                <c:ptCount val="1"/>
                <c:pt idx="0">
                  <c:v>Water</c:v>
                </c:pt>
              </c:strCache>
            </c:strRef>
          </c:tx>
          <c:spPr>
            <a:ln w="19050">
              <a:noFill/>
            </a:ln>
          </c:spPr>
          <c:marker>
            <c:symbol val="star"/>
            <c:size val="5"/>
            <c:spPr>
              <a:noFill/>
              <a:ln w="22225">
                <a:solidFill>
                  <a:srgbClr val="4472C4"/>
                </a:solidFill>
              </a:ln>
            </c:spPr>
          </c:marker>
          <c:xVal>
            <c:numRef>
              <c:f>'EU-ref_EAU'!$I$7:$I$20</c:f>
              <c:numCache>
                <c:formatCode>0.0</c:formatCode>
                <c:ptCount val="14"/>
                <c:pt idx="0">
                  <c:v>0</c:v>
                </c:pt>
                <c:pt idx="1">
                  <c:v>1.9499999998952262</c:v>
                </c:pt>
                <c:pt idx="2">
                  <c:v>21.799999999988358</c:v>
                </c:pt>
                <c:pt idx="3">
                  <c:v>41.666666666627862</c:v>
                </c:pt>
                <c:pt idx="4">
                  <c:v>70.799999999930151</c:v>
                </c:pt>
                <c:pt idx="5">
                  <c:v>236.29999999998836</c:v>
                </c:pt>
                <c:pt idx="6">
                  <c:v>384.09999999997672</c:v>
                </c:pt>
                <c:pt idx="7">
                  <c:v>384.26666666666279</c:v>
                </c:pt>
                <c:pt idx="8">
                  <c:v>427.58333333325572</c:v>
                </c:pt>
              </c:numCache>
            </c:numRef>
          </c:xVal>
          <c:yVal>
            <c:numRef>
              <c:f>'EU-ref_EAU'!$J$7:$J$20</c:f>
              <c:numCache>
                <c:formatCode>0.00E+00</c:formatCode>
                <c:ptCount val="14"/>
                <c:pt idx="0">
                  <c:v>140.69999999999999</c:v>
                </c:pt>
                <c:pt idx="1">
                  <c:v>3686749.5000000005</c:v>
                </c:pt>
                <c:pt idx="2">
                  <c:v>3186925.6900000004</c:v>
                </c:pt>
                <c:pt idx="3">
                  <c:v>3260264.6600000006</c:v>
                </c:pt>
                <c:pt idx="4">
                  <c:v>3135466.8650000002</c:v>
                </c:pt>
                <c:pt idx="5">
                  <c:v>3180572.6250000005</c:v>
                </c:pt>
                <c:pt idx="6">
                  <c:v>3025074.4250000003</c:v>
                </c:pt>
                <c:pt idx="7">
                  <c:v>3033051.8550000004</c:v>
                </c:pt>
                <c:pt idx="8">
                  <c:v>3025094.7130000005</c:v>
                </c:pt>
              </c:numCache>
            </c:numRef>
          </c:yVal>
          <c:smooth val="0"/>
          <c:extLst>
            <c:ext xmlns:c16="http://schemas.microsoft.com/office/drawing/2014/chart" uri="{C3380CC4-5D6E-409C-BE32-E72D297353CC}">
              <c16:uniqueId val="{00000002-98EE-42CE-99FF-543CC64A6B0F}"/>
            </c:ext>
          </c:extLst>
        </c:ser>
        <c:dLbls>
          <c:showLegendKey val="0"/>
          <c:showVal val="0"/>
          <c:showCatName val="0"/>
          <c:showSerName val="0"/>
          <c:showPercent val="0"/>
          <c:showBubbleSize val="0"/>
        </c:dLbls>
        <c:axId val="319139088"/>
        <c:axId val="319131544"/>
      </c:scatterChart>
      <c:valAx>
        <c:axId val="319139088"/>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fr-FR"/>
                  <a:t>desorption</a:t>
                </a:r>
                <a:r>
                  <a:rPr lang="fr-FR" baseline="0"/>
                  <a:t> time (h)</a:t>
                </a:r>
                <a:endParaRPr lang="fr-FR"/>
              </a:p>
            </c:rich>
          </c:tx>
          <c:overlay val="0"/>
          <c:spPr>
            <a:noFill/>
            <a:ln>
              <a:noFill/>
            </a:ln>
            <a:effectLst/>
          </c:spPr>
        </c:title>
        <c:numFmt formatCode="0" sourceLinked="0"/>
        <c:majorTickMark val="cross"/>
        <c:minorTickMark val="in"/>
        <c:tickLblPos val="nextTo"/>
        <c:spPr>
          <a:noFill/>
          <a:ln w="15875" cap="flat" cmpd="sng" algn="ctr">
            <a:solidFill>
              <a:sysClr val="windowText" lastClr="000000"/>
            </a:solidFill>
            <a:round/>
          </a:ln>
          <a:effectLst/>
        </c:spPr>
        <c:txPr>
          <a:bodyPr rot="-60000000" vert="horz"/>
          <a:lstStyle/>
          <a:p>
            <a:pPr>
              <a:defRPr/>
            </a:pPr>
            <a:endParaRPr lang="fr-FR"/>
          </a:p>
        </c:txPr>
        <c:crossAx val="319131544"/>
        <c:crosses val="autoZero"/>
        <c:crossBetween val="midCat"/>
      </c:valAx>
      <c:valAx>
        <c:axId val="319131544"/>
        <c:scaling>
          <c:orientation val="minMax"/>
          <c:max val="4000000"/>
        </c:scaling>
        <c:delete val="0"/>
        <c:axPos val="l"/>
        <c:majorGridlines>
          <c:spPr>
            <a:ln w="9525" cap="flat" cmpd="sng" algn="ctr">
              <a:solidFill>
                <a:schemeClr val="tx1">
                  <a:lumMod val="15000"/>
                  <a:lumOff val="85000"/>
                </a:schemeClr>
              </a:solidFill>
              <a:round/>
            </a:ln>
            <a:effectLst/>
          </c:spPr>
        </c:majorGridlines>
        <c:numFmt formatCode="0.0E+00" sourceLinked="0"/>
        <c:majorTickMark val="cross"/>
        <c:minorTickMark val="in"/>
        <c:tickLblPos val="nextTo"/>
        <c:spPr>
          <a:noFill/>
          <a:ln w="15875" cap="flat" cmpd="sng" algn="ctr">
            <a:solidFill>
              <a:sysClr val="windowText" lastClr="000000"/>
            </a:solidFill>
            <a:round/>
          </a:ln>
          <a:effectLst/>
        </c:spPr>
        <c:txPr>
          <a:bodyPr rot="-60000000" vert="horz"/>
          <a:lstStyle/>
          <a:p>
            <a:pPr>
              <a:defRPr/>
            </a:pPr>
            <a:endParaRPr lang="fr-FR"/>
          </a:p>
        </c:txPr>
        <c:crossAx val="319139088"/>
        <c:crosses val="autoZero"/>
        <c:crossBetween val="midCat"/>
      </c:valAx>
      <c:spPr>
        <a:solidFill>
          <a:sysClr val="window" lastClr="FFFFFF"/>
        </a:solidFill>
        <a:ln w="15875" cap="flat" cmpd="sng" algn="ctr">
          <a:solidFill>
            <a:sysClr val="windowText" lastClr="000000"/>
          </a:solidFill>
          <a:prstDash val="solid"/>
          <a:miter lim="800000"/>
        </a:ln>
        <a:effectLst/>
      </c:spPr>
    </c:plotArea>
    <c:legend>
      <c:legendPos val="r"/>
      <c:legendEntry>
        <c:idx val="1"/>
        <c:delete val="1"/>
      </c:legendEntry>
      <c:layout>
        <c:manualLayout>
          <c:xMode val="edge"/>
          <c:yMode val="edge"/>
          <c:x val="0.24999581986733455"/>
          <c:y val="0.38343011809220073"/>
          <c:w val="0.34084306272060827"/>
          <c:h val="0.12542221393634989"/>
        </c:manualLayout>
      </c:layout>
      <c:overlay val="0"/>
      <c:spPr>
        <a:solidFill>
          <a:sysClr val="window" lastClr="FFFFFF">
            <a:lumMod val="85000"/>
          </a:sysClr>
        </a:solidFill>
      </c:spPr>
    </c:legend>
    <c:plotVisOnly val="1"/>
    <c:dispBlanksAs val="gap"/>
    <c:showDLblsOverMax val="0"/>
  </c:chart>
  <c:txPr>
    <a:bodyPr/>
    <a:lstStyle/>
    <a:p>
      <a:pPr>
        <a:defRPr sz="1200">
          <a:solidFill>
            <a:sysClr val="windowText" lastClr="000000"/>
          </a:solidFill>
        </a:defRPr>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24.02.2026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75CE09-B585-E143-9DDE-C9A191B86115}" type="slidenum">
              <a:rPr lang="de-DE" smtClean="0"/>
              <a:t>5</a:t>
            </a:fld>
            <a:endParaRPr lang="de-DE"/>
          </a:p>
        </p:txBody>
      </p:sp>
    </p:spTree>
    <p:extLst>
      <p:ext uri="{BB962C8B-B14F-4D97-AF65-F5344CB8AC3E}">
        <p14:creationId xmlns:p14="http://schemas.microsoft.com/office/powerpoint/2010/main" val="1821857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Textfeld 10">
            <a:extLst>
              <a:ext uri="{FF2B5EF4-FFF2-40B4-BE49-F238E27FC236}">
                <a16:creationId xmlns:a16="http://schemas.microsoft.com/office/drawing/2014/main" id="{76F32D69-5983-0A25-820F-5ECA6127FE21}"/>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D. Douai | Additional proposals | Project Meeting PWIE | 26.02.2026 | VC</a:t>
            </a: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2944AB74-0D7D-5EB0-77C4-F5691233C1C7}"/>
              </a:ext>
            </a:extLst>
          </p:cNvPr>
          <p:cNvSpPr>
            <a:spLocks noGrp="1"/>
          </p:cNvSpPr>
          <p:nvPr>
            <p:ph type="ftr" sz="quarter" idx="11"/>
          </p:nvPr>
        </p:nvSpPr>
        <p:spPr>
          <a:xfrm>
            <a:off x="825624" y="6547854"/>
            <a:ext cx="8264588" cy="329614"/>
          </a:xfrm>
          <a:prstGeom prst="rect">
            <a:avLst/>
          </a:prstGeom>
        </p:spPr>
        <p:txBody>
          <a:bodyPr anchor="t"/>
          <a:lstStyle>
            <a:lvl1pPr>
              <a:defRPr sz="1200">
                <a:solidFill>
                  <a:schemeClr val="bg1"/>
                </a:solidFill>
              </a:defRPr>
            </a:lvl1pPr>
          </a:lstStyle>
          <a:p>
            <a:r>
              <a:rPr lang="en-GB" dirty="0">
                <a:solidFill>
                  <a:prstClr val="white"/>
                </a:solidFill>
              </a:rPr>
              <a:t>NN | Subproject XY | Project Meeting PWIE | 26.02.2026 | VC</a:t>
            </a:r>
          </a:p>
        </p:txBody>
      </p:sp>
    </p:spTree>
    <p:extLst>
      <p:ext uri="{BB962C8B-B14F-4D97-AF65-F5344CB8AC3E}">
        <p14:creationId xmlns:p14="http://schemas.microsoft.com/office/powerpoint/2010/main" val="1696459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8" y="2580817"/>
            <a:ext cx="6237272" cy="620251"/>
          </a:xfrm>
        </p:spPr>
        <p:txBody>
          <a:bodyPr>
            <a:normAutofit/>
          </a:bodyPr>
          <a:lstStyle/>
          <a:p>
            <a:r>
              <a:rPr lang="en-US" dirty="0"/>
              <a:t>Additional proposals for 2027</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lnSpcReduction="10000"/>
          </a:bodyPr>
          <a:lstStyle/>
          <a:p>
            <a:r>
              <a:rPr lang="en-US" b="1" dirty="0">
                <a:solidFill>
                  <a:srgbClr val="000000"/>
                </a:solidFill>
                <a:effectLst/>
              </a:rPr>
              <a:t>Project Meeting</a:t>
            </a:r>
          </a:p>
          <a:p>
            <a:r>
              <a:rPr lang="en-US" b="1" dirty="0">
                <a:solidFill>
                  <a:srgbClr val="000000"/>
                </a:solidFill>
                <a:effectLst/>
              </a:rPr>
              <a:t>Plasma-Wall Interactions and Exhaust</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t>CEA, IRFM</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D. Douai</a:t>
            </a:r>
          </a:p>
          <a:p>
            <a:endParaRPr lang="en-GB" dirty="0"/>
          </a:p>
          <a:p>
            <a:endParaRPr lang="en-GB" dirty="0"/>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45784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S. Brezinsek (PL), J.W. </a:t>
            </a:r>
            <a:r>
              <a:rPr lang="en-GB" dirty="0" err="1"/>
              <a:t>Coenen</a:t>
            </a:r>
            <a:r>
              <a:rPr lang="en-GB" dirty="0"/>
              <a:t>, A. Hakola, K. Schmid, A. Kirschner, J. </a:t>
            </a:r>
            <a:r>
              <a:rPr lang="en-GB" dirty="0" err="1"/>
              <a:t>Likonen</a:t>
            </a:r>
            <a:r>
              <a:rPr lang="en-GB" dirty="0"/>
              <a:t>, I. Classen, A. </a:t>
            </a:r>
            <a:r>
              <a:rPr lang="en-GB" dirty="0" err="1"/>
              <a:t>Goriaev</a:t>
            </a:r>
            <a:r>
              <a:rPr lang="en-GB" dirty="0"/>
              <a:t>, and D. Douai (DPL)</a:t>
            </a:r>
          </a:p>
          <a:p>
            <a:endParaRPr lang="en-GB" dirty="0"/>
          </a:p>
          <a:p>
            <a:endParaRPr lang="en-GB" dirty="0"/>
          </a:p>
        </p:txBody>
      </p:sp>
    </p:spTree>
    <p:extLst>
      <p:ext uri="{BB962C8B-B14F-4D97-AF65-F5344CB8AC3E}">
        <p14:creationId xmlns:p14="http://schemas.microsoft.com/office/powerpoint/2010/main" val="89790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p:txBody>
          <a:bodyPr/>
          <a:lstStyle/>
          <a:p>
            <a:r>
              <a:rPr lang="de-DE" dirty="0" err="1"/>
              <a:t>Context</a:t>
            </a:r>
            <a:endParaRPr lang="de-DE" dirty="0"/>
          </a:p>
        </p:txBody>
      </p:sp>
      <p:sp>
        <p:nvSpPr>
          <p:cNvPr id="3" name="Inhaltsplatzhalter 2">
            <a:extLst>
              <a:ext uri="{FF2B5EF4-FFF2-40B4-BE49-F238E27FC236}">
                <a16:creationId xmlns:a16="http://schemas.microsoft.com/office/drawing/2014/main" id="{D784E399-C5DD-C820-41DA-76660A6765FD}"/>
              </a:ext>
            </a:extLst>
          </p:cNvPr>
          <p:cNvSpPr>
            <a:spLocks noGrp="1"/>
          </p:cNvSpPr>
          <p:nvPr>
            <p:ph idx="1"/>
          </p:nvPr>
        </p:nvSpPr>
        <p:spPr>
          <a:xfrm>
            <a:off x="609600" y="836712"/>
            <a:ext cx="11103024" cy="5430738"/>
          </a:xfrm>
        </p:spPr>
        <p:txBody>
          <a:bodyPr/>
          <a:lstStyle/>
          <a:p>
            <a:r>
              <a:rPr lang="en-US" dirty="0"/>
              <a:t>PMU asks for submission of </a:t>
            </a:r>
            <a:r>
              <a:rPr lang="en-US" b="1" dirty="0"/>
              <a:t>High Level Topics (HLTs) </a:t>
            </a:r>
            <a:r>
              <a:rPr lang="en-US" dirty="0"/>
              <a:t>addressing key questions for ITER and fusion pilot plan to be funded in </a:t>
            </a:r>
            <a:r>
              <a:rPr lang="en-US" b="1" dirty="0"/>
              <a:t>2027 </a:t>
            </a:r>
            <a:r>
              <a:rPr lang="en-US" dirty="0"/>
              <a:t>and to be evaluated in a competitive manner </a:t>
            </a:r>
          </a:p>
          <a:p>
            <a:endParaRPr lang="en-US" dirty="0"/>
          </a:p>
          <a:p>
            <a:r>
              <a:rPr lang="en-US" dirty="0"/>
              <a:t>Discussion at FSD PB pre-meeting on March 5/6 : identification of budget requirements and discussion on prioritization, including facilities</a:t>
            </a:r>
          </a:p>
          <a:p>
            <a:endParaRPr lang="en-US" dirty="0"/>
          </a:p>
          <a:p>
            <a:r>
              <a:rPr lang="en-US" dirty="0"/>
              <a:t>As input to FSD Project board on March 16/17 for approval in April GA</a:t>
            </a:r>
          </a:p>
          <a:p>
            <a:endParaRPr lang="en-US" dirty="0"/>
          </a:p>
          <a:p>
            <a:r>
              <a:rPr lang="en-US" dirty="0"/>
              <a:t>So far two topics identified (disappeared in AWP2026-2027 due to “budget” cut) :</a:t>
            </a:r>
          </a:p>
          <a:p>
            <a:pPr lvl="1"/>
            <a:r>
              <a:rPr lang="en-US" sz="2400" dirty="0"/>
              <a:t>Tritium studies</a:t>
            </a:r>
          </a:p>
          <a:p>
            <a:pPr lvl="1"/>
            <a:r>
              <a:rPr lang="en-US" sz="2400" dirty="0"/>
              <a:t>Dust</a:t>
            </a:r>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428736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a:xfrm>
            <a:off x="983431" y="192515"/>
            <a:ext cx="11103023" cy="457200"/>
          </a:xfrm>
        </p:spPr>
        <p:txBody>
          <a:bodyPr/>
          <a:lstStyle/>
          <a:p>
            <a:pPr marR="0" lvl="0" algn="l" defTabSz="685800" rtl="0" eaLnBrk="1" fontAlgn="auto" latinLnBrk="0" hangingPunct="1">
              <a:lnSpc>
                <a:spcPct val="100000"/>
              </a:lnSpc>
              <a:spcBef>
                <a:spcPct val="20000"/>
              </a:spcBef>
              <a:spcAft>
                <a:spcPts val="0"/>
              </a:spcAft>
              <a:buClrTx/>
              <a:buSzTx/>
              <a:tabLst/>
              <a:defRPr/>
            </a:pPr>
            <a:r>
              <a:rPr lang="de-DE" dirty="0"/>
              <a:t>Tritium </a:t>
            </a:r>
            <a:r>
              <a:rPr lang="de-DE" dirty="0" err="1"/>
              <a:t>studies</a:t>
            </a:r>
            <a:r>
              <a:rPr lang="de-DE" dirty="0"/>
              <a:t> (1): </a:t>
            </a:r>
            <a:r>
              <a:rPr lang="fr-FR" dirty="0" err="1"/>
              <a:t>Kinetics</a:t>
            </a:r>
            <a:r>
              <a:rPr lang="fr-FR" dirty="0"/>
              <a:t> of T </a:t>
            </a:r>
            <a:r>
              <a:rPr lang="fr-FR" dirty="0" err="1"/>
              <a:t>desorption</a:t>
            </a:r>
            <a:r>
              <a:rPr lang="fr-FR" dirty="0"/>
              <a:t>: </a:t>
            </a:r>
            <a:r>
              <a:rPr lang="fr-FR" dirty="0" err="1"/>
              <a:t>comparison</a:t>
            </a:r>
            <a:r>
              <a:rPr lang="fr-FR" dirty="0"/>
              <a:t> in air vs. in water</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ZoneTexte 5">
            <a:extLst>
              <a:ext uri="{FF2B5EF4-FFF2-40B4-BE49-F238E27FC236}">
                <a16:creationId xmlns:a16="http://schemas.microsoft.com/office/drawing/2014/main" id="{651A4F5B-13FB-40F6-8D93-1A7B0B3C43AA}"/>
              </a:ext>
            </a:extLst>
          </p:cNvPr>
          <p:cNvSpPr txBox="1"/>
          <p:nvPr/>
        </p:nvSpPr>
        <p:spPr>
          <a:xfrm>
            <a:off x="731838" y="1029077"/>
            <a:ext cx="8887603" cy="3970318"/>
          </a:xfrm>
          <a:prstGeom prst="rect">
            <a:avLst/>
          </a:prstGeom>
          <a:noFill/>
        </p:spPr>
        <p:txBody>
          <a:bodyPr wrap="square" rtlCol="0">
            <a:spAutoFit/>
          </a:bodyPr>
          <a:lstStyle/>
          <a:p>
            <a:r>
              <a:rPr lang="fr-FR" sz="1600" b="1" dirty="0">
                <a:latin typeface="Calibri" panose="020F0502020204030204" pitchFamily="34" charset="0"/>
                <a:cs typeface="Calibri" panose="020F0502020204030204" pitchFamily="34" charset="0"/>
              </a:rPr>
              <a:t>New </a:t>
            </a:r>
            <a:r>
              <a:rPr lang="fr-FR" sz="1600" b="1" dirty="0" err="1">
                <a:latin typeface="Calibri" panose="020F0502020204030204" pitchFamily="34" charset="0"/>
                <a:cs typeface="Calibri" panose="020F0502020204030204" pitchFamily="34" charset="0"/>
              </a:rPr>
              <a:t>device</a:t>
            </a:r>
            <a:r>
              <a:rPr lang="fr-FR" sz="1600" b="1" dirty="0">
                <a:latin typeface="Calibri" panose="020F0502020204030204" pitchFamily="34" charset="0"/>
                <a:cs typeface="Calibri" panose="020F0502020204030204" pitchFamily="34" charset="0"/>
              </a:rPr>
              <a:t> (</a:t>
            </a:r>
            <a:r>
              <a:rPr lang="fr-FR" sz="1600" b="1" dirty="0">
                <a:solidFill>
                  <a:srgbClr val="00B0F0"/>
                </a:solidFill>
                <a:latin typeface="Calibri" panose="020F0502020204030204" pitchFamily="34" charset="0"/>
                <a:cs typeface="Calibri" panose="020F0502020204030204" pitchFamily="34" charset="0"/>
              </a:rPr>
              <a:t>TETRIS</a:t>
            </a:r>
            <a:r>
              <a:rPr lang="fr-FR" sz="1600" b="1" dirty="0">
                <a:latin typeface="Calibri" panose="020F0502020204030204" pitchFamily="34" charset="0"/>
                <a:cs typeface="Calibri" panose="020F0502020204030204" pitchFamily="34" charset="0"/>
              </a:rPr>
              <a:t> : </a:t>
            </a:r>
            <a:r>
              <a:rPr lang="fr-FR" sz="1600" b="1" dirty="0" err="1">
                <a:latin typeface="Calibri" panose="020F0502020204030204" pitchFamily="34" charset="0"/>
                <a:cs typeface="Calibri" panose="020F0502020204030204" pitchFamily="34" charset="0"/>
              </a:rPr>
              <a:t>ThErmal</a:t>
            </a:r>
            <a:r>
              <a:rPr lang="fr-FR" sz="1600" b="1" dirty="0">
                <a:latin typeface="Calibri" panose="020F0502020204030204" pitchFamily="34" charset="0"/>
                <a:cs typeface="Calibri" panose="020F0502020204030204" pitchFamily="34" charset="0"/>
              </a:rPr>
              <a:t> </a:t>
            </a:r>
            <a:r>
              <a:rPr lang="fr-FR" sz="1600" b="1" dirty="0" err="1">
                <a:latin typeface="Calibri" panose="020F0502020204030204" pitchFamily="34" charset="0"/>
                <a:cs typeface="Calibri" panose="020F0502020204030204" pitchFamily="34" charset="0"/>
              </a:rPr>
              <a:t>TRItium</a:t>
            </a:r>
            <a:r>
              <a:rPr lang="fr-FR" sz="1600" b="1" dirty="0">
                <a:latin typeface="Calibri" panose="020F0502020204030204" pitchFamily="34" charset="0"/>
                <a:cs typeface="Calibri" panose="020F0502020204030204" pitchFamily="34" charset="0"/>
              </a:rPr>
              <a:t> </a:t>
            </a:r>
            <a:r>
              <a:rPr lang="fr-FR" sz="1600" b="1" dirty="0" err="1">
                <a:latin typeface="Calibri" panose="020F0502020204030204" pitchFamily="34" charset="0"/>
                <a:cs typeface="Calibri" panose="020F0502020204030204" pitchFamily="34" charset="0"/>
              </a:rPr>
              <a:t>desorption</a:t>
            </a:r>
            <a:r>
              <a:rPr lang="fr-FR" sz="1600" b="1" dirty="0">
                <a:latin typeface="Calibri" panose="020F0502020204030204" pitchFamily="34" charset="0"/>
                <a:cs typeface="Calibri" panose="020F0502020204030204" pitchFamily="34" charset="0"/>
              </a:rPr>
              <a:t> in </a:t>
            </a:r>
            <a:r>
              <a:rPr lang="fr-FR" sz="1600" b="1" dirty="0" err="1">
                <a:latin typeface="Calibri" panose="020F0502020204030204" pitchFamily="34" charset="0"/>
                <a:cs typeface="Calibri" panose="020F0502020204030204" pitchFamily="34" charset="0"/>
              </a:rPr>
              <a:t>materialS</a:t>
            </a:r>
            <a:r>
              <a:rPr lang="fr-FR" sz="1600" b="1" dirty="0">
                <a:latin typeface="Calibri" panose="020F0502020204030204" pitchFamily="34" charset="0"/>
                <a:cs typeface="Calibri" panose="020F0502020204030204" pitchFamily="34" charset="0"/>
              </a:rPr>
              <a:t>) and new </a:t>
            </a:r>
            <a:r>
              <a:rPr lang="fr-FR" sz="1600" b="1" dirty="0" err="1">
                <a:latin typeface="Calibri" panose="020F0502020204030204" pitchFamily="34" charset="0"/>
                <a:cs typeface="Calibri" panose="020F0502020204030204" pitchFamily="34" charset="0"/>
              </a:rPr>
              <a:t>protocol</a:t>
            </a:r>
            <a:r>
              <a:rPr lang="fr-FR" sz="1600" b="1" dirty="0">
                <a:latin typeface="Calibri" panose="020F0502020204030204" pitchFamily="34" charset="0"/>
                <a:cs typeface="Calibri" panose="020F0502020204030204" pitchFamily="34" charset="0"/>
              </a:rPr>
              <a:t>: </a:t>
            </a:r>
          </a:p>
          <a:p>
            <a:pPr marL="342900" indent="-342900">
              <a:buAutoNum type="arabicPeriod"/>
            </a:pPr>
            <a:r>
              <a:rPr lang="fr-FR" sz="1400" dirty="0">
                <a:latin typeface="Calibri" panose="020F0502020204030204" pitchFamily="34" charset="0"/>
                <a:cs typeface="Calibri" panose="020F0502020204030204" pitchFamily="34" charset="0"/>
              </a:rPr>
              <a:t>T</a:t>
            </a:r>
            <a:r>
              <a:rPr lang="fr-FR" sz="1400" baseline="-25000" dirty="0">
                <a:latin typeface="Calibri" panose="020F0502020204030204" pitchFamily="34" charset="0"/>
                <a:cs typeface="Calibri" panose="020F0502020204030204" pitchFamily="34" charset="0"/>
              </a:rPr>
              <a:t>2</a:t>
            </a:r>
            <a:r>
              <a:rPr lang="fr-FR" sz="1400" dirty="0">
                <a:latin typeface="Calibri" panose="020F0502020204030204" pitchFamily="34" charset="0"/>
                <a:cs typeface="Calibri" panose="020F0502020204030204" pitchFamily="34" charset="0"/>
              </a:rPr>
              <a:t> loading : </a:t>
            </a:r>
            <a:r>
              <a:rPr lang="fr-FR" sz="1400" dirty="0" err="1">
                <a:latin typeface="Calibri" panose="020F0502020204030204" pitchFamily="34" charset="0"/>
                <a:cs typeface="Calibri" panose="020F0502020204030204" pitchFamily="34" charset="0"/>
              </a:rPr>
              <a:t>both</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samples</a:t>
            </a:r>
            <a:r>
              <a:rPr lang="fr-FR" sz="1400" dirty="0">
                <a:latin typeface="Calibri" panose="020F0502020204030204" pitchFamily="34" charset="0"/>
                <a:cs typeface="Calibri" panose="020F0502020204030204" pitchFamily="34" charset="0"/>
              </a:rPr>
              <a:t> are in the </a:t>
            </a:r>
            <a:r>
              <a:rPr lang="fr-FR" sz="1400" dirty="0" err="1">
                <a:latin typeface="Calibri" panose="020F0502020204030204" pitchFamily="34" charset="0"/>
                <a:cs typeface="Calibri" panose="020F0502020204030204" pitchFamily="34" charset="0"/>
              </a:rPr>
              <a:t>same</a:t>
            </a:r>
            <a:r>
              <a:rPr lang="fr-FR" sz="1400" dirty="0">
                <a:latin typeface="Calibri" panose="020F0502020204030204" pitchFamily="34" charset="0"/>
                <a:cs typeface="Calibri" panose="020F0502020204030204" pitchFamily="34" charset="0"/>
              </a:rPr>
              <a:t> enclosure → exact </a:t>
            </a:r>
            <a:r>
              <a:rPr lang="fr-FR" sz="1400" dirty="0" err="1">
                <a:latin typeface="Calibri" panose="020F0502020204030204" pitchFamily="34" charset="0"/>
                <a:cs typeface="Calibri" panose="020F0502020204030204" pitchFamily="34" charset="0"/>
              </a:rPr>
              <a:t>same</a:t>
            </a:r>
            <a:r>
              <a:rPr lang="fr-FR" sz="1400" dirty="0">
                <a:latin typeface="Calibri" panose="020F0502020204030204" pitchFamily="34" charset="0"/>
                <a:cs typeface="Calibri" panose="020F0502020204030204" pitchFamily="34" charset="0"/>
              </a:rPr>
              <a:t> loading conditions (T, P, duration)</a:t>
            </a: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r>
              <a:rPr lang="fr-FR" sz="1400" dirty="0">
                <a:latin typeface="Calibri" panose="020F0502020204030204" pitchFamily="34" charset="0"/>
                <a:cs typeface="Calibri" panose="020F0502020204030204" pitchFamily="34" charset="0"/>
              </a:rPr>
              <a:t>Quench: </a:t>
            </a:r>
            <a:r>
              <a:rPr lang="fr-FR" sz="1400" dirty="0" err="1">
                <a:latin typeface="Calibri" panose="020F0502020204030204" pitchFamily="34" charset="0"/>
                <a:cs typeface="Calibri" panose="020F0502020204030204" pitchFamily="34" charset="0"/>
              </a:rPr>
              <a:t>after</a:t>
            </a:r>
            <a:r>
              <a:rPr lang="fr-FR" sz="1400" dirty="0">
                <a:latin typeface="Calibri" panose="020F0502020204030204" pitchFamily="34" charset="0"/>
                <a:cs typeface="Calibri" panose="020F0502020204030204" pitchFamily="34" charset="0"/>
              </a:rPr>
              <a:t> loading, the </a:t>
            </a:r>
            <a:r>
              <a:rPr lang="fr-FR" sz="1400" dirty="0" err="1">
                <a:latin typeface="Calibri" panose="020F0502020204030204" pitchFamily="34" charset="0"/>
                <a:cs typeface="Calibri" panose="020F0502020204030204" pitchFamily="34" charset="0"/>
              </a:rPr>
              <a:t>sample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holder</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put in dry </a:t>
            </a:r>
            <a:r>
              <a:rPr lang="fr-FR" sz="1400" dirty="0" err="1">
                <a:latin typeface="Calibri" panose="020F0502020204030204" pitchFamily="34" charset="0"/>
                <a:cs typeface="Calibri" panose="020F0502020204030204" pitchFamily="34" charset="0"/>
              </a:rPr>
              <a:t>ice</a:t>
            </a:r>
            <a:r>
              <a:rPr lang="fr-FR" sz="1400" dirty="0">
                <a:latin typeface="Calibri" panose="020F0502020204030204" pitchFamily="34" charset="0"/>
                <a:cs typeface="Calibri" panose="020F0502020204030204" pitchFamily="34" charset="0"/>
              </a:rPr>
              <a:t> → </a:t>
            </a:r>
            <a:r>
              <a:rPr lang="fr-FR" sz="1400" dirty="0" err="1">
                <a:latin typeface="Calibri" panose="020F0502020204030204" pitchFamily="34" charset="0"/>
                <a:cs typeface="Calibri" panose="020F0502020204030204" pitchFamily="34" charset="0"/>
              </a:rPr>
              <a:t>desorption</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does</a:t>
            </a:r>
            <a:r>
              <a:rPr lang="fr-FR" sz="1400" dirty="0">
                <a:latin typeface="Calibri" panose="020F0502020204030204" pitchFamily="34" charset="0"/>
                <a:cs typeface="Calibri" panose="020F0502020204030204" pitchFamily="34" charset="0"/>
              </a:rPr>
              <a:t> not start </a:t>
            </a:r>
            <a:r>
              <a:rPr lang="fr-FR" sz="1400" dirty="0" err="1">
                <a:latin typeface="Calibri" panose="020F0502020204030204" pitchFamily="34" charset="0"/>
                <a:cs typeface="Calibri" panose="020F0502020204030204" pitchFamily="34" charset="0"/>
              </a:rPr>
              <a:t>until</a:t>
            </a:r>
            <a:r>
              <a:rPr lang="fr-FR" sz="1400" dirty="0">
                <a:latin typeface="Calibri" panose="020F0502020204030204" pitchFamily="34" charset="0"/>
                <a:cs typeface="Calibri" panose="020F0502020204030204" pitchFamily="34" charset="0"/>
              </a:rPr>
              <a:t> the </a:t>
            </a:r>
            <a:r>
              <a:rPr lang="fr-FR" sz="1400" dirty="0" err="1">
                <a:latin typeface="Calibri" panose="020F0502020204030204" pitchFamily="34" charset="0"/>
                <a:cs typeface="Calibri" panose="020F0502020204030204" pitchFamily="34" charset="0"/>
              </a:rPr>
              <a:t>samples</a:t>
            </a:r>
            <a:r>
              <a:rPr lang="fr-FR" sz="1400" dirty="0">
                <a:latin typeface="Calibri" panose="020F0502020204030204" pitchFamily="34" charset="0"/>
                <a:cs typeface="Calibri" panose="020F0502020204030204" pitchFamily="34" charset="0"/>
              </a:rPr>
              <a:t> are </a:t>
            </a:r>
            <a:r>
              <a:rPr lang="fr-FR" sz="1400" dirty="0" err="1">
                <a:latin typeface="Calibri" panose="020F0502020204030204" pitchFamily="34" charset="0"/>
                <a:cs typeface="Calibri" panose="020F0502020204030204" pitchFamily="34" charset="0"/>
              </a:rPr>
              <a:t>taken</a:t>
            </a:r>
            <a:r>
              <a:rPr lang="fr-FR" sz="1400"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out of the dry </a:t>
            </a:r>
            <a:r>
              <a:rPr lang="fr-FR" sz="1400" dirty="0" err="1">
                <a:latin typeface="Calibri" panose="020F0502020204030204" pitchFamily="34" charset="0"/>
                <a:cs typeface="Calibri" panose="020F0502020204030204" pitchFamily="34" charset="0"/>
              </a:rPr>
              <a:t>ice</a:t>
            </a:r>
            <a:r>
              <a:rPr lang="fr-FR" sz="1400" dirty="0">
                <a:latin typeface="Calibri" panose="020F0502020204030204" pitchFamily="34" charset="0"/>
                <a:cs typeface="Calibri" panose="020F0502020204030204" pitchFamily="34" charset="0"/>
              </a:rPr>
              <a:t> bath</a:t>
            </a:r>
          </a:p>
          <a:p>
            <a:pPr marL="342900" indent="-342900">
              <a:buAutoNum type="arabicPeriod"/>
            </a:pPr>
            <a:endParaRPr lang="fr-FR" sz="1400" dirty="0">
              <a:latin typeface="Calibri" panose="020F0502020204030204" pitchFamily="34" charset="0"/>
              <a:cs typeface="Calibri" panose="020F0502020204030204" pitchFamily="34" charset="0"/>
            </a:endParaRPr>
          </a:p>
          <a:p>
            <a:pPr marL="342900" indent="-342900">
              <a:buAutoNum type="arabicPeriod"/>
            </a:pPr>
            <a:r>
              <a:rPr lang="fr-FR" sz="1400" dirty="0" err="1">
                <a:latin typeface="Calibri" panose="020F0502020204030204" pitchFamily="34" charset="0"/>
                <a:cs typeface="Calibri" panose="020F0502020204030204" pitchFamily="34" charset="0"/>
              </a:rPr>
              <a:t>Desorption</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measurements</a:t>
            </a:r>
            <a:r>
              <a:rPr lang="fr-FR" sz="1400" dirty="0">
                <a:latin typeface="Calibri" panose="020F0502020204030204" pitchFamily="34" charset="0"/>
                <a:cs typeface="Calibri" panose="020F0502020204030204" pitchFamily="34" charset="0"/>
              </a:rPr>
              <a:t>: one of the </a:t>
            </a:r>
            <a:r>
              <a:rPr lang="fr-FR" sz="1400" dirty="0" err="1">
                <a:latin typeface="Calibri" panose="020F0502020204030204" pitchFamily="34" charset="0"/>
                <a:cs typeface="Calibri" panose="020F0502020204030204" pitchFamily="34" charset="0"/>
              </a:rPr>
              <a:t>sample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desorbs</a:t>
            </a:r>
            <a:r>
              <a:rPr lang="fr-FR" sz="1400" dirty="0">
                <a:latin typeface="Calibri" panose="020F0502020204030204" pitchFamily="34" charset="0"/>
                <a:cs typeface="Calibri" panose="020F0502020204030204" pitchFamily="34" charset="0"/>
              </a:rPr>
              <a:t> in air, the </a:t>
            </a:r>
            <a:r>
              <a:rPr lang="fr-FR" sz="1400" dirty="0" err="1">
                <a:latin typeface="Calibri" panose="020F0502020204030204" pitchFamily="34" charset="0"/>
                <a:cs typeface="Calibri" panose="020F0502020204030204" pitchFamily="34" charset="0"/>
              </a:rPr>
              <a:t>other</a:t>
            </a:r>
            <a:r>
              <a:rPr lang="fr-FR" sz="1400" dirty="0">
                <a:latin typeface="Calibri" panose="020F0502020204030204" pitchFamily="34" charset="0"/>
                <a:cs typeface="Calibri" panose="020F0502020204030204" pitchFamily="34" charset="0"/>
              </a:rPr>
              <a:t> in water. For the one </a:t>
            </a:r>
            <a:r>
              <a:rPr lang="fr-FR" sz="1400" dirty="0" err="1">
                <a:latin typeface="Calibri" panose="020F0502020204030204" pitchFamily="34" charset="0"/>
                <a:cs typeface="Calibri" panose="020F0502020204030204" pitchFamily="34" charset="0"/>
              </a:rPr>
              <a:t>desorbing</a:t>
            </a:r>
            <a:r>
              <a:rPr lang="fr-FR" sz="1400" dirty="0">
                <a:latin typeface="Calibri" panose="020F0502020204030204" pitchFamily="34" charset="0"/>
                <a:cs typeface="Calibri" panose="020F0502020204030204" pitchFamily="34" charset="0"/>
              </a:rPr>
              <a:t> in air, tritium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measured</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either</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with</a:t>
            </a:r>
            <a:r>
              <a:rPr lang="fr-FR" sz="1400" dirty="0">
                <a:latin typeface="Calibri" panose="020F0502020204030204" pitchFamily="34" charset="0"/>
                <a:cs typeface="Calibri" panose="020F0502020204030204" pitchFamily="34" charset="0"/>
              </a:rPr>
              <a:t> an ionisation </a:t>
            </a:r>
            <a:r>
              <a:rPr lang="fr-FR" sz="1400" dirty="0" err="1">
                <a:latin typeface="Calibri" panose="020F0502020204030204" pitchFamily="34" charset="0"/>
                <a:cs typeface="Calibri" panose="020F0502020204030204" pitchFamily="34" charset="0"/>
              </a:rPr>
              <a:t>chamber</a:t>
            </a:r>
            <a:r>
              <a:rPr lang="fr-FR" sz="1400" dirty="0">
                <a:latin typeface="Calibri" panose="020F0502020204030204" pitchFamily="34" charset="0"/>
                <a:cs typeface="Calibri" panose="020F0502020204030204" pitchFamily="34" charset="0"/>
              </a:rPr>
              <a:t> (if the </a:t>
            </a:r>
            <a:r>
              <a:rPr lang="fr-FR" sz="1400" dirty="0" err="1">
                <a:latin typeface="Calibri" panose="020F0502020204030204" pitchFamily="34" charset="0"/>
                <a:cs typeface="Calibri" panose="020F0502020204030204" pitchFamily="34" charset="0"/>
              </a:rPr>
              <a:t>activity</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low</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enough</a:t>
            </a:r>
            <a:r>
              <a:rPr lang="fr-FR" sz="1400" dirty="0">
                <a:latin typeface="Calibri" panose="020F0502020204030204" pitchFamily="34" charset="0"/>
                <a:cs typeface="Calibri" panose="020F0502020204030204" pitchFamily="34" charset="0"/>
              </a:rPr>
              <a:t>) or </a:t>
            </a:r>
            <a:r>
              <a:rPr lang="fr-FR" sz="1400" dirty="0" err="1">
                <a:latin typeface="Calibri" panose="020F0502020204030204" pitchFamily="34" charset="0"/>
                <a:cs typeface="Calibri" panose="020F0502020204030204" pitchFamily="34" charset="0"/>
              </a:rPr>
              <a:t>with</a:t>
            </a:r>
            <a:r>
              <a:rPr lang="fr-FR" sz="1400" dirty="0">
                <a:latin typeface="Calibri" panose="020F0502020204030204" pitchFamily="34" charset="0"/>
                <a:cs typeface="Calibri" panose="020F0502020204030204" pitchFamily="34" charset="0"/>
              </a:rPr>
              <a:t> tritium </a:t>
            </a:r>
            <a:r>
              <a:rPr lang="fr-FR" sz="1400" dirty="0" err="1">
                <a:latin typeface="Calibri" panose="020F0502020204030204" pitchFamily="34" charset="0"/>
                <a:cs typeface="Calibri" panose="020F0502020204030204" pitchFamily="34" charset="0"/>
              </a:rPr>
              <a:t>bubblers</a:t>
            </a:r>
            <a:r>
              <a:rPr lang="fr-FR" sz="1400" dirty="0">
                <a:latin typeface="Calibri" panose="020F0502020204030204" pitchFamily="34" charset="0"/>
                <a:cs typeface="Calibri" panose="020F0502020204030204" pitchFamily="34" charset="0"/>
              </a:rPr>
              <a:t>. The flow </a:t>
            </a:r>
            <a:r>
              <a:rPr lang="fr-FR" sz="1400" dirty="0" err="1">
                <a:latin typeface="Calibri" panose="020F0502020204030204" pitchFamily="34" charset="0"/>
                <a:cs typeface="Calibri" panose="020F0502020204030204" pitchFamily="34" charset="0"/>
              </a:rPr>
              <a:t>goes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seamlessly</a:t>
            </a:r>
            <a:r>
              <a:rPr lang="fr-FR" sz="1400" dirty="0">
                <a:latin typeface="Calibri" panose="020F0502020204030204" pitchFamily="34" charset="0"/>
                <a:cs typeface="Calibri" panose="020F0502020204030204" pitchFamily="34" charset="0"/>
              </a:rPr>
              <a:t> to the ionisation </a:t>
            </a:r>
            <a:r>
              <a:rPr lang="fr-FR" sz="1400" dirty="0" err="1">
                <a:latin typeface="Calibri" panose="020F0502020204030204" pitchFamily="34" charset="0"/>
                <a:cs typeface="Calibri" panose="020F0502020204030204" pitchFamily="34" charset="0"/>
              </a:rPr>
              <a:t>chamber</a:t>
            </a:r>
            <a:r>
              <a:rPr lang="fr-FR" sz="1400" dirty="0">
                <a:latin typeface="Calibri" panose="020F0502020204030204" pitchFamily="34" charset="0"/>
                <a:cs typeface="Calibri" panose="020F0502020204030204" pitchFamily="34" charset="0"/>
              </a:rPr>
              <a:t> or to the </a:t>
            </a:r>
            <a:r>
              <a:rPr lang="fr-FR" sz="1400" dirty="0" err="1">
                <a:latin typeface="Calibri" panose="020F0502020204030204" pitchFamily="34" charset="0"/>
                <a:cs typeface="Calibri" panose="020F0502020204030204" pitchFamily="34" charset="0"/>
              </a:rPr>
              <a:t>bubbler</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allow</a:t>
            </a:r>
            <a:r>
              <a:rPr lang="fr-FR" sz="1400" dirty="0">
                <a:latin typeface="Calibri" panose="020F0502020204030204" pitchFamily="34" charset="0"/>
                <a:cs typeface="Calibri" panose="020F0502020204030204" pitchFamily="34" charset="0"/>
              </a:rPr>
              <a:t> a </a:t>
            </a:r>
            <a:r>
              <a:rPr lang="fr-FR" sz="1400" dirty="0" err="1">
                <a:latin typeface="Calibri" panose="020F0502020204030204" pitchFamily="34" charset="0"/>
                <a:cs typeface="Calibri" panose="020F0502020204030204" pitchFamily="34" charset="0"/>
              </a:rPr>
              <a:t>continuous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recording</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desorption</a:t>
            </a:r>
            <a:r>
              <a:rPr lang="fr-FR" sz="1400" dirty="0">
                <a:latin typeface="Calibri" panose="020F0502020204030204" pitchFamily="34" charset="0"/>
                <a:cs typeface="Calibri" panose="020F0502020204030204" pitchFamily="34" charset="0"/>
              </a:rPr>
              <a:t>:</a:t>
            </a:r>
          </a:p>
        </p:txBody>
      </p:sp>
      <p:grpSp>
        <p:nvGrpSpPr>
          <p:cNvPr id="7" name="Groupe 6">
            <a:extLst>
              <a:ext uri="{FF2B5EF4-FFF2-40B4-BE49-F238E27FC236}">
                <a16:creationId xmlns:a16="http://schemas.microsoft.com/office/drawing/2014/main" id="{FDB770DF-6C86-404F-A1FC-3795EA8085DF}"/>
              </a:ext>
            </a:extLst>
          </p:cNvPr>
          <p:cNvGrpSpPr/>
          <p:nvPr/>
        </p:nvGrpSpPr>
        <p:grpSpPr>
          <a:xfrm>
            <a:off x="1755610" y="1597208"/>
            <a:ext cx="6019035" cy="1876952"/>
            <a:chOff x="1755610" y="1888156"/>
            <a:chExt cx="6019035" cy="1876952"/>
          </a:xfrm>
        </p:grpSpPr>
        <p:sp>
          <p:nvSpPr>
            <p:cNvPr id="8" name="ZoneTexte 7">
              <a:extLst>
                <a:ext uri="{FF2B5EF4-FFF2-40B4-BE49-F238E27FC236}">
                  <a16:creationId xmlns:a16="http://schemas.microsoft.com/office/drawing/2014/main" id="{F0EC0280-1B32-430F-B8A5-A2F47C565A0F}"/>
                </a:ext>
              </a:extLst>
            </p:cNvPr>
            <p:cNvSpPr txBox="1"/>
            <p:nvPr/>
          </p:nvSpPr>
          <p:spPr>
            <a:xfrm>
              <a:off x="2773423" y="1888156"/>
              <a:ext cx="963220" cy="400110"/>
            </a:xfrm>
            <a:prstGeom prst="rect">
              <a:avLst/>
            </a:prstGeom>
            <a:noFill/>
          </p:spPr>
          <p:txBody>
            <a:bodyPr wrap="square" rtlCol="0">
              <a:spAutoFit/>
            </a:bodyPr>
            <a:lstStyle/>
            <a:p>
              <a:pPr algn="ctr"/>
              <a:r>
                <a:rPr lang="fr-FR" sz="1000" dirty="0"/>
                <a:t>To the tritium loading rig</a:t>
              </a:r>
            </a:p>
          </p:txBody>
        </p:sp>
        <p:cxnSp>
          <p:nvCxnSpPr>
            <p:cNvPr id="9" name="Connecteur droit 8">
              <a:extLst>
                <a:ext uri="{FF2B5EF4-FFF2-40B4-BE49-F238E27FC236}">
                  <a16:creationId xmlns:a16="http://schemas.microsoft.com/office/drawing/2014/main" id="{02FF8EAE-51CE-41F4-B307-908BF338926E}"/>
                </a:ext>
              </a:extLst>
            </p:cNvPr>
            <p:cNvCxnSpPr/>
            <p:nvPr/>
          </p:nvCxnSpPr>
          <p:spPr>
            <a:xfrm>
              <a:off x="2934862" y="2848182"/>
              <a:ext cx="624057" cy="0"/>
            </a:xfrm>
            <a:prstGeom prst="line">
              <a:avLst/>
            </a:prstGeom>
            <a:ln w="12700">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C962C3AA-41B7-4A70-8B93-1E1A18DEA734}"/>
                </a:ext>
              </a:extLst>
            </p:cNvPr>
            <p:cNvPicPr>
              <a:picLocks noChangeAspect="1"/>
            </p:cNvPicPr>
            <p:nvPr/>
          </p:nvPicPr>
          <p:blipFill>
            <a:blip r:embed="rId2"/>
            <a:stretch>
              <a:fillRect/>
            </a:stretch>
          </p:blipFill>
          <p:spPr>
            <a:xfrm>
              <a:off x="2849220" y="2608725"/>
              <a:ext cx="795337" cy="386656"/>
            </a:xfrm>
            <a:prstGeom prst="rect">
              <a:avLst/>
            </a:prstGeom>
          </p:spPr>
        </p:pic>
        <p:cxnSp>
          <p:nvCxnSpPr>
            <p:cNvPr id="11" name="Connecteur droit 10">
              <a:extLst>
                <a:ext uri="{FF2B5EF4-FFF2-40B4-BE49-F238E27FC236}">
                  <a16:creationId xmlns:a16="http://schemas.microsoft.com/office/drawing/2014/main" id="{887B30C9-930F-4337-B6AE-8E93645E7EEF}"/>
                </a:ext>
              </a:extLst>
            </p:cNvPr>
            <p:cNvCxnSpPr>
              <a:cxnSpLocks/>
            </p:cNvCxnSpPr>
            <p:nvPr/>
          </p:nvCxnSpPr>
          <p:spPr>
            <a:xfrm>
              <a:off x="3239229" y="2260369"/>
              <a:ext cx="0" cy="395339"/>
            </a:xfrm>
            <a:prstGeom prst="line">
              <a:avLst/>
            </a:prstGeom>
            <a:ln w="57150">
              <a:headEnd type="arrow"/>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0DEED951-EC30-4EFC-BEF8-5D331FFE35C0}"/>
                </a:ext>
              </a:extLst>
            </p:cNvPr>
            <p:cNvPicPr>
              <a:picLocks noChangeAspect="1"/>
            </p:cNvPicPr>
            <p:nvPr/>
          </p:nvPicPr>
          <p:blipFill rotWithShape="1">
            <a:blip r:embed="rId3"/>
            <a:srcRect l="6753" r="9799"/>
            <a:stretch/>
          </p:blipFill>
          <p:spPr>
            <a:xfrm>
              <a:off x="2934862" y="2802053"/>
              <a:ext cx="640342" cy="328011"/>
            </a:xfrm>
            <a:prstGeom prst="rect">
              <a:avLst/>
            </a:prstGeom>
          </p:spPr>
        </p:pic>
        <p:cxnSp>
          <p:nvCxnSpPr>
            <p:cNvPr id="13" name="Connecteur droit 12">
              <a:extLst>
                <a:ext uri="{FF2B5EF4-FFF2-40B4-BE49-F238E27FC236}">
                  <a16:creationId xmlns:a16="http://schemas.microsoft.com/office/drawing/2014/main" id="{555EE715-2009-4EDC-8D0A-F8600A5D884B}"/>
                </a:ext>
              </a:extLst>
            </p:cNvPr>
            <p:cNvCxnSpPr/>
            <p:nvPr/>
          </p:nvCxnSpPr>
          <p:spPr>
            <a:xfrm>
              <a:off x="2946980" y="2848182"/>
              <a:ext cx="599816" cy="0"/>
            </a:xfrm>
            <a:prstGeom prst="line">
              <a:avLst/>
            </a:prstGeom>
            <a:ln w="19050">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7B63919-B561-4C4E-BCFD-11AFDBA0A0DB}"/>
                </a:ext>
              </a:extLst>
            </p:cNvPr>
            <p:cNvSpPr/>
            <p:nvPr/>
          </p:nvSpPr>
          <p:spPr>
            <a:xfrm>
              <a:off x="3150503" y="2761764"/>
              <a:ext cx="200025" cy="6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15" name="Connecteur droit avec flèche 14">
              <a:extLst>
                <a:ext uri="{FF2B5EF4-FFF2-40B4-BE49-F238E27FC236}">
                  <a16:creationId xmlns:a16="http://schemas.microsoft.com/office/drawing/2014/main" id="{8202F5CF-531A-40F5-BC15-79028AEBD935}"/>
                </a:ext>
              </a:extLst>
            </p:cNvPr>
            <p:cNvCxnSpPr>
              <a:cxnSpLocks/>
              <a:stCxn id="16" idx="3"/>
            </p:cNvCxnSpPr>
            <p:nvPr/>
          </p:nvCxnSpPr>
          <p:spPr>
            <a:xfrm>
              <a:off x="2472473" y="2695715"/>
              <a:ext cx="635233" cy="8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FA05291-050D-4FBE-A382-BBC34AFD6487}"/>
                </a:ext>
              </a:extLst>
            </p:cNvPr>
            <p:cNvSpPr txBox="1"/>
            <p:nvPr/>
          </p:nvSpPr>
          <p:spPr>
            <a:xfrm>
              <a:off x="1755610" y="2572604"/>
              <a:ext cx="716863" cy="246221"/>
            </a:xfrm>
            <a:prstGeom prst="rect">
              <a:avLst/>
            </a:prstGeom>
            <a:noFill/>
          </p:spPr>
          <p:txBody>
            <a:bodyPr wrap="none" rtlCol="0">
              <a:spAutoFit/>
            </a:bodyPr>
            <a:lstStyle/>
            <a:p>
              <a:pPr algn="r"/>
              <a:r>
                <a:rPr lang="fr-FR" sz="1000" dirty="0" err="1"/>
                <a:t>Samples</a:t>
              </a:r>
              <a:r>
                <a:rPr lang="fr-FR" sz="1000" dirty="0"/>
                <a:t> </a:t>
              </a:r>
            </a:p>
          </p:txBody>
        </p:sp>
        <p:cxnSp>
          <p:nvCxnSpPr>
            <p:cNvPr id="17" name="Connecteur droit avec flèche 16">
              <a:extLst>
                <a:ext uri="{FF2B5EF4-FFF2-40B4-BE49-F238E27FC236}">
                  <a16:creationId xmlns:a16="http://schemas.microsoft.com/office/drawing/2014/main" id="{B12BBEB2-C33F-41B3-B638-DD77773D9690}"/>
                </a:ext>
              </a:extLst>
            </p:cNvPr>
            <p:cNvCxnSpPr>
              <a:cxnSpLocks/>
            </p:cNvCxnSpPr>
            <p:nvPr/>
          </p:nvCxnSpPr>
          <p:spPr>
            <a:xfrm flipV="1">
              <a:off x="3437672" y="2858502"/>
              <a:ext cx="0" cy="35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A0C46293-9C04-48F3-ADBB-EA64EAFB49FF}"/>
                </a:ext>
              </a:extLst>
            </p:cNvPr>
            <p:cNvSpPr txBox="1"/>
            <p:nvPr/>
          </p:nvSpPr>
          <p:spPr>
            <a:xfrm>
              <a:off x="2578275" y="3211110"/>
              <a:ext cx="1337225" cy="553998"/>
            </a:xfrm>
            <a:prstGeom prst="rect">
              <a:avLst/>
            </a:prstGeom>
            <a:noFill/>
          </p:spPr>
          <p:txBody>
            <a:bodyPr wrap="none" rtlCol="0">
              <a:spAutoFit/>
            </a:bodyPr>
            <a:lstStyle/>
            <a:p>
              <a:pPr algn="ctr"/>
              <a:r>
                <a:rPr lang="fr-FR" sz="1000" dirty="0">
                  <a:solidFill>
                    <a:schemeClr val="bg1">
                      <a:lumMod val="65000"/>
                    </a:schemeClr>
                  </a:solidFill>
                </a:rPr>
                <a:t>« </a:t>
              </a:r>
              <a:r>
                <a:rPr lang="fr-FR" sz="1000" dirty="0" err="1">
                  <a:solidFill>
                    <a:schemeClr val="bg1">
                      <a:lumMod val="65000"/>
                    </a:schemeClr>
                  </a:solidFill>
                </a:rPr>
                <a:t>snubber</a:t>
              </a:r>
              <a:r>
                <a:rPr lang="fr-FR" sz="1000" dirty="0">
                  <a:solidFill>
                    <a:schemeClr val="bg1">
                      <a:lumMod val="65000"/>
                    </a:schemeClr>
                  </a:solidFill>
                </a:rPr>
                <a:t> » </a:t>
              </a:r>
              <a:r>
                <a:rPr lang="fr-FR" sz="1000" dirty="0" err="1">
                  <a:solidFill>
                    <a:schemeClr val="bg1">
                      <a:lumMod val="65000"/>
                    </a:schemeClr>
                  </a:solidFill>
                </a:rPr>
                <a:t>gasket</a:t>
              </a:r>
              <a:r>
                <a:rPr lang="fr-FR" sz="1000" dirty="0">
                  <a:solidFill>
                    <a:schemeClr val="bg1">
                      <a:lumMod val="65000"/>
                    </a:schemeClr>
                  </a:solidFill>
                </a:rPr>
                <a:t>: </a:t>
              </a:r>
              <a:br>
                <a:rPr lang="fr-FR" sz="1000" dirty="0">
                  <a:solidFill>
                    <a:schemeClr val="bg1">
                      <a:lumMod val="65000"/>
                    </a:schemeClr>
                  </a:solidFill>
                </a:rPr>
              </a:br>
              <a:r>
                <a:rPr lang="fr-FR" sz="1000" dirty="0" err="1">
                  <a:solidFill>
                    <a:schemeClr val="bg1">
                      <a:lumMod val="65000"/>
                    </a:schemeClr>
                  </a:solidFill>
                </a:rPr>
                <a:t>holds</a:t>
              </a:r>
              <a:r>
                <a:rPr lang="fr-FR" sz="1000" dirty="0">
                  <a:solidFill>
                    <a:schemeClr val="bg1">
                      <a:lumMod val="65000"/>
                    </a:schemeClr>
                  </a:solidFill>
                </a:rPr>
                <a:t> the </a:t>
              </a:r>
              <a:r>
                <a:rPr lang="fr-FR" sz="1000" dirty="0" err="1">
                  <a:solidFill>
                    <a:schemeClr val="bg1">
                      <a:lumMod val="65000"/>
                    </a:schemeClr>
                  </a:solidFill>
                </a:rPr>
                <a:t>sample</a:t>
              </a:r>
              <a:r>
                <a:rPr lang="fr-FR" sz="1000" dirty="0">
                  <a:solidFill>
                    <a:schemeClr val="bg1">
                      <a:lumMod val="65000"/>
                    </a:schemeClr>
                  </a:solidFill>
                </a:rPr>
                <a:t>, </a:t>
              </a:r>
              <a:br>
                <a:rPr lang="fr-FR" sz="1000" dirty="0">
                  <a:solidFill>
                    <a:schemeClr val="bg1">
                      <a:lumMod val="65000"/>
                    </a:schemeClr>
                  </a:solidFill>
                </a:rPr>
              </a:br>
              <a:r>
                <a:rPr lang="fr-FR" sz="1000" dirty="0" err="1">
                  <a:solidFill>
                    <a:schemeClr val="bg1">
                      <a:lumMod val="65000"/>
                    </a:schemeClr>
                  </a:solidFill>
                </a:rPr>
                <a:t>lets</a:t>
              </a:r>
              <a:r>
                <a:rPr lang="fr-FR" sz="1000" dirty="0">
                  <a:solidFill>
                    <a:schemeClr val="bg1">
                      <a:lumMod val="65000"/>
                    </a:schemeClr>
                  </a:solidFill>
                </a:rPr>
                <a:t> T2 </a:t>
              </a:r>
              <a:r>
                <a:rPr lang="fr-FR" sz="1000" dirty="0" err="1">
                  <a:solidFill>
                    <a:schemeClr val="bg1">
                      <a:lumMod val="65000"/>
                    </a:schemeClr>
                  </a:solidFill>
                </a:rPr>
                <a:t>through</a:t>
              </a:r>
              <a:endParaRPr lang="fr-FR" sz="1000" dirty="0">
                <a:solidFill>
                  <a:schemeClr val="bg1">
                    <a:lumMod val="65000"/>
                  </a:schemeClr>
                </a:solidFill>
              </a:endParaRPr>
            </a:p>
          </p:txBody>
        </p:sp>
        <p:sp>
          <p:nvSpPr>
            <p:cNvPr id="19" name="Rectangle 18">
              <a:extLst>
                <a:ext uri="{FF2B5EF4-FFF2-40B4-BE49-F238E27FC236}">
                  <a16:creationId xmlns:a16="http://schemas.microsoft.com/office/drawing/2014/main" id="{1743D6F2-651D-4856-AD86-822195FDCBE5}"/>
                </a:ext>
              </a:extLst>
            </p:cNvPr>
            <p:cNvSpPr/>
            <p:nvPr/>
          </p:nvSpPr>
          <p:spPr>
            <a:xfrm>
              <a:off x="3186882" y="2901756"/>
              <a:ext cx="200025" cy="6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20" name="Connecteur droit avec flèche 19">
              <a:extLst>
                <a:ext uri="{FF2B5EF4-FFF2-40B4-BE49-F238E27FC236}">
                  <a16:creationId xmlns:a16="http://schemas.microsoft.com/office/drawing/2014/main" id="{B8ABDFC8-EC3B-4C6F-8F01-ECDF3DF0DB00}"/>
                </a:ext>
              </a:extLst>
            </p:cNvPr>
            <p:cNvCxnSpPr>
              <a:cxnSpLocks/>
              <a:stCxn id="16" idx="3"/>
            </p:cNvCxnSpPr>
            <p:nvPr/>
          </p:nvCxnSpPr>
          <p:spPr>
            <a:xfrm>
              <a:off x="2472473" y="2695715"/>
              <a:ext cx="626734" cy="23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A6617E68-EAF0-434C-A090-65AF6425C90F}"/>
                </a:ext>
              </a:extLst>
            </p:cNvPr>
            <p:cNvPicPr>
              <a:picLocks noChangeAspect="1"/>
            </p:cNvPicPr>
            <p:nvPr/>
          </p:nvPicPr>
          <p:blipFill>
            <a:blip r:embed="rId4"/>
            <a:stretch>
              <a:fillRect/>
            </a:stretch>
          </p:blipFill>
          <p:spPr>
            <a:xfrm>
              <a:off x="4034566" y="2100305"/>
              <a:ext cx="1124351" cy="1110805"/>
            </a:xfrm>
            <a:prstGeom prst="rect">
              <a:avLst/>
            </a:prstGeom>
          </p:spPr>
        </p:pic>
        <p:pic>
          <p:nvPicPr>
            <p:cNvPr id="22" name="Image 21">
              <a:extLst>
                <a:ext uri="{FF2B5EF4-FFF2-40B4-BE49-F238E27FC236}">
                  <a16:creationId xmlns:a16="http://schemas.microsoft.com/office/drawing/2014/main" id="{B6E3A428-6859-4711-B632-3E2D0C9E6AA4}"/>
                </a:ext>
              </a:extLst>
            </p:cNvPr>
            <p:cNvPicPr>
              <a:picLocks noChangeAspect="1"/>
            </p:cNvPicPr>
            <p:nvPr/>
          </p:nvPicPr>
          <p:blipFill rotWithShape="1">
            <a:blip r:embed="rId5"/>
            <a:srcRect l="7746"/>
            <a:stretch/>
          </p:blipFill>
          <p:spPr>
            <a:xfrm>
              <a:off x="5262698" y="2104343"/>
              <a:ext cx="1115824" cy="1106767"/>
            </a:xfrm>
            <a:prstGeom prst="rect">
              <a:avLst/>
            </a:prstGeom>
          </p:spPr>
        </p:pic>
        <p:pic>
          <p:nvPicPr>
            <p:cNvPr id="23" name="Image 22">
              <a:extLst>
                <a:ext uri="{FF2B5EF4-FFF2-40B4-BE49-F238E27FC236}">
                  <a16:creationId xmlns:a16="http://schemas.microsoft.com/office/drawing/2014/main" id="{717E565E-8923-4C69-9658-A7733B3DFF9D}"/>
                </a:ext>
              </a:extLst>
            </p:cNvPr>
            <p:cNvPicPr>
              <a:picLocks noChangeAspect="1"/>
            </p:cNvPicPr>
            <p:nvPr/>
          </p:nvPicPr>
          <p:blipFill>
            <a:blip r:embed="rId6"/>
            <a:stretch>
              <a:fillRect/>
            </a:stretch>
          </p:blipFill>
          <p:spPr>
            <a:xfrm>
              <a:off x="6482304" y="2107674"/>
              <a:ext cx="1244036" cy="1089042"/>
            </a:xfrm>
            <a:prstGeom prst="rect">
              <a:avLst/>
            </a:prstGeom>
          </p:spPr>
        </p:pic>
        <p:sp>
          <p:nvSpPr>
            <p:cNvPr id="24" name="ZoneTexte 23">
              <a:extLst>
                <a:ext uri="{FF2B5EF4-FFF2-40B4-BE49-F238E27FC236}">
                  <a16:creationId xmlns:a16="http://schemas.microsoft.com/office/drawing/2014/main" id="{99D459B1-365C-4347-821B-A59AC7DDAC2D}"/>
                </a:ext>
              </a:extLst>
            </p:cNvPr>
            <p:cNvSpPr txBox="1"/>
            <p:nvPr/>
          </p:nvSpPr>
          <p:spPr>
            <a:xfrm>
              <a:off x="4006037" y="3232284"/>
              <a:ext cx="1152880" cy="215444"/>
            </a:xfrm>
            <a:prstGeom prst="rect">
              <a:avLst/>
            </a:prstGeom>
            <a:noFill/>
          </p:spPr>
          <p:txBody>
            <a:bodyPr wrap="none" rtlCol="0">
              <a:spAutoFit/>
            </a:bodyPr>
            <a:lstStyle/>
            <a:p>
              <a:r>
                <a:rPr lang="fr-FR" sz="800" dirty="0" err="1"/>
                <a:t>Empty</a:t>
              </a:r>
              <a:r>
                <a:rPr lang="fr-FR" sz="800" dirty="0"/>
                <a:t> </a:t>
              </a:r>
              <a:r>
                <a:rPr lang="fr-FR" sz="800" dirty="0" err="1"/>
                <a:t>sample</a:t>
              </a:r>
              <a:r>
                <a:rPr lang="fr-FR" sz="800" dirty="0"/>
                <a:t> </a:t>
              </a:r>
              <a:r>
                <a:rPr lang="fr-FR" sz="800" dirty="0" err="1"/>
                <a:t>holder</a:t>
              </a:r>
              <a:endParaRPr lang="fr-FR" sz="800" dirty="0"/>
            </a:p>
          </p:txBody>
        </p:sp>
        <p:sp>
          <p:nvSpPr>
            <p:cNvPr id="25" name="ZoneTexte 24">
              <a:extLst>
                <a:ext uri="{FF2B5EF4-FFF2-40B4-BE49-F238E27FC236}">
                  <a16:creationId xmlns:a16="http://schemas.microsoft.com/office/drawing/2014/main" id="{880181B0-C371-44E9-8468-52F8314ECE1B}"/>
                </a:ext>
              </a:extLst>
            </p:cNvPr>
            <p:cNvSpPr txBox="1"/>
            <p:nvPr/>
          </p:nvSpPr>
          <p:spPr>
            <a:xfrm>
              <a:off x="5244170" y="3268737"/>
              <a:ext cx="1140056" cy="215444"/>
            </a:xfrm>
            <a:prstGeom prst="rect">
              <a:avLst/>
            </a:prstGeom>
            <a:noFill/>
          </p:spPr>
          <p:txBody>
            <a:bodyPr wrap="none" rtlCol="0">
              <a:spAutoFit/>
            </a:bodyPr>
            <a:lstStyle/>
            <a:p>
              <a:r>
                <a:rPr lang="fr-FR" sz="800" dirty="0"/>
                <a:t>First </a:t>
              </a:r>
              <a:r>
                <a:rPr lang="fr-FR" sz="800" dirty="0" err="1"/>
                <a:t>sample</a:t>
              </a:r>
              <a:r>
                <a:rPr lang="fr-FR" sz="800" dirty="0"/>
                <a:t> </a:t>
              </a:r>
              <a:r>
                <a:rPr lang="fr-FR" sz="800" dirty="0" err="1"/>
                <a:t>inserted</a:t>
              </a:r>
              <a:endParaRPr lang="fr-FR" sz="800" dirty="0"/>
            </a:p>
          </p:txBody>
        </p:sp>
        <p:sp>
          <p:nvSpPr>
            <p:cNvPr id="26" name="ZoneTexte 25">
              <a:extLst>
                <a:ext uri="{FF2B5EF4-FFF2-40B4-BE49-F238E27FC236}">
                  <a16:creationId xmlns:a16="http://schemas.microsoft.com/office/drawing/2014/main" id="{0CB57881-EB06-467D-B8AE-79587C97BE42}"/>
                </a:ext>
              </a:extLst>
            </p:cNvPr>
            <p:cNvSpPr txBox="1"/>
            <p:nvPr/>
          </p:nvSpPr>
          <p:spPr>
            <a:xfrm>
              <a:off x="6482304" y="3257674"/>
              <a:ext cx="1292341" cy="215444"/>
            </a:xfrm>
            <a:prstGeom prst="rect">
              <a:avLst/>
            </a:prstGeom>
            <a:noFill/>
          </p:spPr>
          <p:txBody>
            <a:bodyPr wrap="none" rtlCol="0">
              <a:spAutoFit/>
            </a:bodyPr>
            <a:lstStyle/>
            <a:p>
              <a:r>
                <a:rPr lang="fr-FR" sz="800" dirty="0"/>
                <a:t>Second </a:t>
              </a:r>
              <a:r>
                <a:rPr lang="fr-FR" sz="800" dirty="0" err="1"/>
                <a:t>sample</a:t>
              </a:r>
              <a:r>
                <a:rPr lang="fr-FR" sz="800" dirty="0"/>
                <a:t> </a:t>
              </a:r>
              <a:r>
                <a:rPr lang="fr-FR" sz="800" dirty="0" err="1"/>
                <a:t>inserted</a:t>
              </a:r>
              <a:endParaRPr lang="fr-FR" sz="800" dirty="0"/>
            </a:p>
          </p:txBody>
        </p:sp>
      </p:grpSp>
      <p:pic>
        <p:nvPicPr>
          <p:cNvPr id="27" name="Image 26">
            <a:extLst>
              <a:ext uri="{FF2B5EF4-FFF2-40B4-BE49-F238E27FC236}">
                <a16:creationId xmlns:a16="http://schemas.microsoft.com/office/drawing/2014/main" id="{E6247AA1-1CC4-436B-9426-34A9CF91D7B0}"/>
              </a:ext>
            </a:extLst>
          </p:cNvPr>
          <p:cNvPicPr>
            <a:picLocks noChangeAspect="1"/>
          </p:cNvPicPr>
          <p:nvPr/>
        </p:nvPicPr>
        <p:blipFill>
          <a:blip r:embed="rId7"/>
          <a:stretch>
            <a:fillRect/>
          </a:stretch>
        </p:blipFill>
        <p:spPr>
          <a:xfrm>
            <a:off x="9821591" y="2839116"/>
            <a:ext cx="1403989" cy="1735350"/>
          </a:xfrm>
          <a:prstGeom prst="rect">
            <a:avLst/>
          </a:prstGeom>
        </p:spPr>
      </p:pic>
      <p:sp>
        <p:nvSpPr>
          <p:cNvPr id="28" name="Rectangle 27">
            <a:extLst>
              <a:ext uri="{FF2B5EF4-FFF2-40B4-BE49-F238E27FC236}">
                <a16:creationId xmlns:a16="http://schemas.microsoft.com/office/drawing/2014/main" id="{7B588A27-6CC4-42F2-BED6-8FB81EC3C44B}"/>
              </a:ext>
            </a:extLst>
          </p:cNvPr>
          <p:cNvSpPr/>
          <p:nvPr/>
        </p:nvSpPr>
        <p:spPr>
          <a:xfrm>
            <a:off x="2828264" y="5250992"/>
            <a:ext cx="816293" cy="637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9" name="Rectangle 28">
            <a:extLst>
              <a:ext uri="{FF2B5EF4-FFF2-40B4-BE49-F238E27FC236}">
                <a16:creationId xmlns:a16="http://schemas.microsoft.com/office/drawing/2014/main" id="{BECBC117-E937-46AF-8ADD-727A45AD8576}"/>
              </a:ext>
            </a:extLst>
          </p:cNvPr>
          <p:cNvSpPr/>
          <p:nvPr/>
        </p:nvSpPr>
        <p:spPr>
          <a:xfrm>
            <a:off x="3146981" y="5603722"/>
            <a:ext cx="178857" cy="1788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30" name="Connecteur droit avec flèche 29">
            <a:extLst>
              <a:ext uri="{FF2B5EF4-FFF2-40B4-BE49-F238E27FC236}">
                <a16:creationId xmlns:a16="http://schemas.microsoft.com/office/drawing/2014/main" id="{6CC0ACD3-8A08-4148-819E-495ACE238CF2}"/>
              </a:ext>
            </a:extLst>
          </p:cNvPr>
          <p:cNvCxnSpPr/>
          <p:nvPr/>
        </p:nvCxnSpPr>
        <p:spPr>
          <a:xfrm>
            <a:off x="2472540" y="5423152"/>
            <a:ext cx="475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C11AF7AB-B0AB-4EDF-9E91-D3842D28763E}"/>
              </a:ext>
            </a:extLst>
          </p:cNvPr>
          <p:cNvSpPr txBox="1"/>
          <p:nvPr/>
        </p:nvSpPr>
        <p:spPr>
          <a:xfrm>
            <a:off x="1187723" y="5292347"/>
            <a:ext cx="1372492" cy="261610"/>
          </a:xfrm>
          <a:prstGeom prst="rect">
            <a:avLst/>
          </a:prstGeom>
          <a:noFill/>
        </p:spPr>
        <p:txBody>
          <a:bodyPr wrap="none" rtlCol="0">
            <a:spAutoFit/>
          </a:bodyPr>
          <a:lstStyle/>
          <a:p>
            <a:r>
              <a:rPr lang="fr-FR" sz="1050" dirty="0" err="1"/>
              <a:t>Inlet</a:t>
            </a:r>
            <a:r>
              <a:rPr lang="fr-FR" sz="1050" dirty="0"/>
              <a:t> flow (air or Ar)</a:t>
            </a:r>
          </a:p>
        </p:txBody>
      </p:sp>
      <p:cxnSp>
        <p:nvCxnSpPr>
          <p:cNvPr id="32" name="Connecteur droit avec flèche 31">
            <a:extLst>
              <a:ext uri="{FF2B5EF4-FFF2-40B4-BE49-F238E27FC236}">
                <a16:creationId xmlns:a16="http://schemas.microsoft.com/office/drawing/2014/main" id="{FE35B261-EEB3-4AA3-B639-7CD69262C7AD}"/>
              </a:ext>
            </a:extLst>
          </p:cNvPr>
          <p:cNvCxnSpPr/>
          <p:nvPr/>
        </p:nvCxnSpPr>
        <p:spPr>
          <a:xfrm>
            <a:off x="3488133" y="5423152"/>
            <a:ext cx="67344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e 32">
            <a:extLst>
              <a:ext uri="{FF2B5EF4-FFF2-40B4-BE49-F238E27FC236}">
                <a16:creationId xmlns:a16="http://schemas.microsoft.com/office/drawing/2014/main" id="{A4A8E4CA-A1D2-4D52-82BB-360976D97313}"/>
              </a:ext>
            </a:extLst>
          </p:cNvPr>
          <p:cNvGrpSpPr/>
          <p:nvPr/>
        </p:nvGrpSpPr>
        <p:grpSpPr>
          <a:xfrm>
            <a:off x="4161576" y="5292347"/>
            <a:ext cx="246909" cy="261610"/>
            <a:chOff x="4810820" y="5692490"/>
            <a:chExt cx="246909" cy="261610"/>
          </a:xfrm>
        </p:grpSpPr>
        <p:sp>
          <p:nvSpPr>
            <p:cNvPr id="34" name="Organigramme : Joindre 33">
              <a:extLst>
                <a:ext uri="{FF2B5EF4-FFF2-40B4-BE49-F238E27FC236}">
                  <a16:creationId xmlns:a16="http://schemas.microsoft.com/office/drawing/2014/main" id="{0445A962-7D74-449F-92FB-F6EF60B67C0A}"/>
                </a:ext>
              </a:extLst>
            </p:cNvPr>
            <p:cNvSpPr/>
            <p:nvPr/>
          </p:nvSpPr>
          <p:spPr>
            <a:xfrm>
              <a:off x="4860021" y="5692490"/>
              <a:ext cx="197708" cy="261610"/>
            </a:xfrm>
            <a:prstGeom prst="flowChartCol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35" name="Triangle isocèle 34">
              <a:extLst>
                <a:ext uri="{FF2B5EF4-FFF2-40B4-BE49-F238E27FC236}">
                  <a16:creationId xmlns:a16="http://schemas.microsoft.com/office/drawing/2014/main" id="{D046CFD6-DDBF-45F4-9990-BF6737D992CF}"/>
                </a:ext>
              </a:extLst>
            </p:cNvPr>
            <p:cNvSpPr/>
            <p:nvPr/>
          </p:nvSpPr>
          <p:spPr>
            <a:xfrm rot="5400000">
              <a:off x="4799168" y="5750472"/>
              <a:ext cx="168951" cy="1456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grpSp>
      <p:grpSp>
        <p:nvGrpSpPr>
          <p:cNvPr id="36" name="Groupe 35">
            <a:extLst>
              <a:ext uri="{FF2B5EF4-FFF2-40B4-BE49-F238E27FC236}">
                <a16:creationId xmlns:a16="http://schemas.microsoft.com/office/drawing/2014/main" id="{B2867664-8461-47C0-A2BB-110CE4DFC5D9}"/>
              </a:ext>
            </a:extLst>
          </p:cNvPr>
          <p:cNvGrpSpPr/>
          <p:nvPr/>
        </p:nvGrpSpPr>
        <p:grpSpPr>
          <a:xfrm flipV="1">
            <a:off x="4307223" y="5553956"/>
            <a:ext cx="588229" cy="87176"/>
            <a:chOff x="4933890" y="5564981"/>
            <a:chExt cx="588229" cy="87176"/>
          </a:xfrm>
        </p:grpSpPr>
        <p:cxnSp>
          <p:nvCxnSpPr>
            <p:cNvPr id="37" name="Connecteur droit avec flèche 36">
              <a:extLst>
                <a:ext uri="{FF2B5EF4-FFF2-40B4-BE49-F238E27FC236}">
                  <a16:creationId xmlns:a16="http://schemas.microsoft.com/office/drawing/2014/main" id="{1984CB30-8507-4510-BB32-A06D8B7C64DD}"/>
                </a:ext>
              </a:extLst>
            </p:cNvPr>
            <p:cNvCxnSpPr/>
            <p:nvPr/>
          </p:nvCxnSpPr>
          <p:spPr>
            <a:xfrm>
              <a:off x="4933890" y="5564981"/>
              <a:ext cx="588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EB2036A8-A96B-449C-B68C-9C585966BE68}"/>
                </a:ext>
              </a:extLst>
            </p:cNvPr>
            <p:cNvCxnSpPr/>
            <p:nvPr/>
          </p:nvCxnSpPr>
          <p:spPr>
            <a:xfrm>
              <a:off x="4933890" y="5564981"/>
              <a:ext cx="2408" cy="8717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ZoneTexte 38">
            <a:extLst>
              <a:ext uri="{FF2B5EF4-FFF2-40B4-BE49-F238E27FC236}">
                <a16:creationId xmlns:a16="http://schemas.microsoft.com/office/drawing/2014/main" id="{B405F667-E023-4236-B241-4D4309CB7FAE}"/>
              </a:ext>
            </a:extLst>
          </p:cNvPr>
          <p:cNvSpPr txBox="1"/>
          <p:nvPr/>
        </p:nvSpPr>
        <p:spPr>
          <a:xfrm>
            <a:off x="4823312" y="5082424"/>
            <a:ext cx="1737976" cy="253916"/>
          </a:xfrm>
          <a:prstGeom prst="rect">
            <a:avLst/>
          </a:prstGeom>
          <a:noFill/>
        </p:spPr>
        <p:txBody>
          <a:bodyPr wrap="none" rtlCol="0">
            <a:spAutoFit/>
          </a:bodyPr>
          <a:lstStyle/>
          <a:p>
            <a:r>
              <a:rPr lang="fr-FR" sz="1050" dirty="0"/>
              <a:t>To the ionisation </a:t>
            </a:r>
            <a:r>
              <a:rPr lang="fr-FR" sz="1050" dirty="0" err="1"/>
              <a:t>chamber</a:t>
            </a:r>
            <a:endParaRPr lang="fr-FR" sz="1050" dirty="0"/>
          </a:p>
        </p:txBody>
      </p:sp>
      <p:sp>
        <p:nvSpPr>
          <p:cNvPr id="40" name="ZoneTexte 39">
            <a:extLst>
              <a:ext uri="{FF2B5EF4-FFF2-40B4-BE49-F238E27FC236}">
                <a16:creationId xmlns:a16="http://schemas.microsoft.com/office/drawing/2014/main" id="{A51E02BA-F8DB-4774-AAD0-3C1A7D48E0C3}"/>
              </a:ext>
            </a:extLst>
          </p:cNvPr>
          <p:cNvSpPr txBox="1"/>
          <p:nvPr/>
        </p:nvSpPr>
        <p:spPr>
          <a:xfrm>
            <a:off x="4824242" y="5514174"/>
            <a:ext cx="1526380" cy="253916"/>
          </a:xfrm>
          <a:prstGeom prst="rect">
            <a:avLst/>
          </a:prstGeom>
          <a:noFill/>
        </p:spPr>
        <p:txBody>
          <a:bodyPr wrap="none" rtlCol="0">
            <a:spAutoFit/>
          </a:bodyPr>
          <a:lstStyle/>
          <a:p>
            <a:r>
              <a:rPr lang="fr-FR" sz="1050" dirty="0"/>
              <a:t>To the tritium </a:t>
            </a:r>
            <a:r>
              <a:rPr lang="fr-FR" sz="1050" dirty="0" err="1"/>
              <a:t>bubblers</a:t>
            </a:r>
            <a:endParaRPr lang="fr-FR" sz="1050" dirty="0"/>
          </a:p>
        </p:txBody>
      </p:sp>
      <p:sp>
        <p:nvSpPr>
          <p:cNvPr id="41" name="Rectangle 40">
            <a:extLst>
              <a:ext uri="{FF2B5EF4-FFF2-40B4-BE49-F238E27FC236}">
                <a16:creationId xmlns:a16="http://schemas.microsoft.com/office/drawing/2014/main" id="{A8B60381-12D8-464B-B1E0-A2DD7140204B}"/>
              </a:ext>
            </a:extLst>
          </p:cNvPr>
          <p:cNvSpPr/>
          <p:nvPr/>
        </p:nvSpPr>
        <p:spPr>
          <a:xfrm>
            <a:off x="8053113" y="5338677"/>
            <a:ext cx="816293" cy="5157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2" name="Rectangle 41">
            <a:extLst>
              <a:ext uri="{FF2B5EF4-FFF2-40B4-BE49-F238E27FC236}">
                <a16:creationId xmlns:a16="http://schemas.microsoft.com/office/drawing/2014/main" id="{37564EC4-55AE-43CB-A7D2-C9EE54D08C5C}"/>
              </a:ext>
            </a:extLst>
          </p:cNvPr>
          <p:cNvSpPr/>
          <p:nvPr/>
        </p:nvSpPr>
        <p:spPr>
          <a:xfrm>
            <a:off x="8053113" y="5217032"/>
            <a:ext cx="816293" cy="637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3" name="Rectangle 42">
            <a:extLst>
              <a:ext uri="{FF2B5EF4-FFF2-40B4-BE49-F238E27FC236}">
                <a16:creationId xmlns:a16="http://schemas.microsoft.com/office/drawing/2014/main" id="{E1907071-7F8B-4F39-8300-2AEB3A72F240}"/>
              </a:ext>
            </a:extLst>
          </p:cNvPr>
          <p:cNvSpPr/>
          <p:nvPr/>
        </p:nvSpPr>
        <p:spPr>
          <a:xfrm>
            <a:off x="8371830" y="5603721"/>
            <a:ext cx="178857" cy="1788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4" name="ZoneTexte 43">
            <a:extLst>
              <a:ext uri="{FF2B5EF4-FFF2-40B4-BE49-F238E27FC236}">
                <a16:creationId xmlns:a16="http://schemas.microsoft.com/office/drawing/2014/main" id="{3F662912-FC2E-4FE2-BACF-D0F18D3CC2A1}"/>
              </a:ext>
            </a:extLst>
          </p:cNvPr>
          <p:cNvSpPr txBox="1"/>
          <p:nvPr/>
        </p:nvSpPr>
        <p:spPr>
          <a:xfrm>
            <a:off x="3793382" y="5869753"/>
            <a:ext cx="3797835" cy="261610"/>
          </a:xfrm>
          <a:prstGeom prst="rect">
            <a:avLst/>
          </a:prstGeom>
          <a:noFill/>
        </p:spPr>
        <p:txBody>
          <a:bodyPr wrap="none" rtlCol="0">
            <a:spAutoFit/>
          </a:bodyPr>
          <a:lstStyle/>
          <a:p>
            <a:r>
              <a:rPr lang="fr-FR" sz="1100" dirty="0" err="1"/>
              <a:t>Samples</a:t>
            </a:r>
            <a:r>
              <a:rPr lang="fr-FR" sz="1100" dirty="0"/>
              <a:t> </a:t>
            </a:r>
            <a:r>
              <a:rPr lang="fr-FR" sz="1100" dirty="0" err="1"/>
              <a:t>held</a:t>
            </a:r>
            <a:r>
              <a:rPr lang="fr-FR" sz="1100" dirty="0"/>
              <a:t> </a:t>
            </a:r>
            <a:r>
              <a:rPr lang="fr-FR" sz="1100" dirty="0" err="1"/>
              <a:t>vertically</a:t>
            </a:r>
            <a:r>
              <a:rPr lang="fr-FR" sz="1100" dirty="0"/>
              <a:t> → </a:t>
            </a:r>
            <a:r>
              <a:rPr lang="fr-FR" sz="1100" dirty="0" err="1"/>
              <a:t>equal</a:t>
            </a:r>
            <a:r>
              <a:rPr lang="fr-FR" sz="1100" dirty="0"/>
              <a:t> contribution of </a:t>
            </a:r>
            <a:r>
              <a:rPr lang="fr-FR" sz="1100" dirty="0" err="1"/>
              <a:t>both</a:t>
            </a:r>
            <a:r>
              <a:rPr lang="fr-FR" sz="1100" dirty="0"/>
              <a:t> </a:t>
            </a:r>
            <a:r>
              <a:rPr lang="fr-FR" sz="1100" dirty="0" err="1"/>
              <a:t>sides</a:t>
            </a:r>
            <a:endParaRPr lang="fr-FR" sz="1100" dirty="0"/>
          </a:p>
        </p:txBody>
      </p:sp>
      <p:cxnSp>
        <p:nvCxnSpPr>
          <p:cNvPr id="45" name="Connecteur droit avec flèche 44">
            <a:extLst>
              <a:ext uri="{FF2B5EF4-FFF2-40B4-BE49-F238E27FC236}">
                <a16:creationId xmlns:a16="http://schemas.microsoft.com/office/drawing/2014/main" id="{5D81BCA9-368E-4F57-8B89-B8DD76CD973B}"/>
              </a:ext>
            </a:extLst>
          </p:cNvPr>
          <p:cNvCxnSpPr/>
          <p:nvPr/>
        </p:nvCxnSpPr>
        <p:spPr>
          <a:xfrm>
            <a:off x="8699157" y="5498490"/>
            <a:ext cx="475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4040D3FB-4CBE-4B2A-BDEB-518ABAAF93B2}"/>
              </a:ext>
            </a:extLst>
          </p:cNvPr>
          <p:cNvSpPr txBox="1"/>
          <p:nvPr/>
        </p:nvSpPr>
        <p:spPr>
          <a:xfrm>
            <a:off x="9188123" y="5291833"/>
            <a:ext cx="1954381" cy="430887"/>
          </a:xfrm>
          <a:prstGeom prst="rect">
            <a:avLst/>
          </a:prstGeom>
          <a:noFill/>
        </p:spPr>
        <p:txBody>
          <a:bodyPr wrap="none" rtlCol="0">
            <a:spAutoFit/>
          </a:bodyPr>
          <a:lstStyle/>
          <a:p>
            <a:r>
              <a:rPr lang="fr-FR" sz="1100" dirty="0"/>
              <a:t>Direct water </a:t>
            </a:r>
            <a:r>
              <a:rPr lang="fr-FR" sz="1100" dirty="0" err="1"/>
              <a:t>samplings</a:t>
            </a:r>
            <a:r>
              <a:rPr lang="fr-FR" sz="1100" dirty="0"/>
              <a:t> and </a:t>
            </a:r>
            <a:br>
              <a:rPr lang="fr-FR" sz="1100" dirty="0"/>
            </a:br>
            <a:r>
              <a:rPr lang="fr-FR" sz="1100" dirty="0" err="1"/>
              <a:t>liquid</a:t>
            </a:r>
            <a:r>
              <a:rPr lang="fr-FR" sz="1100" dirty="0"/>
              <a:t> </a:t>
            </a:r>
            <a:r>
              <a:rPr lang="fr-FR" sz="1100" dirty="0" err="1"/>
              <a:t>scintilliation</a:t>
            </a:r>
            <a:r>
              <a:rPr lang="fr-FR" sz="1100" dirty="0"/>
              <a:t> </a:t>
            </a:r>
            <a:r>
              <a:rPr lang="fr-FR" sz="1100" dirty="0" err="1"/>
              <a:t>counting</a:t>
            </a:r>
            <a:endParaRPr lang="fr-FR" sz="1100" dirty="0"/>
          </a:p>
        </p:txBody>
      </p:sp>
      <p:grpSp>
        <p:nvGrpSpPr>
          <p:cNvPr id="47" name="Groupe 46">
            <a:extLst>
              <a:ext uri="{FF2B5EF4-FFF2-40B4-BE49-F238E27FC236}">
                <a16:creationId xmlns:a16="http://schemas.microsoft.com/office/drawing/2014/main" id="{5C242682-729B-41FF-AD48-DAB98185359C}"/>
              </a:ext>
            </a:extLst>
          </p:cNvPr>
          <p:cNvGrpSpPr/>
          <p:nvPr/>
        </p:nvGrpSpPr>
        <p:grpSpPr>
          <a:xfrm>
            <a:off x="4307223" y="5213344"/>
            <a:ext cx="588229" cy="87176"/>
            <a:chOff x="4933890" y="5564981"/>
            <a:chExt cx="588229" cy="87176"/>
          </a:xfrm>
        </p:grpSpPr>
        <p:cxnSp>
          <p:nvCxnSpPr>
            <p:cNvPr id="48" name="Connecteur droit avec flèche 47">
              <a:extLst>
                <a:ext uri="{FF2B5EF4-FFF2-40B4-BE49-F238E27FC236}">
                  <a16:creationId xmlns:a16="http://schemas.microsoft.com/office/drawing/2014/main" id="{7A5BC610-E298-43DC-89C5-E600AD799AFA}"/>
                </a:ext>
              </a:extLst>
            </p:cNvPr>
            <p:cNvCxnSpPr/>
            <p:nvPr/>
          </p:nvCxnSpPr>
          <p:spPr>
            <a:xfrm>
              <a:off x="4933890" y="5564981"/>
              <a:ext cx="588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CB9BB417-3656-4773-A36D-CA70CF8B002E}"/>
                </a:ext>
              </a:extLst>
            </p:cNvPr>
            <p:cNvCxnSpPr/>
            <p:nvPr/>
          </p:nvCxnSpPr>
          <p:spPr>
            <a:xfrm>
              <a:off x="4933890" y="5564981"/>
              <a:ext cx="2408" cy="8717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82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a:xfrm>
            <a:off x="983432" y="192515"/>
            <a:ext cx="11059380" cy="457200"/>
          </a:xfrm>
        </p:spPr>
        <p:txBody>
          <a:bodyPr/>
          <a:lstStyle/>
          <a:p>
            <a:r>
              <a:rPr lang="en-US" sz="2800" dirty="0"/>
              <a:t>2025: First experimental testing: bare vs. Pd-coated </a:t>
            </a:r>
            <a:r>
              <a:rPr lang="en-US" sz="2800" dirty="0" err="1"/>
              <a:t>Eurofer</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grpSp>
        <p:nvGrpSpPr>
          <p:cNvPr id="87" name="Groupe 86">
            <a:extLst>
              <a:ext uri="{FF2B5EF4-FFF2-40B4-BE49-F238E27FC236}">
                <a16:creationId xmlns:a16="http://schemas.microsoft.com/office/drawing/2014/main" id="{AEFE01D5-A6E5-45C5-9AAA-328DF90D0143}"/>
              </a:ext>
            </a:extLst>
          </p:cNvPr>
          <p:cNvGrpSpPr>
            <a:grpSpLocks noChangeAspect="1"/>
          </p:cNvGrpSpPr>
          <p:nvPr/>
        </p:nvGrpSpPr>
        <p:grpSpPr>
          <a:xfrm>
            <a:off x="208127" y="596617"/>
            <a:ext cx="11705284" cy="5183182"/>
            <a:chOff x="260081" y="1027251"/>
            <a:chExt cx="12717594" cy="5631440"/>
          </a:xfrm>
        </p:grpSpPr>
        <p:graphicFrame>
          <p:nvGraphicFramePr>
            <p:cNvPr id="68" name="Graphique 29">
              <a:extLst>
                <a:ext uri="{FF2B5EF4-FFF2-40B4-BE49-F238E27FC236}">
                  <a16:creationId xmlns:a16="http://schemas.microsoft.com/office/drawing/2014/main" id="{DA71E65A-CDEE-4C3A-8854-9CA6DC24EDDE}"/>
                </a:ext>
              </a:extLst>
            </p:cNvPr>
            <p:cNvGraphicFramePr>
              <a:graphicFrameLocks/>
            </p:cNvGraphicFramePr>
            <p:nvPr>
              <p:extLst>
                <p:ext uri="{D42A27DB-BD31-4B8C-83A1-F6EECF244321}">
                  <p14:modId xmlns:p14="http://schemas.microsoft.com/office/powerpoint/2010/main" val="2596565953"/>
                </p:ext>
              </p:extLst>
            </p:nvPr>
          </p:nvGraphicFramePr>
          <p:xfrm>
            <a:off x="1160772" y="1149935"/>
            <a:ext cx="4060705" cy="3403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Graphique 31">
              <a:extLst>
                <a:ext uri="{FF2B5EF4-FFF2-40B4-BE49-F238E27FC236}">
                  <a16:creationId xmlns:a16="http://schemas.microsoft.com/office/drawing/2014/main" id="{5F2A7143-838E-448E-B7CC-6DE054972665}"/>
                </a:ext>
              </a:extLst>
            </p:cNvPr>
            <p:cNvGraphicFramePr>
              <a:graphicFrameLocks/>
            </p:cNvGraphicFramePr>
            <p:nvPr>
              <p:extLst>
                <p:ext uri="{D42A27DB-BD31-4B8C-83A1-F6EECF244321}">
                  <p14:modId xmlns:p14="http://schemas.microsoft.com/office/powerpoint/2010/main" val="3740753369"/>
                </p:ext>
              </p:extLst>
            </p:nvPr>
          </p:nvGraphicFramePr>
          <p:xfrm>
            <a:off x="8617276" y="1027251"/>
            <a:ext cx="4360399" cy="345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Graphique 33">
              <a:extLst>
                <a:ext uri="{FF2B5EF4-FFF2-40B4-BE49-F238E27FC236}">
                  <a16:creationId xmlns:a16="http://schemas.microsoft.com/office/drawing/2014/main" id="{AE36A77D-C101-417F-95EA-290EA6247620}"/>
                </a:ext>
              </a:extLst>
            </p:cNvPr>
            <p:cNvGraphicFramePr>
              <a:graphicFrameLocks/>
            </p:cNvGraphicFramePr>
            <p:nvPr>
              <p:extLst>
                <p:ext uri="{D42A27DB-BD31-4B8C-83A1-F6EECF244321}">
                  <p14:modId xmlns:p14="http://schemas.microsoft.com/office/powerpoint/2010/main" val="184656954"/>
                </p:ext>
              </p:extLst>
            </p:nvPr>
          </p:nvGraphicFramePr>
          <p:xfrm>
            <a:off x="260081" y="4202898"/>
            <a:ext cx="3349176" cy="2455793"/>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 coins arrondis 9">
              <a:extLst>
                <a:ext uri="{FF2B5EF4-FFF2-40B4-BE49-F238E27FC236}">
                  <a16:creationId xmlns:a16="http://schemas.microsoft.com/office/drawing/2014/main" id="{AF5263EF-3C3D-42FD-A7F0-0E6CBB397A02}"/>
                </a:ext>
              </a:extLst>
            </p:cNvPr>
            <p:cNvSpPr/>
            <p:nvPr/>
          </p:nvSpPr>
          <p:spPr>
            <a:xfrm>
              <a:off x="1887349" y="3006190"/>
              <a:ext cx="429820" cy="1080000"/>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lIns="192000" tIns="144000" rIns="192000" bIns="192000" rtlCol="0" anchor="ctr">
              <a:spAutoFit/>
            </a:bodyPr>
            <a:lstStyle/>
            <a:p>
              <a:pPr algn="ctr"/>
              <a:endParaRPr lang="fr-FR" sz="2400" dirty="0"/>
            </a:p>
          </p:txBody>
        </p:sp>
        <p:cxnSp>
          <p:nvCxnSpPr>
            <p:cNvPr id="56" name="Connecteur droit 13">
              <a:extLst>
                <a:ext uri="{FF2B5EF4-FFF2-40B4-BE49-F238E27FC236}">
                  <a16:creationId xmlns:a16="http://schemas.microsoft.com/office/drawing/2014/main" id="{D46FCBDF-B795-4F5D-A4EE-9E5002063095}"/>
                </a:ext>
              </a:extLst>
            </p:cNvPr>
            <p:cNvCxnSpPr>
              <a:cxnSpLocks/>
              <a:stCxn id="54" idx="2"/>
            </p:cNvCxnSpPr>
            <p:nvPr/>
          </p:nvCxnSpPr>
          <p:spPr>
            <a:xfrm>
              <a:off x="2102259" y="4086190"/>
              <a:ext cx="0" cy="394094"/>
            </a:xfrm>
            <a:prstGeom prst="line">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9" name="ZoneTexte 2">
            <a:extLst>
              <a:ext uri="{FF2B5EF4-FFF2-40B4-BE49-F238E27FC236}">
                <a16:creationId xmlns:a16="http://schemas.microsoft.com/office/drawing/2014/main" id="{A4BD5CD0-B16D-4EB2-8128-26D72A4CEABB}"/>
              </a:ext>
            </a:extLst>
          </p:cNvPr>
          <p:cNvSpPr txBox="1"/>
          <p:nvPr/>
        </p:nvSpPr>
        <p:spPr>
          <a:xfrm>
            <a:off x="5133313" y="1813972"/>
            <a:ext cx="2408070" cy="1200329"/>
          </a:xfrm>
          <a:prstGeom prst="rect">
            <a:avLst/>
          </a:prstGeom>
          <a:noFill/>
        </p:spPr>
        <p:txBody>
          <a:bodyPr wrap="square" rtlCol="0">
            <a:spAutoFit/>
          </a:bodyPr>
          <a:lstStyle/>
          <a:p>
            <a:r>
              <a:rPr lang="fr-FR" dirty="0"/>
              <a:t>Loading conditions : </a:t>
            </a:r>
          </a:p>
          <a:p>
            <a:pPr marL="285750" indent="-285750">
              <a:buFont typeface="Arial" panose="020B0604020202020204" pitchFamily="34" charset="0"/>
              <a:buChar char="•"/>
            </a:pPr>
            <a:r>
              <a:rPr lang="fr-FR" dirty="0"/>
              <a:t>200°C</a:t>
            </a:r>
          </a:p>
          <a:p>
            <a:pPr marL="285750" indent="-285750">
              <a:buFont typeface="Arial" panose="020B0604020202020204" pitchFamily="34" charset="0"/>
              <a:buChar char="•"/>
            </a:pPr>
            <a:r>
              <a:rPr lang="fr-FR" dirty="0"/>
              <a:t>50 mbar of T</a:t>
            </a:r>
            <a:r>
              <a:rPr lang="fr-FR" baseline="-25000" dirty="0"/>
              <a:t>2</a:t>
            </a:r>
          </a:p>
          <a:p>
            <a:pPr marL="285750" indent="-285750">
              <a:buFont typeface="Arial" panose="020B0604020202020204" pitchFamily="34" charset="0"/>
              <a:buChar char="•"/>
            </a:pPr>
            <a:r>
              <a:rPr lang="fr-FR" dirty="0"/>
              <a:t>1h </a:t>
            </a:r>
          </a:p>
        </p:txBody>
      </p:sp>
      <p:sp>
        <p:nvSpPr>
          <p:cNvPr id="81" name="ZoneTexte 80">
            <a:extLst>
              <a:ext uri="{FF2B5EF4-FFF2-40B4-BE49-F238E27FC236}">
                <a16:creationId xmlns:a16="http://schemas.microsoft.com/office/drawing/2014/main" id="{1B6397FD-32A3-43D5-9CC7-ECF47DB1810C}"/>
              </a:ext>
            </a:extLst>
          </p:cNvPr>
          <p:cNvSpPr txBox="1"/>
          <p:nvPr/>
        </p:nvSpPr>
        <p:spPr>
          <a:xfrm>
            <a:off x="4254599" y="3667511"/>
            <a:ext cx="7788213" cy="2031325"/>
          </a:xfrm>
          <a:prstGeom prst="rect">
            <a:avLst/>
          </a:prstGeom>
          <a:noFill/>
        </p:spPr>
        <p:txBody>
          <a:bodyPr wrap="square">
            <a:spAutoFit/>
          </a:bodyPr>
          <a:lstStyle/>
          <a:p>
            <a:r>
              <a:rPr lang="fr-FR" sz="1800" b="1" dirty="0" err="1"/>
              <a:t>Bare</a:t>
            </a:r>
            <a:r>
              <a:rPr lang="fr-FR" sz="1800" b="1" dirty="0"/>
              <a:t> </a:t>
            </a:r>
            <a:r>
              <a:rPr lang="fr-FR" sz="1800" b="1" dirty="0" err="1"/>
              <a:t>samples</a:t>
            </a:r>
            <a:r>
              <a:rPr lang="fr-FR" sz="1800" b="1" dirty="0"/>
              <a:t>:</a:t>
            </a:r>
          </a:p>
          <a:p>
            <a:pPr marL="380990" indent="-380990">
              <a:buFontTx/>
              <a:buChar char="-"/>
            </a:pPr>
            <a:r>
              <a:rPr lang="fr-FR" sz="1800" dirty="0"/>
              <a:t>Most of the </a:t>
            </a:r>
            <a:r>
              <a:rPr lang="fr-FR" sz="1800" dirty="0" err="1"/>
              <a:t>desorption</a:t>
            </a:r>
            <a:r>
              <a:rPr lang="fr-FR" sz="1800" dirty="0"/>
              <a:t> in air </a:t>
            </a:r>
            <a:r>
              <a:rPr lang="fr-FR" sz="1800" dirty="0" err="1"/>
              <a:t>occurs</a:t>
            </a:r>
            <a:r>
              <a:rPr lang="fr-FR" sz="1800" dirty="0"/>
              <a:t> </a:t>
            </a:r>
            <a:r>
              <a:rPr lang="fr-FR" sz="1800" dirty="0" err="1"/>
              <a:t>within</a:t>
            </a:r>
            <a:r>
              <a:rPr lang="fr-FR" sz="1800" dirty="0"/>
              <a:t> the first </a:t>
            </a:r>
            <a:r>
              <a:rPr lang="fr-FR" sz="1800" dirty="0" err="1"/>
              <a:t>day</a:t>
            </a:r>
            <a:endParaRPr lang="fr-FR" sz="1800" dirty="0"/>
          </a:p>
          <a:p>
            <a:pPr marL="380990" indent="-380990">
              <a:buFontTx/>
              <a:buChar char="-"/>
            </a:pPr>
            <a:r>
              <a:rPr lang="fr-FR" sz="1800" dirty="0"/>
              <a:t>The release in water </a:t>
            </a:r>
            <a:r>
              <a:rPr lang="fr-FR" sz="1800" dirty="0" err="1"/>
              <a:t>is</a:t>
            </a:r>
            <a:r>
              <a:rPr lang="fr-FR" sz="1800" dirty="0"/>
              <a:t> </a:t>
            </a:r>
            <a:r>
              <a:rPr lang="fr-FR" sz="1800" dirty="0" err="1"/>
              <a:t>instantaneous</a:t>
            </a:r>
            <a:r>
              <a:rPr lang="fr-FR" sz="1800" dirty="0"/>
              <a:t> </a:t>
            </a:r>
            <a:br>
              <a:rPr lang="fr-FR" sz="1800" dirty="0"/>
            </a:br>
            <a:r>
              <a:rPr lang="fr-FR" sz="1800" dirty="0"/>
              <a:t>(</a:t>
            </a:r>
            <a:r>
              <a:rPr lang="fr-FR" sz="1800" dirty="0" err="1"/>
              <a:t>slight</a:t>
            </a:r>
            <a:r>
              <a:rPr lang="fr-FR" sz="1800" dirty="0"/>
              <a:t> </a:t>
            </a:r>
            <a:r>
              <a:rPr lang="fr-FR" sz="1800" dirty="0" err="1"/>
              <a:t>decrease</a:t>
            </a:r>
            <a:r>
              <a:rPr lang="fr-FR" sz="1800" dirty="0"/>
              <a:t> due to </a:t>
            </a:r>
            <a:r>
              <a:rPr lang="fr-FR" sz="1800" dirty="0" err="1"/>
              <a:t>desorption</a:t>
            </a:r>
            <a:r>
              <a:rPr lang="fr-FR" sz="1800" dirty="0"/>
              <a:t> in air)</a:t>
            </a:r>
          </a:p>
          <a:p>
            <a:endParaRPr lang="fr-FR" sz="1800" b="1" dirty="0"/>
          </a:p>
          <a:p>
            <a:r>
              <a:rPr lang="fr-FR" sz="1800" b="1" dirty="0"/>
              <a:t>Pd </a:t>
            </a:r>
            <a:r>
              <a:rPr lang="fr-FR" sz="1800" b="1" dirty="0" err="1"/>
              <a:t>coated</a:t>
            </a:r>
            <a:r>
              <a:rPr lang="fr-FR" sz="1800" b="1" dirty="0"/>
              <a:t> </a:t>
            </a:r>
            <a:r>
              <a:rPr lang="fr-FR" sz="1800" b="1" dirty="0" err="1"/>
              <a:t>samples</a:t>
            </a:r>
            <a:r>
              <a:rPr lang="fr-FR" sz="1800" b="1" dirty="0"/>
              <a:t>:</a:t>
            </a:r>
          </a:p>
          <a:p>
            <a:pPr marL="380990" indent="-380990">
              <a:buFontTx/>
              <a:buChar char="-"/>
            </a:pPr>
            <a:r>
              <a:rPr lang="fr-FR" sz="1800" dirty="0" err="1"/>
              <a:t>clear</a:t>
            </a:r>
            <a:r>
              <a:rPr lang="fr-FR" sz="1800" dirty="0"/>
              <a:t> </a:t>
            </a:r>
            <a:r>
              <a:rPr lang="fr-FR" sz="1800" dirty="0" err="1"/>
              <a:t>di</a:t>
            </a:r>
            <a:r>
              <a:rPr lang="fr-FR" dirty="0" err="1"/>
              <a:t>f</a:t>
            </a:r>
            <a:r>
              <a:rPr lang="fr-FR" sz="1800" dirty="0" err="1"/>
              <a:t>ference</a:t>
            </a:r>
            <a:r>
              <a:rPr lang="fr-FR" sz="1800" dirty="0"/>
              <a:t> in </a:t>
            </a:r>
            <a:r>
              <a:rPr lang="fr-FR" sz="1800" dirty="0" err="1"/>
              <a:t>desorption</a:t>
            </a:r>
            <a:r>
              <a:rPr lang="fr-FR" sz="1800" dirty="0"/>
              <a:t> </a:t>
            </a:r>
            <a:r>
              <a:rPr lang="fr-FR" sz="1800" dirty="0" err="1"/>
              <a:t>dynamics</a:t>
            </a:r>
            <a:endParaRPr lang="fr-FR" sz="1800" dirty="0"/>
          </a:p>
        </p:txBody>
      </p:sp>
      <p:sp>
        <p:nvSpPr>
          <p:cNvPr id="91" name="ZoneTexte 90">
            <a:extLst>
              <a:ext uri="{FF2B5EF4-FFF2-40B4-BE49-F238E27FC236}">
                <a16:creationId xmlns:a16="http://schemas.microsoft.com/office/drawing/2014/main" id="{FD597B77-473C-4827-8001-272E15D3AE06}"/>
              </a:ext>
            </a:extLst>
          </p:cNvPr>
          <p:cNvSpPr txBox="1"/>
          <p:nvPr/>
        </p:nvSpPr>
        <p:spPr>
          <a:xfrm>
            <a:off x="240723" y="5926115"/>
            <a:ext cx="11710554" cy="461665"/>
          </a:xfrm>
          <a:prstGeom prst="rect">
            <a:avLst/>
          </a:prstGeom>
          <a:noFill/>
        </p:spPr>
        <p:txBody>
          <a:bodyPr wrap="square">
            <a:spAutoFit/>
          </a:bodyPr>
          <a:lstStyle/>
          <a:p>
            <a:pPr algn="ctr"/>
            <a:r>
              <a:rPr lang="fr-FR" sz="2400" b="1" dirty="0" err="1">
                <a:solidFill>
                  <a:srgbClr val="FF0000"/>
                </a:solidFill>
              </a:rPr>
              <a:t>Proposed</a:t>
            </a:r>
            <a:r>
              <a:rPr lang="fr-FR" sz="2400" b="1" dirty="0">
                <a:solidFill>
                  <a:srgbClr val="FF0000"/>
                </a:solidFill>
              </a:rPr>
              <a:t> </a:t>
            </a:r>
            <a:r>
              <a:rPr lang="fr-FR" sz="2400" b="1" dirty="0" err="1">
                <a:solidFill>
                  <a:srgbClr val="FF0000"/>
                </a:solidFill>
              </a:rPr>
              <a:t>activities</a:t>
            </a:r>
            <a:r>
              <a:rPr lang="fr-FR" sz="2400" b="1" dirty="0">
                <a:solidFill>
                  <a:srgbClr val="FF0000"/>
                </a:solidFill>
              </a:rPr>
              <a:t> in 2027: High-</a:t>
            </a:r>
            <a:r>
              <a:rPr lang="fr-FR" sz="2400" b="1" dirty="0" err="1">
                <a:solidFill>
                  <a:srgbClr val="FF0000"/>
                </a:solidFill>
              </a:rPr>
              <a:t>temperature</a:t>
            </a:r>
            <a:r>
              <a:rPr lang="fr-FR" sz="2400" b="1" dirty="0">
                <a:solidFill>
                  <a:srgbClr val="FF0000"/>
                </a:solidFill>
              </a:rPr>
              <a:t> </a:t>
            </a:r>
            <a:r>
              <a:rPr lang="fr-FR" sz="2400" b="1" dirty="0" err="1">
                <a:solidFill>
                  <a:srgbClr val="FF0000"/>
                </a:solidFill>
              </a:rPr>
              <a:t>loading</a:t>
            </a:r>
            <a:r>
              <a:rPr lang="fr-FR" sz="2400" b="1" dirty="0">
                <a:solidFill>
                  <a:srgbClr val="FF0000"/>
                </a:solidFill>
              </a:rPr>
              <a:t> / </a:t>
            </a:r>
            <a:r>
              <a:rPr lang="fr-FR" sz="2400" b="1" dirty="0" err="1">
                <a:solidFill>
                  <a:srgbClr val="FF0000"/>
                </a:solidFill>
              </a:rPr>
              <a:t>desorption</a:t>
            </a:r>
            <a:r>
              <a:rPr lang="fr-FR" sz="2400" b="1" dirty="0">
                <a:solidFill>
                  <a:srgbClr val="FF0000"/>
                </a:solidFill>
              </a:rPr>
              <a:t> </a:t>
            </a:r>
          </a:p>
        </p:txBody>
      </p:sp>
    </p:spTree>
    <p:extLst>
      <p:ext uri="{BB962C8B-B14F-4D97-AF65-F5344CB8AC3E}">
        <p14:creationId xmlns:p14="http://schemas.microsoft.com/office/powerpoint/2010/main" val="258428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87C1712-3E19-4623-821C-9FD2AB106ECF}"/>
              </a:ext>
            </a:extLst>
          </p:cNvPr>
          <p:cNvPicPr>
            <a:picLocks noChangeAspect="1"/>
          </p:cNvPicPr>
          <p:nvPr/>
        </p:nvPicPr>
        <p:blipFill rotWithShape="1">
          <a:blip r:embed="rId3"/>
          <a:srcRect t="26841" b="15762"/>
          <a:stretch/>
        </p:blipFill>
        <p:spPr>
          <a:xfrm>
            <a:off x="7007601" y="743022"/>
            <a:ext cx="3358179" cy="2369710"/>
          </a:xfrm>
          <a:prstGeom prst="rect">
            <a:avLst/>
          </a:prstGeom>
        </p:spPr>
      </p:pic>
      <p:pic>
        <p:nvPicPr>
          <p:cNvPr id="9" name="Image 8">
            <a:extLst>
              <a:ext uri="{FF2B5EF4-FFF2-40B4-BE49-F238E27FC236}">
                <a16:creationId xmlns:a16="http://schemas.microsoft.com/office/drawing/2014/main" id="{1951D6A5-284D-4CD9-ACFD-5EE5FA08DCD3}"/>
              </a:ext>
            </a:extLst>
          </p:cNvPr>
          <p:cNvPicPr>
            <a:picLocks noChangeAspect="1"/>
          </p:cNvPicPr>
          <p:nvPr/>
        </p:nvPicPr>
        <p:blipFill rotWithShape="1">
          <a:blip r:embed="rId3"/>
          <a:srcRect l="28446" t="3721" b="72977"/>
          <a:stretch/>
        </p:blipFill>
        <p:spPr>
          <a:xfrm>
            <a:off x="9164326" y="9597"/>
            <a:ext cx="2402907" cy="962025"/>
          </a:xfrm>
          <a:prstGeom prst="rect">
            <a:avLst/>
          </a:prstGeom>
        </p:spPr>
      </p:pic>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p:txBody>
          <a:bodyPr/>
          <a:lstStyle/>
          <a:p>
            <a:r>
              <a:rPr lang="de-DE" dirty="0"/>
              <a:t>Tritium </a:t>
            </a:r>
            <a:r>
              <a:rPr lang="de-DE" dirty="0" err="1"/>
              <a:t>studies</a:t>
            </a:r>
            <a:r>
              <a:rPr lang="de-DE" dirty="0"/>
              <a:t> (2) : </a:t>
            </a:r>
            <a:r>
              <a:rPr lang="fr-FR" dirty="0" err="1"/>
              <a:t>Copermeation</a:t>
            </a:r>
            <a:r>
              <a:rPr lang="fr-FR" dirty="0"/>
              <a:t> </a:t>
            </a:r>
            <a:r>
              <a:rPr lang="fr-FR" dirty="0" err="1"/>
              <a:t>analysis</a:t>
            </a:r>
            <a:r>
              <a:rPr lang="de-DE" dirty="0"/>
              <a:t> </a:t>
            </a:r>
          </a:p>
        </p:txBody>
      </p:sp>
      <p:sp>
        <p:nvSpPr>
          <p:cNvPr id="3" name="Inhaltsplatzhalter 2">
            <a:extLst>
              <a:ext uri="{FF2B5EF4-FFF2-40B4-BE49-F238E27FC236}">
                <a16:creationId xmlns:a16="http://schemas.microsoft.com/office/drawing/2014/main" id="{D784E399-C5DD-C820-41DA-76660A6765FD}"/>
              </a:ext>
            </a:extLst>
          </p:cNvPr>
          <p:cNvSpPr>
            <a:spLocks noGrp="1"/>
          </p:cNvSpPr>
          <p:nvPr>
            <p:ph idx="1"/>
          </p:nvPr>
        </p:nvSpPr>
        <p:spPr>
          <a:xfrm>
            <a:off x="0" y="1038367"/>
            <a:ext cx="6287521" cy="2369710"/>
          </a:xfrm>
        </p:spPr>
        <p:txBody>
          <a:bodyPr>
            <a:normAutofit/>
          </a:bodyPr>
          <a:lstStyle/>
          <a:p>
            <a:pPr lvl="1"/>
            <a:r>
              <a:rPr lang="fr-FR" sz="2000" dirty="0" err="1">
                <a:cs typeface="+mn-cs"/>
              </a:rPr>
              <a:t>Several</a:t>
            </a:r>
            <a:r>
              <a:rPr lang="fr-FR" sz="2000" dirty="0">
                <a:cs typeface="+mn-cs"/>
              </a:rPr>
              <a:t> </a:t>
            </a:r>
            <a:r>
              <a:rPr lang="fr-FR" sz="2000" dirty="0" err="1">
                <a:cs typeface="+mn-cs"/>
              </a:rPr>
              <a:t>trapping</a:t>
            </a:r>
            <a:r>
              <a:rPr lang="fr-FR" sz="2000" dirty="0">
                <a:cs typeface="+mn-cs"/>
              </a:rPr>
              <a:t> sites </a:t>
            </a:r>
            <a:r>
              <a:rPr lang="fr-FR" sz="2000" dirty="0" err="1">
                <a:cs typeface="+mn-cs"/>
              </a:rPr>
              <a:t>identified</a:t>
            </a:r>
            <a:r>
              <a:rPr lang="fr-FR" sz="2000" dirty="0">
                <a:cs typeface="+mn-cs"/>
              </a:rPr>
              <a:t> in Eurofer97</a:t>
            </a:r>
          </a:p>
          <a:p>
            <a:pPr lvl="2"/>
            <a:r>
              <a:rPr lang="fr-FR" sz="2000" dirty="0">
                <a:cs typeface="+mn-cs"/>
              </a:rPr>
              <a:t>in </a:t>
            </a:r>
            <a:r>
              <a:rPr lang="fr-FR" sz="2000" dirty="0" err="1">
                <a:cs typeface="+mn-cs"/>
              </a:rPr>
              <a:t>particular</a:t>
            </a:r>
            <a:r>
              <a:rPr lang="fr-FR" sz="2000" dirty="0">
                <a:cs typeface="+mn-cs"/>
              </a:rPr>
              <a:t> </a:t>
            </a:r>
            <a:r>
              <a:rPr lang="en-US" sz="2000" dirty="0">
                <a:cs typeface="+mn-cs"/>
              </a:rPr>
              <a:t>irreversible sites </a:t>
            </a:r>
            <a:r>
              <a:rPr lang="fr-FR" sz="2000" dirty="0">
                <a:cs typeface="+mn-cs"/>
              </a:rPr>
              <a:t>at high </a:t>
            </a:r>
            <a:r>
              <a:rPr lang="fr-FR" sz="2000" dirty="0" err="1">
                <a:cs typeface="+mn-cs"/>
              </a:rPr>
              <a:t>energy</a:t>
            </a:r>
            <a:endParaRPr lang="fr-FR" sz="2000" dirty="0">
              <a:cs typeface="+mn-cs"/>
            </a:endParaRPr>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18" name="ZoneTexte 17">
            <a:extLst>
              <a:ext uri="{FF2B5EF4-FFF2-40B4-BE49-F238E27FC236}">
                <a16:creationId xmlns:a16="http://schemas.microsoft.com/office/drawing/2014/main" id="{DB484C6D-0ABD-4E38-9F55-61210A0E1068}"/>
              </a:ext>
            </a:extLst>
          </p:cNvPr>
          <p:cNvSpPr txBox="1"/>
          <p:nvPr/>
        </p:nvSpPr>
        <p:spPr>
          <a:xfrm>
            <a:off x="9865445" y="2835733"/>
            <a:ext cx="2138662" cy="276999"/>
          </a:xfrm>
          <a:prstGeom prst="rect">
            <a:avLst/>
          </a:prstGeom>
          <a:noFill/>
        </p:spPr>
        <p:txBody>
          <a:bodyPr wrap="none">
            <a:spAutoFit/>
          </a:bodyPr>
          <a:lstStyle/>
          <a:p>
            <a:pPr marR="19520" algn="l"/>
            <a:r>
              <a:rPr lang="fr-FR" sz="1200" b="0" i="0" u="none" strike="noStrike" baseline="0" dirty="0">
                <a:solidFill>
                  <a:srgbClr val="000000"/>
                </a:solidFill>
                <a:latin typeface="CharisSIL"/>
              </a:rPr>
              <a:t>F. Montupet-Leblond, NF 2022</a:t>
            </a:r>
          </a:p>
        </p:txBody>
      </p:sp>
      <p:sp>
        <p:nvSpPr>
          <p:cNvPr id="7" name="ZoneTexte 6">
            <a:extLst>
              <a:ext uri="{FF2B5EF4-FFF2-40B4-BE49-F238E27FC236}">
                <a16:creationId xmlns:a16="http://schemas.microsoft.com/office/drawing/2014/main" id="{3EE393A9-650B-4EB0-BCF1-091E35B908AD}"/>
              </a:ext>
            </a:extLst>
          </p:cNvPr>
          <p:cNvSpPr txBox="1"/>
          <p:nvPr/>
        </p:nvSpPr>
        <p:spPr>
          <a:xfrm>
            <a:off x="360040" y="2425329"/>
            <a:ext cx="6859910" cy="3785652"/>
          </a:xfrm>
          <a:prstGeom prst="rect">
            <a:avLst/>
          </a:prstGeom>
          <a:noFill/>
        </p:spPr>
        <p:txBody>
          <a:bodyPr wrap="square">
            <a:spAutoFit/>
          </a:bodyPr>
          <a:lstStyle/>
          <a:p>
            <a:r>
              <a:rPr lang="fr-FR" sz="2000" b="1" dirty="0" err="1">
                <a:solidFill>
                  <a:srgbClr val="FF0000"/>
                </a:solidFill>
              </a:rPr>
              <a:t>Proposed</a:t>
            </a:r>
            <a:r>
              <a:rPr lang="fr-FR" sz="2000" b="1" dirty="0">
                <a:solidFill>
                  <a:srgbClr val="FF0000"/>
                </a:solidFill>
              </a:rPr>
              <a:t> </a:t>
            </a:r>
            <a:r>
              <a:rPr lang="fr-FR" sz="2000" b="1" dirty="0" err="1">
                <a:solidFill>
                  <a:srgbClr val="FF0000"/>
                </a:solidFill>
              </a:rPr>
              <a:t>activities</a:t>
            </a:r>
            <a:r>
              <a:rPr lang="fr-FR" sz="2000" b="1" dirty="0">
                <a:solidFill>
                  <a:srgbClr val="FF0000"/>
                </a:solidFill>
              </a:rPr>
              <a:t> in 2027: </a:t>
            </a:r>
            <a:r>
              <a:rPr lang="fr-FR" sz="2000" b="1" dirty="0">
                <a:solidFill>
                  <a:srgbClr val="FF0000"/>
                </a:solidFill>
                <a:sym typeface="Wingdings" panose="05000000000000000000" pitchFamily="2" charset="2"/>
              </a:rPr>
              <a:t> </a:t>
            </a:r>
            <a:r>
              <a:rPr lang="fr-FR" sz="2000" b="1" dirty="0" err="1">
                <a:solidFill>
                  <a:srgbClr val="FF0000"/>
                </a:solidFill>
              </a:rPr>
              <a:t>copermeation</a:t>
            </a:r>
            <a:r>
              <a:rPr lang="fr-FR" sz="2000" b="1" dirty="0">
                <a:solidFill>
                  <a:srgbClr val="FF0000"/>
                </a:solidFill>
              </a:rPr>
              <a:t> </a:t>
            </a:r>
            <a:r>
              <a:rPr lang="fr-FR" sz="2000" b="1" dirty="0" err="1">
                <a:solidFill>
                  <a:srgbClr val="FF0000"/>
                </a:solidFill>
              </a:rPr>
              <a:t>studies</a:t>
            </a:r>
            <a:r>
              <a:rPr lang="fr-FR" sz="2000" b="1" dirty="0">
                <a:solidFill>
                  <a:srgbClr val="FF0000"/>
                </a:solidFill>
              </a:rPr>
              <a:t> to </a:t>
            </a:r>
            <a:r>
              <a:rPr lang="fr-FR" sz="2000" b="1" dirty="0" err="1">
                <a:solidFill>
                  <a:srgbClr val="FF0000"/>
                </a:solidFill>
              </a:rPr>
              <a:t>allow</a:t>
            </a:r>
            <a:r>
              <a:rPr lang="fr-FR" sz="2000" b="1" dirty="0">
                <a:solidFill>
                  <a:srgbClr val="FF0000"/>
                </a:solidFill>
              </a:rPr>
              <a:t> </a:t>
            </a:r>
            <a:r>
              <a:rPr lang="fr-FR" sz="2000" b="1" dirty="0" err="1">
                <a:solidFill>
                  <a:srgbClr val="FF0000"/>
                </a:solidFill>
              </a:rPr>
              <a:t>studying</a:t>
            </a:r>
            <a:r>
              <a:rPr lang="fr-FR" sz="2000" b="1" dirty="0">
                <a:solidFill>
                  <a:srgbClr val="FF0000"/>
                </a:solidFill>
              </a:rPr>
              <a:t> </a:t>
            </a:r>
            <a:r>
              <a:rPr lang="fr-FR" sz="2000" b="1" dirty="0" err="1">
                <a:solidFill>
                  <a:srgbClr val="FF0000"/>
                </a:solidFill>
              </a:rPr>
              <a:t>kinetics</a:t>
            </a:r>
            <a:r>
              <a:rPr lang="fr-FR" sz="2000" b="1" dirty="0">
                <a:solidFill>
                  <a:srgbClr val="FF0000"/>
                </a:solidFill>
              </a:rPr>
              <a:t> of </a:t>
            </a:r>
            <a:r>
              <a:rPr lang="fr-FR" sz="2000" b="1" dirty="0" err="1">
                <a:solidFill>
                  <a:srgbClr val="FF0000"/>
                </a:solidFill>
              </a:rPr>
              <a:t>trapping</a:t>
            </a:r>
            <a:r>
              <a:rPr lang="fr-FR" sz="2000" b="1" dirty="0">
                <a:solidFill>
                  <a:srgbClr val="FF0000"/>
                </a:solidFill>
              </a:rPr>
              <a:t>/</a:t>
            </a:r>
            <a:r>
              <a:rPr lang="fr-FR" sz="2000" b="1" dirty="0" err="1">
                <a:solidFill>
                  <a:srgbClr val="FF0000"/>
                </a:solidFill>
              </a:rPr>
              <a:t>detrapping</a:t>
            </a:r>
            <a:r>
              <a:rPr lang="fr-FR" sz="2000" b="1" dirty="0">
                <a:solidFill>
                  <a:srgbClr val="FF0000"/>
                </a:solidFill>
              </a:rPr>
              <a:t> and </a:t>
            </a:r>
            <a:r>
              <a:rPr lang="fr-FR" sz="2000" b="1" dirty="0" err="1">
                <a:solidFill>
                  <a:srgbClr val="FF0000"/>
                </a:solidFill>
              </a:rPr>
              <a:t>isotopic</a:t>
            </a:r>
            <a:r>
              <a:rPr lang="fr-FR" sz="2000" b="1" dirty="0">
                <a:solidFill>
                  <a:srgbClr val="FF0000"/>
                </a:solidFill>
              </a:rPr>
              <a:t> exchange</a:t>
            </a:r>
            <a:endParaRPr lang="en-US" sz="2400" dirty="0">
              <a:solidFill>
                <a:srgbClr val="FF0000"/>
              </a:solidFill>
            </a:endParaRP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b="1" dirty="0"/>
              <a:t>H/D </a:t>
            </a:r>
            <a:r>
              <a:rPr lang="fr-FR" sz="2000" b="1" dirty="0" err="1"/>
              <a:t>copermeation</a:t>
            </a:r>
            <a:r>
              <a:rPr lang="fr-FR" sz="2000" b="1" dirty="0"/>
              <a:t> </a:t>
            </a:r>
            <a:r>
              <a:rPr lang="fr-FR" sz="2000" dirty="0" err="1"/>
              <a:t>experiments</a:t>
            </a:r>
            <a:r>
              <a:rPr lang="fr-FR" sz="2000" dirty="0"/>
              <a:t> on </a:t>
            </a:r>
            <a:r>
              <a:rPr lang="fr-FR" sz="2000" dirty="0" err="1"/>
              <a:t>Eurofer</a:t>
            </a:r>
            <a:r>
              <a:rPr lang="fr-FR" sz="2000" dirty="0"/>
              <a:t> </a:t>
            </a:r>
            <a:r>
              <a:rPr lang="fr-FR" sz="2000" dirty="0" err="1"/>
              <a:t>using</a:t>
            </a:r>
            <a:r>
              <a:rPr lang="fr-FR" sz="2000" dirty="0"/>
              <a:t> the new version of </a:t>
            </a:r>
            <a:r>
              <a:rPr lang="fr-FR" sz="2000" b="1" dirty="0" err="1"/>
              <a:t>Hypertomate</a:t>
            </a: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err="1"/>
              <a:t>Analysis</a:t>
            </a:r>
            <a:r>
              <a:rPr lang="fr-FR" sz="2000" dirty="0"/>
              <a:t> of </a:t>
            </a:r>
            <a:r>
              <a:rPr lang="fr-FR" sz="2000" b="1" dirty="0"/>
              <a:t>D/T </a:t>
            </a:r>
            <a:r>
              <a:rPr lang="fr-FR" sz="2000" b="1" dirty="0" err="1"/>
              <a:t>copermeation</a:t>
            </a:r>
            <a:r>
              <a:rPr lang="fr-FR" sz="2000" b="1" dirty="0"/>
              <a:t> </a:t>
            </a:r>
            <a:r>
              <a:rPr lang="fr-FR" sz="2000" dirty="0" err="1"/>
              <a:t>through</a:t>
            </a:r>
            <a:r>
              <a:rPr lang="fr-FR" sz="2000" dirty="0"/>
              <a:t> D/T </a:t>
            </a:r>
            <a:r>
              <a:rPr lang="fr-FR" sz="2000" dirty="0" err="1"/>
              <a:t>desorption</a:t>
            </a:r>
            <a:r>
              <a:rPr lang="fr-FR" sz="2000" dirty="0"/>
              <a:t> </a:t>
            </a:r>
            <a:r>
              <a:rPr lang="fr-FR" sz="2000" dirty="0" err="1"/>
              <a:t>loading</a:t>
            </a:r>
            <a:r>
              <a:rPr lang="fr-FR" sz="2000" dirty="0"/>
              <a:t> </a:t>
            </a:r>
            <a:r>
              <a:rPr lang="fr-FR" sz="2000" dirty="0" err="1"/>
              <a:t>experiments</a:t>
            </a:r>
            <a:r>
              <a:rPr lang="fr-FR" sz="2000" dirty="0"/>
              <a:t> </a:t>
            </a:r>
            <a:r>
              <a:rPr lang="fr-FR" sz="2000" dirty="0" err="1"/>
              <a:t>performed</a:t>
            </a:r>
            <a:r>
              <a:rPr lang="fr-FR" sz="2000" dirty="0"/>
              <a:t> </a:t>
            </a:r>
            <a:r>
              <a:rPr lang="fr-FR" sz="2000" dirty="0" err="1"/>
              <a:t>with</a:t>
            </a:r>
            <a:r>
              <a:rPr lang="fr-FR" sz="2000" dirty="0"/>
              <a:t> </a:t>
            </a:r>
            <a:r>
              <a:rPr lang="fr-FR" sz="2000" b="1" dirty="0" err="1"/>
              <a:t>Teddi</a:t>
            </a:r>
            <a:r>
              <a:rPr lang="fr-FR" sz="2000" b="1" dirty="0"/>
              <a:t> and Tetris</a:t>
            </a:r>
          </a:p>
          <a:p>
            <a:pPr marL="285750" indent="-285750">
              <a:buFont typeface="Arial" panose="020B0604020202020204" pitchFamily="34" charset="0"/>
              <a:buChar cha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pPr>
            <a:r>
              <a:rPr kumimoji="0" lang="en-US" sz="2000" b="1" i="0" u="none" strike="noStrike" kern="1200" cap="none" spc="0" normalizeH="0" baseline="0" noProof="0" dirty="0">
                <a:ln>
                  <a:noFill/>
                </a:ln>
                <a:solidFill>
                  <a:prstClr val="black"/>
                </a:solidFill>
                <a:effectLst/>
                <a:uLnTx/>
                <a:uFillTx/>
                <a:latin typeface="Calibri"/>
                <a:ea typeface="+mn-ea"/>
                <a:cs typeface="+mn-cs"/>
              </a:rPr>
              <a:t>Associated modelling </a:t>
            </a:r>
            <a:r>
              <a:rPr kumimoji="0" lang="en-US" sz="2000" b="0" i="0" u="none" strike="noStrike" kern="1200" cap="none" spc="0" normalizeH="0" baseline="0" noProof="0" dirty="0">
                <a:ln>
                  <a:noFill/>
                </a:ln>
                <a:solidFill>
                  <a:prstClr val="black"/>
                </a:solidFill>
                <a:effectLst/>
                <a:uLnTx/>
                <a:uFillTx/>
                <a:latin typeface="Calibri"/>
                <a:ea typeface="+mn-ea"/>
                <a:cs typeface="+mn-cs"/>
              </a:rPr>
              <a:t>of H/D/T co-permeation and T outgassing permeation with the standard diffusion trapping tools (FESTIM and MHIMS)</a:t>
            </a:r>
            <a:endParaRPr lang="fr-FR" sz="2000" dirty="0"/>
          </a:p>
        </p:txBody>
      </p:sp>
      <p:pic>
        <p:nvPicPr>
          <p:cNvPr id="8" name="Image 1">
            <a:extLst>
              <a:ext uri="{FF2B5EF4-FFF2-40B4-BE49-F238E27FC236}">
                <a16:creationId xmlns:a16="http://schemas.microsoft.com/office/drawing/2014/main" id="{50968477-F041-4F59-9FFB-25CEDF918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01" y="3516740"/>
            <a:ext cx="4996506" cy="27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0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2C625BA-C154-48E2-B3B3-40B305E1981F}"/>
              </a:ext>
            </a:extLst>
          </p:cNvPr>
          <p:cNvPicPr>
            <a:picLocks noChangeAspect="1"/>
          </p:cNvPicPr>
          <p:nvPr/>
        </p:nvPicPr>
        <p:blipFill rotWithShape="1">
          <a:blip r:embed="rId2"/>
          <a:srcRect t="14552"/>
          <a:stretch/>
        </p:blipFill>
        <p:spPr>
          <a:xfrm>
            <a:off x="36562" y="2415702"/>
            <a:ext cx="6764999" cy="3251563"/>
          </a:xfrm>
          <a:prstGeom prst="rect">
            <a:avLst/>
          </a:prstGeom>
        </p:spPr>
      </p:pic>
      <p:sp>
        <p:nvSpPr>
          <p:cNvPr id="18" name="TextBox 7">
            <a:extLst>
              <a:ext uri="{FF2B5EF4-FFF2-40B4-BE49-F238E27FC236}">
                <a16:creationId xmlns:a16="http://schemas.microsoft.com/office/drawing/2014/main" id="{83807A55-8D65-4E8A-9729-295E2624552C}"/>
              </a:ext>
            </a:extLst>
          </p:cNvPr>
          <p:cNvSpPr txBox="1"/>
          <p:nvPr/>
        </p:nvSpPr>
        <p:spPr bwMode="auto">
          <a:xfrm>
            <a:off x="1394238" y="6016513"/>
            <a:ext cx="2885726" cy="307777"/>
          </a:xfrm>
          <a:prstGeom prst="rect">
            <a:avLst/>
          </a:prstGeom>
          <a:noFill/>
        </p:spPr>
        <p:txBody>
          <a:bodyPr wrap="none" rtlCol="0">
            <a:spAutoFit/>
          </a:bodyPr>
          <a:lstStyle/>
          <a:p>
            <a:r>
              <a:rPr lang="fi-FI" sz="1400" b="1" dirty="0"/>
              <a:t>M. Diez, A. Flament, C. Martin, et al.</a:t>
            </a:r>
          </a:p>
        </p:txBody>
      </p:sp>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a:xfrm>
            <a:off x="983432" y="192515"/>
            <a:ext cx="10351318" cy="457200"/>
          </a:xfrm>
        </p:spPr>
        <p:txBody>
          <a:bodyPr/>
          <a:lstStyle/>
          <a:p>
            <a:r>
              <a:rPr lang="fr-FR" dirty="0" err="1"/>
              <a:t>Characterization</a:t>
            </a:r>
            <a:r>
              <a:rPr lang="fr-FR" dirty="0"/>
              <a:t> </a:t>
            </a:r>
            <a:r>
              <a:rPr lang="en-US" dirty="0"/>
              <a:t>of dust produced on WEST during </a:t>
            </a:r>
            <a:r>
              <a:rPr lang="fr-FR" dirty="0"/>
              <a:t>Phase 2</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52" name="ZoneTexte 51">
            <a:extLst>
              <a:ext uri="{FF2B5EF4-FFF2-40B4-BE49-F238E27FC236}">
                <a16:creationId xmlns:a16="http://schemas.microsoft.com/office/drawing/2014/main" id="{A423677D-3535-42AF-8C7B-98EE0ED7A3D2}"/>
              </a:ext>
            </a:extLst>
          </p:cNvPr>
          <p:cNvSpPr txBox="1"/>
          <p:nvPr/>
        </p:nvSpPr>
        <p:spPr>
          <a:xfrm>
            <a:off x="340413" y="1264300"/>
            <a:ext cx="4974431" cy="1015663"/>
          </a:xfrm>
          <a:prstGeom prst="rect">
            <a:avLst/>
          </a:prstGeom>
          <a:noFill/>
        </p:spPr>
        <p:txBody>
          <a:bodyPr wrap="square">
            <a:spAutoFit/>
          </a:bodyPr>
          <a:lstStyle/>
          <a:p>
            <a:pPr marL="285750" indent="-285750">
              <a:buFont typeface="Arial" panose="020B0604020202020204" pitchFamily="34" charset="0"/>
              <a:buChar char="•"/>
            </a:pPr>
            <a:r>
              <a:rPr lang="en-US" sz="2000" b="1" dirty="0"/>
              <a:t>2024</a:t>
            </a:r>
            <a:r>
              <a:rPr lang="en-US" sz="2000" b="1" dirty="0">
                <a:sym typeface="Wingdings" panose="05000000000000000000" pitchFamily="2" charset="2"/>
              </a:rPr>
              <a:t> (after C8/C9)</a:t>
            </a:r>
            <a:r>
              <a:rPr lang="en-US" sz="2000" b="1" dirty="0"/>
              <a:t> </a:t>
            </a:r>
            <a:r>
              <a:rPr lang="en-US" sz="2000" dirty="0"/>
              <a:t>: collection on 7 points in a </a:t>
            </a:r>
            <a:r>
              <a:rPr lang="en-US" sz="2000" u="sng" dirty="0"/>
              <a:t>poloidal section</a:t>
            </a:r>
            <a:r>
              <a:rPr lang="en-US" sz="2000" dirty="0"/>
              <a:t> of  WEST</a:t>
            </a:r>
          </a:p>
          <a:p>
            <a:pPr marL="285750" indent="-285750">
              <a:buFont typeface="Arial" panose="020B0604020202020204" pitchFamily="34" charset="0"/>
              <a:buChar char="•"/>
            </a:pPr>
            <a:endParaRPr lang="en-US" sz="2000" dirty="0"/>
          </a:p>
        </p:txBody>
      </p:sp>
      <p:pic>
        <p:nvPicPr>
          <p:cNvPr id="5" name="Image 4">
            <a:extLst>
              <a:ext uri="{FF2B5EF4-FFF2-40B4-BE49-F238E27FC236}">
                <a16:creationId xmlns:a16="http://schemas.microsoft.com/office/drawing/2014/main" id="{B7C1F749-8ADC-4F90-92C4-674456571E98}"/>
              </a:ext>
            </a:extLst>
          </p:cNvPr>
          <p:cNvPicPr>
            <a:picLocks noChangeAspect="1"/>
          </p:cNvPicPr>
          <p:nvPr/>
        </p:nvPicPr>
        <p:blipFill>
          <a:blip r:embed="rId3"/>
          <a:stretch>
            <a:fillRect/>
          </a:stretch>
        </p:blipFill>
        <p:spPr>
          <a:xfrm>
            <a:off x="7363838" y="610498"/>
            <a:ext cx="4487749" cy="2621349"/>
          </a:xfrm>
          <a:prstGeom prst="rect">
            <a:avLst/>
          </a:prstGeom>
        </p:spPr>
      </p:pic>
      <p:sp>
        <p:nvSpPr>
          <p:cNvPr id="36" name="ZoneTexte 35">
            <a:extLst>
              <a:ext uri="{FF2B5EF4-FFF2-40B4-BE49-F238E27FC236}">
                <a16:creationId xmlns:a16="http://schemas.microsoft.com/office/drawing/2014/main" id="{72184A64-2A23-43EE-AA6B-2AE0608FD182}"/>
              </a:ext>
            </a:extLst>
          </p:cNvPr>
          <p:cNvSpPr txBox="1"/>
          <p:nvPr/>
        </p:nvSpPr>
        <p:spPr>
          <a:xfrm>
            <a:off x="1394238" y="687598"/>
            <a:ext cx="4974431" cy="388055"/>
          </a:xfrm>
          <a:prstGeom prst="rect">
            <a:avLst/>
          </a:prstGeom>
          <a:noFill/>
        </p:spPr>
        <p:txBody>
          <a:bodyPr wrap="square">
            <a:spAutoFit/>
          </a:bodyPr>
          <a:lstStyle/>
          <a:p>
            <a:pPr>
              <a:lnSpc>
                <a:spcPct val="113000"/>
              </a:lnSpc>
            </a:pPr>
            <a:r>
              <a:rPr lang="en-US" altLang="en-US" sz="1800" i="1" dirty="0">
                <a:cs typeface="Arial" panose="020B0604020202020204" pitchFamily="34" charset="0"/>
              </a:rPr>
              <a:t>Work carried out within SAE and reported in PWIE</a:t>
            </a:r>
          </a:p>
        </p:txBody>
      </p:sp>
      <p:sp>
        <p:nvSpPr>
          <p:cNvPr id="40" name="ZoneTexte 39">
            <a:extLst>
              <a:ext uri="{FF2B5EF4-FFF2-40B4-BE49-F238E27FC236}">
                <a16:creationId xmlns:a16="http://schemas.microsoft.com/office/drawing/2014/main" id="{70464917-6981-4AA7-A91B-2AE236AAEFFC}"/>
              </a:ext>
            </a:extLst>
          </p:cNvPr>
          <p:cNvSpPr txBox="1"/>
          <p:nvPr/>
        </p:nvSpPr>
        <p:spPr>
          <a:xfrm>
            <a:off x="6553199" y="3962894"/>
            <a:ext cx="5298387" cy="646331"/>
          </a:xfrm>
          <a:prstGeom prst="rect">
            <a:avLst/>
          </a:prstGeom>
          <a:noFill/>
        </p:spPr>
        <p:txBody>
          <a:bodyPr wrap="square">
            <a:spAutoFit/>
          </a:bodyPr>
          <a:lstStyle/>
          <a:p>
            <a:pPr lvl="1"/>
            <a:r>
              <a:rPr lang="en-US" b="1" dirty="0"/>
              <a:t>SEM/EDX measurements: </a:t>
            </a:r>
          </a:p>
          <a:p>
            <a:pPr lvl="1"/>
            <a:r>
              <a:rPr lang="en-US" b="1" dirty="0"/>
              <a:t>Particles of W coating, B, but also Cu, Fe, Cr, Si…</a:t>
            </a:r>
          </a:p>
        </p:txBody>
      </p:sp>
      <p:pic>
        <p:nvPicPr>
          <p:cNvPr id="41" name="Image 16">
            <a:extLst>
              <a:ext uri="{FF2B5EF4-FFF2-40B4-BE49-F238E27FC236}">
                <a16:creationId xmlns:a16="http://schemas.microsoft.com/office/drawing/2014/main" id="{CB039C6A-02FD-4353-B967-A5E0D61CBC8A}"/>
              </a:ext>
            </a:extLst>
          </p:cNvPr>
          <p:cNvPicPr>
            <a:picLocks noChangeAspect="1"/>
          </p:cNvPicPr>
          <p:nvPr/>
        </p:nvPicPr>
        <p:blipFill>
          <a:blip r:embed="rId4"/>
          <a:stretch>
            <a:fillRect/>
          </a:stretch>
        </p:blipFill>
        <p:spPr>
          <a:xfrm>
            <a:off x="8772939" y="4609225"/>
            <a:ext cx="3419061" cy="1800841"/>
          </a:xfrm>
          <a:prstGeom prst="rect">
            <a:avLst/>
          </a:prstGeom>
        </p:spPr>
      </p:pic>
      <p:pic>
        <p:nvPicPr>
          <p:cNvPr id="42" name="Image 7">
            <a:extLst>
              <a:ext uri="{FF2B5EF4-FFF2-40B4-BE49-F238E27FC236}">
                <a16:creationId xmlns:a16="http://schemas.microsoft.com/office/drawing/2014/main" id="{5A0A4555-DFDB-471A-AD70-7B6DFFF081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1156" y="4656278"/>
            <a:ext cx="2304479" cy="1728359"/>
          </a:xfrm>
          <a:prstGeom prst="rect">
            <a:avLst/>
          </a:prstGeom>
        </p:spPr>
      </p:pic>
      <p:sp>
        <p:nvSpPr>
          <p:cNvPr id="44" name="ZoneTexte 43">
            <a:extLst>
              <a:ext uri="{FF2B5EF4-FFF2-40B4-BE49-F238E27FC236}">
                <a16:creationId xmlns:a16="http://schemas.microsoft.com/office/drawing/2014/main" id="{DDC72410-01E0-4229-BCE6-F6D945CEB243}"/>
              </a:ext>
            </a:extLst>
          </p:cNvPr>
          <p:cNvSpPr txBox="1"/>
          <p:nvPr/>
        </p:nvSpPr>
        <p:spPr>
          <a:xfrm>
            <a:off x="5415469" y="3114786"/>
            <a:ext cx="6211110" cy="369332"/>
          </a:xfrm>
          <a:prstGeom prst="rect">
            <a:avLst/>
          </a:prstGeom>
          <a:noFill/>
        </p:spPr>
        <p:txBody>
          <a:bodyPr wrap="square">
            <a:spAutoFit/>
          </a:bodyPr>
          <a:lstStyle/>
          <a:p>
            <a:pPr lvl="5"/>
            <a:r>
              <a:rPr lang="en-US" b="1" dirty="0"/>
              <a:t>highest mass under the baffle</a:t>
            </a:r>
          </a:p>
        </p:txBody>
      </p:sp>
      <p:sp>
        <p:nvSpPr>
          <p:cNvPr id="46" name="ZoneTexte 45">
            <a:extLst>
              <a:ext uri="{FF2B5EF4-FFF2-40B4-BE49-F238E27FC236}">
                <a16:creationId xmlns:a16="http://schemas.microsoft.com/office/drawing/2014/main" id="{64BD3C52-0695-43C5-9D3D-F3592BCEE6F9}"/>
              </a:ext>
            </a:extLst>
          </p:cNvPr>
          <p:cNvSpPr txBox="1"/>
          <p:nvPr/>
        </p:nvSpPr>
        <p:spPr>
          <a:xfrm>
            <a:off x="157559" y="2095297"/>
            <a:ext cx="6211110" cy="369332"/>
          </a:xfrm>
          <a:prstGeom prst="rect">
            <a:avLst/>
          </a:prstGeom>
          <a:noFill/>
        </p:spPr>
        <p:txBody>
          <a:bodyPr wrap="square">
            <a:spAutoFit/>
          </a:bodyPr>
          <a:lstStyle/>
          <a:p>
            <a:pPr lvl="1"/>
            <a:r>
              <a:rPr lang="en-US" sz="1800" b="1" dirty="0"/>
              <a:t>size distribution measured</a:t>
            </a:r>
          </a:p>
        </p:txBody>
      </p:sp>
    </p:spTree>
    <p:extLst>
      <p:ext uri="{BB962C8B-B14F-4D97-AF65-F5344CB8AC3E}">
        <p14:creationId xmlns:p14="http://schemas.microsoft.com/office/powerpoint/2010/main" val="36281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a:xfrm>
            <a:off x="983432" y="192515"/>
            <a:ext cx="10351318" cy="457200"/>
          </a:xfrm>
        </p:spPr>
        <p:txBody>
          <a:bodyPr/>
          <a:lstStyle/>
          <a:p>
            <a:r>
              <a:rPr lang="fr-FR" dirty="0" err="1"/>
              <a:t>Characterization</a:t>
            </a:r>
            <a:r>
              <a:rPr lang="fr-FR" dirty="0"/>
              <a:t> </a:t>
            </a:r>
            <a:r>
              <a:rPr lang="en-US" dirty="0"/>
              <a:t>of dust produced on WEST during </a:t>
            </a:r>
            <a:r>
              <a:rPr lang="fr-FR" dirty="0"/>
              <a:t>Phase 2</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14" name="Image 14">
            <a:extLst>
              <a:ext uri="{FF2B5EF4-FFF2-40B4-BE49-F238E27FC236}">
                <a16:creationId xmlns:a16="http://schemas.microsoft.com/office/drawing/2014/main" id="{418D83B3-A587-43D4-92D9-6F770CD33896}"/>
              </a:ext>
            </a:extLst>
          </p:cNvPr>
          <p:cNvPicPr>
            <a:picLocks noChangeAspect="1"/>
          </p:cNvPicPr>
          <p:nvPr/>
        </p:nvPicPr>
        <p:blipFill>
          <a:blip r:embed="rId2"/>
          <a:stretch>
            <a:fillRect/>
          </a:stretch>
        </p:blipFill>
        <p:spPr>
          <a:xfrm>
            <a:off x="6428073" y="810575"/>
            <a:ext cx="5656423" cy="4038967"/>
          </a:xfrm>
          <a:prstGeom prst="rect">
            <a:avLst/>
          </a:prstGeom>
        </p:spPr>
      </p:pic>
      <p:sp>
        <p:nvSpPr>
          <p:cNvPr id="15" name="ZoneTexte 14">
            <a:extLst>
              <a:ext uri="{FF2B5EF4-FFF2-40B4-BE49-F238E27FC236}">
                <a16:creationId xmlns:a16="http://schemas.microsoft.com/office/drawing/2014/main" id="{B81A64D5-94B8-4DAD-A231-8825BAFAF919}"/>
              </a:ext>
            </a:extLst>
          </p:cNvPr>
          <p:cNvSpPr txBox="1"/>
          <p:nvPr/>
        </p:nvSpPr>
        <p:spPr>
          <a:xfrm>
            <a:off x="723797" y="1413291"/>
            <a:ext cx="5848453" cy="3170099"/>
          </a:xfrm>
          <a:prstGeom prst="rect">
            <a:avLst/>
          </a:prstGeom>
          <a:noFill/>
        </p:spPr>
        <p:txBody>
          <a:bodyPr wrap="square">
            <a:spAutoFit/>
          </a:bodyPr>
          <a:lstStyle/>
          <a:p>
            <a:pPr marL="285750" indent="-285750">
              <a:buFont typeface="Arial" panose="020B0604020202020204" pitchFamily="34" charset="0"/>
              <a:buChar char="•"/>
            </a:pPr>
            <a:r>
              <a:rPr lang="fr-FR" sz="2000" b="1" dirty="0"/>
              <a:t>2025 (</a:t>
            </a:r>
            <a:r>
              <a:rPr lang="fr-FR" sz="2000" b="1" dirty="0" err="1"/>
              <a:t>after</a:t>
            </a:r>
            <a:r>
              <a:rPr lang="fr-FR" sz="2000" b="1" dirty="0"/>
              <a:t> C11)</a:t>
            </a:r>
            <a:r>
              <a:rPr lang="fr-FR" sz="2000" dirty="0"/>
              <a:t>: </a:t>
            </a:r>
            <a:r>
              <a:rPr lang="fr-FR" sz="2000" u="sng" dirty="0"/>
              <a:t>collection </a:t>
            </a:r>
            <a:r>
              <a:rPr lang="fr-FR" sz="2000" u="sng" dirty="0" err="1"/>
              <a:t>toroidally</a:t>
            </a:r>
            <a:r>
              <a:rPr lang="fr-FR" sz="2000" u="sng" dirty="0"/>
              <a:t> </a:t>
            </a:r>
            <a:r>
              <a:rPr lang="fr-FR" sz="2000" u="sng" dirty="0" err="1"/>
              <a:t>under</a:t>
            </a:r>
            <a:r>
              <a:rPr lang="fr-FR" sz="2000" u="sng" dirty="0"/>
              <a:t> the baffle</a:t>
            </a:r>
            <a:r>
              <a:rPr lang="fr-FR" sz="2000" dirty="0"/>
              <a:t>, over the VV </a:t>
            </a:r>
          </a:p>
          <a:p>
            <a:pPr marL="742950" lvl="1" indent="-285750">
              <a:buFont typeface="Arial" panose="020B0604020202020204" pitchFamily="34" charset="0"/>
              <a:buChar char="•"/>
            </a:pPr>
            <a:r>
              <a:rPr lang="fr-FR" sz="2000" dirty="0"/>
              <a:t>12 </a:t>
            </a:r>
            <a:r>
              <a:rPr lang="fr-FR" sz="2000" dirty="0" err="1"/>
              <a:t>dust</a:t>
            </a:r>
            <a:r>
              <a:rPr lang="fr-FR" sz="2000" dirty="0"/>
              <a:t> collections (Q1</a:t>
            </a:r>
            <a:r>
              <a:rPr lang="fr-FR" sz="2000" dirty="0">
                <a:sym typeface="Wingdings" panose="05000000000000000000" pitchFamily="2" charset="2"/>
              </a:rPr>
              <a:t></a:t>
            </a:r>
            <a:r>
              <a:rPr lang="fr-FR" sz="2000" dirty="0"/>
              <a:t>Q6)</a:t>
            </a:r>
          </a:p>
          <a:p>
            <a:pPr lvl="1"/>
            <a:r>
              <a:rPr lang="en-US" sz="2000" dirty="0">
                <a:sym typeface="Wingdings" panose="05000000000000000000" pitchFamily="2" charset="2"/>
              </a:rPr>
              <a:t> 	</a:t>
            </a:r>
            <a:r>
              <a:rPr lang="en-US" sz="2000" dirty="0"/>
              <a:t>Dust evenly distributed across the 12 sectors 	but more on poloidal limiter </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size distribution : on-going</a:t>
            </a:r>
          </a:p>
          <a:p>
            <a:pPr marL="742950" lvl="1" indent="-285750">
              <a:buFont typeface="Arial" panose="020B0604020202020204" pitchFamily="34" charset="0"/>
              <a:buChar char="•"/>
            </a:pPr>
            <a:r>
              <a:rPr lang="en-GB" altLang="en-US" sz="2000" dirty="0">
                <a:cs typeface="Arial" panose="020B0604020202020204" pitchFamily="34" charset="0"/>
              </a:rPr>
              <a:t>SEM/EDX analyses : </a:t>
            </a:r>
            <a:r>
              <a:rPr lang="en-US" altLang="en-US" sz="2000" dirty="0">
                <a:cs typeface="Arial" panose="020B0604020202020204" pitchFamily="34" charset="0"/>
              </a:rPr>
              <a:t>on-going</a:t>
            </a:r>
            <a:r>
              <a:rPr lang="en-US" sz="2000" dirty="0"/>
              <a:t>	</a:t>
            </a:r>
          </a:p>
          <a:p>
            <a:pPr marL="285750" indent="-285750">
              <a:buFont typeface="Arial" panose="020B0604020202020204" pitchFamily="34" charset="0"/>
              <a:buChar char="•"/>
            </a:pPr>
            <a:endParaRPr lang="en-US" sz="2000" dirty="0"/>
          </a:p>
        </p:txBody>
      </p:sp>
      <p:sp>
        <p:nvSpPr>
          <p:cNvPr id="16" name="ZoneTexte 15">
            <a:extLst>
              <a:ext uri="{FF2B5EF4-FFF2-40B4-BE49-F238E27FC236}">
                <a16:creationId xmlns:a16="http://schemas.microsoft.com/office/drawing/2014/main" id="{E50D73F0-14B2-46DA-A3A7-C5BD63C572B9}"/>
              </a:ext>
            </a:extLst>
          </p:cNvPr>
          <p:cNvSpPr txBox="1"/>
          <p:nvPr/>
        </p:nvSpPr>
        <p:spPr>
          <a:xfrm>
            <a:off x="839255" y="5165512"/>
            <a:ext cx="9394242" cy="707886"/>
          </a:xfrm>
          <a:prstGeom prst="rect">
            <a:avLst/>
          </a:prstGeom>
          <a:noFill/>
        </p:spPr>
        <p:txBody>
          <a:bodyPr wrap="square">
            <a:spAutoFit/>
          </a:bodyPr>
          <a:lstStyle/>
          <a:p>
            <a:r>
              <a:rPr kumimoji="0" lang="fr-FR" sz="2000" b="1" i="0" u="none" strike="noStrike" kern="1200" cap="none" spc="0" normalizeH="0" baseline="0" noProof="0" dirty="0">
                <a:ln>
                  <a:noFill/>
                </a:ln>
                <a:solidFill>
                  <a:prstClr val="black"/>
                </a:solidFill>
                <a:effectLst/>
                <a:uLnTx/>
                <a:uFillTx/>
                <a:latin typeface="Calibri"/>
                <a:ea typeface="+mn-ea"/>
                <a:cs typeface="+mn-cs"/>
              </a:rPr>
              <a:t>+ in 2025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180g of dust from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laser cleaning of the divertor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prior to high fluence campaign C12 with XPR…</a:t>
            </a:r>
            <a:endParaRPr lang="fr-FR" dirty="0"/>
          </a:p>
        </p:txBody>
      </p:sp>
    </p:spTree>
    <p:extLst>
      <p:ext uri="{BB962C8B-B14F-4D97-AF65-F5344CB8AC3E}">
        <p14:creationId xmlns:p14="http://schemas.microsoft.com/office/powerpoint/2010/main" val="317054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a:xfrm>
            <a:off x="983432" y="192515"/>
            <a:ext cx="10332268" cy="457200"/>
          </a:xfrm>
        </p:spPr>
        <p:txBody>
          <a:bodyPr/>
          <a:lstStyle/>
          <a:p>
            <a:r>
              <a:rPr lang="de-DE" dirty="0" err="1"/>
              <a:t>Proposal</a:t>
            </a:r>
            <a:r>
              <a:rPr lang="de-DE" dirty="0"/>
              <a:t>/</a:t>
            </a:r>
            <a:r>
              <a:rPr lang="de-DE" dirty="0" err="1"/>
              <a:t>need</a:t>
            </a:r>
            <a:r>
              <a:rPr lang="de-DE" dirty="0"/>
              <a:t> </a:t>
            </a:r>
            <a:r>
              <a:rPr lang="de-DE" dirty="0" err="1"/>
              <a:t>for</a:t>
            </a:r>
            <a:r>
              <a:rPr lang="de-DE" dirty="0"/>
              <a:t> 2027</a:t>
            </a:r>
            <a:r>
              <a:rPr lang="en-GB" dirty="0">
                <a:effectLst/>
                <a:latin typeface="Calibri" panose="020F0502020204030204" pitchFamily="34" charset="0"/>
                <a:ea typeface="Calibri" panose="020F0502020204030204" pitchFamily="34" charset="0"/>
              </a:rPr>
              <a:t> : fuel and composition vs. size, morphology, composition, location…</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5" name="Espace réservé du numéro de diapositive 7">
            <a:extLst>
              <a:ext uri="{FF2B5EF4-FFF2-40B4-BE49-F238E27FC236}">
                <a16:creationId xmlns:a16="http://schemas.microsoft.com/office/drawing/2014/main" id="{CD4CFC9D-C579-4A9F-BA48-217CA3E07CAF}"/>
              </a:ext>
            </a:extLst>
          </p:cNvPr>
          <p:cNvSpPr txBox="1">
            <a:spLocks/>
          </p:cNvSpPr>
          <p:nvPr/>
        </p:nvSpPr>
        <p:spPr>
          <a:xfrm>
            <a:off x="10848528" y="6356353"/>
            <a:ext cx="733872"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BC77A0-1F4E-42FF-9FFC-F45C3A64AF90}" type="slidenum">
              <a:rPr lang="fr-FR" smtClean="0"/>
              <a:pPr/>
              <a:t>8</a:t>
            </a:fld>
            <a:endParaRPr lang="fr-FR"/>
          </a:p>
        </p:txBody>
      </p:sp>
      <p:sp>
        <p:nvSpPr>
          <p:cNvPr id="7" name="Espace réservé du contenu 6">
            <a:extLst>
              <a:ext uri="{FF2B5EF4-FFF2-40B4-BE49-F238E27FC236}">
                <a16:creationId xmlns:a16="http://schemas.microsoft.com/office/drawing/2014/main" id="{28962C5C-AD32-4119-8FDA-2CA1B8181B0E}"/>
              </a:ext>
            </a:extLst>
          </p:cNvPr>
          <p:cNvSpPr>
            <a:spLocks noGrp="1"/>
          </p:cNvSpPr>
          <p:nvPr>
            <p:ph idx="1"/>
          </p:nvPr>
        </p:nvSpPr>
        <p:spPr>
          <a:xfrm>
            <a:off x="720080" y="973240"/>
            <a:ext cx="11103024" cy="5383113"/>
          </a:xfrm>
        </p:spPr>
        <p:txBody>
          <a:bodyPr>
            <a:normAutofit lnSpcReduction="10000"/>
          </a:bodyPr>
          <a:lstStyle/>
          <a:p>
            <a:pPr marL="285750" indent="-285750">
              <a:spcBef>
                <a:spcPts val="600"/>
              </a:spcBef>
            </a:pPr>
            <a:r>
              <a:rPr lang="fi-FI" dirty="0"/>
              <a:t>Composition and fuel content </a:t>
            </a:r>
            <a:r>
              <a:rPr lang="en-GB" dirty="0">
                <a:effectLst/>
                <a:latin typeface="Calibri" panose="020F0502020204030204" pitchFamily="34" charset="0"/>
                <a:ea typeface="Calibri" panose="020F0502020204030204" pitchFamily="34" charset="0"/>
              </a:rPr>
              <a:t>…</a:t>
            </a:r>
            <a:endParaRPr lang="fi-FI" dirty="0"/>
          </a:p>
          <a:p>
            <a:pPr marL="585788" lvl="1" indent="-285750">
              <a:spcBef>
                <a:spcPts val="600"/>
              </a:spcBef>
            </a:pPr>
            <a:r>
              <a:rPr lang="fi-FI" sz="2400" dirty="0"/>
              <a:t>Ion-beam analyses (micro-beam techniques)</a:t>
            </a:r>
          </a:p>
          <a:p>
            <a:pPr marL="585788" lvl="1" indent="-285750">
              <a:spcBef>
                <a:spcPts val="600"/>
              </a:spcBef>
            </a:pPr>
            <a:r>
              <a:rPr lang="fi-FI" sz="2400" dirty="0"/>
              <a:t>TDS? </a:t>
            </a:r>
          </a:p>
          <a:p>
            <a:pPr marL="585788" lvl="1" indent="-285750">
              <a:spcBef>
                <a:spcPts val="600"/>
              </a:spcBef>
            </a:pPr>
            <a:r>
              <a:rPr lang="fi-FI" sz="2400" dirty="0"/>
              <a:t>Pyrolysis?</a:t>
            </a:r>
          </a:p>
          <a:p>
            <a:pPr marL="457200" lvl="1" indent="0">
              <a:spcBef>
                <a:spcPts val="600"/>
              </a:spcBef>
              <a:buNone/>
            </a:pPr>
            <a:endParaRPr lang="fi-FI" sz="1600" dirty="0"/>
          </a:p>
          <a:p>
            <a:pPr marL="285750" indent="-285750">
              <a:spcBef>
                <a:spcPts val="600"/>
              </a:spcBef>
              <a:buFont typeface="Arial" panose="020B0604020202020204" pitchFamily="34" charset="0"/>
              <a:buChar char="•"/>
            </a:pPr>
            <a:r>
              <a:rPr lang="fi-FI" dirty="0"/>
              <a:t>Dust mass and size and shape distributions</a:t>
            </a:r>
          </a:p>
          <a:p>
            <a:pPr marL="585788" lvl="1" indent="-285750">
              <a:spcBef>
                <a:spcPts val="600"/>
              </a:spcBef>
            </a:pPr>
            <a:r>
              <a:rPr lang="fi-FI" sz="2400" dirty="0"/>
              <a:t>Microscopy (SEM, TEM)  </a:t>
            </a:r>
          </a:p>
          <a:p>
            <a:pPr marL="585788" lvl="1" indent="-285750">
              <a:spcBef>
                <a:spcPts val="600"/>
              </a:spcBef>
            </a:pPr>
            <a:r>
              <a:rPr lang="fi-FI" sz="2400" dirty="0"/>
              <a:t>Weighing </a:t>
            </a:r>
          </a:p>
          <a:p>
            <a:pPr marL="585788" lvl="1" indent="-285750">
              <a:spcBef>
                <a:spcPts val="600"/>
              </a:spcBef>
            </a:pPr>
            <a:r>
              <a:rPr lang="fi-FI" sz="2400" dirty="0"/>
              <a:t>Statistical analyses</a:t>
            </a:r>
          </a:p>
          <a:p>
            <a:pPr marL="285750" indent="-285750">
              <a:spcBef>
                <a:spcPts val="600"/>
              </a:spcBef>
              <a:buFont typeface="Arial" panose="020B0604020202020204" pitchFamily="34" charset="0"/>
              <a:buChar char="•"/>
            </a:pPr>
            <a:endParaRPr lang="fi-FI" dirty="0"/>
          </a:p>
          <a:p>
            <a:pPr marL="285750" indent="-285750">
              <a:spcBef>
                <a:spcPts val="600"/>
              </a:spcBef>
              <a:buFont typeface="Arial" panose="020B0604020202020204" pitchFamily="34" charset="0"/>
              <a:buChar char="•"/>
            </a:pPr>
            <a:r>
              <a:rPr lang="fi-FI" dirty="0"/>
              <a:t>Any other analysis method? </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We can compare “normal dust” with dust from laser cleaning</a:t>
            </a:r>
            <a:endParaRPr lang="fr-FR"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369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rPr>
              <a:t>Safety issue</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5" name="Espace réservé du numéro de diapositive 7">
            <a:extLst>
              <a:ext uri="{FF2B5EF4-FFF2-40B4-BE49-F238E27FC236}">
                <a16:creationId xmlns:a16="http://schemas.microsoft.com/office/drawing/2014/main" id="{CD4CFC9D-C579-4A9F-BA48-217CA3E07CAF}"/>
              </a:ext>
            </a:extLst>
          </p:cNvPr>
          <p:cNvSpPr txBox="1">
            <a:spLocks/>
          </p:cNvSpPr>
          <p:nvPr/>
        </p:nvSpPr>
        <p:spPr>
          <a:xfrm>
            <a:off x="10848528" y="6356353"/>
            <a:ext cx="733872"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BC77A0-1F4E-42FF-9FFC-F45C3A64AF90}" type="slidenum">
              <a:rPr lang="fr-FR" smtClean="0"/>
              <a:pPr/>
              <a:t>9</a:t>
            </a:fld>
            <a:endParaRPr lang="fr-FR"/>
          </a:p>
        </p:txBody>
      </p:sp>
      <p:sp>
        <p:nvSpPr>
          <p:cNvPr id="7" name="Espace réservé du contenu 6">
            <a:extLst>
              <a:ext uri="{FF2B5EF4-FFF2-40B4-BE49-F238E27FC236}">
                <a16:creationId xmlns:a16="http://schemas.microsoft.com/office/drawing/2014/main" id="{28962C5C-AD32-4119-8FDA-2CA1B8181B0E}"/>
              </a:ext>
            </a:extLst>
          </p:cNvPr>
          <p:cNvSpPr>
            <a:spLocks noGrp="1"/>
          </p:cNvSpPr>
          <p:nvPr>
            <p:ph idx="1"/>
          </p:nvPr>
        </p:nvSpPr>
        <p:spPr>
          <a:xfrm>
            <a:off x="479376" y="709253"/>
            <a:ext cx="11103024" cy="5439494"/>
          </a:xfrm>
        </p:spPr>
        <p:txBody>
          <a:bodyPr>
            <a:normAutofit/>
          </a:bodyPr>
          <a:lstStyle/>
          <a:p>
            <a:r>
              <a:rPr lang="en-US" dirty="0">
                <a:effectLst/>
                <a:latin typeface="Calibri" panose="020F0502020204030204" pitchFamily="34" charset="0"/>
                <a:ea typeface="Calibri" panose="020F0502020204030204" pitchFamily="34" charset="0"/>
              </a:rPr>
              <a:t>Gamma spectrometry performed on dust samples revealed 181W</a:t>
            </a:r>
          </a:p>
          <a:p>
            <a:endParaRPr lang="en-US" dirty="0">
              <a:effectLst/>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only qualitative measurement, activity not quantified yet</a:t>
            </a:r>
            <a:endParaRPr lang="en-US" b="1" dirty="0">
              <a:effectLst/>
              <a:latin typeface="Calibri" panose="020F0502020204030204" pitchFamily="34" charset="0"/>
              <a:ea typeface="Calibri" panose="020F0502020204030204" pitchFamily="34" charset="0"/>
            </a:endParaRPr>
          </a:p>
          <a:p>
            <a:pPr marL="0" indent="0">
              <a:buNone/>
            </a:pPr>
            <a:r>
              <a:rPr lang="en-US" sz="2000" dirty="0">
                <a:effectLst/>
                <a:latin typeface="Calibri" panose="020F0502020204030204" pitchFamily="34" charset="0"/>
                <a:ea typeface="Calibri" panose="020F0502020204030204" pitchFamily="34" charset="0"/>
                <a:sym typeface="Wingdings" panose="05000000000000000000" pitchFamily="2" charset="2"/>
              </a:rPr>
              <a:t>	 </a:t>
            </a:r>
            <a:r>
              <a:rPr lang="en-US" sz="2000" dirty="0">
                <a:effectLst/>
                <a:latin typeface="Calibri" panose="020F0502020204030204" pitchFamily="34" charset="0"/>
                <a:ea typeface="Calibri" panose="020F0502020204030204" pitchFamily="34" charset="0"/>
              </a:rPr>
              <a:t>dust samples are considered to be above the thresholds set by CEA: 10</a:t>
            </a:r>
            <a:r>
              <a:rPr lang="en-US" sz="2000" baseline="30000" dirty="0">
                <a:effectLst/>
                <a:latin typeface="Calibri" panose="020F0502020204030204" pitchFamily="34" charset="0"/>
                <a:ea typeface="Calibri" panose="020F0502020204030204" pitchFamily="34" charset="0"/>
              </a:rPr>
              <a:t>6</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Bq</a:t>
            </a:r>
            <a:r>
              <a:rPr lang="en-US" sz="2000" dirty="0">
                <a:effectLst/>
                <a:latin typeface="Calibri" panose="020F0502020204030204" pitchFamily="34" charset="0"/>
                <a:ea typeface="Calibri" panose="020F0502020204030204" pitchFamily="34" charset="0"/>
              </a:rPr>
              <a:t>/total and 1 </a:t>
            </a:r>
            <a:r>
              <a:rPr lang="en-US" sz="2000" dirty="0" err="1">
                <a:effectLst/>
                <a:latin typeface="Calibri" panose="020F0502020204030204" pitchFamily="34" charset="0"/>
                <a:ea typeface="Calibri" panose="020F0502020204030204" pitchFamily="34" charset="0"/>
              </a:rPr>
              <a:t>Bq</a:t>
            </a:r>
            <a:r>
              <a:rPr lang="en-US" sz="2000" dirty="0">
                <a:effectLst/>
                <a:latin typeface="Calibri" panose="020F0502020204030204" pitchFamily="34" charset="0"/>
                <a:ea typeface="Calibri" panose="020F0502020204030204" pitchFamily="34" charset="0"/>
              </a:rPr>
              <a:t>/gr</a:t>
            </a:r>
          </a:p>
          <a:p>
            <a:pPr marL="0" indent="0">
              <a:buNone/>
            </a:pPr>
            <a:r>
              <a:rPr lang="en-US" sz="200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sym typeface="Wingdings" panose="05000000000000000000" pitchFamily="2" charset="2"/>
              </a:rPr>
              <a:t> c</a:t>
            </a:r>
            <a:r>
              <a:rPr lang="en-US" sz="2000" dirty="0">
                <a:effectLst/>
                <a:latin typeface="Calibri" panose="020F0502020204030204" pitchFamily="34" charset="0"/>
                <a:ea typeface="Calibri" panose="020F0502020204030204" pitchFamily="34" charset="0"/>
              </a:rPr>
              <a:t>an only be sent to nuclear facilities made aware of the activity</a:t>
            </a:r>
          </a:p>
          <a:p>
            <a:pPr marL="0" indent="0">
              <a:buNone/>
            </a:pPr>
            <a:r>
              <a:rPr lang="en-US" sz="200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sym typeface="Wingdings" panose="05000000000000000000" pitchFamily="2" charset="2"/>
              </a:rPr>
              <a:t> </a:t>
            </a:r>
            <a:r>
              <a:rPr lang="en-US" sz="2000" dirty="0">
                <a:latin typeface="Calibri" panose="020F0502020204030204" pitchFamily="34" charset="0"/>
                <a:ea typeface="Calibri" panose="020F0502020204030204" pitchFamily="34" charset="0"/>
              </a:rPr>
              <a:t>work on-going with CEA safety to release constraints</a:t>
            </a:r>
            <a:endParaRPr lang="en-US" sz="2000" dirty="0">
              <a:effectLst/>
              <a:latin typeface="Calibri" panose="020F0502020204030204" pitchFamily="34" charset="0"/>
              <a:ea typeface="Calibri" panose="020F0502020204030204" pitchFamily="34" charset="0"/>
            </a:endParaRPr>
          </a:p>
          <a:p>
            <a:endParaRPr lang="en-US" dirty="0">
              <a:effectLst/>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PFUs sent to EU labs for analysis had lower values </a:t>
            </a:r>
            <a:r>
              <a:rPr lang="en-US" dirty="0">
                <a:latin typeface="Calibri" panose="020F0502020204030204" pitchFamily="34" charset="0"/>
                <a:ea typeface="Calibri" panose="020F0502020204030204" pitchFamily="34" charset="0"/>
                <a:sym typeface="Wingdings" panose="05000000000000000000" pitchFamily="2" charset="2"/>
              </a:rPr>
              <a:t> </a:t>
            </a:r>
            <a:r>
              <a:rPr lang="en-US" dirty="0">
                <a:latin typeface="Calibri" panose="020F0502020204030204" pitchFamily="34" charset="0"/>
                <a:ea typeface="Calibri" panose="020F0502020204030204" pitchFamily="34" charset="0"/>
              </a:rPr>
              <a:t>we </a:t>
            </a:r>
            <a:r>
              <a:rPr lang="en-US" dirty="0">
                <a:effectLst/>
                <a:latin typeface="Calibri" panose="020F0502020204030204" pitchFamily="34" charset="0"/>
                <a:ea typeface="Calibri" panose="020F0502020204030204" pitchFamily="34" charset="0"/>
              </a:rPr>
              <a:t>don’t expect levels in dust to be higher than these very low thresholds since WEST</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w</a:t>
            </a:r>
            <a:r>
              <a:rPr lang="en-US" dirty="0">
                <a:effectLst/>
                <a:latin typeface="Calibri" panose="020F0502020204030204" pitchFamily="34" charset="0"/>
                <a:ea typeface="Calibri" panose="020F0502020204030204" pitchFamily="34" charset="0"/>
              </a:rPr>
              <a:t>e need labs with nuclear license and post-mortem analysis capabilities</a:t>
            </a:r>
          </a:p>
          <a:p>
            <a:pPr marL="0" indent="0">
              <a:buNone/>
            </a:pPr>
            <a:r>
              <a:rPr lang="en-US" sz="240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sym typeface="Wingdings" panose="05000000000000000000" pitchFamily="2" charset="2"/>
              </a:rPr>
              <a:t> call for volunteers!</a:t>
            </a:r>
          </a:p>
          <a:p>
            <a:pPr marL="0" indent="0">
              <a:buNone/>
            </a:pPr>
            <a:r>
              <a:rPr lang="en-US" dirty="0">
                <a:latin typeface="Calibri" panose="020F0502020204030204" pitchFamily="34" charset="0"/>
                <a:ea typeface="Calibri" panose="020F0502020204030204" pitchFamily="34" charset="0"/>
                <a:sym typeface="Wingdings" panose="05000000000000000000" pitchFamily="2" charset="2"/>
              </a:rPr>
              <a:t>	 </a:t>
            </a:r>
            <a:r>
              <a:rPr lang="en-US" sz="2400" dirty="0">
                <a:latin typeface="Calibri" panose="020F0502020204030204" pitchFamily="34" charset="0"/>
                <a:ea typeface="Calibri" panose="020F0502020204030204" pitchFamily="34" charset="0"/>
              </a:rPr>
              <a:t>to be discussed today and developed next week</a:t>
            </a:r>
          </a:p>
        </p:txBody>
      </p:sp>
    </p:spTree>
    <p:extLst>
      <p:ext uri="{BB962C8B-B14F-4D97-AF65-F5344CB8AC3E}">
        <p14:creationId xmlns:p14="http://schemas.microsoft.com/office/powerpoint/2010/main" val="19585045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2877</TotalTime>
  <Words>924</Words>
  <Application>Microsoft Office PowerPoint</Application>
  <PresentationFormat>Grand écran</PresentationFormat>
  <Paragraphs>126</Paragraphs>
  <Slides>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Aptos</vt:lpstr>
      <vt:lpstr>Arial</vt:lpstr>
      <vt:lpstr>Calibri</vt:lpstr>
      <vt:lpstr>CharisSIL</vt:lpstr>
      <vt:lpstr>EUROfusion.1line_5_3_2019</vt:lpstr>
      <vt:lpstr>Additional proposals for 2027</vt:lpstr>
      <vt:lpstr>Context</vt:lpstr>
      <vt:lpstr>Tritium studies (1): Kinetics of T desorption: comparison in air vs. in water</vt:lpstr>
      <vt:lpstr>2025: First experimental testing: bare vs. Pd-coated Eurofer</vt:lpstr>
      <vt:lpstr>Tritium studies (2) : Copermeation analysis </vt:lpstr>
      <vt:lpstr>Characterization of dust produced on WEST during Phase 2</vt:lpstr>
      <vt:lpstr>Characterization of dust produced on WEST during Phase 2</vt:lpstr>
      <vt:lpstr>Proposal/need for 2027 : fuel and composition vs. size, morphology, composition, location…</vt:lpstr>
      <vt:lpstr>Safety issue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DOUAI David</cp:lastModifiedBy>
  <cp:revision>130</cp:revision>
  <dcterms:created xsi:type="dcterms:W3CDTF">2023-11-15T09:40:03Z</dcterms:created>
  <dcterms:modified xsi:type="dcterms:W3CDTF">2026-02-26T14:15:36Z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