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21"/>
  </p:notesMasterIdLst>
  <p:sldIdLst>
    <p:sldId id="256" r:id="rId5"/>
    <p:sldId id="334" r:id="rId6"/>
    <p:sldId id="261" r:id="rId7"/>
    <p:sldId id="339" r:id="rId8"/>
    <p:sldId id="340" r:id="rId9"/>
    <p:sldId id="342" r:id="rId10"/>
    <p:sldId id="343" r:id="rId11"/>
    <p:sldId id="344" r:id="rId12"/>
    <p:sldId id="345" r:id="rId13"/>
    <p:sldId id="346" r:id="rId14"/>
    <p:sldId id="347" r:id="rId15"/>
    <p:sldId id="348" r:id="rId16"/>
    <p:sldId id="349" r:id="rId17"/>
    <p:sldId id="350" r:id="rId18"/>
    <p:sldId id="351" r:id="rId19"/>
    <p:sldId id="258" r:id="rId20"/>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DAD85A-9AE8-4032-91A1-C3090FE25084}" v="1" dt="2024-02-09T15:29:20.012"/>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09" autoAdjust="0"/>
    <p:restoredTop sz="94660"/>
  </p:normalViewPr>
  <p:slideViewPr>
    <p:cSldViewPr snapToGrid="0">
      <p:cViewPr varScale="1">
        <p:scale>
          <a:sx n="79" d="100"/>
          <a:sy n="79" d="100"/>
        </p:scale>
        <p:origin x="173"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va Belonohy" userId="3ff31e48-f040-458c-8486-e3c844f61368" providerId="ADAL" clId="{65DAD85A-9AE8-4032-91A1-C3090FE25084}"/>
    <pc:docChg chg="custSel modMainMaster">
      <pc:chgData name="Eva Belonohy" userId="3ff31e48-f040-458c-8486-e3c844f61368" providerId="ADAL" clId="{65DAD85A-9AE8-4032-91A1-C3090FE25084}" dt="2024-02-09T15:29:23.272" v="0" actId="478"/>
      <pc:docMkLst>
        <pc:docMk/>
      </pc:docMkLst>
      <pc:sldMasterChg chg="modSldLayout">
        <pc:chgData name="Eva Belonohy" userId="3ff31e48-f040-458c-8486-e3c844f61368" providerId="ADAL" clId="{65DAD85A-9AE8-4032-91A1-C3090FE25084}" dt="2024-02-09T15:29:23.272" v="0" actId="478"/>
        <pc:sldMasterMkLst>
          <pc:docMk/>
          <pc:sldMasterMk cId="2402646876" sldId="2147483657"/>
        </pc:sldMasterMkLst>
        <pc:sldLayoutChg chg="delSp mod">
          <pc:chgData name="Eva Belonohy" userId="3ff31e48-f040-458c-8486-e3c844f61368" providerId="ADAL" clId="{65DAD85A-9AE8-4032-91A1-C3090FE25084}" dt="2024-02-09T15:29:23.272" v="0" actId="478"/>
          <pc:sldLayoutMkLst>
            <pc:docMk/>
            <pc:sldMasterMk cId="2402646876" sldId="2147483657"/>
            <pc:sldLayoutMk cId="4166145810" sldId="2147483670"/>
          </pc:sldLayoutMkLst>
          <pc:picChg chg="del">
            <ac:chgData name="Eva Belonohy" userId="3ff31e48-f040-458c-8486-e3c844f61368" providerId="ADAL" clId="{65DAD85A-9AE8-4032-91A1-C3090FE25084}" dt="2024-02-09T15:29:23.272" v="0" actId="478"/>
            <ac:picMkLst>
              <pc:docMk/>
              <pc:sldMasterMk cId="2402646876" sldId="2147483657"/>
              <pc:sldLayoutMk cId="4166145810" sldId="2147483670"/>
              <ac:picMk id="6" creationId="{40CFE93D-B60A-5519-67CA-2FB5FDAACE49}"/>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4F9B7D49-F98B-4EE5-AE4E-91F657CEFB64}" type="datetimeFigureOut">
              <a:rPr lang="fr-FR" smtClean="0"/>
              <a:t>05/03/2026</a:t>
            </a:fld>
            <a:endParaRPr lang="fr-FR"/>
          </a:p>
        </p:txBody>
      </p:sp>
      <p:sp>
        <p:nvSpPr>
          <p:cNvPr id="4" name="Espace réservé de l'image des diapositives 3"/>
          <p:cNvSpPr>
            <a:spLocks noGrp="1" noRot="1" noChangeAspect="1"/>
          </p:cNvSpPr>
          <p:nvPr>
            <p:ph type="sldImg" idx="2"/>
          </p:nvPr>
        </p:nvSpPr>
        <p:spPr>
          <a:xfrm>
            <a:off x="438150" y="1233488"/>
            <a:ext cx="5921375" cy="3332162"/>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7317"/>
            <a:ext cx="2945659" cy="49534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377317"/>
            <a:ext cx="2945659" cy="495347"/>
          </a:xfrm>
          <a:prstGeom prst="rect">
            <a:avLst/>
          </a:prstGeom>
        </p:spPr>
        <p:txBody>
          <a:bodyPr vert="horz" lIns="91440" tIns="45720" rIns="91440" bIns="45720" rtlCol="0" anchor="b"/>
          <a:lstStyle>
            <a:lvl1pPr algn="r">
              <a:defRPr sz="1200"/>
            </a:lvl1pPr>
          </a:lstStyle>
          <a:p>
            <a:fld id="{A87C8EC2-4AC0-428C-A8B8-6E238BCDAB42}" type="slidenum">
              <a:rPr lang="fr-FR" smtClean="0"/>
              <a:t>‹N°›</a:t>
            </a:fld>
            <a:endParaRPr lang="fr-FR"/>
          </a:p>
        </p:txBody>
      </p:sp>
    </p:spTree>
    <p:extLst>
      <p:ext uri="{BB962C8B-B14F-4D97-AF65-F5344CB8AC3E}">
        <p14:creationId xmlns:p14="http://schemas.microsoft.com/office/powerpoint/2010/main" val="2417109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b="1">
                <a:latin typeface="+mn-lt"/>
                <a:cs typeface="Arial" panose="020B0604020202020204" pitchFamily="34" charset="0"/>
              </a:defRPr>
            </a:lvl1pPr>
            <a:lvl2pPr marL="557213" indent="-214313">
              <a:buFont typeface="Arial" panose="020B0604020202020204" pitchFamily="34" charset="0"/>
              <a:buChar char="•"/>
              <a:defRPr sz="1800">
                <a:solidFill>
                  <a:srgbClr val="002060"/>
                </a:solidFill>
                <a:latin typeface="+mn-lt"/>
                <a:cs typeface="Arial" panose="020B0604020202020204" pitchFamily="34" charset="0"/>
              </a:defRPr>
            </a:lvl2pPr>
            <a:lvl3pPr marL="857250" indent="-171450">
              <a:buFont typeface="Arial" panose="020B0604020202020204" pitchFamily="34" charset="0"/>
              <a:buChar char="•"/>
              <a:defRPr sz="1600">
                <a:solidFill>
                  <a:srgbClr val="002060"/>
                </a:solidFill>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3898776" cy="329614"/>
          </a:xfrm>
          <a:prstGeom prst="rect">
            <a:avLst/>
          </a:prstGeom>
        </p:spPr>
        <p:txBody>
          <a:bodyPr anchor="t"/>
          <a:lstStyle>
            <a:lvl1pPr>
              <a:defRPr sz="1200">
                <a:solidFill>
                  <a:schemeClr val="bg1"/>
                </a:solidFill>
              </a:defRPr>
            </a:lvl1pPr>
          </a:lstStyle>
          <a:p>
            <a:r>
              <a:rPr lang="en-GB">
                <a:solidFill>
                  <a:prstClr val="white"/>
                </a:solidFill>
              </a:rPr>
              <a:t>Xavier LITAUDON | FSD Project Board Preparation  | WP TM | 04-05 March 2026</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sp>
        <p:nvSpPr>
          <p:cNvPr id="10" name="Footer Placeholder 7"/>
          <p:cNvSpPr>
            <a:spLocks noGrp="1"/>
          </p:cNvSpPr>
          <p:nvPr>
            <p:ph type="ftr" sz="quarter" idx="11"/>
          </p:nvPr>
        </p:nvSpPr>
        <p:spPr>
          <a:xfrm>
            <a:off x="825624" y="6555770"/>
            <a:ext cx="3898776" cy="329614"/>
          </a:xfrm>
          <a:prstGeom prst="rect">
            <a:avLst/>
          </a:prstGeom>
        </p:spPr>
        <p:txBody>
          <a:bodyPr anchor="t"/>
          <a:lstStyle>
            <a:lvl1pPr>
              <a:defRPr sz="1200">
                <a:solidFill>
                  <a:schemeClr val="bg1"/>
                </a:solidFill>
              </a:defRPr>
            </a:lvl1pPr>
          </a:lstStyle>
          <a:p>
            <a:r>
              <a:rPr lang="en-GB">
                <a:solidFill>
                  <a:prstClr val="white"/>
                </a:solidFill>
              </a:rPr>
              <a:t>Xavier LITAUDON | FSD Project Board Preparation  | WP TM | 04-05 March 2026</a:t>
            </a:r>
            <a:endParaRPr lang="en-GB" dirty="0">
              <a:solidFill>
                <a:prstClr val="white"/>
              </a:solidFill>
            </a:endParaRPr>
          </a:p>
        </p:txBody>
      </p:sp>
      <p:sp>
        <p:nvSpPr>
          <p:cNvPr id="11"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b="1">
                <a:latin typeface="+mn-lt"/>
                <a:cs typeface="Arial" panose="020B0604020202020204" pitchFamily="34" charset="0"/>
              </a:defRPr>
            </a:lvl1pPr>
            <a:lvl2pPr marL="557213" indent="-214313">
              <a:buFont typeface="Arial" panose="020B0604020202020204" pitchFamily="34" charset="0"/>
              <a:buChar char="•"/>
              <a:defRPr sz="1800">
                <a:solidFill>
                  <a:srgbClr val="002060"/>
                </a:solidFill>
                <a:latin typeface="+mn-lt"/>
                <a:cs typeface="Arial" panose="020B0604020202020204" pitchFamily="34" charset="0"/>
              </a:defRPr>
            </a:lvl2pPr>
            <a:lvl3pPr marL="857250" indent="-171450">
              <a:buFont typeface="Arial" panose="020B0604020202020204" pitchFamily="34" charset="0"/>
              <a:buChar char="•"/>
              <a:defRPr sz="1600">
                <a:solidFill>
                  <a:srgbClr val="002060"/>
                </a:solidFill>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66145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a:solidFill>
                  <a:prstClr val="white"/>
                </a:solidFill>
              </a:rPr>
              <a:t>Xavier LITAUDON | FSD Project Board Preparation  | WP TM | 04-05 March 2026</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70"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xavier.litaudon@cea.fr" TargetMode="External"/><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0DF84-45A5-E8B6-2356-A083BD3B6272}"/>
              </a:ext>
            </a:extLst>
          </p:cNvPr>
          <p:cNvSpPr>
            <a:spLocks noGrp="1"/>
          </p:cNvSpPr>
          <p:nvPr>
            <p:ph type="title"/>
          </p:nvPr>
        </p:nvSpPr>
        <p:spPr>
          <a:xfrm>
            <a:off x="407367" y="1197028"/>
            <a:ext cx="11325596" cy="1291312"/>
          </a:xfrm>
        </p:spPr>
        <p:txBody>
          <a:bodyPr>
            <a:normAutofit/>
          </a:bodyPr>
          <a:lstStyle/>
          <a:p>
            <a:r>
              <a:rPr lang="en-US" sz="3600" dirty="0"/>
              <a:t>Work-Package Theory and Modelling (WPTM): Identification of budget requirements for 2027</a:t>
            </a:r>
            <a:endParaRPr lang="en-US" dirty="0"/>
          </a:p>
        </p:txBody>
      </p:sp>
      <p:sp>
        <p:nvSpPr>
          <p:cNvPr id="3" name="Text Placeholder 2">
            <a:extLst>
              <a:ext uri="{FF2B5EF4-FFF2-40B4-BE49-F238E27FC236}">
                <a16:creationId xmlns:a16="http://schemas.microsoft.com/office/drawing/2014/main" id="{68F44253-FAF4-4571-7B1E-85B86398C1C5}"/>
              </a:ext>
            </a:extLst>
          </p:cNvPr>
          <p:cNvSpPr>
            <a:spLocks noGrp="1"/>
          </p:cNvSpPr>
          <p:nvPr>
            <p:ph type="body" sz="quarter" idx="10"/>
          </p:nvPr>
        </p:nvSpPr>
        <p:spPr>
          <a:xfrm>
            <a:off x="407367" y="2647745"/>
            <a:ext cx="10818352" cy="1000128"/>
          </a:xfrm>
        </p:spPr>
        <p:txBody>
          <a:bodyPr>
            <a:normAutofit/>
          </a:bodyPr>
          <a:lstStyle/>
          <a:p>
            <a:r>
              <a:rPr lang="en-US" sz="2800" dirty="0"/>
              <a:t>Xavier LITAUDON* (Project Leader), Gloria FALCHETTO (Project Support) on behalf of all the TSVV PIs</a:t>
            </a:r>
          </a:p>
        </p:txBody>
      </p:sp>
      <p:pic>
        <p:nvPicPr>
          <p:cNvPr id="6" name="Logo CEA">
            <a:extLst>
              <a:ext uri="{FF2B5EF4-FFF2-40B4-BE49-F238E27FC236}">
                <a16:creationId xmlns:a16="http://schemas.microsoft.com/office/drawing/2014/main" id="{1051C7ED-2FE9-229E-F0BD-000C6D22DECA}"/>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07367" y="3999123"/>
            <a:ext cx="1666021" cy="1666021"/>
          </a:xfrm>
          <a:prstGeom prst="rect">
            <a:avLst/>
          </a:prstGeom>
        </p:spPr>
      </p:pic>
      <p:sp>
        <p:nvSpPr>
          <p:cNvPr id="7" name="Text Placeholder 2">
            <a:extLst>
              <a:ext uri="{FF2B5EF4-FFF2-40B4-BE49-F238E27FC236}">
                <a16:creationId xmlns:a16="http://schemas.microsoft.com/office/drawing/2014/main" id="{68F44253-FAF4-4571-7B1E-85B86398C1C5}"/>
              </a:ext>
            </a:extLst>
          </p:cNvPr>
          <p:cNvSpPr>
            <a:spLocks noGrp="1"/>
          </p:cNvSpPr>
          <p:nvPr>
            <p:ph type="body" sz="quarter" idx="10"/>
          </p:nvPr>
        </p:nvSpPr>
        <p:spPr>
          <a:xfrm>
            <a:off x="2190264" y="3999123"/>
            <a:ext cx="4706296" cy="578961"/>
          </a:xfrm>
        </p:spPr>
        <p:txBody>
          <a:bodyPr>
            <a:normAutofit/>
          </a:bodyPr>
          <a:lstStyle/>
          <a:p>
            <a:r>
              <a:rPr lang="en-US" dirty="0"/>
              <a:t>CEA lead lab. for WPTM </a:t>
            </a:r>
          </a:p>
        </p:txBody>
      </p:sp>
      <p:sp>
        <p:nvSpPr>
          <p:cNvPr id="8" name="Text Placeholder 2">
            <a:extLst>
              <a:ext uri="{FF2B5EF4-FFF2-40B4-BE49-F238E27FC236}">
                <a16:creationId xmlns:a16="http://schemas.microsoft.com/office/drawing/2014/main" id="{68F44253-FAF4-4571-7B1E-85B86398C1C5}"/>
              </a:ext>
            </a:extLst>
          </p:cNvPr>
          <p:cNvSpPr>
            <a:spLocks noGrp="1"/>
          </p:cNvSpPr>
          <p:nvPr>
            <p:ph type="body" sz="quarter" idx="10"/>
          </p:nvPr>
        </p:nvSpPr>
        <p:spPr>
          <a:xfrm>
            <a:off x="2190264" y="5159254"/>
            <a:ext cx="3659692" cy="505890"/>
          </a:xfrm>
        </p:spPr>
        <p:txBody>
          <a:bodyPr>
            <a:normAutofit/>
          </a:bodyPr>
          <a:lstStyle/>
          <a:p>
            <a:r>
              <a:rPr lang="en-US" dirty="0">
                <a:hlinkClick r:id="rId3"/>
              </a:rPr>
              <a:t>*xavier.litaudon@cea.fr</a:t>
            </a:r>
            <a:endParaRPr lang="en-US" dirty="0"/>
          </a:p>
          <a:p>
            <a:endParaRPr lang="en-US" dirty="0"/>
          </a:p>
        </p:txBody>
      </p:sp>
    </p:spTree>
    <p:extLst>
      <p:ext uri="{BB962C8B-B14F-4D97-AF65-F5344CB8AC3E}">
        <p14:creationId xmlns:p14="http://schemas.microsoft.com/office/powerpoint/2010/main" val="247106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2CFA3-0381-422F-9A85-99C007D74E18}"/>
              </a:ext>
            </a:extLst>
          </p:cNvPr>
          <p:cNvSpPr>
            <a:spLocks noGrp="1"/>
          </p:cNvSpPr>
          <p:nvPr>
            <p:ph type="title"/>
          </p:nvPr>
        </p:nvSpPr>
        <p:spPr>
          <a:xfrm>
            <a:off x="983432" y="192515"/>
            <a:ext cx="10848528" cy="457200"/>
          </a:xfrm>
        </p:spPr>
        <p:txBody>
          <a:bodyPr/>
          <a:lstStyle/>
          <a:p>
            <a:r>
              <a:rPr lang="en-US" dirty="0"/>
              <a:t>TM5. Simulation of high beta plasmas and fast particle effect on confinement/stability </a:t>
            </a:r>
          </a:p>
        </p:txBody>
      </p:sp>
      <p:sp>
        <p:nvSpPr>
          <p:cNvPr id="3" name="Espace réservé du contenu 2">
            <a:extLst>
              <a:ext uri="{FF2B5EF4-FFF2-40B4-BE49-F238E27FC236}">
                <a16:creationId xmlns:a16="http://schemas.microsoft.com/office/drawing/2014/main" id="{95791A01-FE5E-412C-A470-7FAEE48AEBBF}"/>
              </a:ext>
            </a:extLst>
          </p:cNvPr>
          <p:cNvSpPr>
            <a:spLocks noGrp="1"/>
          </p:cNvSpPr>
          <p:nvPr>
            <p:ph idx="1"/>
          </p:nvPr>
        </p:nvSpPr>
        <p:spPr>
          <a:xfrm>
            <a:off x="226226" y="780586"/>
            <a:ext cx="11828242" cy="6207252"/>
          </a:xfrm>
        </p:spPr>
        <p:txBody>
          <a:bodyPr>
            <a:normAutofit/>
          </a:bodyPr>
          <a:lstStyle/>
          <a:p>
            <a:pPr marL="442912" indent="-285750" algn="just">
              <a:spcBef>
                <a:spcPts val="600"/>
              </a:spcBef>
              <a:spcAft>
                <a:spcPts val="6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Integration and validation of workflow developed separately</a:t>
            </a:r>
          </a:p>
          <a:p>
            <a:pPr marL="742950" lvl="1" indent="-285750" algn="just">
              <a:spcBef>
                <a:spcPts val="600"/>
              </a:spcBef>
              <a:spcAft>
                <a:spcPts val="600"/>
              </a:spcAft>
              <a:buFont typeface="Courier New" panose="02070309020205020404" pitchFamily="49" charset="0"/>
              <a:buChar char="o"/>
            </a:pPr>
            <a:r>
              <a:rPr lang="en-GB" b="1" dirty="0">
                <a:effectLst/>
                <a:latin typeface="Calibri" panose="020F0502020204030204" pitchFamily="34" charset="0"/>
                <a:ea typeface="Calibri" panose="020F0502020204030204" pitchFamily="34" charset="0"/>
                <a:cs typeface="Calibri" panose="020F0502020204030204" pitchFamily="34" charset="0"/>
              </a:rPr>
              <a:t>Fully-nonlinear global simulations of electromagnetic turbulence for JET DT with application to ITER, stellarators including: energetic ions, zonal flows, Alfvenic waves, MHD-like perturbations (kink and tearing)</a:t>
            </a:r>
            <a:endParaRPr lang="fr-FR" b="1" dirty="0">
              <a:effectLst/>
              <a:latin typeface="Calibri" panose="020F0502020204030204" pitchFamily="34" charset="0"/>
              <a:ea typeface="Calibri" panose="020F0502020204030204" pitchFamily="34" charset="0"/>
            </a:endParaRPr>
          </a:p>
          <a:p>
            <a:pPr marL="442912" indent="-285750" algn="just">
              <a:spcBef>
                <a:spcPts val="600"/>
              </a:spcBef>
              <a:spcAft>
                <a:spcPts val="6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Simulation with realistic burning plasma sources to address the importance of memory effects and nonlinearities when fast particles, profiles and turbulence evolve </a:t>
            </a:r>
            <a:endParaRPr lang="fr-FR" dirty="0">
              <a:effectLst/>
              <a:latin typeface="Calibri" panose="020F0502020204030204" pitchFamily="34" charset="0"/>
              <a:ea typeface="Calibri" panose="020F0502020204030204" pitchFamily="34" charset="0"/>
            </a:endParaRPr>
          </a:p>
          <a:p>
            <a:pPr marL="842963" lvl="1" indent="-228600" algn="just">
              <a:spcBef>
                <a:spcPts val="600"/>
              </a:spcBef>
              <a:spcAft>
                <a:spcPts val="600"/>
              </a:spcAft>
              <a:buFont typeface="Wingdings" panose="05000000000000000000" pitchFamily="2" charset="2"/>
              <a:buChar char=""/>
            </a:pPr>
            <a:r>
              <a:rPr lang="en-GB" sz="2400" b="1" dirty="0">
                <a:effectLst/>
                <a:latin typeface="Calibri" panose="020F0502020204030204" pitchFamily="34" charset="0"/>
                <a:ea typeface="Calibri" panose="020F0502020204030204" pitchFamily="34" charset="0"/>
                <a:cs typeface="Calibri" panose="020F0502020204030204" pitchFamily="34" charset="0"/>
              </a:rPr>
              <a:t>transfer knowledge to reduced models</a:t>
            </a:r>
            <a:endParaRPr lang="fr-FR" sz="2400" b="1"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Involved TSVVs: G, H, I , J </a:t>
            </a:r>
            <a:endParaRPr lang="fr-FR"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WPs Impacted: TE, SA, STEL</a:t>
            </a:r>
            <a:endParaRPr lang="fr-FR"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ITER-</a:t>
            </a:r>
            <a:r>
              <a:rPr lang="en-GB" dirty="0" err="1">
                <a:effectLst/>
                <a:latin typeface="Calibri" panose="020F0502020204030204" pitchFamily="34" charset="0"/>
                <a:ea typeface="Calibri" panose="020F0502020204030204" pitchFamily="34" charset="0"/>
                <a:cs typeface="Calibri" panose="020F0502020204030204" pitchFamily="34" charset="0"/>
              </a:rPr>
              <a:t>EUROfusion</a:t>
            </a:r>
            <a:r>
              <a:rPr lang="en-GB" dirty="0">
                <a:effectLst/>
                <a:latin typeface="Calibri" panose="020F0502020204030204" pitchFamily="34" charset="0"/>
                <a:ea typeface="Calibri" panose="020F0502020204030204" pitchFamily="34" charset="0"/>
                <a:cs typeface="Calibri" panose="020F0502020204030204" pitchFamily="34" charset="0"/>
              </a:rPr>
              <a:t> collaboration impacted: </a:t>
            </a:r>
          </a:p>
          <a:p>
            <a:pPr marL="742950" lvl="1" indent="-285750">
              <a:lnSpc>
                <a:spcPct val="105000"/>
              </a:lnSpc>
              <a:spcBef>
                <a:spcPts val="600"/>
              </a:spcBef>
              <a:spcAft>
                <a:spcPts val="600"/>
              </a:spcAft>
              <a:buFont typeface="Courier New" panose="02070309020205020404" pitchFamily="49" charset="0"/>
              <a:buChar char="o"/>
            </a:pPr>
            <a:r>
              <a:rPr lang="en-GB" b="1" dirty="0">
                <a:effectLst/>
                <a:latin typeface="Calibri" panose="020F0502020204030204" pitchFamily="34" charset="0"/>
                <a:ea typeface="Calibri" panose="020F0502020204030204" pitchFamily="34" charset="0"/>
                <a:cs typeface="Calibri" panose="020F0502020204030204" pitchFamily="34" charset="0"/>
              </a:rPr>
              <a:t>“HFPS improvements” : development of models for burning plasmas and models validated at high beta (electromagnetic effects) </a:t>
            </a:r>
            <a:endParaRPr lang="fr-FR" b="1" dirty="0">
              <a:effectLst/>
              <a:latin typeface="Calibri" panose="020F0502020204030204" pitchFamily="34" charset="0"/>
              <a:ea typeface="Calibri" panose="020F0502020204030204" pitchFamily="34" charset="0"/>
            </a:endParaRPr>
          </a:p>
          <a:p>
            <a:pPr marL="442912" indent="-285750" algn="just">
              <a:spcBef>
                <a:spcPts val="600"/>
              </a:spcBef>
              <a:spcAft>
                <a:spcPts val="6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Requested resources: 21 PM &amp; 90 k€ in CC </a:t>
            </a:r>
            <a:endParaRPr lang="fr-FR" dirty="0">
              <a:effectLst/>
              <a:latin typeface="Calibri" panose="020F0502020204030204" pitchFamily="34" charset="0"/>
              <a:ea typeface="Calibri" panose="020F0502020204030204" pitchFamily="34" charset="0"/>
            </a:endParaRPr>
          </a:p>
          <a:p>
            <a:pPr marL="0" indent="0">
              <a:buNone/>
            </a:pPr>
            <a:endParaRPr lang="en-US" dirty="0"/>
          </a:p>
        </p:txBody>
      </p:sp>
      <p:sp>
        <p:nvSpPr>
          <p:cNvPr id="4" name="Espace réservé du pied de page 3">
            <a:extLst>
              <a:ext uri="{FF2B5EF4-FFF2-40B4-BE49-F238E27FC236}">
                <a16:creationId xmlns:a16="http://schemas.microsoft.com/office/drawing/2014/main" id="{B55DADBA-E20F-4808-BCE6-72DB8A01B34D}"/>
              </a:ext>
            </a:extLst>
          </p:cNvPr>
          <p:cNvSpPr>
            <a:spLocks noGrp="1"/>
          </p:cNvSpPr>
          <p:nvPr>
            <p:ph type="ftr" sz="quarter" idx="11"/>
          </p:nvPr>
        </p:nvSpPr>
        <p:spPr>
          <a:xfrm>
            <a:off x="825624" y="6555770"/>
            <a:ext cx="5270376" cy="302230"/>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6D6CADF1-0AE3-40EF-86ED-6892F4456883}"/>
              </a:ext>
            </a:extLst>
          </p:cNvPr>
          <p:cNvSpPr>
            <a:spLocks noGrp="1"/>
          </p:cNvSpPr>
          <p:nvPr>
            <p:ph type="sldNum" sz="quarter" idx="12"/>
          </p:nvPr>
        </p:nvSpPr>
        <p:spPr/>
        <p:txBody>
          <a:bodyPr/>
          <a:lstStyle/>
          <a:p>
            <a:fld id="{6A6D9FA1-99C7-4910-8E32-B85D378B0060}" type="slidenum">
              <a:rPr lang="en-GB" smtClean="0">
                <a:solidFill>
                  <a:prstClr val="white"/>
                </a:solidFill>
              </a:rPr>
              <a:pPr/>
              <a:t>10</a:t>
            </a:fld>
            <a:endParaRPr lang="en-GB" dirty="0">
              <a:solidFill>
                <a:prstClr val="white"/>
              </a:solidFill>
            </a:endParaRPr>
          </a:p>
        </p:txBody>
      </p:sp>
    </p:spTree>
    <p:extLst>
      <p:ext uri="{BB962C8B-B14F-4D97-AF65-F5344CB8AC3E}">
        <p14:creationId xmlns:p14="http://schemas.microsoft.com/office/powerpoint/2010/main" val="2298009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6AA283-0468-4B2F-8800-C0FC69A836C7}"/>
              </a:ext>
            </a:extLst>
          </p:cNvPr>
          <p:cNvSpPr>
            <a:spLocks noGrp="1"/>
          </p:cNvSpPr>
          <p:nvPr>
            <p:ph type="title"/>
          </p:nvPr>
        </p:nvSpPr>
        <p:spPr>
          <a:xfrm>
            <a:off x="825624" y="221857"/>
            <a:ext cx="11366375" cy="457200"/>
          </a:xfrm>
        </p:spPr>
        <p:txBody>
          <a:bodyPr/>
          <a:lstStyle/>
          <a:p>
            <a:r>
              <a:rPr lang="en-US" dirty="0"/>
              <a:t>TM6. Stellarator core turbulence and optimization: </a:t>
            </a:r>
            <a:r>
              <a:rPr lang="en-GB" dirty="0">
                <a:effectLst/>
                <a:latin typeface="Calibri" panose="020F0502020204030204" pitchFamily="34" charset="0"/>
                <a:ea typeface="Calibri" panose="020F0502020204030204" pitchFamily="34" charset="0"/>
                <a:cs typeface="Calibri" panose="020F0502020204030204" pitchFamily="34" charset="0"/>
              </a:rPr>
              <a:t>divertor and alpha losses</a:t>
            </a:r>
            <a:endParaRPr lang="en-US" dirty="0"/>
          </a:p>
        </p:txBody>
      </p:sp>
      <p:sp>
        <p:nvSpPr>
          <p:cNvPr id="3" name="Espace réservé du contenu 2">
            <a:extLst>
              <a:ext uri="{FF2B5EF4-FFF2-40B4-BE49-F238E27FC236}">
                <a16:creationId xmlns:a16="http://schemas.microsoft.com/office/drawing/2014/main" id="{99BEFAD1-D906-45AA-A9F6-BA794F920488}"/>
              </a:ext>
            </a:extLst>
          </p:cNvPr>
          <p:cNvSpPr>
            <a:spLocks noGrp="1"/>
          </p:cNvSpPr>
          <p:nvPr>
            <p:ph idx="1"/>
          </p:nvPr>
        </p:nvSpPr>
        <p:spPr>
          <a:xfrm>
            <a:off x="360040" y="970157"/>
            <a:ext cx="11471404" cy="6278136"/>
          </a:xfrm>
        </p:spPr>
        <p:txBody>
          <a:bodyPr>
            <a:normAutofit/>
          </a:bodyPr>
          <a:lstStyle/>
          <a:p>
            <a:pPr marL="442912" indent="-285750" algn="just">
              <a:spcBef>
                <a:spcPts val="60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addressing crucial physics gaps: incorporate </a:t>
            </a:r>
            <a:r>
              <a:rPr lang="en-GB" sz="20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divertor physics and alpha particle losses </a:t>
            </a:r>
            <a:r>
              <a:rPr lang="en-GB" sz="2000" dirty="0">
                <a:effectLst/>
                <a:latin typeface="Calibri" panose="020F0502020204030204" pitchFamily="34" charset="0"/>
                <a:ea typeface="Calibri" panose="020F0502020204030204" pitchFamily="34" charset="0"/>
                <a:cs typeface="Calibri" panose="020F0502020204030204" pitchFamily="34" charset="0"/>
              </a:rPr>
              <a:t>into optimization, and explore the space of optimal stellarator shapes in order to ensure the lowest possible coil complexity </a:t>
            </a:r>
            <a:endParaRPr lang="fr-FR" sz="2000" dirty="0">
              <a:effectLst/>
              <a:latin typeface="Calibri" panose="020F0502020204030204" pitchFamily="34" charset="0"/>
              <a:ea typeface="Calibri" panose="020F0502020204030204" pitchFamily="34" charset="0"/>
            </a:endParaRPr>
          </a:p>
          <a:p>
            <a:pPr marL="442912" indent="-285750" algn="just">
              <a:spcBef>
                <a:spcPts val="60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Experimental validation of the predicted performance on two </a:t>
            </a:r>
            <a:r>
              <a:rPr lang="en-GB" sz="2000" dirty="0">
                <a:latin typeface="Calibri" panose="020F0502020204030204" pitchFamily="34" charset="0"/>
                <a:ea typeface="Calibri" panose="020F0502020204030204" pitchFamily="34" charset="0"/>
                <a:cs typeface="Calibri" panose="020F0502020204030204" pitchFamily="34" charset="0"/>
              </a:rPr>
              <a:t>experimental W7-X campaigns 2026-27</a:t>
            </a:r>
            <a:endParaRPr lang="fr-FR" sz="2000" dirty="0">
              <a:effectLst/>
              <a:latin typeface="Calibri" panose="020F0502020204030204" pitchFamily="34" charset="0"/>
              <a:ea typeface="Calibri" panose="020F0502020204030204" pitchFamily="34" charset="0"/>
            </a:endParaRPr>
          </a:p>
          <a:p>
            <a:pPr marL="442912" indent="-285750" algn="just">
              <a:spcBef>
                <a:spcPts val="600"/>
              </a:spcBef>
              <a:spcAft>
                <a:spcPts val="600"/>
              </a:spcAft>
              <a:buFont typeface="Courier New" panose="02070309020205020404" pitchFamily="49" charset="0"/>
              <a:buChar char="o"/>
            </a:pPr>
            <a:r>
              <a:rPr lang="en-US" sz="2000" dirty="0">
                <a:latin typeface="Calibri" panose="020F0502020204030204" pitchFamily="34" charset="0"/>
                <a:ea typeface="Calibri" panose="020F0502020204030204" pitchFamily="34" charset="0"/>
                <a:cs typeface="Calibri" panose="020F0502020204030204" pitchFamily="34" charset="0"/>
              </a:rPr>
              <a:t>Importance of</a:t>
            </a:r>
            <a:r>
              <a:rPr lang="en-US" sz="2000" dirty="0">
                <a:effectLst/>
                <a:latin typeface="Calibri" panose="020F0502020204030204" pitchFamily="34" charset="0"/>
                <a:ea typeface="Calibri" panose="020F0502020204030204" pitchFamily="34" charset="0"/>
                <a:cs typeface="Calibri" panose="020F0502020204030204" pitchFamily="34" charset="0"/>
              </a:rPr>
              <a:t> optimization tools to be developed and integrated to uniquely leverage W7-X results  </a:t>
            </a:r>
            <a:endParaRPr lang="en-GB" sz="2000" dirty="0">
              <a:effectLst/>
              <a:latin typeface="Calibri" panose="020F0502020204030204" pitchFamily="34" charset="0"/>
              <a:ea typeface="Calibri" panose="020F0502020204030204" pitchFamily="34" charset="0"/>
              <a:cs typeface="Calibri" panose="020F0502020204030204" pitchFamily="34" charset="0"/>
            </a:endParaRPr>
          </a:p>
          <a:p>
            <a:pPr marL="442912" indent="-285750" algn="just">
              <a:spcBef>
                <a:spcPts val="60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Involved TSVVs: G, I, J </a:t>
            </a:r>
            <a:endParaRPr lang="fr-FR" sz="2000"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WPs Impacted: STEL</a:t>
            </a:r>
            <a:endParaRPr lang="fr-FR" sz="2000"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Collaboration impacted:  </a:t>
            </a:r>
          </a:p>
          <a:p>
            <a:pPr marL="742950" lvl="1" indent="-285750">
              <a:lnSpc>
                <a:spcPct val="105000"/>
              </a:lnSpc>
              <a:spcBef>
                <a:spcPts val="600"/>
              </a:spcBef>
              <a:spcAft>
                <a:spcPts val="600"/>
              </a:spcAft>
              <a:buFont typeface="Courier New" panose="02070309020205020404" pitchFamily="49" charset="0"/>
              <a:buChar char="o"/>
            </a:pPr>
            <a:r>
              <a:rPr lang="en-US" sz="2000" b="1" dirty="0">
                <a:effectLst/>
                <a:latin typeface="Calibri" panose="020F0502020204030204" pitchFamily="34" charset="0"/>
                <a:ea typeface="Calibri" panose="020F0502020204030204" pitchFamily="34" charset="0"/>
                <a:cs typeface="Calibri" panose="020F0502020204030204" pitchFamily="34" charset="0"/>
              </a:rPr>
              <a:t>Europe is in a unique position</a:t>
            </a:r>
            <a:endParaRPr lang="fr-FR" sz="2000" b="1" dirty="0">
              <a:solidFill>
                <a:srgbClr val="174E86"/>
              </a:solidFill>
              <a:effectLst/>
              <a:latin typeface="Calibri" panose="020F0502020204030204" pitchFamily="34" charset="0"/>
              <a:ea typeface="Times New Roman" panose="02020603050405020304" pitchFamily="18" charset="0"/>
            </a:endParaRPr>
          </a:p>
          <a:p>
            <a:pPr marL="742950" lvl="1" indent="-285750">
              <a:lnSpc>
                <a:spcPct val="105000"/>
              </a:lnSpc>
              <a:spcBef>
                <a:spcPts val="600"/>
              </a:spcBef>
              <a:spcAft>
                <a:spcPts val="600"/>
              </a:spcAft>
              <a:buFont typeface="Courier New" panose="02070309020205020404" pitchFamily="49" charset="0"/>
              <a:buChar char="o"/>
            </a:pPr>
            <a:r>
              <a:rPr lang="fr-FR" sz="2000" b="1" dirty="0" err="1">
                <a:solidFill>
                  <a:srgbClr val="174E86"/>
                </a:solidFill>
                <a:effectLst/>
                <a:latin typeface="Calibri" panose="020F0502020204030204" pitchFamily="34" charset="0"/>
                <a:ea typeface="Times New Roman" panose="02020603050405020304" pitchFamily="18" charset="0"/>
              </a:rPr>
              <a:t>Maintain</a:t>
            </a:r>
            <a:r>
              <a:rPr lang="fr-FR" sz="2000" b="1" dirty="0">
                <a:solidFill>
                  <a:srgbClr val="174E86"/>
                </a:solidFill>
                <a:effectLst/>
                <a:latin typeface="Calibri" panose="020F0502020204030204" pitchFamily="34" charset="0"/>
                <a:ea typeface="Times New Roman" panose="02020603050405020304" pitchFamily="18" charset="0"/>
              </a:rPr>
              <a:t> EU leadership for </a:t>
            </a:r>
            <a:r>
              <a:rPr lang="fr-FR" sz="2000" b="1" dirty="0" err="1">
                <a:solidFill>
                  <a:srgbClr val="174E86"/>
                </a:solidFill>
                <a:effectLst/>
                <a:latin typeface="Calibri" panose="020F0502020204030204" pitchFamily="34" charset="0"/>
                <a:ea typeface="Times New Roman" panose="02020603050405020304" pitchFamily="18" charset="0"/>
              </a:rPr>
              <a:t>stellarator</a:t>
            </a:r>
            <a:r>
              <a:rPr lang="fr-FR" sz="2000" b="1" dirty="0">
                <a:solidFill>
                  <a:srgbClr val="174E86"/>
                </a:solidFill>
                <a:effectLst/>
                <a:latin typeface="Calibri" panose="020F0502020204030204" pitchFamily="34" charset="0"/>
                <a:ea typeface="Times New Roman" panose="02020603050405020304" pitchFamily="18" charset="0"/>
              </a:rPr>
              <a:t> design </a:t>
            </a:r>
            <a:r>
              <a:rPr lang="fr-FR" sz="2000" b="1" dirty="0" err="1">
                <a:solidFill>
                  <a:srgbClr val="174E86"/>
                </a:solidFill>
                <a:effectLst/>
                <a:latin typeface="Calibri" panose="020F0502020204030204" pitchFamily="34" charset="0"/>
                <a:ea typeface="Times New Roman" panose="02020603050405020304" pitchFamily="18" charset="0"/>
              </a:rPr>
              <a:t>capabilities</a:t>
            </a:r>
            <a:endParaRPr lang="en-US" sz="2000" b="1" dirty="0">
              <a:effectLst/>
              <a:latin typeface="Calibri" panose="020F0502020204030204" pitchFamily="34" charset="0"/>
              <a:ea typeface="Calibri" panose="020F0502020204030204" pitchFamily="34" charset="0"/>
              <a:cs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Requested resources: 22 PM &amp; 94 k€ in CC </a:t>
            </a:r>
            <a:endParaRPr lang="fr-FR" sz="2000" dirty="0">
              <a:effectLst/>
              <a:latin typeface="Calibri" panose="020F0502020204030204" pitchFamily="34" charset="0"/>
              <a:ea typeface="Calibri" panose="020F0502020204030204" pitchFamily="34" charset="0"/>
            </a:endParaRPr>
          </a:p>
          <a:p>
            <a:endParaRPr lang="en-US" dirty="0"/>
          </a:p>
        </p:txBody>
      </p:sp>
      <p:sp>
        <p:nvSpPr>
          <p:cNvPr id="4" name="Espace réservé du pied de page 3">
            <a:extLst>
              <a:ext uri="{FF2B5EF4-FFF2-40B4-BE49-F238E27FC236}">
                <a16:creationId xmlns:a16="http://schemas.microsoft.com/office/drawing/2014/main" id="{744D1CA3-01E8-4FFF-A66D-F33285F089B4}"/>
              </a:ext>
            </a:extLst>
          </p:cNvPr>
          <p:cNvSpPr>
            <a:spLocks noGrp="1"/>
          </p:cNvSpPr>
          <p:nvPr>
            <p:ph type="ftr" sz="quarter" idx="11"/>
          </p:nvPr>
        </p:nvSpPr>
        <p:spPr>
          <a:xfrm>
            <a:off x="825624" y="6555770"/>
            <a:ext cx="5638238" cy="302230"/>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C268D052-A223-4A90-919E-5CAC1E63955D}"/>
              </a:ext>
            </a:extLst>
          </p:cNvPr>
          <p:cNvSpPr>
            <a:spLocks noGrp="1"/>
          </p:cNvSpPr>
          <p:nvPr>
            <p:ph type="sldNum" sz="quarter" idx="12"/>
          </p:nvPr>
        </p:nvSpPr>
        <p:spPr/>
        <p:txBody>
          <a:bodyPr/>
          <a:lstStyle/>
          <a:p>
            <a:fld id="{6A6D9FA1-99C7-4910-8E32-B85D378B0060}" type="slidenum">
              <a:rPr lang="en-GB" smtClean="0">
                <a:solidFill>
                  <a:prstClr val="white"/>
                </a:solidFill>
              </a:rPr>
              <a:pPr/>
              <a:t>11</a:t>
            </a:fld>
            <a:endParaRPr lang="en-GB" dirty="0">
              <a:solidFill>
                <a:prstClr val="white"/>
              </a:solidFill>
            </a:endParaRPr>
          </a:p>
        </p:txBody>
      </p:sp>
    </p:spTree>
    <p:extLst>
      <p:ext uri="{BB962C8B-B14F-4D97-AF65-F5344CB8AC3E}">
        <p14:creationId xmlns:p14="http://schemas.microsoft.com/office/powerpoint/2010/main" val="10677371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521B0-977F-44C6-A35C-66E7E72C61ED}"/>
              </a:ext>
            </a:extLst>
          </p:cNvPr>
          <p:cNvSpPr>
            <a:spLocks noGrp="1"/>
          </p:cNvSpPr>
          <p:nvPr>
            <p:ph type="title"/>
          </p:nvPr>
        </p:nvSpPr>
        <p:spPr>
          <a:xfrm>
            <a:off x="983431" y="192515"/>
            <a:ext cx="11099711" cy="457200"/>
          </a:xfrm>
        </p:spPr>
        <p:txBody>
          <a:bodyPr/>
          <a:lstStyle/>
          <a:p>
            <a:r>
              <a:rPr lang="en-US" dirty="0"/>
              <a:t>TM7. Development and test of reduced models</a:t>
            </a:r>
          </a:p>
        </p:txBody>
      </p:sp>
      <p:sp>
        <p:nvSpPr>
          <p:cNvPr id="3" name="Espace réservé du contenu 2">
            <a:extLst>
              <a:ext uri="{FF2B5EF4-FFF2-40B4-BE49-F238E27FC236}">
                <a16:creationId xmlns:a16="http://schemas.microsoft.com/office/drawing/2014/main" id="{6220D7AE-7775-4375-8DBF-4FF788B957C6}"/>
              </a:ext>
            </a:extLst>
          </p:cNvPr>
          <p:cNvSpPr>
            <a:spLocks noGrp="1"/>
          </p:cNvSpPr>
          <p:nvPr>
            <p:ph idx="1"/>
          </p:nvPr>
        </p:nvSpPr>
        <p:spPr>
          <a:xfrm>
            <a:off x="111512" y="649715"/>
            <a:ext cx="11753386" cy="6015770"/>
          </a:xfrm>
        </p:spPr>
        <p:txBody>
          <a:bodyPr>
            <a:normAutofit fontScale="92500" lnSpcReduction="20000"/>
          </a:bodyPr>
          <a:lstStyle/>
          <a:p>
            <a:pPr marL="442912" indent="-285750" algn="just">
              <a:spcBef>
                <a:spcPts val="600"/>
              </a:spcBef>
              <a:spcAft>
                <a:spcPts val="600"/>
              </a:spcAft>
              <a:buFont typeface="Courier New" panose="02070309020205020404" pitchFamily="49" charset="0"/>
              <a:buChar char="o"/>
            </a:pPr>
            <a:r>
              <a:rPr lang="en-GB"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Fast ions on transport</a:t>
            </a:r>
            <a:r>
              <a:rPr lang="fr-FR" sz="2000" dirty="0">
                <a:solidFill>
                  <a:srgbClr val="000000"/>
                </a:solidFill>
                <a:latin typeface="Calibri" panose="020F0502020204030204" pitchFamily="34" charset="0"/>
                <a:ea typeface="Calibri" panose="020F0502020204030204" pitchFamily="34" charset="0"/>
              </a:rPr>
              <a:t> and </a:t>
            </a:r>
            <a:r>
              <a:rPr lang="en-GB" sz="2000" dirty="0">
                <a:effectLst/>
                <a:latin typeface="Calibri" panose="020F0502020204030204" pitchFamily="34" charset="0"/>
                <a:ea typeface="Calibri" panose="020F0502020204030204" pitchFamily="34" charset="0"/>
                <a:cs typeface="Calibri" panose="020F0502020204030204" pitchFamily="34" charset="0"/>
              </a:rPr>
              <a:t>Burning plasmas: integration of models developed in 2026</a:t>
            </a:r>
          </a:p>
          <a:p>
            <a:pPr marL="742950" lvl="1" indent="-285750" algn="just">
              <a:spcBef>
                <a:spcPts val="600"/>
              </a:spcBef>
              <a:spcAft>
                <a:spcPts val="6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 </a:t>
            </a:r>
            <a:r>
              <a:rPr lang="en-GB" b="1" dirty="0">
                <a:effectLst/>
                <a:latin typeface="Calibri" panose="020F0502020204030204" pitchFamily="34" charset="0"/>
                <a:ea typeface="Calibri" panose="020F0502020204030204" pitchFamily="34" charset="0"/>
                <a:cs typeface="Calibri" panose="020F0502020204030204" pitchFamily="34" charset="0"/>
              </a:rPr>
              <a:t>validation on JET and application to ITER</a:t>
            </a:r>
            <a:endParaRPr lang="fr-FR" b="1" dirty="0">
              <a:effectLst/>
              <a:latin typeface="Calibri" panose="020F0502020204030204" pitchFamily="34" charset="0"/>
              <a:ea typeface="Calibri" panose="020F0502020204030204" pitchFamily="34" charset="0"/>
            </a:endParaRPr>
          </a:p>
          <a:p>
            <a:pPr marL="442912" indent="-285750" algn="just">
              <a:spcBef>
                <a:spcPts val="60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Wall sputtering and reflection </a:t>
            </a:r>
          </a:p>
          <a:p>
            <a:pPr marL="442912" indent="-285750" algn="just">
              <a:spcBef>
                <a:spcPts val="60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L-mode edge and L-H transition </a:t>
            </a:r>
          </a:p>
          <a:p>
            <a:pPr marL="742950" lvl="1" indent="-285750" algn="just">
              <a:spcBef>
                <a:spcPts val="600"/>
              </a:spcBef>
              <a:spcAft>
                <a:spcPts val="600"/>
              </a:spcAft>
              <a:buFont typeface="Courier New" panose="02070309020205020404" pitchFamily="49" charset="0"/>
              <a:buChar char="o"/>
            </a:pPr>
            <a:r>
              <a:rPr lang="en-GB" b="1" dirty="0">
                <a:effectLst/>
                <a:latin typeface="Calibri" panose="020F0502020204030204" pitchFamily="34" charset="0"/>
                <a:ea typeface="Calibri" panose="020F0502020204030204" pitchFamily="34" charset="0"/>
                <a:cs typeface="Calibri" panose="020F0502020204030204" pitchFamily="34" charset="0"/>
              </a:rPr>
              <a:t>comparison between flux-driven, gradient-driven and quasilinear models</a:t>
            </a:r>
          </a:p>
          <a:p>
            <a:pPr marL="742950" lvl="1" indent="-285750" algn="just">
              <a:spcBef>
                <a:spcPts val="600"/>
              </a:spcBef>
              <a:spcAft>
                <a:spcPts val="600"/>
              </a:spcAft>
              <a:buFont typeface="Courier New" panose="02070309020205020404" pitchFamily="49" charset="0"/>
              <a:buChar char="o"/>
            </a:pPr>
            <a:r>
              <a:rPr lang="en-GB" b="1" dirty="0">
                <a:effectLst/>
                <a:latin typeface="Calibri" panose="020F0502020204030204" pitchFamily="34" charset="0"/>
                <a:ea typeface="Calibri" panose="020F0502020204030204" pitchFamily="34" charset="0"/>
                <a:cs typeface="Calibri" panose="020F0502020204030204" pitchFamily="34" charset="0"/>
              </a:rPr>
              <a:t>L-mode confinement partly governs the L-H transition physics   </a:t>
            </a:r>
            <a:endParaRPr lang="fr-FR" b="1" dirty="0">
              <a:effectLst/>
              <a:latin typeface="Calibri" panose="020F0502020204030204" pitchFamily="34" charset="0"/>
              <a:ea typeface="Calibri" panose="020F0502020204030204" pitchFamily="34" charset="0"/>
            </a:endParaRPr>
          </a:p>
          <a:p>
            <a:pPr marL="442912" indent="-285750" algn="just">
              <a:spcBef>
                <a:spcPts val="600"/>
              </a:spcBef>
              <a:spcAft>
                <a:spcPts val="600"/>
              </a:spcAft>
              <a:buFont typeface="Courier New" panose="02070309020205020404" pitchFamily="49" charset="0"/>
              <a:buChar char="o"/>
            </a:pPr>
            <a:r>
              <a:rPr lang="fr-FR" sz="1800" dirty="0">
                <a:latin typeface="Calibri" panose="020F0502020204030204" pitchFamily="34" charset="0"/>
                <a:ea typeface="Calibri" panose="020F0502020204030204" pitchFamily="34" charset="0"/>
              </a:rPr>
              <a:t>I</a:t>
            </a:r>
            <a:r>
              <a:rPr lang="fr-FR" sz="1800" dirty="0">
                <a:effectLst/>
                <a:latin typeface="Calibri" panose="020F0502020204030204" pitchFamily="34" charset="0"/>
                <a:ea typeface="Calibri" panose="020F0502020204030204" pitchFamily="34" charset="0"/>
              </a:rPr>
              <a:t>mpact of </a:t>
            </a:r>
            <a:r>
              <a:rPr lang="fr-FR" sz="1800" dirty="0" err="1">
                <a:effectLst/>
                <a:latin typeface="Calibri" panose="020F0502020204030204" pitchFamily="34" charset="0"/>
                <a:ea typeface="Calibri" panose="020F0502020204030204" pitchFamily="34" charset="0"/>
              </a:rPr>
              <a:t>impurities</a:t>
            </a:r>
            <a:r>
              <a:rPr lang="fr-FR" sz="1800" dirty="0">
                <a:effectLst/>
                <a:latin typeface="Calibri" panose="020F0502020204030204" pitchFamily="34" charset="0"/>
                <a:ea typeface="Calibri" panose="020F0502020204030204" pitchFamily="34" charset="0"/>
              </a:rPr>
              <a:t> on turbulence in </a:t>
            </a:r>
            <a:r>
              <a:rPr lang="fr-FR" sz="1800" dirty="0" err="1">
                <a:effectLst/>
                <a:latin typeface="Calibri" panose="020F0502020204030204" pitchFamily="34" charset="0"/>
                <a:ea typeface="Calibri" panose="020F0502020204030204" pitchFamily="34" charset="0"/>
              </a:rPr>
              <a:t>arbitrary</a:t>
            </a:r>
            <a:r>
              <a:rPr lang="fr-FR" sz="1800" dirty="0">
                <a:effectLst/>
                <a:latin typeface="Calibri" panose="020F0502020204030204" pitchFamily="34" charset="0"/>
                <a:ea typeface="Calibri" panose="020F0502020204030204" pitchFamily="34" charset="0"/>
              </a:rPr>
              <a:t> </a:t>
            </a:r>
            <a:r>
              <a:rPr lang="fr-FR" sz="1800" dirty="0" err="1">
                <a:effectLst/>
                <a:latin typeface="Calibri" panose="020F0502020204030204" pitchFamily="34" charset="0"/>
                <a:ea typeface="Calibri" panose="020F0502020204030204" pitchFamily="34" charset="0"/>
              </a:rPr>
              <a:t>geometry</a:t>
            </a:r>
            <a:endParaRPr lang="fr-FR" sz="1800" dirty="0">
              <a:effectLst/>
              <a:latin typeface="Calibri" panose="020F0502020204030204" pitchFamily="34" charset="0"/>
              <a:ea typeface="Calibri" panose="020F0502020204030204" pitchFamily="34" charset="0"/>
            </a:endParaRPr>
          </a:p>
          <a:p>
            <a:pPr marL="442912" indent="-285750" algn="just">
              <a:spcBef>
                <a:spcPts val="60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Turbulence models extension to advanced SOL regimes</a:t>
            </a:r>
            <a:endParaRPr lang="fr-FR" sz="2000"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Involved TSVVs: </a:t>
            </a:r>
            <a:r>
              <a:rPr lang="en-GB" sz="2000" dirty="0">
                <a:effectLst/>
                <a:latin typeface="Calibri" panose="020F0502020204030204" pitchFamily="34" charset="0"/>
                <a:ea typeface="Calibri" panose="020F0502020204030204" pitchFamily="34" charset="0"/>
              </a:rPr>
              <a:t>A, B, C, D, E, G, H, J, K </a:t>
            </a:r>
            <a:endParaRPr lang="fr-FR" sz="2000"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WPs Impacted: TE, PWIE, SA, STEL, DSO/WPAC : Digital twins, PDS, real time control applications</a:t>
            </a:r>
            <a:endParaRPr lang="fr-FR" sz="2000"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ITER-</a:t>
            </a:r>
            <a:r>
              <a:rPr lang="en-GB" sz="2000" dirty="0" err="1">
                <a:effectLst/>
                <a:latin typeface="Calibri" panose="020F0502020204030204" pitchFamily="34" charset="0"/>
                <a:ea typeface="Calibri" panose="020F0502020204030204" pitchFamily="34" charset="0"/>
                <a:cs typeface="Calibri" panose="020F0502020204030204" pitchFamily="34" charset="0"/>
              </a:rPr>
              <a:t>EUROfusion</a:t>
            </a:r>
            <a:r>
              <a:rPr lang="en-GB" sz="2000" dirty="0">
                <a:effectLst/>
                <a:latin typeface="Calibri" panose="020F0502020204030204" pitchFamily="34" charset="0"/>
                <a:ea typeface="Calibri" panose="020F0502020204030204" pitchFamily="34" charset="0"/>
                <a:cs typeface="Calibri" panose="020F0502020204030204" pitchFamily="34" charset="0"/>
              </a:rPr>
              <a:t> collaboration impacted: “Joint Development of plasma models” : HFPS improvement  </a:t>
            </a:r>
            <a:endParaRPr lang="fr-FR" sz="2000"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Collaboration </a:t>
            </a:r>
            <a:endParaRPr lang="fr-FR" sz="2000" dirty="0">
              <a:effectLst/>
              <a:latin typeface="Calibri" panose="020F0502020204030204" pitchFamily="34" charset="0"/>
              <a:ea typeface="Calibri" panose="020F0502020204030204" pitchFamily="34" charset="0"/>
            </a:endParaRPr>
          </a:p>
          <a:p>
            <a:pPr marL="842963" lvl="1" indent="-228600">
              <a:lnSpc>
                <a:spcPct val="105000"/>
              </a:lnSpc>
              <a:spcBef>
                <a:spcPts val="600"/>
              </a:spcBef>
              <a:spcAft>
                <a:spcPts val="600"/>
              </a:spcAft>
              <a:buFont typeface="Wingdings" panose="05000000000000000000" pitchFamily="2" charset="2"/>
              <a:buChar char=""/>
            </a:pPr>
            <a:r>
              <a:rPr lang="en-US" b="1" dirty="0">
                <a:effectLst/>
                <a:latin typeface="Calibri" panose="020F0502020204030204" pitchFamily="34" charset="0"/>
                <a:ea typeface="Calibri" panose="020F0502020204030204" pitchFamily="34" charset="0"/>
                <a:cs typeface="Calibri" panose="020F0502020204030204" pitchFamily="34" charset="0"/>
              </a:rPr>
              <a:t>ENR- MOD/ </a:t>
            </a:r>
            <a:r>
              <a:rPr lang="en-GB" b="1" dirty="0">
                <a:effectLst/>
                <a:latin typeface="Calibri" panose="020F0502020204030204" pitchFamily="34" charset="0"/>
                <a:ea typeface="Calibri" panose="020F0502020204030204" pitchFamily="34" charset="0"/>
                <a:cs typeface="Calibri" panose="020F0502020204030204" pitchFamily="34" charset="0"/>
              </a:rPr>
              <a:t>Massive ASCOT simulations for fast ion tomographic reconstructions and surrogate model training  </a:t>
            </a:r>
            <a:endParaRPr lang="fr-FR" b="1" dirty="0">
              <a:effectLst/>
              <a:latin typeface="Calibri" panose="020F0502020204030204" pitchFamily="34" charset="0"/>
              <a:ea typeface="Calibri" panose="020F0502020204030204" pitchFamily="34" charset="0"/>
            </a:endParaRPr>
          </a:p>
          <a:p>
            <a:pPr marL="842963" lvl="1" indent="-228600">
              <a:lnSpc>
                <a:spcPct val="105000"/>
              </a:lnSpc>
              <a:spcBef>
                <a:spcPts val="600"/>
              </a:spcBef>
              <a:spcAft>
                <a:spcPts val="600"/>
              </a:spcAft>
              <a:buFont typeface="Wingdings" panose="05000000000000000000" pitchFamily="2" charset="2"/>
              <a:buChar char=""/>
            </a:pPr>
            <a:r>
              <a:rPr lang="en-GB" b="1" dirty="0">
                <a:effectLst/>
                <a:latin typeface="Calibri" panose="020F0502020204030204" pitchFamily="34" charset="0"/>
                <a:ea typeface="Calibri" panose="020F0502020204030204" pitchFamily="34" charset="0"/>
                <a:cs typeface="Calibri" panose="020F0502020204030204" pitchFamily="34" charset="0"/>
              </a:rPr>
              <a:t>ENR MOD/ Pedestal Inference Engine (PIE)</a:t>
            </a:r>
            <a:endParaRPr lang="fr-FR" b="1"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Requested resources: 29 PM &amp; 125 k€ in CC </a:t>
            </a:r>
            <a:endParaRPr lang="fr-FR" sz="2000" dirty="0">
              <a:effectLst/>
              <a:latin typeface="Calibri" panose="020F0502020204030204" pitchFamily="34" charset="0"/>
              <a:ea typeface="Calibri" panose="020F0502020204030204" pitchFamily="34" charset="0"/>
            </a:endParaRPr>
          </a:p>
          <a:p>
            <a:endParaRPr lang="en-US" dirty="0"/>
          </a:p>
        </p:txBody>
      </p:sp>
      <p:sp>
        <p:nvSpPr>
          <p:cNvPr id="4" name="Espace réservé du pied de page 3">
            <a:extLst>
              <a:ext uri="{FF2B5EF4-FFF2-40B4-BE49-F238E27FC236}">
                <a16:creationId xmlns:a16="http://schemas.microsoft.com/office/drawing/2014/main" id="{7B3AC695-99BA-4DDC-9425-A42B0F2221F3}"/>
              </a:ext>
            </a:extLst>
          </p:cNvPr>
          <p:cNvSpPr>
            <a:spLocks noGrp="1"/>
          </p:cNvSpPr>
          <p:nvPr>
            <p:ph type="ftr" sz="quarter" idx="11"/>
          </p:nvPr>
        </p:nvSpPr>
        <p:spPr>
          <a:xfrm>
            <a:off x="825624" y="6555770"/>
            <a:ext cx="5270376" cy="302230"/>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9FDC96D7-2C23-467A-9EF4-883C514A42C0}"/>
              </a:ext>
            </a:extLst>
          </p:cNvPr>
          <p:cNvSpPr>
            <a:spLocks noGrp="1"/>
          </p:cNvSpPr>
          <p:nvPr>
            <p:ph type="sldNum" sz="quarter" idx="12"/>
          </p:nvPr>
        </p:nvSpPr>
        <p:spPr/>
        <p:txBody>
          <a:bodyPr/>
          <a:lstStyle/>
          <a:p>
            <a:fld id="{6A6D9FA1-99C7-4910-8E32-B85D378B0060}" type="slidenum">
              <a:rPr lang="en-GB" smtClean="0">
                <a:solidFill>
                  <a:prstClr val="white"/>
                </a:solidFill>
              </a:rPr>
              <a:pPr/>
              <a:t>12</a:t>
            </a:fld>
            <a:endParaRPr lang="en-GB" dirty="0">
              <a:solidFill>
                <a:prstClr val="white"/>
              </a:solidFill>
            </a:endParaRPr>
          </a:p>
        </p:txBody>
      </p:sp>
    </p:spTree>
    <p:extLst>
      <p:ext uri="{BB962C8B-B14F-4D97-AF65-F5344CB8AC3E}">
        <p14:creationId xmlns:p14="http://schemas.microsoft.com/office/powerpoint/2010/main" val="2270751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FE868A-76BB-4444-979C-673C03A93BC8}"/>
              </a:ext>
            </a:extLst>
          </p:cNvPr>
          <p:cNvSpPr>
            <a:spLocks noGrp="1"/>
          </p:cNvSpPr>
          <p:nvPr>
            <p:ph type="title"/>
          </p:nvPr>
        </p:nvSpPr>
        <p:spPr>
          <a:xfrm>
            <a:off x="983431" y="192515"/>
            <a:ext cx="11208569" cy="457200"/>
          </a:xfrm>
        </p:spPr>
        <p:txBody>
          <a:bodyPr/>
          <a:lstStyle/>
          <a:p>
            <a:r>
              <a:rPr lang="en-US" dirty="0"/>
              <a:t>TM8. Validation &amp; Uncertainty Quantification: Enabling Physics Discovery</a:t>
            </a:r>
          </a:p>
        </p:txBody>
      </p:sp>
      <p:sp>
        <p:nvSpPr>
          <p:cNvPr id="3" name="Espace réservé du contenu 2">
            <a:extLst>
              <a:ext uri="{FF2B5EF4-FFF2-40B4-BE49-F238E27FC236}">
                <a16:creationId xmlns:a16="http://schemas.microsoft.com/office/drawing/2014/main" id="{D6B69A4B-1DCF-4D80-8252-329BC5A5ACE4}"/>
              </a:ext>
            </a:extLst>
          </p:cNvPr>
          <p:cNvSpPr>
            <a:spLocks noGrp="1"/>
          </p:cNvSpPr>
          <p:nvPr>
            <p:ph idx="1"/>
          </p:nvPr>
        </p:nvSpPr>
        <p:spPr>
          <a:xfrm>
            <a:off x="261257" y="649715"/>
            <a:ext cx="11638136" cy="6015770"/>
          </a:xfrm>
        </p:spPr>
        <p:txBody>
          <a:bodyPr>
            <a:normAutofit fontScale="77500" lnSpcReduction="20000"/>
          </a:bodyPr>
          <a:lstStyle/>
          <a:p>
            <a:pPr marL="442912" indent="-285750">
              <a:lnSpc>
                <a:spcPct val="105000"/>
              </a:lnSpc>
              <a:spcBef>
                <a:spcPts val="600"/>
              </a:spcBef>
              <a:spcAft>
                <a:spcPts val="6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Agree  on common practices to estimate Robustness &amp; UQ :</a:t>
            </a:r>
            <a:endParaRPr lang="fr-FR" dirty="0">
              <a:effectLst/>
              <a:latin typeface="Calibri" panose="020F0502020204030204" pitchFamily="34" charset="0"/>
              <a:ea typeface="Calibri" panose="020F0502020204030204" pitchFamily="34" charset="0"/>
            </a:endParaRPr>
          </a:p>
          <a:p>
            <a:pPr marL="842963" lvl="1" indent="-228600">
              <a:lnSpc>
                <a:spcPct val="105000"/>
              </a:lnSpc>
              <a:spcBef>
                <a:spcPts val="600"/>
              </a:spcBef>
              <a:spcAft>
                <a:spcPts val="600"/>
              </a:spcAft>
              <a:buFont typeface="Wingdings" panose="05000000000000000000" pitchFamily="2" charset="2"/>
              <a:buChar char=""/>
            </a:pPr>
            <a:r>
              <a:rPr lang="en-US" sz="2400" b="1" dirty="0">
                <a:effectLst/>
                <a:latin typeface="Calibri" panose="020F0502020204030204" pitchFamily="34" charset="0"/>
                <a:ea typeface="Calibri" panose="020F0502020204030204" pitchFamily="34" charset="0"/>
                <a:cs typeface="Calibri" panose="020F0502020204030204" pitchFamily="34" charset="0"/>
              </a:rPr>
              <a:t>Systematic parameter scans within a given code to assess prediction robustness</a:t>
            </a:r>
            <a:endParaRPr lang="fr-FR" sz="2400" b="1" dirty="0">
              <a:effectLst/>
              <a:latin typeface="Calibri" panose="020F0502020204030204" pitchFamily="34" charset="0"/>
              <a:ea typeface="Calibri" panose="020F0502020204030204" pitchFamily="34" charset="0"/>
            </a:endParaRPr>
          </a:p>
          <a:p>
            <a:pPr marL="842963" lvl="1" indent="-228600">
              <a:lnSpc>
                <a:spcPct val="105000"/>
              </a:lnSpc>
              <a:spcBef>
                <a:spcPts val="600"/>
              </a:spcBef>
              <a:spcAft>
                <a:spcPts val="600"/>
              </a:spcAft>
              <a:buFont typeface="Wingdings" panose="05000000000000000000" pitchFamily="2" charset="2"/>
              <a:buChar char=""/>
            </a:pPr>
            <a:r>
              <a:rPr lang="en-US" sz="2400" b="1" dirty="0">
                <a:effectLst/>
                <a:latin typeface="Calibri" panose="020F0502020204030204" pitchFamily="34" charset="0"/>
                <a:ea typeface="Calibri" panose="020F0502020204030204" pitchFamily="34" charset="0"/>
                <a:cs typeface="Calibri" panose="020F0502020204030204" pitchFamily="34" charset="0"/>
              </a:rPr>
              <a:t>Multi-code simulations on a common reference case using best available models:  Quantify UQ as the spread in model predictions (not a benchmarking exercise)</a:t>
            </a:r>
            <a:endParaRPr lang="en-GB" sz="2400" b="1" dirty="0">
              <a:effectLst/>
              <a:latin typeface="Calibri" panose="020F0502020204030204" pitchFamily="34" charset="0"/>
              <a:ea typeface="Calibri" panose="020F0502020204030204" pitchFamily="34" charset="0"/>
              <a:cs typeface="Calibri" panose="020F0502020204030204" pitchFamily="34" charset="0"/>
            </a:endParaRPr>
          </a:p>
          <a:p>
            <a:pPr marL="442912" indent="-285750" algn="just">
              <a:spcBef>
                <a:spcPts val="600"/>
              </a:spcBef>
              <a:spcAft>
                <a:spcPts val="6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Strengthen the validation strategy </a:t>
            </a:r>
          </a:p>
          <a:p>
            <a:pPr marL="742950" lvl="1" indent="-285750" algn="just">
              <a:spcBef>
                <a:spcPts val="600"/>
              </a:spcBef>
              <a:spcAft>
                <a:spcPts val="600"/>
              </a:spcAft>
              <a:buFont typeface="Courier New" panose="02070309020205020404" pitchFamily="49" charset="0"/>
              <a:buChar char="o"/>
            </a:pPr>
            <a:r>
              <a:rPr lang="en-GB" sz="2400" b="1" dirty="0">
                <a:effectLst/>
                <a:latin typeface="Calibri" panose="020F0502020204030204" pitchFamily="34" charset="0"/>
                <a:ea typeface="Calibri" panose="020F0502020204030204" pitchFamily="34" charset="0"/>
                <a:cs typeface="Calibri" panose="020F0502020204030204" pitchFamily="34" charset="0"/>
              </a:rPr>
              <a:t>Define specific experiments to validate models </a:t>
            </a:r>
            <a:endParaRPr lang="en-US" sz="2400" b="1" dirty="0">
              <a:effectLst/>
              <a:latin typeface="Calibri" panose="020F0502020204030204" pitchFamily="34" charset="0"/>
              <a:ea typeface="Calibri" panose="020F0502020204030204" pitchFamily="34" charset="0"/>
              <a:cs typeface="Calibri" panose="020F0502020204030204" pitchFamily="34" charset="0"/>
            </a:endParaRPr>
          </a:p>
          <a:p>
            <a:pPr marL="742950" lvl="1" indent="-285750" algn="just">
              <a:spcBef>
                <a:spcPts val="600"/>
              </a:spcBef>
              <a:spcAft>
                <a:spcPts val="600"/>
              </a:spcAft>
              <a:buFont typeface="Courier New" panose="02070309020205020404" pitchFamily="49" charset="0"/>
              <a:buChar char="o"/>
            </a:pPr>
            <a:r>
              <a:rPr lang="en-US" sz="2400" b="1" dirty="0">
                <a:effectLst/>
                <a:latin typeface="Calibri" panose="020F0502020204030204" pitchFamily="34" charset="0"/>
                <a:ea typeface="Calibri" panose="020F0502020204030204" pitchFamily="34" charset="0"/>
                <a:cs typeface="Calibri" panose="020F0502020204030204" pitchFamily="34" charset="0"/>
              </a:rPr>
              <a:t>Develop a dedicated validation pathway for first-principles codes</a:t>
            </a:r>
            <a:r>
              <a:rPr lang="en-GB" sz="2400" b="1" dirty="0">
                <a:effectLst/>
                <a:latin typeface="Calibri" panose="020F0502020204030204" pitchFamily="34" charset="0"/>
                <a:ea typeface="Calibri" panose="020F0502020204030204" pitchFamily="34" charset="0"/>
                <a:cs typeface="Calibri" panose="020F0502020204030204" pitchFamily="34" charset="0"/>
              </a:rPr>
              <a:t> </a:t>
            </a:r>
          </a:p>
          <a:p>
            <a:pPr marL="742950" lvl="1" indent="-285750" algn="just">
              <a:spcBef>
                <a:spcPts val="600"/>
              </a:spcBef>
              <a:spcAft>
                <a:spcPts val="600"/>
              </a:spcAft>
              <a:buFont typeface="Courier New" panose="02070309020205020404" pitchFamily="49" charset="0"/>
              <a:buChar char="o"/>
            </a:pPr>
            <a:r>
              <a:rPr lang="en-GB" sz="2400" b="1" dirty="0">
                <a:effectLst/>
                <a:latin typeface="Calibri" panose="020F0502020204030204" pitchFamily="34" charset="0"/>
                <a:ea typeface="Calibri" panose="020F0502020204030204" pitchFamily="34" charset="0"/>
                <a:cs typeface="Calibri" panose="020F0502020204030204" pitchFamily="34" charset="0"/>
              </a:rPr>
              <a:t>Develop common validation metrics for integrated modelling </a:t>
            </a:r>
          </a:p>
          <a:p>
            <a:pPr marL="742950" lvl="1" indent="-285750" algn="just">
              <a:spcBef>
                <a:spcPts val="600"/>
              </a:spcBef>
              <a:spcAft>
                <a:spcPts val="600"/>
              </a:spcAft>
              <a:buFont typeface="Courier New" panose="02070309020205020404" pitchFamily="49" charset="0"/>
              <a:buChar char="o"/>
            </a:pPr>
            <a:r>
              <a:rPr lang="en-GB" sz="2400" b="1" dirty="0">
                <a:latin typeface="Calibri" panose="020F0502020204030204" pitchFamily="34" charset="0"/>
                <a:ea typeface="Calibri" panose="020F0502020204030204" pitchFamily="34" charset="0"/>
                <a:cs typeface="Calibri" panose="020F0502020204030204" pitchFamily="34" charset="0"/>
              </a:rPr>
              <a:t>Large multi-machine discharge databases or </a:t>
            </a:r>
            <a:r>
              <a:rPr lang="en-US" sz="2400" b="1" dirty="0">
                <a:latin typeface="Calibri" panose="020F0502020204030204" pitchFamily="34" charset="0"/>
                <a:ea typeface="Calibri" panose="020F0502020204030204" pitchFamily="34" charset="0"/>
                <a:cs typeface="Calibri" panose="020F0502020204030204" pitchFamily="34" charset="0"/>
              </a:rPr>
              <a:t>p</a:t>
            </a:r>
            <a:r>
              <a:rPr lang="en-US" sz="2400" b="1" dirty="0">
                <a:effectLst/>
                <a:latin typeface="Calibri" panose="020F0502020204030204" pitchFamily="34" charset="0"/>
                <a:ea typeface="Calibri" panose="020F0502020204030204" pitchFamily="34" charset="0"/>
                <a:cs typeface="Calibri" panose="020F0502020204030204" pitchFamily="34" charset="0"/>
              </a:rPr>
              <a:t>arameter scans around selected reference discharges</a:t>
            </a:r>
            <a:endParaRPr lang="fr-FR" sz="2400" b="1" dirty="0">
              <a:effectLst/>
              <a:latin typeface="Calibri" panose="020F0502020204030204" pitchFamily="34" charset="0"/>
              <a:ea typeface="Calibri" panose="020F0502020204030204" pitchFamily="34" charset="0"/>
            </a:endParaRPr>
          </a:p>
          <a:p>
            <a:pPr marL="442912" indent="-285750" algn="just">
              <a:spcBef>
                <a:spcPts val="600"/>
              </a:spcBef>
              <a:spcAft>
                <a:spcPts val="600"/>
              </a:spcAft>
              <a:buFont typeface="Courier New" panose="02070309020205020404" pitchFamily="49" charset="0"/>
              <a:buChar char="o"/>
            </a:pPr>
            <a:r>
              <a:rPr lang="en-GB" dirty="0">
                <a:latin typeface="Calibri" panose="020F0502020204030204" pitchFamily="34" charset="0"/>
                <a:ea typeface="Calibri" panose="020F0502020204030204" pitchFamily="34" charset="0"/>
                <a:cs typeface="Calibri" panose="020F0502020204030204" pitchFamily="34" charset="0"/>
              </a:rPr>
              <a:t>S</a:t>
            </a:r>
            <a:r>
              <a:rPr lang="en-GB" dirty="0">
                <a:effectLst/>
                <a:latin typeface="Calibri" panose="020F0502020204030204" pitchFamily="34" charset="0"/>
                <a:ea typeface="Calibri" panose="020F0502020204030204" pitchFamily="34" charset="0"/>
                <a:cs typeface="Calibri" panose="020F0502020204030204" pitchFamily="34" charset="0"/>
              </a:rPr>
              <a:t>ynthetic diagnostics embedded in integrated modelling for interpretive simulations, e.g. HFPS + TWINTOK</a:t>
            </a:r>
          </a:p>
          <a:p>
            <a:pPr marL="442912" indent="-285750">
              <a:lnSpc>
                <a:spcPct val="105000"/>
              </a:lnSpc>
              <a:spcBef>
                <a:spcPts val="600"/>
              </a:spcBef>
              <a:spcAft>
                <a:spcPts val="6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Involved TSVVs: </a:t>
            </a:r>
            <a:r>
              <a:rPr lang="pt-BR" dirty="0"/>
              <a:t>A, B, C, D, E, F, G, H, J</a:t>
            </a:r>
            <a:endParaRPr lang="fr-FR"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WPs Impacted: TE, SA, STEL, WPIE, DSO/AC: synthetic diagnostic, PDS, databases</a:t>
            </a:r>
            <a:r>
              <a:rPr lang="en-GB" dirty="0">
                <a:latin typeface="Calibri" panose="020F0502020204030204" pitchFamily="34" charset="0"/>
                <a:ea typeface="Calibri" panose="020F0502020204030204" pitchFamily="34" charset="0"/>
                <a:cs typeface="Calibri" panose="020F0502020204030204" pitchFamily="34" charset="0"/>
              </a:rPr>
              <a:t> </a:t>
            </a:r>
            <a:endParaRPr lang="fr-FR"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ITER-</a:t>
            </a:r>
            <a:r>
              <a:rPr lang="en-GB" dirty="0" err="1">
                <a:effectLst/>
                <a:latin typeface="Calibri" panose="020F0502020204030204" pitchFamily="34" charset="0"/>
                <a:ea typeface="Calibri" panose="020F0502020204030204" pitchFamily="34" charset="0"/>
                <a:cs typeface="Calibri" panose="020F0502020204030204" pitchFamily="34" charset="0"/>
              </a:rPr>
              <a:t>EUROfusion</a:t>
            </a:r>
            <a:r>
              <a:rPr lang="en-GB" dirty="0">
                <a:effectLst/>
                <a:latin typeface="Calibri" panose="020F0502020204030204" pitchFamily="34" charset="0"/>
                <a:ea typeface="Calibri" panose="020F0502020204030204" pitchFamily="34" charset="0"/>
                <a:cs typeface="Calibri" panose="020F0502020204030204" pitchFamily="34" charset="0"/>
              </a:rPr>
              <a:t> collaboration impacted: </a:t>
            </a:r>
          </a:p>
          <a:p>
            <a:pPr marL="742950" lvl="1" indent="-285750">
              <a:lnSpc>
                <a:spcPct val="105000"/>
              </a:lnSpc>
              <a:spcBef>
                <a:spcPts val="600"/>
              </a:spcBef>
              <a:spcAft>
                <a:spcPts val="600"/>
              </a:spcAft>
              <a:buFont typeface="Courier New" panose="02070309020205020404" pitchFamily="49" charset="0"/>
              <a:buChar char="o"/>
            </a:pPr>
            <a:r>
              <a:rPr lang="en-GB" sz="2400" b="1" dirty="0">
                <a:effectLst/>
                <a:latin typeface="Calibri" panose="020F0502020204030204" pitchFamily="34" charset="0"/>
                <a:ea typeface="Calibri" panose="020F0502020204030204" pitchFamily="34" charset="0"/>
                <a:cs typeface="Calibri" panose="020F0502020204030204" pitchFamily="34" charset="0"/>
              </a:rPr>
              <a:t>“Joint Development of plasma models”: Analysis workflow for experimental data ; Use and validation models   </a:t>
            </a:r>
            <a:endParaRPr lang="fr-FR" sz="2400" b="1"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Requested resources: 22 PM &amp; 93 k€ in CC </a:t>
            </a:r>
            <a:endParaRPr lang="fr-FR" dirty="0">
              <a:effectLst/>
              <a:latin typeface="Calibri" panose="020F0502020204030204" pitchFamily="34" charset="0"/>
              <a:ea typeface="Calibri" panose="020F0502020204030204" pitchFamily="34" charset="0"/>
            </a:endParaRPr>
          </a:p>
          <a:p>
            <a:endParaRPr lang="en-US" dirty="0"/>
          </a:p>
        </p:txBody>
      </p:sp>
      <p:sp>
        <p:nvSpPr>
          <p:cNvPr id="4" name="Espace réservé du pied de page 3">
            <a:extLst>
              <a:ext uri="{FF2B5EF4-FFF2-40B4-BE49-F238E27FC236}">
                <a16:creationId xmlns:a16="http://schemas.microsoft.com/office/drawing/2014/main" id="{36466204-A0CE-4896-88C6-307C9054A475}"/>
              </a:ext>
            </a:extLst>
          </p:cNvPr>
          <p:cNvSpPr>
            <a:spLocks noGrp="1"/>
          </p:cNvSpPr>
          <p:nvPr>
            <p:ph type="ftr" sz="quarter" idx="11"/>
          </p:nvPr>
        </p:nvSpPr>
        <p:spPr>
          <a:xfrm>
            <a:off x="825623" y="6555770"/>
            <a:ext cx="5827425" cy="233441"/>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8CBF7C2C-0255-470B-9101-34D03A516BEB}"/>
              </a:ext>
            </a:extLst>
          </p:cNvPr>
          <p:cNvSpPr>
            <a:spLocks noGrp="1"/>
          </p:cNvSpPr>
          <p:nvPr>
            <p:ph type="sldNum" sz="quarter" idx="12"/>
          </p:nvPr>
        </p:nvSpPr>
        <p:spPr/>
        <p:txBody>
          <a:bodyPr/>
          <a:lstStyle/>
          <a:p>
            <a:fld id="{6A6D9FA1-99C7-4910-8E32-B85D378B0060}" type="slidenum">
              <a:rPr lang="en-GB" smtClean="0">
                <a:solidFill>
                  <a:prstClr val="white"/>
                </a:solidFill>
              </a:rPr>
              <a:pPr/>
              <a:t>13</a:t>
            </a:fld>
            <a:endParaRPr lang="en-GB" dirty="0">
              <a:solidFill>
                <a:prstClr val="white"/>
              </a:solidFill>
            </a:endParaRPr>
          </a:p>
        </p:txBody>
      </p:sp>
    </p:spTree>
    <p:extLst>
      <p:ext uri="{BB962C8B-B14F-4D97-AF65-F5344CB8AC3E}">
        <p14:creationId xmlns:p14="http://schemas.microsoft.com/office/powerpoint/2010/main" val="3552104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A26D70-07C4-45A4-BF42-E2413BB5012E}"/>
              </a:ext>
            </a:extLst>
          </p:cNvPr>
          <p:cNvSpPr>
            <a:spLocks noGrp="1"/>
          </p:cNvSpPr>
          <p:nvPr>
            <p:ph type="title"/>
          </p:nvPr>
        </p:nvSpPr>
        <p:spPr/>
        <p:txBody>
          <a:bodyPr/>
          <a:lstStyle/>
          <a:p>
            <a:r>
              <a:rPr lang="en-US" dirty="0"/>
              <a:t>Summary of 2027 extra resource in k€ in CC</a:t>
            </a:r>
          </a:p>
        </p:txBody>
      </p:sp>
      <p:sp>
        <p:nvSpPr>
          <p:cNvPr id="4" name="Espace réservé du pied de page 3">
            <a:extLst>
              <a:ext uri="{FF2B5EF4-FFF2-40B4-BE49-F238E27FC236}">
                <a16:creationId xmlns:a16="http://schemas.microsoft.com/office/drawing/2014/main" id="{F4F7C739-1099-4973-8CA2-5A52DBEC6E29}"/>
              </a:ext>
            </a:extLst>
          </p:cNvPr>
          <p:cNvSpPr>
            <a:spLocks noGrp="1"/>
          </p:cNvSpPr>
          <p:nvPr>
            <p:ph type="ftr" sz="quarter" idx="11"/>
          </p:nvPr>
        </p:nvSpPr>
        <p:spPr>
          <a:xfrm>
            <a:off x="825623" y="6555770"/>
            <a:ext cx="6180657" cy="329614"/>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FC914F0C-4F16-46E4-A5C1-83E28C27EDF1}"/>
              </a:ext>
            </a:extLst>
          </p:cNvPr>
          <p:cNvSpPr>
            <a:spLocks noGrp="1"/>
          </p:cNvSpPr>
          <p:nvPr>
            <p:ph type="sldNum" sz="quarter" idx="12"/>
          </p:nvPr>
        </p:nvSpPr>
        <p:spPr/>
        <p:txBody>
          <a:bodyPr/>
          <a:lstStyle/>
          <a:p>
            <a:fld id="{6A6D9FA1-99C7-4910-8E32-B85D378B0060}" type="slidenum">
              <a:rPr lang="en-GB" smtClean="0">
                <a:solidFill>
                  <a:prstClr val="white"/>
                </a:solidFill>
              </a:rPr>
              <a:pPr/>
              <a:t>14</a:t>
            </a:fld>
            <a:endParaRPr lang="en-GB" dirty="0">
              <a:solidFill>
                <a:prstClr val="white"/>
              </a:solidFill>
            </a:endParaRPr>
          </a:p>
        </p:txBody>
      </p:sp>
      <p:pic>
        <p:nvPicPr>
          <p:cNvPr id="3" name="Image 2">
            <a:extLst>
              <a:ext uri="{FF2B5EF4-FFF2-40B4-BE49-F238E27FC236}">
                <a16:creationId xmlns:a16="http://schemas.microsoft.com/office/drawing/2014/main" id="{F05A3F55-059A-4C3E-9CFE-35BE8537B8E8}"/>
              </a:ext>
            </a:extLst>
          </p:cNvPr>
          <p:cNvPicPr>
            <a:picLocks noChangeAspect="1"/>
          </p:cNvPicPr>
          <p:nvPr/>
        </p:nvPicPr>
        <p:blipFill>
          <a:blip r:embed="rId2"/>
          <a:stretch>
            <a:fillRect/>
          </a:stretch>
        </p:blipFill>
        <p:spPr>
          <a:xfrm>
            <a:off x="1783068" y="616031"/>
            <a:ext cx="8625863" cy="5939739"/>
          </a:xfrm>
          <a:prstGeom prst="rect">
            <a:avLst/>
          </a:prstGeom>
        </p:spPr>
      </p:pic>
    </p:spTree>
    <p:extLst>
      <p:ext uri="{BB962C8B-B14F-4D97-AF65-F5344CB8AC3E}">
        <p14:creationId xmlns:p14="http://schemas.microsoft.com/office/powerpoint/2010/main" val="29639281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42F1A6-301D-448D-A9A7-AD11821F9DB6}"/>
              </a:ext>
            </a:extLst>
          </p:cNvPr>
          <p:cNvSpPr>
            <a:spLocks noGrp="1"/>
          </p:cNvSpPr>
          <p:nvPr>
            <p:ph type="title"/>
          </p:nvPr>
        </p:nvSpPr>
        <p:spPr>
          <a:xfrm>
            <a:off x="934270" y="127324"/>
            <a:ext cx="9451776" cy="457200"/>
          </a:xfrm>
        </p:spPr>
        <p:txBody>
          <a:bodyPr/>
          <a:lstStyle/>
          <a:p>
            <a:r>
              <a:rPr lang="en-GB" dirty="0"/>
              <a:t>WPTM - 2027 budget requests and priorities</a:t>
            </a:r>
            <a:endParaRPr lang="en-US" dirty="0"/>
          </a:p>
        </p:txBody>
      </p:sp>
      <p:sp>
        <p:nvSpPr>
          <p:cNvPr id="5" name="Espace réservé du numéro de diapositive 4">
            <a:extLst>
              <a:ext uri="{FF2B5EF4-FFF2-40B4-BE49-F238E27FC236}">
                <a16:creationId xmlns:a16="http://schemas.microsoft.com/office/drawing/2014/main" id="{606A216A-FB3C-4724-9075-7F9913A0EF9F}"/>
              </a:ext>
            </a:extLst>
          </p:cNvPr>
          <p:cNvSpPr>
            <a:spLocks noGrp="1"/>
          </p:cNvSpPr>
          <p:nvPr>
            <p:ph type="sldNum" sz="quarter" idx="12"/>
          </p:nvPr>
        </p:nvSpPr>
        <p:spPr/>
        <p:txBody>
          <a:bodyPr/>
          <a:lstStyle/>
          <a:p>
            <a:fld id="{6A6D9FA1-99C7-4910-8E32-B85D378B0060}" type="slidenum">
              <a:rPr lang="en-GB" smtClean="0">
                <a:solidFill>
                  <a:prstClr val="white"/>
                </a:solidFill>
              </a:rPr>
              <a:pPr/>
              <a:t>15</a:t>
            </a:fld>
            <a:endParaRPr lang="en-GB" dirty="0">
              <a:solidFill>
                <a:prstClr val="white"/>
              </a:solidFill>
            </a:endParaRPr>
          </a:p>
        </p:txBody>
      </p:sp>
      <p:graphicFrame>
        <p:nvGraphicFramePr>
          <p:cNvPr id="6" name="Table 3">
            <a:extLst>
              <a:ext uri="{FF2B5EF4-FFF2-40B4-BE49-F238E27FC236}">
                <a16:creationId xmlns:a16="http://schemas.microsoft.com/office/drawing/2014/main" id="{EE16227F-B9DB-4A22-A2EB-2D0C252479DC}"/>
              </a:ext>
            </a:extLst>
          </p:cNvPr>
          <p:cNvGraphicFramePr>
            <a:graphicFrameLocks noGrp="1"/>
          </p:cNvGraphicFramePr>
          <p:nvPr>
            <p:extLst>
              <p:ext uri="{D42A27DB-BD31-4B8C-83A1-F6EECF244321}">
                <p14:modId xmlns:p14="http://schemas.microsoft.com/office/powerpoint/2010/main" val="3111236396"/>
              </p:ext>
            </p:extLst>
          </p:nvPr>
        </p:nvGraphicFramePr>
        <p:xfrm>
          <a:off x="89493" y="581938"/>
          <a:ext cx="12013014" cy="5904415"/>
        </p:xfrm>
        <a:graphic>
          <a:graphicData uri="http://schemas.openxmlformats.org/drawingml/2006/table">
            <a:tbl>
              <a:tblPr firstRow="1" bandRow="1">
                <a:tableStyleId>{5C22544A-7EE6-4342-B048-85BDC9FD1C3A}</a:tableStyleId>
              </a:tblPr>
              <a:tblGrid>
                <a:gridCol w="5379115">
                  <a:extLst>
                    <a:ext uri="{9D8B030D-6E8A-4147-A177-3AD203B41FA5}">
                      <a16:colId xmlns:a16="http://schemas.microsoft.com/office/drawing/2014/main" val="739719952"/>
                    </a:ext>
                  </a:extLst>
                </a:gridCol>
                <a:gridCol w="1617215">
                  <a:extLst>
                    <a:ext uri="{9D8B030D-6E8A-4147-A177-3AD203B41FA5}">
                      <a16:colId xmlns:a16="http://schemas.microsoft.com/office/drawing/2014/main" val="1452580535"/>
                    </a:ext>
                  </a:extLst>
                </a:gridCol>
                <a:gridCol w="1210401">
                  <a:extLst>
                    <a:ext uri="{9D8B030D-6E8A-4147-A177-3AD203B41FA5}">
                      <a16:colId xmlns:a16="http://schemas.microsoft.com/office/drawing/2014/main" val="1294906745"/>
                    </a:ext>
                  </a:extLst>
                </a:gridCol>
                <a:gridCol w="1170878">
                  <a:extLst>
                    <a:ext uri="{9D8B030D-6E8A-4147-A177-3AD203B41FA5}">
                      <a16:colId xmlns:a16="http://schemas.microsoft.com/office/drawing/2014/main" val="1627400644"/>
                    </a:ext>
                  </a:extLst>
                </a:gridCol>
                <a:gridCol w="1518809">
                  <a:extLst>
                    <a:ext uri="{9D8B030D-6E8A-4147-A177-3AD203B41FA5}">
                      <a16:colId xmlns:a16="http://schemas.microsoft.com/office/drawing/2014/main" val="1838876175"/>
                    </a:ext>
                  </a:extLst>
                </a:gridCol>
                <a:gridCol w="1116596">
                  <a:extLst>
                    <a:ext uri="{9D8B030D-6E8A-4147-A177-3AD203B41FA5}">
                      <a16:colId xmlns:a16="http://schemas.microsoft.com/office/drawing/2014/main" val="2275957365"/>
                    </a:ext>
                  </a:extLst>
                </a:gridCol>
              </a:tblGrid>
              <a:tr h="828525">
                <a:tc>
                  <a:txBody>
                    <a:bodyPr/>
                    <a:lstStyle/>
                    <a:p>
                      <a:pPr algn="ctr"/>
                      <a:r>
                        <a:rPr lang="en-US" sz="1600" dirty="0"/>
                        <a:t>Topic</a:t>
                      </a:r>
                      <a:endParaRPr lang="en-GB" sz="1600" dirty="0"/>
                    </a:p>
                  </a:txBody>
                  <a:tcPr anchor="ctr">
                    <a:solidFill>
                      <a:schemeClr val="accent1">
                        <a:lumMod val="50000"/>
                      </a:schemeClr>
                    </a:solidFill>
                  </a:tcPr>
                </a:tc>
                <a:tc>
                  <a:txBody>
                    <a:bodyPr/>
                    <a:lstStyle/>
                    <a:p>
                      <a:pPr algn="ctr"/>
                      <a:r>
                        <a:rPr lang="en-US" sz="1600" dirty="0"/>
                        <a:t>Required resources </a:t>
                      </a:r>
                      <a:r>
                        <a:rPr lang="en-GB" sz="1600" dirty="0">
                          <a:solidFill>
                            <a:schemeClr val="bg1"/>
                          </a:solidFill>
                        </a:rPr>
                        <a:t>in PM </a:t>
                      </a:r>
                      <a:endParaRPr lang="en-GB" sz="1600" dirty="0"/>
                    </a:p>
                  </a:txBody>
                  <a:tcPr anchor="ctr">
                    <a:solidFill>
                      <a:schemeClr val="accent1">
                        <a:lumMod val="50000"/>
                      </a:schemeClr>
                    </a:solidFill>
                  </a:tcPr>
                </a:tc>
                <a:tc>
                  <a:txBody>
                    <a:bodyPr/>
                    <a:lstStyle/>
                    <a:p>
                      <a:pPr algn="ctr"/>
                      <a:r>
                        <a:rPr lang="en-US" sz="1600" dirty="0"/>
                        <a:t>Associated CC budget* [k€] </a:t>
                      </a:r>
                      <a:endParaRPr lang="en-GB" sz="1600" dirty="0"/>
                    </a:p>
                  </a:txBody>
                  <a:tcPr anchor="ctr">
                    <a:solidFill>
                      <a:schemeClr val="accent1">
                        <a:lumMod val="50000"/>
                      </a:schemeClr>
                    </a:solidFill>
                  </a:tcPr>
                </a:tc>
                <a:tc>
                  <a:txBody>
                    <a:bodyPr/>
                    <a:lstStyle/>
                    <a:p>
                      <a:pPr algn="ctr"/>
                      <a:r>
                        <a:rPr lang="en-US" sz="1600" dirty="0"/>
                        <a:t>Associated EC budget* [k€]</a:t>
                      </a:r>
                      <a:endParaRPr lang="en-GB" sz="1600" dirty="0"/>
                    </a:p>
                  </a:txBody>
                  <a:tcPr anchor="ctr">
                    <a:solidFill>
                      <a:schemeClr val="accent1">
                        <a:lumMod val="50000"/>
                      </a:schemeClr>
                    </a:solidFill>
                  </a:tcPr>
                </a:tc>
                <a:tc>
                  <a:txBody>
                    <a:bodyPr/>
                    <a:lstStyle/>
                    <a:p>
                      <a:pPr algn="ctr"/>
                      <a:r>
                        <a:rPr lang="en-US" sz="1600" dirty="0"/>
                        <a:t>WP priority (Low, Medium, High)</a:t>
                      </a:r>
                      <a:endParaRPr lang="en-GB" sz="1600" dirty="0"/>
                    </a:p>
                  </a:txBody>
                  <a:tcPr anchor="ctr">
                    <a:solidFill>
                      <a:schemeClr val="accent1">
                        <a:lumMod val="50000"/>
                      </a:schemeClr>
                    </a:solidFill>
                  </a:tcPr>
                </a:tc>
                <a:tc>
                  <a:txBody>
                    <a:bodyPr/>
                    <a:lstStyle/>
                    <a:p>
                      <a:pPr algn="ctr"/>
                      <a:r>
                        <a:rPr lang="en-US" sz="1600" dirty="0">
                          <a:solidFill>
                            <a:srgbClr val="FF0000"/>
                          </a:solidFill>
                        </a:rPr>
                        <a:t>PSD priority </a:t>
                      </a:r>
                    </a:p>
                    <a:p>
                      <a:pPr algn="ctr"/>
                      <a:r>
                        <a:rPr lang="en-US" sz="1600" dirty="0">
                          <a:solidFill>
                            <a:srgbClr val="FF0000"/>
                          </a:solidFill>
                        </a:rPr>
                        <a:t>TBD</a:t>
                      </a:r>
                      <a:endParaRPr lang="en-GB" sz="1600" dirty="0">
                        <a:solidFill>
                          <a:srgbClr val="FF0000"/>
                        </a:solidFill>
                      </a:endParaRPr>
                    </a:p>
                  </a:txBody>
                  <a:tcPr anchor="ctr">
                    <a:solidFill>
                      <a:schemeClr val="accent1">
                        <a:lumMod val="50000"/>
                      </a:schemeClr>
                    </a:solidFill>
                  </a:tcPr>
                </a:tc>
                <a:extLst>
                  <a:ext uri="{0D108BD9-81ED-4DB2-BD59-A6C34878D82A}">
                    <a16:rowId xmlns:a16="http://schemas.microsoft.com/office/drawing/2014/main" val="125304413"/>
                  </a:ext>
                </a:extLst>
              </a:tr>
              <a:tr h="566940">
                <a:tc>
                  <a:txBody>
                    <a:bodyPr/>
                    <a:lstStyle/>
                    <a:p>
                      <a:r>
                        <a:rPr lang="en-GB" sz="1600" b="1" dirty="0">
                          <a:latin typeface="+mn-lt"/>
                        </a:rPr>
                        <a:t>TM0. WPTM Management PL/PSO (12PM CEA 82 k€ CC) + Missions 15 k€ (Actual cost) </a:t>
                      </a:r>
                    </a:p>
                  </a:txBody>
                  <a:tcPr anchor="ctr"/>
                </a:tc>
                <a:tc>
                  <a:txBody>
                    <a:bodyPr/>
                    <a:lstStyle/>
                    <a:p>
                      <a:pPr algn="ctr"/>
                      <a:r>
                        <a:rPr lang="en-GB" sz="1600" b="1" dirty="0">
                          <a:latin typeface="+mn-lt"/>
                        </a:rPr>
                        <a:t>19 </a:t>
                      </a:r>
                    </a:p>
                  </a:txBody>
                  <a:tcPr anchor="ctr"/>
                </a:tc>
                <a:tc>
                  <a:txBody>
                    <a:bodyPr/>
                    <a:lstStyle/>
                    <a:p>
                      <a:pPr algn="ctr"/>
                      <a:r>
                        <a:rPr lang="en-GB" sz="1600" b="1" dirty="0">
                          <a:latin typeface="+mn-lt"/>
                        </a:rPr>
                        <a:t>95</a:t>
                      </a:r>
                    </a:p>
                  </a:txBody>
                  <a:tcPr anchor="ctr"/>
                </a:tc>
                <a:tc>
                  <a:txBody>
                    <a:bodyPr/>
                    <a:lstStyle/>
                    <a:p>
                      <a:pPr algn="ctr"/>
                      <a:r>
                        <a:rPr lang="en-GB" sz="1600" b="1" dirty="0">
                          <a:latin typeface="+mn-lt"/>
                        </a:rPr>
                        <a:t>100</a:t>
                      </a:r>
                    </a:p>
                  </a:txBody>
                  <a:tcPr anchor="ctr"/>
                </a:tc>
                <a:tc>
                  <a:txBody>
                    <a:bodyPr/>
                    <a:lstStyle/>
                    <a:p>
                      <a:pPr algn="ctr"/>
                      <a:r>
                        <a:rPr lang="en-GB" sz="1600" b="1" dirty="0">
                          <a:latin typeface="+mn-lt"/>
                        </a:rPr>
                        <a:t>H</a:t>
                      </a:r>
                    </a:p>
                  </a:txBody>
                  <a:tcPr anchor="ctr"/>
                </a:tc>
                <a:tc>
                  <a:txBody>
                    <a:bodyPr/>
                    <a:lstStyle/>
                    <a:p>
                      <a:pPr algn="ctr"/>
                      <a:endParaRPr lang="en-GB" sz="1600" b="1" dirty="0">
                        <a:latin typeface="+mn-lt"/>
                      </a:endParaRPr>
                    </a:p>
                  </a:txBody>
                  <a:tcPr anchor="ctr"/>
                </a:tc>
                <a:extLst>
                  <a:ext uri="{0D108BD9-81ED-4DB2-BD59-A6C34878D82A}">
                    <a16:rowId xmlns:a16="http://schemas.microsoft.com/office/drawing/2014/main" val="3425731036"/>
                  </a:ext>
                </a:extLst>
              </a:tr>
              <a:tr h="566940">
                <a:tc>
                  <a:txBody>
                    <a:bodyPr/>
                    <a:lstStyle/>
                    <a:p>
                      <a:r>
                        <a:rPr lang="en-US" sz="1600" b="1" dirty="0">
                          <a:latin typeface="+mn-lt"/>
                        </a:rPr>
                        <a:t>TM1. SOL heat flux decay length, pedestal and L-H transition </a:t>
                      </a:r>
                      <a:r>
                        <a:rPr lang="en-US" sz="1600" b="0" dirty="0">
                          <a:latin typeface="+mn-lt"/>
                        </a:rPr>
                        <a:t>(</a:t>
                      </a:r>
                      <a:r>
                        <a:rPr lang="en-GB" sz="1600" b="0" dirty="0">
                          <a:effectLst/>
                          <a:latin typeface="Calibri" panose="020F0502020204030204" pitchFamily="34" charset="0"/>
                          <a:ea typeface="Calibri" panose="020F0502020204030204" pitchFamily="34" charset="0"/>
                          <a:cs typeface="Calibri" panose="020F0502020204030204" pitchFamily="34" charset="0"/>
                        </a:rPr>
                        <a:t>TSVVs: A, B, C, H, K)</a:t>
                      </a:r>
                      <a:endParaRPr lang="en-US" sz="1600" b="0" dirty="0">
                        <a:latin typeface="+mn-lt"/>
                      </a:endParaRPr>
                    </a:p>
                  </a:txBody>
                  <a:tcPr anchor="ctr"/>
                </a:tc>
                <a:tc>
                  <a:txBody>
                    <a:bodyPr/>
                    <a:lstStyle/>
                    <a:p>
                      <a:pPr algn="ctr"/>
                      <a:r>
                        <a:rPr lang="en-GB" sz="1600" b="1" dirty="0">
                          <a:latin typeface="+mn-lt"/>
                        </a:rPr>
                        <a:t>28</a:t>
                      </a:r>
                    </a:p>
                  </a:txBody>
                  <a:tcPr anchor="ctr"/>
                </a:tc>
                <a:tc>
                  <a:txBody>
                    <a:bodyPr/>
                    <a:lstStyle/>
                    <a:p>
                      <a:pPr algn="ctr"/>
                      <a:r>
                        <a:rPr lang="en-GB" sz="1600" b="1" dirty="0">
                          <a:latin typeface="+mn-lt"/>
                        </a:rPr>
                        <a:t>120</a:t>
                      </a:r>
                    </a:p>
                  </a:txBody>
                  <a:tcPr anchor="ctr"/>
                </a:tc>
                <a:tc>
                  <a:txBody>
                    <a:bodyPr/>
                    <a:lstStyle/>
                    <a:p>
                      <a:pPr algn="ctr"/>
                      <a:r>
                        <a:rPr lang="en-GB" sz="1600" b="1" dirty="0">
                          <a:latin typeface="+mn-lt"/>
                        </a:rPr>
                        <a:t>132</a:t>
                      </a:r>
                    </a:p>
                  </a:txBody>
                  <a:tcPr anchor="ctr"/>
                </a:tc>
                <a:tc>
                  <a:txBody>
                    <a:bodyPr/>
                    <a:lstStyle/>
                    <a:p>
                      <a:pPr algn="ctr"/>
                      <a:r>
                        <a:rPr lang="en-GB" sz="1600" b="1" dirty="0">
                          <a:latin typeface="+mn-lt"/>
                        </a:rPr>
                        <a:t>H</a:t>
                      </a:r>
                    </a:p>
                  </a:txBody>
                  <a:tcPr anchor="ctr"/>
                </a:tc>
                <a:tc>
                  <a:txBody>
                    <a:bodyPr/>
                    <a:lstStyle/>
                    <a:p>
                      <a:pPr algn="ctr"/>
                      <a:endParaRPr lang="en-GB" sz="1600" b="1" dirty="0">
                        <a:latin typeface="+mn-lt"/>
                      </a:endParaRPr>
                    </a:p>
                  </a:txBody>
                  <a:tcPr anchor="ctr"/>
                </a:tc>
                <a:extLst>
                  <a:ext uri="{0D108BD9-81ED-4DB2-BD59-A6C34878D82A}">
                    <a16:rowId xmlns:a16="http://schemas.microsoft.com/office/drawing/2014/main" val="700044694"/>
                  </a:ext>
                </a:extLst>
              </a:tr>
              <a:tr h="5669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b="1" dirty="0">
                          <a:latin typeface="+mn-lt"/>
                        </a:rPr>
                        <a:t>TM2. Robust simulation of advanced regimes without ELMs by integrating missing elements (TSVVs </a:t>
                      </a:r>
                      <a:r>
                        <a:rPr lang="pt-BR" sz="1600" dirty="0">
                          <a:effectLst/>
                          <a:latin typeface="Calibri" panose="020F0502020204030204" pitchFamily="34" charset="0"/>
                          <a:ea typeface="Calibri" panose="020F0502020204030204" pitchFamily="34" charset="0"/>
                          <a:cs typeface="Calibri" panose="020F0502020204030204" pitchFamily="34" charset="0"/>
                        </a:rPr>
                        <a:t>A, B, C, H, K </a:t>
                      </a:r>
                      <a:r>
                        <a:rPr lang="en-US" sz="1600" b="1" dirty="0">
                          <a:effectLst/>
                          <a:latin typeface="+mn-lt"/>
                          <a:ea typeface="Calibri" panose="020F0502020204030204" pitchFamily="34" charset="0"/>
                          <a:cs typeface="Calibri" panose="020F0502020204030204" pitchFamily="34" charset="0"/>
                        </a:rPr>
                        <a:t>)</a:t>
                      </a:r>
                      <a:endParaRPr lang="en-US" sz="1600" dirty="0"/>
                    </a:p>
                  </a:txBody>
                  <a:tcPr anchor="ctr"/>
                </a:tc>
                <a:tc>
                  <a:txBody>
                    <a:bodyPr/>
                    <a:lstStyle/>
                    <a:p>
                      <a:pPr algn="ctr"/>
                      <a:r>
                        <a:rPr lang="en-GB" sz="1600" b="1" dirty="0">
                          <a:latin typeface="+mn-lt"/>
                        </a:rPr>
                        <a:t>24</a:t>
                      </a:r>
                    </a:p>
                  </a:txBody>
                  <a:tcPr anchor="ctr"/>
                </a:tc>
                <a:tc>
                  <a:txBody>
                    <a:bodyPr/>
                    <a:lstStyle/>
                    <a:p>
                      <a:pPr algn="ctr"/>
                      <a:r>
                        <a:rPr lang="en-GB" sz="1600" b="1" dirty="0">
                          <a:latin typeface="+mn-lt"/>
                        </a:rPr>
                        <a:t>103</a:t>
                      </a:r>
                    </a:p>
                  </a:txBody>
                  <a:tcPr anchor="ctr"/>
                </a:tc>
                <a:tc>
                  <a:txBody>
                    <a:bodyPr/>
                    <a:lstStyle/>
                    <a:p>
                      <a:pPr algn="ctr"/>
                      <a:r>
                        <a:rPr lang="en-GB" sz="1600" b="1" dirty="0">
                          <a:latin typeface="+mn-lt"/>
                        </a:rPr>
                        <a:t>113</a:t>
                      </a:r>
                    </a:p>
                  </a:txBody>
                  <a:tcPr anchor="ctr"/>
                </a:tc>
                <a:tc>
                  <a:txBody>
                    <a:bodyPr/>
                    <a:lstStyle/>
                    <a:p>
                      <a:pPr algn="ctr"/>
                      <a:r>
                        <a:rPr lang="en-GB" sz="1600" b="1" dirty="0">
                          <a:latin typeface="+mn-lt"/>
                        </a:rPr>
                        <a:t>H</a:t>
                      </a:r>
                    </a:p>
                  </a:txBody>
                  <a:tcPr anchor="ctr"/>
                </a:tc>
                <a:tc>
                  <a:txBody>
                    <a:bodyPr/>
                    <a:lstStyle/>
                    <a:p>
                      <a:pPr algn="ctr"/>
                      <a:endParaRPr lang="en-GB" sz="1600" b="1" dirty="0">
                        <a:latin typeface="+mn-lt"/>
                      </a:endParaRPr>
                    </a:p>
                  </a:txBody>
                  <a:tcPr anchor="ctr"/>
                </a:tc>
                <a:extLst>
                  <a:ext uri="{0D108BD9-81ED-4DB2-BD59-A6C34878D82A}">
                    <a16:rowId xmlns:a16="http://schemas.microsoft.com/office/drawing/2014/main" val="3521656817"/>
                  </a:ext>
                </a:extLst>
              </a:tr>
              <a:tr h="566940">
                <a:tc>
                  <a:txBody>
                    <a:bodyPr/>
                    <a:lstStyle/>
                    <a:p>
                      <a:r>
                        <a:rPr lang="en-US" sz="1600" b="1" dirty="0">
                          <a:latin typeface="+mn-lt"/>
                        </a:rPr>
                        <a:t>TM3. Core-pedestal-SOL-wall workflow including  3-D effects </a:t>
                      </a:r>
                      <a:r>
                        <a:rPr lang="en-US" sz="1600" b="0" dirty="0">
                          <a:latin typeface="+mn-lt"/>
                        </a:rPr>
                        <a:t>(</a:t>
                      </a:r>
                      <a:r>
                        <a:rPr lang="en-GB" sz="1600" dirty="0">
                          <a:effectLst/>
                          <a:latin typeface="Calibri" panose="020F0502020204030204" pitchFamily="34" charset="0"/>
                          <a:ea typeface="Calibri" panose="020F0502020204030204" pitchFamily="34" charset="0"/>
                          <a:cs typeface="Calibri" panose="020F0502020204030204" pitchFamily="34" charset="0"/>
                        </a:rPr>
                        <a:t>TSVVs: D, E, J,  K)</a:t>
                      </a:r>
                      <a:endParaRPr lang="en-GB" sz="1600" b="1" dirty="0">
                        <a:latin typeface="+mn-lt"/>
                      </a:endParaRPr>
                    </a:p>
                  </a:txBody>
                  <a:tcPr anchor="ctr"/>
                </a:tc>
                <a:tc>
                  <a:txBody>
                    <a:bodyPr/>
                    <a:lstStyle/>
                    <a:p>
                      <a:pPr algn="ctr"/>
                      <a:r>
                        <a:rPr lang="en-GB" sz="1600" b="1" dirty="0">
                          <a:latin typeface="+mn-lt"/>
                        </a:rPr>
                        <a:t>25</a:t>
                      </a:r>
                    </a:p>
                  </a:txBody>
                  <a:tcPr anchor="ctr"/>
                </a:tc>
                <a:tc>
                  <a:txBody>
                    <a:bodyPr/>
                    <a:lstStyle/>
                    <a:p>
                      <a:pPr algn="ctr"/>
                      <a:r>
                        <a:rPr lang="en-GB" sz="1600" b="1" dirty="0">
                          <a:latin typeface="+mn-lt"/>
                        </a:rPr>
                        <a:t>107</a:t>
                      </a:r>
                    </a:p>
                  </a:txBody>
                  <a:tcPr anchor="ctr"/>
                </a:tc>
                <a:tc>
                  <a:txBody>
                    <a:bodyPr/>
                    <a:lstStyle/>
                    <a:p>
                      <a:pPr algn="ctr"/>
                      <a:r>
                        <a:rPr lang="en-GB" sz="1600" b="1" dirty="0">
                          <a:latin typeface="+mn-lt"/>
                        </a:rPr>
                        <a:t>118</a:t>
                      </a:r>
                    </a:p>
                  </a:txBody>
                  <a:tcPr anchor="ctr"/>
                </a:tc>
                <a:tc>
                  <a:txBody>
                    <a:bodyPr/>
                    <a:lstStyle/>
                    <a:p>
                      <a:pPr algn="ctr"/>
                      <a:r>
                        <a:rPr lang="en-GB" sz="1600" b="1" dirty="0">
                          <a:latin typeface="+mn-lt"/>
                        </a:rPr>
                        <a:t>H</a:t>
                      </a:r>
                    </a:p>
                  </a:txBody>
                  <a:tcPr anchor="ctr"/>
                </a:tc>
                <a:tc>
                  <a:txBody>
                    <a:bodyPr/>
                    <a:lstStyle/>
                    <a:p>
                      <a:pPr algn="ctr"/>
                      <a:endParaRPr lang="en-GB" sz="1600" b="1" dirty="0">
                        <a:latin typeface="+mn-lt"/>
                      </a:endParaRPr>
                    </a:p>
                  </a:txBody>
                  <a:tcPr anchor="ctr"/>
                </a:tc>
                <a:extLst>
                  <a:ext uri="{0D108BD9-81ED-4DB2-BD59-A6C34878D82A}">
                    <a16:rowId xmlns:a16="http://schemas.microsoft.com/office/drawing/2014/main" val="1860901538"/>
                  </a:ext>
                </a:extLst>
              </a:tr>
              <a:tr h="566940">
                <a:tc>
                  <a:txBody>
                    <a:bodyPr/>
                    <a:lstStyle/>
                    <a:p>
                      <a:r>
                        <a:rPr lang="en-US" sz="1600" b="1" dirty="0">
                          <a:latin typeface="+mn-lt"/>
                        </a:rPr>
                        <a:t>TM4. Disruption, RE and impact on the W wall  at high current </a:t>
                      </a:r>
                      <a:r>
                        <a:rPr lang="en-US" sz="1600" b="0" dirty="0">
                          <a:latin typeface="+mn-lt"/>
                        </a:rPr>
                        <a:t>(</a:t>
                      </a:r>
                      <a:r>
                        <a:rPr lang="en-GB" sz="1600" b="0" dirty="0">
                          <a:effectLst/>
                          <a:latin typeface="Calibri" panose="020F0502020204030204" pitchFamily="34" charset="0"/>
                          <a:ea typeface="Calibri" panose="020F0502020204030204" pitchFamily="34" charset="0"/>
                          <a:cs typeface="Calibri" panose="020F0502020204030204" pitchFamily="34" charset="0"/>
                        </a:rPr>
                        <a:t>TSVVs: D, F) </a:t>
                      </a:r>
                      <a:endParaRPr lang="en-US" sz="1600" b="0" dirty="0">
                        <a:latin typeface="+mn-lt"/>
                      </a:endParaRPr>
                    </a:p>
                  </a:txBody>
                  <a:tcPr anchor="ctr"/>
                </a:tc>
                <a:tc>
                  <a:txBody>
                    <a:bodyPr/>
                    <a:lstStyle/>
                    <a:p>
                      <a:pPr algn="ctr"/>
                      <a:r>
                        <a:rPr lang="en-GB" sz="1600" b="1" dirty="0">
                          <a:latin typeface="+mn-lt"/>
                        </a:rPr>
                        <a:t>21</a:t>
                      </a:r>
                    </a:p>
                  </a:txBody>
                  <a:tcPr anchor="ctr"/>
                </a:tc>
                <a:tc>
                  <a:txBody>
                    <a:bodyPr/>
                    <a:lstStyle/>
                    <a:p>
                      <a:pPr algn="ctr"/>
                      <a:r>
                        <a:rPr lang="en-GB" sz="1600" b="1" dirty="0">
                          <a:latin typeface="+mn-lt"/>
                        </a:rPr>
                        <a:t>90</a:t>
                      </a:r>
                    </a:p>
                  </a:txBody>
                  <a:tcPr anchor="ctr"/>
                </a:tc>
                <a:tc>
                  <a:txBody>
                    <a:bodyPr/>
                    <a:lstStyle/>
                    <a:p>
                      <a:pPr algn="ctr"/>
                      <a:r>
                        <a:rPr lang="en-GB" sz="1600" b="1" dirty="0">
                          <a:latin typeface="+mn-lt"/>
                        </a:rPr>
                        <a:t>99</a:t>
                      </a:r>
                    </a:p>
                  </a:txBody>
                  <a:tcPr anchor="ctr"/>
                </a:tc>
                <a:tc>
                  <a:txBody>
                    <a:bodyPr/>
                    <a:lstStyle/>
                    <a:p>
                      <a:pPr algn="ctr"/>
                      <a:r>
                        <a:rPr lang="en-GB" sz="1600" b="1" dirty="0">
                          <a:latin typeface="+mn-lt"/>
                        </a:rPr>
                        <a:t>H</a:t>
                      </a:r>
                    </a:p>
                  </a:txBody>
                  <a:tcPr anchor="ctr"/>
                </a:tc>
                <a:tc>
                  <a:txBody>
                    <a:bodyPr/>
                    <a:lstStyle/>
                    <a:p>
                      <a:pPr algn="ctr"/>
                      <a:endParaRPr lang="en-GB" sz="1600" b="1" dirty="0">
                        <a:latin typeface="+mn-lt"/>
                      </a:endParaRPr>
                    </a:p>
                  </a:txBody>
                  <a:tcPr anchor="ctr"/>
                </a:tc>
                <a:extLst>
                  <a:ext uri="{0D108BD9-81ED-4DB2-BD59-A6C34878D82A}">
                    <a16:rowId xmlns:a16="http://schemas.microsoft.com/office/drawing/2014/main" val="67584802"/>
                  </a:ext>
                </a:extLst>
              </a:tr>
              <a:tr h="586240">
                <a:tc>
                  <a:txBody>
                    <a:bodyPr/>
                    <a:lstStyle/>
                    <a:p>
                      <a:r>
                        <a:rPr lang="en-US" sz="1600" b="1" dirty="0">
                          <a:latin typeface="+mn-lt"/>
                        </a:rPr>
                        <a:t>TM5. Simulation of high beta plasmas and fast particle effect on confinement/stability  </a:t>
                      </a:r>
                      <a:r>
                        <a:rPr lang="en-US" sz="1600" b="0" dirty="0">
                          <a:latin typeface="+mn-lt"/>
                        </a:rPr>
                        <a:t>(</a:t>
                      </a:r>
                      <a:r>
                        <a:rPr lang="en-GB" sz="1600" b="0" dirty="0">
                          <a:effectLst/>
                          <a:latin typeface="Calibri" panose="020F0502020204030204" pitchFamily="34" charset="0"/>
                          <a:ea typeface="Calibri" panose="020F0502020204030204" pitchFamily="34" charset="0"/>
                          <a:cs typeface="Calibri" panose="020F0502020204030204" pitchFamily="34" charset="0"/>
                        </a:rPr>
                        <a:t>TSVVs: G, H, I , J )</a:t>
                      </a:r>
                      <a:endParaRPr lang="en-US" sz="1600" b="0" dirty="0">
                        <a:latin typeface="+mn-lt"/>
                      </a:endParaRPr>
                    </a:p>
                  </a:txBody>
                  <a:tcPr anchor="ctr"/>
                </a:tc>
                <a:tc>
                  <a:txBody>
                    <a:bodyPr/>
                    <a:lstStyle/>
                    <a:p>
                      <a:pPr algn="ctr"/>
                      <a:r>
                        <a:rPr lang="en-GB" sz="1600" b="1" dirty="0">
                          <a:latin typeface="+mn-lt"/>
                        </a:rPr>
                        <a:t>21</a:t>
                      </a:r>
                    </a:p>
                  </a:txBody>
                  <a:tcPr anchor="ctr"/>
                </a:tc>
                <a:tc>
                  <a:txBody>
                    <a:bodyPr/>
                    <a:lstStyle/>
                    <a:p>
                      <a:pPr algn="ctr"/>
                      <a:r>
                        <a:rPr lang="en-GB" sz="1600" b="1" dirty="0">
                          <a:latin typeface="+mn-lt"/>
                        </a:rPr>
                        <a:t>90</a:t>
                      </a:r>
                    </a:p>
                  </a:txBody>
                  <a:tcPr anchor="ctr"/>
                </a:tc>
                <a:tc>
                  <a:txBody>
                    <a:bodyPr/>
                    <a:lstStyle/>
                    <a:p>
                      <a:pPr algn="ctr"/>
                      <a:r>
                        <a:rPr lang="en-GB" sz="1600" b="1" dirty="0">
                          <a:latin typeface="+mn-lt"/>
                        </a:rPr>
                        <a:t>99</a:t>
                      </a:r>
                    </a:p>
                  </a:txBody>
                  <a:tcPr anchor="ctr"/>
                </a:tc>
                <a:tc>
                  <a:txBody>
                    <a:bodyPr/>
                    <a:lstStyle/>
                    <a:p>
                      <a:pPr algn="ctr"/>
                      <a:r>
                        <a:rPr lang="en-GB" sz="1600" b="1" dirty="0">
                          <a:latin typeface="+mn-lt"/>
                        </a:rPr>
                        <a:t>H</a:t>
                      </a:r>
                    </a:p>
                  </a:txBody>
                  <a:tcPr anchor="ctr"/>
                </a:tc>
                <a:tc>
                  <a:txBody>
                    <a:bodyPr/>
                    <a:lstStyle/>
                    <a:p>
                      <a:pPr algn="ctr"/>
                      <a:endParaRPr lang="en-GB" sz="1600" b="1" dirty="0">
                        <a:latin typeface="+mn-lt"/>
                      </a:endParaRPr>
                    </a:p>
                  </a:txBody>
                  <a:tcPr anchor="ctr"/>
                </a:tc>
                <a:extLst>
                  <a:ext uri="{0D108BD9-81ED-4DB2-BD59-A6C34878D82A}">
                    <a16:rowId xmlns:a16="http://schemas.microsoft.com/office/drawing/2014/main" val="2935874269"/>
                  </a:ext>
                </a:extLst>
              </a:tr>
              <a:tr h="566940">
                <a:tc>
                  <a:txBody>
                    <a:bodyPr/>
                    <a:lstStyle/>
                    <a:p>
                      <a:r>
                        <a:rPr lang="en-US" sz="1600" b="1" dirty="0">
                          <a:latin typeface="+mn-lt"/>
                        </a:rPr>
                        <a:t>TM6. Stellarator core turbulence and optimization: Divertor and alpha losses (</a:t>
                      </a:r>
                      <a:r>
                        <a:rPr lang="en-GB" sz="1600" dirty="0">
                          <a:effectLst/>
                          <a:latin typeface="Calibri" panose="020F0502020204030204" pitchFamily="34" charset="0"/>
                          <a:ea typeface="Calibri" panose="020F0502020204030204" pitchFamily="34" charset="0"/>
                          <a:cs typeface="Calibri" panose="020F0502020204030204" pitchFamily="34" charset="0"/>
                        </a:rPr>
                        <a:t>TSVVs: G, I, J) </a:t>
                      </a:r>
                      <a:endParaRPr lang="en-US" sz="1600" b="1" dirty="0">
                        <a:latin typeface="+mn-lt"/>
                      </a:endParaRPr>
                    </a:p>
                  </a:txBody>
                  <a:tcPr anchor="ctr"/>
                </a:tc>
                <a:tc>
                  <a:txBody>
                    <a:bodyPr/>
                    <a:lstStyle/>
                    <a:p>
                      <a:pPr algn="ctr"/>
                      <a:r>
                        <a:rPr lang="en-GB" sz="1600" b="1" dirty="0">
                          <a:latin typeface="+mn-lt"/>
                        </a:rPr>
                        <a:t>22</a:t>
                      </a:r>
                    </a:p>
                  </a:txBody>
                  <a:tcPr anchor="ctr"/>
                </a:tc>
                <a:tc>
                  <a:txBody>
                    <a:bodyPr/>
                    <a:lstStyle/>
                    <a:p>
                      <a:pPr algn="ctr"/>
                      <a:r>
                        <a:rPr lang="en-GB" sz="1600" b="1" dirty="0">
                          <a:latin typeface="+mn-lt"/>
                        </a:rPr>
                        <a:t>94</a:t>
                      </a:r>
                    </a:p>
                  </a:txBody>
                  <a:tcPr anchor="ctr"/>
                </a:tc>
                <a:tc>
                  <a:txBody>
                    <a:bodyPr/>
                    <a:lstStyle/>
                    <a:p>
                      <a:pPr algn="ctr"/>
                      <a:r>
                        <a:rPr lang="en-GB" sz="1600" b="1" dirty="0">
                          <a:latin typeface="+mn-lt"/>
                        </a:rPr>
                        <a:t>104</a:t>
                      </a:r>
                    </a:p>
                  </a:txBody>
                  <a:tcPr anchor="ctr"/>
                </a:tc>
                <a:tc>
                  <a:txBody>
                    <a:bodyPr/>
                    <a:lstStyle/>
                    <a:p>
                      <a:pPr algn="ctr"/>
                      <a:r>
                        <a:rPr lang="en-GB" sz="1600" b="1" dirty="0">
                          <a:latin typeface="+mn-lt"/>
                        </a:rPr>
                        <a:t>H</a:t>
                      </a:r>
                    </a:p>
                  </a:txBody>
                  <a:tcPr anchor="ctr"/>
                </a:tc>
                <a:tc>
                  <a:txBody>
                    <a:bodyPr/>
                    <a:lstStyle/>
                    <a:p>
                      <a:pPr algn="ctr"/>
                      <a:endParaRPr lang="en-GB" sz="1600" b="1" dirty="0">
                        <a:latin typeface="+mn-lt"/>
                      </a:endParaRPr>
                    </a:p>
                  </a:txBody>
                  <a:tcPr anchor="ctr"/>
                </a:tc>
                <a:extLst>
                  <a:ext uri="{0D108BD9-81ED-4DB2-BD59-A6C34878D82A}">
                    <a16:rowId xmlns:a16="http://schemas.microsoft.com/office/drawing/2014/main" val="1266239116"/>
                  </a:ext>
                </a:extLst>
              </a:tr>
              <a:tr h="566940">
                <a:tc>
                  <a:txBody>
                    <a:bodyPr/>
                    <a:lstStyle/>
                    <a:p>
                      <a:r>
                        <a:rPr lang="en-US" sz="1600" b="1" dirty="0">
                          <a:latin typeface="+mn-lt"/>
                        </a:rPr>
                        <a:t>TM7. Development and test of reduced models for integrated workflows </a:t>
                      </a:r>
                      <a:r>
                        <a:rPr lang="en-US" sz="1600" b="0" dirty="0">
                          <a:latin typeface="+mn-lt"/>
                        </a:rPr>
                        <a:t>(TSVVs: </a:t>
                      </a:r>
                      <a:r>
                        <a:rPr lang="en-GB" sz="1600" b="0" dirty="0">
                          <a:effectLst/>
                          <a:latin typeface="Calibri" panose="020F0502020204030204" pitchFamily="34" charset="0"/>
                          <a:ea typeface="Calibri" panose="020F0502020204030204" pitchFamily="34" charset="0"/>
                        </a:rPr>
                        <a:t>A, B, C, D, E, F, G, H, J, K )</a:t>
                      </a:r>
                      <a:endParaRPr lang="en-US" sz="1600" b="0" dirty="0">
                        <a:latin typeface="+mn-lt"/>
                      </a:endParaRPr>
                    </a:p>
                  </a:txBody>
                  <a:tcPr anchor="ctr"/>
                </a:tc>
                <a:tc>
                  <a:txBody>
                    <a:bodyPr/>
                    <a:lstStyle/>
                    <a:p>
                      <a:pPr algn="ctr"/>
                      <a:r>
                        <a:rPr lang="en-GB" sz="1600" b="1" dirty="0">
                          <a:latin typeface="+mn-lt"/>
                        </a:rPr>
                        <a:t>29</a:t>
                      </a:r>
                    </a:p>
                  </a:txBody>
                  <a:tcPr anchor="ctr"/>
                </a:tc>
                <a:tc>
                  <a:txBody>
                    <a:bodyPr/>
                    <a:lstStyle/>
                    <a:p>
                      <a:pPr algn="ctr"/>
                      <a:r>
                        <a:rPr lang="en-GB" sz="1600" b="1" dirty="0">
                          <a:latin typeface="+mn-lt"/>
                        </a:rPr>
                        <a:t>125</a:t>
                      </a:r>
                    </a:p>
                  </a:txBody>
                  <a:tcPr anchor="ctr"/>
                </a:tc>
                <a:tc>
                  <a:txBody>
                    <a:bodyPr/>
                    <a:lstStyle/>
                    <a:p>
                      <a:pPr algn="ctr"/>
                      <a:r>
                        <a:rPr lang="en-GB" sz="1600" b="1" dirty="0">
                          <a:latin typeface="+mn-lt"/>
                        </a:rPr>
                        <a:t>138</a:t>
                      </a:r>
                    </a:p>
                  </a:txBody>
                  <a:tcPr anchor="ctr"/>
                </a:tc>
                <a:tc>
                  <a:txBody>
                    <a:bodyPr/>
                    <a:lstStyle/>
                    <a:p>
                      <a:pPr algn="ctr"/>
                      <a:r>
                        <a:rPr lang="en-GB" sz="1600" b="1" dirty="0">
                          <a:latin typeface="+mn-lt"/>
                        </a:rPr>
                        <a:t>H</a:t>
                      </a:r>
                    </a:p>
                  </a:txBody>
                  <a:tcPr anchor="ctr"/>
                </a:tc>
                <a:tc>
                  <a:txBody>
                    <a:bodyPr/>
                    <a:lstStyle/>
                    <a:p>
                      <a:pPr algn="ctr"/>
                      <a:endParaRPr lang="en-GB" sz="1600" b="1" dirty="0">
                        <a:latin typeface="+mn-lt"/>
                      </a:endParaRPr>
                    </a:p>
                  </a:txBody>
                  <a:tcPr anchor="ctr"/>
                </a:tc>
                <a:extLst>
                  <a:ext uri="{0D108BD9-81ED-4DB2-BD59-A6C34878D82A}">
                    <a16:rowId xmlns:a16="http://schemas.microsoft.com/office/drawing/2014/main" val="4272569565"/>
                  </a:ext>
                </a:extLst>
              </a:tr>
              <a:tr h="43581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b="1" dirty="0">
                          <a:latin typeface="+mn-lt"/>
                        </a:rPr>
                        <a:t>TM8. Validation and UQ  </a:t>
                      </a:r>
                      <a:r>
                        <a:rPr lang="en-US" sz="1600" b="0" dirty="0">
                          <a:latin typeface="+mn-lt"/>
                        </a:rPr>
                        <a:t>(</a:t>
                      </a:r>
                      <a:r>
                        <a:rPr lang="en-GB" sz="1600" b="0" dirty="0">
                          <a:effectLst/>
                          <a:latin typeface="Calibri" panose="020F0502020204030204" pitchFamily="34" charset="0"/>
                          <a:ea typeface="Calibri" panose="020F0502020204030204" pitchFamily="34" charset="0"/>
                          <a:cs typeface="Calibri" panose="020F0502020204030204" pitchFamily="34" charset="0"/>
                        </a:rPr>
                        <a:t>TSVVs: </a:t>
                      </a:r>
                      <a:r>
                        <a:rPr lang="pt-BR" sz="1600" b="0" dirty="0"/>
                        <a:t>A, B, C, D, E, F, G, H, J )</a:t>
                      </a:r>
                      <a:endParaRPr lang="fr-FR" sz="1600" b="0" dirty="0">
                        <a:effectLst/>
                        <a:latin typeface="Calibri" panose="020F0502020204030204" pitchFamily="34" charset="0"/>
                        <a:ea typeface="Calibri" panose="020F0502020204030204" pitchFamily="34" charset="0"/>
                      </a:endParaRPr>
                    </a:p>
                  </a:txBody>
                  <a:tcPr anchor="ctr"/>
                </a:tc>
                <a:tc>
                  <a:txBody>
                    <a:bodyPr/>
                    <a:lstStyle/>
                    <a:p>
                      <a:pPr algn="ctr"/>
                      <a:r>
                        <a:rPr lang="en-GB" sz="1600" b="1" dirty="0">
                          <a:latin typeface="+mn-lt"/>
                        </a:rPr>
                        <a:t>22</a:t>
                      </a:r>
                    </a:p>
                  </a:txBody>
                  <a:tcPr anchor="ctr"/>
                </a:tc>
                <a:tc>
                  <a:txBody>
                    <a:bodyPr/>
                    <a:lstStyle/>
                    <a:p>
                      <a:pPr algn="ctr"/>
                      <a:r>
                        <a:rPr lang="en-GB" sz="1600" b="1" dirty="0">
                          <a:latin typeface="+mn-lt"/>
                        </a:rPr>
                        <a:t>93</a:t>
                      </a:r>
                    </a:p>
                  </a:txBody>
                  <a:tcPr anchor="ctr"/>
                </a:tc>
                <a:tc>
                  <a:txBody>
                    <a:bodyPr/>
                    <a:lstStyle/>
                    <a:p>
                      <a:pPr algn="ctr"/>
                      <a:r>
                        <a:rPr lang="en-GB" sz="1600" b="1" dirty="0">
                          <a:latin typeface="+mn-lt"/>
                        </a:rPr>
                        <a:t>103</a:t>
                      </a:r>
                    </a:p>
                  </a:txBody>
                  <a:tcPr anchor="ctr"/>
                </a:tc>
                <a:tc>
                  <a:txBody>
                    <a:bodyPr/>
                    <a:lstStyle/>
                    <a:p>
                      <a:pPr algn="ctr"/>
                      <a:r>
                        <a:rPr lang="en-GB" sz="1600" b="1" dirty="0">
                          <a:latin typeface="+mn-lt"/>
                        </a:rPr>
                        <a:t>H</a:t>
                      </a:r>
                    </a:p>
                  </a:txBody>
                  <a:tcPr anchor="ctr"/>
                </a:tc>
                <a:tc>
                  <a:txBody>
                    <a:bodyPr/>
                    <a:lstStyle/>
                    <a:p>
                      <a:pPr algn="ctr"/>
                      <a:endParaRPr lang="en-GB" sz="1600" b="1" dirty="0">
                        <a:latin typeface="+mn-lt"/>
                      </a:endParaRPr>
                    </a:p>
                  </a:txBody>
                  <a:tcPr anchor="ctr"/>
                </a:tc>
                <a:extLst>
                  <a:ext uri="{0D108BD9-81ED-4DB2-BD59-A6C34878D82A}">
                    <a16:rowId xmlns:a16="http://schemas.microsoft.com/office/drawing/2014/main" val="166385055"/>
                  </a:ext>
                </a:extLst>
              </a:tr>
            </a:tbl>
          </a:graphicData>
        </a:graphic>
      </p:graphicFrame>
      <p:pic>
        <p:nvPicPr>
          <p:cNvPr id="3" name="Image 2">
            <a:extLst>
              <a:ext uri="{FF2B5EF4-FFF2-40B4-BE49-F238E27FC236}">
                <a16:creationId xmlns:a16="http://schemas.microsoft.com/office/drawing/2014/main" id="{69D80B6C-034F-41F7-897B-BA76590EC6FF}"/>
              </a:ext>
            </a:extLst>
          </p:cNvPr>
          <p:cNvPicPr>
            <a:picLocks noChangeAspect="1"/>
          </p:cNvPicPr>
          <p:nvPr/>
        </p:nvPicPr>
        <p:blipFill>
          <a:blip r:embed="rId2"/>
          <a:stretch>
            <a:fillRect/>
          </a:stretch>
        </p:blipFill>
        <p:spPr>
          <a:xfrm>
            <a:off x="585888" y="6483766"/>
            <a:ext cx="11443184" cy="493819"/>
          </a:xfrm>
          <a:prstGeom prst="rect">
            <a:avLst/>
          </a:prstGeom>
        </p:spPr>
      </p:pic>
    </p:spTree>
    <p:extLst>
      <p:ext uri="{BB962C8B-B14F-4D97-AF65-F5344CB8AC3E}">
        <p14:creationId xmlns:p14="http://schemas.microsoft.com/office/powerpoint/2010/main" val="3933414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lstStyle/>
          <a:p>
            <a:endParaRPr lang="fr-FR"/>
          </a:p>
        </p:txBody>
      </p:sp>
      <p:sp>
        <p:nvSpPr>
          <p:cNvPr id="4" name="Espace réservé du pied de page 3"/>
          <p:cNvSpPr>
            <a:spLocks noGrp="1"/>
          </p:cNvSpPr>
          <p:nvPr>
            <p:ph type="ftr" sz="quarter" idx="11"/>
          </p:nvPr>
        </p:nvSpPr>
        <p:spPr>
          <a:xfrm>
            <a:off x="825623" y="6555770"/>
            <a:ext cx="4349049" cy="329614"/>
          </a:xfrm>
        </p:spPr>
        <p:txBody>
          <a:bodyPr/>
          <a:lstStyle/>
          <a:p>
            <a:r>
              <a:rPr lang="en-GB">
                <a:solidFill>
                  <a:prstClr val="white"/>
                </a:solidFill>
              </a:rPr>
              <a:t>Xavier LITAUDON | FSD Project Board Preparation  | WP TM | 04-05 March 2026</a:t>
            </a:r>
            <a:endParaRPr lang="en-GB" dirty="0">
              <a:solidFill>
                <a:prstClr val="white"/>
              </a:solidFill>
            </a:endParaRPr>
          </a:p>
        </p:txBody>
      </p:sp>
      <p:sp>
        <p:nvSpPr>
          <p:cNvPr id="5" name="Espace réservé du numéro de diapositive 4"/>
          <p:cNvSpPr>
            <a:spLocks noGrp="1"/>
          </p:cNvSpPr>
          <p:nvPr>
            <p:ph type="sldNum" sz="quarter" idx="12"/>
          </p:nvPr>
        </p:nvSpPr>
        <p:spPr/>
        <p:txBody>
          <a:bodyPr/>
          <a:lstStyle/>
          <a:p>
            <a:fld id="{6A6D9FA1-99C7-4910-8E32-B85D378B0060}" type="slidenum">
              <a:rPr lang="en-GB" smtClean="0">
                <a:solidFill>
                  <a:prstClr val="white"/>
                </a:solidFill>
              </a:rPr>
              <a:pPr/>
              <a:t>16</a:t>
            </a:fld>
            <a:endParaRPr lang="en-GB" dirty="0">
              <a:solidFill>
                <a:prstClr val="white"/>
              </a:solidFill>
            </a:endParaRPr>
          </a:p>
        </p:txBody>
      </p:sp>
    </p:spTree>
    <p:extLst>
      <p:ext uri="{BB962C8B-B14F-4D97-AF65-F5344CB8AC3E}">
        <p14:creationId xmlns:p14="http://schemas.microsoft.com/office/powerpoint/2010/main" val="2556126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FA17A9-BD44-4F14-B05F-D541A8429F44}"/>
              </a:ext>
            </a:extLst>
          </p:cNvPr>
          <p:cNvSpPr>
            <a:spLocks noGrp="1"/>
          </p:cNvSpPr>
          <p:nvPr>
            <p:ph type="title"/>
          </p:nvPr>
        </p:nvSpPr>
        <p:spPr/>
        <p:txBody>
          <a:bodyPr/>
          <a:lstStyle/>
          <a:p>
            <a:r>
              <a:rPr lang="en-US" sz="2800" dirty="0"/>
              <a:t>Work-Package Theory and Modelling (WPTM) </a:t>
            </a:r>
            <a:endParaRPr lang="en-US" dirty="0"/>
          </a:p>
        </p:txBody>
      </p:sp>
      <p:sp>
        <p:nvSpPr>
          <p:cNvPr id="3" name="Espace réservé du contenu 2">
            <a:extLst>
              <a:ext uri="{FF2B5EF4-FFF2-40B4-BE49-F238E27FC236}">
                <a16:creationId xmlns:a16="http://schemas.microsoft.com/office/drawing/2014/main" id="{DC018359-3BC9-49A4-8450-0E6A362609B4}"/>
              </a:ext>
            </a:extLst>
          </p:cNvPr>
          <p:cNvSpPr>
            <a:spLocks noGrp="1"/>
          </p:cNvSpPr>
          <p:nvPr>
            <p:ph idx="1"/>
          </p:nvPr>
        </p:nvSpPr>
        <p:spPr/>
        <p:txBody>
          <a:bodyPr>
            <a:normAutofit fontScale="92500" lnSpcReduction="20000"/>
          </a:bodyPr>
          <a:lstStyle/>
          <a:p>
            <a:pPr>
              <a:lnSpc>
                <a:spcPct val="150000"/>
              </a:lnSpc>
            </a:pPr>
            <a:r>
              <a:rPr lang="en-US" dirty="0"/>
              <a:t>A key focus is the </a:t>
            </a:r>
            <a:r>
              <a:rPr lang="en-US" dirty="0">
                <a:solidFill>
                  <a:srgbClr val="FF0000"/>
                </a:solidFill>
              </a:rPr>
              <a:t>development </a:t>
            </a:r>
            <a:r>
              <a:rPr lang="en-US">
                <a:solidFill>
                  <a:srgbClr val="FF0000"/>
                </a:solidFill>
              </a:rPr>
              <a:t>and first application </a:t>
            </a:r>
            <a:r>
              <a:rPr lang="en-US" dirty="0">
                <a:solidFill>
                  <a:srgbClr val="FF0000"/>
                </a:solidFill>
              </a:rPr>
              <a:t>of validated predictive tools </a:t>
            </a:r>
            <a:r>
              <a:rPr lang="en-US" dirty="0"/>
              <a:t>that enable reliable extrapolations to unexplored parameter regimes  </a:t>
            </a:r>
          </a:p>
          <a:p>
            <a:pPr lvl="1">
              <a:lnSpc>
                <a:spcPct val="150000"/>
              </a:lnSpc>
            </a:pPr>
            <a:r>
              <a:rPr lang="en-US" sz="2200" b="1" dirty="0">
                <a:solidFill>
                  <a:schemeClr val="tx2"/>
                </a:solidFill>
              </a:rPr>
              <a:t>“Emphasis should be on </a:t>
            </a:r>
            <a:r>
              <a:rPr lang="en-US" sz="2200" b="1" dirty="0" err="1">
                <a:solidFill>
                  <a:schemeClr val="tx2"/>
                </a:solidFill>
              </a:rPr>
              <a:t>extrapolability</a:t>
            </a:r>
            <a:r>
              <a:rPr lang="en-US" sz="2200" b="1" dirty="0">
                <a:solidFill>
                  <a:schemeClr val="tx2"/>
                </a:solidFill>
              </a:rPr>
              <a:t> to ITER to support revision of ITER Research Plan” (sic from ITER-</a:t>
            </a:r>
            <a:r>
              <a:rPr lang="en-US" sz="2200" b="1" dirty="0" err="1">
                <a:solidFill>
                  <a:schemeClr val="tx2"/>
                </a:solidFill>
              </a:rPr>
              <a:t>EUROfusion</a:t>
            </a:r>
            <a:r>
              <a:rPr lang="en-US" sz="2200" b="1" dirty="0">
                <a:solidFill>
                  <a:schemeClr val="tx2"/>
                </a:solidFill>
              </a:rPr>
              <a:t> agreement) “</a:t>
            </a:r>
            <a:r>
              <a:rPr lang="en-US" sz="2200" b="1" dirty="0" err="1">
                <a:solidFill>
                  <a:schemeClr val="tx2"/>
                </a:solidFill>
              </a:rPr>
              <a:t>extrapolability</a:t>
            </a:r>
            <a:r>
              <a:rPr lang="en-US" sz="2200" b="1" dirty="0">
                <a:solidFill>
                  <a:schemeClr val="tx2"/>
                </a:solidFill>
              </a:rPr>
              <a:t>” quoted 13 times ! </a:t>
            </a:r>
          </a:p>
          <a:p>
            <a:pPr>
              <a:lnSpc>
                <a:spcPct val="150000"/>
              </a:lnSpc>
            </a:pPr>
            <a:r>
              <a:rPr lang="en-US" dirty="0"/>
              <a:t>This objective is critical due to </a:t>
            </a:r>
            <a:r>
              <a:rPr lang="en-US" dirty="0">
                <a:solidFill>
                  <a:srgbClr val="FF0000"/>
                </a:solidFill>
              </a:rPr>
              <a:t>significant knowledge gaps on the path to ITER and fusion power plant</a:t>
            </a:r>
            <a:r>
              <a:rPr lang="en-US" dirty="0"/>
              <a:t> – gaps that cannot be addressed solely through direct experiments in existing fusion facilities over the next decade </a:t>
            </a:r>
          </a:p>
          <a:p>
            <a:pPr>
              <a:lnSpc>
                <a:spcPct val="150000"/>
              </a:lnSpc>
            </a:pPr>
            <a:r>
              <a:rPr lang="en-US" dirty="0"/>
              <a:t>Bridging these gaps requires robust, validated simulations based on first-principles models or the best available extrapolation methods   </a:t>
            </a:r>
          </a:p>
          <a:p>
            <a:pPr>
              <a:lnSpc>
                <a:spcPct val="150000"/>
              </a:lnSpc>
            </a:pPr>
            <a:r>
              <a:rPr lang="en-US" dirty="0"/>
              <a:t>Activities implemented through the set of  11 </a:t>
            </a:r>
            <a:r>
              <a:rPr lang="en-US" dirty="0">
                <a:solidFill>
                  <a:srgbClr val="FF0000"/>
                </a:solidFill>
              </a:rPr>
              <a:t>Theory, Simulation, Verification and Validation (TSVV) projects, each one focusing on the specific topic as outlined in the WP 2026-2027</a:t>
            </a:r>
            <a:r>
              <a:rPr lang="en-US" dirty="0"/>
              <a:t> </a:t>
            </a:r>
          </a:p>
        </p:txBody>
      </p:sp>
      <p:sp>
        <p:nvSpPr>
          <p:cNvPr id="4" name="Espace réservé du pied de page 3">
            <a:extLst>
              <a:ext uri="{FF2B5EF4-FFF2-40B4-BE49-F238E27FC236}">
                <a16:creationId xmlns:a16="http://schemas.microsoft.com/office/drawing/2014/main" id="{0D27E162-3765-4770-B82F-05F0943FEED3}"/>
              </a:ext>
            </a:extLst>
          </p:cNvPr>
          <p:cNvSpPr>
            <a:spLocks noGrp="1"/>
          </p:cNvSpPr>
          <p:nvPr>
            <p:ph type="ftr" sz="quarter" idx="11"/>
          </p:nvPr>
        </p:nvSpPr>
        <p:spPr>
          <a:xfrm>
            <a:off x="825624" y="6555770"/>
            <a:ext cx="5394306" cy="329614"/>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31119AE0-CA03-4DBE-B541-28B5AF4938B8}"/>
              </a:ext>
            </a:extLst>
          </p:cNvPr>
          <p:cNvSpPr>
            <a:spLocks noGrp="1"/>
          </p:cNvSpPr>
          <p:nvPr>
            <p:ph type="sldNum" sz="quarter" idx="12"/>
          </p:nvPr>
        </p:nvSpPr>
        <p:spPr/>
        <p:txBody>
          <a:bodyPr/>
          <a:lstStyle/>
          <a:p>
            <a:fld id="{6A6D9FA1-99C7-4910-8E32-B85D378B0060}" type="slidenum">
              <a:rPr lang="en-GB" smtClean="0">
                <a:solidFill>
                  <a:prstClr val="white"/>
                </a:solidFill>
              </a:rPr>
              <a:pPr/>
              <a:t>2</a:t>
            </a:fld>
            <a:endParaRPr lang="en-GB" dirty="0">
              <a:solidFill>
                <a:prstClr val="white"/>
              </a:solidFill>
            </a:endParaRPr>
          </a:p>
        </p:txBody>
      </p:sp>
      <p:sp>
        <p:nvSpPr>
          <p:cNvPr id="6" name="ZoneTexte 5">
            <a:extLst>
              <a:ext uri="{FF2B5EF4-FFF2-40B4-BE49-F238E27FC236}">
                <a16:creationId xmlns:a16="http://schemas.microsoft.com/office/drawing/2014/main" id="{E73E3050-D4FE-4DF0-8655-E9F0F00D9926}"/>
              </a:ext>
            </a:extLst>
          </p:cNvPr>
          <p:cNvSpPr txBox="1"/>
          <p:nvPr/>
        </p:nvSpPr>
        <p:spPr>
          <a:xfrm>
            <a:off x="1754659" y="6789211"/>
            <a:ext cx="184731" cy="523220"/>
          </a:xfrm>
          <a:prstGeom prst="rect">
            <a:avLst/>
          </a:prstGeom>
          <a:noFill/>
        </p:spPr>
        <p:txBody>
          <a:bodyPr wrap="none" rtlCol="0">
            <a:spAutoFit/>
          </a:bodyPr>
          <a:lstStyle/>
          <a:p>
            <a:pPr algn="l"/>
            <a:endParaRPr lang="en-US" sz="2800" b="1" dirty="0"/>
          </a:p>
        </p:txBody>
      </p:sp>
    </p:spTree>
    <p:extLst>
      <p:ext uri="{BB962C8B-B14F-4D97-AF65-F5344CB8AC3E}">
        <p14:creationId xmlns:p14="http://schemas.microsoft.com/office/powerpoint/2010/main" val="545553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69D7E7-6E9D-4BE5-AF58-C0B3E67C7C67}"/>
              </a:ext>
            </a:extLst>
          </p:cNvPr>
          <p:cNvSpPr>
            <a:spLocks noGrp="1"/>
          </p:cNvSpPr>
          <p:nvPr>
            <p:ph type="title"/>
          </p:nvPr>
        </p:nvSpPr>
        <p:spPr>
          <a:xfrm>
            <a:off x="983431" y="192515"/>
            <a:ext cx="11190058" cy="457200"/>
          </a:xfrm>
        </p:spPr>
        <p:txBody>
          <a:bodyPr/>
          <a:lstStyle/>
          <a:p>
            <a:r>
              <a:rPr lang="en-US" dirty="0">
                <a:solidFill>
                  <a:srgbClr val="FF0000"/>
                </a:solidFill>
              </a:rPr>
              <a:t>11 comprehensive, well-elaborated, and high-quality multi-beneficiary proposals ! </a:t>
            </a:r>
            <a:endParaRPr lang="en-US" dirty="0"/>
          </a:p>
        </p:txBody>
      </p:sp>
      <p:graphicFrame>
        <p:nvGraphicFramePr>
          <p:cNvPr id="6" name="Tableau 6">
            <a:extLst>
              <a:ext uri="{FF2B5EF4-FFF2-40B4-BE49-F238E27FC236}">
                <a16:creationId xmlns:a16="http://schemas.microsoft.com/office/drawing/2014/main" id="{519F9EF3-5CDC-479B-AD11-EF73C2C10416}"/>
              </a:ext>
            </a:extLst>
          </p:cNvPr>
          <p:cNvGraphicFramePr>
            <a:graphicFrameLocks noGrp="1"/>
          </p:cNvGraphicFramePr>
          <p:nvPr>
            <p:ph idx="1"/>
            <p:extLst>
              <p:ext uri="{D42A27DB-BD31-4B8C-83A1-F6EECF244321}">
                <p14:modId xmlns:p14="http://schemas.microsoft.com/office/powerpoint/2010/main" val="982549777"/>
              </p:ext>
            </p:extLst>
          </p:nvPr>
        </p:nvGraphicFramePr>
        <p:xfrm>
          <a:off x="360040" y="759850"/>
          <a:ext cx="11594950" cy="5795920"/>
        </p:xfrm>
        <a:graphic>
          <a:graphicData uri="http://schemas.openxmlformats.org/drawingml/2006/table">
            <a:tbl>
              <a:tblPr firstRow="1" bandRow="1">
                <a:tableStyleId>{5C22544A-7EE6-4342-B048-85BDC9FD1C3A}</a:tableStyleId>
              </a:tblPr>
              <a:tblGrid>
                <a:gridCol w="468646">
                  <a:extLst>
                    <a:ext uri="{9D8B030D-6E8A-4147-A177-3AD203B41FA5}">
                      <a16:colId xmlns:a16="http://schemas.microsoft.com/office/drawing/2014/main" val="4205803198"/>
                    </a:ext>
                  </a:extLst>
                </a:gridCol>
                <a:gridCol w="3630361">
                  <a:extLst>
                    <a:ext uri="{9D8B030D-6E8A-4147-A177-3AD203B41FA5}">
                      <a16:colId xmlns:a16="http://schemas.microsoft.com/office/drawing/2014/main" val="3512699674"/>
                    </a:ext>
                  </a:extLst>
                </a:gridCol>
                <a:gridCol w="1798062">
                  <a:extLst>
                    <a:ext uri="{9D8B030D-6E8A-4147-A177-3AD203B41FA5}">
                      <a16:colId xmlns:a16="http://schemas.microsoft.com/office/drawing/2014/main" val="2767461768"/>
                    </a:ext>
                  </a:extLst>
                </a:gridCol>
                <a:gridCol w="1544573">
                  <a:extLst>
                    <a:ext uri="{9D8B030D-6E8A-4147-A177-3AD203B41FA5}">
                      <a16:colId xmlns:a16="http://schemas.microsoft.com/office/drawing/2014/main" val="487183406"/>
                    </a:ext>
                  </a:extLst>
                </a:gridCol>
                <a:gridCol w="4153308">
                  <a:extLst>
                    <a:ext uri="{9D8B030D-6E8A-4147-A177-3AD203B41FA5}">
                      <a16:colId xmlns:a16="http://schemas.microsoft.com/office/drawing/2014/main" val="690170608"/>
                    </a:ext>
                  </a:extLst>
                </a:gridCol>
              </a:tblGrid>
              <a:tr h="519272">
                <a:tc>
                  <a:txBody>
                    <a:bodyPr/>
                    <a:lstStyle/>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TSVV  titles </a:t>
                      </a:r>
                    </a:p>
                    <a:p>
                      <a:endParaRPr lang="en-US" dirty="0"/>
                    </a:p>
                  </a:txBody>
                  <a:tcPr/>
                </a:tc>
                <a:tc>
                  <a:txBody>
                    <a:bodyPr/>
                    <a:lstStyle/>
                    <a:p>
                      <a:r>
                        <a:rPr lang="en-GB" sz="1350" b="1" kern="1200" dirty="0">
                          <a:solidFill>
                            <a:schemeClr val="lt1"/>
                          </a:solidFill>
                          <a:effectLst/>
                          <a:latin typeface="+mn-lt"/>
                          <a:ea typeface="+mn-ea"/>
                          <a:cs typeface="+mn-cs"/>
                        </a:rPr>
                        <a:t>Principal Investigator </a:t>
                      </a:r>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350" b="1" kern="1200" dirty="0">
                          <a:solidFill>
                            <a:schemeClr val="lt1"/>
                          </a:solidFill>
                          <a:effectLst/>
                          <a:latin typeface="+mn-lt"/>
                          <a:ea typeface="+mn-ea"/>
                          <a:cs typeface="+mn-cs"/>
                        </a:rPr>
                        <a:t>Lead Beneficiary </a:t>
                      </a:r>
                      <a:endParaRPr lang="en-US" dirty="0"/>
                    </a:p>
                    <a:p>
                      <a:endParaRPr lang="en-US" dirty="0"/>
                    </a:p>
                  </a:txBody>
                  <a:tcPr/>
                </a:tc>
                <a:tc>
                  <a:txBody>
                    <a:bodyPr/>
                    <a:lstStyle/>
                    <a:p>
                      <a:r>
                        <a:rPr lang="en-US" dirty="0"/>
                        <a:t>Other Beneficiaries involved </a:t>
                      </a:r>
                    </a:p>
                  </a:txBody>
                  <a:tcPr/>
                </a:tc>
                <a:extLst>
                  <a:ext uri="{0D108BD9-81ED-4DB2-BD59-A6C34878D82A}">
                    <a16:rowId xmlns:a16="http://schemas.microsoft.com/office/drawing/2014/main" val="2635735855"/>
                  </a:ext>
                </a:extLst>
              </a:tr>
              <a:tr h="535008">
                <a:tc>
                  <a:txBody>
                    <a:bodyPr/>
                    <a:lstStyle/>
                    <a:p>
                      <a:r>
                        <a:rPr lang="en-US" sz="1400" b="1" dirty="0"/>
                        <a:t>A</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b="1" kern="1200" dirty="0">
                          <a:solidFill>
                            <a:schemeClr val="dk1"/>
                          </a:solidFill>
                          <a:effectLst/>
                          <a:latin typeface="+mn-lt"/>
                          <a:ea typeface="+mn-ea"/>
                          <a:cs typeface="+mn-cs"/>
                        </a:rPr>
                        <a:t>H-Mode and Small/No-ELM Pedestals</a:t>
                      </a:r>
                      <a:endParaRPr lang="en-US" sz="1400" b="1" dirty="0"/>
                    </a:p>
                    <a:p>
                      <a:endParaRPr lang="en-US" sz="1400" b="1" dirty="0"/>
                    </a:p>
                  </a:txBody>
                  <a:tcPr/>
                </a:tc>
                <a:tc>
                  <a:txBody>
                    <a:bodyPr/>
                    <a:lstStyle/>
                    <a:p>
                      <a:r>
                        <a:rPr lang="en-GB" sz="1400" b="1" i="1" kern="1200" dirty="0">
                          <a:solidFill>
                            <a:schemeClr val="dk1"/>
                          </a:solidFill>
                          <a:effectLst/>
                          <a:latin typeface="+mn-lt"/>
                          <a:ea typeface="+mn-ea"/>
                          <a:cs typeface="+mn-cs"/>
                        </a:rPr>
                        <a:t>Tobias </a:t>
                      </a:r>
                      <a:r>
                        <a:rPr lang="en-GB" sz="1400" b="1" i="1" kern="1200" dirty="0" err="1">
                          <a:solidFill>
                            <a:schemeClr val="dk1"/>
                          </a:solidFill>
                          <a:effectLst/>
                          <a:latin typeface="+mn-lt"/>
                          <a:ea typeface="+mn-ea"/>
                          <a:cs typeface="+mn-cs"/>
                        </a:rPr>
                        <a:t>Görler</a:t>
                      </a:r>
                      <a:r>
                        <a:rPr lang="en-GB" sz="1400" b="1" i="1" kern="1200" dirty="0">
                          <a:solidFill>
                            <a:schemeClr val="dk1"/>
                          </a:solidFill>
                          <a:effectLst/>
                          <a:latin typeface="+mn-lt"/>
                          <a:ea typeface="+mn-ea"/>
                          <a:cs typeface="+mn-cs"/>
                        </a:rPr>
                        <a:t> </a:t>
                      </a:r>
                      <a:endParaRPr lang="en-US" sz="1400" b="1" dirty="0"/>
                    </a:p>
                  </a:txBody>
                  <a:tcPr/>
                </a:tc>
                <a:tc>
                  <a:txBody>
                    <a:bodyPr/>
                    <a:lstStyle/>
                    <a:p>
                      <a:r>
                        <a:rPr lang="en-GB" sz="1400" b="1" i="1" kern="1200" dirty="0">
                          <a:solidFill>
                            <a:schemeClr val="dk1"/>
                          </a:solidFill>
                          <a:effectLst/>
                          <a:latin typeface="+mn-lt"/>
                          <a:ea typeface="+mn-ea"/>
                          <a:cs typeface="+mn-cs"/>
                        </a:rPr>
                        <a:t>MPG</a:t>
                      </a:r>
                      <a:endParaRPr lang="en-US" sz="1400" b="1" dirty="0"/>
                    </a:p>
                  </a:txBody>
                  <a:tcPr/>
                </a:tc>
                <a:tc>
                  <a:txBody>
                    <a:bodyPr/>
                    <a:lstStyle/>
                    <a:p>
                      <a:r>
                        <a:rPr lang="en-US" sz="1400" b="1" dirty="0"/>
                        <a:t>CEA, DIFFER, ENEA, EPFL</a:t>
                      </a:r>
                    </a:p>
                  </a:txBody>
                  <a:tcPr/>
                </a:tc>
                <a:extLst>
                  <a:ext uri="{0D108BD9-81ED-4DB2-BD59-A6C34878D82A}">
                    <a16:rowId xmlns:a16="http://schemas.microsoft.com/office/drawing/2014/main" val="3940894999"/>
                  </a:ext>
                </a:extLst>
              </a:tr>
              <a:tr h="535008">
                <a:tc>
                  <a:txBody>
                    <a:bodyPr/>
                    <a:lstStyle/>
                    <a:p>
                      <a:r>
                        <a:rPr lang="en-US" sz="1400" b="1" dirty="0"/>
                        <a:t>B</a:t>
                      </a:r>
                    </a:p>
                  </a:txBody>
                  <a:tcPr/>
                </a:tc>
                <a:tc>
                  <a:txBody>
                    <a:bodyPr/>
                    <a:lstStyle/>
                    <a:p>
                      <a:r>
                        <a:rPr lang="en-US" sz="1400" b="1" dirty="0"/>
                        <a:t>Plasma Particle/Heat Exhaust – Fluid Simulations</a:t>
                      </a:r>
                    </a:p>
                  </a:txBody>
                  <a:tcPr/>
                </a:tc>
                <a:tc>
                  <a:txBody>
                    <a:bodyPr/>
                    <a:lstStyle/>
                    <a:p>
                      <a:r>
                        <a:rPr lang="en-GB" sz="1400" b="1" i="1" kern="1200" dirty="0">
                          <a:solidFill>
                            <a:schemeClr val="dk1"/>
                          </a:solidFill>
                          <a:effectLst/>
                          <a:latin typeface="+mn-lt"/>
                          <a:ea typeface="+mn-ea"/>
                          <a:cs typeface="+mn-cs"/>
                        </a:rPr>
                        <a:t>Patrick </a:t>
                      </a:r>
                      <a:r>
                        <a:rPr lang="en-GB" sz="1400" b="1" i="1" kern="1200" dirty="0" err="1">
                          <a:solidFill>
                            <a:schemeClr val="dk1"/>
                          </a:solidFill>
                          <a:effectLst/>
                          <a:latin typeface="+mn-lt"/>
                          <a:ea typeface="+mn-ea"/>
                          <a:cs typeface="+mn-cs"/>
                        </a:rPr>
                        <a:t>Tamain</a:t>
                      </a:r>
                      <a:r>
                        <a:rPr lang="en-GB" sz="1400" b="1" i="1" kern="1200" dirty="0">
                          <a:solidFill>
                            <a:schemeClr val="dk1"/>
                          </a:solidFill>
                          <a:effectLst/>
                          <a:latin typeface="+mn-lt"/>
                          <a:ea typeface="+mn-ea"/>
                          <a:cs typeface="+mn-cs"/>
                        </a:rPr>
                        <a:t> </a:t>
                      </a:r>
                      <a:endParaRPr lang="en-US" sz="1400" b="1" dirty="0"/>
                    </a:p>
                  </a:txBody>
                  <a:tcPr/>
                </a:tc>
                <a:tc>
                  <a:txBody>
                    <a:bodyPr/>
                    <a:lstStyle/>
                    <a:p>
                      <a:r>
                        <a:rPr lang="en-US" sz="1400" b="1" dirty="0"/>
                        <a:t>CEA</a:t>
                      </a:r>
                    </a:p>
                  </a:txBody>
                  <a:tcPr/>
                </a:tc>
                <a:tc>
                  <a:txBody>
                    <a:bodyPr/>
                    <a:lstStyle/>
                    <a:p>
                      <a:r>
                        <a:rPr lang="en-US" sz="1400" b="1" dirty="0"/>
                        <a:t>DTU, EPFL, IPP.CR, LPP-ERM-KMS, MPG</a:t>
                      </a:r>
                    </a:p>
                  </a:txBody>
                  <a:tcPr/>
                </a:tc>
                <a:extLst>
                  <a:ext uri="{0D108BD9-81ED-4DB2-BD59-A6C34878D82A}">
                    <a16:rowId xmlns:a16="http://schemas.microsoft.com/office/drawing/2014/main" val="2335510687"/>
                  </a:ext>
                </a:extLst>
              </a:tr>
              <a:tr h="535008">
                <a:tc>
                  <a:txBody>
                    <a:bodyPr/>
                    <a:lstStyle/>
                    <a:p>
                      <a:r>
                        <a:rPr lang="en-US" sz="1400" b="1" dirty="0"/>
                        <a:t>C</a:t>
                      </a:r>
                    </a:p>
                  </a:txBody>
                  <a:tcPr/>
                </a:tc>
                <a:tc>
                  <a:txBody>
                    <a:bodyPr/>
                    <a:lstStyle/>
                    <a:p>
                      <a:r>
                        <a:rPr lang="en-US" sz="1400" b="1" dirty="0"/>
                        <a:t>Plasma Particle/Heat Exhaust – Gyrokinetic Simulations</a:t>
                      </a:r>
                    </a:p>
                  </a:txBody>
                  <a:tcPr/>
                </a:tc>
                <a:tc>
                  <a:txBody>
                    <a:bodyPr/>
                    <a:lstStyle/>
                    <a:p>
                      <a:r>
                        <a:rPr lang="en-GB" sz="1400" b="1" i="1" kern="1200" dirty="0">
                          <a:solidFill>
                            <a:schemeClr val="dk1"/>
                          </a:solidFill>
                          <a:effectLst/>
                          <a:latin typeface="+mn-lt"/>
                          <a:ea typeface="+mn-ea"/>
                          <a:cs typeface="+mn-cs"/>
                        </a:rPr>
                        <a:t>Daniel  Told </a:t>
                      </a:r>
                      <a:endParaRPr lang="en-US" sz="1400" b="1" dirty="0"/>
                    </a:p>
                  </a:txBody>
                  <a:tcPr/>
                </a:tc>
                <a:tc>
                  <a:txBody>
                    <a:bodyPr/>
                    <a:lstStyle/>
                    <a:p>
                      <a:r>
                        <a:rPr lang="en-US" sz="1400" b="1" dirty="0"/>
                        <a:t>MPG</a:t>
                      </a:r>
                    </a:p>
                  </a:txBody>
                  <a:tcPr/>
                </a:tc>
                <a:tc>
                  <a:txBody>
                    <a:bodyPr/>
                    <a:lstStyle/>
                    <a:p>
                      <a:r>
                        <a:rPr lang="en-US" sz="1400" b="1" dirty="0"/>
                        <a:t>CEA, DIFFER, EPFL, IPP.CR, JSI</a:t>
                      </a:r>
                    </a:p>
                  </a:txBody>
                  <a:tcPr/>
                </a:tc>
                <a:extLst>
                  <a:ext uri="{0D108BD9-81ED-4DB2-BD59-A6C34878D82A}">
                    <a16:rowId xmlns:a16="http://schemas.microsoft.com/office/drawing/2014/main" val="2615709139"/>
                  </a:ext>
                </a:extLst>
              </a:tr>
              <a:tr h="535008">
                <a:tc>
                  <a:txBody>
                    <a:bodyPr/>
                    <a:lstStyle/>
                    <a:p>
                      <a:r>
                        <a:rPr lang="en-US" sz="1400" b="1" dirty="0"/>
                        <a:t>D</a:t>
                      </a:r>
                    </a:p>
                  </a:txBody>
                  <a:tcPr/>
                </a:tc>
                <a:tc>
                  <a:txBody>
                    <a:bodyPr/>
                    <a:lstStyle/>
                    <a:p>
                      <a:r>
                        <a:rPr lang="en-GB" sz="1400" b="1" kern="1200" dirty="0">
                          <a:solidFill>
                            <a:schemeClr val="dk1"/>
                          </a:solidFill>
                          <a:effectLst/>
                          <a:latin typeface="+mn-lt"/>
                          <a:ea typeface="+mn-ea"/>
                          <a:cs typeface="+mn-cs"/>
                        </a:rPr>
                        <a:t>Plasma-Wall Interactions with Metallic Plasma-Facing Components</a:t>
                      </a:r>
                      <a:endParaRPr lang="en-US" sz="1400" b="1" dirty="0"/>
                    </a:p>
                  </a:txBody>
                  <a:tcPr/>
                </a:tc>
                <a:tc>
                  <a:txBody>
                    <a:bodyPr/>
                    <a:lstStyle/>
                    <a:p>
                      <a:r>
                        <a:rPr lang="en-GB" sz="1400" b="1" kern="1200" dirty="0">
                          <a:solidFill>
                            <a:schemeClr val="dk1"/>
                          </a:solidFill>
                          <a:effectLst/>
                          <a:latin typeface="+mn-lt"/>
                          <a:ea typeface="+mn-ea"/>
                          <a:cs typeface="+mn-cs"/>
                        </a:rPr>
                        <a:t>Dmitry Matveev </a:t>
                      </a:r>
                      <a:endParaRPr lang="en-US" sz="1400" b="1" dirty="0"/>
                    </a:p>
                  </a:txBody>
                  <a:tcPr/>
                </a:tc>
                <a:tc>
                  <a:txBody>
                    <a:bodyPr/>
                    <a:lstStyle/>
                    <a:p>
                      <a:r>
                        <a:rPr lang="en-GB" sz="1400" b="1" kern="1200" dirty="0">
                          <a:solidFill>
                            <a:schemeClr val="dk1"/>
                          </a:solidFill>
                          <a:effectLst/>
                          <a:latin typeface="+mn-lt"/>
                          <a:ea typeface="+mn-ea"/>
                          <a:cs typeface="+mn-cs"/>
                        </a:rPr>
                        <a:t>FZJ</a:t>
                      </a:r>
                      <a:endParaRPr lang="en-US" sz="1400" b="1" dirty="0"/>
                    </a:p>
                  </a:txBody>
                  <a:tcPr/>
                </a:tc>
                <a:tc>
                  <a:txBody>
                    <a:bodyPr/>
                    <a:lstStyle/>
                    <a:p>
                      <a:r>
                        <a:rPr lang="en-US" sz="1400" b="1" dirty="0"/>
                        <a:t>CEA, DIFFER, IPP.CR, MPG, VR, VTT</a:t>
                      </a:r>
                    </a:p>
                  </a:txBody>
                  <a:tcPr/>
                </a:tc>
                <a:extLst>
                  <a:ext uri="{0D108BD9-81ED-4DB2-BD59-A6C34878D82A}">
                    <a16:rowId xmlns:a16="http://schemas.microsoft.com/office/drawing/2014/main" val="755908568"/>
                  </a:ext>
                </a:extLst>
              </a:tr>
              <a:tr h="382898">
                <a:tc>
                  <a:txBody>
                    <a:bodyPr/>
                    <a:lstStyle/>
                    <a:p>
                      <a:r>
                        <a:rPr lang="en-US" sz="1400" b="1" dirty="0"/>
                        <a:t>E</a:t>
                      </a:r>
                    </a:p>
                  </a:txBody>
                  <a:tcPr/>
                </a:tc>
                <a:tc>
                  <a:txBody>
                    <a:bodyPr/>
                    <a:lstStyle/>
                    <a:p>
                      <a:r>
                        <a:rPr lang="en-GB" sz="1400" b="1" kern="1200" dirty="0">
                          <a:solidFill>
                            <a:schemeClr val="dk1"/>
                          </a:solidFill>
                          <a:effectLst/>
                          <a:latin typeface="+mn-lt"/>
                          <a:ea typeface="+mn-ea"/>
                          <a:cs typeface="+mn-cs"/>
                        </a:rPr>
                        <a:t>Impurity Sources, Transport, and Screening</a:t>
                      </a:r>
                      <a:endParaRPr lang="en-US" sz="1400" b="1" dirty="0"/>
                    </a:p>
                  </a:txBody>
                  <a:tcPr/>
                </a:tc>
                <a:tc>
                  <a:txBody>
                    <a:bodyPr/>
                    <a:lstStyle/>
                    <a:p>
                      <a:r>
                        <a:rPr lang="en-GB" sz="1400" b="1" i="1" kern="1200" dirty="0">
                          <a:solidFill>
                            <a:schemeClr val="dk1"/>
                          </a:solidFill>
                          <a:effectLst/>
                          <a:latin typeface="+mn-lt"/>
                          <a:ea typeface="+mn-ea"/>
                          <a:cs typeface="+mn-cs"/>
                        </a:rPr>
                        <a:t>Guido CIRAOLO </a:t>
                      </a:r>
                      <a:endParaRPr lang="en-US" sz="1400" b="1" dirty="0"/>
                    </a:p>
                  </a:txBody>
                  <a:tcPr/>
                </a:tc>
                <a:tc>
                  <a:txBody>
                    <a:bodyPr/>
                    <a:lstStyle/>
                    <a:p>
                      <a:r>
                        <a:rPr lang="en-US" sz="1400" b="1" dirty="0"/>
                        <a:t>CEA</a:t>
                      </a:r>
                    </a:p>
                  </a:txBody>
                  <a:tcPr/>
                </a:tc>
                <a:tc>
                  <a:txBody>
                    <a:bodyPr/>
                    <a:lstStyle/>
                    <a:p>
                      <a:r>
                        <a:rPr lang="en-US" sz="1400" b="1" dirty="0"/>
                        <a:t>EPFL, FZJ, IPP.CR, IPPLM, VTT </a:t>
                      </a:r>
                    </a:p>
                  </a:txBody>
                  <a:tcPr/>
                </a:tc>
                <a:extLst>
                  <a:ext uri="{0D108BD9-81ED-4DB2-BD59-A6C34878D82A}">
                    <a16:rowId xmlns:a16="http://schemas.microsoft.com/office/drawing/2014/main" val="2331866804"/>
                  </a:ext>
                </a:extLst>
              </a:tr>
              <a:tr h="382898">
                <a:tc>
                  <a:txBody>
                    <a:bodyPr/>
                    <a:lstStyle/>
                    <a:p>
                      <a:r>
                        <a:rPr lang="en-US" sz="1400" b="1" dirty="0"/>
                        <a:t>F</a:t>
                      </a:r>
                    </a:p>
                  </a:txBody>
                  <a:tcPr/>
                </a:tc>
                <a:tc>
                  <a:txBody>
                    <a:bodyPr/>
                    <a:lstStyle/>
                    <a:p>
                      <a:r>
                        <a:rPr lang="en-GB" sz="1400" b="1" kern="1200" dirty="0">
                          <a:solidFill>
                            <a:schemeClr val="dk1"/>
                          </a:solidFill>
                          <a:effectLst/>
                          <a:latin typeface="+mn-lt"/>
                          <a:ea typeface="+mn-ea"/>
                          <a:cs typeface="+mn-cs"/>
                        </a:rPr>
                        <a:t>Tokamak Disruptions and Runaway Electrons</a:t>
                      </a:r>
                      <a:endParaRPr lang="en-US" sz="1400" b="1" dirty="0"/>
                    </a:p>
                  </a:txBody>
                  <a:tcPr/>
                </a:tc>
                <a:tc>
                  <a:txBody>
                    <a:bodyPr/>
                    <a:lstStyle/>
                    <a:p>
                      <a:r>
                        <a:rPr lang="en-GB" sz="1400" b="1" i="1" kern="1200" dirty="0">
                          <a:solidFill>
                            <a:schemeClr val="dk1"/>
                          </a:solidFill>
                          <a:effectLst/>
                          <a:latin typeface="+mn-lt"/>
                          <a:ea typeface="+mn-ea"/>
                          <a:cs typeface="+mn-cs"/>
                        </a:rPr>
                        <a:t>Matthias </a:t>
                      </a:r>
                      <a:r>
                        <a:rPr lang="en-GB" sz="1400" b="1" i="1" kern="1200" dirty="0" err="1">
                          <a:solidFill>
                            <a:schemeClr val="dk1"/>
                          </a:solidFill>
                          <a:effectLst/>
                          <a:latin typeface="+mn-lt"/>
                          <a:ea typeface="+mn-ea"/>
                          <a:cs typeface="+mn-cs"/>
                        </a:rPr>
                        <a:t>Hoelzl</a:t>
                      </a:r>
                      <a:r>
                        <a:rPr lang="en-GB" sz="1400" b="1" i="1" kern="1200" dirty="0">
                          <a:solidFill>
                            <a:schemeClr val="dk1"/>
                          </a:solidFill>
                          <a:effectLst/>
                          <a:latin typeface="+mn-lt"/>
                          <a:ea typeface="+mn-ea"/>
                          <a:cs typeface="+mn-cs"/>
                        </a:rPr>
                        <a:t> </a:t>
                      </a:r>
                      <a:endParaRPr lang="en-US" sz="1400" b="1" dirty="0"/>
                    </a:p>
                  </a:txBody>
                  <a:tcPr/>
                </a:tc>
                <a:tc>
                  <a:txBody>
                    <a:bodyPr/>
                    <a:lstStyle/>
                    <a:p>
                      <a:r>
                        <a:rPr lang="en-GB" sz="1400" b="1" i="1" kern="1200" dirty="0">
                          <a:solidFill>
                            <a:schemeClr val="dk1"/>
                          </a:solidFill>
                          <a:effectLst/>
                          <a:latin typeface="+mn-lt"/>
                          <a:ea typeface="+mn-ea"/>
                          <a:cs typeface="+mn-cs"/>
                        </a:rPr>
                        <a:t>MPG</a:t>
                      </a:r>
                      <a:endParaRPr lang="en-US" sz="1400" b="1" dirty="0"/>
                    </a:p>
                  </a:txBody>
                  <a:tcPr/>
                </a:tc>
                <a:tc>
                  <a:txBody>
                    <a:bodyPr/>
                    <a:lstStyle/>
                    <a:p>
                      <a:r>
                        <a:rPr lang="en-US" sz="1400" b="1" dirty="0"/>
                        <a:t>CEA, ENEA, EPFL, VR </a:t>
                      </a:r>
                    </a:p>
                  </a:txBody>
                  <a:tcPr/>
                </a:tc>
                <a:extLst>
                  <a:ext uri="{0D108BD9-81ED-4DB2-BD59-A6C34878D82A}">
                    <a16:rowId xmlns:a16="http://schemas.microsoft.com/office/drawing/2014/main" val="929719182"/>
                  </a:ext>
                </a:extLst>
              </a:tr>
              <a:tr h="382898">
                <a:tc>
                  <a:txBody>
                    <a:bodyPr/>
                    <a:lstStyle/>
                    <a:p>
                      <a:r>
                        <a:rPr lang="en-US" sz="1400" b="1" dirty="0"/>
                        <a:t>G</a:t>
                      </a:r>
                    </a:p>
                  </a:txBody>
                  <a:tcPr/>
                </a:tc>
                <a:tc>
                  <a:txBody>
                    <a:bodyPr/>
                    <a:lstStyle/>
                    <a:p>
                      <a:r>
                        <a:rPr lang="en-GB" sz="1400" b="1" kern="1200" dirty="0">
                          <a:solidFill>
                            <a:schemeClr val="dk1"/>
                          </a:solidFill>
                          <a:effectLst/>
                          <a:latin typeface="+mn-lt"/>
                          <a:ea typeface="+mn-ea"/>
                          <a:cs typeface="+mn-cs"/>
                        </a:rPr>
                        <a:t>Physics of Burning Plasmas</a:t>
                      </a:r>
                      <a:endParaRPr lang="en-US" sz="1400" b="1" dirty="0"/>
                    </a:p>
                  </a:txBody>
                  <a:tcPr/>
                </a:tc>
                <a:tc>
                  <a:txBody>
                    <a:bodyPr/>
                    <a:lstStyle/>
                    <a:p>
                      <a:r>
                        <a:rPr lang="en-GB" sz="1400" b="1" i="1" kern="1200" dirty="0">
                          <a:solidFill>
                            <a:schemeClr val="dk1"/>
                          </a:solidFill>
                          <a:effectLst/>
                          <a:latin typeface="+mn-lt"/>
                          <a:ea typeface="+mn-ea"/>
                          <a:cs typeface="+mn-cs"/>
                        </a:rPr>
                        <a:t>Oleksiy </a:t>
                      </a:r>
                      <a:r>
                        <a:rPr lang="en-GB" sz="1400" b="1" i="1" kern="1200" dirty="0" err="1">
                          <a:solidFill>
                            <a:schemeClr val="dk1"/>
                          </a:solidFill>
                          <a:effectLst/>
                          <a:latin typeface="+mn-lt"/>
                          <a:ea typeface="+mn-ea"/>
                          <a:cs typeface="+mn-cs"/>
                        </a:rPr>
                        <a:t>Mishchenko</a:t>
                      </a:r>
                      <a:r>
                        <a:rPr lang="en-GB" sz="1400" b="1" i="1" kern="1200" dirty="0">
                          <a:solidFill>
                            <a:schemeClr val="dk1"/>
                          </a:solidFill>
                          <a:effectLst/>
                          <a:latin typeface="+mn-lt"/>
                          <a:ea typeface="+mn-ea"/>
                          <a:cs typeface="+mn-cs"/>
                        </a:rPr>
                        <a:t> </a:t>
                      </a:r>
                      <a:endParaRPr lang="en-US" sz="1400" b="1" dirty="0"/>
                    </a:p>
                  </a:txBody>
                  <a:tcPr/>
                </a:tc>
                <a:tc>
                  <a:txBody>
                    <a:bodyPr/>
                    <a:lstStyle/>
                    <a:p>
                      <a:r>
                        <a:rPr lang="en-US" sz="1400" b="1" dirty="0"/>
                        <a:t>MPG</a:t>
                      </a:r>
                    </a:p>
                  </a:txBody>
                  <a:tcPr/>
                </a:tc>
                <a:tc>
                  <a:txBody>
                    <a:bodyPr/>
                    <a:lstStyle/>
                    <a:p>
                      <a:r>
                        <a:rPr lang="en-US" sz="1400" b="1" dirty="0"/>
                        <a:t>CEA, ENEA, EPFL, KIPT, NCSRD, UKAEA</a:t>
                      </a:r>
                    </a:p>
                  </a:txBody>
                  <a:tcPr/>
                </a:tc>
                <a:extLst>
                  <a:ext uri="{0D108BD9-81ED-4DB2-BD59-A6C34878D82A}">
                    <a16:rowId xmlns:a16="http://schemas.microsoft.com/office/drawing/2014/main" val="338456506"/>
                  </a:ext>
                </a:extLst>
              </a:tr>
              <a:tr h="535008">
                <a:tc>
                  <a:txBody>
                    <a:bodyPr/>
                    <a:lstStyle/>
                    <a:p>
                      <a:r>
                        <a:rPr lang="en-GB" sz="1400" b="1" kern="1200" dirty="0">
                          <a:solidFill>
                            <a:schemeClr val="dk1"/>
                          </a:solidFill>
                          <a:effectLst/>
                          <a:latin typeface="+mn-lt"/>
                          <a:ea typeface="+mn-ea"/>
                          <a:cs typeface="+mn-cs"/>
                        </a:rPr>
                        <a:t>H</a:t>
                      </a:r>
                      <a:endParaRPr lang="en-US" sz="1400" b="1" dirty="0"/>
                    </a:p>
                  </a:txBody>
                  <a:tcPr/>
                </a:tc>
                <a:tc>
                  <a:txBody>
                    <a:bodyPr/>
                    <a:lstStyle/>
                    <a:p>
                      <a:r>
                        <a:rPr lang="en-GB" sz="1400" b="1" kern="1200" dirty="0">
                          <a:solidFill>
                            <a:schemeClr val="dk1"/>
                          </a:solidFill>
                          <a:effectLst/>
                          <a:latin typeface="+mn-lt"/>
                          <a:ea typeface="+mn-ea"/>
                          <a:cs typeface="+mn-cs"/>
                        </a:rPr>
                        <a:t>Reliable Prediction of Plasma Performance and Operational Limits in Tokamaks</a:t>
                      </a:r>
                      <a:endParaRPr lang="en-US" sz="1400" b="1" dirty="0"/>
                    </a:p>
                  </a:txBody>
                  <a:tcPr/>
                </a:tc>
                <a:tc>
                  <a:txBody>
                    <a:bodyPr/>
                    <a:lstStyle/>
                    <a:p>
                      <a:r>
                        <a:rPr lang="fr-FR" sz="1400" b="1" i="1" kern="1200" dirty="0">
                          <a:solidFill>
                            <a:schemeClr val="dk1"/>
                          </a:solidFill>
                          <a:effectLst/>
                          <a:latin typeface="+mn-lt"/>
                          <a:ea typeface="+mn-ea"/>
                          <a:cs typeface="+mn-cs"/>
                        </a:rPr>
                        <a:t>Michele Marin </a:t>
                      </a:r>
                      <a:endParaRPr lang="en-US" sz="1400" b="1" dirty="0"/>
                    </a:p>
                  </a:txBody>
                  <a:tcPr/>
                </a:tc>
                <a:tc>
                  <a:txBody>
                    <a:bodyPr/>
                    <a:lstStyle/>
                    <a:p>
                      <a:r>
                        <a:rPr lang="en-GB" sz="1400" b="1" i="1" kern="1200" dirty="0">
                          <a:solidFill>
                            <a:schemeClr val="dk1"/>
                          </a:solidFill>
                          <a:effectLst/>
                          <a:latin typeface="+mn-lt"/>
                          <a:ea typeface="+mn-ea"/>
                          <a:cs typeface="+mn-cs"/>
                        </a:rPr>
                        <a:t>EPFL</a:t>
                      </a:r>
                      <a:endParaRPr lang="en-US" sz="1400" b="1" dirty="0"/>
                    </a:p>
                  </a:txBody>
                  <a:tcPr/>
                </a:tc>
                <a:tc>
                  <a:txBody>
                    <a:bodyPr/>
                    <a:lstStyle/>
                    <a:p>
                      <a:r>
                        <a:rPr lang="en-US" sz="1400" b="1" dirty="0"/>
                        <a:t>CEA, DIFFER, ENEA, EPFL, IPP.CR, IST, LPP-ERM-KMS, MPG, UKAEA, VR</a:t>
                      </a:r>
                    </a:p>
                  </a:txBody>
                  <a:tcPr/>
                </a:tc>
                <a:extLst>
                  <a:ext uri="{0D108BD9-81ED-4DB2-BD59-A6C34878D82A}">
                    <a16:rowId xmlns:a16="http://schemas.microsoft.com/office/drawing/2014/main" val="3833423650"/>
                  </a:ext>
                </a:extLst>
              </a:tr>
              <a:tr h="382898">
                <a:tc>
                  <a:txBody>
                    <a:bodyPr/>
                    <a:lstStyle/>
                    <a:p>
                      <a:r>
                        <a:rPr lang="en-US" sz="1400" b="1" dirty="0"/>
                        <a:t>I</a:t>
                      </a:r>
                    </a:p>
                  </a:txBody>
                  <a:tcPr/>
                </a:tc>
                <a:tc>
                  <a:txBody>
                    <a:bodyPr/>
                    <a:lstStyle/>
                    <a:p>
                      <a:r>
                        <a:rPr lang="en-GB" sz="1400" b="1" kern="1200" dirty="0">
                          <a:solidFill>
                            <a:schemeClr val="dk1"/>
                          </a:solidFill>
                          <a:effectLst/>
                          <a:latin typeface="+mn-lt"/>
                          <a:ea typeface="+mn-ea"/>
                          <a:cs typeface="+mn-cs"/>
                        </a:rPr>
                        <a:t>Stellarator Optimization</a:t>
                      </a:r>
                      <a:endParaRPr lang="en-US" sz="1400" b="1" dirty="0"/>
                    </a:p>
                  </a:txBody>
                  <a:tcPr/>
                </a:tc>
                <a:tc>
                  <a:txBody>
                    <a:bodyPr/>
                    <a:lstStyle/>
                    <a:p>
                      <a:r>
                        <a:rPr lang="en-GB" sz="1400" b="1" i="1" kern="1200" dirty="0">
                          <a:solidFill>
                            <a:schemeClr val="dk1"/>
                          </a:solidFill>
                          <a:effectLst/>
                          <a:latin typeface="+mn-lt"/>
                          <a:ea typeface="+mn-ea"/>
                          <a:cs typeface="+mn-cs"/>
                        </a:rPr>
                        <a:t>Joaquim </a:t>
                      </a:r>
                      <a:r>
                        <a:rPr lang="en-GB" sz="1400" b="1" i="1" kern="1200" dirty="0" err="1">
                          <a:solidFill>
                            <a:schemeClr val="dk1"/>
                          </a:solidFill>
                          <a:effectLst/>
                          <a:latin typeface="+mn-lt"/>
                          <a:ea typeface="+mn-ea"/>
                          <a:cs typeface="+mn-cs"/>
                        </a:rPr>
                        <a:t>Loizu</a:t>
                      </a:r>
                      <a:r>
                        <a:rPr lang="en-GB" sz="1400" b="1" i="1" kern="1200" dirty="0">
                          <a:solidFill>
                            <a:schemeClr val="dk1"/>
                          </a:solidFill>
                          <a:effectLst/>
                          <a:latin typeface="+mn-lt"/>
                          <a:ea typeface="+mn-ea"/>
                          <a:cs typeface="+mn-cs"/>
                        </a:rPr>
                        <a:t> </a:t>
                      </a:r>
                      <a:endParaRPr lang="en-US" sz="1400" b="1" dirty="0"/>
                    </a:p>
                  </a:txBody>
                  <a:tcPr/>
                </a:tc>
                <a:tc>
                  <a:txBody>
                    <a:bodyPr/>
                    <a:lstStyle/>
                    <a:p>
                      <a:r>
                        <a:rPr lang="en-GB" sz="1400" b="1" i="1" kern="1200" dirty="0">
                          <a:solidFill>
                            <a:schemeClr val="dk1"/>
                          </a:solidFill>
                          <a:effectLst/>
                          <a:latin typeface="+mn-lt"/>
                          <a:ea typeface="+mn-ea"/>
                          <a:cs typeface="+mn-cs"/>
                        </a:rPr>
                        <a:t>EPFL</a:t>
                      </a:r>
                      <a:endParaRPr lang="en-US" sz="1400" b="1" dirty="0"/>
                    </a:p>
                  </a:txBody>
                  <a:tcPr/>
                </a:tc>
                <a:tc>
                  <a:txBody>
                    <a:bodyPr/>
                    <a:lstStyle/>
                    <a:p>
                      <a:r>
                        <a:rPr lang="en-US" sz="1400" b="1" dirty="0"/>
                        <a:t>CIEMAT, EPFL, MPG, OEAW</a:t>
                      </a:r>
                    </a:p>
                  </a:txBody>
                  <a:tcPr/>
                </a:tc>
                <a:extLst>
                  <a:ext uri="{0D108BD9-81ED-4DB2-BD59-A6C34878D82A}">
                    <a16:rowId xmlns:a16="http://schemas.microsoft.com/office/drawing/2014/main" val="4105554534"/>
                  </a:ext>
                </a:extLst>
              </a:tr>
              <a:tr h="535008">
                <a:tc>
                  <a:txBody>
                    <a:bodyPr/>
                    <a:lstStyle/>
                    <a:p>
                      <a:r>
                        <a:rPr lang="en-US" sz="1400" b="1" dirty="0"/>
                        <a:t>J</a:t>
                      </a:r>
                    </a:p>
                  </a:txBody>
                  <a:tcPr/>
                </a:tc>
                <a:tc>
                  <a:txBody>
                    <a:bodyPr/>
                    <a:lstStyle/>
                    <a:p>
                      <a:r>
                        <a:rPr lang="en-GB" sz="1400" b="1" kern="1200" dirty="0">
                          <a:solidFill>
                            <a:schemeClr val="dk1"/>
                          </a:solidFill>
                          <a:effectLst/>
                          <a:latin typeface="+mn-lt"/>
                          <a:ea typeface="+mn-ea"/>
                          <a:cs typeface="+mn-cs"/>
                        </a:rPr>
                        <a:t>Stellarator core turbulence</a:t>
                      </a:r>
                      <a:endParaRPr lang="en-US" sz="1400" b="1" dirty="0"/>
                    </a:p>
                  </a:txBody>
                  <a:tcPr/>
                </a:tc>
                <a:tc>
                  <a:txBody>
                    <a:bodyPr/>
                    <a:lstStyle/>
                    <a:p>
                      <a:r>
                        <a:rPr lang="en-GB" sz="1400" b="1" i="1" kern="1200" dirty="0">
                          <a:solidFill>
                            <a:schemeClr val="dk1"/>
                          </a:solidFill>
                          <a:effectLst/>
                          <a:latin typeface="+mn-lt"/>
                          <a:ea typeface="+mn-ea"/>
                          <a:cs typeface="+mn-cs"/>
                        </a:rPr>
                        <a:t>José Manuel García-</a:t>
                      </a:r>
                      <a:r>
                        <a:rPr lang="en-GB" sz="1400" b="1" i="1" kern="1200" dirty="0" err="1">
                          <a:solidFill>
                            <a:schemeClr val="dk1"/>
                          </a:solidFill>
                          <a:effectLst/>
                          <a:latin typeface="+mn-lt"/>
                          <a:ea typeface="+mn-ea"/>
                          <a:cs typeface="+mn-cs"/>
                        </a:rPr>
                        <a:t>Regaña</a:t>
                      </a:r>
                      <a:endParaRPr lang="en-US" sz="1400" b="1" dirty="0"/>
                    </a:p>
                  </a:txBody>
                  <a:tcPr/>
                </a:tc>
                <a:tc>
                  <a:txBody>
                    <a:bodyPr/>
                    <a:lstStyle/>
                    <a:p>
                      <a:r>
                        <a:rPr lang="en-GB" sz="1400" b="1" i="1" kern="1200" dirty="0">
                          <a:solidFill>
                            <a:schemeClr val="dk1"/>
                          </a:solidFill>
                          <a:effectLst/>
                          <a:latin typeface="+mn-lt"/>
                          <a:ea typeface="+mn-ea"/>
                          <a:cs typeface="+mn-cs"/>
                        </a:rPr>
                        <a:t>CIEMAT</a:t>
                      </a:r>
                      <a:endParaRPr lang="en-US" sz="1400" b="1" dirty="0"/>
                    </a:p>
                  </a:txBody>
                  <a:tcPr/>
                </a:tc>
                <a:tc>
                  <a:txBody>
                    <a:bodyPr/>
                    <a:lstStyle/>
                    <a:p>
                      <a:r>
                        <a:rPr lang="en-US" sz="1400" b="1" dirty="0"/>
                        <a:t>DIFFER, EPFL, MPG, UKAEA</a:t>
                      </a:r>
                    </a:p>
                  </a:txBody>
                  <a:tcPr/>
                </a:tc>
                <a:extLst>
                  <a:ext uri="{0D108BD9-81ED-4DB2-BD59-A6C34878D82A}">
                    <a16:rowId xmlns:a16="http://schemas.microsoft.com/office/drawing/2014/main" val="2694263579"/>
                  </a:ext>
                </a:extLst>
              </a:tr>
              <a:tr h="535008">
                <a:tc>
                  <a:txBody>
                    <a:bodyPr/>
                    <a:lstStyle/>
                    <a:p>
                      <a:r>
                        <a:rPr lang="en-US" sz="1400" b="1" dirty="0"/>
                        <a:t>K</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b="1" kern="1200" dirty="0">
                          <a:solidFill>
                            <a:schemeClr val="dk1"/>
                          </a:solidFill>
                          <a:effectLst/>
                          <a:latin typeface="+mn-lt"/>
                          <a:ea typeface="+mn-ea"/>
                          <a:cs typeface="+mn-cs"/>
                        </a:rPr>
                        <a:t>Neutral Particle Models</a:t>
                      </a:r>
                      <a:endParaRPr lang="fr-FR" sz="1400" b="1" kern="1200" dirty="0">
                        <a:solidFill>
                          <a:schemeClr val="dk1"/>
                        </a:solidFill>
                        <a:effectLst/>
                        <a:latin typeface="+mn-lt"/>
                        <a:ea typeface="+mn-ea"/>
                        <a:cs typeface="+mn-cs"/>
                      </a:endParaRPr>
                    </a:p>
                    <a:p>
                      <a:endParaRPr lang="en-US" sz="1400" b="1" dirty="0"/>
                    </a:p>
                  </a:txBody>
                  <a:tcPr/>
                </a:tc>
                <a:tc>
                  <a:txBody>
                    <a:bodyPr/>
                    <a:lstStyle/>
                    <a:p>
                      <a:r>
                        <a:rPr lang="en-GB" sz="1400" b="1" i="1" kern="1200" dirty="0">
                          <a:solidFill>
                            <a:schemeClr val="dk1"/>
                          </a:solidFill>
                          <a:effectLst/>
                          <a:latin typeface="+mn-lt"/>
                          <a:ea typeface="+mn-ea"/>
                          <a:cs typeface="+mn-cs"/>
                        </a:rPr>
                        <a:t>Dmitriy V. Borodin </a:t>
                      </a:r>
                      <a:endParaRPr lang="en-US" sz="1400" b="1" dirty="0"/>
                    </a:p>
                  </a:txBody>
                  <a:tcPr/>
                </a:tc>
                <a:tc>
                  <a:txBody>
                    <a:bodyPr/>
                    <a:lstStyle/>
                    <a:p>
                      <a:r>
                        <a:rPr lang="en-GB" sz="1400" b="1" i="1" kern="1200" dirty="0">
                          <a:solidFill>
                            <a:schemeClr val="dk1"/>
                          </a:solidFill>
                          <a:effectLst/>
                          <a:latin typeface="+mn-lt"/>
                          <a:ea typeface="+mn-ea"/>
                          <a:cs typeface="+mn-cs"/>
                        </a:rPr>
                        <a:t>FZJ</a:t>
                      </a:r>
                      <a:endParaRPr lang="en-US" sz="1400" b="1" dirty="0"/>
                    </a:p>
                  </a:txBody>
                  <a:tcPr/>
                </a:tc>
                <a:tc>
                  <a:txBody>
                    <a:bodyPr/>
                    <a:lstStyle/>
                    <a:p>
                      <a:r>
                        <a:rPr lang="en-US" sz="1400" b="1" dirty="0"/>
                        <a:t>CEA, DIFFER</a:t>
                      </a:r>
                      <a:r>
                        <a:rPr lang="en-US" sz="1400" b="1"/>
                        <a:t>, ENEA, </a:t>
                      </a:r>
                      <a:r>
                        <a:rPr lang="en-US" sz="1400" b="1" dirty="0"/>
                        <a:t>FZJ, LPP-ERM-KMS, VTT</a:t>
                      </a:r>
                    </a:p>
                  </a:txBody>
                  <a:tcPr/>
                </a:tc>
                <a:extLst>
                  <a:ext uri="{0D108BD9-81ED-4DB2-BD59-A6C34878D82A}">
                    <a16:rowId xmlns:a16="http://schemas.microsoft.com/office/drawing/2014/main" val="1977095679"/>
                  </a:ext>
                </a:extLst>
              </a:tr>
            </a:tbl>
          </a:graphicData>
        </a:graphic>
      </p:graphicFrame>
      <p:sp>
        <p:nvSpPr>
          <p:cNvPr id="4" name="Espace réservé du pied de page 3">
            <a:extLst>
              <a:ext uri="{FF2B5EF4-FFF2-40B4-BE49-F238E27FC236}">
                <a16:creationId xmlns:a16="http://schemas.microsoft.com/office/drawing/2014/main" id="{AB68AF7A-5131-40F6-B31E-026B6E9805E5}"/>
              </a:ext>
            </a:extLst>
          </p:cNvPr>
          <p:cNvSpPr>
            <a:spLocks noGrp="1"/>
          </p:cNvSpPr>
          <p:nvPr>
            <p:ph type="ftr" sz="quarter" idx="11"/>
          </p:nvPr>
        </p:nvSpPr>
        <p:spPr>
          <a:xfrm>
            <a:off x="825623" y="6555769"/>
            <a:ext cx="5525750" cy="475225"/>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49531697-8613-40CA-81CC-D07748348FEB}"/>
              </a:ext>
            </a:extLst>
          </p:cNvPr>
          <p:cNvSpPr>
            <a:spLocks noGrp="1"/>
          </p:cNvSpPr>
          <p:nvPr>
            <p:ph type="sldNum" sz="quarter" idx="12"/>
          </p:nvPr>
        </p:nvSpPr>
        <p:spPr/>
        <p:txBody>
          <a:bodyPr/>
          <a:lstStyle/>
          <a:p>
            <a:fld id="{6A6D9FA1-99C7-4910-8E32-B85D378B0060}" type="slidenum">
              <a:rPr lang="en-GB" smtClean="0">
                <a:solidFill>
                  <a:prstClr val="white"/>
                </a:solidFill>
              </a:rPr>
              <a:pPr/>
              <a:t>3</a:t>
            </a:fld>
            <a:endParaRPr lang="en-GB" dirty="0">
              <a:solidFill>
                <a:prstClr val="white"/>
              </a:solidFill>
            </a:endParaRPr>
          </a:p>
        </p:txBody>
      </p:sp>
    </p:spTree>
    <p:extLst>
      <p:ext uri="{BB962C8B-B14F-4D97-AF65-F5344CB8AC3E}">
        <p14:creationId xmlns:p14="http://schemas.microsoft.com/office/powerpoint/2010/main" val="2334540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04278C-1AB2-4B2B-B7F1-99A83399B6AC}"/>
              </a:ext>
            </a:extLst>
          </p:cNvPr>
          <p:cNvSpPr>
            <a:spLocks noGrp="1"/>
          </p:cNvSpPr>
          <p:nvPr>
            <p:ph type="title"/>
          </p:nvPr>
        </p:nvSpPr>
        <p:spPr/>
        <p:txBody>
          <a:bodyPr/>
          <a:lstStyle/>
          <a:p>
            <a:r>
              <a:rPr lang="en-US" dirty="0"/>
              <a:t>Context for 2026-2027  </a:t>
            </a:r>
          </a:p>
        </p:txBody>
      </p:sp>
      <p:sp>
        <p:nvSpPr>
          <p:cNvPr id="3" name="Espace réservé du contenu 2">
            <a:extLst>
              <a:ext uri="{FF2B5EF4-FFF2-40B4-BE49-F238E27FC236}">
                <a16:creationId xmlns:a16="http://schemas.microsoft.com/office/drawing/2014/main" id="{96C40397-1F51-4983-8944-EBDA04750DDC}"/>
              </a:ext>
            </a:extLst>
          </p:cNvPr>
          <p:cNvSpPr>
            <a:spLocks noGrp="1"/>
          </p:cNvSpPr>
          <p:nvPr>
            <p:ph idx="1"/>
          </p:nvPr>
        </p:nvSpPr>
        <p:spPr>
          <a:xfrm>
            <a:off x="321014" y="836578"/>
            <a:ext cx="11670690" cy="5719191"/>
          </a:xfrm>
        </p:spPr>
        <p:txBody>
          <a:bodyPr>
            <a:normAutofit/>
          </a:bodyPr>
          <a:lstStyle/>
          <a:p>
            <a:pPr>
              <a:spcBef>
                <a:spcPts val="600"/>
              </a:spcBef>
              <a:spcAft>
                <a:spcPts val="600"/>
              </a:spcAft>
            </a:pPr>
            <a:r>
              <a:rPr lang="en-US" dirty="0"/>
              <a:t>Selection proposed by the E-TASC board assuming 120 PM (without UKAEA) per TSVV for 2026-2027 and 72 PM for TSVV-K as in the call </a:t>
            </a:r>
          </a:p>
          <a:p>
            <a:pPr>
              <a:spcBef>
                <a:spcPts val="600"/>
              </a:spcBef>
              <a:spcAft>
                <a:spcPts val="600"/>
              </a:spcAft>
            </a:pPr>
            <a:r>
              <a:rPr lang="en-US" dirty="0">
                <a:solidFill>
                  <a:srgbClr val="FF0000"/>
                </a:solidFill>
              </a:rPr>
              <a:t> Issue 1 for PL/PSO : Resource 24 PM + missions for the PL/PSO not included in the 2026-2027 budget since the project was initially managed by PMU when call issued: -180k€ CC</a:t>
            </a:r>
          </a:p>
          <a:p>
            <a:pPr>
              <a:spcBef>
                <a:spcPts val="600"/>
              </a:spcBef>
              <a:spcAft>
                <a:spcPts val="600"/>
              </a:spcAft>
            </a:pPr>
            <a:r>
              <a:rPr lang="en-US" dirty="0">
                <a:solidFill>
                  <a:srgbClr val="FF0000"/>
                </a:solidFill>
              </a:rPr>
              <a:t>Issue 2 for TSVVs:  Calculations with the actual salary/per research unit  for 2026 &amp; 2027 leads to budget above WPTM ceiling in consortium cost: -730k€ CC </a:t>
            </a:r>
          </a:p>
          <a:p>
            <a:pPr>
              <a:spcBef>
                <a:spcPts val="600"/>
              </a:spcBef>
              <a:spcAft>
                <a:spcPts val="600"/>
              </a:spcAft>
            </a:pPr>
            <a:r>
              <a:rPr lang="en-GB" dirty="0">
                <a:ea typeface="Times New Roman" panose="02020603050405020304" pitchFamily="18" charset="0"/>
                <a:cs typeface="Calibri"/>
              </a:rPr>
              <a:t>Decision </a:t>
            </a:r>
            <a:r>
              <a:rPr lang="en-GB" dirty="0">
                <a:effectLst/>
                <a:ea typeface="Times New Roman" panose="02020603050405020304" pitchFamily="18" charset="0"/>
                <a:cs typeface="Calibri"/>
              </a:rPr>
              <a:t>to provide the </a:t>
            </a:r>
            <a:r>
              <a:rPr lang="en-GB" dirty="0">
                <a:ea typeface="Times New Roman" panose="02020603050405020304" pitchFamily="18" charset="0"/>
                <a:cs typeface="Calibri"/>
              </a:rPr>
              <a:t>requested resources</a:t>
            </a:r>
            <a:r>
              <a:rPr lang="en-GB" dirty="0">
                <a:effectLst/>
                <a:ea typeface="Times New Roman" panose="02020603050405020304" pitchFamily="18" charset="0"/>
                <a:cs typeface="Calibri"/>
              </a:rPr>
              <a:t> in 2026</a:t>
            </a:r>
            <a:r>
              <a:rPr lang="en-GB" dirty="0">
                <a:ea typeface="Times New Roman" panose="02020603050405020304" pitchFamily="18" charset="0"/>
                <a:cs typeface="Calibri"/>
              </a:rPr>
              <a:t> and</a:t>
            </a:r>
            <a:r>
              <a:rPr lang="en-GB" dirty="0">
                <a:solidFill>
                  <a:srgbClr val="FF0000"/>
                </a:solidFill>
                <a:ea typeface="Times New Roman" panose="02020603050405020304" pitchFamily="18" charset="0"/>
                <a:cs typeface="Calibri"/>
              </a:rPr>
              <a:t> to reduce by 28</a:t>
            </a:r>
            <a:r>
              <a:rPr lang="en-GB" dirty="0">
                <a:solidFill>
                  <a:srgbClr val="FF0000"/>
                </a:solidFill>
                <a:effectLst/>
                <a:ea typeface="Times New Roman" panose="02020603050405020304" pitchFamily="18" charset="0"/>
                <a:cs typeface="Calibri"/>
              </a:rPr>
              <a:t> %</a:t>
            </a:r>
            <a:r>
              <a:rPr lang="en-GB" dirty="0">
                <a:solidFill>
                  <a:srgbClr val="FF0000"/>
                </a:solidFill>
                <a:ea typeface="Times New Roman" panose="02020603050405020304" pitchFamily="18" charset="0"/>
                <a:cs typeface="Calibri"/>
              </a:rPr>
              <a:t> the </a:t>
            </a:r>
            <a:r>
              <a:rPr lang="en-GB" dirty="0">
                <a:solidFill>
                  <a:srgbClr val="FF0000"/>
                </a:solidFill>
                <a:effectLst/>
                <a:ea typeface="Times New Roman" panose="02020603050405020304" pitchFamily="18" charset="0"/>
                <a:cs typeface="Calibri"/>
              </a:rPr>
              <a:t>2027 </a:t>
            </a:r>
            <a:r>
              <a:rPr lang="en-GB" dirty="0">
                <a:solidFill>
                  <a:srgbClr val="FF0000"/>
                </a:solidFill>
                <a:ea typeface="Times New Roman" panose="02020603050405020304" pitchFamily="18" charset="0"/>
                <a:cs typeface="Calibri"/>
              </a:rPr>
              <a:t>resources (-16.8 PM per TSVV and -7 PM TSVV K) </a:t>
            </a:r>
            <a:r>
              <a:rPr lang="en-GB" dirty="0">
                <a:effectLst/>
                <a:ea typeface="Times New Roman" panose="02020603050405020304" pitchFamily="18" charset="0"/>
                <a:cs typeface="Calibri"/>
              </a:rPr>
              <a:t>uniformly  across all TSSVs knowing that 2026 that already reduced by 30% compared to 2021-2025 </a:t>
            </a:r>
          </a:p>
          <a:p>
            <a:pPr marL="556895" lvl="1" indent="-213995">
              <a:spcBef>
                <a:spcPts val="600"/>
              </a:spcBef>
              <a:spcAft>
                <a:spcPts val="600"/>
              </a:spcAft>
            </a:pPr>
            <a:r>
              <a:rPr lang="en-GB" sz="2400" dirty="0">
                <a:effectLst/>
                <a:ea typeface="Calibri"/>
                <a:cs typeface="Calibri"/>
              </a:rPr>
              <a:t> Mismatch between the deliverables and the</a:t>
            </a:r>
            <a:r>
              <a:rPr lang="en-GB" sz="2400" dirty="0">
                <a:ea typeface="Calibri"/>
                <a:cs typeface="Calibri"/>
              </a:rPr>
              <a:t> allocated</a:t>
            </a:r>
            <a:r>
              <a:rPr lang="en-GB" sz="2400" dirty="0">
                <a:effectLst/>
                <a:ea typeface="Calibri"/>
                <a:cs typeface="Calibri"/>
              </a:rPr>
              <a:t> </a:t>
            </a:r>
            <a:r>
              <a:rPr lang="en-GB" sz="2400" dirty="0">
                <a:ea typeface="Calibri"/>
                <a:cs typeface="Calibri"/>
              </a:rPr>
              <a:t>resources</a:t>
            </a:r>
            <a:r>
              <a:rPr lang="en-GB" sz="2400" dirty="0">
                <a:effectLst/>
                <a:ea typeface="Calibri"/>
                <a:cs typeface="Calibri"/>
              </a:rPr>
              <a:t> in 2027  </a:t>
            </a:r>
            <a:endParaRPr lang="fr-FR" sz="2400" dirty="0">
              <a:effectLst/>
              <a:ea typeface="Calibri"/>
              <a:cs typeface="Calibri"/>
            </a:endParaRPr>
          </a:p>
          <a:p>
            <a:pPr>
              <a:spcBef>
                <a:spcPts val="600"/>
              </a:spcBef>
              <a:spcAft>
                <a:spcPts val="600"/>
              </a:spcAft>
            </a:pPr>
            <a:r>
              <a:rPr lang="en-GB" dirty="0">
                <a:ea typeface="Calibri"/>
                <a:cs typeface="Calibri"/>
              </a:rPr>
              <a:t>Mission budget is 97k€ / year (direct cost) is not sufficient to hold at least one in person meeting per TSVV per year, the E-TASC general meeting</a:t>
            </a:r>
            <a:r>
              <a:rPr lang="en-GB" dirty="0">
                <a:cs typeface="Arial"/>
              </a:rPr>
              <a:t> and does not include the missions for the PL/PSO (6 missions/year)</a:t>
            </a:r>
            <a:endParaRPr lang="en-US" dirty="0">
              <a:ea typeface="Calibri"/>
              <a:cs typeface="Arial"/>
            </a:endParaRPr>
          </a:p>
          <a:p>
            <a:pPr marL="0" indent="0">
              <a:buNone/>
            </a:pPr>
            <a:endParaRPr lang="en-US" dirty="0">
              <a:solidFill>
                <a:srgbClr val="FF0000"/>
              </a:solidFill>
            </a:endParaRPr>
          </a:p>
        </p:txBody>
      </p:sp>
      <p:sp>
        <p:nvSpPr>
          <p:cNvPr id="4" name="Espace réservé du pied de page 3">
            <a:extLst>
              <a:ext uri="{FF2B5EF4-FFF2-40B4-BE49-F238E27FC236}">
                <a16:creationId xmlns:a16="http://schemas.microsoft.com/office/drawing/2014/main" id="{BD4D0DCB-2811-4208-A672-662753A029BF}"/>
              </a:ext>
            </a:extLst>
          </p:cNvPr>
          <p:cNvSpPr>
            <a:spLocks noGrp="1"/>
          </p:cNvSpPr>
          <p:nvPr>
            <p:ph type="ftr" sz="quarter" idx="11"/>
          </p:nvPr>
        </p:nvSpPr>
        <p:spPr>
          <a:xfrm>
            <a:off x="825624" y="6555770"/>
            <a:ext cx="5270376" cy="302230"/>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03080780-18BA-4C83-9B50-21ECC1F0EF49}"/>
              </a:ext>
            </a:extLst>
          </p:cNvPr>
          <p:cNvSpPr>
            <a:spLocks noGrp="1"/>
          </p:cNvSpPr>
          <p:nvPr>
            <p:ph type="sldNum" sz="quarter" idx="12"/>
          </p:nvPr>
        </p:nvSpPr>
        <p:spPr/>
        <p:txBody>
          <a:bodyPr/>
          <a:lstStyle/>
          <a:p>
            <a:fld id="{6A6D9FA1-99C7-4910-8E32-B85D378B0060}" type="slidenum">
              <a:rPr lang="en-GB" smtClean="0">
                <a:solidFill>
                  <a:prstClr val="white"/>
                </a:solidFill>
              </a:rPr>
              <a:pPr/>
              <a:t>4</a:t>
            </a:fld>
            <a:endParaRPr lang="en-GB" dirty="0">
              <a:solidFill>
                <a:prstClr val="white"/>
              </a:solidFill>
            </a:endParaRPr>
          </a:p>
        </p:txBody>
      </p:sp>
    </p:spTree>
    <p:extLst>
      <p:ext uri="{BB962C8B-B14F-4D97-AF65-F5344CB8AC3E}">
        <p14:creationId xmlns:p14="http://schemas.microsoft.com/office/powerpoint/2010/main" val="736302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629C6B-301D-48A9-8710-67F6DD366A7C}"/>
              </a:ext>
            </a:extLst>
          </p:cNvPr>
          <p:cNvSpPr>
            <a:spLocks noGrp="1"/>
          </p:cNvSpPr>
          <p:nvPr>
            <p:ph type="title"/>
          </p:nvPr>
        </p:nvSpPr>
        <p:spPr/>
        <p:txBody>
          <a:bodyPr/>
          <a:lstStyle/>
          <a:p>
            <a:r>
              <a:rPr lang="en-US" dirty="0"/>
              <a:t>Approach for requesting extra resources in 2027 </a:t>
            </a:r>
          </a:p>
        </p:txBody>
      </p:sp>
      <p:sp>
        <p:nvSpPr>
          <p:cNvPr id="3" name="Espace réservé du contenu 2">
            <a:extLst>
              <a:ext uri="{FF2B5EF4-FFF2-40B4-BE49-F238E27FC236}">
                <a16:creationId xmlns:a16="http://schemas.microsoft.com/office/drawing/2014/main" id="{7AC8B313-A127-4C17-B031-ED83DEB1260D}"/>
              </a:ext>
            </a:extLst>
          </p:cNvPr>
          <p:cNvSpPr>
            <a:spLocks noGrp="1"/>
          </p:cNvSpPr>
          <p:nvPr>
            <p:ph idx="1"/>
          </p:nvPr>
        </p:nvSpPr>
        <p:spPr>
          <a:xfrm>
            <a:off x="360040" y="732168"/>
            <a:ext cx="11575433" cy="5741148"/>
          </a:xfrm>
        </p:spPr>
        <p:txBody>
          <a:bodyPr>
            <a:normAutofit fontScale="92500" lnSpcReduction="10000"/>
          </a:bodyPr>
          <a:lstStyle/>
          <a:p>
            <a:pPr marL="0" indent="0">
              <a:spcBef>
                <a:spcPts val="600"/>
              </a:spcBef>
              <a:spcAft>
                <a:spcPts val="600"/>
              </a:spcAft>
              <a:buNone/>
            </a:pPr>
            <a:r>
              <a:rPr lang="en-US" dirty="0"/>
              <a:t>	</a:t>
            </a:r>
            <a:r>
              <a:rPr lang="en-US" dirty="0">
                <a:solidFill>
                  <a:srgbClr val="FF0000"/>
                </a:solidFill>
              </a:rPr>
              <a:t>8 “new” cross-TSVVs focused activities </a:t>
            </a:r>
            <a:r>
              <a:rPr lang="en-US" dirty="0"/>
              <a:t>have been identified with TSVV PIs: </a:t>
            </a:r>
          </a:p>
          <a:p>
            <a:pPr>
              <a:spcBef>
                <a:spcPts val="600"/>
              </a:spcBef>
              <a:spcAft>
                <a:spcPts val="600"/>
              </a:spcAft>
            </a:pPr>
            <a:r>
              <a:rPr lang="en-US" dirty="0">
                <a:solidFill>
                  <a:srgbClr val="FF0000"/>
                </a:solidFill>
              </a:rPr>
              <a:t>Consolidate TSVV synergy &amp; reinforce links with FSD/WPs, DSO</a:t>
            </a:r>
          </a:p>
          <a:p>
            <a:pPr>
              <a:spcBef>
                <a:spcPts val="600"/>
              </a:spcBef>
              <a:spcAft>
                <a:spcPts val="600"/>
              </a:spcAft>
            </a:pPr>
            <a:r>
              <a:rPr lang="en-US" dirty="0">
                <a:solidFill>
                  <a:srgbClr val="FF0000"/>
                </a:solidFill>
              </a:rPr>
              <a:t>Align with the requirements from WPTE, STEL, SA, PWIE, DSO/WPAC</a:t>
            </a:r>
          </a:p>
          <a:p>
            <a:pPr>
              <a:spcBef>
                <a:spcPts val="600"/>
              </a:spcBef>
              <a:spcAft>
                <a:spcPts val="600"/>
              </a:spcAft>
            </a:pPr>
            <a:r>
              <a:rPr lang="en-US" dirty="0">
                <a:solidFill>
                  <a:srgbClr val="FF0000"/>
                </a:solidFill>
              </a:rPr>
              <a:t>Align with comments from STAC &amp; recent EFPW recommendations</a:t>
            </a:r>
          </a:p>
          <a:p>
            <a:pPr>
              <a:spcBef>
                <a:spcPts val="600"/>
              </a:spcBef>
              <a:spcAft>
                <a:spcPts val="600"/>
              </a:spcAft>
            </a:pPr>
            <a:r>
              <a:rPr lang="en-US" dirty="0">
                <a:solidFill>
                  <a:srgbClr val="FF0000"/>
                </a:solidFill>
              </a:rPr>
              <a:t>Align with the activities set within the signed “IO-</a:t>
            </a:r>
            <a:r>
              <a:rPr lang="en-US" dirty="0" err="1">
                <a:solidFill>
                  <a:srgbClr val="FF0000"/>
                </a:solidFill>
              </a:rPr>
              <a:t>EUROfusion</a:t>
            </a:r>
            <a:r>
              <a:rPr lang="en-US" dirty="0">
                <a:solidFill>
                  <a:srgbClr val="FF0000"/>
                </a:solidFill>
              </a:rPr>
              <a:t>” agreement</a:t>
            </a:r>
          </a:p>
          <a:p>
            <a:pPr>
              <a:spcBef>
                <a:spcPts val="600"/>
              </a:spcBef>
              <a:spcAft>
                <a:spcPts val="600"/>
              </a:spcAft>
            </a:pPr>
            <a:r>
              <a:rPr lang="en-US" dirty="0">
                <a:solidFill>
                  <a:srgbClr val="FF0000"/>
                </a:solidFill>
              </a:rPr>
              <a:t>Address issues for extrapolations to FOAK and FPP beyond ITER</a:t>
            </a:r>
          </a:p>
          <a:p>
            <a:pPr>
              <a:spcBef>
                <a:spcPts val="600"/>
              </a:spcBef>
              <a:spcAft>
                <a:spcPts val="600"/>
              </a:spcAft>
            </a:pPr>
            <a:r>
              <a:rPr lang="en-US" dirty="0"/>
              <a:t>For each “new” </a:t>
            </a:r>
            <a:r>
              <a:rPr lang="en-US" dirty="0">
                <a:solidFill>
                  <a:srgbClr val="FF0000"/>
                </a:solidFill>
              </a:rPr>
              <a:t>cross-TSVVs focused activities </a:t>
            </a:r>
            <a:r>
              <a:rPr lang="en-US" dirty="0"/>
              <a:t>, 8 slides with</a:t>
            </a:r>
          </a:p>
          <a:p>
            <a:pPr lvl="1">
              <a:spcBef>
                <a:spcPts val="600"/>
              </a:spcBef>
              <a:spcAft>
                <a:spcPts val="600"/>
              </a:spcAft>
            </a:pPr>
            <a:r>
              <a:rPr lang="en-US" sz="2400" dirty="0"/>
              <a:t>Short description , TSVV involved, WP impacted , </a:t>
            </a:r>
          </a:p>
          <a:p>
            <a:pPr lvl="1">
              <a:spcBef>
                <a:spcPts val="600"/>
              </a:spcBef>
              <a:spcAft>
                <a:spcPts val="600"/>
              </a:spcAft>
            </a:pPr>
            <a:r>
              <a:rPr lang="en-US" sz="2400" dirty="0"/>
              <a:t>IO-</a:t>
            </a:r>
            <a:r>
              <a:rPr lang="en-US" sz="2400" dirty="0" err="1"/>
              <a:t>EUROFusion</a:t>
            </a:r>
            <a:r>
              <a:rPr lang="en-US" sz="2400" dirty="0"/>
              <a:t> Collaboration impacted </a:t>
            </a:r>
          </a:p>
          <a:p>
            <a:pPr lvl="1">
              <a:spcBef>
                <a:spcPts val="600"/>
              </a:spcBef>
              <a:spcAft>
                <a:spcPts val="600"/>
              </a:spcAft>
            </a:pPr>
            <a:r>
              <a:rPr lang="en-US" sz="2400" dirty="0"/>
              <a:t>Synergy with ENR</a:t>
            </a:r>
          </a:p>
          <a:p>
            <a:pPr lvl="1">
              <a:spcBef>
                <a:spcPts val="600"/>
              </a:spcBef>
              <a:spcAft>
                <a:spcPts val="600"/>
              </a:spcAft>
            </a:pPr>
            <a:r>
              <a:rPr lang="en-US" sz="2400" dirty="0"/>
              <a:t>Estimated Extra resources in k€ CC and PM </a:t>
            </a:r>
          </a:p>
          <a:p>
            <a:pPr>
              <a:spcBef>
                <a:spcPts val="600"/>
              </a:spcBef>
              <a:spcAft>
                <a:spcPts val="600"/>
              </a:spcAft>
            </a:pPr>
            <a:r>
              <a:rPr lang="en-US" dirty="0"/>
              <a:t>Final summary of the requested resources in 2027 per TSVVs and cross activities </a:t>
            </a:r>
          </a:p>
          <a:p>
            <a:pPr lvl="1">
              <a:spcAft>
                <a:spcPts val="600"/>
              </a:spcAft>
            </a:pPr>
            <a:endParaRPr lang="en-US" dirty="0"/>
          </a:p>
        </p:txBody>
      </p:sp>
      <p:sp>
        <p:nvSpPr>
          <p:cNvPr id="4" name="Espace réservé du pied de page 3">
            <a:extLst>
              <a:ext uri="{FF2B5EF4-FFF2-40B4-BE49-F238E27FC236}">
                <a16:creationId xmlns:a16="http://schemas.microsoft.com/office/drawing/2014/main" id="{ED949D91-9DE5-4B83-9538-D5539543B7BD}"/>
              </a:ext>
            </a:extLst>
          </p:cNvPr>
          <p:cNvSpPr>
            <a:spLocks noGrp="1"/>
          </p:cNvSpPr>
          <p:nvPr>
            <p:ph type="ftr" sz="quarter" idx="11"/>
          </p:nvPr>
        </p:nvSpPr>
        <p:spPr>
          <a:xfrm>
            <a:off x="825623" y="6555769"/>
            <a:ext cx="6044734" cy="487581"/>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CB054343-1F8A-45A5-9130-7B30BF6DB92F}"/>
              </a:ext>
            </a:extLst>
          </p:cNvPr>
          <p:cNvSpPr>
            <a:spLocks noGrp="1"/>
          </p:cNvSpPr>
          <p:nvPr>
            <p:ph type="sldNum" sz="quarter" idx="12"/>
          </p:nvPr>
        </p:nvSpPr>
        <p:spPr/>
        <p:txBody>
          <a:bodyPr/>
          <a:lstStyle/>
          <a:p>
            <a:fld id="{6A6D9FA1-99C7-4910-8E32-B85D378B0060}" type="slidenum">
              <a:rPr lang="en-GB" smtClean="0">
                <a:solidFill>
                  <a:prstClr val="white"/>
                </a:solidFill>
              </a:rPr>
              <a:pPr/>
              <a:t>5</a:t>
            </a:fld>
            <a:endParaRPr lang="en-GB" dirty="0">
              <a:solidFill>
                <a:prstClr val="white"/>
              </a:solidFill>
            </a:endParaRPr>
          </a:p>
        </p:txBody>
      </p:sp>
    </p:spTree>
    <p:extLst>
      <p:ext uri="{BB962C8B-B14F-4D97-AF65-F5344CB8AC3E}">
        <p14:creationId xmlns:p14="http://schemas.microsoft.com/office/powerpoint/2010/main" val="129941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3FF45F-69DC-4599-8ADA-ACC96B2B64E5}"/>
              </a:ext>
            </a:extLst>
          </p:cNvPr>
          <p:cNvSpPr>
            <a:spLocks noGrp="1"/>
          </p:cNvSpPr>
          <p:nvPr>
            <p:ph type="title"/>
          </p:nvPr>
        </p:nvSpPr>
        <p:spPr/>
        <p:txBody>
          <a:bodyPr/>
          <a:lstStyle/>
          <a:p>
            <a:r>
              <a:rPr lang="en-US" dirty="0"/>
              <a:t>TM1. SOL heat flux decay length, pedestal and L-H transition </a:t>
            </a:r>
          </a:p>
        </p:txBody>
      </p:sp>
      <p:sp>
        <p:nvSpPr>
          <p:cNvPr id="3" name="Espace réservé du contenu 2">
            <a:extLst>
              <a:ext uri="{FF2B5EF4-FFF2-40B4-BE49-F238E27FC236}">
                <a16:creationId xmlns:a16="http://schemas.microsoft.com/office/drawing/2014/main" id="{8A3DB53C-E34D-40B8-98F1-E9CD0BF59945}"/>
              </a:ext>
            </a:extLst>
          </p:cNvPr>
          <p:cNvSpPr>
            <a:spLocks noGrp="1"/>
          </p:cNvSpPr>
          <p:nvPr>
            <p:ph idx="1"/>
          </p:nvPr>
        </p:nvSpPr>
        <p:spPr>
          <a:xfrm>
            <a:off x="394138" y="649715"/>
            <a:ext cx="11639365" cy="6208285"/>
          </a:xfrm>
        </p:spPr>
        <p:txBody>
          <a:bodyPr>
            <a:normAutofit/>
          </a:bodyPr>
          <a:lstStyle/>
          <a:p>
            <a:pPr marL="442912" indent="-285750">
              <a:lnSpc>
                <a:spcPct val="105000"/>
              </a:lnSpc>
              <a:spcBef>
                <a:spcPts val="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heat flux decay length scaling to high current and validation against JET and JT60-SA at high Ip=3-4 MA</a:t>
            </a:r>
            <a:endParaRPr lang="fr-FR" sz="2000" dirty="0">
              <a:effectLst/>
              <a:latin typeface="Calibri" panose="020F0502020204030204" pitchFamily="34" charset="0"/>
              <a:ea typeface="Calibri" panose="020F0502020204030204" pitchFamily="34" charset="0"/>
            </a:endParaRPr>
          </a:p>
          <a:p>
            <a:pPr marL="542925" indent="-228600">
              <a:lnSpc>
                <a:spcPct val="105000"/>
              </a:lnSpc>
              <a:spcBef>
                <a:spcPts val="0"/>
              </a:spcBef>
              <a:spcAft>
                <a:spcPts val="600"/>
              </a:spcAft>
              <a:buFont typeface="Wingdings" panose="05000000000000000000" pitchFamily="2" charset="2"/>
              <a:buChar char=""/>
            </a:pPr>
            <a:r>
              <a:rPr lang="en-GB" sz="20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high-level conclusion from EFPW 2026 as major scientific gap for heat exhaust extrapolation</a:t>
            </a:r>
            <a:endParaRPr lang="fr-FR" sz="2000" dirty="0">
              <a:solidFill>
                <a:schemeClr val="tx2"/>
              </a:solidFill>
              <a:effectLst/>
              <a:latin typeface="Calibri" panose="020F0502020204030204" pitchFamily="34" charset="0"/>
              <a:ea typeface="Calibri" panose="020F0502020204030204" pitchFamily="34" charset="0"/>
            </a:endParaRPr>
          </a:p>
          <a:p>
            <a:pPr marL="442912" indent="-285750">
              <a:lnSpc>
                <a:spcPct val="105000"/>
              </a:lnSpc>
              <a:spcBef>
                <a:spcPts val="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Define a common case and provide a level of “uncertainty quantification”, seen as “spread” of the available models (common cases for SOL, pedestal, L-H transition) </a:t>
            </a:r>
            <a:endParaRPr lang="fr-FR" sz="2000" dirty="0">
              <a:effectLst/>
              <a:latin typeface="Calibri" panose="020F0502020204030204" pitchFamily="34" charset="0"/>
              <a:ea typeface="Calibri" panose="020F0502020204030204" pitchFamily="34" charset="0"/>
            </a:endParaRPr>
          </a:p>
          <a:p>
            <a:pPr marL="442912" indent="-285750">
              <a:spcBef>
                <a:spcPts val="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Improve </a:t>
            </a:r>
            <a:r>
              <a:rPr lang="en-GB" sz="2000" dirty="0" err="1">
                <a:effectLst/>
                <a:latin typeface="Calibri" panose="020F0502020204030204" pitchFamily="34" charset="0"/>
                <a:ea typeface="Calibri" panose="020F0502020204030204" pitchFamily="34" charset="0"/>
                <a:cs typeface="Calibri" panose="020F0502020204030204" pitchFamily="34" charset="0"/>
              </a:rPr>
              <a:t>Te</a:t>
            </a:r>
            <a:r>
              <a:rPr lang="en-GB" sz="2000" dirty="0">
                <a:effectLst/>
                <a:latin typeface="Calibri" panose="020F0502020204030204" pitchFamily="34" charset="0"/>
                <a:ea typeface="Calibri" panose="020F0502020204030204" pitchFamily="34" charset="0"/>
                <a:cs typeface="Calibri" panose="020F0502020204030204" pitchFamily="34" charset="0"/>
              </a:rPr>
              <a:t> prediction &amp; </a:t>
            </a:r>
            <a:r>
              <a:rPr lang="fr-FR" sz="2000" dirty="0">
                <a:effectLst/>
                <a:latin typeface="Calibri" panose="020F0502020204030204" pitchFamily="34" charset="0"/>
                <a:ea typeface="Calibri" panose="020F0502020204030204" pitchFamily="34" charset="0"/>
                <a:cs typeface="Calibri" panose="020F0502020204030204" pitchFamily="34" charset="0"/>
              </a:rPr>
              <a:t>direct </a:t>
            </a:r>
            <a:r>
              <a:rPr lang="fr-FR" sz="2000" dirty="0" err="1">
                <a:effectLst/>
                <a:latin typeface="Calibri" panose="020F0502020204030204" pitchFamily="34" charset="0"/>
                <a:ea typeface="Calibri" panose="020F0502020204030204" pitchFamily="34" charset="0"/>
                <a:cs typeface="Calibri" panose="020F0502020204030204" pitchFamily="34" charset="0"/>
              </a:rPr>
              <a:t>comparison</a:t>
            </a:r>
            <a:r>
              <a:rPr lang="fr-FR" sz="2000" dirty="0">
                <a:effectLst/>
                <a:latin typeface="Calibri" panose="020F0502020204030204" pitchFamily="34" charset="0"/>
                <a:ea typeface="Calibri" panose="020F0502020204030204" pitchFamily="34" charset="0"/>
                <a:cs typeface="Calibri" panose="020F0502020204030204" pitchFamily="34" charset="0"/>
              </a:rPr>
              <a:t> of L-H transition </a:t>
            </a:r>
            <a:r>
              <a:rPr lang="fr-FR" sz="2000" dirty="0" err="1">
                <a:effectLst/>
                <a:latin typeface="Calibri" panose="020F0502020204030204" pitchFamily="34" charset="0"/>
                <a:ea typeface="Calibri" panose="020F0502020204030204" pitchFamily="34" charset="0"/>
                <a:cs typeface="Calibri" panose="020F0502020204030204" pitchFamily="34" charset="0"/>
              </a:rPr>
              <a:t>dynamics</a:t>
            </a:r>
            <a:r>
              <a:rPr lang="fr-FR" sz="2000" dirty="0">
                <a:effectLst/>
                <a:latin typeface="Calibri" panose="020F0502020204030204" pitchFamily="34" charset="0"/>
                <a:ea typeface="Calibri" panose="020F0502020204030204" pitchFamily="34" charset="0"/>
                <a:cs typeface="Calibri" panose="020F0502020204030204" pitchFamily="34" charset="0"/>
              </a:rPr>
              <a:t> in </a:t>
            </a:r>
            <a:r>
              <a:rPr lang="fr-FR" sz="2000" dirty="0" err="1">
                <a:effectLst/>
                <a:latin typeface="Calibri" panose="020F0502020204030204" pitchFamily="34" charset="0"/>
                <a:ea typeface="Calibri" panose="020F0502020204030204" pitchFamily="34" charset="0"/>
                <a:cs typeface="Calibri" panose="020F0502020204030204" pitchFamily="34" charset="0"/>
              </a:rPr>
              <a:t>different</a:t>
            </a:r>
            <a:r>
              <a:rPr lang="fr-FR" sz="2000" dirty="0">
                <a:effectLst/>
                <a:latin typeface="Calibri" panose="020F0502020204030204" pitchFamily="34" charset="0"/>
                <a:ea typeface="Calibri" panose="020F0502020204030204" pitchFamily="34" charset="0"/>
                <a:cs typeface="Calibri" panose="020F0502020204030204" pitchFamily="34" charset="0"/>
              </a:rPr>
              <a:t> EU codes</a:t>
            </a:r>
            <a:endParaRPr lang="en-GB" sz="2000" dirty="0">
              <a:effectLst/>
              <a:latin typeface="Calibri" panose="020F0502020204030204" pitchFamily="34" charset="0"/>
              <a:ea typeface="Calibri" panose="020F0502020204030204" pitchFamily="34" charset="0"/>
              <a:cs typeface="Calibri" panose="020F0502020204030204" pitchFamily="34" charset="0"/>
            </a:endParaRPr>
          </a:p>
          <a:p>
            <a:pPr marL="442912" indent="-285750">
              <a:spcBef>
                <a:spcPts val="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Integrate workflows to predict the pedestal height for AUG and JET: size effect to support ITER prediction, isotope effects and impurity </a:t>
            </a:r>
            <a:endParaRPr lang="fr-FR" sz="2000" dirty="0">
              <a:effectLst/>
              <a:latin typeface="Calibri" panose="020F0502020204030204" pitchFamily="34" charset="0"/>
              <a:ea typeface="Calibri" panose="020F0502020204030204" pitchFamily="34" charset="0"/>
            </a:endParaRPr>
          </a:p>
          <a:p>
            <a:pPr marL="542925" indent="-228600">
              <a:lnSpc>
                <a:spcPct val="105000"/>
              </a:lnSpc>
              <a:spcBef>
                <a:spcPts val="0"/>
              </a:spcBef>
              <a:spcAft>
                <a:spcPts val="600"/>
              </a:spcAft>
              <a:buFont typeface="Wingdings" panose="05000000000000000000" pitchFamily="2" charset="2"/>
              <a:buChar char=""/>
            </a:pPr>
            <a:r>
              <a:rPr lang="en-GB"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consequences of variation of pedestal height in integrated core and pedestal simulations  </a:t>
            </a:r>
            <a:endParaRPr lang="fr-FR" sz="2000" dirty="0">
              <a:solidFill>
                <a:schemeClr val="tx2"/>
              </a:solidFill>
              <a:effectLst/>
              <a:latin typeface="Calibri" panose="020F0502020204030204" pitchFamily="34" charset="0"/>
              <a:ea typeface="Calibri" panose="020F0502020204030204" pitchFamily="34" charset="0"/>
            </a:endParaRPr>
          </a:p>
          <a:p>
            <a:pPr marL="442912" indent="-285750">
              <a:lnSpc>
                <a:spcPct val="105000"/>
              </a:lnSpc>
              <a:spcBef>
                <a:spcPts val="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Involved TSVVs: A, B, C, H, K </a:t>
            </a:r>
            <a:endParaRPr lang="fr-FR" sz="2000" dirty="0">
              <a:effectLst/>
              <a:latin typeface="Calibri" panose="020F0502020204030204" pitchFamily="34" charset="0"/>
              <a:ea typeface="Calibri" panose="020F0502020204030204" pitchFamily="34" charset="0"/>
            </a:endParaRPr>
          </a:p>
          <a:p>
            <a:pPr marL="442912" indent="-285750">
              <a:lnSpc>
                <a:spcPct val="105000"/>
              </a:lnSpc>
              <a:spcBef>
                <a:spcPts val="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WPs Impacted: TE, SA, PWIE </a:t>
            </a:r>
            <a:endParaRPr lang="fr-FR" sz="2000" dirty="0">
              <a:effectLst/>
              <a:latin typeface="Calibri" panose="020F0502020204030204" pitchFamily="34" charset="0"/>
              <a:ea typeface="Calibri" panose="020F0502020204030204" pitchFamily="34" charset="0"/>
            </a:endParaRPr>
          </a:p>
          <a:p>
            <a:pPr marL="442912" indent="-285750">
              <a:lnSpc>
                <a:spcPct val="105000"/>
              </a:lnSpc>
              <a:spcBef>
                <a:spcPts val="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ITER-</a:t>
            </a:r>
            <a:r>
              <a:rPr lang="en-GB" sz="2000" dirty="0" err="1">
                <a:effectLst/>
                <a:latin typeface="Calibri" panose="020F0502020204030204" pitchFamily="34" charset="0"/>
                <a:ea typeface="Calibri" panose="020F0502020204030204" pitchFamily="34" charset="0"/>
                <a:cs typeface="Calibri" panose="020F0502020204030204" pitchFamily="34" charset="0"/>
              </a:rPr>
              <a:t>EUROfusion</a:t>
            </a:r>
            <a:r>
              <a:rPr lang="en-GB" sz="2000" dirty="0">
                <a:effectLst/>
                <a:latin typeface="Calibri" panose="020F0502020204030204" pitchFamily="34" charset="0"/>
                <a:ea typeface="Calibri" panose="020F0502020204030204" pitchFamily="34" charset="0"/>
                <a:cs typeface="Calibri" panose="020F0502020204030204" pitchFamily="34" charset="0"/>
              </a:rPr>
              <a:t> collaboration impacted:  “Physics Basis for ITER scenarios” </a:t>
            </a:r>
            <a:endParaRPr lang="fr-FR" sz="2000" dirty="0">
              <a:effectLst/>
              <a:latin typeface="Calibri" panose="020F0502020204030204" pitchFamily="34" charset="0"/>
              <a:ea typeface="Calibri" panose="020F0502020204030204" pitchFamily="34" charset="0"/>
            </a:endParaRPr>
          </a:p>
          <a:p>
            <a:pPr marL="442912" indent="-285750">
              <a:lnSpc>
                <a:spcPct val="105000"/>
              </a:lnSpc>
              <a:spcBef>
                <a:spcPts val="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ENR Collaboration </a:t>
            </a:r>
            <a:endParaRPr lang="fr-FR" sz="2000" dirty="0">
              <a:effectLst/>
              <a:latin typeface="Calibri" panose="020F0502020204030204" pitchFamily="34" charset="0"/>
              <a:ea typeface="Calibri" panose="020F0502020204030204" pitchFamily="34" charset="0"/>
            </a:endParaRPr>
          </a:p>
          <a:p>
            <a:pPr marL="542925" indent="-228600">
              <a:lnSpc>
                <a:spcPct val="105000"/>
              </a:lnSpc>
              <a:spcBef>
                <a:spcPts val="0"/>
              </a:spcBef>
              <a:spcAft>
                <a:spcPts val="600"/>
              </a:spcAft>
              <a:buFont typeface="Wingdings" panose="05000000000000000000" pitchFamily="2" charset="2"/>
              <a:buChar char=""/>
            </a:pPr>
            <a:r>
              <a:rPr lang="en-US" sz="20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ENR MOD/ </a:t>
            </a:r>
            <a:r>
              <a:rPr lang="en-GB" sz="20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Developing reduced turbulence transport models for the tokamak scrape-off layer</a:t>
            </a:r>
            <a:endParaRPr lang="fr-FR" sz="2000" dirty="0">
              <a:solidFill>
                <a:schemeClr val="tx2"/>
              </a:solidFill>
              <a:effectLst/>
              <a:latin typeface="Calibri" panose="020F0502020204030204" pitchFamily="34" charset="0"/>
              <a:ea typeface="Calibri" panose="020F0502020204030204" pitchFamily="34" charset="0"/>
            </a:endParaRPr>
          </a:p>
          <a:p>
            <a:pPr marL="542925" indent="-228600">
              <a:lnSpc>
                <a:spcPct val="105000"/>
              </a:lnSpc>
              <a:spcBef>
                <a:spcPts val="0"/>
              </a:spcBef>
              <a:spcAft>
                <a:spcPts val="600"/>
              </a:spcAft>
              <a:buFont typeface="Wingdings" panose="05000000000000000000" pitchFamily="2" charset="2"/>
              <a:buChar char=""/>
            </a:pPr>
            <a:r>
              <a:rPr lang="en-GB" sz="20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ENR-MOD/ Pedestal Inference Engine (PIE) </a:t>
            </a:r>
            <a:endParaRPr lang="fr-FR" sz="2000" dirty="0">
              <a:solidFill>
                <a:schemeClr val="tx2"/>
              </a:solidFill>
              <a:effectLst/>
              <a:latin typeface="Calibri" panose="020F0502020204030204" pitchFamily="34" charset="0"/>
              <a:ea typeface="Calibri" panose="020F0502020204030204" pitchFamily="34" charset="0"/>
            </a:endParaRPr>
          </a:p>
          <a:p>
            <a:pPr marL="442912" indent="-285750">
              <a:lnSpc>
                <a:spcPct val="105000"/>
              </a:lnSpc>
              <a:spcBef>
                <a:spcPts val="0"/>
              </a:spcBef>
              <a:spcAft>
                <a:spcPts val="6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Calibri" panose="020F0502020204030204" pitchFamily="34" charset="0"/>
              </a:rPr>
              <a:t>Requested resources: 28 PM &amp; 120 k€ in CC </a:t>
            </a:r>
            <a:endParaRPr lang="fr-FR" sz="2000" dirty="0">
              <a:effectLst/>
              <a:latin typeface="Calibri" panose="020F0502020204030204" pitchFamily="34" charset="0"/>
              <a:ea typeface="Calibri" panose="020F0502020204030204" pitchFamily="34" charset="0"/>
            </a:endParaRPr>
          </a:p>
          <a:p>
            <a:endParaRPr lang="en-US" dirty="0"/>
          </a:p>
        </p:txBody>
      </p:sp>
      <p:sp>
        <p:nvSpPr>
          <p:cNvPr id="4" name="Espace réservé du pied de page 3">
            <a:extLst>
              <a:ext uri="{FF2B5EF4-FFF2-40B4-BE49-F238E27FC236}">
                <a16:creationId xmlns:a16="http://schemas.microsoft.com/office/drawing/2014/main" id="{0A7E4C70-CE94-41F3-AD54-7E4DB0D8A993}"/>
              </a:ext>
            </a:extLst>
          </p:cNvPr>
          <p:cNvSpPr>
            <a:spLocks noGrp="1"/>
          </p:cNvSpPr>
          <p:nvPr>
            <p:ph type="ftr" sz="quarter" idx="11"/>
          </p:nvPr>
        </p:nvSpPr>
        <p:spPr>
          <a:xfrm>
            <a:off x="825623" y="6555770"/>
            <a:ext cx="5937783" cy="233441"/>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81E257F4-20BD-43D0-BE23-05E4247FC542}"/>
              </a:ext>
            </a:extLst>
          </p:cNvPr>
          <p:cNvSpPr>
            <a:spLocks noGrp="1"/>
          </p:cNvSpPr>
          <p:nvPr>
            <p:ph type="sldNum" sz="quarter" idx="12"/>
          </p:nvPr>
        </p:nvSpPr>
        <p:spPr/>
        <p:txBody>
          <a:bodyPr/>
          <a:lstStyle/>
          <a:p>
            <a:fld id="{6A6D9FA1-99C7-4910-8E32-B85D378B0060}" type="slidenum">
              <a:rPr lang="en-GB" smtClean="0">
                <a:solidFill>
                  <a:prstClr val="white"/>
                </a:solidFill>
              </a:rPr>
              <a:pPr/>
              <a:t>6</a:t>
            </a:fld>
            <a:endParaRPr lang="en-GB" dirty="0">
              <a:solidFill>
                <a:prstClr val="white"/>
              </a:solidFill>
            </a:endParaRPr>
          </a:p>
        </p:txBody>
      </p:sp>
    </p:spTree>
    <p:extLst>
      <p:ext uri="{BB962C8B-B14F-4D97-AF65-F5344CB8AC3E}">
        <p14:creationId xmlns:p14="http://schemas.microsoft.com/office/powerpoint/2010/main" val="2933538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7120B0-EF56-4170-955C-4696173EA49C}"/>
              </a:ext>
            </a:extLst>
          </p:cNvPr>
          <p:cNvSpPr>
            <a:spLocks noGrp="1"/>
          </p:cNvSpPr>
          <p:nvPr>
            <p:ph type="title"/>
          </p:nvPr>
        </p:nvSpPr>
        <p:spPr>
          <a:xfrm>
            <a:off x="983432" y="192514"/>
            <a:ext cx="11208568" cy="644197"/>
          </a:xfrm>
        </p:spPr>
        <p:txBody>
          <a:bodyPr/>
          <a:lstStyle/>
          <a:p>
            <a:r>
              <a:rPr lang="en-US" dirty="0"/>
              <a:t>TM2.  Simulation of advanced regimes without ELMs by integrating : neutrals, boundary conditions, sheath coupling, impurities</a:t>
            </a:r>
          </a:p>
        </p:txBody>
      </p:sp>
      <p:sp>
        <p:nvSpPr>
          <p:cNvPr id="3" name="Espace réservé du contenu 2">
            <a:extLst>
              <a:ext uri="{FF2B5EF4-FFF2-40B4-BE49-F238E27FC236}">
                <a16:creationId xmlns:a16="http://schemas.microsoft.com/office/drawing/2014/main" id="{D58F38BB-51E6-4540-A565-ECB5ABB5E10C}"/>
              </a:ext>
            </a:extLst>
          </p:cNvPr>
          <p:cNvSpPr>
            <a:spLocks noGrp="1"/>
          </p:cNvSpPr>
          <p:nvPr>
            <p:ph idx="1"/>
          </p:nvPr>
        </p:nvSpPr>
        <p:spPr>
          <a:xfrm>
            <a:off x="544488" y="1009524"/>
            <a:ext cx="11103024" cy="5688632"/>
          </a:xfrm>
        </p:spPr>
        <p:txBody>
          <a:bodyPr>
            <a:normAutofit lnSpcReduction="10000"/>
          </a:bodyPr>
          <a:lstStyle/>
          <a:p>
            <a:pPr marL="442912" indent="-285750">
              <a:lnSpc>
                <a:spcPct val="105000"/>
              </a:lnSpc>
              <a:spcAft>
                <a:spcPts val="8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First principle and integrated modelling on ITER Seeded baseline (no/small ELMs), X-point radiator (XPR) and quasi-continuous exhaust (QCE) regimes </a:t>
            </a:r>
            <a:endParaRPr lang="fr-FR"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Define common case(s) to be run different TSVV codes to study turbulence and neutral interaction</a:t>
            </a:r>
            <a:endParaRPr lang="en-GB" dirty="0">
              <a:latin typeface="Calibri" panose="020F0502020204030204" pitchFamily="34" charset="0"/>
              <a:ea typeface="Calibri" panose="020F0502020204030204" pitchFamily="34" charset="0"/>
              <a:cs typeface="Calibri" panose="020F0502020204030204" pitchFamily="34" charset="0"/>
            </a:endParaRPr>
          </a:p>
          <a:p>
            <a:pPr marL="742950" lvl="1" indent="-285750">
              <a:lnSpc>
                <a:spcPct val="105000"/>
              </a:lnSpc>
              <a:spcAft>
                <a:spcPts val="800"/>
              </a:spcAft>
              <a:buFont typeface="Courier New" panose="02070309020205020404" pitchFamily="49" charset="0"/>
              <a:buChar char="o"/>
            </a:pPr>
            <a:r>
              <a:rPr lang="en-GB" b="1" dirty="0">
                <a:effectLst/>
                <a:latin typeface="Calibri" panose="020F0502020204030204" pitchFamily="34" charset="0"/>
                <a:ea typeface="Calibri" panose="020F0502020204030204" pitchFamily="34" charset="0"/>
                <a:cs typeface="Calibri" panose="020F0502020204030204" pitchFamily="34" charset="0"/>
              </a:rPr>
              <a:t>Impact of isotop</a:t>
            </a:r>
            <a:r>
              <a:rPr lang="en-GB" b="1" dirty="0">
                <a:latin typeface="Calibri" panose="020F0502020204030204" pitchFamily="34" charset="0"/>
                <a:ea typeface="Calibri" panose="020F0502020204030204" pitchFamily="34" charset="0"/>
                <a:cs typeface="Calibri" panose="020F0502020204030204" pitchFamily="34" charset="0"/>
              </a:rPr>
              <a:t>e physics </a:t>
            </a:r>
            <a:endParaRPr lang="en-GB" b="1" dirty="0">
              <a:effectLst/>
              <a:latin typeface="Calibri" panose="020F0502020204030204" pitchFamily="34" charset="0"/>
              <a:ea typeface="Calibri" panose="020F0502020204030204" pitchFamily="34" charset="0"/>
              <a:cs typeface="Calibri" panose="020F0502020204030204" pitchFamily="34" charset="0"/>
            </a:endParaRPr>
          </a:p>
          <a:p>
            <a:pPr marL="742950" lvl="1" indent="-285750">
              <a:lnSpc>
                <a:spcPct val="105000"/>
              </a:lnSpc>
              <a:spcAft>
                <a:spcPts val="800"/>
              </a:spcAft>
              <a:buFont typeface="Courier New" panose="02070309020205020404" pitchFamily="49" charset="0"/>
              <a:buChar char="o"/>
            </a:pPr>
            <a:r>
              <a:rPr lang="en-GB" b="1" dirty="0">
                <a:effectLst/>
                <a:latin typeface="Calibri" panose="020F0502020204030204" pitchFamily="34" charset="0"/>
                <a:ea typeface="Calibri" panose="020F0502020204030204" pitchFamily="34" charset="0"/>
                <a:cs typeface="Calibri" panose="020F0502020204030204" pitchFamily="34" charset="0"/>
              </a:rPr>
              <a:t>Various neutral models and provide a level of “uncertainty quantification” </a:t>
            </a:r>
            <a:endParaRPr lang="fr-FR" b="1"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Involved TSVVs: </a:t>
            </a:r>
            <a:r>
              <a:rPr lang="en-GB" sz="2400" dirty="0">
                <a:effectLst/>
                <a:latin typeface="Calibri" panose="020F0502020204030204" pitchFamily="34" charset="0"/>
                <a:ea typeface="Calibri" panose="020F0502020204030204" pitchFamily="34" charset="0"/>
                <a:cs typeface="Calibri" panose="020F0502020204030204" pitchFamily="34" charset="0"/>
              </a:rPr>
              <a:t>A, B, C, H, K </a:t>
            </a:r>
            <a:endParaRPr lang="fr-FR"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WPs Impacted: TE, SA </a:t>
            </a:r>
            <a:endParaRPr lang="fr-FR"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ITER-</a:t>
            </a:r>
            <a:r>
              <a:rPr lang="en-GB" dirty="0" err="1">
                <a:effectLst/>
                <a:latin typeface="Calibri" panose="020F0502020204030204" pitchFamily="34" charset="0"/>
                <a:ea typeface="Calibri" panose="020F0502020204030204" pitchFamily="34" charset="0"/>
                <a:cs typeface="Calibri" panose="020F0502020204030204" pitchFamily="34" charset="0"/>
              </a:rPr>
              <a:t>EUROfusion</a:t>
            </a:r>
            <a:r>
              <a:rPr lang="en-GB" dirty="0">
                <a:effectLst/>
                <a:latin typeface="Calibri" panose="020F0502020204030204" pitchFamily="34" charset="0"/>
                <a:ea typeface="Calibri" panose="020F0502020204030204" pitchFamily="34" charset="0"/>
                <a:cs typeface="Calibri" panose="020F0502020204030204" pitchFamily="34" charset="0"/>
              </a:rPr>
              <a:t> collaboration impacted: </a:t>
            </a:r>
          </a:p>
          <a:p>
            <a:pPr marL="742950" lvl="1" indent="-285750">
              <a:lnSpc>
                <a:spcPct val="105000"/>
              </a:lnSpc>
              <a:spcAft>
                <a:spcPts val="800"/>
              </a:spcAft>
              <a:buFont typeface="Courier New" panose="02070309020205020404" pitchFamily="49" charset="0"/>
              <a:buChar char="o"/>
            </a:pPr>
            <a:r>
              <a:rPr lang="en-GB" sz="2000" b="1" dirty="0">
                <a:effectLst/>
                <a:latin typeface="Calibri" panose="020F0502020204030204" pitchFamily="34" charset="0"/>
                <a:ea typeface="Calibri" panose="020F0502020204030204" pitchFamily="34" charset="0"/>
                <a:cs typeface="Calibri" panose="020F0502020204030204" pitchFamily="34" charset="0"/>
              </a:rPr>
              <a:t>“Physics Basis for ITER scenarios”: ELM control and no ELMS scenarios with W wall</a:t>
            </a:r>
          </a:p>
          <a:p>
            <a:pPr marL="742950" lvl="1" indent="-285750">
              <a:lnSpc>
                <a:spcPct val="105000"/>
              </a:lnSpc>
              <a:spcAft>
                <a:spcPts val="800"/>
              </a:spcAft>
              <a:buFont typeface="Courier New" panose="02070309020205020404" pitchFamily="49" charset="0"/>
              <a:buChar char="o"/>
            </a:pPr>
            <a:r>
              <a:rPr lang="en-GB" sz="2000" b="1" dirty="0">
                <a:effectLst/>
                <a:latin typeface="Calibri" panose="020F0502020204030204" pitchFamily="34" charset="0"/>
                <a:ea typeface="Calibri" panose="020F0502020204030204" pitchFamily="34" charset="0"/>
                <a:cs typeface="Calibri" panose="020F0502020204030204" pitchFamily="34" charset="0"/>
              </a:rPr>
              <a:t>Validation of HFPS in Neon seeding high performance JET DD and DT plasmas </a:t>
            </a:r>
            <a:endParaRPr lang="fr-FR" sz="2000" b="1"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Requested resources: 24 PM &amp; 103 k€ in CC </a:t>
            </a:r>
            <a:endParaRPr lang="fr-FR" dirty="0">
              <a:effectLst/>
              <a:latin typeface="Calibri" panose="020F0502020204030204" pitchFamily="34" charset="0"/>
              <a:ea typeface="Calibri" panose="020F0502020204030204" pitchFamily="34" charset="0"/>
            </a:endParaRPr>
          </a:p>
          <a:p>
            <a:endParaRPr lang="en-US" dirty="0"/>
          </a:p>
        </p:txBody>
      </p:sp>
      <p:sp>
        <p:nvSpPr>
          <p:cNvPr id="4" name="Espace réservé du pied de page 3">
            <a:extLst>
              <a:ext uri="{FF2B5EF4-FFF2-40B4-BE49-F238E27FC236}">
                <a16:creationId xmlns:a16="http://schemas.microsoft.com/office/drawing/2014/main" id="{535704D4-1ADC-4656-B6D7-5EE933B45F18}"/>
              </a:ext>
            </a:extLst>
          </p:cNvPr>
          <p:cNvSpPr>
            <a:spLocks noGrp="1"/>
          </p:cNvSpPr>
          <p:nvPr>
            <p:ph type="ftr" sz="quarter" idx="11"/>
          </p:nvPr>
        </p:nvSpPr>
        <p:spPr>
          <a:xfrm>
            <a:off x="825623" y="6555770"/>
            <a:ext cx="5843401" cy="315199"/>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9348947D-AB31-4D88-872D-B1EEDC103982}"/>
              </a:ext>
            </a:extLst>
          </p:cNvPr>
          <p:cNvSpPr>
            <a:spLocks noGrp="1"/>
          </p:cNvSpPr>
          <p:nvPr>
            <p:ph type="sldNum" sz="quarter" idx="12"/>
          </p:nvPr>
        </p:nvSpPr>
        <p:spPr/>
        <p:txBody>
          <a:bodyPr/>
          <a:lstStyle/>
          <a:p>
            <a:fld id="{6A6D9FA1-99C7-4910-8E32-B85D378B0060}" type="slidenum">
              <a:rPr lang="en-GB" smtClean="0">
                <a:solidFill>
                  <a:prstClr val="white"/>
                </a:solidFill>
              </a:rPr>
              <a:pPr/>
              <a:t>7</a:t>
            </a:fld>
            <a:endParaRPr lang="en-GB" dirty="0">
              <a:solidFill>
                <a:prstClr val="white"/>
              </a:solidFill>
            </a:endParaRPr>
          </a:p>
        </p:txBody>
      </p:sp>
    </p:spTree>
    <p:extLst>
      <p:ext uri="{BB962C8B-B14F-4D97-AF65-F5344CB8AC3E}">
        <p14:creationId xmlns:p14="http://schemas.microsoft.com/office/powerpoint/2010/main" val="3541058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5051D6-B9CA-4EEE-B657-ACBB4A67D4C4}"/>
              </a:ext>
            </a:extLst>
          </p:cNvPr>
          <p:cNvSpPr>
            <a:spLocks noGrp="1"/>
          </p:cNvSpPr>
          <p:nvPr>
            <p:ph type="title"/>
          </p:nvPr>
        </p:nvSpPr>
        <p:spPr>
          <a:xfrm>
            <a:off x="983432" y="192515"/>
            <a:ext cx="11086648" cy="457200"/>
          </a:xfrm>
        </p:spPr>
        <p:txBody>
          <a:bodyPr/>
          <a:lstStyle/>
          <a:p>
            <a:r>
              <a:rPr lang="en-US" dirty="0"/>
              <a:t>TM3. Core-pedestal-SOL-wall workflow including  3-D effects (e.g. RMPs) </a:t>
            </a:r>
          </a:p>
        </p:txBody>
      </p:sp>
      <p:sp>
        <p:nvSpPr>
          <p:cNvPr id="3" name="Espace réservé du contenu 2">
            <a:extLst>
              <a:ext uri="{FF2B5EF4-FFF2-40B4-BE49-F238E27FC236}">
                <a16:creationId xmlns:a16="http://schemas.microsoft.com/office/drawing/2014/main" id="{95A2149E-93E9-4B19-A81B-049DAAE48F2C}"/>
              </a:ext>
            </a:extLst>
          </p:cNvPr>
          <p:cNvSpPr>
            <a:spLocks noGrp="1"/>
          </p:cNvSpPr>
          <p:nvPr>
            <p:ph idx="1"/>
          </p:nvPr>
        </p:nvSpPr>
        <p:spPr>
          <a:xfrm>
            <a:off x="204952" y="836712"/>
            <a:ext cx="11507672" cy="5688632"/>
          </a:xfrm>
        </p:spPr>
        <p:txBody>
          <a:bodyPr/>
          <a:lstStyle/>
          <a:p>
            <a:pPr marL="442912" indent="-285750">
              <a:spcAft>
                <a:spcPts val="8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W-source (erosion, migration) and transport in W machines, including effect of RMPs and extrapolation to ITER: core W estimate for ITER </a:t>
            </a:r>
            <a:endParaRPr lang="fr-FR" dirty="0">
              <a:effectLst/>
              <a:latin typeface="Calibri" panose="020F0502020204030204" pitchFamily="34" charset="0"/>
              <a:ea typeface="Calibri" panose="020F0502020204030204" pitchFamily="34" charset="0"/>
            </a:endParaRPr>
          </a:p>
          <a:p>
            <a:pPr marL="442912" indent="-285750">
              <a:spcAft>
                <a:spcPts val="8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Comprehensive study of W transport in reactor-relevant W7-X scenarios, stellarator reactor candidates from TSVV-I, and ITER with 3D perturbations </a:t>
            </a:r>
            <a:endParaRPr lang="fr-FR" dirty="0">
              <a:effectLst/>
              <a:latin typeface="Calibri" panose="020F0502020204030204" pitchFamily="34" charset="0"/>
              <a:ea typeface="Calibri" panose="020F0502020204030204" pitchFamily="34" charset="0"/>
            </a:endParaRPr>
          </a:p>
          <a:p>
            <a:pPr marL="442912" indent="-285750">
              <a:spcAft>
                <a:spcPts val="8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Extension TSVV codes towards 3D stellarator configurations from erosion to migration up to core impact </a:t>
            </a:r>
            <a:endParaRPr lang="fr-FR"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Involved TSVVs: D, E, J,  K </a:t>
            </a:r>
          </a:p>
          <a:p>
            <a:pPr marL="442912" indent="-285750">
              <a:lnSpc>
                <a:spcPct val="105000"/>
              </a:lnSpc>
              <a:spcAft>
                <a:spcPts val="8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WPs Impacted: TE, PWIE, STEL </a:t>
            </a:r>
            <a:endParaRPr lang="fr-FR"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ITER-</a:t>
            </a:r>
            <a:r>
              <a:rPr lang="en-GB" dirty="0" err="1">
                <a:effectLst/>
                <a:latin typeface="Calibri" panose="020F0502020204030204" pitchFamily="34" charset="0"/>
                <a:ea typeface="Calibri" panose="020F0502020204030204" pitchFamily="34" charset="0"/>
                <a:cs typeface="Calibri" panose="020F0502020204030204" pitchFamily="34" charset="0"/>
              </a:rPr>
              <a:t>EUROfusion</a:t>
            </a:r>
            <a:r>
              <a:rPr lang="en-GB" dirty="0">
                <a:effectLst/>
                <a:latin typeface="Calibri" panose="020F0502020204030204" pitchFamily="34" charset="0"/>
                <a:ea typeface="Calibri" panose="020F0502020204030204" pitchFamily="34" charset="0"/>
                <a:cs typeface="Calibri" panose="020F0502020204030204" pitchFamily="34" charset="0"/>
              </a:rPr>
              <a:t> collaboration impacted: ITER-</a:t>
            </a:r>
            <a:r>
              <a:rPr lang="en-GB" dirty="0" err="1">
                <a:effectLst/>
                <a:latin typeface="Calibri" panose="020F0502020204030204" pitchFamily="34" charset="0"/>
                <a:ea typeface="Calibri" panose="020F0502020204030204" pitchFamily="34" charset="0"/>
                <a:cs typeface="Calibri" panose="020F0502020204030204" pitchFamily="34" charset="0"/>
              </a:rPr>
              <a:t>EUROFusion</a:t>
            </a:r>
            <a:r>
              <a:rPr lang="en-GB" dirty="0">
                <a:effectLst/>
                <a:latin typeface="Calibri" panose="020F0502020204030204" pitchFamily="34" charset="0"/>
                <a:ea typeface="Calibri" panose="020F0502020204030204" pitchFamily="34" charset="0"/>
                <a:cs typeface="Calibri" panose="020F0502020204030204" pitchFamily="34" charset="0"/>
              </a:rPr>
              <a:t> “Physics Basis for ITER scenarios”: ELM control and no ELMS scenarios with W wall</a:t>
            </a:r>
            <a:endParaRPr lang="fr-FR"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Requested resources : 25 PM &amp; 107 k€ in CC  </a:t>
            </a:r>
            <a:endParaRPr lang="fr-FR" dirty="0">
              <a:effectLst/>
              <a:latin typeface="Calibri" panose="020F0502020204030204" pitchFamily="34" charset="0"/>
              <a:ea typeface="Calibri" panose="020F0502020204030204" pitchFamily="34" charset="0"/>
            </a:endParaRPr>
          </a:p>
          <a:p>
            <a:endParaRPr lang="en-US" dirty="0"/>
          </a:p>
        </p:txBody>
      </p:sp>
      <p:sp>
        <p:nvSpPr>
          <p:cNvPr id="4" name="Espace réservé du pied de page 3">
            <a:extLst>
              <a:ext uri="{FF2B5EF4-FFF2-40B4-BE49-F238E27FC236}">
                <a16:creationId xmlns:a16="http://schemas.microsoft.com/office/drawing/2014/main" id="{EBCF2058-A5F0-47DD-AFB1-34527E813233}"/>
              </a:ext>
            </a:extLst>
          </p:cNvPr>
          <p:cNvSpPr>
            <a:spLocks noGrp="1"/>
          </p:cNvSpPr>
          <p:nvPr>
            <p:ph type="ftr" sz="quarter" idx="11"/>
          </p:nvPr>
        </p:nvSpPr>
        <p:spPr>
          <a:xfrm>
            <a:off x="825623" y="6555770"/>
            <a:ext cx="5270377" cy="302230"/>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1A614D8C-3846-4267-83D7-88A99B3675E4}"/>
              </a:ext>
            </a:extLst>
          </p:cNvPr>
          <p:cNvSpPr>
            <a:spLocks noGrp="1"/>
          </p:cNvSpPr>
          <p:nvPr>
            <p:ph type="sldNum" sz="quarter" idx="12"/>
          </p:nvPr>
        </p:nvSpPr>
        <p:spPr/>
        <p:txBody>
          <a:bodyPr/>
          <a:lstStyle/>
          <a:p>
            <a:fld id="{6A6D9FA1-99C7-4910-8E32-B85D378B0060}" type="slidenum">
              <a:rPr lang="en-GB" smtClean="0">
                <a:solidFill>
                  <a:prstClr val="white"/>
                </a:solidFill>
              </a:rPr>
              <a:pPr/>
              <a:t>8</a:t>
            </a:fld>
            <a:endParaRPr lang="en-GB" dirty="0">
              <a:solidFill>
                <a:prstClr val="white"/>
              </a:solidFill>
            </a:endParaRPr>
          </a:p>
        </p:txBody>
      </p:sp>
    </p:spTree>
    <p:extLst>
      <p:ext uri="{BB962C8B-B14F-4D97-AF65-F5344CB8AC3E}">
        <p14:creationId xmlns:p14="http://schemas.microsoft.com/office/powerpoint/2010/main" val="2508274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2EEBC5-B33C-4A88-BD96-40D01731E1F9}"/>
              </a:ext>
            </a:extLst>
          </p:cNvPr>
          <p:cNvSpPr>
            <a:spLocks noGrp="1"/>
          </p:cNvSpPr>
          <p:nvPr>
            <p:ph type="title"/>
          </p:nvPr>
        </p:nvSpPr>
        <p:spPr/>
        <p:txBody>
          <a:bodyPr/>
          <a:lstStyle/>
          <a:p>
            <a:r>
              <a:rPr lang="en-US" dirty="0"/>
              <a:t>TM4. Disruption, RE and impact on the W wall  at high current </a:t>
            </a:r>
          </a:p>
        </p:txBody>
      </p:sp>
      <p:sp>
        <p:nvSpPr>
          <p:cNvPr id="3" name="Espace réservé du contenu 2">
            <a:extLst>
              <a:ext uri="{FF2B5EF4-FFF2-40B4-BE49-F238E27FC236}">
                <a16:creationId xmlns:a16="http://schemas.microsoft.com/office/drawing/2014/main" id="{E958A430-910A-4B51-9A0A-938D589D2129}"/>
              </a:ext>
            </a:extLst>
          </p:cNvPr>
          <p:cNvSpPr>
            <a:spLocks noGrp="1"/>
          </p:cNvSpPr>
          <p:nvPr>
            <p:ph idx="1"/>
          </p:nvPr>
        </p:nvSpPr>
        <p:spPr>
          <a:xfrm>
            <a:off x="402336" y="804673"/>
            <a:ext cx="11310288" cy="5785364"/>
          </a:xfrm>
        </p:spPr>
        <p:txBody>
          <a:bodyPr>
            <a:normAutofit fontScale="92500" lnSpcReduction="20000"/>
          </a:bodyPr>
          <a:lstStyle/>
          <a:p>
            <a:pPr marL="442912" indent="-285750" algn="just">
              <a:spcAft>
                <a:spcPts val="800"/>
              </a:spcAft>
              <a:buFont typeface="Courier New" panose="02070309020205020404" pitchFamily="49" charset="0"/>
              <a:buChar char="o"/>
            </a:pPr>
            <a:r>
              <a:rPr lang="en-US" sz="2100" dirty="0">
                <a:effectLst/>
                <a:latin typeface="Calibri" panose="020F0502020204030204" pitchFamily="34" charset="0"/>
                <a:ea typeface="Calibri" panose="020F0502020204030204" pitchFamily="34" charset="0"/>
                <a:cs typeface="Calibri" panose="020F0502020204030204" pitchFamily="34" charset="0"/>
              </a:rPr>
              <a:t>Address the highest risk for ITER high-current operation</a:t>
            </a:r>
            <a:r>
              <a:rPr lang="en-GB" sz="2100" dirty="0">
                <a:latin typeface="Calibri" panose="020F0502020204030204" pitchFamily="34" charset="0"/>
                <a:ea typeface="Calibri" panose="020F0502020204030204" pitchFamily="34" charset="0"/>
                <a:cs typeface="Calibri" panose="020F0502020204030204" pitchFamily="34" charset="0"/>
              </a:rPr>
              <a:t>: </a:t>
            </a:r>
            <a:r>
              <a:rPr lang="en-GB" sz="2100" dirty="0">
                <a:effectLst/>
                <a:latin typeface="Calibri" panose="020F0502020204030204" pitchFamily="34" charset="0"/>
                <a:ea typeface="Calibri" panose="020F0502020204030204" pitchFamily="34" charset="0"/>
                <a:cs typeface="Calibri" panose="020F0502020204030204" pitchFamily="34" charset="0"/>
              </a:rPr>
              <a:t>simulation of the dependency of RE current on the pre-disruption plasma current prior to ITER </a:t>
            </a:r>
            <a:endParaRPr lang="en-GB" sz="2100" dirty="0">
              <a:latin typeface="Calibri" panose="020F0502020204030204" pitchFamily="34" charset="0"/>
              <a:ea typeface="Calibri" panose="020F0502020204030204" pitchFamily="34" charset="0"/>
              <a:cs typeface="Calibri" panose="020F0502020204030204" pitchFamily="34" charset="0"/>
            </a:endParaRPr>
          </a:p>
          <a:p>
            <a:pPr marL="742950" lvl="1" indent="-285750" algn="just">
              <a:spcAft>
                <a:spcPts val="800"/>
              </a:spcAft>
              <a:buFont typeface="Courier New" panose="02070309020205020404" pitchFamily="49" charset="0"/>
              <a:buChar char="o"/>
            </a:pPr>
            <a:r>
              <a:rPr lang="en-GB" sz="1900" b="1" dirty="0">
                <a:effectLst/>
                <a:latin typeface="Calibri" panose="020F0502020204030204" pitchFamily="34" charset="0"/>
                <a:ea typeface="Calibri" panose="020F0502020204030204" pitchFamily="34" charset="0"/>
                <a:cs typeface="Calibri" panose="020F0502020204030204" pitchFamily="34" charset="0"/>
              </a:rPr>
              <a:t>importance of seed generation and losses vs avalanche multiplication effect </a:t>
            </a:r>
            <a:r>
              <a:rPr lang="en-GB" sz="2000" dirty="0">
                <a:effectLst/>
                <a:latin typeface="Calibri" panose="020F0502020204030204" pitchFamily="34" charset="0"/>
                <a:ea typeface="Calibri" panose="020F0502020204030204" pitchFamily="34" charset="0"/>
                <a:cs typeface="Calibri" panose="020F0502020204030204" pitchFamily="34" charset="0"/>
              </a:rPr>
              <a:t>(JET disruption at high current)  </a:t>
            </a:r>
            <a:endParaRPr lang="fr-FR" sz="1900" b="1"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US" sz="2100" dirty="0">
                <a:effectLst/>
                <a:latin typeface="Calibri" panose="020F0502020204030204" pitchFamily="34" charset="0"/>
                <a:ea typeface="Calibri" panose="020F0502020204030204" pitchFamily="34" charset="0"/>
                <a:cs typeface="Calibri" panose="020F0502020204030204" pitchFamily="34" charset="0"/>
              </a:rPr>
              <a:t>Without reliable predictive modeling, ITER may slow down its path to 15 MA operation due to the risk of RE damage on PFCs and cooling pipes</a:t>
            </a:r>
          </a:p>
          <a:p>
            <a:pPr marL="742950" lvl="1" indent="-285750">
              <a:lnSpc>
                <a:spcPct val="105000"/>
              </a:lnSpc>
              <a:spcAft>
                <a:spcPts val="800"/>
              </a:spcAft>
              <a:buFont typeface="Courier New" panose="02070309020205020404" pitchFamily="49" charset="0"/>
              <a:buChar char="o"/>
            </a:pPr>
            <a:r>
              <a:rPr lang="en-US" sz="1900" b="1" dirty="0">
                <a:effectLst/>
                <a:latin typeface="Calibri" panose="020F0502020204030204" pitchFamily="34" charset="0"/>
                <a:ea typeface="Calibri" panose="020F0502020204030204" pitchFamily="34" charset="0"/>
                <a:cs typeface="Calibri" panose="020F0502020204030204" pitchFamily="34" charset="0"/>
              </a:rPr>
              <a:t>Exponential dependency of RE avalanching on Ip renders pure experimentally based extrapolation difficult</a:t>
            </a:r>
          </a:p>
          <a:p>
            <a:pPr marL="742950" lvl="1" indent="-285750">
              <a:lnSpc>
                <a:spcPct val="105000"/>
              </a:lnSpc>
              <a:spcAft>
                <a:spcPts val="800"/>
              </a:spcAft>
              <a:buFont typeface="Courier New" panose="02070309020205020404" pitchFamily="49" charset="0"/>
              <a:buChar char="o"/>
            </a:pPr>
            <a:r>
              <a:rPr lang="en-US" sz="1900" b="1" dirty="0">
                <a:effectLst/>
                <a:latin typeface="Calibri" panose="020F0502020204030204" pitchFamily="34" charset="0"/>
                <a:ea typeface="Calibri" panose="020F0502020204030204" pitchFamily="34" charset="0"/>
                <a:cs typeface="Calibri" panose="020F0502020204030204" pitchFamily="34" charset="0"/>
              </a:rPr>
              <a:t>EU has the world-leading basis of plasma (TSVV-F) and wall (TSVV-D) models to address this issue</a:t>
            </a:r>
            <a:endParaRPr lang="en-GB" sz="2100" dirty="0">
              <a:effectLst/>
              <a:latin typeface="Calibri" panose="020F0502020204030204" pitchFamily="34" charset="0"/>
              <a:ea typeface="Calibri" panose="020F0502020204030204" pitchFamily="34" charset="0"/>
              <a:cs typeface="Calibri" panose="020F0502020204030204" pitchFamily="34" charset="0"/>
            </a:endParaRPr>
          </a:p>
          <a:p>
            <a:pPr marL="442912" indent="-285750" algn="just">
              <a:spcAft>
                <a:spcPts val="800"/>
              </a:spcAft>
              <a:buFont typeface="Courier New" panose="02070309020205020404" pitchFamily="49" charset="0"/>
              <a:buChar char="o"/>
            </a:pPr>
            <a:r>
              <a:rPr lang="en-GB" sz="2100" dirty="0">
                <a:effectLst/>
                <a:latin typeface="Calibri" panose="020F0502020204030204" pitchFamily="34" charset="0"/>
                <a:ea typeface="Calibri" panose="020F0502020204030204" pitchFamily="34" charset="0"/>
                <a:cs typeface="Calibri" panose="020F0502020204030204" pitchFamily="34" charset="0"/>
              </a:rPr>
              <a:t>RE induced damages on W PFC wall: development of thermo-mechanical model with W </a:t>
            </a:r>
            <a:endParaRPr lang="fr-FR" sz="2100"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sz="2100" dirty="0">
                <a:effectLst/>
                <a:latin typeface="Calibri" panose="020F0502020204030204" pitchFamily="34" charset="0"/>
                <a:ea typeface="Calibri" panose="020F0502020204030204" pitchFamily="34" charset="0"/>
                <a:cs typeface="Calibri" panose="020F0502020204030204" pitchFamily="34" charset="0"/>
              </a:rPr>
              <a:t>Involved TSVVs: D, F</a:t>
            </a:r>
            <a:endParaRPr lang="fr-FR" sz="2100"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sz="2100" dirty="0">
                <a:effectLst/>
                <a:latin typeface="Calibri" panose="020F0502020204030204" pitchFamily="34" charset="0"/>
                <a:ea typeface="Calibri" panose="020F0502020204030204" pitchFamily="34" charset="0"/>
                <a:cs typeface="Calibri" panose="020F0502020204030204" pitchFamily="34" charset="0"/>
              </a:rPr>
              <a:t>WPs Impacted: TE, PWIE, SA</a:t>
            </a:r>
            <a:endParaRPr lang="fr-FR" sz="2100"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sz="2100" dirty="0">
                <a:effectLst/>
                <a:latin typeface="Calibri" panose="020F0502020204030204" pitchFamily="34" charset="0"/>
                <a:ea typeface="Calibri" panose="020F0502020204030204" pitchFamily="34" charset="0"/>
                <a:cs typeface="Calibri" panose="020F0502020204030204" pitchFamily="34" charset="0"/>
              </a:rPr>
              <a:t>ITER-</a:t>
            </a:r>
            <a:r>
              <a:rPr lang="en-GB" sz="2100" dirty="0" err="1">
                <a:effectLst/>
                <a:latin typeface="Calibri" panose="020F0502020204030204" pitchFamily="34" charset="0"/>
                <a:ea typeface="Calibri" panose="020F0502020204030204" pitchFamily="34" charset="0"/>
                <a:cs typeface="Calibri" panose="020F0502020204030204" pitchFamily="34" charset="0"/>
              </a:rPr>
              <a:t>EUROfusion</a:t>
            </a:r>
            <a:r>
              <a:rPr lang="en-GB" sz="2100" dirty="0">
                <a:effectLst/>
                <a:latin typeface="Calibri" panose="020F0502020204030204" pitchFamily="34" charset="0"/>
                <a:ea typeface="Calibri" panose="020F0502020204030204" pitchFamily="34" charset="0"/>
                <a:cs typeface="Calibri" panose="020F0502020204030204" pitchFamily="34" charset="0"/>
              </a:rPr>
              <a:t> collaboration impacted : </a:t>
            </a:r>
          </a:p>
          <a:p>
            <a:pPr marL="742950" lvl="1" indent="-285750">
              <a:lnSpc>
                <a:spcPct val="105000"/>
              </a:lnSpc>
              <a:spcAft>
                <a:spcPts val="800"/>
              </a:spcAft>
              <a:buFont typeface="Courier New" panose="02070309020205020404" pitchFamily="49" charset="0"/>
              <a:buChar char="o"/>
            </a:pPr>
            <a:r>
              <a:rPr lang="en-GB" sz="1900" b="1" dirty="0">
                <a:effectLst/>
                <a:latin typeface="Calibri" panose="020F0502020204030204" pitchFamily="34" charset="0"/>
                <a:ea typeface="Calibri" panose="020F0502020204030204" pitchFamily="34" charset="0"/>
                <a:cs typeface="Calibri" panose="020F0502020204030204" pitchFamily="34" charset="0"/>
              </a:rPr>
              <a:t>“Physics Basis for ITER scenarios” : Disruptions </a:t>
            </a:r>
          </a:p>
          <a:p>
            <a:pPr marL="742950" lvl="1" indent="-285750">
              <a:lnSpc>
                <a:spcPct val="105000"/>
              </a:lnSpc>
              <a:spcAft>
                <a:spcPts val="800"/>
              </a:spcAft>
              <a:buFont typeface="Courier New" panose="02070309020205020404" pitchFamily="49" charset="0"/>
              <a:buChar char="o"/>
            </a:pPr>
            <a:r>
              <a:rPr lang="en-GB" sz="1900" b="1" dirty="0">
                <a:effectLst/>
                <a:latin typeface="Calibri" panose="020F0502020204030204" pitchFamily="34" charset="0"/>
                <a:ea typeface="Calibri" panose="020F0502020204030204" pitchFamily="34" charset="0"/>
                <a:cs typeface="Calibri" panose="020F0502020204030204" pitchFamily="34" charset="0"/>
              </a:rPr>
              <a:t>disruption mitigation :  strategy for benign  termination of RE plasmas </a:t>
            </a:r>
          </a:p>
          <a:p>
            <a:pPr marL="742950" lvl="1" indent="-285750">
              <a:lnSpc>
                <a:spcPct val="105000"/>
              </a:lnSpc>
              <a:spcAft>
                <a:spcPts val="800"/>
              </a:spcAft>
              <a:buFont typeface="Courier New" panose="02070309020205020404" pitchFamily="49" charset="0"/>
              <a:buChar char="o"/>
            </a:pPr>
            <a:r>
              <a:rPr lang="en-US" sz="1900" b="1" dirty="0">
                <a:effectLst/>
                <a:latin typeface="Calibri" panose="020F0502020204030204" pitchFamily="34" charset="0"/>
                <a:ea typeface="Calibri" panose="020F0502020204030204" pitchFamily="34" charset="0"/>
              </a:rPr>
              <a:t>Runaway electron avalanche (RAE) </a:t>
            </a:r>
            <a:r>
              <a:rPr lang="en-US" sz="1900" b="1" dirty="0" err="1">
                <a:effectLst/>
                <a:latin typeface="Calibri" panose="020F0502020204030204" pitchFamily="34" charset="0"/>
                <a:ea typeface="Calibri" panose="020F0502020204030204" pitchFamily="34" charset="0"/>
              </a:rPr>
              <a:t>behaviour</a:t>
            </a:r>
            <a:r>
              <a:rPr lang="en-US" sz="1900" b="1" dirty="0">
                <a:effectLst/>
                <a:latin typeface="Calibri" panose="020F0502020204030204" pitchFamily="34" charset="0"/>
                <a:ea typeface="Calibri" panose="020F0502020204030204" pitchFamily="34" charset="0"/>
              </a:rPr>
              <a:t> and predictive model validation </a:t>
            </a:r>
            <a:endParaRPr lang="fr-FR" sz="1900" b="1"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sz="2100" dirty="0">
                <a:effectLst/>
                <a:latin typeface="Calibri" panose="020F0502020204030204" pitchFamily="34" charset="0"/>
                <a:ea typeface="Calibri" panose="020F0502020204030204" pitchFamily="34" charset="0"/>
                <a:cs typeface="Calibri" panose="020F0502020204030204" pitchFamily="34" charset="0"/>
              </a:rPr>
              <a:t>Requested resources: 21 PM &amp; 90 k€ in CC </a:t>
            </a:r>
            <a:endParaRPr lang="fr-FR" sz="2100" dirty="0">
              <a:effectLst/>
              <a:latin typeface="Calibri" panose="020F0502020204030204" pitchFamily="34" charset="0"/>
              <a:ea typeface="Calibri" panose="020F0502020204030204" pitchFamily="34" charset="0"/>
            </a:endParaRPr>
          </a:p>
          <a:p>
            <a:endParaRPr lang="en-US" dirty="0"/>
          </a:p>
        </p:txBody>
      </p:sp>
      <p:sp>
        <p:nvSpPr>
          <p:cNvPr id="4" name="Espace réservé du pied de page 3">
            <a:extLst>
              <a:ext uri="{FF2B5EF4-FFF2-40B4-BE49-F238E27FC236}">
                <a16:creationId xmlns:a16="http://schemas.microsoft.com/office/drawing/2014/main" id="{7DBD9E5E-39D4-4C0E-9DA2-E4E5C60CBE29}"/>
              </a:ext>
            </a:extLst>
          </p:cNvPr>
          <p:cNvSpPr>
            <a:spLocks noGrp="1"/>
          </p:cNvSpPr>
          <p:nvPr>
            <p:ph type="ftr" sz="quarter" idx="11"/>
          </p:nvPr>
        </p:nvSpPr>
        <p:spPr>
          <a:xfrm>
            <a:off x="825624" y="6555770"/>
            <a:ext cx="5965320" cy="302230"/>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BE4D013E-FA5C-4509-9E82-1D214437710C}"/>
              </a:ext>
            </a:extLst>
          </p:cNvPr>
          <p:cNvSpPr>
            <a:spLocks noGrp="1"/>
          </p:cNvSpPr>
          <p:nvPr>
            <p:ph type="sldNum" sz="quarter" idx="12"/>
          </p:nvPr>
        </p:nvSpPr>
        <p:spPr/>
        <p:txBody>
          <a:bodyPr/>
          <a:lstStyle/>
          <a:p>
            <a:fld id="{6A6D9FA1-99C7-4910-8E32-B85D378B0060}" type="slidenum">
              <a:rPr lang="en-GB" smtClean="0">
                <a:solidFill>
                  <a:prstClr val="white"/>
                </a:solidFill>
              </a:rPr>
              <a:pPr/>
              <a:t>9</a:t>
            </a:fld>
            <a:endParaRPr lang="en-GB" dirty="0">
              <a:solidFill>
                <a:prstClr val="white"/>
              </a:solidFill>
            </a:endParaRPr>
          </a:p>
        </p:txBody>
      </p:sp>
    </p:spTree>
    <p:extLst>
      <p:ext uri="{BB962C8B-B14F-4D97-AF65-F5344CB8AC3E}">
        <p14:creationId xmlns:p14="http://schemas.microsoft.com/office/powerpoint/2010/main" val="2237904312"/>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46f1671-67d4-4b70-9f09-d4a1c09db751" xsi:nil="true"/>
    <lcf76f155ced4ddcb4097134ff3c332f xmlns="30e40da3-19d8-43ad-93b6-443f79201276">
      <Terms xmlns="http://schemas.microsoft.com/office/infopath/2007/PartnerControls"/>
    </lcf76f155ced4ddcb4097134ff3c332f>
    <Shortdescription xmlns="30e40da3-19d8-43ad-93b6-443f79201276" xsi:nil="true"/>
    <Status xmlns="30e40da3-19d8-43ad-93b6-443f79201276" xsi:nil="true"/>
    <Mainauthor xmlns="30e40da3-19d8-43ad-93b6-443f7920127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B4E16888851254EA4B58A6035125B1A" ma:contentTypeVersion="20" ma:contentTypeDescription="Create a new document." ma:contentTypeScope="" ma:versionID="b9240fb17c95989845c0c9d0e02a6751">
  <xsd:schema xmlns:xsd="http://www.w3.org/2001/XMLSchema" xmlns:xs="http://www.w3.org/2001/XMLSchema" xmlns:p="http://schemas.microsoft.com/office/2006/metadata/properties" xmlns:ns2="30e40da3-19d8-43ad-93b6-443f79201276" xmlns:ns3="846f1671-67d4-4b70-9f09-d4a1c09db751" targetNamespace="http://schemas.microsoft.com/office/2006/metadata/properties" ma:root="true" ma:fieldsID="f5efc07d89ebcf2dfeae2fd521f08fe6" ns2:_="" ns3:_="">
    <xsd:import namespace="30e40da3-19d8-43ad-93b6-443f79201276"/>
    <xsd:import namespace="846f1671-67d4-4b70-9f09-d4a1c09db75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Shortdescription" minOccurs="0"/>
                <xsd:element ref="ns2:Status" minOccurs="0"/>
                <xsd:element ref="ns2:Mainauthor"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e40da3-19d8-43ad-93b6-443f792012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Location" ma:index="22" nillable="true" ma:displayName="Location" ma:internalName="MediaServiceLocation" ma:readOnly="true">
      <xsd:simpleType>
        <xsd:restriction base="dms:Text"/>
      </xsd:simpleType>
    </xsd:element>
    <xsd:element name="Shortdescription" ma:index="23" nillable="true" ma:displayName="Short description" ma:format="Dropdown" ma:internalName="Shortdescription">
      <xsd:simpleType>
        <xsd:restriction base="dms:Note">
          <xsd:maxLength value="255"/>
        </xsd:restriction>
      </xsd:simpleType>
    </xsd:element>
    <xsd:element name="Status" ma:index="24" nillable="true" ma:displayName="Status" ma:format="Dropdown" ma:internalName="Status">
      <xsd:simpleType>
        <xsd:restriction base="dms:Choice">
          <xsd:enumeration value="Reference"/>
          <xsd:enumeration value="Completed"/>
          <xsd:enumeration value="Ongoing"/>
          <xsd:enumeration value="Archived"/>
          <xsd:enumeration value="Final version"/>
        </xsd:restriction>
      </xsd:simpleType>
    </xsd:element>
    <xsd:element name="Mainauthor" ma:index="25" nillable="true" ma:displayName="Main author / contact" ma:format="Dropdown" ma:internalName="Mainauthor">
      <xsd:simpleType>
        <xsd:restriction base="dms:Text">
          <xsd:maxLength value="255"/>
        </xsd:restriction>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46f1671-67d4-4b70-9f09-d4a1c09db75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eaa8a2f8-9c52-4694-bfb9-a64f023effce}" ma:internalName="TaxCatchAll" ma:showField="CatchAllData" ma:web="846f1671-67d4-4b70-9f09-d4a1c09db75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581EFF-75CA-400B-8B14-07B3BB5FE4A6}">
  <ds:schemaRefs>
    <ds:schemaRef ds:uri="http://www.w3.org/XML/1998/namespace"/>
    <ds:schemaRef ds:uri="http://purl.org/dc/terms/"/>
    <ds:schemaRef ds:uri="http://purl.org/dc/dcmitype/"/>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846f1671-67d4-4b70-9f09-d4a1c09db751"/>
    <ds:schemaRef ds:uri="http://schemas.microsoft.com/office/infopath/2007/PartnerControls"/>
    <ds:schemaRef ds:uri="30e40da3-19d8-43ad-93b6-443f79201276"/>
  </ds:schemaRefs>
</ds:datastoreItem>
</file>

<file path=customXml/itemProps2.xml><?xml version="1.0" encoding="utf-8"?>
<ds:datastoreItem xmlns:ds="http://schemas.openxmlformats.org/officeDocument/2006/customXml" ds:itemID="{404D4723-90B1-4551-BDD4-2318903D5A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e40da3-19d8-43ad-93b6-443f79201276"/>
    <ds:schemaRef ds:uri="846f1671-67d4-4b70-9f09-d4a1c09db7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29BB5A6-9C9C-4509-BBBE-0C2B5904D0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2807</TotalTime>
  <Words>2529</Words>
  <Application>Microsoft Office PowerPoint</Application>
  <PresentationFormat>Grand écran</PresentationFormat>
  <Paragraphs>271</Paragraphs>
  <Slides>16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Arial</vt:lpstr>
      <vt:lpstr>Calibri</vt:lpstr>
      <vt:lpstr>Courier New</vt:lpstr>
      <vt:lpstr>Wingdings</vt:lpstr>
      <vt:lpstr>EUROfusion.1line_5_3_2019</vt:lpstr>
      <vt:lpstr>Work-Package Theory and Modelling (WPTM): Identification of budget requirements for 2027</vt:lpstr>
      <vt:lpstr>Work-Package Theory and Modelling (WPTM) </vt:lpstr>
      <vt:lpstr>11 comprehensive, well-elaborated, and high-quality multi-beneficiary proposals ! </vt:lpstr>
      <vt:lpstr>Context for 2026-2027  </vt:lpstr>
      <vt:lpstr>Approach for requesting extra resources in 2027 </vt:lpstr>
      <vt:lpstr>TM1. SOL heat flux decay length, pedestal and L-H transition </vt:lpstr>
      <vt:lpstr>TM2.  Simulation of advanced regimes without ELMs by integrating : neutrals, boundary conditions, sheath coupling, impurities</vt:lpstr>
      <vt:lpstr>TM3. Core-pedestal-SOL-wall workflow including  3-D effects (e.g. RMPs) </vt:lpstr>
      <vt:lpstr>TM4. Disruption, RE and impact on the W wall  at high current </vt:lpstr>
      <vt:lpstr>TM5. Simulation of high beta plasmas and fast particle effect on confinement/stability </vt:lpstr>
      <vt:lpstr>TM6. Stellarator core turbulence and optimization: divertor and alpha losses</vt:lpstr>
      <vt:lpstr>TM7. Development and test of reduced models</vt:lpstr>
      <vt:lpstr>TM8. Validation &amp; Uncertainty Quantification: Enabling Physics Discovery</vt:lpstr>
      <vt:lpstr>Summary of 2027 extra resource in k€ in CC</vt:lpstr>
      <vt:lpstr>WPTM - 2027 budget requests and priorities</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LITAUDON Xavier 124529</cp:lastModifiedBy>
  <cp:revision>156</cp:revision>
  <cp:lastPrinted>2026-03-02T09:28:15Z</cp:lastPrinted>
  <dcterms:created xsi:type="dcterms:W3CDTF">2023-11-15T09:40:03Z</dcterms:created>
  <dcterms:modified xsi:type="dcterms:W3CDTF">2026-03-05T14:22:44Z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ies>
</file>