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651" r:id="rId3"/>
    <p:sldId id="652" r:id="rId4"/>
    <p:sldId id="647" r:id="rId5"/>
    <p:sldId id="653" r:id="rId6"/>
    <p:sldId id="648" r:id="rId7"/>
    <p:sldId id="649" r:id="rId8"/>
    <p:sldId id="654" r:id="rId9"/>
  </p:sldIdLst>
  <p:sldSz cx="12192000" cy="6858000"/>
  <p:notesSz cx="6858000" cy="9144000"/>
  <p:defaultTextStyle>
    <a:defPPr>
      <a:defRPr lang="en-US"/>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oit Labit (blabit)" initials="B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317" autoAdjust="0"/>
    <p:restoredTop sz="95165" autoAdjust="0"/>
  </p:normalViewPr>
  <p:slideViewPr>
    <p:cSldViewPr snapToGrid="0">
      <p:cViewPr varScale="1">
        <p:scale>
          <a:sx n="85" d="100"/>
          <a:sy n="85" d="100"/>
        </p:scale>
        <p:origin x="302" y="48"/>
      </p:cViewPr>
      <p:guideLst>
        <p:guide pos="3840"/>
        <p:guide orient="horz" pos="2160"/>
      </p:guideLst>
    </p:cSldViewPr>
  </p:slideViewPr>
  <p:notesTextViewPr>
    <p:cViewPr>
      <p:scale>
        <a:sx n="1" d="1"/>
        <a:sy n="1" d="1"/>
      </p:scale>
      <p:origin x="0" y="0"/>
    </p:cViewPr>
  </p:notesTextViewPr>
  <p:sorterViewPr>
    <p:cViewPr varScale="1">
      <p:scale>
        <a:sx n="100" d="100"/>
        <a:sy n="100" d="100"/>
      </p:scale>
      <p:origin x="0" y="-19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1488419266"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a:p>
        </p:txBody>
      </p:sp>
      <p:sp>
        <p:nvSpPr>
          <p:cNvPr id="618792534" name="Date Placehold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2B22B0DE-77B4-EF41-83CF-15124BD2ED08}" type="datetimeFigureOut">
              <a:rPr lang="en-IT"/>
              <a:t>03/05/2026</a:t>
            </a:fld>
            <a:endParaRPr/>
          </a:p>
        </p:txBody>
      </p:sp>
      <p:sp>
        <p:nvSpPr>
          <p:cNvPr id="1825555622" name="Slide Image Placehold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a:p>
        </p:txBody>
      </p:sp>
      <p:sp>
        <p:nvSpPr>
          <p:cNvPr id="856664028" name="Notes Placehold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en-GB"/>
              <a:t>Click to edit Master text styles</a:t>
            </a:r>
            <a:endParaRPr/>
          </a:p>
          <a:p>
            <a:pPr lvl="1">
              <a:defRPr/>
            </a:pPr>
            <a:r>
              <a:rPr lang="en-GB"/>
              <a:t>Second level</a:t>
            </a:r>
            <a:endParaRPr/>
          </a:p>
          <a:p>
            <a:pPr lvl="2">
              <a:defRPr/>
            </a:pPr>
            <a:r>
              <a:rPr lang="en-GB"/>
              <a:t>Third level</a:t>
            </a:r>
            <a:endParaRPr/>
          </a:p>
          <a:p>
            <a:pPr lvl="3">
              <a:defRPr/>
            </a:pPr>
            <a:r>
              <a:rPr lang="en-GB"/>
              <a:t>Fourth level</a:t>
            </a:r>
            <a:endParaRPr/>
          </a:p>
          <a:p>
            <a:pPr lvl="4">
              <a:defRPr/>
            </a:pPr>
            <a:r>
              <a:rPr lang="en-GB"/>
              <a:t>Fifth level</a:t>
            </a:r>
            <a:endParaRPr/>
          </a:p>
        </p:txBody>
      </p:sp>
      <p:sp>
        <p:nvSpPr>
          <p:cNvPr id="1973607058"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471358746" name="Slide Number Placehold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4CDD3D5E-F837-C645-8E19-1C6E4B48596F}" type="slidenum">
              <a:rPr/>
              <a:t>‹N°›</a:t>
            </a:fld>
            <a:endParaRPr/>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338242067" name="Slide Image Placeholder 1"/>
          <p:cNvSpPr>
            <a:spLocks noGrp="1" noRot="1" noChangeAspect="1"/>
          </p:cNvSpPr>
          <p:nvPr>
            <p:ph type="sldImg"/>
          </p:nvPr>
        </p:nvSpPr>
        <p:spPr bwMode="auto"/>
      </p:sp>
      <p:sp>
        <p:nvSpPr>
          <p:cNvPr id="1605242061" name="Notes Placeholder 2"/>
          <p:cNvSpPr>
            <a:spLocks noGrp="1"/>
          </p:cNvSpPr>
          <p:nvPr>
            <p:ph type="body" idx="1"/>
          </p:nvPr>
        </p:nvSpPr>
        <p:spPr bwMode="auto"/>
        <p:txBody>
          <a:bodyPr/>
          <a:lstStyle/>
          <a:p>
            <a:pPr>
              <a:defRPr/>
            </a:pPr>
            <a:endParaRPr dirty="0"/>
          </a:p>
        </p:txBody>
      </p:sp>
      <p:sp>
        <p:nvSpPr>
          <p:cNvPr id="327980531" name="Slide Number Placeholder 3"/>
          <p:cNvSpPr>
            <a:spLocks noGrp="1"/>
          </p:cNvSpPr>
          <p:nvPr>
            <p:ph type="sldNum" sz="quarter" idx="10"/>
          </p:nvPr>
        </p:nvSpPr>
        <p:spPr bwMode="auto"/>
        <p:txBody>
          <a:bodyPr/>
          <a:lstStyle/>
          <a:p>
            <a:pPr>
              <a:defRPr/>
            </a:pPr>
            <a:fld id="{DC6F309F-30E5-6993-C974-1DBD04B6B264}"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808303837"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extLst>
                <a:ext uri="{96DAC541-7B7A-43D3-8B79-37D633B846F1}">
                  <asvg:svgBlip xmlns:asvg="http://schemas.microsoft.com/office/drawing/2016/SVG/main" r:embed="rId3"/>
                </a:ext>
              </a:extLst>
            </a:blip>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rtl="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329307236" name="Picture 12" descr="Contract between EC and EUROfusion is signed | FuseNet"/>
          <p:cNvPicPr>
            <a:picLocks noChangeAspect="1" noChangeArrowheads="1"/>
          </p:cNvPicPr>
          <p:nvPr userDrawn="1"/>
        </p:nvPicPr>
        <p:blipFill>
          <a:blip r:embed="rId4"/>
          <a:stretch/>
        </p:blipFill>
        <p:spPr bwMode="auto">
          <a:xfrm>
            <a:off x="445066" y="325143"/>
            <a:ext cx="2304256" cy="596340"/>
          </a:xfrm>
          <a:prstGeom prst="rect">
            <a:avLst/>
          </a:prstGeom>
          <a:noFill/>
        </p:spPr>
      </p:pic>
      <p:sp>
        <p:nvSpPr>
          <p:cNvPr id="790683993" name="Title 20"/>
          <p:cNvSpPr>
            <a:spLocks noGrp="1"/>
          </p:cNvSpPr>
          <p:nvPr>
            <p:ph type="title"/>
          </p:nvPr>
        </p:nvSpPr>
        <p:spPr bwMode="auto">
          <a:xfrm>
            <a:off x="407368" y="2074187"/>
            <a:ext cx="5544615" cy="620251"/>
          </a:xfrm>
        </p:spPr>
        <p:txBody>
          <a:bodyPr/>
          <a:lstStyle>
            <a:lvl1pPr algn="l">
              <a:defRPr b="1"/>
            </a:lvl1pPr>
          </a:lstStyle>
          <a:p>
            <a:pPr>
              <a:defRPr/>
            </a:pPr>
            <a:r>
              <a:rPr lang="en-US" dirty="0"/>
              <a:t>Click to edit Master title style</a:t>
            </a:r>
            <a:endParaRPr dirty="0"/>
          </a:p>
        </p:txBody>
      </p:sp>
      <p:sp>
        <p:nvSpPr>
          <p:cNvPr id="2053635586"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dirty="0"/>
              <a:t>E. </a:t>
            </a:r>
            <a:r>
              <a:rPr lang="en-US" dirty="0" err="1"/>
              <a:t>Tsitrone</a:t>
            </a:r>
            <a:r>
              <a:rPr lang="en-US" dirty="0"/>
              <a:t> and N. Vianello</a:t>
            </a:r>
            <a:endParaRPr dirty="0"/>
          </a:p>
        </p:txBody>
      </p:sp>
      <p:sp>
        <p:nvSpPr>
          <p:cNvPr id="1086288742"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1728579323" name="Text Placeholder 22"/>
          <p:cNvSpPr>
            <a:spLocks noGrp="1"/>
          </p:cNvSpPr>
          <p:nvPr>
            <p:ph type="body" sz="quarter" idx="12" hasCustomPrompt="1"/>
          </p:nvPr>
        </p:nvSpPr>
        <p:spPr bwMode="auto">
          <a:xfrm>
            <a:off x="407368" y="1650286"/>
            <a:ext cx="5958708" cy="338554"/>
          </a:xfrm>
        </p:spPr>
        <p:txBody>
          <a:bodyPr>
            <a:normAutofit/>
          </a:bodyPr>
          <a:lstStyle>
            <a:lvl1pPr marL="0" indent="0">
              <a:buNone/>
              <a:defRPr sz="1600" b="0" baseline="30000"/>
            </a:lvl1pPr>
            <a:lvl2pPr marL="342900" indent="0">
              <a:buNone/>
              <a:defRPr/>
            </a:lvl2pPr>
          </a:lstStyle>
          <a:p>
            <a:pPr lvl="0">
              <a:defRPr/>
            </a:pPr>
            <a:r>
              <a:rPr lang="en-US" dirty="0"/>
              <a:t>33rd European Fusion Program Workshop</a:t>
            </a:r>
            <a:endParaRPr dirty="0"/>
          </a:p>
        </p:txBody>
      </p:sp>
      <p:pic>
        <p:nvPicPr>
          <p:cNvPr id="395662809" name="Picture 1"/>
          <p:cNvPicPr>
            <a:picLocks noChangeAspect="1"/>
          </p:cNvPicPr>
          <p:nvPr userDrawn="1"/>
        </p:nvPicPr>
        <p:blipFill>
          <a:blip r:embed="rId5">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1159844303"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1413860426"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494970865"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1978484343" name="Footer Placeholder 7"/>
          <p:cNvSpPr>
            <a:spLocks noGrp="1"/>
          </p:cNvSpPr>
          <p:nvPr>
            <p:ph type="ftr" sz="quarter" idx="11"/>
          </p:nvPr>
        </p:nvSpPr>
        <p:spPr bwMode="auto">
          <a:xfrm>
            <a:off x="825623" y="6555770"/>
            <a:ext cx="6846193" cy="329614"/>
          </a:xfrm>
          <a:prstGeom prst="rect">
            <a:avLst/>
          </a:prstGeom>
        </p:spPr>
        <p:txBody>
          <a:bodyPr anchor="t"/>
          <a:lstStyle>
            <a:lvl1pPr>
              <a:defRPr sz="1200">
                <a:solidFill>
                  <a:schemeClr val="bg1"/>
                </a:solidFill>
              </a:defRPr>
            </a:lvl1pPr>
          </a:lstStyle>
          <a:p>
            <a:pPr>
              <a:defRPr/>
            </a:pPr>
            <a:r>
              <a:rPr lang="en-GB" dirty="0">
                <a:solidFill>
                  <a:prstClr val="white"/>
                </a:solidFill>
              </a:rPr>
              <a:t>E. </a:t>
            </a:r>
            <a:r>
              <a:rPr lang="en-GB" dirty="0" err="1">
                <a:solidFill>
                  <a:prstClr val="white"/>
                </a:solidFill>
              </a:rPr>
              <a:t>Tsitrone</a:t>
            </a:r>
            <a:r>
              <a:rPr lang="en-GB" dirty="0">
                <a:solidFill>
                  <a:prstClr val="white"/>
                </a:solidFill>
              </a:rPr>
              <a:t> and N. Vianello | 33</a:t>
            </a:r>
            <a:r>
              <a:rPr lang="en-GB" baseline="30000" dirty="0">
                <a:solidFill>
                  <a:prstClr val="white"/>
                </a:solidFill>
              </a:rPr>
              <a:t>rd</a:t>
            </a:r>
            <a:r>
              <a:rPr lang="en-GB" dirty="0">
                <a:solidFill>
                  <a:prstClr val="white"/>
                </a:solidFill>
              </a:rPr>
              <a:t> </a:t>
            </a:r>
            <a:r>
              <a:rPr lang="en-GB" baseline="0" dirty="0">
                <a:solidFill>
                  <a:prstClr val="white"/>
                </a:solidFill>
              </a:rPr>
              <a:t>EFPW, Zagreb </a:t>
            </a:r>
            <a:r>
              <a:rPr lang="en-GB" dirty="0">
                <a:solidFill>
                  <a:prstClr val="white"/>
                </a:solidFill>
              </a:rPr>
              <a:t>| 3 February 2026 </a:t>
            </a:r>
            <a:br>
              <a:rPr lang="en-GB" dirty="0">
                <a:solidFill>
                  <a:prstClr val="white"/>
                </a:solidFill>
              </a:rPr>
            </a:br>
            <a:endParaRPr lang="en-GB" dirty="0">
              <a:solidFill>
                <a:prstClr val="white"/>
              </a:solidFill>
            </a:endParaRPr>
          </a:p>
        </p:txBody>
      </p:sp>
      <p:sp>
        <p:nvSpPr>
          <p:cNvPr id="755622578"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119613521"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1231584971"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363178582"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1437852847"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2053461507"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195143242"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1303598301"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
        <p:nvSpPr>
          <p:cNvPr id="3" name="Footer Placeholder 7">
            <a:extLst>
              <a:ext uri="{FF2B5EF4-FFF2-40B4-BE49-F238E27FC236}">
                <a16:creationId xmlns:a16="http://schemas.microsoft.com/office/drawing/2014/main" id="{B540E0AC-5C7A-40DE-A665-4143DC16E994}"/>
              </a:ext>
            </a:extLst>
          </p:cNvPr>
          <p:cNvSpPr>
            <a:spLocks noGrp="1"/>
          </p:cNvSpPr>
          <p:nvPr>
            <p:ph type="ftr" sz="quarter" idx="11"/>
          </p:nvPr>
        </p:nvSpPr>
        <p:spPr bwMode="auto">
          <a:xfrm>
            <a:off x="825623" y="6555770"/>
            <a:ext cx="6846193" cy="329614"/>
          </a:xfrm>
          <a:prstGeom prst="rect">
            <a:avLst/>
          </a:prstGeom>
        </p:spPr>
        <p:txBody>
          <a:bodyPr anchor="t"/>
          <a:lstStyle>
            <a:lvl1pPr>
              <a:defRPr sz="1200">
                <a:solidFill>
                  <a:schemeClr val="bg1"/>
                </a:solidFill>
              </a:defRPr>
            </a:lvl1pPr>
          </a:lstStyle>
          <a:p>
            <a:pPr>
              <a:defRPr/>
            </a:pPr>
            <a:r>
              <a:rPr lang="en-GB" dirty="0">
                <a:solidFill>
                  <a:prstClr val="white"/>
                </a:solidFill>
              </a:rPr>
              <a:t>E. </a:t>
            </a:r>
            <a:r>
              <a:rPr lang="en-GB" dirty="0" err="1">
                <a:solidFill>
                  <a:prstClr val="white"/>
                </a:solidFill>
              </a:rPr>
              <a:t>Tsitrone</a:t>
            </a:r>
            <a:r>
              <a:rPr lang="en-GB" dirty="0">
                <a:solidFill>
                  <a:prstClr val="white"/>
                </a:solidFill>
              </a:rPr>
              <a:t> and N. Vianello | 33</a:t>
            </a:r>
            <a:r>
              <a:rPr lang="en-GB" baseline="30000" dirty="0">
                <a:solidFill>
                  <a:prstClr val="white"/>
                </a:solidFill>
              </a:rPr>
              <a:t>rd</a:t>
            </a:r>
            <a:r>
              <a:rPr lang="en-GB" dirty="0">
                <a:solidFill>
                  <a:prstClr val="white"/>
                </a:solidFill>
              </a:rPr>
              <a:t> </a:t>
            </a:r>
            <a:r>
              <a:rPr lang="en-GB" baseline="0" dirty="0">
                <a:solidFill>
                  <a:prstClr val="white"/>
                </a:solidFill>
              </a:rPr>
              <a:t>EFPW, Zagreb </a:t>
            </a:r>
            <a:r>
              <a:rPr lang="en-GB" dirty="0">
                <a:solidFill>
                  <a:prstClr val="white"/>
                </a:solidFill>
              </a:rPr>
              <a:t>| 3 February 2026 </a:t>
            </a:r>
            <a:br>
              <a:rPr lang="en-GB" dirty="0">
                <a:solidFill>
                  <a:prstClr val="white"/>
                </a:solidFill>
              </a:rPr>
            </a:br>
            <a:endParaRPr lang="en-GB" dirty="0">
              <a:solidFill>
                <a:prstClr val="white"/>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8582949"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1420376106"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1372781573"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293794928"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807717038"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1633241586"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957480852"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2080605048"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
        <p:nvSpPr>
          <p:cNvPr id="1498441916" name="Footer Placeholder 7"/>
          <p:cNvSpPr>
            <a:spLocks noGrp="1"/>
          </p:cNvSpPr>
          <p:nvPr>
            <p:ph type="ftr" sz="quarter" idx="11"/>
          </p:nvPr>
        </p:nvSpPr>
        <p:spPr bwMode="auto">
          <a:xfrm>
            <a:off x="825623" y="6555770"/>
            <a:ext cx="6846193" cy="329614"/>
          </a:xfrm>
          <a:prstGeom prst="rect">
            <a:avLst/>
          </a:prstGeom>
        </p:spPr>
        <p:txBody>
          <a:bodyPr anchor="t"/>
          <a:lstStyle>
            <a:lvl1pPr>
              <a:defRPr sz="1200">
                <a:solidFill>
                  <a:schemeClr val="bg1"/>
                </a:solidFill>
              </a:defRPr>
            </a:lvl1pPr>
          </a:lstStyle>
          <a:p>
            <a:pPr>
              <a:defRPr/>
            </a:pPr>
            <a:r>
              <a:rPr lang="en-GB">
                <a:solidFill>
                  <a:prstClr val="white"/>
                </a:solidFill>
              </a:rPr>
              <a:t>N. Vianello | 30th IAEA Fusion Energy Conference, Chengdu | 14 October 2025 </a:t>
            </a:r>
            <a:br>
              <a:rPr lang="en-GB">
                <a:solidFill>
                  <a:prstClr val="white"/>
                </a:solidFill>
              </a:rPr>
            </a:br>
            <a:endParaRPr lang="en-GB">
              <a:solidFill>
                <a:prstClr val="white"/>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164135043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22239217"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1269930550"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‹N°›</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rtl="0">
        <a:spcBef>
          <a:spcPts val="0"/>
        </a:spcBef>
        <a:buNone/>
        <a:defRPr sz="3300">
          <a:solidFill>
            <a:schemeClr val="tx1"/>
          </a:solidFill>
          <a:latin typeface="+mj-lt"/>
          <a:ea typeface="+mj-ea"/>
          <a:cs typeface="+mj-cs"/>
        </a:defRPr>
      </a:lvl1pPr>
    </p:titleStyle>
    <p:bodyStyle>
      <a:lvl1pPr marL="257175" indent="-257175" algn="l" defTabSz="685800" rtl="0">
        <a:spcBef>
          <a:spcPts val="0"/>
        </a:spcBef>
        <a:buFont typeface="Arial"/>
        <a:buChar char="•"/>
        <a:defRPr sz="2400">
          <a:solidFill>
            <a:schemeClr val="tx1"/>
          </a:solidFill>
          <a:latin typeface="+mn-lt"/>
          <a:ea typeface="+mn-ea"/>
          <a:cs typeface="+mn-cs"/>
        </a:defRPr>
      </a:lvl1pPr>
      <a:lvl2pPr marL="557213" indent="-214313" algn="l" defTabSz="685800" rtl="0">
        <a:spcBef>
          <a:spcPts val="0"/>
        </a:spcBef>
        <a:buFont typeface="Arial"/>
        <a:buChar char="–"/>
        <a:defRPr sz="2100">
          <a:solidFill>
            <a:schemeClr val="tx1"/>
          </a:solidFill>
          <a:latin typeface="+mn-lt"/>
          <a:ea typeface="+mn-ea"/>
          <a:cs typeface="+mn-cs"/>
        </a:defRPr>
      </a:lvl2pPr>
      <a:lvl3pPr marL="857250" indent="-171450" algn="l" defTabSz="685800" rtl="0">
        <a:spcBef>
          <a:spcPts val="0"/>
        </a:spcBef>
        <a:buFont typeface="Arial"/>
        <a:buChar char="•"/>
        <a:defRPr sz="1800">
          <a:solidFill>
            <a:schemeClr val="tx1"/>
          </a:solidFill>
          <a:latin typeface="+mn-lt"/>
          <a:ea typeface="+mn-ea"/>
          <a:cs typeface="+mn-cs"/>
        </a:defRPr>
      </a:lvl3pPr>
      <a:lvl4pPr marL="1200150" indent="-171450" algn="l" defTabSz="685800" rtl="0">
        <a:spcBef>
          <a:spcPts val="0"/>
        </a:spcBef>
        <a:buFont typeface="Arial"/>
        <a:buChar char="–"/>
        <a:defRPr sz="1500">
          <a:solidFill>
            <a:schemeClr val="tx1"/>
          </a:solidFill>
          <a:latin typeface="+mn-lt"/>
          <a:ea typeface="+mn-ea"/>
          <a:cs typeface="+mn-cs"/>
        </a:defRPr>
      </a:lvl4pPr>
      <a:lvl5pPr marL="1543050" indent="-171450" algn="l" defTabSz="685800" rtl="0">
        <a:spcBef>
          <a:spcPts val="0"/>
        </a:spcBef>
        <a:buFont typeface="Arial"/>
        <a:buChar char="»"/>
        <a:defRPr sz="1500">
          <a:solidFill>
            <a:schemeClr val="tx1"/>
          </a:solidFill>
          <a:latin typeface="+mn-lt"/>
          <a:ea typeface="+mn-ea"/>
          <a:cs typeface="+mn-cs"/>
        </a:defRPr>
      </a:lvl5pPr>
      <a:lvl6pPr marL="1885950" indent="-171450" algn="l" defTabSz="685800" rtl="0">
        <a:spcBef>
          <a:spcPts val="0"/>
        </a:spcBef>
        <a:buFont typeface="Arial"/>
        <a:buChar char="•"/>
        <a:defRPr sz="1500">
          <a:solidFill>
            <a:schemeClr val="tx1"/>
          </a:solidFill>
          <a:latin typeface="+mn-lt"/>
          <a:ea typeface="+mn-ea"/>
          <a:cs typeface="+mn-cs"/>
        </a:defRPr>
      </a:lvl6pPr>
      <a:lvl7pPr marL="2228850" indent="-171450" algn="l" defTabSz="685800" rtl="0">
        <a:spcBef>
          <a:spcPts val="0"/>
        </a:spcBef>
        <a:buFont typeface="Arial"/>
        <a:buChar char="•"/>
        <a:defRPr sz="1500">
          <a:solidFill>
            <a:schemeClr val="tx1"/>
          </a:solidFill>
          <a:latin typeface="+mn-lt"/>
          <a:ea typeface="+mn-ea"/>
          <a:cs typeface="+mn-cs"/>
        </a:defRPr>
      </a:lvl7pPr>
      <a:lvl8pPr marL="2571750" indent="-171450" algn="l" defTabSz="685800" rtl="0">
        <a:spcBef>
          <a:spcPts val="0"/>
        </a:spcBef>
        <a:buFont typeface="Arial"/>
        <a:buChar char="•"/>
        <a:defRPr sz="1500">
          <a:solidFill>
            <a:schemeClr val="tx1"/>
          </a:solidFill>
          <a:latin typeface="+mn-lt"/>
          <a:ea typeface="+mn-ea"/>
          <a:cs typeface="+mn-cs"/>
        </a:defRPr>
      </a:lvl8pPr>
      <a:lvl9pPr marL="2914650" indent="-171450" algn="l" defTabSz="685800" rtl="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rtl="0">
        <a:defRPr sz="1350">
          <a:solidFill>
            <a:schemeClr val="tx1"/>
          </a:solidFill>
          <a:latin typeface="+mn-lt"/>
          <a:ea typeface="+mn-ea"/>
          <a:cs typeface="+mn-cs"/>
        </a:defRPr>
      </a:lvl1pPr>
      <a:lvl2pPr marL="342900" algn="l" defTabSz="685800" rtl="0">
        <a:defRPr sz="1350">
          <a:solidFill>
            <a:schemeClr val="tx1"/>
          </a:solidFill>
          <a:latin typeface="+mn-lt"/>
          <a:ea typeface="+mn-ea"/>
          <a:cs typeface="+mn-cs"/>
        </a:defRPr>
      </a:lvl2pPr>
      <a:lvl3pPr marL="685800" algn="l" defTabSz="685800" rtl="0">
        <a:defRPr sz="1350">
          <a:solidFill>
            <a:schemeClr val="tx1"/>
          </a:solidFill>
          <a:latin typeface="+mn-lt"/>
          <a:ea typeface="+mn-ea"/>
          <a:cs typeface="+mn-cs"/>
        </a:defRPr>
      </a:lvl3pPr>
      <a:lvl4pPr marL="1028700" algn="l" defTabSz="685800" rtl="0">
        <a:defRPr sz="1350">
          <a:solidFill>
            <a:schemeClr val="tx1"/>
          </a:solidFill>
          <a:latin typeface="+mn-lt"/>
          <a:ea typeface="+mn-ea"/>
          <a:cs typeface="+mn-cs"/>
        </a:defRPr>
      </a:lvl4pPr>
      <a:lvl5pPr marL="1371600" algn="l" defTabSz="685800" rtl="0">
        <a:defRPr sz="1350">
          <a:solidFill>
            <a:schemeClr val="tx1"/>
          </a:solidFill>
          <a:latin typeface="+mn-lt"/>
          <a:ea typeface="+mn-ea"/>
          <a:cs typeface="+mn-cs"/>
        </a:defRPr>
      </a:lvl5pPr>
      <a:lvl6pPr marL="1714500" algn="l" defTabSz="685800" rtl="0">
        <a:defRPr sz="1350">
          <a:solidFill>
            <a:schemeClr val="tx1"/>
          </a:solidFill>
          <a:latin typeface="+mn-lt"/>
          <a:ea typeface="+mn-ea"/>
          <a:cs typeface="+mn-cs"/>
        </a:defRPr>
      </a:lvl6pPr>
      <a:lvl7pPr marL="2057400" algn="l" defTabSz="685800" rtl="0">
        <a:defRPr sz="1350">
          <a:solidFill>
            <a:schemeClr val="tx1"/>
          </a:solidFill>
          <a:latin typeface="+mn-lt"/>
          <a:ea typeface="+mn-ea"/>
          <a:cs typeface="+mn-cs"/>
        </a:defRPr>
      </a:lvl7pPr>
      <a:lvl8pPr marL="2400300" algn="l" defTabSz="685800" rtl="0">
        <a:defRPr sz="1350">
          <a:solidFill>
            <a:schemeClr val="tx1"/>
          </a:solidFill>
          <a:latin typeface="+mn-lt"/>
          <a:ea typeface="+mn-ea"/>
          <a:cs typeface="+mn-cs"/>
        </a:defRPr>
      </a:lvl8pPr>
      <a:lvl9pPr marL="2743200" algn="l" defTabSz="685800" rtl="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89484437" name="Title 1"/>
          <p:cNvSpPr>
            <a:spLocks noGrp="1"/>
          </p:cNvSpPr>
          <p:nvPr>
            <p:ph type="title"/>
          </p:nvPr>
        </p:nvSpPr>
        <p:spPr bwMode="auto">
          <a:xfrm>
            <a:off x="407368" y="2530831"/>
            <a:ext cx="7633546" cy="620251"/>
          </a:xfrm>
        </p:spPr>
        <p:txBody>
          <a:bodyPr>
            <a:normAutofit fontScale="90000"/>
          </a:bodyPr>
          <a:lstStyle/>
          <a:p>
            <a:pPr>
              <a:defRPr/>
            </a:pPr>
            <a:r>
              <a:rPr lang="en-US" dirty="0"/>
              <a:t>WP TE : proposed budget requests for 2027</a:t>
            </a:r>
            <a:br>
              <a:rPr lang="en-US" dirty="0"/>
            </a:br>
            <a:r>
              <a:rPr lang="en-US" dirty="0"/>
              <a:t>for preliminary discussion</a:t>
            </a:r>
            <a:endParaRPr dirty="0"/>
          </a:p>
        </p:txBody>
      </p:sp>
      <p:sp>
        <p:nvSpPr>
          <p:cNvPr id="5" name="Text Placeholder 4">
            <a:extLst>
              <a:ext uri="{FF2B5EF4-FFF2-40B4-BE49-F238E27FC236}">
                <a16:creationId xmlns:a16="http://schemas.microsoft.com/office/drawing/2014/main" id="{53E1A1E3-4A2A-09CB-6453-7C760894F946}"/>
              </a:ext>
            </a:extLst>
          </p:cNvPr>
          <p:cNvSpPr>
            <a:spLocks noGrp="1"/>
          </p:cNvSpPr>
          <p:nvPr>
            <p:ph type="body" sz="quarter" idx="11"/>
          </p:nvPr>
        </p:nvSpPr>
        <p:spPr>
          <a:xfrm>
            <a:off x="407368" y="4159259"/>
            <a:ext cx="4375150" cy="817689"/>
          </a:xfrm>
        </p:spPr>
        <p:txBody>
          <a:bodyPr>
            <a:noAutofit/>
          </a:bodyPr>
          <a:lstStyle/>
          <a:p>
            <a:r>
              <a:rPr lang="en-US" sz="1800" dirty="0"/>
              <a:t>For WP TE Task Force leaders</a:t>
            </a:r>
          </a:p>
        </p:txBody>
      </p:sp>
      <p:sp>
        <p:nvSpPr>
          <p:cNvPr id="7" name="Text Placeholder 4">
            <a:extLst>
              <a:ext uri="{FF2B5EF4-FFF2-40B4-BE49-F238E27FC236}">
                <a16:creationId xmlns:a16="http://schemas.microsoft.com/office/drawing/2014/main" id="{A5A308BD-8C21-4818-8891-71C3EAD7EFED}"/>
              </a:ext>
            </a:extLst>
          </p:cNvPr>
          <p:cNvSpPr txBox="1">
            <a:spLocks/>
          </p:cNvSpPr>
          <p:nvPr/>
        </p:nvSpPr>
        <p:spPr bwMode="auto">
          <a:xfrm>
            <a:off x="407368" y="1300129"/>
            <a:ext cx="4375150" cy="817689"/>
          </a:xfrm>
          <a:prstGeom prst="rect">
            <a:avLst/>
          </a:prstGeom>
        </p:spPr>
        <p:txBody>
          <a:bodyPr vert="horz" lIns="91440" tIns="45720" rIns="91440" bIns="45720" rtlCol="0">
            <a:noAutofit/>
          </a:bodyPr>
          <a:lstStyle>
            <a:lvl1pPr marL="0" indent="0" algn="l" defTabSz="685800" rtl="0">
              <a:spcBef>
                <a:spcPts val="0"/>
              </a:spcBef>
              <a:buFont typeface="Arial"/>
              <a:buNone/>
              <a:defRPr sz="2400" b="0">
                <a:solidFill>
                  <a:schemeClr val="tx1"/>
                </a:solidFill>
                <a:latin typeface="+mn-lt"/>
                <a:ea typeface="+mn-ea"/>
                <a:cs typeface="+mn-cs"/>
              </a:defRPr>
            </a:lvl1pPr>
            <a:lvl2pPr marL="342900" indent="0" algn="l" defTabSz="685800" rtl="0">
              <a:spcBef>
                <a:spcPts val="0"/>
              </a:spcBef>
              <a:buFont typeface="Arial"/>
              <a:buNone/>
              <a:defRPr sz="2100">
                <a:solidFill>
                  <a:schemeClr val="tx1"/>
                </a:solidFill>
                <a:latin typeface="+mn-lt"/>
                <a:ea typeface="+mn-ea"/>
                <a:cs typeface="+mn-cs"/>
              </a:defRPr>
            </a:lvl2pPr>
            <a:lvl3pPr marL="857250" indent="-171450" algn="l" defTabSz="685800" rtl="0">
              <a:spcBef>
                <a:spcPts val="0"/>
              </a:spcBef>
              <a:buFont typeface="Arial"/>
              <a:buChar char="•"/>
              <a:defRPr sz="1800">
                <a:solidFill>
                  <a:schemeClr val="tx1"/>
                </a:solidFill>
                <a:latin typeface="+mn-lt"/>
                <a:ea typeface="+mn-ea"/>
                <a:cs typeface="+mn-cs"/>
              </a:defRPr>
            </a:lvl3pPr>
            <a:lvl4pPr marL="1200150" indent="-171450" algn="l" defTabSz="685800" rtl="0">
              <a:spcBef>
                <a:spcPts val="0"/>
              </a:spcBef>
              <a:buFont typeface="Arial"/>
              <a:buChar char="–"/>
              <a:defRPr sz="1500">
                <a:solidFill>
                  <a:schemeClr val="tx1"/>
                </a:solidFill>
                <a:latin typeface="+mn-lt"/>
                <a:ea typeface="+mn-ea"/>
                <a:cs typeface="+mn-cs"/>
              </a:defRPr>
            </a:lvl4pPr>
            <a:lvl5pPr marL="1543050" indent="-171450" algn="l" defTabSz="685800" rtl="0">
              <a:spcBef>
                <a:spcPts val="0"/>
              </a:spcBef>
              <a:buFont typeface="Arial"/>
              <a:buChar char="»"/>
              <a:defRPr sz="1500">
                <a:solidFill>
                  <a:schemeClr val="tx1"/>
                </a:solidFill>
                <a:latin typeface="+mn-lt"/>
                <a:ea typeface="+mn-ea"/>
                <a:cs typeface="+mn-cs"/>
              </a:defRPr>
            </a:lvl5pPr>
            <a:lvl6pPr marL="1885950" indent="-171450" algn="l" defTabSz="685800" rtl="0">
              <a:spcBef>
                <a:spcPts val="0"/>
              </a:spcBef>
              <a:buFont typeface="Arial"/>
              <a:buChar char="•"/>
              <a:defRPr sz="1500">
                <a:solidFill>
                  <a:schemeClr val="tx1"/>
                </a:solidFill>
                <a:latin typeface="+mn-lt"/>
                <a:ea typeface="+mn-ea"/>
                <a:cs typeface="+mn-cs"/>
              </a:defRPr>
            </a:lvl6pPr>
            <a:lvl7pPr marL="2228850" indent="-171450" algn="l" defTabSz="685800" rtl="0">
              <a:spcBef>
                <a:spcPts val="0"/>
              </a:spcBef>
              <a:buFont typeface="Arial"/>
              <a:buChar char="•"/>
              <a:defRPr sz="1500">
                <a:solidFill>
                  <a:schemeClr val="tx1"/>
                </a:solidFill>
                <a:latin typeface="+mn-lt"/>
                <a:ea typeface="+mn-ea"/>
                <a:cs typeface="+mn-cs"/>
              </a:defRPr>
            </a:lvl7pPr>
            <a:lvl8pPr marL="2571750" indent="-171450" algn="l" defTabSz="685800" rtl="0">
              <a:spcBef>
                <a:spcPts val="0"/>
              </a:spcBef>
              <a:buFont typeface="Arial"/>
              <a:buChar char="•"/>
              <a:defRPr sz="1500">
                <a:solidFill>
                  <a:schemeClr val="tx1"/>
                </a:solidFill>
                <a:latin typeface="+mn-lt"/>
                <a:ea typeface="+mn-ea"/>
                <a:cs typeface="+mn-cs"/>
              </a:defRPr>
            </a:lvl8pPr>
            <a:lvl9pPr marL="2914650" indent="-171450" algn="l" defTabSz="685800" rtl="0">
              <a:spcBef>
                <a:spcPts val="0"/>
              </a:spcBef>
              <a:buFont typeface="Arial"/>
              <a:buChar char="•"/>
              <a:defRPr sz="1500">
                <a:solidFill>
                  <a:schemeClr val="tx1"/>
                </a:solidFill>
                <a:latin typeface="+mn-lt"/>
                <a:ea typeface="+mn-ea"/>
                <a:cs typeface="+mn-cs"/>
              </a:defRPr>
            </a:lvl9pPr>
          </a:lstStyle>
          <a:p>
            <a:r>
              <a:rPr lang="en-US" sz="1800" dirty="0"/>
              <a:t>Pre PB Meeting</a:t>
            </a:r>
          </a:p>
          <a:p>
            <a:r>
              <a:rPr lang="en-US" sz="1800" dirty="0"/>
              <a:t>05/03/2026</a:t>
            </a:r>
          </a:p>
        </p:txBody>
      </p:sp>
      <p:sp>
        <p:nvSpPr>
          <p:cNvPr id="3" name="Text Placeholder 2">
            <a:extLst>
              <a:ext uri="{FF2B5EF4-FFF2-40B4-BE49-F238E27FC236}">
                <a16:creationId xmlns:a16="http://schemas.microsoft.com/office/drawing/2014/main" id="{44376714-2BF4-FD42-0590-19A9F36F7DB2}"/>
              </a:ext>
            </a:extLst>
          </p:cNvPr>
          <p:cNvSpPr>
            <a:spLocks noGrp="1"/>
          </p:cNvSpPr>
          <p:nvPr>
            <p:ph type="body" sz="quarter" idx="10"/>
          </p:nvPr>
        </p:nvSpPr>
        <p:spPr>
          <a:xfrm>
            <a:off x="407368" y="3693073"/>
            <a:ext cx="6501432" cy="2359383"/>
          </a:xfrm>
        </p:spPr>
        <p:txBody>
          <a:bodyPr/>
          <a:lstStyle/>
          <a:p>
            <a:r>
              <a:rPr lang="en-US" dirty="0"/>
              <a:t>E. Tsitrone and N. Vianello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r>
              <a:rPr lang="en-US" dirty="0"/>
              <a:t>Background : high level objectives for WP TE in 2026-2027</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13" name="ZoneTexte 12">
            <a:extLst>
              <a:ext uri="{FF2B5EF4-FFF2-40B4-BE49-F238E27FC236}">
                <a16:creationId xmlns:a16="http://schemas.microsoft.com/office/drawing/2014/main" id="{00334EFE-8B0B-4A62-81B2-A45BB132F1AF}"/>
              </a:ext>
            </a:extLst>
          </p:cNvPr>
          <p:cNvSpPr txBox="1"/>
          <p:nvPr/>
        </p:nvSpPr>
        <p:spPr bwMode="auto">
          <a:xfrm>
            <a:off x="247258" y="1074509"/>
            <a:ext cx="11697484" cy="5016758"/>
          </a:xfrm>
          <a:prstGeom prst="rect">
            <a:avLst/>
          </a:prstGeom>
          <a:noFill/>
        </p:spPr>
        <p:txBody>
          <a:bodyPr wrap="square">
            <a:spAutoFit/>
          </a:bodyPr>
          <a:lstStyle/>
          <a:p>
            <a:pPr marL="285750" indent="-285750" algn="l">
              <a:buFont typeface="Arial" panose="020B0604020202020204" pitchFamily="34" charset="0"/>
              <a:buChar char="•"/>
            </a:pPr>
            <a:r>
              <a:rPr lang="en-US" sz="2000" b="0" i="0" u="none" strike="noStrike" baseline="0" dirty="0">
                <a:latin typeface="Arial" panose="020B0604020202020204" pitchFamily="34" charset="0"/>
                <a:cs typeface="Arial" panose="020B0604020202020204" pitchFamily="34" charset="0"/>
              </a:rPr>
              <a:t>Address urgent </a:t>
            </a:r>
            <a:r>
              <a:rPr lang="en-US" sz="2000" b="0" i="0" u="none" strike="noStrike" baseline="0" dirty="0">
                <a:solidFill>
                  <a:srgbClr val="0070C0"/>
                </a:solidFill>
                <a:latin typeface="Arial" panose="020B0604020202020204" pitchFamily="34" charset="0"/>
                <a:cs typeface="Arial" panose="020B0604020202020204" pitchFamily="34" charset="0"/>
              </a:rPr>
              <a:t>R&amp;D issues related to the new ITER baseline / Research Plan </a:t>
            </a:r>
            <a:r>
              <a:rPr lang="en-US" sz="2000" b="0" i="0" u="none" strike="noStrike" baseline="0" dirty="0">
                <a:latin typeface="Arial" panose="020B0604020202020204" pitchFamily="34" charset="0"/>
                <a:cs typeface="Arial" panose="020B0604020202020204" pitchFamily="34" charset="0"/>
              </a:rPr>
              <a:t>(full tungsten wall) : far SOL physics and wall loads; tungsten sources, transport and screening; startup on tungsten limiters; runaways damage of tungsten first wall components and efficiency of </a:t>
            </a:r>
            <a:r>
              <a:rPr lang="en-US" sz="2000" b="0" i="0" u="none" strike="noStrike" baseline="0" dirty="0" err="1">
                <a:latin typeface="Arial" panose="020B0604020202020204" pitchFamily="34" charset="0"/>
                <a:cs typeface="Arial" panose="020B0604020202020204" pitchFamily="34" charset="0"/>
              </a:rPr>
              <a:t>boronisation</a:t>
            </a:r>
            <a:r>
              <a:rPr lang="en-US" sz="2000" b="0" i="0" u="none" strike="noStrike" baseline="0" dirty="0">
                <a:latin typeface="Arial" panose="020B0604020202020204" pitchFamily="34" charset="0"/>
                <a:cs typeface="Arial" panose="020B0604020202020204" pitchFamily="34" charset="0"/>
              </a:rPr>
              <a:t> in full tungsten devices</a:t>
            </a:r>
          </a:p>
          <a:p>
            <a:pPr marL="342900" indent="-342900" algn="l">
              <a:buFont typeface="Wingdings" panose="05000000000000000000" pitchFamily="2" charset="2"/>
              <a:buChar char="è"/>
            </a:pPr>
            <a:r>
              <a:rPr lang="en-US" sz="2000" dirty="0">
                <a:solidFill>
                  <a:srgbClr val="FF0000"/>
                </a:solidFill>
                <a:latin typeface="Arial" panose="020B0604020202020204" pitchFamily="34" charset="0"/>
                <a:cs typeface="Arial" panose="020B0604020202020204" pitchFamily="34" charset="0"/>
                <a:sym typeface="Wingdings" panose="05000000000000000000" pitchFamily="2" charset="2"/>
              </a:rPr>
              <a:t>ITER-EUROfusion MoU</a:t>
            </a:r>
          </a:p>
          <a:p>
            <a:pPr algn="l"/>
            <a:endParaRPr lang="en-US" sz="2000" b="0" i="0" u="none" strike="noStrike" baseline="0" dirty="0">
              <a:solidFill>
                <a:srgbClr val="FF0000"/>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US" sz="2000" b="0" i="0" u="none" strike="noStrike" baseline="0" dirty="0">
                <a:latin typeface="Arial" panose="020B0604020202020204" pitchFamily="34" charset="0"/>
                <a:cs typeface="Arial" panose="020B0604020202020204" pitchFamily="34" charset="0"/>
              </a:rPr>
              <a:t>Provide a full qualification of the </a:t>
            </a:r>
            <a:r>
              <a:rPr lang="en-US" sz="2000" b="0" i="0" u="none" strike="noStrike" baseline="0" dirty="0">
                <a:solidFill>
                  <a:srgbClr val="0070C0"/>
                </a:solidFill>
                <a:latin typeface="Arial" panose="020B0604020202020204" pitchFamily="34" charset="0"/>
                <a:cs typeface="Arial" panose="020B0604020202020204" pitchFamily="34" charset="0"/>
              </a:rPr>
              <a:t>most promising no ELM scenario</a:t>
            </a:r>
            <a:r>
              <a:rPr lang="en-US" sz="2000" b="0" i="0" u="none" strike="noStrike" baseline="0" dirty="0">
                <a:latin typeface="Arial" panose="020B0604020202020204" pitchFamily="34" charset="0"/>
                <a:cs typeface="Arial" panose="020B0604020202020204" pitchFamily="34" charset="0"/>
              </a:rPr>
              <a:t>, focusing on X-point radiator (XPR) and quasi-continuous exhaust (QCE) now considered as a viable option for ITER / DEMO.</a:t>
            </a:r>
          </a:p>
          <a:p>
            <a:pPr algn="l"/>
            <a:endParaRPr lang="en-US" sz="2000" b="0" i="0" u="none" strike="noStrike" baseline="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US" sz="2000" b="0" i="0" u="none" strike="noStrike" baseline="0" dirty="0">
                <a:latin typeface="Arial" panose="020B0604020202020204" pitchFamily="34" charset="0"/>
                <a:cs typeface="Arial" panose="020B0604020202020204" pitchFamily="34" charset="0"/>
              </a:rPr>
              <a:t>Support </a:t>
            </a:r>
            <a:r>
              <a:rPr lang="en-US" sz="2000" b="0" i="0" u="none" strike="noStrike" baseline="0" dirty="0">
                <a:solidFill>
                  <a:srgbClr val="0070C0"/>
                </a:solidFill>
                <a:latin typeface="Arial" panose="020B0604020202020204" pitchFamily="34" charset="0"/>
                <a:cs typeface="Arial" panose="020B0604020202020204" pitchFamily="34" charset="0"/>
              </a:rPr>
              <a:t>modelling efforts for interpretation </a:t>
            </a:r>
            <a:r>
              <a:rPr lang="en-US" sz="2000" b="0" i="0" u="none" strike="noStrike" baseline="0" dirty="0">
                <a:latin typeface="Arial" panose="020B0604020202020204" pitchFamily="34" charset="0"/>
                <a:cs typeface="Arial" panose="020B0604020202020204" pitchFamily="34" charset="0"/>
              </a:rPr>
              <a:t>of available data from TE devices, including JET DD and DT last campaigns</a:t>
            </a:r>
          </a:p>
          <a:p>
            <a:pPr marL="342900" indent="-342900" algn="l">
              <a:buFont typeface="Wingdings" panose="05000000000000000000" pitchFamily="2" charset="2"/>
              <a:buChar char="è"/>
            </a:pPr>
            <a:r>
              <a:rPr lang="en-US" sz="2000" b="0" i="0" u="none" strike="noStrike" baseline="0" dirty="0">
                <a:solidFill>
                  <a:srgbClr val="FF0000"/>
                </a:solidFill>
                <a:latin typeface="Arial" panose="020B0604020202020204" pitchFamily="34" charset="0"/>
                <a:cs typeface="Arial" panose="020B0604020202020204" pitchFamily="34" charset="0"/>
              </a:rPr>
              <a:t>integrated modelling for JET high current radiative scenario </a:t>
            </a:r>
            <a:r>
              <a:rPr lang="en-GB" sz="2000" dirty="0">
                <a:solidFill>
                  <a:srgbClr val="FF0000"/>
                </a:solidFill>
                <a:effectLst/>
                <a:latin typeface="Arial" panose="020B0604020202020204" pitchFamily="34" charset="0"/>
                <a:ea typeface="Calibri" panose="020F0502020204030204" pitchFamily="34" charset="0"/>
                <a:cs typeface="Arial" panose="020B0604020202020204" pitchFamily="34" charset="0"/>
              </a:rPr>
              <a:t>in view of validating models used for ITER</a:t>
            </a:r>
          </a:p>
          <a:p>
            <a:pPr algn="l"/>
            <a:endParaRPr lang="en-US" sz="2000" b="0" i="0" u="none" strike="noStrike" baseline="0" dirty="0">
              <a:solidFill>
                <a:srgbClr val="FF0000"/>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US" sz="2000" b="0" i="0" u="none" strike="noStrike" baseline="0" dirty="0">
                <a:latin typeface="Arial" panose="020B0604020202020204" pitchFamily="34" charset="0"/>
                <a:cs typeface="Arial" panose="020B0604020202020204" pitchFamily="34" charset="0"/>
              </a:rPr>
              <a:t>Prepare the </a:t>
            </a:r>
            <a:r>
              <a:rPr lang="en-US" sz="2000" b="0" i="0" u="none" strike="noStrike" baseline="0" dirty="0">
                <a:solidFill>
                  <a:srgbClr val="0070C0"/>
                </a:solidFill>
                <a:latin typeface="Arial" panose="020B0604020202020204" pitchFamily="34" charset="0"/>
                <a:cs typeface="Arial" panose="020B0604020202020204" pitchFamily="34" charset="0"/>
              </a:rPr>
              <a:t>JT-60SA scientific exploitation </a:t>
            </a:r>
            <a:r>
              <a:rPr lang="en-US" sz="2000" b="0" i="0" u="none" strike="noStrike" baseline="0" dirty="0">
                <a:latin typeface="Arial" panose="020B0604020202020204" pitchFamily="34" charset="0"/>
                <a:cs typeface="Arial" panose="020B0604020202020204" pitchFamily="34" charset="0"/>
              </a:rPr>
              <a:t>in the OP2 and OP3 campaigns, </a:t>
            </a:r>
            <a:r>
              <a:rPr lang="fr-FR" sz="2000" b="0" i="0" u="none" strike="noStrike" baseline="0" dirty="0" err="1">
                <a:latin typeface="Arial" panose="020B0604020202020204" pitchFamily="34" charset="0"/>
                <a:cs typeface="Arial" panose="020B0604020202020204" pitchFamily="34" charset="0"/>
              </a:rPr>
              <a:t>pending</a:t>
            </a:r>
            <a:r>
              <a:rPr lang="fr-FR" sz="2000" b="0" i="0" u="none" strike="noStrike" baseline="0" dirty="0">
                <a:latin typeface="Arial" panose="020B0604020202020204" pitchFamily="34" charset="0"/>
                <a:cs typeface="Arial" panose="020B0604020202020204" pitchFamily="34" charset="0"/>
              </a:rPr>
              <a:t> </a:t>
            </a:r>
            <a:r>
              <a:rPr lang="fr-FR" sz="2000" b="0" i="0" u="none" strike="noStrike" baseline="0" dirty="0" err="1">
                <a:latin typeface="Arial" panose="020B0604020202020204" pitchFamily="34" charset="0"/>
                <a:cs typeface="Arial" panose="020B0604020202020204" pitchFamily="34" charset="0"/>
              </a:rPr>
              <a:t>resources</a:t>
            </a:r>
            <a:r>
              <a:rPr lang="fr-FR" sz="2000" b="0" i="0" u="none" strike="noStrike" baseline="0" dirty="0">
                <a:latin typeface="Arial" panose="020B0604020202020204" pitchFamily="34" charset="0"/>
                <a:cs typeface="Arial" panose="020B0604020202020204" pitchFamily="34" charset="0"/>
              </a:rPr>
              <a:t> </a:t>
            </a:r>
            <a:r>
              <a:rPr lang="fr-FR" sz="2000" b="0" i="0" u="none" strike="noStrike" baseline="0" dirty="0" err="1">
                <a:latin typeface="Arial" panose="020B0604020202020204" pitchFamily="34" charset="0"/>
                <a:cs typeface="Arial" panose="020B0604020202020204" pitchFamily="34" charset="0"/>
              </a:rPr>
              <a:t>becoming</a:t>
            </a:r>
            <a:r>
              <a:rPr lang="fr-FR" sz="2000" b="0" i="0" u="none" strike="noStrike" baseline="0" dirty="0">
                <a:latin typeface="Arial" panose="020B0604020202020204" pitchFamily="34" charset="0"/>
                <a:cs typeface="Arial" panose="020B0604020202020204" pitchFamily="34" charset="0"/>
              </a:rPr>
              <a:t> </a:t>
            </a:r>
            <a:r>
              <a:rPr lang="fr-FR" sz="2000" b="0" i="0" u="none" strike="noStrike" baseline="0" dirty="0" err="1">
                <a:latin typeface="Arial" panose="020B0604020202020204" pitchFamily="34" charset="0"/>
                <a:cs typeface="Arial" panose="020B0604020202020204" pitchFamily="34" charset="0"/>
              </a:rPr>
              <a:t>available</a:t>
            </a:r>
            <a:r>
              <a:rPr lang="fr-FR" sz="2000" b="0" i="0" u="none" strike="noStrike" baseline="0" dirty="0">
                <a:latin typeface="Arial" panose="020B0604020202020204" pitchFamily="34" charset="0"/>
                <a:cs typeface="Arial" panose="020B0604020202020204" pitchFamily="34" charset="0"/>
              </a:rPr>
              <a:t>.</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117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r>
              <a:rPr lang="en-US" dirty="0"/>
              <a:t>Background : operating WP TE devices in 2026-2027</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pic>
        <p:nvPicPr>
          <p:cNvPr id="15" name="Picture 4">
            <a:extLst>
              <a:ext uri="{FF2B5EF4-FFF2-40B4-BE49-F238E27FC236}">
                <a16:creationId xmlns:a16="http://schemas.microsoft.com/office/drawing/2014/main" id="{804DCA8E-54B1-4631-A969-96086AFCBE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58" y="881557"/>
            <a:ext cx="5276850" cy="139065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5">
            <a:extLst>
              <a:ext uri="{FF2B5EF4-FFF2-40B4-BE49-F238E27FC236}">
                <a16:creationId xmlns:a16="http://schemas.microsoft.com/office/drawing/2014/main" id="{86D1D423-A318-46A3-A618-F2763F2273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2946" y="881557"/>
            <a:ext cx="5762625" cy="1114425"/>
          </a:xfrm>
          <a:prstGeom prst="rect">
            <a:avLst/>
          </a:prstGeom>
          <a:noFill/>
          <a:extLst>
            <a:ext uri="{909E8E84-426E-40DD-AFC4-6F175D3DCCD1}">
              <a14:hiddenFill xmlns:a14="http://schemas.microsoft.com/office/drawing/2010/main">
                <a:solidFill>
                  <a:srgbClr val="FFFFFF"/>
                </a:solidFill>
              </a14:hiddenFill>
            </a:ext>
          </a:extLst>
        </p:spPr>
      </p:pic>
      <p:sp>
        <p:nvSpPr>
          <p:cNvPr id="23" name="ZoneTexte 22">
            <a:extLst>
              <a:ext uri="{FF2B5EF4-FFF2-40B4-BE49-F238E27FC236}">
                <a16:creationId xmlns:a16="http://schemas.microsoft.com/office/drawing/2014/main" id="{5AC6DEC9-5804-4311-B02C-1B85F3631E29}"/>
              </a:ext>
            </a:extLst>
          </p:cNvPr>
          <p:cNvSpPr txBox="1"/>
          <p:nvPr/>
        </p:nvSpPr>
        <p:spPr>
          <a:xfrm>
            <a:off x="212357" y="5467279"/>
            <a:ext cx="8393761" cy="923330"/>
          </a:xfrm>
          <a:prstGeom prst="rect">
            <a:avLst/>
          </a:prstGeom>
          <a:noFill/>
        </p:spPr>
        <p:txBody>
          <a:bodyPr wrap="square" rtlCol="0">
            <a:spAutoFit/>
          </a:bodyPr>
          <a:lstStyle/>
          <a:p>
            <a:r>
              <a:rPr lang="fr-FR" b="1" dirty="0">
                <a:solidFill>
                  <a:srgbClr val="0070C0"/>
                </a:solidFill>
              </a:rPr>
              <a:t>2027 </a:t>
            </a:r>
          </a:p>
          <a:p>
            <a:pPr marL="285750" indent="-285750">
              <a:buFont typeface="Arial" panose="020B0604020202020204" pitchFamily="34" charset="0"/>
              <a:buChar char="•"/>
            </a:pPr>
            <a:r>
              <a:rPr lang="fr-FR" dirty="0"/>
              <a:t>AUG, TCV and WEST in </a:t>
            </a:r>
            <a:r>
              <a:rPr lang="fr-FR" dirty="0" err="1"/>
              <a:t>operation</a:t>
            </a:r>
            <a:r>
              <a:rPr lang="fr-FR" dirty="0"/>
              <a:t> (MAST-U in </a:t>
            </a:r>
            <a:r>
              <a:rPr lang="fr-FR" dirty="0" err="1"/>
              <a:t>shutdown</a:t>
            </a:r>
            <a:r>
              <a:rPr lang="fr-FR" dirty="0"/>
              <a:t>) : ~25 </a:t>
            </a:r>
            <a:r>
              <a:rPr lang="fr-FR" dirty="0" err="1"/>
              <a:t>months</a:t>
            </a:r>
            <a:r>
              <a:rPr lang="fr-FR" dirty="0"/>
              <a:t> of </a:t>
            </a:r>
            <a:r>
              <a:rPr lang="fr-FR" dirty="0" err="1"/>
              <a:t>ops</a:t>
            </a:r>
            <a:endParaRPr lang="fr-FR" dirty="0"/>
          </a:p>
          <a:p>
            <a:pPr marL="285750" indent="-285750">
              <a:buFont typeface="Arial" panose="020B0604020202020204" pitchFamily="34" charset="0"/>
              <a:buChar char="•"/>
            </a:pPr>
            <a:r>
              <a:rPr lang="fr-FR" dirty="0"/>
              <a:t>JT-60SA : OP2 + start of OP3 </a:t>
            </a:r>
          </a:p>
        </p:txBody>
      </p:sp>
      <p:sp>
        <p:nvSpPr>
          <p:cNvPr id="24" name="ZoneTexte 23">
            <a:extLst>
              <a:ext uri="{FF2B5EF4-FFF2-40B4-BE49-F238E27FC236}">
                <a16:creationId xmlns:a16="http://schemas.microsoft.com/office/drawing/2014/main" id="{FB62421E-055B-4041-BD36-B4F525891A1A}"/>
              </a:ext>
            </a:extLst>
          </p:cNvPr>
          <p:cNvSpPr txBox="1"/>
          <p:nvPr/>
        </p:nvSpPr>
        <p:spPr>
          <a:xfrm>
            <a:off x="212358" y="4528336"/>
            <a:ext cx="6372257" cy="923330"/>
          </a:xfrm>
          <a:prstGeom prst="rect">
            <a:avLst/>
          </a:prstGeom>
          <a:noFill/>
        </p:spPr>
        <p:txBody>
          <a:bodyPr wrap="none" rtlCol="0">
            <a:spAutoFit/>
          </a:bodyPr>
          <a:lstStyle/>
          <a:p>
            <a:r>
              <a:rPr lang="fr-FR" b="1" dirty="0">
                <a:solidFill>
                  <a:srgbClr val="0070C0"/>
                </a:solidFill>
              </a:rPr>
              <a:t>2026 </a:t>
            </a:r>
          </a:p>
          <a:p>
            <a:pPr marL="285750" indent="-285750">
              <a:buFont typeface="Arial" panose="020B0604020202020204" pitchFamily="34" charset="0"/>
              <a:buChar char="•"/>
            </a:pPr>
            <a:r>
              <a:rPr lang="fr-FR" dirty="0"/>
              <a:t>AUG, MAST-U, TCV and WEST in </a:t>
            </a:r>
            <a:r>
              <a:rPr lang="fr-FR" dirty="0" err="1"/>
              <a:t>operation</a:t>
            </a:r>
            <a:r>
              <a:rPr lang="fr-FR" dirty="0"/>
              <a:t> : ~25 </a:t>
            </a:r>
            <a:r>
              <a:rPr lang="fr-FR" dirty="0" err="1"/>
              <a:t>months</a:t>
            </a:r>
            <a:r>
              <a:rPr lang="fr-FR" dirty="0"/>
              <a:t> of </a:t>
            </a:r>
            <a:r>
              <a:rPr lang="fr-FR" dirty="0" err="1"/>
              <a:t>ops</a:t>
            </a:r>
            <a:endParaRPr lang="fr-FR" dirty="0"/>
          </a:p>
          <a:p>
            <a:pPr marL="285750" indent="-285750">
              <a:buFont typeface="Arial" panose="020B0604020202020204" pitchFamily="34" charset="0"/>
              <a:buChar char="•"/>
            </a:pPr>
            <a:r>
              <a:rPr lang="fr-FR" dirty="0"/>
              <a:t>JT-60SA : start of OP2 </a:t>
            </a:r>
          </a:p>
        </p:txBody>
      </p:sp>
      <p:pic>
        <p:nvPicPr>
          <p:cNvPr id="25" name="Picture 3">
            <a:extLst>
              <a:ext uri="{FF2B5EF4-FFF2-40B4-BE49-F238E27FC236}">
                <a16:creationId xmlns:a16="http://schemas.microsoft.com/office/drawing/2014/main" id="{3FD06847-9175-4923-A4BB-81F03C2F51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333" y="4930857"/>
            <a:ext cx="3676650" cy="12001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9B68C0AC-462B-414B-A15F-1BBC30A5C4B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2993" y="2474270"/>
            <a:ext cx="4586014" cy="1854638"/>
          </a:xfrm>
          <a:prstGeom prst="rect">
            <a:avLst/>
          </a:prstGeom>
          <a:noFill/>
          <a:extLst>
            <a:ext uri="{909E8E84-426E-40DD-AFC4-6F175D3DCCD1}">
              <a14:hiddenFill xmlns:a14="http://schemas.microsoft.com/office/drawing/2010/main">
                <a:solidFill>
                  <a:srgbClr val="FFFFFF"/>
                </a:solidFill>
              </a14:hiddenFill>
            </a:ext>
          </a:extLst>
        </p:spPr>
      </p:pic>
      <p:sp>
        <p:nvSpPr>
          <p:cNvPr id="33" name="ZoneTexte 32">
            <a:extLst>
              <a:ext uri="{FF2B5EF4-FFF2-40B4-BE49-F238E27FC236}">
                <a16:creationId xmlns:a16="http://schemas.microsoft.com/office/drawing/2014/main" id="{542BC74E-5F9A-4DF7-8FD4-5484D2677CFC}"/>
              </a:ext>
            </a:extLst>
          </p:cNvPr>
          <p:cNvSpPr txBox="1"/>
          <p:nvPr/>
        </p:nvSpPr>
        <p:spPr bwMode="auto">
          <a:xfrm>
            <a:off x="3908394" y="3909074"/>
            <a:ext cx="974695" cy="369332"/>
          </a:xfrm>
          <a:prstGeom prst="rect">
            <a:avLst/>
          </a:prstGeom>
          <a:solidFill>
            <a:schemeClr val="bg1"/>
          </a:solidFill>
        </p:spPr>
        <p:txBody>
          <a:bodyPr wrap="square">
            <a:spAutoFit/>
          </a:bodyPr>
          <a:lstStyle/>
          <a:p>
            <a:r>
              <a:rPr lang="fr-FR" sz="1800" dirty="0"/>
              <a:t>JT-60SA</a:t>
            </a:r>
            <a:endParaRPr lang="fr-FR" dirty="0"/>
          </a:p>
        </p:txBody>
      </p:sp>
      <p:sp>
        <p:nvSpPr>
          <p:cNvPr id="38" name="ZoneTexte 37">
            <a:extLst>
              <a:ext uri="{FF2B5EF4-FFF2-40B4-BE49-F238E27FC236}">
                <a16:creationId xmlns:a16="http://schemas.microsoft.com/office/drawing/2014/main" id="{9E907E11-EABF-4299-AF4F-F81F8E076530}"/>
              </a:ext>
            </a:extLst>
          </p:cNvPr>
          <p:cNvSpPr txBox="1"/>
          <p:nvPr/>
        </p:nvSpPr>
        <p:spPr bwMode="auto">
          <a:xfrm>
            <a:off x="6022620" y="4340108"/>
            <a:ext cx="2285994" cy="276999"/>
          </a:xfrm>
          <a:prstGeom prst="rect">
            <a:avLst/>
          </a:prstGeom>
          <a:noFill/>
        </p:spPr>
        <p:txBody>
          <a:bodyPr wrap="square">
            <a:spAutoFit/>
          </a:bodyPr>
          <a:lstStyle/>
          <a:p>
            <a:r>
              <a:rPr lang="fr-FR" sz="1200" dirty="0"/>
              <a:t>K. Takahashi, ETCM-05, </a:t>
            </a:r>
            <a:r>
              <a:rPr lang="fr-FR" sz="1200" dirty="0" err="1"/>
              <a:t>Feb</a:t>
            </a:r>
            <a:r>
              <a:rPr lang="fr-FR" sz="1200" dirty="0"/>
              <a:t> 2026</a:t>
            </a:r>
          </a:p>
        </p:txBody>
      </p:sp>
    </p:spTree>
    <p:extLst>
      <p:ext uri="{BB962C8B-B14F-4D97-AF65-F5344CB8AC3E}">
        <p14:creationId xmlns:p14="http://schemas.microsoft.com/office/powerpoint/2010/main" val="3498105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pPr algn="ctr"/>
            <a:r>
              <a:rPr lang="en-US" dirty="0"/>
              <a:t>R&amp;D in support of the EUROfusion-ITER MoU requires experimental time, data analysis and modelling </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pic>
        <p:nvPicPr>
          <p:cNvPr id="3" name="Image 2">
            <a:extLst>
              <a:ext uri="{FF2B5EF4-FFF2-40B4-BE49-F238E27FC236}">
                <a16:creationId xmlns:a16="http://schemas.microsoft.com/office/drawing/2014/main" id="{A015CE87-46D1-495F-8B98-938C0C6F570F}"/>
              </a:ext>
            </a:extLst>
          </p:cNvPr>
          <p:cNvPicPr>
            <a:picLocks noChangeAspect="1"/>
          </p:cNvPicPr>
          <p:nvPr/>
        </p:nvPicPr>
        <p:blipFill>
          <a:blip r:embed="rId2"/>
          <a:stretch>
            <a:fillRect/>
          </a:stretch>
        </p:blipFill>
        <p:spPr>
          <a:xfrm>
            <a:off x="286870" y="1246615"/>
            <a:ext cx="8901955" cy="3111701"/>
          </a:xfrm>
          <a:prstGeom prst="rect">
            <a:avLst/>
          </a:prstGeom>
        </p:spPr>
      </p:pic>
      <p:sp>
        <p:nvSpPr>
          <p:cNvPr id="6" name="ZoneTexte 5">
            <a:extLst>
              <a:ext uri="{FF2B5EF4-FFF2-40B4-BE49-F238E27FC236}">
                <a16:creationId xmlns:a16="http://schemas.microsoft.com/office/drawing/2014/main" id="{45F23CA3-1F35-4DAF-97AD-0A416D43FC52}"/>
              </a:ext>
            </a:extLst>
          </p:cNvPr>
          <p:cNvSpPr txBox="1"/>
          <p:nvPr/>
        </p:nvSpPr>
        <p:spPr>
          <a:xfrm>
            <a:off x="286870" y="4205916"/>
            <a:ext cx="4626588" cy="2246769"/>
          </a:xfrm>
          <a:prstGeom prst="rect">
            <a:avLst/>
          </a:prstGeom>
          <a:noFill/>
        </p:spPr>
        <p:txBody>
          <a:bodyPr wrap="none" rtlCol="0">
            <a:spAutoFit/>
          </a:bodyPr>
          <a:lstStyle/>
          <a:p>
            <a:endParaRPr lang="fr-FR" sz="2000" b="1" dirty="0">
              <a:solidFill>
                <a:srgbClr val="0070C0"/>
              </a:solidFill>
            </a:endParaRPr>
          </a:p>
          <a:p>
            <a:pPr marL="285750" indent="-285750">
              <a:buFont typeface="Arial" panose="020B0604020202020204" pitchFamily="34" charset="0"/>
              <a:buChar char="•"/>
            </a:pPr>
            <a:r>
              <a:rPr lang="fr-FR" sz="2000" dirty="0"/>
              <a:t>W </a:t>
            </a:r>
            <a:r>
              <a:rPr lang="fr-FR" sz="2000" dirty="0" err="1"/>
              <a:t>wall</a:t>
            </a:r>
            <a:r>
              <a:rPr lang="fr-FR" sz="2000" dirty="0"/>
              <a:t> source and transport</a:t>
            </a:r>
          </a:p>
          <a:p>
            <a:pPr marL="285750" indent="-285750">
              <a:buFont typeface="Arial" panose="020B0604020202020204" pitchFamily="34" charset="0"/>
              <a:buChar char="•"/>
            </a:pPr>
            <a:r>
              <a:rPr lang="fr-FR" sz="2000" dirty="0" err="1"/>
              <a:t>Boronisation</a:t>
            </a:r>
            <a:endParaRPr lang="fr-FR" sz="2000" dirty="0"/>
          </a:p>
          <a:p>
            <a:pPr marL="285750" indent="-285750">
              <a:buFont typeface="Arial" panose="020B0604020202020204" pitchFamily="34" charset="0"/>
              <a:buChar char="•"/>
            </a:pPr>
            <a:r>
              <a:rPr lang="fr-FR" sz="2000" dirty="0"/>
              <a:t>Disruption and RE mitigation, RE impact</a:t>
            </a:r>
          </a:p>
          <a:p>
            <a:pPr marL="285750" indent="-285750">
              <a:buFont typeface="Arial" panose="020B0604020202020204" pitchFamily="34" charset="0"/>
              <a:buChar char="•"/>
            </a:pPr>
            <a:r>
              <a:rPr lang="fr-FR" sz="2000" dirty="0"/>
              <a:t>ELM control and no ELM scenario</a:t>
            </a:r>
          </a:p>
          <a:p>
            <a:pPr marL="285750" indent="-285750">
              <a:buFont typeface="Arial" panose="020B0604020202020204" pitchFamily="34" charset="0"/>
              <a:buChar char="•"/>
            </a:pPr>
            <a:r>
              <a:rPr lang="fr-FR" sz="2000" dirty="0"/>
              <a:t>ICRH start up</a:t>
            </a:r>
          </a:p>
          <a:p>
            <a:pPr marL="285750" indent="-285750">
              <a:buFont typeface="Arial" panose="020B0604020202020204" pitchFamily="34" charset="0"/>
              <a:buChar char="•"/>
            </a:pPr>
            <a:r>
              <a:rPr lang="fr-FR" sz="2000" dirty="0"/>
              <a:t>Control workflow …</a:t>
            </a:r>
          </a:p>
        </p:txBody>
      </p:sp>
      <p:sp>
        <p:nvSpPr>
          <p:cNvPr id="7" name="Accolade fermante 6">
            <a:extLst>
              <a:ext uri="{FF2B5EF4-FFF2-40B4-BE49-F238E27FC236}">
                <a16:creationId xmlns:a16="http://schemas.microsoft.com/office/drawing/2014/main" id="{F7ABEBFF-A23E-4DC9-8EDD-4DEF20B1ED46}"/>
              </a:ext>
            </a:extLst>
          </p:cNvPr>
          <p:cNvSpPr/>
          <p:nvPr/>
        </p:nvSpPr>
        <p:spPr>
          <a:xfrm>
            <a:off x="5011270" y="4511419"/>
            <a:ext cx="376517" cy="1941266"/>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a:extLst>
              <a:ext uri="{FF2B5EF4-FFF2-40B4-BE49-F238E27FC236}">
                <a16:creationId xmlns:a16="http://schemas.microsoft.com/office/drawing/2014/main" id="{FFDE4339-8A08-4C41-8AF8-4D12DB3CBBA6}"/>
              </a:ext>
            </a:extLst>
          </p:cNvPr>
          <p:cNvSpPr txBox="1"/>
          <p:nvPr/>
        </p:nvSpPr>
        <p:spPr>
          <a:xfrm>
            <a:off x="5593976" y="4932760"/>
            <a:ext cx="4094391" cy="707886"/>
          </a:xfrm>
          <a:prstGeom prst="rect">
            <a:avLst/>
          </a:prstGeom>
          <a:noFill/>
        </p:spPr>
        <p:txBody>
          <a:bodyPr wrap="none" rtlCol="0">
            <a:spAutoFit/>
          </a:bodyPr>
          <a:lstStyle/>
          <a:p>
            <a:endParaRPr lang="fr-FR" sz="2000" b="1" dirty="0">
              <a:solidFill>
                <a:srgbClr val="0070C0"/>
              </a:solidFill>
            </a:endParaRPr>
          </a:p>
          <a:p>
            <a:r>
              <a:rPr lang="fr-FR" sz="2000" dirty="0" err="1"/>
              <a:t>Experimental</a:t>
            </a:r>
            <a:r>
              <a:rPr lang="fr-FR" sz="2000" dirty="0"/>
              <a:t> time in AUG/WEST/TCV</a:t>
            </a:r>
          </a:p>
        </p:txBody>
      </p:sp>
    </p:spTree>
    <p:extLst>
      <p:ext uri="{BB962C8B-B14F-4D97-AF65-F5344CB8AC3E}">
        <p14:creationId xmlns:p14="http://schemas.microsoft.com/office/powerpoint/2010/main" val="1552870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pPr algn="ctr"/>
            <a:r>
              <a:rPr lang="en-US" dirty="0"/>
              <a:t>R&amp;D in support of the EUROfusion-ITER MoU requires experimental time, data analysis and modelling </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6" name="ZoneTexte 5">
            <a:extLst>
              <a:ext uri="{FF2B5EF4-FFF2-40B4-BE49-F238E27FC236}">
                <a16:creationId xmlns:a16="http://schemas.microsoft.com/office/drawing/2014/main" id="{45F23CA3-1F35-4DAF-97AD-0A416D43FC52}"/>
              </a:ext>
            </a:extLst>
          </p:cNvPr>
          <p:cNvSpPr txBox="1"/>
          <p:nvPr/>
        </p:nvSpPr>
        <p:spPr>
          <a:xfrm>
            <a:off x="87559" y="4493685"/>
            <a:ext cx="12023576" cy="1938992"/>
          </a:xfrm>
          <a:prstGeom prst="rect">
            <a:avLst/>
          </a:prstGeom>
          <a:noFill/>
        </p:spPr>
        <p:txBody>
          <a:bodyPr wrap="square" rtlCol="0">
            <a:spAutoFit/>
          </a:bodyPr>
          <a:lstStyle/>
          <a:p>
            <a:endParaRPr lang="fr-FR" sz="2000" b="1" dirty="0">
              <a:solidFill>
                <a:srgbClr val="0070C0"/>
              </a:solidFill>
            </a:endParaRPr>
          </a:p>
          <a:p>
            <a:pPr marL="285750" indent="-285750">
              <a:buFont typeface="Arial" panose="020B0604020202020204" pitchFamily="34" charset="0"/>
              <a:buChar char="•"/>
            </a:pPr>
            <a:r>
              <a:rPr lang="fr-FR" sz="2000" dirty="0" err="1"/>
              <a:t>Development</a:t>
            </a:r>
            <a:r>
              <a:rPr lang="fr-FR" sz="2000" dirty="0"/>
              <a:t> / validation of plasma </a:t>
            </a:r>
            <a:r>
              <a:rPr lang="fr-FR" sz="2000" dirty="0" err="1"/>
              <a:t>models</a:t>
            </a:r>
            <a:r>
              <a:rPr lang="fr-FR" sz="2000" dirty="0"/>
              <a:t> + </a:t>
            </a:r>
            <a:r>
              <a:rPr lang="fr-FR" sz="2000" dirty="0" err="1"/>
              <a:t>analysis</a:t>
            </a:r>
            <a:r>
              <a:rPr lang="fr-FR" sz="2000" dirty="0"/>
              <a:t> workflow</a:t>
            </a:r>
          </a:p>
          <a:p>
            <a:r>
              <a:rPr lang="fr-FR" sz="2000" dirty="0"/>
              <a:t>  </a:t>
            </a:r>
            <a:r>
              <a:rPr lang="fr-FR" sz="2000" dirty="0">
                <a:sym typeface="Wingdings" panose="05000000000000000000" pitchFamily="2" charset="2"/>
              </a:rPr>
              <a:t> data </a:t>
            </a:r>
            <a:r>
              <a:rPr lang="fr-FR" sz="2000" dirty="0" err="1">
                <a:sym typeface="Wingdings" panose="05000000000000000000" pitchFamily="2" charset="2"/>
              </a:rPr>
              <a:t>analysis</a:t>
            </a:r>
            <a:r>
              <a:rPr lang="fr-FR" sz="2000" dirty="0">
                <a:sym typeface="Wingdings" panose="05000000000000000000" pitchFamily="2" charset="2"/>
              </a:rPr>
              <a:t> / </a:t>
            </a:r>
            <a:r>
              <a:rPr lang="fr-FR" sz="2000" dirty="0" err="1">
                <a:sym typeface="Wingdings" panose="05000000000000000000" pitchFamily="2" charset="2"/>
              </a:rPr>
              <a:t>modelling</a:t>
            </a:r>
            <a:r>
              <a:rPr lang="fr-FR" sz="2000" dirty="0">
                <a:sym typeface="Wingdings" panose="05000000000000000000" pitchFamily="2" charset="2"/>
              </a:rPr>
              <a:t> from JET/AUG/TCV/WEST </a:t>
            </a:r>
            <a:r>
              <a:rPr lang="fr-FR" sz="2000" dirty="0"/>
              <a:t> </a:t>
            </a:r>
          </a:p>
          <a:p>
            <a:pPr marL="342900" indent="-342900">
              <a:buFont typeface="Arial" panose="020B0604020202020204" pitchFamily="34" charset="0"/>
              <a:buChar char="•"/>
            </a:pPr>
            <a:r>
              <a:rPr lang="fr-FR" sz="2000" dirty="0"/>
              <a:t>JET : </a:t>
            </a:r>
            <a:r>
              <a:rPr lang="fr-FR" sz="2000" dirty="0" err="1"/>
              <a:t>complete</a:t>
            </a:r>
            <a:r>
              <a:rPr lang="fr-FR" sz="2000" dirty="0"/>
              <a:t> key JET data </a:t>
            </a:r>
            <a:r>
              <a:rPr lang="fr-FR" sz="2000" dirty="0" err="1"/>
              <a:t>analysis</a:t>
            </a:r>
            <a:r>
              <a:rPr lang="fr-FR" sz="2000" dirty="0"/>
              <a:t> / </a:t>
            </a:r>
            <a:r>
              <a:rPr lang="fr-FR" sz="2000" dirty="0" err="1"/>
              <a:t>modelling</a:t>
            </a:r>
            <a:r>
              <a:rPr lang="fr-FR" sz="2000" dirty="0"/>
              <a:t> </a:t>
            </a:r>
            <a:r>
              <a:rPr lang="fr-FR" sz="2000" dirty="0" err="1"/>
              <a:t>before</a:t>
            </a:r>
            <a:r>
              <a:rPr lang="fr-FR" sz="2000" dirty="0"/>
              <a:t> </a:t>
            </a:r>
            <a:r>
              <a:rPr lang="fr-FR" sz="2000" dirty="0" err="1"/>
              <a:t>opening</a:t>
            </a:r>
            <a:r>
              <a:rPr lang="fr-FR" sz="2000" dirty="0"/>
              <a:t> to international </a:t>
            </a:r>
            <a:r>
              <a:rPr lang="fr-FR" sz="2000" dirty="0" err="1"/>
              <a:t>collaborators</a:t>
            </a:r>
            <a:endParaRPr lang="fr-FR" sz="2000" dirty="0"/>
          </a:p>
          <a:p>
            <a:pPr marL="342900" indent="-342900">
              <a:buFont typeface="Arial" panose="020B0604020202020204" pitchFamily="34" charset="0"/>
              <a:buChar char="•"/>
            </a:pPr>
            <a:r>
              <a:rPr lang="fr-FR" sz="2000" dirty="0"/>
              <a:t>EFPW </a:t>
            </a:r>
            <a:r>
              <a:rPr lang="fr-FR" sz="2000" dirty="0" err="1"/>
              <a:t>recommendation</a:t>
            </a:r>
            <a:r>
              <a:rPr lang="fr-FR" sz="2000" dirty="0"/>
              <a:t> : </a:t>
            </a:r>
            <a:r>
              <a:rPr lang="fr-FR" sz="2000" dirty="0" err="1"/>
              <a:t>extend</a:t>
            </a:r>
            <a:r>
              <a:rPr lang="fr-FR" sz="2000" dirty="0"/>
              <a:t> effort for </a:t>
            </a:r>
            <a:r>
              <a:rPr lang="fr-FR" sz="2000" dirty="0" err="1"/>
              <a:t>integrated</a:t>
            </a:r>
            <a:r>
              <a:rPr lang="fr-FR" sz="2000" dirty="0"/>
              <a:t> </a:t>
            </a:r>
            <a:r>
              <a:rPr lang="fr-FR" sz="2000" dirty="0" err="1"/>
              <a:t>core</a:t>
            </a:r>
            <a:r>
              <a:rPr lang="fr-FR" sz="2000" dirty="0"/>
              <a:t>/</a:t>
            </a:r>
            <a:r>
              <a:rPr lang="fr-FR" sz="2000" dirty="0" err="1"/>
              <a:t>edge</a:t>
            </a:r>
            <a:r>
              <a:rPr lang="fr-FR" sz="2000" dirty="0"/>
              <a:t> </a:t>
            </a:r>
            <a:r>
              <a:rPr lang="fr-FR" sz="2000" dirty="0" err="1"/>
              <a:t>modelling</a:t>
            </a:r>
            <a:r>
              <a:rPr lang="fr-FR" sz="2000" dirty="0"/>
              <a:t> (JET high </a:t>
            </a:r>
            <a:r>
              <a:rPr lang="fr-FR" sz="2000" dirty="0" err="1"/>
              <a:t>current</a:t>
            </a:r>
            <a:r>
              <a:rPr lang="fr-FR" sz="2000" dirty="0"/>
              <a:t> radiative scenario) to XPR / QCE </a:t>
            </a:r>
          </a:p>
        </p:txBody>
      </p:sp>
      <p:pic>
        <p:nvPicPr>
          <p:cNvPr id="10" name="Image 9">
            <a:extLst>
              <a:ext uri="{FF2B5EF4-FFF2-40B4-BE49-F238E27FC236}">
                <a16:creationId xmlns:a16="http://schemas.microsoft.com/office/drawing/2014/main" id="{ED05E7A5-3E22-4B45-9352-3DD631366893}"/>
              </a:ext>
            </a:extLst>
          </p:cNvPr>
          <p:cNvPicPr>
            <a:picLocks noChangeAspect="1"/>
          </p:cNvPicPr>
          <p:nvPr/>
        </p:nvPicPr>
        <p:blipFill>
          <a:blip r:embed="rId2"/>
          <a:stretch>
            <a:fillRect/>
          </a:stretch>
        </p:blipFill>
        <p:spPr>
          <a:xfrm>
            <a:off x="360040" y="904647"/>
            <a:ext cx="7951694" cy="3039694"/>
          </a:xfrm>
          <a:prstGeom prst="rect">
            <a:avLst/>
          </a:prstGeom>
        </p:spPr>
      </p:pic>
      <p:pic>
        <p:nvPicPr>
          <p:cNvPr id="11" name="Image 10">
            <a:extLst>
              <a:ext uri="{FF2B5EF4-FFF2-40B4-BE49-F238E27FC236}">
                <a16:creationId xmlns:a16="http://schemas.microsoft.com/office/drawing/2014/main" id="{29954106-AC7D-49A7-8049-A03D9069293E}"/>
              </a:ext>
            </a:extLst>
          </p:cNvPr>
          <p:cNvPicPr>
            <a:picLocks noChangeAspect="1"/>
          </p:cNvPicPr>
          <p:nvPr/>
        </p:nvPicPr>
        <p:blipFill>
          <a:blip r:embed="rId3"/>
          <a:stretch>
            <a:fillRect/>
          </a:stretch>
        </p:blipFill>
        <p:spPr>
          <a:xfrm>
            <a:off x="2535560" y="2737586"/>
            <a:ext cx="9296400" cy="1879227"/>
          </a:xfrm>
          <a:prstGeom prst="rect">
            <a:avLst/>
          </a:prstGeom>
        </p:spPr>
      </p:pic>
    </p:spTree>
    <p:extLst>
      <p:ext uri="{BB962C8B-B14F-4D97-AF65-F5344CB8AC3E}">
        <p14:creationId xmlns:p14="http://schemas.microsoft.com/office/powerpoint/2010/main" val="3353626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231366" y="117811"/>
            <a:ext cx="10474874" cy="553751"/>
          </a:xfrm>
        </p:spPr>
        <p:txBody>
          <a:bodyPr/>
          <a:lstStyle/>
          <a:p>
            <a:pPr algn="ctr"/>
            <a:r>
              <a:rPr lang="en-US" dirty="0"/>
              <a:t>WP TE 2026-2027 budget for scientific exploitation : present situation</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graphicFrame>
        <p:nvGraphicFramePr>
          <p:cNvPr id="6" name="Tableau 6">
            <a:extLst>
              <a:ext uri="{FF2B5EF4-FFF2-40B4-BE49-F238E27FC236}">
                <a16:creationId xmlns:a16="http://schemas.microsoft.com/office/drawing/2014/main" id="{0B1B8FA3-8D1C-4A9E-84A4-6423DAF4E362}"/>
              </a:ext>
            </a:extLst>
          </p:cNvPr>
          <p:cNvGraphicFramePr>
            <a:graphicFrameLocks noGrp="1"/>
          </p:cNvGraphicFramePr>
          <p:nvPr>
            <p:extLst>
              <p:ext uri="{D42A27DB-BD31-4B8C-83A1-F6EECF244321}">
                <p14:modId xmlns:p14="http://schemas.microsoft.com/office/powerpoint/2010/main" val="867001643"/>
              </p:ext>
            </p:extLst>
          </p:nvPr>
        </p:nvGraphicFramePr>
        <p:xfrm>
          <a:off x="512440" y="969614"/>
          <a:ext cx="4286592" cy="1381760"/>
        </p:xfrm>
        <a:graphic>
          <a:graphicData uri="http://schemas.openxmlformats.org/drawingml/2006/table">
            <a:tbl>
              <a:tblPr firstRow="1" bandRow="1">
                <a:tableStyleId>{5C22544A-7EE6-4342-B048-85BDC9FD1C3A}</a:tableStyleId>
              </a:tblPr>
              <a:tblGrid>
                <a:gridCol w="1839227">
                  <a:extLst>
                    <a:ext uri="{9D8B030D-6E8A-4147-A177-3AD203B41FA5}">
                      <a16:colId xmlns:a16="http://schemas.microsoft.com/office/drawing/2014/main" val="3678931757"/>
                    </a:ext>
                  </a:extLst>
                </a:gridCol>
                <a:gridCol w="770965">
                  <a:extLst>
                    <a:ext uri="{9D8B030D-6E8A-4147-A177-3AD203B41FA5}">
                      <a16:colId xmlns:a16="http://schemas.microsoft.com/office/drawing/2014/main" val="31749783"/>
                    </a:ext>
                  </a:extLst>
                </a:gridCol>
                <a:gridCol w="914400">
                  <a:extLst>
                    <a:ext uri="{9D8B030D-6E8A-4147-A177-3AD203B41FA5}">
                      <a16:colId xmlns:a16="http://schemas.microsoft.com/office/drawing/2014/main" val="174425453"/>
                    </a:ext>
                  </a:extLst>
                </a:gridCol>
                <a:gridCol w="762000">
                  <a:extLst>
                    <a:ext uri="{9D8B030D-6E8A-4147-A177-3AD203B41FA5}">
                      <a16:colId xmlns:a16="http://schemas.microsoft.com/office/drawing/2014/main" val="4072610719"/>
                    </a:ext>
                  </a:extLst>
                </a:gridCol>
              </a:tblGrid>
              <a:tr h="363880">
                <a:tc>
                  <a:txBody>
                    <a:bodyPr/>
                    <a:lstStyle/>
                    <a:p>
                      <a:r>
                        <a:rPr lang="fr-FR" sz="1800" dirty="0" err="1"/>
                        <a:t>ppy</a:t>
                      </a:r>
                      <a:r>
                        <a:rPr lang="fr-FR" sz="1800" dirty="0"/>
                        <a:t> TE-2 (@82 k </a:t>
                      </a:r>
                      <a:r>
                        <a:rPr lang="fr-FR" sz="1800" dirty="0" err="1"/>
                        <a:t>average</a:t>
                      </a:r>
                      <a:r>
                        <a:rPr lang="fr-FR" sz="1800" dirty="0"/>
                        <a:t> </a:t>
                      </a:r>
                      <a:r>
                        <a:rPr lang="fr-FR" sz="1800" dirty="0" err="1"/>
                        <a:t>salary</a:t>
                      </a:r>
                      <a:r>
                        <a:rPr lang="fr-FR" sz="1800" dirty="0"/>
                        <a:t>*)</a:t>
                      </a:r>
                    </a:p>
                  </a:txBody>
                  <a:tcPr/>
                </a:tc>
                <a:tc>
                  <a:txBody>
                    <a:bodyPr/>
                    <a:lstStyle/>
                    <a:p>
                      <a:r>
                        <a:rPr lang="fr-FR" sz="1800" dirty="0"/>
                        <a:t>2025</a:t>
                      </a:r>
                    </a:p>
                  </a:txBody>
                  <a:tcPr/>
                </a:tc>
                <a:tc>
                  <a:txBody>
                    <a:bodyPr/>
                    <a:lstStyle/>
                    <a:p>
                      <a:r>
                        <a:rPr lang="fr-FR" sz="1800" dirty="0"/>
                        <a:t>2026</a:t>
                      </a:r>
                    </a:p>
                  </a:txBody>
                  <a:tcPr/>
                </a:tc>
                <a:tc>
                  <a:txBody>
                    <a:bodyPr/>
                    <a:lstStyle/>
                    <a:p>
                      <a:r>
                        <a:rPr lang="fr-FR" sz="1800" dirty="0"/>
                        <a:t>2027</a:t>
                      </a:r>
                    </a:p>
                  </a:txBody>
                  <a:tcPr/>
                </a:tc>
                <a:extLst>
                  <a:ext uri="{0D108BD9-81ED-4DB2-BD59-A6C34878D82A}">
                    <a16:rowId xmlns:a16="http://schemas.microsoft.com/office/drawing/2014/main" val="916659129"/>
                  </a:ext>
                </a:extLst>
              </a:tr>
              <a:tr h="370840">
                <a:tc>
                  <a:txBody>
                    <a:bodyPr/>
                    <a:lstStyle/>
                    <a:p>
                      <a:r>
                        <a:rPr lang="fr-FR" sz="1800" dirty="0" err="1"/>
                        <a:t>Other</a:t>
                      </a:r>
                      <a:r>
                        <a:rPr lang="fr-FR" sz="1800" dirty="0"/>
                        <a:t> TE </a:t>
                      </a:r>
                      <a:r>
                        <a:rPr lang="fr-FR" sz="1800" dirty="0" err="1"/>
                        <a:t>devices</a:t>
                      </a:r>
                      <a:endParaRPr lang="fr-FR" sz="1800" dirty="0"/>
                    </a:p>
                  </a:txBody>
                  <a:tcPr/>
                </a:tc>
                <a:tc>
                  <a:txBody>
                    <a:bodyPr/>
                    <a:lstStyle/>
                    <a:p>
                      <a:r>
                        <a:rPr lang="fr-FR" sz="1800" dirty="0"/>
                        <a:t>107*</a:t>
                      </a:r>
                    </a:p>
                  </a:txBody>
                  <a:tcPr/>
                </a:tc>
                <a:tc>
                  <a:txBody>
                    <a:bodyPr/>
                    <a:lstStyle/>
                    <a:p>
                      <a:r>
                        <a:rPr lang="fr-FR" sz="1800" dirty="0"/>
                        <a:t>92*</a:t>
                      </a:r>
                    </a:p>
                  </a:txBody>
                  <a:tcPr/>
                </a:tc>
                <a:tc>
                  <a:txBody>
                    <a:bodyPr/>
                    <a:lstStyle/>
                    <a:p>
                      <a:r>
                        <a:rPr lang="fr-FR" sz="1800" dirty="0"/>
                        <a:t>74</a:t>
                      </a:r>
                    </a:p>
                  </a:txBody>
                  <a:tcPr/>
                </a:tc>
                <a:extLst>
                  <a:ext uri="{0D108BD9-81ED-4DB2-BD59-A6C34878D82A}">
                    <a16:rowId xmlns:a16="http://schemas.microsoft.com/office/drawing/2014/main" val="3728298727"/>
                  </a:ext>
                </a:extLst>
              </a:tr>
              <a:tr h="370840">
                <a:tc>
                  <a:txBody>
                    <a:bodyPr/>
                    <a:lstStyle/>
                    <a:p>
                      <a:r>
                        <a:rPr lang="fr-FR" sz="1800" dirty="0"/>
                        <a:t>JT-60SA</a:t>
                      </a:r>
                    </a:p>
                  </a:txBody>
                  <a:tcPr/>
                </a:tc>
                <a:tc>
                  <a:txBody>
                    <a:bodyPr/>
                    <a:lstStyle/>
                    <a:p>
                      <a:r>
                        <a:rPr lang="fr-FR" sz="1800" dirty="0"/>
                        <a:t>11*</a:t>
                      </a:r>
                    </a:p>
                  </a:txBody>
                  <a:tcPr/>
                </a:tc>
                <a:tc>
                  <a:txBody>
                    <a:bodyPr/>
                    <a:lstStyle/>
                    <a:p>
                      <a:r>
                        <a:rPr lang="fr-FR" sz="1800" dirty="0"/>
                        <a:t>13**</a:t>
                      </a:r>
                    </a:p>
                  </a:txBody>
                  <a:tcPr/>
                </a:tc>
                <a:tc>
                  <a:txBody>
                    <a:bodyPr/>
                    <a:lstStyle/>
                    <a:p>
                      <a:r>
                        <a:rPr lang="fr-FR" sz="1800" dirty="0"/>
                        <a:t>0</a:t>
                      </a:r>
                    </a:p>
                  </a:txBody>
                  <a:tcPr/>
                </a:tc>
                <a:extLst>
                  <a:ext uri="{0D108BD9-81ED-4DB2-BD59-A6C34878D82A}">
                    <a16:rowId xmlns:a16="http://schemas.microsoft.com/office/drawing/2014/main" val="316328696"/>
                  </a:ext>
                </a:extLst>
              </a:tr>
            </a:tbl>
          </a:graphicData>
        </a:graphic>
      </p:graphicFrame>
      <p:sp>
        <p:nvSpPr>
          <p:cNvPr id="7" name="ZoneTexte 6">
            <a:extLst>
              <a:ext uri="{FF2B5EF4-FFF2-40B4-BE49-F238E27FC236}">
                <a16:creationId xmlns:a16="http://schemas.microsoft.com/office/drawing/2014/main" id="{2D3F576F-F398-43C4-8566-7B9F5B92ABBF}"/>
              </a:ext>
            </a:extLst>
          </p:cNvPr>
          <p:cNvSpPr txBox="1"/>
          <p:nvPr/>
        </p:nvSpPr>
        <p:spPr bwMode="auto">
          <a:xfrm>
            <a:off x="4767723" y="1608023"/>
            <a:ext cx="3564891" cy="369332"/>
          </a:xfrm>
          <a:prstGeom prst="rect">
            <a:avLst/>
          </a:prstGeom>
          <a:noFill/>
        </p:spPr>
        <p:txBody>
          <a:bodyPr wrap="square">
            <a:spAutoFit/>
          </a:bodyPr>
          <a:lstStyle/>
          <a:p>
            <a:r>
              <a:rPr lang="fr-FR" dirty="0"/>
              <a:t>-15% for 2026, </a:t>
            </a:r>
            <a:r>
              <a:rPr lang="fr-FR" dirty="0">
                <a:solidFill>
                  <a:srgbClr val="FF0000"/>
                </a:solidFill>
              </a:rPr>
              <a:t>-30% for 2027</a:t>
            </a:r>
          </a:p>
        </p:txBody>
      </p:sp>
      <p:sp>
        <p:nvSpPr>
          <p:cNvPr id="8" name="ZoneTexte 7">
            <a:extLst>
              <a:ext uri="{FF2B5EF4-FFF2-40B4-BE49-F238E27FC236}">
                <a16:creationId xmlns:a16="http://schemas.microsoft.com/office/drawing/2014/main" id="{BD13109C-B788-4B49-993E-55F9B69BF92F}"/>
              </a:ext>
            </a:extLst>
          </p:cNvPr>
          <p:cNvSpPr txBox="1"/>
          <p:nvPr/>
        </p:nvSpPr>
        <p:spPr bwMode="auto">
          <a:xfrm>
            <a:off x="139637" y="2506619"/>
            <a:ext cx="5956363" cy="830997"/>
          </a:xfrm>
          <a:prstGeom prst="rect">
            <a:avLst/>
          </a:prstGeom>
          <a:noFill/>
        </p:spPr>
        <p:txBody>
          <a:bodyPr wrap="square">
            <a:spAutoFit/>
          </a:bodyPr>
          <a:lstStyle/>
          <a:p>
            <a:r>
              <a:rPr lang="fr-FR" sz="1600" dirty="0"/>
              <a:t>* Note </a:t>
            </a:r>
            <a:r>
              <a:rPr lang="fr-FR" sz="1600" dirty="0" err="1"/>
              <a:t>that</a:t>
            </a:r>
            <a:r>
              <a:rPr lang="fr-FR" sz="1600" dirty="0"/>
              <a:t> </a:t>
            </a:r>
            <a:r>
              <a:rPr lang="fr-FR" sz="1600" dirty="0" err="1"/>
              <a:t>actual</a:t>
            </a:r>
            <a:r>
              <a:rPr lang="fr-FR" sz="1600" dirty="0"/>
              <a:t> </a:t>
            </a:r>
            <a:r>
              <a:rPr lang="fr-FR" sz="1600" dirty="0" err="1"/>
              <a:t>ppy</a:t>
            </a:r>
            <a:r>
              <a:rPr lang="fr-FR" sz="1600" dirty="0"/>
              <a:t> are </a:t>
            </a:r>
            <a:r>
              <a:rPr lang="fr-FR" sz="1600" dirty="0" err="1"/>
              <a:t>higher</a:t>
            </a:r>
            <a:r>
              <a:rPr lang="fr-FR" sz="1600" dirty="0"/>
              <a:t> as TE effective </a:t>
            </a:r>
            <a:r>
              <a:rPr lang="fr-FR" sz="1600" dirty="0" err="1"/>
              <a:t>average</a:t>
            </a:r>
            <a:r>
              <a:rPr lang="fr-FR" sz="1600" dirty="0"/>
              <a:t> </a:t>
            </a:r>
            <a:r>
              <a:rPr lang="fr-FR" sz="1600" dirty="0" err="1"/>
              <a:t>salary</a:t>
            </a:r>
            <a:r>
              <a:rPr lang="fr-FR" sz="1600" dirty="0"/>
              <a:t> ~66 k (UK staff + PhD/ERG … </a:t>
            </a:r>
            <a:r>
              <a:rPr lang="fr-FR" sz="1600" dirty="0" err="1"/>
              <a:t>covered</a:t>
            </a:r>
            <a:r>
              <a:rPr lang="fr-FR" sz="1600" dirty="0"/>
              <a:t> by </a:t>
            </a:r>
            <a:r>
              <a:rPr lang="fr-FR" sz="1600" dirty="0" err="1"/>
              <a:t>other</a:t>
            </a:r>
            <a:r>
              <a:rPr lang="fr-FR" sz="1600" dirty="0"/>
              <a:t> </a:t>
            </a:r>
            <a:r>
              <a:rPr lang="fr-FR" sz="1600" dirty="0" err="1"/>
              <a:t>means</a:t>
            </a:r>
            <a:r>
              <a:rPr lang="fr-FR" sz="1600" dirty="0"/>
              <a:t>) </a:t>
            </a:r>
          </a:p>
          <a:p>
            <a:r>
              <a:rPr lang="fr-FR" sz="1600" dirty="0"/>
              <a:t>** </a:t>
            </a:r>
            <a:r>
              <a:rPr lang="fr-FR" sz="1600" dirty="0" err="1"/>
              <a:t>granted</a:t>
            </a:r>
            <a:r>
              <a:rPr lang="fr-FR" sz="1600" dirty="0"/>
              <a:t> at last GA</a:t>
            </a:r>
          </a:p>
        </p:txBody>
      </p:sp>
      <p:sp>
        <p:nvSpPr>
          <p:cNvPr id="9" name="ZoneTexte 8">
            <a:extLst>
              <a:ext uri="{FF2B5EF4-FFF2-40B4-BE49-F238E27FC236}">
                <a16:creationId xmlns:a16="http://schemas.microsoft.com/office/drawing/2014/main" id="{B80924E1-2CB3-4D08-8ABC-E0ED4D4A322C}"/>
              </a:ext>
            </a:extLst>
          </p:cNvPr>
          <p:cNvSpPr txBox="1"/>
          <p:nvPr/>
        </p:nvSpPr>
        <p:spPr bwMode="auto">
          <a:xfrm>
            <a:off x="4799032" y="1959510"/>
            <a:ext cx="3564891" cy="369332"/>
          </a:xfrm>
          <a:prstGeom prst="rect">
            <a:avLst/>
          </a:prstGeom>
          <a:noFill/>
        </p:spPr>
        <p:txBody>
          <a:bodyPr wrap="square">
            <a:spAutoFit/>
          </a:bodyPr>
          <a:lstStyle/>
          <a:p>
            <a:r>
              <a:rPr lang="fr-FR" dirty="0">
                <a:solidFill>
                  <a:srgbClr val="FF0000"/>
                </a:solidFill>
              </a:rPr>
              <a:t>No support for JT-60SA in 2027</a:t>
            </a:r>
          </a:p>
        </p:txBody>
      </p:sp>
      <p:graphicFrame>
        <p:nvGraphicFramePr>
          <p:cNvPr id="10" name="Tableau 6">
            <a:extLst>
              <a:ext uri="{FF2B5EF4-FFF2-40B4-BE49-F238E27FC236}">
                <a16:creationId xmlns:a16="http://schemas.microsoft.com/office/drawing/2014/main" id="{80780D06-50D0-4A26-A3B7-11B51ACD66D8}"/>
              </a:ext>
            </a:extLst>
          </p:cNvPr>
          <p:cNvGraphicFramePr>
            <a:graphicFrameLocks noGrp="1"/>
          </p:cNvGraphicFramePr>
          <p:nvPr>
            <p:extLst>
              <p:ext uri="{D42A27DB-BD31-4B8C-83A1-F6EECF244321}">
                <p14:modId xmlns:p14="http://schemas.microsoft.com/office/powerpoint/2010/main" val="3840876363"/>
              </p:ext>
            </p:extLst>
          </p:nvPr>
        </p:nvGraphicFramePr>
        <p:xfrm>
          <a:off x="512440" y="3662333"/>
          <a:ext cx="4286592" cy="1478280"/>
        </p:xfrm>
        <a:graphic>
          <a:graphicData uri="http://schemas.openxmlformats.org/drawingml/2006/table">
            <a:tbl>
              <a:tblPr firstRow="1" bandRow="1">
                <a:tableStyleId>{5C22544A-7EE6-4342-B048-85BDC9FD1C3A}</a:tableStyleId>
              </a:tblPr>
              <a:tblGrid>
                <a:gridCol w="1943889">
                  <a:extLst>
                    <a:ext uri="{9D8B030D-6E8A-4147-A177-3AD203B41FA5}">
                      <a16:colId xmlns:a16="http://schemas.microsoft.com/office/drawing/2014/main" val="3678931757"/>
                    </a:ext>
                  </a:extLst>
                </a:gridCol>
                <a:gridCol w="666303">
                  <a:extLst>
                    <a:ext uri="{9D8B030D-6E8A-4147-A177-3AD203B41FA5}">
                      <a16:colId xmlns:a16="http://schemas.microsoft.com/office/drawing/2014/main" val="31749783"/>
                    </a:ext>
                  </a:extLst>
                </a:gridCol>
                <a:gridCol w="914400">
                  <a:extLst>
                    <a:ext uri="{9D8B030D-6E8A-4147-A177-3AD203B41FA5}">
                      <a16:colId xmlns:a16="http://schemas.microsoft.com/office/drawing/2014/main" val="174425453"/>
                    </a:ext>
                  </a:extLst>
                </a:gridCol>
                <a:gridCol w="762000">
                  <a:extLst>
                    <a:ext uri="{9D8B030D-6E8A-4147-A177-3AD203B41FA5}">
                      <a16:colId xmlns:a16="http://schemas.microsoft.com/office/drawing/2014/main" val="4072610719"/>
                    </a:ext>
                  </a:extLst>
                </a:gridCol>
              </a:tblGrid>
              <a:tr h="0">
                <a:tc>
                  <a:txBody>
                    <a:bodyPr/>
                    <a:lstStyle/>
                    <a:p>
                      <a:r>
                        <a:rPr lang="fr-FR" sz="1800" dirty="0"/>
                        <a:t>Missions (CC </a:t>
                      </a:r>
                      <a:r>
                        <a:rPr lang="fr-FR" sz="1800" dirty="0" err="1"/>
                        <a:t>cost</a:t>
                      </a:r>
                      <a:r>
                        <a:rPr lang="fr-FR" sz="1800" dirty="0"/>
                        <a:t>)</a:t>
                      </a:r>
                    </a:p>
                  </a:txBody>
                  <a:tcPr/>
                </a:tc>
                <a:tc>
                  <a:txBody>
                    <a:bodyPr/>
                    <a:lstStyle/>
                    <a:p>
                      <a:r>
                        <a:rPr lang="fr-FR" sz="1800" dirty="0"/>
                        <a:t>2025</a:t>
                      </a:r>
                    </a:p>
                  </a:txBody>
                  <a:tcPr/>
                </a:tc>
                <a:tc>
                  <a:txBody>
                    <a:bodyPr/>
                    <a:lstStyle/>
                    <a:p>
                      <a:r>
                        <a:rPr lang="fr-FR" sz="1800" dirty="0"/>
                        <a:t>2026</a:t>
                      </a:r>
                    </a:p>
                  </a:txBody>
                  <a:tcPr/>
                </a:tc>
                <a:tc>
                  <a:txBody>
                    <a:bodyPr/>
                    <a:lstStyle/>
                    <a:p>
                      <a:r>
                        <a:rPr lang="fr-FR" sz="1800" dirty="0"/>
                        <a:t>2027</a:t>
                      </a:r>
                    </a:p>
                  </a:txBody>
                  <a:tcPr/>
                </a:tc>
                <a:extLst>
                  <a:ext uri="{0D108BD9-81ED-4DB2-BD59-A6C34878D82A}">
                    <a16:rowId xmlns:a16="http://schemas.microsoft.com/office/drawing/2014/main" val="916659129"/>
                  </a:ext>
                </a:extLst>
              </a:tr>
              <a:tr h="370840">
                <a:tc>
                  <a:txBody>
                    <a:bodyPr/>
                    <a:lstStyle/>
                    <a:p>
                      <a:r>
                        <a:rPr lang="fr-FR" sz="1800" dirty="0" err="1"/>
                        <a:t>Other</a:t>
                      </a:r>
                      <a:r>
                        <a:rPr lang="fr-FR" sz="1800" dirty="0"/>
                        <a:t> TE </a:t>
                      </a:r>
                      <a:r>
                        <a:rPr lang="fr-FR" sz="1800" dirty="0" err="1"/>
                        <a:t>devices</a:t>
                      </a:r>
                      <a:endParaRPr lang="fr-FR" sz="1800" dirty="0"/>
                    </a:p>
                  </a:txBody>
                  <a:tcPr/>
                </a:tc>
                <a:tc>
                  <a:txBody>
                    <a:bodyPr/>
                    <a:lstStyle/>
                    <a:p>
                      <a:endParaRPr lang="fr-FR" sz="1800" dirty="0"/>
                    </a:p>
                  </a:txBody>
                  <a:tcPr/>
                </a:tc>
                <a:tc>
                  <a:txBody>
                    <a:bodyPr/>
                    <a:lstStyle/>
                    <a:p>
                      <a:r>
                        <a:rPr lang="fr-FR" sz="1800" dirty="0"/>
                        <a:t>867</a:t>
                      </a:r>
                    </a:p>
                  </a:txBody>
                  <a:tcPr/>
                </a:tc>
                <a:tc>
                  <a:txBody>
                    <a:bodyPr/>
                    <a:lstStyle/>
                    <a:p>
                      <a:r>
                        <a:rPr lang="fr-FR" sz="1800" dirty="0"/>
                        <a:t>445</a:t>
                      </a:r>
                    </a:p>
                  </a:txBody>
                  <a:tcPr/>
                </a:tc>
                <a:extLst>
                  <a:ext uri="{0D108BD9-81ED-4DB2-BD59-A6C34878D82A}">
                    <a16:rowId xmlns:a16="http://schemas.microsoft.com/office/drawing/2014/main" val="3728298727"/>
                  </a:ext>
                </a:extLst>
              </a:tr>
              <a:tr h="370840">
                <a:tc>
                  <a:txBody>
                    <a:bodyPr/>
                    <a:lstStyle/>
                    <a:p>
                      <a:r>
                        <a:rPr lang="fr-FR" sz="1800" dirty="0"/>
                        <a:t>JT-60SA</a:t>
                      </a:r>
                    </a:p>
                  </a:txBody>
                  <a:tcPr/>
                </a:tc>
                <a:tc>
                  <a:txBody>
                    <a:bodyPr/>
                    <a:lstStyle/>
                    <a:p>
                      <a:endParaRPr lang="fr-FR" sz="1800" dirty="0"/>
                    </a:p>
                  </a:txBody>
                  <a:tcPr/>
                </a:tc>
                <a:tc>
                  <a:txBody>
                    <a:bodyPr/>
                    <a:lstStyle/>
                    <a:p>
                      <a:r>
                        <a:rPr lang="fr-FR" sz="1800" dirty="0"/>
                        <a:t>119**</a:t>
                      </a:r>
                    </a:p>
                  </a:txBody>
                  <a:tcPr/>
                </a:tc>
                <a:tc>
                  <a:txBody>
                    <a:bodyPr/>
                    <a:lstStyle/>
                    <a:p>
                      <a:r>
                        <a:rPr lang="fr-FR" sz="1800" dirty="0"/>
                        <a:t>0</a:t>
                      </a:r>
                    </a:p>
                  </a:txBody>
                  <a:tcPr/>
                </a:tc>
                <a:extLst>
                  <a:ext uri="{0D108BD9-81ED-4DB2-BD59-A6C34878D82A}">
                    <a16:rowId xmlns:a16="http://schemas.microsoft.com/office/drawing/2014/main" val="316328696"/>
                  </a:ext>
                </a:extLst>
              </a:tr>
              <a:tr h="370840">
                <a:tc>
                  <a:txBody>
                    <a:bodyPr/>
                    <a:lstStyle/>
                    <a:p>
                      <a:r>
                        <a:rPr lang="fr-FR" sz="1800" dirty="0"/>
                        <a:t>Total</a:t>
                      </a:r>
                    </a:p>
                  </a:txBody>
                  <a:tcPr/>
                </a:tc>
                <a:tc>
                  <a:txBody>
                    <a:bodyPr/>
                    <a:lstStyle/>
                    <a:p>
                      <a:r>
                        <a:rPr lang="fr-FR" sz="1800" dirty="0"/>
                        <a:t>986</a:t>
                      </a:r>
                    </a:p>
                  </a:txBody>
                  <a:tcPr/>
                </a:tc>
                <a:tc>
                  <a:txBody>
                    <a:bodyPr/>
                    <a:lstStyle/>
                    <a:p>
                      <a:r>
                        <a:rPr lang="fr-FR" sz="1800" dirty="0"/>
                        <a:t>986</a:t>
                      </a:r>
                    </a:p>
                  </a:txBody>
                  <a:tcPr/>
                </a:tc>
                <a:tc>
                  <a:txBody>
                    <a:bodyPr/>
                    <a:lstStyle/>
                    <a:p>
                      <a:r>
                        <a:rPr lang="fr-FR" sz="1800" dirty="0"/>
                        <a:t>445</a:t>
                      </a:r>
                    </a:p>
                  </a:txBody>
                  <a:tcPr/>
                </a:tc>
                <a:extLst>
                  <a:ext uri="{0D108BD9-81ED-4DB2-BD59-A6C34878D82A}">
                    <a16:rowId xmlns:a16="http://schemas.microsoft.com/office/drawing/2014/main" val="3332264953"/>
                  </a:ext>
                </a:extLst>
              </a:tr>
            </a:tbl>
          </a:graphicData>
        </a:graphic>
      </p:graphicFrame>
      <p:sp>
        <p:nvSpPr>
          <p:cNvPr id="11" name="ZoneTexte 10">
            <a:extLst>
              <a:ext uri="{FF2B5EF4-FFF2-40B4-BE49-F238E27FC236}">
                <a16:creationId xmlns:a16="http://schemas.microsoft.com/office/drawing/2014/main" id="{99DA7AAF-B192-4759-8A94-2F7FB87D1400}"/>
              </a:ext>
            </a:extLst>
          </p:cNvPr>
          <p:cNvSpPr txBox="1"/>
          <p:nvPr/>
        </p:nvSpPr>
        <p:spPr bwMode="auto">
          <a:xfrm>
            <a:off x="4911158" y="4748165"/>
            <a:ext cx="2749103" cy="369332"/>
          </a:xfrm>
          <a:prstGeom prst="rect">
            <a:avLst/>
          </a:prstGeom>
          <a:noFill/>
        </p:spPr>
        <p:txBody>
          <a:bodyPr wrap="square">
            <a:spAutoFit/>
          </a:bodyPr>
          <a:lstStyle/>
          <a:p>
            <a:r>
              <a:rPr lang="fr-FR" dirty="0">
                <a:solidFill>
                  <a:srgbClr val="FF0000"/>
                </a:solidFill>
              </a:rPr>
              <a:t>-50% for 2027</a:t>
            </a:r>
          </a:p>
        </p:txBody>
      </p:sp>
      <p:sp>
        <p:nvSpPr>
          <p:cNvPr id="12" name="ZoneTexte 11">
            <a:extLst>
              <a:ext uri="{FF2B5EF4-FFF2-40B4-BE49-F238E27FC236}">
                <a16:creationId xmlns:a16="http://schemas.microsoft.com/office/drawing/2014/main" id="{241545DB-4335-4EFA-B0DC-40AE31A50FE0}"/>
              </a:ext>
            </a:extLst>
          </p:cNvPr>
          <p:cNvSpPr txBox="1"/>
          <p:nvPr/>
        </p:nvSpPr>
        <p:spPr bwMode="auto">
          <a:xfrm>
            <a:off x="4911158" y="4399682"/>
            <a:ext cx="3421456" cy="369332"/>
          </a:xfrm>
          <a:prstGeom prst="rect">
            <a:avLst/>
          </a:prstGeom>
          <a:noFill/>
        </p:spPr>
        <p:txBody>
          <a:bodyPr wrap="square">
            <a:spAutoFit/>
          </a:bodyPr>
          <a:lstStyle/>
          <a:p>
            <a:r>
              <a:rPr lang="fr-FR" dirty="0">
                <a:solidFill>
                  <a:srgbClr val="FF0000"/>
                </a:solidFill>
              </a:rPr>
              <a:t>No support for JT-60SA in 2027</a:t>
            </a:r>
          </a:p>
        </p:txBody>
      </p:sp>
      <p:sp>
        <p:nvSpPr>
          <p:cNvPr id="14" name="ZoneTexte 13">
            <a:extLst>
              <a:ext uri="{FF2B5EF4-FFF2-40B4-BE49-F238E27FC236}">
                <a16:creationId xmlns:a16="http://schemas.microsoft.com/office/drawing/2014/main" id="{C79A978A-FA89-474F-8B62-FCE061680E8C}"/>
              </a:ext>
            </a:extLst>
          </p:cNvPr>
          <p:cNvSpPr txBox="1"/>
          <p:nvPr/>
        </p:nvSpPr>
        <p:spPr bwMode="auto">
          <a:xfrm>
            <a:off x="512440" y="5251870"/>
            <a:ext cx="6109446" cy="338554"/>
          </a:xfrm>
          <a:prstGeom prst="rect">
            <a:avLst/>
          </a:prstGeom>
          <a:noFill/>
        </p:spPr>
        <p:txBody>
          <a:bodyPr wrap="square">
            <a:spAutoFit/>
          </a:bodyPr>
          <a:lstStyle/>
          <a:p>
            <a:r>
              <a:rPr lang="fr-FR" sz="1600" dirty="0"/>
              <a:t>** </a:t>
            </a:r>
            <a:r>
              <a:rPr lang="fr-FR" sz="1600" dirty="0" err="1"/>
              <a:t>granted</a:t>
            </a:r>
            <a:r>
              <a:rPr lang="fr-FR" sz="1600" dirty="0"/>
              <a:t> at last GA</a:t>
            </a:r>
          </a:p>
        </p:txBody>
      </p:sp>
      <p:sp>
        <p:nvSpPr>
          <p:cNvPr id="13" name="ZoneTexte 12">
            <a:extLst>
              <a:ext uri="{FF2B5EF4-FFF2-40B4-BE49-F238E27FC236}">
                <a16:creationId xmlns:a16="http://schemas.microsoft.com/office/drawing/2014/main" id="{2BC64DC1-E8AF-4BD0-B140-A153075E1D42}"/>
              </a:ext>
            </a:extLst>
          </p:cNvPr>
          <p:cNvSpPr txBox="1"/>
          <p:nvPr/>
        </p:nvSpPr>
        <p:spPr bwMode="auto">
          <a:xfrm>
            <a:off x="139637" y="5724797"/>
            <a:ext cx="6846193" cy="369332"/>
          </a:xfrm>
          <a:prstGeom prst="rect">
            <a:avLst/>
          </a:prstGeom>
          <a:noFill/>
        </p:spPr>
        <p:txBody>
          <a:bodyPr wrap="square">
            <a:spAutoFit/>
          </a:bodyPr>
          <a:lstStyle/>
          <a:p>
            <a:r>
              <a:rPr lang="fr-FR" sz="1800" dirty="0" err="1"/>
              <a:t>Secondment</a:t>
            </a:r>
            <a:r>
              <a:rPr lang="fr-FR" sz="1800" dirty="0"/>
              <a:t> for JT-60SA for 2026 : 87.5 k CC </a:t>
            </a:r>
            <a:r>
              <a:rPr lang="fr-FR" sz="1800" dirty="0" err="1"/>
              <a:t>cost</a:t>
            </a:r>
            <a:r>
              <a:rPr lang="fr-FR" sz="1800" dirty="0"/>
              <a:t> (</a:t>
            </a:r>
            <a:r>
              <a:rPr lang="fr-FR" sz="1800" dirty="0" err="1"/>
              <a:t>granted</a:t>
            </a:r>
            <a:r>
              <a:rPr lang="fr-FR" sz="1800" dirty="0"/>
              <a:t> at last GA)</a:t>
            </a:r>
          </a:p>
        </p:txBody>
      </p:sp>
      <p:sp>
        <p:nvSpPr>
          <p:cNvPr id="15" name="ZoneTexte 14">
            <a:extLst>
              <a:ext uri="{FF2B5EF4-FFF2-40B4-BE49-F238E27FC236}">
                <a16:creationId xmlns:a16="http://schemas.microsoft.com/office/drawing/2014/main" id="{B56E3A2C-3FCC-42B6-BB61-E6D5BF959AE8}"/>
              </a:ext>
            </a:extLst>
          </p:cNvPr>
          <p:cNvSpPr txBox="1"/>
          <p:nvPr/>
        </p:nvSpPr>
        <p:spPr bwMode="auto">
          <a:xfrm>
            <a:off x="7987736" y="671562"/>
            <a:ext cx="4204264" cy="3416320"/>
          </a:xfrm>
          <a:prstGeom prst="rect">
            <a:avLst/>
          </a:prstGeom>
          <a:noFill/>
        </p:spPr>
        <p:txBody>
          <a:bodyPr wrap="square">
            <a:spAutoFit/>
          </a:bodyPr>
          <a:lstStyle/>
          <a:p>
            <a:r>
              <a:rPr lang="fr-FR" sz="1800" dirty="0" err="1"/>
              <a:t>Presently</a:t>
            </a:r>
            <a:r>
              <a:rPr lang="fr-FR" sz="1800" dirty="0"/>
              <a:t> for 2026 (« real » </a:t>
            </a:r>
            <a:r>
              <a:rPr lang="fr-FR" sz="1800" dirty="0" err="1"/>
              <a:t>ppy</a:t>
            </a:r>
            <a:r>
              <a:rPr lang="fr-FR" sz="1800" dirty="0"/>
              <a:t>) :</a:t>
            </a:r>
          </a:p>
          <a:p>
            <a:pPr marL="285750" indent="-285750">
              <a:buFont typeface="Arial" panose="020B0604020202020204" pitchFamily="34" charset="0"/>
              <a:buChar char="•"/>
            </a:pPr>
            <a:r>
              <a:rPr lang="fr-FR" dirty="0"/>
              <a:t>~ 100 </a:t>
            </a:r>
            <a:r>
              <a:rPr lang="fr-FR" dirty="0" err="1"/>
              <a:t>ppy</a:t>
            </a:r>
            <a:r>
              <a:rPr lang="fr-FR" dirty="0"/>
              <a:t> </a:t>
            </a:r>
            <a:r>
              <a:rPr lang="fr-FR" dirty="0" err="1"/>
              <a:t>allocated</a:t>
            </a:r>
            <a:r>
              <a:rPr lang="fr-FR" dirty="0"/>
              <a:t> for TE </a:t>
            </a:r>
            <a:r>
              <a:rPr lang="fr-FR" dirty="0" err="1"/>
              <a:t>devices</a:t>
            </a:r>
            <a:endParaRPr lang="fr-FR" dirty="0"/>
          </a:p>
          <a:p>
            <a:pPr marL="285750" indent="-285750">
              <a:buFont typeface="Arial" panose="020B0604020202020204" pitchFamily="34" charset="0"/>
              <a:buChar char="•"/>
            </a:pPr>
            <a:r>
              <a:rPr lang="fr-FR" dirty="0"/>
              <a:t>~ 11 </a:t>
            </a:r>
            <a:r>
              <a:rPr lang="fr-FR" dirty="0" err="1"/>
              <a:t>ppy</a:t>
            </a:r>
            <a:r>
              <a:rPr lang="fr-FR" dirty="0"/>
              <a:t> </a:t>
            </a:r>
            <a:r>
              <a:rPr lang="fr-FR" dirty="0" err="1"/>
              <a:t>allocated</a:t>
            </a:r>
            <a:r>
              <a:rPr lang="fr-FR" dirty="0"/>
              <a:t> for JT-60SA (data </a:t>
            </a:r>
            <a:r>
              <a:rPr lang="fr-FR" dirty="0" err="1"/>
              <a:t>analysis</a:t>
            </a:r>
            <a:r>
              <a:rPr lang="fr-FR" dirty="0"/>
              <a:t> OP-1/</a:t>
            </a:r>
            <a:r>
              <a:rPr lang="fr-FR" dirty="0" err="1"/>
              <a:t>preparation</a:t>
            </a:r>
            <a:r>
              <a:rPr lang="fr-FR" dirty="0"/>
              <a:t> OP2 + W phase)</a:t>
            </a:r>
          </a:p>
          <a:p>
            <a:r>
              <a:rPr lang="fr-FR" dirty="0"/>
              <a:t>485k CC </a:t>
            </a:r>
            <a:r>
              <a:rPr lang="fr-FR" dirty="0" err="1"/>
              <a:t>cost</a:t>
            </a:r>
            <a:r>
              <a:rPr lang="fr-FR" dirty="0"/>
              <a:t> / ~10 </a:t>
            </a:r>
            <a:r>
              <a:rPr lang="fr-FR" dirty="0" err="1"/>
              <a:t>ppy</a:t>
            </a:r>
            <a:r>
              <a:rPr lang="fr-FR" dirty="0"/>
              <a:t> </a:t>
            </a:r>
            <a:r>
              <a:rPr lang="fr-FR" dirty="0" err="1"/>
              <a:t>left</a:t>
            </a:r>
            <a:r>
              <a:rPr lang="fr-FR" dirty="0"/>
              <a:t> : </a:t>
            </a:r>
          </a:p>
          <a:p>
            <a:pPr marL="285750" indent="-285750">
              <a:buFont typeface="Arial" panose="020B0604020202020204" pitchFamily="34" charset="0"/>
              <a:buChar char="•"/>
            </a:pPr>
            <a:r>
              <a:rPr lang="fr-FR" dirty="0"/>
              <a:t>3-4 </a:t>
            </a:r>
            <a:r>
              <a:rPr lang="fr-FR" dirty="0" err="1"/>
              <a:t>ppy</a:t>
            </a:r>
            <a:r>
              <a:rPr lang="fr-FR" dirty="0"/>
              <a:t> for OP2 call for participation,</a:t>
            </a:r>
          </a:p>
          <a:p>
            <a:pPr marL="285750" indent="-285750">
              <a:buFont typeface="Arial" panose="020B0604020202020204" pitchFamily="34" charset="0"/>
              <a:buChar char="•"/>
            </a:pPr>
            <a:r>
              <a:rPr lang="fr-FR" dirty="0"/>
              <a:t>6-7 </a:t>
            </a:r>
            <a:r>
              <a:rPr lang="fr-FR" dirty="0" err="1"/>
              <a:t>ppy</a:t>
            </a:r>
            <a:r>
              <a:rPr lang="fr-FR" dirty="0"/>
              <a:t> for </a:t>
            </a:r>
            <a:r>
              <a:rPr lang="fr-FR" dirty="0" err="1"/>
              <a:t>further</a:t>
            </a:r>
            <a:r>
              <a:rPr lang="fr-FR" dirty="0"/>
              <a:t> data </a:t>
            </a:r>
            <a:r>
              <a:rPr lang="fr-FR" dirty="0" err="1"/>
              <a:t>analysis</a:t>
            </a:r>
            <a:r>
              <a:rPr lang="fr-FR" dirty="0"/>
              <a:t> </a:t>
            </a:r>
            <a:r>
              <a:rPr lang="fr-FR" dirty="0" err="1"/>
              <a:t>activities</a:t>
            </a:r>
            <a:r>
              <a:rPr lang="fr-FR" dirty="0"/>
              <a:t>, </a:t>
            </a:r>
            <a:r>
              <a:rPr lang="fr-FR" dirty="0" err="1"/>
              <a:t>modelling</a:t>
            </a:r>
            <a:r>
              <a:rPr lang="fr-FR" dirty="0"/>
              <a:t> (to </a:t>
            </a:r>
            <a:r>
              <a:rPr lang="fr-FR" dirty="0" err="1"/>
              <a:t>be</a:t>
            </a:r>
            <a:r>
              <a:rPr lang="fr-FR" dirty="0"/>
              <a:t> </a:t>
            </a:r>
            <a:r>
              <a:rPr lang="fr-FR" dirty="0" err="1"/>
              <a:t>discussed</a:t>
            </a:r>
            <a:r>
              <a:rPr lang="fr-FR" dirty="0"/>
              <a:t> </a:t>
            </a:r>
            <a:r>
              <a:rPr lang="fr-FR" dirty="0" err="1"/>
              <a:t>with</a:t>
            </a:r>
            <a:r>
              <a:rPr lang="fr-FR" dirty="0"/>
              <a:t> WTM/TSVV, as </a:t>
            </a:r>
            <a:r>
              <a:rPr lang="fr-FR" dirty="0" err="1"/>
              <a:t>presently</a:t>
            </a:r>
            <a:r>
              <a:rPr lang="fr-FR" dirty="0"/>
              <a:t> no extrapolative </a:t>
            </a:r>
            <a:r>
              <a:rPr lang="fr-FR" dirty="0" err="1"/>
              <a:t>modelling</a:t>
            </a:r>
            <a:r>
              <a:rPr lang="fr-FR" dirty="0"/>
              <a:t> </a:t>
            </a:r>
            <a:r>
              <a:rPr lang="fr-FR" dirty="0" err="1"/>
              <a:t>towards</a:t>
            </a:r>
            <a:r>
              <a:rPr lang="fr-FR" dirty="0"/>
              <a:t> ITER/FPP in TE) (+ </a:t>
            </a:r>
            <a:r>
              <a:rPr lang="fr-FR" dirty="0" err="1"/>
              <a:t>transfer</a:t>
            </a:r>
            <a:r>
              <a:rPr lang="fr-FR" dirty="0"/>
              <a:t> for 2027 ?)</a:t>
            </a:r>
          </a:p>
        </p:txBody>
      </p:sp>
      <p:sp>
        <p:nvSpPr>
          <p:cNvPr id="16" name="ZoneTexte 15">
            <a:extLst>
              <a:ext uri="{FF2B5EF4-FFF2-40B4-BE49-F238E27FC236}">
                <a16:creationId xmlns:a16="http://schemas.microsoft.com/office/drawing/2014/main" id="{4B528064-D4A5-4813-B26F-417323BADAC2}"/>
              </a:ext>
            </a:extLst>
          </p:cNvPr>
          <p:cNvSpPr txBox="1"/>
          <p:nvPr/>
        </p:nvSpPr>
        <p:spPr bwMode="auto">
          <a:xfrm>
            <a:off x="8203842" y="4562678"/>
            <a:ext cx="3826610" cy="923330"/>
          </a:xfrm>
          <a:prstGeom prst="rect">
            <a:avLst/>
          </a:prstGeom>
          <a:noFill/>
        </p:spPr>
        <p:txBody>
          <a:bodyPr wrap="square">
            <a:spAutoFit/>
          </a:bodyPr>
          <a:lstStyle/>
          <a:p>
            <a:r>
              <a:rPr lang="fr-FR" sz="1800" dirty="0" err="1"/>
              <a:t>Presently</a:t>
            </a:r>
            <a:r>
              <a:rPr lang="fr-FR" sz="1800" dirty="0"/>
              <a:t> for 2026 :</a:t>
            </a:r>
          </a:p>
          <a:p>
            <a:pPr marL="285750" indent="-285750">
              <a:buFont typeface="Arial" panose="020B0604020202020204" pitchFamily="34" charset="0"/>
              <a:buChar char="•"/>
            </a:pPr>
            <a:r>
              <a:rPr lang="fr-FR" dirty="0"/>
              <a:t>150 k CC </a:t>
            </a:r>
            <a:r>
              <a:rPr lang="fr-FR" dirty="0" err="1"/>
              <a:t>cost</a:t>
            </a:r>
            <a:r>
              <a:rPr lang="fr-FR" dirty="0"/>
              <a:t> of missions </a:t>
            </a:r>
            <a:r>
              <a:rPr lang="fr-FR" dirty="0" err="1"/>
              <a:t>already</a:t>
            </a:r>
            <a:r>
              <a:rPr lang="fr-FR" dirty="0"/>
              <a:t> </a:t>
            </a:r>
            <a:r>
              <a:rPr lang="fr-FR" dirty="0" err="1"/>
              <a:t>allocated</a:t>
            </a:r>
            <a:endParaRPr lang="fr-FR" dirty="0"/>
          </a:p>
        </p:txBody>
      </p:sp>
      <p:sp>
        <p:nvSpPr>
          <p:cNvPr id="17" name="ZoneTexte 16">
            <a:extLst>
              <a:ext uri="{FF2B5EF4-FFF2-40B4-BE49-F238E27FC236}">
                <a16:creationId xmlns:a16="http://schemas.microsoft.com/office/drawing/2014/main" id="{868A9B88-7EA4-4D90-AED7-DF73E68BDB0D}"/>
              </a:ext>
            </a:extLst>
          </p:cNvPr>
          <p:cNvSpPr txBox="1"/>
          <p:nvPr/>
        </p:nvSpPr>
        <p:spPr bwMode="auto">
          <a:xfrm>
            <a:off x="139637" y="6131496"/>
            <a:ext cx="6846193" cy="369332"/>
          </a:xfrm>
          <a:prstGeom prst="rect">
            <a:avLst/>
          </a:prstGeom>
          <a:noFill/>
        </p:spPr>
        <p:txBody>
          <a:bodyPr wrap="square">
            <a:spAutoFit/>
          </a:bodyPr>
          <a:lstStyle/>
          <a:p>
            <a:r>
              <a:rPr lang="fr-FR" sz="1800" dirty="0"/>
              <a:t>INCO (EAST, KSTAR, D-IIID) : </a:t>
            </a:r>
            <a:r>
              <a:rPr lang="fr-FR" sz="1800" dirty="0" err="1"/>
              <a:t>same</a:t>
            </a:r>
            <a:r>
              <a:rPr lang="fr-FR" sz="1800" dirty="0"/>
              <a:t> </a:t>
            </a:r>
            <a:r>
              <a:rPr lang="fr-FR" sz="1800" dirty="0" err="1"/>
              <a:t>level</a:t>
            </a:r>
            <a:r>
              <a:rPr lang="fr-FR" sz="1800" dirty="0"/>
              <a:t> as 2025</a:t>
            </a:r>
          </a:p>
        </p:txBody>
      </p:sp>
    </p:spTree>
    <p:extLst>
      <p:ext uri="{BB962C8B-B14F-4D97-AF65-F5344CB8AC3E}">
        <p14:creationId xmlns:p14="http://schemas.microsoft.com/office/powerpoint/2010/main" val="3692405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r>
              <a:rPr lang="en-US" dirty="0"/>
              <a:t>Proposed WP TE budget requests for 2026/2027</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sp>
        <p:nvSpPr>
          <p:cNvPr id="6" name="ZoneTexte 5">
            <a:extLst>
              <a:ext uri="{FF2B5EF4-FFF2-40B4-BE49-F238E27FC236}">
                <a16:creationId xmlns:a16="http://schemas.microsoft.com/office/drawing/2014/main" id="{1BED0934-1D08-474B-8127-67867E06B703}"/>
              </a:ext>
            </a:extLst>
          </p:cNvPr>
          <p:cNvSpPr txBox="1"/>
          <p:nvPr/>
        </p:nvSpPr>
        <p:spPr>
          <a:xfrm>
            <a:off x="360039" y="663428"/>
            <a:ext cx="11670596" cy="2862322"/>
          </a:xfrm>
          <a:prstGeom prst="rect">
            <a:avLst/>
          </a:prstGeom>
          <a:noFill/>
        </p:spPr>
        <p:txBody>
          <a:bodyPr wrap="square" rtlCol="0">
            <a:spAutoFit/>
          </a:bodyPr>
          <a:lstStyle/>
          <a:p>
            <a:endParaRPr lang="fr-FR" sz="2000" b="1" dirty="0">
              <a:solidFill>
                <a:srgbClr val="0070C0"/>
              </a:solidFill>
            </a:endParaRPr>
          </a:p>
          <a:p>
            <a:r>
              <a:rPr lang="fr-FR" sz="2000" dirty="0">
                <a:solidFill>
                  <a:srgbClr val="0070C0"/>
                </a:solidFill>
              </a:rPr>
              <a:t>Scientific exploitation of TE </a:t>
            </a:r>
            <a:r>
              <a:rPr lang="fr-FR" sz="2000" dirty="0" err="1">
                <a:solidFill>
                  <a:srgbClr val="0070C0"/>
                </a:solidFill>
              </a:rPr>
              <a:t>devices</a:t>
            </a:r>
            <a:r>
              <a:rPr lang="fr-FR" sz="2000" dirty="0">
                <a:solidFill>
                  <a:srgbClr val="0070C0"/>
                </a:solidFill>
              </a:rPr>
              <a:t> </a:t>
            </a:r>
          </a:p>
          <a:p>
            <a:pPr marL="457200" indent="-457200">
              <a:buAutoNum type="arabicParenR"/>
            </a:pPr>
            <a:r>
              <a:rPr lang="fr-FR" sz="2000" dirty="0"/>
              <a:t>Nominal </a:t>
            </a:r>
            <a:r>
              <a:rPr lang="fr-FR" sz="2000" dirty="0" err="1"/>
              <a:t>operation</a:t>
            </a:r>
            <a:r>
              <a:rPr lang="fr-FR" sz="2000" dirty="0"/>
              <a:t> of TE </a:t>
            </a:r>
            <a:r>
              <a:rPr lang="fr-FR" sz="2000" dirty="0" err="1"/>
              <a:t>devices</a:t>
            </a:r>
            <a:r>
              <a:rPr lang="fr-FR" sz="2000" dirty="0"/>
              <a:t> at 40% (</a:t>
            </a:r>
            <a:r>
              <a:rPr lang="fr-FR" sz="2000" dirty="0" err="1"/>
              <a:t>bare</a:t>
            </a:r>
            <a:r>
              <a:rPr lang="fr-FR" sz="2000" dirty="0"/>
              <a:t> minimum 35%) (note : all P1 </a:t>
            </a:r>
            <a:r>
              <a:rPr lang="fr-FR" sz="2000" dirty="0" err="1"/>
              <a:t>experimental</a:t>
            </a:r>
            <a:r>
              <a:rPr lang="fr-FR" sz="2000" dirty="0"/>
              <a:t> </a:t>
            </a:r>
            <a:r>
              <a:rPr lang="fr-FR" sz="2000" dirty="0" err="1"/>
              <a:t>proposals</a:t>
            </a:r>
            <a:r>
              <a:rPr lang="fr-FR" sz="2000" dirty="0"/>
              <a:t> </a:t>
            </a:r>
            <a:r>
              <a:rPr lang="fr-FR" sz="2000" dirty="0" err="1"/>
              <a:t>could</a:t>
            </a:r>
            <a:r>
              <a:rPr lang="fr-FR" sz="2000" dirty="0"/>
              <a:t> not </a:t>
            </a:r>
            <a:r>
              <a:rPr lang="fr-FR" sz="2000" dirty="0" err="1"/>
              <a:t>be</a:t>
            </a:r>
            <a:r>
              <a:rPr lang="fr-FR" sz="2000" dirty="0"/>
              <a:t> </a:t>
            </a:r>
            <a:r>
              <a:rPr lang="fr-FR" sz="2000" dirty="0" err="1"/>
              <a:t>accomodated</a:t>
            </a:r>
            <a:r>
              <a:rPr lang="fr-FR" sz="2000" dirty="0"/>
              <a:t> on AUG/WEST)</a:t>
            </a:r>
          </a:p>
          <a:p>
            <a:r>
              <a:rPr lang="fr-FR" sz="2000" dirty="0"/>
              <a:t>CC </a:t>
            </a:r>
            <a:r>
              <a:rPr lang="fr-FR" sz="2000" dirty="0" err="1"/>
              <a:t>cost</a:t>
            </a:r>
            <a:r>
              <a:rPr lang="fr-FR" sz="2000" dirty="0"/>
              <a:t> </a:t>
            </a:r>
            <a:r>
              <a:rPr lang="fr-FR" sz="2000" dirty="0" err="1"/>
              <a:t>missing</a:t>
            </a:r>
            <a:r>
              <a:rPr lang="fr-FR" sz="2000" dirty="0"/>
              <a:t> to </a:t>
            </a:r>
            <a:r>
              <a:rPr lang="fr-FR" sz="2000" dirty="0" err="1"/>
              <a:t>be</a:t>
            </a:r>
            <a:r>
              <a:rPr lang="fr-FR" sz="2000" dirty="0"/>
              <a:t> </a:t>
            </a:r>
            <a:r>
              <a:rPr lang="fr-FR" sz="2000" dirty="0" err="1"/>
              <a:t>estimated</a:t>
            </a:r>
            <a:r>
              <a:rPr lang="fr-FR" sz="2000" dirty="0"/>
              <a:t> by PMU</a:t>
            </a:r>
          </a:p>
          <a:p>
            <a:r>
              <a:rPr lang="fr-FR" sz="2000" dirty="0"/>
              <a:t>2) </a:t>
            </a:r>
            <a:r>
              <a:rPr lang="fr-FR" sz="2000" dirty="0" err="1"/>
              <a:t>Increase</a:t>
            </a:r>
            <a:r>
              <a:rPr lang="fr-FR" sz="2000" dirty="0"/>
              <a:t> </a:t>
            </a:r>
            <a:r>
              <a:rPr lang="fr-FR" sz="2000" dirty="0" err="1"/>
              <a:t>staffing</a:t>
            </a:r>
            <a:r>
              <a:rPr lang="fr-FR" sz="2000" dirty="0"/>
              <a:t> to </a:t>
            </a:r>
            <a:r>
              <a:rPr lang="fr-FR" sz="2000" dirty="0" err="1"/>
              <a:t>manageable</a:t>
            </a:r>
            <a:r>
              <a:rPr lang="fr-FR" sz="2000" dirty="0"/>
              <a:t> </a:t>
            </a:r>
            <a:r>
              <a:rPr lang="fr-FR" sz="2000" dirty="0" err="1"/>
              <a:t>level</a:t>
            </a:r>
            <a:r>
              <a:rPr lang="fr-FR" sz="2000" dirty="0"/>
              <a:t> (note : </a:t>
            </a:r>
            <a:r>
              <a:rPr lang="fr-FR" sz="2000" dirty="0" err="1"/>
              <a:t>staffing</a:t>
            </a:r>
            <a:r>
              <a:rPr lang="fr-FR" sz="2000" dirty="0"/>
              <a:t> </a:t>
            </a:r>
            <a:r>
              <a:rPr lang="fr-FR" sz="2000" dirty="0" err="1"/>
              <a:t>required</a:t>
            </a:r>
            <a:r>
              <a:rPr lang="fr-FR" sz="2000" dirty="0"/>
              <a:t> not </a:t>
            </a:r>
            <a:r>
              <a:rPr lang="fr-FR" sz="2000" dirty="0" err="1"/>
              <a:t>linear</a:t>
            </a:r>
            <a:r>
              <a:rPr lang="fr-FR" sz="2000" dirty="0"/>
              <a:t> </a:t>
            </a:r>
            <a:r>
              <a:rPr lang="fr-FR" sz="2000" dirty="0" err="1"/>
              <a:t>with</a:t>
            </a:r>
            <a:r>
              <a:rPr lang="fr-FR" sz="2000" dirty="0"/>
              <a:t> % of </a:t>
            </a:r>
            <a:r>
              <a:rPr lang="fr-FR" sz="2000" dirty="0" err="1"/>
              <a:t>experimental</a:t>
            </a:r>
            <a:r>
              <a:rPr lang="fr-FR" sz="2000" dirty="0"/>
              <a:t> time)</a:t>
            </a:r>
          </a:p>
          <a:p>
            <a:r>
              <a:rPr lang="fr-FR" sz="2000" dirty="0"/>
              <a:t>97.5 </a:t>
            </a:r>
            <a:r>
              <a:rPr lang="fr-FR" sz="2000" dirty="0" err="1"/>
              <a:t>ppy</a:t>
            </a:r>
            <a:r>
              <a:rPr lang="fr-FR" sz="2000" dirty="0"/>
              <a:t> / 4.415 </a:t>
            </a:r>
            <a:r>
              <a:rPr lang="fr-FR" sz="2000" dirty="0" err="1"/>
              <a:t>Mio</a:t>
            </a:r>
            <a:r>
              <a:rPr lang="fr-FR" sz="2000" dirty="0"/>
              <a:t> CC </a:t>
            </a:r>
            <a:r>
              <a:rPr lang="fr-FR" sz="2000" dirty="0" err="1"/>
              <a:t>cost</a:t>
            </a:r>
            <a:r>
              <a:rPr lang="fr-FR" sz="2000" dirty="0"/>
              <a:t> (</a:t>
            </a:r>
            <a:r>
              <a:rPr lang="fr-FR" sz="2000" dirty="0" err="1"/>
              <a:t>taking</a:t>
            </a:r>
            <a:r>
              <a:rPr lang="fr-FR" sz="2000" dirty="0"/>
              <a:t> </a:t>
            </a:r>
            <a:r>
              <a:rPr lang="fr-FR" sz="2000" dirty="0" err="1"/>
              <a:t>into</a:t>
            </a:r>
            <a:r>
              <a:rPr lang="fr-FR" sz="2000" dirty="0"/>
              <a:t> </a:t>
            </a:r>
            <a:r>
              <a:rPr lang="fr-FR" sz="2000" dirty="0" err="1"/>
              <a:t>account</a:t>
            </a:r>
            <a:r>
              <a:rPr lang="fr-FR" sz="2000" dirty="0"/>
              <a:t> UK) </a:t>
            </a:r>
            <a:r>
              <a:rPr lang="fr-FR" sz="2000" dirty="0" err="1"/>
              <a:t>required</a:t>
            </a:r>
            <a:r>
              <a:rPr lang="fr-FR" sz="2000" dirty="0"/>
              <a:t>. </a:t>
            </a:r>
            <a:r>
              <a:rPr lang="fr-FR" sz="2000" dirty="0" err="1"/>
              <a:t>Available</a:t>
            </a:r>
            <a:r>
              <a:rPr lang="fr-FR" sz="2000" dirty="0"/>
              <a:t> 3.379 </a:t>
            </a:r>
            <a:r>
              <a:rPr lang="fr-FR" sz="2000" dirty="0" err="1"/>
              <a:t>Mio</a:t>
            </a:r>
            <a:r>
              <a:rPr lang="fr-FR" sz="2000" dirty="0"/>
              <a:t> </a:t>
            </a:r>
            <a:r>
              <a:rPr lang="fr-FR" sz="2000" dirty="0">
                <a:sym typeface="Wingdings" panose="05000000000000000000" pitchFamily="2" charset="2"/>
              </a:rPr>
              <a:t> </a:t>
            </a:r>
            <a:r>
              <a:rPr lang="fr-FR" sz="2000" dirty="0" err="1">
                <a:sym typeface="Wingdings" panose="05000000000000000000" pitchFamily="2" charset="2"/>
              </a:rPr>
              <a:t>Missing</a:t>
            </a:r>
            <a:r>
              <a:rPr lang="fr-FR" sz="2000" dirty="0">
                <a:sym typeface="Wingdings" panose="05000000000000000000" pitchFamily="2" charset="2"/>
              </a:rPr>
              <a:t> : 636 k CC </a:t>
            </a:r>
            <a:r>
              <a:rPr lang="fr-FR" sz="2000" dirty="0" err="1">
                <a:sym typeface="Wingdings" panose="05000000000000000000" pitchFamily="2" charset="2"/>
              </a:rPr>
              <a:t>cost</a:t>
            </a:r>
            <a:r>
              <a:rPr lang="fr-FR" sz="2000" dirty="0">
                <a:sym typeface="Wingdings" panose="05000000000000000000" pitchFamily="2" charset="2"/>
              </a:rPr>
              <a:t> </a:t>
            </a:r>
            <a:endParaRPr lang="fr-FR" sz="2000" dirty="0"/>
          </a:p>
          <a:p>
            <a:r>
              <a:rPr lang="fr-FR" sz="2000" dirty="0"/>
              <a:t>3) </a:t>
            </a:r>
            <a:r>
              <a:rPr lang="fr-FR" sz="2000" dirty="0" err="1"/>
              <a:t>Increase</a:t>
            </a:r>
            <a:r>
              <a:rPr lang="fr-FR" sz="2000" dirty="0"/>
              <a:t> missions </a:t>
            </a:r>
            <a:r>
              <a:rPr lang="fr-FR" sz="2000" dirty="0" err="1"/>
              <a:t>accordingly</a:t>
            </a:r>
            <a:endParaRPr lang="fr-FR" sz="2000" dirty="0"/>
          </a:p>
          <a:p>
            <a:r>
              <a:rPr lang="fr-FR" sz="2000" dirty="0"/>
              <a:t>445 k </a:t>
            </a:r>
            <a:r>
              <a:rPr lang="fr-FR" sz="2000" dirty="0" err="1"/>
              <a:t>available</a:t>
            </a:r>
            <a:r>
              <a:rPr lang="fr-FR" sz="2000" dirty="0"/>
              <a:t> </a:t>
            </a:r>
            <a:r>
              <a:rPr lang="fr-FR" sz="2000" dirty="0">
                <a:sym typeface="Wingdings" panose="05000000000000000000" pitchFamily="2" charset="2"/>
              </a:rPr>
              <a:t> </a:t>
            </a:r>
            <a:r>
              <a:rPr lang="fr-FR" sz="2000" dirty="0" err="1"/>
              <a:t>Missing</a:t>
            </a:r>
            <a:r>
              <a:rPr lang="fr-FR" sz="2000" dirty="0"/>
              <a:t> : 309 k CC </a:t>
            </a:r>
            <a:r>
              <a:rPr lang="fr-FR" sz="2000" dirty="0" err="1"/>
              <a:t>cost</a:t>
            </a:r>
            <a:endParaRPr lang="fr-FR" sz="2000" dirty="0"/>
          </a:p>
        </p:txBody>
      </p:sp>
      <p:sp>
        <p:nvSpPr>
          <p:cNvPr id="7" name="ZoneTexte 6">
            <a:extLst>
              <a:ext uri="{FF2B5EF4-FFF2-40B4-BE49-F238E27FC236}">
                <a16:creationId xmlns:a16="http://schemas.microsoft.com/office/drawing/2014/main" id="{214DCC51-6BAE-4EB8-9ECC-B69C4703B145}"/>
              </a:ext>
            </a:extLst>
          </p:cNvPr>
          <p:cNvSpPr txBox="1"/>
          <p:nvPr/>
        </p:nvSpPr>
        <p:spPr>
          <a:xfrm>
            <a:off x="288322" y="3640027"/>
            <a:ext cx="10627275" cy="2554545"/>
          </a:xfrm>
          <a:prstGeom prst="rect">
            <a:avLst/>
          </a:prstGeom>
          <a:noFill/>
        </p:spPr>
        <p:txBody>
          <a:bodyPr wrap="square" rtlCol="0">
            <a:spAutoFit/>
          </a:bodyPr>
          <a:lstStyle/>
          <a:p>
            <a:r>
              <a:rPr lang="fr-FR" sz="2000" dirty="0">
                <a:solidFill>
                  <a:srgbClr val="0070C0"/>
                </a:solidFill>
              </a:rPr>
              <a:t>Scientific exploitation of JT-60SA (2027)</a:t>
            </a:r>
          </a:p>
          <a:p>
            <a:r>
              <a:rPr lang="fr-FR" sz="2000" dirty="0">
                <a:solidFill>
                  <a:srgbClr val="0070C0"/>
                </a:solidFill>
              </a:rPr>
              <a:t>Assumption : 6 </a:t>
            </a:r>
            <a:r>
              <a:rPr lang="fr-FR" sz="2000" dirty="0" err="1">
                <a:solidFill>
                  <a:srgbClr val="0070C0"/>
                </a:solidFill>
              </a:rPr>
              <a:t>months</a:t>
            </a:r>
            <a:r>
              <a:rPr lang="fr-FR" sz="2000" dirty="0">
                <a:solidFill>
                  <a:srgbClr val="0070C0"/>
                </a:solidFill>
              </a:rPr>
              <a:t> of OP2 + 3 </a:t>
            </a:r>
            <a:r>
              <a:rPr lang="fr-FR" sz="2000" dirty="0" err="1">
                <a:solidFill>
                  <a:srgbClr val="0070C0"/>
                </a:solidFill>
              </a:rPr>
              <a:t>months</a:t>
            </a:r>
            <a:r>
              <a:rPr lang="fr-FR" sz="2000" dirty="0">
                <a:solidFill>
                  <a:srgbClr val="0070C0"/>
                </a:solidFill>
              </a:rPr>
              <a:t> of OP3</a:t>
            </a:r>
          </a:p>
          <a:p>
            <a:pPr marL="457200" indent="-457200">
              <a:buFontTx/>
              <a:buAutoNum type="arabicParenR"/>
            </a:pPr>
            <a:r>
              <a:rPr lang="fr-FR" sz="2000" dirty="0" err="1"/>
              <a:t>Staffing</a:t>
            </a:r>
            <a:r>
              <a:rPr lang="fr-FR" sz="2000" dirty="0"/>
              <a:t> : 35 </a:t>
            </a:r>
            <a:r>
              <a:rPr lang="fr-FR" sz="2000" dirty="0" err="1"/>
              <a:t>ppy</a:t>
            </a:r>
            <a:r>
              <a:rPr lang="fr-FR" sz="2000" dirty="0"/>
              <a:t> / 1.794 </a:t>
            </a:r>
            <a:r>
              <a:rPr lang="fr-FR" sz="2000" dirty="0" err="1"/>
              <a:t>Mio</a:t>
            </a:r>
            <a:r>
              <a:rPr lang="fr-FR" sz="2000" dirty="0"/>
              <a:t> CC </a:t>
            </a:r>
            <a:r>
              <a:rPr lang="fr-FR" sz="2000" dirty="0" err="1"/>
              <a:t>cost</a:t>
            </a:r>
            <a:endParaRPr lang="fr-FR" sz="2000" dirty="0"/>
          </a:p>
          <a:p>
            <a:pPr marL="457200" indent="-457200">
              <a:buAutoNum type="arabicParenR"/>
            </a:pPr>
            <a:r>
              <a:rPr lang="fr-FR" sz="2000" dirty="0"/>
              <a:t>Missions : 1.160 </a:t>
            </a:r>
            <a:r>
              <a:rPr lang="fr-FR" sz="2000" dirty="0" err="1"/>
              <a:t>Mio</a:t>
            </a:r>
            <a:r>
              <a:rPr lang="fr-FR" sz="2000" dirty="0"/>
              <a:t> CC </a:t>
            </a:r>
            <a:r>
              <a:rPr lang="fr-FR" sz="2000" dirty="0" err="1"/>
              <a:t>cost</a:t>
            </a:r>
            <a:endParaRPr lang="fr-FR" sz="2000" dirty="0"/>
          </a:p>
          <a:p>
            <a:pPr marL="457200" indent="-457200">
              <a:buAutoNum type="arabicParenR"/>
            </a:pPr>
            <a:r>
              <a:rPr lang="fr-FR" sz="2000" dirty="0" err="1"/>
              <a:t>Secondment</a:t>
            </a:r>
            <a:r>
              <a:rPr lang="fr-FR" sz="2000" dirty="0"/>
              <a:t> : 234 k CC </a:t>
            </a:r>
            <a:r>
              <a:rPr lang="fr-FR" sz="2000" dirty="0" err="1"/>
              <a:t>cost</a:t>
            </a:r>
            <a:endParaRPr lang="fr-FR" sz="2000" dirty="0"/>
          </a:p>
          <a:p>
            <a:endParaRPr lang="fr-FR" sz="2000" dirty="0"/>
          </a:p>
          <a:p>
            <a:r>
              <a:rPr lang="fr-FR" sz="2000" dirty="0">
                <a:solidFill>
                  <a:srgbClr val="0070C0"/>
                </a:solidFill>
              </a:rPr>
              <a:t>Scientific exploitation of JT-60SA (2026)</a:t>
            </a:r>
            <a:endParaRPr lang="fr-FR" sz="2000" dirty="0"/>
          </a:p>
          <a:p>
            <a:pPr marL="457200" indent="-457200">
              <a:buAutoNum type="arabicParenR"/>
            </a:pPr>
            <a:r>
              <a:rPr lang="fr-FR" sz="2000" dirty="0"/>
              <a:t>HMI training </a:t>
            </a:r>
            <a:r>
              <a:rPr lang="fr-FR" sz="2000" dirty="0" err="1"/>
              <a:t>needed</a:t>
            </a:r>
            <a:r>
              <a:rPr lang="fr-FR" sz="2000" dirty="0"/>
              <a:t> in 2026 : TRED ? SA ? TE ? </a:t>
            </a:r>
          </a:p>
        </p:txBody>
      </p:sp>
    </p:spTree>
    <p:extLst>
      <p:ext uri="{BB962C8B-B14F-4D97-AF65-F5344CB8AC3E}">
        <p14:creationId xmlns:p14="http://schemas.microsoft.com/office/powerpoint/2010/main" val="1521476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8</a:t>
            </a:fld>
            <a:endParaRPr lang="en-GB">
              <a:solidFill>
                <a:prstClr val="white"/>
              </a:solidFill>
            </a:endParaRPr>
          </a:p>
        </p:txBody>
      </p:sp>
      <p:graphicFrame>
        <p:nvGraphicFramePr>
          <p:cNvPr id="3" name="Tableau 2">
            <a:extLst>
              <a:ext uri="{FF2B5EF4-FFF2-40B4-BE49-F238E27FC236}">
                <a16:creationId xmlns:a16="http://schemas.microsoft.com/office/drawing/2014/main" id="{F39D74B3-F710-4B39-82C4-66A44CF20D08}"/>
              </a:ext>
            </a:extLst>
          </p:cNvPr>
          <p:cNvGraphicFramePr>
            <a:graphicFrameLocks noGrp="1"/>
          </p:cNvGraphicFramePr>
          <p:nvPr>
            <p:extLst>
              <p:ext uri="{D42A27DB-BD31-4B8C-83A1-F6EECF244321}">
                <p14:modId xmlns:p14="http://schemas.microsoft.com/office/powerpoint/2010/main" val="2599558244"/>
              </p:ext>
            </p:extLst>
          </p:nvPr>
        </p:nvGraphicFramePr>
        <p:xfrm>
          <a:off x="1191185" y="844083"/>
          <a:ext cx="9486552" cy="4638952"/>
        </p:xfrm>
        <a:graphic>
          <a:graphicData uri="http://schemas.openxmlformats.org/drawingml/2006/table">
            <a:tbl>
              <a:tblPr firstRow="1" bandRow="1">
                <a:tableStyleId>{5C22544A-7EE6-4342-B048-85BDC9FD1C3A}</a:tableStyleId>
              </a:tblPr>
              <a:tblGrid>
                <a:gridCol w="2465668">
                  <a:extLst>
                    <a:ext uri="{9D8B030D-6E8A-4147-A177-3AD203B41FA5}">
                      <a16:colId xmlns:a16="http://schemas.microsoft.com/office/drawing/2014/main" val="1434971288"/>
                    </a:ext>
                  </a:extLst>
                </a:gridCol>
                <a:gridCol w="1483580">
                  <a:extLst>
                    <a:ext uri="{9D8B030D-6E8A-4147-A177-3AD203B41FA5}">
                      <a16:colId xmlns:a16="http://schemas.microsoft.com/office/drawing/2014/main" val="1935658628"/>
                    </a:ext>
                  </a:extLst>
                </a:gridCol>
                <a:gridCol w="1619400">
                  <a:extLst>
                    <a:ext uri="{9D8B030D-6E8A-4147-A177-3AD203B41FA5}">
                      <a16:colId xmlns:a16="http://schemas.microsoft.com/office/drawing/2014/main" val="4200675769"/>
                    </a:ext>
                  </a:extLst>
                </a:gridCol>
                <a:gridCol w="1180595">
                  <a:extLst>
                    <a:ext uri="{9D8B030D-6E8A-4147-A177-3AD203B41FA5}">
                      <a16:colId xmlns:a16="http://schemas.microsoft.com/office/drawing/2014/main" val="1099603556"/>
                    </a:ext>
                  </a:extLst>
                </a:gridCol>
                <a:gridCol w="1462684">
                  <a:extLst>
                    <a:ext uri="{9D8B030D-6E8A-4147-A177-3AD203B41FA5}">
                      <a16:colId xmlns:a16="http://schemas.microsoft.com/office/drawing/2014/main" val="3149041495"/>
                    </a:ext>
                  </a:extLst>
                </a:gridCol>
                <a:gridCol w="1274625">
                  <a:extLst>
                    <a:ext uri="{9D8B030D-6E8A-4147-A177-3AD203B41FA5}">
                      <a16:colId xmlns:a16="http://schemas.microsoft.com/office/drawing/2014/main" val="429899165"/>
                    </a:ext>
                  </a:extLst>
                </a:gridCol>
              </a:tblGrid>
              <a:tr h="883879">
                <a:tc>
                  <a:txBody>
                    <a:bodyPr/>
                    <a:lstStyle/>
                    <a:p>
                      <a:pPr algn="ctr" fontAlgn="ctr"/>
                      <a:r>
                        <a:rPr lang="fr-FR" sz="1300" u="none" strike="noStrike" dirty="0">
                          <a:effectLst/>
                        </a:rPr>
                        <a:t>Topic</a:t>
                      </a:r>
                    </a:p>
                    <a:p>
                      <a:pPr algn="ctr" fontAlgn="ctr"/>
                      <a:r>
                        <a:rPr lang="fr-FR" sz="1300" u="none" strike="noStrike" dirty="0">
                          <a:effectLst/>
                        </a:rPr>
                        <a:t> </a:t>
                      </a:r>
                      <a:endParaRPr lang="fr-FR" sz="1300" b="1" i="0" u="none" strike="noStrike" dirty="0">
                        <a:solidFill>
                          <a:srgbClr val="FFFFFF"/>
                        </a:solidFill>
                        <a:effectLst/>
                        <a:latin typeface="Calibri" panose="020F0502020204030204" pitchFamily="34" charset="0"/>
                      </a:endParaRPr>
                    </a:p>
                  </a:txBody>
                  <a:tcPr marL="6269" marR="6269" marT="6269" marB="0" anchor="ctr"/>
                </a:tc>
                <a:tc>
                  <a:txBody>
                    <a:bodyPr/>
                    <a:lstStyle/>
                    <a:p>
                      <a:pPr algn="ctr" fontAlgn="ctr"/>
                      <a:r>
                        <a:rPr lang="fr-FR" sz="1300" u="none" strike="noStrike" dirty="0" err="1">
                          <a:effectLst/>
                        </a:rPr>
                        <a:t>Required</a:t>
                      </a:r>
                      <a:r>
                        <a:rPr lang="fr-FR" sz="1300" u="none" strike="noStrike" dirty="0">
                          <a:effectLst/>
                        </a:rPr>
                        <a:t> </a:t>
                      </a:r>
                      <a:r>
                        <a:rPr lang="fr-FR" sz="1300" u="none" strike="noStrike" dirty="0" err="1">
                          <a:effectLst/>
                        </a:rPr>
                        <a:t>resources</a:t>
                      </a:r>
                      <a:r>
                        <a:rPr lang="fr-FR" sz="1300" u="none" strike="noStrike" dirty="0">
                          <a:effectLst/>
                        </a:rPr>
                        <a:t> </a:t>
                      </a:r>
                    </a:p>
                    <a:p>
                      <a:pPr algn="ctr" fontAlgn="ctr"/>
                      <a:r>
                        <a:rPr lang="fr-FR" sz="1300" u="none" strike="noStrike" dirty="0">
                          <a:effectLst/>
                        </a:rPr>
                        <a:t>(PM, hardware, </a:t>
                      </a:r>
                      <a:r>
                        <a:rPr lang="fr-FR" sz="1300" u="none" strike="noStrike" dirty="0" err="1">
                          <a:effectLst/>
                        </a:rPr>
                        <a:t>facilities</a:t>
                      </a:r>
                      <a:r>
                        <a:rPr lang="fr-FR" sz="1300" u="none" strike="noStrike" dirty="0">
                          <a:effectLst/>
                        </a:rPr>
                        <a:t>, …)</a:t>
                      </a:r>
                    </a:p>
                    <a:p>
                      <a:pPr algn="ctr" fontAlgn="ctr"/>
                      <a:r>
                        <a:rPr lang="fr-FR" sz="1300" b="1" i="0" u="none" strike="noStrike" dirty="0">
                          <a:solidFill>
                            <a:srgbClr val="FFFFFF"/>
                          </a:solidFill>
                          <a:effectLst/>
                          <a:latin typeface="Calibri" panose="020F0502020204030204" pitchFamily="34" charset="0"/>
                        </a:rPr>
                        <a:t>(in </a:t>
                      </a:r>
                      <a:r>
                        <a:rPr lang="fr-FR" sz="1300" b="1" i="0" u="none" strike="noStrike" dirty="0" err="1">
                          <a:solidFill>
                            <a:srgbClr val="FFFFFF"/>
                          </a:solidFill>
                          <a:effectLst/>
                          <a:latin typeface="Calibri" panose="020F0502020204030204" pitchFamily="34" charset="0"/>
                        </a:rPr>
                        <a:t>average</a:t>
                      </a:r>
                      <a:r>
                        <a:rPr lang="fr-FR" sz="1300" b="1" i="0" u="none" strike="noStrike" dirty="0">
                          <a:solidFill>
                            <a:srgbClr val="FFFFFF"/>
                          </a:solidFill>
                          <a:effectLst/>
                          <a:latin typeface="Calibri" panose="020F0502020204030204" pitchFamily="34" charset="0"/>
                        </a:rPr>
                        <a:t> 82 k </a:t>
                      </a:r>
                      <a:r>
                        <a:rPr lang="fr-FR" sz="1300" b="1" i="0" u="none" strike="noStrike" dirty="0" err="1">
                          <a:solidFill>
                            <a:srgbClr val="FFFFFF"/>
                          </a:solidFill>
                          <a:effectLst/>
                          <a:latin typeface="Calibri" panose="020F0502020204030204" pitchFamily="34" charset="0"/>
                        </a:rPr>
                        <a:t>salary</a:t>
                      </a:r>
                      <a:r>
                        <a:rPr lang="fr-FR" sz="1300" b="1" i="0" u="none" strike="noStrike" dirty="0">
                          <a:solidFill>
                            <a:srgbClr val="FFFFFF"/>
                          </a:solidFill>
                          <a:effectLst/>
                          <a:latin typeface="Calibri" panose="020F0502020204030204" pitchFamily="34" charset="0"/>
                        </a:rPr>
                        <a:t>)</a:t>
                      </a:r>
                    </a:p>
                  </a:txBody>
                  <a:tcPr marL="6269" marR="6269" marT="6269" marB="0" anchor="ctr"/>
                </a:tc>
                <a:tc>
                  <a:txBody>
                    <a:bodyPr/>
                    <a:lstStyle/>
                    <a:p>
                      <a:pPr algn="ctr" fontAlgn="ctr"/>
                      <a:r>
                        <a:rPr lang="fr-FR" sz="1300" u="none" strike="noStrike" dirty="0">
                          <a:effectLst/>
                        </a:rPr>
                        <a:t>Associated CC budget* [k€] </a:t>
                      </a:r>
                    </a:p>
                    <a:p>
                      <a:pPr algn="ctr" fontAlgn="ctr"/>
                      <a:r>
                        <a:rPr lang="fr-FR" sz="1300" u="none" strike="noStrike" dirty="0">
                          <a:effectLst/>
                        </a:rPr>
                        <a:t> </a:t>
                      </a:r>
                      <a:endParaRPr lang="fr-FR" sz="1300" b="1" i="0" u="none" strike="noStrike" dirty="0">
                        <a:solidFill>
                          <a:srgbClr val="FFFFFF"/>
                        </a:solidFill>
                        <a:effectLst/>
                        <a:latin typeface="Calibri" panose="020F0502020204030204" pitchFamily="34" charset="0"/>
                      </a:endParaRPr>
                    </a:p>
                  </a:txBody>
                  <a:tcPr marL="6269" marR="6269" marT="6269" marB="0" anchor="ctr"/>
                </a:tc>
                <a:tc>
                  <a:txBody>
                    <a:bodyPr/>
                    <a:lstStyle/>
                    <a:p>
                      <a:pPr algn="ctr" fontAlgn="ctr"/>
                      <a:r>
                        <a:rPr lang="fr-FR" sz="1300" u="none" strike="noStrike" dirty="0">
                          <a:effectLst/>
                        </a:rPr>
                        <a:t>Associated EC budget* [k€]</a:t>
                      </a:r>
                    </a:p>
                    <a:p>
                      <a:pPr algn="ctr" fontAlgn="ctr"/>
                      <a:r>
                        <a:rPr lang="fr-FR" sz="1300" u="none" strike="noStrike" dirty="0">
                          <a:effectLst/>
                        </a:rPr>
                        <a:t> </a:t>
                      </a:r>
                      <a:endParaRPr lang="fr-FR" sz="1300" b="1" i="0" u="none" strike="noStrike" dirty="0">
                        <a:solidFill>
                          <a:srgbClr val="FFFFFF"/>
                        </a:solidFill>
                        <a:effectLst/>
                        <a:latin typeface="Calibri" panose="020F0502020204030204" pitchFamily="34" charset="0"/>
                      </a:endParaRPr>
                    </a:p>
                  </a:txBody>
                  <a:tcPr marL="6269" marR="6269" marT="6269" marB="0" anchor="ctr"/>
                </a:tc>
                <a:tc>
                  <a:txBody>
                    <a:bodyPr/>
                    <a:lstStyle/>
                    <a:p>
                      <a:pPr algn="ctr" fontAlgn="ctr"/>
                      <a:r>
                        <a:rPr lang="en-US" sz="1300" u="none" strike="noStrike" dirty="0">
                          <a:effectLst/>
                        </a:rPr>
                        <a:t>WP priority (Low, Medium, High)</a:t>
                      </a:r>
                    </a:p>
                    <a:p>
                      <a:pPr algn="ctr" fontAlgn="ctr"/>
                      <a:r>
                        <a:rPr lang="fr-FR" sz="1300" u="none" strike="noStrike" dirty="0">
                          <a:effectLst/>
                        </a:rPr>
                        <a:t> </a:t>
                      </a:r>
                      <a:endParaRPr lang="fr-FR" sz="1300" b="1" i="0" u="none" strike="noStrike" dirty="0">
                        <a:solidFill>
                          <a:srgbClr val="FFFFFF"/>
                        </a:solidFill>
                        <a:effectLst/>
                        <a:latin typeface="Calibri" panose="020F0502020204030204" pitchFamily="34" charset="0"/>
                      </a:endParaRPr>
                    </a:p>
                  </a:txBody>
                  <a:tcPr marL="6269" marR="6269" marT="6269" marB="0" anchor="ctr"/>
                </a:tc>
                <a:tc>
                  <a:txBody>
                    <a:bodyPr/>
                    <a:lstStyle/>
                    <a:p>
                      <a:pPr algn="ctr" fontAlgn="ctr"/>
                      <a:r>
                        <a:rPr lang="fr-FR" sz="1300" u="none" strike="noStrike" dirty="0">
                          <a:effectLst/>
                        </a:rPr>
                        <a:t>PSD </a:t>
                      </a:r>
                      <a:r>
                        <a:rPr lang="fr-FR" sz="1300" u="none" strike="noStrike" dirty="0" err="1">
                          <a:effectLst/>
                        </a:rPr>
                        <a:t>priority</a:t>
                      </a:r>
                      <a:r>
                        <a:rPr lang="fr-FR" sz="1300" u="none" strike="noStrike" dirty="0">
                          <a:effectLst/>
                        </a:rPr>
                        <a:t> </a:t>
                      </a:r>
                    </a:p>
                    <a:p>
                      <a:pPr algn="ctr" fontAlgn="ctr"/>
                      <a:r>
                        <a:rPr lang="fr-FR" sz="1300" u="none" strike="noStrike" dirty="0">
                          <a:effectLst/>
                        </a:rPr>
                        <a:t>TBD</a:t>
                      </a:r>
                      <a:endParaRPr lang="fr-FR" sz="1300" b="1" i="0" u="none" strike="noStrike" dirty="0">
                        <a:solidFill>
                          <a:srgbClr val="FF0000"/>
                        </a:solidFill>
                        <a:effectLst/>
                        <a:latin typeface="Calibri" panose="020F0502020204030204" pitchFamily="34" charset="0"/>
                      </a:endParaRPr>
                    </a:p>
                  </a:txBody>
                  <a:tcPr marL="6269" marR="6269" marT="6269" marB="0" anchor="ctr"/>
                </a:tc>
                <a:extLst>
                  <a:ext uri="{0D108BD9-81ED-4DB2-BD59-A6C34878D82A}">
                    <a16:rowId xmlns:a16="http://schemas.microsoft.com/office/drawing/2014/main" val="3386926103"/>
                  </a:ext>
                </a:extLst>
              </a:tr>
              <a:tr h="727163">
                <a:tc>
                  <a:txBody>
                    <a:bodyPr/>
                    <a:lstStyle/>
                    <a:p>
                      <a:pPr algn="l" fontAlgn="ctr"/>
                      <a:r>
                        <a:rPr lang="fr-FR" sz="1500" u="none" strike="noStrike">
                          <a:effectLst/>
                        </a:rPr>
                        <a:t>Scientific exploitation of TE devices : machine operation</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tbd</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High/medium</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 </a:t>
                      </a:r>
                      <a:endParaRPr lang="fr-FR" sz="1500" b="0" i="0" u="none" strike="noStrike" dirty="0">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2466167681"/>
                  </a:ext>
                </a:extLst>
              </a:tr>
              <a:tr h="488954">
                <a:tc>
                  <a:txBody>
                    <a:bodyPr/>
                    <a:lstStyle/>
                    <a:p>
                      <a:pPr algn="l" fontAlgn="ctr"/>
                      <a:r>
                        <a:rPr lang="fr-FR" sz="1500" u="none" strike="noStrike">
                          <a:effectLst/>
                        </a:rPr>
                        <a:t>Scientific exploitation of TE devices : staffing (pm)</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149</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636</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rgbClr val="FF0000"/>
                          </a:solidFill>
                          <a:effectLst/>
                        </a:rPr>
                        <a:t>high</a:t>
                      </a:r>
                      <a:endParaRPr lang="fr-FR" sz="1500" b="0" i="0" u="none" strike="noStrike" dirty="0">
                        <a:solidFill>
                          <a:srgbClr val="FF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 </a:t>
                      </a:r>
                      <a:endParaRPr lang="fr-FR" sz="1500" b="0" i="0" u="none" strike="noStrike" dirty="0">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510224242"/>
                  </a:ext>
                </a:extLst>
              </a:tr>
              <a:tr h="488954">
                <a:tc>
                  <a:txBody>
                    <a:bodyPr/>
                    <a:lstStyle/>
                    <a:p>
                      <a:pPr algn="l" fontAlgn="ctr"/>
                      <a:r>
                        <a:rPr lang="fr-FR" sz="1500" u="none" strike="noStrike">
                          <a:effectLst/>
                        </a:rPr>
                        <a:t>Scientific exploitation of TE devices : missions</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309</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 </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High/medium</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214160098"/>
                  </a:ext>
                </a:extLst>
              </a:tr>
              <a:tr h="488954">
                <a:tc>
                  <a:txBody>
                    <a:bodyPr/>
                    <a:lstStyle/>
                    <a:p>
                      <a:pPr algn="l" fontAlgn="ctr"/>
                      <a:r>
                        <a:rPr lang="fr-FR" sz="1500" u="none" strike="noStrike">
                          <a:effectLst/>
                        </a:rPr>
                        <a:t>JT-60SA scientific exploitation : staffing</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420</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1794</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rgbClr val="FF0000"/>
                          </a:solidFill>
                          <a:effectLst/>
                        </a:rPr>
                        <a:t>high</a:t>
                      </a:r>
                      <a:endParaRPr lang="fr-FR" sz="1500" b="0" i="0" u="none" strike="noStrike" dirty="0">
                        <a:solidFill>
                          <a:srgbClr val="FF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2909049669"/>
                  </a:ext>
                </a:extLst>
              </a:tr>
              <a:tr h="482686">
                <a:tc>
                  <a:txBody>
                    <a:bodyPr/>
                    <a:lstStyle/>
                    <a:p>
                      <a:pPr algn="l" fontAlgn="ctr"/>
                      <a:r>
                        <a:rPr lang="fr-FR" sz="1500" u="none" strike="noStrike">
                          <a:effectLst/>
                        </a:rPr>
                        <a:t>JT-60SA scientific exploitation : missions</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1160</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rgbClr val="FF0000"/>
                          </a:solidFill>
                          <a:effectLst/>
                        </a:rPr>
                        <a:t>high</a:t>
                      </a:r>
                      <a:endParaRPr lang="fr-FR" sz="1500" b="0" i="0" u="none" strike="noStrike" dirty="0">
                        <a:solidFill>
                          <a:srgbClr val="FF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3557579885"/>
                  </a:ext>
                </a:extLst>
              </a:tr>
              <a:tr h="482686">
                <a:tc>
                  <a:txBody>
                    <a:bodyPr/>
                    <a:lstStyle/>
                    <a:p>
                      <a:pPr algn="l" fontAlgn="ctr"/>
                      <a:r>
                        <a:rPr lang="fr-FR" sz="1500" u="none" strike="noStrike">
                          <a:effectLst/>
                        </a:rPr>
                        <a:t>JT-60SA scientific exploitation : secondment</a:t>
                      </a:r>
                      <a:endParaRPr lang="fr-FR" sz="1500" b="0" i="0" u="none" strike="noStrike">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234</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rgbClr val="FF0000"/>
                          </a:solidFill>
                          <a:effectLst/>
                        </a:rPr>
                        <a:t>high</a:t>
                      </a:r>
                      <a:endParaRPr lang="fr-FR" sz="1500" b="0" i="0" u="none" strike="noStrike" dirty="0">
                        <a:solidFill>
                          <a:srgbClr val="FF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2424053948"/>
                  </a:ext>
                </a:extLst>
              </a:tr>
              <a:tr h="482686">
                <a:tc>
                  <a:txBody>
                    <a:bodyPr/>
                    <a:lstStyle/>
                    <a:p>
                      <a:pPr algn="l" fontAlgn="ctr"/>
                      <a:r>
                        <a:rPr lang="fr-FR" sz="1500" u="none" strike="noStrike" dirty="0">
                          <a:effectLst/>
                        </a:rPr>
                        <a:t>JT-60SA </a:t>
                      </a:r>
                      <a:r>
                        <a:rPr lang="fr-FR" sz="1500" u="none" strike="noStrike" dirty="0" err="1">
                          <a:effectLst/>
                        </a:rPr>
                        <a:t>scientific</a:t>
                      </a:r>
                      <a:r>
                        <a:rPr lang="fr-FR" sz="1500" u="none" strike="noStrike" dirty="0">
                          <a:effectLst/>
                        </a:rPr>
                        <a:t> exploitation : HMI training (2026)</a:t>
                      </a:r>
                      <a:endParaRPr lang="fr-FR" sz="1500" b="0" i="0" u="none" strike="noStrike" dirty="0">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tbd</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rgbClr val="FF0000"/>
                          </a:solidFill>
                          <a:effectLst/>
                        </a:rPr>
                        <a:t>high (</a:t>
                      </a:r>
                      <a:r>
                        <a:rPr lang="fr-FR" sz="1500" u="none" strike="noStrike" dirty="0" err="1">
                          <a:solidFill>
                            <a:srgbClr val="FF0000"/>
                          </a:solidFill>
                          <a:effectLst/>
                        </a:rPr>
                        <a:t>under</a:t>
                      </a:r>
                      <a:r>
                        <a:rPr lang="fr-FR" sz="1500" u="none" strike="noStrike" dirty="0">
                          <a:solidFill>
                            <a:srgbClr val="FF0000"/>
                          </a:solidFill>
                          <a:effectLst/>
                        </a:rPr>
                        <a:t> SA ?)</a:t>
                      </a:r>
                      <a:endParaRPr lang="fr-FR" sz="1500" b="0" i="0" u="none" strike="noStrike" dirty="0">
                        <a:solidFill>
                          <a:srgbClr val="FF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 </a:t>
                      </a:r>
                      <a:endParaRPr lang="fr-FR" sz="1500" b="0" i="0" u="none" strike="noStrike" dirty="0">
                        <a:solidFill>
                          <a:srgbClr val="000000"/>
                        </a:solidFill>
                        <a:effectLst/>
                        <a:latin typeface="Arial" panose="020B0604020202020204" pitchFamily="34" charset="0"/>
                      </a:endParaRPr>
                    </a:p>
                  </a:txBody>
                  <a:tcPr marL="6269" marR="6269" marT="6269" marB="0" anchor="ctr"/>
                </a:tc>
                <a:extLst>
                  <a:ext uri="{0D108BD9-81ED-4DB2-BD59-A6C34878D82A}">
                    <a16:rowId xmlns:a16="http://schemas.microsoft.com/office/drawing/2014/main" val="56290452"/>
                  </a:ext>
                </a:extLst>
              </a:tr>
            </a:tbl>
          </a:graphicData>
        </a:graphic>
      </p:graphicFrame>
      <p:sp>
        <p:nvSpPr>
          <p:cNvPr id="7" name="ZoneTexte 6">
            <a:extLst>
              <a:ext uri="{FF2B5EF4-FFF2-40B4-BE49-F238E27FC236}">
                <a16:creationId xmlns:a16="http://schemas.microsoft.com/office/drawing/2014/main" id="{1CB900B7-4589-43CE-BFBC-DE9E161B7D0B}"/>
              </a:ext>
            </a:extLst>
          </p:cNvPr>
          <p:cNvSpPr txBox="1"/>
          <p:nvPr/>
        </p:nvSpPr>
        <p:spPr bwMode="auto">
          <a:xfrm>
            <a:off x="3320455" y="5696237"/>
            <a:ext cx="6109446" cy="646331"/>
          </a:xfrm>
          <a:prstGeom prst="rect">
            <a:avLst/>
          </a:prstGeom>
          <a:noFill/>
        </p:spPr>
        <p:txBody>
          <a:bodyPr wrap="square">
            <a:spAutoFit/>
          </a:bodyPr>
          <a:lstStyle/>
          <a:p>
            <a:pPr algn="ctr"/>
            <a:r>
              <a:rPr lang="fr-FR" dirty="0"/>
              <a:t>Total : 4144 k CC </a:t>
            </a:r>
            <a:r>
              <a:rPr lang="fr-FR" dirty="0" err="1"/>
              <a:t>cost</a:t>
            </a:r>
            <a:r>
              <a:rPr lang="fr-FR" dirty="0"/>
              <a:t> w/o machine </a:t>
            </a:r>
            <a:r>
              <a:rPr lang="fr-FR" dirty="0" err="1"/>
              <a:t>operation</a:t>
            </a:r>
            <a:r>
              <a:rPr lang="fr-FR" dirty="0"/>
              <a:t> and HMI</a:t>
            </a:r>
          </a:p>
          <a:p>
            <a:pPr algn="ctr"/>
            <a:r>
              <a:rPr lang="fr-FR" dirty="0"/>
              <a:t>(3188 k CC </a:t>
            </a:r>
            <a:r>
              <a:rPr lang="fr-FR" dirty="0" err="1"/>
              <a:t>cost</a:t>
            </a:r>
            <a:r>
              <a:rPr lang="fr-FR" dirty="0"/>
              <a:t> for JT-60SA </a:t>
            </a:r>
            <a:r>
              <a:rPr lang="fr-FR" dirty="0" err="1"/>
              <a:t>scientific</a:t>
            </a:r>
            <a:r>
              <a:rPr lang="fr-FR" dirty="0"/>
              <a:t> exploitation)</a:t>
            </a:r>
          </a:p>
        </p:txBody>
      </p:sp>
      <p:sp>
        <p:nvSpPr>
          <p:cNvPr id="8" name="Title 1">
            <a:extLst>
              <a:ext uri="{FF2B5EF4-FFF2-40B4-BE49-F238E27FC236}">
                <a16:creationId xmlns:a16="http://schemas.microsoft.com/office/drawing/2014/main" id="{9D91E453-2012-4834-92A2-66AB374FB5E2}"/>
              </a:ext>
            </a:extLst>
          </p:cNvPr>
          <p:cNvSpPr txBox="1">
            <a:spLocks/>
          </p:cNvSpPr>
          <p:nvPr/>
        </p:nvSpPr>
        <p:spPr bwMode="auto">
          <a:xfrm>
            <a:off x="2049914" y="77130"/>
            <a:ext cx="9224271" cy="553751"/>
          </a:xfrm>
          <a:prstGeom prst="rect">
            <a:avLst/>
          </a:prstGeom>
        </p:spPr>
        <p:txBody>
          <a:bodyPr vert="horz" lIns="91440" tIns="45720" rIns="91440" bIns="45720" rtlCol="0" anchor="ctr">
            <a:noAutofit/>
          </a:bodyPr>
          <a:lstStyle>
            <a:lvl1pPr algn="l" defTabSz="685800" rtl="0">
              <a:lnSpc>
                <a:spcPts val="2400"/>
              </a:lnSpc>
              <a:spcBef>
                <a:spcPts val="0"/>
              </a:spcBef>
              <a:buNone/>
              <a:defRPr sz="2800" b="1">
                <a:solidFill>
                  <a:schemeClr val="tx2"/>
                </a:solidFill>
                <a:latin typeface="+mn-lt"/>
                <a:ea typeface="+mj-ea"/>
                <a:cs typeface="Arial"/>
              </a:defRPr>
            </a:lvl1pPr>
          </a:lstStyle>
          <a:p>
            <a:r>
              <a:rPr lang="en-US" dirty="0"/>
              <a:t>Proposed WP TE budget requests for 2026/2027</a:t>
            </a:r>
          </a:p>
        </p:txBody>
      </p:sp>
    </p:spTree>
    <p:extLst>
      <p:ext uri="{BB962C8B-B14F-4D97-AF65-F5344CB8AC3E}">
        <p14:creationId xmlns:p14="http://schemas.microsoft.com/office/powerpoint/2010/main" val="1088214237"/>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4384</TotalTime>
  <Words>1053</Words>
  <Application>Microsoft Office PowerPoint</Application>
  <PresentationFormat>Grand écran</PresentationFormat>
  <Paragraphs>174</Paragraphs>
  <Slides>8</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Aptos</vt:lpstr>
      <vt:lpstr>Arial</vt:lpstr>
      <vt:lpstr>Calibri</vt:lpstr>
      <vt:lpstr>Wingdings</vt:lpstr>
      <vt:lpstr>EUROfusion.1line_5_3_2019</vt:lpstr>
      <vt:lpstr>WP TE : proposed budget requests for 2027 for preliminary discussion</vt:lpstr>
      <vt:lpstr>Background : high level objectives for WP TE in 2026-2027</vt:lpstr>
      <vt:lpstr>Background : operating WP TE devices in 2026-2027</vt:lpstr>
      <vt:lpstr>R&amp;D in support of the EUROfusion-ITER MoU requires experimental time, data analysis and modelling </vt:lpstr>
      <vt:lpstr>R&amp;D in support of the EUROfusion-ITER MoU requires experimental time, data analysis and modelling </vt:lpstr>
      <vt:lpstr>WP TE 2026-2027 budget for scientific exploitation : present situation</vt:lpstr>
      <vt:lpstr>Proposed WP TE budget requests for 2026/2027</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TSITRONE Emmanuelle</cp:lastModifiedBy>
  <cp:revision>306</cp:revision>
  <dcterms:created xsi:type="dcterms:W3CDTF">2023-11-15T09:40:03Z</dcterms:created>
  <dcterms:modified xsi:type="dcterms:W3CDTF">2026-03-05T13:19:14Z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ies>
</file>