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6"/>
  </p:notesMasterIdLst>
  <p:sldIdLst>
    <p:sldId id="256" r:id="rId5"/>
    <p:sldId id="618" r:id="rId6"/>
    <p:sldId id="457" r:id="rId7"/>
    <p:sldId id="617" r:id="rId8"/>
    <p:sldId id="619" r:id="rId9"/>
    <p:sldId id="678" r:id="rId10"/>
    <p:sldId id="680" r:id="rId11"/>
    <p:sldId id="283" r:id="rId12"/>
    <p:sldId id="686" r:id="rId13"/>
    <p:sldId id="616" r:id="rId14"/>
    <p:sldId id="4058" r:id="rId15"/>
    <p:sldId id="288" r:id="rId16"/>
    <p:sldId id="4057" r:id="rId17"/>
    <p:sldId id="289" r:id="rId18"/>
    <p:sldId id="2145706384" r:id="rId19"/>
    <p:sldId id="2145706385" r:id="rId20"/>
    <p:sldId id="286" r:id="rId21"/>
    <p:sldId id="2145706386" r:id="rId22"/>
    <p:sldId id="290" r:id="rId23"/>
    <p:sldId id="684" r:id="rId24"/>
    <p:sldId id="6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A9DC"/>
    <a:srgbClr val="FFFF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2482" autoAdjust="0"/>
  </p:normalViewPr>
  <p:slideViewPr>
    <p:cSldViewPr snapToGrid="0">
      <p:cViewPr>
        <p:scale>
          <a:sx n="70" d="100"/>
          <a:sy n="70" d="100"/>
        </p:scale>
        <p:origin x="735" y="597"/>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oleObject" Target="file:///\\Sirius\Echange\Payet\2025-Manip%20tritium%20PWIE\2025-desorption%20Eu_Eu+Pd.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[diagrams_budget working file_final_PWIE.xlsx]PM@50%!PivotTable1</c:name>
    <c:fmtId val="8"/>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Distribution</a:t>
            </a:r>
            <a:r>
              <a:rPr lang="en-US" b="1" baseline="0" dirty="0"/>
              <a:t> of Human Resources at 50% funding rate</a:t>
            </a:r>
            <a:r>
              <a:rPr lang="en-US" b="1" dirty="0"/>
              <a:t> </a:t>
            </a:r>
          </a:p>
        </c:rich>
      </c:tx>
      <c:layout>
        <c:manualLayout>
          <c:xMode val="edge"/>
          <c:yMode val="edge"/>
          <c:x val="7.9842263441348316E-2"/>
          <c:y val="4.248367106265016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s>
    <c:plotArea>
      <c:layout/>
      <c:pieChart>
        <c:varyColors val="1"/>
        <c:ser>
          <c:idx val="0"/>
          <c:order val="0"/>
          <c:tx>
            <c:strRef>
              <c:f>'PM@50%'!$B$4</c:f>
              <c:strCache>
                <c:ptCount val="1"/>
                <c:pt idx="0">
                  <c:v>Ergebnis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DF-4C67-AE24-ED7E3BE8F4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5DF-4C67-AE24-ED7E3BE8F44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5DF-4C67-AE24-ED7E3BE8F44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DF-4C67-AE24-ED7E3BE8F44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5DF-4C67-AE24-ED7E3BE8F44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5DF-4C67-AE24-ED7E3BE8F44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5DF-4C67-AE24-ED7E3BE8F44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'PM@50%'!$A$5:$A$12</c:f>
              <c:strCache>
                <c:ptCount val="7"/>
                <c:pt idx="0">
                  <c:v>PWIE-SP A</c:v>
                </c:pt>
                <c:pt idx="1">
                  <c:v>PWIE-SP B</c:v>
                </c:pt>
                <c:pt idx="2">
                  <c:v>PWIE-SP C</c:v>
                </c:pt>
                <c:pt idx="3">
                  <c:v>PWIE-SP D</c:v>
                </c:pt>
                <c:pt idx="4">
                  <c:v>PWIE-SP E</c:v>
                </c:pt>
                <c:pt idx="5">
                  <c:v>PWIE-SP F</c:v>
                </c:pt>
                <c:pt idx="6">
                  <c:v>PWIE-SP X</c:v>
                </c:pt>
              </c:strCache>
            </c:strRef>
          </c:cat>
          <c:val>
            <c:numRef>
              <c:f>'PM@50%'!$B$5:$B$12</c:f>
              <c:numCache>
                <c:formatCode>General</c:formatCode>
                <c:ptCount val="7"/>
                <c:pt idx="0">
                  <c:v>184</c:v>
                </c:pt>
                <c:pt idx="1">
                  <c:v>217</c:v>
                </c:pt>
                <c:pt idx="2">
                  <c:v>164</c:v>
                </c:pt>
                <c:pt idx="3">
                  <c:v>176</c:v>
                </c:pt>
                <c:pt idx="4">
                  <c:v>100</c:v>
                </c:pt>
                <c:pt idx="5">
                  <c:v>90</c:v>
                </c:pt>
                <c:pt idx="6">
                  <c:v>117</c:v>
                </c:pt>
              </c:numCache>
            </c:numRef>
          </c:val>
          <c:extLst>
            <c:ext xmlns:c16="http://schemas.microsoft.com/office/drawing/2014/chart" uri="{C3380CC4-5D6E-409C-BE32-E72D297353CC}">
              <c16:uniqueId val="{0000000E-45DF-4C67-AE24-ED7E3BE8F443}"/>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[diagrams_budget working file_final_PWIE.xlsx]Accelerators!PivotTable2</c:name>
    <c:fmtId val="7"/>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Accelerator costs [k€]</a:t>
            </a:r>
          </a:p>
        </c:rich>
      </c:tx>
      <c:layout>
        <c:manualLayout>
          <c:xMode val="edge"/>
          <c:yMode val="edge"/>
          <c:x val="0.27380726222723312"/>
          <c:y val="8.458463183243150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s>
    <c:plotArea>
      <c:layout/>
      <c:pieChart>
        <c:varyColors val="1"/>
        <c:ser>
          <c:idx val="0"/>
          <c:order val="0"/>
          <c:tx>
            <c:strRef>
              <c:f>Accelerators!$B$4</c:f>
              <c:strCache>
                <c:ptCount val="1"/>
                <c:pt idx="0">
                  <c:v>Ergebnis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E0-4517-BC58-A1ACBBFB68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4E0-4517-BC58-A1ACBBFB683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4E0-4517-BC58-A1ACBBFB683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E0-4517-BC58-A1ACBBFB683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4E0-4517-BC58-A1ACBBFB683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4E0-4517-BC58-A1ACBBFB683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4E0-4517-BC58-A1ACBBFB683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4E0-4517-BC58-A1ACBBFB683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4E0-4517-BC58-A1ACBBFB683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Accelerators!$A$5:$A$14</c:f>
              <c:strCache>
                <c:ptCount val="9"/>
                <c:pt idx="0">
                  <c:v>DIFFER</c:v>
                </c:pt>
                <c:pt idx="1">
                  <c:v>FZJ</c:v>
                </c:pt>
                <c:pt idx="2">
                  <c:v>IST</c:v>
                </c:pt>
                <c:pt idx="3">
                  <c:v>JSI</c:v>
                </c:pt>
                <c:pt idx="4">
                  <c:v>MPG</c:v>
                </c:pt>
                <c:pt idx="5">
                  <c:v>NCSRD</c:v>
                </c:pt>
                <c:pt idx="6">
                  <c:v>RBI</c:v>
                </c:pt>
                <c:pt idx="7">
                  <c:v>VR</c:v>
                </c:pt>
                <c:pt idx="8">
                  <c:v>VTT</c:v>
                </c:pt>
              </c:strCache>
            </c:strRef>
          </c:cat>
          <c:val>
            <c:numRef>
              <c:f>Accelerators!$B$5:$B$14</c:f>
              <c:numCache>
                <c:formatCode>0</c:formatCode>
                <c:ptCount val="9"/>
                <c:pt idx="0">
                  <c:v>113.41</c:v>
                </c:pt>
                <c:pt idx="1">
                  <c:v>113.39641666666665</c:v>
                </c:pt>
                <c:pt idx="2">
                  <c:v>70.822000000000003</c:v>
                </c:pt>
                <c:pt idx="3">
                  <c:v>41.400000000000006</c:v>
                </c:pt>
                <c:pt idx="4">
                  <c:v>200</c:v>
                </c:pt>
                <c:pt idx="5">
                  <c:v>33.568666666666665</c:v>
                </c:pt>
                <c:pt idx="6">
                  <c:v>69.81</c:v>
                </c:pt>
                <c:pt idx="7">
                  <c:v>90</c:v>
                </c:pt>
                <c:pt idx="8">
                  <c:v>19.945999999999998</c:v>
                </c:pt>
              </c:numCache>
            </c:numRef>
          </c:val>
          <c:extLst>
            <c:ext xmlns:c16="http://schemas.microsoft.com/office/drawing/2014/chart" uri="{C3380CC4-5D6E-409C-BE32-E72D297353CC}">
              <c16:uniqueId val="{00000012-14E0-4517-BC58-A1ACBBFB683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1195115335998616"/>
          <c:y val="0.25767212436865577"/>
          <c:w val="0.10132597997584906"/>
          <c:h val="0.5585382987977457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[diagrams_budget working file_final_PWIE.xlsx]High Heat Flux + Plasma facilit!PivotTable3</c:name>
    <c:fmtId val="5"/>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High heat flux + plasma facilities costs [k€]</a:t>
            </a:r>
          </a:p>
        </c:rich>
      </c:tx>
      <c:layout>
        <c:manualLayout>
          <c:xMode val="edge"/>
          <c:yMode val="edge"/>
          <c:x val="0.10137683894759081"/>
          <c:y val="8.498813428459815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s>
    <c:plotArea>
      <c:layout/>
      <c:pieChart>
        <c:varyColors val="1"/>
        <c:ser>
          <c:idx val="0"/>
          <c:order val="0"/>
          <c:tx>
            <c:strRef>
              <c:f>'High Heat Flux + Plasma facilit'!$B$5</c:f>
              <c:strCache>
                <c:ptCount val="1"/>
                <c:pt idx="0">
                  <c:v>Ergebnis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75-401A-B76A-1409CB2A04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875-401A-B76A-1409CB2A04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875-401A-B76A-1409CB2A04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875-401A-B76A-1409CB2A04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875-401A-B76A-1409CB2A048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875-401A-B76A-1409CB2A048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'High Heat Flux + Plasma facilit'!$A$6:$A$12</c:f>
              <c:strCache>
                <c:ptCount val="6"/>
                <c:pt idx="0">
                  <c:v>GLADIS</c:v>
                </c:pt>
                <c:pt idx="1">
                  <c:v>GYM</c:v>
                </c:pt>
                <c:pt idx="2">
                  <c:v>JUDITH-2</c:v>
                </c:pt>
                <c:pt idx="3">
                  <c:v>OLMAT</c:v>
                </c:pt>
                <c:pt idx="4">
                  <c:v>QSPA</c:v>
                </c:pt>
                <c:pt idx="5">
                  <c:v>TOMAS</c:v>
                </c:pt>
              </c:strCache>
            </c:strRef>
          </c:cat>
          <c:val>
            <c:numRef>
              <c:f>'High Heat Flux + Plasma facilit'!$B$6:$B$12</c:f>
              <c:numCache>
                <c:formatCode>0</c:formatCode>
                <c:ptCount val="6"/>
                <c:pt idx="0">
                  <c:v>73.999499999999998</c:v>
                </c:pt>
                <c:pt idx="1">
                  <c:v>30.038333333333334</c:v>
                </c:pt>
                <c:pt idx="2">
                  <c:v>240.04033333333331</c:v>
                </c:pt>
                <c:pt idx="3">
                  <c:v>44.329166666666666</c:v>
                </c:pt>
                <c:pt idx="4">
                  <c:v>85.004666666666665</c:v>
                </c:pt>
                <c:pt idx="5">
                  <c:v>119.99941666666666</c:v>
                </c:pt>
              </c:numCache>
            </c:numRef>
          </c:val>
          <c:extLst>
            <c:ext xmlns:c16="http://schemas.microsoft.com/office/drawing/2014/chart" uri="{C3380CC4-5D6E-409C-BE32-E72D297353CC}">
              <c16:uniqueId val="{0000000C-D875-401A-B76A-1409CB2A048C}"/>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5167636725183906"/>
          <c:y val="0.34213328582028191"/>
          <c:w val="0.12624945305921378"/>
          <c:h val="0.3585462010053025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pivotSource>
    <c:name>[diagrams_budget working file_final_PWIE.xlsx]Linear Plasma Facilities!PivotTable3</c:name>
    <c:fmtId val="5"/>
  </c:pivotSource>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Linear plasma</a:t>
            </a:r>
            <a:r>
              <a:rPr lang="en-US" b="1" baseline="0"/>
              <a:t> facilities costs [k€]</a:t>
            </a:r>
            <a:endParaRPr lang="en-US" b="1"/>
          </a:p>
        </c:rich>
      </c:tx>
      <c:layout>
        <c:manualLayout>
          <c:xMode val="edge"/>
          <c:yMode val="edge"/>
          <c:x val="0.13702382760814669"/>
          <c:y val="8.826219896234001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extLst>
            <c:ext xmlns:c15="http://schemas.microsoft.com/office/drawing/2012/chart" uri="{CE6537A1-D6FC-4f65-9D91-7224C49458BB}"/>
          </c:extLst>
        </c:dLbl>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s>
    <c:plotArea>
      <c:layout/>
      <c:pieChart>
        <c:varyColors val="1"/>
        <c:ser>
          <c:idx val="0"/>
          <c:order val="0"/>
          <c:tx>
            <c:strRef>
              <c:f>'Linear Plasma Facilities'!$B$5</c:f>
              <c:strCache>
                <c:ptCount val="1"/>
                <c:pt idx="0">
                  <c:v>Ergebnis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36-4A4C-BD38-B50E356706E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36-4A4C-BD38-B50E356706E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36-4A4C-BD38-B50E356706E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'Linear Plasma Facilities'!$A$6:$A$9</c:f>
              <c:strCache>
                <c:ptCount val="3"/>
                <c:pt idx="0">
                  <c:v>MAGNUM-PSI</c:v>
                </c:pt>
                <c:pt idx="1">
                  <c:v>PSI-2</c:v>
                </c:pt>
                <c:pt idx="2">
                  <c:v>UPP</c:v>
                </c:pt>
              </c:strCache>
            </c:strRef>
          </c:cat>
          <c:val>
            <c:numRef>
              <c:f>'Linear Plasma Facilities'!$B$6:$B$9</c:f>
              <c:numCache>
                <c:formatCode>0</c:formatCode>
                <c:ptCount val="3"/>
                <c:pt idx="0">
                  <c:v>640.00049999999999</c:v>
                </c:pt>
                <c:pt idx="1">
                  <c:v>850.11658333333321</c:v>
                </c:pt>
                <c:pt idx="2">
                  <c:v>128.0025</c:v>
                </c:pt>
              </c:numCache>
            </c:numRef>
          </c:val>
          <c:extLst>
            <c:ext xmlns:c16="http://schemas.microsoft.com/office/drawing/2014/chart" uri="{C3380CC4-5D6E-409C-BE32-E72D297353CC}">
              <c16:uniqueId val="{00000006-3336-4A4C-BD38-B50E356706E0}"/>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9086986290814378"/>
          <c:y val="0.46223967646460085"/>
          <c:w val="0.18890231847492742"/>
          <c:h val="0.1861793790198320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pPr>
            <a:r>
              <a:rPr lang="fr-FR" sz="1100" dirty="0"/>
              <a:t>Pd-</a:t>
            </a:r>
            <a:r>
              <a:rPr lang="fr-FR" sz="1100" dirty="0" err="1"/>
              <a:t>coated</a:t>
            </a:r>
            <a:r>
              <a:rPr lang="fr-FR" sz="1100" dirty="0"/>
              <a:t> Eurofer</a:t>
            </a:r>
            <a:r>
              <a:rPr lang="fr-FR" sz="1100" baseline="0" dirty="0"/>
              <a:t> </a:t>
            </a:r>
            <a:br>
              <a:rPr lang="fr-FR" sz="1100" baseline="0" dirty="0"/>
            </a:br>
            <a:r>
              <a:rPr lang="fr-FR" sz="1100" baseline="0" dirty="0" err="1"/>
              <a:t>Desorption</a:t>
            </a:r>
            <a:r>
              <a:rPr lang="fr-FR" sz="1100" baseline="0" dirty="0"/>
              <a:t> in air vs. in water</a:t>
            </a:r>
            <a:endParaRPr lang="fr-FR" sz="1100" dirty="0"/>
          </a:p>
        </c:rich>
      </c:tx>
      <c:layout>
        <c:manualLayout>
          <c:xMode val="edge"/>
          <c:yMode val="edge"/>
          <c:x val="0.30300207365096038"/>
          <c:y val="5.0096414358734041E-2"/>
        </c:manualLayout>
      </c:layout>
      <c:overlay val="0"/>
    </c:title>
    <c:autoTitleDeleted val="0"/>
    <c:plotArea>
      <c:layout>
        <c:manualLayout>
          <c:layoutTarget val="inner"/>
          <c:xMode val="edge"/>
          <c:yMode val="edge"/>
          <c:x val="0.15640803854742036"/>
          <c:y val="0.21494050424679811"/>
          <c:w val="0.70304201105296615"/>
          <c:h val="0.60832339656447931"/>
        </c:manualLayout>
      </c:layout>
      <c:scatterChart>
        <c:scatterStyle val="lineMarker"/>
        <c:varyColors val="0"/>
        <c:ser>
          <c:idx val="0"/>
          <c:order val="0"/>
          <c:tx>
            <c:strRef>
              <c:f>synthèse_EU_AIR!$P$1</c:f>
              <c:strCache>
                <c:ptCount val="1"/>
                <c:pt idx="0">
                  <c:v>Air</c:v>
                </c:pt>
              </c:strCache>
            </c:strRef>
          </c:tx>
          <c:spPr>
            <a:ln w="19050">
              <a:noFill/>
            </a:ln>
          </c:spPr>
          <c:marker>
            <c:symbol val="square"/>
            <c:size val="6"/>
            <c:spPr>
              <a:solidFill>
                <a:srgbClr val="C00000"/>
              </a:solidFill>
              <a:ln w="12700">
                <a:solidFill>
                  <a:srgbClr val="C00000"/>
                </a:solidFill>
              </a:ln>
            </c:spPr>
          </c:marker>
          <c:xVal>
            <c:numRef>
              <c:f>synthèse_EU_AIR!$O$66:$O$83</c:f>
              <c:numCache>
                <c:formatCode>0.000</c:formatCode>
                <c:ptCount val="18"/>
                <c:pt idx="0">
                  <c:v>0</c:v>
                </c:pt>
                <c:pt idx="1">
                  <c:v>1.4333333332906477</c:v>
                </c:pt>
                <c:pt idx="2">
                  <c:v>3.3083333332906477</c:v>
                </c:pt>
                <c:pt idx="3">
                  <c:v>5.7333333333372138</c:v>
                </c:pt>
                <c:pt idx="4">
                  <c:v>22.883333333360497</c:v>
                </c:pt>
                <c:pt idx="5">
                  <c:v>23.916666666744277</c:v>
                </c:pt>
                <c:pt idx="6">
                  <c:v>26.366666666697711</c:v>
                </c:pt>
                <c:pt idx="7">
                  <c:v>29.06666666676756</c:v>
                </c:pt>
                <c:pt idx="8">
                  <c:v>46.841666666732635</c:v>
                </c:pt>
                <c:pt idx="9">
                  <c:v>52.016666666662786</c:v>
                </c:pt>
                <c:pt idx="10">
                  <c:v>118.69999999995343</c:v>
                </c:pt>
                <c:pt idx="11">
                  <c:v>120.66666666674428</c:v>
                </c:pt>
                <c:pt idx="12">
                  <c:v>125.29999999998836</c:v>
                </c:pt>
                <c:pt idx="13">
                  <c:v>148.85000000009313</c:v>
                </c:pt>
                <c:pt idx="14">
                  <c:v>149.85833333339542</c:v>
                </c:pt>
                <c:pt idx="15">
                  <c:v>165.71666666673264</c:v>
                </c:pt>
                <c:pt idx="16">
                  <c:v>166.46666666673264</c:v>
                </c:pt>
                <c:pt idx="17">
                  <c:v>173.3833333334187</c:v>
                </c:pt>
              </c:numCache>
            </c:numRef>
          </c:xVal>
          <c:yVal>
            <c:numRef>
              <c:f>synthèse_EU_AIR!$P$66:$P$83</c:f>
              <c:numCache>
                <c:formatCode>0.00E+00</c:formatCode>
                <c:ptCount val="18"/>
                <c:pt idx="0">
                  <c:v>54766.14</c:v>
                </c:pt>
                <c:pt idx="1">
                  <c:v>122191.89</c:v>
                </c:pt>
                <c:pt idx="2">
                  <c:v>196102.77000000002</c:v>
                </c:pt>
                <c:pt idx="3">
                  <c:v>266826.35000000003</c:v>
                </c:pt>
                <c:pt idx="4">
                  <c:v>882008.86690699984</c:v>
                </c:pt>
                <c:pt idx="5">
                  <c:v>908361.84690699982</c:v>
                </c:pt>
                <c:pt idx="6">
                  <c:v>953567.80690699979</c:v>
                </c:pt>
                <c:pt idx="7">
                  <c:v>987535.49690699973</c:v>
                </c:pt>
                <c:pt idx="8">
                  <c:v>2011103.7826909965</c:v>
                </c:pt>
                <c:pt idx="9">
                  <c:v>2043293.5926909966</c:v>
                </c:pt>
                <c:pt idx="10">
                  <c:v>3353932.5844489974</c:v>
                </c:pt>
                <c:pt idx="11">
                  <c:v>3372624.7744489973</c:v>
                </c:pt>
                <c:pt idx="12">
                  <c:v>3406217.3644489972</c:v>
                </c:pt>
                <c:pt idx="13">
                  <c:v>3446289.4456679961</c:v>
                </c:pt>
                <c:pt idx="14">
                  <c:v>3455666.1336679962</c:v>
                </c:pt>
                <c:pt idx="15">
                  <c:v>3455666.1336679962</c:v>
                </c:pt>
                <c:pt idx="16">
                  <c:v>3461409.561667996</c:v>
                </c:pt>
                <c:pt idx="17">
                  <c:v>3488513.4916679962</c:v>
                </c:pt>
              </c:numCache>
            </c:numRef>
          </c:yVal>
          <c:smooth val="0"/>
          <c:extLst>
            <c:ext xmlns:c16="http://schemas.microsoft.com/office/drawing/2014/chart" uri="{C3380CC4-5D6E-409C-BE32-E72D297353CC}">
              <c16:uniqueId val="{00000000-5109-44C9-B0EF-1EA9B4214EDA}"/>
            </c:ext>
          </c:extLst>
        </c:ser>
        <c:ser>
          <c:idx val="2"/>
          <c:order val="1"/>
          <c:tx>
            <c:strRef>
              <c:f>synthèse_EU_AIR!$V$61</c:f>
              <c:strCache>
                <c:ptCount val="1"/>
                <c:pt idx="0">
                  <c:v>model 2</c:v>
                </c:pt>
              </c:strCache>
            </c:strRef>
          </c:tx>
          <c:spPr>
            <a:ln w="28575">
              <a:solidFill>
                <a:srgbClr val="E7E6E6">
                  <a:lumMod val="25000"/>
                </a:srgbClr>
              </a:solidFill>
              <a:prstDash val="sysDot"/>
            </a:ln>
          </c:spPr>
          <c:marker>
            <c:symbol val="none"/>
          </c:marker>
          <c:xVal>
            <c:numRef>
              <c:f>synthèse_EU_AIR!$S$65:$S$119</c:f>
              <c:numCache>
                <c:formatCode>0.00</c:formatCode>
                <c:ptCount val="5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35</c:v>
                </c:pt>
                <c:pt idx="32">
                  <c:v>40</c:v>
                </c:pt>
                <c:pt idx="33">
                  <c:v>45</c:v>
                </c:pt>
                <c:pt idx="34">
                  <c:v>50</c:v>
                </c:pt>
                <c:pt idx="35">
                  <c:v>55</c:v>
                </c:pt>
                <c:pt idx="36">
                  <c:v>60</c:v>
                </c:pt>
                <c:pt idx="37">
                  <c:v>65</c:v>
                </c:pt>
                <c:pt idx="38">
                  <c:v>70</c:v>
                </c:pt>
                <c:pt idx="39">
                  <c:v>75</c:v>
                </c:pt>
                <c:pt idx="40">
                  <c:v>80</c:v>
                </c:pt>
                <c:pt idx="41">
                  <c:v>85</c:v>
                </c:pt>
                <c:pt idx="42">
                  <c:v>90</c:v>
                </c:pt>
                <c:pt idx="43">
                  <c:v>95</c:v>
                </c:pt>
                <c:pt idx="44">
                  <c:v>100</c:v>
                </c:pt>
                <c:pt idx="45">
                  <c:v>120</c:v>
                </c:pt>
                <c:pt idx="46">
                  <c:v>140</c:v>
                </c:pt>
                <c:pt idx="47">
                  <c:v>160</c:v>
                </c:pt>
                <c:pt idx="48">
                  <c:v>180</c:v>
                </c:pt>
                <c:pt idx="49">
                  <c:v>200</c:v>
                </c:pt>
              </c:numCache>
            </c:numRef>
          </c:xVal>
          <c:yVal>
            <c:numRef>
              <c:f>synthèse_EU_AIR!$U$65:$U$119</c:f>
              <c:numCache>
                <c:formatCode>0.00E+00</c:formatCode>
                <c:ptCount val="55"/>
                <c:pt idx="0">
                  <c:v>0</c:v>
                </c:pt>
                <c:pt idx="1">
                  <c:v>42429.251649421807</c:v>
                </c:pt>
                <c:pt idx="2">
                  <c:v>84849.114809883176</c:v>
                </c:pt>
                <c:pt idx="3">
                  <c:v>127250.20722424865</c:v>
                </c:pt>
                <c:pt idx="4">
                  <c:v>169623.15909213913</c:v>
                </c:pt>
                <c:pt idx="5">
                  <c:v>211958.61928108637</c:v>
                </c:pt>
                <c:pt idx="6">
                  <c:v>254247.26151704925</c:v>
                </c:pt>
                <c:pt idx="7">
                  <c:v>296479.79054746195</c:v>
                </c:pt>
                <c:pt idx="8">
                  <c:v>338646.94827002671</c:v>
                </c:pt>
                <c:pt idx="9">
                  <c:v>380739.51982051687</c:v>
                </c:pt>
                <c:pt idx="10">
                  <c:v>422748.33961291902</c:v>
                </c:pt>
                <c:pt idx="11">
                  <c:v>464664.29732531781</c:v>
                </c:pt>
                <c:pt idx="12">
                  <c:v>506478.34382500825</c:v>
                </c:pt>
                <c:pt idx="13">
                  <c:v>548181.49702641566</c:v>
                </c:pt>
                <c:pt idx="14">
                  <c:v>589764.84767550707</c:v>
                </c:pt>
                <c:pt idx="15">
                  <c:v>631219.56505448872</c:v>
                </c:pt>
                <c:pt idx="16">
                  <c:v>672536.90260070912</c:v>
                </c:pt>
                <c:pt idx="17">
                  <c:v>713708.20343381492</c:v>
                </c:pt>
                <c:pt idx="18">
                  <c:v>754724.90578535094</c:v>
                </c:pt>
                <c:pt idx="19">
                  <c:v>795578.54832513863</c:v>
                </c:pt>
                <c:pt idx="20">
                  <c:v>836260.77537893446</c:v>
                </c:pt>
                <c:pt idx="21">
                  <c:v>876763.34203201707</c:v>
                </c:pt>
                <c:pt idx="22">
                  <c:v>917078.11911354458</c:v>
                </c:pt>
                <c:pt idx="23">
                  <c:v>957197.09805668925</c:v>
                </c:pt>
                <c:pt idx="24">
                  <c:v>997112.39562974242</c:v>
                </c:pt>
                <c:pt idx="25">
                  <c:v>1036816.2585335947</c:v>
                </c:pt>
                <c:pt idx="26">
                  <c:v>1076301.0678611605</c:v>
                </c:pt>
                <c:pt idx="27">
                  <c:v>1115559.3434145667</c:v>
                </c:pt>
                <c:pt idx="28">
                  <c:v>1154583.7478760888</c:v>
                </c:pt>
                <c:pt idx="29">
                  <c:v>1193367.0908290744</c:v>
                </c:pt>
                <c:pt idx="30">
                  <c:v>1231902.3326252829</c:v>
                </c:pt>
                <c:pt idx="31">
                  <c:v>1420621.6443263732</c:v>
                </c:pt>
                <c:pt idx="32">
                  <c:v>1602175.2023594021</c:v>
                </c:pt>
                <c:pt idx="33">
                  <c:v>1775871.8876829767</c:v>
                </c:pt>
                <c:pt idx="34">
                  <c:v>1941135.27227332</c:v>
                </c:pt>
                <c:pt idx="35">
                  <c:v>2097507.6718384577</c:v>
                </c:pt>
                <c:pt idx="36">
                  <c:v>2244651.4502722295</c:v>
                </c:pt>
                <c:pt idx="37">
                  <c:v>2382347.6812240831</c:v>
                </c:pt>
                <c:pt idx="38">
                  <c:v>2510492.3513149256</c:v>
                </c:pt>
                <c:pt idx="39">
                  <c:v>2629090.3573396951</c:v>
                </c:pt>
                <c:pt idx="40">
                  <c:v>2738247.6040427396</c:v>
                </c:pt>
                <c:pt idx="41">
                  <c:v>2838161.5482961857</c:v>
                </c:pt>
                <c:pt idx="42">
                  <c:v>2929110.5591288656</c:v>
                </c:pt>
                <c:pt idx="43">
                  <c:v>3011442.471206265</c:v>
                </c:pt>
                <c:pt idx="44">
                  <c:v>3085562.7029336267</c:v>
                </c:pt>
                <c:pt idx="45">
                  <c:v>3309389.4047278399</c:v>
                </c:pt>
                <c:pt idx="46">
                  <c:v>3441499.3085636338</c:v>
                </c:pt>
                <c:pt idx="47">
                  <c:v>3512914.8634729842</c:v>
                </c:pt>
                <c:pt idx="48">
                  <c:v>3548272.4583288534</c:v>
                </c:pt>
                <c:pt idx="49">
                  <c:v>3564305.0371090011</c:v>
                </c:pt>
              </c:numCache>
            </c:numRef>
          </c:yVal>
          <c:smooth val="1"/>
          <c:extLst>
            <c:ext xmlns:c16="http://schemas.microsoft.com/office/drawing/2014/chart" uri="{C3380CC4-5D6E-409C-BE32-E72D297353CC}">
              <c16:uniqueId val="{00000001-5109-44C9-B0EF-1EA9B4214EDA}"/>
            </c:ext>
          </c:extLst>
        </c:ser>
        <c:ser>
          <c:idx val="1"/>
          <c:order val="2"/>
          <c:tx>
            <c:strRef>
              <c:f>'EU-Pd_EAU'!$J$5</c:f>
              <c:strCache>
                <c:ptCount val="1"/>
                <c:pt idx="0">
                  <c:v>Water</c:v>
                </c:pt>
              </c:strCache>
            </c:strRef>
          </c:tx>
          <c:spPr>
            <a:ln w="19050">
              <a:noFill/>
            </a:ln>
          </c:spPr>
          <c:marker>
            <c:symbol val="x"/>
            <c:size val="6"/>
            <c:spPr>
              <a:noFill/>
              <a:ln w="15875">
                <a:solidFill>
                  <a:srgbClr val="4472C4">
                    <a:lumMod val="75000"/>
                  </a:srgbClr>
                </a:solidFill>
              </a:ln>
            </c:spPr>
          </c:marker>
          <c:xVal>
            <c:numRef>
              <c:f>'EU-Pd_EAU'!$I$40:$I$60</c:f>
              <c:numCache>
                <c:formatCode>0.00E+00</c:formatCode>
                <c:ptCount val="21"/>
                <c:pt idx="0">
                  <c:v>0</c:v>
                </c:pt>
                <c:pt idx="1">
                  <c:v>42.416666666627862</c:v>
                </c:pt>
                <c:pt idx="2">
                  <c:v>71.416666666686069</c:v>
                </c:pt>
                <c:pt idx="3">
                  <c:v>72</c:v>
                </c:pt>
                <c:pt idx="4">
                  <c:v>138.60000000003492</c:v>
                </c:pt>
                <c:pt idx="5">
                  <c:v>168.01666666672099</c:v>
                </c:pt>
                <c:pt idx="6">
                  <c:v>192.09999999997672</c:v>
                </c:pt>
                <c:pt idx="7">
                  <c:v>239.81666666659294</c:v>
                </c:pt>
              </c:numCache>
            </c:numRef>
          </c:xVal>
          <c:yVal>
            <c:numRef>
              <c:f>'EU-Pd_EAU'!$J$40:$J$60</c:f>
              <c:numCache>
                <c:formatCode>0.00E+00</c:formatCode>
                <c:ptCount val="21"/>
                <c:pt idx="0">
                  <c:v>188.39999999999998</c:v>
                </c:pt>
                <c:pt idx="1">
                  <c:v>1430525.4000000018</c:v>
                </c:pt>
                <c:pt idx="2">
                  <c:v>1239868.9600000014</c:v>
                </c:pt>
                <c:pt idx="3">
                  <c:v>2344797.2600000016</c:v>
                </c:pt>
                <c:pt idx="4">
                  <c:v>3009192.4200000018</c:v>
                </c:pt>
                <c:pt idx="5">
                  <c:v>3816120.9200000018</c:v>
                </c:pt>
                <c:pt idx="6">
                  <c:v>4630526.8400000017</c:v>
                </c:pt>
                <c:pt idx="7">
                  <c:v>5764609.9200000018</c:v>
                </c:pt>
              </c:numCache>
            </c:numRef>
          </c:yVal>
          <c:smooth val="0"/>
          <c:extLst>
            <c:ext xmlns:c16="http://schemas.microsoft.com/office/drawing/2014/chart" uri="{C3380CC4-5D6E-409C-BE32-E72D297353CC}">
              <c16:uniqueId val="{00000002-5109-44C9-B0EF-1EA9B4214EDA}"/>
            </c:ext>
          </c:extLst>
        </c:ser>
        <c:ser>
          <c:idx val="3"/>
          <c:order val="3"/>
          <c:tx>
            <c:strRef>
              <c:f>'EU-Pd_EAU'!$J$5</c:f>
              <c:strCache>
                <c:ptCount val="1"/>
                <c:pt idx="0">
                  <c:v>Water</c:v>
                </c:pt>
              </c:strCache>
            </c:strRef>
          </c:tx>
          <c:spPr>
            <a:ln w="19050">
              <a:solidFill>
                <a:srgbClr val="4472C4">
                  <a:lumMod val="75000"/>
                </a:srgbClr>
              </a:solidFill>
              <a:prstDash val="sysDot"/>
            </a:ln>
          </c:spPr>
          <c:marker>
            <c:symbol val="none"/>
          </c:marker>
          <c:xVal>
            <c:numRef>
              <c:f>'EU-Pd_EAU'!$H$40:$H$70</c:f>
              <c:numCache>
                <c:formatCode>General</c:formatCode>
                <c:ptCount val="31"/>
                <c:pt idx="0">
                  <c:v>0</c:v>
                </c:pt>
                <c:pt idx="1">
                  <c:v>2</c:v>
                </c:pt>
                <c:pt idx="2">
                  <c:v>4</c:v>
                </c:pt>
                <c:pt idx="3">
                  <c:v>5</c:v>
                </c:pt>
                <c:pt idx="4">
                  <c:v>10</c:v>
                </c:pt>
                <c:pt idx="5">
                  <c:v>30</c:v>
                </c:pt>
                <c:pt idx="6">
                  <c:v>60</c:v>
                </c:pt>
                <c:pt idx="7">
                  <c:v>70</c:v>
                </c:pt>
                <c:pt idx="8">
                  <c:v>80</c:v>
                </c:pt>
                <c:pt idx="9">
                  <c:v>90</c:v>
                </c:pt>
                <c:pt idx="10">
                  <c:v>100</c:v>
                </c:pt>
                <c:pt idx="11">
                  <c:v>110</c:v>
                </c:pt>
                <c:pt idx="12">
                  <c:v>120</c:v>
                </c:pt>
                <c:pt idx="13">
                  <c:v>130</c:v>
                </c:pt>
                <c:pt idx="14">
                  <c:v>140</c:v>
                </c:pt>
                <c:pt idx="15">
                  <c:v>150</c:v>
                </c:pt>
                <c:pt idx="16">
                  <c:v>160</c:v>
                </c:pt>
                <c:pt idx="17">
                  <c:v>170</c:v>
                </c:pt>
                <c:pt idx="18">
                  <c:v>180</c:v>
                </c:pt>
                <c:pt idx="19">
                  <c:v>190</c:v>
                </c:pt>
                <c:pt idx="20">
                  <c:v>200</c:v>
                </c:pt>
                <c:pt idx="21">
                  <c:v>210</c:v>
                </c:pt>
                <c:pt idx="22">
                  <c:v>220</c:v>
                </c:pt>
                <c:pt idx="23">
                  <c:v>230</c:v>
                </c:pt>
                <c:pt idx="24">
                  <c:v>240</c:v>
                </c:pt>
                <c:pt idx="25">
                  <c:v>250</c:v>
                </c:pt>
                <c:pt idx="26">
                  <c:v>260</c:v>
                </c:pt>
              </c:numCache>
            </c:numRef>
          </c:xVal>
          <c:yVal>
            <c:numRef>
              <c:f>'EU-Pd_EAU'!$S$40:$S$70</c:f>
              <c:numCache>
                <c:formatCode>0.00E+00</c:formatCode>
                <c:ptCount val="31"/>
                <c:pt idx="0">
                  <c:v>0</c:v>
                </c:pt>
                <c:pt idx="1">
                  <c:v>58698.025548450387</c:v>
                </c:pt>
                <c:pt idx="2">
                  <c:v>113589.50038222043</c:v>
                </c:pt>
                <c:pt idx="3">
                  <c:v>140488.15379173809</c:v>
                </c:pt>
                <c:pt idx="4">
                  <c:v>271865.6896840948</c:v>
                </c:pt>
                <c:pt idx="5">
                  <c:v>774081.06443912315</c:v>
                </c:pt>
                <c:pt idx="6">
                  <c:v>1497963.1860427819</c:v>
                </c:pt>
                <c:pt idx="7">
                  <c:v>1734859.5288463181</c:v>
                </c:pt>
                <c:pt idx="8">
                  <c:v>1970146.361120193</c:v>
                </c:pt>
                <c:pt idx="9">
                  <c:v>2204034.9961757665</c:v>
                </c:pt>
                <c:pt idx="10">
                  <c:v>2436688.461890711</c:v>
                </c:pt>
                <c:pt idx="11">
                  <c:v>2668236.298066536</c:v>
                </c:pt>
                <c:pt idx="12">
                  <c:v>2898783.8739671321</c:v>
                </c:pt>
                <c:pt idx="13">
                  <c:v>3128418.5472038956</c:v>
                </c:pt>
                <c:pt idx="14">
                  <c:v>3357213.8972941982</c:v>
                </c:pt>
                <c:pt idx="15">
                  <c:v>3585232.7312344499</c:v>
                </c:pt>
                <c:pt idx="16">
                  <c:v>3812529.2758744322</c:v>
                </c:pt>
                <c:pt idx="17">
                  <c:v>4039150.814445456</c:v>
                </c:pt>
                <c:pt idx="18">
                  <c:v>4265138.9327207729</c:v>
                </c:pt>
                <c:pt idx="19">
                  <c:v>4490530.4845222626</c:v>
                </c:pt>
                <c:pt idx="20">
                  <c:v>4715358.3512758203</c:v>
                </c:pt>
                <c:pt idx="21">
                  <c:v>4939652.0476790406</c:v>
                </c:pt>
                <c:pt idx="22">
                  <c:v>5163438.210522308</c:v>
                </c:pt>
                <c:pt idx="23">
                  <c:v>5386740.9975050129</c:v>
                </c:pt>
                <c:pt idx="24">
                  <c:v>5609582.4158204058</c:v>
                </c:pt>
                <c:pt idx="25">
                  <c:v>5831982.5952934995</c:v>
                </c:pt>
                <c:pt idx="26">
                  <c:v>6053960.0172759732</c:v>
                </c:pt>
              </c:numCache>
            </c:numRef>
          </c:yVal>
          <c:smooth val="1"/>
          <c:extLst>
            <c:ext xmlns:c16="http://schemas.microsoft.com/office/drawing/2014/chart" uri="{C3380CC4-5D6E-409C-BE32-E72D297353CC}">
              <c16:uniqueId val="{00000003-5109-44C9-B0EF-1EA9B4214EDA}"/>
            </c:ext>
          </c:extLst>
        </c:ser>
        <c:dLbls>
          <c:showLegendKey val="0"/>
          <c:showVal val="0"/>
          <c:showCatName val="0"/>
          <c:showSerName val="0"/>
          <c:showPercent val="0"/>
          <c:showBubbleSize val="0"/>
        </c:dLbls>
        <c:axId val="319139088"/>
        <c:axId val="319131544"/>
      </c:scatterChart>
      <c:valAx>
        <c:axId val="319139088"/>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fr-FR"/>
                  <a:t>desorption</a:t>
                </a:r>
                <a:r>
                  <a:rPr lang="fr-FR" baseline="0"/>
                  <a:t> time (h)</a:t>
                </a:r>
                <a:endParaRPr lang="fr-FR"/>
              </a:p>
            </c:rich>
          </c:tx>
          <c:overlay val="0"/>
          <c:spPr>
            <a:noFill/>
            <a:ln>
              <a:noFill/>
            </a:ln>
            <a:effectLst/>
          </c:spPr>
        </c:title>
        <c:numFmt formatCode="0" sourceLinked="0"/>
        <c:majorTickMark val="cross"/>
        <c:minorTickMark val="in"/>
        <c:tickLblPos val="nextTo"/>
        <c:spPr>
          <a:noFill/>
          <a:ln w="15875" cap="flat" cmpd="sng" algn="ctr">
            <a:solidFill>
              <a:sysClr val="windowText" lastClr="000000"/>
            </a:solidFill>
            <a:round/>
          </a:ln>
          <a:effectLst/>
        </c:spPr>
        <c:txPr>
          <a:bodyPr rot="-60000000" vert="horz"/>
          <a:lstStyle/>
          <a:p>
            <a:pPr>
              <a:defRPr/>
            </a:pPr>
            <a:endParaRPr lang="fr-FR"/>
          </a:p>
        </c:txPr>
        <c:crossAx val="319131544"/>
        <c:crosses val="autoZero"/>
        <c:crossBetween val="midCat"/>
      </c:valAx>
      <c:valAx>
        <c:axId val="319131544"/>
        <c:scaling>
          <c:orientation val="minMax"/>
        </c:scaling>
        <c:delete val="0"/>
        <c:axPos val="l"/>
        <c:majorGridlines>
          <c:spPr>
            <a:ln w="9525" cap="flat" cmpd="sng" algn="ctr">
              <a:solidFill>
                <a:schemeClr val="tx1">
                  <a:lumMod val="15000"/>
                  <a:lumOff val="85000"/>
                </a:schemeClr>
              </a:solidFill>
              <a:round/>
            </a:ln>
            <a:effectLst/>
          </c:spPr>
        </c:majorGridlines>
        <c:numFmt formatCode="0.0E+00" sourceLinked="0"/>
        <c:majorTickMark val="cross"/>
        <c:minorTickMark val="in"/>
        <c:tickLblPos val="nextTo"/>
        <c:spPr>
          <a:noFill/>
          <a:ln w="15875" cap="flat" cmpd="sng" algn="ctr">
            <a:solidFill>
              <a:sysClr val="windowText" lastClr="000000"/>
            </a:solidFill>
            <a:round/>
          </a:ln>
          <a:effectLst/>
        </c:spPr>
        <c:txPr>
          <a:bodyPr rot="-60000000" vert="horz"/>
          <a:lstStyle/>
          <a:p>
            <a:pPr>
              <a:defRPr/>
            </a:pPr>
            <a:endParaRPr lang="fr-FR"/>
          </a:p>
        </c:txPr>
        <c:crossAx val="319139088"/>
        <c:crosses val="autoZero"/>
        <c:crossBetween val="midCat"/>
      </c:valAx>
      <c:spPr>
        <a:solidFill>
          <a:sysClr val="window" lastClr="FFFFFF"/>
        </a:solidFill>
        <a:ln w="15875" cap="flat" cmpd="sng" algn="ctr">
          <a:solidFill>
            <a:sysClr val="windowText" lastClr="000000"/>
          </a:solidFill>
          <a:prstDash val="solid"/>
          <a:miter lim="800000"/>
        </a:ln>
        <a:effectLst/>
      </c:spPr>
    </c:plotArea>
    <c:legend>
      <c:legendPos val="r"/>
      <c:legendEntry>
        <c:idx val="1"/>
        <c:delete val="1"/>
      </c:legendEntry>
      <c:legendEntry>
        <c:idx val="3"/>
        <c:delete val="1"/>
      </c:legendEntry>
      <c:layout>
        <c:manualLayout>
          <c:xMode val="edge"/>
          <c:yMode val="edge"/>
          <c:x val="0.21091280866728021"/>
          <c:y val="0.22169437708820047"/>
          <c:w val="0.37688087718578045"/>
          <c:h val="0.10918343381021846"/>
        </c:manualLayout>
      </c:layout>
      <c:overlay val="0"/>
      <c:spPr>
        <a:solidFill>
          <a:sysClr val="window" lastClr="FFFFFF">
            <a:lumMod val="85000"/>
          </a:sysClr>
        </a:solidFill>
      </c:spPr>
    </c:legend>
    <c:plotVisOnly val="1"/>
    <c:dispBlanksAs val="gap"/>
    <c:showDLblsOverMax val="0"/>
  </c:chart>
  <c:txPr>
    <a:bodyPr/>
    <a:lstStyle/>
    <a:p>
      <a:pPr>
        <a:defRPr sz="1200">
          <a:solidFill>
            <a:sysClr val="windowText" lastClr="000000"/>
          </a:solidFill>
        </a:defRPr>
      </a:pPr>
      <a:endParaRPr lang="fr-FR"/>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AD9822-0694-45BA-B559-BA0DD9C62110}"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de-DE"/>
        </a:p>
      </dgm:t>
    </dgm:pt>
    <dgm:pt modelId="{EE7FEF62-0CD8-42DB-A949-FF7E5EEDED67}">
      <dgm:prSet phldrT="[Text]" phldr="0" custT="1"/>
      <dgm:spPr/>
      <dgm:t>
        <a:bodyPr/>
        <a:lstStyle/>
        <a:p>
          <a:pPr>
            <a:lnSpc>
              <a:spcPct val="100000"/>
            </a:lnSpc>
            <a:spcAft>
              <a:spcPts val="0"/>
            </a:spcAft>
          </a:pPr>
          <a:r>
            <a:rPr lang="de-DE" sz="2000" dirty="0"/>
            <a:t>WPPWIE </a:t>
          </a:r>
        </a:p>
        <a:p>
          <a:pPr>
            <a:lnSpc>
              <a:spcPct val="100000"/>
            </a:lnSpc>
            <a:spcAft>
              <a:spcPts val="0"/>
            </a:spcAft>
          </a:pPr>
          <a:r>
            <a:rPr lang="de-DE" sz="2000" dirty="0"/>
            <a:t>PL S. Brezinsek [FZJ]</a:t>
          </a:r>
        </a:p>
        <a:p>
          <a:pPr>
            <a:lnSpc>
              <a:spcPct val="100000"/>
            </a:lnSpc>
            <a:spcAft>
              <a:spcPts val="0"/>
            </a:spcAft>
          </a:pPr>
          <a:r>
            <a:rPr lang="de-DE" sz="2000" dirty="0"/>
            <a:t>DPL D. Douai [CEA]</a:t>
          </a:r>
          <a:endParaRPr lang="de-DE" sz="900" dirty="0"/>
        </a:p>
      </dgm:t>
    </dgm:pt>
    <dgm:pt modelId="{28F9FCB1-3C49-417B-AF9B-07E512A8B785}" type="parTrans" cxnId="{F050B5FF-59AD-44E5-88BB-95848F903392}">
      <dgm:prSet/>
      <dgm:spPr/>
      <dgm:t>
        <a:bodyPr/>
        <a:lstStyle/>
        <a:p>
          <a:endParaRPr lang="de-DE"/>
        </a:p>
      </dgm:t>
    </dgm:pt>
    <dgm:pt modelId="{6B115EA9-2B40-450D-BEC7-28E850C2753D}" type="sibTrans" cxnId="{F050B5FF-59AD-44E5-88BB-95848F903392}">
      <dgm:prSet/>
      <dgm:spPr/>
      <dgm:t>
        <a:bodyPr/>
        <a:lstStyle/>
        <a:p>
          <a:endParaRPr lang="de-DE"/>
        </a:p>
      </dgm:t>
    </dgm:pt>
    <dgm:pt modelId="{C02254B4-5736-4876-B0E0-274EF14085CA}">
      <dgm:prSet phldrT="[Text]" phldr="0"/>
      <dgm:spPr/>
      <dgm:t>
        <a:bodyPr/>
        <a:lstStyle/>
        <a:p>
          <a:r>
            <a:rPr lang="de-DE" dirty="0"/>
            <a:t>SPA</a:t>
          </a:r>
        </a:p>
        <a:p>
          <a:r>
            <a:rPr lang="de-DE" dirty="0"/>
            <a:t>J.W. Coenen [FZJ]</a:t>
          </a:r>
        </a:p>
      </dgm:t>
    </dgm:pt>
    <dgm:pt modelId="{4A23D4C8-E19A-42BD-8064-1046B5010DB9}" type="parTrans" cxnId="{CF1B0158-0956-49AD-A373-FBAF9EBDDB90}">
      <dgm:prSet/>
      <dgm:spPr/>
      <dgm:t>
        <a:bodyPr/>
        <a:lstStyle/>
        <a:p>
          <a:endParaRPr lang="de-DE"/>
        </a:p>
      </dgm:t>
    </dgm:pt>
    <dgm:pt modelId="{76037B85-5684-443A-9E57-45B2D3D95EEA}" type="sibTrans" cxnId="{CF1B0158-0956-49AD-A373-FBAF9EBDDB90}">
      <dgm:prSet/>
      <dgm:spPr/>
      <dgm:t>
        <a:bodyPr/>
        <a:lstStyle/>
        <a:p>
          <a:endParaRPr lang="de-DE"/>
        </a:p>
      </dgm:t>
    </dgm:pt>
    <dgm:pt modelId="{A3219768-E88E-47C4-8CE1-3F131AD9A53D}">
      <dgm:prSet phldrT="[Text]" phldr="0"/>
      <dgm:spPr/>
      <dgm:t>
        <a:bodyPr/>
        <a:lstStyle/>
        <a:p>
          <a:r>
            <a:rPr lang="de-DE" dirty="0"/>
            <a:t>SPC</a:t>
          </a:r>
        </a:p>
        <a:p>
          <a:r>
            <a:rPr lang="de-DE" dirty="0"/>
            <a:t>K. Schmid [MPG]</a:t>
          </a:r>
        </a:p>
      </dgm:t>
    </dgm:pt>
    <dgm:pt modelId="{F3F51E9E-56AB-4BD9-A5BF-33D4E94AF06F}" type="parTrans" cxnId="{3A299DE3-62B2-4A84-AD1D-B766C7853050}">
      <dgm:prSet/>
      <dgm:spPr/>
      <dgm:t>
        <a:bodyPr/>
        <a:lstStyle/>
        <a:p>
          <a:endParaRPr lang="de-DE"/>
        </a:p>
      </dgm:t>
    </dgm:pt>
    <dgm:pt modelId="{2B220051-3775-412C-8603-22AD136FA789}" type="sibTrans" cxnId="{3A299DE3-62B2-4A84-AD1D-B766C7853050}">
      <dgm:prSet/>
      <dgm:spPr/>
      <dgm:t>
        <a:bodyPr/>
        <a:lstStyle/>
        <a:p>
          <a:endParaRPr lang="de-DE"/>
        </a:p>
      </dgm:t>
    </dgm:pt>
    <dgm:pt modelId="{FD3837D5-1002-45EF-B0CC-1C5F6C64CA0F}">
      <dgm:prSet phldrT="[Text]" phldr="0"/>
      <dgm:spPr/>
      <dgm:t>
        <a:bodyPr/>
        <a:lstStyle/>
        <a:p>
          <a:r>
            <a:rPr lang="de-DE" dirty="0"/>
            <a:t>SPD</a:t>
          </a:r>
        </a:p>
        <a:p>
          <a:r>
            <a:rPr lang="de-DE" dirty="0"/>
            <a:t>A. Kirschner [FZJ]</a:t>
          </a:r>
        </a:p>
      </dgm:t>
    </dgm:pt>
    <dgm:pt modelId="{C7B405B0-1B7C-44B9-8BA0-B491B4C1EDB1}" type="parTrans" cxnId="{2B6210C1-9D5F-442F-83EB-6F455C81AC9E}">
      <dgm:prSet/>
      <dgm:spPr/>
      <dgm:t>
        <a:bodyPr/>
        <a:lstStyle/>
        <a:p>
          <a:endParaRPr lang="de-DE"/>
        </a:p>
      </dgm:t>
    </dgm:pt>
    <dgm:pt modelId="{D00886AA-8467-4495-8846-E2DE656E9597}" type="sibTrans" cxnId="{2B6210C1-9D5F-442F-83EB-6F455C81AC9E}">
      <dgm:prSet/>
      <dgm:spPr/>
      <dgm:t>
        <a:bodyPr/>
        <a:lstStyle/>
        <a:p>
          <a:endParaRPr lang="de-DE"/>
        </a:p>
      </dgm:t>
    </dgm:pt>
    <dgm:pt modelId="{B52CB16A-765C-42B9-83D6-7B1A45845BCA}">
      <dgm:prSet/>
      <dgm:spPr/>
      <dgm:t>
        <a:bodyPr/>
        <a:lstStyle/>
        <a:p>
          <a:r>
            <a:rPr lang="de-DE" dirty="0"/>
            <a:t>SPB </a:t>
          </a:r>
        </a:p>
        <a:p>
          <a:r>
            <a:rPr lang="de-DE" dirty="0"/>
            <a:t>A. Hakola [VTT]</a:t>
          </a:r>
        </a:p>
      </dgm:t>
    </dgm:pt>
    <dgm:pt modelId="{22037511-580D-4242-9278-5EBB8E11A13D}" type="parTrans" cxnId="{249D244B-DC2F-4B65-9C0E-71E542E187A3}">
      <dgm:prSet/>
      <dgm:spPr/>
      <dgm:t>
        <a:bodyPr/>
        <a:lstStyle/>
        <a:p>
          <a:endParaRPr lang="de-DE"/>
        </a:p>
      </dgm:t>
    </dgm:pt>
    <dgm:pt modelId="{119599D6-A1EB-482B-8FF9-2C7538B5BECA}" type="sibTrans" cxnId="{249D244B-DC2F-4B65-9C0E-71E542E187A3}">
      <dgm:prSet/>
      <dgm:spPr/>
      <dgm:t>
        <a:bodyPr/>
        <a:lstStyle/>
        <a:p>
          <a:endParaRPr lang="de-DE"/>
        </a:p>
      </dgm:t>
    </dgm:pt>
    <dgm:pt modelId="{E9FD00D6-4E67-4D89-9FDE-0DF32A5824E9}">
      <dgm:prSet phldrT="[Text]" phldr="0"/>
      <dgm:spPr/>
      <dgm:t>
        <a:bodyPr/>
        <a:lstStyle/>
        <a:p>
          <a:r>
            <a:rPr lang="de-DE" dirty="0"/>
            <a:t>SPE</a:t>
          </a:r>
        </a:p>
        <a:p>
          <a:r>
            <a:rPr lang="de-DE" dirty="0"/>
            <a:t>J. </a:t>
          </a:r>
          <a:r>
            <a:rPr lang="de-DE" dirty="0" err="1"/>
            <a:t>Likonen</a:t>
          </a:r>
          <a:r>
            <a:rPr lang="de-DE" dirty="0"/>
            <a:t> [VTT]</a:t>
          </a:r>
        </a:p>
      </dgm:t>
    </dgm:pt>
    <dgm:pt modelId="{653A5685-3126-4F10-B444-A6BD3AC1A23C}" type="parTrans" cxnId="{B95E7818-84B9-4F13-8198-5266DC704F6E}">
      <dgm:prSet/>
      <dgm:spPr/>
      <dgm:t>
        <a:bodyPr/>
        <a:lstStyle/>
        <a:p>
          <a:endParaRPr lang="de-DE"/>
        </a:p>
      </dgm:t>
    </dgm:pt>
    <dgm:pt modelId="{0B3A3C5A-D466-45A9-A861-D31CC5BF00B7}" type="sibTrans" cxnId="{B95E7818-84B9-4F13-8198-5266DC704F6E}">
      <dgm:prSet/>
      <dgm:spPr/>
      <dgm:t>
        <a:bodyPr/>
        <a:lstStyle/>
        <a:p>
          <a:endParaRPr lang="de-DE"/>
        </a:p>
      </dgm:t>
    </dgm:pt>
    <dgm:pt modelId="{09EA3A73-301B-4396-A25D-DDD87FCA3DCA}">
      <dgm:prSet phldrT="[Text]" phldr="0"/>
      <dgm:spPr/>
      <dgm:t>
        <a:bodyPr/>
        <a:lstStyle/>
        <a:p>
          <a:r>
            <a:rPr lang="de-DE" dirty="0"/>
            <a:t>SPF</a:t>
          </a:r>
        </a:p>
        <a:p>
          <a:r>
            <a:rPr lang="de-DE" dirty="0"/>
            <a:t>A. </a:t>
          </a:r>
          <a:r>
            <a:rPr lang="de-DE" dirty="0" err="1"/>
            <a:t>Goriaev</a:t>
          </a:r>
          <a:r>
            <a:rPr lang="de-DE" dirty="0"/>
            <a:t> [ERM/KMS]</a:t>
          </a:r>
        </a:p>
      </dgm:t>
    </dgm:pt>
    <dgm:pt modelId="{1E8DE33B-F086-4119-A534-A4DF519923D2}" type="parTrans" cxnId="{EF0BECBE-A3F7-425E-9DA4-2A329C9F9EAF}">
      <dgm:prSet/>
      <dgm:spPr/>
      <dgm:t>
        <a:bodyPr/>
        <a:lstStyle/>
        <a:p>
          <a:endParaRPr lang="de-DE"/>
        </a:p>
      </dgm:t>
    </dgm:pt>
    <dgm:pt modelId="{6CB40882-8EBB-47A1-8F38-256BDD969039}" type="sibTrans" cxnId="{EF0BECBE-A3F7-425E-9DA4-2A329C9F9EAF}">
      <dgm:prSet/>
      <dgm:spPr/>
      <dgm:t>
        <a:bodyPr/>
        <a:lstStyle/>
        <a:p>
          <a:endParaRPr lang="de-DE"/>
        </a:p>
      </dgm:t>
    </dgm:pt>
    <dgm:pt modelId="{118384FC-B1AE-4356-B3B1-F64927452456}">
      <dgm:prSet phldrT="[Text]" phldr="0"/>
      <dgm:spPr/>
      <dgm:t>
        <a:bodyPr/>
        <a:lstStyle/>
        <a:p>
          <a:r>
            <a:rPr lang="de-DE" dirty="0"/>
            <a:t>SPX</a:t>
          </a:r>
        </a:p>
        <a:p>
          <a:r>
            <a:rPr lang="de-DE" dirty="0"/>
            <a:t>I. Classen [DIFFER]</a:t>
          </a:r>
        </a:p>
      </dgm:t>
    </dgm:pt>
    <dgm:pt modelId="{62541DC1-5D92-415F-AAF3-8DAE2E485BF4}" type="parTrans" cxnId="{66F6205F-B2CA-41E6-9EE0-D1B61C40B696}">
      <dgm:prSet/>
      <dgm:spPr/>
      <dgm:t>
        <a:bodyPr/>
        <a:lstStyle/>
        <a:p>
          <a:endParaRPr lang="de-DE"/>
        </a:p>
      </dgm:t>
    </dgm:pt>
    <dgm:pt modelId="{D5531755-A25C-494A-8823-BAE2423B4102}" type="sibTrans" cxnId="{66F6205F-B2CA-41E6-9EE0-D1B61C40B696}">
      <dgm:prSet/>
      <dgm:spPr/>
      <dgm:t>
        <a:bodyPr/>
        <a:lstStyle/>
        <a:p>
          <a:endParaRPr lang="de-DE"/>
        </a:p>
      </dgm:t>
    </dgm:pt>
    <dgm:pt modelId="{C97CA8E5-F70D-47CD-903E-17E0CE166321}" type="pres">
      <dgm:prSet presAssocID="{45AD9822-0694-45BA-B559-BA0DD9C62110}" presName="hierChild1" presStyleCnt="0">
        <dgm:presLayoutVars>
          <dgm:orgChart val="1"/>
          <dgm:chPref val="1"/>
          <dgm:dir/>
          <dgm:animOne val="branch"/>
          <dgm:animLvl val="lvl"/>
          <dgm:resizeHandles/>
        </dgm:presLayoutVars>
      </dgm:prSet>
      <dgm:spPr/>
    </dgm:pt>
    <dgm:pt modelId="{BFFB861E-35E5-4FBF-8F68-9FDAD59EBE53}" type="pres">
      <dgm:prSet presAssocID="{EE7FEF62-0CD8-42DB-A949-FF7E5EEDED67}" presName="hierRoot1" presStyleCnt="0">
        <dgm:presLayoutVars>
          <dgm:hierBranch val="init"/>
        </dgm:presLayoutVars>
      </dgm:prSet>
      <dgm:spPr/>
    </dgm:pt>
    <dgm:pt modelId="{DEF84B9D-69A3-4080-AD19-9635E725AFE9}" type="pres">
      <dgm:prSet presAssocID="{EE7FEF62-0CD8-42DB-A949-FF7E5EEDED67}" presName="rootComposite1" presStyleCnt="0"/>
      <dgm:spPr/>
    </dgm:pt>
    <dgm:pt modelId="{7451FE35-7424-4E94-B2DB-F1E5D9C77141}" type="pres">
      <dgm:prSet presAssocID="{EE7FEF62-0CD8-42DB-A949-FF7E5EEDED67}" presName="rootText1" presStyleLbl="node0" presStyleIdx="0" presStyleCnt="1" custScaleX="253639" custScaleY="207058">
        <dgm:presLayoutVars>
          <dgm:chPref val="3"/>
        </dgm:presLayoutVars>
      </dgm:prSet>
      <dgm:spPr/>
    </dgm:pt>
    <dgm:pt modelId="{4301D2AB-2066-4777-89AB-A96847B73BFF}" type="pres">
      <dgm:prSet presAssocID="{EE7FEF62-0CD8-42DB-A949-FF7E5EEDED67}" presName="rootConnector1" presStyleLbl="node1" presStyleIdx="0" presStyleCnt="0"/>
      <dgm:spPr/>
    </dgm:pt>
    <dgm:pt modelId="{52674DD6-D9F2-4CE7-965F-CF95E0915802}" type="pres">
      <dgm:prSet presAssocID="{EE7FEF62-0CD8-42DB-A949-FF7E5EEDED67}" presName="hierChild2" presStyleCnt="0"/>
      <dgm:spPr/>
    </dgm:pt>
    <dgm:pt modelId="{74567EE6-8072-491F-836B-F7C7AC537CB1}" type="pres">
      <dgm:prSet presAssocID="{4A23D4C8-E19A-42BD-8064-1046B5010DB9}" presName="Name37" presStyleLbl="parChTrans1D2" presStyleIdx="0" presStyleCnt="7"/>
      <dgm:spPr/>
    </dgm:pt>
    <dgm:pt modelId="{A6A8925E-7F83-4979-A560-004F2B1B26F1}" type="pres">
      <dgm:prSet presAssocID="{C02254B4-5736-4876-B0E0-274EF14085CA}" presName="hierRoot2" presStyleCnt="0">
        <dgm:presLayoutVars>
          <dgm:hierBranch val="init"/>
        </dgm:presLayoutVars>
      </dgm:prSet>
      <dgm:spPr/>
    </dgm:pt>
    <dgm:pt modelId="{5AFF4A6F-6828-4C1D-BA7A-DF9D3400D417}" type="pres">
      <dgm:prSet presAssocID="{C02254B4-5736-4876-B0E0-274EF14085CA}" presName="rootComposite" presStyleCnt="0"/>
      <dgm:spPr/>
    </dgm:pt>
    <dgm:pt modelId="{D087E20C-9734-4556-99F8-CC8B67A005AF}" type="pres">
      <dgm:prSet presAssocID="{C02254B4-5736-4876-B0E0-274EF14085CA}" presName="rootText" presStyleLbl="node2" presStyleIdx="0" presStyleCnt="7" custScaleY="136339">
        <dgm:presLayoutVars>
          <dgm:chPref val="3"/>
        </dgm:presLayoutVars>
      </dgm:prSet>
      <dgm:spPr/>
    </dgm:pt>
    <dgm:pt modelId="{3B4AEDE3-52A8-429D-A4F9-485D4896E68F}" type="pres">
      <dgm:prSet presAssocID="{C02254B4-5736-4876-B0E0-274EF14085CA}" presName="rootConnector" presStyleLbl="node2" presStyleIdx="0" presStyleCnt="7"/>
      <dgm:spPr/>
    </dgm:pt>
    <dgm:pt modelId="{E0CCBB7E-F119-4761-B715-F83C967A0EC0}" type="pres">
      <dgm:prSet presAssocID="{C02254B4-5736-4876-B0E0-274EF14085CA}" presName="hierChild4" presStyleCnt="0"/>
      <dgm:spPr/>
    </dgm:pt>
    <dgm:pt modelId="{34E9D7A1-6419-46A6-90F2-93A38E6C3115}" type="pres">
      <dgm:prSet presAssocID="{C02254B4-5736-4876-B0E0-274EF14085CA}" presName="hierChild5" presStyleCnt="0"/>
      <dgm:spPr/>
    </dgm:pt>
    <dgm:pt modelId="{D7289A25-1C7E-4A1D-A5D0-D0B04BEB5A85}" type="pres">
      <dgm:prSet presAssocID="{22037511-580D-4242-9278-5EBB8E11A13D}" presName="Name37" presStyleLbl="parChTrans1D2" presStyleIdx="1" presStyleCnt="7"/>
      <dgm:spPr/>
    </dgm:pt>
    <dgm:pt modelId="{A643883A-FB66-4482-96CB-445533C85B2D}" type="pres">
      <dgm:prSet presAssocID="{B52CB16A-765C-42B9-83D6-7B1A45845BCA}" presName="hierRoot2" presStyleCnt="0">
        <dgm:presLayoutVars>
          <dgm:hierBranch val="init"/>
        </dgm:presLayoutVars>
      </dgm:prSet>
      <dgm:spPr/>
    </dgm:pt>
    <dgm:pt modelId="{39E41140-A0BF-4178-8C70-158D256212EA}" type="pres">
      <dgm:prSet presAssocID="{B52CB16A-765C-42B9-83D6-7B1A45845BCA}" presName="rootComposite" presStyleCnt="0"/>
      <dgm:spPr/>
    </dgm:pt>
    <dgm:pt modelId="{6387DF29-41F2-4C67-9CAE-DFA7F42E66E8}" type="pres">
      <dgm:prSet presAssocID="{B52CB16A-765C-42B9-83D6-7B1A45845BCA}" presName="rootText" presStyleLbl="node2" presStyleIdx="1" presStyleCnt="7" custScaleY="136339">
        <dgm:presLayoutVars>
          <dgm:chPref val="3"/>
        </dgm:presLayoutVars>
      </dgm:prSet>
      <dgm:spPr/>
    </dgm:pt>
    <dgm:pt modelId="{E9C89867-7C3E-41E8-BA04-79677FB68BE0}" type="pres">
      <dgm:prSet presAssocID="{B52CB16A-765C-42B9-83D6-7B1A45845BCA}" presName="rootConnector" presStyleLbl="node2" presStyleIdx="1" presStyleCnt="7"/>
      <dgm:spPr/>
    </dgm:pt>
    <dgm:pt modelId="{DA170900-0139-4717-8E0C-FF689500A0B9}" type="pres">
      <dgm:prSet presAssocID="{B52CB16A-765C-42B9-83D6-7B1A45845BCA}" presName="hierChild4" presStyleCnt="0"/>
      <dgm:spPr/>
    </dgm:pt>
    <dgm:pt modelId="{23CF6BBA-A49D-4DD1-AFD5-C64C086C2449}" type="pres">
      <dgm:prSet presAssocID="{B52CB16A-765C-42B9-83D6-7B1A45845BCA}" presName="hierChild5" presStyleCnt="0"/>
      <dgm:spPr/>
    </dgm:pt>
    <dgm:pt modelId="{F553EC89-4E95-4AAF-B921-B66D50EB4949}" type="pres">
      <dgm:prSet presAssocID="{F3F51E9E-56AB-4BD9-A5BF-33D4E94AF06F}" presName="Name37" presStyleLbl="parChTrans1D2" presStyleIdx="2" presStyleCnt="7"/>
      <dgm:spPr/>
    </dgm:pt>
    <dgm:pt modelId="{2A2FEED3-ABE0-4C25-B91D-726B97328CF1}" type="pres">
      <dgm:prSet presAssocID="{A3219768-E88E-47C4-8CE1-3F131AD9A53D}" presName="hierRoot2" presStyleCnt="0">
        <dgm:presLayoutVars>
          <dgm:hierBranch val="init"/>
        </dgm:presLayoutVars>
      </dgm:prSet>
      <dgm:spPr/>
    </dgm:pt>
    <dgm:pt modelId="{7A81992C-6467-420D-8FF9-75C2129B8B44}" type="pres">
      <dgm:prSet presAssocID="{A3219768-E88E-47C4-8CE1-3F131AD9A53D}" presName="rootComposite" presStyleCnt="0"/>
      <dgm:spPr/>
    </dgm:pt>
    <dgm:pt modelId="{43789A3B-E19E-4CF4-A577-5954C9F7FFF2}" type="pres">
      <dgm:prSet presAssocID="{A3219768-E88E-47C4-8CE1-3F131AD9A53D}" presName="rootText" presStyleLbl="node2" presStyleIdx="2" presStyleCnt="7" custScaleY="136339">
        <dgm:presLayoutVars>
          <dgm:chPref val="3"/>
        </dgm:presLayoutVars>
      </dgm:prSet>
      <dgm:spPr/>
    </dgm:pt>
    <dgm:pt modelId="{1A5E5263-4EF7-47D0-B1A8-AF065C349CDA}" type="pres">
      <dgm:prSet presAssocID="{A3219768-E88E-47C4-8CE1-3F131AD9A53D}" presName="rootConnector" presStyleLbl="node2" presStyleIdx="2" presStyleCnt="7"/>
      <dgm:spPr/>
    </dgm:pt>
    <dgm:pt modelId="{128BAB02-40B4-4FD3-87BD-12BCF03F8C60}" type="pres">
      <dgm:prSet presAssocID="{A3219768-E88E-47C4-8CE1-3F131AD9A53D}" presName="hierChild4" presStyleCnt="0"/>
      <dgm:spPr/>
    </dgm:pt>
    <dgm:pt modelId="{7617E254-B8D8-4B1A-B193-4A4BF427A0B5}" type="pres">
      <dgm:prSet presAssocID="{A3219768-E88E-47C4-8CE1-3F131AD9A53D}" presName="hierChild5" presStyleCnt="0"/>
      <dgm:spPr/>
    </dgm:pt>
    <dgm:pt modelId="{6C4563FF-21A9-4217-B481-995F6F069A28}" type="pres">
      <dgm:prSet presAssocID="{C7B405B0-1B7C-44B9-8BA0-B491B4C1EDB1}" presName="Name37" presStyleLbl="parChTrans1D2" presStyleIdx="3" presStyleCnt="7"/>
      <dgm:spPr/>
    </dgm:pt>
    <dgm:pt modelId="{03477914-AF5F-471B-A15E-047EACB0029B}" type="pres">
      <dgm:prSet presAssocID="{FD3837D5-1002-45EF-B0CC-1C5F6C64CA0F}" presName="hierRoot2" presStyleCnt="0">
        <dgm:presLayoutVars>
          <dgm:hierBranch val="init"/>
        </dgm:presLayoutVars>
      </dgm:prSet>
      <dgm:spPr/>
    </dgm:pt>
    <dgm:pt modelId="{AC093004-8AAF-454C-AF69-CFB500F028E7}" type="pres">
      <dgm:prSet presAssocID="{FD3837D5-1002-45EF-B0CC-1C5F6C64CA0F}" presName="rootComposite" presStyleCnt="0"/>
      <dgm:spPr/>
    </dgm:pt>
    <dgm:pt modelId="{57D280A0-3D2A-425E-A24A-977E39E2F166}" type="pres">
      <dgm:prSet presAssocID="{FD3837D5-1002-45EF-B0CC-1C5F6C64CA0F}" presName="rootText" presStyleLbl="node2" presStyleIdx="3" presStyleCnt="7" custScaleY="136339">
        <dgm:presLayoutVars>
          <dgm:chPref val="3"/>
        </dgm:presLayoutVars>
      </dgm:prSet>
      <dgm:spPr/>
    </dgm:pt>
    <dgm:pt modelId="{165C01AB-96CF-4334-BC72-14A369DD4B0D}" type="pres">
      <dgm:prSet presAssocID="{FD3837D5-1002-45EF-B0CC-1C5F6C64CA0F}" presName="rootConnector" presStyleLbl="node2" presStyleIdx="3" presStyleCnt="7"/>
      <dgm:spPr/>
    </dgm:pt>
    <dgm:pt modelId="{D965C973-745D-4853-BCCA-4D84D02C57EC}" type="pres">
      <dgm:prSet presAssocID="{FD3837D5-1002-45EF-B0CC-1C5F6C64CA0F}" presName="hierChild4" presStyleCnt="0"/>
      <dgm:spPr/>
    </dgm:pt>
    <dgm:pt modelId="{F900C010-CB38-414D-8DFA-4BF83C97D76D}" type="pres">
      <dgm:prSet presAssocID="{FD3837D5-1002-45EF-B0CC-1C5F6C64CA0F}" presName="hierChild5" presStyleCnt="0"/>
      <dgm:spPr/>
    </dgm:pt>
    <dgm:pt modelId="{5B736EEF-5237-4E56-8BA7-59787A41121E}" type="pres">
      <dgm:prSet presAssocID="{653A5685-3126-4F10-B444-A6BD3AC1A23C}" presName="Name37" presStyleLbl="parChTrans1D2" presStyleIdx="4" presStyleCnt="7"/>
      <dgm:spPr/>
    </dgm:pt>
    <dgm:pt modelId="{26575A81-4CCD-4DC3-8667-9A3B2B52A8C3}" type="pres">
      <dgm:prSet presAssocID="{E9FD00D6-4E67-4D89-9FDE-0DF32A5824E9}" presName="hierRoot2" presStyleCnt="0">
        <dgm:presLayoutVars>
          <dgm:hierBranch val="init"/>
        </dgm:presLayoutVars>
      </dgm:prSet>
      <dgm:spPr/>
    </dgm:pt>
    <dgm:pt modelId="{67540F46-A7D4-409E-84FA-9AC86F814D31}" type="pres">
      <dgm:prSet presAssocID="{E9FD00D6-4E67-4D89-9FDE-0DF32A5824E9}" presName="rootComposite" presStyleCnt="0"/>
      <dgm:spPr/>
    </dgm:pt>
    <dgm:pt modelId="{55202A4F-3AF3-47AE-8303-8798208C4990}" type="pres">
      <dgm:prSet presAssocID="{E9FD00D6-4E67-4D89-9FDE-0DF32A5824E9}" presName="rootText" presStyleLbl="node2" presStyleIdx="4" presStyleCnt="7" custScaleY="136339">
        <dgm:presLayoutVars>
          <dgm:chPref val="3"/>
        </dgm:presLayoutVars>
      </dgm:prSet>
      <dgm:spPr/>
    </dgm:pt>
    <dgm:pt modelId="{5A394913-57C4-45FA-87B3-0467B94B747F}" type="pres">
      <dgm:prSet presAssocID="{E9FD00D6-4E67-4D89-9FDE-0DF32A5824E9}" presName="rootConnector" presStyleLbl="node2" presStyleIdx="4" presStyleCnt="7"/>
      <dgm:spPr/>
    </dgm:pt>
    <dgm:pt modelId="{49AE9578-77FB-4112-BFB8-ED0BE1022766}" type="pres">
      <dgm:prSet presAssocID="{E9FD00D6-4E67-4D89-9FDE-0DF32A5824E9}" presName="hierChild4" presStyleCnt="0"/>
      <dgm:spPr/>
    </dgm:pt>
    <dgm:pt modelId="{E01CBE21-90B8-4483-B36F-0F79CE0233DC}" type="pres">
      <dgm:prSet presAssocID="{E9FD00D6-4E67-4D89-9FDE-0DF32A5824E9}" presName="hierChild5" presStyleCnt="0"/>
      <dgm:spPr/>
    </dgm:pt>
    <dgm:pt modelId="{02DD6449-CB0C-4178-A1FB-C8055F81FD9C}" type="pres">
      <dgm:prSet presAssocID="{1E8DE33B-F086-4119-A534-A4DF519923D2}" presName="Name37" presStyleLbl="parChTrans1D2" presStyleIdx="5" presStyleCnt="7"/>
      <dgm:spPr/>
    </dgm:pt>
    <dgm:pt modelId="{34CA2DC0-FD17-4A8A-AA92-7EB19DA838D2}" type="pres">
      <dgm:prSet presAssocID="{09EA3A73-301B-4396-A25D-DDD87FCA3DCA}" presName="hierRoot2" presStyleCnt="0">
        <dgm:presLayoutVars>
          <dgm:hierBranch val="init"/>
        </dgm:presLayoutVars>
      </dgm:prSet>
      <dgm:spPr/>
    </dgm:pt>
    <dgm:pt modelId="{312D7947-F642-442F-9D9E-D5AC4B600C17}" type="pres">
      <dgm:prSet presAssocID="{09EA3A73-301B-4396-A25D-DDD87FCA3DCA}" presName="rootComposite" presStyleCnt="0"/>
      <dgm:spPr/>
    </dgm:pt>
    <dgm:pt modelId="{294D6DF7-4A79-4A0F-9C84-AEE452FB789B}" type="pres">
      <dgm:prSet presAssocID="{09EA3A73-301B-4396-A25D-DDD87FCA3DCA}" presName="rootText" presStyleLbl="node2" presStyleIdx="5" presStyleCnt="7" custScaleY="136339">
        <dgm:presLayoutVars>
          <dgm:chPref val="3"/>
        </dgm:presLayoutVars>
      </dgm:prSet>
      <dgm:spPr/>
    </dgm:pt>
    <dgm:pt modelId="{7DC502C1-E3CC-425B-A37A-0DDA54E5C6F1}" type="pres">
      <dgm:prSet presAssocID="{09EA3A73-301B-4396-A25D-DDD87FCA3DCA}" presName="rootConnector" presStyleLbl="node2" presStyleIdx="5" presStyleCnt="7"/>
      <dgm:spPr/>
    </dgm:pt>
    <dgm:pt modelId="{9AE92C0C-BEDB-4282-9022-4ACADF57C0D8}" type="pres">
      <dgm:prSet presAssocID="{09EA3A73-301B-4396-A25D-DDD87FCA3DCA}" presName="hierChild4" presStyleCnt="0"/>
      <dgm:spPr/>
    </dgm:pt>
    <dgm:pt modelId="{BC460B3B-2BFE-4747-A1D4-B135F718216B}" type="pres">
      <dgm:prSet presAssocID="{09EA3A73-301B-4396-A25D-DDD87FCA3DCA}" presName="hierChild5" presStyleCnt="0"/>
      <dgm:spPr/>
    </dgm:pt>
    <dgm:pt modelId="{0096867E-07AC-4463-A15A-8FA896FDD4D0}" type="pres">
      <dgm:prSet presAssocID="{62541DC1-5D92-415F-AAF3-8DAE2E485BF4}" presName="Name37" presStyleLbl="parChTrans1D2" presStyleIdx="6" presStyleCnt="7"/>
      <dgm:spPr/>
    </dgm:pt>
    <dgm:pt modelId="{52710FE5-27A8-4D80-AB35-D3CDA6B4E3C6}" type="pres">
      <dgm:prSet presAssocID="{118384FC-B1AE-4356-B3B1-F64927452456}" presName="hierRoot2" presStyleCnt="0">
        <dgm:presLayoutVars>
          <dgm:hierBranch val="init"/>
        </dgm:presLayoutVars>
      </dgm:prSet>
      <dgm:spPr/>
    </dgm:pt>
    <dgm:pt modelId="{80F7C0A3-0621-4384-8E0B-16FA2154233E}" type="pres">
      <dgm:prSet presAssocID="{118384FC-B1AE-4356-B3B1-F64927452456}" presName="rootComposite" presStyleCnt="0"/>
      <dgm:spPr/>
    </dgm:pt>
    <dgm:pt modelId="{1455A9D8-01AE-43AC-9420-99814238D47E}" type="pres">
      <dgm:prSet presAssocID="{118384FC-B1AE-4356-B3B1-F64927452456}" presName="rootText" presStyleLbl="node2" presStyleIdx="6" presStyleCnt="7" custScaleY="136339">
        <dgm:presLayoutVars>
          <dgm:chPref val="3"/>
        </dgm:presLayoutVars>
      </dgm:prSet>
      <dgm:spPr/>
    </dgm:pt>
    <dgm:pt modelId="{6E996558-82FD-412A-861B-8BC857496DA1}" type="pres">
      <dgm:prSet presAssocID="{118384FC-B1AE-4356-B3B1-F64927452456}" presName="rootConnector" presStyleLbl="node2" presStyleIdx="6" presStyleCnt="7"/>
      <dgm:spPr/>
    </dgm:pt>
    <dgm:pt modelId="{51B3D735-F1F7-49C3-A036-00D1A904D066}" type="pres">
      <dgm:prSet presAssocID="{118384FC-B1AE-4356-B3B1-F64927452456}" presName="hierChild4" presStyleCnt="0"/>
      <dgm:spPr/>
    </dgm:pt>
    <dgm:pt modelId="{1730DE4B-6768-4880-84D4-4EF28F8E033D}" type="pres">
      <dgm:prSet presAssocID="{118384FC-B1AE-4356-B3B1-F64927452456}" presName="hierChild5" presStyleCnt="0"/>
      <dgm:spPr/>
    </dgm:pt>
    <dgm:pt modelId="{BBFD3D7F-5684-4F4E-A8CB-D1692CB49985}" type="pres">
      <dgm:prSet presAssocID="{EE7FEF62-0CD8-42DB-A949-FF7E5EEDED67}" presName="hierChild3" presStyleCnt="0"/>
      <dgm:spPr/>
    </dgm:pt>
  </dgm:ptLst>
  <dgm:cxnLst>
    <dgm:cxn modelId="{52636B06-FA35-49EC-9AD2-367673DECD8B}" type="presOf" srcId="{22037511-580D-4242-9278-5EBB8E11A13D}" destId="{D7289A25-1C7E-4A1D-A5D0-D0B04BEB5A85}" srcOrd="0" destOrd="0" presId="urn:microsoft.com/office/officeart/2005/8/layout/orgChart1"/>
    <dgm:cxn modelId="{29FA640B-0151-4925-A63B-F4660E8E68A7}" type="presOf" srcId="{45AD9822-0694-45BA-B559-BA0DD9C62110}" destId="{C97CA8E5-F70D-47CD-903E-17E0CE166321}" srcOrd="0" destOrd="0" presId="urn:microsoft.com/office/officeart/2005/8/layout/orgChart1"/>
    <dgm:cxn modelId="{490FBB0D-99AD-47AA-9CF4-A4AE249A95F9}" type="presOf" srcId="{B52CB16A-765C-42B9-83D6-7B1A45845BCA}" destId="{E9C89867-7C3E-41E8-BA04-79677FB68BE0}" srcOrd="1" destOrd="0" presId="urn:microsoft.com/office/officeart/2005/8/layout/orgChart1"/>
    <dgm:cxn modelId="{CC8ABD17-E99A-4521-B0E0-A79C817CE610}" type="presOf" srcId="{EE7FEF62-0CD8-42DB-A949-FF7E5EEDED67}" destId="{4301D2AB-2066-4777-89AB-A96847B73BFF}" srcOrd="1" destOrd="0" presId="urn:microsoft.com/office/officeart/2005/8/layout/orgChart1"/>
    <dgm:cxn modelId="{B95E7818-84B9-4F13-8198-5266DC704F6E}" srcId="{EE7FEF62-0CD8-42DB-A949-FF7E5EEDED67}" destId="{E9FD00D6-4E67-4D89-9FDE-0DF32A5824E9}" srcOrd="4" destOrd="0" parTransId="{653A5685-3126-4F10-B444-A6BD3AC1A23C}" sibTransId="{0B3A3C5A-D466-45A9-A861-D31CC5BF00B7}"/>
    <dgm:cxn modelId="{A2D58023-E17E-4FAD-A9DB-BEAE2C44CA76}" type="presOf" srcId="{FD3837D5-1002-45EF-B0CC-1C5F6C64CA0F}" destId="{165C01AB-96CF-4334-BC72-14A369DD4B0D}" srcOrd="1" destOrd="0" presId="urn:microsoft.com/office/officeart/2005/8/layout/orgChart1"/>
    <dgm:cxn modelId="{FE12D431-E45F-48A3-81C2-FEB584AA6551}" type="presOf" srcId="{A3219768-E88E-47C4-8CE1-3F131AD9A53D}" destId="{1A5E5263-4EF7-47D0-B1A8-AF065C349CDA}" srcOrd="1" destOrd="0" presId="urn:microsoft.com/office/officeart/2005/8/layout/orgChart1"/>
    <dgm:cxn modelId="{2D7E033D-1627-4552-AC16-CD5B4E77A92E}" type="presOf" srcId="{E9FD00D6-4E67-4D89-9FDE-0DF32A5824E9}" destId="{5A394913-57C4-45FA-87B3-0467B94B747F}" srcOrd="1" destOrd="0" presId="urn:microsoft.com/office/officeart/2005/8/layout/orgChart1"/>
    <dgm:cxn modelId="{CB44253D-852F-4706-B707-FD833B7E97FB}" type="presOf" srcId="{A3219768-E88E-47C4-8CE1-3F131AD9A53D}" destId="{43789A3B-E19E-4CF4-A577-5954C9F7FFF2}" srcOrd="0" destOrd="0" presId="urn:microsoft.com/office/officeart/2005/8/layout/orgChart1"/>
    <dgm:cxn modelId="{66F6205F-B2CA-41E6-9EE0-D1B61C40B696}" srcId="{EE7FEF62-0CD8-42DB-A949-FF7E5EEDED67}" destId="{118384FC-B1AE-4356-B3B1-F64927452456}" srcOrd="6" destOrd="0" parTransId="{62541DC1-5D92-415F-AAF3-8DAE2E485BF4}" sibTransId="{D5531755-A25C-494A-8823-BAE2423B4102}"/>
    <dgm:cxn modelId="{2328D565-8537-41F5-92FB-682208186D6C}" type="presOf" srcId="{C7B405B0-1B7C-44B9-8BA0-B491B4C1EDB1}" destId="{6C4563FF-21A9-4217-B481-995F6F069A28}" srcOrd="0" destOrd="0" presId="urn:microsoft.com/office/officeart/2005/8/layout/orgChart1"/>
    <dgm:cxn modelId="{249D244B-DC2F-4B65-9C0E-71E542E187A3}" srcId="{EE7FEF62-0CD8-42DB-A949-FF7E5EEDED67}" destId="{B52CB16A-765C-42B9-83D6-7B1A45845BCA}" srcOrd="1" destOrd="0" parTransId="{22037511-580D-4242-9278-5EBB8E11A13D}" sibTransId="{119599D6-A1EB-482B-8FF9-2C7538B5BECA}"/>
    <dgm:cxn modelId="{171D284F-4EE3-4D29-B83D-CC01E0354C41}" type="presOf" srcId="{1E8DE33B-F086-4119-A534-A4DF519923D2}" destId="{02DD6449-CB0C-4178-A1FB-C8055F81FD9C}" srcOrd="0" destOrd="0" presId="urn:microsoft.com/office/officeart/2005/8/layout/orgChart1"/>
    <dgm:cxn modelId="{181A546F-2619-4EDA-98BA-1D04D2EBF6C0}" type="presOf" srcId="{C02254B4-5736-4876-B0E0-274EF14085CA}" destId="{D087E20C-9734-4556-99F8-CC8B67A005AF}" srcOrd="0" destOrd="0" presId="urn:microsoft.com/office/officeart/2005/8/layout/orgChart1"/>
    <dgm:cxn modelId="{402AAE6F-1C57-47F0-8FA4-3A4074B2D147}" type="presOf" srcId="{118384FC-B1AE-4356-B3B1-F64927452456}" destId="{6E996558-82FD-412A-861B-8BC857496DA1}" srcOrd="1" destOrd="0" presId="urn:microsoft.com/office/officeart/2005/8/layout/orgChart1"/>
    <dgm:cxn modelId="{CF1B0158-0956-49AD-A373-FBAF9EBDDB90}" srcId="{EE7FEF62-0CD8-42DB-A949-FF7E5EEDED67}" destId="{C02254B4-5736-4876-B0E0-274EF14085CA}" srcOrd="0" destOrd="0" parTransId="{4A23D4C8-E19A-42BD-8064-1046B5010DB9}" sibTransId="{76037B85-5684-443A-9E57-45B2D3D95EEA}"/>
    <dgm:cxn modelId="{9D689378-11CF-4DDE-94DB-3279B9AF743B}" type="presOf" srcId="{FD3837D5-1002-45EF-B0CC-1C5F6C64CA0F}" destId="{57D280A0-3D2A-425E-A24A-977E39E2F166}" srcOrd="0" destOrd="0" presId="urn:microsoft.com/office/officeart/2005/8/layout/orgChart1"/>
    <dgm:cxn modelId="{84A49878-E21E-42AC-849A-93016000E15F}" type="presOf" srcId="{C02254B4-5736-4876-B0E0-274EF14085CA}" destId="{3B4AEDE3-52A8-429D-A4F9-485D4896E68F}" srcOrd="1" destOrd="0" presId="urn:microsoft.com/office/officeart/2005/8/layout/orgChart1"/>
    <dgm:cxn modelId="{750E0389-83A5-4C4C-B53A-EF998AFD347F}" type="presOf" srcId="{09EA3A73-301B-4396-A25D-DDD87FCA3DCA}" destId="{294D6DF7-4A79-4A0F-9C84-AEE452FB789B}" srcOrd="0" destOrd="0" presId="urn:microsoft.com/office/officeart/2005/8/layout/orgChart1"/>
    <dgm:cxn modelId="{643D0B8B-E88E-4339-B2C6-F522FEBE98D1}" type="presOf" srcId="{118384FC-B1AE-4356-B3B1-F64927452456}" destId="{1455A9D8-01AE-43AC-9420-99814238D47E}" srcOrd="0" destOrd="0" presId="urn:microsoft.com/office/officeart/2005/8/layout/orgChart1"/>
    <dgm:cxn modelId="{7FD84E8E-2C05-4A9D-AC5C-F3C629FD1946}" type="presOf" srcId="{09EA3A73-301B-4396-A25D-DDD87FCA3DCA}" destId="{7DC502C1-E3CC-425B-A37A-0DDA54E5C6F1}" srcOrd="1" destOrd="0" presId="urn:microsoft.com/office/officeart/2005/8/layout/orgChart1"/>
    <dgm:cxn modelId="{9D07649B-B62E-47C5-91E6-287D10C9012A}" type="presOf" srcId="{4A23D4C8-E19A-42BD-8064-1046B5010DB9}" destId="{74567EE6-8072-491F-836B-F7C7AC537CB1}" srcOrd="0" destOrd="0" presId="urn:microsoft.com/office/officeart/2005/8/layout/orgChart1"/>
    <dgm:cxn modelId="{EF0BECBE-A3F7-425E-9DA4-2A329C9F9EAF}" srcId="{EE7FEF62-0CD8-42DB-A949-FF7E5EEDED67}" destId="{09EA3A73-301B-4396-A25D-DDD87FCA3DCA}" srcOrd="5" destOrd="0" parTransId="{1E8DE33B-F086-4119-A534-A4DF519923D2}" sibTransId="{6CB40882-8EBB-47A1-8F38-256BDD969039}"/>
    <dgm:cxn modelId="{2B6210C1-9D5F-442F-83EB-6F455C81AC9E}" srcId="{EE7FEF62-0CD8-42DB-A949-FF7E5EEDED67}" destId="{FD3837D5-1002-45EF-B0CC-1C5F6C64CA0F}" srcOrd="3" destOrd="0" parTransId="{C7B405B0-1B7C-44B9-8BA0-B491B4C1EDB1}" sibTransId="{D00886AA-8467-4495-8846-E2DE656E9597}"/>
    <dgm:cxn modelId="{4733E8C3-8264-4D6F-8D59-7773ACDE171A}" type="presOf" srcId="{EE7FEF62-0CD8-42DB-A949-FF7E5EEDED67}" destId="{7451FE35-7424-4E94-B2DB-F1E5D9C77141}" srcOrd="0" destOrd="0" presId="urn:microsoft.com/office/officeart/2005/8/layout/orgChart1"/>
    <dgm:cxn modelId="{8F2482D9-1BD3-4CB5-9EDF-F934531D59D3}" type="presOf" srcId="{653A5685-3126-4F10-B444-A6BD3AC1A23C}" destId="{5B736EEF-5237-4E56-8BA7-59787A41121E}" srcOrd="0" destOrd="0" presId="urn:microsoft.com/office/officeart/2005/8/layout/orgChart1"/>
    <dgm:cxn modelId="{3A299DE3-62B2-4A84-AD1D-B766C7853050}" srcId="{EE7FEF62-0CD8-42DB-A949-FF7E5EEDED67}" destId="{A3219768-E88E-47C4-8CE1-3F131AD9A53D}" srcOrd="2" destOrd="0" parTransId="{F3F51E9E-56AB-4BD9-A5BF-33D4E94AF06F}" sibTransId="{2B220051-3775-412C-8603-22AD136FA789}"/>
    <dgm:cxn modelId="{94BEACED-2F54-4DA2-ABEC-F401FE331097}" type="presOf" srcId="{E9FD00D6-4E67-4D89-9FDE-0DF32A5824E9}" destId="{55202A4F-3AF3-47AE-8303-8798208C4990}" srcOrd="0" destOrd="0" presId="urn:microsoft.com/office/officeart/2005/8/layout/orgChart1"/>
    <dgm:cxn modelId="{DF7389F3-0A77-4732-8CE6-1030D9BB1127}" type="presOf" srcId="{62541DC1-5D92-415F-AAF3-8DAE2E485BF4}" destId="{0096867E-07AC-4463-A15A-8FA896FDD4D0}" srcOrd="0" destOrd="0" presId="urn:microsoft.com/office/officeart/2005/8/layout/orgChart1"/>
    <dgm:cxn modelId="{4E4EABF6-5136-4766-8EFC-2F732BE2D90A}" type="presOf" srcId="{B52CB16A-765C-42B9-83D6-7B1A45845BCA}" destId="{6387DF29-41F2-4C67-9CAE-DFA7F42E66E8}" srcOrd="0" destOrd="0" presId="urn:microsoft.com/office/officeart/2005/8/layout/orgChart1"/>
    <dgm:cxn modelId="{5F7AABFA-3AEA-4CB7-BFB4-FFECE1337975}" type="presOf" srcId="{F3F51E9E-56AB-4BD9-A5BF-33D4E94AF06F}" destId="{F553EC89-4E95-4AAF-B921-B66D50EB4949}" srcOrd="0" destOrd="0" presId="urn:microsoft.com/office/officeart/2005/8/layout/orgChart1"/>
    <dgm:cxn modelId="{F050B5FF-59AD-44E5-88BB-95848F903392}" srcId="{45AD9822-0694-45BA-B559-BA0DD9C62110}" destId="{EE7FEF62-0CD8-42DB-A949-FF7E5EEDED67}" srcOrd="0" destOrd="0" parTransId="{28F9FCB1-3C49-417B-AF9B-07E512A8B785}" sibTransId="{6B115EA9-2B40-450D-BEC7-28E850C2753D}"/>
    <dgm:cxn modelId="{AE5F97D7-DA7C-40E8-AE36-322570E5DE01}" type="presParOf" srcId="{C97CA8E5-F70D-47CD-903E-17E0CE166321}" destId="{BFFB861E-35E5-4FBF-8F68-9FDAD59EBE53}" srcOrd="0" destOrd="0" presId="urn:microsoft.com/office/officeart/2005/8/layout/orgChart1"/>
    <dgm:cxn modelId="{278C232C-58FB-42E2-BE81-02C1F92B3A77}" type="presParOf" srcId="{BFFB861E-35E5-4FBF-8F68-9FDAD59EBE53}" destId="{DEF84B9D-69A3-4080-AD19-9635E725AFE9}" srcOrd="0" destOrd="0" presId="urn:microsoft.com/office/officeart/2005/8/layout/orgChart1"/>
    <dgm:cxn modelId="{1AFFA74C-62A3-40AC-BBDC-05336521C6B7}" type="presParOf" srcId="{DEF84B9D-69A3-4080-AD19-9635E725AFE9}" destId="{7451FE35-7424-4E94-B2DB-F1E5D9C77141}" srcOrd="0" destOrd="0" presId="urn:microsoft.com/office/officeart/2005/8/layout/orgChart1"/>
    <dgm:cxn modelId="{F53ED5C2-F40F-42E9-96A4-9C5870C60DC8}" type="presParOf" srcId="{DEF84B9D-69A3-4080-AD19-9635E725AFE9}" destId="{4301D2AB-2066-4777-89AB-A96847B73BFF}" srcOrd="1" destOrd="0" presId="urn:microsoft.com/office/officeart/2005/8/layout/orgChart1"/>
    <dgm:cxn modelId="{399E0079-308C-431E-B0AD-5EA87C926FAB}" type="presParOf" srcId="{BFFB861E-35E5-4FBF-8F68-9FDAD59EBE53}" destId="{52674DD6-D9F2-4CE7-965F-CF95E0915802}" srcOrd="1" destOrd="0" presId="urn:microsoft.com/office/officeart/2005/8/layout/orgChart1"/>
    <dgm:cxn modelId="{BC16240C-5EB8-4F33-9447-F9F64A9566EE}" type="presParOf" srcId="{52674DD6-D9F2-4CE7-965F-CF95E0915802}" destId="{74567EE6-8072-491F-836B-F7C7AC537CB1}" srcOrd="0" destOrd="0" presId="urn:microsoft.com/office/officeart/2005/8/layout/orgChart1"/>
    <dgm:cxn modelId="{DAC8CD19-F362-49F3-A1B6-B4574A148AC3}" type="presParOf" srcId="{52674DD6-D9F2-4CE7-965F-CF95E0915802}" destId="{A6A8925E-7F83-4979-A560-004F2B1B26F1}" srcOrd="1" destOrd="0" presId="urn:microsoft.com/office/officeart/2005/8/layout/orgChart1"/>
    <dgm:cxn modelId="{6994CDD4-5F32-4020-B8C7-879A490FD478}" type="presParOf" srcId="{A6A8925E-7F83-4979-A560-004F2B1B26F1}" destId="{5AFF4A6F-6828-4C1D-BA7A-DF9D3400D417}" srcOrd="0" destOrd="0" presId="urn:microsoft.com/office/officeart/2005/8/layout/orgChart1"/>
    <dgm:cxn modelId="{06187A44-20FE-4E3D-82E4-F128EFE43ADC}" type="presParOf" srcId="{5AFF4A6F-6828-4C1D-BA7A-DF9D3400D417}" destId="{D087E20C-9734-4556-99F8-CC8B67A005AF}" srcOrd="0" destOrd="0" presId="urn:microsoft.com/office/officeart/2005/8/layout/orgChart1"/>
    <dgm:cxn modelId="{2A42CA02-0297-42BD-9278-D38FC0E8D59F}" type="presParOf" srcId="{5AFF4A6F-6828-4C1D-BA7A-DF9D3400D417}" destId="{3B4AEDE3-52A8-429D-A4F9-485D4896E68F}" srcOrd="1" destOrd="0" presId="urn:microsoft.com/office/officeart/2005/8/layout/orgChart1"/>
    <dgm:cxn modelId="{E66ADDB8-9C75-4D70-B55B-5E2CE467C655}" type="presParOf" srcId="{A6A8925E-7F83-4979-A560-004F2B1B26F1}" destId="{E0CCBB7E-F119-4761-B715-F83C967A0EC0}" srcOrd="1" destOrd="0" presId="urn:microsoft.com/office/officeart/2005/8/layout/orgChart1"/>
    <dgm:cxn modelId="{6F5A396B-9DD4-4E27-B14C-111EA2ED92F1}" type="presParOf" srcId="{A6A8925E-7F83-4979-A560-004F2B1B26F1}" destId="{34E9D7A1-6419-46A6-90F2-93A38E6C3115}" srcOrd="2" destOrd="0" presId="urn:microsoft.com/office/officeart/2005/8/layout/orgChart1"/>
    <dgm:cxn modelId="{38FC7EA4-B5A4-449E-907C-AAEC807DA5D1}" type="presParOf" srcId="{52674DD6-D9F2-4CE7-965F-CF95E0915802}" destId="{D7289A25-1C7E-4A1D-A5D0-D0B04BEB5A85}" srcOrd="2" destOrd="0" presId="urn:microsoft.com/office/officeart/2005/8/layout/orgChart1"/>
    <dgm:cxn modelId="{274C415D-F489-4D1D-A0F4-E3C53EF0AAF8}" type="presParOf" srcId="{52674DD6-D9F2-4CE7-965F-CF95E0915802}" destId="{A643883A-FB66-4482-96CB-445533C85B2D}" srcOrd="3" destOrd="0" presId="urn:microsoft.com/office/officeart/2005/8/layout/orgChart1"/>
    <dgm:cxn modelId="{E0121C3C-F6B4-4064-A052-13150159A34F}" type="presParOf" srcId="{A643883A-FB66-4482-96CB-445533C85B2D}" destId="{39E41140-A0BF-4178-8C70-158D256212EA}" srcOrd="0" destOrd="0" presId="urn:microsoft.com/office/officeart/2005/8/layout/orgChart1"/>
    <dgm:cxn modelId="{1F64FBFF-FA62-4509-AB4A-36FF959E1510}" type="presParOf" srcId="{39E41140-A0BF-4178-8C70-158D256212EA}" destId="{6387DF29-41F2-4C67-9CAE-DFA7F42E66E8}" srcOrd="0" destOrd="0" presId="urn:microsoft.com/office/officeart/2005/8/layout/orgChart1"/>
    <dgm:cxn modelId="{89FAB6ED-4450-4EFB-A3C4-1F38BC2EFA24}" type="presParOf" srcId="{39E41140-A0BF-4178-8C70-158D256212EA}" destId="{E9C89867-7C3E-41E8-BA04-79677FB68BE0}" srcOrd="1" destOrd="0" presId="urn:microsoft.com/office/officeart/2005/8/layout/orgChart1"/>
    <dgm:cxn modelId="{BF7CF084-7853-4302-B10F-B5EA948BE7CC}" type="presParOf" srcId="{A643883A-FB66-4482-96CB-445533C85B2D}" destId="{DA170900-0139-4717-8E0C-FF689500A0B9}" srcOrd="1" destOrd="0" presId="urn:microsoft.com/office/officeart/2005/8/layout/orgChart1"/>
    <dgm:cxn modelId="{1B02D446-FDFA-4CFF-82E5-5DF49CD61923}" type="presParOf" srcId="{A643883A-FB66-4482-96CB-445533C85B2D}" destId="{23CF6BBA-A49D-4DD1-AFD5-C64C086C2449}" srcOrd="2" destOrd="0" presId="urn:microsoft.com/office/officeart/2005/8/layout/orgChart1"/>
    <dgm:cxn modelId="{A3C5AC11-4DE4-4DB7-ABD1-B021396217F9}" type="presParOf" srcId="{52674DD6-D9F2-4CE7-965F-CF95E0915802}" destId="{F553EC89-4E95-4AAF-B921-B66D50EB4949}" srcOrd="4" destOrd="0" presId="urn:microsoft.com/office/officeart/2005/8/layout/orgChart1"/>
    <dgm:cxn modelId="{2FDC9627-C81D-447D-8D2D-6018730BDEC6}" type="presParOf" srcId="{52674DD6-D9F2-4CE7-965F-CF95E0915802}" destId="{2A2FEED3-ABE0-4C25-B91D-726B97328CF1}" srcOrd="5" destOrd="0" presId="urn:microsoft.com/office/officeart/2005/8/layout/orgChart1"/>
    <dgm:cxn modelId="{8BD97428-F57A-498D-922A-4EE082FAA54F}" type="presParOf" srcId="{2A2FEED3-ABE0-4C25-B91D-726B97328CF1}" destId="{7A81992C-6467-420D-8FF9-75C2129B8B44}" srcOrd="0" destOrd="0" presId="urn:microsoft.com/office/officeart/2005/8/layout/orgChart1"/>
    <dgm:cxn modelId="{B225BE71-ED63-42F9-8A27-073446A20BEB}" type="presParOf" srcId="{7A81992C-6467-420D-8FF9-75C2129B8B44}" destId="{43789A3B-E19E-4CF4-A577-5954C9F7FFF2}" srcOrd="0" destOrd="0" presId="urn:microsoft.com/office/officeart/2005/8/layout/orgChart1"/>
    <dgm:cxn modelId="{FEBCD6BE-6D84-4AAA-B74D-A0367EBDB13B}" type="presParOf" srcId="{7A81992C-6467-420D-8FF9-75C2129B8B44}" destId="{1A5E5263-4EF7-47D0-B1A8-AF065C349CDA}" srcOrd="1" destOrd="0" presId="urn:microsoft.com/office/officeart/2005/8/layout/orgChart1"/>
    <dgm:cxn modelId="{4FB293D2-8EEF-4905-9AA1-4F50E82BE576}" type="presParOf" srcId="{2A2FEED3-ABE0-4C25-B91D-726B97328CF1}" destId="{128BAB02-40B4-4FD3-87BD-12BCF03F8C60}" srcOrd="1" destOrd="0" presId="urn:microsoft.com/office/officeart/2005/8/layout/orgChart1"/>
    <dgm:cxn modelId="{990E33AD-1EED-4CA6-BC5E-74B4BAC76BC1}" type="presParOf" srcId="{2A2FEED3-ABE0-4C25-B91D-726B97328CF1}" destId="{7617E254-B8D8-4B1A-B193-4A4BF427A0B5}" srcOrd="2" destOrd="0" presId="urn:microsoft.com/office/officeart/2005/8/layout/orgChart1"/>
    <dgm:cxn modelId="{70A20364-85E4-4FDD-AF54-C8E40F1E0D4C}" type="presParOf" srcId="{52674DD6-D9F2-4CE7-965F-CF95E0915802}" destId="{6C4563FF-21A9-4217-B481-995F6F069A28}" srcOrd="6" destOrd="0" presId="urn:microsoft.com/office/officeart/2005/8/layout/orgChart1"/>
    <dgm:cxn modelId="{C8DABC99-E091-4762-BD4E-B0D9CB20F46A}" type="presParOf" srcId="{52674DD6-D9F2-4CE7-965F-CF95E0915802}" destId="{03477914-AF5F-471B-A15E-047EACB0029B}" srcOrd="7" destOrd="0" presId="urn:microsoft.com/office/officeart/2005/8/layout/orgChart1"/>
    <dgm:cxn modelId="{32772864-15CC-4186-8CB5-ED0A45460C07}" type="presParOf" srcId="{03477914-AF5F-471B-A15E-047EACB0029B}" destId="{AC093004-8AAF-454C-AF69-CFB500F028E7}" srcOrd="0" destOrd="0" presId="urn:microsoft.com/office/officeart/2005/8/layout/orgChart1"/>
    <dgm:cxn modelId="{CA4FDE0F-5E4F-4BCC-822E-AF9AA9BC00A4}" type="presParOf" srcId="{AC093004-8AAF-454C-AF69-CFB500F028E7}" destId="{57D280A0-3D2A-425E-A24A-977E39E2F166}" srcOrd="0" destOrd="0" presId="urn:microsoft.com/office/officeart/2005/8/layout/orgChart1"/>
    <dgm:cxn modelId="{EC763EEA-92C6-42ED-BFC6-187040E12E25}" type="presParOf" srcId="{AC093004-8AAF-454C-AF69-CFB500F028E7}" destId="{165C01AB-96CF-4334-BC72-14A369DD4B0D}" srcOrd="1" destOrd="0" presId="urn:microsoft.com/office/officeart/2005/8/layout/orgChart1"/>
    <dgm:cxn modelId="{EFC5952C-D30D-4303-91D2-7D496AF5E22D}" type="presParOf" srcId="{03477914-AF5F-471B-A15E-047EACB0029B}" destId="{D965C973-745D-4853-BCCA-4D84D02C57EC}" srcOrd="1" destOrd="0" presId="urn:microsoft.com/office/officeart/2005/8/layout/orgChart1"/>
    <dgm:cxn modelId="{A598DC45-3AAF-4C64-9FBA-B78DA9BB353C}" type="presParOf" srcId="{03477914-AF5F-471B-A15E-047EACB0029B}" destId="{F900C010-CB38-414D-8DFA-4BF83C97D76D}" srcOrd="2" destOrd="0" presId="urn:microsoft.com/office/officeart/2005/8/layout/orgChart1"/>
    <dgm:cxn modelId="{5EC40203-6A27-409F-B5D6-06F3CAB89141}" type="presParOf" srcId="{52674DD6-D9F2-4CE7-965F-CF95E0915802}" destId="{5B736EEF-5237-4E56-8BA7-59787A41121E}" srcOrd="8" destOrd="0" presId="urn:microsoft.com/office/officeart/2005/8/layout/orgChart1"/>
    <dgm:cxn modelId="{292C4645-F373-46B0-B7D0-3207400F0041}" type="presParOf" srcId="{52674DD6-D9F2-4CE7-965F-CF95E0915802}" destId="{26575A81-4CCD-4DC3-8667-9A3B2B52A8C3}" srcOrd="9" destOrd="0" presId="urn:microsoft.com/office/officeart/2005/8/layout/orgChart1"/>
    <dgm:cxn modelId="{10223C75-0964-450D-83F6-EAE1E8615A14}" type="presParOf" srcId="{26575A81-4CCD-4DC3-8667-9A3B2B52A8C3}" destId="{67540F46-A7D4-409E-84FA-9AC86F814D31}" srcOrd="0" destOrd="0" presId="urn:microsoft.com/office/officeart/2005/8/layout/orgChart1"/>
    <dgm:cxn modelId="{AFD8A94F-3CC8-4B9E-BD5B-A0974C0C18AC}" type="presParOf" srcId="{67540F46-A7D4-409E-84FA-9AC86F814D31}" destId="{55202A4F-3AF3-47AE-8303-8798208C4990}" srcOrd="0" destOrd="0" presId="urn:microsoft.com/office/officeart/2005/8/layout/orgChart1"/>
    <dgm:cxn modelId="{6101E5B2-F279-4897-B0AA-60C9D15DBCBF}" type="presParOf" srcId="{67540F46-A7D4-409E-84FA-9AC86F814D31}" destId="{5A394913-57C4-45FA-87B3-0467B94B747F}" srcOrd="1" destOrd="0" presId="urn:microsoft.com/office/officeart/2005/8/layout/orgChart1"/>
    <dgm:cxn modelId="{A2BFB05D-F728-4F2B-89E3-D9EFB4EEBCD5}" type="presParOf" srcId="{26575A81-4CCD-4DC3-8667-9A3B2B52A8C3}" destId="{49AE9578-77FB-4112-BFB8-ED0BE1022766}" srcOrd="1" destOrd="0" presId="urn:microsoft.com/office/officeart/2005/8/layout/orgChart1"/>
    <dgm:cxn modelId="{4081F3E1-05B6-4711-BDCF-453E9948954E}" type="presParOf" srcId="{26575A81-4CCD-4DC3-8667-9A3B2B52A8C3}" destId="{E01CBE21-90B8-4483-B36F-0F79CE0233DC}" srcOrd="2" destOrd="0" presId="urn:microsoft.com/office/officeart/2005/8/layout/orgChart1"/>
    <dgm:cxn modelId="{0C1D0580-7BD2-4F43-BB0F-56E84DBC9D74}" type="presParOf" srcId="{52674DD6-D9F2-4CE7-965F-CF95E0915802}" destId="{02DD6449-CB0C-4178-A1FB-C8055F81FD9C}" srcOrd="10" destOrd="0" presId="urn:microsoft.com/office/officeart/2005/8/layout/orgChart1"/>
    <dgm:cxn modelId="{24730BE7-7273-4BD1-9B13-13090865BC26}" type="presParOf" srcId="{52674DD6-D9F2-4CE7-965F-CF95E0915802}" destId="{34CA2DC0-FD17-4A8A-AA92-7EB19DA838D2}" srcOrd="11" destOrd="0" presId="urn:microsoft.com/office/officeart/2005/8/layout/orgChart1"/>
    <dgm:cxn modelId="{140F386E-A908-4CCD-B1F5-D944C32A4E6B}" type="presParOf" srcId="{34CA2DC0-FD17-4A8A-AA92-7EB19DA838D2}" destId="{312D7947-F642-442F-9D9E-D5AC4B600C17}" srcOrd="0" destOrd="0" presId="urn:microsoft.com/office/officeart/2005/8/layout/orgChart1"/>
    <dgm:cxn modelId="{81CBE771-EA62-4CDD-9945-46EC2CE185A3}" type="presParOf" srcId="{312D7947-F642-442F-9D9E-D5AC4B600C17}" destId="{294D6DF7-4A79-4A0F-9C84-AEE452FB789B}" srcOrd="0" destOrd="0" presId="urn:microsoft.com/office/officeart/2005/8/layout/orgChart1"/>
    <dgm:cxn modelId="{E55EBBB0-37A2-424E-A11F-A4DA1B27BAE4}" type="presParOf" srcId="{312D7947-F642-442F-9D9E-D5AC4B600C17}" destId="{7DC502C1-E3CC-425B-A37A-0DDA54E5C6F1}" srcOrd="1" destOrd="0" presId="urn:microsoft.com/office/officeart/2005/8/layout/orgChart1"/>
    <dgm:cxn modelId="{C2F9A2A1-5817-4C67-8AAA-07298296668A}" type="presParOf" srcId="{34CA2DC0-FD17-4A8A-AA92-7EB19DA838D2}" destId="{9AE92C0C-BEDB-4282-9022-4ACADF57C0D8}" srcOrd="1" destOrd="0" presId="urn:microsoft.com/office/officeart/2005/8/layout/orgChart1"/>
    <dgm:cxn modelId="{96584E37-D366-4927-A5F5-C94653790F0E}" type="presParOf" srcId="{34CA2DC0-FD17-4A8A-AA92-7EB19DA838D2}" destId="{BC460B3B-2BFE-4747-A1D4-B135F718216B}" srcOrd="2" destOrd="0" presId="urn:microsoft.com/office/officeart/2005/8/layout/orgChart1"/>
    <dgm:cxn modelId="{9A784C87-39D6-480E-9136-EEE48EA23670}" type="presParOf" srcId="{52674DD6-D9F2-4CE7-965F-CF95E0915802}" destId="{0096867E-07AC-4463-A15A-8FA896FDD4D0}" srcOrd="12" destOrd="0" presId="urn:microsoft.com/office/officeart/2005/8/layout/orgChart1"/>
    <dgm:cxn modelId="{3A4F29E7-13DE-48DC-9AF1-0949A65100E9}" type="presParOf" srcId="{52674DD6-D9F2-4CE7-965F-CF95E0915802}" destId="{52710FE5-27A8-4D80-AB35-D3CDA6B4E3C6}" srcOrd="13" destOrd="0" presId="urn:microsoft.com/office/officeart/2005/8/layout/orgChart1"/>
    <dgm:cxn modelId="{04C00157-E890-4B08-994E-65321099B8AC}" type="presParOf" srcId="{52710FE5-27A8-4D80-AB35-D3CDA6B4E3C6}" destId="{80F7C0A3-0621-4384-8E0B-16FA2154233E}" srcOrd="0" destOrd="0" presId="urn:microsoft.com/office/officeart/2005/8/layout/orgChart1"/>
    <dgm:cxn modelId="{A12504D4-9637-4C1B-A8E2-075C66D6F5E9}" type="presParOf" srcId="{80F7C0A3-0621-4384-8E0B-16FA2154233E}" destId="{1455A9D8-01AE-43AC-9420-99814238D47E}" srcOrd="0" destOrd="0" presId="urn:microsoft.com/office/officeart/2005/8/layout/orgChart1"/>
    <dgm:cxn modelId="{83668A9F-32B3-4819-81D1-89F75BD375A6}" type="presParOf" srcId="{80F7C0A3-0621-4384-8E0B-16FA2154233E}" destId="{6E996558-82FD-412A-861B-8BC857496DA1}" srcOrd="1" destOrd="0" presId="urn:microsoft.com/office/officeart/2005/8/layout/orgChart1"/>
    <dgm:cxn modelId="{F13CD0FA-58BF-49E8-916A-B2D2F7144A18}" type="presParOf" srcId="{52710FE5-27A8-4D80-AB35-D3CDA6B4E3C6}" destId="{51B3D735-F1F7-49C3-A036-00D1A904D066}" srcOrd="1" destOrd="0" presId="urn:microsoft.com/office/officeart/2005/8/layout/orgChart1"/>
    <dgm:cxn modelId="{4A11EC13-96E0-4BDC-BB73-73A08A5ECA6C}" type="presParOf" srcId="{52710FE5-27A8-4D80-AB35-D3CDA6B4E3C6}" destId="{1730DE4B-6768-4880-84D4-4EF28F8E033D}" srcOrd="2" destOrd="0" presId="urn:microsoft.com/office/officeart/2005/8/layout/orgChart1"/>
    <dgm:cxn modelId="{E6730253-1455-424C-BC65-B5ADB4F3E154}" type="presParOf" srcId="{BFFB861E-35E5-4FBF-8F68-9FDAD59EBE53}" destId="{BBFD3D7F-5684-4F4E-A8CB-D1692CB4998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9D118B-61F4-42DA-9F0B-C1AC574EEB3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9BBF748-7F9C-40F7-856F-B679CC3D77A2}">
      <dgm:prSet phldrT="[Text]" phldr="0"/>
      <dgm:spPr/>
      <dgm:t>
        <a:bodyPr/>
        <a:lstStyle/>
        <a:p>
          <a:r>
            <a:rPr lang="de-DE" dirty="0"/>
            <a:t>SPA: </a:t>
          </a:r>
          <a:r>
            <a:rPr lang="en-GB" b="1" dirty="0"/>
            <a:t>Particle and heat load studies in preparation of the exploitation of ITER and fusion power plant</a:t>
          </a:r>
          <a:endParaRPr lang="de-DE" dirty="0"/>
        </a:p>
      </dgm:t>
    </dgm:pt>
    <dgm:pt modelId="{743DC13F-DCD0-44BD-9CE0-D5A4DEF2227B}" type="parTrans" cxnId="{22F2082B-2871-4A7B-91C0-CD0328D5285C}">
      <dgm:prSet/>
      <dgm:spPr/>
      <dgm:t>
        <a:bodyPr/>
        <a:lstStyle/>
        <a:p>
          <a:endParaRPr lang="de-DE"/>
        </a:p>
      </dgm:t>
    </dgm:pt>
    <dgm:pt modelId="{703B47F2-7D7B-432D-B4CF-AEA72D2CC120}" type="sibTrans" cxnId="{22F2082B-2871-4A7B-91C0-CD0328D5285C}">
      <dgm:prSet/>
      <dgm:spPr/>
      <dgm:t>
        <a:bodyPr/>
        <a:lstStyle/>
        <a:p>
          <a:endParaRPr lang="de-DE"/>
        </a:p>
      </dgm:t>
    </dgm:pt>
    <dgm:pt modelId="{DDE1887D-3D5B-4100-86D1-F1D5735BD77A}">
      <dgm:prSet phldrT="[Text]" phldr="0"/>
      <dgm:spPr/>
      <dgm:t>
        <a:bodyPr/>
        <a:lstStyle/>
        <a:p>
          <a:r>
            <a:rPr lang="de-DE" dirty="0"/>
            <a:t>SPB: </a:t>
          </a:r>
          <a:r>
            <a:rPr lang="en-GB" b="1" dirty="0"/>
            <a:t>Experiments on erosion, deposition, and material migration</a:t>
          </a:r>
          <a:endParaRPr lang="de-DE" dirty="0"/>
        </a:p>
      </dgm:t>
    </dgm:pt>
    <dgm:pt modelId="{3803BC67-D814-4FE7-A096-A023A4EF1C0C}" type="parTrans" cxnId="{29C8C039-81EF-41EB-BFEE-FCE41BBA800F}">
      <dgm:prSet/>
      <dgm:spPr/>
      <dgm:t>
        <a:bodyPr/>
        <a:lstStyle/>
        <a:p>
          <a:endParaRPr lang="de-DE"/>
        </a:p>
      </dgm:t>
    </dgm:pt>
    <dgm:pt modelId="{5840E44E-B3BA-49E6-B2C6-20EEBB8B9F88}" type="sibTrans" cxnId="{29C8C039-81EF-41EB-BFEE-FCE41BBA800F}">
      <dgm:prSet/>
      <dgm:spPr/>
      <dgm:t>
        <a:bodyPr/>
        <a:lstStyle/>
        <a:p>
          <a:endParaRPr lang="de-DE"/>
        </a:p>
      </dgm:t>
    </dgm:pt>
    <dgm:pt modelId="{E93301AD-C6F1-4E02-811E-4C751C0108E7}">
      <dgm:prSet phldrT="[Text]" phldr="0"/>
      <dgm:spPr/>
      <dgm:t>
        <a:bodyPr/>
        <a:lstStyle/>
        <a:p>
          <a:r>
            <a:rPr lang="de-DE" dirty="0"/>
            <a:t>SPX: P</a:t>
          </a:r>
          <a:r>
            <a:rPr lang="en-GB" b="1" dirty="0" err="1"/>
            <a:t>lasma</a:t>
          </a:r>
          <a:r>
            <a:rPr lang="en-GB" b="1" dirty="0"/>
            <a:t> characterization and laser-based diagnostic development</a:t>
          </a:r>
          <a:endParaRPr lang="de-DE" dirty="0"/>
        </a:p>
      </dgm:t>
    </dgm:pt>
    <dgm:pt modelId="{DCF5B812-B04A-4006-AA37-3770FDDA4605}" type="parTrans" cxnId="{401A3E11-12C4-40A9-A4F6-1DC32DB1DDB8}">
      <dgm:prSet/>
      <dgm:spPr/>
      <dgm:t>
        <a:bodyPr/>
        <a:lstStyle/>
        <a:p>
          <a:endParaRPr lang="de-DE"/>
        </a:p>
      </dgm:t>
    </dgm:pt>
    <dgm:pt modelId="{3DBAF8C1-3CFF-492D-87A2-2656A8C5CE56}" type="sibTrans" cxnId="{401A3E11-12C4-40A9-A4F6-1DC32DB1DDB8}">
      <dgm:prSet/>
      <dgm:spPr/>
      <dgm:t>
        <a:bodyPr/>
        <a:lstStyle/>
        <a:p>
          <a:endParaRPr lang="de-DE"/>
        </a:p>
      </dgm:t>
    </dgm:pt>
    <dgm:pt modelId="{852255D4-D4CD-475D-965E-6C4FD59D31C7}">
      <dgm:prSet phldrT="[Text]" phldr="0"/>
      <dgm:spPr/>
      <dgm:t>
        <a:bodyPr/>
        <a:lstStyle/>
        <a:p>
          <a:r>
            <a:rPr lang="de-DE" dirty="0"/>
            <a:t>SPC: </a:t>
          </a:r>
          <a:r>
            <a:rPr lang="de-DE" b="1" dirty="0"/>
            <a:t>Fuel r</a:t>
          </a:r>
          <a:r>
            <a:rPr lang="en-GB" b="1" dirty="0" err="1"/>
            <a:t>etention</a:t>
          </a:r>
          <a:r>
            <a:rPr lang="en-GB" b="1" dirty="0"/>
            <a:t> and release </a:t>
          </a:r>
          <a:endParaRPr lang="de-DE" dirty="0"/>
        </a:p>
      </dgm:t>
    </dgm:pt>
    <dgm:pt modelId="{876C91CF-0EB3-46FF-8717-7ADBABD46E42}" type="parTrans" cxnId="{C765A471-8399-47F3-872D-E6C331D3A456}">
      <dgm:prSet/>
      <dgm:spPr/>
      <dgm:t>
        <a:bodyPr/>
        <a:lstStyle/>
        <a:p>
          <a:endParaRPr lang="de-DE"/>
        </a:p>
      </dgm:t>
    </dgm:pt>
    <dgm:pt modelId="{006043E4-B8C4-446F-AAA1-2E66C0102756}" type="sibTrans" cxnId="{C765A471-8399-47F3-872D-E6C331D3A456}">
      <dgm:prSet/>
      <dgm:spPr/>
      <dgm:t>
        <a:bodyPr/>
        <a:lstStyle/>
        <a:p>
          <a:endParaRPr lang="de-DE"/>
        </a:p>
      </dgm:t>
    </dgm:pt>
    <dgm:pt modelId="{A534811B-D940-4D04-986A-5F5A47357266}">
      <dgm:prSet phldrT="[Text]" phldr="0"/>
      <dgm:spPr/>
      <dgm:t>
        <a:bodyPr/>
        <a:lstStyle/>
        <a:p>
          <a:r>
            <a:rPr lang="de-DE" dirty="0"/>
            <a:t>SPD: </a:t>
          </a:r>
          <a:r>
            <a:rPr lang="en-GB" b="1" dirty="0"/>
            <a:t>Plasma-edge and plasma-wall interaction modelling</a:t>
          </a:r>
          <a:endParaRPr lang="de-DE" dirty="0"/>
        </a:p>
      </dgm:t>
    </dgm:pt>
    <dgm:pt modelId="{E2695C5E-97F1-4696-B07D-AEACB6C52086}" type="parTrans" cxnId="{D2989B3B-8AAD-45FD-B71D-1689012A2E9D}">
      <dgm:prSet/>
      <dgm:spPr/>
      <dgm:t>
        <a:bodyPr/>
        <a:lstStyle/>
        <a:p>
          <a:endParaRPr lang="de-DE"/>
        </a:p>
      </dgm:t>
    </dgm:pt>
    <dgm:pt modelId="{E6F49BBB-A1B4-447E-8EDD-00B535D7E219}" type="sibTrans" cxnId="{D2989B3B-8AAD-45FD-B71D-1689012A2E9D}">
      <dgm:prSet/>
      <dgm:spPr/>
      <dgm:t>
        <a:bodyPr/>
        <a:lstStyle/>
        <a:p>
          <a:endParaRPr lang="de-DE"/>
        </a:p>
      </dgm:t>
    </dgm:pt>
    <dgm:pt modelId="{7C004385-A4D9-47CD-A4E9-C4753CD1D26B}">
      <dgm:prSet phldrT="[Text]" phldr="0"/>
      <dgm:spPr/>
      <dgm:t>
        <a:bodyPr/>
        <a:lstStyle/>
        <a:p>
          <a:r>
            <a:rPr lang="de-DE" dirty="0"/>
            <a:t>SPE: </a:t>
          </a:r>
          <a:r>
            <a:rPr lang="en-GB" b="1" dirty="0"/>
            <a:t>JET post-mortem analysis, LIBS and associated interpretation </a:t>
          </a:r>
          <a:endParaRPr lang="de-DE" dirty="0"/>
        </a:p>
      </dgm:t>
    </dgm:pt>
    <dgm:pt modelId="{AAEF1CBE-F801-4D8F-8BCB-3496669CCB64}" type="parTrans" cxnId="{3ADEF29E-EB56-4238-9570-741602ABD519}">
      <dgm:prSet/>
      <dgm:spPr/>
      <dgm:t>
        <a:bodyPr/>
        <a:lstStyle/>
        <a:p>
          <a:endParaRPr lang="de-DE"/>
        </a:p>
      </dgm:t>
    </dgm:pt>
    <dgm:pt modelId="{6CBD2A54-E4F4-47A4-B00F-8A47C44844FD}" type="sibTrans" cxnId="{3ADEF29E-EB56-4238-9570-741602ABD519}">
      <dgm:prSet/>
      <dgm:spPr/>
      <dgm:t>
        <a:bodyPr/>
        <a:lstStyle/>
        <a:p>
          <a:endParaRPr lang="de-DE"/>
        </a:p>
      </dgm:t>
    </dgm:pt>
    <dgm:pt modelId="{09EBF4C5-EE89-4682-88F5-93CAFC1DBB5F}">
      <dgm:prSet phldrT="[Text]" phldr="0"/>
      <dgm:spPr/>
      <dgm:t>
        <a:bodyPr/>
        <a:lstStyle/>
        <a:p>
          <a:r>
            <a:rPr lang="de-DE" dirty="0"/>
            <a:t>SPF: </a:t>
          </a:r>
          <a:r>
            <a:rPr lang="en-GB" b="1" dirty="0"/>
            <a:t>Wall conditioning and boronization physics</a:t>
          </a:r>
          <a:endParaRPr lang="de-DE" dirty="0"/>
        </a:p>
      </dgm:t>
    </dgm:pt>
    <dgm:pt modelId="{EB1B8963-923C-4944-9D11-1122DC9F61D8}" type="parTrans" cxnId="{E960127A-008D-450B-8ACF-4A4366235427}">
      <dgm:prSet/>
      <dgm:spPr/>
      <dgm:t>
        <a:bodyPr/>
        <a:lstStyle/>
        <a:p>
          <a:endParaRPr lang="de-DE"/>
        </a:p>
      </dgm:t>
    </dgm:pt>
    <dgm:pt modelId="{560E6B7E-1743-4603-A370-57ADFA6721D5}" type="sibTrans" cxnId="{E960127A-008D-450B-8ACF-4A4366235427}">
      <dgm:prSet/>
      <dgm:spPr/>
      <dgm:t>
        <a:bodyPr/>
        <a:lstStyle/>
        <a:p>
          <a:endParaRPr lang="de-DE"/>
        </a:p>
      </dgm:t>
    </dgm:pt>
    <dgm:pt modelId="{1D668BA6-8D82-43D8-B367-AEAD7A03B54E}" type="pres">
      <dgm:prSet presAssocID="{899D118B-61F4-42DA-9F0B-C1AC574EEB3F}" presName="Name0" presStyleCnt="0">
        <dgm:presLayoutVars>
          <dgm:chMax val="7"/>
          <dgm:chPref val="7"/>
          <dgm:dir/>
        </dgm:presLayoutVars>
      </dgm:prSet>
      <dgm:spPr/>
    </dgm:pt>
    <dgm:pt modelId="{ADA3E740-897C-4CFA-B47F-6470BE37E1F2}" type="pres">
      <dgm:prSet presAssocID="{899D118B-61F4-42DA-9F0B-C1AC574EEB3F}" presName="Name1" presStyleCnt="0"/>
      <dgm:spPr/>
    </dgm:pt>
    <dgm:pt modelId="{B0207C41-8406-4C4F-BEDD-F916BDA6B621}" type="pres">
      <dgm:prSet presAssocID="{899D118B-61F4-42DA-9F0B-C1AC574EEB3F}" presName="cycle" presStyleCnt="0"/>
      <dgm:spPr/>
    </dgm:pt>
    <dgm:pt modelId="{458BEFAB-CD2A-4DEC-B330-6F3B8FB7CA0B}" type="pres">
      <dgm:prSet presAssocID="{899D118B-61F4-42DA-9F0B-C1AC574EEB3F}" presName="srcNode" presStyleLbl="node1" presStyleIdx="0" presStyleCnt="7"/>
      <dgm:spPr/>
    </dgm:pt>
    <dgm:pt modelId="{8C3B0685-2DCF-4560-B1ED-2B643264E20D}" type="pres">
      <dgm:prSet presAssocID="{899D118B-61F4-42DA-9F0B-C1AC574EEB3F}" presName="conn" presStyleLbl="parChTrans1D2" presStyleIdx="0" presStyleCnt="1"/>
      <dgm:spPr/>
    </dgm:pt>
    <dgm:pt modelId="{8A244CF5-8D74-475C-AFEB-E5164C309335}" type="pres">
      <dgm:prSet presAssocID="{899D118B-61F4-42DA-9F0B-C1AC574EEB3F}" presName="extraNode" presStyleLbl="node1" presStyleIdx="0" presStyleCnt="7"/>
      <dgm:spPr/>
    </dgm:pt>
    <dgm:pt modelId="{83948269-0724-49C4-B78B-846B327D8922}" type="pres">
      <dgm:prSet presAssocID="{899D118B-61F4-42DA-9F0B-C1AC574EEB3F}" presName="dstNode" presStyleLbl="node1" presStyleIdx="0" presStyleCnt="7"/>
      <dgm:spPr/>
    </dgm:pt>
    <dgm:pt modelId="{722A130F-4F7B-4333-B23A-AB96DB8CD0A0}" type="pres">
      <dgm:prSet presAssocID="{C9BBF748-7F9C-40F7-856F-B679CC3D77A2}" presName="text_1" presStyleLbl="node1" presStyleIdx="0" presStyleCnt="7">
        <dgm:presLayoutVars>
          <dgm:bulletEnabled val="1"/>
        </dgm:presLayoutVars>
      </dgm:prSet>
      <dgm:spPr/>
    </dgm:pt>
    <dgm:pt modelId="{65FA85B5-D3B0-4F88-9E9B-D9A009E260BA}" type="pres">
      <dgm:prSet presAssocID="{C9BBF748-7F9C-40F7-856F-B679CC3D77A2}" presName="accent_1" presStyleCnt="0"/>
      <dgm:spPr/>
    </dgm:pt>
    <dgm:pt modelId="{9016F462-861F-4B28-85C8-ACD64B5F23AE}" type="pres">
      <dgm:prSet presAssocID="{C9BBF748-7F9C-40F7-856F-B679CC3D77A2}" presName="accentRepeatNode" presStyleLbl="solidFgAcc1" presStyleIdx="0" presStyleCnt="7"/>
      <dgm:spPr/>
    </dgm:pt>
    <dgm:pt modelId="{EE4A007E-52FD-4661-AA2E-91E85B2D9A25}" type="pres">
      <dgm:prSet presAssocID="{DDE1887D-3D5B-4100-86D1-F1D5735BD77A}" presName="text_2" presStyleLbl="node1" presStyleIdx="1" presStyleCnt="7">
        <dgm:presLayoutVars>
          <dgm:bulletEnabled val="1"/>
        </dgm:presLayoutVars>
      </dgm:prSet>
      <dgm:spPr/>
    </dgm:pt>
    <dgm:pt modelId="{81AC530D-B379-4D01-A4E2-2DE47F5B4D05}" type="pres">
      <dgm:prSet presAssocID="{DDE1887D-3D5B-4100-86D1-F1D5735BD77A}" presName="accent_2" presStyleCnt="0"/>
      <dgm:spPr/>
    </dgm:pt>
    <dgm:pt modelId="{4EAA00B1-EC9D-4F64-8213-AA06555222AC}" type="pres">
      <dgm:prSet presAssocID="{DDE1887D-3D5B-4100-86D1-F1D5735BD77A}" presName="accentRepeatNode" presStyleLbl="solidFgAcc1" presStyleIdx="1" presStyleCnt="7"/>
      <dgm:spPr/>
    </dgm:pt>
    <dgm:pt modelId="{02035B5C-ACEB-44EF-8949-7E3D2E4E358B}" type="pres">
      <dgm:prSet presAssocID="{852255D4-D4CD-475D-965E-6C4FD59D31C7}" presName="text_3" presStyleLbl="node1" presStyleIdx="2" presStyleCnt="7">
        <dgm:presLayoutVars>
          <dgm:bulletEnabled val="1"/>
        </dgm:presLayoutVars>
      </dgm:prSet>
      <dgm:spPr/>
    </dgm:pt>
    <dgm:pt modelId="{80FAC208-D1B0-470A-B752-A9541F87AD15}" type="pres">
      <dgm:prSet presAssocID="{852255D4-D4CD-475D-965E-6C4FD59D31C7}" presName="accent_3" presStyleCnt="0"/>
      <dgm:spPr/>
    </dgm:pt>
    <dgm:pt modelId="{21369189-3C95-4FE9-B1D3-A0FBF32D20DE}" type="pres">
      <dgm:prSet presAssocID="{852255D4-D4CD-475D-965E-6C4FD59D31C7}" presName="accentRepeatNode" presStyleLbl="solidFgAcc1" presStyleIdx="2" presStyleCnt="7"/>
      <dgm:spPr/>
    </dgm:pt>
    <dgm:pt modelId="{FCEE3020-2C11-4E9E-AA0D-2F0F11650C63}" type="pres">
      <dgm:prSet presAssocID="{A534811B-D940-4D04-986A-5F5A47357266}" presName="text_4" presStyleLbl="node1" presStyleIdx="3" presStyleCnt="7">
        <dgm:presLayoutVars>
          <dgm:bulletEnabled val="1"/>
        </dgm:presLayoutVars>
      </dgm:prSet>
      <dgm:spPr/>
    </dgm:pt>
    <dgm:pt modelId="{6C3BAC2A-0EF9-4C2A-B5D9-97BA10BFF996}" type="pres">
      <dgm:prSet presAssocID="{A534811B-D940-4D04-986A-5F5A47357266}" presName="accent_4" presStyleCnt="0"/>
      <dgm:spPr/>
    </dgm:pt>
    <dgm:pt modelId="{FD994FCD-9625-4314-BEDB-061F5FDBE52E}" type="pres">
      <dgm:prSet presAssocID="{A534811B-D940-4D04-986A-5F5A47357266}" presName="accentRepeatNode" presStyleLbl="solidFgAcc1" presStyleIdx="3" presStyleCnt="7"/>
      <dgm:spPr/>
    </dgm:pt>
    <dgm:pt modelId="{F6E84FEA-7DD4-41D9-BC6F-5507EECB097B}" type="pres">
      <dgm:prSet presAssocID="{7C004385-A4D9-47CD-A4E9-C4753CD1D26B}" presName="text_5" presStyleLbl="node1" presStyleIdx="4" presStyleCnt="7">
        <dgm:presLayoutVars>
          <dgm:bulletEnabled val="1"/>
        </dgm:presLayoutVars>
      </dgm:prSet>
      <dgm:spPr/>
    </dgm:pt>
    <dgm:pt modelId="{D28C9B7D-50E6-4D62-9BA9-25877A835AB5}" type="pres">
      <dgm:prSet presAssocID="{7C004385-A4D9-47CD-A4E9-C4753CD1D26B}" presName="accent_5" presStyleCnt="0"/>
      <dgm:spPr/>
    </dgm:pt>
    <dgm:pt modelId="{5324FF10-8AEF-4B80-99B1-7669599740EB}" type="pres">
      <dgm:prSet presAssocID="{7C004385-A4D9-47CD-A4E9-C4753CD1D26B}" presName="accentRepeatNode" presStyleLbl="solidFgAcc1" presStyleIdx="4" presStyleCnt="7"/>
      <dgm:spPr/>
    </dgm:pt>
    <dgm:pt modelId="{93B80A40-657F-4D78-BCBF-05C3DF2FF002}" type="pres">
      <dgm:prSet presAssocID="{09EBF4C5-EE89-4682-88F5-93CAFC1DBB5F}" presName="text_6" presStyleLbl="node1" presStyleIdx="5" presStyleCnt="7">
        <dgm:presLayoutVars>
          <dgm:bulletEnabled val="1"/>
        </dgm:presLayoutVars>
      </dgm:prSet>
      <dgm:spPr/>
    </dgm:pt>
    <dgm:pt modelId="{36982E63-C620-471E-A4D2-7F690412F3D8}" type="pres">
      <dgm:prSet presAssocID="{09EBF4C5-EE89-4682-88F5-93CAFC1DBB5F}" presName="accent_6" presStyleCnt="0"/>
      <dgm:spPr/>
    </dgm:pt>
    <dgm:pt modelId="{5FFD3F0A-2F6C-4D8E-9E31-833E4BD1DFBD}" type="pres">
      <dgm:prSet presAssocID="{09EBF4C5-EE89-4682-88F5-93CAFC1DBB5F}" presName="accentRepeatNode" presStyleLbl="solidFgAcc1" presStyleIdx="5" presStyleCnt="7"/>
      <dgm:spPr/>
    </dgm:pt>
    <dgm:pt modelId="{7EFD4461-BDE5-4E14-8E81-08DCB6C5F5F2}" type="pres">
      <dgm:prSet presAssocID="{E93301AD-C6F1-4E02-811E-4C751C0108E7}" presName="text_7" presStyleLbl="node1" presStyleIdx="6" presStyleCnt="7">
        <dgm:presLayoutVars>
          <dgm:bulletEnabled val="1"/>
        </dgm:presLayoutVars>
      </dgm:prSet>
      <dgm:spPr/>
    </dgm:pt>
    <dgm:pt modelId="{314D2B81-0EB3-4E1A-984E-4843A5525ED9}" type="pres">
      <dgm:prSet presAssocID="{E93301AD-C6F1-4E02-811E-4C751C0108E7}" presName="accent_7" presStyleCnt="0"/>
      <dgm:spPr/>
    </dgm:pt>
    <dgm:pt modelId="{D8E22466-EF21-4AB7-ADC6-CFDD50C8F671}" type="pres">
      <dgm:prSet presAssocID="{E93301AD-C6F1-4E02-811E-4C751C0108E7}" presName="accentRepeatNode" presStyleLbl="solidFgAcc1" presStyleIdx="6" presStyleCnt="7"/>
      <dgm:spPr/>
    </dgm:pt>
  </dgm:ptLst>
  <dgm:cxnLst>
    <dgm:cxn modelId="{38235004-8A5A-4DD2-9611-E06C653DA58B}" type="presOf" srcId="{852255D4-D4CD-475D-965E-6C4FD59D31C7}" destId="{02035B5C-ACEB-44EF-8949-7E3D2E4E358B}" srcOrd="0" destOrd="0" presId="urn:microsoft.com/office/officeart/2008/layout/VerticalCurvedList"/>
    <dgm:cxn modelId="{401A3E11-12C4-40A9-A4F6-1DC32DB1DDB8}" srcId="{899D118B-61F4-42DA-9F0B-C1AC574EEB3F}" destId="{E93301AD-C6F1-4E02-811E-4C751C0108E7}" srcOrd="6" destOrd="0" parTransId="{DCF5B812-B04A-4006-AA37-3770FDDA4605}" sibTransId="{3DBAF8C1-3CFF-492D-87A2-2656A8C5CE56}"/>
    <dgm:cxn modelId="{22F2082B-2871-4A7B-91C0-CD0328D5285C}" srcId="{899D118B-61F4-42DA-9F0B-C1AC574EEB3F}" destId="{C9BBF748-7F9C-40F7-856F-B679CC3D77A2}" srcOrd="0" destOrd="0" parTransId="{743DC13F-DCD0-44BD-9CE0-D5A4DEF2227B}" sibTransId="{703B47F2-7D7B-432D-B4CF-AEA72D2CC120}"/>
    <dgm:cxn modelId="{D690602D-810F-48AD-BBE4-BE463A7C53AE}" type="presOf" srcId="{DDE1887D-3D5B-4100-86D1-F1D5735BD77A}" destId="{EE4A007E-52FD-4661-AA2E-91E85B2D9A25}" srcOrd="0" destOrd="0" presId="urn:microsoft.com/office/officeart/2008/layout/VerticalCurvedList"/>
    <dgm:cxn modelId="{63B6842D-FE18-4519-BA62-D115FE3D7C15}" type="presOf" srcId="{899D118B-61F4-42DA-9F0B-C1AC574EEB3F}" destId="{1D668BA6-8D82-43D8-B367-AEAD7A03B54E}" srcOrd="0" destOrd="0" presId="urn:microsoft.com/office/officeart/2008/layout/VerticalCurvedList"/>
    <dgm:cxn modelId="{413AA033-8823-4E6C-85AC-2C1E0F907C8F}" type="presOf" srcId="{A534811B-D940-4D04-986A-5F5A47357266}" destId="{FCEE3020-2C11-4E9E-AA0D-2F0F11650C63}" srcOrd="0" destOrd="0" presId="urn:microsoft.com/office/officeart/2008/layout/VerticalCurvedList"/>
    <dgm:cxn modelId="{29C8C039-81EF-41EB-BFEE-FCE41BBA800F}" srcId="{899D118B-61F4-42DA-9F0B-C1AC574EEB3F}" destId="{DDE1887D-3D5B-4100-86D1-F1D5735BD77A}" srcOrd="1" destOrd="0" parTransId="{3803BC67-D814-4FE7-A096-A023A4EF1C0C}" sibTransId="{5840E44E-B3BA-49E6-B2C6-20EEBB8B9F88}"/>
    <dgm:cxn modelId="{7EE3F439-749D-44F0-B62A-61A9AEB50EF7}" type="presOf" srcId="{E93301AD-C6F1-4E02-811E-4C751C0108E7}" destId="{7EFD4461-BDE5-4E14-8E81-08DCB6C5F5F2}" srcOrd="0" destOrd="0" presId="urn:microsoft.com/office/officeart/2008/layout/VerticalCurvedList"/>
    <dgm:cxn modelId="{D2989B3B-8AAD-45FD-B71D-1689012A2E9D}" srcId="{899D118B-61F4-42DA-9F0B-C1AC574EEB3F}" destId="{A534811B-D940-4D04-986A-5F5A47357266}" srcOrd="3" destOrd="0" parTransId="{E2695C5E-97F1-4696-B07D-AEACB6C52086}" sibTransId="{E6F49BBB-A1B4-447E-8EDD-00B535D7E219}"/>
    <dgm:cxn modelId="{BBF4903F-8A29-4A3C-92D1-E18F75DC5D50}" type="presOf" srcId="{703B47F2-7D7B-432D-B4CF-AEA72D2CC120}" destId="{8C3B0685-2DCF-4560-B1ED-2B643264E20D}" srcOrd="0" destOrd="0" presId="urn:microsoft.com/office/officeart/2008/layout/VerticalCurvedList"/>
    <dgm:cxn modelId="{C765A471-8399-47F3-872D-E6C331D3A456}" srcId="{899D118B-61F4-42DA-9F0B-C1AC574EEB3F}" destId="{852255D4-D4CD-475D-965E-6C4FD59D31C7}" srcOrd="2" destOrd="0" parTransId="{876C91CF-0EB3-46FF-8717-7ADBABD46E42}" sibTransId="{006043E4-B8C4-446F-AAA1-2E66C0102756}"/>
    <dgm:cxn modelId="{E960127A-008D-450B-8ACF-4A4366235427}" srcId="{899D118B-61F4-42DA-9F0B-C1AC574EEB3F}" destId="{09EBF4C5-EE89-4682-88F5-93CAFC1DBB5F}" srcOrd="5" destOrd="0" parTransId="{EB1B8963-923C-4944-9D11-1122DC9F61D8}" sibTransId="{560E6B7E-1743-4603-A370-57ADFA6721D5}"/>
    <dgm:cxn modelId="{C7AC8E99-50DE-4EB2-9FA6-90E0D214E4C0}" type="presOf" srcId="{7C004385-A4D9-47CD-A4E9-C4753CD1D26B}" destId="{F6E84FEA-7DD4-41D9-BC6F-5507EECB097B}" srcOrd="0" destOrd="0" presId="urn:microsoft.com/office/officeart/2008/layout/VerticalCurvedList"/>
    <dgm:cxn modelId="{3ADEF29E-EB56-4238-9570-741602ABD519}" srcId="{899D118B-61F4-42DA-9F0B-C1AC574EEB3F}" destId="{7C004385-A4D9-47CD-A4E9-C4753CD1D26B}" srcOrd="4" destOrd="0" parTransId="{AAEF1CBE-F801-4D8F-8BCB-3496669CCB64}" sibTransId="{6CBD2A54-E4F4-47A4-B00F-8A47C44844FD}"/>
    <dgm:cxn modelId="{392C4EDF-CE4C-4E23-9C9A-ABD48680212C}" type="presOf" srcId="{09EBF4C5-EE89-4682-88F5-93CAFC1DBB5F}" destId="{93B80A40-657F-4D78-BCBF-05C3DF2FF002}" srcOrd="0" destOrd="0" presId="urn:microsoft.com/office/officeart/2008/layout/VerticalCurvedList"/>
    <dgm:cxn modelId="{96CD2BE8-904C-49DD-8063-ECDC81E41807}" type="presOf" srcId="{C9BBF748-7F9C-40F7-856F-B679CC3D77A2}" destId="{722A130F-4F7B-4333-B23A-AB96DB8CD0A0}" srcOrd="0" destOrd="0" presId="urn:microsoft.com/office/officeart/2008/layout/VerticalCurvedList"/>
    <dgm:cxn modelId="{D7727A98-3D11-46CF-B794-5079DAA305A1}" type="presParOf" srcId="{1D668BA6-8D82-43D8-B367-AEAD7A03B54E}" destId="{ADA3E740-897C-4CFA-B47F-6470BE37E1F2}" srcOrd="0" destOrd="0" presId="urn:microsoft.com/office/officeart/2008/layout/VerticalCurvedList"/>
    <dgm:cxn modelId="{E71761B9-70D0-453F-9112-4197269D40F8}" type="presParOf" srcId="{ADA3E740-897C-4CFA-B47F-6470BE37E1F2}" destId="{B0207C41-8406-4C4F-BEDD-F916BDA6B621}" srcOrd="0" destOrd="0" presId="urn:microsoft.com/office/officeart/2008/layout/VerticalCurvedList"/>
    <dgm:cxn modelId="{D5F9B216-5B97-4EF0-AAFC-B62B2E572CDF}" type="presParOf" srcId="{B0207C41-8406-4C4F-BEDD-F916BDA6B621}" destId="{458BEFAB-CD2A-4DEC-B330-6F3B8FB7CA0B}" srcOrd="0" destOrd="0" presId="urn:microsoft.com/office/officeart/2008/layout/VerticalCurvedList"/>
    <dgm:cxn modelId="{5053A5D5-230D-4706-A0D7-6AB4B32EF177}" type="presParOf" srcId="{B0207C41-8406-4C4F-BEDD-F916BDA6B621}" destId="{8C3B0685-2DCF-4560-B1ED-2B643264E20D}" srcOrd="1" destOrd="0" presId="urn:microsoft.com/office/officeart/2008/layout/VerticalCurvedList"/>
    <dgm:cxn modelId="{E8854671-BCBB-4C1D-B998-2029034D4A81}" type="presParOf" srcId="{B0207C41-8406-4C4F-BEDD-F916BDA6B621}" destId="{8A244CF5-8D74-475C-AFEB-E5164C309335}" srcOrd="2" destOrd="0" presId="urn:microsoft.com/office/officeart/2008/layout/VerticalCurvedList"/>
    <dgm:cxn modelId="{1DFC8FDA-DEE4-45E9-9CC6-C3BD3F4F8683}" type="presParOf" srcId="{B0207C41-8406-4C4F-BEDD-F916BDA6B621}" destId="{83948269-0724-49C4-B78B-846B327D8922}" srcOrd="3" destOrd="0" presId="urn:microsoft.com/office/officeart/2008/layout/VerticalCurvedList"/>
    <dgm:cxn modelId="{E2073C36-C5C8-4000-9DDC-2C9C897925CA}" type="presParOf" srcId="{ADA3E740-897C-4CFA-B47F-6470BE37E1F2}" destId="{722A130F-4F7B-4333-B23A-AB96DB8CD0A0}" srcOrd="1" destOrd="0" presId="urn:microsoft.com/office/officeart/2008/layout/VerticalCurvedList"/>
    <dgm:cxn modelId="{BE809687-ED14-4633-99EF-93E45AE034CB}" type="presParOf" srcId="{ADA3E740-897C-4CFA-B47F-6470BE37E1F2}" destId="{65FA85B5-D3B0-4F88-9E9B-D9A009E260BA}" srcOrd="2" destOrd="0" presId="urn:microsoft.com/office/officeart/2008/layout/VerticalCurvedList"/>
    <dgm:cxn modelId="{807E3C1E-7B0A-4903-9259-1A1CBACCDD40}" type="presParOf" srcId="{65FA85B5-D3B0-4F88-9E9B-D9A009E260BA}" destId="{9016F462-861F-4B28-85C8-ACD64B5F23AE}" srcOrd="0" destOrd="0" presId="urn:microsoft.com/office/officeart/2008/layout/VerticalCurvedList"/>
    <dgm:cxn modelId="{B94ABFDD-D862-4623-BC38-687A326C681F}" type="presParOf" srcId="{ADA3E740-897C-4CFA-B47F-6470BE37E1F2}" destId="{EE4A007E-52FD-4661-AA2E-91E85B2D9A25}" srcOrd="3" destOrd="0" presId="urn:microsoft.com/office/officeart/2008/layout/VerticalCurvedList"/>
    <dgm:cxn modelId="{AD092384-9866-4B48-9FDA-2FB92752C98D}" type="presParOf" srcId="{ADA3E740-897C-4CFA-B47F-6470BE37E1F2}" destId="{81AC530D-B379-4D01-A4E2-2DE47F5B4D05}" srcOrd="4" destOrd="0" presId="urn:microsoft.com/office/officeart/2008/layout/VerticalCurvedList"/>
    <dgm:cxn modelId="{33112629-5D7F-4E06-9A95-A5BA28351EC4}" type="presParOf" srcId="{81AC530D-B379-4D01-A4E2-2DE47F5B4D05}" destId="{4EAA00B1-EC9D-4F64-8213-AA06555222AC}" srcOrd="0" destOrd="0" presId="urn:microsoft.com/office/officeart/2008/layout/VerticalCurvedList"/>
    <dgm:cxn modelId="{485B4373-60E6-4214-B2A4-F451FC842E8C}" type="presParOf" srcId="{ADA3E740-897C-4CFA-B47F-6470BE37E1F2}" destId="{02035B5C-ACEB-44EF-8949-7E3D2E4E358B}" srcOrd="5" destOrd="0" presId="urn:microsoft.com/office/officeart/2008/layout/VerticalCurvedList"/>
    <dgm:cxn modelId="{C0C562D9-913F-44BC-959D-9BA42C01ADF4}" type="presParOf" srcId="{ADA3E740-897C-4CFA-B47F-6470BE37E1F2}" destId="{80FAC208-D1B0-470A-B752-A9541F87AD15}" srcOrd="6" destOrd="0" presId="urn:microsoft.com/office/officeart/2008/layout/VerticalCurvedList"/>
    <dgm:cxn modelId="{2B6391E3-A518-4910-93EF-2F57AC084161}" type="presParOf" srcId="{80FAC208-D1B0-470A-B752-A9541F87AD15}" destId="{21369189-3C95-4FE9-B1D3-A0FBF32D20DE}" srcOrd="0" destOrd="0" presId="urn:microsoft.com/office/officeart/2008/layout/VerticalCurvedList"/>
    <dgm:cxn modelId="{CB86E811-E16C-4731-9F68-99FC022CC97E}" type="presParOf" srcId="{ADA3E740-897C-4CFA-B47F-6470BE37E1F2}" destId="{FCEE3020-2C11-4E9E-AA0D-2F0F11650C63}" srcOrd="7" destOrd="0" presId="urn:microsoft.com/office/officeart/2008/layout/VerticalCurvedList"/>
    <dgm:cxn modelId="{94010A2D-81E7-49B4-8D15-DB4B8F9DDE6A}" type="presParOf" srcId="{ADA3E740-897C-4CFA-B47F-6470BE37E1F2}" destId="{6C3BAC2A-0EF9-4C2A-B5D9-97BA10BFF996}" srcOrd="8" destOrd="0" presId="urn:microsoft.com/office/officeart/2008/layout/VerticalCurvedList"/>
    <dgm:cxn modelId="{58E260C0-964E-4B76-9CC0-A85C69D10FA2}" type="presParOf" srcId="{6C3BAC2A-0EF9-4C2A-B5D9-97BA10BFF996}" destId="{FD994FCD-9625-4314-BEDB-061F5FDBE52E}" srcOrd="0" destOrd="0" presId="urn:microsoft.com/office/officeart/2008/layout/VerticalCurvedList"/>
    <dgm:cxn modelId="{55B7BB0F-E268-4D19-902D-FBDC39AE470F}" type="presParOf" srcId="{ADA3E740-897C-4CFA-B47F-6470BE37E1F2}" destId="{F6E84FEA-7DD4-41D9-BC6F-5507EECB097B}" srcOrd="9" destOrd="0" presId="urn:microsoft.com/office/officeart/2008/layout/VerticalCurvedList"/>
    <dgm:cxn modelId="{26CEEAEC-4E1C-49A6-B714-601C28E206F0}" type="presParOf" srcId="{ADA3E740-897C-4CFA-B47F-6470BE37E1F2}" destId="{D28C9B7D-50E6-4D62-9BA9-25877A835AB5}" srcOrd="10" destOrd="0" presId="urn:microsoft.com/office/officeart/2008/layout/VerticalCurvedList"/>
    <dgm:cxn modelId="{D0FB80C6-504B-4848-A17B-74AE8E24C7E9}" type="presParOf" srcId="{D28C9B7D-50E6-4D62-9BA9-25877A835AB5}" destId="{5324FF10-8AEF-4B80-99B1-7669599740EB}" srcOrd="0" destOrd="0" presId="urn:microsoft.com/office/officeart/2008/layout/VerticalCurvedList"/>
    <dgm:cxn modelId="{07B0A1F3-98D6-4E78-A619-0DC548F08FAE}" type="presParOf" srcId="{ADA3E740-897C-4CFA-B47F-6470BE37E1F2}" destId="{93B80A40-657F-4D78-BCBF-05C3DF2FF002}" srcOrd="11" destOrd="0" presId="urn:microsoft.com/office/officeart/2008/layout/VerticalCurvedList"/>
    <dgm:cxn modelId="{09F98CB8-9C3B-4357-8AAA-F56861B4B6D4}" type="presParOf" srcId="{ADA3E740-897C-4CFA-B47F-6470BE37E1F2}" destId="{36982E63-C620-471E-A4D2-7F690412F3D8}" srcOrd="12" destOrd="0" presId="urn:microsoft.com/office/officeart/2008/layout/VerticalCurvedList"/>
    <dgm:cxn modelId="{B6B634EA-B8D9-478C-B08C-10256FC0DE1C}" type="presParOf" srcId="{36982E63-C620-471E-A4D2-7F690412F3D8}" destId="{5FFD3F0A-2F6C-4D8E-9E31-833E4BD1DFBD}" srcOrd="0" destOrd="0" presId="urn:microsoft.com/office/officeart/2008/layout/VerticalCurvedList"/>
    <dgm:cxn modelId="{9F7D52A4-CBB7-4D97-A5C3-70953E6C96C7}" type="presParOf" srcId="{ADA3E740-897C-4CFA-B47F-6470BE37E1F2}" destId="{7EFD4461-BDE5-4E14-8E81-08DCB6C5F5F2}" srcOrd="13" destOrd="0" presId="urn:microsoft.com/office/officeart/2008/layout/VerticalCurvedList"/>
    <dgm:cxn modelId="{D6E937D5-0156-4A4D-B55A-C3D0CAE0019F}" type="presParOf" srcId="{ADA3E740-897C-4CFA-B47F-6470BE37E1F2}" destId="{314D2B81-0EB3-4E1A-984E-4843A5525ED9}" srcOrd="14" destOrd="0" presId="urn:microsoft.com/office/officeart/2008/layout/VerticalCurvedList"/>
    <dgm:cxn modelId="{111AD1EC-D954-4D51-A738-48594819DFA3}" type="presParOf" srcId="{314D2B81-0EB3-4E1A-984E-4843A5525ED9}" destId="{D8E22466-EF21-4AB7-ADC6-CFDD50C8F671}"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6867E-07AC-4463-A15A-8FA896FDD4D0}">
      <dsp:nvSpPr>
        <dsp:cNvPr id="0" name=""/>
        <dsp:cNvSpPr/>
      </dsp:nvSpPr>
      <dsp:spPr>
        <a:xfrm>
          <a:off x="4063999" y="1563642"/>
          <a:ext cx="3570126" cy="206536"/>
        </a:xfrm>
        <a:custGeom>
          <a:avLst/>
          <a:gdLst/>
          <a:ahLst/>
          <a:cxnLst/>
          <a:rect l="0" t="0" r="0" b="0"/>
          <a:pathLst>
            <a:path>
              <a:moveTo>
                <a:pt x="0" y="0"/>
              </a:moveTo>
              <a:lnTo>
                <a:pt x="0" y="103268"/>
              </a:lnTo>
              <a:lnTo>
                <a:pt x="3570126" y="103268"/>
              </a:lnTo>
              <a:lnTo>
                <a:pt x="3570126"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DD6449-CB0C-4178-A1FB-C8055F81FD9C}">
      <dsp:nvSpPr>
        <dsp:cNvPr id="0" name=""/>
        <dsp:cNvSpPr/>
      </dsp:nvSpPr>
      <dsp:spPr>
        <a:xfrm>
          <a:off x="4063999" y="1563642"/>
          <a:ext cx="2380084" cy="206536"/>
        </a:xfrm>
        <a:custGeom>
          <a:avLst/>
          <a:gdLst/>
          <a:ahLst/>
          <a:cxnLst/>
          <a:rect l="0" t="0" r="0" b="0"/>
          <a:pathLst>
            <a:path>
              <a:moveTo>
                <a:pt x="0" y="0"/>
              </a:moveTo>
              <a:lnTo>
                <a:pt x="0" y="103268"/>
              </a:lnTo>
              <a:lnTo>
                <a:pt x="2380084" y="103268"/>
              </a:lnTo>
              <a:lnTo>
                <a:pt x="2380084"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736EEF-5237-4E56-8BA7-59787A41121E}">
      <dsp:nvSpPr>
        <dsp:cNvPr id="0" name=""/>
        <dsp:cNvSpPr/>
      </dsp:nvSpPr>
      <dsp:spPr>
        <a:xfrm>
          <a:off x="4063999" y="1563642"/>
          <a:ext cx="1190042" cy="206536"/>
        </a:xfrm>
        <a:custGeom>
          <a:avLst/>
          <a:gdLst/>
          <a:ahLst/>
          <a:cxnLst/>
          <a:rect l="0" t="0" r="0" b="0"/>
          <a:pathLst>
            <a:path>
              <a:moveTo>
                <a:pt x="0" y="0"/>
              </a:moveTo>
              <a:lnTo>
                <a:pt x="0" y="103268"/>
              </a:lnTo>
              <a:lnTo>
                <a:pt x="1190042" y="103268"/>
              </a:lnTo>
              <a:lnTo>
                <a:pt x="1190042"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4563FF-21A9-4217-B481-995F6F069A28}">
      <dsp:nvSpPr>
        <dsp:cNvPr id="0" name=""/>
        <dsp:cNvSpPr/>
      </dsp:nvSpPr>
      <dsp:spPr>
        <a:xfrm>
          <a:off x="4018279" y="1563642"/>
          <a:ext cx="91440" cy="206536"/>
        </a:xfrm>
        <a:custGeom>
          <a:avLst/>
          <a:gdLst/>
          <a:ahLst/>
          <a:cxnLst/>
          <a:rect l="0" t="0" r="0" b="0"/>
          <a:pathLst>
            <a:path>
              <a:moveTo>
                <a:pt x="45720" y="0"/>
              </a:moveTo>
              <a:lnTo>
                <a:pt x="45720"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53EC89-4E95-4AAF-B921-B66D50EB4949}">
      <dsp:nvSpPr>
        <dsp:cNvPr id="0" name=""/>
        <dsp:cNvSpPr/>
      </dsp:nvSpPr>
      <dsp:spPr>
        <a:xfrm>
          <a:off x="2873957" y="1563642"/>
          <a:ext cx="1190042" cy="206536"/>
        </a:xfrm>
        <a:custGeom>
          <a:avLst/>
          <a:gdLst/>
          <a:ahLst/>
          <a:cxnLst/>
          <a:rect l="0" t="0" r="0" b="0"/>
          <a:pathLst>
            <a:path>
              <a:moveTo>
                <a:pt x="1190042" y="0"/>
              </a:moveTo>
              <a:lnTo>
                <a:pt x="1190042" y="103268"/>
              </a:lnTo>
              <a:lnTo>
                <a:pt x="0" y="103268"/>
              </a:lnTo>
              <a:lnTo>
                <a:pt x="0"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289A25-1C7E-4A1D-A5D0-D0B04BEB5A85}">
      <dsp:nvSpPr>
        <dsp:cNvPr id="0" name=""/>
        <dsp:cNvSpPr/>
      </dsp:nvSpPr>
      <dsp:spPr>
        <a:xfrm>
          <a:off x="1683915" y="1563642"/>
          <a:ext cx="2380084" cy="206536"/>
        </a:xfrm>
        <a:custGeom>
          <a:avLst/>
          <a:gdLst/>
          <a:ahLst/>
          <a:cxnLst/>
          <a:rect l="0" t="0" r="0" b="0"/>
          <a:pathLst>
            <a:path>
              <a:moveTo>
                <a:pt x="2380084" y="0"/>
              </a:moveTo>
              <a:lnTo>
                <a:pt x="2380084" y="103268"/>
              </a:lnTo>
              <a:lnTo>
                <a:pt x="0" y="103268"/>
              </a:lnTo>
              <a:lnTo>
                <a:pt x="0"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567EE6-8072-491F-836B-F7C7AC537CB1}">
      <dsp:nvSpPr>
        <dsp:cNvPr id="0" name=""/>
        <dsp:cNvSpPr/>
      </dsp:nvSpPr>
      <dsp:spPr>
        <a:xfrm>
          <a:off x="493873" y="1563642"/>
          <a:ext cx="3570126" cy="206536"/>
        </a:xfrm>
        <a:custGeom>
          <a:avLst/>
          <a:gdLst/>
          <a:ahLst/>
          <a:cxnLst/>
          <a:rect l="0" t="0" r="0" b="0"/>
          <a:pathLst>
            <a:path>
              <a:moveTo>
                <a:pt x="3570126" y="0"/>
              </a:moveTo>
              <a:lnTo>
                <a:pt x="3570126" y="103268"/>
              </a:lnTo>
              <a:lnTo>
                <a:pt x="0" y="103268"/>
              </a:lnTo>
              <a:lnTo>
                <a:pt x="0" y="2065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51FE35-7424-4E94-B2DB-F1E5D9C77141}">
      <dsp:nvSpPr>
        <dsp:cNvPr id="0" name=""/>
        <dsp:cNvSpPr/>
      </dsp:nvSpPr>
      <dsp:spPr>
        <a:xfrm>
          <a:off x="2816722" y="545428"/>
          <a:ext cx="2494554" cy="1018213"/>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ts val="0"/>
            </a:spcAft>
            <a:buNone/>
          </a:pPr>
          <a:r>
            <a:rPr lang="de-DE" sz="2000" kern="1200" dirty="0"/>
            <a:t>WPPWIE </a:t>
          </a:r>
        </a:p>
        <a:p>
          <a:pPr marL="0" lvl="0" indent="0" algn="ctr" defTabSz="889000">
            <a:lnSpc>
              <a:spcPct val="100000"/>
            </a:lnSpc>
            <a:spcBef>
              <a:spcPct val="0"/>
            </a:spcBef>
            <a:spcAft>
              <a:spcPts val="0"/>
            </a:spcAft>
            <a:buNone/>
          </a:pPr>
          <a:r>
            <a:rPr lang="de-DE" sz="2000" kern="1200" dirty="0"/>
            <a:t>PL S. Brezinsek [FZJ]</a:t>
          </a:r>
        </a:p>
        <a:p>
          <a:pPr marL="0" lvl="0" indent="0" algn="ctr" defTabSz="889000">
            <a:lnSpc>
              <a:spcPct val="100000"/>
            </a:lnSpc>
            <a:spcBef>
              <a:spcPct val="0"/>
            </a:spcBef>
            <a:spcAft>
              <a:spcPts val="0"/>
            </a:spcAft>
            <a:buNone/>
          </a:pPr>
          <a:r>
            <a:rPr lang="de-DE" sz="2000" kern="1200" dirty="0"/>
            <a:t>DPL D. Douai [CEA]</a:t>
          </a:r>
          <a:endParaRPr lang="de-DE" sz="900" kern="1200" dirty="0"/>
        </a:p>
      </dsp:txBody>
      <dsp:txXfrm>
        <a:off x="2816722" y="545428"/>
        <a:ext cx="2494554" cy="1018213"/>
      </dsp:txXfrm>
    </dsp:sp>
    <dsp:sp modelId="{D087E20C-9734-4556-99F8-CC8B67A005AF}">
      <dsp:nvSpPr>
        <dsp:cNvPr id="0" name=""/>
        <dsp:cNvSpPr/>
      </dsp:nvSpPr>
      <dsp:spPr>
        <a:xfrm>
          <a:off x="2120"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SPA</a:t>
          </a:r>
        </a:p>
        <a:p>
          <a:pPr marL="0" lvl="0" indent="0" algn="ctr" defTabSz="577850">
            <a:lnSpc>
              <a:spcPct val="90000"/>
            </a:lnSpc>
            <a:spcBef>
              <a:spcPct val="0"/>
            </a:spcBef>
            <a:spcAft>
              <a:spcPct val="35000"/>
            </a:spcAft>
            <a:buNone/>
          </a:pPr>
          <a:r>
            <a:rPr lang="de-DE" sz="1300" kern="1200" dirty="0"/>
            <a:t>J.W. Coenen [FZJ]</a:t>
          </a:r>
        </a:p>
      </dsp:txBody>
      <dsp:txXfrm>
        <a:off x="2120" y="1770178"/>
        <a:ext cx="983505" cy="670451"/>
      </dsp:txXfrm>
    </dsp:sp>
    <dsp:sp modelId="{6387DF29-41F2-4C67-9CAE-DFA7F42E66E8}">
      <dsp:nvSpPr>
        <dsp:cNvPr id="0" name=""/>
        <dsp:cNvSpPr/>
      </dsp:nvSpPr>
      <dsp:spPr>
        <a:xfrm>
          <a:off x="1192162"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SPB </a:t>
          </a:r>
        </a:p>
        <a:p>
          <a:pPr marL="0" lvl="0" indent="0" algn="ctr" defTabSz="577850">
            <a:lnSpc>
              <a:spcPct val="90000"/>
            </a:lnSpc>
            <a:spcBef>
              <a:spcPct val="0"/>
            </a:spcBef>
            <a:spcAft>
              <a:spcPct val="35000"/>
            </a:spcAft>
            <a:buNone/>
          </a:pPr>
          <a:r>
            <a:rPr lang="de-DE" sz="1300" kern="1200" dirty="0"/>
            <a:t>A. Hakola [VTT]</a:t>
          </a:r>
        </a:p>
      </dsp:txBody>
      <dsp:txXfrm>
        <a:off x="1192162" y="1770178"/>
        <a:ext cx="983505" cy="670451"/>
      </dsp:txXfrm>
    </dsp:sp>
    <dsp:sp modelId="{43789A3B-E19E-4CF4-A577-5954C9F7FFF2}">
      <dsp:nvSpPr>
        <dsp:cNvPr id="0" name=""/>
        <dsp:cNvSpPr/>
      </dsp:nvSpPr>
      <dsp:spPr>
        <a:xfrm>
          <a:off x="2382204"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SPC</a:t>
          </a:r>
        </a:p>
        <a:p>
          <a:pPr marL="0" lvl="0" indent="0" algn="ctr" defTabSz="577850">
            <a:lnSpc>
              <a:spcPct val="90000"/>
            </a:lnSpc>
            <a:spcBef>
              <a:spcPct val="0"/>
            </a:spcBef>
            <a:spcAft>
              <a:spcPct val="35000"/>
            </a:spcAft>
            <a:buNone/>
          </a:pPr>
          <a:r>
            <a:rPr lang="de-DE" sz="1300" kern="1200" dirty="0"/>
            <a:t>K. Schmid [MPG]</a:t>
          </a:r>
        </a:p>
      </dsp:txBody>
      <dsp:txXfrm>
        <a:off x="2382204" y="1770178"/>
        <a:ext cx="983505" cy="670451"/>
      </dsp:txXfrm>
    </dsp:sp>
    <dsp:sp modelId="{57D280A0-3D2A-425E-A24A-977E39E2F166}">
      <dsp:nvSpPr>
        <dsp:cNvPr id="0" name=""/>
        <dsp:cNvSpPr/>
      </dsp:nvSpPr>
      <dsp:spPr>
        <a:xfrm>
          <a:off x="3572247"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SPD</a:t>
          </a:r>
        </a:p>
        <a:p>
          <a:pPr marL="0" lvl="0" indent="0" algn="ctr" defTabSz="577850">
            <a:lnSpc>
              <a:spcPct val="90000"/>
            </a:lnSpc>
            <a:spcBef>
              <a:spcPct val="0"/>
            </a:spcBef>
            <a:spcAft>
              <a:spcPct val="35000"/>
            </a:spcAft>
            <a:buNone/>
          </a:pPr>
          <a:r>
            <a:rPr lang="de-DE" sz="1300" kern="1200" dirty="0"/>
            <a:t>A. Kirschner [FZJ]</a:t>
          </a:r>
        </a:p>
      </dsp:txBody>
      <dsp:txXfrm>
        <a:off x="3572247" y="1770178"/>
        <a:ext cx="983505" cy="670451"/>
      </dsp:txXfrm>
    </dsp:sp>
    <dsp:sp modelId="{55202A4F-3AF3-47AE-8303-8798208C4990}">
      <dsp:nvSpPr>
        <dsp:cNvPr id="0" name=""/>
        <dsp:cNvSpPr/>
      </dsp:nvSpPr>
      <dsp:spPr>
        <a:xfrm>
          <a:off x="4762289"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SPE</a:t>
          </a:r>
        </a:p>
        <a:p>
          <a:pPr marL="0" lvl="0" indent="0" algn="ctr" defTabSz="577850">
            <a:lnSpc>
              <a:spcPct val="90000"/>
            </a:lnSpc>
            <a:spcBef>
              <a:spcPct val="0"/>
            </a:spcBef>
            <a:spcAft>
              <a:spcPct val="35000"/>
            </a:spcAft>
            <a:buNone/>
          </a:pPr>
          <a:r>
            <a:rPr lang="de-DE" sz="1300" kern="1200" dirty="0"/>
            <a:t>J. </a:t>
          </a:r>
          <a:r>
            <a:rPr lang="de-DE" sz="1300" kern="1200" dirty="0" err="1"/>
            <a:t>Likonen</a:t>
          </a:r>
          <a:r>
            <a:rPr lang="de-DE" sz="1300" kern="1200" dirty="0"/>
            <a:t> [VTT]</a:t>
          </a:r>
        </a:p>
      </dsp:txBody>
      <dsp:txXfrm>
        <a:off x="4762289" y="1770178"/>
        <a:ext cx="983505" cy="670451"/>
      </dsp:txXfrm>
    </dsp:sp>
    <dsp:sp modelId="{294D6DF7-4A79-4A0F-9C84-AEE452FB789B}">
      <dsp:nvSpPr>
        <dsp:cNvPr id="0" name=""/>
        <dsp:cNvSpPr/>
      </dsp:nvSpPr>
      <dsp:spPr>
        <a:xfrm>
          <a:off x="5952331"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SPF</a:t>
          </a:r>
        </a:p>
        <a:p>
          <a:pPr marL="0" lvl="0" indent="0" algn="ctr" defTabSz="577850">
            <a:lnSpc>
              <a:spcPct val="90000"/>
            </a:lnSpc>
            <a:spcBef>
              <a:spcPct val="0"/>
            </a:spcBef>
            <a:spcAft>
              <a:spcPct val="35000"/>
            </a:spcAft>
            <a:buNone/>
          </a:pPr>
          <a:r>
            <a:rPr lang="de-DE" sz="1300" kern="1200" dirty="0"/>
            <a:t>A. </a:t>
          </a:r>
          <a:r>
            <a:rPr lang="de-DE" sz="1300" kern="1200" dirty="0" err="1"/>
            <a:t>Goriaev</a:t>
          </a:r>
          <a:r>
            <a:rPr lang="de-DE" sz="1300" kern="1200" dirty="0"/>
            <a:t> [ERM/KMS]</a:t>
          </a:r>
        </a:p>
      </dsp:txBody>
      <dsp:txXfrm>
        <a:off x="5952331" y="1770178"/>
        <a:ext cx="983505" cy="670451"/>
      </dsp:txXfrm>
    </dsp:sp>
    <dsp:sp modelId="{1455A9D8-01AE-43AC-9420-99814238D47E}">
      <dsp:nvSpPr>
        <dsp:cNvPr id="0" name=""/>
        <dsp:cNvSpPr/>
      </dsp:nvSpPr>
      <dsp:spPr>
        <a:xfrm>
          <a:off x="7142373" y="1770178"/>
          <a:ext cx="983505" cy="670451"/>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kern="1200" dirty="0"/>
            <a:t>SPX</a:t>
          </a:r>
        </a:p>
        <a:p>
          <a:pPr marL="0" lvl="0" indent="0" algn="ctr" defTabSz="577850">
            <a:lnSpc>
              <a:spcPct val="90000"/>
            </a:lnSpc>
            <a:spcBef>
              <a:spcPct val="0"/>
            </a:spcBef>
            <a:spcAft>
              <a:spcPct val="35000"/>
            </a:spcAft>
            <a:buNone/>
          </a:pPr>
          <a:r>
            <a:rPr lang="de-DE" sz="1300" kern="1200" dirty="0"/>
            <a:t>I. Classen [DIFFER]</a:t>
          </a:r>
        </a:p>
      </dsp:txBody>
      <dsp:txXfrm>
        <a:off x="7142373" y="1770178"/>
        <a:ext cx="983505" cy="670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B0685-2DCF-4560-B1ED-2B643264E20D}">
      <dsp:nvSpPr>
        <dsp:cNvPr id="0" name=""/>
        <dsp:cNvSpPr/>
      </dsp:nvSpPr>
      <dsp:spPr>
        <a:xfrm>
          <a:off x="-3488208" y="-536247"/>
          <a:ext cx="4158816" cy="4158816"/>
        </a:xfrm>
        <a:prstGeom prst="blockArc">
          <a:avLst>
            <a:gd name="adj1" fmla="val 18900000"/>
            <a:gd name="adj2" fmla="val 2700000"/>
            <a:gd name="adj3" fmla="val 51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2A130F-4F7B-4333-B23A-AB96DB8CD0A0}">
      <dsp:nvSpPr>
        <dsp:cNvPr id="0" name=""/>
        <dsp:cNvSpPr/>
      </dsp:nvSpPr>
      <dsp:spPr>
        <a:xfrm>
          <a:off x="217962" y="140304"/>
          <a:ext cx="7999111"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de-DE" sz="1400" kern="1200" dirty="0"/>
            <a:t>SPA: </a:t>
          </a:r>
          <a:r>
            <a:rPr lang="en-GB" sz="1400" b="1" kern="1200" dirty="0"/>
            <a:t>Particle and heat load studies in preparation of the exploitation of ITER and fusion power plant</a:t>
          </a:r>
          <a:endParaRPr lang="de-DE" sz="1400" kern="1200" dirty="0"/>
        </a:p>
      </dsp:txBody>
      <dsp:txXfrm>
        <a:off x="217962" y="140304"/>
        <a:ext cx="7999111" cy="280484"/>
      </dsp:txXfrm>
    </dsp:sp>
    <dsp:sp modelId="{9016F462-861F-4B28-85C8-ACD64B5F23AE}">
      <dsp:nvSpPr>
        <dsp:cNvPr id="0" name=""/>
        <dsp:cNvSpPr/>
      </dsp:nvSpPr>
      <dsp:spPr>
        <a:xfrm>
          <a:off x="42659" y="105243"/>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4A007E-52FD-4661-AA2E-91E85B2D9A25}">
      <dsp:nvSpPr>
        <dsp:cNvPr id="0" name=""/>
        <dsp:cNvSpPr/>
      </dsp:nvSpPr>
      <dsp:spPr>
        <a:xfrm>
          <a:off x="471967" y="561278"/>
          <a:ext cx="7745106"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de-DE" sz="1400" kern="1200" dirty="0"/>
            <a:t>SPB: </a:t>
          </a:r>
          <a:r>
            <a:rPr lang="en-GB" sz="1400" b="1" kern="1200" dirty="0"/>
            <a:t>Experiments on erosion, deposition, and material migration</a:t>
          </a:r>
          <a:endParaRPr lang="de-DE" sz="1400" kern="1200" dirty="0"/>
        </a:p>
      </dsp:txBody>
      <dsp:txXfrm>
        <a:off x="471967" y="561278"/>
        <a:ext cx="7745106" cy="280484"/>
      </dsp:txXfrm>
    </dsp:sp>
    <dsp:sp modelId="{4EAA00B1-EC9D-4F64-8213-AA06555222AC}">
      <dsp:nvSpPr>
        <dsp:cNvPr id="0" name=""/>
        <dsp:cNvSpPr/>
      </dsp:nvSpPr>
      <dsp:spPr>
        <a:xfrm>
          <a:off x="296663" y="526217"/>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035B5C-ACEB-44EF-8949-7E3D2E4E358B}">
      <dsp:nvSpPr>
        <dsp:cNvPr id="0" name=""/>
        <dsp:cNvSpPr/>
      </dsp:nvSpPr>
      <dsp:spPr>
        <a:xfrm>
          <a:off x="611160" y="981944"/>
          <a:ext cx="7605913"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de-DE" sz="1400" kern="1200" dirty="0"/>
            <a:t>SPC: </a:t>
          </a:r>
          <a:r>
            <a:rPr lang="de-DE" sz="1400" b="1" kern="1200" dirty="0"/>
            <a:t>Fuel r</a:t>
          </a:r>
          <a:r>
            <a:rPr lang="en-GB" sz="1400" b="1" kern="1200" dirty="0" err="1"/>
            <a:t>etention</a:t>
          </a:r>
          <a:r>
            <a:rPr lang="en-GB" sz="1400" b="1" kern="1200" dirty="0"/>
            <a:t> and release </a:t>
          </a:r>
          <a:endParaRPr lang="de-DE" sz="1400" kern="1200" dirty="0"/>
        </a:p>
      </dsp:txBody>
      <dsp:txXfrm>
        <a:off x="611160" y="981944"/>
        <a:ext cx="7605913" cy="280484"/>
      </dsp:txXfrm>
    </dsp:sp>
    <dsp:sp modelId="{21369189-3C95-4FE9-B1D3-A0FBF32D20DE}">
      <dsp:nvSpPr>
        <dsp:cNvPr id="0" name=""/>
        <dsp:cNvSpPr/>
      </dsp:nvSpPr>
      <dsp:spPr>
        <a:xfrm>
          <a:off x="435857" y="946883"/>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EE3020-2C11-4E9E-AA0D-2F0F11650C63}">
      <dsp:nvSpPr>
        <dsp:cNvPr id="0" name=""/>
        <dsp:cNvSpPr/>
      </dsp:nvSpPr>
      <dsp:spPr>
        <a:xfrm>
          <a:off x="655603" y="1402918"/>
          <a:ext cx="7561470"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de-DE" sz="1400" kern="1200" dirty="0"/>
            <a:t>SPD: </a:t>
          </a:r>
          <a:r>
            <a:rPr lang="en-GB" sz="1400" b="1" kern="1200" dirty="0"/>
            <a:t>Plasma-edge and plasma-wall interaction modelling</a:t>
          </a:r>
          <a:endParaRPr lang="de-DE" sz="1400" kern="1200" dirty="0"/>
        </a:p>
      </dsp:txBody>
      <dsp:txXfrm>
        <a:off x="655603" y="1402918"/>
        <a:ext cx="7561470" cy="280484"/>
      </dsp:txXfrm>
    </dsp:sp>
    <dsp:sp modelId="{FD994FCD-9625-4314-BEDB-061F5FDBE52E}">
      <dsp:nvSpPr>
        <dsp:cNvPr id="0" name=""/>
        <dsp:cNvSpPr/>
      </dsp:nvSpPr>
      <dsp:spPr>
        <a:xfrm>
          <a:off x="480300" y="1367857"/>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E84FEA-7DD4-41D9-BC6F-5507EECB097B}">
      <dsp:nvSpPr>
        <dsp:cNvPr id="0" name=""/>
        <dsp:cNvSpPr/>
      </dsp:nvSpPr>
      <dsp:spPr>
        <a:xfrm>
          <a:off x="611160" y="1823892"/>
          <a:ext cx="7605913"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de-DE" sz="1400" kern="1200" dirty="0"/>
            <a:t>SPE: </a:t>
          </a:r>
          <a:r>
            <a:rPr lang="en-GB" sz="1400" b="1" kern="1200" dirty="0"/>
            <a:t>JET post-mortem analysis, LIBS and associated interpretation </a:t>
          </a:r>
          <a:endParaRPr lang="de-DE" sz="1400" kern="1200" dirty="0"/>
        </a:p>
      </dsp:txBody>
      <dsp:txXfrm>
        <a:off x="611160" y="1823892"/>
        <a:ext cx="7605913" cy="280484"/>
      </dsp:txXfrm>
    </dsp:sp>
    <dsp:sp modelId="{5324FF10-8AEF-4B80-99B1-7669599740EB}">
      <dsp:nvSpPr>
        <dsp:cNvPr id="0" name=""/>
        <dsp:cNvSpPr/>
      </dsp:nvSpPr>
      <dsp:spPr>
        <a:xfrm>
          <a:off x="435857" y="1788832"/>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B80A40-657F-4D78-BCBF-05C3DF2FF002}">
      <dsp:nvSpPr>
        <dsp:cNvPr id="0" name=""/>
        <dsp:cNvSpPr/>
      </dsp:nvSpPr>
      <dsp:spPr>
        <a:xfrm>
          <a:off x="471967" y="2244558"/>
          <a:ext cx="7745106"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de-DE" sz="1400" kern="1200" dirty="0"/>
            <a:t>SPF: </a:t>
          </a:r>
          <a:r>
            <a:rPr lang="en-GB" sz="1400" b="1" kern="1200" dirty="0"/>
            <a:t>Wall conditioning and boronization physics</a:t>
          </a:r>
          <a:endParaRPr lang="de-DE" sz="1400" kern="1200" dirty="0"/>
        </a:p>
      </dsp:txBody>
      <dsp:txXfrm>
        <a:off x="471967" y="2244558"/>
        <a:ext cx="7745106" cy="280484"/>
      </dsp:txXfrm>
    </dsp:sp>
    <dsp:sp modelId="{5FFD3F0A-2F6C-4D8E-9E31-833E4BD1DFBD}">
      <dsp:nvSpPr>
        <dsp:cNvPr id="0" name=""/>
        <dsp:cNvSpPr/>
      </dsp:nvSpPr>
      <dsp:spPr>
        <a:xfrm>
          <a:off x="296663" y="2209497"/>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FD4461-BDE5-4E14-8E81-08DCB6C5F5F2}">
      <dsp:nvSpPr>
        <dsp:cNvPr id="0" name=""/>
        <dsp:cNvSpPr/>
      </dsp:nvSpPr>
      <dsp:spPr>
        <a:xfrm>
          <a:off x="217962" y="2665532"/>
          <a:ext cx="7999111" cy="28048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35" tIns="35560" rIns="35560" bIns="35560" numCol="1" spcCol="1270" anchor="ctr" anchorCtr="0">
          <a:noAutofit/>
        </a:bodyPr>
        <a:lstStyle/>
        <a:p>
          <a:pPr marL="0" lvl="0" indent="0" algn="l" defTabSz="622300">
            <a:lnSpc>
              <a:spcPct val="90000"/>
            </a:lnSpc>
            <a:spcBef>
              <a:spcPct val="0"/>
            </a:spcBef>
            <a:spcAft>
              <a:spcPct val="35000"/>
            </a:spcAft>
            <a:buNone/>
          </a:pPr>
          <a:r>
            <a:rPr lang="de-DE" sz="1400" kern="1200" dirty="0"/>
            <a:t>SPX: P</a:t>
          </a:r>
          <a:r>
            <a:rPr lang="en-GB" sz="1400" b="1" kern="1200" dirty="0" err="1"/>
            <a:t>lasma</a:t>
          </a:r>
          <a:r>
            <a:rPr lang="en-GB" sz="1400" b="1" kern="1200" dirty="0"/>
            <a:t> characterization and laser-based diagnostic development</a:t>
          </a:r>
          <a:endParaRPr lang="de-DE" sz="1400" kern="1200" dirty="0"/>
        </a:p>
      </dsp:txBody>
      <dsp:txXfrm>
        <a:off x="217962" y="2665532"/>
        <a:ext cx="7999111" cy="280484"/>
      </dsp:txXfrm>
    </dsp:sp>
    <dsp:sp modelId="{D8E22466-EF21-4AB7-ADC6-CFDD50C8F671}">
      <dsp:nvSpPr>
        <dsp:cNvPr id="0" name=""/>
        <dsp:cNvSpPr/>
      </dsp:nvSpPr>
      <dsp:spPr>
        <a:xfrm>
          <a:off x="42659" y="2630472"/>
          <a:ext cx="350606" cy="35060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F662B-0D12-A649-B75A-82A2D0C270D6}" type="datetimeFigureOut">
              <a:rPr lang="de-DE" smtClean="0"/>
              <a:t>04.03.2026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5CE09-B585-E143-9DDE-C9A191B86115}" type="slidenum">
              <a:rPr lang="de-DE" smtClean="0"/>
              <a:t>‹Nr.›</a:t>
            </a:fld>
            <a:endParaRPr lang="de-DE"/>
          </a:p>
        </p:txBody>
      </p:sp>
    </p:spTree>
    <p:extLst>
      <p:ext uri="{BB962C8B-B14F-4D97-AF65-F5344CB8AC3E}">
        <p14:creationId xmlns:p14="http://schemas.microsoft.com/office/powerpoint/2010/main" val="85517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775CE09-B585-E143-9DDE-C9A191B86115}" type="slidenum">
              <a:rPr lang="de-DE" smtClean="0"/>
              <a:t>11</a:t>
            </a:fld>
            <a:endParaRPr lang="de-DE"/>
          </a:p>
        </p:txBody>
      </p:sp>
    </p:spTree>
    <p:extLst>
      <p:ext uri="{BB962C8B-B14F-4D97-AF65-F5344CB8AC3E}">
        <p14:creationId xmlns:p14="http://schemas.microsoft.com/office/powerpoint/2010/main" val="3950247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1" name="Textfeld 10">
            <a:extLst>
              <a:ext uri="{FF2B5EF4-FFF2-40B4-BE49-F238E27FC236}">
                <a16:creationId xmlns:a16="http://schemas.microsoft.com/office/drawing/2014/main" id="{76F32D69-5983-0A25-820F-5ECA6127FE21}"/>
              </a:ext>
            </a:extLst>
          </p:cNvPr>
          <p:cNvSpPr txBox="1"/>
          <p:nvPr userDrawn="1"/>
        </p:nvSpPr>
        <p:spPr>
          <a:xfrm>
            <a:off x="874808" y="6553776"/>
            <a:ext cx="6107874" cy="276999"/>
          </a:xfrm>
          <a:prstGeom prst="rect">
            <a:avLst/>
          </a:prstGeom>
          <a:noFill/>
        </p:spPr>
        <p:txBody>
          <a:bodyPr wrap="square">
            <a:spAutoFit/>
          </a:bodyPr>
          <a:lstStyle/>
          <a:p>
            <a:r>
              <a:rPr lang="en-GB" sz="1200" dirty="0">
                <a:solidFill>
                  <a:prstClr val="white"/>
                </a:solidFill>
              </a:rPr>
              <a:t>S. Brezinsek| FSD Meeting AWP 2027 | 05.03.2026 | </a:t>
            </a:r>
            <a:r>
              <a:rPr lang="en-GB" sz="1200" dirty="0" err="1">
                <a:solidFill>
                  <a:prstClr val="white"/>
                </a:solidFill>
              </a:rPr>
              <a:t>Garching</a:t>
            </a:r>
            <a:endParaRPr lang="en-GB" sz="1200" dirty="0">
              <a:solidFill>
                <a:prstClr val="white"/>
              </a:solidFill>
            </a:endParaRPr>
          </a:p>
        </p:txBody>
      </p:sp>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‹Nr.›</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3" name="Footer Placeholder 7">
            <a:extLst>
              <a:ext uri="{FF2B5EF4-FFF2-40B4-BE49-F238E27FC236}">
                <a16:creationId xmlns:a16="http://schemas.microsoft.com/office/drawing/2014/main" id="{2944AB74-0D7D-5EB0-77C4-F5691233C1C7}"/>
              </a:ext>
            </a:extLst>
          </p:cNvPr>
          <p:cNvSpPr>
            <a:spLocks noGrp="1"/>
          </p:cNvSpPr>
          <p:nvPr>
            <p:ph type="ftr" sz="quarter" idx="11"/>
          </p:nvPr>
        </p:nvSpPr>
        <p:spPr>
          <a:xfrm>
            <a:off x="825624" y="6547854"/>
            <a:ext cx="8264588" cy="329614"/>
          </a:xfrm>
          <a:prstGeom prst="rect">
            <a:avLst/>
          </a:prstGeom>
        </p:spPr>
        <p:txBody>
          <a:bodyPr anchor="t"/>
          <a:lstStyle>
            <a:lvl1pPr>
              <a:defRPr sz="1200">
                <a:solidFill>
                  <a:schemeClr val="bg1"/>
                </a:solidFill>
              </a:defRPr>
            </a:lvl1pPr>
          </a:lstStyle>
          <a:p>
            <a:r>
              <a:rPr lang="en-GB" dirty="0">
                <a:solidFill>
                  <a:prstClr val="white"/>
                </a:solidFill>
              </a:rPr>
              <a:t>NN | Subproject XY | Project Meeting PWIE | 26.02.2026 | VC</a:t>
            </a:r>
          </a:p>
        </p:txBody>
      </p:sp>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19F174-EFDB-308E-7ED8-FCCB924247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3879" y="190097"/>
            <a:ext cx="691844" cy="690507"/>
          </a:xfrm>
          <a:prstGeom prst="rect">
            <a:avLst/>
          </a:prstGeom>
        </p:spPr>
      </p:pic>
      <p:sp>
        <p:nvSpPr>
          <p:cNvPr id="6" name="Rectangle 5">
            <a:extLst>
              <a:ext uri="{FF2B5EF4-FFF2-40B4-BE49-F238E27FC236}">
                <a16:creationId xmlns:a16="http://schemas.microsoft.com/office/drawing/2014/main" id="{DBF7CE16-5EAE-974E-8D55-A860009CD328}"/>
              </a:ext>
            </a:extLst>
          </p:cNvPr>
          <p:cNvSpPr/>
          <p:nvPr userDrawn="1"/>
        </p:nvSpPr>
        <p:spPr>
          <a:xfrm>
            <a:off x="0" y="6546721"/>
            <a:ext cx="12192000" cy="31001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2" descr="EUROfusion - Realising Fusion Energy">
            <a:extLst>
              <a:ext uri="{FF2B5EF4-FFF2-40B4-BE49-F238E27FC236}">
                <a16:creationId xmlns:a16="http://schemas.microsoft.com/office/drawing/2014/main" id="{116823E3-E903-5339-5E7A-4CBB442D15F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6" y="57009"/>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C15718-A2AB-AB78-A224-8A8DF74B264E}"/>
              </a:ext>
            </a:extLst>
          </p:cNvPr>
          <p:cNvSpPr txBox="1"/>
          <p:nvPr userDrawn="1"/>
        </p:nvSpPr>
        <p:spPr>
          <a:xfrm>
            <a:off x="586721" y="6546498"/>
            <a:ext cx="5154760" cy="297454"/>
          </a:xfrm>
          <a:prstGeom prst="rect">
            <a:avLst/>
          </a:prstGeom>
          <a:noFill/>
        </p:spPr>
        <p:txBody>
          <a:bodyPr wrap="square">
            <a:spAutoFit/>
          </a:bodyPr>
          <a:lstStyle/>
          <a:p>
            <a:r>
              <a:rPr lang="en-GB" sz="1333" b="0" dirty="0">
                <a:solidFill>
                  <a:schemeClr val="bg1"/>
                </a:solidFill>
                <a:latin typeface="+mn-lt"/>
              </a:rPr>
              <a:t>I. Jepu | 20</a:t>
            </a:r>
            <a:r>
              <a:rPr lang="en-GB" sz="1333" b="0" baseline="30000" dirty="0">
                <a:solidFill>
                  <a:schemeClr val="bg1"/>
                </a:solidFill>
                <a:latin typeface="+mn-lt"/>
              </a:rPr>
              <a:t>th</a:t>
            </a:r>
            <a:r>
              <a:rPr lang="en-GB" sz="1333" b="0" dirty="0">
                <a:solidFill>
                  <a:schemeClr val="bg1"/>
                </a:solidFill>
                <a:latin typeface="+mn-lt"/>
              </a:rPr>
              <a:t> PFMC Conference| Ljubljana, Slovenia| 21</a:t>
            </a:r>
            <a:r>
              <a:rPr lang="en-GB" sz="1333" b="0" baseline="30000" dirty="0">
                <a:solidFill>
                  <a:schemeClr val="bg1"/>
                </a:solidFill>
                <a:latin typeface="+mn-lt"/>
              </a:rPr>
              <a:t>st</a:t>
            </a:r>
            <a:r>
              <a:rPr lang="en-GB" sz="1333" b="0" dirty="0">
                <a:solidFill>
                  <a:schemeClr val="bg1"/>
                </a:solidFill>
                <a:latin typeface="+mn-lt"/>
              </a:rPr>
              <a:t> of</a:t>
            </a:r>
            <a:r>
              <a:rPr lang="en-GB" sz="1333" b="0" baseline="30000" dirty="0">
                <a:solidFill>
                  <a:schemeClr val="bg1"/>
                </a:solidFill>
                <a:latin typeface="+mn-lt"/>
              </a:rPr>
              <a:t> </a:t>
            </a:r>
            <a:r>
              <a:rPr lang="en-GB" sz="1333" b="0" dirty="0">
                <a:solidFill>
                  <a:schemeClr val="bg1"/>
                </a:solidFill>
                <a:latin typeface="+mn-lt"/>
              </a:rPr>
              <a:t>May 2025</a:t>
            </a:r>
          </a:p>
        </p:txBody>
      </p:sp>
      <p:sp>
        <p:nvSpPr>
          <p:cNvPr id="3" name="TextBox 2">
            <a:extLst>
              <a:ext uri="{FF2B5EF4-FFF2-40B4-BE49-F238E27FC236}">
                <a16:creationId xmlns:a16="http://schemas.microsoft.com/office/drawing/2014/main" id="{5DDECF5B-F25A-A6EE-8ECF-3D6D605D4EFB}"/>
              </a:ext>
            </a:extLst>
          </p:cNvPr>
          <p:cNvSpPr txBox="1"/>
          <p:nvPr userDrawn="1"/>
        </p:nvSpPr>
        <p:spPr>
          <a:xfrm>
            <a:off x="11692465" y="6528443"/>
            <a:ext cx="448656" cy="502573"/>
          </a:xfrm>
          <a:prstGeom prst="rect">
            <a:avLst/>
          </a:prstGeom>
          <a:noFill/>
        </p:spPr>
        <p:txBody>
          <a:bodyPr wrap="square">
            <a:spAutoFit/>
          </a:bodyPr>
          <a:lstStyle/>
          <a:p>
            <a:fld id="{6A6D9FA1-99C7-4910-8E32-B85D378B0060}" type="slidenum">
              <a:rPr lang="en-GB" sz="1333" smtClean="0">
                <a:solidFill>
                  <a:prstClr val="white"/>
                </a:solidFill>
              </a:rPr>
              <a:pPr/>
              <a:t>‹Nr.›</a:t>
            </a:fld>
            <a:endParaRPr lang="en-GB" sz="1333" b="0" dirty="0">
              <a:solidFill>
                <a:schemeClr val="tx1"/>
              </a:solidFill>
              <a:latin typeface="+mn-lt"/>
            </a:endParaRPr>
          </a:p>
        </p:txBody>
      </p:sp>
      <p:pic>
        <p:nvPicPr>
          <p:cNvPr id="9" name="Picture 8">
            <a:extLst>
              <a:ext uri="{FF2B5EF4-FFF2-40B4-BE49-F238E27FC236}">
                <a16:creationId xmlns:a16="http://schemas.microsoft.com/office/drawing/2014/main" id="{7E74D2E8-1467-4BD7-686A-5E02BABCA3CC}"/>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
                    </a14:imgEffect>
                  </a14:imgLayer>
                </a14:imgProps>
              </a:ext>
            </a:extLst>
          </a:blip>
          <a:srcRect l="1566" t="444" r="2360"/>
          <a:stretch/>
        </p:blipFill>
        <p:spPr>
          <a:xfrm>
            <a:off x="-3174" y="6528443"/>
            <a:ext cx="307012" cy="346349"/>
          </a:xfrm>
          <a:prstGeom prst="rect">
            <a:avLst/>
          </a:prstGeom>
        </p:spPr>
      </p:pic>
    </p:spTree>
    <p:extLst>
      <p:ext uri="{BB962C8B-B14F-4D97-AF65-F5344CB8AC3E}">
        <p14:creationId xmlns:p14="http://schemas.microsoft.com/office/powerpoint/2010/main" val="372279184"/>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5"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D66E-0F32-BE59-B5D3-B7F670660DB7}"/>
              </a:ext>
            </a:extLst>
          </p:cNvPr>
          <p:cNvSpPr>
            <a:spLocks noGrp="1"/>
          </p:cNvSpPr>
          <p:nvPr>
            <p:ph type="title"/>
          </p:nvPr>
        </p:nvSpPr>
        <p:spPr>
          <a:xfrm>
            <a:off x="407368" y="2580817"/>
            <a:ext cx="6237272" cy="620251"/>
          </a:xfrm>
        </p:spPr>
        <p:txBody>
          <a:bodyPr>
            <a:normAutofit/>
          </a:bodyPr>
          <a:lstStyle/>
          <a:p>
            <a:r>
              <a:rPr lang="en-US" dirty="0"/>
              <a:t>2027 Plans and beyond</a:t>
            </a:r>
            <a:endParaRPr lang="en-GB" dirty="0"/>
          </a:p>
        </p:txBody>
      </p:sp>
      <p:sp>
        <p:nvSpPr>
          <p:cNvPr id="5" name="Text Placeholder 4">
            <a:extLst>
              <a:ext uri="{FF2B5EF4-FFF2-40B4-BE49-F238E27FC236}">
                <a16:creationId xmlns:a16="http://schemas.microsoft.com/office/drawing/2014/main" id="{5EA551F4-897C-CFDF-B210-3F20E031D8D1}"/>
              </a:ext>
            </a:extLst>
          </p:cNvPr>
          <p:cNvSpPr>
            <a:spLocks noGrp="1"/>
          </p:cNvSpPr>
          <p:nvPr>
            <p:ph type="body" sz="quarter" idx="12"/>
          </p:nvPr>
        </p:nvSpPr>
        <p:spPr>
          <a:xfrm>
            <a:off x="407368" y="1650285"/>
            <a:ext cx="6726600" cy="620251"/>
          </a:xfrm>
        </p:spPr>
        <p:txBody>
          <a:bodyPr>
            <a:normAutofit lnSpcReduction="10000"/>
          </a:bodyPr>
          <a:lstStyle/>
          <a:p>
            <a:r>
              <a:rPr lang="en-US" b="1" dirty="0">
                <a:solidFill>
                  <a:srgbClr val="000000"/>
                </a:solidFill>
                <a:effectLst/>
              </a:rPr>
              <a:t>Project Meeting</a:t>
            </a:r>
          </a:p>
          <a:p>
            <a:r>
              <a:rPr lang="en-US" b="1" dirty="0">
                <a:solidFill>
                  <a:srgbClr val="000000"/>
                </a:solidFill>
                <a:effectLst/>
              </a:rPr>
              <a:t>Plasma-Wall Interactions and Exhaust</a:t>
            </a:r>
            <a:endParaRPr lang="en-GB" b="1" dirty="0"/>
          </a:p>
        </p:txBody>
      </p:sp>
      <p:sp>
        <p:nvSpPr>
          <p:cNvPr id="7" name="Text Placeholder 6">
            <a:extLst>
              <a:ext uri="{FF2B5EF4-FFF2-40B4-BE49-F238E27FC236}">
                <a16:creationId xmlns:a16="http://schemas.microsoft.com/office/drawing/2014/main" id="{9817BAD1-53DF-CC8A-1B16-56816607C47C}"/>
              </a:ext>
            </a:extLst>
          </p:cNvPr>
          <p:cNvSpPr>
            <a:spLocks noGrp="1"/>
          </p:cNvSpPr>
          <p:nvPr>
            <p:ph type="body" sz="quarter" idx="11"/>
          </p:nvPr>
        </p:nvSpPr>
        <p:spPr>
          <a:xfrm>
            <a:off x="407368" y="4159259"/>
            <a:ext cx="4375150" cy="587670"/>
          </a:xfrm>
        </p:spPr>
        <p:txBody>
          <a:bodyPr>
            <a:normAutofit/>
          </a:bodyPr>
          <a:lstStyle/>
          <a:p>
            <a:r>
              <a:rPr lang="en-GB" dirty="0"/>
              <a:t>FZJ| CEA</a:t>
            </a:r>
          </a:p>
        </p:txBody>
      </p:sp>
      <p:sp>
        <p:nvSpPr>
          <p:cNvPr id="9" name="Text Placeholder 8">
            <a:extLst>
              <a:ext uri="{FF2B5EF4-FFF2-40B4-BE49-F238E27FC236}">
                <a16:creationId xmlns:a16="http://schemas.microsoft.com/office/drawing/2014/main" id="{023C2198-5D1E-DF38-94CE-C4C24C71155F}"/>
              </a:ext>
            </a:extLst>
          </p:cNvPr>
          <p:cNvSpPr>
            <a:spLocks noGrp="1"/>
          </p:cNvSpPr>
          <p:nvPr>
            <p:ph type="body" sz="quarter" idx="10"/>
          </p:nvPr>
        </p:nvSpPr>
        <p:spPr/>
        <p:txBody>
          <a:bodyPr>
            <a:normAutofit fontScale="85000" lnSpcReduction="10000"/>
          </a:bodyPr>
          <a:lstStyle/>
          <a:p>
            <a:r>
              <a:rPr lang="en-GB" dirty="0"/>
              <a:t>Sebastijan Brezinsek and David Douai</a:t>
            </a:r>
          </a:p>
        </p:txBody>
      </p:sp>
      <p:pic>
        <p:nvPicPr>
          <p:cNvPr id="3" name="Grafik 2">
            <a:extLst>
              <a:ext uri="{FF2B5EF4-FFF2-40B4-BE49-F238E27FC236}">
                <a16:creationId xmlns:a16="http://schemas.microsoft.com/office/drawing/2014/main" id="{BE67D8FD-7E82-1E33-C684-A1DA58AAECC4}"/>
              </a:ext>
            </a:extLst>
          </p:cNvPr>
          <p:cNvPicPr>
            <a:picLocks noChangeAspect="1"/>
          </p:cNvPicPr>
          <p:nvPr/>
        </p:nvPicPr>
        <p:blipFill>
          <a:blip r:embed="rId2"/>
          <a:stretch>
            <a:fillRect/>
          </a:stretch>
        </p:blipFill>
        <p:spPr>
          <a:xfrm>
            <a:off x="4954408" y="6010924"/>
            <a:ext cx="1883827" cy="548688"/>
          </a:xfrm>
          <a:prstGeom prst="rect">
            <a:avLst/>
          </a:prstGeom>
        </p:spPr>
      </p:pic>
      <p:sp>
        <p:nvSpPr>
          <p:cNvPr id="15" name="Text Placeholder 8">
            <a:extLst>
              <a:ext uri="{FF2B5EF4-FFF2-40B4-BE49-F238E27FC236}">
                <a16:creationId xmlns:a16="http://schemas.microsoft.com/office/drawing/2014/main" id="{59C1788A-2D46-EDC4-6136-36CB28FBF128}"/>
              </a:ext>
            </a:extLst>
          </p:cNvPr>
          <p:cNvSpPr txBox="1">
            <a:spLocks/>
          </p:cNvSpPr>
          <p:nvPr/>
        </p:nvSpPr>
        <p:spPr>
          <a:xfrm>
            <a:off x="407368" y="4746929"/>
            <a:ext cx="4798946" cy="457848"/>
          </a:xfrm>
          <a:prstGeom prst="rect">
            <a:avLst/>
          </a:prstGeom>
        </p:spPr>
        <p:txBody>
          <a:bodyPr vert="horz" lIns="91440" tIns="45720" rIns="91440" bIns="45720" rtlCol="0">
            <a:normAutofit fontScale="55000" lnSpcReduction="20000"/>
          </a:bodyPr>
          <a:lstStyle>
            <a:lvl1pPr marL="0" indent="0" algn="l" defTabSz="6858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dirty="0"/>
              <a:t>S. Brezinsek (PL), J.W. </a:t>
            </a:r>
            <a:r>
              <a:rPr lang="en-GB" dirty="0" err="1"/>
              <a:t>Coenen</a:t>
            </a:r>
            <a:r>
              <a:rPr lang="en-GB" dirty="0"/>
              <a:t>, A. Hakola, K. Schmid, A. Kirschner, J. </a:t>
            </a:r>
            <a:r>
              <a:rPr lang="en-GB" dirty="0" err="1"/>
              <a:t>Likonen</a:t>
            </a:r>
            <a:r>
              <a:rPr lang="en-GB" dirty="0"/>
              <a:t>, I. Classen, A. </a:t>
            </a:r>
            <a:r>
              <a:rPr lang="en-GB" dirty="0" err="1"/>
              <a:t>Goriaev</a:t>
            </a:r>
            <a:r>
              <a:rPr lang="en-GB" dirty="0"/>
              <a:t>, and D. Douai (DPL)</a:t>
            </a:r>
          </a:p>
          <a:p>
            <a:endParaRPr lang="en-GB" dirty="0"/>
          </a:p>
          <a:p>
            <a:endParaRPr lang="en-GB" dirty="0"/>
          </a:p>
        </p:txBody>
      </p:sp>
    </p:spTree>
    <p:extLst>
      <p:ext uri="{BB962C8B-B14F-4D97-AF65-F5344CB8AC3E}">
        <p14:creationId xmlns:p14="http://schemas.microsoft.com/office/powerpoint/2010/main" val="89790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508DF-49C0-AFEA-37F6-38E326FCEA17}"/>
              </a:ext>
            </a:extLst>
          </p:cNvPr>
          <p:cNvSpPr>
            <a:spLocks noGrp="1"/>
          </p:cNvSpPr>
          <p:nvPr>
            <p:ph type="title"/>
          </p:nvPr>
        </p:nvSpPr>
        <p:spPr/>
        <p:txBody>
          <a:bodyPr/>
          <a:lstStyle/>
          <a:p>
            <a:r>
              <a:rPr lang="en-US" dirty="0"/>
              <a:t>Request for extra resources in 2027 </a:t>
            </a:r>
            <a:endParaRPr lang="de-DE" dirty="0"/>
          </a:p>
        </p:txBody>
      </p:sp>
      <p:sp>
        <p:nvSpPr>
          <p:cNvPr id="3" name="Inhaltsplatzhalter 2">
            <a:extLst>
              <a:ext uri="{FF2B5EF4-FFF2-40B4-BE49-F238E27FC236}">
                <a16:creationId xmlns:a16="http://schemas.microsoft.com/office/drawing/2014/main" id="{D784E399-C5DD-C820-41DA-76660A6765FD}"/>
              </a:ext>
            </a:extLst>
          </p:cNvPr>
          <p:cNvSpPr>
            <a:spLocks noGrp="1"/>
          </p:cNvSpPr>
          <p:nvPr>
            <p:ph idx="1"/>
          </p:nvPr>
        </p:nvSpPr>
        <p:spPr>
          <a:xfrm>
            <a:off x="609600" y="836712"/>
            <a:ext cx="11103024" cy="3963888"/>
          </a:xfrm>
        </p:spPr>
        <p:txBody>
          <a:bodyPr>
            <a:normAutofit/>
          </a:bodyPr>
          <a:lstStyle/>
          <a:p>
            <a:pPr>
              <a:buFont typeface="Wingdings" panose="05000000000000000000" pitchFamily="2" charset="2"/>
              <a:buChar char="§"/>
            </a:pPr>
            <a:r>
              <a:rPr lang="en-US" sz="2000" dirty="0"/>
              <a:t>High Level Topics  to be funded in 2027 addressing key questions for ITER (licensing, safety, and damage predictions) and support fusion pilot plan identified</a:t>
            </a:r>
          </a:p>
          <a:p>
            <a:pPr>
              <a:buFont typeface="Wingdings" panose="05000000000000000000" pitchFamily="2" charset="2"/>
              <a:buChar char="§"/>
            </a:pPr>
            <a:endParaRPr lang="en-US" sz="2000" dirty="0"/>
          </a:p>
          <a:p>
            <a:pPr>
              <a:buFont typeface="Wingdings" panose="05000000000000000000" pitchFamily="2" charset="2"/>
              <a:buChar char="§"/>
            </a:pPr>
            <a:r>
              <a:rPr lang="en-US" sz="2000" dirty="0"/>
              <a:t>Four topics identified:</a:t>
            </a:r>
          </a:p>
          <a:p>
            <a:pPr lvl="1">
              <a:buFont typeface="Wingdings" panose="05000000000000000000" pitchFamily="2" charset="2"/>
              <a:buChar char="§"/>
            </a:pPr>
            <a:r>
              <a:rPr lang="en-US" sz="2000" dirty="0"/>
              <a:t>Tritium studies (in view of ITER licensing)</a:t>
            </a:r>
          </a:p>
          <a:p>
            <a:pPr lvl="1">
              <a:buFont typeface="Wingdings" panose="05000000000000000000" pitchFamily="2" charset="2"/>
              <a:buChar char="§"/>
            </a:pPr>
            <a:r>
              <a:rPr lang="en-US" sz="2000" dirty="0"/>
              <a:t>Dust (in view of WEST results) </a:t>
            </a:r>
          </a:p>
          <a:p>
            <a:pPr lvl="1">
              <a:buFont typeface="Wingdings" panose="05000000000000000000" pitchFamily="2" charset="2"/>
              <a:buChar char="§"/>
            </a:pPr>
            <a:r>
              <a:rPr lang="en-US" sz="2000" dirty="0"/>
              <a:t>Post-mortem analysis and LIBS interpretation of JET tiles </a:t>
            </a:r>
          </a:p>
          <a:p>
            <a:pPr marL="342900" lvl="1" indent="0">
              <a:buNone/>
            </a:pPr>
            <a:r>
              <a:rPr lang="en-US" sz="2000" dirty="0"/>
              <a:t>   (in view of massive damage of divertor tiles by downward RE and mass of data)</a:t>
            </a:r>
          </a:p>
          <a:p>
            <a:pPr lvl="1">
              <a:buFont typeface="Wingdings" panose="05000000000000000000" pitchFamily="2" charset="2"/>
              <a:buChar char="§"/>
            </a:pPr>
            <a:r>
              <a:rPr lang="en-US" sz="2000" dirty="0"/>
              <a:t>Integrated modelling (development) of RE-induced PFC Damage</a:t>
            </a:r>
          </a:p>
          <a:p>
            <a:pPr lvl="1">
              <a:buFont typeface="Wingdings" panose="05000000000000000000" pitchFamily="2" charset="2"/>
              <a:buChar char="§"/>
            </a:pPr>
            <a:endParaRPr lang="en-US" sz="2400" dirty="0"/>
          </a:p>
        </p:txBody>
      </p:sp>
      <p:sp>
        <p:nvSpPr>
          <p:cNvPr id="4" name="Foliennummernplatzhalter 3">
            <a:extLst>
              <a:ext uri="{FF2B5EF4-FFF2-40B4-BE49-F238E27FC236}">
                <a16:creationId xmlns:a16="http://schemas.microsoft.com/office/drawing/2014/main" id="{4248279C-1801-2AD7-CAAE-C6A51755B3C5}"/>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8" name="ZoneTexte 7">
            <a:extLst>
              <a:ext uri="{FF2B5EF4-FFF2-40B4-BE49-F238E27FC236}">
                <a16:creationId xmlns:a16="http://schemas.microsoft.com/office/drawing/2014/main" id="{5FCCDD62-75D3-4596-A41F-BFD21C14C572}"/>
              </a:ext>
            </a:extLst>
          </p:cNvPr>
          <p:cNvSpPr txBox="1"/>
          <p:nvPr/>
        </p:nvSpPr>
        <p:spPr>
          <a:xfrm>
            <a:off x="7357318" y="2281467"/>
            <a:ext cx="4355306" cy="707886"/>
          </a:xfrm>
          <a:prstGeom prst="rect">
            <a:avLst/>
          </a:prstGeom>
          <a:noFill/>
        </p:spPr>
        <p:txBody>
          <a:bodyPr wrap="square">
            <a:spAutoFit/>
          </a:bodyPr>
          <a:lstStyle/>
          <a:p>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disappeared in AWP2026-2027 due to budget restrictions</a:t>
            </a:r>
            <a:endParaRPr lang="fr-FR" sz="2000" dirty="0"/>
          </a:p>
        </p:txBody>
      </p:sp>
      <p:sp>
        <p:nvSpPr>
          <p:cNvPr id="9" name="Accolade fermante 8">
            <a:extLst>
              <a:ext uri="{FF2B5EF4-FFF2-40B4-BE49-F238E27FC236}">
                <a16:creationId xmlns:a16="http://schemas.microsoft.com/office/drawing/2014/main" id="{2A2A8910-BC3D-4055-AEAA-C6990C51814C}"/>
              </a:ext>
            </a:extLst>
          </p:cNvPr>
          <p:cNvSpPr/>
          <p:nvPr/>
        </p:nvSpPr>
        <p:spPr>
          <a:xfrm>
            <a:off x="6886575" y="2234859"/>
            <a:ext cx="257175" cy="8011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Textfeld 4">
            <a:extLst>
              <a:ext uri="{FF2B5EF4-FFF2-40B4-BE49-F238E27FC236}">
                <a16:creationId xmlns:a16="http://schemas.microsoft.com/office/drawing/2014/main" id="{0D25D1A5-192A-E2FD-7B5B-FC67773EFC0B}"/>
              </a:ext>
            </a:extLst>
          </p:cNvPr>
          <p:cNvSpPr txBox="1"/>
          <p:nvPr/>
        </p:nvSpPr>
        <p:spPr>
          <a:xfrm>
            <a:off x="8516996" y="5722135"/>
            <a:ext cx="2700035" cy="523220"/>
          </a:xfrm>
          <a:prstGeom prst="rect">
            <a:avLst/>
          </a:prstGeom>
          <a:noFill/>
        </p:spPr>
        <p:txBody>
          <a:bodyPr wrap="none" rtlCol="0">
            <a:spAutoFit/>
          </a:bodyPr>
          <a:lstStyle/>
          <a:p>
            <a:pPr algn="l"/>
            <a:r>
              <a:rPr lang="de-DE" sz="2800" b="1" dirty="0"/>
              <a:t>Total: ~410 k€ EC</a:t>
            </a:r>
          </a:p>
        </p:txBody>
      </p:sp>
    </p:spTree>
    <p:extLst>
      <p:ext uri="{BB962C8B-B14F-4D97-AF65-F5344CB8AC3E}">
        <p14:creationId xmlns:p14="http://schemas.microsoft.com/office/powerpoint/2010/main" val="4287362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87C1712-3E19-4623-821C-9FD2AB106ECF}"/>
              </a:ext>
            </a:extLst>
          </p:cNvPr>
          <p:cNvPicPr>
            <a:picLocks noChangeAspect="1"/>
          </p:cNvPicPr>
          <p:nvPr/>
        </p:nvPicPr>
        <p:blipFill rotWithShape="1">
          <a:blip r:embed="rId3"/>
          <a:srcRect t="26841" b="15762"/>
          <a:stretch/>
        </p:blipFill>
        <p:spPr>
          <a:xfrm>
            <a:off x="7894604" y="4106452"/>
            <a:ext cx="3358179" cy="2369710"/>
          </a:xfrm>
          <a:prstGeom prst="rect">
            <a:avLst/>
          </a:prstGeom>
        </p:spPr>
      </p:pic>
      <p:pic>
        <p:nvPicPr>
          <p:cNvPr id="9" name="Image 8">
            <a:extLst>
              <a:ext uri="{FF2B5EF4-FFF2-40B4-BE49-F238E27FC236}">
                <a16:creationId xmlns:a16="http://schemas.microsoft.com/office/drawing/2014/main" id="{1951D6A5-284D-4CD9-ACFD-5EE5FA08DCD3}"/>
              </a:ext>
            </a:extLst>
          </p:cNvPr>
          <p:cNvPicPr>
            <a:picLocks noChangeAspect="1"/>
          </p:cNvPicPr>
          <p:nvPr/>
        </p:nvPicPr>
        <p:blipFill rotWithShape="1">
          <a:blip r:embed="rId3"/>
          <a:srcRect l="28446" t="3721" b="72977"/>
          <a:stretch/>
        </p:blipFill>
        <p:spPr>
          <a:xfrm>
            <a:off x="9855920" y="3202343"/>
            <a:ext cx="2402907" cy="962025"/>
          </a:xfrm>
          <a:prstGeom prst="rect">
            <a:avLst/>
          </a:prstGeom>
        </p:spPr>
      </p:pic>
      <p:sp>
        <p:nvSpPr>
          <p:cNvPr id="2" name="Titel 1">
            <a:extLst>
              <a:ext uri="{FF2B5EF4-FFF2-40B4-BE49-F238E27FC236}">
                <a16:creationId xmlns:a16="http://schemas.microsoft.com/office/drawing/2014/main" id="{009508DF-49C0-AFEA-37F6-38E326FCEA17}"/>
              </a:ext>
            </a:extLst>
          </p:cNvPr>
          <p:cNvSpPr>
            <a:spLocks noGrp="1"/>
          </p:cNvSpPr>
          <p:nvPr>
            <p:ph type="title"/>
          </p:nvPr>
        </p:nvSpPr>
        <p:spPr/>
        <p:txBody>
          <a:bodyPr/>
          <a:lstStyle/>
          <a:p>
            <a:r>
              <a:rPr lang="de-DE" dirty="0"/>
              <a:t>Area 1 : (Real) Tritium </a:t>
            </a:r>
            <a:r>
              <a:rPr lang="de-DE" dirty="0" err="1"/>
              <a:t>studies</a:t>
            </a:r>
            <a:endParaRPr lang="de-DE" dirty="0"/>
          </a:p>
        </p:txBody>
      </p:sp>
      <p:sp>
        <p:nvSpPr>
          <p:cNvPr id="3" name="Inhaltsplatzhalter 2">
            <a:extLst>
              <a:ext uri="{FF2B5EF4-FFF2-40B4-BE49-F238E27FC236}">
                <a16:creationId xmlns:a16="http://schemas.microsoft.com/office/drawing/2014/main" id="{D784E399-C5DD-C820-41DA-76660A6765FD}"/>
              </a:ext>
            </a:extLst>
          </p:cNvPr>
          <p:cNvSpPr>
            <a:spLocks noGrp="1"/>
          </p:cNvSpPr>
          <p:nvPr>
            <p:ph idx="1"/>
          </p:nvPr>
        </p:nvSpPr>
        <p:spPr>
          <a:xfrm>
            <a:off x="66674" y="832633"/>
            <a:ext cx="7943851" cy="2369710"/>
          </a:xfrm>
        </p:spPr>
        <p:txBody>
          <a:bodyPr>
            <a:normAutofit/>
          </a:bodyPr>
          <a:lstStyle/>
          <a:p>
            <a:pPr lvl="1">
              <a:buFont typeface="Wingdings" panose="05000000000000000000" pitchFamily="2" charset="2"/>
              <a:buChar char="§"/>
            </a:pPr>
            <a:r>
              <a:rPr lang="en-US" sz="2000" dirty="0">
                <a:cs typeface="+mn-cs"/>
              </a:rPr>
              <a:t>Understanding/predicting D/T trapping and permeation in and through the walls of fusion reactors</a:t>
            </a:r>
          </a:p>
          <a:p>
            <a:pPr lvl="1">
              <a:buFont typeface="Wingdings" panose="05000000000000000000" pitchFamily="2" charset="2"/>
              <a:buChar char="§"/>
            </a:pPr>
            <a:r>
              <a:rPr lang="en-US" sz="2000" dirty="0">
                <a:cs typeface="+mn-cs"/>
              </a:rPr>
              <a:t>Transition of different sources of D/T through different</a:t>
            </a:r>
          </a:p>
        </p:txBody>
      </p:sp>
      <p:sp>
        <p:nvSpPr>
          <p:cNvPr id="4" name="Foliennummernplatzhalter 3">
            <a:extLst>
              <a:ext uri="{FF2B5EF4-FFF2-40B4-BE49-F238E27FC236}">
                <a16:creationId xmlns:a16="http://schemas.microsoft.com/office/drawing/2014/main" id="{4248279C-1801-2AD7-CAAE-C6A51755B3C5}"/>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sp>
        <p:nvSpPr>
          <p:cNvPr id="7" name="ZoneTexte 6">
            <a:extLst>
              <a:ext uri="{FF2B5EF4-FFF2-40B4-BE49-F238E27FC236}">
                <a16:creationId xmlns:a16="http://schemas.microsoft.com/office/drawing/2014/main" id="{3EE393A9-650B-4EB0-BCF1-091E35B908AD}"/>
              </a:ext>
            </a:extLst>
          </p:cNvPr>
          <p:cNvSpPr txBox="1"/>
          <p:nvPr/>
        </p:nvSpPr>
        <p:spPr>
          <a:xfrm>
            <a:off x="415227" y="2451527"/>
            <a:ext cx="7480997" cy="3339674"/>
          </a:xfrm>
          <a:prstGeom prst="rect">
            <a:avLst/>
          </a:prstGeom>
        </p:spPr>
        <p:txBody>
          <a:bodyPr vert="horz" lIns="91440" tIns="45720" rIns="91440" bIns="45720" rtlCol="0">
            <a:normAutofit/>
          </a:bodyPr>
          <a:lstStyle>
            <a:lvl1pPr marL="257175" indent="-257175" defTabSz="685800">
              <a:spcBef>
                <a:spcPct val="20000"/>
              </a:spcBef>
              <a:buFont typeface="Arial" panose="020B0604020202020204" pitchFamily="34" charset="0"/>
              <a:buChar char="•"/>
              <a:defRPr sz="2400">
                <a:cs typeface="Arial" panose="020B0604020202020204" pitchFamily="34" charset="0"/>
              </a:defRPr>
            </a:lvl1pPr>
            <a:lvl2pPr marL="557213" lvl="1" indent="-214313" defTabSz="685800">
              <a:spcBef>
                <a:spcPct val="20000"/>
              </a:spcBef>
              <a:buFont typeface="Arial" panose="020B0604020202020204" pitchFamily="34" charset="0"/>
              <a:buChar char="•"/>
              <a:defRPr sz="2000"/>
            </a:lvl2pPr>
            <a:lvl3pPr marL="857250" indent="-171450" defTabSz="685800">
              <a:spcBef>
                <a:spcPct val="20000"/>
              </a:spcBef>
              <a:buFont typeface="Arial" panose="020B0604020202020204" pitchFamily="34" charset="0"/>
              <a:buChar char="•"/>
              <a:defRPr sz="1600">
                <a:cs typeface="Arial" panose="020B0604020202020204" pitchFamily="34" charset="0"/>
              </a:defRPr>
            </a:lvl3pPr>
            <a:lvl4pPr marL="1200150" indent="-171450" defTabSz="685800">
              <a:spcBef>
                <a:spcPct val="20000"/>
              </a:spcBef>
              <a:buFont typeface="Arial" panose="020B0604020202020204" pitchFamily="34" charset="0"/>
              <a:buChar char="–"/>
              <a:defRPr sz="1500"/>
            </a:lvl4pPr>
            <a:lvl5pPr marL="1543050" indent="-171450" defTabSz="685800">
              <a:spcBef>
                <a:spcPct val="20000"/>
              </a:spcBef>
              <a:buFont typeface="Arial" panose="020B0604020202020204" pitchFamily="34" charset="0"/>
              <a:buChar char="»"/>
              <a:defRPr sz="1500"/>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buFont typeface="Wingdings" panose="05000000000000000000" pitchFamily="2" charset="2"/>
              <a:buChar char="§"/>
            </a:pPr>
            <a:r>
              <a:rPr lang="fr-FR" b="1" dirty="0" err="1">
                <a:solidFill>
                  <a:srgbClr val="FF0000"/>
                </a:solidFill>
              </a:rPr>
              <a:t>Proposed</a:t>
            </a:r>
            <a:r>
              <a:rPr lang="fr-FR" b="1" dirty="0">
                <a:solidFill>
                  <a:srgbClr val="FF0000"/>
                </a:solidFill>
              </a:rPr>
              <a:t> </a:t>
            </a:r>
            <a:r>
              <a:rPr lang="fr-FR" b="1" dirty="0" err="1">
                <a:solidFill>
                  <a:srgbClr val="FF0000"/>
                </a:solidFill>
              </a:rPr>
              <a:t>activities</a:t>
            </a:r>
            <a:r>
              <a:rPr lang="fr-FR" b="1" dirty="0">
                <a:solidFill>
                  <a:srgbClr val="FF0000"/>
                </a:solidFill>
              </a:rPr>
              <a:t> in 2027: </a:t>
            </a:r>
            <a:r>
              <a:rPr lang="fr-FR" b="1" dirty="0">
                <a:solidFill>
                  <a:srgbClr val="FF0000"/>
                </a:solidFill>
                <a:sym typeface="Wingdings" panose="05000000000000000000" pitchFamily="2" charset="2"/>
              </a:rPr>
              <a:t> </a:t>
            </a:r>
          </a:p>
          <a:p>
            <a:endParaRPr lang="fr-FR" sz="2000" b="1" dirty="0">
              <a:solidFill>
                <a:srgbClr val="FF0000"/>
              </a:solidFill>
              <a:sym typeface="Wingdings" panose="05000000000000000000" pitchFamily="2" charset="2"/>
            </a:endParaRPr>
          </a:p>
          <a:p>
            <a:pPr marL="757238" lvl="1" indent="-457200">
              <a:buFont typeface="+mj-lt"/>
              <a:buAutoNum type="arabicPeriod"/>
            </a:pPr>
            <a:r>
              <a:rPr lang="en-US" b="1" dirty="0">
                <a:solidFill>
                  <a:srgbClr val="FF0000"/>
                </a:solidFill>
              </a:rPr>
              <a:t>Tritium permeation studies in air vs. in water for EUROFER-97 (CEA) and for 316-LN and P91/92 steels </a:t>
            </a:r>
            <a:r>
              <a:rPr lang="en-GB" b="1" dirty="0">
                <a:solidFill>
                  <a:srgbClr val="FF0000"/>
                </a:solidFill>
              </a:rPr>
              <a:t>(ISSP-UL)</a:t>
            </a:r>
          </a:p>
          <a:p>
            <a:pPr marL="757238" lvl="1" indent="-457200">
              <a:buFont typeface="+mj-lt"/>
              <a:buAutoNum type="arabicPeriod"/>
            </a:pPr>
            <a:endParaRPr lang="fr-FR" b="1" dirty="0">
              <a:solidFill>
                <a:srgbClr val="FF0000"/>
              </a:solidFill>
            </a:endParaRPr>
          </a:p>
          <a:p>
            <a:pPr marL="757238" lvl="1" indent="-457200">
              <a:buFont typeface="+mj-lt"/>
              <a:buAutoNum type="arabicPeriod"/>
            </a:pPr>
            <a:r>
              <a:rPr lang="fr-FR" b="1" dirty="0" err="1">
                <a:solidFill>
                  <a:srgbClr val="FF0000"/>
                </a:solidFill>
              </a:rPr>
              <a:t>copermeation</a:t>
            </a:r>
            <a:r>
              <a:rPr lang="fr-FR" b="1" dirty="0">
                <a:solidFill>
                  <a:srgbClr val="FF0000"/>
                </a:solidFill>
              </a:rPr>
              <a:t> </a:t>
            </a:r>
            <a:r>
              <a:rPr lang="fr-FR" b="1" dirty="0" err="1">
                <a:solidFill>
                  <a:srgbClr val="FF0000"/>
                </a:solidFill>
              </a:rPr>
              <a:t>studies</a:t>
            </a:r>
            <a:r>
              <a:rPr lang="fr-FR" b="1" dirty="0">
                <a:solidFill>
                  <a:srgbClr val="FF0000"/>
                </a:solidFill>
              </a:rPr>
              <a:t> (H/D </a:t>
            </a:r>
            <a:r>
              <a:rPr lang="fr-FR" b="1" dirty="0" err="1">
                <a:solidFill>
                  <a:srgbClr val="FF0000"/>
                </a:solidFill>
              </a:rPr>
              <a:t>then</a:t>
            </a:r>
            <a:r>
              <a:rPr lang="fr-FR" b="1" dirty="0">
                <a:solidFill>
                  <a:srgbClr val="FF0000"/>
                </a:solidFill>
              </a:rPr>
              <a:t> D/T) to </a:t>
            </a:r>
            <a:r>
              <a:rPr lang="fr-FR" b="1" dirty="0" err="1">
                <a:solidFill>
                  <a:srgbClr val="FF0000"/>
                </a:solidFill>
              </a:rPr>
              <a:t>allow</a:t>
            </a:r>
            <a:r>
              <a:rPr lang="fr-FR" b="1" dirty="0">
                <a:solidFill>
                  <a:srgbClr val="FF0000"/>
                </a:solidFill>
              </a:rPr>
              <a:t> </a:t>
            </a:r>
            <a:r>
              <a:rPr lang="fr-FR" b="1" dirty="0" err="1">
                <a:solidFill>
                  <a:srgbClr val="FF0000"/>
                </a:solidFill>
              </a:rPr>
              <a:t>studying</a:t>
            </a:r>
            <a:r>
              <a:rPr lang="fr-FR" b="1" dirty="0">
                <a:solidFill>
                  <a:srgbClr val="FF0000"/>
                </a:solidFill>
              </a:rPr>
              <a:t> </a:t>
            </a:r>
            <a:r>
              <a:rPr lang="fr-FR" b="1" dirty="0" err="1">
                <a:solidFill>
                  <a:srgbClr val="FF0000"/>
                </a:solidFill>
              </a:rPr>
              <a:t>kinetics</a:t>
            </a:r>
            <a:r>
              <a:rPr lang="fr-FR" b="1" dirty="0">
                <a:solidFill>
                  <a:srgbClr val="FF0000"/>
                </a:solidFill>
              </a:rPr>
              <a:t> of </a:t>
            </a:r>
            <a:r>
              <a:rPr lang="fr-FR" b="1" dirty="0" err="1">
                <a:solidFill>
                  <a:srgbClr val="FF0000"/>
                </a:solidFill>
              </a:rPr>
              <a:t>trapping</a:t>
            </a:r>
            <a:r>
              <a:rPr lang="fr-FR" b="1" dirty="0">
                <a:solidFill>
                  <a:srgbClr val="FF0000"/>
                </a:solidFill>
              </a:rPr>
              <a:t>/</a:t>
            </a:r>
            <a:r>
              <a:rPr lang="fr-FR" b="1" dirty="0" err="1">
                <a:solidFill>
                  <a:srgbClr val="FF0000"/>
                </a:solidFill>
              </a:rPr>
              <a:t>detrapping</a:t>
            </a:r>
            <a:r>
              <a:rPr lang="fr-FR" b="1" dirty="0">
                <a:solidFill>
                  <a:srgbClr val="FF0000"/>
                </a:solidFill>
              </a:rPr>
              <a:t> and </a:t>
            </a:r>
            <a:r>
              <a:rPr lang="fr-FR" b="1" dirty="0" err="1">
                <a:solidFill>
                  <a:srgbClr val="FF0000"/>
                </a:solidFill>
              </a:rPr>
              <a:t>isotopic</a:t>
            </a:r>
            <a:r>
              <a:rPr lang="fr-FR" b="1" dirty="0">
                <a:solidFill>
                  <a:srgbClr val="FF0000"/>
                </a:solidFill>
              </a:rPr>
              <a:t> exchange</a:t>
            </a:r>
          </a:p>
          <a:p>
            <a:pPr marL="300038" lvl="1" indent="0">
              <a:buNone/>
            </a:pPr>
            <a:r>
              <a:rPr lang="fr-FR" sz="2000" b="1" dirty="0">
                <a:solidFill>
                  <a:srgbClr val="FF0000"/>
                </a:solidFill>
              </a:rPr>
              <a:t>	+ </a:t>
            </a:r>
            <a:r>
              <a:rPr lang="en-US" sz="2000" b="1" dirty="0">
                <a:solidFill>
                  <a:srgbClr val="FF0000"/>
                </a:solidFill>
              </a:rPr>
              <a:t>Associated modelling of H/D/T co-permeation and T 	outgassing (FESTIM and MHIMS)</a:t>
            </a:r>
            <a:endParaRPr lang="fr-FR" sz="2000" b="1" dirty="0">
              <a:solidFill>
                <a:srgbClr val="FF0000"/>
              </a:solidFill>
            </a:endParaRPr>
          </a:p>
        </p:txBody>
      </p:sp>
      <p:graphicFrame>
        <p:nvGraphicFramePr>
          <p:cNvPr id="19" name="Graphique 31">
            <a:extLst>
              <a:ext uri="{FF2B5EF4-FFF2-40B4-BE49-F238E27FC236}">
                <a16:creationId xmlns:a16="http://schemas.microsoft.com/office/drawing/2014/main" id="{E09295EE-D411-4CFD-AA22-161EB9292C4D}"/>
              </a:ext>
            </a:extLst>
          </p:cNvPr>
          <p:cNvGraphicFramePr>
            <a:graphicFrameLocks/>
          </p:cNvGraphicFramePr>
          <p:nvPr/>
        </p:nvGraphicFramePr>
        <p:xfrm>
          <a:off x="8178450" y="381838"/>
          <a:ext cx="3686252" cy="2919171"/>
        </p:xfrm>
        <a:graphic>
          <a:graphicData uri="http://schemas.openxmlformats.org/drawingml/2006/chart">
            <c:chart xmlns:c="http://schemas.openxmlformats.org/drawingml/2006/chart" xmlns:r="http://schemas.openxmlformats.org/officeDocument/2006/relationships" r:id="rId4"/>
          </a:graphicData>
        </a:graphic>
      </p:graphicFrame>
      <p:sp>
        <p:nvSpPr>
          <p:cNvPr id="18" name="ZoneTexte 17">
            <a:extLst>
              <a:ext uri="{FF2B5EF4-FFF2-40B4-BE49-F238E27FC236}">
                <a16:creationId xmlns:a16="http://schemas.microsoft.com/office/drawing/2014/main" id="{DB484C6D-0ABD-4E38-9F55-61210A0E1068}"/>
              </a:ext>
            </a:extLst>
          </p:cNvPr>
          <p:cNvSpPr txBox="1"/>
          <p:nvPr/>
        </p:nvSpPr>
        <p:spPr>
          <a:xfrm>
            <a:off x="7721223" y="3683355"/>
            <a:ext cx="2138662" cy="276999"/>
          </a:xfrm>
          <a:prstGeom prst="rect">
            <a:avLst/>
          </a:prstGeom>
          <a:noFill/>
        </p:spPr>
        <p:txBody>
          <a:bodyPr wrap="none">
            <a:spAutoFit/>
          </a:bodyPr>
          <a:lstStyle/>
          <a:p>
            <a:pPr marR="19520" algn="l"/>
            <a:r>
              <a:rPr lang="fr-FR" sz="1200" b="0" i="0" u="none" strike="noStrike" baseline="0" dirty="0">
                <a:solidFill>
                  <a:srgbClr val="000000"/>
                </a:solidFill>
                <a:latin typeface="CharisSIL"/>
              </a:rPr>
              <a:t>F. Montupet-Leblond, NF 2022</a:t>
            </a:r>
          </a:p>
        </p:txBody>
      </p:sp>
    </p:spTree>
    <p:extLst>
      <p:ext uri="{BB962C8B-B14F-4D97-AF65-F5344CB8AC3E}">
        <p14:creationId xmlns:p14="http://schemas.microsoft.com/office/powerpoint/2010/main" val="2199005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1D392-B15C-58AC-F74C-E5F47980A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7E570-2950-7FDB-7B7F-72B0DE3E37C6}"/>
              </a:ext>
            </a:extLst>
          </p:cNvPr>
          <p:cNvSpPr>
            <a:spLocks noGrp="1"/>
          </p:cNvSpPr>
          <p:nvPr>
            <p:ph type="title"/>
          </p:nvPr>
        </p:nvSpPr>
        <p:spPr/>
        <p:txBody>
          <a:bodyPr/>
          <a:lstStyle/>
          <a:p>
            <a:r>
              <a:rPr lang="en-GB" dirty="0"/>
              <a:t>WPPWIE - 2027 budget requests and priorities</a:t>
            </a:r>
          </a:p>
        </p:txBody>
      </p:sp>
      <p:sp>
        <p:nvSpPr>
          <p:cNvPr id="5" name="Slide Number Placeholder 4">
            <a:extLst>
              <a:ext uri="{FF2B5EF4-FFF2-40B4-BE49-F238E27FC236}">
                <a16:creationId xmlns:a16="http://schemas.microsoft.com/office/drawing/2014/main" id="{3EA29CCC-FAC8-8CD0-6218-79AEAA7CA0F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12</a:t>
            </a:fld>
            <a:endParaRPr lang="en-GB">
              <a:solidFill>
                <a:prstClr val="white"/>
              </a:solidFill>
            </a:endParaRPr>
          </a:p>
        </p:txBody>
      </p:sp>
      <p:graphicFrame>
        <p:nvGraphicFramePr>
          <p:cNvPr id="4" name="Table 3">
            <a:extLst>
              <a:ext uri="{FF2B5EF4-FFF2-40B4-BE49-F238E27FC236}">
                <a16:creationId xmlns:a16="http://schemas.microsoft.com/office/drawing/2014/main" id="{856A7DAA-33A5-DEE3-080C-71BA592FDAAF}"/>
              </a:ext>
            </a:extLst>
          </p:cNvPr>
          <p:cNvGraphicFramePr>
            <a:graphicFrameLocks noGrp="1"/>
          </p:cNvGraphicFramePr>
          <p:nvPr>
            <p:extLst>
              <p:ext uri="{D42A27DB-BD31-4B8C-83A1-F6EECF244321}">
                <p14:modId xmlns:p14="http://schemas.microsoft.com/office/powerpoint/2010/main" val="1927673160"/>
              </p:ext>
            </p:extLst>
          </p:nvPr>
        </p:nvGraphicFramePr>
        <p:xfrm>
          <a:off x="241583" y="1790560"/>
          <a:ext cx="11708834" cy="3291840"/>
        </p:xfrm>
        <a:graphic>
          <a:graphicData uri="http://schemas.openxmlformats.org/drawingml/2006/table">
            <a:tbl>
              <a:tblPr firstRow="1" bandRow="1">
                <a:tableStyleId>{5C22544A-7EE6-4342-B048-85BDC9FD1C3A}</a:tableStyleId>
              </a:tblPr>
              <a:tblGrid>
                <a:gridCol w="1200355">
                  <a:extLst>
                    <a:ext uri="{9D8B030D-6E8A-4147-A177-3AD203B41FA5}">
                      <a16:colId xmlns:a16="http://schemas.microsoft.com/office/drawing/2014/main" val="739719952"/>
                    </a:ext>
                  </a:extLst>
                </a:gridCol>
                <a:gridCol w="3686653">
                  <a:extLst>
                    <a:ext uri="{9D8B030D-6E8A-4147-A177-3AD203B41FA5}">
                      <a16:colId xmlns:a16="http://schemas.microsoft.com/office/drawing/2014/main" val="2701047996"/>
                    </a:ext>
                  </a:extLst>
                </a:gridCol>
                <a:gridCol w="1932167">
                  <a:extLst>
                    <a:ext uri="{9D8B030D-6E8A-4147-A177-3AD203B41FA5}">
                      <a16:colId xmlns:a16="http://schemas.microsoft.com/office/drawing/2014/main" val="1452580535"/>
                    </a:ext>
                  </a:extLst>
                </a:gridCol>
                <a:gridCol w="1192696">
                  <a:extLst>
                    <a:ext uri="{9D8B030D-6E8A-4147-A177-3AD203B41FA5}">
                      <a16:colId xmlns:a16="http://schemas.microsoft.com/office/drawing/2014/main" val="1294906745"/>
                    </a:ext>
                  </a:extLst>
                </a:gridCol>
                <a:gridCol w="1189484">
                  <a:extLst>
                    <a:ext uri="{9D8B030D-6E8A-4147-A177-3AD203B41FA5}">
                      <a16:colId xmlns:a16="http://schemas.microsoft.com/office/drawing/2014/main" val="1627400644"/>
                    </a:ext>
                  </a:extLst>
                </a:gridCol>
                <a:gridCol w="1419156">
                  <a:extLst>
                    <a:ext uri="{9D8B030D-6E8A-4147-A177-3AD203B41FA5}">
                      <a16:colId xmlns:a16="http://schemas.microsoft.com/office/drawing/2014/main" val="1838876175"/>
                    </a:ext>
                  </a:extLst>
                </a:gridCol>
                <a:gridCol w="1088323">
                  <a:extLst>
                    <a:ext uri="{9D8B030D-6E8A-4147-A177-3AD203B41FA5}">
                      <a16:colId xmlns:a16="http://schemas.microsoft.com/office/drawing/2014/main" val="2275957365"/>
                    </a:ext>
                  </a:extLst>
                </a:gridCol>
              </a:tblGrid>
              <a:tr h="679607">
                <a:tc gridSpan="2">
                  <a:txBody>
                    <a:bodyPr/>
                    <a:lstStyle/>
                    <a:p>
                      <a:pPr algn="ctr"/>
                      <a:r>
                        <a:rPr lang="en-US" sz="1600" dirty="0"/>
                        <a:t>Topic</a:t>
                      </a:r>
                      <a:endParaRPr lang="en-GB" sz="1600" dirty="0"/>
                    </a:p>
                  </a:txBody>
                  <a:tcPr anchor="ctr">
                    <a:solidFill>
                      <a:schemeClr val="accent1">
                        <a:lumMod val="50000"/>
                      </a:schemeClr>
                    </a:solidFill>
                  </a:tcPr>
                </a:tc>
                <a:tc hMerge="1">
                  <a:txBody>
                    <a:bodyPr/>
                    <a:lstStyle/>
                    <a:p>
                      <a:endParaRPr lang="fr-FR"/>
                    </a:p>
                  </a:txBody>
                  <a:tcPr/>
                </a:tc>
                <a:tc>
                  <a:txBody>
                    <a:bodyPr/>
                    <a:lstStyle/>
                    <a:p>
                      <a:pPr algn="ctr"/>
                      <a:r>
                        <a:rPr lang="en-US" sz="1600" dirty="0"/>
                        <a:t>Required resources </a:t>
                      </a:r>
                    </a:p>
                    <a:p>
                      <a:pPr algn="ctr"/>
                      <a:r>
                        <a:rPr lang="en-US" sz="1600" dirty="0"/>
                        <a:t>(PM, hardware, facilities, …)</a:t>
                      </a:r>
                      <a:endParaRPr lang="en-GB" sz="1600" dirty="0"/>
                    </a:p>
                  </a:txBody>
                  <a:tcPr anchor="ctr">
                    <a:solidFill>
                      <a:schemeClr val="accent1">
                        <a:lumMod val="50000"/>
                      </a:schemeClr>
                    </a:solidFill>
                  </a:tcPr>
                </a:tc>
                <a:tc>
                  <a:txBody>
                    <a:bodyPr/>
                    <a:lstStyle/>
                    <a:p>
                      <a:pPr algn="ctr"/>
                      <a:r>
                        <a:rPr lang="en-US" sz="1600" dirty="0"/>
                        <a:t>Associated CC budget* [k€] </a:t>
                      </a:r>
                      <a:endParaRPr lang="en-GB" sz="1600" dirty="0"/>
                    </a:p>
                  </a:txBody>
                  <a:tcPr anchor="ctr">
                    <a:solidFill>
                      <a:schemeClr val="accent1">
                        <a:lumMod val="50000"/>
                      </a:schemeClr>
                    </a:solidFill>
                  </a:tcPr>
                </a:tc>
                <a:tc>
                  <a:txBody>
                    <a:bodyPr/>
                    <a:lstStyle/>
                    <a:p>
                      <a:pPr algn="ctr"/>
                      <a:r>
                        <a:rPr lang="en-US" sz="1600" dirty="0"/>
                        <a:t>Associated EC budget* [k€]</a:t>
                      </a:r>
                      <a:endParaRPr lang="en-GB" sz="1600" dirty="0"/>
                    </a:p>
                  </a:txBody>
                  <a:tcPr anchor="ctr">
                    <a:solidFill>
                      <a:schemeClr val="accent1">
                        <a:lumMod val="50000"/>
                      </a:schemeClr>
                    </a:solidFill>
                  </a:tcPr>
                </a:tc>
                <a:tc>
                  <a:txBody>
                    <a:bodyPr/>
                    <a:lstStyle/>
                    <a:p>
                      <a:pPr algn="ctr"/>
                      <a:r>
                        <a:rPr lang="en-US" sz="1600" dirty="0"/>
                        <a:t>WP priority (Low, Medium, High)</a:t>
                      </a:r>
                      <a:endParaRPr lang="en-GB" sz="1600" dirty="0"/>
                    </a:p>
                  </a:txBody>
                  <a:tcPr anchor="ctr">
                    <a:solidFill>
                      <a:schemeClr val="accent1">
                        <a:lumMod val="50000"/>
                      </a:schemeClr>
                    </a:solidFill>
                  </a:tcPr>
                </a:tc>
                <a:tc>
                  <a:txBody>
                    <a:bodyPr/>
                    <a:lstStyle/>
                    <a:p>
                      <a:pPr algn="ctr"/>
                      <a:r>
                        <a:rPr lang="en-US" sz="1600" dirty="0">
                          <a:solidFill>
                            <a:srgbClr val="FF0000"/>
                          </a:solidFill>
                        </a:rPr>
                        <a:t>PSD priority </a:t>
                      </a:r>
                    </a:p>
                    <a:p>
                      <a:pPr algn="ctr"/>
                      <a:r>
                        <a:rPr lang="en-US" sz="1600" dirty="0">
                          <a:solidFill>
                            <a:srgbClr val="FF0000"/>
                          </a:solidFill>
                        </a:rPr>
                        <a:t>TBD</a:t>
                      </a:r>
                      <a:endParaRPr lang="en-GB" sz="1600" dirty="0">
                        <a:solidFill>
                          <a:srgbClr val="FF0000"/>
                        </a:solidFill>
                      </a:endParaRPr>
                    </a:p>
                  </a:txBody>
                  <a:tcPr anchor="ctr">
                    <a:solidFill>
                      <a:schemeClr val="accent1">
                        <a:lumMod val="50000"/>
                      </a:schemeClr>
                    </a:solidFill>
                  </a:tcPr>
                </a:tc>
                <a:extLst>
                  <a:ext uri="{0D108BD9-81ED-4DB2-BD59-A6C34878D82A}">
                    <a16:rowId xmlns:a16="http://schemas.microsoft.com/office/drawing/2014/main" val="125304413"/>
                  </a:ext>
                </a:extLst>
              </a:tr>
              <a:tr h="402141">
                <a:tc rowSpan="3">
                  <a:txBody>
                    <a:bodyPr/>
                    <a:lstStyle/>
                    <a:p>
                      <a:pPr algn="ctr"/>
                      <a:r>
                        <a:rPr lang="en-GB" sz="1600" dirty="0"/>
                        <a:t>Area 1</a:t>
                      </a:r>
                    </a:p>
                    <a:p>
                      <a:pPr algn="ctr"/>
                      <a:r>
                        <a:rPr lang="en-GB" sz="1600" dirty="0"/>
                        <a:t>Tritium</a:t>
                      </a:r>
                    </a:p>
                  </a:txBody>
                  <a:tcPr anchor="ctr"/>
                </a:tc>
                <a:tc>
                  <a:txBody>
                    <a:bodyPr/>
                    <a:lstStyle/>
                    <a:p>
                      <a:r>
                        <a:rPr lang="en-US" sz="1600" dirty="0"/>
                        <a:t>Study of the kinetics of tritium desorption in air versus in water, for gas-loaded samples with the new TETRIS device (CEA)</a:t>
                      </a:r>
                      <a:endParaRPr lang="en-GB" sz="1600" dirty="0"/>
                    </a:p>
                  </a:txBody>
                  <a:tcPr anchor="ctr"/>
                </a:tc>
                <a:tc>
                  <a:txBody>
                    <a:bodyPr/>
                    <a:lstStyle/>
                    <a:p>
                      <a:pPr algn="ctr"/>
                      <a:r>
                        <a:rPr lang="en-GB" sz="1600" dirty="0"/>
                        <a:t>6PM</a:t>
                      </a:r>
                    </a:p>
                  </a:txBody>
                  <a:tcPr anchor="ctr"/>
                </a:tc>
                <a:tc>
                  <a:txBody>
                    <a:bodyPr/>
                    <a:lstStyle/>
                    <a:p>
                      <a:pPr algn="ctr"/>
                      <a:r>
                        <a:rPr lang="en-GB" sz="1600" dirty="0"/>
                        <a:t>25,6</a:t>
                      </a:r>
                    </a:p>
                  </a:txBody>
                  <a:tcPr anchor="ctr"/>
                </a:tc>
                <a:tc>
                  <a:txBody>
                    <a:bodyPr/>
                    <a:lstStyle/>
                    <a:p>
                      <a:pPr algn="ctr"/>
                      <a:r>
                        <a:rPr lang="en-GB" sz="1600" dirty="0"/>
                        <a:t>28,2</a:t>
                      </a:r>
                    </a:p>
                  </a:txBody>
                  <a:tcPr anchor="ctr"/>
                </a:tc>
                <a:tc>
                  <a:txBody>
                    <a:bodyPr/>
                    <a:lstStyle/>
                    <a:p>
                      <a:pPr algn="ctr"/>
                      <a:r>
                        <a:rPr lang="en-US" sz="1600" dirty="0"/>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425731036"/>
                  </a:ext>
                </a:extLst>
              </a:tr>
              <a:tr h="486587">
                <a:tc vMerge="1">
                  <a:txBody>
                    <a:bodyPr/>
                    <a:lstStyle/>
                    <a:p>
                      <a:endParaRPr lang="en-GB" sz="1600" dirty="0"/>
                    </a:p>
                  </a:txBody>
                  <a:tcPr anchor="ctr"/>
                </a:tc>
                <a:tc>
                  <a:txBody>
                    <a:bodyPr/>
                    <a:lstStyle/>
                    <a:p>
                      <a:r>
                        <a:rPr lang="en-US" sz="1600" dirty="0"/>
                        <a:t>H/D and D/T co-permeation studies and associated modelling (CEA)</a:t>
                      </a:r>
                      <a:endParaRPr lang="en-GB" sz="1600" dirty="0"/>
                    </a:p>
                  </a:txBody>
                  <a:tcPr anchor="ctr"/>
                </a:tc>
                <a:tc>
                  <a:txBody>
                    <a:bodyPr/>
                    <a:lstStyle/>
                    <a:p>
                      <a:pPr algn="ctr"/>
                      <a:r>
                        <a:rPr lang="en-GB" sz="1600" dirty="0"/>
                        <a:t>11PM</a:t>
                      </a:r>
                    </a:p>
                    <a:p>
                      <a:pPr algn="ctr"/>
                      <a:r>
                        <a:rPr lang="en-GB" sz="1600" dirty="0"/>
                        <a:t>HW: 20k€</a:t>
                      </a:r>
                    </a:p>
                  </a:txBody>
                  <a:tcPr anchor="ctr"/>
                </a:tc>
                <a:tc>
                  <a:txBody>
                    <a:bodyPr/>
                    <a:lstStyle/>
                    <a:p>
                      <a:pPr algn="ctr"/>
                      <a:r>
                        <a:rPr lang="en-GB" sz="1600" dirty="0"/>
                        <a:t>PM: 46,97</a:t>
                      </a:r>
                    </a:p>
                    <a:p>
                      <a:pPr algn="ctr"/>
                      <a:r>
                        <a:rPr lang="en-GB" sz="1600" dirty="0"/>
                        <a:t>HW:10</a:t>
                      </a:r>
                    </a:p>
                  </a:txBody>
                  <a:tcPr anchor="ctr"/>
                </a:tc>
                <a:tc>
                  <a:txBody>
                    <a:bodyPr/>
                    <a:lstStyle/>
                    <a:p>
                      <a:pPr algn="ctr"/>
                      <a:r>
                        <a:rPr lang="en-GB" sz="1600" dirty="0"/>
                        <a:t>PM: 51,7</a:t>
                      </a:r>
                    </a:p>
                    <a:p>
                      <a:pPr algn="ctr"/>
                      <a:r>
                        <a:rPr lang="en-GB" sz="1600" dirty="0"/>
                        <a:t>HW:14</a:t>
                      </a:r>
                    </a:p>
                  </a:txBody>
                  <a:tcPr anchor="ctr"/>
                </a:tc>
                <a:tc>
                  <a:txBody>
                    <a:bodyPr/>
                    <a:lstStyle/>
                    <a:p>
                      <a:pPr algn="ctr"/>
                      <a:r>
                        <a:rPr lang="en-US" sz="1600" dirty="0"/>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700044694"/>
                  </a:ext>
                </a:extLst>
              </a:tr>
              <a:tr h="486587">
                <a:tc vMerge="1">
                  <a:txBody>
                    <a:bodyPr/>
                    <a:lstStyle/>
                    <a:p>
                      <a:endParaRPr lang="en-GB" sz="1600" dirty="0"/>
                    </a:p>
                  </a:txBody>
                  <a:tcPr anchor="ctr"/>
                </a:tc>
                <a:tc>
                  <a:txBody>
                    <a:bodyPr/>
                    <a:lstStyle/>
                    <a:p>
                      <a:r>
                        <a:rPr lang="en-US" sz="1600" dirty="0"/>
                        <a:t>Tritium permeation studies in 316-LN and P91/92 steels in comparison to EUROFER-97 </a:t>
                      </a:r>
                      <a:r>
                        <a:rPr lang="en-GB" sz="1600" dirty="0"/>
                        <a:t>(ISSP-UL)</a:t>
                      </a:r>
                    </a:p>
                  </a:txBody>
                  <a:tcPr anchor="ctr"/>
                </a:tc>
                <a:tc>
                  <a:txBody>
                    <a:bodyPr/>
                    <a:lstStyle/>
                    <a:p>
                      <a:pPr algn="ctr"/>
                      <a:r>
                        <a:rPr lang="en-GB" sz="1600" dirty="0"/>
                        <a:t>6PM</a:t>
                      </a:r>
                    </a:p>
                    <a:p>
                      <a:pPr algn="ctr"/>
                      <a:r>
                        <a:rPr lang="en-GB" sz="1600" dirty="0"/>
                        <a:t>HW: 10 k€</a:t>
                      </a:r>
                    </a:p>
                  </a:txBody>
                  <a:tcPr anchor="ctr"/>
                </a:tc>
                <a:tc>
                  <a:txBody>
                    <a:bodyPr/>
                    <a:lstStyle/>
                    <a:p>
                      <a:pPr algn="ctr"/>
                      <a:r>
                        <a:rPr lang="en-GB" sz="1600" dirty="0"/>
                        <a:t>25,6</a:t>
                      </a:r>
                    </a:p>
                    <a:p>
                      <a:pPr algn="ctr"/>
                      <a:r>
                        <a:rPr lang="en-GB" sz="1600" dirty="0"/>
                        <a:t>HW: 5</a:t>
                      </a:r>
                    </a:p>
                  </a:txBody>
                  <a:tcPr anchor="ctr"/>
                </a:tc>
                <a:tc>
                  <a:txBody>
                    <a:bodyPr/>
                    <a:lstStyle/>
                    <a:p>
                      <a:pPr algn="ctr"/>
                      <a:r>
                        <a:rPr lang="en-GB" sz="1600" dirty="0"/>
                        <a:t>28,2</a:t>
                      </a:r>
                    </a:p>
                    <a:p>
                      <a:pPr algn="ctr"/>
                      <a:r>
                        <a:rPr lang="en-GB" sz="1600" dirty="0"/>
                        <a:t>HW: 7</a:t>
                      </a:r>
                    </a:p>
                  </a:txBody>
                  <a:tcPr anchor="ctr"/>
                </a:tc>
                <a:tc>
                  <a:txBody>
                    <a:bodyPr/>
                    <a:lstStyle/>
                    <a:p>
                      <a:pPr algn="ctr"/>
                      <a:r>
                        <a:rPr lang="en-US" sz="1600" dirty="0"/>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121053756"/>
                  </a:ext>
                </a:extLst>
              </a:tr>
            </a:tbl>
          </a:graphicData>
        </a:graphic>
      </p:graphicFrame>
      <p:sp>
        <p:nvSpPr>
          <p:cNvPr id="3" name="TextBox 2">
            <a:extLst>
              <a:ext uri="{FF2B5EF4-FFF2-40B4-BE49-F238E27FC236}">
                <a16:creationId xmlns:a16="http://schemas.microsoft.com/office/drawing/2014/main" id="{C1C26DC8-329E-70F8-2B57-3FBF8B72FB89}"/>
              </a:ext>
            </a:extLst>
          </p:cNvPr>
          <p:cNvSpPr txBox="1"/>
          <p:nvPr/>
        </p:nvSpPr>
        <p:spPr bwMode="auto">
          <a:xfrm>
            <a:off x="787179" y="6514685"/>
            <a:ext cx="11391965" cy="36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bg1"/>
                </a:solidFill>
              </a:rPr>
              <a:t>*Conversion: </a:t>
            </a:r>
            <a:r>
              <a:rPr lang="en-GB" dirty="0">
                <a:solidFill>
                  <a:srgbClr val="FF0000"/>
                </a:solidFill>
                <a:highlight>
                  <a:srgbClr val="FFFF00"/>
                </a:highlight>
              </a:rPr>
              <a:t>4.27k€ </a:t>
            </a:r>
            <a:r>
              <a:rPr lang="en-GB" dirty="0">
                <a:solidFill>
                  <a:schemeClr val="bg1"/>
                </a:solidFill>
              </a:rPr>
              <a:t>CC/ PM (@average); </a:t>
            </a:r>
            <a:r>
              <a:rPr lang="en-GB" dirty="0">
                <a:solidFill>
                  <a:srgbClr val="FF0000"/>
                </a:solidFill>
                <a:highlight>
                  <a:srgbClr val="FFFF00"/>
                </a:highlight>
              </a:rPr>
              <a:t>4.70k€ </a:t>
            </a:r>
            <a:r>
              <a:rPr lang="en-GB" dirty="0">
                <a:solidFill>
                  <a:schemeClr val="bg1"/>
                </a:solidFill>
              </a:rPr>
              <a:t>EC/PM; HW/facility CC= 0.5*direct cost; HW/facility EC=0.7*direct cost</a:t>
            </a:r>
          </a:p>
        </p:txBody>
      </p:sp>
      <p:sp>
        <p:nvSpPr>
          <p:cNvPr id="6" name="Textfeld 5">
            <a:extLst>
              <a:ext uri="{FF2B5EF4-FFF2-40B4-BE49-F238E27FC236}">
                <a16:creationId xmlns:a16="http://schemas.microsoft.com/office/drawing/2014/main" id="{46E17844-DF49-3DCD-3F68-9AA2FE26E805}"/>
              </a:ext>
            </a:extLst>
          </p:cNvPr>
          <p:cNvSpPr txBox="1"/>
          <p:nvPr/>
        </p:nvSpPr>
        <p:spPr>
          <a:xfrm>
            <a:off x="8065168" y="5554579"/>
            <a:ext cx="2439194" cy="523220"/>
          </a:xfrm>
          <a:prstGeom prst="rect">
            <a:avLst/>
          </a:prstGeom>
          <a:noFill/>
        </p:spPr>
        <p:txBody>
          <a:bodyPr wrap="none" rtlCol="0">
            <a:spAutoFit/>
          </a:bodyPr>
          <a:lstStyle/>
          <a:p>
            <a:pPr algn="l"/>
            <a:r>
              <a:rPr lang="de-DE" sz="2800" b="1" dirty="0"/>
              <a:t>Total: 130.1 k€ </a:t>
            </a:r>
          </a:p>
        </p:txBody>
      </p:sp>
    </p:spTree>
    <p:extLst>
      <p:ext uri="{BB962C8B-B14F-4D97-AF65-F5344CB8AC3E}">
        <p14:creationId xmlns:p14="http://schemas.microsoft.com/office/powerpoint/2010/main" val="4095325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508DF-49C0-AFEA-37F6-38E326FCEA17}"/>
              </a:ext>
            </a:extLst>
          </p:cNvPr>
          <p:cNvSpPr>
            <a:spLocks noGrp="1"/>
          </p:cNvSpPr>
          <p:nvPr>
            <p:ph type="title"/>
          </p:nvPr>
        </p:nvSpPr>
        <p:spPr>
          <a:xfrm>
            <a:off x="983432" y="192515"/>
            <a:ext cx="8561621" cy="457200"/>
          </a:xfrm>
        </p:spPr>
        <p:txBody>
          <a:bodyPr/>
          <a:lstStyle/>
          <a:p>
            <a:r>
              <a:rPr lang="de-DE" dirty="0"/>
              <a:t>Area 2 : </a:t>
            </a:r>
            <a:r>
              <a:rPr lang="de-DE" dirty="0" err="1"/>
              <a:t>Dust</a:t>
            </a:r>
            <a:endParaRPr lang="de-DE" dirty="0"/>
          </a:p>
        </p:txBody>
      </p:sp>
      <p:sp>
        <p:nvSpPr>
          <p:cNvPr id="4" name="Foliennummernplatzhalter 3">
            <a:extLst>
              <a:ext uri="{FF2B5EF4-FFF2-40B4-BE49-F238E27FC236}">
                <a16:creationId xmlns:a16="http://schemas.microsoft.com/office/drawing/2014/main" id="{4248279C-1801-2AD7-CAAE-C6A51755B3C5}"/>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sp>
        <p:nvSpPr>
          <p:cNvPr id="7" name="Espace réservé du contenu 6">
            <a:extLst>
              <a:ext uri="{FF2B5EF4-FFF2-40B4-BE49-F238E27FC236}">
                <a16:creationId xmlns:a16="http://schemas.microsoft.com/office/drawing/2014/main" id="{28962C5C-AD32-4119-8FDA-2CA1B8181B0E}"/>
              </a:ext>
            </a:extLst>
          </p:cNvPr>
          <p:cNvSpPr>
            <a:spLocks noGrp="1"/>
          </p:cNvSpPr>
          <p:nvPr>
            <p:ph idx="1"/>
          </p:nvPr>
        </p:nvSpPr>
        <p:spPr>
          <a:xfrm>
            <a:off x="479375" y="679075"/>
            <a:ext cx="12059577" cy="5383113"/>
          </a:xfrm>
        </p:spPr>
        <p:txBody>
          <a:bodyPr>
            <a:normAutofit/>
          </a:bodyPr>
          <a:lstStyle/>
          <a:p>
            <a:pPr>
              <a:spcBef>
                <a:spcPts val="600"/>
              </a:spcBef>
              <a:buFont typeface="Wingdings" panose="05000000000000000000" pitchFamily="2" charset="2"/>
              <a:buChar char="§"/>
            </a:pPr>
            <a:r>
              <a:rPr lang="en-US" sz="2400" b="1" dirty="0">
                <a:solidFill>
                  <a:srgbClr val="FF0000"/>
                </a:solidFill>
                <a:effectLst/>
                <a:latin typeface="Calibri" panose="020F0502020204030204" pitchFamily="34" charset="0"/>
                <a:ea typeface="Calibri" panose="020F0502020204030204" pitchFamily="34" charset="0"/>
              </a:rPr>
              <a:t>Proposal : determine the dust conversion factor in W environment </a:t>
            </a: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0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If conversion factor is 100% in ITER (JET C conversion factor 0.5)</a:t>
            </a:r>
          </a:p>
          <a:p>
            <a:pPr marL="642938" marR="0" lvl="1"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dirty="0" err="1">
                <a:solidFill>
                  <a:prstClr val="black"/>
                </a:solidFill>
                <a:latin typeface="Calibri" panose="020F0502020204030204" pitchFamily="34" charset="0"/>
                <a:ea typeface="Calibri" panose="020F0502020204030204" pitchFamily="34" charset="0"/>
                <a:cs typeface="Arial" panose="020B0604020202020204" pitchFamily="34" charset="0"/>
              </a:rPr>
              <a:t>Boronized</a:t>
            </a:r>
            <a:r>
              <a:rPr lang="en-US" sz="2000" b="1" i="1" dirty="0">
                <a:solidFill>
                  <a:prstClr val="black"/>
                </a:solidFill>
                <a:latin typeface="Calibri" panose="020F0502020204030204" pitchFamily="34" charset="0"/>
                <a:ea typeface="Calibri" panose="020F0502020204030204" pitchFamily="34" charset="0"/>
                <a:cs typeface="Arial" panose="020B0604020202020204" pitchFamily="34" charset="0"/>
              </a:rPr>
              <a:t> layers of 50 nm create a potential dust source of 86 g of B per </a:t>
            </a:r>
            <a:r>
              <a:rPr lang="en-US" sz="2000" b="1" i="1" dirty="0" err="1">
                <a:solidFill>
                  <a:prstClr val="black"/>
                </a:solidFill>
                <a:latin typeface="Calibri" panose="020F0502020204030204" pitchFamily="34" charset="0"/>
                <a:ea typeface="Calibri" panose="020F0502020204030204" pitchFamily="34" charset="0"/>
                <a:cs typeface="Arial" panose="020B0604020202020204" pitchFamily="34" charset="0"/>
              </a:rPr>
              <a:t>boronization</a:t>
            </a:r>
            <a:endParaRPr lang="en-US" sz="2000" b="1" i="1"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642938" marR="0" lvl="1"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dirty="0">
                <a:solidFill>
                  <a:prstClr val="black"/>
                </a:solidFill>
                <a:latin typeface="Calibri" panose="020F0502020204030204" pitchFamily="34" charset="0"/>
                <a:ea typeface="Calibri" panose="020F0502020204030204" pitchFamily="34" charset="0"/>
                <a:cs typeface="Arial" panose="020B0604020202020204" pitchFamily="34" charset="0"/>
              </a:rPr>
              <a:t>W erosion and deposition (0.16 g/s) associated with Fuel Trapping potential source of W dust</a:t>
            </a:r>
          </a:p>
          <a:p>
            <a:pPr marL="585788" lvl="1" indent="-285750">
              <a:spcBef>
                <a:spcPts val="600"/>
              </a:spcBef>
            </a:pPr>
            <a:endParaRPr lang="fi-FI" sz="1400" dirty="0"/>
          </a:p>
        </p:txBody>
      </p:sp>
      <p:pic>
        <p:nvPicPr>
          <p:cNvPr id="8" name="Image 14">
            <a:extLst>
              <a:ext uri="{FF2B5EF4-FFF2-40B4-BE49-F238E27FC236}">
                <a16:creationId xmlns:a16="http://schemas.microsoft.com/office/drawing/2014/main" id="{C2FCE3D1-95FE-4FFE-B044-BE07EA24B4E9}"/>
              </a:ext>
            </a:extLst>
          </p:cNvPr>
          <p:cNvPicPr>
            <a:picLocks noChangeAspect="1"/>
          </p:cNvPicPr>
          <p:nvPr/>
        </p:nvPicPr>
        <p:blipFill>
          <a:blip r:embed="rId2"/>
          <a:stretch>
            <a:fillRect/>
          </a:stretch>
        </p:blipFill>
        <p:spPr>
          <a:xfrm>
            <a:off x="9293334" y="4355095"/>
            <a:ext cx="2659325" cy="1898890"/>
          </a:xfrm>
          <a:prstGeom prst="rect">
            <a:avLst/>
          </a:prstGeom>
        </p:spPr>
      </p:pic>
      <p:pic>
        <p:nvPicPr>
          <p:cNvPr id="9" name="Image 18">
            <a:extLst>
              <a:ext uri="{FF2B5EF4-FFF2-40B4-BE49-F238E27FC236}">
                <a16:creationId xmlns:a16="http://schemas.microsoft.com/office/drawing/2014/main" id="{463C651E-7619-468E-AD55-A39696343AA3}"/>
              </a:ext>
            </a:extLst>
          </p:cNvPr>
          <p:cNvPicPr>
            <a:picLocks noChangeAspect="1"/>
          </p:cNvPicPr>
          <p:nvPr/>
        </p:nvPicPr>
        <p:blipFill>
          <a:blip r:embed="rId3"/>
          <a:stretch>
            <a:fillRect/>
          </a:stretch>
        </p:blipFill>
        <p:spPr>
          <a:xfrm>
            <a:off x="9437556" y="2422308"/>
            <a:ext cx="2515103" cy="1728359"/>
          </a:xfrm>
          <a:prstGeom prst="rect">
            <a:avLst/>
          </a:prstGeom>
        </p:spPr>
      </p:pic>
      <p:sp>
        <p:nvSpPr>
          <p:cNvPr id="13" name="ZoneTexte 12">
            <a:extLst>
              <a:ext uri="{FF2B5EF4-FFF2-40B4-BE49-F238E27FC236}">
                <a16:creationId xmlns:a16="http://schemas.microsoft.com/office/drawing/2014/main" id="{835A4963-113D-412F-B858-FD14D034F855}"/>
              </a:ext>
            </a:extLst>
          </p:cNvPr>
          <p:cNvSpPr txBox="1"/>
          <p:nvPr/>
        </p:nvSpPr>
        <p:spPr>
          <a:xfrm>
            <a:off x="394263" y="5101286"/>
            <a:ext cx="4381301" cy="338554"/>
          </a:xfrm>
          <a:prstGeom prst="rect">
            <a:avLst/>
          </a:prstGeom>
          <a:noFill/>
        </p:spPr>
        <p:txBody>
          <a:bodyPr wrap="square">
            <a:spAutoFit/>
          </a:bodyPr>
          <a:lstStyle/>
          <a:p>
            <a:pPr marL="285750" marR="0" lvl="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F9BD30DC-7D04-4789-B5C7-67EDB28D472A}"/>
              </a:ext>
            </a:extLst>
          </p:cNvPr>
          <p:cNvSpPr txBox="1"/>
          <p:nvPr/>
        </p:nvSpPr>
        <p:spPr>
          <a:xfrm>
            <a:off x="479376" y="1438171"/>
            <a:ext cx="10731549" cy="400110"/>
          </a:xfrm>
          <a:prstGeom prst="rect">
            <a:avLst/>
          </a:prstGeom>
          <a:noFill/>
        </p:spPr>
        <p:txBody>
          <a:bodyPr wrap="square">
            <a:spAutoFit/>
          </a:bodyPr>
          <a:lstStyle/>
          <a:p>
            <a:pPr marL="285750" marR="0" lvl="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20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29" name="ZoneTexte 28">
            <a:extLst>
              <a:ext uri="{FF2B5EF4-FFF2-40B4-BE49-F238E27FC236}">
                <a16:creationId xmlns:a16="http://schemas.microsoft.com/office/drawing/2014/main" id="{76EA4BAE-2D59-4F9D-9B0E-AEBC5979643D}"/>
              </a:ext>
            </a:extLst>
          </p:cNvPr>
          <p:cNvSpPr txBox="1"/>
          <p:nvPr/>
        </p:nvSpPr>
        <p:spPr>
          <a:xfrm>
            <a:off x="479375" y="2451492"/>
            <a:ext cx="7786784" cy="3970318"/>
          </a:xfrm>
          <a:prstGeom prst="rect">
            <a:avLst/>
          </a:prstGeom>
          <a:noFill/>
        </p:spPr>
        <p:txBody>
          <a:bodyPr wrap="square">
            <a:spAutoFit/>
          </a:bodyPr>
          <a:lstStyle/>
          <a:p>
            <a:pPr marL="185738" marR="0" lvl="0"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00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Strategy</a:t>
            </a:r>
          </a:p>
          <a:p>
            <a:pPr marL="642938" lvl="1" indent="-342900" defTabSz="685800">
              <a:spcBef>
                <a:spcPts val="600"/>
              </a:spcBef>
              <a:buFont typeface="Wingdings" panose="05000000000000000000" pitchFamily="2" charset="2"/>
              <a:buChar char="§"/>
              <a:defRPr/>
            </a:pPr>
            <a:r>
              <a:rPr lang="en-US" sz="2000" dirty="0" err="1">
                <a:solidFill>
                  <a:prstClr val="black"/>
                </a:solidFill>
                <a:latin typeface="Calibri" panose="020F0502020204030204" pitchFamily="34" charset="0"/>
                <a:ea typeface="Calibri" panose="020F0502020204030204" pitchFamily="34" charset="0"/>
                <a:cs typeface="Arial" panose="020B0604020202020204" pitchFamily="34" charset="0"/>
              </a:rPr>
              <a:t>Analyse</a:t>
            </a:r>
            <a:r>
              <a:rPr lang="en-US" sz="200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2000" dirty="0" err="1">
                <a:solidFill>
                  <a:prstClr val="black"/>
                </a:solidFill>
                <a:latin typeface="Calibri" panose="020F0502020204030204" pitchFamily="34" charset="0"/>
                <a:ea typeface="Calibri" panose="020F0502020204030204" pitchFamily="34" charset="0"/>
                <a:cs typeface="Arial" panose="020B0604020202020204" pitchFamily="34" charset="0"/>
              </a:rPr>
              <a:t>i</a:t>
            </a:r>
            <a:r>
              <a:rPr lang="en-GB" altLang="en-US" sz="2000" dirty="0">
                <a:solidFill>
                  <a:prstClr val="black"/>
                </a:solidFill>
                <a:latin typeface="Calibri" panose="020F0502020204030204" pitchFamily="34" charset="0"/>
                <a:ea typeface="Calibri" panose="020F0502020204030204" pitchFamily="34" charset="0"/>
                <a:cs typeface="Arial" panose="020B0604020202020204" pitchFamily="34" charset="0"/>
              </a:rPr>
              <a:t>n-situ dust </a:t>
            </a:r>
            <a:r>
              <a:rPr lang="en-US" sz="2000" dirty="0">
                <a:solidFill>
                  <a:prstClr val="black"/>
                </a:solidFill>
                <a:latin typeface="Calibri" panose="020F0502020204030204" pitchFamily="34" charset="0"/>
                <a:ea typeface="Calibri" panose="020F0502020204030204" pitchFamily="34" charset="0"/>
                <a:cs typeface="Arial" panose="020B0604020202020204" pitchFamily="34" charset="0"/>
              </a:rPr>
              <a:t>collections in WEST </a:t>
            </a:r>
            <a:r>
              <a:rPr lang="en-GB" altLang="en-US" sz="2000" dirty="0">
                <a:solidFill>
                  <a:prstClr val="black"/>
                </a:solidFill>
                <a:latin typeface="Calibri" panose="020F0502020204030204" pitchFamily="34" charset="0"/>
                <a:ea typeface="Calibri" panose="020F0502020204030204" pitchFamily="34" charset="0"/>
                <a:cs typeface="Arial" panose="020B0604020202020204" pitchFamily="34" charset="0"/>
              </a:rPr>
              <a:t>at various poloidal locations (</a:t>
            </a:r>
            <a:r>
              <a:rPr lang="en-US" sz="2000" dirty="0">
                <a:solidFill>
                  <a:prstClr val="black"/>
                </a:solidFill>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after C8/C9 </a:t>
            </a:r>
            <a:r>
              <a:rPr lang="en-GB" altLang="en-US" sz="2000" dirty="0">
                <a:solidFill>
                  <a:prstClr val="black"/>
                </a:solidFill>
                <a:latin typeface="Calibri" panose="020F0502020204030204" pitchFamily="34" charset="0"/>
                <a:ea typeface="Calibri" panose="020F0502020204030204" pitchFamily="34" charset="0"/>
                <a:cs typeface="Arial" panose="020B0604020202020204" pitchFamily="34" charset="0"/>
              </a:rPr>
              <a:t>2024) and toroidal locations (</a:t>
            </a:r>
            <a:r>
              <a:rPr lang="fr-FR" sz="2000" dirty="0" err="1">
                <a:solidFill>
                  <a:prstClr val="black"/>
                </a:solidFill>
                <a:latin typeface="Calibri" panose="020F0502020204030204" pitchFamily="34" charset="0"/>
                <a:ea typeface="Calibri" panose="020F0502020204030204" pitchFamily="34" charset="0"/>
                <a:cs typeface="Arial" panose="020B0604020202020204" pitchFamily="34" charset="0"/>
              </a:rPr>
              <a:t>after</a:t>
            </a:r>
            <a:r>
              <a:rPr lang="fr-FR" sz="2000" dirty="0">
                <a:solidFill>
                  <a:prstClr val="black"/>
                </a:solidFill>
                <a:latin typeface="Calibri" panose="020F0502020204030204" pitchFamily="34" charset="0"/>
                <a:ea typeface="Calibri" panose="020F0502020204030204" pitchFamily="34" charset="0"/>
                <a:cs typeface="Arial" panose="020B0604020202020204" pitchFamily="34" charset="0"/>
              </a:rPr>
              <a:t> C11, </a:t>
            </a:r>
            <a:r>
              <a:rPr lang="en-GB" altLang="en-US" sz="2000" dirty="0">
                <a:solidFill>
                  <a:prstClr val="black"/>
                </a:solidFill>
                <a:latin typeface="Calibri" panose="020F0502020204030204" pitchFamily="34" charset="0"/>
                <a:ea typeface="Calibri" panose="020F0502020204030204" pitchFamily="34" charset="0"/>
                <a:cs typeface="Arial" panose="020B0604020202020204" pitchFamily="34" charset="0"/>
              </a:rPr>
              <a:t>2025)</a:t>
            </a:r>
          </a:p>
          <a:p>
            <a:pPr marL="1042988" lvl="2" indent="-285750" defTabSz="685800">
              <a:spcBef>
                <a:spcPts val="600"/>
              </a:spcBef>
              <a:buFont typeface="Wingdings" panose="05000000000000000000" pitchFamily="2" charset="2"/>
              <a:buChar char="§"/>
              <a:defRPr/>
            </a:pPr>
            <a:r>
              <a:rPr lang="en-US" altLang="en-US" dirty="0">
                <a:solidFill>
                  <a:prstClr val="black"/>
                </a:solidFill>
                <a:latin typeface="Calibri" panose="020F0502020204030204" pitchFamily="34" charset="0"/>
                <a:ea typeface="Calibri" panose="020F0502020204030204" pitchFamily="34" charset="0"/>
                <a:cs typeface="Arial" panose="020B0604020202020204" pitchFamily="34" charset="0"/>
              </a:rPr>
              <a:t>+ in 2027 : collection after C12</a:t>
            </a:r>
            <a:r>
              <a:rPr lang="en-US" altLang="en-US" dirty="0">
                <a:solidFill>
                  <a:prstClr val="black"/>
                </a:solidFill>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altLang="en-US" dirty="0">
                <a:solidFill>
                  <a:prstClr val="black"/>
                </a:solidFill>
                <a:latin typeface="Calibri" panose="020F0502020204030204" pitchFamily="34" charset="0"/>
                <a:ea typeface="Calibri" panose="020F0502020204030204" pitchFamily="34" charset="0"/>
                <a:cs typeface="Arial" panose="020B0604020202020204" pitchFamily="34" charset="0"/>
              </a:rPr>
              <a:t>C14 campaigns</a:t>
            </a:r>
          </a:p>
          <a:p>
            <a:pPr marL="1100138" lvl="2" indent="-342900" defTabSz="685800">
              <a:spcBef>
                <a:spcPts val="1200"/>
              </a:spcBef>
              <a:buFont typeface="Wingdings" panose="05000000000000000000" pitchFamily="2" charset="2"/>
              <a:buChar char="§"/>
              <a:defRPr/>
            </a:pPr>
            <a:r>
              <a:rPr lang="en-US" sz="2000" dirty="0">
                <a:latin typeface="Calibri" panose="020F0502020204030204" pitchFamily="34" charset="0"/>
                <a:ea typeface="Calibri" panose="020F0502020204030204" pitchFamily="34" charset="0"/>
                <a:cs typeface="Arial" panose="020B0604020202020204" pitchFamily="34" charset="0"/>
              </a:rPr>
              <a:t>Need data on: </a:t>
            </a:r>
          </a:p>
          <a:p>
            <a:pPr marL="1500188" lvl="3" indent="-285750" defTabSz="685800">
              <a:spcBef>
                <a:spcPts val="600"/>
              </a:spcBef>
              <a:buFont typeface="Wingdings" panose="05000000000000000000" pitchFamily="2" charset="2"/>
              <a:buChar char="§"/>
              <a:defRPr/>
            </a:pPr>
            <a:r>
              <a:rPr lang="en-US" dirty="0">
                <a:latin typeface="Calibri" panose="020F0502020204030204" pitchFamily="34" charset="0"/>
                <a:ea typeface="Calibri" panose="020F0502020204030204" pitchFamily="34" charset="0"/>
                <a:cs typeface="Arial" panose="020B0604020202020204" pitchFamily="34" charset="0"/>
              </a:rPr>
              <a:t>mass, volume, morphology…</a:t>
            </a:r>
          </a:p>
          <a:p>
            <a:pPr marL="1500188" lvl="3" indent="-285750" defTabSz="685800">
              <a:spcBef>
                <a:spcPts val="600"/>
              </a:spcBef>
              <a:buFont typeface="Wingdings" panose="05000000000000000000" pitchFamily="2" charset="2"/>
              <a:buChar char="§"/>
              <a:defRPr/>
            </a:pPr>
            <a:r>
              <a:rPr lang="en-US" dirty="0">
                <a:latin typeface="Calibri" panose="020F0502020204030204" pitchFamily="34" charset="0"/>
                <a:ea typeface="Calibri" panose="020F0502020204030204" pitchFamily="34" charset="0"/>
                <a:cs typeface="Arial" panose="020B0604020202020204" pitchFamily="34" charset="0"/>
              </a:rPr>
              <a:t>Location, fuel and composition…</a:t>
            </a:r>
          </a:p>
          <a:p>
            <a:pPr marL="1500188" lvl="3" indent="-285750" defTabSz="685800">
              <a:spcBef>
                <a:spcPts val="600"/>
              </a:spcBef>
              <a:buFont typeface="Wingdings" panose="05000000000000000000" pitchFamily="2" charset="2"/>
              <a:buChar char="§"/>
              <a:defRPr/>
            </a:pPr>
            <a:r>
              <a:rPr lang="en-US" dirty="0">
                <a:latin typeface="Calibri" panose="020F0502020204030204" pitchFamily="34" charset="0"/>
                <a:ea typeface="Calibri" panose="020F0502020204030204" pitchFamily="34" charset="0"/>
                <a:cs typeface="Arial" panose="020B0604020202020204" pitchFamily="34" charset="0"/>
              </a:rPr>
              <a:t>dust mobilization/adhesion</a:t>
            </a:r>
          </a:p>
          <a:p>
            <a:pPr marL="642938" lvl="1" indent="-342900" defTabSz="685800">
              <a:spcBef>
                <a:spcPts val="600"/>
              </a:spcBef>
              <a:buFont typeface="Wingdings" panose="05000000000000000000" pitchFamily="2" charset="2"/>
              <a:buChar char="§"/>
              <a:defRPr/>
            </a:pPr>
            <a:r>
              <a:rPr lang="en-GB" altLang="en-US" sz="2000" dirty="0">
                <a:solidFill>
                  <a:prstClr val="black"/>
                </a:solidFill>
                <a:latin typeface="Calibri" panose="020F0502020204030204" pitchFamily="34" charset="0"/>
                <a:ea typeface="Calibri" panose="020F0502020204030204" pitchFamily="34" charset="0"/>
                <a:cs typeface="Arial" panose="020B0604020202020204" pitchFamily="34" charset="0"/>
              </a:rPr>
              <a:t>Determine conversion by comparing with </a:t>
            </a:r>
            <a:r>
              <a:rPr lang="fr-FR" altLang="en-US" sz="2000" dirty="0">
                <a:solidFill>
                  <a:prstClr val="black"/>
                </a:solidFill>
                <a:latin typeface="Calibri" panose="020F0502020204030204" pitchFamily="34" charset="0"/>
                <a:ea typeface="Calibri" panose="020F0502020204030204" pitchFamily="34" charset="0"/>
                <a:cs typeface="Arial" panose="020B0604020202020204" pitchFamily="34" charset="0"/>
              </a:rPr>
              <a:t>e</a:t>
            </a:r>
            <a:r>
              <a:rPr lang="en-US" altLang="en-US" sz="2000" dirty="0" err="1">
                <a:solidFill>
                  <a:prstClr val="black"/>
                </a:solidFill>
                <a:latin typeface="Calibri" panose="020F0502020204030204" pitchFamily="34" charset="0"/>
                <a:ea typeface="Calibri" panose="020F0502020204030204" pitchFamily="34" charset="0"/>
                <a:cs typeface="Arial" panose="020B0604020202020204" pitchFamily="34" charset="0"/>
              </a:rPr>
              <a:t>rosion</a:t>
            </a:r>
            <a:r>
              <a:rPr lang="en-US" altLang="en-US" sz="2000" dirty="0">
                <a:solidFill>
                  <a:prstClr val="black"/>
                </a:solidFill>
                <a:latin typeface="Calibri" panose="020F0502020204030204" pitchFamily="34" charset="0"/>
                <a:ea typeface="Calibri" panose="020F0502020204030204" pitchFamily="34" charset="0"/>
                <a:cs typeface="Arial" panose="020B0604020202020204" pitchFamily="34" charset="0"/>
              </a:rPr>
              <a:t> and deposition inferred from post-mortem analysis after C6-C12</a:t>
            </a:r>
            <a:endParaRPr lang="en-US" sz="20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35" name="ZoneTexte 34">
            <a:extLst>
              <a:ext uri="{FF2B5EF4-FFF2-40B4-BE49-F238E27FC236}">
                <a16:creationId xmlns:a16="http://schemas.microsoft.com/office/drawing/2014/main" id="{95A345EB-6BC7-430A-9C0C-7C6CC120974D}"/>
              </a:ext>
            </a:extLst>
          </p:cNvPr>
          <p:cNvSpPr txBox="1"/>
          <p:nvPr/>
        </p:nvSpPr>
        <p:spPr>
          <a:xfrm>
            <a:off x="8470774" y="2488700"/>
            <a:ext cx="755335" cy="369332"/>
          </a:xfrm>
          <a:prstGeom prst="rect">
            <a:avLst/>
          </a:prstGeom>
          <a:noFill/>
        </p:spPr>
        <p:txBody>
          <a:bodyPr wrap="none">
            <a:spAutoFit/>
          </a:bodyPr>
          <a:lstStyle/>
          <a:p>
            <a:r>
              <a:rPr lang="fr-FR" dirty="0"/>
              <a:t>C8/C9</a:t>
            </a:r>
          </a:p>
        </p:txBody>
      </p:sp>
      <p:sp>
        <p:nvSpPr>
          <p:cNvPr id="37" name="ZoneTexte 36">
            <a:extLst>
              <a:ext uri="{FF2B5EF4-FFF2-40B4-BE49-F238E27FC236}">
                <a16:creationId xmlns:a16="http://schemas.microsoft.com/office/drawing/2014/main" id="{D9A46367-5ADA-41D5-970C-3F5972AA58FC}"/>
              </a:ext>
            </a:extLst>
          </p:cNvPr>
          <p:cNvSpPr txBox="1"/>
          <p:nvPr/>
        </p:nvSpPr>
        <p:spPr>
          <a:xfrm>
            <a:off x="8353754" y="4355095"/>
            <a:ext cx="989373" cy="369332"/>
          </a:xfrm>
          <a:prstGeom prst="rect">
            <a:avLst/>
          </a:prstGeom>
          <a:noFill/>
        </p:spPr>
        <p:txBody>
          <a:bodyPr wrap="none">
            <a:spAutoFit/>
          </a:bodyPr>
          <a:lstStyle>
            <a:defPPr>
              <a:defRPr lang="en-US"/>
            </a:defPPr>
          </a:lstStyle>
          <a:p>
            <a:r>
              <a:rPr lang="fr-FR" dirty="0"/>
              <a:t>C10/C11</a:t>
            </a:r>
          </a:p>
        </p:txBody>
      </p:sp>
      <p:sp>
        <p:nvSpPr>
          <p:cNvPr id="3" name="Textfeld 2">
            <a:extLst>
              <a:ext uri="{FF2B5EF4-FFF2-40B4-BE49-F238E27FC236}">
                <a16:creationId xmlns:a16="http://schemas.microsoft.com/office/drawing/2014/main" id="{F3935FD6-AE4A-6AC1-02DD-54297DBBBDB4}"/>
              </a:ext>
            </a:extLst>
          </p:cNvPr>
          <p:cNvSpPr txBox="1"/>
          <p:nvPr/>
        </p:nvSpPr>
        <p:spPr>
          <a:xfrm>
            <a:off x="4755509" y="1508012"/>
            <a:ext cx="1095849" cy="384721"/>
          </a:xfrm>
          <a:prstGeom prst="rect">
            <a:avLst/>
          </a:prstGeom>
          <a:solidFill>
            <a:schemeClr val="bg1"/>
          </a:solidFill>
        </p:spPr>
        <p:txBody>
          <a:bodyPr wrap="square" rtlCol="0">
            <a:spAutoFit/>
          </a:bodyPr>
          <a:lstStyle/>
          <a:p>
            <a:pPr algn="l"/>
            <a:r>
              <a:rPr lang="de-DE" sz="1900" b="1" i="1" dirty="0">
                <a:solidFill>
                  <a:srgbClr val="FF0000"/>
                </a:solidFill>
              </a:rPr>
              <a:t>potential</a:t>
            </a:r>
          </a:p>
        </p:txBody>
      </p:sp>
    </p:spTree>
    <p:extLst>
      <p:ext uri="{BB962C8B-B14F-4D97-AF65-F5344CB8AC3E}">
        <p14:creationId xmlns:p14="http://schemas.microsoft.com/office/powerpoint/2010/main" val="4012392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1D392-B15C-58AC-F74C-E5F47980A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7E570-2950-7FDB-7B7F-72B0DE3E37C6}"/>
              </a:ext>
            </a:extLst>
          </p:cNvPr>
          <p:cNvSpPr>
            <a:spLocks noGrp="1"/>
          </p:cNvSpPr>
          <p:nvPr>
            <p:ph type="title"/>
          </p:nvPr>
        </p:nvSpPr>
        <p:spPr/>
        <p:txBody>
          <a:bodyPr/>
          <a:lstStyle/>
          <a:p>
            <a:r>
              <a:rPr lang="en-GB" dirty="0"/>
              <a:t>WPPWIE - 2027 budget requests and priorities</a:t>
            </a:r>
          </a:p>
        </p:txBody>
      </p:sp>
      <p:sp>
        <p:nvSpPr>
          <p:cNvPr id="5" name="Slide Number Placeholder 4">
            <a:extLst>
              <a:ext uri="{FF2B5EF4-FFF2-40B4-BE49-F238E27FC236}">
                <a16:creationId xmlns:a16="http://schemas.microsoft.com/office/drawing/2014/main" id="{3EA29CCC-FAC8-8CD0-6218-79AEAA7CA0F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14</a:t>
            </a:fld>
            <a:endParaRPr lang="en-GB">
              <a:solidFill>
                <a:prstClr val="white"/>
              </a:solidFill>
            </a:endParaRPr>
          </a:p>
        </p:txBody>
      </p:sp>
      <p:graphicFrame>
        <p:nvGraphicFramePr>
          <p:cNvPr id="4" name="Table 3">
            <a:extLst>
              <a:ext uri="{FF2B5EF4-FFF2-40B4-BE49-F238E27FC236}">
                <a16:creationId xmlns:a16="http://schemas.microsoft.com/office/drawing/2014/main" id="{856A7DAA-33A5-DEE3-080C-71BA592FDAAF}"/>
              </a:ext>
            </a:extLst>
          </p:cNvPr>
          <p:cNvGraphicFramePr>
            <a:graphicFrameLocks noGrp="1"/>
          </p:cNvGraphicFramePr>
          <p:nvPr>
            <p:extLst>
              <p:ext uri="{D42A27DB-BD31-4B8C-83A1-F6EECF244321}">
                <p14:modId xmlns:p14="http://schemas.microsoft.com/office/powerpoint/2010/main" val="1879796128"/>
              </p:ext>
            </p:extLst>
          </p:nvPr>
        </p:nvGraphicFramePr>
        <p:xfrm>
          <a:off x="241583" y="1333360"/>
          <a:ext cx="11708834" cy="4174667"/>
        </p:xfrm>
        <a:graphic>
          <a:graphicData uri="http://schemas.openxmlformats.org/drawingml/2006/table">
            <a:tbl>
              <a:tblPr firstRow="1" bandRow="1">
                <a:tableStyleId>{5C22544A-7EE6-4342-B048-85BDC9FD1C3A}</a:tableStyleId>
              </a:tblPr>
              <a:tblGrid>
                <a:gridCol w="1200355">
                  <a:extLst>
                    <a:ext uri="{9D8B030D-6E8A-4147-A177-3AD203B41FA5}">
                      <a16:colId xmlns:a16="http://schemas.microsoft.com/office/drawing/2014/main" val="739719952"/>
                    </a:ext>
                  </a:extLst>
                </a:gridCol>
                <a:gridCol w="3686653">
                  <a:extLst>
                    <a:ext uri="{9D8B030D-6E8A-4147-A177-3AD203B41FA5}">
                      <a16:colId xmlns:a16="http://schemas.microsoft.com/office/drawing/2014/main" val="2701047996"/>
                    </a:ext>
                  </a:extLst>
                </a:gridCol>
                <a:gridCol w="1932167">
                  <a:extLst>
                    <a:ext uri="{9D8B030D-6E8A-4147-A177-3AD203B41FA5}">
                      <a16:colId xmlns:a16="http://schemas.microsoft.com/office/drawing/2014/main" val="1452580535"/>
                    </a:ext>
                  </a:extLst>
                </a:gridCol>
                <a:gridCol w="1192696">
                  <a:extLst>
                    <a:ext uri="{9D8B030D-6E8A-4147-A177-3AD203B41FA5}">
                      <a16:colId xmlns:a16="http://schemas.microsoft.com/office/drawing/2014/main" val="1294906745"/>
                    </a:ext>
                  </a:extLst>
                </a:gridCol>
                <a:gridCol w="1189484">
                  <a:extLst>
                    <a:ext uri="{9D8B030D-6E8A-4147-A177-3AD203B41FA5}">
                      <a16:colId xmlns:a16="http://schemas.microsoft.com/office/drawing/2014/main" val="1627400644"/>
                    </a:ext>
                  </a:extLst>
                </a:gridCol>
                <a:gridCol w="1419156">
                  <a:extLst>
                    <a:ext uri="{9D8B030D-6E8A-4147-A177-3AD203B41FA5}">
                      <a16:colId xmlns:a16="http://schemas.microsoft.com/office/drawing/2014/main" val="1838876175"/>
                    </a:ext>
                  </a:extLst>
                </a:gridCol>
                <a:gridCol w="1088323">
                  <a:extLst>
                    <a:ext uri="{9D8B030D-6E8A-4147-A177-3AD203B41FA5}">
                      <a16:colId xmlns:a16="http://schemas.microsoft.com/office/drawing/2014/main" val="2275957365"/>
                    </a:ext>
                  </a:extLst>
                </a:gridCol>
              </a:tblGrid>
              <a:tr h="679607">
                <a:tc gridSpan="2">
                  <a:txBody>
                    <a:bodyPr/>
                    <a:lstStyle/>
                    <a:p>
                      <a:pPr algn="ctr"/>
                      <a:r>
                        <a:rPr lang="en-US" sz="1600" dirty="0"/>
                        <a:t>Topic</a:t>
                      </a:r>
                      <a:endParaRPr lang="en-GB" sz="1600" dirty="0"/>
                    </a:p>
                  </a:txBody>
                  <a:tcPr anchor="ctr">
                    <a:solidFill>
                      <a:schemeClr val="accent1">
                        <a:lumMod val="50000"/>
                      </a:schemeClr>
                    </a:solidFill>
                  </a:tcPr>
                </a:tc>
                <a:tc hMerge="1">
                  <a:txBody>
                    <a:bodyPr/>
                    <a:lstStyle/>
                    <a:p>
                      <a:endParaRPr lang="fr-FR"/>
                    </a:p>
                  </a:txBody>
                  <a:tcPr/>
                </a:tc>
                <a:tc>
                  <a:txBody>
                    <a:bodyPr/>
                    <a:lstStyle/>
                    <a:p>
                      <a:pPr algn="ctr"/>
                      <a:r>
                        <a:rPr lang="en-US" sz="1600" dirty="0"/>
                        <a:t>Required resources </a:t>
                      </a:r>
                    </a:p>
                    <a:p>
                      <a:pPr algn="ctr"/>
                      <a:r>
                        <a:rPr lang="en-US" sz="1600" dirty="0"/>
                        <a:t>(PM, hardware, facilities, …)</a:t>
                      </a:r>
                      <a:endParaRPr lang="en-GB" sz="1600" dirty="0"/>
                    </a:p>
                  </a:txBody>
                  <a:tcPr anchor="ctr">
                    <a:solidFill>
                      <a:schemeClr val="accent1">
                        <a:lumMod val="50000"/>
                      </a:schemeClr>
                    </a:solidFill>
                  </a:tcPr>
                </a:tc>
                <a:tc>
                  <a:txBody>
                    <a:bodyPr/>
                    <a:lstStyle/>
                    <a:p>
                      <a:pPr algn="ctr"/>
                      <a:r>
                        <a:rPr lang="en-US" sz="1600" dirty="0"/>
                        <a:t>Associated CC budget* [k€] </a:t>
                      </a:r>
                      <a:endParaRPr lang="en-GB" sz="1600" dirty="0"/>
                    </a:p>
                  </a:txBody>
                  <a:tcPr anchor="ctr">
                    <a:solidFill>
                      <a:schemeClr val="accent1">
                        <a:lumMod val="50000"/>
                      </a:schemeClr>
                    </a:solidFill>
                  </a:tcPr>
                </a:tc>
                <a:tc>
                  <a:txBody>
                    <a:bodyPr/>
                    <a:lstStyle/>
                    <a:p>
                      <a:pPr algn="ctr"/>
                      <a:r>
                        <a:rPr lang="en-US" sz="1600" dirty="0"/>
                        <a:t>Associated EC budget* [k€]</a:t>
                      </a:r>
                      <a:endParaRPr lang="en-GB" sz="1600" dirty="0"/>
                    </a:p>
                  </a:txBody>
                  <a:tcPr anchor="ctr">
                    <a:solidFill>
                      <a:schemeClr val="accent1">
                        <a:lumMod val="50000"/>
                      </a:schemeClr>
                    </a:solidFill>
                  </a:tcPr>
                </a:tc>
                <a:tc>
                  <a:txBody>
                    <a:bodyPr/>
                    <a:lstStyle/>
                    <a:p>
                      <a:pPr algn="ctr"/>
                      <a:r>
                        <a:rPr lang="en-US" sz="1600" dirty="0"/>
                        <a:t>WP priority (Low, Medium, High)</a:t>
                      </a:r>
                      <a:endParaRPr lang="en-GB" sz="1600" dirty="0"/>
                    </a:p>
                  </a:txBody>
                  <a:tcPr anchor="ctr">
                    <a:solidFill>
                      <a:schemeClr val="accent1">
                        <a:lumMod val="50000"/>
                      </a:schemeClr>
                    </a:solidFill>
                  </a:tcPr>
                </a:tc>
                <a:tc>
                  <a:txBody>
                    <a:bodyPr/>
                    <a:lstStyle/>
                    <a:p>
                      <a:pPr algn="ctr"/>
                      <a:r>
                        <a:rPr lang="en-US" sz="1600" dirty="0">
                          <a:solidFill>
                            <a:srgbClr val="FF0000"/>
                          </a:solidFill>
                        </a:rPr>
                        <a:t>PSD priority </a:t>
                      </a:r>
                    </a:p>
                    <a:p>
                      <a:pPr algn="ctr"/>
                      <a:r>
                        <a:rPr lang="en-US" sz="1600" dirty="0">
                          <a:solidFill>
                            <a:srgbClr val="FF0000"/>
                          </a:solidFill>
                        </a:rPr>
                        <a:t>TBD</a:t>
                      </a:r>
                      <a:endParaRPr lang="en-GB" sz="1600" dirty="0">
                        <a:solidFill>
                          <a:srgbClr val="FF0000"/>
                        </a:solidFill>
                      </a:endParaRPr>
                    </a:p>
                  </a:txBody>
                  <a:tcPr anchor="ctr">
                    <a:solidFill>
                      <a:schemeClr val="accent1">
                        <a:lumMod val="50000"/>
                      </a:schemeClr>
                    </a:solidFill>
                  </a:tcPr>
                </a:tc>
                <a:extLst>
                  <a:ext uri="{0D108BD9-81ED-4DB2-BD59-A6C34878D82A}">
                    <a16:rowId xmlns:a16="http://schemas.microsoft.com/office/drawing/2014/main" val="125304413"/>
                  </a:ext>
                </a:extLst>
              </a:tr>
              <a:tr h="486587">
                <a:tc rowSpan="5">
                  <a:txBody>
                    <a:bodyPr/>
                    <a:lstStyle/>
                    <a:p>
                      <a:pPr algn="ctr"/>
                      <a:r>
                        <a:rPr lang="en-GB" sz="1600" dirty="0"/>
                        <a:t>Area 2</a:t>
                      </a:r>
                    </a:p>
                    <a:p>
                      <a:pPr algn="ctr"/>
                      <a:r>
                        <a:rPr lang="en-GB" sz="1600" dirty="0"/>
                        <a:t>Dust</a:t>
                      </a:r>
                    </a:p>
                  </a:txBody>
                  <a:tcPr anchor="ctr"/>
                </a:tc>
                <a:tc>
                  <a:txBody>
                    <a:bodyPr/>
                    <a:lstStyle/>
                    <a:p>
                      <a:r>
                        <a:rPr lang="en-GB" sz="1600" dirty="0"/>
                        <a:t>Collection / analysis after C14 (CEA)</a:t>
                      </a:r>
                    </a:p>
                  </a:txBody>
                  <a:tcPr anchor="ct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GB" sz="1600" dirty="0"/>
                        <a:t>4PM</a:t>
                      </a:r>
                    </a:p>
                  </a:txBody>
                  <a:tcPr anchor="ctr"/>
                </a:tc>
                <a:tc>
                  <a:txBody>
                    <a:bodyPr/>
                    <a:lstStyle/>
                    <a:p>
                      <a:pPr algn="ctr"/>
                      <a:r>
                        <a:rPr lang="en-GB" sz="1600" dirty="0"/>
                        <a:t>17,1</a:t>
                      </a:r>
                    </a:p>
                  </a:txBody>
                  <a:tcPr anchor="ctr"/>
                </a:tc>
                <a:tc>
                  <a:txBody>
                    <a:bodyPr/>
                    <a:lstStyle/>
                    <a:p>
                      <a:pPr algn="ctr"/>
                      <a:r>
                        <a:rPr lang="en-GB" sz="1600" dirty="0"/>
                        <a:t>18,1</a:t>
                      </a:r>
                    </a:p>
                  </a:txBody>
                  <a:tcPr anchor="ctr"/>
                </a:tc>
                <a:tc>
                  <a:txBody>
                    <a:bodyPr/>
                    <a:lstStyle/>
                    <a:p>
                      <a:pPr algn="ctr"/>
                      <a:r>
                        <a:rPr kumimoji="0" lang="en-US" sz="1600" b="0" i="0" u="none" strike="noStrike" kern="0" cap="none" spc="0" normalizeH="0" baseline="0" noProof="0" dirty="0">
                          <a:ln>
                            <a:noFill/>
                          </a:ln>
                          <a:solidFill>
                            <a:prstClr val="black"/>
                          </a:solidFill>
                          <a:effectLst/>
                          <a:uLnTx/>
                          <a:uFillTx/>
                          <a:latin typeface="Calibri"/>
                          <a:cs typeface="Arial"/>
                        </a:rPr>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66385055"/>
                  </a:ext>
                </a:extLst>
              </a:tr>
              <a:tr h="518160">
                <a:tc vMerge="1">
                  <a:txBody>
                    <a:bodyPr/>
                    <a:lstStyle/>
                    <a:p>
                      <a:endParaRPr lang="en-GB" sz="1600" dirty="0"/>
                    </a:p>
                  </a:txBody>
                  <a:tcPr anchor="ctr"/>
                </a:tc>
                <a:tc>
                  <a:txBody>
                    <a:bodyPr/>
                    <a:lstStyle/>
                    <a:p>
                      <a:r>
                        <a:rPr lang="en-GB" sz="1600" dirty="0"/>
                        <a:t>NRA µ-beam dust analysis (VR, RBI)</a:t>
                      </a:r>
                    </a:p>
                  </a:txBody>
                  <a:tcPr anchor="ctr"/>
                </a:tc>
                <a:tc>
                  <a:txBody>
                    <a:bodyPr/>
                    <a:lstStyle/>
                    <a:p>
                      <a:pPr algn="ctr"/>
                      <a:r>
                        <a:rPr lang="en-GB" sz="1600" dirty="0"/>
                        <a:t>6PM</a:t>
                      </a:r>
                    </a:p>
                    <a:p>
                      <a:pPr algn="ctr"/>
                      <a:r>
                        <a:rPr lang="en-GB" sz="1600" dirty="0"/>
                        <a:t>30 days IBA 3k€/day</a:t>
                      </a:r>
                    </a:p>
                  </a:txBody>
                  <a:tcPr anchor="ctr"/>
                </a:tc>
                <a:tc>
                  <a:txBody>
                    <a:bodyPr/>
                    <a:lstStyle/>
                    <a:p>
                      <a:pPr algn="ctr"/>
                      <a:r>
                        <a:rPr lang="en-GB" sz="1600" dirty="0"/>
                        <a:t>PM: 25,6</a:t>
                      </a:r>
                    </a:p>
                    <a:p>
                      <a:pPr algn="ctr"/>
                      <a:r>
                        <a:rPr lang="en-GB" sz="1600" dirty="0"/>
                        <a:t>Fac.: 45</a:t>
                      </a:r>
                    </a:p>
                  </a:txBody>
                  <a:tcPr anchor="ctr"/>
                </a:tc>
                <a:tc>
                  <a:txBody>
                    <a:bodyPr/>
                    <a:lstStyle/>
                    <a:p>
                      <a:pPr algn="ctr"/>
                      <a:r>
                        <a:rPr lang="en-GB" sz="1600" dirty="0"/>
                        <a:t>PM: 28,2</a:t>
                      </a:r>
                    </a:p>
                    <a:p>
                      <a:pPr algn="ctr"/>
                      <a:r>
                        <a:rPr lang="en-GB" sz="1600" dirty="0"/>
                        <a:t>Fac.: 63</a:t>
                      </a:r>
                    </a:p>
                  </a:txBody>
                  <a:tcPr anchor="ctr"/>
                </a:tc>
                <a:tc>
                  <a:txBody>
                    <a:bodyPr/>
                    <a:lstStyle/>
                    <a:p>
                      <a:pPr algn="ctr"/>
                      <a:r>
                        <a:rPr kumimoji="0" lang="en-US" sz="1600" b="0" i="0" u="none" strike="noStrike" kern="0" cap="none" spc="0" normalizeH="0" baseline="0" noProof="0" dirty="0">
                          <a:ln>
                            <a:noFill/>
                          </a:ln>
                          <a:solidFill>
                            <a:prstClr val="black"/>
                          </a:solidFill>
                          <a:effectLst/>
                          <a:uLnTx/>
                          <a:uFillTx/>
                          <a:latin typeface="Calibri"/>
                          <a:cs typeface="Arial"/>
                        </a:rPr>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243443422"/>
                  </a:ext>
                </a:extLst>
              </a:tr>
              <a:tr h="579120">
                <a:tc vMerge="1">
                  <a:txBody>
                    <a:bodyPr/>
                    <a:lstStyle/>
                    <a:p>
                      <a:endParaRPr lang="en-GB" sz="1600" dirty="0"/>
                    </a:p>
                  </a:txBody>
                  <a:tcPr anchor="ctr"/>
                </a:tc>
                <a:tc>
                  <a:txBody>
                    <a:bodyPr/>
                    <a:lstStyle/>
                    <a:p>
                      <a:r>
                        <a:rPr lang="en-GB" sz="1600" dirty="0"/>
                        <a:t>Dust analysis with TDS, microscopy, µ-LIBS, SEM (FZJ, IPPLM, NN)</a:t>
                      </a:r>
                    </a:p>
                  </a:txBody>
                  <a:tcPr anchor="ctr"/>
                </a:tc>
                <a:tc>
                  <a:txBody>
                    <a:bodyPr/>
                    <a:lstStyle/>
                    <a:p>
                      <a:pPr algn="ctr"/>
                      <a:r>
                        <a:rPr lang="en-GB" sz="1600" dirty="0"/>
                        <a:t>6PM</a:t>
                      </a:r>
                    </a:p>
                  </a:txBody>
                  <a:tcPr anchor="ctr"/>
                </a:tc>
                <a:tc>
                  <a:txBody>
                    <a:bodyPr/>
                    <a:lstStyle/>
                    <a:p>
                      <a:pPr algn="ctr"/>
                      <a:r>
                        <a:rPr lang="en-GB" sz="1600" dirty="0"/>
                        <a:t>25,6</a:t>
                      </a:r>
                    </a:p>
                  </a:txBody>
                  <a:tcPr anchor="ctr"/>
                </a:tc>
                <a:tc>
                  <a:txBody>
                    <a:bodyPr/>
                    <a:lstStyle/>
                    <a:p>
                      <a:pPr algn="ctr"/>
                      <a:r>
                        <a:rPr lang="en-GB" sz="1600" dirty="0"/>
                        <a:t>28,2</a:t>
                      </a:r>
                    </a:p>
                  </a:txBody>
                  <a:tcPr anchor="ctr"/>
                </a:tc>
                <a:tc>
                  <a:txBody>
                    <a:bodyPr/>
                    <a:lstStyle/>
                    <a:p>
                      <a:pPr algn="ctr"/>
                      <a:r>
                        <a:rPr kumimoji="0" lang="en-US" sz="1600" b="0" i="0" u="none" strike="noStrike" kern="0" cap="none" spc="0" normalizeH="0" baseline="0" noProof="0">
                          <a:ln>
                            <a:noFill/>
                          </a:ln>
                          <a:solidFill>
                            <a:prstClr val="black"/>
                          </a:solidFill>
                          <a:effectLst/>
                          <a:uLnTx/>
                          <a:uFillTx/>
                          <a:latin typeface="Calibri"/>
                          <a:cs typeface="Arial"/>
                        </a:rPr>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307422703"/>
                  </a:ext>
                </a:extLst>
              </a:tr>
              <a:tr h="822960">
                <a:tc vMerge="1">
                  <a:txBody>
                    <a:bodyPr/>
                    <a:lstStyle/>
                    <a:p>
                      <a:endParaRPr lang="en-GB" sz="1600" dirty="0"/>
                    </a:p>
                  </a:txBody>
                  <a:tcPr anchor="ctr"/>
                </a:tc>
                <a:tc>
                  <a:txBody>
                    <a:bodyPr/>
                    <a:lstStyle/>
                    <a:p>
                      <a:r>
                        <a:rPr lang="en-GB" sz="1600" dirty="0"/>
                        <a:t>Surface properties / release origin / survivability of dust  (VR)</a:t>
                      </a:r>
                    </a:p>
                  </a:txBody>
                  <a:tcPr anchor="ctr"/>
                </a:tc>
                <a:tc>
                  <a:txBody>
                    <a:bodyPr/>
                    <a:lstStyle/>
                    <a:p>
                      <a:pPr algn="ctr"/>
                      <a:r>
                        <a:rPr lang="en-GB" sz="1600" dirty="0"/>
                        <a:t>2PM</a:t>
                      </a:r>
                    </a:p>
                  </a:txBody>
                  <a:tcPr anchor="ctr"/>
                </a:tc>
                <a:tc>
                  <a:txBody>
                    <a:bodyPr/>
                    <a:lstStyle/>
                    <a:p>
                      <a:pPr algn="ctr"/>
                      <a:r>
                        <a:rPr lang="en-GB" sz="1600" dirty="0"/>
                        <a:t>8,5</a:t>
                      </a:r>
                    </a:p>
                  </a:txBody>
                  <a:tcPr anchor="ctr"/>
                </a:tc>
                <a:tc>
                  <a:txBody>
                    <a:bodyPr/>
                    <a:lstStyle/>
                    <a:p>
                      <a:pPr algn="ctr"/>
                      <a:r>
                        <a:rPr lang="en-GB" sz="1600" dirty="0"/>
                        <a:t>9,4</a:t>
                      </a:r>
                    </a:p>
                  </a:txBody>
                  <a:tcPr anchor="ctr"/>
                </a:tc>
                <a:tc>
                  <a:txBody>
                    <a:bodyPr/>
                    <a:lstStyle/>
                    <a:p>
                      <a:pPr algn="ctr"/>
                      <a:r>
                        <a:rPr kumimoji="0" lang="en-US" sz="1600" b="0" i="0" u="none" strike="noStrike" kern="0" cap="none" spc="0" normalizeH="0" baseline="0" noProof="0">
                          <a:ln>
                            <a:noFill/>
                          </a:ln>
                          <a:solidFill>
                            <a:prstClr val="black"/>
                          </a:solidFill>
                          <a:effectLst/>
                          <a:uLnTx/>
                          <a:uFillTx/>
                          <a:latin typeface="Calibri"/>
                          <a:cs typeface="Arial"/>
                        </a:rPr>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212146798"/>
                  </a:ext>
                </a:extLst>
              </a:tr>
              <a:tr h="640080">
                <a:tc vMerge="1">
                  <a:txBody>
                    <a:bodyPr/>
                    <a:lstStyle/>
                    <a:p>
                      <a:pPr algn="ctr"/>
                      <a:endParaRPr lang="en-GB" sz="1600" dirty="0"/>
                    </a:p>
                  </a:txBody>
                  <a:tcPr anchor="ctr"/>
                </a:tc>
                <a:tc>
                  <a:txBody>
                    <a:bodyPr/>
                    <a:lstStyle/>
                    <a:p>
                      <a:r>
                        <a:rPr lang="en-GB" sz="1600" dirty="0"/>
                        <a:t>Report on dust conversion in W machines (VR, IAP MPG, CEA, UKAEA, VTT, FZJ)</a:t>
                      </a:r>
                    </a:p>
                  </a:txBody>
                  <a:tcPr anchor="ctr"/>
                </a:tc>
                <a:tc>
                  <a:txBody>
                    <a:bodyPr/>
                    <a:lstStyle/>
                    <a:p>
                      <a:pPr algn="ctr"/>
                      <a:r>
                        <a:rPr lang="en-GB" sz="1600" dirty="0"/>
                        <a:t>6PM</a:t>
                      </a:r>
                    </a:p>
                  </a:txBody>
                  <a:tcPr anchor="ctr"/>
                </a:tc>
                <a:tc>
                  <a:txBody>
                    <a:bodyPr/>
                    <a:lstStyle/>
                    <a:p>
                      <a:pPr algn="ctr"/>
                      <a:r>
                        <a:rPr lang="en-GB" sz="1600" dirty="0"/>
                        <a:t>25,6</a:t>
                      </a:r>
                    </a:p>
                  </a:txBody>
                  <a:tcPr anchor="ctr"/>
                </a:tc>
                <a:tc>
                  <a:txBody>
                    <a:bodyPr/>
                    <a:lstStyle/>
                    <a:p>
                      <a:pPr algn="ctr"/>
                      <a:r>
                        <a:rPr lang="en-GB" sz="1600" dirty="0"/>
                        <a:t>28,2</a:t>
                      </a:r>
                    </a:p>
                  </a:txBody>
                  <a:tcPr anchor="ctr"/>
                </a:tc>
                <a:tc>
                  <a:txBody>
                    <a:bodyPr/>
                    <a:lstStyle/>
                    <a:p>
                      <a:pPr algn="ctr"/>
                      <a:r>
                        <a:rPr kumimoji="0" lang="en-US" sz="1600" b="0" i="0" u="none" strike="noStrike" kern="0" cap="none" spc="0" normalizeH="0" baseline="0" noProof="0" dirty="0">
                          <a:ln>
                            <a:noFill/>
                          </a:ln>
                          <a:solidFill>
                            <a:prstClr val="black"/>
                          </a:solidFill>
                          <a:effectLst/>
                          <a:uLnTx/>
                          <a:uFillTx/>
                          <a:latin typeface="Calibri"/>
                          <a:cs typeface="Arial"/>
                        </a:rPr>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4124535798"/>
                  </a:ext>
                </a:extLst>
              </a:tr>
            </a:tbl>
          </a:graphicData>
        </a:graphic>
      </p:graphicFrame>
      <p:sp>
        <p:nvSpPr>
          <p:cNvPr id="6" name="TextBox 2">
            <a:extLst>
              <a:ext uri="{FF2B5EF4-FFF2-40B4-BE49-F238E27FC236}">
                <a16:creationId xmlns:a16="http://schemas.microsoft.com/office/drawing/2014/main" id="{E8F73F61-99E9-4828-A7C2-E7E4013EA980}"/>
              </a:ext>
            </a:extLst>
          </p:cNvPr>
          <p:cNvSpPr txBox="1"/>
          <p:nvPr/>
        </p:nvSpPr>
        <p:spPr bwMode="auto">
          <a:xfrm>
            <a:off x="787179" y="6514685"/>
            <a:ext cx="11391965" cy="36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bg1"/>
                </a:solidFill>
              </a:rPr>
              <a:t>*Conversion: </a:t>
            </a:r>
            <a:r>
              <a:rPr lang="en-GB" dirty="0">
                <a:solidFill>
                  <a:srgbClr val="FF0000"/>
                </a:solidFill>
                <a:highlight>
                  <a:srgbClr val="FFFF00"/>
                </a:highlight>
              </a:rPr>
              <a:t>4.27k€ </a:t>
            </a:r>
            <a:r>
              <a:rPr lang="en-GB" dirty="0">
                <a:solidFill>
                  <a:schemeClr val="bg1"/>
                </a:solidFill>
              </a:rPr>
              <a:t>CC/ PM (@average); </a:t>
            </a:r>
            <a:r>
              <a:rPr lang="en-GB" dirty="0">
                <a:solidFill>
                  <a:srgbClr val="FF0000"/>
                </a:solidFill>
                <a:highlight>
                  <a:srgbClr val="FFFF00"/>
                </a:highlight>
              </a:rPr>
              <a:t>4.70k€ </a:t>
            </a:r>
            <a:r>
              <a:rPr lang="en-GB" dirty="0">
                <a:solidFill>
                  <a:schemeClr val="bg1"/>
                </a:solidFill>
              </a:rPr>
              <a:t>EC/PM; HW/facility CC= 0.5*direct cost; HW/facility EC=0.7*direct cost</a:t>
            </a:r>
          </a:p>
        </p:txBody>
      </p:sp>
      <p:sp>
        <p:nvSpPr>
          <p:cNvPr id="3" name="Textfeld 2">
            <a:extLst>
              <a:ext uri="{FF2B5EF4-FFF2-40B4-BE49-F238E27FC236}">
                <a16:creationId xmlns:a16="http://schemas.microsoft.com/office/drawing/2014/main" id="{8E184147-498E-7F5B-5774-FF2828C2B0F7}"/>
              </a:ext>
            </a:extLst>
          </p:cNvPr>
          <p:cNvSpPr txBox="1"/>
          <p:nvPr/>
        </p:nvSpPr>
        <p:spPr>
          <a:xfrm>
            <a:off x="8065168" y="5554579"/>
            <a:ext cx="2439194" cy="523220"/>
          </a:xfrm>
          <a:prstGeom prst="rect">
            <a:avLst/>
          </a:prstGeom>
          <a:noFill/>
        </p:spPr>
        <p:txBody>
          <a:bodyPr wrap="none" rtlCol="0">
            <a:spAutoFit/>
          </a:bodyPr>
          <a:lstStyle/>
          <a:p>
            <a:pPr algn="l"/>
            <a:r>
              <a:rPr lang="de-DE" sz="2800" b="1" dirty="0"/>
              <a:t>Total: 175.1 k€ </a:t>
            </a:r>
          </a:p>
        </p:txBody>
      </p:sp>
    </p:spTree>
    <p:extLst>
      <p:ext uri="{BB962C8B-B14F-4D97-AF65-F5344CB8AC3E}">
        <p14:creationId xmlns:p14="http://schemas.microsoft.com/office/powerpoint/2010/main" val="3397895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B9883-BB74-FDAC-FCBD-FFA73B0F9779}"/>
            </a:ext>
          </a:extLst>
        </p:cNvPr>
        <p:cNvGrpSpPr/>
        <p:nvPr/>
      </p:nvGrpSpPr>
      <p:grpSpPr>
        <a:xfrm>
          <a:off x="0" y="0"/>
          <a:ext cx="0" cy="0"/>
          <a:chOff x="0" y="0"/>
          <a:chExt cx="0" cy="0"/>
        </a:xfrm>
      </p:grpSpPr>
      <p:pic>
        <p:nvPicPr>
          <p:cNvPr id="3" name="Picture 2" descr="A blue and yellow image&#10;&#10;Description automatically generated">
            <a:extLst>
              <a:ext uri="{FF2B5EF4-FFF2-40B4-BE49-F238E27FC236}">
                <a16:creationId xmlns:a16="http://schemas.microsoft.com/office/drawing/2014/main" id="{D318E956-A159-766E-9C0D-E986703118AD}"/>
              </a:ext>
            </a:extLst>
          </p:cNvPr>
          <p:cNvPicPr>
            <a:picLocks noChangeAspect="1"/>
          </p:cNvPicPr>
          <p:nvPr/>
        </p:nvPicPr>
        <p:blipFill rotWithShape="1">
          <a:blip r:embed="rId2"/>
          <a:srcRect l="37902" t="6152" r="13589" b="6210"/>
          <a:stretch/>
        </p:blipFill>
        <p:spPr>
          <a:xfrm>
            <a:off x="5671128" y="426712"/>
            <a:ext cx="6144683" cy="6004573"/>
          </a:xfrm>
          <a:prstGeom prst="rect">
            <a:avLst/>
          </a:prstGeom>
        </p:spPr>
      </p:pic>
      <p:sp>
        <p:nvSpPr>
          <p:cNvPr id="6" name="Title 1">
            <a:extLst>
              <a:ext uri="{FF2B5EF4-FFF2-40B4-BE49-F238E27FC236}">
                <a16:creationId xmlns:a16="http://schemas.microsoft.com/office/drawing/2014/main" id="{D2AE3AF0-199A-F9A1-F1D4-22AF7AB43221}"/>
              </a:ext>
            </a:extLst>
          </p:cNvPr>
          <p:cNvSpPr txBox="1">
            <a:spLocks/>
          </p:cNvSpPr>
          <p:nvPr/>
        </p:nvSpPr>
        <p:spPr>
          <a:xfrm>
            <a:off x="815414" y="2468892"/>
            <a:ext cx="1854820" cy="295307"/>
          </a:xfrm>
          <a:prstGeom prst="rect">
            <a:avLst/>
          </a:prstGeom>
          <a:solidFill>
            <a:schemeClr val="bg1"/>
          </a:solidFill>
        </p:spPr>
        <p:txBody>
          <a:bodyPr vert="horz" lIns="91440" tIns="45720" rIns="91440" bIns="45720" rtlCol="0" anchor="t" anchorCtr="0">
            <a:normAutofit fontScale="92500" lnSpcReduction="10000"/>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1500"/>
              <a:t>After RE impact</a:t>
            </a:r>
          </a:p>
        </p:txBody>
      </p:sp>
      <p:sp>
        <p:nvSpPr>
          <p:cNvPr id="8" name="Rectangle: Rounded Corners 7">
            <a:extLst>
              <a:ext uri="{FF2B5EF4-FFF2-40B4-BE49-F238E27FC236}">
                <a16:creationId xmlns:a16="http://schemas.microsoft.com/office/drawing/2014/main" id="{4B6EBC14-0B78-F239-EB64-D860F402904A}"/>
              </a:ext>
            </a:extLst>
          </p:cNvPr>
          <p:cNvSpPr/>
          <p:nvPr/>
        </p:nvSpPr>
        <p:spPr>
          <a:xfrm>
            <a:off x="1583499" y="3428999"/>
            <a:ext cx="2304256" cy="1440160"/>
          </a:xfrm>
          <a:prstGeom prst="roundRect">
            <a:avLst/>
          </a:prstGeom>
          <a:noFill/>
          <a:ln w="31750">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6495E160-6C1D-0DFA-98A9-02288C8BAE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4000"/>
                    </a14:imgEffect>
                    <a14:imgEffect>
                      <a14:brightnessContrast bright="45000" contrast="-18000"/>
                    </a14:imgEffect>
                  </a14:imgLayer>
                </a14:imgProps>
              </a:ext>
            </a:extLst>
          </a:blip>
          <a:stretch>
            <a:fillRect/>
          </a:stretch>
        </p:blipFill>
        <p:spPr>
          <a:xfrm rot="1162092">
            <a:off x="-158345" y="1478803"/>
            <a:ext cx="5777289" cy="4377600"/>
          </a:xfrm>
          <a:prstGeom prst="rect">
            <a:avLst/>
          </a:prstGeom>
        </p:spPr>
      </p:pic>
      <p:pic>
        <p:nvPicPr>
          <p:cNvPr id="5" name="Picture 4">
            <a:extLst>
              <a:ext uri="{FF2B5EF4-FFF2-40B4-BE49-F238E27FC236}">
                <a16:creationId xmlns:a16="http://schemas.microsoft.com/office/drawing/2014/main" id="{4E4A8D64-C7E0-6FE1-A27D-405F37E11BB9}"/>
              </a:ext>
            </a:extLst>
          </p:cNvPr>
          <p:cNvPicPr>
            <a:picLocks noChangeAspect="1"/>
          </p:cNvPicPr>
          <p:nvPr/>
        </p:nvPicPr>
        <p:blipFill>
          <a:blip r:embed="rId5">
            <a:alphaModFix/>
            <a:extLst>
              <a:ext uri="{BEBA8EAE-BF5A-486C-A8C5-ECC9F3942E4B}">
                <a14:imgProps xmlns:a14="http://schemas.microsoft.com/office/drawing/2010/main">
                  <a14:imgLayer r:embed="rId6">
                    <a14:imgEffect>
                      <a14:sharpenSoften amount="45000"/>
                    </a14:imgEffect>
                    <a14:imgEffect>
                      <a14:brightnessContrast bright="36000" contrast="-12000"/>
                    </a14:imgEffect>
                  </a14:imgLayer>
                </a14:imgProps>
              </a:ext>
            </a:extLst>
          </a:blip>
          <a:stretch>
            <a:fillRect/>
          </a:stretch>
        </p:blipFill>
        <p:spPr>
          <a:xfrm rot="1179452">
            <a:off x="-129705" y="1363529"/>
            <a:ext cx="5734076" cy="4507420"/>
          </a:xfrm>
          <a:prstGeom prst="rect">
            <a:avLst/>
          </a:prstGeom>
        </p:spPr>
      </p:pic>
      <p:sp>
        <p:nvSpPr>
          <p:cNvPr id="14" name="Title 1">
            <a:extLst>
              <a:ext uri="{FF2B5EF4-FFF2-40B4-BE49-F238E27FC236}">
                <a16:creationId xmlns:a16="http://schemas.microsoft.com/office/drawing/2014/main" id="{C3F40CEB-B078-3E26-1BB9-F0D2C20A9EDF}"/>
              </a:ext>
            </a:extLst>
          </p:cNvPr>
          <p:cNvSpPr txBox="1">
            <a:spLocks/>
          </p:cNvSpPr>
          <p:nvPr/>
        </p:nvSpPr>
        <p:spPr>
          <a:xfrm>
            <a:off x="1" y="932723"/>
            <a:ext cx="2055543" cy="386573"/>
          </a:xfrm>
          <a:prstGeom prst="rect">
            <a:avLst/>
          </a:prstGeom>
          <a:solidFill>
            <a:schemeClr val="bg1"/>
          </a:solidFill>
        </p:spPr>
        <p:txBody>
          <a:bodyPr vert="horz" lIns="91440" tIns="45720" rIns="91440" bIns="45720" rtlCol="0" anchor="t" anchorCtr="0">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1500"/>
              <a:t>Before RE impact</a:t>
            </a:r>
          </a:p>
        </p:txBody>
      </p:sp>
      <p:sp>
        <p:nvSpPr>
          <p:cNvPr id="15" name="Title 1">
            <a:extLst>
              <a:ext uri="{FF2B5EF4-FFF2-40B4-BE49-F238E27FC236}">
                <a16:creationId xmlns:a16="http://schemas.microsoft.com/office/drawing/2014/main" id="{6195E28E-CF99-7CB0-4D8F-5764507278B7}"/>
              </a:ext>
            </a:extLst>
          </p:cNvPr>
          <p:cNvSpPr txBox="1">
            <a:spLocks/>
          </p:cNvSpPr>
          <p:nvPr/>
        </p:nvSpPr>
        <p:spPr>
          <a:xfrm>
            <a:off x="2614" y="932723"/>
            <a:ext cx="2055543" cy="386573"/>
          </a:xfrm>
          <a:prstGeom prst="rect">
            <a:avLst/>
          </a:prstGeom>
          <a:solidFill>
            <a:schemeClr val="bg1"/>
          </a:solidFill>
        </p:spPr>
        <p:txBody>
          <a:bodyPr vert="horz" lIns="91440" tIns="45720" rIns="91440" bIns="45720" rtlCol="0" anchor="t" anchorCtr="0">
            <a:norm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1500">
                <a:solidFill>
                  <a:srgbClr val="FF0000"/>
                </a:solidFill>
              </a:rPr>
              <a:t>AFTER RE impact</a:t>
            </a:r>
          </a:p>
        </p:txBody>
      </p:sp>
      <p:sp>
        <p:nvSpPr>
          <p:cNvPr id="2" name="Rectangle: Rounded Corners 1">
            <a:extLst>
              <a:ext uri="{FF2B5EF4-FFF2-40B4-BE49-F238E27FC236}">
                <a16:creationId xmlns:a16="http://schemas.microsoft.com/office/drawing/2014/main" id="{C8B56F64-CF3E-3267-AEB5-5E9225E7283A}"/>
              </a:ext>
            </a:extLst>
          </p:cNvPr>
          <p:cNvSpPr/>
          <p:nvPr/>
        </p:nvSpPr>
        <p:spPr>
          <a:xfrm>
            <a:off x="1967542" y="3525011"/>
            <a:ext cx="3072341" cy="1344149"/>
          </a:xfrm>
          <a:prstGeom prst="roundRect">
            <a:avLst/>
          </a:prstGeom>
          <a:noFill/>
          <a:ln w="31750">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FC9F1B8D-A8CC-3C5E-0E49-E7726D436789}"/>
              </a:ext>
            </a:extLst>
          </p:cNvPr>
          <p:cNvSpPr txBox="1">
            <a:spLocks/>
          </p:cNvSpPr>
          <p:nvPr/>
        </p:nvSpPr>
        <p:spPr>
          <a:xfrm>
            <a:off x="6209631" y="1126010"/>
            <a:ext cx="1632181" cy="386573"/>
          </a:xfrm>
          <a:prstGeom prst="rect">
            <a:avLst/>
          </a:prstGeom>
          <a:solidFill>
            <a:schemeClr val="bg1"/>
          </a:solidFill>
        </p:spPr>
        <p:txBody>
          <a:bodyPr vert="horz" lIns="91440" tIns="45720" rIns="91440" bIns="45720" rtlCol="0" anchor="t" anchorCtr="0">
            <a:noAutofit/>
          </a:bodyPr>
          <a:lstStyle>
            <a:lvl1pPr algn="l" defTabSz="685596" rtl="0" eaLnBrk="1" latinLnBrk="0" hangingPunct="1">
              <a:lnSpc>
                <a:spcPct val="100000"/>
              </a:lnSpc>
              <a:spcBef>
                <a:spcPct val="0"/>
              </a:spcBef>
              <a:buNone/>
              <a:defRPr sz="2700" b="1" i="0" kern="1200">
                <a:solidFill>
                  <a:schemeClr val="accent1"/>
                </a:solidFill>
                <a:latin typeface="Arial Black" charset="0"/>
                <a:ea typeface="Arial Black" charset="0"/>
                <a:cs typeface="Arial Black" charset="0"/>
              </a:defRPr>
            </a:lvl1pPr>
          </a:lstStyle>
          <a:p>
            <a:r>
              <a:rPr lang="en-GB" sz="1867"/>
              <a:t>RE impact</a:t>
            </a:r>
          </a:p>
        </p:txBody>
      </p:sp>
      <p:sp>
        <p:nvSpPr>
          <p:cNvPr id="7" name="Title 7">
            <a:extLst>
              <a:ext uri="{FF2B5EF4-FFF2-40B4-BE49-F238E27FC236}">
                <a16:creationId xmlns:a16="http://schemas.microsoft.com/office/drawing/2014/main" id="{15BAE5A1-46EF-64C3-C36C-F8681F79C02A}"/>
              </a:ext>
            </a:extLst>
          </p:cNvPr>
          <p:cNvSpPr txBox="1">
            <a:spLocks/>
          </p:cNvSpPr>
          <p:nvPr/>
        </p:nvSpPr>
        <p:spPr>
          <a:xfrm>
            <a:off x="815414" y="61960"/>
            <a:ext cx="9168341" cy="704621"/>
          </a:xfrm>
          <a:prstGeom prst="rect">
            <a:avLst/>
          </a:prstGeom>
        </p:spPr>
        <p:txBody>
          <a:bodyPr vert="horz" lIns="121920" tIns="60960" rIns="121920" bIns="60960" rtlCol="0" anchor="ctr">
            <a:normAutofit fontScale="925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algn="l"/>
            <a:r>
              <a:rPr lang="en-GB" altLang="en-US" sz="3067" b="1" dirty="0"/>
              <a:t>Final JET PFC (Dec 2023) experiment – </a:t>
            </a:r>
            <a:r>
              <a:rPr lang="en-GB" altLang="en-US" sz="3067" b="1" dirty="0">
                <a:solidFill>
                  <a:srgbClr val="FF0000"/>
                </a:solidFill>
              </a:rPr>
              <a:t>Divertor RE</a:t>
            </a:r>
          </a:p>
        </p:txBody>
      </p:sp>
    </p:spTree>
    <p:extLst>
      <p:ext uri="{BB962C8B-B14F-4D97-AF65-F5344CB8AC3E}">
        <p14:creationId xmlns:p14="http://schemas.microsoft.com/office/powerpoint/2010/main" val="60273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82C89-C536-2779-0291-7D15FCFFA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B5DBB-B6B2-088F-1698-DA06EC57F1C6}"/>
              </a:ext>
            </a:extLst>
          </p:cNvPr>
          <p:cNvSpPr>
            <a:spLocks noGrp="1"/>
          </p:cNvSpPr>
          <p:nvPr>
            <p:ph type="title"/>
          </p:nvPr>
        </p:nvSpPr>
        <p:spPr>
          <a:xfrm>
            <a:off x="983431" y="192515"/>
            <a:ext cx="10256405" cy="457200"/>
          </a:xfrm>
        </p:spPr>
        <p:txBody>
          <a:bodyPr/>
          <a:lstStyle/>
          <a:p>
            <a:r>
              <a:rPr lang="en-GB" dirty="0"/>
              <a:t>Area 3 : </a:t>
            </a:r>
            <a:r>
              <a:rPr lang="en-US" dirty="0"/>
              <a:t>Post-mortem analysis and LIBS interpretation of JET tiles </a:t>
            </a:r>
            <a:endParaRPr lang="en-GB" dirty="0"/>
          </a:p>
        </p:txBody>
      </p:sp>
      <p:sp>
        <p:nvSpPr>
          <p:cNvPr id="5" name="Slide Number Placeholder 4">
            <a:extLst>
              <a:ext uri="{FF2B5EF4-FFF2-40B4-BE49-F238E27FC236}">
                <a16:creationId xmlns:a16="http://schemas.microsoft.com/office/drawing/2014/main" id="{B46C7437-2C86-0CED-E69C-AC9BAA85AA4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16</a:t>
            </a:fld>
            <a:endParaRPr lang="en-GB">
              <a:solidFill>
                <a:prstClr val="white"/>
              </a:solidFill>
            </a:endParaRPr>
          </a:p>
        </p:txBody>
      </p:sp>
      <p:sp>
        <p:nvSpPr>
          <p:cNvPr id="3" name="Espace réservé du contenu 6">
            <a:extLst>
              <a:ext uri="{FF2B5EF4-FFF2-40B4-BE49-F238E27FC236}">
                <a16:creationId xmlns:a16="http://schemas.microsoft.com/office/drawing/2014/main" id="{6AB29C3D-92A8-09FD-41DB-46C7E4BD560E}"/>
              </a:ext>
            </a:extLst>
          </p:cNvPr>
          <p:cNvSpPr>
            <a:spLocks noGrp="1"/>
          </p:cNvSpPr>
          <p:nvPr>
            <p:ph idx="1"/>
          </p:nvPr>
        </p:nvSpPr>
        <p:spPr>
          <a:xfrm>
            <a:off x="479375" y="679075"/>
            <a:ext cx="12059577" cy="5383113"/>
          </a:xfrm>
        </p:spPr>
        <p:txBody>
          <a:bodyPr>
            <a:normAutofit/>
          </a:bodyPr>
          <a:lstStyle/>
          <a:p>
            <a:pPr>
              <a:spcBef>
                <a:spcPts val="600"/>
              </a:spcBef>
              <a:buFont typeface="Wingdings" panose="05000000000000000000" pitchFamily="2" charset="2"/>
              <a:buChar char="§"/>
            </a:pPr>
            <a:r>
              <a:rPr lang="en-US" sz="2400" b="1" dirty="0">
                <a:solidFill>
                  <a:srgbClr val="FF0000"/>
                </a:solidFill>
                <a:effectLst/>
                <a:latin typeface="Calibri" panose="020F0502020204030204" pitchFamily="34" charset="0"/>
                <a:ea typeface="Calibri" panose="020F0502020204030204" pitchFamily="34" charset="0"/>
              </a:rPr>
              <a:t>Proposal : </a:t>
            </a:r>
            <a:r>
              <a:rPr lang="en-US" b="1" dirty="0">
                <a:solidFill>
                  <a:srgbClr val="FF0000"/>
                </a:solidFill>
                <a:latin typeface="Calibri" panose="020F0502020204030204" pitchFamily="34" charset="0"/>
                <a:ea typeface="Calibri" panose="020F0502020204030204" pitchFamily="34" charset="0"/>
              </a:rPr>
              <a:t>full exploitation of last JET experiments with RE-beam impact (etc.)</a:t>
            </a:r>
            <a:endParaRPr lang="en-US" sz="2400" b="1" dirty="0">
              <a:solidFill>
                <a:srgbClr val="FF0000"/>
              </a:solidFill>
              <a:effectLst/>
              <a:latin typeface="Calibri" panose="020F0502020204030204" pitchFamily="34" charset="0"/>
              <a:ea typeface="Calibri" panose="020F0502020204030204" pitchFamily="34" charset="0"/>
            </a:endParaRP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0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JET carried out downwards RE at the end of operation (not discussed with WPPWIE)</a:t>
            </a:r>
          </a:p>
          <a:p>
            <a:pPr marL="642938" marR="0" lvl="1"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dirty="0">
                <a:solidFill>
                  <a:prstClr val="black"/>
                </a:solidFill>
                <a:latin typeface="Calibri" panose="020F0502020204030204" pitchFamily="34" charset="0"/>
                <a:ea typeface="Calibri" panose="020F0502020204030204" pitchFamily="34" charset="0"/>
              </a:rPr>
              <a:t>Critical for ITER divertor: assessment of tile 0 and tile 1 regarding damage (done for Be before)</a:t>
            </a:r>
            <a:endParaRPr lang="en-US" sz="2000" b="1" i="1"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642938" marR="0" lvl="1"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dirty="0">
                <a:solidFill>
                  <a:prstClr val="black"/>
                </a:solidFill>
                <a:latin typeface="Calibri" panose="020F0502020204030204" pitchFamily="34" charset="0"/>
                <a:ea typeface="Calibri" panose="020F0502020204030204" pitchFamily="34" charset="0"/>
              </a:rPr>
              <a:t>Impacts conclusion on fuel release and surface stability and dust</a:t>
            </a:r>
          </a:p>
          <a:p>
            <a:pPr marL="342900" indent="-342900">
              <a:spcBef>
                <a:spcPts val="600"/>
              </a:spcBef>
              <a:buFont typeface="Wingdings" panose="05000000000000000000" pitchFamily="2" charset="2"/>
              <a:buChar char="§"/>
              <a:defRPr/>
            </a:pPr>
            <a:r>
              <a:rPr lang="en-US" sz="2000" b="1" i="1" dirty="0">
                <a:solidFill>
                  <a:prstClr val="black"/>
                </a:solidFill>
                <a:latin typeface="Calibri" panose="020F0502020204030204" pitchFamily="34" charset="0"/>
                <a:ea typeface="Calibri" panose="020F0502020204030204" pitchFamily="34" charset="0"/>
                <a:cs typeface="Arial" panose="020B0604020202020204" pitchFamily="34" charset="0"/>
              </a:rPr>
              <a:t>Full exploitation of </a:t>
            </a:r>
            <a:r>
              <a:rPr lang="en-US" sz="2000" b="1" i="1" dirty="0">
                <a:solidFill>
                  <a:prstClr val="black"/>
                </a:solidFill>
                <a:latin typeface="Calibri" panose="020F0502020204030204" pitchFamily="34" charset="0"/>
                <a:ea typeface="Calibri" panose="020F0502020204030204" pitchFamily="34" charset="0"/>
              </a:rPr>
              <a:t>very successful LIBS campaign </a:t>
            </a:r>
          </a:p>
          <a:p>
            <a:pPr marL="642938" lvl="1" indent="-342900">
              <a:spcBef>
                <a:spcPts val="600"/>
              </a:spcBef>
              <a:buFont typeface="Wingdings" panose="05000000000000000000" pitchFamily="2" charset="2"/>
              <a:buChar char="§"/>
              <a:defRPr/>
            </a:pPr>
            <a:r>
              <a:rPr lang="en-US" sz="2000" b="1" i="1" dirty="0">
                <a:solidFill>
                  <a:prstClr val="black"/>
                </a:solidFill>
                <a:latin typeface="Calibri" panose="020F0502020204030204" pitchFamily="34" charset="0"/>
                <a:ea typeface="Calibri" panose="020F0502020204030204" pitchFamily="34" charset="0"/>
                <a:cs typeface="Arial" panose="020B0604020202020204" pitchFamily="34" charset="0"/>
              </a:rPr>
              <a:t> LIBS at areas with damages carried out, but not in initial analysis plans</a:t>
            </a:r>
          </a:p>
          <a:p>
            <a:pPr marL="642938" lvl="1" indent="-342900">
              <a:spcBef>
                <a:spcPts val="600"/>
              </a:spcBef>
              <a:buFont typeface="Wingdings" panose="05000000000000000000" pitchFamily="2" charset="2"/>
              <a:buChar char="§"/>
              <a:defRPr/>
            </a:pPr>
            <a:r>
              <a:rPr lang="en-US" sz="2000" b="1" i="1" dirty="0">
                <a:solidFill>
                  <a:prstClr val="black"/>
                </a:solidFill>
                <a:latin typeface="Calibri" panose="020F0502020204030204" pitchFamily="34" charset="0"/>
                <a:ea typeface="Calibri" panose="020F0502020204030204" pitchFamily="34" charset="0"/>
              </a:rPr>
              <a:t>LIBS on steel and Inconel carried out, but not in initial analysis plans</a:t>
            </a:r>
            <a:endParaRPr lang="en-US" sz="2000" b="1" i="1"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585788" lvl="1" indent="-285750">
              <a:spcBef>
                <a:spcPts val="600"/>
              </a:spcBef>
            </a:pPr>
            <a:endParaRPr lang="fi-FI" sz="1400" dirty="0"/>
          </a:p>
        </p:txBody>
      </p:sp>
      <p:sp>
        <p:nvSpPr>
          <p:cNvPr id="4" name="ZoneTexte 28">
            <a:extLst>
              <a:ext uri="{FF2B5EF4-FFF2-40B4-BE49-F238E27FC236}">
                <a16:creationId xmlns:a16="http://schemas.microsoft.com/office/drawing/2014/main" id="{1ED0BD23-0935-D4EF-7915-5C2313180335}"/>
              </a:ext>
            </a:extLst>
          </p:cNvPr>
          <p:cNvSpPr txBox="1"/>
          <p:nvPr/>
        </p:nvSpPr>
        <p:spPr>
          <a:xfrm>
            <a:off x="664726" y="3505935"/>
            <a:ext cx="7786784" cy="1815882"/>
          </a:xfrm>
          <a:prstGeom prst="rect">
            <a:avLst/>
          </a:prstGeom>
          <a:noFill/>
        </p:spPr>
        <p:txBody>
          <a:bodyPr wrap="square">
            <a:spAutoFit/>
          </a:bodyPr>
          <a:lstStyle/>
          <a:p>
            <a:pPr marL="185738" marR="0" lvl="0" indent="-3429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00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Strategy</a:t>
            </a:r>
          </a:p>
          <a:p>
            <a:pPr marL="1042988" lvl="2" indent="-285750" defTabSz="685800">
              <a:spcBef>
                <a:spcPts val="600"/>
              </a:spcBef>
              <a:buFont typeface="Wingdings" panose="05000000000000000000" pitchFamily="2" charset="2"/>
              <a:buChar char="§"/>
              <a:defRPr/>
            </a:pPr>
            <a:r>
              <a:rPr lang="en-US" altLang="en-US" dirty="0">
                <a:solidFill>
                  <a:prstClr val="black"/>
                </a:solidFill>
                <a:latin typeface="Calibri" panose="020F0502020204030204" pitchFamily="34" charset="0"/>
                <a:ea typeface="Calibri" panose="020F0502020204030204" pitchFamily="34" charset="0"/>
                <a:cs typeface="Arial" panose="020B0604020202020204" pitchFamily="34" charset="0"/>
              </a:rPr>
              <a:t>1-2 damaged tiles to be added to the list of tiles to studied under SPE </a:t>
            </a:r>
          </a:p>
          <a:p>
            <a:pPr marL="1042988" lvl="2" indent="-285750" defTabSz="685800">
              <a:spcBef>
                <a:spcPts val="600"/>
              </a:spcBef>
              <a:buFont typeface="Wingdings" panose="05000000000000000000" pitchFamily="2" charset="2"/>
              <a:buChar char="§"/>
              <a:defRPr/>
            </a:pPr>
            <a:r>
              <a:rPr lang="en-US" altLang="en-US" dirty="0">
                <a:solidFill>
                  <a:prstClr val="black"/>
                </a:solidFill>
                <a:latin typeface="Calibri" panose="020F0502020204030204" pitchFamily="34" charset="0"/>
                <a:ea typeface="Calibri" panose="020F0502020204030204" pitchFamily="34" charset="0"/>
                <a:cs typeface="Arial" panose="020B0604020202020204" pitchFamily="34" charset="0"/>
              </a:rPr>
              <a:t>Provide input to RE-damage modelling to divertor PFCs</a:t>
            </a:r>
          </a:p>
          <a:p>
            <a:pPr marL="1042988" lvl="2" indent="-285750" defTabSz="685800">
              <a:spcBef>
                <a:spcPts val="600"/>
              </a:spcBef>
              <a:buFont typeface="Wingdings" panose="05000000000000000000" pitchFamily="2" charset="2"/>
              <a:buChar char="§"/>
              <a:defRPr/>
            </a:pPr>
            <a:r>
              <a:rPr lang="en-US" altLang="en-US" dirty="0">
                <a:solidFill>
                  <a:prstClr val="black"/>
                </a:solidFill>
                <a:latin typeface="Calibri" panose="020F0502020204030204" pitchFamily="34" charset="0"/>
                <a:ea typeface="Calibri" panose="020F0502020204030204" pitchFamily="34" charset="0"/>
                <a:cs typeface="Arial" panose="020B0604020202020204" pitchFamily="34" charset="0"/>
              </a:rPr>
              <a:t>Complete LIBS studies and include specific locations not in initial plan</a:t>
            </a:r>
          </a:p>
          <a:p>
            <a:pPr marL="757238" lvl="2" defTabSz="685800">
              <a:spcBef>
                <a:spcPts val="600"/>
              </a:spcBef>
              <a:defRPr/>
            </a:pPr>
            <a:r>
              <a:rPr lang="en-US" altLang="en-US" dirty="0">
                <a:solidFill>
                  <a:prstClr val="black"/>
                </a:solidFill>
                <a:latin typeface="Calibri" panose="020F0502020204030204" pitchFamily="34" charset="0"/>
                <a:ea typeface="Calibri" panose="020F0502020204030204" pitchFamily="34" charset="0"/>
                <a:cs typeface="Arial" panose="020B0604020202020204" pitchFamily="34" charset="0"/>
              </a:rPr>
              <a:t>     (quantitative analysis delayed =&gt; calibration in focus 2025)</a:t>
            </a:r>
          </a:p>
        </p:txBody>
      </p:sp>
    </p:spTree>
    <p:extLst>
      <p:ext uri="{BB962C8B-B14F-4D97-AF65-F5344CB8AC3E}">
        <p14:creationId xmlns:p14="http://schemas.microsoft.com/office/powerpoint/2010/main" val="2085141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1D392-B15C-58AC-F74C-E5F47980A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7E570-2950-7FDB-7B7F-72B0DE3E37C6}"/>
              </a:ext>
            </a:extLst>
          </p:cNvPr>
          <p:cNvSpPr>
            <a:spLocks noGrp="1"/>
          </p:cNvSpPr>
          <p:nvPr>
            <p:ph type="title"/>
          </p:nvPr>
        </p:nvSpPr>
        <p:spPr/>
        <p:txBody>
          <a:bodyPr/>
          <a:lstStyle/>
          <a:p>
            <a:r>
              <a:rPr lang="en-GB" dirty="0"/>
              <a:t>WPPWIE - 2027 budget requests and priorities</a:t>
            </a:r>
          </a:p>
        </p:txBody>
      </p:sp>
      <p:sp>
        <p:nvSpPr>
          <p:cNvPr id="5" name="Slide Number Placeholder 4">
            <a:extLst>
              <a:ext uri="{FF2B5EF4-FFF2-40B4-BE49-F238E27FC236}">
                <a16:creationId xmlns:a16="http://schemas.microsoft.com/office/drawing/2014/main" id="{3EA29CCC-FAC8-8CD0-6218-79AEAA7CA0F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17</a:t>
            </a:fld>
            <a:endParaRPr lang="en-GB">
              <a:solidFill>
                <a:prstClr val="white"/>
              </a:solidFill>
            </a:endParaRPr>
          </a:p>
        </p:txBody>
      </p:sp>
      <p:graphicFrame>
        <p:nvGraphicFramePr>
          <p:cNvPr id="6" name="Table 3">
            <a:extLst>
              <a:ext uri="{FF2B5EF4-FFF2-40B4-BE49-F238E27FC236}">
                <a16:creationId xmlns:a16="http://schemas.microsoft.com/office/drawing/2014/main" id="{C5079E9D-7D7F-4D28-8D06-989F62493B64}"/>
              </a:ext>
            </a:extLst>
          </p:cNvPr>
          <p:cNvGraphicFramePr>
            <a:graphicFrameLocks noGrp="1"/>
          </p:cNvGraphicFramePr>
          <p:nvPr>
            <p:extLst>
              <p:ext uri="{D42A27DB-BD31-4B8C-83A1-F6EECF244321}">
                <p14:modId xmlns:p14="http://schemas.microsoft.com/office/powerpoint/2010/main" val="621890603"/>
              </p:ext>
            </p:extLst>
          </p:nvPr>
        </p:nvGraphicFramePr>
        <p:xfrm>
          <a:off x="241583" y="1783080"/>
          <a:ext cx="11708834" cy="3291840"/>
        </p:xfrm>
        <a:graphic>
          <a:graphicData uri="http://schemas.openxmlformats.org/drawingml/2006/table">
            <a:tbl>
              <a:tblPr firstRow="1" bandRow="1">
                <a:tableStyleId>{5C22544A-7EE6-4342-B048-85BDC9FD1C3A}</a:tableStyleId>
              </a:tblPr>
              <a:tblGrid>
                <a:gridCol w="1314655">
                  <a:extLst>
                    <a:ext uri="{9D8B030D-6E8A-4147-A177-3AD203B41FA5}">
                      <a16:colId xmlns:a16="http://schemas.microsoft.com/office/drawing/2014/main" val="739719952"/>
                    </a:ext>
                  </a:extLst>
                </a:gridCol>
                <a:gridCol w="3572353">
                  <a:extLst>
                    <a:ext uri="{9D8B030D-6E8A-4147-A177-3AD203B41FA5}">
                      <a16:colId xmlns:a16="http://schemas.microsoft.com/office/drawing/2014/main" val="2701047996"/>
                    </a:ext>
                  </a:extLst>
                </a:gridCol>
                <a:gridCol w="1932167">
                  <a:extLst>
                    <a:ext uri="{9D8B030D-6E8A-4147-A177-3AD203B41FA5}">
                      <a16:colId xmlns:a16="http://schemas.microsoft.com/office/drawing/2014/main" val="1452580535"/>
                    </a:ext>
                  </a:extLst>
                </a:gridCol>
                <a:gridCol w="1192696">
                  <a:extLst>
                    <a:ext uri="{9D8B030D-6E8A-4147-A177-3AD203B41FA5}">
                      <a16:colId xmlns:a16="http://schemas.microsoft.com/office/drawing/2014/main" val="1294906745"/>
                    </a:ext>
                  </a:extLst>
                </a:gridCol>
                <a:gridCol w="1144988">
                  <a:extLst>
                    <a:ext uri="{9D8B030D-6E8A-4147-A177-3AD203B41FA5}">
                      <a16:colId xmlns:a16="http://schemas.microsoft.com/office/drawing/2014/main" val="1627400644"/>
                    </a:ext>
                  </a:extLst>
                </a:gridCol>
                <a:gridCol w="1463652">
                  <a:extLst>
                    <a:ext uri="{9D8B030D-6E8A-4147-A177-3AD203B41FA5}">
                      <a16:colId xmlns:a16="http://schemas.microsoft.com/office/drawing/2014/main" val="1838876175"/>
                    </a:ext>
                  </a:extLst>
                </a:gridCol>
                <a:gridCol w="1088323">
                  <a:extLst>
                    <a:ext uri="{9D8B030D-6E8A-4147-A177-3AD203B41FA5}">
                      <a16:colId xmlns:a16="http://schemas.microsoft.com/office/drawing/2014/main" val="2275957365"/>
                    </a:ext>
                  </a:extLst>
                </a:gridCol>
              </a:tblGrid>
              <a:tr h="679607">
                <a:tc gridSpan="2">
                  <a:txBody>
                    <a:bodyPr/>
                    <a:lstStyle/>
                    <a:p>
                      <a:pPr algn="ctr"/>
                      <a:r>
                        <a:rPr lang="en-US" sz="1600" dirty="0"/>
                        <a:t>Topic</a:t>
                      </a:r>
                      <a:endParaRPr lang="en-GB" sz="1600" dirty="0"/>
                    </a:p>
                  </a:txBody>
                  <a:tcPr anchor="ctr">
                    <a:solidFill>
                      <a:schemeClr val="accent1">
                        <a:lumMod val="50000"/>
                      </a:schemeClr>
                    </a:solidFill>
                  </a:tcPr>
                </a:tc>
                <a:tc hMerge="1">
                  <a:txBody>
                    <a:bodyPr/>
                    <a:lstStyle/>
                    <a:p>
                      <a:endParaRPr lang="fr-FR"/>
                    </a:p>
                  </a:txBody>
                  <a:tcPr/>
                </a:tc>
                <a:tc>
                  <a:txBody>
                    <a:bodyPr/>
                    <a:lstStyle/>
                    <a:p>
                      <a:pPr algn="ctr"/>
                      <a:r>
                        <a:rPr lang="en-US" sz="1600" dirty="0"/>
                        <a:t>Required resources </a:t>
                      </a:r>
                    </a:p>
                    <a:p>
                      <a:pPr algn="ctr"/>
                      <a:r>
                        <a:rPr lang="en-US" sz="1600" dirty="0"/>
                        <a:t>(PM, hardware, facilities, …)</a:t>
                      </a:r>
                      <a:endParaRPr lang="en-GB" sz="1600" dirty="0"/>
                    </a:p>
                  </a:txBody>
                  <a:tcPr anchor="ctr">
                    <a:solidFill>
                      <a:schemeClr val="accent1">
                        <a:lumMod val="50000"/>
                      </a:schemeClr>
                    </a:solidFill>
                  </a:tcPr>
                </a:tc>
                <a:tc>
                  <a:txBody>
                    <a:bodyPr/>
                    <a:lstStyle/>
                    <a:p>
                      <a:pPr algn="ctr"/>
                      <a:r>
                        <a:rPr lang="en-US" sz="1600" dirty="0"/>
                        <a:t>Associated CC budget* [k€] </a:t>
                      </a:r>
                      <a:endParaRPr lang="en-GB" sz="1600" dirty="0"/>
                    </a:p>
                  </a:txBody>
                  <a:tcPr anchor="ctr">
                    <a:solidFill>
                      <a:schemeClr val="accent1">
                        <a:lumMod val="50000"/>
                      </a:schemeClr>
                    </a:solidFill>
                  </a:tcPr>
                </a:tc>
                <a:tc>
                  <a:txBody>
                    <a:bodyPr/>
                    <a:lstStyle/>
                    <a:p>
                      <a:pPr algn="ctr"/>
                      <a:r>
                        <a:rPr lang="en-US" sz="1600" dirty="0"/>
                        <a:t>Associated EC budget* [k€]</a:t>
                      </a:r>
                      <a:endParaRPr lang="en-GB" sz="1600" dirty="0"/>
                    </a:p>
                  </a:txBody>
                  <a:tcPr anchor="ctr">
                    <a:solidFill>
                      <a:schemeClr val="accent1">
                        <a:lumMod val="50000"/>
                      </a:schemeClr>
                    </a:solidFill>
                  </a:tcPr>
                </a:tc>
                <a:tc>
                  <a:txBody>
                    <a:bodyPr/>
                    <a:lstStyle/>
                    <a:p>
                      <a:pPr algn="ctr"/>
                      <a:r>
                        <a:rPr lang="en-US" sz="1600" dirty="0"/>
                        <a:t>WP priority (Low, Medium, High)</a:t>
                      </a:r>
                      <a:endParaRPr lang="en-GB" sz="1600" dirty="0"/>
                    </a:p>
                  </a:txBody>
                  <a:tcPr anchor="ctr">
                    <a:solidFill>
                      <a:schemeClr val="accent1">
                        <a:lumMod val="50000"/>
                      </a:schemeClr>
                    </a:solidFill>
                  </a:tcPr>
                </a:tc>
                <a:tc>
                  <a:txBody>
                    <a:bodyPr/>
                    <a:lstStyle/>
                    <a:p>
                      <a:pPr algn="ctr"/>
                      <a:r>
                        <a:rPr lang="en-US" sz="1600" dirty="0">
                          <a:solidFill>
                            <a:srgbClr val="FF0000"/>
                          </a:solidFill>
                        </a:rPr>
                        <a:t>PSD priority </a:t>
                      </a:r>
                    </a:p>
                    <a:p>
                      <a:pPr algn="ctr"/>
                      <a:r>
                        <a:rPr lang="en-US" sz="1600" dirty="0">
                          <a:solidFill>
                            <a:srgbClr val="FF0000"/>
                          </a:solidFill>
                        </a:rPr>
                        <a:t>TBD</a:t>
                      </a:r>
                      <a:endParaRPr lang="en-GB" sz="1600" dirty="0">
                        <a:solidFill>
                          <a:srgbClr val="FF0000"/>
                        </a:solidFill>
                      </a:endParaRPr>
                    </a:p>
                  </a:txBody>
                  <a:tcPr anchor="ctr">
                    <a:solidFill>
                      <a:schemeClr val="accent1">
                        <a:lumMod val="50000"/>
                      </a:schemeClr>
                    </a:solidFill>
                  </a:tcPr>
                </a:tc>
                <a:extLst>
                  <a:ext uri="{0D108BD9-81ED-4DB2-BD59-A6C34878D82A}">
                    <a16:rowId xmlns:a16="http://schemas.microsoft.com/office/drawing/2014/main" val="125304413"/>
                  </a:ext>
                </a:extLst>
              </a:tr>
              <a:tr h="402141">
                <a:tc rowSpan="3">
                  <a:txBody>
                    <a:bodyPr/>
                    <a:lstStyle/>
                    <a:p>
                      <a:pPr algn="ctr"/>
                      <a:r>
                        <a:rPr lang="en-GB" sz="1600" dirty="0"/>
                        <a:t>Area 3</a:t>
                      </a:r>
                    </a:p>
                    <a:p>
                      <a:pPr algn="ctr"/>
                      <a:r>
                        <a:rPr lang="en-GB" sz="1600" dirty="0"/>
                        <a:t>JET </a:t>
                      </a:r>
                    </a:p>
                    <a:p>
                      <a:pPr algn="ctr"/>
                      <a:r>
                        <a:rPr lang="en-GB" sz="1600" dirty="0"/>
                        <a:t>post-mortem analysis</a:t>
                      </a:r>
                    </a:p>
                  </a:txBody>
                  <a:tcPr anchor="ctr"/>
                </a:tc>
                <a:tc>
                  <a:txBody>
                    <a:bodyPr/>
                    <a:lstStyle/>
                    <a:p>
                      <a:r>
                        <a:rPr lang="en-GB" sz="1600" dirty="0"/>
                        <a:t>Conversion of 1 container into PM (VTT has one) [Proposal made 10/25]</a:t>
                      </a:r>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r>
                        <a:rPr kumimoji="0" lang="en-US" sz="1600" b="0" i="0" u="none" strike="noStrike" kern="0" cap="none" spc="0" normalizeH="0" baseline="0" noProof="0">
                          <a:ln>
                            <a:noFill/>
                          </a:ln>
                          <a:solidFill>
                            <a:prstClr val="black"/>
                          </a:solidFill>
                          <a:effectLst/>
                          <a:uLnTx/>
                          <a:uFillTx/>
                          <a:latin typeface="Calibri"/>
                          <a:cs typeface="Arial"/>
                        </a:rPr>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425731036"/>
                  </a:ext>
                </a:extLst>
              </a:tr>
              <a:tr h="486587">
                <a:tc vMerge="1">
                  <a:txBody>
                    <a:bodyPr/>
                    <a:lstStyle/>
                    <a:p>
                      <a:endParaRPr lang="en-GB" sz="1600" dirty="0"/>
                    </a:p>
                  </a:txBody>
                  <a:tcPr anchor="ctr"/>
                </a:tc>
                <a:tc>
                  <a:txBody>
                    <a:bodyPr/>
                    <a:lstStyle/>
                    <a:p>
                      <a:r>
                        <a:rPr lang="en-GB" sz="1600" dirty="0"/>
                        <a:t>Dedicated analysis of RE impacted divertor tiles :LIBS, LID-QMS, metallography, IBA, microscopy (SP E)</a:t>
                      </a:r>
                    </a:p>
                  </a:txBody>
                  <a:tcPr anchor="ctr"/>
                </a:tc>
                <a:tc>
                  <a:txBody>
                    <a:bodyPr/>
                    <a:lstStyle/>
                    <a:p>
                      <a:pPr algn="ctr"/>
                      <a:r>
                        <a:rPr lang="en-GB" sz="1600" dirty="0"/>
                        <a:t>8 PM</a:t>
                      </a:r>
                    </a:p>
                    <a:p>
                      <a:pPr algn="ctr"/>
                      <a:r>
                        <a:rPr lang="en-GB" sz="1600" dirty="0"/>
                        <a:t>Fac. : 20k€ (accelerator)</a:t>
                      </a:r>
                    </a:p>
                  </a:txBody>
                  <a:tcPr anchor="ctr"/>
                </a:tc>
                <a:tc>
                  <a:txBody>
                    <a:bodyPr/>
                    <a:lstStyle/>
                    <a:p>
                      <a:pPr algn="ctr"/>
                      <a:r>
                        <a:rPr lang="en-GB" sz="1600" dirty="0"/>
                        <a:t>PM: 34,2</a:t>
                      </a:r>
                    </a:p>
                    <a:p>
                      <a:pPr algn="ctr"/>
                      <a:r>
                        <a:rPr lang="en-GB" sz="1600" dirty="0"/>
                        <a:t>Fac.: 10</a:t>
                      </a:r>
                    </a:p>
                  </a:txBody>
                  <a:tcPr anchor="ctr"/>
                </a:tc>
                <a:tc>
                  <a:txBody>
                    <a:bodyPr/>
                    <a:lstStyle/>
                    <a:p>
                      <a:pPr algn="ctr"/>
                      <a:r>
                        <a:rPr lang="en-GB" sz="1600" dirty="0"/>
                        <a:t>PM: 37,6</a:t>
                      </a:r>
                    </a:p>
                    <a:p>
                      <a:pPr algn="ctr"/>
                      <a:r>
                        <a:rPr lang="en-GB" sz="1600" dirty="0"/>
                        <a:t>Fac.: 14</a:t>
                      </a:r>
                    </a:p>
                  </a:txBody>
                  <a:tcPr anchor="ctr"/>
                </a:tc>
                <a:tc>
                  <a:txBody>
                    <a:bodyPr/>
                    <a:lstStyle/>
                    <a:p>
                      <a:pPr algn="ctr"/>
                      <a:r>
                        <a:rPr kumimoji="0" lang="en-US" sz="1600" b="0" i="0" u="none" strike="noStrike" kern="0" cap="none" spc="0" normalizeH="0" baseline="0" noProof="0">
                          <a:ln>
                            <a:noFill/>
                          </a:ln>
                          <a:solidFill>
                            <a:prstClr val="black"/>
                          </a:solidFill>
                          <a:effectLst/>
                          <a:uLnTx/>
                          <a:uFillTx/>
                          <a:latin typeface="Calibri"/>
                          <a:cs typeface="Arial"/>
                        </a:rPr>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700044694"/>
                  </a:ext>
                </a:extLst>
              </a:tr>
              <a:tr h="486587">
                <a:tc vMerge="1">
                  <a:txBody>
                    <a:bodyPr/>
                    <a:lstStyle/>
                    <a:p>
                      <a:endParaRPr lang="en-GB" sz="1600" dirty="0"/>
                    </a:p>
                  </a:txBody>
                  <a:tcPr anchor="ctr"/>
                </a:tc>
                <a:tc>
                  <a:txBody>
                    <a:bodyPr/>
                    <a:lstStyle/>
                    <a:p>
                      <a:r>
                        <a:rPr lang="en-GB" sz="1600" dirty="0"/>
                        <a:t>T loading of W samples as proxy for JET tiles and norm for LIBS, LID-QMS (IAP)</a:t>
                      </a:r>
                    </a:p>
                  </a:txBody>
                  <a:tcPr anchor="ct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en-GB" sz="1600" dirty="0"/>
                        <a:t>4 PM</a:t>
                      </a:r>
                    </a:p>
                    <a:p>
                      <a:pPr algn="ctr"/>
                      <a:r>
                        <a:rPr lang="en-GB" sz="1600" dirty="0"/>
                        <a:t>5k€ for samples &amp; transport</a:t>
                      </a:r>
                    </a:p>
                    <a:p>
                      <a:pPr algn="ctr"/>
                      <a:r>
                        <a:rPr lang="en-GB" sz="1600" dirty="0"/>
                        <a:t>5k€ exposure</a:t>
                      </a:r>
                    </a:p>
                  </a:txBody>
                  <a:tcPr anchor="ctr"/>
                </a:tc>
                <a:tc>
                  <a:txBody>
                    <a:bodyPr/>
                    <a:lstStyle/>
                    <a:p>
                      <a:pPr algn="ctr"/>
                      <a:r>
                        <a:rPr lang="en-GB" sz="1600" dirty="0"/>
                        <a:t>8,6</a:t>
                      </a:r>
                    </a:p>
                    <a:p>
                      <a:pPr algn="ctr"/>
                      <a:r>
                        <a:rPr lang="en-GB" sz="1600" dirty="0" err="1"/>
                        <a:t>Eq</a:t>
                      </a:r>
                      <a:r>
                        <a:rPr lang="en-GB" sz="1600" dirty="0"/>
                        <a:t>/OGS: 5</a:t>
                      </a:r>
                    </a:p>
                  </a:txBody>
                  <a:tcPr anchor="ctr"/>
                </a:tc>
                <a:tc>
                  <a:txBody>
                    <a:bodyPr/>
                    <a:lstStyle/>
                    <a:p>
                      <a:pPr algn="ctr"/>
                      <a:r>
                        <a:rPr lang="en-GB" sz="1600" dirty="0"/>
                        <a:t>9.4</a:t>
                      </a:r>
                    </a:p>
                    <a:p>
                      <a:pPr algn="ctr"/>
                      <a:r>
                        <a:rPr lang="en-GB" sz="1600" dirty="0" err="1"/>
                        <a:t>Eq</a:t>
                      </a:r>
                      <a:r>
                        <a:rPr lang="en-GB" sz="1600" dirty="0"/>
                        <a:t>/OGS: 7</a:t>
                      </a:r>
                    </a:p>
                  </a:txBody>
                  <a:tcPr anchor="ctr"/>
                </a:tc>
                <a:tc>
                  <a:txBody>
                    <a:bodyPr/>
                    <a:lstStyle/>
                    <a:p>
                      <a:pPr algn="ctr"/>
                      <a:r>
                        <a:rPr kumimoji="0" lang="en-US" sz="1600" b="0" i="0" u="none" strike="noStrike" kern="0" cap="none" spc="0" normalizeH="0" baseline="0" noProof="0" dirty="0">
                          <a:ln>
                            <a:noFill/>
                          </a:ln>
                          <a:solidFill>
                            <a:prstClr val="black"/>
                          </a:solidFill>
                          <a:effectLst/>
                          <a:uLnTx/>
                          <a:uFillTx/>
                          <a:latin typeface="Calibri"/>
                          <a:cs typeface="Arial"/>
                        </a:rPr>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121053756"/>
                  </a:ext>
                </a:extLst>
              </a:tr>
            </a:tbl>
          </a:graphicData>
        </a:graphic>
      </p:graphicFrame>
      <p:sp>
        <p:nvSpPr>
          <p:cNvPr id="7" name="TextBox 2">
            <a:extLst>
              <a:ext uri="{FF2B5EF4-FFF2-40B4-BE49-F238E27FC236}">
                <a16:creationId xmlns:a16="http://schemas.microsoft.com/office/drawing/2014/main" id="{2E28E0D3-5AFC-4BAA-83C9-BBCFABC7FEF5}"/>
              </a:ext>
            </a:extLst>
          </p:cNvPr>
          <p:cNvSpPr txBox="1"/>
          <p:nvPr/>
        </p:nvSpPr>
        <p:spPr bwMode="auto">
          <a:xfrm>
            <a:off x="787179" y="6514685"/>
            <a:ext cx="11391965" cy="36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bg1"/>
                </a:solidFill>
              </a:rPr>
              <a:t>*Conversion: </a:t>
            </a:r>
            <a:r>
              <a:rPr lang="en-GB" dirty="0">
                <a:solidFill>
                  <a:srgbClr val="FF0000"/>
                </a:solidFill>
                <a:highlight>
                  <a:srgbClr val="FFFF00"/>
                </a:highlight>
              </a:rPr>
              <a:t>4.27k€ </a:t>
            </a:r>
            <a:r>
              <a:rPr lang="en-GB" dirty="0">
                <a:solidFill>
                  <a:schemeClr val="bg1"/>
                </a:solidFill>
              </a:rPr>
              <a:t>CC/ PM (@average); </a:t>
            </a:r>
            <a:r>
              <a:rPr lang="en-GB" dirty="0">
                <a:solidFill>
                  <a:srgbClr val="FF0000"/>
                </a:solidFill>
                <a:highlight>
                  <a:srgbClr val="FFFF00"/>
                </a:highlight>
              </a:rPr>
              <a:t>4.70k€ </a:t>
            </a:r>
            <a:r>
              <a:rPr lang="en-GB" dirty="0">
                <a:solidFill>
                  <a:schemeClr val="bg1"/>
                </a:solidFill>
              </a:rPr>
              <a:t>EC/PM; HW/facility CC= 0.5*direct cost; HW/facility EC=0.7*direct cost</a:t>
            </a:r>
          </a:p>
        </p:txBody>
      </p:sp>
      <p:sp>
        <p:nvSpPr>
          <p:cNvPr id="8" name="Textfeld 7">
            <a:extLst>
              <a:ext uri="{FF2B5EF4-FFF2-40B4-BE49-F238E27FC236}">
                <a16:creationId xmlns:a16="http://schemas.microsoft.com/office/drawing/2014/main" id="{CA87FDF0-9575-9458-4B73-772EE631622C}"/>
              </a:ext>
            </a:extLst>
          </p:cNvPr>
          <p:cNvSpPr txBox="1"/>
          <p:nvPr/>
        </p:nvSpPr>
        <p:spPr>
          <a:xfrm>
            <a:off x="8065168" y="5554579"/>
            <a:ext cx="4079002" cy="523220"/>
          </a:xfrm>
          <a:prstGeom prst="rect">
            <a:avLst/>
          </a:prstGeom>
          <a:noFill/>
        </p:spPr>
        <p:txBody>
          <a:bodyPr wrap="none" rtlCol="0">
            <a:spAutoFit/>
          </a:bodyPr>
          <a:lstStyle/>
          <a:p>
            <a:pPr algn="l"/>
            <a:r>
              <a:rPr lang="de-DE" sz="2800" b="1" dirty="0"/>
              <a:t>Total: 68 k€ (+</a:t>
            </a:r>
            <a:r>
              <a:rPr lang="de-DE" sz="2800" b="1" dirty="0" err="1"/>
              <a:t>conversion</a:t>
            </a:r>
            <a:r>
              <a:rPr lang="de-DE" sz="2800" b="1" dirty="0"/>
              <a:t>) </a:t>
            </a:r>
          </a:p>
        </p:txBody>
      </p:sp>
    </p:spTree>
    <p:extLst>
      <p:ext uri="{BB962C8B-B14F-4D97-AF65-F5344CB8AC3E}">
        <p14:creationId xmlns:p14="http://schemas.microsoft.com/office/powerpoint/2010/main" val="2749759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3D712-9532-0611-937B-167DCF1C5A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F9F7B-DD25-E996-589F-2A38FCD3D134}"/>
              </a:ext>
            </a:extLst>
          </p:cNvPr>
          <p:cNvSpPr>
            <a:spLocks noGrp="1"/>
          </p:cNvSpPr>
          <p:nvPr>
            <p:ph type="title"/>
          </p:nvPr>
        </p:nvSpPr>
        <p:spPr>
          <a:xfrm>
            <a:off x="983431" y="192515"/>
            <a:ext cx="10256405" cy="457200"/>
          </a:xfrm>
        </p:spPr>
        <p:txBody>
          <a:bodyPr/>
          <a:lstStyle/>
          <a:p>
            <a:r>
              <a:rPr lang="en-GB" dirty="0"/>
              <a:t>Area 4 : </a:t>
            </a:r>
            <a:r>
              <a:rPr lang="en-US" dirty="0"/>
              <a:t>RE-damage modelling development </a:t>
            </a:r>
            <a:r>
              <a:rPr lang="en-US"/>
              <a:t>and benchmark</a:t>
            </a:r>
            <a:endParaRPr lang="en-GB" dirty="0"/>
          </a:p>
        </p:txBody>
      </p:sp>
      <p:sp>
        <p:nvSpPr>
          <p:cNvPr id="5" name="Slide Number Placeholder 4">
            <a:extLst>
              <a:ext uri="{FF2B5EF4-FFF2-40B4-BE49-F238E27FC236}">
                <a16:creationId xmlns:a16="http://schemas.microsoft.com/office/drawing/2014/main" id="{02C14513-8F2B-CCA3-CD91-722BFD17BF1E}"/>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18</a:t>
            </a:fld>
            <a:endParaRPr lang="en-GB">
              <a:solidFill>
                <a:prstClr val="white"/>
              </a:solidFill>
            </a:endParaRPr>
          </a:p>
        </p:txBody>
      </p:sp>
      <p:sp>
        <p:nvSpPr>
          <p:cNvPr id="3" name="Espace réservé du contenu 6">
            <a:extLst>
              <a:ext uri="{FF2B5EF4-FFF2-40B4-BE49-F238E27FC236}">
                <a16:creationId xmlns:a16="http://schemas.microsoft.com/office/drawing/2014/main" id="{F9375E9D-4DB9-CA23-2637-920B5EC07425}"/>
              </a:ext>
            </a:extLst>
          </p:cNvPr>
          <p:cNvSpPr>
            <a:spLocks noGrp="1"/>
          </p:cNvSpPr>
          <p:nvPr>
            <p:ph idx="1"/>
          </p:nvPr>
        </p:nvSpPr>
        <p:spPr>
          <a:xfrm>
            <a:off x="479375" y="679075"/>
            <a:ext cx="12059577" cy="5383113"/>
          </a:xfrm>
        </p:spPr>
        <p:txBody>
          <a:bodyPr>
            <a:normAutofit/>
          </a:bodyPr>
          <a:lstStyle/>
          <a:p>
            <a:pPr>
              <a:spcBef>
                <a:spcPts val="600"/>
              </a:spcBef>
              <a:buFont typeface="Wingdings" panose="05000000000000000000" pitchFamily="2" charset="2"/>
              <a:buChar char="§"/>
            </a:pPr>
            <a:r>
              <a:rPr lang="en-US" sz="2400" b="1" dirty="0">
                <a:solidFill>
                  <a:srgbClr val="FF0000"/>
                </a:solidFill>
                <a:effectLst/>
                <a:latin typeface="Calibri" panose="020F0502020204030204" pitchFamily="34" charset="0"/>
                <a:ea typeface="Calibri" panose="020F0502020204030204" pitchFamily="34" charset="0"/>
              </a:rPr>
              <a:t>Proposal : Support </a:t>
            </a:r>
            <a:r>
              <a:rPr lang="en-US" b="1" dirty="0">
                <a:solidFill>
                  <a:srgbClr val="FF0000"/>
                </a:solidFill>
                <a:latin typeface="Calibri" panose="020F0502020204030204" pitchFamily="34" charset="0"/>
                <a:ea typeface="Calibri" panose="020F0502020204030204" pitchFamily="34" charset="0"/>
              </a:rPr>
              <a:t>RE damage modelling development </a:t>
            </a:r>
            <a:endParaRPr lang="en-US" sz="2400" b="1" dirty="0">
              <a:solidFill>
                <a:srgbClr val="FF0000"/>
              </a:solidFill>
              <a:effectLst/>
              <a:latin typeface="Calibri" panose="020F0502020204030204" pitchFamily="34" charset="0"/>
              <a:ea typeface="Calibri" panose="020F0502020204030204" pitchFamily="34" charset="0"/>
            </a:endParaRP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dirty="0">
                <a:solidFill>
                  <a:prstClr val="black"/>
                </a:solidFill>
                <a:latin typeface="Calibri" panose="020F0502020204030204" pitchFamily="34" charset="0"/>
                <a:ea typeface="Calibri" panose="020F0502020204030204" pitchFamily="34" charset="0"/>
              </a:rPr>
              <a:t>High priority item for ITER and selected as EEG</a:t>
            </a: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dirty="0">
                <a:solidFill>
                  <a:prstClr val="black"/>
                </a:solidFill>
                <a:latin typeface="Calibri" panose="020F0502020204030204" pitchFamily="34" charset="0"/>
                <a:ea typeface="Calibri" panose="020F0502020204030204" pitchFamily="34" charset="0"/>
              </a:rPr>
              <a:t>VR grantee left to industry =&gt; direct transfer not possible</a:t>
            </a: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dirty="0">
                <a:solidFill>
                  <a:prstClr val="black"/>
                </a:solidFill>
                <a:latin typeface="Calibri" panose="020F0502020204030204" pitchFamily="34" charset="0"/>
                <a:ea typeface="Calibri" panose="020F0502020204030204" pitchFamily="34" charset="0"/>
              </a:rPr>
              <a:t>Recover work by senior scientist</a:t>
            </a:r>
          </a:p>
          <a:p>
            <a:pPr marR="0" lvl="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000" b="1" i="1" dirty="0">
                <a:solidFill>
                  <a:prstClr val="black"/>
                </a:solidFill>
                <a:latin typeface="Calibri" panose="020F0502020204030204" pitchFamily="34" charset="0"/>
                <a:ea typeface="Calibri" panose="020F0502020204030204" pitchFamily="34" charset="0"/>
              </a:rPr>
              <a:t>Impacts WPTM, WPTE and WPPWIE</a:t>
            </a:r>
            <a:endParaRPr lang="fi-FI" sz="1400" b="1" i="1" dirty="0">
              <a:solidFill>
                <a:prstClr val="black"/>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8770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1D392-B15C-58AC-F74C-E5F47980A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7E570-2950-7FDB-7B7F-72B0DE3E37C6}"/>
              </a:ext>
            </a:extLst>
          </p:cNvPr>
          <p:cNvSpPr>
            <a:spLocks noGrp="1"/>
          </p:cNvSpPr>
          <p:nvPr>
            <p:ph type="title"/>
          </p:nvPr>
        </p:nvSpPr>
        <p:spPr/>
        <p:txBody>
          <a:bodyPr/>
          <a:lstStyle/>
          <a:p>
            <a:r>
              <a:rPr lang="en-GB" dirty="0"/>
              <a:t>WPPWIE - 2027 budget requests and priorities</a:t>
            </a:r>
          </a:p>
        </p:txBody>
      </p:sp>
      <p:sp>
        <p:nvSpPr>
          <p:cNvPr id="5" name="Slide Number Placeholder 4">
            <a:extLst>
              <a:ext uri="{FF2B5EF4-FFF2-40B4-BE49-F238E27FC236}">
                <a16:creationId xmlns:a16="http://schemas.microsoft.com/office/drawing/2014/main" id="{3EA29CCC-FAC8-8CD0-6218-79AEAA7CA0FA}"/>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a:solidFill>
                <a:prstClr val="white"/>
              </a:solidFill>
            </a:endParaRPr>
          </a:p>
        </p:txBody>
      </p:sp>
      <p:graphicFrame>
        <p:nvGraphicFramePr>
          <p:cNvPr id="6" name="Table 3">
            <a:extLst>
              <a:ext uri="{FF2B5EF4-FFF2-40B4-BE49-F238E27FC236}">
                <a16:creationId xmlns:a16="http://schemas.microsoft.com/office/drawing/2014/main" id="{C5079E9D-7D7F-4D28-8D06-989F62493B64}"/>
              </a:ext>
            </a:extLst>
          </p:cNvPr>
          <p:cNvGraphicFramePr>
            <a:graphicFrameLocks noGrp="1"/>
          </p:cNvGraphicFramePr>
          <p:nvPr/>
        </p:nvGraphicFramePr>
        <p:xfrm>
          <a:off x="241583" y="1783080"/>
          <a:ext cx="11708834" cy="1889760"/>
        </p:xfrm>
        <a:graphic>
          <a:graphicData uri="http://schemas.openxmlformats.org/drawingml/2006/table">
            <a:tbl>
              <a:tblPr firstRow="1" bandRow="1">
                <a:tableStyleId>{5C22544A-7EE6-4342-B048-85BDC9FD1C3A}</a:tableStyleId>
              </a:tblPr>
              <a:tblGrid>
                <a:gridCol w="1314655">
                  <a:extLst>
                    <a:ext uri="{9D8B030D-6E8A-4147-A177-3AD203B41FA5}">
                      <a16:colId xmlns:a16="http://schemas.microsoft.com/office/drawing/2014/main" val="739719952"/>
                    </a:ext>
                  </a:extLst>
                </a:gridCol>
                <a:gridCol w="3572353">
                  <a:extLst>
                    <a:ext uri="{9D8B030D-6E8A-4147-A177-3AD203B41FA5}">
                      <a16:colId xmlns:a16="http://schemas.microsoft.com/office/drawing/2014/main" val="2701047996"/>
                    </a:ext>
                  </a:extLst>
                </a:gridCol>
                <a:gridCol w="1932167">
                  <a:extLst>
                    <a:ext uri="{9D8B030D-6E8A-4147-A177-3AD203B41FA5}">
                      <a16:colId xmlns:a16="http://schemas.microsoft.com/office/drawing/2014/main" val="1452580535"/>
                    </a:ext>
                  </a:extLst>
                </a:gridCol>
                <a:gridCol w="1192696">
                  <a:extLst>
                    <a:ext uri="{9D8B030D-6E8A-4147-A177-3AD203B41FA5}">
                      <a16:colId xmlns:a16="http://schemas.microsoft.com/office/drawing/2014/main" val="1294906745"/>
                    </a:ext>
                  </a:extLst>
                </a:gridCol>
                <a:gridCol w="1144988">
                  <a:extLst>
                    <a:ext uri="{9D8B030D-6E8A-4147-A177-3AD203B41FA5}">
                      <a16:colId xmlns:a16="http://schemas.microsoft.com/office/drawing/2014/main" val="1627400644"/>
                    </a:ext>
                  </a:extLst>
                </a:gridCol>
                <a:gridCol w="1463652">
                  <a:extLst>
                    <a:ext uri="{9D8B030D-6E8A-4147-A177-3AD203B41FA5}">
                      <a16:colId xmlns:a16="http://schemas.microsoft.com/office/drawing/2014/main" val="1838876175"/>
                    </a:ext>
                  </a:extLst>
                </a:gridCol>
                <a:gridCol w="1088323">
                  <a:extLst>
                    <a:ext uri="{9D8B030D-6E8A-4147-A177-3AD203B41FA5}">
                      <a16:colId xmlns:a16="http://schemas.microsoft.com/office/drawing/2014/main" val="2275957365"/>
                    </a:ext>
                  </a:extLst>
                </a:gridCol>
              </a:tblGrid>
              <a:tr h="679607">
                <a:tc gridSpan="2">
                  <a:txBody>
                    <a:bodyPr/>
                    <a:lstStyle/>
                    <a:p>
                      <a:pPr algn="ctr"/>
                      <a:r>
                        <a:rPr lang="en-US" sz="1600" dirty="0"/>
                        <a:t>Topic</a:t>
                      </a:r>
                      <a:endParaRPr lang="en-GB" sz="1600" dirty="0"/>
                    </a:p>
                  </a:txBody>
                  <a:tcPr anchor="ctr">
                    <a:solidFill>
                      <a:schemeClr val="accent1">
                        <a:lumMod val="50000"/>
                      </a:schemeClr>
                    </a:solidFill>
                  </a:tcPr>
                </a:tc>
                <a:tc hMerge="1">
                  <a:txBody>
                    <a:bodyPr/>
                    <a:lstStyle/>
                    <a:p>
                      <a:endParaRPr lang="fr-FR"/>
                    </a:p>
                  </a:txBody>
                  <a:tcPr/>
                </a:tc>
                <a:tc>
                  <a:txBody>
                    <a:bodyPr/>
                    <a:lstStyle/>
                    <a:p>
                      <a:pPr algn="ctr"/>
                      <a:r>
                        <a:rPr lang="en-US" sz="1600" dirty="0"/>
                        <a:t>Required resources </a:t>
                      </a:r>
                    </a:p>
                    <a:p>
                      <a:pPr algn="ctr"/>
                      <a:r>
                        <a:rPr lang="en-US" sz="1600" dirty="0"/>
                        <a:t>(PM, hardware, facilities, …)</a:t>
                      </a:r>
                      <a:endParaRPr lang="en-GB" sz="1600" dirty="0"/>
                    </a:p>
                  </a:txBody>
                  <a:tcPr anchor="ctr">
                    <a:solidFill>
                      <a:schemeClr val="accent1">
                        <a:lumMod val="50000"/>
                      </a:schemeClr>
                    </a:solidFill>
                  </a:tcPr>
                </a:tc>
                <a:tc>
                  <a:txBody>
                    <a:bodyPr/>
                    <a:lstStyle/>
                    <a:p>
                      <a:pPr algn="ctr"/>
                      <a:r>
                        <a:rPr lang="en-US" sz="1600" dirty="0"/>
                        <a:t>Associated CC budget* [k€] </a:t>
                      </a:r>
                      <a:endParaRPr lang="en-GB" sz="1600" dirty="0"/>
                    </a:p>
                  </a:txBody>
                  <a:tcPr anchor="ctr">
                    <a:solidFill>
                      <a:schemeClr val="accent1">
                        <a:lumMod val="50000"/>
                      </a:schemeClr>
                    </a:solidFill>
                  </a:tcPr>
                </a:tc>
                <a:tc>
                  <a:txBody>
                    <a:bodyPr/>
                    <a:lstStyle/>
                    <a:p>
                      <a:pPr algn="ctr"/>
                      <a:r>
                        <a:rPr lang="en-US" sz="1600" dirty="0"/>
                        <a:t>Associated EC budget* [k€]</a:t>
                      </a:r>
                      <a:endParaRPr lang="en-GB" sz="1600" dirty="0"/>
                    </a:p>
                  </a:txBody>
                  <a:tcPr anchor="ctr">
                    <a:solidFill>
                      <a:schemeClr val="accent1">
                        <a:lumMod val="50000"/>
                      </a:schemeClr>
                    </a:solidFill>
                  </a:tcPr>
                </a:tc>
                <a:tc>
                  <a:txBody>
                    <a:bodyPr/>
                    <a:lstStyle/>
                    <a:p>
                      <a:pPr algn="ctr"/>
                      <a:r>
                        <a:rPr lang="en-US" sz="1600" dirty="0"/>
                        <a:t>WP priority (Low, Medium, High)</a:t>
                      </a:r>
                      <a:endParaRPr lang="en-GB" sz="1600" dirty="0"/>
                    </a:p>
                  </a:txBody>
                  <a:tcPr anchor="ctr">
                    <a:solidFill>
                      <a:schemeClr val="accent1">
                        <a:lumMod val="50000"/>
                      </a:schemeClr>
                    </a:solidFill>
                  </a:tcPr>
                </a:tc>
                <a:tc>
                  <a:txBody>
                    <a:bodyPr/>
                    <a:lstStyle/>
                    <a:p>
                      <a:pPr algn="ctr"/>
                      <a:r>
                        <a:rPr lang="en-US" sz="1600" dirty="0">
                          <a:solidFill>
                            <a:srgbClr val="FF0000"/>
                          </a:solidFill>
                        </a:rPr>
                        <a:t>PSD priority </a:t>
                      </a:r>
                    </a:p>
                    <a:p>
                      <a:pPr algn="ctr"/>
                      <a:r>
                        <a:rPr lang="en-US" sz="1600" dirty="0">
                          <a:solidFill>
                            <a:srgbClr val="FF0000"/>
                          </a:solidFill>
                        </a:rPr>
                        <a:t>TBD</a:t>
                      </a:r>
                      <a:endParaRPr lang="en-GB" sz="1600" dirty="0">
                        <a:solidFill>
                          <a:srgbClr val="FF0000"/>
                        </a:solidFill>
                      </a:endParaRPr>
                    </a:p>
                  </a:txBody>
                  <a:tcPr anchor="ctr">
                    <a:solidFill>
                      <a:schemeClr val="accent1">
                        <a:lumMod val="50000"/>
                      </a:schemeClr>
                    </a:solidFill>
                  </a:tcPr>
                </a:tc>
                <a:extLst>
                  <a:ext uri="{0D108BD9-81ED-4DB2-BD59-A6C34878D82A}">
                    <a16:rowId xmlns:a16="http://schemas.microsoft.com/office/drawing/2014/main" val="125304413"/>
                  </a:ext>
                </a:extLst>
              </a:tr>
              <a:tr h="402141">
                <a:tc>
                  <a:txBody>
                    <a:bodyPr/>
                    <a:lstStyle/>
                    <a:p>
                      <a:pPr algn="ctr"/>
                      <a:r>
                        <a:rPr lang="en-GB" sz="1600" dirty="0"/>
                        <a:t>Area 4</a:t>
                      </a:r>
                    </a:p>
                    <a:p>
                      <a:pPr algn="ctr"/>
                      <a:r>
                        <a:rPr lang="en-GB" sz="1600" dirty="0"/>
                        <a:t>RE-induced PFC </a:t>
                      </a:r>
                    </a:p>
                    <a:p>
                      <a:pPr algn="ctr"/>
                      <a:r>
                        <a:rPr lang="en-GB" sz="1600" dirty="0"/>
                        <a:t>damage</a:t>
                      </a:r>
                    </a:p>
                  </a:txBody>
                  <a:tcPr anchor="ctr"/>
                </a:tc>
                <a:tc>
                  <a:txBody>
                    <a:bodyPr/>
                    <a:lstStyle/>
                    <a:p>
                      <a:r>
                        <a:rPr lang="en-US" sz="1600" dirty="0"/>
                        <a:t>Integrated modelling of RE-induced PFC </a:t>
                      </a:r>
                    </a:p>
                    <a:p>
                      <a:r>
                        <a:rPr lang="en-US" sz="1600" dirty="0"/>
                        <a:t>Damage</a:t>
                      </a:r>
                      <a:endParaRPr lang="en-GB" sz="1600" dirty="0"/>
                    </a:p>
                  </a:txBody>
                  <a:tcPr anchor="ctr"/>
                </a:tc>
                <a:tc>
                  <a:txBody>
                    <a:bodyPr/>
                    <a:lstStyle/>
                    <a:p>
                      <a:pPr algn="ctr"/>
                      <a:r>
                        <a:rPr lang="en-GB" sz="1600" dirty="0"/>
                        <a:t>8PM</a:t>
                      </a:r>
                    </a:p>
                  </a:txBody>
                  <a:tcPr anchor="ctr"/>
                </a:tc>
                <a:tc>
                  <a:txBody>
                    <a:bodyPr/>
                    <a:lstStyle/>
                    <a:p>
                      <a:pPr algn="ctr"/>
                      <a:r>
                        <a:rPr lang="en-GB" sz="1600" dirty="0"/>
                        <a:t>34,2</a:t>
                      </a:r>
                    </a:p>
                  </a:txBody>
                  <a:tcPr anchor="ctr"/>
                </a:tc>
                <a:tc>
                  <a:txBody>
                    <a:bodyPr/>
                    <a:lstStyle/>
                    <a:p>
                      <a:pPr algn="ctr"/>
                      <a:r>
                        <a:rPr lang="en-GB" sz="1600" dirty="0"/>
                        <a:t>37,6</a:t>
                      </a:r>
                    </a:p>
                  </a:txBody>
                  <a:tcPr anchor="ctr"/>
                </a:tc>
                <a:tc>
                  <a:txBody>
                    <a:bodyPr/>
                    <a:lstStyle/>
                    <a:p>
                      <a:pPr algn="ctr"/>
                      <a:r>
                        <a:rPr kumimoji="0" lang="en-US" sz="1600" b="0" i="0" u="none" strike="noStrike" kern="0" cap="none" spc="0" normalizeH="0" baseline="0" noProof="0">
                          <a:ln>
                            <a:noFill/>
                          </a:ln>
                          <a:solidFill>
                            <a:prstClr val="black"/>
                          </a:solidFill>
                          <a:effectLst/>
                          <a:uLnTx/>
                          <a:uFillTx/>
                          <a:latin typeface="Calibri"/>
                          <a:cs typeface="Arial"/>
                        </a:rPr>
                        <a:t>High</a:t>
                      </a: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425731036"/>
                  </a:ext>
                </a:extLst>
              </a:tr>
            </a:tbl>
          </a:graphicData>
        </a:graphic>
      </p:graphicFrame>
      <p:sp>
        <p:nvSpPr>
          <p:cNvPr id="7" name="TextBox 2">
            <a:extLst>
              <a:ext uri="{FF2B5EF4-FFF2-40B4-BE49-F238E27FC236}">
                <a16:creationId xmlns:a16="http://schemas.microsoft.com/office/drawing/2014/main" id="{281AC11A-C7A7-44D2-A2F1-2DC35AE1CD10}"/>
              </a:ext>
            </a:extLst>
          </p:cNvPr>
          <p:cNvSpPr txBox="1"/>
          <p:nvPr/>
        </p:nvSpPr>
        <p:spPr bwMode="auto">
          <a:xfrm>
            <a:off x="787179" y="6514685"/>
            <a:ext cx="11391965" cy="36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bg1"/>
                </a:solidFill>
              </a:rPr>
              <a:t>*Conversion: </a:t>
            </a:r>
            <a:r>
              <a:rPr lang="en-GB" dirty="0">
                <a:solidFill>
                  <a:srgbClr val="FF0000"/>
                </a:solidFill>
                <a:highlight>
                  <a:srgbClr val="FFFF00"/>
                </a:highlight>
              </a:rPr>
              <a:t>4.27k€ </a:t>
            </a:r>
            <a:r>
              <a:rPr lang="en-GB" dirty="0">
                <a:solidFill>
                  <a:schemeClr val="bg1"/>
                </a:solidFill>
              </a:rPr>
              <a:t>CC/ PM (@average); </a:t>
            </a:r>
            <a:r>
              <a:rPr lang="en-GB" dirty="0">
                <a:solidFill>
                  <a:srgbClr val="FF0000"/>
                </a:solidFill>
                <a:highlight>
                  <a:srgbClr val="FFFF00"/>
                </a:highlight>
              </a:rPr>
              <a:t>4.70k€ </a:t>
            </a:r>
            <a:r>
              <a:rPr lang="en-GB" dirty="0">
                <a:solidFill>
                  <a:schemeClr val="bg1"/>
                </a:solidFill>
              </a:rPr>
              <a:t>EC/PM; HW/facility CC= 0.5*direct cost; HW/facility EC=0.7*direct cost</a:t>
            </a:r>
          </a:p>
        </p:txBody>
      </p:sp>
      <p:sp>
        <p:nvSpPr>
          <p:cNvPr id="3" name="Textfeld 2">
            <a:extLst>
              <a:ext uri="{FF2B5EF4-FFF2-40B4-BE49-F238E27FC236}">
                <a16:creationId xmlns:a16="http://schemas.microsoft.com/office/drawing/2014/main" id="{0DA620A3-86C6-91D9-678C-36AE669859BB}"/>
              </a:ext>
            </a:extLst>
          </p:cNvPr>
          <p:cNvSpPr txBox="1"/>
          <p:nvPr/>
        </p:nvSpPr>
        <p:spPr>
          <a:xfrm>
            <a:off x="8065168" y="5554579"/>
            <a:ext cx="2256452" cy="523220"/>
          </a:xfrm>
          <a:prstGeom prst="rect">
            <a:avLst/>
          </a:prstGeom>
          <a:noFill/>
        </p:spPr>
        <p:txBody>
          <a:bodyPr wrap="none" rtlCol="0">
            <a:spAutoFit/>
          </a:bodyPr>
          <a:lstStyle/>
          <a:p>
            <a:pPr algn="l"/>
            <a:r>
              <a:rPr lang="de-DE" sz="2800" b="1" dirty="0"/>
              <a:t>Total: 37.6 k€ </a:t>
            </a:r>
          </a:p>
        </p:txBody>
      </p:sp>
    </p:spTree>
    <p:extLst>
      <p:ext uri="{BB962C8B-B14F-4D97-AF65-F5344CB8AC3E}">
        <p14:creationId xmlns:p14="http://schemas.microsoft.com/office/powerpoint/2010/main" val="3568053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B21F7-E8C5-CE01-E1FC-8EEE7AFFC1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14AB63-8305-E3BA-6EE7-83514164C435}"/>
              </a:ext>
            </a:extLst>
          </p:cNvPr>
          <p:cNvSpPr>
            <a:spLocks noGrp="1"/>
          </p:cNvSpPr>
          <p:nvPr>
            <p:ph type="title"/>
          </p:nvPr>
        </p:nvSpPr>
        <p:spPr>
          <a:xfrm>
            <a:off x="978569" y="184276"/>
            <a:ext cx="5816350" cy="457200"/>
          </a:xfrm>
        </p:spPr>
        <p:txBody>
          <a:bodyPr/>
          <a:lstStyle/>
          <a:p>
            <a:r>
              <a:rPr lang="de-DE" dirty="0"/>
              <a:t>EUROfusion Prolongation 2026-2027</a:t>
            </a:r>
          </a:p>
        </p:txBody>
      </p:sp>
      <p:sp>
        <p:nvSpPr>
          <p:cNvPr id="5" name="Foliennummernplatzhalter 4">
            <a:extLst>
              <a:ext uri="{FF2B5EF4-FFF2-40B4-BE49-F238E27FC236}">
                <a16:creationId xmlns:a16="http://schemas.microsoft.com/office/drawing/2014/main" id="{3FAEA4E2-26F8-0F91-BF82-F645CDD0DD3B}"/>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sp>
        <p:nvSpPr>
          <p:cNvPr id="7" name="Textfeld 6">
            <a:extLst>
              <a:ext uri="{FF2B5EF4-FFF2-40B4-BE49-F238E27FC236}">
                <a16:creationId xmlns:a16="http://schemas.microsoft.com/office/drawing/2014/main" id="{425F25DA-A8EE-A0FC-8E78-57975C938BAE}"/>
              </a:ext>
            </a:extLst>
          </p:cNvPr>
          <p:cNvSpPr txBox="1"/>
          <p:nvPr/>
        </p:nvSpPr>
        <p:spPr>
          <a:xfrm>
            <a:off x="385013" y="1036598"/>
            <a:ext cx="11421979" cy="2986972"/>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marL="285750" indent="-285750" algn="l">
              <a:lnSpc>
                <a:spcPct val="95000"/>
              </a:lnSpc>
              <a:buFont typeface="Wingdings" panose="05000000000000000000" pitchFamily="2" charset="2"/>
              <a:buChar char="§"/>
            </a:pPr>
            <a:r>
              <a:rPr lang="en-US" dirty="0"/>
              <a:t>WPPWIE proposed a two-years scientific program as input to the AWP2026-2027</a:t>
            </a:r>
          </a:p>
          <a:p>
            <a:pPr marL="285750" indent="-285750" algn="l">
              <a:lnSpc>
                <a:spcPct val="95000"/>
              </a:lnSpc>
              <a:buFont typeface="Wingdings" panose="05000000000000000000" pitchFamily="2" charset="2"/>
              <a:buChar char="§"/>
            </a:pPr>
            <a:r>
              <a:rPr lang="en-US" dirty="0"/>
              <a:t>Initial assumption one program with one reporting</a:t>
            </a:r>
          </a:p>
          <a:p>
            <a:pPr marL="285750" indent="-285750" algn="l">
              <a:lnSpc>
                <a:spcPct val="95000"/>
              </a:lnSpc>
              <a:buFont typeface="Wingdings" panose="05000000000000000000" pitchFamily="2" charset="2"/>
              <a:buChar char="§"/>
            </a:pPr>
            <a:r>
              <a:rPr lang="en-US" dirty="0"/>
              <a:t>Change of the strategy requested by EC – annually reporting required (thus twice the administration!)</a:t>
            </a:r>
          </a:p>
          <a:p>
            <a:pPr marL="285750" indent="-285750" algn="l">
              <a:lnSpc>
                <a:spcPct val="95000"/>
              </a:lnSpc>
              <a:buFont typeface="Wingdings" panose="05000000000000000000" pitchFamily="2" charset="2"/>
              <a:buChar char="§"/>
            </a:pPr>
            <a:r>
              <a:rPr lang="en-US" dirty="0"/>
              <a:t>Full planning for both years prepared – midterm deliverables included</a:t>
            </a:r>
          </a:p>
          <a:p>
            <a:pPr marL="285750" indent="-285750" algn="l">
              <a:lnSpc>
                <a:spcPct val="95000"/>
              </a:lnSpc>
              <a:buFont typeface="Wingdings" panose="05000000000000000000" pitchFamily="2" charset="2"/>
              <a:buChar char="§"/>
            </a:pPr>
            <a:r>
              <a:rPr lang="en-US" dirty="0"/>
              <a:t>Task descriptions with resources for both years uploaded in each of the 20 scientific tasks as attachment to 2026</a:t>
            </a:r>
          </a:p>
          <a:p>
            <a:pPr marL="285750" indent="-285750" algn="l">
              <a:lnSpc>
                <a:spcPct val="95000"/>
              </a:lnSpc>
              <a:buFont typeface="Wingdings" panose="05000000000000000000" pitchFamily="2" charset="2"/>
              <a:buChar char="§"/>
            </a:pPr>
            <a:endParaRPr lang="en-US" dirty="0"/>
          </a:p>
          <a:p>
            <a:pPr marL="285750" indent="-285750" algn="l">
              <a:lnSpc>
                <a:spcPct val="95000"/>
              </a:lnSpc>
              <a:buFont typeface="Wingdings" panose="05000000000000000000" pitchFamily="2" charset="2"/>
              <a:buChar char="§"/>
            </a:pPr>
            <a:r>
              <a:rPr lang="en-US" dirty="0"/>
              <a:t>Note, WPPWIE has an about 37% smaller budget in 2026 and 2027 in comparison to 2025</a:t>
            </a:r>
          </a:p>
          <a:p>
            <a:pPr marL="742950" lvl="1" indent="-285750">
              <a:lnSpc>
                <a:spcPct val="95000"/>
              </a:lnSpc>
              <a:buFont typeface="Wingdings" panose="05000000000000000000" pitchFamily="2" charset="2"/>
              <a:buChar char="§"/>
            </a:pPr>
            <a:r>
              <a:rPr lang="en-US" dirty="0"/>
              <a:t>Completion of multiple extra tasks and closure of some activities</a:t>
            </a:r>
          </a:p>
          <a:p>
            <a:pPr marL="742950" lvl="1" indent="-285750">
              <a:lnSpc>
                <a:spcPct val="95000"/>
              </a:lnSpc>
              <a:buFont typeface="Wingdings" panose="05000000000000000000" pitchFamily="2" charset="2"/>
              <a:buChar char="§"/>
            </a:pPr>
            <a:r>
              <a:rPr lang="en-US" dirty="0">
                <a:solidFill>
                  <a:srgbClr val="FF0000"/>
                </a:solidFill>
              </a:rPr>
              <a:t>Complete skip of activities with T operation by CEA (high cost ) in 2026 and 2027</a:t>
            </a:r>
          </a:p>
          <a:p>
            <a:pPr marL="742950" lvl="1" indent="-285750">
              <a:lnSpc>
                <a:spcPct val="95000"/>
              </a:lnSpc>
              <a:buFont typeface="Wingdings" panose="05000000000000000000" pitchFamily="2" charset="2"/>
              <a:buChar char="§"/>
            </a:pPr>
            <a:r>
              <a:rPr lang="en-US" dirty="0">
                <a:solidFill>
                  <a:srgbClr val="FF0000"/>
                </a:solidFill>
              </a:rPr>
              <a:t>Complete skip of activities with metallic tokamak dust and safety assessment (mainly WEST) in 2026 and 2027</a:t>
            </a:r>
          </a:p>
          <a:p>
            <a:pPr marL="285750" indent="-285750">
              <a:lnSpc>
                <a:spcPct val="95000"/>
              </a:lnSpc>
              <a:buFont typeface="Wingdings" panose="05000000000000000000" pitchFamily="2" charset="2"/>
              <a:buChar char="§"/>
            </a:pPr>
            <a:r>
              <a:rPr lang="en-US" dirty="0"/>
              <a:t>Note, the JET post-mortem analysis is still delayed and shifted / conversion of some goods required</a:t>
            </a:r>
          </a:p>
        </p:txBody>
      </p:sp>
      <p:sp>
        <p:nvSpPr>
          <p:cNvPr id="8" name="Textfeld 7">
            <a:extLst>
              <a:ext uri="{FF2B5EF4-FFF2-40B4-BE49-F238E27FC236}">
                <a16:creationId xmlns:a16="http://schemas.microsoft.com/office/drawing/2014/main" id="{036435D3-29E9-BC52-2E0E-322BCE365660}"/>
              </a:ext>
            </a:extLst>
          </p:cNvPr>
          <p:cNvSpPr txBox="1"/>
          <p:nvPr/>
        </p:nvSpPr>
        <p:spPr>
          <a:xfrm>
            <a:off x="413081" y="5502285"/>
            <a:ext cx="11421978" cy="384721"/>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ctr">
              <a:lnSpc>
                <a:spcPct val="95000"/>
              </a:lnSpc>
            </a:pPr>
            <a:r>
              <a:rPr lang="en-US" sz="2000" b="1" dirty="0"/>
              <a:t>Program presented on 26</a:t>
            </a:r>
            <a:r>
              <a:rPr lang="en-US" sz="2000" b="1" baseline="30000" dirty="0"/>
              <a:t>th</a:t>
            </a:r>
            <a:r>
              <a:rPr lang="en-US" sz="2000" b="1" dirty="0"/>
              <a:t> of February to the WPPWIE team in a one-day-project meeting</a:t>
            </a:r>
          </a:p>
        </p:txBody>
      </p:sp>
      <p:sp>
        <p:nvSpPr>
          <p:cNvPr id="3" name="Textfeld 2">
            <a:extLst>
              <a:ext uri="{FF2B5EF4-FFF2-40B4-BE49-F238E27FC236}">
                <a16:creationId xmlns:a16="http://schemas.microsoft.com/office/drawing/2014/main" id="{A078BF39-3FE8-A8BF-78E4-2A5BCAE1107D}"/>
              </a:ext>
            </a:extLst>
          </p:cNvPr>
          <p:cNvSpPr txBox="1"/>
          <p:nvPr/>
        </p:nvSpPr>
        <p:spPr>
          <a:xfrm>
            <a:off x="413081" y="4688266"/>
            <a:ext cx="11421978" cy="384721"/>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ctr">
              <a:lnSpc>
                <a:spcPct val="95000"/>
              </a:lnSpc>
            </a:pPr>
            <a:r>
              <a:rPr lang="en-US" sz="2000" b="1" dirty="0"/>
              <a:t>PL and Subproject Leaders prepared a best as possible program under the given boundary conditions</a:t>
            </a:r>
          </a:p>
        </p:txBody>
      </p:sp>
    </p:spTree>
    <p:extLst>
      <p:ext uri="{BB962C8B-B14F-4D97-AF65-F5344CB8AC3E}">
        <p14:creationId xmlns:p14="http://schemas.microsoft.com/office/powerpoint/2010/main" val="4618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30AE2-43A7-61EB-FA4A-C783F818D54A}"/>
              </a:ext>
            </a:extLst>
          </p:cNvPr>
          <p:cNvSpPr>
            <a:spLocks noGrp="1"/>
          </p:cNvSpPr>
          <p:nvPr>
            <p:ph type="title"/>
          </p:nvPr>
        </p:nvSpPr>
        <p:spPr/>
        <p:txBody>
          <a:bodyPr/>
          <a:lstStyle/>
          <a:p>
            <a:r>
              <a:rPr lang="de-DE" dirty="0"/>
              <a:t>Agenda</a:t>
            </a:r>
          </a:p>
        </p:txBody>
      </p:sp>
      <p:sp>
        <p:nvSpPr>
          <p:cNvPr id="4" name="Foliennummernplatzhalter 3">
            <a:extLst>
              <a:ext uri="{FF2B5EF4-FFF2-40B4-BE49-F238E27FC236}">
                <a16:creationId xmlns:a16="http://schemas.microsoft.com/office/drawing/2014/main" id="{2099167A-4F54-5854-BD59-262DE9520F5A}"/>
              </a:ext>
            </a:extLst>
          </p:cNvPr>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pic>
        <p:nvPicPr>
          <p:cNvPr id="8" name="Grafik 7">
            <a:extLst>
              <a:ext uri="{FF2B5EF4-FFF2-40B4-BE49-F238E27FC236}">
                <a16:creationId xmlns:a16="http://schemas.microsoft.com/office/drawing/2014/main" id="{069019C0-766F-71FF-959D-CB23015BC3C2}"/>
              </a:ext>
            </a:extLst>
          </p:cNvPr>
          <p:cNvPicPr>
            <a:picLocks noChangeAspect="1"/>
          </p:cNvPicPr>
          <p:nvPr/>
        </p:nvPicPr>
        <p:blipFill>
          <a:blip r:embed="rId2"/>
          <a:stretch>
            <a:fillRect/>
          </a:stretch>
        </p:blipFill>
        <p:spPr>
          <a:xfrm>
            <a:off x="6851115" y="1461751"/>
            <a:ext cx="5143538" cy="3657627"/>
          </a:xfrm>
          <a:prstGeom prst="rect">
            <a:avLst/>
          </a:prstGeom>
        </p:spPr>
      </p:pic>
      <p:pic>
        <p:nvPicPr>
          <p:cNvPr id="10" name="Grafik 9">
            <a:extLst>
              <a:ext uri="{FF2B5EF4-FFF2-40B4-BE49-F238E27FC236}">
                <a16:creationId xmlns:a16="http://schemas.microsoft.com/office/drawing/2014/main" id="{F7B140C8-F213-C85C-D441-D3D072D69B5D}"/>
              </a:ext>
            </a:extLst>
          </p:cNvPr>
          <p:cNvPicPr>
            <a:picLocks noChangeAspect="1"/>
          </p:cNvPicPr>
          <p:nvPr/>
        </p:nvPicPr>
        <p:blipFill>
          <a:blip r:embed="rId3"/>
          <a:stretch>
            <a:fillRect/>
          </a:stretch>
        </p:blipFill>
        <p:spPr>
          <a:xfrm>
            <a:off x="508580" y="815987"/>
            <a:ext cx="4667284" cy="5467390"/>
          </a:xfrm>
          <a:prstGeom prst="rect">
            <a:avLst/>
          </a:prstGeom>
        </p:spPr>
      </p:pic>
    </p:spTree>
    <p:extLst>
      <p:ext uri="{BB962C8B-B14F-4D97-AF65-F5344CB8AC3E}">
        <p14:creationId xmlns:p14="http://schemas.microsoft.com/office/powerpoint/2010/main" val="139988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EE626-1F12-C931-E560-0859E82DA65A}"/>
              </a:ext>
            </a:extLst>
          </p:cNvPr>
          <p:cNvSpPr>
            <a:spLocks noGrp="1"/>
          </p:cNvSpPr>
          <p:nvPr>
            <p:ph type="title"/>
          </p:nvPr>
        </p:nvSpPr>
        <p:spPr/>
        <p:txBody>
          <a:bodyPr/>
          <a:lstStyle/>
          <a:p>
            <a:r>
              <a:rPr lang="de-DE" dirty="0"/>
              <a:t>Resources in WPPWIE in AWP 2026-2027</a:t>
            </a:r>
          </a:p>
        </p:txBody>
      </p:sp>
      <p:sp>
        <p:nvSpPr>
          <p:cNvPr id="4" name="Foliennummernplatzhalter 3">
            <a:extLst>
              <a:ext uri="{FF2B5EF4-FFF2-40B4-BE49-F238E27FC236}">
                <a16:creationId xmlns:a16="http://schemas.microsoft.com/office/drawing/2014/main" id="{FCBBA39A-334F-BCAB-4F28-53A1EED1DFCF}"/>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pic>
        <p:nvPicPr>
          <p:cNvPr id="3" name="Grafik 2" descr="Ein Bild, das Text, Screenshot, Schrift, Zahl enthält.&#10;&#10;KI-generierte Inhalte können fehlerhaft sein.">
            <a:extLst>
              <a:ext uri="{FF2B5EF4-FFF2-40B4-BE49-F238E27FC236}">
                <a16:creationId xmlns:a16="http://schemas.microsoft.com/office/drawing/2014/main" id="{42E12D90-0136-812C-FC27-29E445487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206" y="1638689"/>
            <a:ext cx="8161995" cy="3704621"/>
          </a:xfrm>
          <a:prstGeom prst="rect">
            <a:avLst/>
          </a:prstGeom>
        </p:spPr>
      </p:pic>
      <p:sp>
        <p:nvSpPr>
          <p:cNvPr id="5" name="Textfeld 4">
            <a:extLst>
              <a:ext uri="{FF2B5EF4-FFF2-40B4-BE49-F238E27FC236}">
                <a16:creationId xmlns:a16="http://schemas.microsoft.com/office/drawing/2014/main" id="{76D20027-5627-57DB-712D-E7B2AFFB9FCB}"/>
              </a:ext>
            </a:extLst>
          </p:cNvPr>
          <p:cNvSpPr txBox="1"/>
          <p:nvPr/>
        </p:nvSpPr>
        <p:spPr>
          <a:xfrm>
            <a:off x="224844" y="610136"/>
            <a:ext cx="11551298" cy="6247864"/>
          </a:xfrm>
          <a:prstGeom prst="rect">
            <a:avLst/>
          </a:prstGeom>
          <a:noFill/>
        </p:spPr>
        <p:txBody>
          <a:bodyPr wrap="square" rtlCol="0">
            <a:spAutoFit/>
          </a:bodyPr>
          <a:lstStyle/>
          <a:p>
            <a:pPr marL="342900" indent="-342900" algn="l">
              <a:buFont typeface="Wingdings" panose="05000000000000000000" pitchFamily="2" charset="2"/>
              <a:buChar char="§"/>
            </a:pPr>
            <a:r>
              <a:rPr lang="en-GB" sz="2000" noProof="0" dirty="0"/>
              <a:t>Resources in AWP 2026/2027 for PWIE are reduced by ~40% with respect to the average of 2021-2025</a:t>
            </a:r>
          </a:p>
          <a:p>
            <a:pPr marL="342900" indent="-342900" algn="l">
              <a:buFont typeface="Wingdings" panose="05000000000000000000" pitchFamily="2" charset="2"/>
              <a:buChar char="§"/>
            </a:pPr>
            <a:r>
              <a:rPr lang="en-GB" sz="2000" noProof="0" dirty="0"/>
              <a:t>About 33% reduction with respect to 2025 (WPPWIE resource profile and extra tasks in 2024/2025)</a:t>
            </a:r>
          </a:p>
          <a:p>
            <a:pPr marL="342900" indent="-342900" algn="l">
              <a:buFont typeface="Wingdings" panose="05000000000000000000" pitchFamily="2" charset="2"/>
              <a:buChar char="§"/>
            </a:pPr>
            <a:r>
              <a:rPr lang="en-GB" sz="2000" noProof="0" dirty="0"/>
              <a:t>Refocus and closure of different activities with extra budget in 2024/2025 for 2026-2027</a:t>
            </a:r>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endParaRPr lang="de-DE" sz="2000" b="1" dirty="0"/>
          </a:p>
          <a:p>
            <a:pPr marL="342900" indent="-342900" algn="l">
              <a:buFont typeface="Wingdings" panose="05000000000000000000" pitchFamily="2" charset="2"/>
              <a:buChar char="§"/>
            </a:pPr>
            <a:r>
              <a:rPr lang="en-GB" sz="2000" noProof="0" dirty="0"/>
              <a:t>Remaining reduction by closure/pause of a few physics area</a:t>
            </a:r>
            <a:r>
              <a:rPr lang="en-GB" sz="2000" dirty="0"/>
              <a:t>s (prioritisation including Program Manager)</a:t>
            </a:r>
            <a:endParaRPr lang="en-GB" sz="2000" noProof="0" dirty="0"/>
          </a:p>
          <a:p>
            <a:pPr marL="800100" lvl="1" indent="-342900">
              <a:buFont typeface="Wingdings" panose="05000000000000000000" pitchFamily="2" charset="2"/>
              <a:buChar char="§"/>
            </a:pPr>
            <a:r>
              <a:rPr lang="en-GB" sz="2000" noProof="0" dirty="0"/>
              <a:t>Closure or strong reduction of all T-lab studies [risk to lose labs is high]</a:t>
            </a:r>
          </a:p>
          <a:p>
            <a:pPr marL="800100" lvl="1" indent="-342900">
              <a:buFont typeface="Wingdings" panose="05000000000000000000" pitchFamily="2" charset="2"/>
              <a:buChar char="§"/>
            </a:pPr>
            <a:r>
              <a:rPr lang="en-GB" sz="2000" noProof="0" dirty="0"/>
              <a:t>Closure of dust related studies (tokamak analysis, predictions, modelling)  [risk to lose labs is high]</a:t>
            </a:r>
          </a:p>
          <a:p>
            <a:pPr marL="800100" lvl="1" indent="-342900">
              <a:buFont typeface="Wingdings" panose="05000000000000000000" pitchFamily="2" charset="2"/>
              <a:buChar char="§"/>
            </a:pPr>
            <a:r>
              <a:rPr lang="en-GB" sz="2000" dirty="0"/>
              <a:t>QSPA studies limited [budget to rebuild facilities from other area]</a:t>
            </a:r>
            <a:endParaRPr lang="en-GB" sz="2000" noProof="0" dirty="0"/>
          </a:p>
          <a:p>
            <a:pPr marL="800100" lvl="1" indent="-342900">
              <a:buFont typeface="Wingdings" panose="05000000000000000000" pitchFamily="2" charset="2"/>
              <a:buChar char="§"/>
            </a:pPr>
            <a:endParaRPr lang="de-DE" sz="2000" b="1" dirty="0"/>
          </a:p>
        </p:txBody>
      </p:sp>
    </p:spTree>
    <p:extLst>
      <p:ext uri="{BB962C8B-B14F-4D97-AF65-F5344CB8AC3E}">
        <p14:creationId xmlns:p14="http://schemas.microsoft.com/office/powerpoint/2010/main" val="1223090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C8451D-DF73-F5AC-25D2-1CBE94F2C102}"/>
              </a:ext>
            </a:extLst>
          </p:cNvPr>
          <p:cNvSpPr>
            <a:spLocks noGrp="1"/>
          </p:cNvSpPr>
          <p:nvPr>
            <p:ph type="title"/>
          </p:nvPr>
        </p:nvSpPr>
        <p:spPr>
          <a:xfrm>
            <a:off x="1030732" y="241019"/>
            <a:ext cx="11161267" cy="457200"/>
          </a:xfrm>
        </p:spPr>
        <p:txBody>
          <a:bodyPr/>
          <a:lstStyle/>
          <a:p>
            <a:r>
              <a:rPr lang="de-DE" dirty="0"/>
              <a:t>Focus: PWIE </a:t>
            </a:r>
            <a:r>
              <a:rPr lang="de-DE" dirty="0" err="1"/>
              <a:t>topics</a:t>
            </a:r>
            <a:r>
              <a:rPr lang="de-DE" dirty="0"/>
              <a:t> of </a:t>
            </a:r>
            <a:r>
              <a:rPr lang="de-DE" dirty="0" err="1"/>
              <a:t>relevance</a:t>
            </a:r>
            <a:r>
              <a:rPr lang="de-DE" dirty="0"/>
              <a:t> </a:t>
            </a:r>
            <a:r>
              <a:rPr lang="de-DE" dirty="0" err="1"/>
              <a:t>for</a:t>
            </a:r>
            <a:r>
              <a:rPr lang="de-DE" dirty="0"/>
              <a:t> </a:t>
            </a:r>
            <a:r>
              <a:rPr lang="de-DE" dirty="0" err="1"/>
              <a:t>ITER‘s</a:t>
            </a:r>
            <a:r>
              <a:rPr lang="de-DE" dirty="0"/>
              <a:t> </a:t>
            </a:r>
            <a:r>
              <a:rPr lang="de-DE" dirty="0" err="1"/>
              <a:t>new</a:t>
            </a:r>
            <a:r>
              <a:rPr lang="de-DE" dirty="0"/>
              <a:t> </a:t>
            </a:r>
            <a:r>
              <a:rPr lang="de-DE" dirty="0" err="1"/>
              <a:t>baseline</a:t>
            </a:r>
            <a:r>
              <a:rPr lang="de-DE" dirty="0"/>
              <a:t> with W and B</a:t>
            </a:r>
          </a:p>
        </p:txBody>
      </p:sp>
      <p:sp>
        <p:nvSpPr>
          <p:cNvPr id="5" name="Foliennummernplatzhalter 4">
            <a:extLst>
              <a:ext uri="{FF2B5EF4-FFF2-40B4-BE49-F238E27FC236}">
                <a16:creationId xmlns:a16="http://schemas.microsoft.com/office/drawing/2014/main" id="{91B1686A-87C6-7948-DE41-03872C84863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a:t>
            </a:fld>
            <a:endParaRPr lang="en-GB">
              <a:solidFill>
                <a:prstClr val="white"/>
              </a:solidFill>
            </a:endParaRPr>
          </a:p>
        </p:txBody>
      </p:sp>
      <p:sp>
        <p:nvSpPr>
          <p:cNvPr id="10" name="Textfeld 9">
            <a:extLst>
              <a:ext uri="{FF2B5EF4-FFF2-40B4-BE49-F238E27FC236}">
                <a16:creationId xmlns:a16="http://schemas.microsoft.com/office/drawing/2014/main" id="{B74DB249-A072-5332-E2CA-62A8BBAA31C0}"/>
              </a:ext>
            </a:extLst>
          </p:cNvPr>
          <p:cNvSpPr txBox="1"/>
          <p:nvPr/>
        </p:nvSpPr>
        <p:spPr bwMode="auto">
          <a:xfrm>
            <a:off x="360040" y="735257"/>
            <a:ext cx="11646682" cy="1671227"/>
          </a:xfrm>
          <a:prstGeom prst="rect">
            <a:avLst/>
          </a:prstGeom>
          <a:solidFill>
            <a:schemeClr val="bg1">
              <a:lumMod val="95000"/>
            </a:schemeClr>
          </a:solidFill>
          <a:ln w="12700">
            <a:noFill/>
          </a:ln>
          <a:effectLst>
            <a:outerShdw blurRad="50800" dist="38100" dir="2700000" algn="tl" rotWithShape="0">
              <a:prstClr val="black">
                <a:alpha val="40000"/>
              </a:prstClr>
            </a:outerShdw>
          </a:effectLst>
        </p:spPr>
        <p:txBody>
          <a:bodyPr wrap="square" rtlCol="0">
            <a:spAutoFit/>
          </a:bodyPr>
          <a:lstStyle/>
          <a:p>
            <a:pPr marL="285750" indent="-285750">
              <a:lnSpc>
                <a:spcPct val="95000"/>
              </a:lnSpc>
              <a:buFont typeface="Wingdings" panose="05000000000000000000" pitchFamily="2" charset="2"/>
              <a:buChar char="§"/>
            </a:pPr>
            <a:r>
              <a:rPr lang="en-GB" dirty="0"/>
              <a:t>PWI finally determines the </a:t>
            </a:r>
            <a:r>
              <a:rPr lang="en-GB" b="1" dirty="0"/>
              <a:t>lifetime</a:t>
            </a:r>
            <a:r>
              <a:rPr lang="en-GB" dirty="0"/>
              <a:t> of first wall components =&gt; armour thickness, melting and recrystallisation, heat exhaust capabilities of damaged PFCs (W)</a:t>
            </a:r>
          </a:p>
          <a:p>
            <a:pPr marL="285750" indent="-285750">
              <a:lnSpc>
                <a:spcPct val="95000"/>
              </a:lnSpc>
              <a:buFont typeface="Wingdings" panose="05000000000000000000" pitchFamily="2" charset="2"/>
              <a:buChar char="§"/>
            </a:pPr>
            <a:r>
              <a:rPr lang="en-GB" dirty="0"/>
              <a:t>PWI has vital impact on machine and nuclear </a:t>
            </a:r>
            <a:r>
              <a:rPr lang="en-GB" b="1" dirty="0"/>
              <a:t>safety</a:t>
            </a:r>
            <a:r>
              <a:rPr lang="en-GB" dirty="0"/>
              <a:t> =&gt; license limits on fuel retention (B, T) and dust formation (B, W) </a:t>
            </a:r>
          </a:p>
          <a:p>
            <a:pPr marL="285750" indent="-285750">
              <a:lnSpc>
                <a:spcPct val="95000"/>
              </a:lnSpc>
              <a:buFont typeface="Wingdings" panose="05000000000000000000" pitchFamily="2" charset="2"/>
              <a:buChar char="§"/>
            </a:pPr>
            <a:r>
              <a:rPr lang="en-GB" dirty="0"/>
              <a:t>PWI can </a:t>
            </a:r>
            <a:r>
              <a:rPr lang="en-GB" b="1" dirty="0"/>
              <a:t>negatively impact confinement</a:t>
            </a:r>
            <a:r>
              <a:rPr lang="en-GB" dirty="0"/>
              <a:t> and plasma performance =&gt; impurity influx and radiation (W, O, seed)</a:t>
            </a:r>
          </a:p>
          <a:p>
            <a:pPr marL="285750" indent="-285750">
              <a:lnSpc>
                <a:spcPct val="95000"/>
              </a:lnSpc>
              <a:buFont typeface="Wingdings" panose="05000000000000000000" pitchFamily="2" charset="2"/>
              <a:buChar char="§"/>
            </a:pPr>
            <a:r>
              <a:rPr lang="en-GB" dirty="0"/>
              <a:t>PWI impacts the </a:t>
            </a:r>
            <a:r>
              <a:rPr lang="en-GB" b="1" dirty="0"/>
              <a:t>duty cycle </a:t>
            </a:r>
            <a:r>
              <a:rPr lang="en-GB" dirty="0"/>
              <a:t>of the device =&gt; frequency of </a:t>
            </a:r>
            <a:r>
              <a:rPr lang="en-GB" dirty="0" err="1"/>
              <a:t>boronisations</a:t>
            </a:r>
            <a:r>
              <a:rPr lang="en-GB" dirty="0"/>
              <a:t> (B, W, O) and fuel removal activities (T, B)</a:t>
            </a:r>
          </a:p>
          <a:p>
            <a:pPr marL="285750" indent="-285750">
              <a:lnSpc>
                <a:spcPct val="95000"/>
              </a:lnSpc>
              <a:buFont typeface="Wingdings" panose="05000000000000000000" pitchFamily="2" charset="2"/>
              <a:buChar char="§"/>
            </a:pPr>
            <a:r>
              <a:rPr lang="en-GB" dirty="0"/>
              <a:t>PWI in steady-state conditions (with fluence) and during </a:t>
            </a:r>
            <a:r>
              <a:rPr lang="en-GB" b="1" dirty="0"/>
              <a:t>transient events  </a:t>
            </a:r>
            <a:r>
              <a:rPr lang="en-GB" dirty="0"/>
              <a:t>(with energy and flux) to be controlled</a:t>
            </a:r>
          </a:p>
        </p:txBody>
      </p:sp>
      <p:sp>
        <p:nvSpPr>
          <p:cNvPr id="12" name="Ellipse 11">
            <a:extLst>
              <a:ext uri="{FF2B5EF4-FFF2-40B4-BE49-F238E27FC236}">
                <a16:creationId xmlns:a16="http://schemas.microsoft.com/office/drawing/2014/main" id="{18A317C2-761E-7B91-1F4C-9B41C1F90437}"/>
              </a:ext>
            </a:extLst>
          </p:cNvPr>
          <p:cNvSpPr/>
          <p:nvPr/>
        </p:nvSpPr>
        <p:spPr>
          <a:xfrm>
            <a:off x="4647878" y="3509215"/>
            <a:ext cx="1590675" cy="5813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Tungsten PFC </a:t>
            </a:r>
          </a:p>
        </p:txBody>
      </p:sp>
      <p:sp>
        <p:nvSpPr>
          <p:cNvPr id="13" name="Ellipse 12">
            <a:extLst>
              <a:ext uri="{FF2B5EF4-FFF2-40B4-BE49-F238E27FC236}">
                <a16:creationId xmlns:a16="http://schemas.microsoft.com/office/drawing/2014/main" id="{7E0BF2AA-9C43-D142-AAA0-1C83FF89E505}"/>
              </a:ext>
            </a:extLst>
          </p:cNvPr>
          <p:cNvSpPr/>
          <p:nvPr/>
        </p:nvSpPr>
        <p:spPr>
          <a:xfrm>
            <a:off x="4632756" y="2729254"/>
            <a:ext cx="1590675" cy="514323"/>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Oxygen </a:t>
            </a:r>
            <a:r>
              <a:rPr lang="de-DE" dirty="0" err="1"/>
              <a:t>impurity</a:t>
            </a:r>
            <a:endParaRPr lang="de-DE" dirty="0"/>
          </a:p>
        </p:txBody>
      </p:sp>
      <p:sp>
        <p:nvSpPr>
          <p:cNvPr id="15" name="Ellipse 14">
            <a:extLst>
              <a:ext uri="{FF2B5EF4-FFF2-40B4-BE49-F238E27FC236}">
                <a16:creationId xmlns:a16="http://schemas.microsoft.com/office/drawing/2014/main" id="{AFB34BFA-E182-2374-6EF4-2D55BFAA4460}"/>
              </a:ext>
            </a:extLst>
          </p:cNvPr>
          <p:cNvSpPr/>
          <p:nvPr/>
        </p:nvSpPr>
        <p:spPr>
          <a:xfrm>
            <a:off x="6744253" y="3104666"/>
            <a:ext cx="1590675" cy="514323"/>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Boron</a:t>
            </a:r>
            <a:endParaRPr lang="de-DE" dirty="0"/>
          </a:p>
        </p:txBody>
      </p:sp>
      <p:sp>
        <p:nvSpPr>
          <p:cNvPr id="18" name="Ellipse 17">
            <a:extLst>
              <a:ext uri="{FF2B5EF4-FFF2-40B4-BE49-F238E27FC236}">
                <a16:creationId xmlns:a16="http://schemas.microsoft.com/office/drawing/2014/main" id="{84DADDC3-6DB3-C17F-C2C5-B8F2641DBB8C}"/>
              </a:ext>
            </a:extLst>
          </p:cNvPr>
          <p:cNvSpPr/>
          <p:nvPr/>
        </p:nvSpPr>
        <p:spPr>
          <a:xfrm>
            <a:off x="2741854" y="3568538"/>
            <a:ext cx="1590675" cy="514323"/>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seed</a:t>
            </a:r>
            <a:r>
              <a:rPr lang="de-DE" dirty="0"/>
              <a:t> </a:t>
            </a:r>
            <a:r>
              <a:rPr lang="de-DE" dirty="0" err="1"/>
              <a:t>species</a:t>
            </a:r>
            <a:endParaRPr lang="de-DE" dirty="0"/>
          </a:p>
        </p:txBody>
      </p:sp>
      <p:sp>
        <p:nvSpPr>
          <p:cNvPr id="19" name="Ellipse 18">
            <a:extLst>
              <a:ext uri="{FF2B5EF4-FFF2-40B4-BE49-F238E27FC236}">
                <a16:creationId xmlns:a16="http://schemas.microsoft.com/office/drawing/2014/main" id="{89B4B7A7-2DE1-55E2-DBC1-4809EA633C82}"/>
              </a:ext>
            </a:extLst>
          </p:cNvPr>
          <p:cNvSpPr/>
          <p:nvPr/>
        </p:nvSpPr>
        <p:spPr>
          <a:xfrm>
            <a:off x="9351376" y="2653168"/>
            <a:ext cx="1726372" cy="51432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fuel</a:t>
            </a:r>
            <a:r>
              <a:rPr lang="de-DE" dirty="0"/>
              <a:t> </a:t>
            </a:r>
            <a:r>
              <a:rPr lang="de-DE" dirty="0" err="1"/>
              <a:t>retention</a:t>
            </a:r>
            <a:endParaRPr lang="de-DE" dirty="0"/>
          </a:p>
        </p:txBody>
      </p:sp>
      <p:sp>
        <p:nvSpPr>
          <p:cNvPr id="21" name="Ellipse 20">
            <a:extLst>
              <a:ext uri="{FF2B5EF4-FFF2-40B4-BE49-F238E27FC236}">
                <a16:creationId xmlns:a16="http://schemas.microsoft.com/office/drawing/2014/main" id="{BD3F1A01-5CC5-C6D4-C45B-C9A2254BA161}"/>
              </a:ext>
            </a:extLst>
          </p:cNvPr>
          <p:cNvSpPr/>
          <p:nvPr/>
        </p:nvSpPr>
        <p:spPr>
          <a:xfrm>
            <a:off x="9419224" y="3547425"/>
            <a:ext cx="1726372" cy="51432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dust</a:t>
            </a:r>
            <a:r>
              <a:rPr lang="de-DE" dirty="0"/>
              <a:t> </a:t>
            </a:r>
            <a:r>
              <a:rPr lang="de-DE" dirty="0" err="1"/>
              <a:t>formation</a:t>
            </a:r>
            <a:endParaRPr lang="de-DE" dirty="0"/>
          </a:p>
        </p:txBody>
      </p:sp>
      <p:sp>
        <p:nvSpPr>
          <p:cNvPr id="23" name="Pfeil: nach rechts 22">
            <a:extLst>
              <a:ext uri="{FF2B5EF4-FFF2-40B4-BE49-F238E27FC236}">
                <a16:creationId xmlns:a16="http://schemas.microsoft.com/office/drawing/2014/main" id="{59C5E194-17BE-17AB-5C4A-A2288CA014A0}"/>
              </a:ext>
            </a:extLst>
          </p:cNvPr>
          <p:cNvSpPr/>
          <p:nvPr/>
        </p:nvSpPr>
        <p:spPr>
          <a:xfrm>
            <a:off x="4399043" y="3685569"/>
            <a:ext cx="182321" cy="209550"/>
          </a:xfrm>
          <a:prstGeom prst="rightArrow">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rechts 23">
            <a:extLst>
              <a:ext uri="{FF2B5EF4-FFF2-40B4-BE49-F238E27FC236}">
                <a16:creationId xmlns:a16="http://schemas.microsoft.com/office/drawing/2014/main" id="{73DCC84B-184E-7CB9-5541-74EE1DCBD586}"/>
              </a:ext>
            </a:extLst>
          </p:cNvPr>
          <p:cNvSpPr/>
          <p:nvPr/>
        </p:nvSpPr>
        <p:spPr>
          <a:xfrm rot="5223691">
            <a:off x="5352053" y="3274996"/>
            <a:ext cx="182321" cy="209550"/>
          </a:xfrm>
          <a:prstGeom prst="rightArrow">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rechts 24">
            <a:extLst>
              <a:ext uri="{FF2B5EF4-FFF2-40B4-BE49-F238E27FC236}">
                <a16:creationId xmlns:a16="http://schemas.microsoft.com/office/drawing/2014/main" id="{11BF88C7-4D2D-0AC6-A231-1E4EC9F9F30A}"/>
              </a:ext>
            </a:extLst>
          </p:cNvPr>
          <p:cNvSpPr/>
          <p:nvPr/>
        </p:nvSpPr>
        <p:spPr>
          <a:xfrm rot="6638348">
            <a:off x="4772499" y="4103735"/>
            <a:ext cx="242792" cy="193468"/>
          </a:xfrm>
          <a:prstGeom prst="rightArrow">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Pfeil: nach rechts 26">
            <a:extLst>
              <a:ext uri="{FF2B5EF4-FFF2-40B4-BE49-F238E27FC236}">
                <a16:creationId xmlns:a16="http://schemas.microsoft.com/office/drawing/2014/main" id="{2FC4B6E1-FBB8-EE4B-8481-4139DEB5479C}"/>
              </a:ext>
            </a:extLst>
          </p:cNvPr>
          <p:cNvSpPr/>
          <p:nvPr/>
        </p:nvSpPr>
        <p:spPr>
          <a:xfrm rot="3847623">
            <a:off x="5999837" y="4103735"/>
            <a:ext cx="242792" cy="193468"/>
          </a:xfrm>
          <a:prstGeom prst="rightArrow">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Ellipse 27">
            <a:extLst>
              <a:ext uri="{FF2B5EF4-FFF2-40B4-BE49-F238E27FC236}">
                <a16:creationId xmlns:a16="http://schemas.microsoft.com/office/drawing/2014/main" id="{E2043772-25D4-D67C-3CD5-10ACAF9D072A}"/>
              </a:ext>
            </a:extLst>
          </p:cNvPr>
          <p:cNvSpPr/>
          <p:nvPr/>
        </p:nvSpPr>
        <p:spPr>
          <a:xfrm>
            <a:off x="3886200" y="4417036"/>
            <a:ext cx="1482754" cy="3421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erosion</a:t>
            </a:r>
            <a:r>
              <a:rPr lang="de-DE" dirty="0"/>
              <a:t> </a:t>
            </a:r>
          </a:p>
        </p:txBody>
      </p:sp>
      <p:sp>
        <p:nvSpPr>
          <p:cNvPr id="29" name="Ellipse 28">
            <a:extLst>
              <a:ext uri="{FF2B5EF4-FFF2-40B4-BE49-F238E27FC236}">
                <a16:creationId xmlns:a16="http://schemas.microsoft.com/office/drawing/2014/main" id="{57D17907-CB9A-A540-519A-A265470BF737}"/>
              </a:ext>
            </a:extLst>
          </p:cNvPr>
          <p:cNvSpPr/>
          <p:nvPr/>
        </p:nvSpPr>
        <p:spPr>
          <a:xfrm>
            <a:off x="5609437" y="4407511"/>
            <a:ext cx="1590675" cy="3421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pollution</a:t>
            </a:r>
            <a:r>
              <a:rPr lang="de-DE" dirty="0"/>
              <a:t> </a:t>
            </a:r>
          </a:p>
        </p:txBody>
      </p:sp>
      <p:sp>
        <p:nvSpPr>
          <p:cNvPr id="31" name="Pfeil: nach links 30">
            <a:extLst>
              <a:ext uri="{FF2B5EF4-FFF2-40B4-BE49-F238E27FC236}">
                <a16:creationId xmlns:a16="http://schemas.microsoft.com/office/drawing/2014/main" id="{C62D580E-8B35-5122-4D94-FF452DAC5038}"/>
              </a:ext>
            </a:extLst>
          </p:cNvPr>
          <p:cNvSpPr/>
          <p:nvPr/>
        </p:nvSpPr>
        <p:spPr>
          <a:xfrm>
            <a:off x="5737142" y="3265415"/>
            <a:ext cx="822492" cy="192824"/>
          </a:xfrm>
          <a:prstGeom prst="leftArrow">
            <a:avLst/>
          </a:prstGeom>
          <a:solidFill>
            <a:srgbClr val="92D050"/>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chemeClr val="accent3"/>
                </a:solidFill>
              </a:ln>
            </a:endParaRPr>
          </a:p>
        </p:txBody>
      </p:sp>
      <p:sp>
        <p:nvSpPr>
          <p:cNvPr id="32" name="Ellipse 31">
            <a:extLst>
              <a:ext uri="{FF2B5EF4-FFF2-40B4-BE49-F238E27FC236}">
                <a16:creationId xmlns:a16="http://schemas.microsoft.com/office/drawing/2014/main" id="{516D3135-AC53-06C5-6362-34FF4DAC5E38}"/>
              </a:ext>
            </a:extLst>
          </p:cNvPr>
          <p:cNvSpPr/>
          <p:nvPr/>
        </p:nvSpPr>
        <p:spPr>
          <a:xfrm>
            <a:off x="3947286" y="4417036"/>
            <a:ext cx="1421668" cy="3421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erosion</a:t>
            </a:r>
            <a:r>
              <a:rPr lang="de-DE" dirty="0"/>
              <a:t> </a:t>
            </a:r>
          </a:p>
        </p:txBody>
      </p:sp>
      <p:sp>
        <p:nvSpPr>
          <p:cNvPr id="33" name="Pfeil: nach links 32">
            <a:extLst>
              <a:ext uri="{FF2B5EF4-FFF2-40B4-BE49-F238E27FC236}">
                <a16:creationId xmlns:a16="http://schemas.microsoft.com/office/drawing/2014/main" id="{8735CD82-3156-0EB5-3665-876350537A20}"/>
              </a:ext>
            </a:extLst>
          </p:cNvPr>
          <p:cNvSpPr/>
          <p:nvPr/>
        </p:nvSpPr>
        <p:spPr>
          <a:xfrm rot="9715040">
            <a:off x="8344542" y="2976333"/>
            <a:ext cx="822492" cy="192824"/>
          </a:xfrm>
          <a:prstGeom prst="leftArrow">
            <a:avLst/>
          </a:prstGeom>
          <a:solidFill>
            <a:srgbClr val="92D050"/>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chemeClr val="accent3"/>
                </a:solidFill>
              </a:ln>
            </a:endParaRPr>
          </a:p>
        </p:txBody>
      </p:sp>
      <p:sp>
        <p:nvSpPr>
          <p:cNvPr id="34" name="Pfeil: nach links 33">
            <a:extLst>
              <a:ext uri="{FF2B5EF4-FFF2-40B4-BE49-F238E27FC236}">
                <a16:creationId xmlns:a16="http://schemas.microsoft.com/office/drawing/2014/main" id="{AEAF76AF-ED6F-FD75-0445-A39EA3A008EB}"/>
              </a:ext>
            </a:extLst>
          </p:cNvPr>
          <p:cNvSpPr/>
          <p:nvPr/>
        </p:nvSpPr>
        <p:spPr>
          <a:xfrm rot="11956002">
            <a:off x="8345376" y="3557599"/>
            <a:ext cx="822492" cy="192824"/>
          </a:xfrm>
          <a:prstGeom prst="leftArrow">
            <a:avLst/>
          </a:prstGeom>
          <a:solidFill>
            <a:srgbClr val="92D050"/>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a:solidFill>
                  <a:schemeClr val="accent3"/>
                </a:solidFill>
              </a:ln>
            </a:endParaRPr>
          </a:p>
        </p:txBody>
      </p:sp>
      <p:sp>
        <p:nvSpPr>
          <p:cNvPr id="38" name="Pfeil: nach links 37">
            <a:extLst>
              <a:ext uri="{FF2B5EF4-FFF2-40B4-BE49-F238E27FC236}">
                <a16:creationId xmlns:a16="http://schemas.microsoft.com/office/drawing/2014/main" id="{A1F77D28-7757-4580-5FC4-A5F29CB5339D}"/>
              </a:ext>
            </a:extLst>
          </p:cNvPr>
          <p:cNvSpPr/>
          <p:nvPr/>
        </p:nvSpPr>
        <p:spPr>
          <a:xfrm>
            <a:off x="2823225" y="4491713"/>
            <a:ext cx="822492" cy="192824"/>
          </a:xfrm>
          <a:prstGeom prst="leftArrow">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n>
                <a:solidFill>
                  <a:schemeClr val="accent3"/>
                </a:solidFill>
              </a:ln>
              <a:highlight>
                <a:srgbClr val="FF0000"/>
              </a:highlight>
            </a:endParaRPr>
          </a:p>
        </p:txBody>
      </p:sp>
      <p:sp>
        <p:nvSpPr>
          <p:cNvPr id="39" name="Ellipse 38">
            <a:extLst>
              <a:ext uri="{FF2B5EF4-FFF2-40B4-BE49-F238E27FC236}">
                <a16:creationId xmlns:a16="http://schemas.microsoft.com/office/drawing/2014/main" id="{169C03BE-C576-63C3-DEF3-79A1D9DBFC8B}"/>
              </a:ext>
            </a:extLst>
          </p:cNvPr>
          <p:cNvSpPr/>
          <p:nvPr/>
        </p:nvSpPr>
        <p:spPr>
          <a:xfrm>
            <a:off x="967971" y="4347307"/>
            <a:ext cx="1726372" cy="51432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err="1"/>
              <a:t>dust</a:t>
            </a:r>
            <a:r>
              <a:rPr lang="de-DE" dirty="0"/>
              <a:t> </a:t>
            </a:r>
            <a:r>
              <a:rPr lang="de-DE" dirty="0" err="1"/>
              <a:t>formation</a:t>
            </a:r>
            <a:endParaRPr lang="de-DE" dirty="0"/>
          </a:p>
        </p:txBody>
      </p:sp>
      <p:sp>
        <p:nvSpPr>
          <p:cNvPr id="40" name="Textfeld 39">
            <a:extLst>
              <a:ext uri="{FF2B5EF4-FFF2-40B4-BE49-F238E27FC236}">
                <a16:creationId xmlns:a16="http://schemas.microsoft.com/office/drawing/2014/main" id="{1FB8B2CA-D8CA-31CF-40DC-66F79EDE9144}"/>
              </a:ext>
            </a:extLst>
          </p:cNvPr>
          <p:cNvSpPr txBox="1"/>
          <p:nvPr/>
        </p:nvSpPr>
        <p:spPr bwMode="auto">
          <a:xfrm>
            <a:off x="232759" y="5126497"/>
            <a:ext cx="11776947" cy="1144929"/>
          </a:xfrm>
          <a:prstGeom prst="rect">
            <a:avLst/>
          </a:prstGeom>
          <a:solidFill>
            <a:schemeClr val="bg1">
              <a:lumMod val="95000"/>
            </a:schemeClr>
          </a:solidFill>
          <a:ln w="12700">
            <a:noFill/>
          </a:ln>
          <a:effectLst>
            <a:outerShdw blurRad="50800" dist="38100" dir="2700000" algn="tl" rotWithShape="0">
              <a:prstClr val="black">
                <a:alpha val="40000"/>
              </a:prstClr>
            </a:outerShdw>
          </a:effectLst>
        </p:spPr>
        <p:txBody>
          <a:bodyPr wrap="square" rtlCol="0">
            <a:spAutoFit/>
          </a:bodyPr>
          <a:lstStyle/>
          <a:p>
            <a:pPr marL="285750" indent="-285750">
              <a:lnSpc>
                <a:spcPct val="95000"/>
              </a:lnSpc>
              <a:buFont typeface="Wingdings" panose="05000000000000000000" pitchFamily="2" charset="2"/>
              <a:buChar char="§"/>
            </a:pPr>
            <a:r>
              <a:rPr lang="en-GB" dirty="0"/>
              <a:t>Key areas for ITER to be addressed by experiments, testing, and/or simulations:</a:t>
            </a:r>
          </a:p>
          <a:p>
            <a:pPr marL="742950" lvl="1" indent="-285750">
              <a:lnSpc>
                <a:spcPct val="95000"/>
              </a:lnSpc>
              <a:buFont typeface="Wingdings" panose="05000000000000000000" pitchFamily="2" charset="2"/>
              <a:buChar char="§"/>
            </a:pPr>
            <a:r>
              <a:rPr lang="en-GB" dirty="0">
                <a:solidFill>
                  <a:schemeClr val="accent1"/>
                </a:solidFill>
              </a:rPr>
              <a:t>Tungsten</a:t>
            </a:r>
            <a:r>
              <a:rPr lang="en-GB" dirty="0"/>
              <a:t>: Required W PFC armour thickness? Maximal tolerable tungsten influx form W wall for Q=10? High-Z dust?</a:t>
            </a:r>
          </a:p>
          <a:p>
            <a:pPr marL="742950" lvl="1" indent="-285750">
              <a:lnSpc>
                <a:spcPct val="95000"/>
              </a:lnSpc>
              <a:buFont typeface="Wingdings" panose="05000000000000000000" pitchFamily="2" charset="2"/>
              <a:buChar char="§"/>
            </a:pPr>
            <a:r>
              <a:rPr lang="en-GB" dirty="0">
                <a:solidFill>
                  <a:srgbClr val="92D050"/>
                </a:solidFill>
              </a:rPr>
              <a:t>Boron: </a:t>
            </a:r>
            <a:r>
              <a:rPr lang="en-GB" dirty="0"/>
              <a:t>Which frequency of boronization and which layer thickness and homogeneity is required? Low-Z dust?</a:t>
            </a:r>
          </a:p>
          <a:p>
            <a:pPr marL="742950" lvl="1" indent="-285750">
              <a:lnSpc>
                <a:spcPct val="95000"/>
              </a:lnSpc>
              <a:buFont typeface="Wingdings" panose="05000000000000000000" pitchFamily="2" charset="2"/>
              <a:buChar char="§"/>
            </a:pPr>
            <a:r>
              <a:rPr lang="en-GB" dirty="0">
                <a:solidFill>
                  <a:srgbClr val="FF0000"/>
                </a:solidFill>
              </a:rPr>
              <a:t>Tritium: </a:t>
            </a:r>
            <a:r>
              <a:rPr lang="en-GB" dirty="0"/>
              <a:t>How to monitor, quantify, and if required remove it under controlled conditions? Frequency?</a:t>
            </a:r>
          </a:p>
        </p:txBody>
      </p:sp>
    </p:spTree>
    <p:extLst>
      <p:ext uri="{BB962C8B-B14F-4D97-AF65-F5344CB8AC3E}">
        <p14:creationId xmlns:p14="http://schemas.microsoft.com/office/powerpoint/2010/main" val="300813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1" grpId="0" animBg="1"/>
      <p:bldP spid="31" grpId="0" animBg="1"/>
      <p:bldP spid="33" grpId="0" animBg="1"/>
      <p:bldP spid="34" grpId="0" animBg="1"/>
      <p:bldP spid="38" grpId="0" animBg="1"/>
      <p:bldP spid="39"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AB750-CACA-3D15-0561-D5B29A1AFD4A}"/>
              </a:ext>
            </a:extLst>
          </p:cNvPr>
          <p:cNvSpPr>
            <a:spLocks noGrp="1"/>
          </p:cNvSpPr>
          <p:nvPr>
            <p:ph type="title"/>
          </p:nvPr>
        </p:nvSpPr>
        <p:spPr/>
        <p:txBody>
          <a:bodyPr/>
          <a:lstStyle/>
          <a:p>
            <a:r>
              <a:rPr lang="de-DE" dirty="0"/>
              <a:t>WPPWIE </a:t>
            </a:r>
            <a:r>
              <a:rPr lang="de-DE" dirty="0" err="1"/>
              <a:t>Structure</a:t>
            </a:r>
            <a:r>
              <a:rPr lang="de-DE" dirty="0"/>
              <a:t> 2026-2027</a:t>
            </a:r>
          </a:p>
        </p:txBody>
      </p:sp>
      <p:sp>
        <p:nvSpPr>
          <p:cNvPr id="4" name="Foliennummernplatzhalter 3">
            <a:extLst>
              <a:ext uri="{FF2B5EF4-FFF2-40B4-BE49-F238E27FC236}">
                <a16:creationId xmlns:a16="http://schemas.microsoft.com/office/drawing/2014/main" id="{604FD6F5-72FB-0DF2-37AC-D2CB01353C06}"/>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graphicFrame>
        <p:nvGraphicFramePr>
          <p:cNvPr id="5" name="Diagramm 4">
            <a:extLst>
              <a:ext uri="{FF2B5EF4-FFF2-40B4-BE49-F238E27FC236}">
                <a16:creationId xmlns:a16="http://schemas.microsoft.com/office/drawing/2014/main" id="{D4382080-71E7-72B3-280C-582D5EB61056}"/>
              </a:ext>
            </a:extLst>
          </p:cNvPr>
          <p:cNvGraphicFramePr/>
          <p:nvPr>
            <p:extLst>
              <p:ext uri="{D42A27DB-BD31-4B8C-83A1-F6EECF244321}">
                <p14:modId xmlns:p14="http://schemas.microsoft.com/office/powerpoint/2010/main" val="1864940484"/>
              </p:ext>
            </p:extLst>
          </p:nvPr>
        </p:nvGraphicFramePr>
        <p:xfrm>
          <a:off x="467893" y="366741"/>
          <a:ext cx="8128000" cy="2986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 7">
            <a:extLst>
              <a:ext uri="{FF2B5EF4-FFF2-40B4-BE49-F238E27FC236}">
                <a16:creationId xmlns:a16="http://schemas.microsoft.com/office/drawing/2014/main" id="{D473DB0A-7EE1-F681-6C25-E442426408D1}"/>
              </a:ext>
            </a:extLst>
          </p:cNvPr>
          <p:cNvGraphicFramePr/>
          <p:nvPr>
            <p:extLst>
              <p:ext uri="{D42A27DB-BD31-4B8C-83A1-F6EECF244321}">
                <p14:modId xmlns:p14="http://schemas.microsoft.com/office/powerpoint/2010/main" val="4091107017"/>
              </p:ext>
            </p:extLst>
          </p:nvPr>
        </p:nvGraphicFramePr>
        <p:xfrm>
          <a:off x="482114" y="2923674"/>
          <a:ext cx="8256819" cy="30863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feld 2">
            <a:extLst>
              <a:ext uri="{FF2B5EF4-FFF2-40B4-BE49-F238E27FC236}">
                <a16:creationId xmlns:a16="http://schemas.microsoft.com/office/drawing/2014/main" id="{75D086E8-9D18-58F7-A9BD-48DF77D994B2}"/>
              </a:ext>
            </a:extLst>
          </p:cNvPr>
          <p:cNvSpPr txBox="1"/>
          <p:nvPr/>
        </p:nvSpPr>
        <p:spPr>
          <a:xfrm>
            <a:off x="8934970" y="3045023"/>
            <a:ext cx="2025298" cy="307777"/>
          </a:xfrm>
          <a:prstGeom prst="rect">
            <a:avLst/>
          </a:prstGeom>
          <a:solidFill>
            <a:schemeClr val="accent1"/>
          </a:solidFill>
        </p:spPr>
        <p:txBody>
          <a:bodyPr wrap="none" rtlCol="0">
            <a:spAutoFit/>
          </a:bodyPr>
          <a:lstStyle/>
          <a:p>
            <a:pPr algn="l"/>
            <a:r>
              <a:rPr lang="de-DE" sz="1400" b="1" dirty="0">
                <a:solidFill>
                  <a:schemeClr val="bg1"/>
                </a:solidFill>
              </a:rPr>
              <a:t>Task: SPA.1, SPA.2, SPA.3</a:t>
            </a:r>
          </a:p>
        </p:txBody>
      </p:sp>
      <p:sp>
        <p:nvSpPr>
          <p:cNvPr id="6" name="Textfeld 5">
            <a:extLst>
              <a:ext uri="{FF2B5EF4-FFF2-40B4-BE49-F238E27FC236}">
                <a16:creationId xmlns:a16="http://schemas.microsoft.com/office/drawing/2014/main" id="{2B1145C7-39B3-BDAF-87EC-80339AC5DB0B}"/>
              </a:ext>
            </a:extLst>
          </p:cNvPr>
          <p:cNvSpPr txBox="1"/>
          <p:nvPr/>
        </p:nvSpPr>
        <p:spPr>
          <a:xfrm>
            <a:off x="8934970" y="3471475"/>
            <a:ext cx="2033762" cy="307777"/>
          </a:xfrm>
          <a:prstGeom prst="rect">
            <a:avLst/>
          </a:prstGeom>
          <a:solidFill>
            <a:schemeClr val="accent1"/>
          </a:solidFill>
        </p:spPr>
        <p:txBody>
          <a:bodyPr wrap="none" rtlCol="0">
            <a:spAutoFit/>
          </a:bodyPr>
          <a:lstStyle/>
          <a:p>
            <a:pPr algn="l"/>
            <a:r>
              <a:rPr lang="de-DE" sz="1400" b="1" dirty="0">
                <a:solidFill>
                  <a:schemeClr val="bg1"/>
                </a:solidFill>
              </a:rPr>
              <a:t>Task: SPB.1, SPB.2, SPB.3</a:t>
            </a:r>
          </a:p>
        </p:txBody>
      </p:sp>
      <p:sp>
        <p:nvSpPr>
          <p:cNvPr id="7" name="Textfeld 6">
            <a:extLst>
              <a:ext uri="{FF2B5EF4-FFF2-40B4-BE49-F238E27FC236}">
                <a16:creationId xmlns:a16="http://schemas.microsoft.com/office/drawing/2014/main" id="{5350FA0C-4A7A-4E14-AA83-7BDD935BEF0E}"/>
              </a:ext>
            </a:extLst>
          </p:cNvPr>
          <p:cNvSpPr txBox="1"/>
          <p:nvPr/>
        </p:nvSpPr>
        <p:spPr>
          <a:xfrm>
            <a:off x="8934970" y="3897927"/>
            <a:ext cx="2014526" cy="307777"/>
          </a:xfrm>
          <a:prstGeom prst="rect">
            <a:avLst/>
          </a:prstGeom>
          <a:solidFill>
            <a:schemeClr val="accent1"/>
          </a:solidFill>
        </p:spPr>
        <p:txBody>
          <a:bodyPr wrap="none" rtlCol="0">
            <a:spAutoFit/>
          </a:bodyPr>
          <a:lstStyle/>
          <a:p>
            <a:pPr algn="l"/>
            <a:r>
              <a:rPr lang="de-DE" sz="1400" b="1" dirty="0">
                <a:solidFill>
                  <a:schemeClr val="bg1"/>
                </a:solidFill>
              </a:rPr>
              <a:t>Task: SPC.1, SPC.2, SPC.3</a:t>
            </a:r>
          </a:p>
        </p:txBody>
      </p:sp>
      <p:sp>
        <p:nvSpPr>
          <p:cNvPr id="9" name="Textfeld 8">
            <a:extLst>
              <a:ext uri="{FF2B5EF4-FFF2-40B4-BE49-F238E27FC236}">
                <a16:creationId xmlns:a16="http://schemas.microsoft.com/office/drawing/2014/main" id="{86D2A137-04A3-AC76-EDF9-45784D326790}"/>
              </a:ext>
            </a:extLst>
          </p:cNvPr>
          <p:cNvSpPr txBox="1"/>
          <p:nvPr/>
        </p:nvSpPr>
        <p:spPr>
          <a:xfrm>
            <a:off x="8934970" y="4324379"/>
            <a:ext cx="2060308" cy="307777"/>
          </a:xfrm>
          <a:prstGeom prst="rect">
            <a:avLst/>
          </a:prstGeom>
          <a:solidFill>
            <a:schemeClr val="accent1"/>
          </a:solidFill>
        </p:spPr>
        <p:txBody>
          <a:bodyPr wrap="none" rtlCol="0">
            <a:spAutoFit/>
          </a:bodyPr>
          <a:lstStyle/>
          <a:p>
            <a:pPr algn="l"/>
            <a:r>
              <a:rPr lang="de-DE" sz="1400" b="1" dirty="0">
                <a:solidFill>
                  <a:schemeClr val="bg1"/>
                </a:solidFill>
              </a:rPr>
              <a:t>Task: SPD.1, SPD.2, SPD.3</a:t>
            </a:r>
          </a:p>
        </p:txBody>
      </p:sp>
      <p:sp>
        <p:nvSpPr>
          <p:cNvPr id="10" name="Textfeld 9">
            <a:extLst>
              <a:ext uri="{FF2B5EF4-FFF2-40B4-BE49-F238E27FC236}">
                <a16:creationId xmlns:a16="http://schemas.microsoft.com/office/drawing/2014/main" id="{FBC44899-A517-FF3D-9F8C-0D3A4B13AF78}"/>
              </a:ext>
            </a:extLst>
          </p:cNvPr>
          <p:cNvSpPr txBox="1"/>
          <p:nvPr/>
        </p:nvSpPr>
        <p:spPr>
          <a:xfrm>
            <a:off x="8934970" y="4750831"/>
            <a:ext cx="1499962" cy="307777"/>
          </a:xfrm>
          <a:prstGeom prst="rect">
            <a:avLst/>
          </a:prstGeom>
          <a:solidFill>
            <a:schemeClr val="accent1"/>
          </a:solidFill>
        </p:spPr>
        <p:txBody>
          <a:bodyPr wrap="none" rtlCol="0">
            <a:spAutoFit/>
          </a:bodyPr>
          <a:lstStyle/>
          <a:p>
            <a:pPr algn="l"/>
            <a:r>
              <a:rPr lang="de-DE" sz="1400" b="1" dirty="0">
                <a:solidFill>
                  <a:schemeClr val="bg1"/>
                </a:solidFill>
              </a:rPr>
              <a:t>Task: SPE.1, SPE.2</a:t>
            </a:r>
          </a:p>
        </p:txBody>
      </p:sp>
      <p:sp>
        <p:nvSpPr>
          <p:cNvPr id="11" name="Textfeld 10">
            <a:extLst>
              <a:ext uri="{FF2B5EF4-FFF2-40B4-BE49-F238E27FC236}">
                <a16:creationId xmlns:a16="http://schemas.microsoft.com/office/drawing/2014/main" id="{EB09DD16-59B5-497E-7575-B20A870E8D6A}"/>
              </a:ext>
            </a:extLst>
          </p:cNvPr>
          <p:cNvSpPr txBox="1"/>
          <p:nvPr/>
        </p:nvSpPr>
        <p:spPr>
          <a:xfrm>
            <a:off x="8934970" y="5177283"/>
            <a:ext cx="1458926" cy="307777"/>
          </a:xfrm>
          <a:prstGeom prst="rect">
            <a:avLst/>
          </a:prstGeom>
          <a:solidFill>
            <a:schemeClr val="accent1"/>
          </a:solidFill>
        </p:spPr>
        <p:txBody>
          <a:bodyPr wrap="none" rtlCol="0">
            <a:spAutoFit/>
          </a:bodyPr>
          <a:lstStyle/>
          <a:p>
            <a:pPr algn="l"/>
            <a:r>
              <a:rPr lang="de-DE" sz="1400" b="1" dirty="0">
                <a:solidFill>
                  <a:schemeClr val="bg1"/>
                </a:solidFill>
              </a:rPr>
              <a:t>Task: SPF.1, SPF.2</a:t>
            </a:r>
          </a:p>
        </p:txBody>
      </p:sp>
      <p:sp>
        <p:nvSpPr>
          <p:cNvPr id="12" name="Textfeld 11">
            <a:extLst>
              <a:ext uri="{FF2B5EF4-FFF2-40B4-BE49-F238E27FC236}">
                <a16:creationId xmlns:a16="http://schemas.microsoft.com/office/drawing/2014/main" id="{9B8DB3A3-B6E9-0DC6-8933-751A9FA9A5D0}"/>
              </a:ext>
            </a:extLst>
          </p:cNvPr>
          <p:cNvSpPr txBox="1"/>
          <p:nvPr/>
        </p:nvSpPr>
        <p:spPr>
          <a:xfrm>
            <a:off x="8934970" y="5603735"/>
            <a:ext cx="1514454" cy="307777"/>
          </a:xfrm>
          <a:prstGeom prst="rect">
            <a:avLst/>
          </a:prstGeom>
          <a:solidFill>
            <a:schemeClr val="accent1"/>
          </a:solidFill>
        </p:spPr>
        <p:txBody>
          <a:bodyPr wrap="none" rtlCol="0">
            <a:spAutoFit/>
          </a:bodyPr>
          <a:lstStyle/>
          <a:p>
            <a:pPr algn="l"/>
            <a:r>
              <a:rPr lang="de-DE" sz="1400" b="1" dirty="0">
                <a:solidFill>
                  <a:schemeClr val="bg1"/>
                </a:solidFill>
              </a:rPr>
              <a:t>Task: SPX.1, SPX.2</a:t>
            </a:r>
          </a:p>
        </p:txBody>
      </p:sp>
    </p:spTree>
    <p:extLst>
      <p:ext uri="{BB962C8B-B14F-4D97-AF65-F5344CB8AC3E}">
        <p14:creationId xmlns:p14="http://schemas.microsoft.com/office/powerpoint/2010/main" val="2530494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713DE-F246-675B-EF3D-EE1C2A0FE7FE}"/>
              </a:ext>
            </a:extLst>
          </p:cNvPr>
          <p:cNvSpPr>
            <a:spLocks noGrp="1"/>
          </p:cNvSpPr>
          <p:nvPr>
            <p:ph type="title"/>
          </p:nvPr>
        </p:nvSpPr>
        <p:spPr/>
        <p:txBody>
          <a:bodyPr/>
          <a:lstStyle/>
          <a:p>
            <a:r>
              <a:rPr lang="de-DE" dirty="0" err="1"/>
              <a:t>Objectives</a:t>
            </a:r>
            <a:r>
              <a:rPr lang="de-DE" dirty="0"/>
              <a:t> </a:t>
            </a:r>
          </a:p>
        </p:txBody>
      </p:sp>
      <p:sp>
        <p:nvSpPr>
          <p:cNvPr id="4" name="Foliennummernplatzhalter 3">
            <a:extLst>
              <a:ext uri="{FF2B5EF4-FFF2-40B4-BE49-F238E27FC236}">
                <a16:creationId xmlns:a16="http://schemas.microsoft.com/office/drawing/2014/main" id="{90D4561B-F3DE-5518-7EDB-1FFE761710CC}"/>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9" name="Textfeld 8">
            <a:extLst>
              <a:ext uri="{FF2B5EF4-FFF2-40B4-BE49-F238E27FC236}">
                <a16:creationId xmlns:a16="http://schemas.microsoft.com/office/drawing/2014/main" id="{1505E057-C492-3295-C4C8-8FFD901E0D31}"/>
              </a:ext>
            </a:extLst>
          </p:cNvPr>
          <p:cNvSpPr txBox="1"/>
          <p:nvPr/>
        </p:nvSpPr>
        <p:spPr>
          <a:xfrm>
            <a:off x="421101" y="745957"/>
            <a:ext cx="11101141" cy="1819729"/>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marL="285750" indent="-285750">
              <a:lnSpc>
                <a:spcPct val="95000"/>
              </a:lnSpc>
              <a:spcAft>
                <a:spcPts val="500"/>
              </a:spcAft>
              <a:buFont typeface="Wingdings" panose="05000000000000000000" pitchFamily="2" charset="2"/>
              <a:buChar char="§"/>
            </a:pPr>
            <a:r>
              <a:rPr lang="en-US" i="1" dirty="0"/>
              <a:t>Support ITER plasma-facing components (PFC) qualification, performance assessment, and lifetime estimations regarding limiter start-up, L-mode plasmas (SRO) and H-mode burning plasma conditions (DT-1)</a:t>
            </a:r>
          </a:p>
          <a:p>
            <a:pPr marL="285750" indent="-285750">
              <a:lnSpc>
                <a:spcPct val="95000"/>
              </a:lnSpc>
              <a:spcAft>
                <a:spcPts val="500"/>
              </a:spcAft>
              <a:buFont typeface="Wingdings" panose="05000000000000000000" pitchFamily="2" charset="2"/>
              <a:buChar char="§"/>
            </a:pPr>
            <a:r>
              <a:rPr lang="en-US" i="1" dirty="0"/>
              <a:t>Support ITER regarding the usage of boronization, its impact on fuel retention, and explore ways of fuel removal</a:t>
            </a:r>
          </a:p>
          <a:p>
            <a:pPr marL="285750" indent="-285750">
              <a:lnSpc>
                <a:spcPct val="95000"/>
              </a:lnSpc>
              <a:spcAft>
                <a:spcPts val="500"/>
              </a:spcAft>
              <a:buFont typeface="Wingdings" panose="05000000000000000000" pitchFamily="2" charset="2"/>
              <a:buChar char="§"/>
            </a:pPr>
            <a:r>
              <a:rPr lang="en-US" i="1" dirty="0"/>
              <a:t>Support ITER regarding tungsten migration (erosion, transport, deposition, screening) and boron migration (erosion, transport, deposition, mixing)</a:t>
            </a:r>
            <a:endParaRPr lang="en-US" sz="1500" i="1" dirty="0"/>
          </a:p>
          <a:p>
            <a:pPr>
              <a:lnSpc>
                <a:spcPct val="95000"/>
              </a:lnSpc>
              <a:spcAft>
                <a:spcPts val="500"/>
              </a:spcAft>
            </a:pPr>
            <a:r>
              <a:rPr lang="en-US" sz="1500" dirty="0"/>
              <a:t>      [All three in strong collaboration with WPTE an WPTM]</a:t>
            </a:r>
          </a:p>
        </p:txBody>
      </p:sp>
      <p:sp>
        <p:nvSpPr>
          <p:cNvPr id="3" name="Textfeld 2">
            <a:extLst>
              <a:ext uri="{FF2B5EF4-FFF2-40B4-BE49-F238E27FC236}">
                <a16:creationId xmlns:a16="http://schemas.microsoft.com/office/drawing/2014/main" id="{E8C6EB2D-741F-C247-76AA-EAE8D4F22A6D}"/>
              </a:ext>
            </a:extLst>
          </p:cNvPr>
          <p:cNvSpPr txBox="1"/>
          <p:nvPr/>
        </p:nvSpPr>
        <p:spPr>
          <a:xfrm>
            <a:off x="421101" y="2777344"/>
            <a:ext cx="11101141" cy="1293431"/>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marL="285750" indent="-285750">
              <a:lnSpc>
                <a:spcPct val="95000"/>
              </a:lnSpc>
              <a:spcAft>
                <a:spcPts val="500"/>
              </a:spcAft>
              <a:buFont typeface="Wingdings" panose="05000000000000000000" pitchFamily="2" charset="2"/>
              <a:buChar char="§"/>
            </a:pPr>
            <a:r>
              <a:rPr lang="en-US" i="1" dirty="0"/>
              <a:t>Support DEMO (or FPP) plasma-facing material qualification under plasma or combined plasma and heat load </a:t>
            </a:r>
          </a:p>
          <a:p>
            <a:pPr marL="285750" indent="-285750">
              <a:lnSpc>
                <a:spcPct val="95000"/>
              </a:lnSpc>
              <a:spcAft>
                <a:spcPts val="500"/>
              </a:spcAft>
              <a:buFont typeface="Wingdings" panose="05000000000000000000" pitchFamily="2" charset="2"/>
              <a:buChar char="§"/>
            </a:pPr>
            <a:r>
              <a:rPr lang="en-US" i="1" dirty="0"/>
              <a:t>Support DEMO (or FPP) lifetime (erosion and deposition) and safety estimates (tritium retention and dust) </a:t>
            </a:r>
            <a:endParaRPr lang="en-US" dirty="0"/>
          </a:p>
          <a:p>
            <a:pPr marL="285750" indent="-285750">
              <a:lnSpc>
                <a:spcPct val="95000"/>
              </a:lnSpc>
              <a:spcAft>
                <a:spcPts val="500"/>
              </a:spcAft>
              <a:buFont typeface="Wingdings" panose="05000000000000000000" pitchFamily="2" charset="2"/>
              <a:buChar char="§"/>
            </a:pPr>
            <a:r>
              <a:rPr lang="en-US" i="1" dirty="0"/>
              <a:t>Support of W-based divertor and first wall solutions and their qualifications</a:t>
            </a:r>
          </a:p>
          <a:p>
            <a:pPr>
              <a:lnSpc>
                <a:spcPct val="95000"/>
              </a:lnSpc>
              <a:spcAft>
                <a:spcPts val="500"/>
              </a:spcAft>
            </a:pPr>
            <a:r>
              <a:rPr lang="en-US" sz="1500" dirty="0"/>
              <a:t> [All three in strong collaboration with WPMAT, WPDIV, WPDES, WPBB and WPTE, WPW7X]</a:t>
            </a:r>
          </a:p>
        </p:txBody>
      </p:sp>
      <p:sp>
        <p:nvSpPr>
          <p:cNvPr id="5" name="Textfeld 4">
            <a:extLst>
              <a:ext uri="{FF2B5EF4-FFF2-40B4-BE49-F238E27FC236}">
                <a16:creationId xmlns:a16="http://schemas.microsoft.com/office/drawing/2014/main" id="{87BB61F6-61C6-6030-3091-25CAED0F187B}"/>
              </a:ext>
            </a:extLst>
          </p:cNvPr>
          <p:cNvSpPr txBox="1"/>
          <p:nvPr/>
        </p:nvSpPr>
        <p:spPr>
          <a:xfrm>
            <a:off x="402052" y="4282433"/>
            <a:ext cx="11139237" cy="214622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342900" lvl="0" indent="-342900" algn="just">
              <a:lnSpc>
                <a:spcPct val="105000"/>
              </a:lnSpc>
              <a:spcAft>
                <a:spcPts val="500"/>
              </a:spcAft>
              <a:buFont typeface="Wingdings" panose="05000000000000000000" pitchFamily="2" charset="2"/>
              <a:buChar char=""/>
              <a:tabLst>
                <a:tab pos="-914400" algn="l"/>
                <a:tab pos="449580" algn="l"/>
              </a:tabLst>
            </a:pP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Support of tokamak and stellarator experiments in area of PWIE</a:t>
            </a:r>
          </a:p>
          <a:p>
            <a:pPr marL="342900" lvl="0" indent="-342900" algn="just">
              <a:lnSpc>
                <a:spcPct val="105000"/>
              </a:lnSpc>
              <a:spcAft>
                <a:spcPts val="500"/>
              </a:spcAft>
              <a:buFont typeface="Wingdings" panose="05000000000000000000" pitchFamily="2" charset="2"/>
              <a:buChar char=""/>
              <a:tabLst>
                <a:tab pos="-914400" algn="l"/>
                <a:tab pos="449580" algn="l"/>
              </a:tabLst>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Provision of surface sputtering data by molecular dynamics simulations and beyond</a:t>
            </a:r>
          </a:p>
          <a:p>
            <a:pPr marL="342900" lvl="0" indent="-342900" algn="just">
              <a:lnSpc>
                <a:spcPct val="105000"/>
              </a:lnSpc>
              <a:spcAft>
                <a:spcPts val="500"/>
              </a:spcAft>
              <a:buFont typeface="Wingdings" panose="05000000000000000000" pitchFamily="2" charset="2"/>
              <a:buChar char=""/>
              <a:tabLst>
                <a:tab pos="-914400" algn="l"/>
                <a:tab pos="449580" algn="l"/>
              </a:tabLst>
            </a:pP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Completion of JET LIBS and post-mortem analysis (nuclear environment) </a:t>
            </a:r>
            <a:endParaRPr lang="de-DE"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5000"/>
              </a:lnSpc>
              <a:spcAft>
                <a:spcPts val="500"/>
              </a:spcAft>
              <a:buFont typeface="Wingdings" panose="05000000000000000000" pitchFamily="2" charset="2"/>
              <a:buChar char=""/>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Benchmark of collisional-radiative models, atomic and molecular data with novel experiments and diagnostics</a:t>
            </a:r>
          </a:p>
          <a:p>
            <a:pPr marL="342900" lvl="0" indent="-342900" algn="just">
              <a:lnSpc>
                <a:spcPct val="105000"/>
              </a:lnSpc>
              <a:spcAft>
                <a:spcPts val="500"/>
              </a:spcAft>
              <a:buFont typeface="Wingdings" panose="05000000000000000000" pitchFamily="2" charset="2"/>
              <a:buChar char=""/>
            </a:pPr>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Optimization of laser-based surface analysis techniques</a:t>
            </a:r>
          </a:p>
          <a:p>
            <a:pPr marL="342900" lvl="0" indent="-342900" algn="just">
              <a:lnSpc>
                <a:spcPct val="105000"/>
              </a:lnSpc>
              <a:spcAft>
                <a:spcPts val="500"/>
              </a:spcAft>
              <a:buFont typeface="Wingdings" panose="05000000000000000000" pitchFamily="2" charset="2"/>
              <a:buChar char=""/>
            </a:pPr>
            <a:r>
              <a:rPr lang="en-US"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Advanced</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i="1" dirty="0">
                <a:solidFill>
                  <a:srgbClr val="000000"/>
                </a:solidFill>
                <a:latin typeface="Calibri" panose="020F0502020204030204" pitchFamily="34" charset="0"/>
                <a:ea typeface="Calibri" panose="020F0502020204030204" pitchFamily="34" charset="0"/>
                <a:cs typeface="Arial" panose="020B0604020202020204" pitchFamily="34" charset="0"/>
              </a:rPr>
              <a:t>PWIE</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code development and benchmark experiments for the far-scrape-off layer</a:t>
            </a:r>
            <a:endParaRPr lang="de-DE"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428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742D069-96B1-6376-638A-7D7FE61692C4}"/>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7" name="TextBox 3">
            <a:extLst>
              <a:ext uri="{FF2B5EF4-FFF2-40B4-BE49-F238E27FC236}">
                <a16:creationId xmlns:a16="http://schemas.microsoft.com/office/drawing/2014/main" id="{B658828A-D849-E811-525A-ED2E6966A858}"/>
              </a:ext>
            </a:extLst>
          </p:cNvPr>
          <p:cNvSpPr txBox="1"/>
          <p:nvPr/>
        </p:nvSpPr>
        <p:spPr bwMode="auto">
          <a:xfrm>
            <a:off x="621118" y="1098371"/>
            <a:ext cx="6037171" cy="203132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marL="285750" indent="-285750">
              <a:buFont typeface="Wingdings" panose="05000000000000000000" pitchFamily="2" charset="2"/>
              <a:buChar char="§"/>
            </a:pPr>
            <a:r>
              <a:rPr lang="en-US" dirty="0"/>
              <a:t>Selection made and human resources balanced in different subprojects and tasks to be carried out</a:t>
            </a:r>
          </a:p>
          <a:p>
            <a:pPr marL="285750" indent="-285750">
              <a:buFont typeface="Wingdings" panose="05000000000000000000" pitchFamily="2" charset="2"/>
              <a:buChar char="§"/>
            </a:pPr>
            <a:r>
              <a:rPr lang="en-US" dirty="0"/>
              <a:t>2026-2027 tasks specification completed</a:t>
            </a:r>
          </a:p>
          <a:p>
            <a:pPr marL="285750" indent="-285750">
              <a:buFont typeface="Wingdings" panose="05000000000000000000" pitchFamily="2" charset="2"/>
              <a:buChar char="§"/>
            </a:pPr>
            <a:r>
              <a:rPr lang="en-US" dirty="0"/>
              <a:t>IMS entry approval process started (apart from SPB)</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Temporary PSO in FZJ: Dyana Alyassin</a:t>
            </a:r>
          </a:p>
          <a:p>
            <a:r>
              <a:rPr lang="en-US" dirty="0"/>
              <a:t>      new PSO from 1.4.2026 : Zarah </a:t>
            </a:r>
            <a:r>
              <a:rPr lang="en-US" dirty="0" err="1"/>
              <a:t>Chitgar</a:t>
            </a:r>
            <a:endParaRPr lang="en-US" dirty="0"/>
          </a:p>
        </p:txBody>
      </p:sp>
      <p:graphicFrame>
        <p:nvGraphicFramePr>
          <p:cNvPr id="8" name="Diagramm 7">
            <a:extLst>
              <a:ext uri="{FF2B5EF4-FFF2-40B4-BE49-F238E27FC236}">
                <a16:creationId xmlns:a16="http://schemas.microsoft.com/office/drawing/2014/main" id="{01062681-CD6F-0FDC-04F8-89D6A8769F1E}"/>
              </a:ext>
            </a:extLst>
          </p:cNvPr>
          <p:cNvGraphicFramePr>
            <a:graphicFrameLocks/>
          </p:cNvGraphicFramePr>
          <p:nvPr>
            <p:extLst>
              <p:ext uri="{D42A27DB-BD31-4B8C-83A1-F6EECF244321}">
                <p14:modId xmlns:p14="http://schemas.microsoft.com/office/powerpoint/2010/main" val="3686447560"/>
              </p:ext>
            </p:extLst>
          </p:nvPr>
        </p:nvGraphicFramePr>
        <p:xfrm>
          <a:off x="6782615" y="908385"/>
          <a:ext cx="5033963" cy="3886199"/>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el 1">
            <a:extLst>
              <a:ext uri="{FF2B5EF4-FFF2-40B4-BE49-F238E27FC236}">
                <a16:creationId xmlns:a16="http://schemas.microsoft.com/office/drawing/2014/main" id="{17F63601-021B-6035-67C5-B9969B8D026A}"/>
              </a:ext>
            </a:extLst>
          </p:cNvPr>
          <p:cNvSpPr>
            <a:spLocks noGrp="1"/>
          </p:cNvSpPr>
          <p:nvPr>
            <p:ph type="title"/>
          </p:nvPr>
        </p:nvSpPr>
        <p:spPr>
          <a:xfrm>
            <a:off x="982663" y="192088"/>
            <a:ext cx="10514012" cy="457200"/>
          </a:xfrm>
        </p:spPr>
        <p:txBody>
          <a:bodyPr/>
          <a:lstStyle/>
          <a:p>
            <a:r>
              <a:rPr lang="de-DE" dirty="0"/>
              <a:t>Human Resources WPPWIE in AWP 2026-2027</a:t>
            </a:r>
          </a:p>
        </p:txBody>
      </p:sp>
      <p:sp>
        <p:nvSpPr>
          <p:cNvPr id="3" name="Textfeld 2">
            <a:extLst>
              <a:ext uri="{FF2B5EF4-FFF2-40B4-BE49-F238E27FC236}">
                <a16:creationId xmlns:a16="http://schemas.microsoft.com/office/drawing/2014/main" id="{31CC0B26-3A47-0645-03A3-DC5406B90834}"/>
              </a:ext>
            </a:extLst>
          </p:cNvPr>
          <p:cNvSpPr txBox="1"/>
          <p:nvPr/>
        </p:nvSpPr>
        <p:spPr>
          <a:xfrm>
            <a:off x="7537438" y="4725786"/>
            <a:ext cx="2793679" cy="1627369"/>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ctr">
              <a:lnSpc>
                <a:spcPct val="95000"/>
              </a:lnSpc>
            </a:pPr>
            <a:r>
              <a:rPr lang="en-US" sz="1500" b="1" dirty="0">
                <a:solidFill>
                  <a:srgbClr val="FF0000"/>
                </a:solidFill>
              </a:rPr>
              <a:t>Note:</a:t>
            </a:r>
          </a:p>
          <a:p>
            <a:pPr algn="ctr">
              <a:lnSpc>
                <a:spcPct val="95000"/>
              </a:lnSpc>
            </a:pPr>
            <a:r>
              <a:rPr lang="en-US" sz="1500" b="1" dirty="0">
                <a:solidFill>
                  <a:srgbClr val="FF0000"/>
                </a:solidFill>
              </a:rPr>
              <a:t>WPPWIE prepared one program for two years.</a:t>
            </a:r>
          </a:p>
          <a:p>
            <a:pPr algn="ctr">
              <a:lnSpc>
                <a:spcPct val="95000"/>
              </a:lnSpc>
            </a:pPr>
            <a:endParaRPr lang="en-US" sz="1500" b="1" dirty="0">
              <a:solidFill>
                <a:srgbClr val="FF0000"/>
              </a:solidFill>
            </a:endParaRPr>
          </a:p>
          <a:p>
            <a:pPr algn="ctr">
              <a:lnSpc>
                <a:spcPct val="95000"/>
              </a:lnSpc>
            </a:pPr>
            <a:r>
              <a:rPr lang="en-US" sz="1500" b="1" dirty="0">
                <a:solidFill>
                  <a:srgbClr val="FF0000"/>
                </a:solidFill>
              </a:rPr>
              <a:t>But 2027 is still subject to changes and </a:t>
            </a:r>
            <a:r>
              <a:rPr lang="en-US" sz="1500" b="1" dirty="0" err="1">
                <a:solidFill>
                  <a:srgbClr val="FF0000"/>
                </a:solidFill>
              </a:rPr>
              <a:t>adapations</a:t>
            </a:r>
            <a:r>
              <a:rPr lang="en-US" sz="1500" b="1" dirty="0">
                <a:solidFill>
                  <a:srgbClr val="FF0000"/>
                </a:solidFill>
              </a:rPr>
              <a:t> and depends on GA approval.</a:t>
            </a:r>
          </a:p>
        </p:txBody>
      </p:sp>
      <p:sp>
        <p:nvSpPr>
          <p:cNvPr id="2" name="TextBox 3">
            <a:extLst>
              <a:ext uri="{FF2B5EF4-FFF2-40B4-BE49-F238E27FC236}">
                <a16:creationId xmlns:a16="http://schemas.microsoft.com/office/drawing/2014/main" id="{D9E08945-E022-16E6-9117-61E5FF4B5071}"/>
              </a:ext>
            </a:extLst>
          </p:cNvPr>
          <p:cNvSpPr txBox="1"/>
          <p:nvPr/>
        </p:nvSpPr>
        <p:spPr bwMode="auto">
          <a:xfrm>
            <a:off x="621118" y="3629013"/>
            <a:ext cx="6037171" cy="1477328"/>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dirty="0"/>
              <a:t>Only difference between 2026 and 2027 in allocation:</a:t>
            </a:r>
          </a:p>
          <a:p>
            <a:pPr marL="285750" indent="-285750">
              <a:buFont typeface="Wingdings" panose="05000000000000000000" pitchFamily="2" charset="2"/>
              <a:buChar char="§"/>
            </a:pPr>
            <a:r>
              <a:rPr lang="en-US" dirty="0"/>
              <a:t>Resources for SP E1: LIBS analysis reduced from 16 to 3PM</a:t>
            </a:r>
          </a:p>
          <a:p>
            <a:r>
              <a:rPr lang="en-US" dirty="0"/>
              <a:t>      assuming completion of work at the time of planning</a:t>
            </a:r>
          </a:p>
          <a:p>
            <a:r>
              <a:rPr lang="en-US" dirty="0"/>
              <a:t>     </a:t>
            </a:r>
          </a:p>
          <a:p>
            <a:r>
              <a:rPr lang="en-US" dirty="0"/>
              <a:t>=&gt; see proposal for additional funding on LIBS</a:t>
            </a:r>
          </a:p>
        </p:txBody>
      </p:sp>
    </p:spTree>
    <p:extLst>
      <p:ext uri="{BB962C8B-B14F-4D97-AF65-F5344CB8AC3E}">
        <p14:creationId xmlns:p14="http://schemas.microsoft.com/office/powerpoint/2010/main" val="343666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832A9-6D03-F411-9350-8307DCCFB6FA}"/>
              </a:ext>
            </a:extLst>
          </p:cNvPr>
          <p:cNvSpPr>
            <a:spLocks noGrp="1"/>
          </p:cNvSpPr>
          <p:nvPr>
            <p:ph type="title"/>
          </p:nvPr>
        </p:nvSpPr>
        <p:spPr>
          <a:xfrm>
            <a:off x="983431" y="192515"/>
            <a:ext cx="7255694" cy="457200"/>
          </a:xfrm>
        </p:spPr>
        <p:txBody>
          <a:bodyPr/>
          <a:lstStyle/>
          <a:p>
            <a:r>
              <a:rPr lang="de-DE" dirty="0" err="1"/>
              <a:t>Facilities</a:t>
            </a:r>
            <a:r>
              <a:rPr lang="de-DE" dirty="0"/>
              <a:t> WPPWIE in AWP 2026-2027</a:t>
            </a:r>
          </a:p>
        </p:txBody>
      </p:sp>
      <p:sp>
        <p:nvSpPr>
          <p:cNvPr id="4" name="Foliennummernplatzhalter 3">
            <a:extLst>
              <a:ext uri="{FF2B5EF4-FFF2-40B4-BE49-F238E27FC236}">
                <a16:creationId xmlns:a16="http://schemas.microsoft.com/office/drawing/2014/main" id="{34AF8F24-3FB9-1B78-3259-F40014AA6DDB}"/>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graphicFrame>
        <p:nvGraphicFramePr>
          <p:cNvPr id="6" name="Diagramm 5">
            <a:extLst>
              <a:ext uri="{FF2B5EF4-FFF2-40B4-BE49-F238E27FC236}">
                <a16:creationId xmlns:a16="http://schemas.microsoft.com/office/drawing/2014/main" id="{91EE425F-E6DA-7309-217D-7FEDCC7FDA12}"/>
              </a:ext>
            </a:extLst>
          </p:cNvPr>
          <p:cNvGraphicFramePr>
            <a:graphicFrameLocks/>
          </p:cNvGraphicFramePr>
          <p:nvPr/>
        </p:nvGraphicFramePr>
        <p:xfrm>
          <a:off x="-435532" y="521426"/>
          <a:ext cx="4848225" cy="34533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m 6">
            <a:extLst>
              <a:ext uri="{FF2B5EF4-FFF2-40B4-BE49-F238E27FC236}">
                <a16:creationId xmlns:a16="http://schemas.microsoft.com/office/drawing/2014/main" id="{E074AE76-216F-317C-C0A1-F639F882544C}"/>
              </a:ext>
            </a:extLst>
          </p:cNvPr>
          <p:cNvGraphicFramePr>
            <a:graphicFrameLocks/>
          </p:cNvGraphicFramePr>
          <p:nvPr/>
        </p:nvGraphicFramePr>
        <p:xfrm>
          <a:off x="7579530" y="421115"/>
          <a:ext cx="4993685" cy="35863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a:extLst>
              <a:ext uri="{FF2B5EF4-FFF2-40B4-BE49-F238E27FC236}">
                <a16:creationId xmlns:a16="http://schemas.microsoft.com/office/drawing/2014/main" id="{90814F96-CA35-722E-634A-DD0ACDD44D46}"/>
              </a:ext>
            </a:extLst>
          </p:cNvPr>
          <p:cNvGraphicFramePr>
            <a:graphicFrameLocks/>
          </p:cNvGraphicFramePr>
          <p:nvPr/>
        </p:nvGraphicFramePr>
        <p:xfrm>
          <a:off x="3975197" y="3231188"/>
          <a:ext cx="4542210" cy="345334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3">
            <a:extLst>
              <a:ext uri="{FF2B5EF4-FFF2-40B4-BE49-F238E27FC236}">
                <a16:creationId xmlns:a16="http://schemas.microsoft.com/office/drawing/2014/main" id="{D5B32243-50B5-8D49-EA0A-68CCDB175816}"/>
              </a:ext>
            </a:extLst>
          </p:cNvPr>
          <p:cNvSpPr txBox="1"/>
          <p:nvPr/>
        </p:nvSpPr>
        <p:spPr bwMode="auto">
          <a:xfrm>
            <a:off x="3975197" y="900539"/>
            <a:ext cx="3975155" cy="203132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marL="285750" indent="-285750">
              <a:buFont typeface="Wingdings" panose="05000000000000000000" pitchFamily="2" charset="2"/>
              <a:buChar char="§"/>
            </a:pPr>
            <a:r>
              <a:rPr lang="en-US" dirty="0"/>
              <a:t>Selection made by PL and SPLs considering needs for WPPWIE tasks </a:t>
            </a:r>
          </a:p>
          <a:p>
            <a:pPr marL="285750" indent="-285750">
              <a:buFont typeface="Wingdings" panose="05000000000000000000" pitchFamily="2" charset="2"/>
              <a:buChar char="§"/>
            </a:pPr>
            <a:r>
              <a:rPr lang="en-US" dirty="0"/>
              <a:t>Machine usage similar to 2024</a:t>
            </a:r>
          </a:p>
          <a:p>
            <a:pPr marL="285750" indent="-285750">
              <a:buFont typeface="Wingdings" panose="05000000000000000000" pitchFamily="2" charset="2"/>
              <a:buChar char="§"/>
            </a:pPr>
            <a:r>
              <a:rPr lang="en-US" dirty="0"/>
              <a:t>Machine costs preliminary updated with RUs input in cause of evaluation</a:t>
            </a:r>
          </a:p>
          <a:p>
            <a:pPr marL="285750" indent="-285750">
              <a:buFont typeface="Wingdings" panose="05000000000000000000" pitchFamily="2" charset="2"/>
              <a:buChar char="§"/>
            </a:pPr>
            <a:r>
              <a:rPr lang="en-US" dirty="0"/>
              <a:t>LPD resources slightly reduced </a:t>
            </a:r>
          </a:p>
          <a:p>
            <a:pPr marL="285750" indent="-285750">
              <a:buFont typeface="Wingdings" panose="05000000000000000000" pitchFamily="2" charset="2"/>
              <a:buChar char="§"/>
            </a:pPr>
            <a:r>
              <a:rPr lang="en-US" dirty="0"/>
              <a:t>Accelerator resources constant</a:t>
            </a:r>
          </a:p>
        </p:txBody>
      </p:sp>
      <p:sp>
        <p:nvSpPr>
          <p:cNvPr id="5" name="Textfeld 4">
            <a:extLst>
              <a:ext uri="{FF2B5EF4-FFF2-40B4-BE49-F238E27FC236}">
                <a16:creationId xmlns:a16="http://schemas.microsoft.com/office/drawing/2014/main" id="{ADE3E9C1-B156-AFC0-37C7-B90F054B8F44}"/>
              </a:ext>
            </a:extLst>
          </p:cNvPr>
          <p:cNvSpPr txBox="1"/>
          <p:nvPr/>
        </p:nvSpPr>
        <p:spPr>
          <a:xfrm>
            <a:off x="8620280" y="4404944"/>
            <a:ext cx="2793679" cy="1627369"/>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ctr">
              <a:lnSpc>
                <a:spcPct val="95000"/>
              </a:lnSpc>
            </a:pPr>
            <a:r>
              <a:rPr lang="en-US" sz="1500" b="1" dirty="0">
                <a:solidFill>
                  <a:srgbClr val="FF0000"/>
                </a:solidFill>
              </a:rPr>
              <a:t>Note:</a:t>
            </a:r>
          </a:p>
          <a:p>
            <a:pPr algn="ctr">
              <a:lnSpc>
                <a:spcPct val="95000"/>
              </a:lnSpc>
            </a:pPr>
            <a:r>
              <a:rPr lang="en-US" sz="1500" b="1" dirty="0">
                <a:solidFill>
                  <a:srgbClr val="FF0000"/>
                </a:solidFill>
              </a:rPr>
              <a:t>WPPWIE prepared one program for two years.</a:t>
            </a:r>
          </a:p>
          <a:p>
            <a:pPr algn="ctr">
              <a:lnSpc>
                <a:spcPct val="95000"/>
              </a:lnSpc>
            </a:pPr>
            <a:endParaRPr lang="en-US" sz="1500" b="1" dirty="0">
              <a:solidFill>
                <a:srgbClr val="FF0000"/>
              </a:solidFill>
            </a:endParaRPr>
          </a:p>
          <a:p>
            <a:pPr algn="ctr">
              <a:lnSpc>
                <a:spcPct val="95000"/>
              </a:lnSpc>
            </a:pPr>
            <a:r>
              <a:rPr lang="en-US" sz="1500" b="1" dirty="0">
                <a:solidFill>
                  <a:srgbClr val="FF0000"/>
                </a:solidFill>
              </a:rPr>
              <a:t>But 2027 is still subject to changes and </a:t>
            </a:r>
            <a:r>
              <a:rPr lang="en-US" sz="1500" b="1" dirty="0" err="1">
                <a:solidFill>
                  <a:srgbClr val="FF0000"/>
                </a:solidFill>
              </a:rPr>
              <a:t>adapations</a:t>
            </a:r>
            <a:r>
              <a:rPr lang="en-US" sz="1500" b="1" dirty="0">
                <a:solidFill>
                  <a:srgbClr val="FF0000"/>
                </a:solidFill>
              </a:rPr>
              <a:t> and depends on GA approval.</a:t>
            </a:r>
          </a:p>
        </p:txBody>
      </p:sp>
    </p:spTree>
    <p:extLst>
      <p:ext uri="{BB962C8B-B14F-4D97-AF65-F5344CB8AC3E}">
        <p14:creationId xmlns:p14="http://schemas.microsoft.com/office/powerpoint/2010/main" val="1444907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B2424-D88A-C548-1F22-27FC2F552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2D702-321D-F17C-32CA-19A4D4163524}"/>
              </a:ext>
            </a:extLst>
          </p:cNvPr>
          <p:cNvSpPr>
            <a:spLocks noGrp="1"/>
          </p:cNvSpPr>
          <p:nvPr>
            <p:ph type="title"/>
          </p:nvPr>
        </p:nvSpPr>
        <p:spPr/>
        <p:txBody>
          <a:bodyPr/>
          <a:lstStyle/>
          <a:p>
            <a:r>
              <a:rPr lang="en-GB" dirty="0"/>
              <a:t>Preliminary resource allocation: AWP 2027</a:t>
            </a:r>
          </a:p>
        </p:txBody>
      </p:sp>
      <p:sp>
        <p:nvSpPr>
          <p:cNvPr id="5" name="Slide Number Placeholder 4">
            <a:extLst>
              <a:ext uri="{FF2B5EF4-FFF2-40B4-BE49-F238E27FC236}">
                <a16:creationId xmlns:a16="http://schemas.microsoft.com/office/drawing/2014/main" id="{0B18C587-3A6F-47E7-0E73-FB5DCA630505}"/>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a:t>
            </a:fld>
            <a:endParaRPr lang="en-GB">
              <a:solidFill>
                <a:prstClr val="white"/>
              </a:solidFill>
            </a:endParaRPr>
          </a:p>
        </p:txBody>
      </p:sp>
      <p:graphicFrame>
        <p:nvGraphicFramePr>
          <p:cNvPr id="8" name="Table 2">
            <a:extLst>
              <a:ext uri="{FF2B5EF4-FFF2-40B4-BE49-F238E27FC236}">
                <a16:creationId xmlns:a16="http://schemas.microsoft.com/office/drawing/2014/main" id="{FFB3C807-FCC5-7632-9CE1-0917DADCB4DB}"/>
              </a:ext>
            </a:extLst>
          </p:cNvPr>
          <p:cNvGraphicFramePr>
            <a:graphicFrameLocks noGrp="1"/>
          </p:cNvGraphicFramePr>
          <p:nvPr>
            <p:extLst>
              <p:ext uri="{D42A27DB-BD31-4B8C-83A1-F6EECF244321}">
                <p14:modId xmlns:p14="http://schemas.microsoft.com/office/powerpoint/2010/main" val="3467636470"/>
              </p:ext>
            </p:extLst>
          </p:nvPr>
        </p:nvGraphicFramePr>
        <p:xfrm>
          <a:off x="767675" y="958437"/>
          <a:ext cx="10060745" cy="4828752"/>
        </p:xfrm>
        <a:graphic>
          <a:graphicData uri="http://schemas.openxmlformats.org/drawingml/2006/table">
            <a:tbl>
              <a:tblPr firstRow="1" firstCol="1" bandRow="1">
                <a:tableStyleId>{5C22544A-7EE6-4342-B048-85BDC9FD1C3A}</a:tableStyleId>
              </a:tblPr>
              <a:tblGrid>
                <a:gridCol w="608264">
                  <a:extLst>
                    <a:ext uri="{9D8B030D-6E8A-4147-A177-3AD203B41FA5}">
                      <a16:colId xmlns:a16="http://schemas.microsoft.com/office/drawing/2014/main" val="2389353086"/>
                    </a:ext>
                  </a:extLst>
                </a:gridCol>
                <a:gridCol w="1464624">
                  <a:extLst>
                    <a:ext uri="{9D8B030D-6E8A-4147-A177-3AD203B41FA5}">
                      <a16:colId xmlns:a16="http://schemas.microsoft.com/office/drawing/2014/main" val="439037084"/>
                    </a:ext>
                  </a:extLst>
                </a:gridCol>
                <a:gridCol w="1456349">
                  <a:extLst>
                    <a:ext uri="{9D8B030D-6E8A-4147-A177-3AD203B41FA5}">
                      <a16:colId xmlns:a16="http://schemas.microsoft.com/office/drawing/2014/main" val="1567003295"/>
                    </a:ext>
                  </a:extLst>
                </a:gridCol>
                <a:gridCol w="1183284">
                  <a:extLst>
                    <a:ext uri="{9D8B030D-6E8A-4147-A177-3AD203B41FA5}">
                      <a16:colId xmlns:a16="http://schemas.microsoft.com/office/drawing/2014/main" val="2333234492"/>
                    </a:ext>
                  </a:extLst>
                </a:gridCol>
                <a:gridCol w="1026065">
                  <a:extLst>
                    <a:ext uri="{9D8B030D-6E8A-4147-A177-3AD203B41FA5}">
                      <a16:colId xmlns:a16="http://schemas.microsoft.com/office/drawing/2014/main" val="2142095575"/>
                    </a:ext>
                  </a:extLst>
                </a:gridCol>
                <a:gridCol w="1092262">
                  <a:extLst>
                    <a:ext uri="{9D8B030D-6E8A-4147-A177-3AD203B41FA5}">
                      <a16:colId xmlns:a16="http://schemas.microsoft.com/office/drawing/2014/main" val="3358609383"/>
                    </a:ext>
                  </a:extLst>
                </a:gridCol>
                <a:gridCol w="844021">
                  <a:extLst>
                    <a:ext uri="{9D8B030D-6E8A-4147-A177-3AD203B41FA5}">
                      <a16:colId xmlns:a16="http://schemas.microsoft.com/office/drawing/2014/main" val="139146420"/>
                    </a:ext>
                  </a:extLst>
                </a:gridCol>
                <a:gridCol w="2385876">
                  <a:extLst>
                    <a:ext uri="{9D8B030D-6E8A-4147-A177-3AD203B41FA5}">
                      <a16:colId xmlns:a16="http://schemas.microsoft.com/office/drawing/2014/main" val="2495487812"/>
                    </a:ext>
                  </a:extLst>
                </a:gridCol>
              </a:tblGrid>
              <a:tr h="506234">
                <a:tc>
                  <a:txBody>
                    <a:bodyPr/>
                    <a:lstStyle/>
                    <a:p>
                      <a:pPr>
                        <a:lnSpc>
                          <a:spcPct val="115000"/>
                        </a:lnSpc>
                        <a:spcBef>
                          <a:spcPts val="200"/>
                        </a:spcBef>
                        <a:spcAft>
                          <a:spcPts val="200"/>
                        </a:spcAft>
                        <a:buNone/>
                      </a:pPr>
                      <a:r>
                        <a:rPr lang="en-US" sz="1200" dirty="0">
                          <a:effectLst/>
                        </a:rPr>
                        <a:t>WBS ID</a:t>
                      </a:r>
                      <a:endParaRPr lang="en-GB" sz="12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dirty="0">
                          <a:effectLst/>
                        </a:rPr>
                        <a:t>Manpower</a:t>
                      </a:r>
                      <a:endParaRPr lang="en-GB" sz="1200" dirty="0">
                        <a:effectLst/>
                      </a:endParaRPr>
                    </a:p>
                    <a:p>
                      <a:pPr algn="ctr">
                        <a:lnSpc>
                          <a:spcPct val="115000"/>
                        </a:lnSpc>
                        <a:spcBef>
                          <a:spcPts val="200"/>
                        </a:spcBef>
                        <a:spcAft>
                          <a:spcPts val="200"/>
                        </a:spcAft>
                        <a:buNone/>
                      </a:pPr>
                      <a:r>
                        <a:rPr lang="en-US" sz="1200" dirty="0">
                          <a:effectLst/>
                        </a:rPr>
                        <a:t>[PM]</a:t>
                      </a:r>
                      <a:endParaRPr lang="en-GB" sz="12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dirty="0">
                          <a:effectLst/>
                        </a:rPr>
                        <a:t>E&amp;GS (incl. use of facilities) [k€]</a:t>
                      </a:r>
                      <a:endParaRPr lang="en-GB" sz="12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dirty="0">
                          <a:effectLst/>
                        </a:rPr>
                        <a:t>Missions (actual)</a:t>
                      </a:r>
                    </a:p>
                    <a:p>
                      <a:pPr algn="ctr">
                        <a:lnSpc>
                          <a:spcPct val="115000"/>
                        </a:lnSpc>
                        <a:spcBef>
                          <a:spcPts val="200"/>
                        </a:spcBef>
                        <a:spcAft>
                          <a:spcPts val="200"/>
                        </a:spcAft>
                        <a:buNone/>
                      </a:pPr>
                      <a:r>
                        <a:rPr lang="en-US" sz="1200" dirty="0">
                          <a:effectLst/>
                        </a:rPr>
                        <a:t>[k€]</a:t>
                      </a:r>
                      <a:endParaRPr lang="en-GB" sz="12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dirty="0">
                          <a:effectLst/>
                          <a:latin typeface="Calibri" panose="020F0502020204030204" pitchFamily="34" charset="0"/>
                          <a:ea typeface="Arial" panose="020B0604020202020204" pitchFamily="34" charset="0"/>
                          <a:cs typeface="Times New Roman" panose="02020603050405020304" pitchFamily="18" charset="0"/>
                        </a:rPr>
                        <a:t>CC resources </a:t>
                      </a:r>
                    </a:p>
                    <a:p>
                      <a:pPr algn="ctr">
                        <a:lnSpc>
                          <a:spcPct val="115000"/>
                        </a:lnSpc>
                        <a:spcBef>
                          <a:spcPts val="200"/>
                        </a:spcBef>
                        <a:spcAft>
                          <a:spcPts val="200"/>
                        </a:spcAft>
                        <a:buNone/>
                      </a:pPr>
                      <a:r>
                        <a:rPr lang="en-US" sz="1200" dirty="0">
                          <a:effectLst/>
                          <a:latin typeface="Calibri" panose="020F0502020204030204" pitchFamily="34" charset="0"/>
                          <a:ea typeface="Arial" panose="020B0604020202020204" pitchFamily="34" charset="0"/>
                          <a:cs typeface="Times New Roman" panose="02020603050405020304" pitchFamily="18" charset="0"/>
                        </a:rPr>
                        <a:t>[k€]</a:t>
                      </a:r>
                      <a:endParaRPr lang="en-GB" sz="12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dirty="0">
                          <a:effectLst/>
                          <a:latin typeface="Calibri" panose="020F0502020204030204" pitchFamily="34" charset="0"/>
                          <a:ea typeface="Arial" panose="020B0604020202020204" pitchFamily="34" charset="0"/>
                          <a:cs typeface="Times New Roman" panose="02020603050405020304" pitchFamily="18" charset="0"/>
                        </a:rPr>
                        <a:t>Total resources </a:t>
                      </a:r>
                    </a:p>
                    <a:p>
                      <a:pPr algn="ctr">
                        <a:lnSpc>
                          <a:spcPct val="115000"/>
                        </a:lnSpc>
                        <a:spcBef>
                          <a:spcPts val="200"/>
                        </a:spcBef>
                        <a:spcAft>
                          <a:spcPts val="200"/>
                        </a:spcAft>
                        <a:buNone/>
                      </a:pPr>
                      <a:r>
                        <a:rPr lang="en-US" sz="1200" dirty="0">
                          <a:effectLst/>
                          <a:latin typeface="Calibri" panose="020F0502020204030204" pitchFamily="34" charset="0"/>
                          <a:ea typeface="Arial" panose="020B0604020202020204" pitchFamily="34" charset="0"/>
                          <a:cs typeface="Times New Roman" panose="02020603050405020304" pitchFamily="18" charset="0"/>
                        </a:rPr>
                        <a:t>[k€]</a:t>
                      </a:r>
                      <a:endParaRPr lang="en-GB" sz="12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dirty="0">
                          <a:effectLst/>
                        </a:rPr>
                        <a:t>Related GD/GM</a:t>
                      </a:r>
                      <a:endParaRPr lang="en-GB" sz="12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Bef>
                          <a:spcPts val="200"/>
                        </a:spcBef>
                        <a:spcAft>
                          <a:spcPts val="200"/>
                        </a:spcAft>
                        <a:buNone/>
                      </a:pPr>
                      <a:r>
                        <a:rPr lang="en-US" sz="1200" dirty="0">
                          <a:effectLst/>
                        </a:rPr>
                        <a:t>Involved Beneficiary(</a:t>
                      </a:r>
                      <a:r>
                        <a:rPr lang="en-US" sz="1200" dirty="0" err="1">
                          <a:effectLst/>
                        </a:rPr>
                        <a:t>ies</a:t>
                      </a:r>
                      <a:r>
                        <a:rPr lang="en-US" sz="1200" dirty="0">
                          <a:effectLst/>
                        </a:rPr>
                        <a:t>) / Affiliated Entities</a:t>
                      </a:r>
                      <a:endParaRPr lang="en-GB" sz="12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extLst>
                  <a:ext uri="{0D108BD9-81ED-4DB2-BD59-A6C34878D82A}">
                    <a16:rowId xmlns:a16="http://schemas.microsoft.com/office/drawing/2014/main" val="2522445651"/>
                  </a:ext>
                </a:extLst>
              </a:tr>
              <a:tr h="412690">
                <a:tc>
                  <a:txBody>
                    <a:bodyPr/>
                    <a:lstStyle/>
                    <a:p>
                      <a:pPr algn="l">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PM</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29.6</a:t>
                      </a:r>
                    </a:p>
                  </a:txBody>
                  <a:tcPr marL="36195" marR="17780" marT="0" marB="0"/>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84</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252.8</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400</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Aft>
                          <a:spcPts val="600"/>
                        </a:spcAft>
                        <a:buNone/>
                      </a:pP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GB" sz="1100" dirty="0">
                          <a:effectLst/>
                          <a:latin typeface="Calibri" panose="020F0502020204030204" pitchFamily="34" charset="0"/>
                          <a:ea typeface="Arial" panose="020B0604020202020204" pitchFamily="34" charset="0"/>
                          <a:cs typeface="Times New Roman" panose="02020603050405020304" pitchFamily="18" charset="0"/>
                        </a:rPr>
                        <a:t>VTT, FZJ, MPG, LPP-ERM-KMS, DIFFER, Not all.</a:t>
                      </a:r>
                    </a:p>
                  </a:txBody>
                  <a:tcPr marL="36195" marR="17780" marT="0" marB="0"/>
                </a:tc>
                <a:extLst>
                  <a:ext uri="{0D108BD9-81ED-4DB2-BD59-A6C34878D82A}">
                    <a16:rowId xmlns:a16="http://schemas.microsoft.com/office/drawing/2014/main" val="3000158846"/>
                  </a:ext>
                </a:extLst>
              </a:tr>
              <a:tr h="412690">
                <a:tc>
                  <a:txBody>
                    <a:bodyPr/>
                    <a:lstStyle/>
                    <a:p>
                      <a:pPr algn="l">
                        <a:lnSpc>
                          <a:spcPct val="115000"/>
                        </a:lnSpc>
                        <a:spcAft>
                          <a:spcPts val="200"/>
                        </a:spcAft>
                        <a:buNone/>
                      </a:pPr>
                      <a:r>
                        <a:rPr lang="en-US" sz="1100" dirty="0" err="1">
                          <a:effectLst/>
                          <a:latin typeface="Calibri" panose="020F0502020204030204" pitchFamily="34" charset="0"/>
                          <a:ea typeface="Arial" panose="020B0604020202020204" pitchFamily="34" charset="0"/>
                          <a:cs typeface="Times New Roman" panose="02020603050405020304" pitchFamily="18" charset="0"/>
                        </a:rPr>
                        <a:t>FOp</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marL="0" marR="0" lvl="0" indent="0" algn="ctr" defTabSz="685800" eaLnBrk="1" fontAlgn="auto" latinLnBrk="0" hangingPunct="1">
                        <a:lnSpc>
                          <a:spcPct val="115000"/>
                        </a:lnSpc>
                        <a:spcBef>
                          <a:spcPts val="0"/>
                        </a:spcBef>
                        <a:spcAft>
                          <a:spcPts val="200"/>
                        </a:spcAft>
                        <a:buClrTx/>
                        <a:buSzTx/>
                        <a:buFontTx/>
                        <a:buNone/>
                        <a:tabLst/>
                        <a:defRPr/>
                      </a:pPr>
                      <a:r>
                        <a:rPr lang="en-US" sz="1100" dirty="0">
                          <a:effectLst/>
                          <a:latin typeface="Calibri" panose="020F0502020204030204" pitchFamily="34" charset="0"/>
                          <a:ea typeface="Arial" panose="020B0604020202020204" pitchFamily="34" charset="0"/>
                          <a:cs typeface="Times New Roman" panose="02020603050405020304" pitchFamily="18" charset="0"/>
                        </a:rPr>
                        <a:t>(112.8)</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48+695</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1082.5</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1913</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GB" sz="1100" dirty="0">
                          <a:effectLst/>
                          <a:latin typeface="Calibri" panose="020F0502020204030204" pitchFamily="34" charset="0"/>
                          <a:ea typeface="Arial" panose="020B0604020202020204" pitchFamily="34" charset="0"/>
                          <a:cs typeface="Times New Roman" panose="02020603050405020304" pitchFamily="18" charset="0"/>
                        </a:rPr>
                        <a:t>VTT, JSI, CEA, ENEA, NCSRD, CIEMAT, FZJ, RBI, IST, KIPT, VR, DIFFER, MPG</a:t>
                      </a:r>
                    </a:p>
                  </a:txBody>
                  <a:tcPr marL="36195" marR="17780" marT="0" marB="0"/>
                </a:tc>
                <a:extLst>
                  <a:ext uri="{0D108BD9-81ED-4DB2-BD59-A6C34878D82A}">
                    <a16:rowId xmlns:a16="http://schemas.microsoft.com/office/drawing/2014/main" val="2309921856"/>
                  </a:ext>
                </a:extLst>
              </a:tr>
              <a:tr h="412690">
                <a:tc>
                  <a:txBody>
                    <a:bodyPr/>
                    <a:lstStyle/>
                    <a:p>
                      <a:pPr algn="l">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SPA</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100</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350.8</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702</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endParaRPr lang="en-GB" sz="110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en-GB" sz="1100" dirty="0">
                          <a:effectLst/>
                          <a:latin typeface="Calibri" panose="020F0502020204030204" pitchFamily="34" charset="0"/>
                          <a:ea typeface="Arial" panose="020B0604020202020204" pitchFamily="34" charset="0"/>
                          <a:cs typeface="Times New Roman" panose="02020603050405020304" pitchFamily="18" charset="0"/>
                        </a:rPr>
                        <a:t>LPP-ERM-KMS, CIEMAT, DTU, KIPT, CEA, MPG, VR, FZJ, DIFFER, UKAEA</a:t>
                      </a:r>
                    </a:p>
                  </a:txBody>
                  <a:tcPr marL="36195" marR="17780" marT="0" marB="0"/>
                </a:tc>
                <a:extLst>
                  <a:ext uri="{0D108BD9-81ED-4DB2-BD59-A6C34878D82A}">
                    <a16:rowId xmlns:a16="http://schemas.microsoft.com/office/drawing/2014/main" val="3610497705"/>
                  </a:ext>
                </a:extLst>
              </a:tr>
              <a:tr h="625266">
                <a:tc>
                  <a:txBody>
                    <a:bodyPr/>
                    <a:lstStyle/>
                    <a:p>
                      <a:pPr algn="l">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SPB</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110</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429.2</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858</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endParaRPr lang="en-GB" sz="110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UT, IPP.CR, CU, CIEMAT, IST, IPPLM, RBI, NCSRD, JSI, OEAW, IAP, VR, VTT, ENEA, DIFFER, CEA, FZJ, MPG, UKAEA</a:t>
                      </a:r>
                    </a:p>
                  </a:txBody>
                  <a:tcPr marL="36195" marR="17780" marT="0" marB="0"/>
                </a:tc>
                <a:extLst>
                  <a:ext uri="{0D108BD9-81ED-4DB2-BD59-A6C34878D82A}">
                    <a16:rowId xmlns:a16="http://schemas.microsoft.com/office/drawing/2014/main" val="562806644"/>
                  </a:ext>
                </a:extLst>
              </a:tr>
              <a:tr h="412690">
                <a:tc>
                  <a:txBody>
                    <a:bodyPr/>
                    <a:lstStyle/>
                    <a:p>
                      <a:pPr algn="l">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SPC</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84</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351.9</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704</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marL="0" marR="0" lvl="0" indent="0" algn="ctr" defTabSz="685800" eaLnBrk="1" fontAlgn="auto" latinLnBrk="0" hangingPunct="1">
                        <a:lnSpc>
                          <a:spcPct val="115000"/>
                        </a:lnSpc>
                        <a:spcBef>
                          <a:spcPts val="0"/>
                        </a:spcBef>
                        <a:spcAft>
                          <a:spcPts val="600"/>
                        </a:spcAft>
                        <a:buClrTx/>
                        <a:buSzTx/>
                        <a:buFontTx/>
                        <a:buNone/>
                        <a:tabLst/>
                        <a:defRPr/>
                      </a:pPr>
                      <a:r>
                        <a:rPr lang="fi-FI" sz="1100" dirty="0">
                          <a:effectLst/>
                          <a:latin typeface="Calibri" panose="020F0502020204030204" pitchFamily="34" charset="0"/>
                          <a:ea typeface="Arial" panose="020B0604020202020204" pitchFamily="34" charset="0"/>
                          <a:cs typeface="Times New Roman" panose="02020603050405020304" pitchFamily="18" charset="0"/>
                        </a:rPr>
                        <a:t>IPPLM, ENEA, VR, OEAW, ISSP-UL, DIFFER, KIT, JSI, FZJ, MPG, CEA, UKAEA</a:t>
                      </a:r>
                    </a:p>
                  </a:txBody>
                  <a:tcPr marL="36195" marR="17780" marT="0" marB="0"/>
                </a:tc>
                <a:extLst>
                  <a:ext uri="{0D108BD9-81ED-4DB2-BD59-A6C34878D82A}">
                    <a16:rowId xmlns:a16="http://schemas.microsoft.com/office/drawing/2014/main" val="3950243834"/>
                  </a:ext>
                </a:extLst>
              </a:tr>
              <a:tr h="412690">
                <a:tc>
                  <a:txBody>
                    <a:bodyPr/>
                    <a:lstStyle/>
                    <a:p>
                      <a:pPr algn="l">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SPD</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91</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367.9</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736</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endParaRPr lang="en-GB" sz="110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Aft>
                          <a:spcPts val="600"/>
                        </a:spcAft>
                        <a:buNone/>
                      </a:pPr>
                      <a:r>
                        <a:rPr lang="en-GB" sz="1100" dirty="0">
                          <a:effectLst/>
                          <a:latin typeface="Calibri" panose="020F0502020204030204" pitchFamily="34" charset="0"/>
                          <a:ea typeface="Arial" panose="020B0604020202020204" pitchFamily="34" charset="0"/>
                          <a:cs typeface="Times New Roman" panose="02020603050405020304" pitchFamily="18" charset="0"/>
                        </a:rPr>
                        <a:t>CIEMAT, OEAW, DIFFER, IPPLM, IPP.CR, MPG, CEA, ENEA, VTT, FZJ, UKAEA</a:t>
                      </a:r>
                    </a:p>
                  </a:txBody>
                  <a:tcPr marL="36195" marR="17780" marT="0" marB="0"/>
                </a:tc>
                <a:extLst>
                  <a:ext uri="{0D108BD9-81ED-4DB2-BD59-A6C34878D82A}">
                    <a16:rowId xmlns:a16="http://schemas.microsoft.com/office/drawing/2014/main" val="4162494123"/>
                  </a:ext>
                </a:extLst>
              </a:tr>
              <a:tr h="412690">
                <a:tc>
                  <a:txBody>
                    <a:bodyPr/>
                    <a:lstStyle/>
                    <a:p>
                      <a:pPr algn="l">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SPE</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67</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152.3</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305</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endParaRPr lang="en-GB" sz="110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Aft>
                          <a:spcPts val="600"/>
                        </a:spcAft>
                        <a:buNone/>
                      </a:pPr>
                      <a:r>
                        <a:rPr lang="en-GB" sz="1100" dirty="0">
                          <a:effectLst/>
                          <a:latin typeface="Calibri" panose="020F0502020204030204" pitchFamily="34" charset="0"/>
                          <a:ea typeface="Arial" panose="020B0604020202020204" pitchFamily="34" charset="0"/>
                          <a:cs typeface="Times New Roman" panose="02020603050405020304" pitchFamily="18" charset="0"/>
                        </a:rPr>
                        <a:t>IPPLM, NCSRD, VR, IST, IAP, ISSP-UL, VTT, FZJ, UKAEA</a:t>
                      </a:r>
                    </a:p>
                  </a:txBody>
                  <a:tcPr marL="36195" marR="17780" marT="0" marB="0"/>
                </a:tc>
                <a:extLst>
                  <a:ext uri="{0D108BD9-81ED-4DB2-BD59-A6C34878D82A}">
                    <a16:rowId xmlns:a16="http://schemas.microsoft.com/office/drawing/2014/main" val="4118425654"/>
                  </a:ext>
                </a:extLst>
              </a:tr>
              <a:tr h="412690">
                <a:tc>
                  <a:txBody>
                    <a:bodyPr/>
                    <a:lstStyle/>
                    <a:p>
                      <a:pPr algn="l">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SPF</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45</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201.4</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403</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endParaRPr lang="en-GB" sz="110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Aft>
                          <a:spcPts val="600"/>
                        </a:spcAft>
                        <a:buNone/>
                      </a:pPr>
                      <a:r>
                        <a:rPr lang="en-GB" sz="1100" dirty="0">
                          <a:effectLst/>
                          <a:latin typeface="Calibri" panose="020F0502020204030204" pitchFamily="34" charset="0"/>
                          <a:ea typeface="Arial" panose="020B0604020202020204" pitchFamily="34" charset="0"/>
                          <a:cs typeface="Times New Roman" panose="02020603050405020304" pitchFamily="18" charset="0"/>
                        </a:rPr>
                        <a:t>KIPT, IAP, VR, ENEA, CEA, MPG, FZJ, LPP-ERM-KMS</a:t>
                      </a:r>
                    </a:p>
                  </a:txBody>
                  <a:tcPr marL="36195" marR="17780" marT="0" marB="0"/>
                </a:tc>
                <a:extLst>
                  <a:ext uri="{0D108BD9-81ED-4DB2-BD59-A6C34878D82A}">
                    <a16:rowId xmlns:a16="http://schemas.microsoft.com/office/drawing/2014/main" val="3389543805"/>
                  </a:ext>
                </a:extLst>
              </a:tr>
              <a:tr h="412690">
                <a:tc>
                  <a:txBody>
                    <a:bodyPr/>
                    <a:lstStyle/>
                    <a:p>
                      <a:pPr algn="l">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SPX</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61</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2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 -</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250.1</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r>
                        <a:rPr lang="en-US" sz="1100" dirty="0">
                          <a:effectLst/>
                          <a:latin typeface="Calibri" panose="020F0502020204030204" pitchFamily="34" charset="0"/>
                          <a:ea typeface="Arial" panose="020B0604020202020204" pitchFamily="34" charset="0"/>
                          <a:cs typeface="Times New Roman" panose="02020603050405020304" pitchFamily="18" charset="0"/>
                        </a:rPr>
                        <a:t>500</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nchor="ctr"/>
                </a:tc>
                <a:tc>
                  <a:txBody>
                    <a:bodyPr/>
                    <a:lstStyle/>
                    <a:p>
                      <a:pPr algn="ctr">
                        <a:lnSpc>
                          <a:spcPct val="115000"/>
                        </a:lnSpc>
                        <a:spcAft>
                          <a:spcPts val="600"/>
                        </a:spcAft>
                        <a:buNone/>
                      </a:pP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tc>
                <a:tc>
                  <a:txBody>
                    <a:bodyPr/>
                    <a:lstStyle/>
                    <a:p>
                      <a:pPr algn="ctr">
                        <a:lnSpc>
                          <a:spcPct val="115000"/>
                        </a:lnSpc>
                        <a:spcAft>
                          <a:spcPts val="600"/>
                        </a:spcAft>
                        <a:buNone/>
                      </a:pPr>
                      <a:r>
                        <a:rPr lang="en-GB" sz="1100" dirty="0">
                          <a:effectLst/>
                          <a:latin typeface="Calibri" panose="020F0502020204030204" pitchFamily="34" charset="0"/>
                          <a:ea typeface="Arial" panose="020B0604020202020204" pitchFamily="34" charset="0"/>
                          <a:cs typeface="Times New Roman" panose="02020603050405020304" pitchFamily="18" charset="0"/>
                        </a:rPr>
                        <a:t>ISSP-UL, VTT, ENEA, IPPLM, CU, UT, CEA, MPG, DIFFER, FZJ</a:t>
                      </a:r>
                    </a:p>
                  </a:txBody>
                  <a:tcPr marL="36195" marR="17780" marT="0" marB="0"/>
                </a:tc>
                <a:extLst>
                  <a:ext uri="{0D108BD9-81ED-4DB2-BD59-A6C34878D82A}">
                    <a16:rowId xmlns:a16="http://schemas.microsoft.com/office/drawing/2014/main" val="683888285"/>
                  </a:ext>
                </a:extLst>
              </a:tr>
              <a:tr h="395732">
                <a:tc>
                  <a:txBody>
                    <a:bodyPr/>
                    <a:lstStyle/>
                    <a:p>
                      <a:pPr algn="l">
                        <a:lnSpc>
                          <a:spcPct val="115000"/>
                        </a:lnSpc>
                        <a:spcAft>
                          <a:spcPts val="200"/>
                        </a:spcAft>
                        <a:buNone/>
                      </a:pPr>
                      <a:r>
                        <a:rPr lang="en-US" sz="1100" dirty="0">
                          <a:effectLst/>
                        </a:rPr>
                        <a:t>2027 Total</a:t>
                      </a:r>
                      <a:endParaRPr lang="en-GB" sz="1100" dirty="0">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solidFill>
                      <a:schemeClr val="tx2"/>
                    </a:solidFill>
                  </a:tcPr>
                </a:tc>
                <a:tc>
                  <a:txBody>
                    <a:bodyPr/>
                    <a:lstStyle/>
                    <a:p>
                      <a:pPr algn="ctr">
                        <a:lnSpc>
                          <a:spcPct val="115000"/>
                        </a:lnSpc>
                        <a:spcAft>
                          <a:spcPts val="200"/>
                        </a:spcAft>
                        <a:buNone/>
                      </a:pPr>
                      <a:r>
                        <a:rPr lang="en-US"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587.6 (+ 112.8 </a:t>
                      </a:r>
                      <a:r>
                        <a:rPr lang="en-US" sz="1100" b="1" dirty="0" err="1">
                          <a:solidFill>
                            <a:schemeClr val="bg1"/>
                          </a:solidFill>
                          <a:effectLst/>
                          <a:latin typeface="Calibri" panose="020F0502020204030204" pitchFamily="34" charset="0"/>
                          <a:ea typeface="Arial" panose="020B0604020202020204" pitchFamily="34" charset="0"/>
                          <a:cs typeface="Times New Roman" panose="02020603050405020304" pitchFamily="18" charset="0"/>
                        </a:rPr>
                        <a:t>UoF</a:t>
                      </a:r>
                      <a:r>
                        <a:rPr lang="en-US"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a:t>
                      </a:r>
                      <a:endParaRPr lang="en-GB"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solidFill>
                      <a:schemeClr val="tx2"/>
                    </a:solidFill>
                  </a:tcPr>
                </a:tc>
                <a:tc>
                  <a:txBody>
                    <a:bodyPr/>
                    <a:lstStyle/>
                    <a:p>
                      <a:pPr algn="ctr">
                        <a:lnSpc>
                          <a:spcPct val="115000"/>
                        </a:lnSpc>
                        <a:spcAft>
                          <a:spcPts val="200"/>
                        </a:spcAft>
                        <a:buNone/>
                      </a:pPr>
                      <a:r>
                        <a:rPr lang="en-US"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48 (+ 695 </a:t>
                      </a:r>
                      <a:r>
                        <a:rPr lang="en-US" sz="1100" b="1" dirty="0" err="1">
                          <a:solidFill>
                            <a:schemeClr val="bg1"/>
                          </a:solidFill>
                          <a:effectLst/>
                          <a:latin typeface="Calibri" panose="020F0502020204030204" pitchFamily="34" charset="0"/>
                          <a:ea typeface="Arial" panose="020B0604020202020204" pitchFamily="34" charset="0"/>
                          <a:cs typeface="Times New Roman" panose="02020603050405020304" pitchFamily="18" charset="0"/>
                        </a:rPr>
                        <a:t>UoF</a:t>
                      </a:r>
                      <a:r>
                        <a:rPr lang="en-US"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a:t>
                      </a:r>
                      <a:endParaRPr lang="en-GB"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solidFill>
                      <a:schemeClr val="tx2"/>
                    </a:solidFill>
                  </a:tcPr>
                </a:tc>
                <a:tc>
                  <a:txBody>
                    <a:bodyPr/>
                    <a:lstStyle/>
                    <a:p>
                      <a:pPr algn="ctr">
                        <a:lnSpc>
                          <a:spcPct val="115000"/>
                        </a:lnSpc>
                        <a:spcAft>
                          <a:spcPts val="200"/>
                        </a:spcAft>
                        <a:buNone/>
                      </a:pPr>
                      <a:r>
                        <a:rPr lang="en-US"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84</a:t>
                      </a:r>
                      <a:endParaRPr lang="en-GB"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solidFill>
                      <a:schemeClr val="tx2"/>
                    </a:solidFill>
                  </a:tcPr>
                </a:tc>
                <a:tc>
                  <a:txBody>
                    <a:bodyPr/>
                    <a:lstStyle/>
                    <a:p>
                      <a:pPr algn="ctr">
                        <a:lnSpc>
                          <a:spcPct val="115000"/>
                        </a:lnSpc>
                        <a:spcAft>
                          <a:spcPts val="600"/>
                        </a:spcAft>
                        <a:buNone/>
                      </a:pPr>
                      <a:r>
                        <a:rPr lang="en-US"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3438.9</a:t>
                      </a:r>
                      <a:endParaRPr lang="en-GB"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solidFill>
                      <a:schemeClr val="tx2"/>
                    </a:solidFill>
                  </a:tcPr>
                </a:tc>
                <a:tc>
                  <a:txBody>
                    <a:bodyPr/>
                    <a:lstStyle/>
                    <a:p>
                      <a:pPr algn="ctr">
                        <a:lnSpc>
                          <a:spcPct val="115000"/>
                        </a:lnSpc>
                        <a:spcAft>
                          <a:spcPts val="600"/>
                        </a:spcAft>
                        <a:buNone/>
                      </a:pPr>
                      <a:r>
                        <a:rPr lang="en-US"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rPr>
                        <a:t>6521</a:t>
                      </a:r>
                    </a:p>
                  </a:txBody>
                  <a:tcPr marL="36195" marR="17780" marT="0" marB="0">
                    <a:solidFill>
                      <a:schemeClr val="tx2"/>
                    </a:solidFill>
                  </a:tcPr>
                </a:tc>
                <a:tc>
                  <a:txBody>
                    <a:bodyPr/>
                    <a:lstStyle/>
                    <a:p>
                      <a:pPr algn="ctr">
                        <a:lnSpc>
                          <a:spcPct val="115000"/>
                        </a:lnSpc>
                        <a:spcAft>
                          <a:spcPts val="600"/>
                        </a:spcAft>
                        <a:buNone/>
                      </a:pPr>
                      <a:endParaRPr lang="en-GB"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solidFill>
                      <a:schemeClr val="tx2"/>
                    </a:solidFill>
                  </a:tcPr>
                </a:tc>
                <a:tc>
                  <a:txBody>
                    <a:bodyPr/>
                    <a:lstStyle/>
                    <a:p>
                      <a:pPr algn="ctr">
                        <a:lnSpc>
                          <a:spcPct val="115000"/>
                        </a:lnSpc>
                        <a:spcAft>
                          <a:spcPts val="600"/>
                        </a:spcAft>
                        <a:buNone/>
                      </a:pPr>
                      <a:endParaRPr lang="en-GB" sz="1100" b="1" dirty="0">
                        <a:solidFill>
                          <a:schemeClr val="bg1"/>
                        </a:solidFill>
                        <a:effectLst/>
                        <a:latin typeface="Calibri" panose="020F0502020204030204" pitchFamily="34" charset="0"/>
                        <a:ea typeface="Arial" panose="020B0604020202020204" pitchFamily="34" charset="0"/>
                        <a:cs typeface="Times New Roman" panose="02020603050405020304" pitchFamily="18" charset="0"/>
                      </a:endParaRPr>
                    </a:p>
                  </a:txBody>
                  <a:tcPr marL="36195" marR="17780" marT="0" marB="0">
                    <a:solidFill>
                      <a:schemeClr val="tx2"/>
                    </a:solidFill>
                  </a:tcPr>
                </a:tc>
                <a:extLst>
                  <a:ext uri="{0D108BD9-81ED-4DB2-BD59-A6C34878D82A}">
                    <a16:rowId xmlns:a16="http://schemas.microsoft.com/office/drawing/2014/main" val="651085190"/>
                  </a:ext>
                </a:extLst>
              </a:tr>
            </a:tbl>
          </a:graphicData>
        </a:graphic>
      </p:graphicFrame>
    </p:spTree>
    <p:extLst>
      <p:ext uri="{BB962C8B-B14F-4D97-AF65-F5344CB8AC3E}">
        <p14:creationId xmlns:p14="http://schemas.microsoft.com/office/powerpoint/2010/main" val="174052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9FD59-A856-4172-7120-DE06DB08EF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C95B26-63DB-EF59-D557-71A6FBBCBAD6}"/>
              </a:ext>
            </a:extLst>
          </p:cNvPr>
          <p:cNvSpPr>
            <a:spLocks noGrp="1"/>
          </p:cNvSpPr>
          <p:nvPr>
            <p:ph type="title"/>
          </p:nvPr>
        </p:nvSpPr>
        <p:spPr/>
        <p:txBody>
          <a:bodyPr/>
          <a:lstStyle/>
          <a:p>
            <a:r>
              <a:rPr lang="de-DE" dirty="0"/>
              <a:t>Other Standard Input</a:t>
            </a:r>
          </a:p>
        </p:txBody>
      </p:sp>
      <p:sp>
        <p:nvSpPr>
          <p:cNvPr id="4" name="Foliennummernplatzhalter 3">
            <a:extLst>
              <a:ext uri="{FF2B5EF4-FFF2-40B4-BE49-F238E27FC236}">
                <a16:creationId xmlns:a16="http://schemas.microsoft.com/office/drawing/2014/main" id="{FB53C2CB-6396-4BA7-3566-660E7980D198}"/>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5" name="TextBox 3">
            <a:extLst>
              <a:ext uri="{FF2B5EF4-FFF2-40B4-BE49-F238E27FC236}">
                <a16:creationId xmlns:a16="http://schemas.microsoft.com/office/drawing/2014/main" id="{EC52D3BF-EB9E-53DB-0279-1A192363CD4D}"/>
              </a:ext>
            </a:extLst>
          </p:cNvPr>
          <p:cNvSpPr txBox="1"/>
          <p:nvPr/>
        </p:nvSpPr>
        <p:spPr bwMode="auto">
          <a:xfrm>
            <a:off x="661223" y="706051"/>
            <a:ext cx="5859893" cy="2585323"/>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dirty="0"/>
              <a:t>Accompanied Research</a:t>
            </a:r>
          </a:p>
          <a:p>
            <a:pPr marL="285750" indent="-285750">
              <a:buFont typeface="Wingdings" panose="05000000000000000000" pitchFamily="2" charset="2"/>
              <a:buChar char="§"/>
            </a:pPr>
            <a:r>
              <a:rPr lang="en-US" dirty="0"/>
              <a:t>Request from IAP obtained and will be fully supported</a:t>
            </a:r>
          </a:p>
          <a:p>
            <a:pPr marL="285750" indent="-285750">
              <a:buFont typeface="Wingdings" panose="05000000000000000000" pitchFamily="2" charset="2"/>
              <a:buChar char="§"/>
            </a:pPr>
            <a:r>
              <a:rPr lang="en-US" dirty="0"/>
              <a:t>Request from IPPLM obtained and will be fully supported</a:t>
            </a:r>
          </a:p>
          <a:p>
            <a:pPr marL="285750" indent="-285750">
              <a:buFont typeface="Wingdings" panose="05000000000000000000" pitchFamily="2" charset="2"/>
              <a:buChar char="§"/>
            </a:pPr>
            <a:endParaRPr lang="en-US" dirty="0"/>
          </a:p>
          <a:p>
            <a:r>
              <a:rPr lang="en-US" dirty="0"/>
              <a:t>UKAEA activities integrated in WPPWIE work program</a:t>
            </a:r>
          </a:p>
          <a:p>
            <a:pPr marL="285750" indent="-285750">
              <a:buFont typeface="Wingdings" panose="05000000000000000000" pitchFamily="2" charset="2"/>
              <a:buChar char="§"/>
            </a:pPr>
            <a:r>
              <a:rPr lang="en-US" dirty="0"/>
              <a:t>SPA (including HIVES)</a:t>
            </a:r>
          </a:p>
          <a:p>
            <a:pPr marL="285750" indent="-285750">
              <a:buFont typeface="Wingdings" panose="05000000000000000000" pitchFamily="2" charset="2"/>
              <a:buChar char="§"/>
            </a:pPr>
            <a:r>
              <a:rPr lang="en-US" dirty="0"/>
              <a:t>SPC (retention modelling)</a:t>
            </a:r>
          </a:p>
          <a:p>
            <a:pPr marL="285750" indent="-285750">
              <a:buFont typeface="Wingdings" panose="05000000000000000000" pitchFamily="2" charset="2"/>
              <a:buChar char="§"/>
            </a:pPr>
            <a:r>
              <a:rPr lang="en-US" dirty="0"/>
              <a:t>SPD (MD simulation)</a:t>
            </a:r>
          </a:p>
          <a:p>
            <a:pPr marL="285750" indent="-285750">
              <a:buFont typeface="Wingdings" panose="05000000000000000000" pitchFamily="2" charset="2"/>
              <a:buChar char="§"/>
            </a:pPr>
            <a:r>
              <a:rPr lang="en-US" dirty="0"/>
              <a:t>SPE (JET activities)</a:t>
            </a:r>
          </a:p>
        </p:txBody>
      </p:sp>
      <p:sp>
        <p:nvSpPr>
          <p:cNvPr id="6" name="TextBox 3">
            <a:extLst>
              <a:ext uri="{FF2B5EF4-FFF2-40B4-BE49-F238E27FC236}">
                <a16:creationId xmlns:a16="http://schemas.microsoft.com/office/drawing/2014/main" id="{CCAF6EB9-AB14-52F4-09CF-0A3CD4DC2A2C}"/>
              </a:ext>
            </a:extLst>
          </p:cNvPr>
          <p:cNvSpPr txBox="1"/>
          <p:nvPr/>
        </p:nvSpPr>
        <p:spPr bwMode="auto">
          <a:xfrm>
            <a:off x="661223" y="3480057"/>
            <a:ext cx="7584419" cy="286232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US" dirty="0"/>
              <a:t>EU-related missions</a:t>
            </a:r>
          </a:p>
          <a:p>
            <a:pPr marL="285750" indent="-285750">
              <a:buFont typeface="Wingdings" panose="05000000000000000000" pitchFamily="2" charset="2"/>
              <a:buChar char="§"/>
            </a:pPr>
            <a:r>
              <a:rPr lang="en-US" dirty="0"/>
              <a:t>Resources for joint experiments (TOMAS, PSI-2, MAGNUM, etc.) reserved</a:t>
            </a:r>
          </a:p>
          <a:p>
            <a:pPr marL="285750" indent="-285750">
              <a:buFont typeface="Wingdings" panose="05000000000000000000" pitchFamily="2" charset="2"/>
              <a:buChar char="§"/>
            </a:pPr>
            <a:r>
              <a:rPr lang="en-US" dirty="0"/>
              <a:t>Resources for another LIBS campaign with JET/T samples in 2027 </a:t>
            </a:r>
          </a:p>
          <a:p>
            <a:pPr marL="285750" indent="-285750">
              <a:buFont typeface="Wingdings" panose="05000000000000000000" pitchFamily="2" charset="2"/>
              <a:buChar char="§"/>
            </a:pPr>
            <a:r>
              <a:rPr lang="en-US" dirty="0"/>
              <a:t>Resources for two in-person Meetings in 2027</a:t>
            </a:r>
          </a:p>
          <a:p>
            <a:pPr marL="285750" indent="-285750">
              <a:buFont typeface="Wingdings" panose="05000000000000000000" pitchFamily="2" charset="2"/>
              <a:buChar char="§"/>
            </a:pPr>
            <a:r>
              <a:rPr lang="en-US" dirty="0"/>
              <a:t>Resources for in-person midterm and progress meetings on request</a:t>
            </a:r>
          </a:p>
          <a:p>
            <a:pPr marL="285750" indent="-285750">
              <a:buFont typeface="Wingdings" panose="05000000000000000000" pitchFamily="2" charset="2"/>
              <a:buChar char="§"/>
            </a:pPr>
            <a:r>
              <a:rPr lang="en-US" dirty="0"/>
              <a:t>Other visits on request</a:t>
            </a:r>
          </a:p>
          <a:p>
            <a:r>
              <a:rPr lang="en-US" dirty="0"/>
              <a:t>International missions</a:t>
            </a:r>
          </a:p>
          <a:p>
            <a:pPr marL="285750" indent="-285750">
              <a:buFont typeface="Wingdings" panose="05000000000000000000" pitchFamily="2" charset="2"/>
              <a:buChar char="§"/>
            </a:pPr>
            <a:r>
              <a:rPr lang="en-US" dirty="0"/>
              <a:t>International mission budget for WPPWIE as in 2026 (EAST experiments, DIII-D experiments, </a:t>
            </a:r>
            <a:r>
              <a:rPr lang="en-US" dirty="0" err="1"/>
              <a:t>Rokasho</a:t>
            </a:r>
            <a:r>
              <a:rPr lang="en-US" dirty="0"/>
              <a:t> and Japanese laboratories)</a:t>
            </a:r>
          </a:p>
          <a:p>
            <a:pPr marL="285750" indent="-285750">
              <a:buFont typeface="Wingdings" panose="05000000000000000000" pitchFamily="2" charset="2"/>
              <a:buChar char="§"/>
            </a:pPr>
            <a:r>
              <a:rPr lang="en-US" dirty="0"/>
              <a:t>Other visits on request</a:t>
            </a:r>
          </a:p>
        </p:txBody>
      </p:sp>
    </p:spTree>
    <p:extLst>
      <p:ext uri="{BB962C8B-B14F-4D97-AF65-F5344CB8AC3E}">
        <p14:creationId xmlns:p14="http://schemas.microsoft.com/office/powerpoint/2010/main" val="283350402"/>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2.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docProps/app.xml><?xml version="1.0" encoding="utf-8"?>
<Properties xmlns="http://schemas.openxmlformats.org/officeDocument/2006/extended-properties" xmlns:vt="http://schemas.openxmlformats.org/officeDocument/2006/docPropsVTypes">
  <Template/>
  <TotalTime>0</TotalTime>
  <Words>3001</Words>
  <Application>Microsoft Office PowerPoint</Application>
  <PresentationFormat>Breitbild</PresentationFormat>
  <Paragraphs>450</Paragraphs>
  <Slides>21</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Aptos</vt:lpstr>
      <vt:lpstr>Arial</vt:lpstr>
      <vt:lpstr>Calibri</vt:lpstr>
      <vt:lpstr>CharisSIL</vt:lpstr>
      <vt:lpstr>Wingdings</vt:lpstr>
      <vt:lpstr>EUROfusion.1line_5_3_2019</vt:lpstr>
      <vt:lpstr>2027 Plans and beyond</vt:lpstr>
      <vt:lpstr>EUROfusion Prolongation 2026-2027</vt:lpstr>
      <vt:lpstr>Focus: PWIE topics of relevance for ITER‘s new baseline with W and B</vt:lpstr>
      <vt:lpstr>WPPWIE Structure 2026-2027</vt:lpstr>
      <vt:lpstr>Objectives </vt:lpstr>
      <vt:lpstr>Human Resources WPPWIE in AWP 2026-2027</vt:lpstr>
      <vt:lpstr>Facilities WPPWIE in AWP 2026-2027</vt:lpstr>
      <vt:lpstr>Preliminary resource allocation: AWP 2027</vt:lpstr>
      <vt:lpstr>Other Standard Input</vt:lpstr>
      <vt:lpstr>Request for extra resources in 2027 </vt:lpstr>
      <vt:lpstr>Area 1 : (Real) Tritium studies</vt:lpstr>
      <vt:lpstr>WPPWIE - 2027 budget requests and priorities</vt:lpstr>
      <vt:lpstr>Area 2 : Dust</vt:lpstr>
      <vt:lpstr>WPPWIE - 2027 budget requests and priorities</vt:lpstr>
      <vt:lpstr>PowerPoint-Präsentation</vt:lpstr>
      <vt:lpstr>Area 3 : Post-mortem analysis and LIBS interpretation of JET tiles </vt:lpstr>
      <vt:lpstr>WPPWIE - 2027 budget requests and priorities</vt:lpstr>
      <vt:lpstr>Area 4 : RE-damage modelling development and benchmark</vt:lpstr>
      <vt:lpstr>WPPWIE - 2027 budget requests and priorities</vt:lpstr>
      <vt:lpstr>Agenda</vt:lpstr>
      <vt:lpstr>Resources in WPPWIE in AWP 2026-2027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Brezinsek, Sebastijan</cp:lastModifiedBy>
  <cp:revision>84</cp:revision>
  <dcterms:created xsi:type="dcterms:W3CDTF">2023-11-15T09:40:03Z</dcterms:created>
  <dcterms:modified xsi:type="dcterms:W3CDTF">2026-03-05T05:20:12Z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