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 id="2147483670" r:id="rId5"/>
    <p:sldMasterId id="2147483678" r:id="rId6"/>
    <p:sldMasterId id="2147483684" r:id="rId7"/>
  </p:sldMasterIdLst>
  <p:notesMasterIdLst>
    <p:notesMasterId r:id="rId21"/>
  </p:notesMasterIdLst>
  <p:sldIdLst>
    <p:sldId id="256" r:id="rId8"/>
    <p:sldId id="1832" r:id="rId9"/>
    <p:sldId id="656" r:id="rId10"/>
    <p:sldId id="528" r:id="rId11"/>
    <p:sldId id="1804" r:id="rId12"/>
    <p:sldId id="1806" r:id="rId13"/>
    <p:sldId id="2168" r:id="rId14"/>
    <p:sldId id="1808" r:id="rId15"/>
    <p:sldId id="2169" r:id="rId16"/>
    <p:sldId id="286" r:id="rId17"/>
    <p:sldId id="284" r:id="rId18"/>
    <p:sldId id="287" r:id="rId19"/>
    <p:sldId id="21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3009" autoAdjust="0"/>
    <p:restoredTop sz="94660" autoAdjust="0"/>
  </p:normalViewPr>
  <p:slideViewPr>
    <p:cSldViewPr snapToGrid="0">
      <p:cViewPr varScale="1">
        <p:scale>
          <a:sx n="126" d="100"/>
          <a:sy n="126" d="100"/>
        </p:scale>
        <p:origin x="144" y="450"/>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ZZI Carlo" userId="7afb9819-80e0-4104-aeac-525ba7aaeaad" providerId="ADAL" clId="{9BDB5AFE-1AEE-4E71-97A3-B01DA2E09628}"/>
    <pc:docChg chg="delSld modSld sldOrd delMainMaster">
      <pc:chgData name="SOZZI Carlo" userId="7afb9819-80e0-4104-aeac-525ba7aaeaad" providerId="ADAL" clId="{9BDB5AFE-1AEE-4E71-97A3-B01DA2E09628}" dt="2026-03-05T17:45:07.961" v="13"/>
      <pc:docMkLst>
        <pc:docMk/>
      </pc:docMkLst>
      <pc:sldChg chg="ord">
        <pc:chgData name="SOZZI Carlo" userId="7afb9819-80e0-4104-aeac-525ba7aaeaad" providerId="ADAL" clId="{9BDB5AFE-1AEE-4E71-97A3-B01DA2E09628}" dt="2026-03-05T17:45:07.961" v="13"/>
        <pc:sldMkLst>
          <pc:docMk/>
          <pc:sldMk cId="3146193652" sldId="287"/>
        </pc:sldMkLst>
      </pc:sldChg>
      <pc:sldChg chg="del">
        <pc:chgData name="SOZZI Carlo" userId="7afb9819-80e0-4104-aeac-525ba7aaeaad" providerId="ADAL" clId="{9BDB5AFE-1AEE-4E71-97A3-B01DA2E09628}" dt="2026-03-05T17:44:56.883" v="11" actId="47"/>
        <pc:sldMkLst>
          <pc:docMk/>
          <pc:sldMk cId="2197052393" sldId="529"/>
        </pc:sldMkLst>
      </pc:sldChg>
      <pc:sldChg chg="del">
        <pc:chgData name="SOZZI Carlo" userId="7afb9819-80e0-4104-aeac-525ba7aaeaad" providerId="ADAL" clId="{9BDB5AFE-1AEE-4E71-97A3-B01DA2E09628}" dt="2026-03-05T17:44:56.883" v="11" actId="47"/>
        <pc:sldMkLst>
          <pc:docMk/>
          <pc:sldMk cId="1980307785" sldId="530"/>
        </pc:sldMkLst>
      </pc:sldChg>
      <pc:sldChg chg="del">
        <pc:chgData name="SOZZI Carlo" userId="7afb9819-80e0-4104-aeac-525ba7aaeaad" providerId="ADAL" clId="{9BDB5AFE-1AEE-4E71-97A3-B01DA2E09628}" dt="2026-03-05T17:44:56.883" v="11" actId="47"/>
        <pc:sldMkLst>
          <pc:docMk/>
          <pc:sldMk cId="2885160759" sldId="1807"/>
        </pc:sldMkLst>
      </pc:sldChg>
      <pc:sldChg chg="del">
        <pc:chgData name="SOZZI Carlo" userId="7afb9819-80e0-4104-aeac-525ba7aaeaad" providerId="ADAL" clId="{9BDB5AFE-1AEE-4E71-97A3-B01DA2E09628}" dt="2026-03-05T17:44:56.883" v="11" actId="47"/>
        <pc:sldMkLst>
          <pc:docMk/>
          <pc:sldMk cId="3347050751" sldId="2164"/>
        </pc:sldMkLst>
      </pc:sldChg>
      <pc:sldChg chg="del">
        <pc:chgData name="SOZZI Carlo" userId="7afb9819-80e0-4104-aeac-525ba7aaeaad" providerId="ADAL" clId="{9BDB5AFE-1AEE-4E71-97A3-B01DA2E09628}" dt="2026-03-05T17:44:56.883" v="11" actId="47"/>
        <pc:sldMkLst>
          <pc:docMk/>
          <pc:sldMk cId="978832243" sldId="2165"/>
        </pc:sldMkLst>
      </pc:sldChg>
      <pc:sldChg chg="del">
        <pc:chgData name="SOZZI Carlo" userId="7afb9819-80e0-4104-aeac-525ba7aaeaad" providerId="ADAL" clId="{9BDB5AFE-1AEE-4E71-97A3-B01DA2E09628}" dt="2026-03-05T17:44:56.883" v="11" actId="47"/>
        <pc:sldMkLst>
          <pc:docMk/>
          <pc:sldMk cId="1007550228" sldId="2166"/>
        </pc:sldMkLst>
      </pc:sldChg>
      <pc:sldChg chg="del">
        <pc:chgData name="SOZZI Carlo" userId="7afb9819-80e0-4104-aeac-525ba7aaeaad" providerId="ADAL" clId="{9BDB5AFE-1AEE-4E71-97A3-B01DA2E09628}" dt="2026-03-05T17:44:56.883" v="11" actId="47"/>
        <pc:sldMkLst>
          <pc:docMk/>
          <pc:sldMk cId="4171071756" sldId="2167"/>
        </pc:sldMkLst>
      </pc:sldChg>
      <pc:sldChg chg="modSp mod">
        <pc:chgData name="SOZZI Carlo" userId="7afb9819-80e0-4104-aeac-525ba7aaeaad" providerId="ADAL" clId="{9BDB5AFE-1AEE-4E71-97A3-B01DA2E09628}" dt="2026-03-05T17:44:06.846" v="10" actId="20577"/>
        <pc:sldMkLst>
          <pc:docMk/>
          <pc:sldMk cId="402153054" sldId="2168"/>
        </pc:sldMkLst>
        <pc:spChg chg="mod">
          <ac:chgData name="SOZZI Carlo" userId="7afb9819-80e0-4104-aeac-525ba7aaeaad" providerId="ADAL" clId="{9BDB5AFE-1AEE-4E71-97A3-B01DA2E09628}" dt="2026-03-05T17:44:06.846" v="10" actId="20577"/>
          <ac:spMkLst>
            <pc:docMk/>
            <pc:sldMk cId="402153054" sldId="2168"/>
            <ac:spMk id="3" creationId="{15957743-5839-4E70-899F-F74C8F88ABD1}"/>
          </ac:spMkLst>
        </pc:spChg>
      </pc:sldChg>
      <pc:sldChg chg="del">
        <pc:chgData name="SOZZI Carlo" userId="7afb9819-80e0-4104-aeac-525ba7aaeaad" providerId="ADAL" clId="{9BDB5AFE-1AEE-4E71-97A3-B01DA2E09628}" dt="2026-03-05T17:44:56.883" v="11" actId="47"/>
        <pc:sldMkLst>
          <pc:docMk/>
          <pc:sldMk cId="4236247103" sldId="2171"/>
        </pc:sldMkLst>
      </pc:sldChg>
      <pc:sldMasterChg chg="del delSldLayout">
        <pc:chgData name="SOZZI Carlo" userId="7afb9819-80e0-4104-aeac-525ba7aaeaad" providerId="ADAL" clId="{9BDB5AFE-1AEE-4E71-97A3-B01DA2E09628}" dt="2026-03-05T17:44:56.883" v="11" actId="47"/>
        <pc:sldMasterMkLst>
          <pc:docMk/>
          <pc:sldMasterMk cId="2660128871" sldId="2147483675"/>
        </pc:sldMasterMkLst>
        <pc:sldLayoutChg chg="del">
          <pc:chgData name="SOZZI Carlo" userId="7afb9819-80e0-4104-aeac-525ba7aaeaad" providerId="ADAL" clId="{9BDB5AFE-1AEE-4E71-97A3-B01DA2E09628}" dt="2026-03-05T17:44:56.883" v="11" actId="47"/>
          <pc:sldLayoutMkLst>
            <pc:docMk/>
            <pc:sldMasterMk cId="2660128871" sldId="2147483675"/>
            <pc:sldLayoutMk cId="19744104" sldId="2147483676"/>
          </pc:sldLayoutMkLst>
        </pc:sldLayoutChg>
        <pc:sldLayoutChg chg="del">
          <pc:chgData name="SOZZI Carlo" userId="7afb9819-80e0-4104-aeac-525ba7aaeaad" providerId="ADAL" clId="{9BDB5AFE-1AEE-4E71-97A3-B01DA2E09628}" dt="2026-03-05T17:44:56.883" v="11" actId="47"/>
          <pc:sldLayoutMkLst>
            <pc:docMk/>
            <pc:sldMasterMk cId="2660128871" sldId="2147483675"/>
            <pc:sldLayoutMk cId="2438264689" sldId="214748367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66603C-3497-4153-ACE6-A8274B2A362A}" type="datetimeFigureOut">
              <a:rPr lang="en-US" smtClean="0"/>
              <a:t>3/5/2026</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433CE-82F9-4BAD-BAD5-4169175F183D}" type="slidenum">
              <a:rPr lang="en-US" smtClean="0"/>
              <a:t>‹#›</a:t>
            </a:fld>
            <a:endParaRPr lang="en-US"/>
          </a:p>
        </p:txBody>
      </p:sp>
    </p:spTree>
    <p:extLst>
      <p:ext uri="{BB962C8B-B14F-4D97-AF65-F5344CB8AC3E}">
        <p14:creationId xmlns:p14="http://schemas.microsoft.com/office/powerpoint/2010/main" val="3492678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4.xml"/><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4.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32657"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a:t>Click to edit Master text styles</a:t>
            </a:r>
          </a:p>
          <a:p>
            <a:pPr lvl="1"/>
            <a:r>
              <a:rPr lang="en-US"/>
              <a:t>Second level</a:t>
            </a:r>
          </a:p>
          <a:p>
            <a:pPr lvl="2"/>
            <a:r>
              <a:rPr lang="en-US"/>
              <a:t>Third level</a:t>
            </a:r>
          </a:p>
        </p:txBody>
      </p:sp>
      <p:sp>
        <p:nvSpPr>
          <p:cNvPr id="8" name="Footer Placeholder 7"/>
          <p:cNvSpPr>
            <a:spLocks noGrp="1"/>
          </p:cNvSpPr>
          <p:nvPr>
            <p:ph type="ftr" sz="quarter" idx="11"/>
          </p:nvPr>
        </p:nvSpPr>
        <p:spPr>
          <a:xfrm>
            <a:off x="825623" y="6555770"/>
            <a:ext cx="6314979" cy="329614"/>
          </a:xfrm>
          <a:prstGeom prst="rect">
            <a:avLst/>
          </a:prstGeom>
        </p:spPr>
        <p:txBody>
          <a:bodyPr anchor="t"/>
          <a:lstStyle>
            <a:lvl1pPr>
              <a:defRPr sz="1200">
                <a:solidFill>
                  <a:schemeClr val="bg1"/>
                </a:solidFill>
              </a:defRPr>
            </a:lvl1pPr>
          </a:lstStyle>
          <a:p>
            <a:r>
              <a:rPr lang="en-US">
                <a:solidFill>
                  <a:prstClr val="white"/>
                </a:solidFill>
              </a:rPr>
              <a:t>C.Sozzi | FSD | WPSA | PB premeeting 05-03-2026</a:t>
            </a:r>
            <a:endParaRPr lang="en-GB">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pic>
        <p:nvPicPr>
          <p:cNvPr id="10" name="Picture 4">
            <a:extLst>
              <a:ext uri="{FF2B5EF4-FFF2-40B4-BE49-F238E27FC236}">
                <a16:creationId xmlns:a16="http://schemas.microsoft.com/office/drawing/2014/main" id="{C70F5BA9-1F78-4710-B7CE-C2A41402A48A}"/>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07869" y="116918"/>
            <a:ext cx="1907084" cy="527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0063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US">
                <a:solidFill>
                  <a:prstClr val="white"/>
                </a:solidFill>
              </a:rPr>
              <a:t>C.Sozzi | FSD | WPSA | PB premeeting 05-03-2026</a:t>
            </a:r>
            <a:endParaRPr lang="en-GB">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pic>
        <p:nvPicPr>
          <p:cNvPr id="10" name="Picture 4">
            <a:extLst>
              <a:ext uri="{FF2B5EF4-FFF2-40B4-BE49-F238E27FC236}">
                <a16:creationId xmlns:a16="http://schemas.microsoft.com/office/drawing/2014/main" id="{8FBF1221-89A0-4012-B30B-6BBFB4C7C1C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68214" y="129520"/>
            <a:ext cx="1880707" cy="520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208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658354" y="779903"/>
            <a:ext cx="5298831"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920496" y="6528386"/>
            <a:ext cx="6327393" cy="329614"/>
          </a:xfrm>
          <a:prstGeom prst="rect">
            <a:avLst/>
          </a:prstGeom>
        </p:spPr>
        <p:txBody>
          <a:bodyPr anchor="t"/>
          <a:lstStyle>
            <a:lvl1pPr>
              <a:defRPr sz="1200">
                <a:solidFill>
                  <a:schemeClr val="bg1"/>
                </a:solidFill>
              </a:defRPr>
            </a:lvl1pPr>
          </a:lstStyle>
          <a:p>
            <a:r>
              <a:rPr lang="en-US">
                <a:solidFill>
                  <a:prstClr val="white"/>
                </a:solidFill>
              </a:rPr>
              <a:t>C.Sozzi | FSD | WPSA | PB premeeting 05-03-2026</a:t>
            </a:r>
            <a:endParaRPr lang="en-GB">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pic>
        <p:nvPicPr>
          <p:cNvPr id="10" name="Picture 4">
            <a:extLst>
              <a:ext uri="{FF2B5EF4-FFF2-40B4-BE49-F238E27FC236}">
                <a16:creationId xmlns:a16="http://schemas.microsoft.com/office/drawing/2014/main" id="{C70F5BA9-1F78-4710-B7CE-C2A41402A48A}"/>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207869" y="116918"/>
            <a:ext cx="1907084" cy="527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Content Placeholder 2">
            <a:extLst>
              <a:ext uri="{FF2B5EF4-FFF2-40B4-BE49-F238E27FC236}">
                <a16:creationId xmlns:a16="http://schemas.microsoft.com/office/drawing/2014/main" id="{B19B8B3E-FB7A-4220-B1B0-F3D81C0E64FE}"/>
              </a:ext>
            </a:extLst>
          </p:cNvPr>
          <p:cNvSpPr>
            <a:spLocks noGrp="1"/>
          </p:cNvSpPr>
          <p:nvPr>
            <p:ph idx="13"/>
          </p:nvPr>
        </p:nvSpPr>
        <p:spPr>
          <a:xfrm>
            <a:off x="6518031" y="779903"/>
            <a:ext cx="5064371"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117238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EUROfusion Values</a:t>
            </a:r>
            <a:endParaRPr lang="en-GB"/>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US">
                <a:solidFill>
                  <a:prstClr val="white"/>
                </a:solidFill>
              </a:rPr>
              <a:t>C.Sozzi | FSD | WPSA | PB premeeting 05-03-2026</a:t>
            </a:r>
            <a:endParaRPr lang="en-GB">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3473544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27569116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sv-SE"/>
              <a:t>C.Sozzi | FSD | WPSA | PB premeeting 05-03-2026</a:t>
            </a:r>
            <a:endParaRPr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1656856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sv-SE"/>
              <a:t>C.Sozzi | FSD | WPSA | PB premeeting 05-03-2026</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4003083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sv-SE">
                <a:solidFill>
                  <a:prstClr val="white"/>
                </a:solidFill>
              </a:rPr>
              <a:t>C.Sozzi | FSD | WPSA | PB premeeting 05-03-2026</a:t>
            </a:r>
            <a:endParaRPr lang="en-GB">
              <a:solidFill>
                <a:prstClr val="white"/>
              </a:solidFill>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94161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5270376" cy="329614"/>
          </a:xfrm>
          <a:prstGeom prst="rect">
            <a:avLst/>
          </a:prstGeom>
        </p:spPr>
        <p:txBody>
          <a:bodyPr anchor="t"/>
          <a:lstStyle>
            <a:lvl1pPr>
              <a:defRPr sz="1200">
                <a:solidFill>
                  <a:schemeClr val="bg1"/>
                </a:solidFill>
              </a:defRPr>
            </a:lvl1pPr>
          </a:lstStyle>
          <a:p>
            <a:r>
              <a:rPr lang="en-US">
                <a:solidFill>
                  <a:prstClr val="white"/>
                </a:solidFill>
              </a:rPr>
              <a:t>C.Sozzi | FSD | WPSA | PB premeeting 05-03-2026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US">
                <a:solidFill>
                  <a:prstClr val="white"/>
                </a:solidFill>
              </a:rPr>
              <a:t>C.Sozzi | FSD | WPSA | PB premeeting 05-03-2026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US">
                <a:solidFill>
                  <a:prstClr val="white"/>
                </a:solidFill>
              </a:rPr>
              <a:t>C.Sozzi | FSD | WPSA | PB premeeting 05-03-2026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371475" indent="0" algn="ctr">
              <a:buNone/>
              <a:defRPr/>
            </a:lvl2pPr>
            <a:lvl3pPr marL="742950" indent="0" algn="ctr">
              <a:buNone/>
              <a:defRPr/>
            </a:lvl3pPr>
            <a:lvl4pPr marL="1114425" indent="0" algn="ctr">
              <a:buNone/>
              <a:defRPr/>
            </a:lvl4pPr>
            <a:lvl5pPr marL="1485900" indent="0" algn="ctr">
              <a:buNone/>
              <a:defRPr/>
            </a:lvl5pPr>
            <a:lvl6pPr marL="1857375" indent="0" algn="ctr">
              <a:buNone/>
              <a:defRPr/>
            </a:lvl6pPr>
            <a:lvl7pPr marL="2228850" indent="0" algn="ctr">
              <a:buNone/>
              <a:defRPr/>
            </a:lvl7pPr>
            <a:lvl8pPr marL="2600325" indent="0" algn="ctr">
              <a:buNone/>
              <a:defRPr/>
            </a:lvl8pPr>
            <a:lvl9pPr marL="2971800" indent="0" algn="ctr">
              <a:buNone/>
              <a:defRPr/>
            </a:lvl9pPr>
          </a:lstStyle>
          <a:p>
            <a:r>
              <a:rPr lang="ja-JP" altLang="en-US"/>
              <a:t>マスタ サブタイトルの書式設定</a:t>
            </a:r>
          </a:p>
        </p:txBody>
      </p:sp>
      <p:sp>
        <p:nvSpPr>
          <p:cNvPr id="4" name="Footer Placeholder 5">
            <a:extLst>
              <a:ext uri="{FF2B5EF4-FFF2-40B4-BE49-F238E27FC236}">
                <a16:creationId xmlns:a16="http://schemas.microsoft.com/office/drawing/2014/main" id="{7E051473-5095-E833-BD12-A91FB7858F28}"/>
              </a:ext>
            </a:extLst>
          </p:cNvPr>
          <p:cNvSpPr>
            <a:spLocks noGrp="1" noChangeArrowheads="1"/>
          </p:cNvSpPr>
          <p:nvPr>
            <p:ph type="ftr" sz="quarter" idx="3"/>
          </p:nvPr>
        </p:nvSpPr>
        <p:spPr>
          <a:xfrm>
            <a:off x="10084891" y="6589862"/>
            <a:ext cx="2107109" cy="268139"/>
          </a:xfrm>
          <a:prstGeom prst="rect">
            <a:avLst/>
          </a:prstGeom>
          <a:ln/>
        </p:spPr>
        <p:txBody>
          <a:bodyPr/>
          <a:lstStyle>
            <a:lvl1pPr algn="ctr">
              <a:defRPr sz="1100">
                <a:latin typeface="Helvetica" pitchFamily="2" charset="0"/>
              </a:defRPr>
            </a:lvl1pPr>
          </a:lstStyle>
          <a:p>
            <a:pPr>
              <a:defRPr/>
            </a:pPr>
            <a:r>
              <a:rPr lang="en-US" altLang="ja-JP"/>
              <a:t>C.Sozzi | FSD | WPSA | PB premeeting 05-03-2026</a:t>
            </a:r>
            <a:endParaRPr lang="en-US" altLang="ja-JP" dirty="0"/>
          </a:p>
        </p:txBody>
      </p:sp>
    </p:spTree>
    <p:extLst>
      <p:ext uri="{BB962C8B-B14F-4D97-AF65-F5344CB8AC3E}">
        <p14:creationId xmlns:p14="http://schemas.microsoft.com/office/powerpoint/2010/main" val="319165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2F9A802E-3FBA-4DE9-9073-A590F2DC3D1A}"/>
              </a:ext>
            </a:extLst>
          </p:cNvPr>
          <p:cNvSpPr>
            <a:spLocks noGrp="1"/>
          </p:cNvSpPr>
          <p:nvPr>
            <p:ph type="title"/>
          </p:nvPr>
        </p:nvSpPr>
        <p:spPr>
          <a:xfrm>
            <a:off x="3049692" y="63029"/>
            <a:ext cx="8658622" cy="578868"/>
          </a:xfrm>
        </p:spPr>
        <p:txBody>
          <a:bodyPr/>
          <a:lstStyle/>
          <a:p>
            <a:r>
              <a:rPr kumimoji="1" lang="ja-JP" altLang="en-US" dirty="0"/>
              <a:t>マスター タイトルの書式設定</a:t>
            </a:r>
          </a:p>
        </p:txBody>
      </p:sp>
      <p:sp>
        <p:nvSpPr>
          <p:cNvPr id="2" name="Footer Placeholder 5">
            <a:extLst>
              <a:ext uri="{FF2B5EF4-FFF2-40B4-BE49-F238E27FC236}">
                <a16:creationId xmlns:a16="http://schemas.microsoft.com/office/drawing/2014/main" id="{E1785E38-4EE1-DC37-B1B4-1B21FE43C530}"/>
              </a:ext>
            </a:extLst>
          </p:cNvPr>
          <p:cNvSpPr>
            <a:spLocks noGrp="1" noChangeArrowheads="1"/>
          </p:cNvSpPr>
          <p:nvPr>
            <p:ph type="ftr" sz="quarter" idx="11"/>
          </p:nvPr>
        </p:nvSpPr>
        <p:spPr>
          <a:xfrm>
            <a:off x="10510823" y="6589862"/>
            <a:ext cx="1681177" cy="268139"/>
          </a:xfrm>
          <a:prstGeom prst="rect">
            <a:avLst/>
          </a:prstGeom>
          <a:ln/>
        </p:spPr>
        <p:txBody>
          <a:bodyPr/>
          <a:lstStyle>
            <a:lvl1pPr algn="ctr">
              <a:defRPr sz="1100">
                <a:latin typeface="Helvetica" pitchFamily="2" charset="0"/>
              </a:defRPr>
            </a:lvl1pPr>
          </a:lstStyle>
          <a:p>
            <a:pPr>
              <a:defRPr/>
            </a:pPr>
            <a:r>
              <a:rPr lang="en-US" altLang="ja-JP"/>
              <a:t>C.Sozzi | FSD | WPSA | PB premeeting 05-03-2026</a:t>
            </a:r>
            <a:endParaRPr lang="en-US" altLang="ja-JP" dirty="0"/>
          </a:p>
        </p:txBody>
      </p:sp>
    </p:spTree>
    <p:extLst>
      <p:ext uri="{BB962C8B-B14F-4D97-AF65-F5344CB8AC3E}">
        <p14:creationId xmlns:p14="http://schemas.microsoft.com/office/powerpoint/2010/main" val="1747715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Footer Placeholder 5">
            <a:extLst>
              <a:ext uri="{FF2B5EF4-FFF2-40B4-BE49-F238E27FC236}">
                <a16:creationId xmlns:a16="http://schemas.microsoft.com/office/drawing/2014/main" id="{B592B705-A0B3-31AF-DCC9-F26E3714D697}"/>
              </a:ext>
            </a:extLst>
          </p:cNvPr>
          <p:cNvSpPr>
            <a:spLocks noGrp="1" noChangeArrowheads="1"/>
          </p:cNvSpPr>
          <p:nvPr>
            <p:ph type="ftr" sz="quarter" idx="3"/>
          </p:nvPr>
        </p:nvSpPr>
        <p:spPr>
          <a:xfrm>
            <a:off x="10084891" y="6589862"/>
            <a:ext cx="2107109" cy="268139"/>
          </a:xfrm>
          <a:prstGeom prst="rect">
            <a:avLst/>
          </a:prstGeom>
          <a:ln/>
        </p:spPr>
        <p:txBody>
          <a:bodyPr/>
          <a:lstStyle>
            <a:lvl1pPr algn="ctr">
              <a:defRPr sz="1100">
                <a:latin typeface="Helvetica" pitchFamily="2" charset="0"/>
              </a:defRPr>
            </a:lvl1pPr>
          </a:lstStyle>
          <a:p>
            <a:pPr>
              <a:defRPr/>
            </a:pPr>
            <a:r>
              <a:rPr lang="en-US" altLang="ja-JP"/>
              <a:t>C.Sozzi | FSD | WPSA | PB premeeting 05-03-2026</a:t>
            </a:r>
            <a:endParaRPr lang="en-US" altLang="ja-JP" dirty="0"/>
          </a:p>
        </p:txBody>
      </p:sp>
    </p:spTree>
    <p:extLst>
      <p:ext uri="{BB962C8B-B14F-4D97-AF65-F5344CB8AC3E}">
        <p14:creationId xmlns:p14="http://schemas.microsoft.com/office/powerpoint/2010/main" val="1898649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Footer Placeholder 5">
            <a:extLst>
              <a:ext uri="{FF2B5EF4-FFF2-40B4-BE49-F238E27FC236}">
                <a16:creationId xmlns:a16="http://schemas.microsoft.com/office/drawing/2014/main" id="{27248F38-1AE5-2BB0-C3FE-747625C70E44}"/>
              </a:ext>
            </a:extLst>
          </p:cNvPr>
          <p:cNvSpPr>
            <a:spLocks noGrp="1" noChangeArrowheads="1"/>
          </p:cNvSpPr>
          <p:nvPr>
            <p:ph type="ftr" sz="quarter" idx="3"/>
          </p:nvPr>
        </p:nvSpPr>
        <p:spPr>
          <a:xfrm>
            <a:off x="10084891" y="6589862"/>
            <a:ext cx="2107109" cy="268139"/>
          </a:xfrm>
          <a:prstGeom prst="rect">
            <a:avLst/>
          </a:prstGeom>
          <a:ln/>
        </p:spPr>
        <p:txBody>
          <a:bodyPr/>
          <a:lstStyle>
            <a:lvl1pPr algn="ctr">
              <a:defRPr sz="1100">
                <a:latin typeface="Helvetica" pitchFamily="2" charset="0"/>
              </a:defRPr>
            </a:lvl1pPr>
          </a:lstStyle>
          <a:p>
            <a:pPr>
              <a:defRPr/>
            </a:pPr>
            <a:r>
              <a:rPr lang="en-US" altLang="ja-JP"/>
              <a:t>C.Sozzi | FSD | WPSA | PB premeeting 05-03-2026</a:t>
            </a:r>
            <a:endParaRPr lang="en-US" altLang="ja-JP" dirty="0"/>
          </a:p>
        </p:txBody>
      </p:sp>
    </p:spTree>
    <p:extLst>
      <p:ext uri="{BB962C8B-B14F-4D97-AF65-F5344CB8AC3E}">
        <p14:creationId xmlns:p14="http://schemas.microsoft.com/office/powerpoint/2010/main" val="398789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a:t>Click to edit Master title style</a:t>
            </a:r>
            <a:endParaRPr lang="en-DE"/>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37372089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theme" Target="../theme/theme3.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theme" Target="../theme/theme4.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994117" y="113831"/>
            <a:ext cx="8658622" cy="58308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dirty="0"/>
              <a:t>マスタ</a:t>
            </a:r>
            <a:r>
              <a:rPr lang="en-US" altLang="ja-JP" dirty="0"/>
              <a:t> </a:t>
            </a:r>
            <a:r>
              <a:rPr lang="ja-JP" altLang="en-US" dirty="0"/>
              <a:t>タイトルの書式設定</a:t>
            </a:r>
          </a:p>
        </p:txBody>
      </p:sp>
      <p:sp>
        <p:nvSpPr>
          <p:cNvPr id="1027" name="Rectangle 3"/>
          <p:cNvSpPr>
            <a:spLocks noGrp="1" noChangeArrowheads="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
        <p:nvSpPr>
          <p:cNvPr id="1030" name="Rectangle 6"/>
          <p:cNvSpPr>
            <a:spLocks noGrp="1" noChangeArrowheads="1"/>
          </p:cNvSpPr>
          <p:nvPr>
            <p:ph type="sldNum" sz="quarter" idx="4"/>
          </p:nvPr>
        </p:nvSpPr>
        <p:spPr bwMode="auto">
          <a:xfrm>
            <a:off x="11582400" y="0"/>
            <a:ext cx="609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38">
                <a:latin typeface="Arial" pitchFamily="-109" charset="0"/>
                <a:ea typeface="ＭＳ Ｐゴシック" pitchFamily="-109" charset="-128"/>
                <a:cs typeface="ＭＳ Ｐゴシック" pitchFamily="-109" charset="-128"/>
              </a:defRPr>
            </a:lvl1pPr>
          </a:lstStyle>
          <a:p>
            <a:pPr>
              <a:defRPr/>
            </a:pPr>
            <a:fld id="{CD56B619-E022-2C49-874A-309A90B8466C}" type="slidenum">
              <a:rPr lang="en-US" altLang="ja-JP"/>
              <a:pPr>
                <a:defRPr/>
              </a:pPr>
              <a:t>‹#›</a:t>
            </a:fld>
            <a:endParaRPr lang="en-US" altLang="ja-JP" dirty="0"/>
          </a:p>
        </p:txBody>
      </p:sp>
      <p:grpSp>
        <p:nvGrpSpPr>
          <p:cNvPr id="1031" name="図形グループ 10"/>
          <p:cNvGrpSpPr>
            <a:grpSpLocks/>
          </p:cNvGrpSpPr>
          <p:nvPr userDrawn="1"/>
        </p:nvGrpSpPr>
        <p:grpSpPr bwMode="auto">
          <a:xfrm>
            <a:off x="0" y="647701"/>
            <a:ext cx="12098215" cy="139700"/>
            <a:chOff x="0" y="727954"/>
            <a:chExt cx="9829800" cy="139700"/>
          </a:xfrm>
        </p:grpSpPr>
        <p:sp>
          <p:nvSpPr>
            <p:cNvPr id="7" name="Rectangle 5"/>
            <p:cNvSpPr>
              <a:spLocks noChangeArrowheads="1"/>
            </p:cNvSpPr>
            <p:nvPr/>
          </p:nvSpPr>
          <p:spPr bwMode="gray">
            <a:xfrm>
              <a:off x="0" y="777166"/>
              <a:ext cx="9772650" cy="90488"/>
            </a:xfrm>
            <a:prstGeom prst="rect">
              <a:avLst/>
            </a:prstGeom>
            <a:gradFill rotWithShape="0">
              <a:gsLst>
                <a:gs pos="0">
                  <a:srgbClr val="858585"/>
                </a:gs>
                <a:gs pos="100000">
                  <a:schemeClr val="bg1"/>
                </a:gs>
              </a:gsLst>
              <a:lin ang="0" scaled="1"/>
            </a:gradFill>
            <a:ln w="9525">
              <a:noFill/>
              <a:miter lim="800000"/>
              <a:headEnd/>
              <a:tailEnd/>
            </a:ln>
          </p:spPr>
          <p:txBody>
            <a:bodyPr wrap="none" lIns="96323" tIns="48161" rIns="96323" bIns="48161" anchor="ctr">
              <a:prstTxWarp prst="textNoShape">
                <a:avLst/>
              </a:prstTxWarp>
            </a:bodyPr>
            <a:lstStyle/>
            <a:p>
              <a:pPr algn="ctr">
                <a:defRPr/>
              </a:pPr>
              <a:endParaRPr lang="en-US" altLang="ja-JP" sz="2031" dirty="0">
                <a:latin typeface="ＭＳ Ｐゴシック" pitchFamily="-109" charset="-128"/>
                <a:ea typeface="ＭＳ Ｐゴシック" pitchFamily="-109" charset="-128"/>
                <a:cs typeface="ＭＳ Ｐゴシック" pitchFamily="-109" charset="-128"/>
              </a:endParaRPr>
            </a:p>
          </p:txBody>
        </p:sp>
        <p:sp>
          <p:nvSpPr>
            <p:cNvPr id="8" name="Rectangle 6"/>
            <p:cNvSpPr>
              <a:spLocks noChangeArrowheads="1"/>
            </p:cNvSpPr>
            <p:nvPr/>
          </p:nvSpPr>
          <p:spPr bwMode="gray">
            <a:xfrm>
              <a:off x="0" y="727954"/>
              <a:ext cx="9829800" cy="90487"/>
            </a:xfrm>
            <a:prstGeom prst="rect">
              <a:avLst/>
            </a:prstGeom>
            <a:gradFill rotWithShape="0">
              <a:gsLst>
                <a:gs pos="0">
                  <a:srgbClr val="0705FF"/>
                </a:gs>
                <a:gs pos="100000">
                  <a:schemeClr val="bg1"/>
                </a:gs>
              </a:gsLst>
              <a:lin ang="0" scaled="1"/>
            </a:gradFill>
            <a:ln w="9525">
              <a:noFill/>
              <a:miter lim="800000"/>
              <a:headEnd/>
              <a:tailEnd/>
            </a:ln>
          </p:spPr>
          <p:txBody>
            <a:bodyPr wrap="none" lIns="96323" tIns="48161" rIns="96323" bIns="48161" anchor="ctr">
              <a:prstTxWarp prst="textNoShape">
                <a:avLst/>
              </a:prstTxWarp>
            </a:bodyPr>
            <a:lstStyle/>
            <a:p>
              <a:pPr algn="ctr">
                <a:defRPr/>
              </a:pPr>
              <a:endParaRPr lang="en-US" altLang="ja-JP" sz="2031" dirty="0">
                <a:latin typeface="ＭＳ Ｐゴシック" pitchFamily="-109" charset="-128"/>
                <a:ea typeface="ＭＳ Ｐゴシック" pitchFamily="-109" charset="-128"/>
                <a:cs typeface="ＭＳ Ｐゴシック" pitchFamily="-109" charset="-128"/>
              </a:endParaRPr>
            </a:p>
          </p:txBody>
        </p:sp>
      </p:grpSp>
      <p:pic>
        <p:nvPicPr>
          <p:cNvPr id="1032" name="Picture 10" descr="logo6"/>
          <p:cNvPicPr>
            <a:picLocks noChangeAspect="1" noChangeArrowheads="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2" y="-3174"/>
            <a:ext cx="3046047" cy="650875"/>
          </a:xfrm>
          <a:prstGeom prst="rect">
            <a:avLst/>
          </a:prstGeom>
          <a:noFill/>
          <a:ln w="9525">
            <a:noFill/>
            <a:miter lim="800000"/>
            <a:headEnd/>
            <a:tailEnd/>
          </a:ln>
        </p:spPr>
      </p:pic>
      <p:sp>
        <p:nvSpPr>
          <p:cNvPr id="2" name="Footer Placeholder 5">
            <a:extLst>
              <a:ext uri="{FF2B5EF4-FFF2-40B4-BE49-F238E27FC236}">
                <a16:creationId xmlns:a16="http://schemas.microsoft.com/office/drawing/2014/main" id="{F80000BD-5FC7-AF57-CECA-1EA9E0A4F90B}"/>
              </a:ext>
            </a:extLst>
          </p:cNvPr>
          <p:cNvSpPr>
            <a:spLocks noGrp="1" noChangeArrowheads="1"/>
          </p:cNvSpPr>
          <p:nvPr>
            <p:ph type="ftr" sz="quarter" idx="3"/>
          </p:nvPr>
        </p:nvSpPr>
        <p:spPr>
          <a:xfrm>
            <a:off x="10084891" y="6589862"/>
            <a:ext cx="2107109" cy="268139"/>
          </a:xfrm>
          <a:prstGeom prst="rect">
            <a:avLst/>
          </a:prstGeom>
          <a:ln/>
        </p:spPr>
        <p:txBody>
          <a:bodyPr/>
          <a:lstStyle>
            <a:lvl1pPr algn="ctr">
              <a:defRPr sz="1100">
                <a:latin typeface="Helvetica" pitchFamily="2" charset="0"/>
              </a:defRPr>
            </a:lvl1pPr>
          </a:lstStyle>
          <a:p>
            <a:pPr>
              <a:defRPr/>
            </a:pPr>
            <a:r>
              <a:rPr lang="en-US" altLang="ja-JP"/>
              <a:t>C.Sozzi | FSD | WPSA | PB premeeting 05-03-2026</a:t>
            </a:r>
            <a:endParaRPr lang="en-US" altLang="ja-JP" dirty="0"/>
          </a:p>
        </p:txBody>
      </p:sp>
    </p:spTree>
    <p:extLst>
      <p:ext uri="{BB962C8B-B14F-4D97-AF65-F5344CB8AC3E}">
        <p14:creationId xmlns:p14="http://schemas.microsoft.com/office/powerpoint/2010/main" val="1016228801"/>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Lst>
  <p:hf hdr="0" dt="0"/>
  <p:txStyles>
    <p:titleStyle>
      <a:lvl1pPr algn="l" rtl="0" eaLnBrk="0" fontAlgn="base" hangingPunct="0">
        <a:lnSpc>
          <a:spcPct val="90000"/>
        </a:lnSpc>
        <a:spcBef>
          <a:spcPct val="0"/>
        </a:spcBef>
        <a:spcAft>
          <a:spcPct val="0"/>
        </a:spcAft>
        <a:defRPr kumimoji="1" sz="1950" b="1">
          <a:solidFill>
            <a:srgbClr val="000090"/>
          </a:solidFill>
          <a:latin typeface="Arial"/>
          <a:ea typeface="+mj-ea"/>
          <a:cs typeface="Arial"/>
        </a:defRPr>
      </a:lvl1pPr>
      <a:lvl2pPr algn="ctr" rtl="0" eaLnBrk="0" fontAlgn="base" hangingPunct="0">
        <a:spcBef>
          <a:spcPct val="0"/>
        </a:spcBef>
        <a:spcAft>
          <a:spcPct val="0"/>
        </a:spcAft>
        <a:defRPr kumimoji="1" sz="3575">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kumimoji="1" sz="3575">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kumimoji="1" sz="3575">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kumimoji="1" sz="3575">
          <a:solidFill>
            <a:schemeClr val="tx2"/>
          </a:solidFill>
          <a:latin typeface="Arial" pitchFamily="-97" charset="0"/>
          <a:ea typeface="ＭＳ Ｐゴシック" pitchFamily="-97" charset="-128"/>
          <a:cs typeface="ＭＳ Ｐゴシック" pitchFamily="-97" charset="-128"/>
        </a:defRPr>
      </a:lvl5pPr>
      <a:lvl6pPr marL="371475" algn="ctr" rtl="0" fontAlgn="base">
        <a:spcBef>
          <a:spcPct val="0"/>
        </a:spcBef>
        <a:spcAft>
          <a:spcPct val="0"/>
        </a:spcAft>
        <a:defRPr kumimoji="1" sz="3575">
          <a:solidFill>
            <a:schemeClr val="tx2"/>
          </a:solidFill>
          <a:latin typeface="Arial" pitchFamily="-97" charset="0"/>
          <a:ea typeface="ＭＳ Ｐゴシック" pitchFamily="-97" charset="-128"/>
          <a:cs typeface="ＭＳ Ｐゴシック" pitchFamily="-97" charset="-128"/>
        </a:defRPr>
      </a:lvl6pPr>
      <a:lvl7pPr marL="742950" algn="ctr" rtl="0" fontAlgn="base">
        <a:spcBef>
          <a:spcPct val="0"/>
        </a:spcBef>
        <a:spcAft>
          <a:spcPct val="0"/>
        </a:spcAft>
        <a:defRPr kumimoji="1" sz="3575">
          <a:solidFill>
            <a:schemeClr val="tx2"/>
          </a:solidFill>
          <a:latin typeface="Arial" pitchFamily="-97" charset="0"/>
          <a:ea typeface="ＭＳ Ｐゴシック" pitchFamily="-97" charset="-128"/>
          <a:cs typeface="ＭＳ Ｐゴシック" pitchFamily="-97" charset="-128"/>
        </a:defRPr>
      </a:lvl7pPr>
      <a:lvl8pPr marL="1114425" algn="ctr" rtl="0" fontAlgn="base">
        <a:spcBef>
          <a:spcPct val="0"/>
        </a:spcBef>
        <a:spcAft>
          <a:spcPct val="0"/>
        </a:spcAft>
        <a:defRPr kumimoji="1" sz="3575">
          <a:solidFill>
            <a:schemeClr val="tx2"/>
          </a:solidFill>
          <a:latin typeface="Arial" pitchFamily="-97" charset="0"/>
          <a:ea typeface="ＭＳ Ｐゴシック" pitchFamily="-97" charset="-128"/>
          <a:cs typeface="ＭＳ Ｐゴシック" pitchFamily="-97" charset="-128"/>
        </a:defRPr>
      </a:lvl8pPr>
      <a:lvl9pPr marL="1485900" algn="ctr" rtl="0" fontAlgn="base">
        <a:spcBef>
          <a:spcPct val="0"/>
        </a:spcBef>
        <a:spcAft>
          <a:spcPct val="0"/>
        </a:spcAft>
        <a:defRPr kumimoji="1" sz="3575">
          <a:solidFill>
            <a:schemeClr val="tx2"/>
          </a:solidFill>
          <a:latin typeface="Arial" pitchFamily="-97" charset="0"/>
          <a:ea typeface="ＭＳ Ｐゴシック" pitchFamily="-97" charset="-128"/>
          <a:cs typeface="ＭＳ Ｐゴシック" pitchFamily="-97" charset="-128"/>
        </a:defRPr>
      </a:lvl9pPr>
    </p:titleStyle>
    <p:bodyStyle>
      <a:lvl1pPr marL="278606" indent="-278606" algn="l" rtl="0" eaLnBrk="0" fontAlgn="base" hangingPunct="0">
        <a:spcBef>
          <a:spcPct val="20000"/>
        </a:spcBef>
        <a:spcAft>
          <a:spcPct val="0"/>
        </a:spcAft>
        <a:buChar char="•"/>
        <a:defRPr kumimoji="1" sz="2600">
          <a:solidFill>
            <a:schemeClr val="tx1"/>
          </a:solidFill>
          <a:latin typeface="+mn-lt"/>
          <a:ea typeface="+mn-ea"/>
          <a:cs typeface="+mn-cs"/>
        </a:defRPr>
      </a:lvl1pPr>
      <a:lvl2pPr marL="603647" indent="-232172" algn="l" rtl="0" eaLnBrk="0" fontAlgn="base" hangingPunct="0">
        <a:spcBef>
          <a:spcPct val="20000"/>
        </a:spcBef>
        <a:spcAft>
          <a:spcPct val="0"/>
        </a:spcAft>
        <a:buChar char="–"/>
        <a:defRPr kumimoji="1" sz="2275">
          <a:solidFill>
            <a:schemeClr val="tx1"/>
          </a:solidFill>
          <a:latin typeface="+mn-lt"/>
          <a:ea typeface="+mn-ea"/>
        </a:defRPr>
      </a:lvl2pPr>
      <a:lvl3pPr marL="928688" indent="-185738" algn="l" rtl="0" eaLnBrk="0" fontAlgn="base" hangingPunct="0">
        <a:spcBef>
          <a:spcPct val="20000"/>
        </a:spcBef>
        <a:spcAft>
          <a:spcPct val="0"/>
        </a:spcAft>
        <a:buChar char="•"/>
        <a:defRPr kumimoji="1" sz="1950">
          <a:solidFill>
            <a:schemeClr val="tx1"/>
          </a:solidFill>
          <a:latin typeface="+mn-lt"/>
          <a:ea typeface="+mn-ea"/>
        </a:defRPr>
      </a:lvl3pPr>
      <a:lvl4pPr marL="1300163" indent="-185738" algn="l" rtl="0" eaLnBrk="0" fontAlgn="base" hangingPunct="0">
        <a:spcBef>
          <a:spcPct val="20000"/>
        </a:spcBef>
        <a:spcAft>
          <a:spcPct val="0"/>
        </a:spcAft>
        <a:buChar char="–"/>
        <a:defRPr kumimoji="1" sz="1625">
          <a:solidFill>
            <a:schemeClr val="tx1"/>
          </a:solidFill>
          <a:latin typeface="+mn-lt"/>
          <a:ea typeface="+mn-ea"/>
        </a:defRPr>
      </a:lvl4pPr>
      <a:lvl5pPr marL="1671638" indent="-185738" algn="l" rtl="0" eaLnBrk="0" fontAlgn="base" hangingPunct="0">
        <a:spcBef>
          <a:spcPct val="20000"/>
        </a:spcBef>
        <a:spcAft>
          <a:spcPct val="0"/>
        </a:spcAft>
        <a:buChar char="»"/>
        <a:defRPr kumimoji="1" sz="1625">
          <a:solidFill>
            <a:schemeClr val="tx1"/>
          </a:solidFill>
          <a:latin typeface="+mn-lt"/>
          <a:ea typeface="+mn-ea"/>
        </a:defRPr>
      </a:lvl5pPr>
      <a:lvl6pPr marL="2043113" indent="-185738" algn="l" rtl="0" fontAlgn="base">
        <a:spcBef>
          <a:spcPct val="20000"/>
        </a:spcBef>
        <a:spcAft>
          <a:spcPct val="0"/>
        </a:spcAft>
        <a:buChar char="»"/>
        <a:defRPr kumimoji="1" sz="1625">
          <a:solidFill>
            <a:schemeClr val="tx1"/>
          </a:solidFill>
          <a:latin typeface="+mn-lt"/>
          <a:ea typeface="+mn-ea"/>
        </a:defRPr>
      </a:lvl6pPr>
      <a:lvl7pPr marL="2414588" indent="-185738" algn="l" rtl="0" fontAlgn="base">
        <a:spcBef>
          <a:spcPct val="20000"/>
        </a:spcBef>
        <a:spcAft>
          <a:spcPct val="0"/>
        </a:spcAft>
        <a:buChar char="»"/>
        <a:defRPr kumimoji="1" sz="1625">
          <a:solidFill>
            <a:schemeClr val="tx1"/>
          </a:solidFill>
          <a:latin typeface="+mn-lt"/>
          <a:ea typeface="+mn-ea"/>
        </a:defRPr>
      </a:lvl7pPr>
      <a:lvl8pPr marL="2786063" indent="-185738" algn="l" rtl="0" fontAlgn="base">
        <a:spcBef>
          <a:spcPct val="20000"/>
        </a:spcBef>
        <a:spcAft>
          <a:spcPct val="0"/>
        </a:spcAft>
        <a:buChar char="»"/>
        <a:defRPr kumimoji="1" sz="1625">
          <a:solidFill>
            <a:schemeClr val="tx1"/>
          </a:solidFill>
          <a:latin typeface="+mn-lt"/>
          <a:ea typeface="+mn-ea"/>
        </a:defRPr>
      </a:lvl8pPr>
      <a:lvl9pPr marL="3157538" indent="-185738" algn="l" rtl="0" fontAlgn="base">
        <a:spcBef>
          <a:spcPct val="20000"/>
        </a:spcBef>
        <a:spcAft>
          <a:spcPct val="0"/>
        </a:spcAft>
        <a:buChar char="»"/>
        <a:defRPr kumimoji="1" sz="1625">
          <a:solidFill>
            <a:schemeClr val="tx1"/>
          </a:solidFill>
          <a:latin typeface="+mn-lt"/>
          <a:ea typeface="+mn-ea"/>
        </a:defRPr>
      </a:lvl9pPr>
    </p:bodyStyle>
    <p:otherStyle>
      <a:defPPr>
        <a:defRPr lang="ja-JP"/>
      </a:defPPr>
      <a:lvl1pPr marL="0" algn="l" defTabSz="371475" rtl="0" eaLnBrk="1" latinLnBrk="0" hangingPunct="1">
        <a:defRPr kumimoji="1" sz="1463" kern="1200">
          <a:solidFill>
            <a:schemeClr val="tx1"/>
          </a:solidFill>
          <a:latin typeface="+mn-lt"/>
          <a:ea typeface="+mn-ea"/>
          <a:cs typeface="+mn-cs"/>
        </a:defRPr>
      </a:lvl1pPr>
      <a:lvl2pPr marL="371475" algn="l" defTabSz="371475" rtl="0" eaLnBrk="1" latinLnBrk="0" hangingPunct="1">
        <a:defRPr kumimoji="1" sz="1463" kern="1200">
          <a:solidFill>
            <a:schemeClr val="tx1"/>
          </a:solidFill>
          <a:latin typeface="+mn-lt"/>
          <a:ea typeface="+mn-ea"/>
          <a:cs typeface="+mn-cs"/>
        </a:defRPr>
      </a:lvl2pPr>
      <a:lvl3pPr marL="742950" algn="l" defTabSz="371475" rtl="0" eaLnBrk="1" latinLnBrk="0" hangingPunct="1">
        <a:defRPr kumimoji="1" sz="1463" kern="1200">
          <a:solidFill>
            <a:schemeClr val="tx1"/>
          </a:solidFill>
          <a:latin typeface="+mn-lt"/>
          <a:ea typeface="+mn-ea"/>
          <a:cs typeface="+mn-cs"/>
        </a:defRPr>
      </a:lvl3pPr>
      <a:lvl4pPr marL="1114425" algn="l" defTabSz="371475" rtl="0" eaLnBrk="1" latinLnBrk="0" hangingPunct="1">
        <a:defRPr kumimoji="1" sz="1463" kern="1200">
          <a:solidFill>
            <a:schemeClr val="tx1"/>
          </a:solidFill>
          <a:latin typeface="+mn-lt"/>
          <a:ea typeface="+mn-ea"/>
          <a:cs typeface="+mn-cs"/>
        </a:defRPr>
      </a:lvl4pPr>
      <a:lvl5pPr marL="1485900" algn="l" defTabSz="371475" rtl="0" eaLnBrk="1" latinLnBrk="0" hangingPunct="1">
        <a:defRPr kumimoji="1" sz="1463" kern="1200">
          <a:solidFill>
            <a:schemeClr val="tx1"/>
          </a:solidFill>
          <a:latin typeface="+mn-lt"/>
          <a:ea typeface="+mn-ea"/>
          <a:cs typeface="+mn-cs"/>
        </a:defRPr>
      </a:lvl5pPr>
      <a:lvl6pPr marL="1857375" algn="l" defTabSz="371475" rtl="0" eaLnBrk="1" latinLnBrk="0" hangingPunct="1">
        <a:defRPr kumimoji="1" sz="1463" kern="1200">
          <a:solidFill>
            <a:schemeClr val="tx1"/>
          </a:solidFill>
          <a:latin typeface="+mn-lt"/>
          <a:ea typeface="+mn-ea"/>
          <a:cs typeface="+mn-cs"/>
        </a:defRPr>
      </a:lvl6pPr>
      <a:lvl7pPr marL="2228850" algn="l" defTabSz="371475" rtl="0" eaLnBrk="1" latinLnBrk="0" hangingPunct="1">
        <a:defRPr kumimoji="1" sz="1463" kern="1200">
          <a:solidFill>
            <a:schemeClr val="tx1"/>
          </a:solidFill>
          <a:latin typeface="+mn-lt"/>
          <a:ea typeface="+mn-ea"/>
          <a:cs typeface="+mn-cs"/>
        </a:defRPr>
      </a:lvl7pPr>
      <a:lvl8pPr marL="2600325" algn="l" defTabSz="371475" rtl="0" eaLnBrk="1" latinLnBrk="0" hangingPunct="1">
        <a:defRPr kumimoji="1" sz="1463" kern="1200">
          <a:solidFill>
            <a:schemeClr val="tx1"/>
          </a:solidFill>
          <a:latin typeface="+mn-lt"/>
          <a:ea typeface="+mn-ea"/>
          <a:cs typeface="+mn-cs"/>
        </a:defRPr>
      </a:lvl8pPr>
      <a:lvl9pPr marL="2971800" algn="l" defTabSz="371475" rtl="0" eaLnBrk="1" latinLnBrk="0" hangingPunct="1">
        <a:defRPr kumimoji="1" sz="146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47626037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374933703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0DF84-45A5-E8B6-2356-A083BD3B6272}"/>
              </a:ext>
            </a:extLst>
          </p:cNvPr>
          <p:cNvSpPr>
            <a:spLocks noGrp="1"/>
          </p:cNvSpPr>
          <p:nvPr>
            <p:ph type="title"/>
          </p:nvPr>
        </p:nvSpPr>
        <p:spPr>
          <a:xfrm>
            <a:off x="338788" y="2453798"/>
            <a:ext cx="5544615" cy="620251"/>
          </a:xfrm>
        </p:spPr>
        <p:txBody>
          <a:bodyPr>
            <a:normAutofit fontScale="90000"/>
          </a:bodyPr>
          <a:lstStyle/>
          <a:p>
            <a:r>
              <a:rPr lang="en-US" dirty="0"/>
              <a:t>WPSA: 2027 planning and beyond, additional budget request</a:t>
            </a:r>
          </a:p>
        </p:txBody>
      </p:sp>
      <p:sp>
        <p:nvSpPr>
          <p:cNvPr id="3"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p:txBody>
          <a:bodyPr/>
          <a:lstStyle/>
          <a:p>
            <a:r>
              <a:rPr lang="en-US" dirty="0"/>
              <a:t>Carlo Sozzi</a:t>
            </a:r>
          </a:p>
        </p:txBody>
      </p:sp>
      <p:sp>
        <p:nvSpPr>
          <p:cNvPr id="4" name="Text Placeholder 3">
            <a:extLst>
              <a:ext uri="{FF2B5EF4-FFF2-40B4-BE49-F238E27FC236}">
                <a16:creationId xmlns:a16="http://schemas.microsoft.com/office/drawing/2014/main" id="{5CE95A6E-2526-20D0-7292-7712306271DC}"/>
              </a:ext>
            </a:extLst>
          </p:cNvPr>
          <p:cNvSpPr>
            <a:spLocks noGrp="1"/>
          </p:cNvSpPr>
          <p:nvPr>
            <p:ph type="body" sz="quarter" idx="11"/>
          </p:nvPr>
        </p:nvSpPr>
        <p:spPr/>
        <p:txBody>
          <a:bodyPr/>
          <a:lstStyle/>
          <a:p>
            <a:endParaRPr lang="en-US" dirty="0"/>
          </a:p>
        </p:txBody>
      </p:sp>
      <p:sp>
        <p:nvSpPr>
          <p:cNvPr id="5" name="Text Placeholder 4">
            <a:extLst>
              <a:ext uri="{FF2B5EF4-FFF2-40B4-BE49-F238E27FC236}">
                <a16:creationId xmlns:a16="http://schemas.microsoft.com/office/drawing/2014/main" id="{77D306BE-80AF-BAD6-579C-9B0413B066C6}"/>
              </a:ext>
            </a:extLst>
          </p:cNvPr>
          <p:cNvSpPr>
            <a:spLocks noGrp="1"/>
          </p:cNvSpPr>
          <p:nvPr>
            <p:ph type="body" sz="quarter" idx="12"/>
          </p:nvPr>
        </p:nvSpPr>
        <p:spPr/>
        <p:txBody>
          <a:bodyPr/>
          <a:lstStyle/>
          <a:p>
            <a:r>
              <a:rPr lang="en-US" dirty="0" err="1"/>
              <a:t>EUROfusion</a:t>
            </a:r>
            <a:r>
              <a:rPr lang="en-US" dirty="0"/>
              <a:t> FSD PB premeeting</a:t>
            </a:r>
          </a:p>
        </p:txBody>
      </p:sp>
      <p:pic>
        <p:nvPicPr>
          <p:cNvPr id="8" name="Picture 4">
            <a:extLst>
              <a:ext uri="{FF2B5EF4-FFF2-40B4-BE49-F238E27FC236}">
                <a16:creationId xmlns:a16="http://schemas.microsoft.com/office/drawing/2014/main" id="{D896CA18-7D58-42AB-9B5A-74B9FEF2D9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3523" y="4887790"/>
            <a:ext cx="2264299" cy="626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Immagine 6">
            <a:extLst>
              <a:ext uri="{FF2B5EF4-FFF2-40B4-BE49-F238E27FC236}">
                <a16:creationId xmlns:a16="http://schemas.microsoft.com/office/drawing/2014/main" id="{8E87ACE4-F2FA-4EA5-9FD1-BAEAD976B23C}"/>
              </a:ext>
            </a:extLst>
          </p:cNvPr>
          <p:cNvPicPr>
            <a:picLocks noChangeAspect="1"/>
          </p:cNvPicPr>
          <p:nvPr/>
        </p:nvPicPr>
        <p:blipFill>
          <a:blip r:embed="rId3"/>
          <a:stretch>
            <a:fillRect/>
          </a:stretch>
        </p:blipFill>
        <p:spPr>
          <a:xfrm>
            <a:off x="489412" y="4791598"/>
            <a:ext cx="2264299" cy="715918"/>
          </a:xfrm>
          <a:prstGeom prst="rect">
            <a:avLst/>
          </a:prstGeom>
        </p:spPr>
      </p:pic>
    </p:spTree>
    <p:extLst>
      <p:ext uri="{BB962C8B-B14F-4D97-AF65-F5344CB8AC3E}">
        <p14:creationId xmlns:p14="http://schemas.microsoft.com/office/powerpoint/2010/main" val="247106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70271-BE38-4FE0-BAAB-C6D5C0D70E58}"/>
              </a:ext>
            </a:extLst>
          </p:cNvPr>
          <p:cNvSpPr>
            <a:spLocks noGrp="1"/>
          </p:cNvSpPr>
          <p:nvPr>
            <p:ph type="title"/>
          </p:nvPr>
        </p:nvSpPr>
        <p:spPr/>
        <p:txBody>
          <a:bodyPr/>
          <a:lstStyle/>
          <a:p>
            <a:r>
              <a:rPr lang="en-US" dirty="0"/>
              <a:t>Distribution of personnel in Japan (presently allocated budget)</a:t>
            </a:r>
          </a:p>
        </p:txBody>
      </p:sp>
      <p:graphicFrame>
        <p:nvGraphicFramePr>
          <p:cNvPr id="6" name="Content Placeholder 5">
            <a:extLst>
              <a:ext uri="{FF2B5EF4-FFF2-40B4-BE49-F238E27FC236}">
                <a16:creationId xmlns:a16="http://schemas.microsoft.com/office/drawing/2014/main" id="{CC48FDD2-3ED1-4313-A7BF-A2452A365E90}"/>
              </a:ext>
            </a:extLst>
          </p:cNvPr>
          <p:cNvGraphicFramePr>
            <a:graphicFrameLocks noGrp="1"/>
          </p:cNvGraphicFramePr>
          <p:nvPr>
            <p:ph idx="1"/>
          </p:nvPr>
        </p:nvGraphicFramePr>
        <p:xfrm>
          <a:off x="544519" y="1194037"/>
          <a:ext cx="11102962" cy="4193936"/>
        </p:xfrm>
        <a:graphic>
          <a:graphicData uri="http://schemas.openxmlformats.org/drawingml/2006/table">
            <a:tbl>
              <a:tblPr/>
              <a:tblGrid>
                <a:gridCol w="427037">
                  <a:extLst>
                    <a:ext uri="{9D8B030D-6E8A-4147-A177-3AD203B41FA5}">
                      <a16:colId xmlns:a16="http://schemas.microsoft.com/office/drawing/2014/main" val="3304648921"/>
                    </a:ext>
                  </a:extLst>
                </a:gridCol>
                <a:gridCol w="427037">
                  <a:extLst>
                    <a:ext uri="{9D8B030D-6E8A-4147-A177-3AD203B41FA5}">
                      <a16:colId xmlns:a16="http://schemas.microsoft.com/office/drawing/2014/main" val="4288690305"/>
                    </a:ext>
                  </a:extLst>
                </a:gridCol>
                <a:gridCol w="427037">
                  <a:extLst>
                    <a:ext uri="{9D8B030D-6E8A-4147-A177-3AD203B41FA5}">
                      <a16:colId xmlns:a16="http://schemas.microsoft.com/office/drawing/2014/main" val="522748275"/>
                    </a:ext>
                  </a:extLst>
                </a:gridCol>
                <a:gridCol w="427037">
                  <a:extLst>
                    <a:ext uri="{9D8B030D-6E8A-4147-A177-3AD203B41FA5}">
                      <a16:colId xmlns:a16="http://schemas.microsoft.com/office/drawing/2014/main" val="1815572411"/>
                    </a:ext>
                  </a:extLst>
                </a:gridCol>
                <a:gridCol w="427037">
                  <a:extLst>
                    <a:ext uri="{9D8B030D-6E8A-4147-A177-3AD203B41FA5}">
                      <a16:colId xmlns:a16="http://schemas.microsoft.com/office/drawing/2014/main" val="3076978650"/>
                    </a:ext>
                  </a:extLst>
                </a:gridCol>
                <a:gridCol w="427037">
                  <a:extLst>
                    <a:ext uri="{9D8B030D-6E8A-4147-A177-3AD203B41FA5}">
                      <a16:colId xmlns:a16="http://schemas.microsoft.com/office/drawing/2014/main" val="4240768286"/>
                    </a:ext>
                  </a:extLst>
                </a:gridCol>
                <a:gridCol w="427037">
                  <a:extLst>
                    <a:ext uri="{9D8B030D-6E8A-4147-A177-3AD203B41FA5}">
                      <a16:colId xmlns:a16="http://schemas.microsoft.com/office/drawing/2014/main" val="4151108833"/>
                    </a:ext>
                  </a:extLst>
                </a:gridCol>
                <a:gridCol w="427037">
                  <a:extLst>
                    <a:ext uri="{9D8B030D-6E8A-4147-A177-3AD203B41FA5}">
                      <a16:colId xmlns:a16="http://schemas.microsoft.com/office/drawing/2014/main" val="1975085230"/>
                    </a:ext>
                  </a:extLst>
                </a:gridCol>
                <a:gridCol w="427037">
                  <a:extLst>
                    <a:ext uri="{9D8B030D-6E8A-4147-A177-3AD203B41FA5}">
                      <a16:colId xmlns:a16="http://schemas.microsoft.com/office/drawing/2014/main" val="3975972553"/>
                    </a:ext>
                  </a:extLst>
                </a:gridCol>
                <a:gridCol w="427037">
                  <a:extLst>
                    <a:ext uri="{9D8B030D-6E8A-4147-A177-3AD203B41FA5}">
                      <a16:colId xmlns:a16="http://schemas.microsoft.com/office/drawing/2014/main" val="1702012279"/>
                    </a:ext>
                  </a:extLst>
                </a:gridCol>
                <a:gridCol w="427037">
                  <a:extLst>
                    <a:ext uri="{9D8B030D-6E8A-4147-A177-3AD203B41FA5}">
                      <a16:colId xmlns:a16="http://schemas.microsoft.com/office/drawing/2014/main" val="3409171733"/>
                    </a:ext>
                  </a:extLst>
                </a:gridCol>
                <a:gridCol w="427037">
                  <a:extLst>
                    <a:ext uri="{9D8B030D-6E8A-4147-A177-3AD203B41FA5}">
                      <a16:colId xmlns:a16="http://schemas.microsoft.com/office/drawing/2014/main" val="506398843"/>
                    </a:ext>
                  </a:extLst>
                </a:gridCol>
                <a:gridCol w="427037">
                  <a:extLst>
                    <a:ext uri="{9D8B030D-6E8A-4147-A177-3AD203B41FA5}">
                      <a16:colId xmlns:a16="http://schemas.microsoft.com/office/drawing/2014/main" val="1979516628"/>
                    </a:ext>
                  </a:extLst>
                </a:gridCol>
                <a:gridCol w="427037">
                  <a:extLst>
                    <a:ext uri="{9D8B030D-6E8A-4147-A177-3AD203B41FA5}">
                      <a16:colId xmlns:a16="http://schemas.microsoft.com/office/drawing/2014/main" val="2354726066"/>
                    </a:ext>
                  </a:extLst>
                </a:gridCol>
                <a:gridCol w="427037">
                  <a:extLst>
                    <a:ext uri="{9D8B030D-6E8A-4147-A177-3AD203B41FA5}">
                      <a16:colId xmlns:a16="http://schemas.microsoft.com/office/drawing/2014/main" val="2777940461"/>
                    </a:ext>
                  </a:extLst>
                </a:gridCol>
                <a:gridCol w="427037">
                  <a:extLst>
                    <a:ext uri="{9D8B030D-6E8A-4147-A177-3AD203B41FA5}">
                      <a16:colId xmlns:a16="http://schemas.microsoft.com/office/drawing/2014/main" val="2426979727"/>
                    </a:ext>
                  </a:extLst>
                </a:gridCol>
                <a:gridCol w="427037">
                  <a:extLst>
                    <a:ext uri="{9D8B030D-6E8A-4147-A177-3AD203B41FA5}">
                      <a16:colId xmlns:a16="http://schemas.microsoft.com/office/drawing/2014/main" val="1750564144"/>
                    </a:ext>
                  </a:extLst>
                </a:gridCol>
                <a:gridCol w="427037">
                  <a:extLst>
                    <a:ext uri="{9D8B030D-6E8A-4147-A177-3AD203B41FA5}">
                      <a16:colId xmlns:a16="http://schemas.microsoft.com/office/drawing/2014/main" val="2631636565"/>
                    </a:ext>
                  </a:extLst>
                </a:gridCol>
                <a:gridCol w="427037">
                  <a:extLst>
                    <a:ext uri="{9D8B030D-6E8A-4147-A177-3AD203B41FA5}">
                      <a16:colId xmlns:a16="http://schemas.microsoft.com/office/drawing/2014/main" val="873577425"/>
                    </a:ext>
                  </a:extLst>
                </a:gridCol>
                <a:gridCol w="427037">
                  <a:extLst>
                    <a:ext uri="{9D8B030D-6E8A-4147-A177-3AD203B41FA5}">
                      <a16:colId xmlns:a16="http://schemas.microsoft.com/office/drawing/2014/main" val="3450304145"/>
                    </a:ext>
                  </a:extLst>
                </a:gridCol>
                <a:gridCol w="427037">
                  <a:extLst>
                    <a:ext uri="{9D8B030D-6E8A-4147-A177-3AD203B41FA5}">
                      <a16:colId xmlns:a16="http://schemas.microsoft.com/office/drawing/2014/main" val="4284301711"/>
                    </a:ext>
                  </a:extLst>
                </a:gridCol>
                <a:gridCol w="427037">
                  <a:extLst>
                    <a:ext uri="{9D8B030D-6E8A-4147-A177-3AD203B41FA5}">
                      <a16:colId xmlns:a16="http://schemas.microsoft.com/office/drawing/2014/main" val="4294962485"/>
                    </a:ext>
                  </a:extLst>
                </a:gridCol>
                <a:gridCol w="427037">
                  <a:extLst>
                    <a:ext uri="{9D8B030D-6E8A-4147-A177-3AD203B41FA5}">
                      <a16:colId xmlns:a16="http://schemas.microsoft.com/office/drawing/2014/main" val="970788452"/>
                    </a:ext>
                  </a:extLst>
                </a:gridCol>
                <a:gridCol w="427037">
                  <a:extLst>
                    <a:ext uri="{9D8B030D-6E8A-4147-A177-3AD203B41FA5}">
                      <a16:colId xmlns:a16="http://schemas.microsoft.com/office/drawing/2014/main" val="4247786867"/>
                    </a:ext>
                  </a:extLst>
                </a:gridCol>
                <a:gridCol w="427037">
                  <a:extLst>
                    <a:ext uri="{9D8B030D-6E8A-4147-A177-3AD203B41FA5}">
                      <a16:colId xmlns:a16="http://schemas.microsoft.com/office/drawing/2014/main" val="2451771920"/>
                    </a:ext>
                  </a:extLst>
                </a:gridCol>
                <a:gridCol w="427037">
                  <a:extLst>
                    <a:ext uri="{9D8B030D-6E8A-4147-A177-3AD203B41FA5}">
                      <a16:colId xmlns:a16="http://schemas.microsoft.com/office/drawing/2014/main" val="2675360947"/>
                    </a:ext>
                  </a:extLst>
                </a:gridCol>
              </a:tblGrid>
              <a:tr h="133449">
                <a:tc gridSpan="2">
                  <a:txBody>
                    <a:bodyPr/>
                    <a:lstStyle/>
                    <a:p>
                      <a:pPr algn="ctr" fontAlgn="b"/>
                      <a:r>
                        <a:rPr lang="en-US" sz="800" b="0" i="0" u="none" strike="noStrike">
                          <a:solidFill>
                            <a:srgbClr val="000000"/>
                          </a:solidFill>
                          <a:effectLst/>
                          <a:latin typeface="Calibri" panose="020F0502020204030204" pitchFamily="34" charset="0"/>
                        </a:rPr>
                        <a:t>SubSystem</a:t>
                      </a:r>
                    </a:p>
                  </a:txBody>
                  <a:tcPr marL="6672" marR="6672" marT="6672" marB="0" anchor="b">
                    <a:lnL>
                      <a:noFill/>
                    </a:lnL>
                    <a:lnR>
                      <a:noFill/>
                    </a:lnR>
                    <a:lnT>
                      <a:noFill/>
                    </a:lnT>
                    <a:lnB>
                      <a:noFill/>
                    </a:lnB>
                  </a:tcPr>
                </a:tc>
                <a:tc hMerge="1">
                  <a:txBody>
                    <a:bodyPr/>
                    <a:lstStyle/>
                    <a:p>
                      <a:endParaRPr lang="en-US"/>
                    </a:p>
                  </a:txBody>
                  <a:tcPr/>
                </a:tc>
                <a:tc gridSpan="12">
                  <a:txBody>
                    <a:bodyPr/>
                    <a:lstStyle/>
                    <a:p>
                      <a:pPr algn="ctr" fontAlgn="b"/>
                      <a:r>
                        <a:rPr lang="en-US" sz="800" b="1" i="0" u="none" strike="noStrike">
                          <a:solidFill>
                            <a:srgbClr val="000000"/>
                          </a:solidFill>
                          <a:effectLst/>
                          <a:latin typeface="Calibri" panose="020F0502020204030204" pitchFamily="34" charset="0"/>
                        </a:rPr>
                        <a:t>2026</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2">
                  <a:txBody>
                    <a:bodyPr/>
                    <a:lstStyle/>
                    <a:p>
                      <a:pPr algn="ctr" fontAlgn="b"/>
                      <a:r>
                        <a:rPr lang="en-US" sz="800" b="1" i="0" u="none" strike="noStrike">
                          <a:solidFill>
                            <a:srgbClr val="000000"/>
                          </a:solidFill>
                          <a:effectLst/>
                          <a:latin typeface="Calibri" panose="020F0502020204030204" pitchFamily="34" charset="0"/>
                        </a:rPr>
                        <a:t>2027</a:t>
                      </a: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76960228"/>
                  </a:ext>
                </a:extLst>
              </a:tr>
              <a:tr h="241543">
                <a:tc>
                  <a:txBody>
                    <a:bodyPr/>
                    <a:lstStyle/>
                    <a:p>
                      <a:pPr algn="l" fontAlgn="b"/>
                      <a:r>
                        <a:rPr lang="en-US" sz="800" b="0" i="0" u="none" strike="noStrike">
                          <a:solidFill>
                            <a:srgbClr val="000000"/>
                          </a:solidFill>
                          <a:effectLst/>
                          <a:latin typeface="Calibri" panose="020F0502020204030204" pitchFamily="34" charset="0"/>
                        </a:rPr>
                        <a:t>inst./mant.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operation</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solidFill>
                      <a:srgbClr val="92D050"/>
                    </a:solidFill>
                  </a:tcPr>
                </a:tc>
                <a:tc>
                  <a:txBody>
                    <a:bodyPr/>
                    <a:lstStyle/>
                    <a:p>
                      <a:pPr algn="r" fontAlgn="b"/>
                      <a:r>
                        <a:rPr lang="en-US" sz="800" b="1"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4</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5</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6</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7</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8</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9</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10</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12</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4</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5</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6</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7</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8</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9</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10</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12</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1991996231"/>
                  </a:ext>
                </a:extLst>
              </a:tr>
              <a:tr h="133449">
                <a:tc>
                  <a:txBody>
                    <a:bodyPr/>
                    <a:lstStyle/>
                    <a:p>
                      <a:pPr algn="l" fontAlgn="b"/>
                      <a:r>
                        <a:rPr lang="en-US" sz="800" b="0" i="0" u="none" strike="noStrike">
                          <a:solidFill>
                            <a:srgbClr val="000000"/>
                          </a:solidFill>
                          <a:effectLst/>
                          <a:latin typeface="Calibri" panose="020F0502020204030204" pitchFamily="34" charset="0"/>
                        </a:rPr>
                        <a:t>EDICAM</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584614124"/>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extLst>
                  <a:ext uri="{0D108BD9-81ED-4DB2-BD59-A6C34878D82A}">
                    <a16:rowId xmlns:a16="http://schemas.microsoft.com/office/drawing/2014/main" val="875409725"/>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967812046"/>
                  </a:ext>
                </a:extLst>
              </a:tr>
              <a:tr h="133449">
                <a:tc>
                  <a:txBody>
                    <a:bodyPr/>
                    <a:lstStyle/>
                    <a:p>
                      <a:pPr algn="l" fontAlgn="b"/>
                      <a:r>
                        <a:rPr lang="en-US" sz="800" b="0" i="0" u="none" strike="noStrike">
                          <a:solidFill>
                            <a:srgbClr val="000000"/>
                          </a:solidFill>
                          <a:effectLst/>
                          <a:latin typeface="Calibri" panose="020F0502020204030204" pitchFamily="34" charset="0"/>
                        </a:rPr>
                        <a:t>EdgeTS</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412593239"/>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extLst>
                  <a:ext uri="{0D108BD9-81ED-4DB2-BD59-A6C34878D82A}">
                    <a16:rowId xmlns:a16="http://schemas.microsoft.com/office/drawing/2014/main" val="417166323"/>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2263759381"/>
                  </a:ext>
                </a:extLst>
              </a:tr>
              <a:tr h="133449">
                <a:tc>
                  <a:txBody>
                    <a:bodyPr/>
                    <a:lstStyle/>
                    <a:p>
                      <a:pPr algn="l" fontAlgn="b"/>
                      <a:r>
                        <a:rPr lang="en-US" sz="800" b="0" i="0" u="none" strike="noStrike">
                          <a:solidFill>
                            <a:srgbClr val="000000"/>
                          </a:solidFill>
                          <a:effectLst/>
                          <a:latin typeface="Calibri" panose="020F0502020204030204" pitchFamily="34" charset="0"/>
                        </a:rPr>
                        <a:t>divVUV</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2548696265"/>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extLst>
                  <a:ext uri="{0D108BD9-81ED-4DB2-BD59-A6C34878D82A}">
                    <a16:rowId xmlns:a16="http://schemas.microsoft.com/office/drawing/2014/main" val="919533495"/>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2164494357"/>
                  </a:ext>
                </a:extLst>
              </a:tr>
              <a:tr h="140122">
                <a:tc>
                  <a:txBody>
                    <a:bodyPr/>
                    <a:lstStyle/>
                    <a:p>
                      <a:pPr algn="l" fontAlgn="b"/>
                      <a:r>
                        <a:rPr lang="en-US" sz="800" b="0" i="0" u="none" strike="noStrike">
                          <a:solidFill>
                            <a:srgbClr val="000000"/>
                          </a:solidFill>
                          <a:effectLst/>
                          <a:latin typeface="Calibri" panose="020F0502020204030204" pitchFamily="34" charset="0"/>
                        </a:rPr>
                        <a:t>MGI</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19050" cap="flat" cmpd="sng" algn="ctr">
                      <a:solidFill>
                        <a:srgbClr val="92D05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9050" cap="flat" cmpd="sng" algn="ctr">
                      <a:solidFill>
                        <a:srgbClr val="92D05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19050" cap="flat" cmpd="sng" algn="ctr">
                      <a:solidFill>
                        <a:srgbClr val="92D050"/>
                      </a:solidFill>
                      <a:prstDash val="solid"/>
                      <a:round/>
                      <a:headEnd type="none" w="med" len="med"/>
                      <a:tailEnd type="none" w="med" len="med"/>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9050" cap="flat" cmpd="sng" algn="ctr">
                      <a:solidFill>
                        <a:srgbClr val="92D05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2299614613"/>
                  </a:ext>
                </a:extLst>
              </a:tr>
              <a:tr h="140122">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9050" cap="flat" cmpd="sng" algn="ctr">
                      <a:solidFill>
                        <a:srgbClr val="92D05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w="19050" cap="flat" cmpd="sng" algn="ctr">
                      <a:solidFill>
                        <a:srgbClr val="92D05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9050" cap="flat" cmpd="sng" algn="ctr">
                      <a:solidFill>
                        <a:srgbClr val="92D05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9050" cap="flat" cmpd="sng" algn="ctr">
                      <a:solidFill>
                        <a:srgbClr val="92D05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9050" cap="flat" cmpd="sng" algn="ctr">
                      <a:solidFill>
                        <a:srgbClr val="92D05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extLst>
                  <a:ext uri="{0D108BD9-81ED-4DB2-BD59-A6C34878D82A}">
                    <a16:rowId xmlns:a16="http://schemas.microsoft.com/office/drawing/2014/main" val="1197701682"/>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3088395428"/>
                  </a:ext>
                </a:extLst>
              </a:tr>
              <a:tr h="133449">
                <a:tc>
                  <a:txBody>
                    <a:bodyPr/>
                    <a:lstStyle/>
                    <a:p>
                      <a:pPr algn="l" fontAlgn="b"/>
                      <a:r>
                        <a:rPr lang="en-US" sz="800" b="0" i="0" u="none" strike="noStrike">
                          <a:solidFill>
                            <a:srgbClr val="000000"/>
                          </a:solidFill>
                          <a:effectLst/>
                          <a:latin typeface="Calibri" panose="020F0502020204030204" pitchFamily="34" charset="0"/>
                        </a:rPr>
                        <a:t>TPCI</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3987492573"/>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extLst>
                  <a:ext uri="{0D108BD9-81ED-4DB2-BD59-A6C34878D82A}">
                    <a16:rowId xmlns:a16="http://schemas.microsoft.com/office/drawing/2014/main" val="1561006635"/>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1201684167"/>
                  </a:ext>
                </a:extLst>
              </a:tr>
              <a:tr h="133449">
                <a:tc>
                  <a:txBody>
                    <a:bodyPr/>
                    <a:lstStyle/>
                    <a:p>
                      <a:pPr algn="l" fontAlgn="b"/>
                      <a:r>
                        <a:rPr lang="en-US" sz="800" b="0" i="0" u="none" strike="noStrike">
                          <a:solidFill>
                            <a:srgbClr val="000000"/>
                          </a:solidFill>
                          <a:effectLst/>
                          <a:latin typeface="Calibri" panose="020F0502020204030204" pitchFamily="34" charset="0"/>
                        </a:rPr>
                        <a:t>FILD</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4051208862"/>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extLst>
                  <a:ext uri="{0D108BD9-81ED-4DB2-BD59-A6C34878D82A}">
                    <a16:rowId xmlns:a16="http://schemas.microsoft.com/office/drawing/2014/main" val="2847663423"/>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1880558979"/>
                  </a:ext>
                </a:extLst>
              </a:tr>
              <a:tr h="133449">
                <a:tc>
                  <a:txBody>
                    <a:bodyPr/>
                    <a:lstStyle/>
                    <a:p>
                      <a:pPr algn="l" fontAlgn="b"/>
                      <a:r>
                        <a:rPr lang="en-US" sz="800" b="0" i="0" u="none" strike="noStrike">
                          <a:solidFill>
                            <a:srgbClr val="000000"/>
                          </a:solidFill>
                          <a:effectLst/>
                          <a:latin typeface="Calibri" panose="020F0502020204030204" pitchFamily="34" charset="0"/>
                        </a:rPr>
                        <a:t>GRS</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1867087376"/>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extLst>
                  <a:ext uri="{0D108BD9-81ED-4DB2-BD59-A6C34878D82A}">
                    <a16:rowId xmlns:a16="http://schemas.microsoft.com/office/drawing/2014/main" val="2887680191"/>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3877423144"/>
                  </a:ext>
                </a:extLst>
              </a:tr>
              <a:tr h="133449">
                <a:tc>
                  <a:txBody>
                    <a:bodyPr/>
                    <a:lstStyle/>
                    <a:p>
                      <a:pPr algn="l" fontAlgn="b"/>
                      <a:r>
                        <a:rPr lang="en-US" sz="800" b="0" i="0" u="none" strike="noStrike">
                          <a:solidFill>
                            <a:srgbClr val="000000"/>
                          </a:solidFill>
                          <a:effectLst/>
                          <a:latin typeface="Calibri" panose="020F0502020204030204" pitchFamily="34" charset="0"/>
                        </a:rPr>
                        <a:t>REmon</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895077351"/>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extLst>
                  <a:ext uri="{0D108BD9-81ED-4DB2-BD59-A6C34878D82A}">
                    <a16:rowId xmlns:a16="http://schemas.microsoft.com/office/drawing/2014/main" val="1510815735"/>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545813039"/>
                  </a:ext>
                </a:extLst>
              </a:tr>
              <a:tr h="133449">
                <a:tc>
                  <a:txBody>
                    <a:bodyPr/>
                    <a:lstStyle/>
                    <a:p>
                      <a:pPr algn="l" fontAlgn="b"/>
                      <a:r>
                        <a:rPr lang="en-US" sz="800" b="0" i="0" u="none" strike="noStrike">
                          <a:solidFill>
                            <a:srgbClr val="000000"/>
                          </a:solidFill>
                          <a:effectLst/>
                          <a:latin typeface="Calibri" panose="020F0502020204030204" pitchFamily="34" charset="0"/>
                        </a:rPr>
                        <a:t>PLS</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166214873"/>
                  </a:ext>
                </a:extLst>
              </a:tr>
              <a:tr h="133449">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w="12700" cap="flat" cmpd="sng" algn="ctr">
                      <a:solidFill>
                        <a:srgbClr val="0070C0"/>
                      </a:solidFill>
                      <a:prstDash val="solid"/>
                      <a:round/>
                      <a:headEnd type="none" w="med" len="med"/>
                      <a:tailEnd type="none" w="med" len="med"/>
                    </a:lnR>
                    <a:lnT>
                      <a:noFill/>
                    </a:lnT>
                    <a:lnB>
                      <a:noFill/>
                    </a:lnB>
                  </a:tcPr>
                </a:tc>
                <a:extLst>
                  <a:ext uri="{0D108BD9-81ED-4DB2-BD59-A6C34878D82A}">
                    <a16:rowId xmlns:a16="http://schemas.microsoft.com/office/drawing/2014/main" val="2202775886"/>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12700" cap="flat" cmpd="sng" algn="ctr">
                      <a:solidFill>
                        <a:srgbClr val="0070C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1816179643"/>
                  </a:ext>
                </a:extLst>
              </a:tr>
              <a:tr h="133449">
                <a:tc>
                  <a:txBody>
                    <a:bodyPr/>
                    <a:lstStyle/>
                    <a:p>
                      <a:pPr algn="l" fontAlgn="b"/>
                      <a:r>
                        <a:rPr lang="en-US" sz="800" b="0" i="0" u="none" strike="noStrike">
                          <a:solidFill>
                            <a:srgbClr val="000000"/>
                          </a:solidFill>
                          <a:effectLst/>
                          <a:latin typeface="Calibri" panose="020F0502020204030204" pitchFamily="34" charset="0"/>
                        </a:rPr>
                        <a:t>other</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extLst>
                  <a:ext uri="{0D108BD9-81ED-4DB2-BD59-A6C34878D82A}">
                    <a16:rowId xmlns:a16="http://schemas.microsoft.com/office/drawing/2014/main" val="3348842696"/>
                  </a:ext>
                </a:extLst>
              </a:tr>
            </a:tbl>
          </a:graphicData>
        </a:graphic>
      </p:graphicFrame>
      <p:sp>
        <p:nvSpPr>
          <p:cNvPr id="5" name="Slide Number Placeholder 4">
            <a:extLst>
              <a:ext uri="{FF2B5EF4-FFF2-40B4-BE49-F238E27FC236}">
                <a16:creationId xmlns:a16="http://schemas.microsoft.com/office/drawing/2014/main" id="{744A5EAA-FDB0-4D72-83B9-642426C405BA}"/>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10</a:t>
            </a:fld>
            <a:endParaRPr lang="en-GB">
              <a:solidFill>
                <a:prstClr val="white"/>
              </a:solidFill>
            </a:endParaRPr>
          </a:p>
        </p:txBody>
      </p:sp>
      <p:sp>
        <p:nvSpPr>
          <p:cNvPr id="7" name="Footer Placeholder 6">
            <a:extLst>
              <a:ext uri="{FF2B5EF4-FFF2-40B4-BE49-F238E27FC236}">
                <a16:creationId xmlns:a16="http://schemas.microsoft.com/office/drawing/2014/main" id="{35FBA18F-FF0E-4823-9A33-CEFCC5C7065E}"/>
              </a:ext>
            </a:extLst>
          </p:cNvPr>
          <p:cNvSpPr>
            <a:spLocks noGrp="1"/>
          </p:cNvSpPr>
          <p:nvPr>
            <p:ph type="ftr" sz="quarter" idx="11"/>
          </p:nvPr>
        </p:nvSpPr>
        <p:spPr/>
        <p:txBody>
          <a:bodyPr/>
          <a:lstStyle/>
          <a:p>
            <a:pPr>
              <a:defRPr/>
            </a:pPr>
            <a:r>
              <a:rPr lang="sv-SE"/>
              <a:t>C.Sozzi | FSD | WPSA | PB premeeting 05-03-2026</a:t>
            </a:r>
            <a:endParaRPr lang="en-US" dirty="0"/>
          </a:p>
        </p:txBody>
      </p:sp>
    </p:spTree>
    <p:extLst>
      <p:ext uri="{BB962C8B-B14F-4D97-AF65-F5344CB8AC3E}">
        <p14:creationId xmlns:p14="http://schemas.microsoft.com/office/powerpoint/2010/main" val="4107469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63D9A-97C8-5CF0-61F5-074EA9D59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6EEF3-91E2-5286-5F48-E0507CD8E3E3}"/>
              </a:ext>
            </a:extLst>
          </p:cNvPr>
          <p:cNvSpPr>
            <a:spLocks noGrp="1"/>
          </p:cNvSpPr>
          <p:nvPr>
            <p:ph type="title"/>
          </p:nvPr>
        </p:nvSpPr>
        <p:spPr>
          <a:xfrm>
            <a:off x="720080" y="192515"/>
            <a:ext cx="11585131" cy="457200"/>
          </a:xfrm>
        </p:spPr>
        <p:txBody>
          <a:bodyPr/>
          <a:lstStyle/>
          <a:p>
            <a:r>
              <a:rPr lang="en-GB" dirty="0"/>
              <a:t>JT-60SA enhancements and commissioning budget estimation for 2027 (SA)</a:t>
            </a:r>
          </a:p>
        </p:txBody>
      </p:sp>
      <p:sp>
        <p:nvSpPr>
          <p:cNvPr id="5" name="Slide Number Placeholder 4">
            <a:extLst>
              <a:ext uri="{FF2B5EF4-FFF2-40B4-BE49-F238E27FC236}">
                <a16:creationId xmlns:a16="http://schemas.microsoft.com/office/drawing/2014/main" id="{6502AD08-EFF5-4F63-6764-52D1AE185EB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400" b="0" i="0" u="none" strike="noStrike" kern="1200" cap="none" spc="0" normalizeH="0" baseline="0" noProof="0" smtClean="0">
                <a:ln>
                  <a:noFill/>
                </a:ln>
                <a:solidFill>
                  <a:prstClr val="white"/>
                </a:solidFill>
                <a:effectLst/>
                <a:uLnTx/>
                <a:uFillTx/>
                <a:latin typeface="Calibri"/>
                <a:cs typeface="Arial"/>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400" b="0" i="0" u="none" strike="noStrike" kern="1200" cap="none" spc="0" normalizeH="0" baseline="0" noProof="0">
              <a:ln>
                <a:noFill/>
              </a:ln>
              <a:solidFill>
                <a:prstClr val="white"/>
              </a:solidFill>
              <a:effectLst/>
              <a:uLnTx/>
              <a:uFillTx/>
              <a:latin typeface="Calibri"/>
              <a:cs typeface="Arial"/>
            </a:endParaRPr>
          </a:p>
        </p:txBody>
      </p:sp>
      <p:sp>
        <p:nvSpPr>
          <p:cNvPr id="6" name="TextBox 5">
            <a:extLst>
              <a:ext uri="{FF2B5EF4-FFF2-40B4-BE49-F238E27FC236}">
                <a16:creationId xmlns:a16="http://schemas.microsoft.com/office/drawing/2014/main" id="{C58DE876-11CC-DFB0-AA06-B945E8373FF7}"/>
              </a:ext>
            </a:extLst>
          </p:cNvPr>
          <p:cNvSpPr txBox="1"/>
          <p:nvPr/>
        </p:nvSpPr>
        <p:spPr bwMode="auto">
          <a:xfrm>
            <a:off x="71035" y="649715"/>
            <a:ext cx="12411984" cy="473975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cs typeface="Arial"/>
              </a:rPr>
              <a:t>Assumptions	</a:t>
            </a:r>
          </a:p>
          <a:p>
            <a:pPr marL="180000" marR="0" lvl="0"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cs typeface="Arial"/>
              </a:rPr>
              <a:t>Coherent with the last timeline </a:t>
            </a:r>
          </a:p>
          <a:p>
            <a:pPr marL="180000" marR="0" lvl="0"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cs typeface="Arial"/>
              </a:rPr>
              <a:t>for "large" subsystems under operation or under installation/commissioning: 1 people on site - permanently (Diagnostics RO)+ about 0.5 more on shorter term (for data validation, assistance to installation and commissioning). Scientific exploitation (scientific use of data) under TE afterwards</a:t>
            </a:r>
          </a:p>
          <a:p>
            <a:pPr marL="180000" marR="0" lvl="0"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cs typeface="Arial"/>
              </a:rPr>
              <a:t>for "light" diagnostics under operation or under installation/commissioning: 1 people on site - on short term with periods of </a:t>
            </a:r>
            <a:r>
              <a:rPr kumimoji="0" lang="en-US" sz="1600" b="0" i="0" u="none" strike="noStrike" kern="1200" cap="none" spc="0" normalizeH="0" baseline="0" noProof="0" dirty="0" err="1">
                <a:ln>
                  <a:noFill/>
                </a:ln>
                <a:solidFill>
                  <a:prstClr val="black"/>
                </a:solidFill>
                <a:effectLst/>
                <a:uLnTx/>
                <a:uFillTx/>
                <a:latin typeface="Calibri"/>
                <a:cs typeface="Arial"/>
              </a:rPr>
              <a:t>overposition</a:t>
            </a:r>
            <a:r>
              <a:rPr kumimoji="0" lang="en-US" sz="1600" b="0" i="0" u="none" strike="noStrike" kern="1200" cap="none" spc="0" normalizeH="0" baseline="0" noProof="0" dirty="0">
                <a:ln>
                  <a:noFill/>
                </a:ln>
                <a:solidFill>
                  <a:prstClr val="black"/>
                </a:solidFill>
                <a:effectLst/>
                <a:uLnTx/>
                <a:uFillTx/>
                <a:latin typeface="Calibri"/>
                <a:cs typeface="Arial"/>
              </a:rPr>
              <a:t> (1.5 on average). Scientific exploitation (scientific use of data) under TE</a:t>
            </a:r>
          </a:p>
          <a:p>
            <a:pPr marL="180000" marR="0" lvl="0"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cs typeface="Arial"/>
              </a:rPr>
              <a:t>2026: installation and commissioning of 2 diagnostics (</a:t>
            </a:r>
            <a:r>
              <a:rPr kumimoji="0" lang="en-US" sz="1600" b="0" i="0" u="none" strike="noStrike" kern="1200" cap="none" spc="0" normalizeH="0" baseline="0" noProof="0" dirty="0" err="1">
                <a:ln>
                  <a:noFill/>
                </a:ln>
                <a:solidFill>
                  <a:prstClr val="black"/>
                </a:solidFill>
                <a:effectLst/>
                <a:uLnTx/>
                <a:uFillTx/>
                <a:latin typeface="Calibri"/>
                <a:cs typeface="Arial"/>
              </a:rPr>
              <a:t>divVUV</a:t>
            </a:r>
            <a:r>
              <a:rPr kumimoji="0" lang="en-US" sz="1600" b="0" i="0" u="none" strike="noStrike" kern="1200" cap="none" spc="0" normalizeH="0" baseline="0" noProof="0" dirty="0">
                <a:ln>
                  <a:noFill/>
                </a:ln>
                <a:solidFill>
                  <a:prstClr val="black"/>
                </a:solidFill>
                <a:effectLst/>
                <a:uLnTx/>
                <a:uFillTx/>
                <a:latin typeface="Calibri"/>
                <a:cs typeface="Arial"/>
              </a:rPr>
              <a:t>, </a:t>
            </a:r>
            <a:r>
              <a:rPr kumimoji="0" lang="en-US" sz="1600" b="0" i="0" u="none" strike="noStrike" kern="1200" cap="none" spc="0" normalizeH="0" baseline="0" noProof="0" dirty="0" err="1">
                <a:ln>
                  <a:noFill/>
                </a:ln>
                <a:solidFill>
                  <a:prstClr val="black"/>
                </a:solidFill>
                <a:effectLst/>
                <a:uLnTx/>
                <a:uFillTx/>
                <a:latin typeface="Calibri"/>
                <a:cs typeface="Arial"/>
              </a:rPr>
              <a:t>EdgeTS</a:t>
            </a:r>
            <a:r>
              <a:rPr kumimoji="0" lang="en-US" sz="1600" b="0" i="0" u="none" strike="noStrike" kern="1200" cap="none" spc="0" normalizeH="0" baseline="0" noProof="0" dirty="0">
                <a:ln>
                  <a:noFill/>
                </a:ln>
                <a:solidFill>
                  <a:prstClr val="black"/>
                </a:solidFill>
                <a:effectLst/>
                <a:uLnTx/>
                <a:uFillTx/>
                <a:latin typeface="Calibri"/>
                <a:cs typeface="Arial"/>
              </a:rPr>
              <a:t>), 1 subsystem (MGI), operation of 1 already installed diagnostics (EDICAM) + 1 months of plasma operation (OP2)</a:t>
            </a:r>
          </a:p>
          <a:p>
            <a:pPr marL="180000" marR="0" lvl="0"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cs typeface="Arial"/>
              </a:rPr>
              <a:t>2027: 6 months of plasma operation (OP2) +  4 months machine enhancements (ME2) + 2 months of plasma operation (OP3). During ME2 installation of 4 new diagnostics (FILD, TPCI, GRS, RE monitor) and upgrade of 1 (EDICAM with spectral capabilities)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cs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alibri"/>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cs typeface="Arial"/>
              </a:rPr>
              <a:t>OP2 : 1 month in 2026 + 6 months in 2027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cs typeface="Arial"/>
              </a:rPr>
              <a:t>OP3 : 2 months in 2027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cs typeface="Arial"/>
              </a:rPr>
              <a:t>CC cost </a:t>
            </a:r>
            <a:r>
              <a:rPr kumimoji="0" lang="en-US" sz="1800" b="1" i="0" u="none" strike="noStrike" kern="1200" cap="none" spc="0" normalizeH="0" baseline="0" noProof="0" dirty="0" err="1">
                <a:ln>
                  <a:noFill/>
                </a:ln>
                <a:solidFill>
                  <a:prstClr val="black"/>
                </a:solidFill>
                <a:effectLst/>
                <a:uLnTx/>
                <a:uFillTx/>
                <a:latin typeface="Calibri"/>
                <a:cs typeface="Arial"/>
              </a:rPr>
              <a:t>ppy</a:t>
            </a:r>
            <a:r>
              <a:rPr kumimoji="0" lang="en-US" sz="1800" b="1" i="0" u="none" strike="noStrike" kern="1200" cap="none" spc="0" normalizeH="0" baseline="0" noProof="0" dirty="0">
                <a:ln>
                  <a:noFill/>
                </a:ln>
                <a:solidFill>
                  <a:prstClr val="black"/>
                </a:solidFill>
                <a:effectLst/>
                <a:uLnTx/>
                <a:uFillTx/>
                <a:latin typeface="Calibri"/>
                <a:cs typeface="Arial"/>
              </a:rPr>
              <a:t> = 82 </a:t>
            </a:r>
            <a:r>
              <a:rPr kumimoji="0" lang="en-US" sz="1800" b="1" i="0" u="none" strike="noStrike" kern="1200" cap="none" spc="0" normalizeH="0" baseline="0" noProof="0" dirty="0" err="1">
                <a:ln>
                  <a:noFill/>
                </a:ln>
                <a:solidFill>
                  <a:prstClr val="black"/>
                </a:solidFill>
                <a:effectLst/>
                <a:uLnTx/>
                <a:uFillTx/>
                <a:latin typeface="Calibri"/>
                <a:cs typeface="Arial"/>
              </a:rPr>
              <a:t>kEuros</a:t>
            </a:r>
            <a:r>
              <a:rPr kumimoji="0" lang="en-US" sz="1800" b="1" i="0" u="none" strike="noStrike" kern="1200" cap="none" spc="0" normalizeH="0" baseline="0" noProof="0" dirty="0">
                <a:ln>
                  <a:noFill/>
                </a:ln>
                <a:solidFill>
                  <a:prstClr val="black"/>
                </a:solidFill>
                <a:effectLst/>
                <a:uLnTx/>
                <a:uFillTx/>
                <a:latin typeface="Calibri"/>
                <a:cs typeface="Arial"/>
              </a:rPr>
              <a:t> average salary*0,5*1,25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cs typeface="Arial"/>
              </a:rPr>
              <a:t>CC cost mission Japan (including travel)= 340/day * 0,7*1,25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cs typeface="Arial"/>
              </a:rPr>
              <a:t>CC cost secondment =4.9 k€/month at 100% + 2.8k€ flight/3m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cs typeface="Arial"/>
              </a:rPr>
              <a:t>CC cost mission in EU =270/day incl travel= 270/day*0.7*1.25</a:t>
            </a:r>
          </a:p>
        </p:txBody>
      </p:sp>
      <p:sp>
        <p:nvSpPr>
          <p:cNvPr id="8" name="TextBox 7">
            <a:extLst>
              <a:ext uri="{FF2B5EF4-FFF2-40B4-BE49-F238E27FC236}">
                <a16:creationId xmlns:a16="http://schemas.microsoft.com/office/drawing/2014/main" id="{919692F5-8101-48D0-B593-B7596F1013F5}"/>
              </a:ext>
            </a:extLst>
          </p:cNvPr>
          <p:cNvSpPr txBox="1"/>
          <p:nvPr/>
        </p:nvSpPr>
        <p:spPr bwMode="auto">
          <a:xfrm>
            <a:off x="360040" y="5454731"/>
            <a:ext cx="503889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highlight>
                  <a:srgbClr val="FFFF00"/>
                </a:highlight>
                <a:uLnTx/>
                <a:uFillTx/>
                <a:latin typeface="Calibri"/>
                <a:cs typeface="Arial"/>
              </a:rPr>
              <a:t>Presently allocated budget + 6ppy to support commissioning and operations of diagnostics and subsystems</a:t>
            </a:r>
          </a:p>
        </p:txBody>
      </p:sp>
      <p:graphicFrame>
        <p:nvGraphicFramePr>
          <p:cNvPr id="3" name="Table 2">
            <a:extLst>
              <a:ext uri="{FF2B5EF4-FFF2-40B4-BE49-F238E27FC236}">
                <a16:creationId xmlns:a16="http://schemas.microsoft.com/office/drawing/2014/main" id="{5C1CC37D-7E36-462E-A759-818EC080B482}"/>
              </a:ext>
            </a:extLst>
          </p:cNvPr>
          <p:cNvGraphicFramePr>
            <a:graphicFrameLocks noGrp="1"/>
          </p:cNvGraphicFramePr>
          <p:nvPr/>
        </p:nvGraphicFramePr>
        <p:xfrm>
          <a:off x="6178164" y="3429000"/>
          <a:ext cx="5780600" cy="2655570"/>
        </p:xfrm>
        <a:graphic>
          <a:graphicData uri="http://schemas.openxmlformats.org/drawingml/2006/table">
            <a:tbl>
              <a:tblPr>
                <a:tableStyleId>{5C22544A-7EE6-4342-B048-85BDC9FD1C3A}</a:tableStyleId>
              </a:tblPr>
              <a:tblGrid>
                <a:gridCol w="722575">
                  <a:extLst>
                    <a:ext uri="{9D8B030D-6E8A-4147-A177-3AD203B41FA5}">
                      <a16:colId xmlns:a16="http://schemas.microsoft.com/office/drawing/2014/main" val="2449565658"/>
                    </a:ext>
                  </a:extLst>
                </a:gridCol>
                <a:gridCol w="722575">
                  <a:extLst>
                    <a:ext uri="{9D8B030D-6E8A-4147-A177-3AD203B41FA5}">
                      <a16:colId xmlns:a16="http://schemas.microsoft.com/office/drawing/2014/main" val="3321684083"/>
                    </a:ext>
                  </a:extLst>
                </a:gridCol>
                <a:gridCol w="722575">
                  <a:extLst>
                    <a:ext uri="{9D8B030D-6E8A-4147-A177-3AD203B41FA5}">
                      <a16:colId xmlns:a16="http://schemas.microsoft.com/office/drawing/2014/main" val="1688536419"/>
                    </a:ext>
                  </a:extLst>
                </a:gridCol>
                <a:gridCol w="722575">
                  <a:extLst>
                    <a:ext uri="{9D8B030D-6E8A-4147-A177-3AD203B41FA5}">
                      <a16:colId xmlns:a16="http://schemas.microsoft.com/office/drawing/2014/main" val="4016943058"/>
                    </a:ext>
                  </a:extLst>
                </a:gridCol>
                <a:gridCol w="722575">
                  <a:extLst>
                    <a:ext uri="{9D8B030D-6E8A-4147-A177-3AD203B41FA5}">
                      <a16:colId xmlns:a16="http://schemas.microsoft.com/office/drawing/2014/main" val="3866958428"/>
                    </a:ext>
                  </a:extLst>
                </a:gridCol>
                <a:gridCol w="722575">
                  <a:extLst>
                    <a:ext uri="{9D8B030D-6E8A-4147-A177-3AD203B41FA5}">
                      <a16:colId xmlns:a16="http://schemas.microsoft.com/office/drawing/2014/main" val="3430493413"/>
                    </a:ext>
                  </a:extLst>
                </a:gridCol>
                <a:gridCol w="722575">
                  <a:extLst>
                    <a:ext uri="{9D8B030D-6E8A-4147-A177-3AD203B41FA5}">
                      <a16:colId xmlns:a16="http://schemas.microsoft.com/office/drawing/2014/main" val="3962424874"/>
                    </a:ext>
                  </a:extLst>
                </a:gridCol>
                <a:gridCol w="722575">
                  <a:extLst>
                    <a:ext uri="{9D8B030D-6E8A-4147-A177-3AD203B41FA5}">
                      <a16:colId xmlns:a16="http://schemas.microsoft.com/office/drawing/2014/main" val="1226152400"/>
                    </a:ext>
                  </a:extLst>
                </a:gridCol>
              </a:tblGrid>
              <a:tr h="190500">
                <a:tc gridSpan="2">
                  <a:txBody>
                    <a:bodyPr/>
                    <a:lstStyle/>
                    <a:p>
                      <a:pPr algn="l" fontAlgn="b"/>
                      <a:r>
                        <a:rPr lang="en-US" sz="1400" u="none" strike="noStrike">
                          <a:effectLst/>
                        </a:rPr>
                        <a:t>total costs</a:t>
                      </a:r>
                      <a:endParaRPr lang="en-US" sz="14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gridSpan="5">
                  <a:txBody>
                    <a:bodyPr/>
                    <a:lstStyle/>
                    <a:p>
                      <a:pPr algn="ctr" fontAlgn="b"/>
                      <a:r>
                        <a:rPr lang="en-US" sz="1400" u="none" strike="noStrike">
                          <a:effectLst/>
                        </a:rPr>
                        <a:t>2027</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0271558"/>
                  </a:ext>
                </a:extLst>
              </a:tr>
              <a:tr h="190500">
                <a:tc>
                  <a:txBody>
                    <a:bodyPr/>
                    <a:lstStyle/>
                    <a:p>
                      <a:pPr algn="l" fontAlgn="b"/>
                      <a:r>
                        <a:rPr lang="en-US" sz="1400" u="none" strike="noStrike">
                          <a:effectLst/>
                        </a:rPr>
                        <a:t> </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CC cost</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EC contrib</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Total resources</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Actual cost [k€]**</a:t>
                      </a:r>
                      <a:endParaRPr lang="en-US" sz="14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37983571"/>
                  </a:ext>
                </a:extLst>
              </a:tr>
              <a:tr h="190500">
                <a:tc>
                  <a:txBody>
                    <a:bodyPr/>
                    <a:lstStyle/>
                    <a:p>
                      <a:pPr algn="l" fontAlgn="b"/>
                      <a:r>
                        <a:rPr lang="en-US" sz="1400" u="none" strike="noStrike">
                          <a:effectLst/>
                        </a:rPr>
                        <a:t>ppy in EU</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3.166667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162.2917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178.5208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324.5833</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259.6667</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6421530"/>
                  </a:ext>
                </a:extLst>
              </a:tr>
              <a:tr h="190500">
                <a:tc gridSpan="2">
                  <a:txBody>
                    <a:bodyPr/>
                    <a:lstStyle/>
                    <a:p>
                      <a:pPr algn="l" fontAlgn="b"/>
                      <a:r>
                        <a:rPr lang="en-US" sz="1400" u="none" strike="noStrike">
                          <a:effectLst/>
                        </a:rPr>
                        <a:t>ppy in Japan</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358.75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394.625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717.5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574</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96553058"/>
                  </a:ext>
                </a:extLst>
              </a:tr>
              <a:tr h="190500">
                <a:tc gridSpan="3">
                  <a:txBody>
                    <a:bodyPr/>
                    <a:lstStyle/>
                    <a:p>
                      <a:pPr algn="l" fontAlgn="b"/>
                      <a:r>
                        <a:rPr lang="en-US" sz="1400" u="none" strike="noStrike">
                          <a:effectLst/>
                        </a:rPr>
                        <a:t>missions in EU (days)</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r" fontAlgn="b"/>
                      <a:r>
                        <a:rPr lang="en-US" sz="1400" u="none" strike="noStrike">
                          <a:effectLst/>
                        </a:rPr>
                        <a:t>200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47.25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37.125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67.5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54</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21937000"/>
                  </a:ext>
                </a:extLst>
              </a:tr>
              <a:tr h="190500">
                <a:tc gridSpan="3">
                  <a:txBody>
                    <a:bodyPr/>
                    <a:lstStyle/>
                    <a:p>
                      <a:pPr algn="l" fontAlgn="b"/>
                      <a:r>
                        <a:rPr lang="en-US" sz="1400" u="none" strike="noStrike">
                          <a:effectLst/>
                        </a:rPr>
                        <a:t>missions in Japan (days)</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r" fontAlgn="b"/>
                      <a:r>
                        <a:rPr lang="en-US" sz="1400" u="none" strike="noStrike">
                          <a:effectLst/>
                        </a:rPr>
                        <a:t>1920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571.2</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448.8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816</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652.8</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82913588"/>
                  </a:ext>
                </a:extLst>
              </a:tr>
              <a:tr h="190500">
                <a:tc gridSpan="3">
                  <a:txBody>
                    <a:bodyPr/>
                    <a:lstStyle/>
                    <a:p>
                      <a:pPr algn="l" fontAlgn="b"/>
                      <a:r>
                        <a:rPr lang="en-US" sz="1400" u="none" strike="noStrike">
                          <a:effectLst/>
                        </a:rPr>
                        <a:t>secondment (months)</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r" fontAlgn="b"/>
                      <a:r>
                        <a:rPr lang="en-US" sz="1400" u="none" strike="noStrike">
                          <a:effectLst/>
                        </a:rPr>
                        <a:t>20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116.6667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64.16667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116.6667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116.6667</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86264964"/>
                  </a:ext>
                </a:extLst>
              </a:tr>
              <a:tr h="190500">
                <a:tc gridSpan="2">
                  <a:txBody>
                    <a:bodyPr/>
                    <a:lstStyle/>
                    <a:p>
                      <a:pPr algn="l" fontAlgn="b"/>
                      <a:r>
                        <a:rPr lang="en-US" sz="1400" u="none" strike="noStrike">
                          <a:effectLst/>
                        </a:rPr>
                        <a:t>management (ppy)</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0.9</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64.575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50.7375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92.25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73.8</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86070646"/>
                  </a:ext>
                </a:extLst>
              </a:tr>
              <a:tr h="190500">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9130704"/>
                  </a:ext>
                </a:extLst>
              </a:tr>
              <a:tr h="190500">
                <a:tc>
                  <a:txBody>
                    <a:bodyPr/>
                    <a:lstStyle/>
                    <a:p>
                      <a:pPr algn="l" fontAlgn="b"/>
                      <a:r>
                        <a:rPr lang="en-US" sz="1400" u="none" strike="noStrike">
                          <a:effectLst/>
                        </a:rPr>
                        <a:t>TOT</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1320.733</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1173.975</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2134.5</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dirty="0">
                          <a:effectLst/>
                        </a:rPr>
                        <a:t>1730.933</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83629808"/>
                  </a:ext>
                </a:extLst>
              </a:tr>
            </a:tbl>
          </a:graphicData>
        </a:graphic>
      </p:graphicFrame>
      <p:sp>
        <p:nvSpPr>
          <p:cNvPr id="4" name="Footer Placeholder 3">
            <a:extLst>
              <a:ext uri="{FF2B5EF4-FFF2-40B4-BE49-F238E27FC236}">
                <a16:creationId xmlns:a16="http://schemas.microsoft.com/office/drawing/2014/main" id="{CD937FCB-3C3F-4556-93BE-4B2758B34BB1}"/>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a:ln>
                  <a:noFill/>
                </a:ln>
                <a:solidFill>
                  <a:prstClr val="white"/>
                </a:solidFill>
                <a:effectLst/>
                <a:uLnTx/>
                <a:uFillTx/>
                <a:latin typeface="Calibri"/>
                <a:cs typeface="Arial"/>
              </a:rPr>
              <a:t>C.Sozzi | FSD | WPSA | PB premeeting 05-03-2026</a:t>
            </a:r>
            <a:endParaRPr kumimoji="0" lang="en-US" sz="1200" b="0" i="0" u="none" strike="noStrike" kern="1200" cap="none" spc="0" normalizeH="0" baseline="0" noProof="0" dirty="0">
              <a:ln>
                <a:noFill/>
              </a:ln>
              <a:solidFill>
                <a:prstClr val="white"/>
              </a:solidFill>
              <a:effectLst/>
              <a:uLnTx/>
              <a:uFillTx/>
              <a:latin typeface="Calibri"/>
              <a:cs typeface="Arial"/>
            </a:endParaRPr>
          </a:p>
        </p:txBody>
      </p:sp>
    </p:spTree>
    <p:extLst>
      <p:ext uri="{BB962C8B-B14F-4D97-AF65-F5344CB8AC3E}">
        <p14:creationId xmlns:p14="http://schemas.microsoft.com/office/powerpoint/2010/main" val="3900792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11CFD-C49F-4141-897A-AA823AEC2DE2}"/>
              </a:ext>
            </a:extLst>
          </p:cNvPr>
          <p:cNvSpPr>
            <a:spLocks noGrp="1"/>
          </p:cNvSpPr>
          <p:nvPr>
            <p:ph type="title"/>
          </p:nvPr>
        </p:nvSpPr>
        <p:spPr>
          <a:xfrm>
            <a:off x="983431" y="192515"/>
            <a:ext cx="10664049" cy="457200"/>
          </a:xfrm>
        </p:spPr>
        <p:txBody>
          <a:bodyPr/>
          <a:lstStyle/>
          <a:p>
            <a:r>
              <a:rPr lang="en-US" dirty="0"/>
              <a:t>Distribution of personnel in Japan (presently allocated budget + 6ppy)</a:t>
            </a:r>
          </a:p>
        </p:txBody>
      </p:sp>
      <p:graphicFrame>
        <p:nvGraphicFramePr>
          <p:cNvPr id="6" name="Content Placeholder 5">
            <a:extLst>
              <a:ext uri="{FF2B5EF4-FFF2-40B4-BE49-F238E27FC236}">
                <a16:creationId xmlns:a16="http://schemas.microsoft.com/office/drawing/2014/main" id="{F1DC6A7E-0BF8-4671-9DDB-41F3C9A12D86}"/>
              </a:ext>
            </a:extLst>
          </p:cNvPr>
          <p:cNvGraphicFramePr>
            <a:graphicFrameLocks noGrp="1"/>
          </p:cNvGraphicFramePr>
          <p:nvPr>
            <p:ph idx="1"/>
          </p:nvPr>
        </p:nvGraphicFramePr>
        <p:xfrm>
          <a:off x="544519" y="1567748"/>
          <a:ext cx="11102962" cy="4193936"/>
        </p:xfrm>
        <a:graphic>
          <a:graphicData uri="http://schemas.openxmlformats.org/drawingml/2006/table">
            <a:tbl>
              <a:tblPr/>
              <a:tblGrid>
                <a:gridCol w="427037">
                  <a:extLst>
                    <a:ext uri="{9D8B030D-6E8A-4147-A177-3AD203B41FA5}">
                      <a16:colId xmlns:a16="http://schemas.microsoft.com/office/drawing/2014/main" val="2661759846"/>
                    </a:ext>
                  </a:extLst>
                </a:gridCol>
                <a:gridCol w="427037">
                  <a:extLst>
                    <a:ext uri="{9D8B030D-6E8A-4147-A177-3AD203B41FA5}">
                      <a16:colId xmlns:a16="http://schemas.microsoft.com/office/drawing/2014/main" val="544233789"/>
                    </a:ext>
                  </a:extLst>
                </a:gridCol>
                <a:gridCol w="427037">
                  <a:extLst>
                    <a:ext uri="{9D8B030D-6E8A-4147-A177-3AD203B41FA5}">
                      <a16:colId xmlns:a16="http://schemas.microsoft.com/office/drawing/2014/main" val="852684844"/>
                    </a:ext>
                  </a:extLst>
                </a:gridCol>
                <a:gridCol w="427037">
                  <a:extLst>
                    <a:ext uri="{9D8B030D-6E8A-4147-A177-3AD203B41FA5}">
                      <a16:colId xmlns:a16="http://schemas.microsoft.com/office/drawing/2014/main" val="1143007902"/>
                    </a:ext>
                  </a:extLst>
                </a:gridCol>
                <a:gridCol w="427037">
                  <a:extLst>
                    <a:ext uri="{9D8B030D-6E8A-4147-A177-3AD203B41FA5}">
                      <a16:colId xmlns:a16="http://schemas.microsoft.com/office/drawing/2014/main" val="1447350240"/>
                    </a:ext>
                  </a:extLst>
                </a:gridCol>
                <a:gridCol w="427037">
                  <a:extLst>
                    <a:ext uri="{9D8B030D-6E8A-4147-A177-3AD203B41FA5}">
                      <a16:colId xmlns:a16="http://schemas.microsoft.com/office/drawing/2014/main" val="925577820"/>
                    </a:ext>
                  </a:extLst>
                </a:gridCol>
                <a:gridCol w="427037">
                  <a:extLst>
                    <a:ext uri="{9D8B030D-6E8A-4147-A177-3AD203B41FA5}">
                      <a16:colId xmlns:a16="http://schemas.microsoft.com/office/drawing/2014/main" val="94824805"/>
                    </a:ext>
                  </a:extLst>
                </a:gridCol>
                <a:gridCol w="427037">
                  <a:extLst>
                    <a:ext uri="{9D8B030D-6E8A-4147-A177-3AD203B41FA5}">
                      <a16:colId xmlns:a16="http://schemas.microsoft.com/office/drawing/2014/main" val="417881633"/>
                    </a:ext>
                  </a:extLst>
                </a:gridCol>
                <a:gridCol w="427037">
                  <a:extLst>
                    <a:ext uri="{9D8B030D-6E8A-4147-A177-3AD203B41FA5}">
                      <a16:colId xmlns:a16="http://schemas.microsoft.com/office/drawing/2014/main" val="4101826833"/>
                    </a:ext>
                  </a:extLst>
                </a:gridCol>
                <a:gridCol w="427037">
                  <a:extLst>
                    <a:ext uri="{9D8B030D-6E8A-4147-A177-3AD203B41FA5}">
                      <a16:colId xmlns:a16="http://schemas.microsoft.com/office/drawing/2014/main" val="3498865013"/>
                    </a:ext>
                  </a:extLst>
                </a:gridCol>
                <a:gridCol w="427037">
                  <a:extLst>
                    <a:ext uri="{9D8B030D-6E8A-4147-A177-3AD203B41FA5}">
                      <a16:colId xmlns:a16="http://schemas.microsoft.com/office/drawing/2014/main" val="1729292350"/>
                    </a:ext>
                  </a:extLst>
                </a:gridCol>
                <a:gridCol w="427037">
                  <a:extLst>
                    <a:ext uri="{9D8B030D-6E8A-4147-A177-3AD203B41FA5}">
                      <a16:colId xmlns:a16="http://schemas.microsoft.com/office/drawing/2014/main" val="216115136"/>
                    </a:ext>
                  </a:extLst>
                </a:gridCol>
                <a:gridCol w="427037">
                  <a:extLst>
                    <a:ext uri="{9D8B030D-6E8A-4147-A177-3AD203B41FA5}">
                      <a16:colId xmlns:a16="http://schemas.microsoft.com/office/drawing/2014/main" val="3739764772"/>
                    </a:ext>
                  </a:extLst>
                </a:gridCol>
                <a:gridCol w="427037">
                  <a:extLst>
                    <a:ext uri="{9D8B030D-6E8A-4147-A177-3AD203B41FA5}">
                      <a16:colId xmlns:a16="http://schemas.microsoft.com/office/drawing/2014/main" val="581528363"/>
                    </a:ext>
                  </a:extLst>
                </a:gridCol>
                <a:gridCol w="427037">
                  <a:extLst>
                    <a:ext uri="{9D8B030D-6E8A-4147-A177-3AD203B41FA5}">
                      <a16:colId xmlns:a16="http://schemas.microsoft.com/office/drawing/2014/main" val="1214140821"/>
                    </a:ext>
                  </a:extLst>
                </a:gridCol>
                <a:gridCol w="427037">
                  <a:extLst>
                    <a:ext uri="{9D8B030D-6E8A-4147-A177-3AD203B41FA5}">
                      <a16:colId xmlns:a16="http://schemas.microsoft.com/office/drawing/2014/main" val="4169679220"/>
                    </a:ext>
                  </a:extLst>
                </a:gridCol>
                <a:gridCol w="427037">
                  <a:extLst>
                    <a:ext uri="{9D8B030D-6E8A-4147-A177-3AD203B41FA5}">
                      <a16:colId xmlns:a16="http://schemas.microsoft.com/office/drawing/2014/main" val="1549978252"/>
                    </a:ext>
                  </a:extLst>
                </a:gridCol>
                <a:gridCol w="427037">
                  <a:extLst>
                    <a:ext uri="{9D8B030D-6E8A-4147-A177-3AD203B41FA5}">
                      <a16:colId xmlns:a16="http://schemas.microsoft.com/office/drawing/2014/main" val="3402456575"/>
                    </a:ext>
                  </a:extLst>
                </a:gridCol>
                <a:gridCol w="427037">
                  <a:extLst>
                    <a:ext uri="{9D8B030D-6E8A-4147-A177-3AD203B41FA5}">
                      <a16:colId xmlns:a16="http://schemas.microsoft.com/office/drawing/2014/main" val="432063163"/>
                    </a:ext>
                  </a:extLst>
                </a:gridCol>
                <a:gridCol w="427037">
                  <a:extLst>
                    <a:ext uri="{9D8B030D-6E8A-4147-A177-3AD203B41FA5}">
                      <a16:colId xmlns:a16="http://schemas.microsoft.com/office/drawing/2014/main" val="3504941506"/>
                    </a:ext>
                  </a:extLst>
                </a:gridCol>
                <a:gridCol w="427037">
                  <a:extLst>
                    <a:ext uri="{9D8B030D-6E8A-4147-A177-3AD203B41FA5}">
                      <a16:colId xmlns:a16="http://schemas.microsoft.com/office/drawing/2014/main" val="663014824"/>
                    </a:ext>
                  </a:extLst>
                </a:gridCol>
                <a:gridCol w="427037">
                  <a:extLst>
                    <a:ext uri="{9D8B030D-6E8A-4147-A177-3AD203B41FA5}">
                      <a16:colId xmlns:a16="http://schemas.microsoft.com/office/drawing/2014/main" val="3411236498"/>
                    </a:ext>
                  </a:extLst>
                </a:gridCol>
                <a:gridCol w="427037">
                  <a:extLst>
                    <a:ext uri="{9D8B030D-6E8A-4147-A177-3AD203B41FA5}">
                      <a16:colId xmlns:a16="http://schemas.microsoft.com/office/drawing/2014/main" val="2153968680"/>
                    </a:ext>
                  </a:extLst>
                </a:gridCol>
                <a:gridCol w="427037">
                  <a:extLst>
                    <a:ext uri="{9D8B030D-6E8A-4147-A177-3AD203B41FA5}">
                      <a16:colId xmlns:a16="http://schemas.microsoft.com/office/drawing/2014/main" val="4214083671"/>
                    </a:ext>
                  </a:extLst>
                </a:gridCol>
                <a:gridCol w="427037">
                  <a:extLst>
                    <a:ext uri="{9D8B030D-6E8A-4147-A177-3AD203B41FA5}">
                      <a16:colId xmlns:a16="http://schemas.microsoft.com/office/drawing/2014/main" val="270733042"/>
                    </a:ext>
                  </a:extLst>
                </a:gridCol>
                <a:gridCol w="427037">
                  <a:extLst>
                    <a:ext uri="{9D8B030D-6E8A-4147-A177-3AD203B41FA5}">
                      <a16:colId xmlns:a16="http://schemas.microsoft.com/office/drawing/2014/main" val="517731493"/>
                    </a:ext>
                  </a:extLst>
                </a:gridCol>
              </a:tblGrid>
              <a:tr h="133449">
                <a:tc gridSpan="2">
                  <a:txBody>
                    <a:bodyPr/>
                    <a:lstStyle/>
                    <a:p>
                      <a:pPr algn="ctr" fontAlgn="b"/>
                      <a:r>
                        <a:rPr lang="en-US" sz="800" b="0" i="0" u="none" strike="noStrike">
                          <a:solidFill>
                            <a:srgbClr val="000000"/>
                          </a:solidFill>
                          <a:effectLst/>
                          <a:latin typeface="Calibri" panose="020F0502020204030204" pitchFamily="34" charset="0"/>
                        </a:rPr>
                        <a:t>SubSystem</a:t>
                      </a:r>
                    </a:p>
                  </a:txBody>
                  <a:tcPr marL="6672" marR="6672" marT="6672" marB="0" anchor="b">
                    <a:lnL>
                      <a:noFill/>
                    </a:lnL>
                    <a:lnR>
                      <a:noFill/>
                    </a:lnR>
                    <a:lnT>
                      <a:noFill/>
                    </a:lnT>
                    <a:lnB>
                      <a:noFill/>
                    </a:lnB>
                  </a:tcPr>
                </a:tc>
                <a:tc hMerge="1">
                  <a:txBody>
                    <a:bodyPr/>
                    <a:lstStyle/>
                    <a:p>
                      <a:endParaRPr lang="en-US"/>
                    </a:p>
                  </a:txBody>
                  <a:tcPr/>
                </a:tc>
                <a:tc gridSpan="12">
                  <a:txBody>
                    <a:bodyPr/>
                    <a:lstStyle/>
                    <a:p>
                      <a:pPr algn="ctr" fontAlgn="b"/>
                      <a:r>
                        <a:rPr lang="en-US" sz="800" b="1" i="0" u="none" strike="noStrike">
                          <a:solidFill>
                            <a:srgbClr val="000000"/>
                          </a:solidFill>
                          <a:effectLst/>
                          <a:latin typeface="Calibri" panose="020F0502020204030204" pitchFamily="34" charset="0"/>
                        </a:rPr>
                        <a:t>2026</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2">
                  <a:txBody>
                    <a:bodyPr/>
                    <a:lstStyle/>
                    <a:p>
                      <a:pPr algn="ctr" fontAlgn="b"/>
                      <a:r>
                        <a:rPr lang="en-US" sz="800" b="1" i="0" u="none" strike="noStrike">
                          <a:solidFill>
                            <a:srgbClr val="000000"/>
                          </a:solidFill>
                          <a:effectLst/>
                          <a:latin typeface="Calibri" panose="020F0502020204030204" pitchFamily="34" charset="0"/>
                        </a:rPr>
                        <a:t>2027</a:t>
                      </a: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11319113"/>
                  </a:ext>
                </a:extLst>
              </a:tr>
              <a:tr h="241543">
                <a:tc>
                  <a:txBody>
                    <a:bodyPr/>
                    <a:lstStyle/>
                    <a:p>
                      <a:pPr algn="l" fontAlgn="b"/>
                      <a:r>
                        <a:rPr lang="en-US" sz="800" b="0" i="0" u="none" strike="noStrike">
                          <a:solidFill>
                            <a:srgbClr val="000000"/>
                          </a:solidFill>
                          <a:effectLst/>
                          <a:latin typeface="Calibri" panose="020F0502020204030204" pitchFamily="34" charset="0"/>
                        </a:rPr>
                        <a:t>inst./mant.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operation</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solidFill>
                      <a:srgbClr val="92D050"/>
                    </a:solidFill>
                  </a:tcPr>
                </a:tc>
                <a:tc>
                  <a:txBody>
                    <a:bodyPr/>
                    <a:lstStyle/>
                    <a:p>
                      <a:pPr algn="r" fontAlgn="b"/>
                      <a:r>
                        <a:rPr lang="en-US" sz="800" b="1"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4</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5</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6</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7</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8</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9</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10</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12</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4</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5</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6</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7</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8</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9</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10</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12</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697784605"/>
                  </a:ext>
                </a:extLst>
              </a:tr>
              <a:tr h="133449">
                <a:tc>
                  <a:txBody>
                    <a:bodyPr/>
                    <a:lstStyle/>
                    <a:p>
                      <a:pPr algn="l" fontAlgn="b"/>
                      <a:r>
                        <a:rPr lang="en-US" sz="800" b="0" i="0" u="none" strike="noStrike">
                          <a:solidFill>
                            <a:srgbClr val="000000"/>
                          </a:solidFill>
                          <a:effectLst/>
                          <a:latin typeface="Calibri" panose="020F0502020204030204" pitchFamily="34" charset="0"/>
                        </a:rPr>
                        <a:t>EDICAM</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3139094519"/>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extLst>
                  <a:ext uri="{0D108BD9-81ED-4DB2-BD59-A6C34878D82A}">
                    <a16:rowId xmlns:a16="http://schemas.microsoft.com/office/drawing/2014/main" val="805667962"/>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1922509060"/>
                  </a:ext>
                </a:extLst>
              </a:tr>
              <a:tr h="133449">
                <a:tc>
                  <a:txBody>
                    <a:bodyPr/>
                    <a:lstStyle/>
                    <a:p>
                      <a:pPr algn="l" fontAlgn="b"/>
                      <a:r>
                        <a:rPr lang="en-US" sz="800" b="0" i="0" u="none" strike="noStrike">
                          <a:solidFill>
                            <a:srgbClr val="000000"/>
                          </a:solidFill>
                          <a:effectLst/>
                          <a:latin typeface="Calibri" panose="020F0502020204030204" pitchFamily="34" charset="0"/>
                        </a:rPr>
                        <a:t>EdgeTS</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2238097052"/>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extLst>
                  <a:ext uri="{0D108BD9-81ED-4DB2-BD59-A6C34878D82A}">
                    <a16:rowId xmlns:a16="http://schemas.microsoft.com/office/drawing/2014/main" val="3989714789"/>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2934340905"/>
                  </a:ext>
                </a:extLst>
              </a:tr>
              <a:tr h="133449">
                <a:tc>
                  <a:txBody>
                    <a:bodyPr/>
                    <a:lstStyle/>
                    <a:p>
                      <a:pPr algn="l" fontAlgn="b"/>
                      <a:r>
                        <a:rPr lang="en-US" sz="800" b="0" i="0" u="none" strike="noStrike">
                          <a:solidFill>
                            <a:srgbClr val="000000"/>
                          </a:solidFill>
                          <a:effectLst/>
                          <a:latin typeface="Calibri" panose="020F0502020204030204" pitchFamily="34" charset="0"/>
                        </a:rPr>
                        <a:t>divVUV</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3202897307"/>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extLst>
                  <a:ext uri="{0D108BD9-81ED-4DB2-BD59-A6C34878D82A}">
                    <a16:rowId xmlns:a16="http://schemas.microsoft.com/office/drawing/2014/main" val="2027706217"/>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r" fontAlgn="b"/>
                      <a:r>
                        <a:rPr lang="en-US" sz="800" b="0" i="0" u="none" strike="noStrike">
                          <a:solidFill>
                            <a:srgbClr val="FF0000"/>
                          </a:solidFill>
                          <a:effectLst/>
                          <a:latin typeface="Calibri" panose="020F0502020204030204" pitchFamily="34" charset="0"/>
                        </a:rPr>
                        <a:t>1</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3981367975"/>
                  </a:ext>
                </a:extLst>
              </a:tr>
              <a:tr h="140122">
                <a:tc>
                  <a:txBody>
                    <a:bodyPr/>
                    <a:lstStyle/>
                    <a:p>
                      <a:pPr algn="l" fontAlgn="b"/>
                      <a:r>
                        <a:rPr lang="en-US" sz="800" b="0" i="0" u="none" strike="noStrike">
                          <a:solidFill>
                            <a:srgbClr val="000000"/>
                          </a:solidFill>
                          <a:effectLst/>
                          <a:latin typeface="Calibri" panose="020F0502020204030204" pitchFamily="34" charset="0"/>
                        </a:rPr>
                        <a:t>MGI</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19050" cap="flat" cmpd="sng" algn="ctr">
                      <a:solidFill>
                        <a:srgbClr val="92D05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9050" cap="flat" cmpd="sng" algn="ctr">
                      <a:solidFill>
                        <a:srgbClr val="92D05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19050" cap="flat" cmpd="sng" algn="ctr">
                      <a:solidFill>
                        <a:srgbClr val="92D050"/>
                      </a:solidFill>
                      <a:prstDash val="solid"/>
                      <a:round/>
                      <a:headEnd type="none" w="med" len="med"/>
                      <a:tailEnd type="none" w="med" len="med"/>
                    </a:lnR>
                    <a:lnT w="12700" cap="flat" cmpd="sng" algn="ctr">
                      <a:solidFill>
                        <a:srgbClr val="0070C0"/>
                      </a:solidFill>
                      <a:prstDash val="solid"/>
                      <a:round/>
                      <a:headEnd type="none" w="med" len="med"/>
                      <a:tailEnd type="none" w="med" len="med"/>
                    </a:lnT>
                    <a:lnB w="19050" cap="flat" cmpd="sng" algn="ctr">
                      <a:solidFill>
                        <a:srgbClr val="92D05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9050" cap="flat" cmpd="sng" algn="ctr">
                      <a:solidFill>
                        <a:srgbClr val="92D05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3344945550"/>
                  </a:ext>
                </a:extLst>
              </a:tr>
              <a:tr h="140122">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9050" cap="flat" cmpd="sng" algn="ctr">
                      <a:solidFill>
                        <a:srgbClr val="92D05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w="19050" cap="flat" cmpd="sng" algn="ctr">
                      <a:solidFill>
                        <a:srgbClr val="92D05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9050" cap="flat" cmpd="sng" algn="ctr">
                      <a:solidFill>
                        <a:srgbClr val="92D05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9050" cap="flat" cmpd="sng" algn="ctr">
                      <a:solidFill>
                        <a:srgbClr val="92D05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9050" cap="flat" cmpd="sng" algn="ctr">
                      <a:solidFill>
                        <a:srgbClr val="92D05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extLst>
                  <a:ext uri="{0D108BD9-81ED-4DB2-BD59-A6C34878D82A}">
                    <a16:rowId xmlns:a16="http://schemas.microsoft.com/office/drawing/2014/main" val="2096499385"/>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770640261"/>
                  </a:ext>
                </a:extLst>
              </a:tr>
              <a:tr h="133449">
                <a:tc>
                  <a:txBody>
                    <a:bodyPr/>
                    <a:lstStyle/>
                    <a:p>
                      <a:pPr algn="l" fontAlgn="b"/>
                      <a:r>
                        <a:rPr lang="en-US" sz="800" b="0" i="0" u="none" strike="noStrike">
                          <a:solidFill>
                            <a:srgbClr val="000000"/>
                          </a:solidFill>
                          <a:effectLst/>
                          <a:latin typeface="Calibri" panose="020F0502020204030204" pitchFamily="34" charset="0"/>
                        </a:rPr>
                        <a:t>TPCI</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4184530747"/>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extLst>
                  <a:ext uri="{0D108BD9-81ED-4DB2-BD59-A6C34878D82A}">
                    <a16:rowId xmlns:a16="http://schemas.microsoft.com/office/drawing/2014/main" val="3470039385"/>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2593008177"/>
                  </a:ext>
                </a:extLst>
              </a:tr>
              <a:tr h="133449">
                <a:tc>
                  <a:txBody>
                    <a:bodyPr/>
                    <a:lstStyle/>
                    <a:p>
                      <a:pPr algn="l" fontAlgn="b"/>
                      <a:r>
                        <a:rPr lang="en-US" sz="800" b="0" i="0" u="none" strike="noStrike">
                          <a:solidFill>
                            <a:srgbClr val="000000"/>
                          </a:solidFill>
                          <a:effectLst/>
                          <a:latin typeface="Calibri" panose="020F0502020204030204" pitchFamily="34" charset="0"/>
                        </a:rPr>
                        <a:t>FILD</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1657517878"/>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extLst>
                  <a:ext uri="{0D108BD9-81ED-4DB2-BD59-A6C34878D82A}">
                    <a16:rowId xmlns:a16="http://schemas.microsoft.com/office/drawing/2014/main" val="3299872842"/>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872803422"/>
                  </a:ext>
                </a:extLst>
              </a:tr>
              <a:tr h="133449">
                <a:tc>
                  <a:txBody>
                    <a:bodyPr/>
                    <a:lstStyle/>
                    <a:p>
                      <a:pPr algn="l" fontAlgn="b"/>
                      <a:r>
                        <a:rPr lang="en-US" sz="800" b="0" i="0" u="none" strike="noStrike">
                          <a:solidFill>
                            <a:srgbClr val="000000"/>
                          </a:solidFill>
                          <a:effectLst/>
                          <a:latin typeface="Calibri" panose="020F0502020204030204" pitchFamily="34" charset="0"/>
                        </a:rPr>
                        <a:t>GRS</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1963064860"/>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extLst>
                  <a:ext uri="{0D108BD9-81ED-4DB2-BD59-A6C34878D82A}">
                    <a16:rowId xmlns:a16="http://schemas.microsoft.com/office/drawing/2014/main" val="2320373120"/>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2258563169"/>
                  </a:ext>
                </a:extLst>
              </a:tr>
              <a:tr h="133449">
                <a:tc>
                  <a:txBody>
                    <a:bodyPr/>
                    <a:lstStyle/>
                    <a:p>
                      <a:pPr algn="l" fontAlgn="b"/>
                      <a:r>
                        <a:rPr lang="en-US" sz="800" b="0" i="0" u="none" strike="noStrike">
                          <a:solidFill>
                            <a:srgbClr val="000000"/>
                          </a:solidFill>
                          <a:effectLst/>
                          <a:latin typeface="Calibri" panose="020F0502020204030204" pitchFamily="34" charset="0"/>
                        </a:rPr>
                        <a:t>REmon</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3058910419"/>
                  </a:ext>
                </a:extLst>
              </a:tr>
              <a:tr h="133449">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extLst>
                  <a:ext uri="{0D108BD9-81ED-4DB2-BD59-A6C34878D82A}">
                    <a16:rowId xmlns:a16="http://schemas.microsoft.com/office/drawing/2014/main" val="4253068435"/>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1072967786"/>
                  </a:ext>
                </a:extLst>
              </a:tr>
              <a:tr h="133449">
                <a:tc>
                  <a:txBody>
                    <a:bodyPr/>
                    <a:lstStyle/>
                    <a:p>
                      <a:pPr algn="l" fontAlgn="b"/>
                      <a:r>
                        <a:rPr lang="en-US" sz="800" b="0" i="0" u="none" strike="noStrike">
                          <a:solidFill>
                            <a:srgbClr val="000000"/>
                          </a:solidFill>
                          <a:effectLst/>
                          <a:latin typeface="Calibri" panose="020F0502020204030204" pitchFamily="34" charset="0"/>
                        </a:rPr>
                        <a:t>PLS</a:t>
                      </a:r>
                    </a:p>
                  </a:txBody>
                  <a:tcPr marL="6672" marR="6672" marT="6672" marB="0" anchor="b">
                    <a:lnL w="12700" cap="flat" cmpd="sng" algn="ctr">
                      <a:solidFill>
                        <a:srgbClr val="0070C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status</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FF000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solidFill>
                      <a:srgbClr val="92D050"/>
                    </a:solidFill>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solidFill>
                      <a:srgbClr val="92D050"/>
                    </a:solidFill>
                  </a:tcPr>
                </a:tc>
                <a:extLst>
                  <a:ext uri="{0D108BD9-81ED-4DB2-BD59-A6C34878D82A}">
                    <a16:rowId xmlns:a16="http://schemas.microsoft.com/office/drawing/2014/main" val="2563960780"/>
                  </a:ext>
                </a:extLst>
              </a:tr>
              <a:tr h="133449">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a:noFill/>
                    </a:lnB>
                  </a:tcPr>
                </a:tc>
                <a:tc gridSpan="2">
                  <a:txBody>
                    <a:bodyPr/>
                    <a:lstStyle/>
                    <a:p>
                      <a:pPr algn="l" fontAlgn="b"/>
                      <a:r>
                        <a:rPr lang="en-US" sz="800" b="0" i="0" u="none" strike="noStrike">
                          <a:solidFill>
                            <a:srgbClr val="000000"/>
                          </a:solidFill>
                          <a:effectLst/>
                          <a:latin typeface="Calibri" panose="020F0502020204030204" pitchFamily="34" charset="0"/>
                        </a:rPr>
                        <a:t>persons in mission</a:t>
                      </a:r>
                    </a:p>
                  </a:txBody>
                  <a:tcPr marL="6672" marR="6672" marT="6672"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FF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a:t>
                      </a:r>
                    </a:p>
                  </a:txBody>
                  <a:tcPr marL="6672" marR="6672" marT="6672"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w="12700" cap="flat" cmpd="sng" algn="ctr">
                      <a:solidFill>
                        <a:srgbClr val="0070C0"/>
                      </a:solidFill>
                      <a:prstDash val="solid"/>
                      <a:round/>
                      <a:headEnd type="none" w="med" len="med"/>
                      <a:tailEnd type="none" w="med" len="med"/>
                    </a:lnR>
                    <a:lnT>
                      <a:noFill/>
                    </a:lnT>
                    <a:lnB>
                      <a:noFill/>
                    </a:lnB>
                  </a:tcPr>
                </a:tc>
                <a:extLst>
                  <a:ext uri="{0D108BD9-81ED-4DB2-BD59-A6C34878D82A}">
                    <a16:rowId xmlns:a16="http://schemas.microsoft.com/office/drawing/2014/main" val="4123618204"/>
                  </a:ext>
                </a:extLst>
              </a:tr>
              <a:tr h="140122">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12700" cap="flat" cmpd="sng" algn="ctr">
                      <a:solidFill>
                        <a:srgbClr val="0070C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gridSpan="3">
                  <a:txBody>
                    <a:bodyPr/>
                    <a:lstStyle/>
                    <a:p>
                      <a:pPr algn="l" fontAlgn="b"/>
                      <a:r>
                        <a:rPr lang="en-US" sz="800" b="0" i="0" u="none" strike="noStrike">
                          <a:solidFill>
                            <a:srgbClr val="FF0000"/>
                          </a:solidFill>
                          <a:effectLst/>
                          <a:latin typeface="Calibri" panose="020F0502020204030204" pitchFamily="34" charset="0"/>
                        </a:rPr>
                        <a:t>persons in secondment</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w="6350" cap="flat" cmpd="sng" algn="ctr">
                      <a:solidFill>
                        <a:srgbClr val="000000"/>
                      </a:solidFill>
                      <a:prstDash val="solid"/>
                      <a:round/>
                      <a:headEnd type="none" w="med" len="med"/>
                      <a:tailEnd type="none" w="med" len="med"/>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a:noFill/>
                    </a:lnR>
                    <a:lnT>
                      <a:noFill/>
                    </a:lnT>
                    <a:lnB w="12700" cap="flat" cmpd="sng" algn="ctr">
                      <a:solidFill>
                        <a:srgbClr val="0070C0"/>
                      </a:solidFill>
                      <a:prstDash val="solid"/>
                      <a:round/>
                      <a:headEnd type="none" w="med" len="med"/>
                      <a:tailEnd type="none" w="med" len="med"/>
                    </a:lnB>
                  </a:tcPr>
                </a:tc>
                <a:tc>
                  <a:txBody>
                    <a:bodyPr/>
                    <a:lstStyle/>
                    <a:p>
                      <a:pPr algn="l" fontAlgn="b"/>
                      <a:r>
                        <a:rPr lang="en-US" sz="800" b="0" i="0" u="none" strike="noStrike">
                          <a:solidFill>
                            <a:srgbClr val="FF0000"/>
                          </a:solidFill>
                          <a:effectLst/>
                          <a:latin typeface="Calibri" panose="020F0502020204030204" pitchFamily="34" charset="0"/>
                        </a:rPr>
                        <a:t> </a:t>
                      </a:r>
                    </a:p>
                  </a:txBody>
                  <a:tcPr marL="6672" marR="6672" marT="6672" marB="0" anchor="b">
                    <a:lnL>
                      <a:noFill/>
                    </a:lnL>
                    <a:lnR w="12700" cap="flat" cmpd="sng" algn="ctr">
                      <a:solidFill>
                        <a:srgbClr val="0070C0"/>
                      </a:solidFill>
                      <a:prstDash val="solid"/>
                      <a:round/>
                      <a:headEnd type="none" w="med" len="med"/>
                      <a:tailEnd type="none" w="med" len="med"/>
                    </a:lnR>
                    <a:lnT>
                      <a:noFill/>
                    </a:lnT>
                    <a:lnB w="12700" cap="flat" cmpd="sng" algn="ctr">
                      <a:solidFill>
                        <a:srgbClr val="0070C0"/>
                      </a:solidFill>
                      <a:prstDash val="solid"/>
                      <a:round/>
                      <a:headEnd type="none" w="med" len="med"/>
                      <a:tailEnd type="none" w="med" len="med"/>
                    </a:lnB>
                  </a:tcPr>
                </a:tc>
                <a:extLst>
                  <a:ext uri="{0D108BD9-81ED-4DB2-BD59-A6C34878D82A}">
                    <a16:rowId xmlns:a16="http://schemas.microsoft.com/office/drawing/2014/main" val="617749332"/>
                  </a:ext>
                </a:extLst>
              </a:tr>
              <a:tr h="133449">
                <a:tc>
                  <a:txBody>
                    <a:bodyPr/>
                    <a:lstStyle/>
                    <a:p>
                      <a:pPr algn="l" fontAlgn="b"/>
                      <a:r>
                        <a:rPr lang="en-US" sz="800" b="0" i="0" u="none" strike="noStrike">
                          <a:solidFill>
                            <a:srgbClr val="000000"/>
                          </a:solidFill>
                          <a:effectLst/>
                          <a:latin typeface="Calibri" panose="020F0502020204030204" pitchFamily="34" charset="0"/>
                        </a:rPr>
                        <a:t>other</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6672" marR="6672" marT="6672" marB="0" anchor="b">
                    <a:lnL>
                      <a:noFill/>
                    </a:lnL>
                    <a:lnR w="6350" cap="flat" cmpd="sng" algn="ctr">
                      <a:solidFill>
                        <a:srgbClr val="000000"/>
                      </a:solidFill>
                      <a:prstDash val="solid"/>
                      <a:round/>
                      <a:headEnd type="none" w="med" len="med"/>
                      <a:tailEnd type="none" w="med" len="med"/>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w="6350" cap="flat" cmpd="sng" algn="ctr">
                      <a:solidFill>
                        <a:srgbClr val="000000"/>
                      </a:solidFill>
                      <a:prstDash val="solid"/>
                      <a:round/>
                      <a:headEnd type="none" w="med" len="med"/>
                      <a:tailEnd type="none" w="med" len="med"/>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a:t>
                      </a: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6672" marR="6672" marT="6672" marB="0" anchor="b">
                    <a:lnL>
                      <a:noFill/>
                    </a:lnL>
                    <a:lnR>
                      <a:noFill/>
                    </a:lnR>
                    <a:lnT w="12700" cap="flat" cmpd="sng" algn="ctr">
                      <a:solidFill>
                        <a:srgbClr val="0070C0"/>
                      </a:solidFill>
                      <a:prstDash val="solid"/>
                      <a:round/>
                      <a:headEnd type="none" w="med" len="med"/>
                      <a:tailEnd type="none" w="med" len="med"/>
                    </a:lnT>
                    <a:lnB>
                      <a:noFill/>
                    </a:lnB>
                  </a:tcPr>
                </a:tc>
                <a:extLst>
                  <a:ext uri="{0D108BD9-81ED-4DB2-BD59-A6C34878D82A}">
                    <a16:rowId xmlns:a16="http://schemas.microsoft.com/office/drawing/2014/main" val="4020777474"/>
                  </a:ext>
                </a:extLst>
              </a:tr>
            </a:tbl>
          </a:graphicData>
        </a:graphic>
      </p:graphicFrame>
      <p:sp>
        <p:nvSpPr>
          <p:cNvPr id="5" name="Slide Number Placeholder 4">
            <a:extLst>
              <a:ext uri="{FF2B5EF4-FFF2-40B4-BE49-F238E27FC236}">
                <a16:creationId xmlns:a16="http://schemas.microsoft.com/office/drawing/2014/main" id="{6BFE7A0F-7190-424D-85C2-252B8B954E7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400" b="0" i="0" u="none" strike="noStrike" kern="1200" cap="none" spc="0" normalizeH="0" baseline="0" noProof="0" smtClean="0">
                <a:ln>
                  <a:noFill/>
                </a:ln>
                <a:solidFill>
                  <a:prstClr val="white"/>
                </a:solidFill>
                <a:effectLst/>
                <a:uLnTx/>
                <a:uFillTx/>
                <a:latin typeface="Calibri"/>
                <a:cs typeface="Arial"/>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400" b="0" i="0" u="none" strike="noStrike" kern="1200" cap="none" spc="0" normalizeH="0" baseline="0" noProof="0">
              <a:ln>
                <a:noFill/>
              </a:ln>
              <a:solidFill>
                <a:prstClr val="white"/>
              </a:solidFill>
              <a:effectLst/>
              <a:uLnTx/>
              <a:uFillTx/>
              <a:latin typeface="Calibri"/>
              <a:cs typeface="Arial"/>
            </a:endParaRPr>
          </a:p>
        </p:txBody>
      </p:sp>
      <p:sp>
        <p:nvSpPr>
          <p:cNvPr id="7" name="Footer Placeholder 6">
            <a:extLst>
              <a:ext uri="{FF2B5EF4-FFF2-40B4-BE49-F238E27FC236}">
                <a16:creationId xmlns:a16="http://schemas.microsoft.com/office/drawing/2014/main" id="{953C4398-A8A5-4BBC-9583-83E97BE86047}"/>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a:ln>
                  <a:noFill/>
                </a:ln>
                <a:solidFill>
                  <a:prstClr val="white"/>
                </a:solidFill>
                <a:effectLst/>
                <a:uLnTx/>
                <a:uFillTx/>
                <a:latin typeface="Calibri"/>
                <a:cs typeface="Arial"/>
              </a:rPr>
              <a:t>C.Sozzi | FSD | WPSA | PB premeeting 05-03-2026</a:t>
            </a:r>
            <a:endParaRPr kumimoji="0" lang="en-US" sz="1200" b="0" i="0" u="none" strike="noStrike" kern="1200" cap="none" spc="0" normalizeH="0" baseline="0" noProof="0" dirty="0">
              <a:ln>
                <a:noFill/>
              </a:ln>
              <a:solidFill>
                <a:prstClr val="white"/>
              </a:solidFill>
              <a:effectLst/>
              <a:uLnTx/>
              <a:uFillTx/>
              <a:latin typeface="Calibri"/>
              <a:cs typeface="Arial"/>
            </a:endParaRPr>
          </a:p>
        </p:txBody>
      </p:sp>
    </p:spTree>
    <p:extLst>
      <p:ext uri="{BB962C8B-B14F-4D97-AF65-F5344CB8AC3E}">
        <p14:creationId xmlns:p14="http://schemas.microsoft.com/office/powerpoint/2010/main" val="3146193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BA935-0BCB-4902-9733-BAE692BF2725}"/>
              </a:ext>
            </a:extLst>
          </p:cNvPr>
          <p:cNvSpPr>
            <a:spLocks noGrp="1"/>
          </p:cNvSpPr>
          <p:nvPr>
            <p:ph type="title"/>
          </p:nvPr>
        </p:nvSpPr>
        <p:spPr/>
        <p:txBody>
          <a:bodyPr/>
          <a:lstStyle/>
          <a:p>
            <a:r>
              <a:rPr lang="en-US" dirty="0"/>
              <a:t>Budget request</a:t>
            </a:r>
          </a:p>
        </p:txBody>
      </p:sp>
      <p:sp>
        <p:nvSpPr>
          <p:cNvPr id="3" name="Content Placeholder 2">
            <a:extLst>
              <a:ext uri="{FF2B5EF4-FFF2-40B4-BE49-F238E27FC236}">
                <a16:creationId xmlns:a16="http://schemas.microsoft.com/office/drawing/2014/main" id="{6120421C-E3AC-467C-AF51-E0B28AE7988F}"/>
              </a:ext>
            </a:extLst>
          </p:cNvPr>
          <p:cNvSpPr>
            <a:spLocks noGrp="1"/>
          </p:cNvSpPr>
          <p:nvPr>
            <p:ph idx="1"/>
          </p:nvPr>
        </p:nvSpPr>
        <p:spPr>
          <a:xfrm>
            <a:off x="0" y="669552"/>
            <a:ext cx="12062460" cy="3279345"/>
          </a:xfrm>
        </p:spPr>
        <p:txBody>
          <a:bodyPr>
            <a:normAutofit/>
          </a:bodyPr>
          <a:lstStyle/>
          <a:p>
            <a:r>
              <a:rPr lang="en-US" sz="2000" dirty="0"/>
              <a:t>Present budget: Present 2026/2027 (reduced to </a:t>
            </a:r>
            <a:r>
              <a:rPr lang="en-US" sz="2000" dirty="0">
                <a:sym typeface="Symbol" panose="05050102010706020507" pitchFamily="18" charset="2"/>
              </a:rPr>
              <a:t></a:t>
            </a:r>
            <a:r>
              <a:rPr lang="en-US" sz="2000" dirty="0"/>
              <a:t>55%) budget only allow for “scientific keep-in-contact” (1-2 PM/y *system) once PA signed </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pPr marL="0" indent="0">
              <a:buNone/>
            </a:pPr>
            <a:endParaRPr lang="en-US" sz="2000" dirty="0"/>
          </a:p>
          <a:p>
            <a:endParaRPr lang="en-US" sz="2000" dirty="0"/>
          </a:p>
          <a:p>
            <a:endParaRPr lang="en-US" sz="2000" dirty="0"/>
          </a:p>
        </p:txBody>
      </p:sp>
      <p:sp>
        <p:nvSpPr>
          <p:cNvPr id="4" name="Footer Placeholder 3">
            <a:extLst>
              <a:ext uri="{FF2B5EF4-FFF2-40B4-BE49-F238E27FC236}">
                <a16:creationId xmlns:a16="http://schemas.microsoft.com/office/drawing/2014/main" id="{3FCCD3DD-FB7B-41C6-A4EB-AC79F8A66AE2}"/>
              </a:ext>
            </a:extLst>
          </p:cNvPr>
          <p:cNvSpPr>
            <a:spLocks noGrp="1"/>
          </p:cNvSpPr>
          <p:nvPr>
            <p:ph type="ftr" sz="quarter" idx="11"/>
          </p:nvPr>
        </p:nvSpPr>
        <p:spPr/>
        <p:txBody>
          <a:bodyPr/>
          <a:lstStyle/>
          <a:p>
            <a:pPr>
              <a:defRPr/>
            </a:pPr>
            <a:r>
              <a:rPr lang="sv-SE"/>
              <a:t>C.Sozzi | FSD | WPSA | PB premeeting 05-03-2026</a:t>
            </a:r>
            <a:endParaRPr lang="sv-SE" dirty="0"/>
          </a:p>
        </p:txBody>
      </p:sp>
      <p:sp>
        <p:nvSpPr>
          <p:cNvPr id="5" name="Slide Number Placeholder 4">
            <a:extLst>
              <a:ext uri="{FF2B5EF4-FFF2-40B4-BE49-F238E27FC236}">
                <a16:creationId xmlns:a16="http://schemas.microsoft.com/office/drawing/2014/main" id="{2E78B147-79A2-418E-8530-C0D51D6987FA}"/>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13</a:t>
            </a:fld>
            <a:endParaRPr lang="en-GB">
              <a:solidFill>
                <a:prstClr val="white"/>
              </a:solidFill>
            </a:endParaRPr>
          </a:p>
        </p:txBody>
      </p:sp>
      <p:pic>
        <p:nvPicPr>
          <p:cNvPr id="7" name="Picture 6">
            <a:extLst>
              <a:ext uri="{FF2B5EF4-FFF2-40B4-BE49-F238E27FC236}">
                <a16:creationId xmlns:a16="http://schemas.microsoft.com/office/drawing/2014/main" id="{4AE568E2-8B38-4D1A-8591-CE2934785911}"/>
              </a:ext>
            </a:extLst>
          </p:cNvPr>
          <p:cNvPicPr>
            <a:picLocks noChangeAspect="1"/>
          </p:cNvPicPr>
          <p:nvPr/>
        </p:nvPicPr>
        <p:blipFill>
          <a:blip r:embed="rId2"/>
          <a:stretch>
            <a:fillRect/>
          </a:stretch>
        </p:blipFill>
        <p:spPr>
          <a:xfrm>
            <a:off x="360040" y="1278955"/>
            <a:ext cx="5139700" cy="2655512"/>
          </a:xfrm>
          <a:prstGeom prst="rect">
            <a:avLst/>
          </a:prstGeom>
        </p:spPr>
      </p:pic>
      <p:pic>
        <p:nvPicPr>
          <p:cNvPr id="9" name="Picture 8">
            <a:extLst>
              <a:ext uri="{FF2B5EF4-FFF2-40B4-BE49-F238E27FC236}">
                <a16:creationId xmlns:a16="http://schemas.microsoft.com/office/drawing/2014/main" id="{68445700-874E-4A1A-B4E9-1BB28F256AD5}"/>
              </a:ext>
            </a:extLst>
          </p:cNvPr>
          <p:cNvPicPr>
            <a:picLocks noChangeAspect="1"/>
          </p:cNvPicPr>
          <p:nvPr/>
        </p:nvPicPr>
        <p:blipFill>
          <a:blip r:embed="rId3"/>
          <a:stretch>
            <a:fillRect/>
          </a:stretch>
        </p:blipFill>
        <p:spPr>
          <a:xfrm>
            <a:off x="5932577" y="1236579"/>
            <a:ext cx="5239028" cy="2678051"/>
          </a:xfrm>
          <a:prstGeom prst="rect">
            <a:avLst/>
          </a:prstGeom>
        </p:spPr>
      </p:pic>
      <p:graphicFrame>
        <p:nvGraphicFramePr>
          <p:cNvPr id="10" name="Table 9">
            <a:extLst>
              <a:ext uri="{FF2B5EF4-FFF2-40B4-BE49-F238E27FC236}">
                <a16:creationId xmlns:a16="http://schemas.microsoft.com/office/drawing/2014/main" id="{C43D4EA9-03CE-47CE-BFDE-1AB05A6D4757}"/>
              </a:ext>
            </a:extLst>
          </p:cNvPr>
          <p:cNvGraphicFramePr>
            <a:graphicFrameLocks noGrp="1"/>
          </p:cNvGraphicFramePr>
          <p:nvPr>
            <p:extLst>
              <p:ext uri="{D42A27DB-BD31-4B8C-83A1-F6EECF244321}">
                <p14:modId xmlns:p14="http://schemas.microsoft.com/office/powerpoint/2010/main" val="4203608156"/>
              </p:ext>
            </p:extLst>
          </p:nvPr>
        </p:nvGraphicFramePr>
        <p:xfrm>
          <a:off x="5932577" y="3934467"/>
          <a:ext cx="5780600" cy="2655570"/>
        </p:xfrm>
        <a:graphic>
          <a:graphicData uri="http://schemas.openxmlformats.org/drawingml/2006/table">
            <a:tbl>
              <a:tblPr>
                <a:tableStyleId>{5C22544A-7EE6-4342-B048-85BDC9FD1C3A}</a:tableStyleId>
              </a:tblPr>
              <a:tblGrid>
                <a:gridCol w="722575">
                  <a:extLst>
                    <a:ext uri="{9D8B030D-6E8A-4147-A177-3AD203B41FA5}">
                      <a16:colId xmlns:a16="http://schemas.microsoft.com/office/drawing/2014/main" val="2449565658"/>
                    </a:ext>
                  </a:extLst>
                </a:gridCol>
                <a:gridCol w="722575">
                  <a:extLst>
                    <a:ext uri="{9D8B030D-6E8A-4147-A177-3AD203B41FA5}">
                      <a16:colId xmlns:a16="http://schemas.microsoft.com/office/drawing/2014/main" val="3321684083"/>
                    </a:ext>
                  </a:extLst>
                </a:gridCol>
                <a:gridCol w="722575">
                  <a:extLst>
                    <a:ext uri="{9D8B030D-6E8A-4147-A177-3AD203B41FA5}">
                      <a16:colId xmlns:a16="http://schemas.microsoft.com/office/drawing/2014/main" val="1688536419"/>
                    </a:ext>
                  </a:extLst>
                </a:gridCol>
                <a:gridCol w="722575">
                  <a:extLst>
                    <a:ext uri="{9D8B030D-6E8A-4147-A177-3AD203B41FA5}">
                      <a16:colId xmlns:a16="http://schemas.microsoft.com/office/drawing/2014/main" val="4016943058"/>
                    </a:ext>
                  </a:extLst>
                </a:gridCol>
                <a:gridCol w="722575">
                  <a:extLst>
                    <a:ext uri="{9D8B030D-6E8A-4147-A177-3AD203B41FA5}">
                      <a16:colId xmlns:a16="http://schemas.microsoft.com/office/drawing/2014/main" val="3866958428"/>
                    </a:ext>
                  </a:extLst>
                </a:gridCol>
                <a:gridCol w="722575">
                  <a:extLst>
                    <a:ext uri="{9D8B030D-6E8A-4147-A177-3AD203B41FA5}">
                      <a16:colId xmlns:a16="http://schemas.microsoft.com/office/drawing/2014/main" val="3430493413"/>
                    </a:ext>
                  </a:extLst>
                </a:gridCol>
                <a:gridCol w="722575">
                  <a:extLst>
                    <a:ext uri="{9D8B030D-6E8A-4147-A177-3AD203B41FA5}">
                      <a16:colId xmlns:a16="http://schemas.microsoft.com/office/drawing/2014/main" val="3962424874"/>
                    </a:ext>
                  </a:extLst>
                </a:gridCol>
                <a:gridCol w="722575">
                  <a:extLst>
                    <a:ext uri="{9D8B030D-6E8A-4147-A177-3AD203B41FA5}">
                      <a16:colId xmlns:a16="http://schemas.microsoft.com/office/drawing/2014/main" val="1226152400"/>
                    </a:ext>
                  </a:extLst>
                </a:gridCol>
              </a:tblGrid>
              <a:tr h="190500">
                <a:tc gridSpan="2">
                  <a:txBody>
                    <a:bodyPr/>
                    <a:lstStyle/>
                    <a:p>
                      <a:pPr algn="l" fontAlgn="b"/>
                      <a:r>
                        <a:rPr lang="en-US" sz="1400" u="none" strike="noStrike">
                          <a:effectLst/>
                        </a:rPr>
                        <a:t>total costs</a:t>
                      </a:r>
                      <a:endParaRPr lang="en-US" sz="14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gridSpan="5">
                  <a:txBody>
                    <a:bodyPr/>
                    <a:lstStyle/>
                    <a:p>
                      <a:pPr algn="ctr" fontAlgn="b"/>
                      <a:r>
                        <a:rPr lang="en-US" sz="1400" u="none" strike="noStrike">
                          <a:effectLst/>
                        </a:rPr>
                        <a:t>2027</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0271558"/>
                  </a:ext>
                </a:extLst>
              </a:tr>
              <a:tr h="190500">
                <a:tc>
                  <a:txBody>
                    <a:bodyPr/>
                    <a:lstStyle/>
                    <a:p>
                      <a:pPr algn="l" fontAlgn="b"/>
                      <a:r>
                        <a:rPr lang="en-US" sz="1400" u="none" strike="noStrike">
                          <a:effectLst/>
                        </a:rPr>
                        <a:t> </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CC cost</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EC contrib</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Total resources</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Actual cost [k€]**</a:t>
                      </a:r>
                      <a:endParaRPr lang="en-US" sz="14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37983571"/>
                  </a:ext>
                </a:extLst>
              </a:tr>
              <a:tr h="190500">
                <a:tc>
                  <a:txBody>
                    <a:bodyPr/>
                    <a:lstStyle/>
                    <a:p>
                      <a:pPr algn="l" fontAlgn="b"/>
                      <a:r>
                        <a:rPr lang="en-US" sz="1400" u="none" strike="noStrike">
                          <a:effectLst/>
                        </a:rPr>
                        <a:t>ppy in EU</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3.166667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162.2917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178.5208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324.5833</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259.6667</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6421530"/>
                  </a:ext>
                </a:extLst>
              </a:tr>
              <a:tr h="190500">
                <a:tc gridSpan="2">
                  <a:txBody>
                    <a:bodyPr/>
                    <a:lstStyle/>
                    <a:p>
                      <a:pPr algn="l" fontAlgn="b"/>
                      <a:r>
                        <a:rPr lang="en-US" sz="1400" u="none" strike="noStrike">
                          <a:effectLst/>
                        </a:rPr>
                        <a:t>ppy in Japan</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dirty="0">
                          <a:effectLst/>
                        </a:rPr>
                        <a:t>358.75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394.625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717.5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574</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96553058"/>
                  </a:ext>
                </a:extLst>
              </a:tr>
              <a:tr h="190500">
                <a:tc gridSpan="3">
                  <a:txBody>
                    <a:bodyPr/>
                    <a:lstStyle/>
                    <a:p>
                      <a:pPr algn="l" fontAlgn="b"/>
                      <a:r>
                        <a:rPr lang="en-US" sz="1400" u="none" strike="noStrike">
                          <a:effectLst/>
                        </a:rPr>
                        <a:t>missions in EU (days)</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r" fontAlgn="b"/>
                      <a:r>
                        <a:rPr lang="en-US" sz="1400" u="none" strike="noStrike">
                          <a:effectLst/>
                        </a:rPr>
                        <a:t>200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dirty="0">
                          <a:effectLst/>
                        </a:rPr>
                        <a:t>47.25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37.125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67.5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54</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21937000"/>
                  </a:ext>
                </a:extLst>
              </a:tr>
              <a:tr h="190500">
                <a:tc gridSpan="3">
                  <a:txBody>
                    <a:bodyPr/>
                    <a:lstStyle/>
                    <a:p>
                      <a:pPr algn="l" fontAlgn="b"/>
                      <a:r>
                        <a:rPr lang="en-US" sz="1400" u="none" strike="noStrike">
                          <a:effectLst/>
                        </a:rPr>
                        <a:t>missions in Japan (days)</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r" fontAlgn="b"/>
                      <a:r>
                        <a:rPr lang="en-US" sz="1400" u="none" strike="noStrike">
                          <a:effectLst/>
                        </a:rPr>
                        <a:t>1920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dirty="0">
                          <a:effectLst/>
                        </a:rPr>
                        <a:t>571.2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448.8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816</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652.8</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82913588"/>
                  </a:ext>
                </a:extLst>
              </a:tr>
              <a:tr h="190500">
                <a:tc gridSpan="3">
                  <a:txBody>
                    <a:bodyPr/>
                    <a:lstStyle/>
                    <a:p>
                      <a:pPr algn="l" fontAlgn="b"/>
                      <a:r>
                        <a:rPr lang="en-US" sz="1400" u="none" strike="noStrike">
                          <a:effectLst/>
                        </a:rPr>
                        <a:t>secondment (months)</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r" fontAlgn="b"/>
                      <a:r>
                        <a:rPr lang="en-US" sz="1400" u="none" strike="noStrike">
                          <a:effectLst/>
                        </a:rPr>
                        <a:t>20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dirty="0">
                          <a:effectLst/>
                        </a:rPr>
                        <a:t>116.6667</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64.16667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116.6667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116.6667</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86264964"/>
                  </a:ext>
                </a:extLst>
              </a:tr>
              <a:tr h="190500">
                <a:tc gridSpan="2">
                  <a:txBody>
                    <a:bodyPr/>
                    <a:lstStyle/>
                    <a:p>
                      <a:pPr algn="l" fontAlgn="b"/>
                      <a:r>
                        <a:rPr lang="en-US" sz="1400" u="none" strike="noStrike">
                          <a:effectLst/>
                        </a:rPr>
                        <a:t>management (ppy)</a:t>
                      </a:r>
                      <a:endParaRPr lang="en-US" sz="14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0.9</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dirty="0">
                          <a:effectLst/>
                        </a:rPr>
                        <a:t>64.575</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50.7375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92.25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73.8</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86070646"/>
                  </a:ext>
                </a:extLst>
              </a:tr>
              <a:tr h="190500">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9130704"/>
                  </a:ext>
                </a:extLst>
              </a:tr>
              <a:tr h="190500">
                <a:tc>
                  <a:txBody>
                    <a:bodyPr/>
                    <a:lstStyle/>
                    <a:p>
                      <a:pPr algn="l" fontAlgn="b"/>
                      <a:r>
                        <a:rPr lang="en-US" sz="1400" u="none" strike="noStrike">
                          <a:effectLst/>
                        </a:rPr>
                        <a:t>TOT</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 </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1320.733</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1173.975</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a:effectLst/>
                        </a:rPr>
                        <a:t>2134.5</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400" u="none" strike="noStrike" dirty="0">
                          <a:effectLst/>
                        </a:rPr>
                        <a:t>1730.933</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83629808"/>
                  </a:ext>
                </a:extLst>
              </a:tr>
            </a:tbl>
          </a:graphicData>
        </a:graphic>
      </p:graphicFrame>
      <p:sp>
        <p:nvSpPr>
          <p:cNvPr id="11" name="TextBox 10">
            <a:extLst>
              <a:ext uri="{FF2B5EF4-FFF2-40B4-BE49-F238E27FC236}">
                <a16:creationId xmlns:a16="http://schemas.microsoft.com/office/drawing/2014/main" id="{34725E78-FF06-4CC6-8D58-84970A1B3ADB}"/>
              </a:ext>
            </a:extLst>
          </p:cNvPr>
          <p:cNvSpPr txBox="1"/>
          <p:nvPr/>
        </p:nvSpPr>
        <p:spPr bwMode="auto">
          <a:xfrm>
            <a:off x="360041" y="4250541"/>
            <a:ext cx="5499740" cy="2523768"/>
          </a:xfrm>
          <a:prstGeom prst="rect">
            <a:avLst/>
          </a:prstGeom>
          <a:noFill/>
        </p:spPr>
        <p:txBody>
          <a:bodyPr wrap="square" rtlCol="0">
            <a:spAutoFit/>
          </a:bodyPr>
          <a:lstStyle/>
          <a:p>
            <a:r>
              <a:rPr lang="en-US" sz="2000" dirty="0"/>
              <a:t>Additional 2027 budget:</a:t>
            </a:r>
          </a:p>
          <a:p>
            <a:r>
              <a:rPr lang="en-US" sz="2000" dirty="0"/>
              <a:t>+600 k€ to support ongoing projects, including commissioning on plasma (NB can be less if a differently funded secondment scheme can be activated)</a:t>
            </a:r>
          </a:p>
          <a:p>
            <a:r>
              <a:rPr lang="en-US" sz="2000" dirty="0"/>
              <a:t>+330 k€ to support new diagnostics for the W phase</a:t>
            </a:r>
          </a:p>
          <a:p>
            <a:endParaRPr lang="en-US" dirty="0"/>
          </a:p>
        </p:txBody>
      </p:sp>
    </p:spTree>
    <p:extLst>
      <p:ext uri="{BB962C8B-B14F-4D97-AF65-F5344CB8AC3E}">
        <p14:creationId xmlns:p14="http://schemas.microsoft.com/office/powerpoint/2010/main" val="2348177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E9C63-A204-490B-8C2E-F6EE6A306AB9}"/>
              </a:ext>
            </a:extLst>
          </p:cNvPr>
          <p:cNvSpPr>
            <a:spLocks noGrp="1"/>
          </p:cNvSpPr>
          <p:nvPr>
            <p:ph type="title"/>
          </p:nvPr>
        </p:nvSpPr>
        <p:spPr/>
        <p:txBody>
          <a:bodyPr/>
          <a:lstStyle/>
          <a:p>
            <a:r>
              <a:rPr lang="en-US" dirty="0"/>
              <a:t>SA Objectives</a:t>
            </a:r>
          </a:p>
        </p:txBody>
      </p:sp>
      <p:sp>
        <p:nvSpPr>
          <p:cNvPr id="3" name="Content Placeholder 2">
            <a:extLst>
              <a:ext uri="{FF2B5EF4-FFF2-40B4-BE49-F238E27FC236}">
                <a16:creationId xmlns:a16="http://schemas.microsoft.com/office/drawing/2014/main" id="{39ABEBFA-6523-4647-BA0A-CEF70D0D7037}"/>
              </a:ext>
            </a:extLst>
          </p:cNvPr>
          <p:cNvSpPr>
            <a:spLocks noGrp="1"/>
          </p:cNvSpPr>
          <p:nvPr>
            <p:ph idx="1"/>
          </p:nvPr>
        </p:nvSpPr>
        <p:spPr/>
        <p:txBody>
          <a:bodyPr>
            <a:normAutofit/>
          </a:bodyPr>
          <a:lstStyle/>
          <a:p>
            <a:pPr marL="0" indent="0" algn="just">
              <a:spcBef>
                <a:spcPts val="0"/>
              </a:spcBef>
              <a:buNone/>
            </a:pPr>
            <a:r>
              <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2026</a:t>
            </a:r>
          </a:p>
          <a:p>
            <a:pPr algn="just">
              <a:spcBef>
                <a:spcPts val="0"/>
              </a:spcBef>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complete the installation, systems commissioning and first operation in OP2 of edge TS, div. VUV, MGI</a:t>
            </a:r>
          </a:p>
          <a:p>
            <a:pPr algn="just">
              <a:spcBef>
                <a:spcPts val="0"/>
              </a:spcBef>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Support first phase of new systems operation (commissioning with plasma)</a:t>
            </a:r>
          </a:p>
          <a:p>
            <a:pPr algn="just">
              <a:spcBef>
                <a:spcPts val="0"/>
              </a:spcBef>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Support first data production and interpretation, assist the Experiment Team in the data validation</a:t>
            </a:r>
          </a:p>
          <a:p>
            <a:pPr algn="just">
              <a:spcBef>
                <a:spcPts val="0"/>
              </a:spcBef>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Finalize preparation of installation and commissioning procedures of systems under installation in ME2 (2027): Fast Ion Loss Detector (FILD), Tangential Phase Contrast Imaging (TPCI), Gamma Ray Spectrometer (GRS) (+RE monitor, EC stray detectors TBD)</a:t>
            </a:r>
          </a:p>
          <a:p>
            <a:pPr algn="just">
              <a:spcBef>
                <a:spcPts val="0"/>
              </a:spcBef>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Support the development and procurement of the sources (extruders) of the Pellet Launching System (PLS)</a:t>
            </a:r>
          </a:p>
          <a:p>
            <a:pPr algn="just">
              <a:spcBef>
                <a:spcPts val="0"/>
              </a:spcBef>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Finalize design for systems foreseen for the following machine enhancement period (ME3 in 2028): Compact Neutron Spectrometer, Doppler Reflectometry (+Vertical Neutron Camera TBD)</a:t>
            </a:r>
          </a:p>
          <a:p>
            <a:pPr algn="just">
              <a:spcBef>
                <a:spcPts val="0"/>
              </a:spcBef>
            </a:pP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indent="0" algn="just">
              <a:spcBef>
                <a:spcPts val="0"/>
              </a:spcBef>
              <a:buNone/>
            </a:pPr>
            <a:r>
              <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2027</a:t>
            </a:r>
          </a:p>
          <a:p>
            <a:pPr algn="just">
              <a:spcBef>
                <a:spcPts val="0"/>
              </a:spcBef>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installation and commissioning of FILD, TPCI</a:t>
            </a:r>
            <a:r>
              <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and GRS (+ TBD)</a:t>
            </a:r>
          </a:p>
          <a:p>
            <a:pPr algn="just">
              <a:spcBef>
                <a:spcPts val="0"/>
              </a:spcBef>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Support on- and off-site support for the scientific operation of Edge TS, Divertor VUV and EDICAM diagnostics.</a:t>
            </a:r>
          </a:p>
          <a:p>
            <a:pPr algn="just">
              <a:spcBef>
                <a:spcPts val="0"/>
              </a:spcBef>
            </a:pP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assist procurements for systems foreseen for the machine enhancement period ME3 in 2028</a:t>
            </a:r>
          </a:p>
          <a:p>
            <a:pPr algn="just">
              <a:spcBef>
                <a:spcPts val="0"/>
              </a:spcBef>
            </a:pP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 name="Footer Placeholder 3">
            <a:extLst>
              <a:ext uri="{FF2B5EF4-FFF2-40B4-BE49-F238E27FC236}">
                <a16:creationId xmlns:a16="http://schemas.microsoft.com/office/drawing/2014/main" id="{63AA95DA-D294-4111-B586-7EC37BD35CD9}"/>
              </a:ext>
            </a:extLst>
          </p:cNvPr>
          <p:cNvSpPr>
            <a:spLocks noGrp="1"/>
          </p:cNvSpPr>
          <p:nvPr>
            <p:ph type="ftr" sz="quarter" idx="11"/>
          </p:nvPr>
        </p:nvSpPr>
        <p:spPr/>
        <p:txBody>
          <a:bodyPr/>
          <a:lstStyle/>
          <a:p>
            <a:r>
              <a:rPr lang="en-US">
                <a:solidFill>
                  <a:prstClr val="white"/>
                </a:solidFill>
              </a:rPr>
              <a:t>C.Sozzi | FSD | WPSA | PB premeeting 05-03-2026</a:t>
            </a:r>
            <a:endParaRPr lang="en-GB">
              <a:solidFill>
                <a:prstClr val="white"/>
              </a:solidFill>
            </a:endParaRPr>
          </a:p>
        </p:txBody>
      </p:sp>
      <p:sp>
        <p:nvSpPr>
          <p:cNvPr id="5" name="Slide Number Placeholder 4">
            <a:extLst>
              <a:ext uri="{FF2B5EF4-FFF2-40B4-BE49-F238E27FC236}">
                <a16:creationId xmlns:a16="http://schemas.microsoft.com/office/drawing/2014/main" id="{522565A2-8E30-409D-AAC1-8A05AFBA1771}"/>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a:solidFill>
                <a:prstClr val="white"/>
              </a:solidFill>
            </a:endParaRPr>
          </a:p>
        </p:txBody>
      </p:sp>
    </p:spTree>
    <p:extLst>
      <p:ext uri="{BB962C8B-B14F-4D97-AF65-F5344CB8AC3E}">
        <p14:creationId xmlns:p14="http://schemas.microsoft.com/office/powerpoint/2010/main" val="628344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645C3-C1AE-49DC-8D30-2E1A66F7512A}"/>
              </a:ext>
            </a:extLst>
          </p:cNvPr>
          <p:cNvSpPr>
            <a:spLocks noGrp="1"/>
          </p:cNvSpPr>
          <p:nvPr>
            <p:ph type="title"/>
          </p:nvPr>
        </p:nvSpPr>
        <p:spPr/>
        <p:txBody>
          <a:bodyPr/>
          <a:lstStyle/>
          <a:p>
            <a:r>
              <a:rPr lang="en-US" dirty="0"/>
              <a:t>Ongoing projects</a:t>
            </a:r>
          </a:p>
        </p:txBody>
      </p:sp>
      <p:sp>
        <p:nvSpPr>
          <p:cNvPr id="3" name="Content Placeholder 2">
            <a:extLst>
              <a:ext uri="{FF2B5EF4-FFF2-40B4-BE49-F238E27FC236}">
                <a16:creationId xmlns:a16="http://schemas.microsoft.com/office/drawing/2014/main" id="{A74867A7-F3A6-4EE3-ABD2-311FCF67104F}"/>
              </a:ext>
            </a:extLst>
          </p:cNvPr>
          <p:cNvSpPr>
            <a:spLocks noGrp="1"/>
          </p:cNvSpPr>
          <p:nvPr>
            <p:ph idx="1"/>
          </p:nvPr>
        </p:nvSpPr>
        <p:spPr>
          <a:xfrm>
            <a:off x="156072" y="5090020"/>
            <a:ext cx="11752251" cy="1443120"/>
          </a:xfrm>
        </p:spPr>
        <p:txBody>
          <a:bodyPr>
            <a:normAutofit fontScale="92500" lnSpcReduction="10000"/>
          </a:bodyPr>
          <a:lstStyle/>
          <a:p>
            <a:r>
              <a:rPr lang="en-US" dirty="0"/>
              <a:t>A comprehensive set of feasibility studies has been carried out in 2025</a:t>
            </a:r>
          </a:p>
          <a:p>
            <a:r>
              <a:rPr lang="en-US" dirty="0"/>
              <a:t>The studies collectively evaluate the feasibility, conceptual design, and integration of a diverse suite of diagnostic for the JT-60SA tokamak, aimed at supporting high-power operation phases and the transition from carbon to tungsten wall.</a:t>
            </a:r>
          </a:p>
          <a:p>
            <a:endParaRPr lang="en-US" dirty="0"/>
          </a:p>
        </p:txBody>
      </p:sp>
      <p:sp>
        <p:nvSpPr>
          <p:cNvPr id="4" name="Footer Placeholder 3">
            <a:extLst>
              <a:ext uri="{FF2B5EF4-FFF2-40B4-BE49-F238E27FC236}">
                <a16:creationId xmlns:a16="http://schemas.microsoft.com/office/drawing/2014/main" id="{ACA2C401-2C37-4947-801F-9179BBB24638}"/>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a:ea typeface="+mn-ea"/>
                <a:cs typeface="+mn-cs"/>
              </a:rPr>
              <a:t>C.Sozzi | FSD | WPSA | PB premeeting 05-03-2026</a:t>
            </a:r>
            <a:endParaRPr kumimoji="0" lang="en-GB"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3BF74FAE-54DE-4604-9057-DF072754232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4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400" b="0" i="0" u="none" strike="noStrike" kern="1200" cap="none" spc="0" normalizeH="0" baseline="0" noProof="0">
              <a:ln>
                <a:noFill/>
              </a:ln>
              <a:solidFill>
                <a:prstClr val="white"/>
              </a:solidFill>
              <a:effectLst/>
              <a:uLnTx/>
              <a:uFillTx/>
              <a:latin typeface="Calibri"/>
              <a:ea typeface="+mn-ea"/>
              <a:cs typeface="+mn-cs"/>
            </a:endParaRPr>
          </a:p>
        </p:txBody>
      </p:sp>
      <p:grpSp>
        <p:nvGrpSpPr>
          <p:cNvPr id="48" name="Group 47">
            <a:extLst>
              <a:ext uri="{FF2B5EF4-FFF2-40B4-BE49-F238E27FC236}">
                <a16:creationId xmlns:a16="http://schemas.microsoft.com/office/drawing/2014/main" id="{FCBFCFF9-36CF-4507-8D48-486C3FF7FAB5}"/>
              </a:ext>
            </a:extLst>
          </p:cNvPr>
          <p:cNvGrpSpPr/>
          <p:nvPr/>
        </p:nvGrpSpPr>
        <p:grpSpPr>
          <a:xfrm>
            <a:off x="90422" y="649715"/>
            <a:ext cx="12141380" cy="4297155"/>
            <a:chOff x="58858" y="869921"/>
            <a:chExt cx="12141380" cy="4297155"/>
          </a:xfrm>
        </p:grpSpPr>
        <p:pic>
          <p:nvPicPr>
            <p:cNvPr id="6" name="Immagine 23">
              <a:extLst>
                <a:ext uri="{FF2B5EF4-FFF2-40B4-BE49-F238E27FC236}">
                  <a16:creationId xmlns:a16="http://schemas.microsoft.com/office/drawing/2014/main" id="{B104C597-89AA-49C8-8AE3-187D29DE292B}"/>
                </a:ext>
              </a:extLst>
            </p:cNvPr>
            <p:cNvPicPr>
              <a:picLocks noChangeAspect="1"/>
            </p:cNvPicPr>
            <p:nvPr/>
          </p:nvPicPr>
          <p:blipFill>
            <a:blip r:embed="rId2"/>
            <a:stretch>
              <a:fillRect/>
            </a:stretch>
          </p:blipFill>
          <p:spPr>
            <a:xfrm>
              <a:off x="103860" y="3304983"/>
              <a:ext cx="11772900" cy="1419225"/>
            </a:xfrm>
            <a:prstGeom prst="rect">
              <a:avLst/>
            </a:prstGeom>
          </p:spPr>
        </p:pic>
        <p:sp>
          <p:nvSpPr>
            <p:cNvPr id="9" name="CasellaDiTesto 25">
              <a:extLst>
                <a:ext uri="{FF2B5EF4-FFF2-40B4-BE49-F238E27FC236}">
                  <a16:creationId xmlns:a16="http://schemas.microsoft.com/office/drawing/2014/main" id="{B30F26FD-42F7-4B2F-9EE2-670AA4C8E8D4}"/>
                </a:ext>
              </a:extLst>
            </p:cNvPr>
            <p:cNvSpPr txBox="1"/>
            <p:nvPr/>
          </p:nvSpPr>
          <p:spPr>
            <a:xfrm>
              <a:off x="5676021" y="2749325"/>
              <a:ext cx="1038618" cy="584775"/>
            </a:xfrm>
            <a:prstGeom prst="rect">
              <a:avLst/>
            </a:prstGeom>
            <a:solidFill>
              <a:schemeClr val="bg1">
                <a:lumMod val="95000"/>
              </a:schemeClr>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Div.VUV</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Edge TS</a:t>
              </a:r>
            </a:p>
          </p:txBody>
        </p:sp>
        <p:sp>
          <p:nvSpPr>
            <p:cNvPr id="10" name="CasellaDiTesto 26">
              <a:extLst>
                <a:ext uri="{FF2B5EF4-FFF2-40B4-BE49-F238E27FC236}">
                  <a16:creationId xmlns:a16="http://schemas.microsoft.com/office/drawing/2014/main" id="{871F8AD0-0C61-404A-B6FA-3E427AC3DBD7}"/>
                </a:ext>
              </a:extLst>
            </p:cNvPr>
            <p:cNvSpPr txBox="1"/>
            <p:nvPr/>
          </p:nvSpPr>
          <p:spPr>
            <a:xfrm>
              <a:off x="2754757" y="2965353"/>
              <a:ext cx="981359" cy="331190"/>
            </a:xfrm>
            <a:prstGeom prst="rect">
              <a:avLst/>
            </a:prstGeom>
            <a:solidFill>
              <a:schemeClr val="bg1">
                <a:lumMod val="95000"/>
              </a:schemeClr>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EDICAM</a:t>
              </a:r>
            </a:p>
          </p:txBody>
        </p:sp>
        <p:sp>
          <p:nvSpPr>
            <p:cNvPr id="11" name="CasellaDiTesto 27">
              <a:extLst>
                <a:ext uri="{FF2B5EF4-FFF2-40B4-BE49-F238E27FC236}">
                  <a16:creationId xmlns:a16="http://schemas.microsoft.com/office/drawing/2014/main" id="{66FFECF9-8C26-45E5-96EC-8632F0AD4A44}"/>
                </a:ext>
              </a:extLst>
            </p:cNvPr>
            <p:cNvSpPr txBox="1"/>
            <p:nvPr/>
          </p:nvSpPr>
          <p:spPr>
            <a:xfrm>
              <a:off x="6774438" y="2772398"/>
              <a:ext cx="2816276" cy="584775"/>
            </a:xfrm>
            <a:prstGeom prst="rect">
              <a:avLst/>
            </a:prstGeom>
            <a:solidFill>
              <a:schemeClr val="bg1">
                <a:lumMod val="9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TPCI, FILD, </a:t>
              </a:r>
              <a:r>
                <a:rPr kumimoji="0" lang="en-US" sz="1600" b="0" i="0" u="none" strike="noStrike" kern="1200" cap="none" spc="0" normalizeH="0" baseline="0" noProof="0" dirty="0">
                  <a:ln>
                    <a:noFill/>
                  </a:ln>
                  <a:solidFill>
                    <a:prstClr val="black"/>
                  </a:solidFill>
                  <a:effectLst/>
                  <a:uLnTx/>
                  <a:uFillTx/>
                  <a:latin typeface="Calibri"/>
                  <a:ea typeface="+mn-ea"/>
                  <a:cs typeface="+mn-cs"/>
                </a:rPr>
                <a:t>LaBr3(Ce) </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Gamma </a:t>
              </a:r>
              <a:r>
                <a:rPr kumimoji="0" lang="en-US" sz="16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Sp</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CLYC Neut. Sp. </a:t>
              </a:r>
            </a:p>
          </p:txBody>
        </p:sp>
        <p:sp>
          <p:nvSpPr>
            <p:cNvPr id="12" name="CasellaDiTesto 28">
              <a:extLst>
                <a:ext uri="{FF2B5EF4-FFF2-40B4-BE49-F238E27FC236}">
                  <a16:creationId xmlns:a16="http://schemas.microsoft.com/office/drawing/2014/main" id="{82F32541-E78C-4209-970F-FCBA9E977EB8}"/>
                </a:ext>
              </a:extLst>
            </p:cNvPr>
            <p:cNvSpPr txBox="1"/>
            <p:nvPr/>
          </p:nvSpPr>
          <p:spPr>
            <a:xfrm>
              <a:off x="9640281" y="2787575"/>
              <a:ext cx="2098266" cy="584775"/>
            </a:xfrm>
            <a:prstGeom prst="rect">
              <a:avLst/>
            </a:prstGeom>
            <a:solidFill>
              <a:schemeClr val="bg1">
                <a:lumMod val="9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Doppler Refl., VNC,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LaCl3(Ce) Neut. </a:t>
              </a:r>
              <a:r>
                <a:rPr kumimoji="0" lang="en-US" sz="1600" b="0" i="0" u="none" strike="noStrike" kern="1200" cap="none" spc="0" normalizeH="0" baseline="0" noProof="0" dirty="0" err="1">
                  <a:ln>
                    <a:noFill/>
                  </a:ln>
                  <a:solidFill>
                    <a:prstClr val="black"/>
                  </a:solidFill>
                  <a:effectLst/>
                  <a:uLnTx/>
                  <a:uFillTx/>
                  <a:latin typeface="Calibri"/>
                  <a:ea typeface="+mn-ea"/>
                  <a:cs typeface="+mn-cs"/>
                </a:rPr>
                <a:t>Sp</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CasellaDiTesto 29">
              <a:extLst>
                <a:ext uri="{FF2B5EF4-FFF2-40B4-BE49-F238E27FC236}">
                  <a16:creationId xmlns:a16="http://schemas.microsoft.com/office/drawing/2014/main" id="{C8BB4526-9FB8-4CD7-81DA-3C1A0B30E4C6}"/>
                </a:ext>
              </a:extLst>
            </p:cNvPr>
            <p:cNvSpPr txBox="1"/>
            <p:nvPr/>
          </p:nvSpPr>
          <p:spPr>
            <a:xfrm>
              <a:off x="567272" y="2984129"/>
              <a:ext cx="1269899" cy="338554"/>
            </a:xfrm>
            <a:prstGeom prst="rect">
              <a:avLst/>
            </a:prstGeom>
            <a:noFill/>
            <a:ln>
              <a:solidFill>
                <a:srgbClr val="00B0F0"/>
              </a:solid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Systems =&gt;</a:t>
              </a:r>
            </a:p>
          </p:txBody>
        </p:sp>
        <p:cxnSp>
          <p:nvCxnSpPr>
            <p:cNvPr id="15" name="Connettore 2 31">
              <a:extLst>
                <a:ext uri="{FF2B5EF4-FFF2-40B4-BE49-F238E27FC236}">
                  <a16:creationId xmlns:a16="http://schemas.microsoft.com/office/drawing/2014/main" id="{A8F3B792-97D3-4F3D-AA57-905AEA4BBD58}"/>
                </a:ext>
              </a:extLst>
            </p:cNvPr>
            <p:cNvCxnSpPr>
              <a:cxnSpLocks/>
            </p:cNvCxnSpPr>
            <p:nvPr/>
          </p:nvCxnSpPr>
          <p:spPr>
            <a:xfrm>
              <a:off x="6560895" y="3345428"/>
              <a:ext cx="0" cy="5383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ttore 2 33">
              <a:extLst>
                <a:ext uri="{FF2B5EF4-FFF2-40B4-BE49-F238E27FC236}">
                  <a16:creationId xmlns:a16="http://schemas.microsoft.com/office/drawing/2014/main" id="{55D88F6A-32EC-412F-9908-B0F90130DB6C}"/>
                </a:ext>
              </a:extLst>
            </p:cNvPr>
            <p:cNvCxnSpPr/>
            <p:nvPr/>
          </p:nvCxnSpPr>
          <p:spPr>
            <a:xfrm flipH="1">
              <a:off x="8804475" y="3439396"/>
              <a:ext cx="344077" cy="4443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ttore 2 34">
              <a:extLst>
                <a:ext uri="{FF2B5EF4-FFF2-40B4-BE49-F238E27FC236}">
                  <a16:creationId xmlns:a16="http://schemas.microsoft.com/office/drawing/2014/main" id="{C766A68E-673B-4A91-B44E-8A163EBEA441}"/>
                </a:ext>
              </a:extLst>
            </p:cNvPr>
            <p:cNvCxnSpPr/>
            <p:nvPr/>
          </p:nvCxnSpPr>
          <p:spPr>
            <a:xfrm flipH="1">
              <a:off x="10369324" y="3345428"/>
              <a:ext cx="452871" cy="5383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CasellaDiTesto 41">
              <a:extLst>
                <a:ext uri="{FF2B5EF4-FFF2-40B4-BE49-F238E27FC236}">
                  <a16:creationId xmlns:a16="http://schemas.microsoft.com/office/drawing/2014/main" id="{7FAB0FBF-4419-4FF5-8AEF-C191D166B8CE}"/>
                </a:ext>
              </a:extLst>
            </p:cNvPr>
            <p:cNvSpPr txBox="1"/>
            <p:nvPr/>
          </p:nvSpPr>
          <p:spPr>
            <a:xfrm>
              <a:off x="58858" y="1486404"/>
              <a:ext cx="1005403" cy="33119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Scope=&gt;</a:t>
              </a:r>
            </a:p>
          </p:txBody>
        </p:sp>
        <p:sp>
          <p:nvSpPr>
            <p:cNvPr id="24" name="CasellaDiTesto 42">
              <a:extLst>
                <a:ext uri="{FF2B5EF4-FFF2-40B4-BE49-F238E27FC236}">
                  <a16:creationId xmlns:a16="http://schemas.microsoft.com/office/drawing/2014/main" id="{DB840906-D51C-40CF-AAAE-4494786AE654}"/>
                </a:ext>
              </a:extLst>
            </p:cNvPr>
            <p:cNvSpPr txBox="1"/>
            <p:nvPr/>
          </p:nvSpPr>
          <p:spPr>
            <a:xfrm>
              <a:off x="223911" y="2651571"/>
              <a:ext cx="3392275"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DIAGNOSTICS ENHANCEMENTS</a:t>
              </a:r>
            </a:p>
          </p:txBody>
        </p:sp>
        <p:sp>
          <p:nvSpPr>
            <p:cNvPr id="25" name="Rettangolo 43">
              <a:extLst>
                <a:ext uri="{FF2B5EF4-FFF2-40B4-BE49-F238E27FC236}">
                  <a16:creationId xmlns:a16="http://schemas.microsoft.com/office/drawing/2014/main" id="{25884B89-9409-41B5-8240-98E14A76E75F}"/>
                </a:ext>
              </a:extLst>
            </p:cNvPr>
            <p:cNvSpPr/>
            <p:nvPr/>
          </p:nvSpPr>
          <p:spPr>
            <a:xfrm>
              <a:off x="112098" y="2676026"/>
              <a:ext cx="11703050" cy="2491050"/>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cxnSp>
          <p:nvCxnSpPr>
            <p:cNvPr id="26" name="Connettore 2 9">
              <a:extLst>
                <a:ext uri="{FF2B5EF4-FFF2-40B4-BE49-F238E27FC236}">
                  <a16:creationId xmlns:a16="http://schemas.microsoft.com/office/drawing/2014/main" id="{FD6EDC42-FFC0-4A61-9ACE-1CB7CD6D6871}"/>
                </a:ext>
              </a:extLst>
            </p:cNvPr>
            <p:cNvCxnSpPr>
              <a:cxnSpLocks/>
            </p:cNvCxnSpPr>
            <p:nvPr/>
          </p:nvCxnSpPr>
          <p:spPr>
            <a:xfrm flipH="1">
              <a:off x="569894" y="3377278"/>
              <a:ext cx="2628013" cy="623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7" name="Group 36">
              <a:extLst>
                <a:ext uri="{FF2B5EF4-FFF2-40B4-BE49-F238E27FC236}">
                  <a16:creationId xmlns:a16="http://schemas.microsoft.com/office/drawing/2014/main" id="{357C0747-6A7A-429A-B1D7-C1E5E0BFC19E}"/>
                </a:ext>
              </a:extLst>
            </p:cNvPr>
            <p:cNvGrpSpPr/>
            <p:nvPr/>
          </p:nvGrpSpPr>
          <p:grpSpPr>
            <a:xfrm>
              <a:off x="11728752" y="3481860"/>
              <a:ext cx="471486" cy="1396587"/>
              <a:chOff x="11731785" y="1013719"/>
              <a:chExt cx="471486" cy="1427641"/>
            </a:xfrm>
          </p:grpSpPr>
          <p:sp>
            <p:nvSpPr>
              <p:cNvPr id="30" name="Callout: Left Arrow 39">
                <a:extLst>
                  <a:ext uri="{FF2B5EF4-FFF2-40B4-BE49-F238E27FC236}">
                    <a16:creationId xmlns:a16="http://schemas.microsoft.com/office/drawing/2014/main" id="{C19CAD8D-624C-44A7-A80E-A38DE5C085F8}"/>
                  </a:ext>
                </a:extLst>
              </p:cNvPr>
              <p:cNvSpPr/>
              <p:nvPr/>
            </p:nvSpPr>
            <p:spPr>
              <a:xfrm>
                <a:off x="11731785" y="1013719"/>
                <a:ext cx="395112" cy="1427641"/>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1" name="TextBox 40">
                <a:extLst>
                  <a:ext uri="{FF2B5EF4-FFF2-40B4-BE49-F238E27FC236}">
                    <a16:creationId xmlns:a16="http://schemas.microsoft.com/office/drawing/2014/main" id="{FA212DE3-EB2A-4718-AC34-A57627FDB7D0}"/>
                  </a:ext>
                </a:extLst>
              </p:cNvPr>
              <p:cNvSpPr txBox="1"/>
              <p:nvPr/>
            </p:nvSpPr>
            <p:spPr>
              <a:xfrm rot="5400000">
                <a:off x="11535555" y="1493093"/>
                <a:ext cx="935321" cy="400110"/>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a:ea typeface="+mn-ea"/>
                    <a:cs typeface="+mn-cs"/>
                  </a:rPr>
                  <a:t>W-wall</a:t>
                </a:r>
              </a:p>
            </p:txBody>
          </p:sp>
        </p:grpSp>
        <p:sp>
          <p:nvSpPr>
            <p:cNvPr id="28" name="CasellaDiTesto 15">
              <a:extLst>
                <a:ext uri="{FF2B5EF4-FFF2-40B4-BE49-F238E27FC236}">
                  <a16:creationId xmlns:a16="http://schemas.microsoft.com/office/drawing/2014/main" id="{93C43623-7802-4010-ACD8-0A51A7F17A5A}"/>
                </a:ext>
              </a:extLst>
            </p:cNvPr>
            <p:cNvSpPr txBox="1"/>
            <p:nvPr/>
          </p:nvSpPr>
          <p:spPr>
            <a:xfrm>
              <a:off x="8588943" y="4805892"/>
              <a:ext cx="1119217" cy="338554"/>
            </a:xfrm>
            <a:prstGeom prst="rect">
              <a:avLst/>
            </a:prstGeom>
            <a:solidFill>
              <a:schemeClr val="bg1">
                <a:lumMod val="95000"/>
              </a:schemeClr>
            </a:solidFill>
            <a:ln w="76200">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EC Stray?</a:t>
              </a:r>
            </a:p>
          </p:txBody>
        </p:sp>
        <p:cxnSp>
          <p:nvCxnSpPr>
            <p:cNvPr id="29" name="Connettore 2 17">
              <a:extLst>
                <a:ext uri="{FF2B5EF4-FFF2-40B4-BE49-F238E27FC236}">
                  <a16:creationId xmlns:a16="http://schemas.microsoft.com/office/drawing/2014/main" id="{2065A04B-1B5C-40E8-A59E-569653F8A54E}"/>
                </a:ext>
              </a:extLst>
            </p:cNvPr>
            <p:cNvCxnSpPr>
              <a:cxnSpLocks/>
            </p:cNvCxnSpPr>
            <p:nvPr/>
          </p:nvCxnSpPr>
          <p:spPr>
            <a:xfrm flipH="1" flipV="1">
              <a:off x="8804475" y="4484630"/>
              <a:ext cx="172038" cy="3459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CasellaDiTesto 28">
              <a:extLst>
                <a:ext uri="{FF2B5EF4-FFF2-40B4-BE49-F238E27FC236}">
                  <a16:creationId xmlns:a16="http://schemas.microsoft.com/office/drawing/2014/main" id="{EEF0E4F3-AF43-4C30-92E4-9AE9F637B6D7}"/>
                </a:ext>
              </a:extLst>
            </p:cNvPr>
            <p:cNvSpPr txBox="1"/>
            <p:nvPr/>
          </p:nvSpPr>
          <p:spPr>
            <a:xfrm>
              <a:off x="9813533" y="4698041"/>
              <a:ext cx="1911100" cy="338554"/>
            </a:xfrm>
            <a:prstGeom prst="rect">
              <a:avLst/>
            </a:prstGeom>
            <a:solidFill>
              <a:schemeClr val="bg1">
                <a:lumMod val="9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err="1">
                  <a:ln>
                    <a:noFill/>
                  </a:ln>
                  <a:solidFill>
                    <a:prstClr val="black"/>
                  </a:solidFill>
                  <a:effectLst/>
                  <a:highlight>
                    <a:srgbClr val="FFFF00"/>
                  </a:highlight>
                  <a:uLnTx/>
                  <a:uFillTx/>
                  <a:latin typeface="Arial" panose="020B0604020202020204" pitchFamily="34" charset="0"/>
                  <a:ea typeface="+mn-ea"/>
                  <a:cs typeface="Arial" panose="020B0604020202020204" pitchFamily="34" charset="0"/>
                </a:rPr>
                <a:t>Edge&amp;SOL</a:t>
              </a:r>
              <a:r>
                <a:rPr kumimoji="0" lang="en-US" sz="16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mn-ea"/>
                  <a:cs typeface="Arial" panose="020B0604020202020204" pitchFamily="34" charset="0"/>
                </a:rPr>
                <a:t> </a:t>
              </a:r>
              <a:r>
                <a:rPr kumimoji="0" lang="en-US" sz="1600" b="0" i="0" u="none" strike="noStrike" kern="1200" cap="none" spc="0" normalizeH="0" baseline="0" noProof="0" dirty="0" err="1">
                  <a:ln>
                    <a:noFill/>
                  </a:ln>
                  <a:solidFill>
                    <a:prstClr val="black"/>
                  </a:solidFill>
                  <a:effectLst/>
                  <a:highlight>
                    <a:srgbClr val="FFFF00"/>
                  </a:highlight>
                  <a:uLnTx/>
                  <a:uFillTx/>
                  <a:latin typeface="Arial" panose="020B0604020202020204" pitchFamily="34" charset="0"/>
                  <a:ea typeface="+mn-ea"/>
                  <a:cs typeface="Arial" panose="020B0604020202020204" pitchFamily="34" charset="0"/>
                </a:rPr>
                <a:t>diags</a:t>
              </a:r>
              <a:r>
                <a:rPr kumimoji="0" lang="en-US" sz="16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mn-ea"/>
                  <a:cs typeface="Arial" panose="020B0604020202020204" pitchFamily="34" charset="0"/>
                </a:rPr>
                <a:t>?</a:t>
              </a:r>
            </a:p>
          </p:txBody>
        </p:sp>
        <p:cxnSp>
          <p:nvCxnSpPr>
            <p:cNvPr id="40" name="Connettore 2 17">
              <a:extLst>
                <a:ext uri="{FF2B5EF4-FFF2-40B4-BE49-F238E27FC236}">
                  <a16:creationId xmlns:a16="http://schemas.microsoft.com/office/drawing/2014/main" id="{57356A20-AF4C-42A7-9C4D-7C65E0A6950F}"/>
                </a:ext>
              </a:extLst>
            </p:cNvPr>
            <p:cNvCxnSpPr>
              <a:cxnSpLocks/>
            </p:cNvCxnSpPr>
            <p:nvPr/>
          </p:nvCxnSpPr>
          <p:spPr>
            <a:xfrm flipH="1" flipV="1">
              <a:off x="10423721" y="4443545"/>
              <a:ext cx="95998" cy="2544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D9C666EA-D470-40EB-850B-300860B7B31C}"/>
                </a:ext>
              </a:extLst>
            </p:cNvPr>
            <p:cNvSpPr txBox="1"/>
            <p:nvPr/>
          </p:nvSpPr>
          <p:spPr>
            <a:xfrm>
              <a:off x="1064261" y="869971"/>
              <a:ext cx="272131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a:ea typeface="+mn-ea"/>
                  <a:cs typeface="+mn-cs"/>
                </a:rPr>
                <a:t>OP1: first plasma</a:t>
              </a:r>
            </a:p>
          </p:txBody>
        </p:sp>
        <p:sp>
          <p:nvSpPr>
            <p:cNvPr id="43" name="TextBox 42">
              <a:extLst>
                <a:ext uri="{FF2B5EF4-FFF2-40B4-BE49-F238E27FC236}">
                  <a16:creationId xmlns:a16="http://schemas.microsoft.com/office/drawing/2014/main" id="{E577F96C-06FD-450E-9B29-8A5E1DF13CF0}"/>
                </a:ext>
              </a:extLst>
            </p:cNvPr>
            <p:cNvSpPr txBox="1"/>
            <p:nvPr/>
          </p:nvSpPr>
          <p:spPr>
            <a:xfrm>
              <a:off x="4005609" y="869921"/>
              <a:ext cx="363646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a:ea typeface="+mn-ea"/>
                  <a:cs typeface="+mn-cs"/>
                </a:rPr>
                <a:t>OP2: high Ip operation</a:t>
              </a:r>
            </a:p>
          </p:txBody>
        </p:sp>
        <p:sp>
          <p:nvSpPr>
            <p:cNvPr id="44" name="TextBox 43">
              <a:extLst>
                <a:ext uri="{FF2B5EF4-FFF2-40B4-BE49-F238E27FC236}">
                  <a16:creationId xmlns:a16="http://schemas.microsoft.com/office/drawing/2014/main" id="{D160AB82-F908-4BD0-99C3-A373A6756FF1}"/>
                </a:ext>
              </a:extLst>
            </p:cNvPr>
            <p:cNvSpPr txBox="1"/>
            <p:nvPr/>
          </p:nvSpPr>
          <p:spPr>
            <a:xfrm>
              <a:off x="7757165" y="879962"/>
              <a:ext cx="4366699"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a:ea typeface="+mn-ea"/>
                  <a:cs typeface="+mn-cs"/>
                </a:rPr>
                <a:t>OP3: H mode development</a:t>
              </a:r>
            </a:p>
          </p:txBody>
        </p:sp>
        <p:sp>
          <p:nvSpPr>
            <p:cNvPr id="45" name="TextBox 44">
              <a:extLst>
                <a:ext uri="{FF2B5EF4-FFF2-40B4-BE49-F238E27FC236}">
                  <a16:creationId xmlns:a16="http://schemas.microsoft.com/office/drawing/2014/main" id="{662937C9-7CE4-4AD6-9E60-D35D0C3965A8}"/>
                </a:ext>
              </a:extLst>
            </p:cNvPr>
            <p:cNvSpPr txBox="1"/>
            <p:nvPr/>
          </p:nvSpPr>
          <p:spPr>
            <a:xfrm flipH="1">
              <a:off x="1064261" y="1391786"/>
              <a:ext cx="265158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EC assisted breakdown at low E</a:t>
              </a:r>
              <a:r>
                <a:rPr kumimoji="0" lang="en-US" sz="1200" b="1" i="0" u="none" strike="noStrike" kern="1200" cap="none" spc="0" normalizeH="0" baseline="-25000" noProof="0" dirty="0">
                  <a:ln>
                    <a:noFill/>
                  </a:ln>
                  <a:solidFill>
                    <a:prstClr val="black"/>
                  </a:solidFill>
                  <a:effectLst/>
                  <a:uLnTx/>
                  <a:uFillTx/>
                  <a:latin typeface="Calibri"/>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Plasma control with SC coils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Disruption characterization</a:t>
              </a:r>
            </a:p>
          </p:txBody>
        </p:sp>
        <p:sp>
          <p:nvSpPr>
            <p:cNvPr id="46" name="TextBox 45">
              <a:extLst>
                <a:ext uri="{FF2B5EF4-FFF2-40B4-BE49-F238E27FC236}">
                  <a16:creationId xmlns:a16="http://schemas.microsoft.com/office/drawing/2014/main" id="{940F6D05-B7FA-4313-807E-0BBB83C3A1CA}"/>
                </a:ext>
              </a:extLst>
            </p:cNvPr>
            <p:cNvSpPr txBox="1"/>
            <p:nvPr/>
          </p:nvSpPr>
          <p:spPr>
            <a:xfrm flipH="1">
              <a:off x="4005610" y="1308991"/>
              <a:ext cx="3712142"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Extension of the operation domain (high Ip, H mode, Beta, </a:t>
              </a:r>
              <a:r>
                <a:rPr kumimoji="0" lang="en-US" sz="1200" b="1" i="0" u="none" strike="noStrike" kern="1200" cap="none" spc="0" normalizeH="0" baseline="0" noProof="0" dirty="0" err="1">
                  <a:ln>
                    <a:noFill/>
                  </a:ln>
                  <a:solidFill>
                    <a:prstClr val="black"/>
                  </a:solidFill>
                  <a:effectLst/>
                  <a:uLnTx/>
                  <a:uFillTx/>
                  <a:latin typeface="Calibri"/>
                  <a:ea typeface="+mn-ea"/>
                  <a:cs typeface="+mn-cs"/>
                </a:rPr>
                <a:t>collisionality</a:t>
              </a:r>
              <a:r>
                <a:rPr kumimoji="0" lang="en-US" sz="1200" b="1" i="0" u="none" strike="noStrike" kern="1200" cap="none" spc="0" normalizeH="0" baseline="0" noProof="0" dirty="0">
                  <a:ln>
                    <a:noFill/>
                  </a:ln>
                  <a:solidFill>
                    <a:prstClr val="black"/>
                  </a:solidFill>
                  <a:effectLst/>
                  <a:uLnTx/>
                  <a:uFillTx/>
                  <a:latin typeface="Calibri"/>
                  <a:ea typeface="+mn-ea"/>
                  <a:cs typeface="+mn-cs"/>
                </a:rPr>
                <a:t>, …)</a:t>
              </a:r>
              <a:endParaRPr kumimoji="0" lang="en-US" sz="1200" b="1" i="0" u="none" strike="noStrike" kern="1200" cap="none" spc="0" normalizeH="0" baseline="-2500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Disruptions and Runaway control, Error field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Heat transport L mode with dominant Electron heating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Shine through, Fast ion losses, LH transition, ELMs,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SOL scaling at high IP, Divertor characterization</a:t>
              </a:r>
            </a:p>
          </p:txBody>
        </p:sp>
        <p:sp>
          <p:nvSpPr>
            <p:cNvPr id="47" name="TextBox 46">
              <a:extLst>
                <a:ext uri="{FF2B5EF4-FFF2-40B4-BE49-F238E27FC236}">
                  <a16:creationId xmlns:a16="http://schemas.microsoft.com/office/drawing/2014/main" id="{8A39C80D-01B1-48B5-A564-35EA0DC10996}"/>
                </a:ext>
              </a:extLst>
            </p:cNvPr>
            <p:cNvSpPr txBox="1"/>
            <p:nvPr/>
          </p:nvSpPr>
          <p:spPr>
            <a:xfrm flipH="1">
              <a:off x="7832842" y="1305180"/>
              <a:ext cx="3712143"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ITER relevant H-mode and high beta scenarios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High Beta non-inductive steady-state scenarios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NTM, RWM, ST control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Heat transport L mode with dominant Electron heating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Fast ions and turbulence, Alpha particles in D-3He plasma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ELMs regimes, W screening, Seeding</a:t>
              </a:r>
            </a:p>
          </p:txBody>
        </p:sp>
      </p:grpSp>
    </p:spTree>
    <p:extLst>
      <p:ext uri="{BB962C8B-B14F-4D97-AF65-F5344CB8AC3E}">
        <p14:creationId xmlns:p14="http://schemas.microsoft.com/office/powerpoint/2010/main" val="97077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BB0D6-5444-4D2A-0091-33F5468854D9}"/>
              </a:ext>
            </a:extLst>
          </p:cNvPr>
          <p:cNvSpPr>
            <a:spLocks noGrp="1"/>
          </p:cNvSpPr>
          <p:nvPr>
            <p:ph type="title"/>
          </p:nvPr>
        </p:nvSpPr>
        <p:spPr/>
        <p:txBody>
          <a:bodyPr/>
          <a:lstStyle/>
          <a:p>
            <a:r>
              <a:rPr lang="en-US" dirty="0"/>
              <a:t>Clarification of the hand over between SA, F4E and operations</a:t>
            </a:r>
          </a:p>
        </p:txBody>
      </p:sp>
      <p:sp>
        <p:nvSpPr>
          <p:cNvPr id="3" name="Content Placeholder 2">
            <a:extLst>
              <a:ext uri="{FF2B5EF4-FFF2-40B4-BE49-F238E27FC236}">
                <a16:creationId xmlns:a16="http://schemas.microsoft.com/office/drawing/2014/main" id="{0649BB5F-FEFF-52A9-EB94-0B3CE4E2CBED}"/>
              </a:ext>
            </a:extLst>
          </p:cNvPr>
          <p:cNvSpPr>
            <a:spLocks noGrp="1"/>
          </p:cNvSpPr>
          <p:nvPr>
            <p:ph idx="1"/>
          </p:nvPr>
        </p:nvSpPr>
        <p:spPr/>
        <p:txBody>
          <a:bodyPr/>
          <a:lstStyle/>
          <a:p>
            <a:r>
              <a:rPr lang="en-US" dirty="0"/>
              <a:t>WPSA supports: </a:t>
            </a:r>
          </a:p>
          <a:p>
            <a:r>
              <a:rPr lang="en-US" dirty="0"/>
              <a:t>proposals for enhancements (mainly diagnostics to achieve the scientific and operational objectives of JT-60SA), until  scientific acceptance and until a degree of development such that a PA can be signed (F4E contract).</a:t>
            </a:r>
          </a:p>
          <a:p>
            <a:r>
              <a:rPr lang="en-US" dirty="0"/>
              <a:t>Development of operational oriented software tools (synthetic diagnostics, control room analysis, control tools). Does not support their exploitation: use for analysis by non-developer</a:t>
            </a:r>
          </a:p>
          <a:p>
            <a:r>
              <a:rPr lang="en-US" dirty="0"/>
              <a:t>Installation and commissioning until final acceptance of the developed systems</a:t>
            </a:r>
          </a:p>
          <a:p>
            <a:r>
              <a:rPr lang="en-US" dirty="0"/>
              <a:t>“Regular” operation is at present outside the budget and horizon. Likely might happen for OP3</a:t>
            </a:r>
          </a:p>
          <a:p>
            <a:endParaRPr lang="en-US" dirty="0"/>
          </a:p>
          <a:p>
            <a:r>
              <a:rPr lang="en-US" dirty="0"/>
              <a:t>As part of the preparation for the W transition, additional diagnostics are taken into consideration (a further assessment of the diagnostics plan should be done by TCM-45 – late May 2026) – Call for feasibility studies of “Edge and SOL” diagnostics, 2025.</a:t>
            </a:r>
          </a:p>
          <a:p>
            <a:endParaRPr lang="en-US" dirty="0"/>
          </a:p>
          <a:p>
            <a:pPr marL="342900" lvl="1" indent="0">
              <a:buNone/>
            </a:pPr>
            <a:endParaRPr lang="en-US" dirty="0"/>
          </a:p>
          <a:p>
            <a:endParaRPr lang="en-US" dirty="0"/>
          </a:p>
          <a:p>
            <a:pPr marL="0" indent="0">
              <a:buNone/>
            </a:pPr>
            <a:endParaRPr lang="en-US" dirty="0"/>
          </a:p>
        </p:txBody>
      </p:sp>
      <p:sp>
        <p:nvSpPr>
          <p:cNvPr id="4" name="Footer Placeholder 3">
            <a:extLst>
              <a:ext uri="{FF2B5EF4-FFF2-40B4-BE49-F238E27FC236}">
                <a16:creationId xmlns:a16="http://schemas.microsoft.com/office/drawing/2014/main" id="{E69B84D3-7EAF-42BB-9921-56FED08E127E}"/>
              </a:ext>
            </a:extLst>
          </p:cNvPr>
          <p:cNvSpPr>
            <a:spLocks noGrp="1"/>
          </p:cNvSpPr>
          <p:nvPr>
            <p:ph type="ftr" sz="quarter" idx="11"/>
          </p:nvPr>
        </p:nvSpPr>
        <p:spPr/>
        <p:txBody>
          <a:bodyPr/>
          <a:lstStyle/>
          <a:p>
            <a:r>
              <a:rPr lang="en-US" dirty="0" err="1">
                <a:solidFill>
                  <a:prstClr val="white"/>
                </a:solidFill>
              </a:rPr>
              <a:t>C.Sozzi</a:t>
            </a:r>
            <a:r>
              <a:rPr lang="en-US" dirty="0">
                <a:solidFill>
                  <a:prstClr val="white"/>
                </a:solidFill>
              </a:rPr>
              <a:t> | FSD | WPSA | PB premeeting 05-03-2026</a:t>
            </a:r>
            <a:endParaRPr lang="en-GB" dirty="0">
              <a:solidFill>
                <a:prstClr val="white"/>
              </a:solidFill>
            </a:endParaRPr>
          </a:p>
        </p:txBody>
      </p:sp>
      <p:sp>
        <p:nvSpPr>
          <p:cNvPr id="5" name="Slide Number Placeholder 4">
            <a:extLst>
              <a:ext uri="{FF2B5EF4-FFF2-40B4-BE49-F238E27FC236}">
                <a16:creationId xmlns:a16="http://schemas.microsoft.com/office/drawing/2014/main" id="{1129F966-A86E-08A7-408B-7CAEF7F396E9}"/>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spTree>
    <p:extLst>
      <p:ext uri="{BB962C8B-B14F-4D97-AF65-F5344CB8AC3E}">
        <p14:creationId xmlns:p14="http://schemas.microsoft.com/office/powerpoint/2010/main" val="4112029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36C0C-574C-436B-A266-B7BAAE219DBB}"/>
              </a:ext>
            </a:extLst>
          </p:cNvPr>
          <p:cNvSpPr>
            <a:spLocks noGrp="1"/>
          </p:cNvSpPr>
          <p:nvPr>
            <p:ph type="title"/>
          </p:nvPr>
        </p:nvSpPr>
        <p:spPr/>
        <p:txBody>
          <a:bodyPr/>
          <a:lstStyle/>
          <a:p>
            <a:r>
              <a:rPr lang="en-US" dirty="0"/>
              <a:t>High-Impact Diagnostics </a:t>
            </a:r>
          </a:p>
        </p:txBody>
      </p:sp>
      <p:sp>
        <p:nvSpPr>
          <p:cNvPr id="3" name="Content Placeholder 2">
            <a:extLst>
              <a:ext uri="{FF2B5EF4-FFF2-40B4-BE49-F238E27FC236}">
                <a16:creationId xmlns:a16="http://schemas.microsoft.com/office/drawing/2014/main" id="{BDC14280-0662-4A79-B43B-2D9D20CDC639}"/>
              </a:ext>
            </a:extLst>
          </p:cNvPr>
          <p:cNvSpPr>
            <a:spLocks noGrp="1"/>
          </p:cNvSpPr>
          <p:nvPr>
            <p:ph idx="1"/>
          </p:nvPr>
        </p:nvSpPr>
        <p:spPr>
          <a:xfrm>
            <a:off x="658354" y="779903"/>
            <a:ext cx="10494060" cy="5688632"/>
          </a:xfrm>
        </p:spPr>
        <p:txBody>
          <a:bodyPr vert="horz" lIns="91440" tIns="45720" rIns="91440" bIns="45720" rtlCol="0" anchor="t">
            <a:normAutofit lnSpcReduction="10000"/>
          </a:bodyPr>
          <a:lstStyle/>
          <a:p>
            <a:pPr marL="0" indent="0" algn="just">
              <a:buNone/>
            </a:pPr>
            <a:r>
              <a:rPr lang="en-US" sz="1800" b="1" dirty="0">
                <a:effectLst/>
                <a:latin typeface="Calibri" panose="020F0502020204030204" pitchFamily="34" charset="0"/>
                <a:ea typeface="Calibri" panose="020F0502020204030204" pitchFamily="34" charset="0"/>
              </a:rPr>
              <a:t>Real-Time Detachment Control </a:t>
            </a:r>
            <a:endParaRPr lang="en-US" sz="1800" dirty="0">
              <a:effectLst/>
              <a:latin typeface="Times New Roman" panose="02020603050405020304" pitchFamily="18" charset="0"/>
              <a:ea typeface="Calibri" panose="020F0502020204030204" pitchFamily="34" charset="0"/>
            </a:endParaRPr>
          </a:p>
          <a:p>
            <a:pPr algn="just"/>
            <a:r>
              <a:rPr lang="en-US" sz="1800" b="1" dirty="0">
                <a:effectLst/>
                <a:latin typeface="Calibri" panose="020F0502020204030204" pitchFamily="34" charset="0"/>
                <a:ea typeface="Calibri" panose="020F0502020204030204" pitchFamily="34" charset="0"/>
              </a:rPr>
              <a:t>Usability:</a:t>
            </a:r>
            <a:r>
              <a:rPr lang="en-US" sz="1800" dirty="0">
                <a:effectLst/>
                <a:latin typeface="Calibri" panose="020F0502020204030204" pitchFamily="34" charset="0"/>
                <a:ea typeface="Calibri" panose="020F0502020204030204" pitchFamily="34" charset="0"/>
              </a:rPr>
              <a:t> High. It reuses existing visible-spectrometer lines of sight (LOS) and proven APDCAM-10G technology, requiring no in-vessel modifications.</a:t>
            </a:r>
            <a:endParaRPr lang="en-US" sz="1800" dirty="0">
              <a:effectLst/>
              <a:latin typeface="Times New Roman" panose="02020603050405020304" pitchFamily="18" charset="0"/>
              <a:ea typeface="Calibri" panose="020F0502020204030204" pitchFamily="34" charset="0"/>
            </a:endParaRPr>
          </a:p>
          <a:p>
            <a:pPr algn="just"/>
            <a:r>
              <a:rPr lang="en-US" sz="1800" b="1" dirty="0">
                <a:effectLst/>
                <a:latin typeface="Calibri"/>
                <a:ea typeface="Calibri"/>
                <a:cs typeface="Arial"/>
              </a:rPr>
              <a:t>Importance:</a:t>
            </a:r>
            <a:r>
              <a:rPr lang="en-US" sz="1800" dirty="0">
                <a:effectLst/>
                <a:latin typeface="Calibri"/>
                <a:ea typeface="Calibri"/>
                <a:cs typeface="Arial"/>
              </a:rPr>
              <a:t> </a:t>
            </a:r>
            <a:r>
              <a:rPr lang="en-US" sz="1800" b="1">
                <a:latin typeface="Calibri"/>
                <a:ea typeface="Calibri"/>
                <a:cs typeface="Arial"/>
              </a:rPr>
              <a:t>Essential</a:t>
            </a:r>
            <a:r>
              <a:rPr lang="en-US" sz="1800" b="1">
                <a:effectLst/>
                <a:latin typeface="Calibri"/>
                <a:ea typeface="Calibri"/>
                <a:cs typeface="Arial"/>
              </a:rPr>
              <a:t>.</a:t>
            </a:r>
            <a:r>
              <a:rPr lang="en-US" sz="1800" dirty="0">
                <a:effectLst/>
                <a:latin typeface="Calibri"/>
                <a:ea typeface="Calibri"/>
                <a:cs typeface="Arial"/>
              </a:rPr>
              <a:t> Protecting the divertor from overloading is essential in a W-wall environment. The system specifically includes a </a:t>
            </a:r>
            <a:r>
              <a:rPr lang="en-US" sz="1800" b="1" dirty="0">
                <a:effectLst/>
                <a:latin typeface="Calibri"/>
                <a:ea typeface="Calibri"/>
                <a:cs typeface="Arial"/>
              </a:rPr>
              <a:t>W I line (400.9 nm)</a:t>
            </a:r>
            <a:r>
              <a:rPr lang="en-US" sz="1800" dirty="0">
                <a:effectLst/>
                <a:latin typeface="Calibri"/>
                <a:ea typeface="Calibri"/>
                <a:cs typeface="Arial"/>
              </a:rPr>
              <a:t> for dedicated tungsten monitoring.</a:t>
            </a:r>
          </a:p>
          <a:p>
            <a:pPr marL="0" indent="0" algn="just">
              <a:buNone/>
            </a:pPr>
            <a:r>
              <a:rPr lang="en-US" sz="1800" b="1" dirty="0">
                <a:effectLst/>
                <a:latin typeface="Calibri" panose="020F0502020204030204" pitchFamily="34" charset="0"/>
                <a:ea typeface="Calibri" panose="020F0502020204030204" pitchFamily="34" charset="0"/>
              </a:rPr>
              <a:t>Edge VUV Imaging Spectrometer </a:t>
            </a:r>
            <a:endParaRPr lang="en-US" sz="1800" dirty="0">
              <a:effectLst/>
              <a:latin typeface="Times New Roman" panose="02020603050405020304" pitchFamily="18" charset="0"/>
              <a:ea typeface="Calibri" panose="020F0502020204030204" pitchFamily="34" charset="0"/>
            </a:endParaRPr>
          </a:p>
          <a:p>
            <a:pPr algn="just"/>
            <a:r>
              <a:rPr lang="en-US" sz="1800" b="1" dirty="0">
                <a:effectLst/>
                <a:latin typeface="Calibri" panose="020F0502020204030204" pitchFamily="34" charset="0"/>
                <a:ea typeface="Calibri" panose="020F0502020204030204" pitchFamily="34" charset="0"/>
              </a:rPr>
              <a:t>Usability:</a:t>
            </a:r>
            <a:r>
              <a:rPr lang="en-US" sz="1800" dirty="0">
                <a:effectLst/>
                <a:latin typeface="Calibri" panose="020F0502020204030204" pitchFamily="34" charset="0"/>
                <a:ea typeface="Calibri" panose="020F0502020204030204" pitchFamily="34" charset="0"/>
              </a:rPr>
              <a:t> Medium. Requires an active cooling system for its golden-coated mirrors during baking.</a:t>
            </a:r>
            <a:endParaRPr lang="en-US" sz="1800" dirty="0">
              <a:effectLst/>
              <a:latin typeface="Times New Roman" panose="02020603050405020304" pitchFamily="18" charset="0"/>
              <a:ea typeface="Calibri" panose="020F0502020204030204" pitchFamily="34" charset="0"/>
            </a:endParaRPr>
          </a:p>
          <a:p>
            <a:pPr algn="just"/>
            <a:r>
              <a:rPr lang="en-US" sz="1800" b="1" dirty="0">
                <a:effectLst/>
                <a:latin typeface="Calibri"/>
                <a:ea typeface="Calibri"/>
                <a:cs typeface="Arial"/>
              </a:rPr>
              <a:t>Importance:</a:t>
            </a:r>
            <a:r>
              <a:rPr lang="en-US" sz="1800" dirty="0">
                <a:effectLst/>
                <a:latin typeface="Calibri"/>
                <a:ea typeface="Calibri"/>
                <a:cs typeface="Arial"/>
              </a:rPr>
              <a:t> </a:t>
            </a:r>
            <a:r>
              <a:rPr lang="en-US" sz="1800" b="1" dirty="0">
                <a:effectLst/>
                <a:latin typeface="Calibri"/>
                <a:ea typeface="Calibri"/>
                <a:cs typeface="Arial"/>
              </a:rPr>
              <a:t>Essential.</a:t>
            </a:r>
            <a:r>
              <a:rPr lang="en-US" sz="1800" dirty="0">
                <a:effectLst/>
                <a:latin typeface="Calibri"/>
                <a:ea typeface="Calibri"/>
                <a:cs typeface="Arial"/>
              </a:rPr>
              <a:t> This is the primary tool for determining </a:t>
            </a:r>
            <a:r>
              <a:rPr lang="en-US" sz="1800" b="1" dirty="0">
                <a:effectLst/>
                <a:latin typeface="Calibri"/>
                <a:ea typeface="Calibri"/>
                <a:cs typeface="Arial"/>
              </a:rPr>
              <a:t>tungsten transport properties</a:t>
            </a:r>
            <a:r>
              <a:rPr lang="en-US" sz="1800" dirty="0">
                <a:effectLst/>
                <a:latin typeface="Calibri"/>
                <a:ea typeface="Calibri"/>
                <a:cs typeface="Arial"/>
              </a:rPr>
              <a:t> in the Scrape-Off Layer (SOL) and pedestal regions, which is an open issue for ITER.</a:t>
            </a:r>
          </a:p>
          <a:p>
            <a:pPr marL="0" indent="0" algn="just">
              <a:buNone/>
            </a:pPr>
            <a:r>
              <a:rPr lang="en-US" sz="1800" b="1" dirty="0">
                <a:effectLst/>
                <a:latin typeface="Calibri" panose="020F0502020204030204" pitchFamily="34" charset="0"/>
                <a:ea typeface="Calibri" panose="020F0502020204030204" pitchFamily="34" charset="0"/>
              </a:rPr>
              <a:t>Quartz Crystal Microbalances (QCMs) </a:t>
            </a:r>
            <a:endParaRPr lang="en-US" sz="1800" dirty="0">
              <a:effectLst/>
              <a:latin typeface="Times New Roman" panose="02020603050405020304" pitchFamily="18" charset="0"/>
              <a:ea typeface="Calibri" panose="020F0502020204030204" pitchFamily="34" charset="0"/>
            </a:endParaRPr>
          </a:p>
          <a:p>
            <a:pPr algn="just"/>
            <a:r>
              <a:rPr lang="en-US" sz="1800" b="1" dirty="0">
                <a:effectLst/>
                <a:latin typeface="Calibri" panose="020F0502020204030204" pitchFamily="34" charset="0"/>
                <a:ea typeface="Calibri" panose="020F0502020204030204" pitchFamily="34" charset="0"/>
              </a:rPr>
              <a:t>Usability:</a:t>
            </a:r>
            <a:r>
              <a:rPr lang="en-US" sz="1800" dirty="0">
                <a:effectLst/>
                <a:latin typeface="Calibri" panose="020F0502020204030204" pitchFamily="34" charset="0"/>
                <a:ea typeface="Calibri" panose="020F0502020204030204" pitchFamily="34" charset="0"/>
              </a:rPr>
              <a:t> Medium. In-vessel installation requires robust thermal management and radiation-hardened electronics.</a:t>
            </a:r>
            <a:endParaRPr lang="en-US" sz="1800" dirty="0">
              <a:effectLst/>
              <a:latin typeface="Times New Roman" panose="02020603050405020304" pitchFamily="18" charset="0"/>
              <a:ea typeface="Calibri" panose="020F0502020204030204" pitchFamily="34" charset="0"/>
            </a:endParaRPr>
          </a:p>
          <a:p>
            <a:pPr algn="just"/>
            <a:r>
              <a:rPr lang="en-US" sz="1800" b="1" dirty="0">
                <a:effectLst/>
                <a:latin typeface="Calibri"/>
                <a:ea typeface="Calibri"/>
                <a:cs typeface="Arial"/>
              </a:rPr>
              <a:t>Importance:</a:t>
            </a:r>
            <a:r>
              <a:rPr lang="en-US" sz="1800" dirty="0">
                <a:effectLst/>
                <a:latin typeface="Calibri"/>
                <a:ea typeface="Calibri"/>
                <a:cs typeface="Arial"/>
              </a:rPr>
              <a:t> </a:t>
            </a:r>
            <a:r>
              <a:rPr lang="en-US" sz="1800" b="1">
                <a:latin typeface="Calibri"/>
                <a:ea typeface="Calibri"/>
                <a:cs typeface="Arial"/>
              </a:rPr>
              <a:t>Essential</a:t>
            </a:r>
            <a:r>
              <a:rPr lang="en-US" sz="1800" b="1">
                <a:effectLst/>
                <a:latin typeface="Calibri"/>
                <a:ea typeface="Calibri"/>
                <a:cs typeface="Arial"/>
              </a:rPr>
              <a:t>.</a:t>
            </a:r>
            <a:r>
              <a:rPr lang="en-US" sz="1800" dirty="0">
                <a:effectLst/>
                <a:latin typeface="Calibri"/>
                <a:ea typeface="Calibri"/>
                <a:cs typeface="Arial"/>
              </a:rPr>
              <a:t> QCMs provide the only real-time, in-situ measurement of </a:t>
            </a:r>
            <a:r>
              <a:rPr lang="en-US" sz="1800" b="1" dirty="0">
                <a:effectLst/>
                <a:latin typeface="Calibri"/>
                <a:ea typeface="Calibri"/>
                <a:cs typeface="Arial"/>
              </a:rPr>
              <a:t>material erosion and deposition</a:t>
            </a:r>
            <a:r>
              <a:rPr lang="en-US" sz="1800" dirty="0">
                <a:effectLst/>
                <a:latin typeface="Calibri"/>
                <a:ea typeface="Calibri"/>
                <a:cs typeface="Arial"/>
              </a:rPr>
              <a:t>, which is crucial during the transition from carbon to tungsten walls.</a:t>
            </a:r>
          </a:p>
          <a:p>
            <a:pPr marL="0" indent="0" algn="just">
              <a:buNone/>
            </a:pPr>
            <a:r>
              <a:rPr lang="en-US" sz="1800" b="1" dirty="0">
                <a:effectLst/>
                <a:latin typeface="Calibri" panose="020F0502020204030204" pitchFamily="34" charset="0"/>
                <a:ea typeface="Calibri" panose="020F0502020204030204" pitchFamily="34" charset="0"/>
              </a:rPr>
              <a:t>MANTIS Multispectral Imaging </a:t>
            </a:r>
            <a:endParaRPr lang="en-US" sz="1800" dirty="0">
              <a:effectLst/>
              <a:latin typeface="Times New Roman" panose="02020603050405020304" pitchFamily="18" charset="0"/>
              <a:ea typeface="Calibri" panose="020F0502020204030204" pitchFamily="34" charset="0"/>
            </a:endParaRPr>
          </a:p>
          <a:p>
            <a:pPr algn="just"/>
            <a:r>
              <a:rPr lang="en-US" sz="1800" b="1" dirty="0">
                <a:effectLst/>
                <a:latin typeface="Calibri" panose="020F0502020204030204" pitchFamily="34" charset="0"/>
                <a:ea typeface="Calibri" panose="020F0502020204030204" pitchFamily="34" charset="0"/>
              </a:rPr>
              <a:t>Usability:</a:t>
            </a:r>
            <a:r>
              <a:rPr lang="en-US" sz="1800" dirty="0">
                <a:effectLst/>
                <a:latin typeface="Calibri" panose="020F0502020204030204" pitchFamily="34" charset="0"/>
                <a:ea typeface="Calibri" panose="020F0502020204030204" pitchFamily="34" charset="0"/>
              </a:rPr>
              <a:t> Medium-High. While requiring a custom re-entrant port, it is designed to handle </a:t>
            </a:r>
            <a:r>
              <a:rPr lang="en-US" sz="1800" b="1" dirty="0">
                <a:effectLst/>
                <a:latin typeface="Calibri" panose="020F0502020204030204" pitchFamily="34" charset="0"/>
                <a:ea typeface="Calibri" panose="020F0502020204030204" pitchFamily="34" charset="0"/>
              </a:rPr>
              <a:t>tungsten wall reflections</a:t>
            </a:r>
            <a:r>
              <a:rPr lang="en-US" sz="1800" dirty="0">
                <a:effectLst/>
                <a:latin typeface="Calibri" panose="020F0502020204030204" pitchFamily="34" charset="0"/>
                <a:ea typeface="Calibri" panose="020F0502020204030204" pitchFamily="34" charset="0"/>
              </a:rPr>
              <a:t> using the CHERAB ray-tracing framework.</a:t>
            </a:r>
            <a:endParaRPr lang="en-US" sz="1800" dirty="0">
              <a:effectLst/>
              <a:latin typeface="Times New Roman" panose="02020603050405020304" pitchFamily="18" charset="0"/>
              <a:ea typeface="Calibri" panose="020F0502020204030204" pitchFamily="34" charset="0"/>
            </a:endParaRPr>
          </a:p>
          <a:p>
            <a:pPr algn="just"/>
            <a:r>
              <a:rPr lang="en-US" sz="1800" b="1" dirty="0">
                <a:effectLst/>
                <a:latin typeface="Calibri"/>
                <a:ea typeface="Calibri"/>
                <a:cs typeface="Arial"/>
              </a:rPr>
              <a:t>Importance:</a:t>
            </a:r>
            <a:r>
              <a:rPr lang="en-US" sz="1800" dirty="0">
                <a:effectLst/>
                <a:latin typeface="Calibri"/>
                <a:ea typeface="Calibri"/>
                <a:cs typeface="Arial"/>
              </a:rPr>
              <a:t> </a:t>
            </a:r>
            <a:r>
              <a:rPr lang="en-US" sz="1800" b="1">
                <a:latin typeface="Calibri"/>
                <a:ea typeface="Calibri"/>
                <a:cs typeface="Arial"/>
              </a:rPr>
              <a:t>Essential</a:t>
            </a:r>
            <a:r>
              <a:rPr lang="en-US" sz="1800" b="1">
                <a:effectLst/>
                <a:latin typeface="Calibri"/>
                <a:ea typeface="Calibri"/>
                <a:cs typeface="Arial"/>
              </a:rPr>
              <a:t>.</a:t>
            </a:r>
            <a:r>
              <a:rPr lang="en-US" sz="1800">
                <a:effectLst/>
                <a:latin typeface="Calibri"/>
                <a:ea typeface="Calibri"/>
                <a:cs typeface="Arial"/>
              </a:rPr>
              <a:t> Provides 2D emissivity maps essential for understanding the volumetric processes of </a:t>
            </a:r>
            <a:r>
              <a:rPr lang="en-US" sz="1800" dirty="0">
                <a:effectLst/>
                <a:latin typeface="Calibri"/>
                <a:ea typeface="Calibri"/>
                <a:cs typeface="Arial"/>
              </a:rPr>
              <a:t>plasma detachment and exhaust physics.</a:t>
            </a:r>
          </a:p>
          <a:p>
            <a:endParaRPr lang="en-US" dirty="0"/>
          </a:p>
        </p:txBody>
      </p:sp>
      <p:sp>
        <p:nvSpPr>
          <p:cNvPr id="4" name="Footer Placeholder 3">
            <a:extLst>
              <a:ext uri="{FF2B5EF4-FFF2-40B4-BE49-F238E27FC236}">
                <a16:creationId xmlns:a16="http://schemas.microsoft.com/office/drawing/2014/main" id="{1C5A1A76-65EB-4A9B-AA3D-F275A0B56DA3}"/>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a:ea typeface="+mn-ea"/>
                <a:cs typeface="+mn-cs"/>
              </a:rPr>
              <a:t>C.Sozzi | FSD | WPSA | PB premeeting 05-03-2026</a:t>
            </a:r>
            <a:endParaRPr kumimoji="0" lang="en-GB"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16876224-0C0E-4DFE-82AB-6BD4535940D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4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4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915586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49B6B-F1AE-44EC-BB1C-970BA87B567E}"/>
              </a:ext>
            </a:extLst>
          </p:cNvPr>
          <p:cNvSpPr>
            <a:spLocks noGrp="1"/>
          </p:cNvSpPr>
          <p:nvPr>
            <p:ph type="title"/>
          </p:nvPr>
        </p:nvSpPr>
        <p:spPr/>
        <p:txBody>
          <a:bodyPr/>
          <a:lstStyle/>
          <a:p>
            <a:r>
              <a:rPr lang="en-US" dirty="0"/>
              <a:t>Essential Support Diagnostics</a:t>
            </a:r>
          </a:p>
        </p:txBody>
      </p:sp>
      <p:sp>
        <p:nvSpPr>
          <p:cNvPr id="3" name="Content Placeholder 2">
            <a:extLst>
              <a:ext uri="{FF2B5EF4-FFF2-40B4-BE49-F238E27FC236}">
                <a16:creationId xmlns:a16="http://schemas.microsoft.com/office/drawing/2014/main" id="{69437EF0-E7A0-421A-B695-CF70BCEDFF95}"/>
              </a:ext>
            </a:extLst>
          </p:cNvPr>
          <p:cNvSpPr>
            <a:spLocks noGrp="1"/>
          </p:cNvSpPr>
          <p:nvPr>
            <p:ph idx="1"/>
          </p:nvPr>
        </p:nvSpPr>
        <p:spPr>
          <a:xfrm>
            <a:off x="360040" y="758426"/>
            <a:ext cx="11363874" cy="5688632"/>
          </a:xfrm>
        </p:spPr>
        <p:txBody>
          <a:bodyPr vert="horz" lIns="91440" tIns="45720" rIns="91440" bIns="45720" rtlCol="0" anchor="t">
            <a:normAutofit fontScale="70000" lnSpcReduction="20000"/>
          </a:bodyPr>
          <a:lstStyle/>
          <a:p>
            <a:pPr marL="0" indent="0">
              <a:buNone/>
            </a:pPr>
            <a:r>
              <a:rPr lang="en-US" b="1" dirty="0">
                <a:cs typeface="Arial"/>
              </a:rPr>
              <a:t>Runaway Electron (RE) Monitor </a:t>
            </a:r>
            <a:endParaRPr lang="en-US" b="1" dirty="0">
              <a:ea typeface="Calibri"/>
              <a:cs typeface="Arial"/>
            </a:endParaRPr>
          </a:p>
          <a:p>
            <a:r>
              <a:rPr lang="en-US" b="1">
                <a:cs typeface="Arial"/>
              </a:rPr>
              <a:t>Usability: Very High.</a:t>
            </a:r>
            <a:r>
              <a:rPr lang="en-US">
                <a:cs typeface="Arial"/>
              </a:rPr>
              <a:t> Low cost, external installation, and minimal machine interfaces, can be integrated with the JT-</a:t>
            </a:r>
            <a:r>
              <a:rPr lang="en-US" dirty="0">
                <a:cs typeface="Arial"/>
              </a:rPr>
              <a:t>60SA real-time control system.</a:t>
            </a:r>
            <a:endParaRPr lang="en-US" dirty="0">
              <a:ea typeface="Calibri"/>
              <a:cs typeface="Arial"/>
            </a:endParaRPr>
          </a:p>
          <a:p>
            <a:r>
              <a:rPr lang="en-US" b="1" dirty="0">
                <a:cs typeface="Arial"/>
              </a:rPr>
              <a:t>Importance: High. </a:t>
            </a:r>
            <a:r>
              <a:rPr lang="en-US" dirty="0">
                <a:cs typeface="Arial"/>
              </a:rPr>
              <a:t>Essential for machine protection. REs hitting the first wall can cause severe damage to tungsten structures.</a:t>
            </a:r>
            <a:endParaRPr lang="en-US" dirty="0">
              <a:ea typeface="Calibri"/>
              <a:cs typeface="Arial"/>
            </a:endParaRPr>
          </a:p>
          <a:p>
            <a:pPr marL="0" indent="0">
              <a:buNone/>
            </a:pPr>
            <a:r>
              <a:rPr lang="en-US" b="1" dirty="0">
                <a:cs typeface="Arial"/>
              </a:rPr>
              <a:t>High-Resolution Visible Overview Camera Upgrade</a:t>
            </a:r>
            <a:r>
              <a:rPr lang="en-US" dirty="0">
                <a:cs typeface="Arial"/>
              </a:rPr>
              <a:t> </a:t>
            </a:r>
            <a:endParaRPr lang="en-US" dirty="0">
              <a:ea typeface="Calibri"/>
              <a:cs typeface="Arial"/>
            </a:endParaRPr>
          </a:p>
          <a:p>
            <a:r>
              <a:rPr lang="en-US" b="1" dirty="0">
                <a:cs typeface="Arial"/>
              </a:rPr>
              <a:t>Usability: Medium. </a:t>
            </a:r>
            <a:r>
              <a:rPr lang="en-US" dirty="0">
                <a:cs typeface="Arial"/>
              </a:rPr>
              <a:t>It identifies off-the-shelf cameras that could reuse existing EDICAM optics. However, their magnetic field tolerance is currently unconfirmed.</a:t>
            </a:r>
            <a:endParaRPr lang="en-US" dirty="0">
              <a:ea typeface="Calibri"/>
              <a:cs typeface="Arial"/>
            </a:endParaRPr>
          </a:p>
          <a:p>
            <a:r>
              <a:rPr lang="en-US" b="1" dirty="0">
                <a:cs typeface="Arial"/>
              </a:rPr>
              <a:t>Importance: High</a:t>
            </a:r>
            <a:r>
              <a:rPr lang="en-US" dirty="0">
                <a:cs typeface="Arial"/>
              </a:rPr>
              <a:t> for robust steady-state monitoring and providing multispectral observation of the entire plasma section.</a:t>
            </a:r>
            <a:endParaRPr lang="en-US" dirty="0">
              <a:ea typeface="Calibri"/>
              <a:cs typeface="Arial"/>
            </a:endParaRPr>
          </a:p>
          <a:p>
            <a:pPr marL="0" indent="0">
              <a:buNone/>
            </a:pPr>
            <a:r>
              <a:rPr lang="en-US" b="1" dirty="0">
                <a:cs typeface="Arial"/>
              </a:rPr>
              <a:t>Neutral Gas Analysis (NGA) </a:t>
            </a:r>
            <a:endParaRPr lang="en-US" b="1" dirty="0">
              <a:ea typeface="Calibri"/>
              <a:cs typeface="Arial"/>
            </a:endParaRPr>
          </a:p>
          <a:p>
            <a:r>
              <a:rPr lang="en-US" b="1" dirty="0">
                <a:cs typeface="Arial"/>
              </a:rPr>
              <a:t>Usability: High.</a:t>
            </a:r>
            <a:r>
              <a:rPr lang="en-US" dirty="0">
                <a:cs typeface="Arial"/>
              </a:rPr>
              <a:t> Compatible with existing ports and safe for turbopumps.</a:t>
            </a:r>
            <a:endParaRPr lang="en-US" dirty="0">
              <a:ea typeface="Calibri"/>
              <a:cs typeface="Arial"/>
            </a:endParaRPr>
          </a:p>
          <a:p>
            <a:r>
              <a:rPr lang="en-US" b="1" dirty="0">
                <a:cs typeface="Arial"/>
              </a:rPr>
              <a:t>Importance: High. </a:t>
            </a:r>
            <a:r>
              <a:rPr lang="en-US" dirty="0">
                <a:cs typeface="Arial"/>
              </a:rPr>
              <a:t>Essential for global particle balance and fuel retention studies, which are major research focuses for metallic wall operations.</a:t>
            </a:r>
            <a:endParaRPr lang="en-US" dirty="0">
              <a:ea typeface="Calibri"/>
              <a:cs typeface="Arial"/>
            </a:endParaRPr>
          </a:p>
          <a:p>
            <a:pPr marL="0" indent="0">
              <a:buNone/>
            </a:pPr>
            <a:r>
              <a:rPr lang="en-US" b="1" dirty="0">
                <a:cs typeface="Arial"/>
              </a:rPr>
              <a:t>Thermal Helium Beam (THB) </a:t>
            </a:r>
            <a:endParaRPr lang="en-US" b="1" dirty="0">
              <a:ea typeface="Calibri"/>
              <a:cs typeface="Arial"/>
            </a:endParaRPr>
          </a:p>
          <a:p>
            <a:r>
              <a:rPr lang="en-US" b="1" dirty="0">
                <a:cs typeface="Arial"/>
              </a:rPr>
              <a:t>Usability: Medium.</a:t>
            </a:r>
            <a:r>
              <a:rPr lang="en-US" dirty="0">
                <a:cs typeface="Arial"/>
              </a:rPr>
              <a:t> Requires a dedicated gas puffing system, but the principle is fully compatible with both carbon and tungsten walls.</a:t>
            </a:r>
            <a:endParaRPr lang="en-US" dirty="0">
              <a:ea typeface="Calibri"/>
              <a:cs typeface="Arial"/>
            </a:endParaRPr>
          </a:p>
          <a:p>
            <a:r>
              <a:rPr lang="en-US" b="1" dirty="0">
                <a:cs typeface="Arial"/>
              </a:rPr>
              <a:t>Importance: High. </a:t>
            </a:r>
            <a:r>
              <a:rPr lang="en-US" dirty="0">
                <a:cs typeface="Arial"/>
              </a:rPr>
              <a:t>Offers fast measurements (1 kHz) of edge and profiles, which are critical for characterizing the pedestal in W-wall scenarios.</a:t>
            </a:r>
            <a:endParaRPr lang="en-US" dirty="0">
              <a:ea typeface="Calibri"/>
              <a:cs typeface="Arial"/>
            </a:endParaRPr>
          </a:p>
          <a:p>
            <a:pPr marL="0" indent="0">
              <a:buNone/>
            </a:pPr>
            <a:r>
              <a:rPr lang="en-US" b="1" dirty="0">
                <a:cs typeface="Arial"/>
              </a:rPr>
              <a:t>Directional Electron Probe (DEP) </a:t>
            </a:r>
            <a:endParaRPr lang="en-US" b="1" dirty="0">
              <a:ea typeface="Calibri"/>
              <a:cs typeface="Arial"/>
            </a:endParaRPr>
          </a:p>
          <a:p>
            <a:r>
              <a:rPr lang="en-US" b="1" dirty="0">
                <a:cs typeface="Arial"/>
              </a:rPr>
              <a:t>Usability: Medium-High.</a:t>
            </a:r>
            <a:r>
              <a:rPr lang="en-US" dirty="0">
                <a:cs typeface="Arial"/>
              </a:rPr>
              <a:t> Dedicated to the SOL measurements, it requires dedicated probe manipulator and tungsten-upgraded tips to survive the high-parameter environment of JT-60SA. </a:t>
            </a:r>
            <a:endParaRPr lang="en-US" dirty="0">
              <a:ea typeface="Calibri"/>
              <a:cs typeface="Arial"/>
            </a:endParaRPr>
          </a:p>
          <a:p>
            <a:r>
              <a:rPr lang="en-US" b="1" dirty="0">
                <a:cs typeface="Arial"/>
              </a:rPr>
              <a:t>Importance: Medium-High. </a:t>
            </a:r>
            <a:r>
              <a:rPr lang="en-US" dirty="0">
                <a:cs typeface="Arial"/>
              </a:rPr>
              <a:t>Provides unique data on parallel electron currents to help resolve edge filament structures</a:t>
            </a:r>
            <a:endParaRPr lang="en-US" dirty="0">
              <a:ea typeface="Calibri"/>
              <a:cs typeface="Arial"/>
            </a:endParaRPr>
          </a:p>
          <a:p>
            <a:endParaRPr lang="en-US" dirty="0"/>
          </a:p>
        </p:txBody>
      </p:sp>
      <p:sp>
        <p:nvSpPr>
          <p:cNvPr id="4" name="Footer Placeholder 3">
            <a:extLst>
              <a:ext uri="{FF2B5EF4-FFF2-40B4-BE49-F238E27FC236}">
                <a16:creationId xmlns:a16="http://schemas.microsoft.com/office/drawing/2014/main" id="{81C48FB2-B49B-42E1-86EB-CE90248CC3A0}"/>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a:ea typeface="+mn-ea"/>
                <a:cs typeface="+mn-cs"/>
              </a:rPr>
              <a:t>C.Sozzi | FSD | WPSA | PB premeeting 05-03-2026</a:t>
            </a:r>
            <a:endParaRPr kumimoji="0" lang="en-GB"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77CABA80-5AFB-4544-81F4-273C34A81A0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4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4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207765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2DA20-7D53-4A7F-A2CA-FCA695544CB7}"/>
              </a:ext>
            </a:extLst>
          </p:cNvPr>
          <p:cNvSpPr>
            <a:spLocks noGrp="1"/>
          </p:cNvSpPr>
          <p:nvPr>
            <p:ph type="title"/>
          </p:nvPr>
        </p:nvSpPr>
        <p:spPr/>
        <p:txBody>
          <a:bodyPr/>
          <a:lstStyle/>
          <a:p>
            <a:r>
              <a:rPr lang="en-US" dirty="0"/>
              <a:t>Development of diagnostics for the W phase</a:t>
            </a:r>
          </a:p>
        </p:txBody>
      </p:sp>
      <p:sp>
        <p:nvSpPr>
          <p:cNvPr id="3" name="Content Placeholder 2">
            <a:extLst>
              <a:ext uri="{FF2B5EF4-FFF2-40B4-BE49-F238E27FC236}">
                <a16:creationId xmlns:a16="http://schemas.microsoft.com/office/drawing/2014/main" id="{15957743-5839-4E70-899F-F74C8F88ABD1}"/>
              </a:ext>
            </a:extLst>
          </p:cNvPr>
          <p:cNvSpPr>
            <a:spLocks noGrp="1"/>
          </p:cNvSpPr>
          <p:nvPr>
            <p:ph idx="1"/>
          </p:nvPr>
        </p:nvSpPr>
        <p:spPr/>
        <p:txBody>
          <a:bodyPr/>
          <a:lstStyle/>
          <a:p>
            <a:r>
              <a:rPr lang="en-US" dirty="0"/>
              <a:t>9 good new proposals, still to be discussed/accepted by the Experiment Team</a:t>
            </a:r>
          </a:p>
          <a:p>
            <a:r>
              <a:rPr lang="en-US" dirty="0"/>
              <a:t>Essentially no budget in 2026-27 for their further development</a:t>
            </a:r>
          </a:p>
          <a:p>
            <a:r>
              <a:rPr lang="en-US" dirty="0"/>
              <a:t>Assuming </a:t>
            </a:r>
            <a:r>
              <a:rPr lang="en-US" dirty="0">
                <a:sym typeface="Symbol" panose="05050102010706020507" pitchFamily="18" charset="2"/>
              </a:rPr>
              <a:t> 5 can get through, at least 4 </a:t>
            </a:r>
            <a:r>
              <a:rPr lang="en-US" dirty="0" err="1">
                <a:sym typeface="Symbol" panose="05050102010706020507" pitchFamily="18" charset="2"/>
              </a:rPr>
              <a:t>ppy</a:t>
            </a:r>
            <a:r>
              <a:rPr lang="en-US" dirty="0">
                <a:sym typeface="Symbol" panose="05050102010706020507" pitchFamily="18" charset="2"/>
              </a:rPr>
              <a:t> more would be required: additional  330 k€ (see later)</a:t>
            </a:r>
            <a:endParaRPr lang="en-US" dirty="0"/>
          </a:p>
        </p:txBody>
      </p:sp>
      <p:sp>
        <p:nvSpPr>
          <p:cNvPr id="4" name="Footer Placeholder 3">
            <a:extLst>
              <a:ext uri="{FF2B5EF4-FFF2-40B4-BE49-F238E27FC236}">
                <a16:creationId xmlns:a16="http://schemas.microsoft.com/office/drawing/2014/main" id="{AE672BC6-5CAF-4338-91B7-41FC4CB9DA60}"/>
              </a:ext>
            </a:extLst>
          </p:cNvPr>
          <p:cNvSpPr>
            <a:spLocks noGrp="1"/>
          </p:cNvSpPr>
          <p:nvPr>
            <p:ph type="ftr" sz="quarter" idx="11"/>
          </p:nvPr>
        </p:nvSpPr>
        <p:spPr/>
        <p:txBody>
          <a:bodyPr/>
          <a:lstStyle/>
          <a:p>
            <a:pPr>
              <a:defRPr/>
            </a:pPr>
            <a:r>
              <a:rPr lang="sv-SE"/>
              <a:t>C.Sozzi | FSD | WPSA | PB premeeting 05-03-2026</a:t>
            </a:r>
            <a:endParaRPr lang="sv-SE" dirty="0"/>
          </a:p>
        </p:txBody>
      </p:sp>
      <p:sp>
        <p:nvSpPr>
          <p:cNvPr id="5" name="Slide Number Placeholder 4">
            <a:extLst>
              <a:ext uri="{FF2B5EF4-FFF2-40B4-BE49-F238E27FC236}">
                <a16:creationId xmlns:a16="http://schemas.microsoft.com/office/drawing/2014/main" id="{1DF54027-C219-470F-B2F1-9207FE0CE6C0}"/>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7</a:t>
            </a:fld>
            <a:endParaRPr lang="en-GB">
              <a:solidFill>
                <a:prstClr val="white"/>
              </a:solidFill>
            </a:endParaRPr>
          </a:p>
        </p:txBody>
      </p:sp>
    </p:spTree>
    <p:extLst>
      <p:ext uri="{BB962C8B-B14F-4D97-AF65-F5344CB8AC3E}">
        <p14:creationId xmlns:p14="http://schemas.microsoft.com/office/powerpoint/2010/main" val="402153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0F8B7-9C96-4FC5-87C2-BD615DB56719}"/>
              </a:ext>
            </a:extLst>
          </p:cNvPr>
          <p:cNvSpPr>
            <a:spLocks noGrp="1"/>
          </p:cNvSpPr>
          <p:nvPr>
            <p:ph type="title"/>
          </p:nvPr>
        </p:nvSpPr>
        <p:spPr>
          <a:xfrm>
            <a:off x="1000556" y="81212"/>
            <a:ext cx="9451776" cy="457200"/>
          </a:xfrm>
        </p:spPr>
        <p:txBody>
          <a:bodyPr/>
          <a:lstStyle/>
          <a:p>
            <a:r>
              <a:rPr lang="en-US" dirty="0"/>
              <a:t>Presently ongoing development</a:t>
            </a:r>
          </a:p>
        </p:txBody>
      </p:sp>
      <p:graphicFrame>
        <p:nvGraphicFramePr>
          <p:cNvPr id="7" name="Content Placeholder 6">
            <a:extLst>
              <a:ext uri="{FF2B5EF4-FFF2-40B4-BE49-F238E27FC236}">
                <a16:creationId xmlns:a16="http://schemas.microsoft.com/office/drawing/2014/main" id="{0E2BDE69-EA62-4BF8-A30E-18EAAF4EB4F8}"/>
              </a:ext>
            </a:extLst>
          </p:cNvPr>
          <p:cNvGraphicFramePr>
            <a:graphicFrameLocks noGrp="1"/>
          </p:cNvGraphicFramePr>
          <p:nvPr>
            <p:ph idx="1"/>
          </p:nvPr>
        </p:nvGraphicFramePr>
        <p:xfrm>
          <a:off x="171235" y="650696"/>
          <a:ext cx="11847521" cy="5738537"/>
        </p:xfrm>
        <a:graphic>
          <a:graphicData uri="http://schemas.openxmlformats.org/drawingml/2006/table">
            <a:tbl>
              <a:tblPr firstRow="1" firstCol="1" bandRow="1">
                <a:tableStyleId>{5C22544A-7EE6-4342-B048-85BDC9FD1C3A}</a:tableStyleId>
              </a:tblPr>
              <a:tblGrid>
                <a:gridCol w="2750904">
                  <a:extLst>
                    <a:ext uri="{9D8B030D-6E8A-4147-A177-3AD203B41FA5}">
                      <a16:colId xmlns:a16="http://schemas.microsoft.com/office/drawing/2014/main" val="1651777815"/>
                    </a:ext>
                  </a:extLst>
                </a:gridCol>
                <a:gridCol w="2604497">
                  <a:extLst>
                    <a:ext uri="{9D8B030D-6E8A-4147-A177-3AD203B41FA5}">
                      <a16:colId xmlns:a16="http://schemas.microsoft.com/office/drawing/2014/main" val="3612188774"/>
                    </a:ext>
                  </a:extLst>
                </a:gridCol>
                <a:gridCol w="1017141">
                  <a:extLst>
                    <a:ext uri="{9D8B030D-6E8A-4147-A177-3AD203B41FA5}">
                      <a16:colId xmlns:a16="http://schemas.microsoft.com/office/drawing/2014/main" val="2562663487"/>
                    </a:ext>
                  </a:extLst>
                </a:gridCol>
                <a:gridCol w="5474979">
                  <a:extLst>
                    <a:ext uri="{9D8B030D-6E8A-4147-A177-3AD203B41FA5}">
                      <a16:colId xmlns:a16="http://schemas.microsoft.com/office/drawing/2014/main" val="3248128470"/>
                    </a:ext>
                  </a:extLst>
                </a:gridCol>
              </a:tblGrid>
              <a:tr h="613677">
                <a:tc>
                  <a:txBody>
                    <a:bodyPr/>
                    <a:lstStyle/>
                    <a:p>
                      <a:pPr algn="l">
                        <a:lnSpc>
                          <a:spcPct val="115000"/>
                        </a:lnSpc>
                      </a:pPr>
                      <a:r>
                        <a:rPr lang="en-GB" sz="1600">
                          <a:effectLst/>
                          <a:latin typeface="Calibri"/>
                          <a:ea typeface="Calibri"/>
                          <a:cs typeface="Calibri"/>
                        </a:rPr>
                        <a:t>System under </a:t>
                      </a:r>
                      <a:endParaRPr lang="en-US" sz="1600">
                        <a:effectLst/>
                        <a:latin typeface="Calibri"/>
                        <a:ea typeface="Calibri"/>
                        <a:cs typeface="Calibri"/>
                      </a:endParaRPr>
                    </a:p>
                    <a:p>
                      <a:pPr lvl="0" algn="l">
                        <a:lnSpc>
                          <a:spcPct val="114999"/>
                        </a:lnSpc>
                        <a:buNone/>
                      </a:pPr>
                      <a:r>
                        <a:rPr lang="en-GB" sz="1600">
                          <a:effectLst/>
                          <a:latin typeface="Calibri"/>
                          <a:ea typeface="Calibri"/>
                          <a:cs typeface="Calibri"/>
                        </a:rPr>
                        <a:t>procurement </a:t>
                      </a:r>
                      <a:r>
                        <a:rPr lang="en-GB" sz="1600" dirty="0">
                          <a:effectLst/>
                          <a:latin typeface="Calibri"/>
                          <a:ea typeface="Calibri"/>
                          <a:cs typeface="Calibri"/>
                        </a:rPr>
                        <a:t>or development</a:t>
                      </a:r>
                      <a:endParaRPr lang="en-US" sz="1600">
                        <a:effectLst/>
                        <a:latin typeface="Calibri"/>
                        <a:ea typeface="Calibri"/>
                        <a:cs typeface="Calibri"/>
                      </a:endParaRPr>
                    </a:p>
                  </a:txBody>
                  <a:tcPr marL="44450" marR="44450" marT="9525" marB="9525" anchor="ctr"/>
                </a:tc>
                <a:tc>
                  <a:txBody>
                    <a:bodyPr/>
                    <a:lstStyle/>
                    <a:p>
                      <a:pPr algn="ctr">
                        <a:lnSpc>
                          <a:spcPct val="115000"/>
                        </a:lnSpc>
                      </a:pPr>
                      <a:r>
                        <a:rPr lang="en-GB" sz="1600" dirty="0">
                          <a:effectLst/>
                          <a:latin typeface="Calibri"/>
                          <a:ea typeface="Calibri"/>
                          <a:cs typeface="Calibri"/>
                        </a:rPr>
                        <a:t>Reference person</a:t>
                      </a:r>
                      <a:endParaRPr lang="en-US" sz="1600">
                        <a:effectLst/>
                        <a:latin typeface="Calibri"/>
                        <a:ea typeface="Calibri"/>
                        <a:cs typeface="Calibri"/>
                      </a:endParaRPr>
                    </a:p>
                  </a:txBody>
                  <a:tcPr marL="44450" marR="44450" marT="9525" marB="9525" anchor="ctr"/>
                </a:tc>
                <a:tc>
                  <a:txBody>
                    <a:bodyPr/>
                    <a:lstStyle/>
                    <a:p>
                      <a:pPr lvl="0" algn="ctr">
                        <a:lnSpc>
                          <a:spcPct val="114999"/>
                        </a:lnSpc>
                        <a:buNone/>
                      </a:pPr>
                      <a:r>
                        <a:rPr lang="en-GB" sz="1600">
                          <a:effectLst/>
                          <a:latin typeface="Calibri"/>
                          <a:ea typeface="Calibri"/>
                          <a:cs typeface="Calibri"/>
                        </a:rPr>
                        <a:t>Proposed Op.</a:t>
                      </a:r>
                      <a:endParaRPr lang="en-GB" sz="1600" dirty="0">
                        <a:effectLst/>
                        <a:latin typeface="Calibri"/>
                        <a:ea typeface="Calibri"/>
                        <a:cs typeface="Calibri"/>
                      </a:endParaRPr>
                    </a:p>
                  </a:txBody>
                  <a:tcPr marL="44449" marR="44449" marT="9524" marB="9524" anchor="ctr"/>
                </a:tc>
                <a:tc>
                  <a:txBody>
                    <a:bodyPr/>
                    <a:lstStyle/>
                    <a:p>
                      <a:pPr lvl="0" algn="ctr">
                        <a:lnSpc>
                          <a:spcPct val="114999"/>
                        </a:lnSpc>
                        <a:buNone/>
                      </a:pPr>
                      <a:r>
                        <a:rPr lang="en-GB" sz="2000">
                          <a:effectLst/>
                        </a:rPr>
                        <a:t>Present status</a:t>
                      </a:r>
                      <a:endParaRPr lang="en-GB" sz="2000" dirty="0">
                        <a:effectLst/>
                      </a:endParaRPr>
                    </a:p>
                  </a:txBody>
                  <a:tcPr marL="44449" marR="44449" marT="9524" marB="9524" anchor="ctr"/>
                </a:tc>
                <a:extLst>
                  <a:ext uri="{0D108BD9-81ED-4DB2-BD59-A6C34878D82A}">
                    <a16:rowId xmlns:a16="http://schemas.microsoft.com/office/drawing/2014/main" val="3242631442"/>
                  </a:ext>
                </a:extLst>
              </a:tr>
              <a:tr h="280960">
                <a:tc>
                  <a:txBody>
                    <a:bodyPr/>
                    <a:lstStyle/>
                    <a:p>
                      <a:pPr>
                        <a:lnSpc>
                          <a:spcPct val="115000"/>
                        </a:lnSpc>
                      </a:pPr>
                      <a:r>
                        <a:rPr lang="en-GB" sz="1600" dirty="0">
                          <a:effectLst/>
                          <a:latin typeface="Calibri"/>
                          <a:ea typeface="Calibri"/>
                          <a:cs typeface="Calibri"/>
                        </a:rPr>
                        <a:t>FILD</a:t>
                      </a:r>
                      <a:endParaRPr lang="en-US" sz="1600">
                        <a:effectLst/>
                        <a:latin typeface="Calibri"/>
                        <a:ea typeface="Calibri"/>
                        <a:cs typeface="Calibri"/>
                      </a:endParaRPr>
                    </a:p>
                  </a:txBody>
                  <a:tcPr marL="44450" marR="44450" marT="9525" marB="9525" anchor="ctr"/>
                </a:tc>
                <a:tc>
                  <a:txBody>
                    <a:bodyPr/>
                    <a:lstStyle/>
                    <a:p>
                      <a:pPr>
                        <a:lnSpc>
                          <a:spcPct val="115000"/>
                        </a:lnSpc>
                      </a:pPr>
                      <a:r>
                        <a:rPr lang="en-GB" sz="1600" dirty="0">
                          <a:effectLst/>
                          <a:latin typeface="Calibri"/>
                          <a:ea typeface="Calibri"/>
                          <a:cs typeface="Calibri"/>
                        </a:rPr>
                        <a:t>Juan </a:t>
                      </a:r>
                      <a:r>
                        <a:rPr lang="en-GB" sz="1600" err="1">
                          <a:effectLst/>
                          <a:latin typeface="Calibri"/>
                          <a:ea typeface="Calibri"/>
                          <a:cs typeface="Calibri"/>
                        </a:rPr>
                        <a:t>Ayllon</a:t>
                      </a:r>
                      <a:r>
                        <a:rPr lang="en-GB" sz="1600" dirty="0">
                          <a:effectLst/>
                          <a:latin typeface="Calibri"/>
                          <a:ea typeface="Calibri"/>
                          <a:cs typeface="Calibri"/>
                        </a:rPr>
                        <a:t> (U. Sevilla)</a:t>
                      </a:r>
                      <a:endParaRPr lang="en-US" sz="1600">
                        <a:effectLst/>
                        <a:latin typeface="Calibri"/>
                        <a:ea typeface="Calibri"/>
                        <a:cs typeface="Calibri"/>
                      </a:endParaRPr>
                    </a:p>
                  </a:txBody>
                  <a:tcPr marL="44450" marR="44450" marT="9525" marB="9525" anchor="ctr"/>
                </a:tc>
                <a:tc>
                  <a:txBody>
                    <a:bodyPr/>
                    <a:lstStyle/>
                    <a:p>
                      <a:pPr lvl="0">
                        <a:lnSpc>
                          <a:spcPct val="114999"/>
                        </a:lnSpc>
                        <a:buNone/>
                      </a:pPr>
                      <a:r>
                        <a:rPr lang="en-GB" sz="1600">
                          <a:effectLst/>
                          <a:latin typeface="Calibri"/>
                          <a:ea typeface="Calibri"/>
                          <a:cs typeface="Calibri"/>
                        </a:rPr>
                        <a:t>OP3</a:t>
                      </a:r>
                      <a:endParaRPr lang="en-GB" sz="1600" dirty="0">
                        <a:effectLst/>
                        <a:latin typeface="Calibri"/>
                        <a:ea typeface="Calibri"/>
                        <a:cs typeface="Calibri"/>
                      </a:endParaRPr>
                    </a:p>
                  </a:txBody>
                  <a:tcPr marL="44449" marR="44449" marT="9524" marB="9524" anchor="ctr"/>
                </a:tc>
                <a:tc>
                  <a:txBody>
                    <a:bodyPr/>
                    <a:lstStyle/>
                    <a:p>
                      <a:pPr lvl="0">
                        <a:lnSpc>
                          <a:spcPct val="114999"/>
                        </a:lnSpc>
                        <a:buNone/>
                      </a:pPr>
                      <a:r>
                        <a:rPr lang="en-GB" sz="1400" b="0" i="0" u="none" strike="noStrike" baseline="0" noProof="0" dirty="0">
                          <a:solidFill>
                            <a:srgbClr val="000000"/>
                          </a:solidFill>
                          <a:effectLst/>
                          <a:latin typeface="Calibri"/>
                          <a:ea typeface="Calibri"/>
                          <a:cs typeface="Calibri"/>
                        </a:rPr>
                        <a:t>Ex-vessel design consolidated and the shielding concept validated by neutronics studies. Ready for procurement</a:t>
                      </a:r>
                      <a:endParaRPr lang="en-US" dirty="0"/>
                    </a:p>
                  </a:txBody>
                  <a:tcPr marL="44449" marR="44449" marT="9524" marB="9524" anchor="ctr"/>
                </a:tc>
                <a:extLst>
                  <a:ext uri="{0D108BD9-81ED-4DB2-BD59-A6C34878D82A}">
                    <a16:rowId xmlns:a16="http://schemas.microsoft.com/office/drawing/2014/main" val="4178992954"/>
                  </a:ext>
                </a:extLst>
              </a:tr>
              <a:tr h="280960">
                <a:tc>
                  <a:txBody>
                    <a:bodyPr/>
                    <a:lstStyle/>
                    <a:p>
                      <a:pPr>
                        <a:lnSpc>
                          <a:spcPct val="115000"/>
                        </a:lnSpc>
                      </a:pPr>
                      <a:r>
                        <a:rPr lang="en-GB" sz="1600" dirty="0">
                          <a:effectLst/>
                          <a:latin typeface="Calibri"/>
                          <a:ea typeface="Calibri"/>
                          <a:cs typeface="Calibri"/>
                        </a:rPr>
                        <a:t>TPCI</a:t>
                      </a:r>
                      <a:endParaRPr lang="en-US" sz="1600">
                        <a:effectLst/>
                        <a:latin typeface="Calibri"/>
                        <a:ea typeface="Calibri"/>
                        <a:cs typeface="Calibri"/>
                      </a:endParaRPr>
                    </a:p>
                  </a:txBody>
                  <a:tcPr marL="44450" marR="44450" marT="9525" marB="9525" anchor="ctr"/>
                </a:tc>
                <a:tc>
                  <a:txBody>
                    <a:bodyPr/>
                    <a:lstStyle/>
                    <a:p>
                      <a:pPr>
                        <a:lnSpc>
                          <a:spcPct val="115000"/>
                        </a:lnSpc>
                      </a:pPr>
                      <a:r>
                        <a:rPr lang="en-GB" sz="1600" dirty="0">
                          <a:effectLst/>
                          <a:latin typeface="Calibri"/>
                          <a:ea typeface="Calibri"/>
                          <a:cs typeface="Calibri"/>
                        </a:rPr>
                        <a:t>Stefano Coda (EPFL)</a:t>
                      </a:r>
                      <a:endParaRPr lang="en-US" sz="1600">
                        <a:effectLst/>
                        <a:latin typeface="Calibri"/>
                        <a:ea typeface="Calibri"/>
                        <a:cs typeface="Calibri"/>
                      </a:endParaRPr>
                    </a:p>
                  </a:txBody>
                  <a:tcPr marL="44450" marR="44450" marT="9525" marB="9525" anchor="ctr"/>
                </a:tc>
                <a:tc>
                  <a:txBody>
                    <a:bodyPr/>
                    <a:lstStyle/>
                    <a:p>
                      <a:pPr lvl="0">
                        <a:lnSpc>
                          <a:spcPct val="114999"/>
                        </a:lnSpc>
                        <a:buNone/>
                      </a:pPr>
                      <a:r>
                        <a:rPr lang="en-GB" sz="1600">
                          <a:effectLst/>
                          <a:latin typeface="Calibri"/>
                          <a:ea typeface="Calibri"/>
                          <a:cs typeface="Calibri"/>
                        </a:rPr>
                        <a:t>OP3</a:t>
                      </a:r>
                      <a:endParaRPr lang="en-GB" sz="1600" dirty="0">
                        <a:effectLst/>
                        <a:latin typeface="Calibri"/>
                        <a:ea typeface="Calibri"/>
                        <a:cs typeface="Calibri"/>
                      </a:endParaRPr>
                    </a:p>
                  </a:txBody>
                  <a:tcPr marL="44449" marR="44449" marT="9524" marB="9524" anchor="ctr"/>
                </a:tc>
                <a:tc>
                  <a:txBody>
                    <a:bodyPr/>
                    <a:lstStyle/>
                    <a:p>
                      <a:pPr lvl="0">
                        <a:lnSpc>
                          <a:spcPct val="114999"/>
                        </a:lnSpc>
                        <a:buNone/>
                      </a:pPr>
                      <a:r>
                        <a:rPr lang="en-GB" sz="1400" b="0" i="0" u="none" strike="noStrike" baseline="0" noProof="0">
                          <a:solidFill>
                            <a:srgbClr val="000000"/>
                          </a:solidFill>
                          <a:effectLst/>
                          <a:latin typeface="Calibri"/>
                          <a:ea typeface="Calibri"/>
                          <a:cs typeface="Calibri"/>
                        </a:rPr>
                        <a:t>Mechanical design for the ME-1 components is complete</a:t>
                      </a:r>
                      <a:endParaRPr lang="en-US"/>
                    </a:p>
                  </a:txBody>
                  <a:tcPr marL="44449" marR="44449" marT="9524" marB="9524" anchor="ctr"/>
                </a:tc>
                <a:extLst>
                  <a:ext uri="{0D108BD9-81ED-4DB2-BD59-A6C34878D82A}">
                    <a16:rowId xmlns:a16="http://schemas.microsoft.com/office/drawing/2014/main" val="3437302891"/>
                  </a:ext>
                </a:extLst>
              </a:tr>
              <a:tr h="280960">
                <a:tc>
                  <a:txBody>
                    <a:bodyPr/>
                    <a:lstStyle/>
                    <a:p>
                      <a:pPr>
                        <a:lnSpc>
                          <a:spcPct val="115000"/>
                        </a:lnSpc>
                      </a:pPr>
                      <a:r>
                        <a:rPr lang="en-GB" sz="1600" dirty="0">
                          <a:effectLst/>
                          <a:latin typeface="Calibri"/>
                          <a:ea typeface="Calibri"/>
                          <a:cs typeface="Calibri"/>
                        </a:rPr>
                        <a:t>Doppler Reflectometry</a:t>
                      </a:r>
                      <a:endParaRPr lang="en-US" sz="1600">
                        <a:effectLst/>
                        <a:latin typeface="Calibri"/>
                        <a:ea typeface="Calibri"/>
                        <a:cs typeface="Calibri"/>
                      </a:endParaRPr>
                    </a:p>
                  </a:txBody>
                  <a:tcPr marL="44450" marR="44450" marT="9525" marB="9525" anchor="ctr"/>
                </a:tc>
                <a:tc>
                  <a:txBody>
                    <a:bodyPr/>
                    <a:lstStyle/>
                    <a:p>
                      <a:pPr>
                        <a:lnSpc>
                          <a:spcPct val="115000"/>
                        </a:lnSpc>
                      </a:pPr>
                      <a:r>
                        <a:rPr lang="en-GB" sz="1600" dirty="0">
                          <a:effectLst/>
                          <a:latin typeface="Calibri"/>
                          <a:ea typeface="Calibri"/>
                          <a:cs typeface="Calibri"/>
                        </a:rPr>
                        <a:t>Elena de la Luna (CIEMAT)</a:t>
                      </a:r>
                      <a:endParaRPr lang="en-US" sz="1600">
                        <a:effectLst/>
                        <a:latin typeface="Calibri"/>
                        <a:ea typeface="Calibri"/>
                        <a:cs typeface="Calibri"/>
                      </a:endParaRPr>
                    </a:p>
                  </a:txBody>
                  <a:tcPr marL="44450" marR="44450" marT="9525" marB="9525" anchor="ctr"/>
                </a:tc>
                <a:tc>
                  <a:txBody>
                    <a:bodyPr/>
                    <a:lstStyle/>
                    <a:p>
                      <a:pPr lvl="0">
                        <a:lnSpc>
                          <a:spcPct val="114999"/>
                        </a:lnSpc>
                        <a:buNone/>
                      </a:pPr>
                      <a:r>
                        <a:rPr lang="en-GB" sz="1600">
                          <a:effectLst/>
                          <a:latin typeface="Calibri"/>
                          <a:ea typeface="Calibri"/>
                          <a:cs typeface="Calibri"/>
                        </a:rPr>
                        <a:t>OP4</a:t>
                      </a:r>
                      <a:endParaRPr lang="en-GB" sz="1600" dirty="0">
                        <a:effectLst/>
                        <a:latin typeface="Calibri"/>
                        <a:ea typeface="Calibri"/>
                        <a:cs typeface="Calibri"/>
                      </a:endParaRPr>
                    </a:p>
                  </a:txBody>
                  <a:tcPr marL="44449" marR="44449" marT="9524" marB="9524" anchor="ctr"/>
                </a:tc>
                <a:tc>
                  <a:txBody>
                    <a:bodyPr/>
                    <a:lstStyle/>
                    <a:p>
                      <a:pPr lvl="0">
                        <a:lnSpc>
                          <a:spcPct val="114999"/>
                        </a:lnSpc>
                        <a:buNone/>
                      </a:pPr>
                      <a:r>
                        <a:rPr lang="en-GB" sz="1400" b="0" i="0" u="none" strike="noStrike" baseline="0" noProof="0" dirty="0">
                          <a:solidFill>
                            <a:srgbClr val="000000"/>
                          </a:solidFill>
                          <a:effectLst/>
                          <a:latin typeface="Calibri"/>
                          <a:ea typeface="Calibri"/>
                          <a:cs typeface="Calibri"/>
                        </a:rPr>
                        <a:t>Consolidated concept for the DR system that meets </a:t>
                      </a:r>
                      <a:r>
                        <a:rPr lang="en-GB" sz="1400" b="0" i="0" u="none" strike="noStrike" baseline="0" noProof="0">
                          <a:solidFill>
                            <a:srgbClr val="000000"/>
                          </a:solidFill>
                          <a:effectLst/>
                          <a:latin typeface="Calibri"/>
                          <a:ea typeface="Calibri"/>
                          <a:cs typeface="Calibri"/>
                        </a:rPr>
                        <a:t>spectral resolution requirements. Pending decision </a:t>
                      </a:r>
                      <a:r>
                        <a:rPr lang="en-GB" sz="1400" b="0" i="0" u="none" strike="noStrike" baseline="0" noProof="0" dirty="0">
                          <a:solidFill>
                            <a:srgbClr val="000000"/>
                          </a:solidFill>
                          <a:effectLst/>
                          <a:latin typeface="Calibri"/>
                          <a:ea typeface="Calibri"/>
                          <a:cs typeface="Calibri"/>
                        </a:rPr>
                        <a:t>on the final instrumentation location</a:t>
                      </a:r>
                      <a:endParaRPr lang="en-US" dirty="0"/>
                    </a:p>
                  </a:txBody>
                  <a:tcPr marL="44449" marR="44449" marT="9524" marB="9524" anchor="ctr"/>
                </a:tc>
                <a:extLst>
                  <a:ext uri="{0D108BD9-81ED-4DB2-BD59-A6C34878D82A}">
                    <a16:rowId xmlns:a16="http://schemas.microsoft.com/office/drawing/2014/main" val="1325109658"/>
                  </a:ext>
                </a:extLst>
              </a:tr>
              <a:tr h="1263721">
                <a:tc>
                  <a:txBody>
                    <a:bodyPr/>
                    <a:lstStyle/>
                    <a:p>
                      <a:pPr>
                        <a:lnSpc>
                          <a:spcPct val="115000"/>
                        </a:lnSpc>
                      </a:pPr>
                      <a:r>
                        <a:rPr lang="en-GB" sz="1600" dirty="0">
                          <a:effectLst/>
                          <a:latin typeface="Calibri"/>
                          <a:ea typeface="Calibri"/>
                          <a:cs typeface="Calibri"/>
                        </a:rPr>
                        <a:t>EC Stray detection system</a:t>
                      </a:r>
                      <a:endParaRPr lang="en-US" sz="1600">
                        <a:effectLst/>
                        <a:latin typeface="Calibri"/>
                        <a:ea typeface="Calibri"/>
                        <a:cs typeface="Calibri"/>
                      </a:endParaRPr>
                    </a:p>
                  </a:txBody>
                  <a:tcPr marL="44450" marR="44450" marT="9525" marB="9525" anchor="ctr"/>
                </a:tc>
                <a:tc>
                  <a:txBody>
                    <a:bodyPr/>
                    <a:lstStyle/>
                    <a:p>
                      <a:pPr>
                        <a:lnSpc>
                          <a:spcPct val="115000"/>
                        </a:lnSpc>
                      </a:pPr>
                      <a:r>
                        <a:rPr lang="en-GB" sz="1600" dirty="0">
                          <a:effectLst/>
                          <a:latin typeface="Calibri"/>
                          <a:ea typeface="Calibri"/>
                          <a:cs typeface="Calibri"/>
                        </a:rPr>
                        <a:t>Saul </a:t>
                      </a:r>
                      <a:r>
                        <a:rPr lang="en-GB" sz="1600" err="1">
                          <a:effectLst/>
                          <a:latin typeface="Calibri"/>
                          <a:ea typeface="Calibri"/>
                          <a:cs typeface="Calibri"/>
                        </a:rPr>
                        <a:t>Garavaglia</a:t>
                      </a:r>
                      <a:r>
                        <a:rPr lang="en-GB" sz="1600" dirty="0">
                          <a:effectLst/>
                          <a:latin typeface="Calibri"/>
                          <a:ea typeface="Calibri"/>
                          <a:cs typeface="Calibri"/>
                        </a:rPr>
                        <a:t> (CNR) + W7-X team</a:t>
                      </a:r>
                      <a:endParaRPr lang="en-US" sz="1600">
                        <a:effectLst/>
                        <a:latin typeface="Calibri"/>
                        <a:ea typeface="Calibri"/>
                        <a:cs typeface="Calibri"/>
                      </a:endParaRPr>
                    </a:p>
                  </a:txBody>
                  <a:tcPr marL="44450" marR="44450" marT="9525" marB="9525" anchor="ctr"/>
                </a:tc>
                <a:tc>
                  <a:txBody>
                    <a:bodyPr/>
                    <a:lstStyle/>
                    <a:p>
                      <a:pPr lvl="0">
                        <a:lnSpc>
                          <a:spcPct val="114999"/>
                        </a:lnSpc>
                        <a:buNone/>
                      </a:pPr>
                      <a:r>
                        <a:rPr lang="en-GB" sz="1600">
                          <a:effectLst/>
                          <a:latin typeface="Calibri"/>
                          <a:ea typeface="Calibri"/>
                          <a:cs typeface="Calibri"/>
                        </a:rPr>
                        <a:t>?</a:t>
                      </a:r>
                      <a:endParaRPr lang="en-GB" sz="1600" dirty="0">
                        <a:effectLst/>
                        <a:latin typeface="Calibri"/>
                        <a:ea typeface="Calibri"/>
                        <a:cs typeface="Calibri"/>
                      </a:endParaRPr>
                    </a:p>
                  </a:txBody>
                  <a:tcPr marL="44449" marR="44449" marT="9524" marB="9524" anchor="ctr"/>
                </a:tc>
                <a:tc>
                  <a:txBody>
                    <a:bodyPr/>
                    <a:lstStyle/>
                    <a:p>
                      <a:pPr marL="171450" lvl="0" indent="-171450">
                        <a:lnSpc>
                          <a:spcPct val="114999"/>
                        </a:lnSpc>
                        <a:buFont typeface="Arial"/>
                        <a:buChar char="•"/>
                      </a:pPr>
                      <a:r>
                        <a:rPr lang="en-GB" sz="1400" b="0" i="0" u="none" strike="noStrike" baseline="0" noProof="0">
                          <a:solidFill>
                            <a:srgbClr val="000000"/>
                          </a:solidFill>
                          <a:effectLst/>
                          <a:latin typeface="Calibri"/>
                          <a:ea typeface="Calibri"/>
                          <a:cs typeface="Calibri"/>
                        </a:rPr>
                        <a:t>Al2O3+TiO2 as the primary absorbing material for the bolometer system</a:t>
                      </a:r>
                      <a:endParaRPr lang="en-US" sz="1400" b="0" i="0" u="none" strike="noStrike" baseline="0" noProof="0">
                        <a:solidFill>
                          <a:srgbClr val="000000"/>
                        </a:solidFill>
                        <a:effectLst/>
                        <a:latin typeface="Calibri"/>
                        <a:ea typeface="Calibri"/>
                        <a:cs typeface="Calibri"/>
                      </a:endParaRPr>
                    </a:p>
                    <a:p>
                      <a:pPr marL="171450" lvl="0" indent="-171450">
                        <a:lnSpc>
                          <a:spcPct val="114999"/>
                        </a:lnSpc>
                        <a:buFont typeface="Arial"/>
                        <a:buChar char="•"/>
                      </a:pPr>
                      <a:r>
                        <a:rPr lang="en-GB" sz="1400" b="0" i="0" u="none" strike="noStrike" baseline="0" noProof="0" dirty="0">
                          <a:solidFill>
                            <a:srgbClr val="000000"/>
                          </a:solidFill>
                          <a:effectLst/>
                          <a:latin typeface="Calibri"/>
                          <a:ea typeface="Calibri"/>
                          <a:cs typeface="Calibri"/>
                        </a:rPr>
                        <a:t>robust bolometer design validated through MISTRAL laboratory tests and W7-X operations</a:t>
                      </a:r>
                    </a:p>
                    <a:p>
                      <a:pPr marL="171450" lvl="0" indent="-171450">
                        <a:lnSpc>
                          <a:spcPct val="114999"/>
                        </a:lnSpc>
                        <a:buFont typeface="Arial"/>
                        <a:buChar char="•"/>
                      </a:pPr>
                      <a:r>
                        <a:rPr lang="en-GB" sz="1400" b="0" i="0" u="none" strike="noStrike" baseline="0" noProof="0">
                          <a:solidFill>
                            <a:srgbClr val="000000"/>
                          </a:solidFill>
                          <a:effectLst/>
                          <a:latin typeface="Calibri"/>
                          <a:ea typeface="Calibri"/>
                          <a:cs typeface="Calibri"/>
                        </a:rPr>
                        <a:t>sniffer probe design moving into the laboratory testing and calibration</a:t>
                      </a:r>
                      <a:endParaRPr lang="en-GB" sz="1400" b="0" i="0" u="none" strike="noStrike" baseline="0" noProof="0" dirty="0">
                        <a:solidFill>
                          <a:srgbClr val="000000"/>
                        </a:solidFill>
                        <a:effectLst/>
                        <a:latin typeface="Calibri"/>
                        <a:ea typeface="Calibri"/>
                        <a:cs typeface="Calibri"/>
                      </a:endParaRPr>
                    </a:p>
                  </a:txBody>
                  <a:tcPr marL="44449" marR="44449" marT="9524" marB="9524" anchor="ctr"/>
                </a:tc>
                <a:extLst>
                  <a:ext uri="{0D108BD9-81ED-4DB2-BD59-A6C34878D82A}">
                    <a16:rowId xmlns:a16="http://schemas.microsoft.com/office/drawing/2014/main" val="343686803"/>
                  </a:ext>
                </a:extLst>
              </a:tr>
              <a:tr h="487984">
                <a:tc>
                  <a:txBody>
                    <a:bodyPr/>
                    <a:lstStyle/>
                    <a:p>
                      <a:pPr>
                        <a:lnSpc>
                          <a:spcPct val="115000"/>
                        </a:lnSpc>
                      </a:pPr>
                      <a:r>
                        <a:rPr lang="en-GB" sz="1600" dirty="0">
                          <a:effectLst/>
                          <a:latin typeface="Calibri"/>
                          <a:ea typeface="Calibri"/>
                          <a:cs typeface="Calibri"/>
                        </a:rPr>
                        <a:t>Gamma-ray spectrometer</a:t>
                      </a:r>
                      <a:endParaRPr lang="en-US" sz="1600">
                        <a:effectLst/>
                        <a:latin typeface="Calibri"/>
                        <a:ea typeface="Calibri"/>
                        <a:cs typeface="Calibri"/>
                      </a:endParaRPr>
                    </a:p>
                  </a:txBody>
                  <a:tcPr marL="44450" marR="44450" marT="9525" marB="9525" anchor="ctr"/>
                </a:tc>
                <a:tc>
                  <a:txBody>
                    <a:bodyPr/>
                    <a:lstStyle/>
                    <a:p>
                      <a:pPr>
                        <a:lnSpc>
                          <a:spcPct val="115000"/>
                        </a:lnSpc>
                      </a:pPr>
                      <a:r>
                        <a:rPr lang="en-GB" sz="1600" dirty="0">
                          <a:effectLst/>
                          <a:latin typeface="Calibri"/>
                          <a:ea typeface="Calibri"/>
                          <a:cs typeface="Calibri"/>
                        </a:rPr>
                        <a:t>Massimo </a:t>
                      </a:r>
                      <a:r>
                        <a:rPr lang="en-GB" sz="1600" dirty="0" err="1">
                          <a:effectLst/>
                          <a:latin typeface="Calibri"/>
                          <a:ea typeface="Calibri"/>
                          <a:cs typeface="Calibri"/>
                        </a:rPr>
                        <a:t>Nocente</a:t>
                      </a:r>
                      <a:r>
                        <a:rPr lang="en-GB" sz="1600" dirty="0">
                          <a:effectLst/>
                          <a:latin typeface="Calibri"/>
                          <a:ea typeface="Calibri"/>
                          <a:cs typeface="Calibri"/>
                        </a:rPr>
                        <a:t> (</a:t>
                      </a:r>
                      <a:r>
                        <a:rPr lang="en-GB" sz="1600" dirty="0" err="1">
                          <a:effectLst/>
                          <a:latin typeface="Calibri"/>
                          <a:ea typeface="Calibri"/>
                          <a:cs typeface="Calibri"/>
                        </a:rPr>
                        <a:t>Unimib</a:t>
                      </a:r>
                      <a:r>
                        <a:rPr lang="en-GB" sz="1600" dirty="0">
                          <a:effectLst/>
                          <a:latin typeface="Calibri"/>
                          <a:ea typeface="Calibri"/>
                          <a:cs typeface="Calibri"/>
                        </a:rPr>
                        <a:t>)</a:t>
                      </a:r>
                      <a:endParaRPr lang="en-US" sz="1600">
                        <a:effectLst/>
                        <a:latin typeface="Calibri"/>
                        <a:ea typeface="Calibri"/>
                        <a:cs typeface="Calibri"/>
                      </a:endParaRPr>
                    </a:p>
                  </a:txBody>
                  <a:tcPr marL="44450" marR="44450" marT="9525" marB="9525" anchor="ctr"/>
                </a:tc>
                <a:tc>
                  <a:txBody>
                    <a:bodyPr/>
                    <a:lstStyle/>
                    <a:p>
                      <a:pPr lvl="0">
                        <a:lnSpc>
                          <a:spcPct val="114999"/>
                        </a:lnSpc>
                        <a:buNone/>
                      </a:pPr>
                      <a:r>
                        <a:rPr lang="en-GB" sz="1600">
                          <a:effectLst/>
                          <a:latin typeface="Calibri"/>
                          <a:ea typeface="Calibri"/>
                          <a:cs typeface="Calibri"/>
                        </a:rPr>
                        <a:t>OP3</a:t>
                      </a:r>
                      <a:endParaRPr lang="en-GB" sz="1600" dirty="0">
                        <a:effectLst/>
                        <a:latin typeface="Calibri"/>
                        <a:ea typeface="Calibri"/>
                        <a:cs typeface="Calibri"/>
                      </a:endParaRPr>
                    </a:p>
                  </a:txBody>
                  <a:tcPr marL="44449" marR="44449" marT="9524" marB="9524" anchor="ctr"/>
                </a:tc>
                <a:tc>
                  <a:txBody>
                    <a:bodyPr/>
                    <a:lstStyle/>
                    <a:p>
                      <a:pPr lvl="0">
                        <a:lnSpc>
                          <a:spcPct val="114999"/>
                        </a:lnSpc>
                        <a:buNone/>
                      </a:pPr>
                      <a:r>
                        <a:rPr lang="en-GB" sz="1400" b="0" i="0" u="none" strike="noStrike" baseline="0" noProof="0">
                          <a:solidFill>
                            <a:srgbClr val="000000"/>
                          </a:solidFill>
                          <a:effectLst/>
                          <a:latin typeface="Calibri"/>
                          <a:ea typeface="Calibri"/>
                          <a:cs typeface="Calibri"/>
                        </a:rPr>
                        <a:t>Design phase for the JT-60SA LaBr3(Ce) Gamma-ray Spectrometer complete. Ready for procurement.</a:t>
                      </a:r>
                    </a:p>
                  </a:txBody>
                  <a:tcPr marL="44449" marR="44449" marT="9524" marB="9524" anchor="ctr"/>
                </a:tc>
                <a:extLst>
                  <a:ext uri="{0D108BD9-81ED-4DB2-BD59-A6C34878D82A}">
                    <a16:rowId xmlns:a16="http://schemas.microsoft.com/office/drawing/2014/main" val="1284500869"/>
                  </a:ext>
                </a:extLst>
              </a:tr>
              <a:tr h="701211">
                <a:tc>
                  <a:txBody>
                    <a:bodyPr/>
                    <a:lstStyle/>
                    <a:p>
                      <a:pPr>
                        <a:lnSpc>
                          <a:spcPct val="115000"/>
                        </a:lnSpc>
                      </a:pPr>
                      <a:r>
                        <a:rPr lang="en-GB" sz="1600" dirty="0">
                          <a:effectLst/>
                          <a:latin typeface="Calibri"/>
                          <a:ea typeface="Calibri"/>
                          <a:cs typeface="Calibri"/>
                        </a:rPr>
                        <a:t>EU Neutron diagnostics (Vertical Neutron Camera)</a:t>
                      </a:r>
                      <a:endParaRPr lang="en-US" sz="1600">
                        <a:effectLst/>
                        <a:latin typeface="Calibri"/>
                        <a:ea typeface="Calibri"/>
                        <a:cs typeface="Calibri"/>
                      </a:endParaRPr>
                    </a:p>
                  </a:txBody>
                  <a:tcPr marL="44450" marR="44450" marT="9525" marB="9525" anchor="ctr"/>
                </a:tc>
                <a:tc>
                  <a:txBody>
                    <a:bodyPr/>
                    <a:lstStyle/>
                    <a:p>
                      <a:pPr>
                        <a:lnSpc>
                          <a:spcPct val="115000"/>
                        </a:lnSpc>
                      </a:pPr>
                      <a:r>
                        <a:rPr lang="en-GB" sz="1600" dirty="0">
                          <a:effectLst/>
                          <a:latin typeface="Calibri"/>
                          <a:ea typeface="Calibri"/>
                          <a:cs typeface="Calibri"/>
                        </a:rPr>
                        <a:t>Marco </a:t>
                      </a:r>
                      <a:r>
                        <a:rPr lang="en-GB" sz="1600" dirty="0" err="1">
                          <a:effectLst/>
                          <a:latin typeface="Calibri"/>
                          <a:ea typeface="Calibri"/>
                          <a:cs typeface="Calibri"/>
                        </a:rPr>
                        <a:t>Cecconello</a:t>
                      </a:r>
                      <a:r>
                        <a:rPr lang="en-GB" sz="1600" dirty="0">
                          <a:effectLst/>
                          <a:latin typeface="Calibri"/>
                          <a:ea typeface="Calibri"/>
                          <a:cs typeface="Calibri"/>
                        </a:rPr>
                        <a:t> (VR)+IPPLM team</a:t>
                      </a:r>
                      <a:endParaRPr lang="en-US" sz="1600">
                        <a:effectLst/>
                        <a:latin typeface="Calibri"/>
                        <a:ea typeface="Calibri"/>
                        <a:cs typeface="Calibri"/>
                      </a:endParaRPr>
                    </a:p>
                  </a:txBody>
                  <a:tcPr marL="44450" marR="44450" marT="9525" marB="9525" anchor="ctr"/>
                </a:tc>
                <a:tc>
                  <a:txBody>
                    <a:bodyPr/>
                    <a:lstStyle/>
                    <a:p>
                      <a:pPr lvl="0">
                        <a:lnSpc>
                          <a:spcPct val="114999"/>
                        </a:lnSpc>
                        <a:buNone/>
                      </a:pPr>
                      <a:r>
                        <a:rPr lang="en-GB" sz="1600">
                          <a:effectLst/>
                          <a:latin typeface="Calibri"/>
                          <a:ea typeface="Calibri"/>
                          <a:cs typeface="Calibri"/>
                        </a:rPr>
                        <a:t>?</a:t>
                      </a:r>
                      <a:endParaRPr lang="en-GB" sz="1600" dirty="0">
                        <a:effectLst/>
                        <a:latin typeface="Calibri"/>
                        <a:ea typeface="Calibri"/>
                        <a:cs typeface="Calibri"/>
                      </a:endParaRPr>
                    </a:p>
                  </a:txBody>
                  <a:tcPr marL="44449" marR="44449" marT="9524" marB="9524" anchor="ctr"/>
                </a:tc>
                <a:tc>
                  <a:txBody>
                    <a:bodyPr/>
                    <a:lstStyle/>
                    <a:p>
                      <a:pPr lvl="0">
                        <a:lnSpc>
                          <a:spcPct val="114999"/>
                        </a:lnSpc>
                        <a:buNone/>
                      </a:pPr>
                      <a:r>
                        <a:rPr lang="en-GB" sz="1400" b="0" i="0" u="none" strike="noStrike" noProof="0">
                          <a:effectLst/>
                          <a:latin typeface="Calibri"/>
                          <a:ea typeface="Calibri"/>
                          <a:cs typeface="Calibri"/>
                        </a:rPr>
                        <a:t>conceptual layout and material composition for the VNC collimator and detector units</a:t>
                      </a:r>
                      <a:endParaRPr lang="en-US" sz="1400">
                        <a:latin typeface="Calibri"/>
                        <a:ea typeface="Calibri"/>
                        <a:cs typeface="Calibri"/>
                      </a:endParaRPr>
                    </a:p>
                  </a:txBody>
                  <a:tcPr marL="44449" marR="44449" marT="9524" marB="9524" anchor="ctr"/>
                </a:tc>
                <a:extLst>
                  <a:ext uri="{0D108BD9-81ED-4DB2-BD59-A6C34878D82A}">
                    <a16:rowId xmlns:a16="http://schemas.microsoft.com/office/drawing/2014/main" val="549388438"/>
                  </a:ext>
                </a:extLst>
              </a:tr>
              <a:tr h="547098">
                <a:tc>
                  <a:txBody>
                    <a:bodyPr/>
                    <a:lstStyle/>
                    <a:p>
                      <a:pPr>
                        <a:lnSpc>
                          <a:spcPct val="115000"/>
                        </a:lnSpc>
                      </a:pPr>
                      <a:r>
                        <a:rPr lang="en-GB" sz="1600" dirty="0">
                          <a:effectLst/>
                          <a:latin typeface="Calibri"/>
                          <a:ea typeface="Calibri"/>
                          <a:cs typeface="Calibri"/>
                        </a:rPr>
                        <a:t>EU Neutron spectrometer</a:t>
                      </a:r>
                      <a:endParaRPr lang="en-US" sz="1600">
                        <a:effectLst/>
                        <a:latin typeface="Calibri"/>
                        <a:ea typeface="Calibri"/>
                        <a:cs typeface="Calibri"/>
                      </a:endParaRPr>
                    </a:p>
                  </a:txBody>
                  <a:tcPr marL="44450" marR="44450" marT="9525" marB="9525" anchor="ctr"/>
                </a:tc>
                <a:tc>
                  <a:txBody>
                    <a:bodyPr/>
                    <a:lstStyle/>
                    <a:p>
                      <a:pPr>
                        <a:lnSpc>
                          <a:spcPct val="115000"/>
                        </a:lnSpc>
                      </a:pPr>
                      <a:r>
                        <a:rPr lang="en-GB" sz="1600" dirty="0">
                          <a:effectLst/>
                          <a:latin typeface="Calibri"/>
                          <a:ea typeface="Calibri"/>
                          <a:cs typeface="Calibri"/>
                        </a:rPr>
                        <a:t>Davide </a:t>
                      </a:r>
                      <a:r>
                        <a:rPr lang="en-GB" sz="1600" err="1">
                          <a:effectLst/>
                          <a:latin typeface="Calibri"/>
                          <a:ea typeface="Calibri"/>
                          <a:cs typeface="Calibri"/>
                        </a:rPr>
                        <a:t>Rigamonti</a:t>
                      </a:r>
                      <a:r>
                        <a:rPr lang="en-GB" sz="1600" dirty="0">
                          <a:effectLst/>
                          <a:latin typeface="Calibri"/>
                          <a:ea typeface="Calibri"/>
                          <a:cs typeface="Calibri"/>
                        </a:rPr>
                        <a:t> (CNR)</a:t>
                      </a:r>
                      <a:endParaRPr lang="en-US" sz="1600">
                        <a:effectLst/>
                        <a:latin typeface="Calibri"/>
                        <a:ea typeface="Calibri"/>
                        <a:cs typeface="Calibri"/>
                      </a:endParaRPr>
                    </a:p>
                  </a:txBody>
                  <a:tcPr marL="44450" marR="44450" marT="9525" marB="9525" anchor="ctr"/>
                </a:tc>
                <a:tc>
                  <a:txBody>
                    <a:bodyPr/>
                    <a:lstStyle/>
                    <a:p>
                      <a:pPr lvl="0">
                        <a:lnSpc>
                          <a:spcPct val="114999"/>
                        </a:lnSpc>
                        <a:buNone/>
                      </a:pPr>
                      <a:r>
                        <a:rPr lang="en-GB" sz="1600">
                          <a:effectLst/>
                          <a:latin typeface="Calibri"/>
                          <a:ea typeface="Calibri"/>
                          <a:cs typeface="Calibri"/>
                        </a:rPr>
                        <a:t>OP4</a:t>
                      </a:r>
                      <a:endParaRPr lang="en-GB" sz="1600" dirty="0">
                        <a:effectLst/>
                        <a:latin typeface="Calibri"/>
                        <a:ea typeface="Calibri"/>
                        <a:cs typeface="Calibri"/>
                      </a:endParaRPr>
                    </a:p>
                  </a:txBody>
                  <a:tcPr marL="44449" marR="44449" marT="9524" marB="9524" anchor="ctr"/>
                </a:tc>
                <a:tc>
                  <a:txBody>
                    <a:bodyPr/>
                    <a:lstStyle/>
                    <a:p>
                      <a:pPr lvl="0">
                        <a:lnSpc>
                          <a:spcPct val="114999"/>
                        </a:lnSpc>
                        <a:buNone/>
                      </a:pPr>
                      <a:r>
                        <a:rPr lang="en-GB" sz="1400" b="0" i="0" u="none" strike="noStrike" baseline="0" noProof="0">
                          <a:solidFill>
                            <a:srgbClr val="000000"/>
                          </a:solidFill>
                          <a:effectLst/>
                          <a:latin typeface="Calibri"/>
                          <a:ea typeface="Calibri"/>
                          <a:cs typeface="Calibri"/>
                        </a:rPr>
                        <a:t>confirmed the feasibility of a LaCl3-based compact spectrometer for 2.5 MeV neutron spectroscopy at JT-60SA</a:t>
                      </a:r>
                      <a:endParaRPr lang="en-US"/>
                    </a:p>
                  </a:txBody>
                  <a:tcPr marL="44449" marR="44449" marT="9524" marB="9524" anchor="ctr"/>
                </a:tc>
                <a:extLst>
                  <a:ext uri="{0D108BD9-81ED-4DB2-BD59-A6C34878D82A}">
                    <a16:rowId xmlns:a16="http://schemas.microsoft.com/office/drawing/2014/main" val="798570586"/>
                  </a:ext>
                </a:extLst>
              </a:tr>
              <a:tr h="835489">
                <a:tc>
                  <a:txBody>
                    <a:bodyPr/>
                    <a:lstStyle/>
                    <a:p>
                      <a:pPr>
                        <a:lnSpc>
                          <a:spcPct val="115000"/>
                        </a:lnSpc>
                      </a:pPr>
                      <a:r>
                        <a:rPr lang="en-GB" sz="1600" dirty="0">
                          <a:effectLst/>
                          <a:latin typeface="Calibri"/>
                          <a:ea typeface="Calibri"/>
                          <a:cs typeface="Calibri"/>
                        </a:rPr>
                        <a:t>Neutron Spectrum Reconstruction in support of Activation</a:t>
                      </a:r>
                      <a:r>
                        <a:rPr lang="en-GB" sz="1600">
                          <a:effectLst/>
                          <a:latin typeface="Calibri"/>
                          <a:ea typeface="Calibri"/>
                          <a:cs typeface="Calibri"/>
                        </a:rPr>
                        <a:t> foils (F4E)</a:t>
                      </a:r>
                      <a:endParaRPr lang="en-US" sz="1600">
                        <a:effectLst/>
                        <a:latin typeface="Calibri"/>
                        <a:ea typeface="Calibri"/>
                        <a:cs typeface="Calibri"/>
                      </a:endParaRPr>
                    </a:p>
                  </a:txBody>
                  <a:tcPr marL="44450" marR="44450" marT="9525" marB="9525" anchor="ctr"/>
                </a:tc>
                <a:tc>
                  <a:txBody>
                    <a:bodyPr/>
                    <a:lstStyle/>
                    <a:p>
                      <a:pPr>
                        <a:lnSpc>
                          <a:spcPct val="115000"/>
                        </a:lnSpc>
                      </a:pPr>
                      <a:r>
                        <a:rPr lang="en-GB" sz="1600" dirty="0">
                          <a:effectLst/>
                          <a:latin typeface="Calibri"/>
                          <a:ea typeface="Calibri"/>
                          <a:cs typeface="Calibri"/>
                        </a:rPr>
                        <a:t>Katarzyna </a:t>
                      </a:r>
                      <a:r>
                        <a:rPr lang="en-GB" sz="1600" dirty="0" err="1">
                          <a:effectLst/>
                          <a:latin typeface="Calibri"/>
                          <a:ea typeface="Calibri"/>
                          <a:cs typeface="Calibri"/>
                        </a:rPr>
                        <a:t>Mikszuta</a:t>
                      </a:r>
                      <a:r>
                        <a:rPr lang="en-GB" sz="1600" dirty="0">
                          <a:effectLst/>
                          <a:latin typeface="Calibri"/>
                          <a:ea typeface="Calibri"/>
                          <a:cs typeface="Calibri"/>
                        </a:rPr>
                        <a:t>-</a:t>
                      </a:r>
                      <a:r>
                        <a:rPr lang="en-GB" sz="1600" dirty="0" err="1">
                          <a:effectLst/>
                          <a:latin typeface="Calibri"/>
                          <a:ea typeface="Calibri"/>
                          <a:cs typeface="Calibri"/>
                        </a:rPr>
                        <a:t>Michalik</a:t>
                      </a:r>
                      <a:r>
                        <a:rPr lang="en-GB" sz="1600" dirty="0">
                          <a:effectLst/>
                          <a:latin typeface="Calibri"/>
                          <a:ea typeface="Calibri"/>
                          <a:cs typeface="Calibri"/>
                        </a:rPr>
                        <a:t> (IPPLM)</a:t>
                      </a:r>
                      <a:endParaRPr lang="en-US" sz="1600">
                        <a:effectLst/>
                        <a:latin typeface="Calibri"/>
                        <a:ea typeface="Calibri"/>
                        <a:cs typeface="Calibri"/>
                      </a:endParaRPr>
                    </a:p>
                  </a:txBody>
                  <a:tcPr marL="44450" marR="44450" marT="9525" marB="9525" anchor="ctr"/>
                </a:tc>
                <a:tc>
                  <a:txBody>
                    <a:bodyPr/>
                    <a:lstStyle/>
                    <a:p>
                      <a:pPr lvl="0">
                        <a:lnSpc>
                          <a:spcPct val="114999"/>
                        </a:lnSpc>
                        <a:buNone/>
                      </a:pPr>
                      <a:r>
                        <a:rPr lang="en-GB" sz="1600">
                          <a:effectLst/>
                          <a:latin typeface="Calibri"/>
                          <a:ea typeface="Calibri"/>
                          <a:cs typeface="Calibri"/>
                        </a:rPr>
                        <a:t>OP2(?)</a:t>
                      </a:r>
                      <a:endParaRPr lang="en-GB" sz="1600" dirty="0">
                        <a:effectLst/>
                        <a:latin typeface="Calibri"/>
                        <a:ea typeface="Calibri"/>
                        <a:cs typeface="Calibri"/>
                      </a:endParaRPr>
                    </a:p>
                  </a:txBody>
                  <a:tcPr marL="44449" marR="44449" marT="9524" marB="9524" anchor="ctr"/>
                </a:tc>
                <a:tc>
                  <a:txBody>
                    <a:bodyPr/>
                    <a:lstStyle/>
                    <a:p>
                      <a:pPr lvl="0">
                        <a:lnSpc>
                          <a:spcPct val="114999"/>
                        </a:lnSpc>
                        <a:buNone/>
                      </a:pPr>
                      <a:r>
                        <a:rPr lang="en-GB" sz="1400" b="0" i="0" u="none" strike="noStrike" baseline="0" noProof="0">
                          <a:solidFill>
                            <a:srgbClr val="000000"/>
                          </a:solidFill>
                          <a:effectLst/>
                          <a:latin typeface="Calibri"/>
                          <a:ea typeface="Calibri"/>
                          <a:cs typeface="Calibri"/>
                        </a:rPr>
                        <a:t>high-intensity part of the JT-60SA neutron spectrum can be reliably reconstructed from activation measurements with an uncertainty below 25%. </a:t>
                      </a:r>
                      <a:endParaRPr lang="en-US" sz="1400"/>
                    </a:p>
                  </a:txBody>
                  <a:tcPr marL="44449" marR="44449" marT="9524" marB="9524" anchor="ctr"/>
                </a:tc>
                <a:extLst>
                  <a:ext uri="{0D108BD9-81ED-4DB2-BD59-A6C34878D82A}">
                    <a16:rowId xmlns:a16="http://schemas.microsoft.com/office/drawing/2014/main" val="3172892579"/>
                  </a:ext>
                </a:extLst>
              </a:tr>
            </a:tbl>
          </a:graphicData>
        </a:graphic>
      </p:graphicFrame>
      <p:sp>
        <p:nvSpPr>
          <p:cNvPr id="4" name="Footer Placeholder 3">
            <a:extLst>
              <a:ext uri="{FF2B5EF4-FFF2-40B4-BE49-F238E27FC236}">
                <a16:creationId xmlns:a16="http://schemas.microsoft.com/office/drawing/2014/main" id="{E7C2C897-AF43-4BB4-B13F-CD6C42BDFB66}"/>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Calibri"/>
                <a:ea typeface="+mn-ea"/>
                <a:cs typeface="+mn-cs"/>
              </a:rPr>
              <a:t>C.Sozzi | FSD | WPSA | PB premeeting 05-03-2026</a:t>
            </a:r>
            <a:endParaRPr kumimoji="0" lang="en-GB" sz="1200" b="0" i="0" u="none" strike="noStrike" kern="1200" cap="none" spc="0" normalizeH="0" baseline="0" noProof="0">
              <a:ln>
                <a:noFill/>
              </a:ln>
              <a:solidFill>
                <a:prstClr val="white"/>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4AE170EF-B4D7-4FC9-A02A-DC88AE7103C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4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4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081084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29E5E-1C18-4FDA-8D18-04C798A432D2}"/>
              </a:ext>
            </a:extLst>
          </p:cNvPr>
          <p:cNvSpPr>
            <a:spLocks noGrp="1"/>
          </p:cNvSpPr>
          <p:nvPr>
            <p:ph type="title"/>
          </p:nvPr>
        </p:nvSpPr>
        <p:spPr>
          <a:xfrm>
            <a:off x="720080" y="68790"/>
            <a:ext cx="9451776" cy="457200"/>
          </a:xfrm>
        </p:spPr>
        <p:txBody>
          <a:bodyPr/>
          <a:lstStyle/>
          <a:p>
            <a:r>
              <a:rPr lang="en-US" dirty="0"/>
              <a:t>Present 2026-2027 plan (resources)</a:t>
            </a:r>
          </a:p>
        </p:txBody>
      </p:sp>
      <p:graphicFrame>
        <p:nvGraphicFramePr>
          <p:cNvPr id="6" name="Content Placeholder 5">
            <a:extLst>
              <a:ext uri="{FF2B5EF4-FFF2-40B4-BE49-F238E27FC236}">
                <a16:creationId xmlns:a16="http://schemas.microsoft.com/office/drawing/2014/main" id="{E3A72B5D-AD39-4DFA-879C-8EAC53EC8D85}"/>
              </a:ext>
            </a:extLst>
          </p:cNvPr>
          <p:cNvGraphicFramePr>
            <a:graphicFrameLocks noGrp="1"/>
          </p:cNvGraphicFramePr>
          <p:nvPr>
            <p:ph idx="1"/>
            <p:extLst>
              <p:ext uri="{D42A27DB-BD31-4B8C-83A1-F6EECF244321}">
                <p14:modId xmlns:p14="http://schemas.microsoft.com/office/powerpoint/2010/main" val="242607614"/>
              </p:ext>
            </p:extLst>
          </p:nvPr>
        </p:nvGraphicFramePr>
        <p:xfrm>
          <a:off x="4884420" y="367775"/>
          <a:ext cx="5570450" cy="5859488"/>
        </p:xfrm>
        <a:graphic>
          <a:graphicData uri="http://schemas.openxmlformats.org/drawingml/2006/table">
            <a:tbl>
              <a:tblPr>
                <a:tableStyleId>{5C22544A-7EE6-4342-B048-85BDC9FD1C3A}</a:tableStyleId>
              </a:tblPr>
              <a:tblGrid>
                <a:gridCol w="3393212">
                  <a:extLst>
                    <a:ext uri="{9D8B030D-6E8A-4147-A177-3AD203B41FA5}">
                      <a16:colId xmlns:a16="http://schemas.microsoft.com/office/drawing/2014/main" val="2518046945"/>
                    </a:ext>
                  </a:extLst>
                </a:gridCol>
                <a:gridCol w="725746">
                  <a:extLst>
                    <a:ext uri="{9D8B030D-6E8A-4147-A177-3AD203B41FA5}">
                      <a16:colId xmlns:a16="http://schemas.microsoft.com/office/drawing/2014/main" val="2311331796"/>
                    </a:ext>
                  </a:extLst>
                </a:gridCol>
                <a:gridCol w="725746">
                  <a:extLst>
                    <a:ext uri="{9D8B030D-6E8A-4147-A177-3AD203B41FA5}">
                      <a16:colId xmlns:a16="http://schemas.microsoft.com/office/drawing/2014/main" val="2967665329"/>
                    </a:ext>
                  </a:extLst>
                </a:gridCol>
                <a:gridCol w="725746">
                  <a:extLst>
                    <a:ext uri="{9D8B030D-6E8A-4147-A177-3AD203B41FA5}">
                      <a16:colId xmlns:a16="http://schemas.microsoft.com/office/drawing/2014/main" val="3331581252"/>
                    </a:ext>
                  </a:extLst>
                </a:gridCol>
              </a:tblGrid>
              <a:tr h="62289">
                <a:tc>
                  <a:txBody>
                    <a:bodyPr/>
                    <a:lstStyle/>
                    <a:p>
                      <a:pPr algn="l" fontAlgn="t"/>
                      <a:r>
                        <a:rPr lang="en-US" sz="900" u="none" strike="noStrike">
                          <a:effectLst/>
                        </a:rPr>
                        <a:t>Role Title</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l" fontAlgn="t"/>
                      <a:r>
                        <a:rPr lang="en-US" sz="900" b="1" u="none" strike="noStrike" dirty="0">
                          <a:effectLst/>
                        </a:rPr>
                        <a:t>PMs X activity</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2026</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2027</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030105896"/>
                  </a:ext>
                </a:extLst>
              </a:tr>
              <a:tr h="259023">
                <a:tc>
                  <a:txBody>
                    <a:bodyPr/>
                    <a:lstStyle/>
                    <a:p>
                      <a:pPr algn="l" fontAlgn="t"/>
                      <a:r>
                        <a:rPr lang="en-US" sz="900" u="none" strike="noStrike">
                          <a:effectLst/>
                        </a:rPr>
                        <a:t>1.1 Enhancements Area Coordinator</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565002569"/>
                  </a:ext>
                </a:extLst>
              </a:tr>
              <a:tr h="194267">
                <a:tc>
                  <a:txBody>
                    <a:bodyPr/>
                    <a:lstStyle/>
                    <a:p>
                      <a:pPr algn="l" fontAlgn="t"/>
                      <a:r>
                        <a:rPr lang="en-US" sz="900" u="none" strike="noStrike">
                          <a:effectLst/>
                        </a:rPr>
                        <a:t>1.2 Fast Ion Losses Detector  RO </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028980716"/>
                  </a:ext>
                </a:extLst>
              </a:tr>
              <a:tr h="453289">
                <a:tc>
                  <a:txBody>
                    <a:bodyPr/>
                    <a:lstStyle/>
                    <a:p>
                      <a:pPr algn="l" fontAlgn="t"/>
                      <a:r>
                        <a:rPr lang="en-US" sz="900" u="none" strike="noStrike">
                          <a:effectLst/>
                        </a:rPr>
                        <a:t>1.3 Fast Ion Losses Detector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4</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0</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080040778"/>
                  </a:ext>
                </a:extLst>
              </a:tr>
              <a:tr h="194267">
                <a:tc>
                  <a:txBody>
                    <a:bodyPr/>
                    <a:lstStyle/>
                    <a:p>
                      <a:pPr algn="l" fontAlgn="t"/>
                      <a:r>
                        <a:rPr lang="en-US" sz="900" u="none" strike="noStrike">
                          <a:effectLst/>
                        </a:rPr>
                        <a:t>1.4 Tangential Phase Contrast Imaging RO</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2</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1</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1</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166401174"/>
                  </a:ext>
                </a:extLst>
              </a:tr>
              <a:tr h="323778">
                <a:tc>
                  <a:txBody>
                    <a:bodyPr/>
                    <a:lstStyle/>
                    <a:p>
                      <a:pPr algn="l" fontAlgn="t"/>
                      <a:r>
                        <a:rPr lang="en-US" sz="900" u="none" strike="noStrike">
                          <a:effectLst/>
                        </a:rPr>
                        <a:t>1.5 TPCI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4</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0</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568370489"/>
                  </a:ext>
                </a:extLst>
              </a:tr>
              <a:tr h="121494">
                <a:tc>
                  <a:txBody>
                    <a:bodyPr/>
                    <a:lstStyle/>
                    <a:p>
                      <a:pPr algn="l" fontAlgn="t"/>
                      <a:r>
                        <a:rPr lang="en-US" sz="900" u="none" strike="noStrike">
                          <a:effectLst/>
                        </a:rPr>
                        <a:t>1.6 Gamma Ray Spectrometer RO</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601599842"/>
                  </a:ext>
                </a:extLst>
              </a:tr>
              <a:tr h="129511">
                <a:tc>
                  <a:txBody>
                    <a:bodyPr/>
                    <a:lstStyle/>
                    <a:p>
                      <a:pPr algn="l" fontAlgn="t"/>
                      <a:r>
                        <a:rPr lang="en-US" sz="900" u="none" strike="noStrike">
                          <a:effectLst/>
                        </a:rPr>
                        <a:t>1.7 GRS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847317846"/>
                  </a:ext>
                </a:extLst>
              </a:tr>
              <a:tr h="194267">
                <a:tc>
                  <a:txBody>
                    <a:bodyPr/>
                    <a:lstStyle/>
                    <a:p>
                      <a:pPr algn="l" fontAlgn="t"/>
                      <a:r>
                        <a:rPr lang="en-US" sz="900" u="none" strike="noStrike">
                          <a:effectLst/>
                        </a:rPr>
                        <a:t>1.8 Compact Neutron Spectrometer RO</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764723276"/>
                  </a:ext>
                </a:extLst>
              </a:tr>
              <a:tr h="129511">
                <a:tc>
                  <a:txBody>
                    <a:bodyPr/>
                    <a:lstStyle/>
                    <a:p>
                      <a:pPr algn="l" fontAlgn="t"/>
                      <a:r>
                        <a:rPr lang="en-US" sz="900" u="none" strike="noStrike">
                          <a:effectLst/>
                        </a:rPr>
                        <a:t>1.9 CNS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5</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3</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4047646193"/>
                  </a:ext>
                </a:extLst>
              </a:tr>
              <a:tr h="129511">
                <a:tc>
                  <a:txBody>
                    <a:bodyPr/>
                    <a:lstStyle/>
                    <a:p>
                      <a:pPr algn="l" fontAlgn="t"/>
                      <a:r>
                        <a:rPr lang="en-US" sz="900" u="none" strike="noStrike">
                          <a:effectLst/>
                        </a:rPr>
                        <a:t>1.10 Pellet System RO</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1523408866"/>
                  </a:ext>
                </a:extLst>
              </a:tr>
              <a:tr h="129511">
                <a:tc>
                  <a:txBody>
                    <a:bodyPr/>
                    <a:lstStyle/>
                    <a:p>
                      <a:pPr algn="l" fontAlgn="t"/>
                      <a:r>
                        <a:rPr lang="en-US" sz="900" u="none" strike="noStrike">
                          <a:effectLst/>
                        </a:rPr>
                        <a:t>1.11 Pellet System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9</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6</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3</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889220763"/>
                  </a:ext>
                </a:extLst>
              </a:tr>
              <a:tr h="259023">
                <a:tc>
                  <a:txBody>
                    <a:bodyPr/>
                    <a:lstStyle/>
                    <a:p>
                      <a:pPr algn="l" fontAlgn="t"/>
                      <a:r>
                        <a:rPr lang="en-US" sz="900" u="none" strike="noStrike">
                          <a:effectLst/>
                        </a:rPr>
                        <a:t>1.12 Diagnostic system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15</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10</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5</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346574701"/>
                  </a:ext>
                </a:extLst>
              </a:tr>
              <a:tr h="129511">
                <a:tc>
                  <a:txBody>
                    <a:bodyPr/>
                    <a:lstStyle/>
                    <a:p>
                      <a:pPr algn="l" fontAlgn="t"/>
                      <a:r>
                        <a:rPr lang="en-US" sz="900" u="none" strike="noStrike">
                          <a:effectLst/>
                        </a:rPr>
                        <a:t>1.13 Diagnostic system RO</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3</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1</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772348169"/>
                  </a:ext>
                </a:extLst>
              </a:tr>
              <a:tr h="194267">
                <a:tc>
                  <a:txBody>
                    <a:bodyPr/>
                    <a:lstStyle/>
                    <a:p>
                      <a:pPr algn="l" fontAlgn="t"/>
                      <a:r>
                        <a:rPr lang="en-US" sz="900" u="none" strike="noStrike">
                          <a:effectLst/>
                        </a:rPr>
                        <a:t>1.14 Neutronics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12</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10</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095378666"/>
                  </a:ext>
                </a:extLst>
              </a:tr>
              <a:tr h="194267">
                <a:tc>
                  <a:txBody>
                    <a:bodyPr/>
                    <a:lstStyle/>
                    <a:p>
                      <a:pPr algn="l" fontAlgn="t"/>
                      <a:r>
                        <a:rPr lang="en-US" sz="900" u="none" strike="noStrike">
                          <a:effectLst/>
                        </a:rPr>
                        <a:t>2.1 Plasma Operations Area Coordinator</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779964147"/>
                  </a:ext>
                </a:extLst>
              </a:tr>
              <a:tr h="129511">
                <a:tc>
                  <a:txBody>
                    <a:bodyPr/>
                    <a:lstStyle/>
                    <a:p>
                      <a:pPr algn="l" fontAlgn="t"/>
                      <a:r>
                        <a:rPr lang="en-US" sz="900" u="none" strike="noStrike">
                          <a:effectLst/>
                        </a:rPr>
                        <a:t>2.2 Thomson Scattering TRO </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827367376"/>
                  </a:ext>
                </a:extLst>
              </a:tr>
              <a:tr h="129511">
                <a:tc>
                  <a:txBody>
                    <a:bodyPr/>
                    <a:lstStyle/>
                    <a:p>
                      <a:pPr algn="l" fontAlgn="t"/>
                      <a:r>
                        <a:rPr lang="en-US" sz="900" u="none" strike="noStrike">
                          <a:effectLst/>
                        </a:rPr>
                        <a:t>2.3 Thomson Scattering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9</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7</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274135469"/>
                  </a:ext>
                </a:extLst>
              </a:tr>
              <a:tr h="129511">
                <a:tc>
                  <a:txBody>
                    <a:bodyPr/>
                    <a:lstStyle/>
                    <a:p>
                      <a:pPr algn="l" fontAlgn="t"/>
                      <a:r>
                        <a:rPr lang="es-ES" sz="900" u="none" strike="noStrike">
                          <a:effectLst/>
                        </a:rPr>
                        <a:t>2.4 Divertor VUV spectroscopy TRO</a:t>
                      </a:r>
                      <a:endParaRPr lang="es-E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3</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1</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843625450"/>
                  </a:ext>
                </a:extLst>
              </a:tr>
              <a:tr h="194267">
                <a:tc>
                  <a:txBody>
                    <a:bodyPr/>
                    <a:lstStyle/>
                    <a:p>
                      <a:pPr algn="l" fontAlgn="t"/>
                      <a:r>
                        <a:rPr lang="en-US" sz="900" u="none" strike="noStrike">
                          <a:effectLst/>
                        </a:rPr>
                        <a:t>2.5 VUV spectroscopy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6</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5</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1</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035153503"/>
                  </a:ext>
                </a:extLst>
              </a:tr>
              <a:tr h="129511">
                <a:tc>
                  <a:txBody>
                    <a:bodyPr/>
                    <a:lstStyle/>
                    <a:p>
                      <a:pPr algn="l" fontAlgn="t"/>
                      <a:r>
                        <a:rPr lang="en-US" sz="900" u="none" strike="noStrike">
                          <a:effectLst/>
                        </a:rPr>
                        <a:t>2.6 MGI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dirty="0">
                          <a:effectLst/>
                        </a:rPr>
                        <a:t>2</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dirty="0">
                          <a:effectLst/>
                        </a:rPr>
                        <a:t>2</a:t>
                      </a:r>
                      <a:endParaRPr lang="en-US" sz="900" b="1" i="0" u="none" strike="noStrike" dirty="0">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864723121"/>
                  </a:ext>
                </a:extLst>
              </a:tr>
              <a:tr h="194267">
                <a:tc>
                  <a:txBody>
                    <a:bodyPr/>
                    <a:lstStyle/>
                    <a:p>
                      <a:pPr algn="l" fontAlgn="t"/>
                      <a:r>
                        <a:rPr lang="en-US" sz="900" u="none" strike="noStrike">
                          <a:effectLst/>
                        </a:rPr>
                        <a:t>2.7 EDICAM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6</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3</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3</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460452685"/>
                  </a:ext>
                </a:extLst>
              </a:tr>
              <a:tr h="129511">
                <a:tc>
                  <a:txBody>
                    <a:bodyPr/>
                    <a:lstStyle/>
                    <a:p>
                      <a:pPr algn="l" fontAlgn="t"/>
                      <a:r>
                        <a:rPr lang="en-US" sz="900" u="none" strike="noStrike">
                          <a:effectLst/>
                        </a:rPr>
                        <a:t>2.8 Subsystem operation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1.5</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2.5</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357755154"/>
                  </a:ext>
                </a:extLst>
              </a:tr>
              <a:tr h="259023">
                <a:tc>
                  <a:txBody>
                    <a:bodyPr/>
                    <a:lstStyle/>
                    <a:p>
                      <a:pPr algn="l" fontAlgn="t"/>
                      <a:r>
                        <a:rPr lang="en-US" sz="900" u="none" strike="noStrike">
                          <a:effectLst/>
                        </a:rPr>
                        <a:t>3.1 Code Management Area Coordinator </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918319854"/>
                  </a:ext>
                </a:extLst>
              </a:tr>
              <a:tr h="129511">
                <a:tc>
                  <a:txBody>
                    <a:bodyPr/>
                    <a:lstStyle/>
                    <a:p>
                      <a:pPr algn="l" fontAlgn="t"/>
                      <a:r>
                        <a:rPr lang="en-US" sz="900" u="none" strike="noStrike">
                          <a:effectLst/>
                        </a:rPr>
                        <a:t>3.2 Pulse Design Simulator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6</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4</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85634673"/>
                  </a:ext>
                </a:extLst>
              </a:tr>
              <a:tr h="194267">
                <a:tc>
                  <a:txBody>
                    <a:bodyPr/>
                    <a:lstStyle/>
                    <a:p>
                      <a:pPr algn="l" fontAlgn="t"/>
                      <a:r>
                        <a:rPr lang="en-US" sz="900" u="none" strike="noStrike">
                          <a:effectLst/>
                        </a:rPr>
                        <a:t>3.3 Electron Cyclotron Waves simulation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5</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3</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397889668"/>
                  </a:ext>
                </a:extLst>
              </a:tr>
              <a:tr h="129511">
                <a:tc>
                  <a:txBody>
                    <a:bodyPr/>
                    <a:lstStyle/>
                    <a:p>
                      <a:pPr algn="l" fontAlgn="t"/>
                      <a:r>
                        <a:rPr lang="en-US" sz="900" u="none" strike="noStrike">
                          <a:effectLst/>
                        </a:rPr>
                        <a:t>3.4 Magnetic control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5</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3</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063790436"/>
                  </a:ext>
                </a:extLst>
              </a:tr>
              <a:tr h="323778">
                <a:tc>
                  <a:txBody>
                    <a:bodyPr/>
                    <a:lstStyle/>
                    <a:p>
                      <a:pPr algn="l" fontAlgn="t"/>
                      <a:r>
                        <a:rPr lang="en-US" sz="900" u="none" strike="noStrike">
                          <a:effectLst/>
                        </a:rPr>
                        <a:t>3.5 Cryo-magnet system simulation and data analysis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4</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2</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758644581"/>
                  </a:ext>
                </a:extLst>
              </a:tr>
              <a:tr h="323778">
                <a:tc>
                  <a:txBody>
                    <a:bodyPr/>
                    <a:lstStyle/>
                    <a:p>
                      <a:pPr algn="l" fontAlgn="t"/>
                      <a:r>
                        <a:rPr lang="en-US" sz="900" u="none" strike="noStrike">
                          <a:effectLst/>
                        </a:rPr>
                        <a:t>3.6 Control room monitoring tools/ Synthetic diagnostics expert</a:t>
                      </a:r>
                      <a:endParaRPr lang="en-US" sz="900" b="0"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b="1" u="none" strike="noStrike" dirty="0">
                          <a:effectLst/>
                        </a:rPr>
                        <a:t>6</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3</a:t>
                      </a:r>
                      <a:endParaRPr lang="en-US" sz="900" b="1" i="0" u="none" strike="noStrike">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a:effectLst/>
                        </a:rPr>
                        <a:t>3</a:t>
                      </a:r>
                      <a:endParaRPr lang="en-US" sz="900" b="1" i="0" u="none" strike="noStrike">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3460237972"/>
                  </a:ext>
                </a:extLst>
              </a:tr>
              <a:tr h="129511">
                <a:tc>
                  <a:txBody>
                    <a:bodyPr/>
                    <a:lstStyle/>
                    <a:p>
                      <a:pPr algn="l" fontAlgn="t"/>
                      <a:r>
                        <a:rPr lang="en-US" sz="900" u="none" strike="noStrike" dirty="0">
                          <a:effectLst/>
                        </a:rPr>
                        <a:t>tot PMs(I)</a:t>
                      </a:r>
                      <a:endParaRPr lang="en-US" sz="900" b="0" i="0" u="none" strike="noStrike" dirty="0">
                        <a:solidFill>
                          <a:srgbClr val="000000"/>
                        </a:solidFill>
                        <a:effectLst/>
                        <a:latin typeface="Calibri" panose="020F0502020204030204" pitchFamily="34" charset="0"/>
                      </a:endParaRPr>
                    </a:p>
                  </a:txBody>
                  <a:tcPr marL="3084" marR="3084" marT="3084" marB="0"/>
                </a:tc>
                <a:tc>
                  <a:txBody>
                    <a:bodyPr/>
                    <a:lstStyle/>
                    <a:p>
                      <a:pPr algn="l" fontAlgn="t"/>
                      <a:r>
                        <a:rPr lang="en-US" sz="900" u="none" strike="noStrike" dirty="0">
                          <a:effectLst/>
                        </a:rPr>
                        <a:t> </a:t>
                      </a:r>
                      <a:endParaRPr lang="en-US" sz="900" b="0"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dirty="0">
                          <a:effectLst/>
                        </a:rPr>
                        <a:t>92.5</a:t>
                      </a:r>
                      <a:endParaRPr lang="en-US" sz="900" b="1" i="0" u="none" strike="noStrike" dirty="0">
                        <a:solidFill>
                          <a:srgbClr val="000000"/>
                        </a:solidFill>
                        <a:effectLst/>
                        <a:latin typeface="Calibri" panose="020F0502020204030204" pitchFamily="34" charset="0"/>
                      </a:endParaRPr>
                    </a:p>
                  </a:txBody>
                  <a:tcPr marL="3084" marR="3084" marT="3084" marB="0"/>
                </a:tc>
                <a:tc>
                  <a:txBody>
                    <a:bodyPr/>
                    <a:lstStyle/>
                    <a:p>
                      <a:pPr algn="r" fontAlgn="t"/>
                      <a:r>
                        <a:rPr lang="en-US" sz="900" u="none" strike="noStrike" dirty="0">
                          <a:effectLst/>
                        </a:rPr>
                        <a:t>56.5</a:t>
                      </a:r>
                      <a:endParaRPr lang="en-US" sz="900" b="1" i="0" u="none" strike="noStrike" dirty="0">
                        <a:solidFill>
                          <a:srgbClr val="000000"/>
                        </a:solidFill>
                        <a:effectLst/>
                        <a:latin typeface="Calibri" panose="020F0502020204030204" pitchFamily="34" charset="0"/>
                      </a:endParaRPr>
                    </a:p>
                  </a:txBody>
                  <a:tcPr marL="3084" marR="3084" marT="3084" marB="0"/>
                </a:tc>
                <a:extLst>
                  <a:ext uri="{0D108BD9-81ED-4DB2-BD59-A6C34878D82A}">
                    <a16:rowId xmlns:a16="http://schemas.microsoft.com/office/drawing/2014/main" val="2525769779"/>
                  </a:ext>
                </a:extLst>
              </a:tr>
            </a:tbl>
          </a:graphicData>
        </a:graphic>
      </p:graphicFrame>
      <p:sp>
        <p:nvSpPr>
          <p:cNvPr id="4" name="Footer Placeholder 3">
            <a:extLst>
              <a:ext uri="{FF2B5EF4-FFF2-40B4-BE49-F238E27FC236}">
                <a16:creationId xmlns:a16="http://schemas.microsoft.com/office/drawing/2014/main" id="{F31A267E-208A-4555-969C-F1AF613D5E71}"/>
              </a:ext>
            </a:extLst>
          </p:cNvPr>
          <p:cNvSpPr>
            <a:spLocks noGrp="1"/>
          </p:cNvSpPr>
          <p:nvPr>
            <p:ph type="ftr" sz="quarter" idx="11"/>
          </p:nvPr>
        </p:nvSpPr>
        <p:spPr/>
        <p:txBody>
          <a:bodyPr/>
          <a:lstStyle/>
          <a:p>
            <a:pPr>
              <a:defRPr/>
            </a:pPr>
            <a:r>
              <a:rPr lang="sv-SE"/>
              <a:t>C.Sozzi | FSD | WPSA | PB premeeting 05-03-2026</a:t>
            </a:r>
            <a:endParaRPr lang="sv-SE" dirty="0"/>
          </a:p>
        </p:txBody>
      </p:sp>
      <p:sp>
        <p:nvSpPr>
          <p:cNvPr id="5" name="Slide Number Placeholder 4">
            <a:extLst>
              <a:ext uri="{FF2B5EF4-FFF2-40B4-BE49-F238E27FC236}">
                <a16:creationId xmlns:a16="http://schemas.microsoft.com/office/drawing/2014/main" id="{6F0814F8-B75F-4F74-B242-8F9ACD64CD71}"/>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9</a:t>
            </a:fld>
            <a:endParaRPr lang="en-GB">
              <a:solidFill>
                <a:prstClr val="white"/>
              </a:solidFill>
            </a:endParaRPr>
          </a:p>
        </p:txBody>
      </p:sp>
    </p:spTree>
    <p:extLst>
      <p:ext uri="{BB962C8B-B14F-4D97-AF65-F5344CB8AC3E}">
        <p14:creationId xmlns:p14="http://schemas.microsoft.com/office/powerpoint/2010/main" val="4027028615"/>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標準デザイン">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標準デザイン">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ap="flat" cmpd="sng" algn="ctr">
          <a:solidFill>
            <a:schemeClr val="tx1"/>
          </a:solidFill>
          <a:prstDash val="solid"/>
          <a:round/>
          <a:headEnd type="none" w="med" len="med"/>
          <a:tailEnd type="none" w="med" len="med"/>
        </a:ln>
      </a:spPr>
      <a:bodyPr wrap="square" rtlCol="0" anchor="ctr">
        <a:noAutofit/>
      </a:bodyPr>
      <a:lstStyle>
        <a:defPPr algn="ctr">
          <a:spcBef>
            <a:spcPts val="600"/>
          </a:spcBef>
          <a:buFont typeface="Wingdings" charset="2"/>
          <a:buChar char="l"/>
          <a:defRPr kumimoji="1" sz="2000" b="1" dirty="0">
            <a:solidFill>
              <a:srgbClr val="008000"/>
            </a:solidFill>
            <a:latin typeface="Arial" pitchFamily="-109" charset="0"/>
            <a:ea typeface="ＭＳ Ｐゴシック" pitchFamily="-109" charset="-128"/>
            <a:cs typeface="ＭＳ Ｐゴシック" pitchFamily="-109" charset="-128"/>
          </a:defRPr>
        </a:defPPr>
      </a:lst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4.xml><?xml version="1.0" encoding="utf-8"?>
<a:theme xmlns:a="http://schemas.openxmlformats.org/drawingml/2006/main" name="2_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5.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581EFF-75CA-400B-8B14-07B3BB5FE4A6}">
  <ds:schemaRefs>
    <ds:schemaRef ds:uri="http://schemas.microsoft.com/office/infopath/2007/PartnerControls"/>
    <ds:schemaRef ds:uri="http://schemas.openxmlformats.org/package/2006/metadata/core-properties"/>
    <ds:schemaRef ds:uri="http://purl.org/dc/elements/1.1/"/>
    <ds:schemaRef ds:uri="e5ba6352-0726-4226-96e7-82f7f1c59ac0"/>
    <ds:schemaRef ds:uri="http://purl.org/dc/dcmitype/"/>
    <ds:schemaRef ds:uri="cbbfa1f3-60c2-42de-b5b6-3ee8cb87d964"/>
    <ds:schemaRef ds:uri="http://schemas.microsoft.com/office/2006/documentManagement/types"/>
    <ds:schemaRef ds:uri="http://schemas.microsoft.com/office/2006/metadata/properties"/>
    <ds:schemaRef ds:uri="http://purl.org/dc/terms/"/>
    <ds:schemaRef ds:uri="http://www.w3.org/XML/1998/namespace"/>
  </ds:schemaRefs>
</ds:datastoreItem>
</file>

<file path=customXml/itemProps2.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3.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600</TotalTime>
  <Words>3520</Words>
  <Application>Microsoft Office PowerPoint</Application>
  <PresentationFormat>Widescreen</PresentationFormat>
  <Paragraphs>1574</Paragraphs>
  <Slides>13</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13</vt:i4>
      </vt:variant>
    </vt:vector>
  </HeadingPairs>
  <TitlesOfParts>
    <vt:vector size="22" baseType="lpstr">
      <vt:lpstr>ＭＳ Ｐゴシック</vt:lpstr>
      <vt:lpstr>Arial</vt:lpstr>
      <vt:lpstr>Calibri</vt:lpstr>
      <vt:lpstr>Helvetica</vt:lpstr>
      <vt:lpstr>Times New Roman</vt:lpstr>
      <vt:lpstr>EUROfusion.1line_5_3_2019</vt:lpstr>
      <vt:lpstr>標準デザイン</vt:lpstr>
      <vt:lpstr>1_EUROfusion.1line_5_3_2019</vt:lpstr>
      <vt:lpstr>2_EUROfusion.1line_5_3_2019</vt:lpstr>
      <vt:lpstr>WPSA: 2027 planning and beyond, additional budget request</vt:lpstr>
      <vt:lpstr>SA Objectives</vt:lpstr>
      <vt:lpstr>Ongoing projects</vt:lpstr>
      <vt:lpstr>Clarification of the hand over between SA, F4E and operations</vt:lpstr>
      <vt:lpstr>High-Impact Diagnostics </vt:lpstr>
      <vt:lpstr>Essential Support Diagnostics</vt:lpstr>
      <vt:lpstr>Development of diagnostics for the W phase</vt:lpstr>
      <vt:lpstr>Presently ongoing development</vt:lpstr>
      <vt:lpstr>Present 2026-2027 plan (resources)</vt:lpstr>
      <vt:lpstr>Distribution of personnel in Japan (presently allocated budget)</vt:lpstr>
      <vt:lpstr>JT-60SA enhancements and commissioning budget estimation for 2027 (SA)</vt:lpstr>
      <vt:lpstr>Distribution of personnel in Japan (presently allocated budget + 6ppy)</vt:lpstr>
      <vt:lpstr>Budget request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SOZZI Carlo</cp:lastModifiedBy>
  <cp:revision>171</cp:revision>
  <dcterms:created xsi:type="dcterms:W3CDTF">2023-11-15T09:40:03Z</dcterms:created>
  <dcterms:modified xsi:type="dcterms:W3CDTF">2026-03-05T17:45:35Z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ies>
</file>