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11"/>
  </p:notesMasterIdLst>
  <p:sldIdLst>
    <p:sldId id="256" r:id="rId5"/>
    <p:sldId id="354" r:id="rId6"/>
    <p:sldId id="352" r:id="rId7"/>
    <p:sldId id="355" r:id="rId8"/>
    <p:sldId id="353" r:id="rId9"/>
    <p:sldId id="258" r:id="rId10"/>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09" autoAdjust="0"/>
    <p:restoredTop sz="94660"/>
  </p:normalViewPr>
  <p:slideViewPr>
    <p:cSldViewPr snapToGrid="0">
      <p:cViewPr varScale="1">
        <p:scale>
          <a:sx n="79" d="100"/>
          <a:sy n="79" d="100"/>
        </p:scale>
        <p:origin x="173"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4F9B7D49-F98B-4EE5-AE4E-91F657CEFB64}" type="datetimeFigureOut">
              <a:rPr lang="fr-FR" smtClean="0"/>
              <a:t>06/03/2026</a:t>
            </a:fld>
            <a:endParaRPr lang="fr-FR"/>
          </a:p>
        </p:txBody>
      </p:sp>
      <p:sp>
        <p:nvSpPr>
          <p:cNvPr id="4" name="Espace réservé de l'image des diapositives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A87C8EC2-4AC0-428C-A8B8-6E238BCDAB42}" type="slidenum">
              <a:rPr lang="fr-FR" smtClean="0"/>
              <a:t>‹N°›</a:t>
            </a:fld>
            <a:endParaRPr lang="fr-FR"/>
          </a:p>
        </p:txBody>
      </p:sp>
    </p:spTree>
    <p:extLst>
      <p:ext uri="{BB962C8B-B14F-4D97-AF65-F5344CB8AC3E}">
        <p14:creationId xmlns:p14="http://schemas.microsoft.com/office/powerpoint/2010/main" val="241710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FSD Project Board Preparation  | WP TM | 04-05 March 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FSD Project Board Preparation  | WP TM | 04-05 March 2026</a:t>
            </a:r>
            <a:endParaRPr lang="en-GB" dirty="0">
              <a:solidFill>
                <a:prstClr val="white"/>
              </a:solidFill>
            </a:endParaRPr>
          </a:p>
        </p:txBody>
      </p:sp>
      <p:sp>
        <p:nvSpPr>
          <p:cNvPr id="11"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6614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Xavier LITAUDON | FSD Project Board Preparation  | WP TM | 04-05 March 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70"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xavier.litaudon@cea.fr" TargetMode="External"/><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a:xfrm>
            <a:off x="407367" y="1197028"/>
            <a:ext cx="11325596" cy="1291312"/>
          </a:xfrm>
        </p:spPr>
        <p:txBody>
          <a:bodyPr>
            <a:normAutofit/>
          </a:bodyPr>
          <a:lstStyle/>
          <a:p>
            <a:r>
              <a:rPr lang="en-US" sz="3600" dirty="0"/>
              <a:t>Work-Package Theory and Modelling (WPTM): High levels considerations for FP10</a:t>
            </a:r>
            <a:endParaRPr lang="en-US" dirty="0"/>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407367" y="2647744"/>
            <a:ext cx="11325596" cy="969663"/>
          </a:xfrm>
        </p:spPr>
        <p:txBody>
          <a:bodyPr>
            <a:normAutofit/>
          </a:bodyPr>
          <a:lstStyle/>
          <a:p>
            <a:r>
              <a:rPr lang="en-US" dirty="0"/>
              <a:t>Xavier LITAUDON* (Project Leader), Gloria FALCHETTO (Project Support)</a:t>
            </a:r>
          </a:p>
        </p:txBody>
      </p:sp>
      <p:pic>
        <p:nvPicPr>
          <p:cNvPr id="6" name="Logo CEA">
            <a:extLst>
              <a:ext uri="{FF2B5EF4-FFF2-40B4-BE49-F238E27FC236}">
                <a16:creationId xmlns:a16="http://schemas.microsoft.com/office/drawing/2014/main" id="{1051C7ED-2FE9-229E-F0BD-000C6D22DEC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07367" y="3999123"/>
            <a:ext cx="1666021" cy="1666021"/>
          </a:xfrm>
          <a:prstGeom prst="rect">
            <a:avLst/>
          </a:prstGeom>
        </p:spPr>
      </p:pic>
      <p:sp>
        <p:nvSpPr>
          <p:cNvPr id="7"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3999123"/>
            <a:ext cx="4706296" cy="578961"/>
          </a:xfrm>
        </p:spPr>
        <p:txBody>
          <a:bodyPr>
            <a:normAutofit/>
          </a:bodyPr>
          <a:lstStyle/>
          <a:p>
            <a:r>
              <a:rPr lang="en-US" dirty="0"/>
              <a:t>CEA lead lab. for WPTM </a:t>
            </a:r>
          </a:p>
        </p:txBody>
      </p:sp>
      <p:sp>
        <p:nvSpPr>
          <p:cNvPr id="8"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5159254"/>
            <a:ext cx="3659692" cy="505890"/>
          </a:xfrm>
        </p:spPr>
        <p:txBody>
          <a:bodyPr>
            <a:normAutofit/>
          </a:bodyPr>
          <a:lstStyle/>
          <a:p>
            <a:r>
              <a:rPr lang="en-US" dirty="0">
                <a:hlinkClick r:id="rId3"/>
              </a:rPr>
              <a:t>*xavier.litaudon@cea.fr</a:t>
            </a:r>
            <a:endParaRPr lang="en-US" dirty="0"/>
          </a:p>
          <a:p>
            <a:endParaRPr lang="en-US" dirty="0"/>
          </a:p>
        </p:txBody>
      </p:sp>
    </p:spTree>
    <p:extLst>
      <p:ext uri="{BB962C8B-B14F-4D97-AF65-F5344CB8AC3E}">
        <p14:creationId xmlns:p14="http://schemas.microsoft.com/office/powerpoint/2010/main" val="247106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09E713-91D6-41ED-A469-9EFEA9BD05B1}"/>
              </a:ext>
            </a:extLst>
          </p:cNvPr>
          <p:cNvSpPr>
            <a:spLocks noGrp="1"/>
          </p:cNvSpPr>
          <p:nvPr>
            <p:ph type="title"/>
          </p:nvPr>
        </p:nvSpPr>
        <p:spPr/>
        <p:txBody>
          <a:bodyPr/>
          <a:lstStyle/>
          <a:p>
            <a:r>
              <a:rPr lang="en-US" dirty="0"/>
              <a:t>Theory &amp; Simulation in FP10 </a:t>
            </a:r>
          </a:p>
        </p:txBody>
      </p:sp>
      <p:sp>
        <p:nvSpPr>
          <p:cNvPr id="3" name="Espace réservé du contenu 2">
            <a:extLst>
              <a:ext uri="{FF2B5EF4-FFF2-40B4-BE49-F238E27FC236}">
                <a16:creationId xmlns:a16="http://schemas.microsoft.com/office/drawing/2014/main" id="{A7125ADD-701D-4129-B48C-45FC1297DAFF}"/>
              </a:ext>
            </a:extLst>
          </p:cNvPr>
          <p:cNvSpPr>
            <a:spLocks noGrp="1"/>
          </p:cNvSpPr>
          <p:nvPr>
            <p:ph idx="1"/>
          </p:nvPr>
        </p:nvSpPr>
        <p:spPr>
          <a:xfrm>
            <a:off x="503302" y="649715"/>
            <a:ext cx="11185396" cy="5688632"/>
          </a:xfrm>
        </p:spPr>
        <p:txBody>
          <a:bodyPr>
            <a:normAutofit fontScale="85000" lnSpcReduction="10000"/>
          </a:bodyPr>
          <a:lstStyle/>
          <a:p>
            <a:pPr marL="285750" indent="-285750">
              <a:spcAft>
                <a:spcPts val="300"/>
              </a:spcAft>
              <a:buFont typeface="Wingdings" panose="05000000000000000000" pitchFamily="2" charset="2"/>
              <a:buChar char="Ø"/>
            </a:pPr>
            <a:r>
              <a:rPr lang="en-GB" b="1" dirty="0">
                <a:effectLst/>
                <a:latin typeface="+mn-lt"/>
                <a:ea typeface="Times New Roman" panose="02020603050405020304" pitchFamily="18" charset="0"/>
              </a:rPr>
              <a:t>Important Role </a:t>
            </a:r>
            <a:r>
              <a:rPr lang="en-US" dirty="0"/>
              <a:t>Theory &amp; Simulation </a:t>
            </a:r>
            <a:r>
              <a:rPr lang="en-GB" b="1" dirty="0">
                <a:effectLst/>
                <a:latin typeface="+mn-lt"/>
                <a:ea typeface="Times New Roman" panose="02020603050405020304" pitchFamily="18" charset="0"/>
              </a:rPr>
              <a:t>in the Fusion Roadmap</a:t>
            </a:r>
            <a:endParaRPr lang="fr-FR" b="1" dirty="0">
              <a:latin typeface="+mn-lt"/>
              <a:ea typeface="Times New Roman" panose="02020603050405020304" pitchFamily="18" charset="0"/>
            </a:endParaRPr>
          </a:p>
          <a:p>
            <a:pPr lvl="1">
              <a:spcBef>
                <a:spcPts val="1200"/>
              </a:spcBef>
              <a:spcAft>
                <a:spcPts val="300"/>
              </a:spcAft>
              <a:buFont typeface="Wingdings" panose="05000000000000000000" pitchFamily="2" charset="2"/>
              <a:buChar char="Ø"/>
            </a:pPr>
            <a:r>
              <a:rPr lang="en-US" sz="2200" dirty="0">
                <a:ea typeface="Times New Roman" panose="02020603050405020304" pitchFamily="18" charset="0"/>
              </a:rPr>
              <a:t>Focus</a:t>
            </a:r>
            <a:r>
              <a:rPr lang="en-US" sz="2200" dirty="0">
                <a:effectLst/>
                <a:ea typeface="Times New Roman" panose="02020603050405020304" pitchFamily="18" charset="0"/>
              </a:rPr>
              <a:t> Theory &amp; simulation efforts to support the goals of the European Fusion Roadmap</a:t>
            </a:r>
            <a:endParaRPr lang="en-GB" sz="2200" dirty="0">
              <a:effectLst/>
              <a:ea typeface="Times New Roman" panose="02020603050405020304" pitchFamily="18" charset="0"/>
            </a:endParaRPr>
          </a:p>
          <a:p>
            <a:pPr lvl="1">
              <a:spcBef>
                <a:spcPts val="1200"/>
              </a:spcBef>
              <a:spcAft>
                <a:spcPts val="300"/>
              </a:spcAft>
              <a:buFont typeface="Wingdings" panose="05000000000000000000" pitchFamily="2" charset="2"/>
              <a:buChar char="Ø"/>
            </a:pPr>
            <a:r>
              <a:rPr lang="en-GB" sz="2200" dirty="0">
                <a:effectLst/>
                <a:ea typeface="Times New Roman" panose="02020603050405020304" pitchFamily="18" charset="0"/>
              </a:rPr>
              <a:t>Empirical approaches are insufficient in unexplored regimes like </a:t>
            </a:r>
            <a:r>
              <a:rPr lang="en-GB" sz="2200" b="1" dirty="0">
                <a:effectLst/>
                <a:ea typeface="Times New Roman" panose="02020603050405020304" pitchFamily="18" charset="0"/>
              </a:rPr>
              <a:t>ITER</a:t>
            </a:r>
            <a:r>
              <a:rPr lang="en-GB" sz="2200" b="1" dirty="0">
                <a:ea typeface="Times New Roman" panose="02020603050405020304" pitchFamily="18" charset="0"/>
              </a:rPr>
              <a:t>, FOAK, </a:t>
            </a:r>
            <a:r>
              <a:rPr lang="en-GB" sz="2200" dirty="0">
                <a:effectLst/>
                <a:ea typeface="Times New Roman" panose="02020603050405020304" pitchFamily="18" charset="0"/>
              </a:rPr>
              <a:t> </a:t>
            </a:r>
            <a:r>
              <a:rPr lang="en-GB" sz="2200" b="1" dirty="0">
                <a:effectLst/>
                <a:ea typeface="Times New Roman" panose="02020603050405020304" pitchFamily="18" charset="0"/>
              </a:rPr>
              <a:t>Fusion Power plants (FPP)</a:t>
            </a:r>
          </a:p>
          <a:p>
            <a:pPr lvl="2">
              <a:spcBef>
                <a:spcPts val="1200"/>
              </a:spcBef>
              <a:spcAft>
                <a:spcPts val="300"/>
              </a:spcAft>
              <a:buFont typeface="Wingdings" panose="05000000000000000000" pitchFamily="2" charset="2"/>
              <a:buChar char="Ø"/>
            </a:pPr>
            <a:r>
              <a:rPr lang="en-US" sz="2000" b="1" dirty="0">
                <a:effectLst/>
                <a:ea typeface="Times New Roman" panose="02020603050405020304" pitchFamily="18" charset="0"/>
              </a:rPr>
              <a:t>Provide the physics backbone for ITER operation, FOAK, FPP design &amp; optimization (tokamak/stellarator) </a:t>
            </a:r>
          </a:p>
          <a:p>
            <a:pPr lvl="2">
              <a:spcBef>
                <a:spcPts val="1200"/>
              </a:spcBef>
              <a:spcAft>
                <a:spcPts val="300"/>
              </a:spcAft>
              <a:buFont typeface="Wingdings" panose="05000000000000000000" pitchFamily="2" charset="2"/>
              <a:buChar char="Ø"/>
            </a:pPr>
            <a:r>
              <a:rPr lang="en-GB" sz="2000" b="1" dirty="0">
                <a:effectLst/>
                <a:ea typeface="Times New Roman" panose="02020603050405020304" pitchFamily="18" charset="0"/>
              </a:rPr>
              <a:t> </a:t>
            </a:r>
            <a:r>
              <a:rPr lang="fr-FR" sz="2300" b="1" dirty="0" err="1">
                <a:solidFill>
                  <a:srgbClr val="002060"/>
                </a:solidFill>
                <a:ea typeface="Times New Roman" panose="02020603050405020304" pitchFamily="18" charset="0"/>
              </a:rPr>
              <a:t>Sustain</a:t>
            </a:r>
            <a:r>
              <a:rPr lang="fr-FR" sz="2300" b="1" dirty="0">
                <a:solidFill>
                  <a:srgbClr val="002060"/>
                </a:solidFill>
                <a:ea typeface="Times New Roman" panose="02020603050405020304" pitchFamily="18" charset="0"/>
              </a:rPr>
              <a:t> stable &amp; high-performance </a:t>
            </a:r>
            <a:r>
              <a:rPr lang="fr-FR" sz="2300" b="1" dirty="0" err="1">
                <a:solidFill>
                  <a:srgbClr val="002060"/>
                </a:solidFill>
                <a:ea typeface="Times New Roman" panose="02020603050405020304" pitchFamily="18" charset="0"/>
              </a:rPr>
              <a:t>burning</a:t>
            </a:r>
            <a:r>
              <a:rPr lang="fr-FR" sz="2300" b="1" dirty="0">
                <a:solidFill>
                  <a:srgbClr val="002060"/>
                </a:solidFill>
                <a:ea typeface="Times New Roman" panose="02020603050405020304" pitchFamily="18" charset="0"/>
              </a:rPr>
              <a:t> plasma </a:t>
            </a:r>
            <a:r>
              <a:rPr lang="fr-FR" sz="2300" b="1" dirty="0" err="1">
                <a:solidFill>
                  <a:srgbClr val="002060"/>
                </a:solidFill>
                <a:ea typeface="Times New Roman" panose="02020603050405020304" pitchFamily="18" charset="0"/>
              </a:rPr>
              <a:t>surrounded</a:t>
            </a:r>
            <a:r>
              <a:rPr lang="fr-FR" sz="2300" b="1" dirty="0">
                <a:solidFill>
                  <a:srgbClr val="002060"/>
                </a:solidFill>
                <a:ea typeface="Times New Roman" panose="02020603050405020304" pitchFamily="18" charset="0"/>
              </a:rPr>
              <a:t> by high Z-</a:t>
            </a:r>
            <a:r>
              <a:rPr lang="fr-FR" sz="2300" b="1" dirty="0" err="1">
                <a:solidFill>
                  <a:srgbClr val="002060"/>
                </a:solidFill>
                <a:ea typeface="Times New Roman" panose="02020603050405020304" pitchFamily="18" charset="0"/>
              </a:rPr>
              <a:t>wall</a:t>
            </a:r>
            <a:r>
              <a:rPr lang="fr-FR" sz="2300" b="1" dirty="0">
                <a:solidFill>
                  <a:srgbClr val="002060"/>
                </a:solidFill>
                <a:ea typeface="Times New Roman" panose="02020603050405020304" pitchFamily="18" charset="0"/>
              </a:rPr>
              <a:t> ? </a:t>
            </a:r>
            <a:endParaRPr lang="en-GB" sz="2300" b="1" dirty="0">
              <a:solidFill>
                <a:srgbClr val="002060"/>
              </a:solidFill>
              <a:effectLst/>
              <a:ea typeface="Times New Roman" panose="02020603050405020304" pitchFamily="18" charset="0"/>
            </a:endParaRPr>
          </a:p>
          <a:p>
            <a:pPr marL="285750" indent="-285750">
              <a:spcAft>
                <a:spcPts val="300"/>
              </a:spcAft>
              <a:buFont typeface="Wingdings" panose="05000000000000000000" pitchFamily="2" charset="2"/>
              <a:buChar char="Ø"/>
            </a:pPr>
            <a:r>
              <a:rPr lang="fr-FR" b="1" dirty="0" err="1">
                <a:effectLst/>
                <a:latin typeface="+mn-lt"/>
                <a:ea typeface="Times New Roman" panose="02020603050405020304" pitchFamily="18" charset="0"/>
              </a:rPr>
              <a:t>Accelerating</a:t>
            </a:r>
            <a:r>
              <a:rPr lang="fr-FR" b="1" dirty="0">
                <a:effectLst/>
                <a:latin typeface="+mn-lt"/>
                <a:ea typeface="Times New Roman" panose="02020603050405020304" pitchFamily="18" charset="0"/>
              </a:rPr>
              <a:t> Fusion </a:t>
            </a:r>
            <a:r>
              <a:rPr lang="fr-FR" b="1" dirty="0" err="1">
                <a:effectLst/>
                <a:latin typeface="+mn-lt"/>
                <a:ea typeface="Times New Roman" panose="02020603050405020304" pitchFamily="18" charset="0"/>
              </a:rPr>
              <a:t>Development</a:t>
            </a:r>
            <a:endParaRPr lang="fr-FR" b="1" dirty="0">
              <a:effectLst/>
              <a:latin typeface="+mn-lt"/>
              <a:ea typeface="Times New Roman" panose="02020603050405020304" pitchFamily="18" charset="0"/>
            </a:endParaRPr>
          </a:p>
          <a:p>
            <a:pPr lvl="1">
              <a:spcBef>
                <a:spcPts val="1200"/>
              </a:spcBef>
              <a:spcAft>
                <a:spcPts val="300"/>
              </a:spcAft>
              <a:buFont typeface="Wingdings" panose="05000000000000000000" pitchFamily="2" charset="2"/>
              <a:buChar char="Ø"/>
            </a:pPr>
            <a:r>
              <a:rPr lang="en-GB" sz="2200" dirty="0">
                <a:effectLst/>
                <a:ea typeface="Times New Roman" panose="02020603050405020304" pitchFamily="18" charset="0"/>
              </a:rPr>
              <a:t>Guide </a:t>
            </a:r>
            <a:r>
              <a:rPr lang="en-GB" sz="2200" b="1" dirty="0">
                <a:effectLst/>
                <a:ea typeface="Times New Roman" panose="02020603050405020304" pitchFamily="18" charset="0"/>
              </a:rPr>
              <a:t>design, operation, and interpretation</a:t>
            </a:r>
            <a:r>
              <a:rPr lang="en-GB" sz="2200" dirty="0">
                <a:effectLst/>
                <a:ea typeface="Times New Roman" panose="02020603050405020304" pitchFamily="18" charset="0"/>
              </a:rPr>
              <a:t> of complex experiments</a:t>
            </a:r>
          </a:p>
          <a:p>
            <a:pPr lvl="2">
              <a:spcBef>
                <a:spcPts val="1200"/>
              </a:spcBef>
              <a:spcAft>
                <a:spcPts val="300"/>
              </a:spcAft>
              <a:buFont typeface="Wingdings" panose="05000000000000000000" pitchFamily="2" charset="2"/>
              <a:buChar char="Ø"/>
            </a:pPr>
            <a:r>
              <a:rPr lang="en-US" sz="1900" dirty="0" err="1">
                <a:solidFill>
                  <a:srgbClr val="000000"/>
                </a:solidFill>
                <a:latin typeface="Segoe UI" panose="020B0502040204020203" pitchFamily="34" charset="0"/>
              </a:rPr>
              <a:t>Eg.</a:t>
            </a:r>
            <a:r>
              <a:rPr lang="en-US" dirty="0">
                <a:solidFill>
                  <a:srgbClr val="000000"/>
                </a:solidFill>
                <a:latin typeface="Segoe UI" panose="020B0502040204020203" pitchFamily="34" charset="0"/>
              </a:rPr>
              <a:t> </a:t>
            </a:r>
            <a:r>
              <a:rPr lang="en-US" sz="1900" dirty="0">
                <a:solidFill>
                  <a:srgbClr val="000000"/>
                </a:solidFill>
                <a:latin typeface="Segoe UI" panose="020B0502040204020203" pitchFamily="34" charset="0"/>
              </a:rPr>
              <a:t>support scenario development and provide reduced models for operation</a:t>
            </a:r>
            <a:endParaRPr lang="en-GB" sz="2100" dirty="0">
              <a:effectLst/>
              <a:ea typeface="Times New Roman" panose="02020603050405020304" pitchFamily="18" charset="0"/>
            </a:endParaRPr>
          </a:p>
          <a:p>
            <a:pPr lvl="1">
              <a:spcBef>
                <a:spcPts val="1200"/>
              </a:spcBef>
              <a:spcAft>
                <a:spcPts val="300"/>
              </a:spcAft>
              <a:buFont typeface="Wingdings" panose="05000000000000000000" pitchFamily="2" charset="2"/>
              <a:buChar char="Ø"/>
            </a:pPr>
            <a:r>
              <a:rPr lang="en-GB" sz="2200" dirty="0">
                <a:ea typeface="Times New Roman" panose="02020603050405020304" pitchFamily="18" charset="0"/>
              </a:rPr>
              <a:t>Q</a:t>
            </a:r>
            <a:r>
              <a:rPr lang="en-GB" sz="2200" dirty="0">
                <a:effectLst/>
                <a:ea typeface="Times New Roman" panose="02020603050405020304" pitchFamily="18" charset="0"/>
              </a:rPr>
              <a:t>uantify the known–unknown </a:t>
            </a:r>
          </a:p>
          <a:p>
            <a:pPr lvl="2">
              <a:spcBef>
                <a:spcPts val="1200"/>
              </a:spcBef>
              <a:spcAft>
                <a:spcPts val="300"/>
              </a:spcAft>
              <a:buFont typeface="Wingdings" panose="05000000000000000000" pitchFamily="2" charset="2"/>
              <a:buChar char="Ø"/>
            </a:pPr>
            <a:r>
              <a:rPr lang="en-GB" sz="2100" dirty="0">
                <a:effectLst/>
                <a:ea typeface="Times New Roman" panose="02020603050405020304" pitchFamily="18" charset="0"/>
              </a:rPr>
              <a:t>Uncertainty quantification in the prediction &amp; progress towards higher level </a:t>
            </a:r>
            <a:r>
              <a:rPr lang="fr-FR" sz="2100" dirty="0"/>
              <a:t>Scientific </a:t>
            </a:r>
            <a:r>
              <a:rPr lang="fr-FR" sz="2100" dirty="0" err="1"/>
              <a:t>Readiness</a:t>
            </a:r>
            <a:endParaRPr lang="en-GB" sz="2100" dirty="0">
              <a:effectLst/>
              <a:ea typeface="Times New Roman" panose="02020603050405020304" pitchFamily="18" charset="0"/>
            </a:endParaRPr>
          </a:p>
          <a:p>
            <a:pPr lvl="1">
              <a:spcBef>
                <a:spcPts val="1200"/>
              </a:spcBef>
              <a:spcAft>
                <a:spcPts val="300"/>
              </a:spcAft>
              <a:buFont typeface="Wingdings" panose="05000000000000000000" pitchFamily="2" charset="2"/>
              <a:buChar char="Ø"/>
            </a:pPr>
            <a:r>
              <a:rPr lang="en-GB" sz="2200" b="1" dirty="0">
                <a:ea typeface="Times New Roman" panose="02020603050405020304" pitchFamily="18" charset="0"/>
              </a:rPr>
              <a:t>R</a:t>
            </a:r>
            <a:r>
              <a:rPr lang="en-GB" sz="2200" b="1" dirty="0">
                <a:effectLst/>
                <a:ea typeface="Times New Roman" panose="02020603050405020304" pitchFamily="18" charset="0"/>
              </a:rPr>
              <a:t>educe development (‘trial-errors’) risks and associated costs</a:t>
            </a:r>
            <a:r>
              <a:rPr lang="fr-FR" sz="2200" dirty="0">
                <a:ea typeface="Times New Roman" panose="02020603050405020304" pitchFamily="18" charset="0"/>
              </a:rPr>
              <a:t> </a:t>
            </a:r>
            <a:endParaRPr lang="fr-FR" b="1" dirty="0">
              <a:effectLst/>
              <a:latin typeface="+mn-lt"/>
              <a:ea typeface="Times New Roman" panose="02020603050405020304" pitchFamily="18" charset="0"/>
            </a:endParaRPr>
          </a:p>
          <a:p>
            <a:pPr marL="285750" indent="-285750">
              <a:spcAft>
                <a:spcPts val="300"/>
              </a:spcAft>
              <a:buFont typeface="Wingdings" panose="05000000000000000000" pitchFamily="2" charset="2"/>
              <a:buChar char="Ø"/>
            </a:pPr>
            <a:r>
              <a:rPr lang="fr-FR" b="1" dirty="0">
                <a:latin typeface="+mn-lt"/>
                <a:ea typeface="Times New Roman" panose="02020603050405020304" pitchFamily="18" charset="0"/>
              </a:rPr>
              <a:t> </a:t>
            </a:r>
            <a:r>
              <a:rPr lang="en-GB" b="1" dirty="0">
                <a:effectLst/>
                <a:latin typeface="+mn-lt"/>
                <a:ea typeface="Times New Roman" panose="02020603050405020304" pitchFamily="18" charset="0"/>
              </a:rPr>
              <a:t>Maximizing Return on Facility Investments</a:t>
            </a:r>
            <a:endParaRPr lang="fr-FR" b="1" dirty="0">
              <a:latin typeface="+mn-lt"/>
              <a:ea typeface="Times New Roman" panose="02020603050405020304" pitchFamily="18" charset="0"/>
            </a:endParaRPr>
          </a:p>
          <a:p>
            <a:pPr lvl="1">
              <a:spcBef>
                <a:spcPts val="1200"/>
              </a:spcBef>
              <a:spcAft>
                <a:spcPts val="300"/>
              </a:spcAft>
              <a:buFont typeface="Wingdings" panose="05000000000000000000" pitchFamily="2" charset="2"/>
              <a:buChar char="Ø"/>
            </a:pPr>
            <a:r>
              <a:rPr lang="fr-FR" sz="2200" dirty="0" err="1">
                <a:ea typeface="Times New Roman" panose="02020603050405020304" pitchFamily="18" charset="0"/>
              </a:rPr>
              <a:t>Accelerate</a:t>
            </a:r>
            <a:r>
              <a:rPr lang="fr-FR" sz="2200" dirty="0">
                <a:ea typeface="Times New Roman" panose="02020603050405020304" pitchFamily="18" charset="0"/>
              </a:rPr>
              <a:t> the </a:t>
            </a:r>
            <a:r>
              <a:rPr lang="fr-FR" sz="2200" dirty="0" err="1">
                <a:ea typeface="Times New Roman" panose="02020603050405020304" pitchFamily="18" charset="0"/>
              </a:rPr>
              <a:t>scientific</a:t>
            </a:r>
            <a:r>
              <a:rPr lang="fr-FR" sz="2200" dirty="0">
                <a:ea typeface="Times New Roman" panose="02020603050405020304" pitchFamily="18" charset="0"/>
              </a:rPr>
              <a:t> exploitation of </a:t>
            </a:r>
            <a:r>
              <a:rPr lang="fr-FR" sz="2200" dirty="0" err="1">
                <a:ea typeface="Times New Roman" panose="02020603050405020304" pitchFamily="18" charset="0"/>
              </a:rPr>
              <a:t>existing</a:t>
            </a:r>
            <a:r>
              <a:rPr lang="fr-FR" sz="2200" dirty="0">
                <a:ea typeface="Times New Roman" panose="02020603050405020304" pitchFamily="18" charset="0"/>
              </a:rPr>
              <a:t> </a:t>
            </a:r>
            <a:r>
              <a:rPr lang="fr-FR" sz="2200" dirty="0" err="1">
                <a:ea typeface="Times New Roman" panose="02020603050405020304" pitchFamily="18" charset="0"/>
              </a:rPr>
              <a:t>facilities</a:t>
            </a:r>
            <a:r>
              <a:rPr lang="fr-FR" sz="2200" dirty="0">
                <a:ea typeface="Times New Roman" panose="02020603050405020304" pitchFamily="18" charset="0"/>
              </a:rPr>
              <a:t> and new </a:t>
            </a:r>
            <a:r>
              <a:rPr lang="fr-FR" sz="2200" dirty="0" err="1">
                <a:ea typeface="Times New Roman" panose="02020603050405020304" pitchFamily="18" charset="0"/>
              </a:rPr>
              <a:t>ones</a:t>
            </a:r>
            <a:r>
              <a:rPr lang="fr-FR" sz="2200" dirty="0">
                <a:ea typeface="Times New Roman" panose="02020603050405020304" pitchFamily="18" charset="0"/>
              </a:rPr>
              <a:t> </a:t>
            </a:r>
            <a:endParaRPr lang="fr-FR" sz="2200" b="1" dirty="0">
              <a:effectLst/>
              <a:latin typeface="+mn-lt"/>
              <a:ea typeface="Times New Roman" panose="02020603050405020304" pitchFamily="18" charset="0"/>
            </a:endParaRPr>
          </a:p>
          <a:p>
            <a:endParaRPr lang="en-US" dirty="0"/>
          </a:p>
        </p:txBody>
      </p:sp>
      <p:sp>
        <p:nvSpPr>
          <p:cNvPr id="4" name="Espace réservé du pied de page 3">
            <a:extLst>
              <a:ext uri="{FF2B5EF4-FFF2-40B4-BE49-F238E27FC236}">
                <a16:creationId xmlns:a16="http://schemas.microsoft.com/office/drawing/2014/main" id="{DC2C49F7-2D25-43F3-8405-E0C85C5667B0}"/>
              </a:ext>
            </a:extLst>
          </p:cNvPr>
          <p:cNvSpPr>
            <a:spLocks noGrp="1"/>
          </p:cNvSpPr>
          <p:nvPr>
            <p:ph type="ftr" sz="quarter" idx="11"/>
          </p:nvPr>
        </p:nvSpPr>
        <p:spPr>
          <a:xfrm>
            <a:off x="825624" y="6555770"/>
            <a:ext cx="5339202"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CEF5E6DB-6C23-4241-8480-3F9334F481E8}"/>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spTree>
    <p:extLst>
      <p:ext uri="{BB962C8B-B14F-4D97-AF65-F5344CB8AC3E}">
        <p14:creationId xmlns:p14="http://schemas.microsoft.com/office/powerpoint/2010/main" val="355145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10F97F-C7D9-4230-B5C5-9885F49525AC}"/>
              </a:ext>
            </a:extLst>
          </p:cNvPr>
          <p:cNvSpPr>
            <a:spLocks noGrp="1"/>
          </p:cNvSpPr>
          <p:nvPr>
            <p:ph type="title"/>
          </p:nvPr>
        </p:nvSpPr>
        <p:spPr/>
        <p:txBody>
          <a:bodyPr/>
          <a:lstStyle/>
          <a:p>
            <a:r>
              <a:rPr lang="en-US" dirty="0"/>
              <a:t>Theory &amp; Simulation in FP10  </a:t>
            </a:r>
          </a:p>
        </p:txBody>
      </p:sp>
      <p:sp>
        <p:nvSpPr>
          <p:cNvPr id="3" name="Espace réservé du contenu 2">
            <a:extLst>
              <a:ext uri="{FF2B5EF4-FFF2-40B4-BE49-F238E27FC236}">
                <a16:creationId xmlns:a16="http://schemas.microsoft.com/office/drawing/2014/main" id="{901F1CB9-704E-4E39-808C-6C0715E3415E}"/>
              </a:ext>
            </a:extLst>
          </p:cNvPr>
          <p:cNvSpPr>
            <a:spLocks noGrp="1"/>
          </p:cNvSpPr>
          <p:nvPr>
            <p:ph idx="1"/>
          </p:nvPr>
        </p:nvSpPr>
        <p:spPr>
          <a:xfrm>
            <a:off x="294968" y="766916"/>
            <a:ext cx="11417656" cy="5758428"/>
          </a:xfrm>
        </p:spPr>
        <p:txBody>
          <a:bodyPr>
            <a:normAutofit fontScale="92500" lnSpcReduction="10000"/>
          </a:bodyPr>
          <a:lstStyle/>
          <a:p>
            <a:r>
              <a:rPr lang="en-US" dirty="0"/>
              <a:t>Develop a Strong Science Program to get opportunity of  EC increase of funding to EURATOM</a:t>
            </a:r>
          </a:p>
          <a:p>
            <a:r>
              <a:rPr lang="en-US" dirty="0"/>
              <a:t>Strengthen the support to the EU preparation for ITER scientific exploitation by systematic “predict first approach” with first principles and integrated modeling tools </a:t>
            </a:r>
          </a:p>
          <a:p>
            <a:pPr lvl="1"/>
            <a:r>
              <a:rPr lang="en-US" dirty="0"/>
              <a:t>Even more focused work  </a:t>
            </a:r>
          </a:p>
          <a:p>
            <a:pPr lvl="1"/>
            <a:r>
              <a:rPr lang="en-US" dirty="0"/>
              <a:t>Start of ITER scientific exploitation. How to support it ? Core team ? </a:t>
            </a:r>
          </a:p>
          <a:p>
            <a:r>
              <a:rPr lang="en-US" dirty="0"/>
              <a:t>Strengthen the support to the EU preparation for large facilities JT-60SA , BEST </a:t>
            </a:r>
          </a:p>
          <a:p>
            <a:r>
              <a:rPr lang="en-US" dirty="0"/>
              <a:t>Strengthen the support to the detailed design of the FOAK with systematic “predict first approach” once EU strategy/roadmap finalized </a:t>
            </a:r>
          </a:p>
          <a:p>
            <a:r>
              <a:rPr lang="en-US" dirty="0"/>
              <a:t>Strengthen Validation &amp; Uncertainty Quantification to enable Physics Discovery and assess robustness of prediction for TE facilities, JT-60SA, BEST,  ITER, FOAK, FPP  (tokamaks &amp; Stellarators) </a:t>
            </a:r>
          </a:p>
          <a:p>
            <a:r>
              <a:rPr lang="en-US" dirty="0"/>
              <a:t>Strengthen the support to the preparation of W7-X transition to W with systematic “predict first approach” </a:t>
            </a:r>
          </a:p>
          <a:p>
            <a:r>
              <a:rPr lang="en-US" dirty="0"/>
              <a:t>Theory &amp; Simulation as a risk mitigation (theory is “low cost”) </a:t>
            </a:r>
          </a:p>
          <a:p>
            <a:pPr lvl="1"/>
            <a:r>
              <a:rPr lang="en-US" dirty="0"/>
              <a:t>Continue to maintain long term support / funding with minimal bureaucracy </a:t>
            </a:r>
          </a:p>
          <a:p>
            <a:pPr lvl="1"/>
            <a:r>
              <a:rPr lang="en-US" dirty="0"/>
              <a:t>Avoid “stop &amp; Go “ approach </a:t>
            </a:r>
          </a:p>
          <a:p>
            <a:r>
              <a:rPr lang="en-US" dirty="0"/>
              <a:t>Foundations from basic theory should remain strong </a:t>
            </a:r>
          </a:p>
          <a:p>
            <a:endParaRPr lang="en-US" dirty="0"/>
          </a:p>
        </p:txBody>
      </p:sp>
      <p:sp>
        <p:nvSpPr>
          <p:cNvPr id="4" name="Espace réservé du pied de page 3">
            <a:extLst>
              <a:ext uri="{FF2B5EF4-FFF2-40B4-BE49-F238E27FC236}">
                <a16:creationId xmlns:a16="http://schemas.microsoft.com/office/drawing/2014/main" id="{BA18CA71-FC7C-4125-A575-23346D1F8639}"/>
              </a:ext>
            </a:extLst>
          </p:cNvPr>
          <p:cNvSpPr>
            <a:spLocks noGrp="1"/>
          </p:cNvSpPr>
          <p:nvPr>
            <p:ph type="ftr" sz="quarter" idx="11"/>
          </p:nvPr>
        </p:nvSpPr>
        <p:spPr>
          <a:xfrm>
            <a:off x="825624" y="6555770"/>
            <a:ext cx="5516182"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113F4DBE-DA57-4FDB-B73B-DB22CCE9CA37}"/>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Tree>
    <p:extLst>
      <p:ext uri="{BB962C8B-B14F-4D97-AF65-F5344CB8AC3E}">
        <p14:creationId xmlns:p14="http://schemas.microsoft.com/office/powerpoint/2010/main" val="831356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544C6-005F-4562-BD63-09662042B849}"/>
              </a:ext>
            </a:extLst>
          </p:cNvPr>
          <p:cNvSpPr>
            <a:spLocks noGrp="1"/>
          </p:cNvSpPr>
          <p:nvPr>
            <p:ph type="title"/>
          </p:nvPr>
        </p:nvSpPr>
        <p:spPr/>
        <p:txBody>
          <a:bodyPr/>
          <a:lstStyle/>
          <a:p>
            <a:r>
              <a:rPr lang="nb-NO" dirty="0"/>
              <a:t>Examples of high level scientific objectives for FP10</a:t>
            </a:r>
            <a:endParaRPr lang="en-US" dirty="0"/>
          </a:p>
        </p:txBody>
      </p:sp>
      <p:sp>
        <p:nvSpPr>
          <p:cNvPr id="3" name="Espace réservé du contenu 2">
            <a:extLst>
              <a:ext uri="{FF2B5EF4-FFF2-40B4-BE49-F238E27FC236}">
                <a16:creationId xmlns:a16="http://schemas.microsoft.com/office/drawing/2014/main" id="{8B10ACAF-535B-449F-9209-89B302024827}"/>
              </a:ext>
            </a:extLst>
          </p:cNvPr>
          <p:cNvSpPr>
            <a:spLocks noGrp="1"/>
          </p:cNvSpPr>
          <p:nvPr>
            <p:ph idx="1"/>
          </p:nvPr>
        </p:nvSpPr>
        <p:spPr/>
        <p:txBody>
          <a:bodyPr>
            <a:normAutofit lnSpcReduction="10000"/>
          </a:bodyPr>
          <a:lstStyle/>
          <a:p>
            <a:pPr marL="342900" indent="-342900">
              <a:buFont typeface="Wingdings" panose="05000000000000000000" pitchFamily="2" charset="2"/>
              <a:buChar char="Ø"/>
            </a:pPr>
            <a:r>
              <a:rPr lang="en-US" sz="2000" dirty="0">
                <a:latin typeface="+mn-lt"/>
              </a:rPr>
              <a:t>Transport models for SOL, L-H transition and pedestal including impurities (W &amp; seeding for </a:t>
            </a:r>
            <a:r>
              <a:rPr lang="en-US" sz="2000" dirty="0" err="1">
                <a:latin typeface="+mn-lt"/>
              </a:rPr>
              <a:t>detachement</a:t>
            </a:r>
            <a:r>
              <a:rPr lang="en-US" sz="2000" dirty="0">
                <a:latin typeface="+mn-lt"/>
              </a:rPr>
              <a:t>) with D, T isotopes and helium ashes  </a:t>
            </a:r>
          </a:p>
          <a:p>
            <a:pPr marL="609600" lvl="1" indent="-342900">
              <a:buFont typeface="Wingdings" panose="05000000000000000000" pitchFamily="2" charset="2"/>
              <a:buChar char="Ø"/>
            </a:pPr>
            <a:r>
              <a:rPr lang="en-US" sz="2000" dirty="0">
                <a:latin typeface="+mn-lt"/>
              </a:rPr>
              <a:t>Develop reduced models for SOL-Pedestal-Core integration </a:t>
            </a:r>
          </a:p>
          <a:p>
            <a:pPr marL="609600" lvl="1" indent="-342900">
              <a:buFont typeface="Wingdings" panose="05000000000000000000" pitchFamily="2" charset="2"/>
              <a:buChar char="Ø"/>
            </a:pPr>
            <a:r>
              <a:rPr lang="en-US" sz="2000" dirty="0">
                <a:latin typeface="+mn-lt"/>
              </a:rPr>
              <a:t>Assess W (</a:t>
            </a:r>
            <a:r>
              <a:rPr lang="en-CA" sz="2000" dirty="0">
                <a:latin typeface="+mn-lt"/>
              </a:rPr>
              <a:t>with T) </a:t>
            </a:r>
            <a:r>
              <a:rPr lang="en-US" sz="2000" dirty="0">
                <a:latin typeface="+mn-lt"/>
              </a:rPr>
              <a:t>&amp; impurity sources</a:t>
            </a:r>
            <a:r>
              <a:rPr lang="en-CA" sz="2000" dirty="0">
                <a:latin typeface="+mn-lt"/>
              </a:rPr>
              <a:t>: impact on L-H transition, </a:t>
            </a:r>
            <a:r>
              <a:rPr lang="en-US" sz="2000" dirty="0">
                <a:latin typeface="+mn-lt"/>
              </a:rPr>
              <a:t>transport and performance </a:t>
            </a:r>
          </a:p>
          <a:p>
            <a:pPr marL="609600" lvl="1" indent="-342900">
              <a:buFont typeface="Wingdings" panose="05000000000000000000" pitchFamily="2" charset="2"/>
              <a:buChar char="Ø"/>
            </a:pPr>
            <a:r>
              <a:rPr lang="en-US" sz="2000" dirty="0">
                <a:latin typeface="+mn-lt"/>
              </a:rPr>
              <a:t>Integrate pellet </a:t>
            </a:r>
            <a:r>
              <a:rPr lang="en-US" sz="2000" dirty="0" err="1">
                <a:latin typeface="+mn-lt"/>
              </a:rPr>
              <a:t>fuelling</a:t>
            </a:r>
            <a:r>
              <a:rPr lang="en-US" sz="2000" dirty="0">
                <a:latin typeface="+mn-lt"/>
              </a:rPr>
              <a:t> models </a:t>
            </a:r>
            <a:r>
              <a:rPr lang="en-US" sz="2000" dirty="0"/>
              <a:t>for ITER &amp; FPP with </a:t>
            </a:r>
            <a:r>
              <a:rPr lang="en-US" sz="2000" dirty="0">
                <a:latin typeface="+mn-lt"/>
              </a:rPr>
              <a:t>opaque pedestals</a:t>
            </a:r>
          </a:p>
          <a:p>
            <a:pPr marL="342900" indent="-342900">
              <a:buFont typeface="Wingdings" panose="05000000000000000000" pitchFamily="2" charset="2"/>
              <a:buChar char="Ø"/>
            </a:pPr>
            <a:r>
              <a:rPr lang="en-US" sz="2000" dirty="0">
                <a:latin typeface="+mn-lt"/>
              </a:rPr>
              <a:t>Simulation &amp; transferability of no/small ELMs scenarios for ITER &amp; FPP</a:t>
            </a:r>
          </a:p>
          <a:p>
            <a:pPr marL="342900" indent="-342900">
              <a:buFont typeface="Wingdings" panose="05000000000000000000" pitchFamily="2" charset="2"/>
              <a:buChar char="Ø"/>
            </a:pPr>
            <a:r>
              <a:rPr lang="en-US" altLang="zh-CN" sz="2000" dirty="0">
                <a:latin typeface="+mn-lt"/>
                <a:cs typeface="Calibri" panose="020F0502020204030204" pitchFamily="34" charset="0"/>
              </a:rPr>
              <a:t>Integrated modelling of disruption including </a:t>
            </a:r>
            <a:r>
              <a:rPr lang="en-US" sz="2000" b="0" i="0" u="none" strike="noStrike" baseline="0" dirty="0">
                <a:latin typeface="+mn-lt"/>
              </a:rPr>
              <a:t>runaway electron for mitigation studies   </a:t>
            </a:r>
            <a:endParaRPr lang="en-US" sz="2000" dirty="0">
              <a:latin typeface="+mn-lt"/>
            </a:endParaRPr>
          </a:p>
          <a:p>
            <a:pPr marL="342900" indent="-342900">
              <a:buFont typeface="Wingdings" panose="05000000000000000000" pitchFamily="2" charset="2"/>
              <a:buChar char="Ø"/>
            </a:pPr>
            <a:r>
              <a:rPr lang="en-US" sz="2000" dirty="0">
                <a:latin typeface="+mn-lt"/>
              </a:rPr>
              <a:t>High beta models (electromagnetic effects) for burning plasmas predictions (tokamaks &amp; stellarators) </a:t>
            </a:r>
            <a:endParaRPr lang="en-US" sz="2000" b="0" i="0" u="none" strike="noStrike" baseline="0" dirty="0">
              <a:latin typeface="+mn-lt"/>
            </a:endParaRPr>
          </a:p>
          <a:p>
            <a:pPr marL="609600" lvl="1" indent="-342900">
              <a:buFont typeface="Wingdings" panose="05000000000000000000" pitchFamily="2" charset="2"/>
              <a:buChar char="Ø"/>
            </a:pPr>
            <a:r>
              <a:rPr lang="en-AE" sz="2000" dirty="0">
                <a:latin typeface="+mn-lt"/>
              </a:rPr>
              <a:t>Impact of MHD, alphas and fast ions on (current &amp; thermal) transport</a:t>
            </a:r>
            <a:endParaRPr lang="en-US" sz="2000" b="0" i="0" u="none" strike="noStrike" baseline="0" dirty="0">
              <a:latin typeface="+mn-lt"/>
            </a:endParaRPr>
          </a:p>
          <a:p>
            <a:pPr marL="342900" indent="-342900">
              <a:buFont typeface="Wingdings" panose="05000000000000000000" pitchFamily="2" charset="2"/>
              <a:buChar char="Ø"/>
            </a:pPr>
            <a:r>
              <a:rPr lang="en-US" sz="2000" i="0" u="none" strike="noStrike" baseline="0" dirty="0">
                <a:latin typeface="+mn-lt"/>
              </a:rPr>
              <a:t>Generalize tools to non-axisymmetric geometries (tokamaks and stellarators) and simulate optimized stellarator configurations for FPP </a:t>
            </a:r>
          </a:p>
          <a:p>
            <a:pPr marL="342900" indent="-342900">
              <a:buFont typeface="Wingdings" panose="05000000000000000000" pitchFamily="2" charset="2"/>
              <a:buChar char="Ø"/>
            </a:pPr>
            <a:r>
              <a:rPr lang="en-US" sz="2000" dirty="0"/>
              <a:t>Balancing Accuracy and Efficiency </a:t>
            </a:r>
          </a:p>
          <a:p>
            <a:pPr marL="642938" lvl="1" indent="-342900">
              <a:buFont typeface="Wingdings" panose="05000000000000000000" pitchFamily="2" charset="2"/>
              <a:buChar char="Ø"/>
            </a:pPr>
            <a:r>
              <a:rPr lang="en-US" sz="2000" dirty="0"/>
              <a:t>Allow seamless transition between fidelity levels </a:t>
            </a:r>
          </a:p>
          <a:p>
            <a:pPr marL="642938" lvl="1" indent="-342900">
              <a:buFont typeface="Wingdings" panose="05000000000000000000" pitchFamily="2" charset="2"/>
              <a:buChar char="Ø"/>
            </a:pPr>
            <a:r>
              <a:rPr lang="en-US" sz="2000" dirty="0"/>
              <a:t>Development and validation of reduced models to support digital twin development, PDS and real time control application </a:t>
            </a:r>
            <a:endParaRPr lang="en-US" sz="2000" i="0" u="none" strike="noStrike" baseline="0" dirty="0">
              <a:latin typeface="+mn-lt"/>
            </a:endParaRPr>
          </a:p>
          <a:p>
            <a:pPr marL="342900" indent="-342900">
              <a:buFont typeface="Wingdings" panose="05000000000000000000" pitchFamily="2" charset="2"/>
              <a:buChar char="Ø"/>
            </a:pPr>
            <a:r>
              <a:rPr lang="en-US" sz="2000" dirty="0"/>
              <a:t>Validation &amp; Uncertainty Quantification: Enabling Physics Discovery</a:t>
            </a:r>
            <a:endParaRPr lang="en-US" sz="2000" i="0" u="none" strike="noStrike" baseline="0" dirty="0">
              <a:latin typeface="+mn-lt"/>
            </a:endParaRPr>
          </a:p>
          <a:p>
            <a:endParaRPr lang="en-US" dirty="0"/>
          </a:p>
        </p:txBody>
      </p:sp>
      <p:sp>
        <p:nvSpPr>
          <p:cNvPr id="4" name="Espace réservé du pied de page 3">
            <a:extLst>
              <a:ext uri="{FF2B5EF4-FFF2-40B4-BE49-F238E27FC236}">
                <a16:creationId xmlns:a16="http://schemas.microsoft.com/office/drawing/2014/main" id="{6EE2E9C0-37ED-469F-A6AC-8FF09B54C6D3}"/>
              </a:ext>
            </a:extLst>
          </p:cNvPr>
          <p:cNvSpPr>
            <a:spLocks noGrp="1"/>
          </p:cNvSpPr>
          <p:nvPr>
            <p:ph type="ftr" sz="quarter" idx="11"/>
          </p:nvPr>
        </p:nvSpPr>
        <p:spPr>
          <a:xfrm>
            <a:off x="825624" y="6555770"/>
            <a:ext cx="5270376"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5B5462A2-8B54-46DC-A386-95E170FF1A98}"/>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Tree>
    <p:extLst>
      <p:ext uri="{BB962C8B-B14F-4D97-AF65-F5344CB8AC3E}">
        <p14:creationId xmlns:p14="http://schemas.microsoft.com/office/powerpoint/2010/main" val="292055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F29778-3F65-4BE8-BB2C-BED63A900E77}"/>
              </a:ext>
            </a:extLst>
          </p:cNvPr>
          <p:cNvSpPr>
            <a:spLocks noGrp="1"/>
          </p:cNvSpPr>
          <p:nvPr>
            <p:ph type="title"/>
          </p:nvPr>
        </p:nvSpPr>
        <p:spPr>
          <a:xfrm>
            <a:off x="983432" y="192515"/>
            <a:ext cx="10530142" cy="457200"/>
          </a:xfrm>
        </p:spPr>
        <p:txBody>
          <a:bodyPr/>
          <a:lstStyle/>
          <a:p>
            <a:r>
              <a:rPr lang="en-US" dirty="0"/>
              <a:t>Theory &amp; Simulation in FP10  and role of the private sector  </a:t>
            </a:r>
          </a:p>
        </p:txBody>
      </p:sp>
      <p:sp>
        <p:nvSpPr>
          <p:cNvPr id="3" name="Espace réservé du contenu 2">
            <a:extLst>
              <a:ext uri="{FF2B5EF4-FFF2-40B4-BE49-F238E27FC236}">
                <a16:creationId xmlns:a16="http://schemas.microsoft.com/office/drawing/2014/main" id="{23AEED55-7EEC-4046-BCBD-5B9B723F0674}"/>
              </a:ext>
            </a:extLst>
          </p:cNvPr>
          <p:cNvSpPr>
            <a:spLocks noGrp="1"/>
          </p:cNvSpPr>
          <p:nvPr>
            <p:ph idx="1"/>
          </p:nvPr>
        </p:nvSpPr>
        <p:spPr/>
        <p:txBody>
          <a:bodyPr/>
          <a:lstStyle/>
          <a:p>
            <a:r>
              <a:rPr lang="en-US" sz="2400" dirty="0">
                <a:ea typeface="+mn-lt"/>
                <a:cs typeface="+mn-lt"/>
              </a:rPr>
              <a:t>Private sector involvement</a:t>
            </a:r>
          </a:p>
          <a:p>
            <a:pPr lvl="1"/>
            <a:r>
              <a:rPr lang="en-US" dirty="0"/>
              <a:t>Long term (Public)   vs short term (private) priority/urgency </a:t>
            </a:r>
            <a:endParaRPr lang="en-US" sz="1800" dirty="0">
              <a:ea typeface="+mn-lt"/>
              <a:cs typeface="+mn-lt"/>
            </a:endParaRPr>
          </a:p>
          <a:p>
            <a:pPr lvl="1"/>
            <a:r>
              <a:rPr lang="en-US" dirty="0">
                <a:ea typeface="+mn-lt"/>
                <a:cs typeface="+mn-lt"/>
              </a:rPr>
              <a:t>extra resource from EC ? , </a:t>
            </a:r>
          </a:p>
          <a:p>
            <a:pPr lvl="2"/>
            <a:r>
              <a:rPr lang="en-US" dirty="0" err="1"/>
              <a:t>Eg.</a:t>
            </a:r>
            <a:r>
              <a:rPr lang="en-US" dirty="0"/>
              <a:t> From US , efficient when Public funding goes to Public institutions to support some Private sector development  </a:t>
            </a:r>
            <a:endParaRPr lang="en-US" sz="1800" dirty="0">
              <a:ea typeface="+mn-lt"/>
              <a:cs typeface="+mn-lt"/>
            </a:endParaRPr>
          </a:p>
          <a:p>
            <a:pPr lvl="1"/>
            <a:r>
              <a:rPr lang="en-US" sz="1800" dirty="0">
                <a:ea typeface="+mn-lt"/>
                <a:cs typeface="+mn-lt"/>
              </a:rPr>
              <a:t>Develop win-win approach , Mutual Benefit, </a:t>
            </a:r>
          </a:p>
          <a:p>
            <a:pPr lvl="1"/>
            <a:r>
              <a:rPr lang="en-US" dirty="0"/>
              <a:t>Define join project </a:t>
            </a:r>
          </a:p>
          <a:p>
            <a:pPr lvl="2"/>
            <a:r>
              <a:rPr lang="en-US" dirty="0" err="1"/>
              <a:t>Eg.</a:t>
            </a:r>
            <a:r>
              <a:rPr lang="en-US" dirty="0"/>
              <a:t> Stellarator data in IMAS to support Proxima Pilot </a:t>
            </a:r>
            <a:r>
              <a:rPr lang="en-US" dirty="0" err="1"/>
              <a:t>Projet</a:t>
            </a:r>
            <a:r>
              <a:rPr lang="en-US" dirty="0"/>
              <a:t> </a:t>
            </a:r>
          </a:p>
          <a:p>
            <a:pPr lvl="1"/>
            <a:endParaRPr lang="en-US" dirty="0"/>
          </a:p>
        </p:txBody>
      </p:sp>
      <p:sp>
        <p:nvSpPr>
          <p:cNvPr id="4" name="Espace réservé du pied de page 3">
            <a:extLst>
              <a:ext uri="{FF2B5EF4-FFF2-40B4-BE49-F238E27FC236}">
                <a16:creationId xmlns:a16="http://schemas.microsoft.com/office/drawing/2014/main" id="{EDF801AA-5480-409D-8E3D-F6867E82DFBF}"/>
              </a:ext>
            </a:extLst>
          </p:cNvPr>
          <p:cNvSpPr>
            <a:spLocks noGrp="1"/>
          </p:cNvSpPr>
          <p:nvPr>
            <p:ph type="ftr" sz="quarter" idx="11"/>
          </p:nvPr>
        </p:nvSpPr>
        <p:spPr>
          <a:xfrm>
            <a:off x="825624" y="6555770"/>
            <a:ext cx="5585008"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C8A54B25-7B5F-4728-8621-274FD4E6553F}"/>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spTree>
    <p:extLst>
      <p:ext uri="{BB962C8B-B14F-4D97-AF65-F5344CB8AC3E}">
        <p14:creationId xmlns:p14="http://schemas.microsoft.com/office/powerpoint/2010/main" val="380053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4" name="Espace réservé du pied de page 3"/>
          <p:cNvSpPr>
            <a:spLocks noGrp="1"/>
          </p:cNvSpPr>
          <p:nvPr>
            <p:ph type="ftr" sz="quarter" idx="11"/>
          </p:nvPr>
        </p:nvSpPr>
        <p:spPr>
          <a:xfrm>
            <a:off x="825623" y="6555770"/>
            <a:ext cx="4349049" cy="329614"/>
          </a:xfrm>
        </p:spPr>
        <p:txBody>
          <a:bodyPr/>
          <a:lstStyle/>
          <a:p>
            <a:r>
              <a:rPr lang="en-GB">
                <a:solidFill>
                  <a:prstClr val="white"/>
                </a:solidFill>
              </a:rPr>
              <a:t>Xavier LITAUDON | FSD Project Board Preparation  | WP TM | 04-05 March 2026</a:t>
            </a:r>
            <a:endParaRPr lang="en-GB" dirty="0">
              <a:solidFill>
                <a:prstClr val="white"/>
              </a:solidFill>
            </a:endParaRPr>
          </a:p>
        </p:txBody>
      </p:sp>
      <p:sp>
        <p:nvSpPr>
          <p:cNvPr id="5" name="Espace réservé du numéro de diapositive 4"/>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spTree>
    <p:extLst>
      <p:ext uri="{BB962C8B-B14F-4D97-AF65-F5344CB8AC3E}">
        <p14:creationId xmlns:p14="http://schemas.microsoft.com/office/powerpoint/2010/main" val="2556126019"/>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4E16888851254EA4B58A6035125B1A" ma:contentTypeVersion="20" ma:contentTypeDescription="Create a new document." ma:contentTypeScope="" ma:versionID="b9240fb17c95989845c0c9d0e02a6751">
  <xsd:schema xmlns:xsd="http://www.w3.org/2001/XMLSchema" xmlns:xs="http://www.w3.org/2001/XMLSchema" xmlns:p="http://schemas.microsoft.com/office/2006/metadata/properties" xmlns:ns2="30e40da3-19d8-43ad-93b6-443f79201276" xmlns:ns3="846f1671-67d4-4b70-9f09-d4a1c09db751" targetNamespace="http://schemas.microsoft.com/office/2006/metadata/properties" ma:root="true" ma:fieldsID="f5efc07d89ebcf2dfeae2fd521f08fe6" ns2:_="" ns3:_="">
    <xsd:import namespace="30e40da3-19d8-43ad-93b6-443f79201276"/>
    <xsd:import namespace="846f1671-67d4-4b70-9f09-d4a1c09db75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Shortdescription" minOccurs="0"/>
                <xsd:element ref="ns2:Status" minOccurs="0"/>
                <xsd:element ref="ns2:Mainauthor"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40da3-19d8-43ad-93b6-443f792012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Shortdescription" ma:index="23" nillable="true" ma:displayName="Short description" ma:format="Dropdown" ma:internalName="Shortdescription">
      <xsd:simpleType>
        <xsd:restriction base="dms:Note">
          <xsd:maxLength value="255"/>
        </xsd:restriction>
      </xsd:simpleType>
    </xsd:element>
    <xsd:element name="Status" ma:index="24" nillable="true" ma:displayName="Status" ma:format="Dropdown" ma:internalName="Status">
      <xsd:simpleType>
        <xsd:restriction base="dms:Choice">
          <xsd:enumeration value="Reference"/>
          <xsd:enumeration value="Completed"/>
          <xsd:enumeration value="Ongoing"/>
          <xsd:enumeration value="Archived"/>
          <xsd:enumeration value="Final version"/>
        </xsd:restriction>
      </xsd:simpleType>
    </xsd:element>
    <xsd:element name="Mainauthor" ma:index="25" nillable="true" ma:displayName="Main author / contact" ma:format="Dropdown" ma:internalName="Mainauthor">
      <xsd:simpleType>
        <xsd:restriction base="dms:Text">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6f1671-67d4-4b70-9f09-d4a1c09db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eaa8a2f8-9c52-4694-bfb9-a64f023effce}" ma:internalName="TaxCatchAll" ma:showField="CatchAllData" ma:web="846f1671-67d4-4b70-9f09-d4a1c09db75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46f1671-67d4-4b70-9f09-d4a1c09db751" xsi:nil="true"/>
    <lcf76f155ced4ddcb4097134ff3c332f xmlns="30e40da3-19d8-43ad-93b6-443f79201276">
      <Terms xmlns="http://schemas.microsoft.com/office/infopath/2007/PartnerControls"/>
    </lcf76f155ced4ddcb4097134ff3c332f>
    <Shortdescription xmlns="30e40da3-19d8-43ad-93b6-443f79201276" xsi:nil="true"/>
    <Status xmlns="30e40da3-19d8-43ad-93b6-443f79201276" xsi:nil="true"/>
    <Mainauthor xmlns="30e40da3-19d8-43ad-93b6-443f7920127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4D4723-90B1-4551-BDD4-2318903D5A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40da3-19d8-43ad-93b6-443f79201276"/>
    <ds:schemaRef ds:uri="846f1671-67d4-4b70-9f09-d4a1c09db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1581EFF-75CA-400B-8B14-07B3BB5FE4A6}">
  <ds:schemaRef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846f1671-67d4-4b70-9f09-d4a1c09db751"/>
    <ds:schemaRef ds:uri="http://schemas.microsoft.com/office/infopath/2007/PartnerControls"/>
    <ds:schemaRef ds:uri="30e40da3-19d8-43ad-93b6-443f79201276"/>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1566</TotalTime>
  <Words>695</Words>
  <Application>Microsoft Office PowerPoint</Application>
  <PresentationFormat>Grand écran</PresentationFormat>
  <Paragraphs>63</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Segoe UI</vt:lpstr>
      <vt:lpstr>Wingdings</vt:lpstr>
      <vt:lpstr>EUROfusion.1line_5_3_2019</vt:lpstr>
      <vt:lpstr>Work-Package Theory and Modelling (WPTM): High levels considerations for FP10</vt:lpstr>
      <vt:lpstr>Theory &amp; Simulation in FP10 </vt:lpstr>
      <vt:lpstr>Theory &amp; Simulation in FP10  </vt:lpstr>
      <vt:lpstr>Examples of high level scientific objectives for FP10</vt:lpstr>
      <vt:lpstr>Theory &amp; Simulation in FP10  and role of the private sector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LITAUDON Xavier 124529</cp:lastModifiedBy>
  <cp:revision>160</cp:revision>
  <cp:lastPrinted>2026-03-02T09:28:15Z</cp:lastPrinted>
  <dcterms:created xsi:type="dcterms:W3CDTF">2023-11-15T09:40:03Z</dcterms:created>
  <dcterms:modified xsi:type="dcterms:W3CDTF">2026-03-06T08:55:23Z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