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69" y="1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99C8B1-1AA3-3CCF-248F-EFA016C9A0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6C4E9EB-2CF5-91EC-0B12-2DF5D91173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08757BF-13FB-D8EC-CC2A-619119F1B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F3E6-229E-4ED3-8024-34F07E3562F7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78400F2-4EA4-95AD-A4C5-34E00A580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344077C-9C61-1C29-C70F-B14B93E9A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4BF9-271C-4389-8FAA-5008282B99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2597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354AC4-4C1A-10FA-6EC5-F77F91B51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B967C43-3E99-7DFD-6C38-BFD2B0AF30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BDEBDF-A3B1-0E51-2CDB-92149279F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F3E6-229E-4ED3-8024-34F07E3562F7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D444C3-C1A6-A1F3-A172-C9D9088B1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B8D8251-A822-DCD8-5CFF-4B1770FC3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4BF9-271C-4389-8FAA-5008282B99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2252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B1F1AFB-02E3-1D38-AFC8-7457217E02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0A4E728-159E-568B-F2C2-7EC12DCF95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8C22BC-6B37-D5EF-88C5-BBD189E3B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F3E6-229E-4ED3-8024-34F07E3562F7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BA42D8-5594-3477-3CCC-BA17F2D40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127C557-17C8-6ED0-3209-3D2A99C98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4BF9-271C-4389-8FAA-5008282B99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1967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7F8F55-B6A5-1283-EC16-5F791ACAE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A51B8B-A3C9-CED4-1EC3-80E359E13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E0B007E-12A2-0CDF-C4A6-860CEC9ED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F3E6-229E-4ED3-8024-34F07E3562F7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42A78FC-57FE-80D9-30CF-7A30508D9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3410BC3-5B19-A89C-F2F6-80F9D2F2E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4BF9-271C-4389-8FAA-5008282B99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1520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F4C2CF-B666-AC5C-5918-B49223431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92AF765-4500-463D-9C60-776323A517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B5AF06-8597-8011-1A63-EF7B9A1FD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F3E6-229E-4ED3-8024-34F07E3562F7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7D9912-D757-4CA5-9A58-2DBD20811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A9EEAE4-57A8-DEBD-ACB8-58AA9F6CF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4BF9-271C-4389-8FAA-5008282B99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3053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812742-69ED-C863-0066-997403B8C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AF2770-D3ED-CA93-C54B-1C68CDF265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CA2B4BD-AB5D-7B84-0056-904B7211E6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E3232D3-E2CF-2B6F-FCBC-A7BBBBE51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F3E6-229E-4ED3-8024-34F07E3562F7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BEE69FD-12B3-7906-3C6E-BD5352C63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645F10F-AE06-22CA-04BF-A5954BFED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4BF9-271C-4389-8FAA-5008282B99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509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1B8F92-A730-0E18-ED7A-13336084A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700958F-3816-6A73-744B-F1B50451C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4A5B4AC-7B18-6266-4B28-9141C068B3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35863FE-F9CE-B408-DBCE-5801541701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2844F58-4E71-6921-F439-747CD76E4B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7D2A654-1814-91F2-8F42-3E91541F4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F3E6-229E-4ED3-8024-34F07E3562F7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CF55EE1-B0A0-60CE-A301-BD9EF6512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EE4982D-106D-5A60-4414-1BA9FBBCD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4BF9-271C-4389-8FAA-5008282B99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2788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B27661-253E-BB15-332C-282477CEF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133C2F9-C154-FCC2-ABE7-76F603798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F3E6-229E-4ED3-8024-34F07E3562F7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124A6A0-5360-16B7-AEC9-9716BA500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7AFAEF7-9FDE-605B-3FD5-2BDBECA14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4BF9-271C-4389-8FAA-5008282B99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4277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716D93F-4027-FD24-E48E-083BDB3E3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F3E6-229E-4ED3-8024-34F07E3562F7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6811A72-3B04-ED98-5510-D5762AA87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C3611ED-0164-A671-06B5-E560EB890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4BF9-271C-4389-8FAA-5008282B99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9494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F60BCC-1F99-7D93-77DA-F39BAAA16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449EEA-C24F-3B50-1BE8-4A1F9A3B9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FAB60BC-F855-1574-4A26-B1E0EE0BA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636EA9D-79DB-D2CA-6839-2511498F6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F3E6-229E-4ED3-8024-34F07E3562F7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E560B08-DB34-09BD-E5EE-C43178765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D37DC53-F9C6-C398-0883-703424C74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4BF9-271C-4389-8FAA-5008282B99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9464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6CF6C5-1AE0-478B-A25D-0F32D9529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278E3C1-ED3E-3DBD-F5E1-E263DE16DE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561EA52-B0BD-F12D-2257-E75A09FD4E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6BFE0D2-EC05-DF80-FDAD-53A4B5DB4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F3E6-229E-4ED3-8024-34F07E3562F7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D5C7C4C-7E1C-B525-A1BA-15531D6D6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D08E213-27A6-9653-294E-667AD2EA7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F4BF9-271C-4389-8FAA-5008282B99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4225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6E04D5D-23E6-507C-9F53-E7BC34ED6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87021E7-4765-66FC-B26B-C9CDCE99E2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AB68529-68AF-FC5B-1AB2-3454D2C0C0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6DF3E6-229E-4ED3-8024-34F07E3562F7}" type="datetimeFigureOut">
              <a:rPr lang="de-DE" smtClean="0"/>
              <a:t>06.03.2026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44AFA3-4705-5133-D453-BC0933B91E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285C432-A22E-E659-C5E1-94B91EA704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8F4BF9-271C-4389-8FAA-5008282B99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540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71691B29-97FA-5FB3-B65E-7FA7F3284F33}"/>
              </a:ext>
            </a:extLst>
          </p:cNvPr>
          <p:cNvSpPr txBox="1"/>
          <p:nvPr/>
        </p:nvSpPr>
        <p:spPr>
          <a:xfrm>
            <a:off x="578281" y="658135"/>
            <a:ext cx="1123346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noProof="0" dirty="0"/>
              <a:t>Focus on ITER and SRO needs. Solutions for ITER are solutions for metallic devices. </a:t>
            </a:r>
          </a:p>
          <a:p>
            <a:endParaRPr lang="en-GB" dirty="0"/>
          </a:p>
          <a:p>
            <a:r>
              <a:rPr lang="en-GB" dirty="0"/>
              <a:t>Integrated modelling in full loop + high fidelity modelling and code validation as reference</a:t>
            </a:r>
          </a:p>
          <a:p>
            <a:endParaRPr lang="en-GB" noProof="0" dirty="0"/>
          </a:p>
          <a:p>
            <a:r>
              <a:rPr lang="en-GB" noProof="0" dirty="0"/>
              <a:t>Balance of  addressing scientific open questions (basic research) and application of facilities </a:t>
            </a:r>
          </a:p>
          <a:p>
            <a:r>
              <a:rPr lang="en-GB" noProof="0" dirty="0"/>
              <a:t>and workflows for customers (service work)</a:t>
            </a:r>
          </a:p>
          <a:p>
            <a:endParaRPr lang="en-GB" noProof="0" dirty="0"/>
          </a:p>
          <a:p>
            <a:r>
              <a:rPr lang="en-GB" noProof="0" dirty="0"/>
              <a:t>Continuation  successful workflow:  activities towards toroidal devices (experiments, testing, simulations)</a:t>
            </a:r>
          </a:p>
          <a:p>
            <a:endParaRPr lang="en-GB" dirty="0"/>
          </a:p>
          <a:p>
            <a:r>
              <a:rPr lang="en-GB" noProof="0" dirty="0"/>
              <a:t>Coverage of real materials (no the ultimate test pieces) and assess the difference in plasma-material interaction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375A6EF-4F78-37E5-B4EE-1ECB6BB9B7F6}"/>
              </a:ext>
            </a:extLst>
          </p:cNvPr>
          <p:cNvSpPr txBox="1"/>
          <p:nvPr/>
        </p:nvSpPr>
        <p:spPr>
          <a:xfrm>
            <a:off x="1089127" y="3869214"/>
            <a:ext cx="24539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Science (e.g. CRM </a:t>
            </a:r>
            <a:r>
              <a:rPr lang="de-DE" dirty="0" err="1"/>
              <a:t>with</a:t>
            </a:r>
            <a:endParaRPr lang="de-DE" dirty="0"/>
          </a:p>
          <a:p>
            <a:r>
              <a:rPr lang="de-DE" dirty="0"/>
              <a:t>T2 and </a:t>
            </a:r>
            <a:r>
              <a:rPr lang="de-DE" dirty="0" err="1"/>
              <a:t>validation</a:t>
            </a:r>
            <a:r>
              <a:rPr lang="de-DE" dirty="0"/>
              <a:t>)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48323D11-B504-F391-3838-3959AF4DD9AF}"/>
              </a:ext>
            </a:extLst>
          </p:cNvPr>
          <p:cNvSpPr txBox="1"/>
          <p:nvPr/>
        </p:nvSpPr>
        <p:spPr>
          <a:xfrm>
            <a:off x="3734285" y="3869214"/>
            <a:ext cx="23842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Science (ITER e.g.</a:t>
            </a:r>
          </a:p>
          <a:p>
            <a:r>
              <a:rPr lang="de-DE" dirty="0"/>
              <a:t>W </a:t>
            </a:r>
            <a:r>
              <a:rPr lang="de-DE" dirty="0" err="1"/>
              <a:t>influx</a:t>
            </a:r>
            <a:r>
              <a:rPr lang="de-DE" dirty="0"/>
              <a:t>, </a:t>
            </a:r>
            <a:r>
              <a:rPr lang="de-DE" dirty="0" err="1"/>
              <a:t>fuel</a:t>
            </a:r>
            <a:r>
              <a:rPr lang="de-DE" dirty="0"/>
              <a:t> </a:t>
            </a:r>
            <a:r>
              <a:rPr lang="de-DE" dirty="0" err="1"/>
              <a:t>removal</a:t>
            </a:r>
            <a:r>
              <a:rPr lang="de-DE" dirty="0"/>
              <a:t>)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9119C68-17E1-2F1C-11BE-714E98388147}"/>
              </a:ext>
            </a:extLst>
          </p:cNvPr>
          <p:cNvSpPr txBox="1"/>
          <p:nvPr/>
        </p:nvSpPr>
        <p:spPr>
          <a:xfrm>
            <a:off x="6372651" y="3869214"/>
            <a:ext cx="21402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Science (</a:t>
            </a:r>
            <a:r>
              <a:rPr lang="de-DE" dirty="0" err="1"/>
              <a:t>within</a:t>
            </a:r>
            <a:r>
              <a:rPr lang="de-DE" dirty="0"/>
              <a:t> EF</a:t>
            </a:r>
          </a:p>
          <a:p>
            <a:r>
              <a:rPr lang="de-DE" dirty="0"/>
              <a:t>e.g.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stellartors</a:t>
            </a:r>
            <a:r>
              <a:rPr lang="de-DE" dirty="0"/>
              <a:t>)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F2F720EB-92C4-89F5-346F-4073A7938B65}"/>
              </a:ext>
            </a:extLst>
          </p:cNvPr>
          <p:cNvSpPr txBox="1"/>
          <p:nvPr/>
        </p:nvSpPr>
        <p:spPr>
          <a:xfrm>
            <a:off x="1019237" y="4976782"/>
            <a:ext cx="4974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Training (</a:t>
            </a:r>
            <a:r>
              <a:rPr lang="de-DE" dirty="0" err="1"/>
              <a:t>next</a:t>
            </a:r>
            <a:r>
              <a:rPr lang="de-DE" dirty="0"/>
              <a:t> </a:t>
            </a:r>
            <a:r>
              <a:rPr lang="de-DE" dirty="0" err="1"/>
              <a:t>generation</a:t>
            </a:r>
            <a:r>
              <a:rPr lang="de-DE" dirty="0"/>
              <a:t> and private </a:t>
            </a:r>
            <a:r>
              <a:rPr lang="de-DE" dirty="0" err="1"/>
              <a:t>companies</a:t>
            </a:r>
            <a:r>
              <a:rPr lang="de-DE" dirty="0"/>
              <a:t>)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B4D9CAA-4076-390B-5CFD-207F47551329}"/>
              </a:ext>
            </a:extLst>
          </p:cNvPr>
          <p:cNvSpPr txBox="1"/>
          <p:nvPr/>
        </p:nvSpPr>
        <p:spPr>
          <a:xfrm>
            <a:off x="1019237" y="5422839"/>
            <a:ext cx="6217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Service (intern, international </a:t>
            </a:r>
            <a:r>
              <a:rPr lang="de-DE" dirty="0" err="1"/>
              <a:t>partners</a:t>
            </a:r>
            <a:r>
              <a:rPr lang="de-DE" dirty="0"/>
              <a:t> and private </a:t>
            </a:r>
            <a:r>
              <a:rPr lang="de-DE" dirty="0" err="1"/>
              <a:t>companies</a:t>
            </a:r>
            <a:r>
              <a:rPr lang="de-DE" dirty="0"/>
              <a:t>)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1708CF0-9F01-0069-FE00-C6656A2D4786}"/>
              </a:ext>
            </a:extLst>
          </p:cNvPr>
          <p:cNvSpPr txBox="1"/>
          <p:nvPr/>
        </p:nvSpPr>
        <p:spPr>
          <a:xfrm>
            <a:off x="9309021" y="3869214"/>
            <a:ext cx="23465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Science (</a:t>
            </a:r>
            <a:r>
              <a:rPr lang="de-DE" dirty="0" err="1"/>
              <a:t>partners</a:t>
            </a:r>
            <a:r>
              <a:rPr lang="de-DE" dirty="0"/>
              <a:t> </a:t>
            </a:r>
            <a:r>
              <a:rPr lang="de-DE" dirty="0" err="1"/>
              <a:t>e.g</a:t>
            </a:r>
            <a:r>
              <a:rPr lang="de-DE" dirty="0"/>
              <a:t>)</a:t>
            </a:r>
          </a:p>
          <a:p>
            <a:r>
              <a:rPr lang="de-DE" dirty="0"/>
              <a:t>EAST </a:t>
            </a:r>
            <a:r>
              <a:rPr lang="de-DE" dirty="0" err="1"/>
              <a:t>for</a:t>
            </a:r>
            <a:r>
              <a:rPr lang="de-DE" dirty="0"/>
              <a:t> CXN)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9970C90D-5E52-177F-2D99-109995A838E1}"/>
              </a:ext>
            </a:extLst>
          </p:cNvPr>
          <p:cNvSpPr txBox="1"/>
          <p:nvPr/>
        </p:nvSpPr>
        <p:spPr>
          <a:xfrm>
            <a:off x="355336" y="6193536"/>
            <a:ext cx="3516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Nuclear</a:t>
            </a:r>
            <a:r>
              <a:rPr lang="de-DE" dirty="0"/>
              <a:t> PWI (BEST,  ITER, </a:t>
            </a:r>
            <a:r>
              <a:rPr lang="de-DE" dirty="0" err="1"/>
              <a:t>reactor</a:t>
            </a:r>
            <a:r>
              <a:rPr lang="de-DE" dirty="0"/>
              <a:t>)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2BC77746-A5E0-6537-3BB0-715EB3E71F4D}"/>
              </a:ext>
            </a:extLst>
          </p:cNvPr>
          <p:cNvSpPr txBox="1"/>
          <p:nvPr/>
        </p:nvSpPr>
        <p:spPr>
          <a:xfrm>
            <a:off x="4275937" y="6193536"/>
            <a:ext cx="2846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Predctive </a:t>
            </a:r>
            <a:r>
              <a:rPr lang="de-DE" dirty="0" err="1"/>
              <a:t>modelling</a:t>
            </a:r>
            <a:r>
              <a:rPr lang="de-DE" dirty="0"/>
              <a:t> </a:t>
            </a:r>
            <a:r>
              <a:rPr lang="de-DE" dirty="0" err="1"/>
              <a:t>suites</a:t>
            </a:r>
            <a:r>
              <a:rPr lang="de-DE" dirty="0"/>
              <a:t> 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4F11C4D6-B230-7AE0-A38B-2DA750FD1262}"/>
              </a:ext>
            </a:extLst>
          </p:cNvPr>
          <p:cNvSpPr txBox="1"/>
          <p:nvPr/>
        </p:nvSpPr>
        <p:spPr>
          <a:xfrm>
            <a:off x="8466803" y="6055036"/>
            <a:ext cx="31887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SOL </a:t>
            </a:r>
            <a:r>
              <a:rPr lang="de-DE" dirty="0" err="1"/>
              <a:t>properties</a:t>
            </a:r>
            <a:r>
              <a:rPr lang="de-DE" dirty="0"/>
              <a:t> and </a:t>
            </a:r>
            <a:r>
              <a:rPr lang="de-DE" dirty="0" err="1"/>
              <a:t>impact</a:t>
            </a:r>
            <a:r>
              <a:rPr lang="de-DE" dirty="0"/>
              <a:t> on </a:t>
            </a:r>
          </a:p>
          <a:p>
            <a:r>
              <a:rPr lang="de-DE" dirty="0" err="1"/>
              <a:t>turbulence</a:t>
            </a:r>
            <a:r>
              <a:rPr lang="de-DE" dirty="0"/>
              <a:t> on PWIE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B542A703-A619-DDEE-50F8-D6364412A191}"/>
              </a:ext>
            </a:extLst>
          </p:cNvPr>
          <p:cNvSpPr txBox="1"/>
          <p:nvPr/>
        </p:nvSpPr>
        <p:spPr>
          <a:xfrm>
            <a:off x="8386234" y="4976782"/>
            <a:ext cx="24295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Standard </a:t>
            </a:r>
            <a:r>
              <a:rPr lang="de-DE" dirty="0" err="1"/>
              <a:t>samples</a:t>
            </a:r>
            <a:r>
              <a:rPr lang="de-DE" dirty="0"/>
              <a:t> </a:t>
            </a:r>
          </a:p>
          <a:p>
            <a:r>
              <a:rPr lang="de-DE" dirty="0"/>
              <a:t>and </a:t>
            </a:r>
            <a:r>
              <a:rPr lang="de-DE" dirty="0" err="1"/>
              <a:t>diagnostic</a:t>
            </a:r>
            <a:r>
              <a:rPr lang="de-DE" dirty="0"/>
              <a:t> </a:t>
            </a:r>
            <a:r>
              <a:rPr lang="de-DE" dirty="0" err="1"/>
              <a:t>experts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11957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0956B-0D4F-6EA2-EF61-FCAE02B72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A77BBB7E-B759-3ADE-DE63-3F90A4BD261A}"/>
              </a:ext>
            </a:extLst>
          </p:cNvPr>
          <p:cNvSpPr txBox="1"/>
          <p:nvPr/>
        </p:nvSpPr>
        <p:spPr>
          <a:xfrm>
            <a:off x="578281" y="658135"/>
            <a:ext cx="792415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noProof="0" dirty="0"/>
              <a:t>Structure: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dirty="0"/>
              <a:t>Keep subprojects, but define 2 STRLs per area for visibility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noProof="0" dirty="0"/>
              <a:t>S</a:t>
            </a:r>
            <a:r>
              <a:rPr lang="en-GB" dirty="0" err="1"/>
              <a:t>trengthen</a:t>
            </a:r>
            <a:r>
              <a:rPr lang="en-GB" dirty="0"/>
              <a:t> of dedicated experiments at toroidal facilities (define one way)?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dirty="0"/>
              <a:t>SPLs as contact persons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dirty="0"/>
              <a:t>Better interaction with WPTRED: ERGs. EEGs 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045808AB-E509-B890-3D5A-6C6EC5CFE54B}"/>
              </a:ext>
            </a:extLst>
          </p:cNvPr>
          <p:cNvSpPr txBox="1"/>
          <p:nvPr/>
        </p:nvSpPr>
        <p:spPr>
          <a:xfrm>
            <a:off x="578281" y="2497084"/>
            <a:ext cx="715490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noProof="0" dirty="0"/>
              <a:t>Bu</a:t>
            </a:r>
            <a:r>
              <a:rPr lang="en-GB" dirty="0" err="1"/>
              <a:t>reaucracy</a:t>
            </a:r>
            <a:r>
              <a:rPr lang="en-GB" dirty="0"/>
              <a:t> reduction / micromanagement: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/>
              <a:t>Resources “budget” for the PL to address urgent questions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/>
              <a:t>Define multiyear program e.g. 2,5 years with only 2 reporting phases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/>
              <a:t>Reduce the number of reporting levels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noProof="0" dirty="0"/>
              <a:t>Potential consider “base funding for small labs”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/>
              <a:t>Less funding rates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C09C6F2-7E41-CF7D-6A77-025BEF53A241}"/>
              </a:ext>
            </a:extLst>
          </p:cNvPr>
          <p:cNvSpPr txBox="1"/>
          <p:nvPr/>
        </p:nvSpPr>
        <p:spPr>
          <a:xfrm>
            <a:off x="624546" y="4613031"/>
            <a:ext cx="81106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New </a:t>
            </a:r>
            <a:r>
              <a:rPr lang="en-GB" dirty="0" err="1"/>
              <a:t>facilties</a:t>
            </a:r>
            <a:r>
              <a:rPr lang="en-GB" dirty="0"/>
              <a:t>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/>
              <a:t>Shine and Liberti to expose PFCs to T at relevant fluxes and neutron damages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70144F5F-800B-45C0-BEC1-C39C19017C0B}"/>
              </a:ext>
            </a:extLst>
          </p:cNvPr>
          <p:cNvSpPr txBox="1"/>
          <p:nvPr/>
        </p:nvSpPr>
        <p:spPr>
          <a:xfrm>
            <a:off x="942975" y="5841546"/>
            <a:ext cx="99311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How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cope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new</a:t>
            </a:r>
            <a:r>
              <a:rPr lang="de-DE" dirty="0"/>
              <a:t> </a:t>
            </a:r>
            <a:r>
              <a:rPr lang="de-DE" dirty="0" err="1"/>
              <a:t>reality</a:t>
            </a:r>
            <a:r>
              <a:rPr lang="de-DE" dirty="0"/>
              <a:t> of private </a:t>
            </a:r>
            <a:r>
              <a:rPr lang="de-DE" dirty="0" err="1"/>
              <a:t>companies</a:t>
            </a:r>
            <a:r>
              <a:rPr lang="de-DE" dirty="0"/>
              <a:t> and </a:t>
            </a:r>
            <a:r>
              <a:rPr lang="de-DE" dirty="0" err="1"/>
              <a:t>preserve</a:t>
            </a:r>
            <a:r>
              <a:rPr lang="de-DE" dirty="0"/>
              <a:t> EUROfusion PWIE </a:t>
            </a:r>
            <a:r>
              <a:rPr lang="de-DE" dirty="0" err="1"/>
              <a:t>ecosystem</a:t>
            </a:r>
            <a:r>
              <a:rPr lang="de-DE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3233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293</Words>
  <Application>Microsoft Office PowerPoint</Application>
  <PresentationFormat>Breitbild</PresentationFormat>
  <Paragraphs>40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Wingdings</vt:lpstr>
      <vt:lpstr>Office</vt:lpstr>
      <vt:lpstr>PowerPoint-Präsentation</vt:lpstr>
      <vt:lpstr>PowerPoint-Präsentation</vt:lpstr>
    </vt:vector>
  </TitlesOfParts>
  <Company>Forschungszentrum Jülich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Brezinsek, Sebastijan</dc:creator>
  <cp:lastModifiedBy>Brezinsek, Sebastijan</cp:lastModifiedBy>
  <cp:revision>4</cp:revision>
  <dcterms:created xsi:type="dcterms:W3CDTF">2026-03-06T08:44:33Z</dcterms:created>
  <dcterms:modified xsi:type="dcterms:W3CDTF">2026-03-06T10:40:23Z</dcterms:modified>
</cp:coreProperties>
</file>