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Lst>
  <p:notesMasterIdLst>
    <p:notesMasterId r:id="rId12"/>
  </p:notesMasterIdLst>
  <p:handoutMasterIdLst>
    <p:handoutMasterId r:id="rId13"/>
  </p:handoutMasterIdLst>
  <p:sldIdLst>
    <p:sldId id="349" r:id="rId3"/>
    <p:sldId id="257" r:id="rId4"/>
    <p:sldId id="353" r:id="rId5"/>
    <p:sldId id="357" r:id="rId6"/>
    <p:sldId id="358" r:id="rId7"/>
    <p:sldId id="352" r:id="rId8"/>
    <p:sldId id="354" r:id="rId9"/>
    <p:sldId id="351" r:id="rId10"/>
    <p:sldId id="294" r:id="rId11"/>
  </p:sldIdLst>
  <p:sldSz cx="9144000" cy="5143500" type="screen16x9"/>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MAIN Patrick 207314" initials="TP2" lastIdx="2" clrIdx="0">
    <p:extLst>
      <p:ext uri="{19B8F6BF-5375-455C-9EA6-DF929625EA0E}">
        <p15:presenceInfo xmlns:p15="http://schemas.microsoft.com/office/powerpoint/2012/main" userId="S-1-5-21-1801674531-299502267-839522115-1657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399"/>
    <a:srgbClr val="E60019"/>
    <a:srgbClr val="E3E3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1" autoAdjust="0"/>
    <p:restoredTop sz="84988" autoAdjust="0"/>
  </p:normalViewPr>
  <p:slideViewPr>
    <p:cSldViewPr showGuides="1">
      <p:cViewPr varScale="1">
        <p:scale>
          <a:sx n="122" d="100"/>
          <a:sy n="122" d="100"/>
        </p:scale>
        <p:origin x="270" y="7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howGuides="1">
      <p:cViewPr varScale="1">
        <p:scale>
          <a:sx n="85" d="100"/>
          <a:sy n="85" d="100"/>
        </p:scale>
        <p:origin x="-3834" y="-96"/>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dirty="0">
              <a:latin typeface="Arial" panose="020B0604020202020204" pitchFamily="34" charset="0"/>
            </a:endParaRPr>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15B2C45A-E869-45FE-B529-AF49C0F3C669}" type="datetimeFigureOut">
              <a:rPr lang="en-GB" smtClean="0">
                <a:latin typeface="Arial" panose="020B0604020202020204" pitchFamily="34" charset="0"/>
              </a:rPr>
              <a:pPr/>
              <a:t>17/03/2026</a:t>
            </a:fld>
            <a:endParaRPr lang="en-GB" dirty="0">
              <a:latin typeface="Arial" panose="020B0604020202020204" pitchFamily="34" charset="0"/>
            </a:endParaRPr>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dirty="0">
              <a:latin typeface="Arial" panose="020B0604020202020204" pitchFamily="34" charset="0"/>
            </a:endParaRPr>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A1166760-0E69-430F-A97F-08802152DB5E}" type="slidenum">
              <a:rPr lang="en-GB" smtClean="0">
                <a:latin typeface="Arial" panose="020B0604020202020204" pitchFamily="34" charset="0"/>
              </a:rPr>
              <a:pPr/>
              <a:t>‹N°›</a:t>
            </a:fld>
            <a:endParaRPr lang="en-GB" dirty="0">
              <a:latin typeface="Arial" panose="020B0604020202020204" pitchFamily="34" charset="0"/>
            </a:endParaRPr>
          </a:p>
        </p:txBody>
      </p:sp>
    </p:spTree>
    <p:extLst>
      <p:ext uri="{BB962C8B-B14F-4D97-AF65-F5344CB8AC3E}">
        <p14:creationId xmlns:p14="http://schemas.microsoft.com/office/powerpoint/2010/main" val="2943649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atin typeface="Arial" panose="020B0604020202020204" pitchFamily="34" charset="0"/>
              </a:defRPr>
            </a:lvl1pPr>
          </a:lstStyle>
          <a:p>
            <a:fld id="{F93E6C17-F35F-4654-8DE9-B693AC206066}" type="datetimeFigureOut">
              <a:rPr lang="en-GB" smtClean="0"/>
              <a:pPr/>
              <a:t>17/03/2026</a:t>
            </a:fld>
            <a:endParaRPr lang="en-GB" dirty="0"/>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en-GB" dirty="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atin typeface="Arial" panose="020B0604020202020204" pitchFamily="34" charset="0"/>
              </a:defRPr>
            </a:lvl1pPr>
          </a:lstStyle>
          <a:p>
            <a:fld id="{49027E0A-1465-4A40-B1D5-9126D49509FC}" type="slidenum">
              <a:rPr lang="en-GB" smtClean="0"/>
              <a:pPr/>
              <a:t>‹N°›</a:t>
            </a:fld>
            <a:endParaRPr lang="en-GB" dirty="0"/>
          </a:p>
        </p:txBody>
      </p:sp>
    </p:spTree>
    <p:extLst>
      <p:ext uri="{BB962C8B-B14F-4D97-AF65-F5344CB8AC3E}">
        <p14:creationId xmlns:p14="http://schemas.microsoft.com/office/powerpoint/2010/main" val="251334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9027E0A-1465-4A40-B1D5-9126D49509FC}" type="slidenum">
              <a:rPr lang="en-GB" smtClean="0"/>
              <a:pPr/>
              <a:t>9</a:t>
            </a:fld>
            <a:endParaRPr lang="en-GB" dirty="0"/>
          </a:p>
        </p:txBody>
      </p:sp>
    </p:spTree>
    <p:extLst>
      <p:ext uri="{BB962C8B-B14F-4D97-AF65-F5344CB8AC3E}">
        <p14:creationId xmlns:p14="http://schemas.microsoft.com/office/powerpoint/2010/main" val="4098550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7.png"/><Relationship Id="rId7" Type="http://schemas.openxmlformats.org/officeDocument/2006/relationships/image" Target="../media/image23.png"/><Relationship Id="rId2" Type="http://schemas.openxmlformats.org/officeDocument/2006/relationships/image" Target="../media/image8.jpeg"/><Relationship Id="rId1" Type="http://schemas.openxmlformats.org/officeDocument/2006/relationships/slideMaster" Target="../slideMasters/slideMaster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hyperlink" Target="http://www.flaticon.com/" TargetMode="External"/><Relationship Id="rId9"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7.pn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image" Target="../media/image8.jpeg"/><Relationship Id="rId1" Type="http://schemas.openxmlformats.org/officeDocument/2006/relationships/slideMaster" Target="../slideMasters/slideMaster2.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5536" y="1761660"/>
            <a:ext cx="8496944" cy="972108"/>
          </a:xfrm>
        </p:spPr>
        <p:txBody>
          <a:bodyPr>
            <a:noAutofit/>
          </a:bodyPr>
          <a:lstStyle>
            <a:lvl1pPr algn="l">
              <a:defRPr sz="3500" b="1" baseline="0">
                <a:latin typeface="Arial" panose="020B0604020202020204" pitchFamily="34" charset="0"/>
                <a:cs typeface="Arial" panose="020B0604020202020204" pitchFamily="34" charset="0"/>
              </a:defRPr>
            </a:lvl1pPr>
          </a:lstStyle>
          <a:p>
            <a:r>
              <a:rPr lang="en-GB" dirty="0"/>
              <a:t>Presentation title</a:t>
            </a:r>
          </a:p>
        </p:txBody>
      </p:sp>
      <p:sp>
        <p:nvSpPr>
          <p:cNvPr id="3" name="Subtitle 2"/>
          <p:cNvSpPr>
            <a:spLocks noGrp="1"/>
          </p:cNvSpPr>
          <p:nvPr>
            <p:ph type="subTitle" idx="1" hasCustomPrompt="1"/>
          </p:nvPr>
        </p:nvSpPr>
        <p:spPr>
          <a:xfrm>
            <a:off x="395536" y="3219822"/>
            <a:ext cx="4392488" cy="324036"/>
          </a:xfrm>
        </p:spPr>
        <p:txBody>
          <a:bodyPr>
            <a:normAutofit/>
          </a:bodyPr>
          <a:lstStyle>
            <a:lvl1pPr marL="0" indent="0" algn="l">
              <a:buNone/>
              <a:defRPr sz="2200" b="1"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a:t>
            </a:r>
            <a:r>
              <a:rPr lang="en-US"/>
              <a:t>of presenter</a:t>
            </a:r>
            <a:endParaRPr lang="en-US" dirty="0"/>
          </a:p>
        </p:txBody>
      </p:sp>
      <p:sp>
        <p:nvSpPr>
          <p:cNvPr id="5" name="AutoShape 2" descr="https://idw-online.de/pages/de/institutionlogo921"/>
          <p:cNvSpPr>
            <a:spLocks noChangeAspect="1" noChangeArrowheads="1"/>
          </p:cNvSpPr>
          <p:nvPr userDrawn="1"/>
        </p:nvSpPr>
        <p:spPr bwMode="auto">
          <a:xfrm>
            <a:off x="155576" y="-342900"/>
            <a:ext cx="1076325" cy="714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Picture Placeholder 10"/>
          <p:cNvSpPr>
            <a:spLocks noGrp="1"/>
          </p:cNvSpPr>
          <p:nvPr>
            <p:ph type="pic" sz="quarter" idx="10" hasCustomPrompt="1"/>
          </p:nvPr>
        </p:nvSpPr>
        <p:spPr>
          <a:xfrm>
            <a:off x="395537" y="4268763"/>
            <a:ext cx="1295375" cy="679252"/>
          </a:xfrm>
        </p:spPr>
        <p:txBody>
          <a:bodyPr>
            <a:normAutofit/>
          </a:bodyPr>
          <a:lstStyle>
            <a:lvl1pPr marL="0" indent="0" algn="ctr">
              <a:buFontTx/>
              <a:buNone/>
              <a:defRPr sz="1800">
                <a:latin typeface="Arial" panose="020B0604020202020204" pitchFamily="34" charset="0"/>
                <a:cs typeface="Arial" panose="020B0604020202020204" pitchFamily="34" charset="0"/>
              </a:defRPr>
            </a:lvl1pPr>
          </a:lstStyle>
          <a:p>
            <a:r>
              <a:rPr lang="en-US" dirty="0"/>
              <a:t>Logo of presenter</a:t>
            </a:r>
            <a:endParaRPr lang="en-GB" dirty="0"/>
          </a:p>
        </p:txBody>
      </p:sp>
      <p:sp>
        <p:nvSpPr>
          <p:cNvPr id="11" name="Rectangle 10"/>
          <p:cNvSpPr/>
          <p:nvPr userDrawn="1"/>
        </p:nvSpPr>
        <p:spPr>
          <a:xfrm>
            <a:off x="5724129" y="4245936"/>
            <a:ext cx="3168352" cy="7020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nvGrpSpPr>
          <p:cNvPr id="9" name="Group 8"/>
          <p:cNvGrpSpPr/>
          <p:nvPr userDrawn="1"/>
        </p:nvGrpSpPr>
        <p:grpSpPr>
          <a:xfrm>
            <a:off x="18230283" y="30189672"/>
            <a:ext cx="9924896" cy="1336231"/>
            <a:chOff x="18230283" y="40396912"/>
            <a:chExt cx="9924896" cy="1781641"/>
          </a:xfrm>
        </p:grpSpPr>
        <p:sp>
          <p:nvSpPr>
            <p:cNvPr id="10" name="Rectangle 9"/>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3" name="Picture 12"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14" name="Group 13"/>
          <p:cNvGrpSpPr/>
          <p:nvPr userDrawn="1"/>
        </p:nvGrpSpPr>
        <p:grpSpPr>
          <a:xfrm>
            <a:off x="18382683" y="30303972"/>
            <a:ext cx="9924896" cy="1336231"/>
            <a:chOff x="18230283" y="40396912"/>
            <a:chExt cx="9924896" cy="1781641"/>
          </a:xfrm>
        </p:grpSpPr>
        <p:sp>
          <p:nvSpPr>
            <p:cNvPr id="15" name="Rectangle 14"/>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6" name="Picture 15"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17" name="Group 16"/>
          <p:cNvGrpSpPr/>
          <p:nvPr userDrawn="1"/>
        </p:nvGrpSpPr>
        <p:grpSpPr>
          <a:xfrm>
            <a:off x="18535083" y="30418272"/>
            <a:ext cx="9924896" cy="1336231"/>
            <a:chOff x="18230283" y="40396912"/>
            <a:chExt cx="9924896" cy="1781641"/>
          </a:xfrm>
        </p:grpSpPr>
        <p:sp>
          <p:nvSpPr>
            <p:cNvPr id="18" name="Rectangle 17"/>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9" name="Picture 18"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20" name="Group 19"/>
          <p:cNvGrpSpPr/>
          <p:nvPr userDrawn="1"/>
        </p:nvGrpSpPr>
        <p:grpSpPr>
          <a:xfrm>
            <a:off x="18687483" y="30532572"/>
            <a:ext cx="9924896" cy="1336231"/>
            <a:chOff x="18230283" y="40396912"/>
            <a:chExt cx="9924896" cy="1781641"/>
          </a:xfrm>
        </p:grpSpPr>
        <p:sp>
          <p:nvSpPr>
            <p:cNvPr id="21" name="Rectangle 20"/>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22" name="Picture 21"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pic>
        <p:nvPicPr>
          <p:cNvPr id="24" name="Bild 7"/>
          <p:cNvPicPr>
            <a:picLocks noChangeAspect="1"/>
          </p:cNvPicPr>
          <p:nvPr userDrawn="1"/>
        </p:nvPicPr>
        <p:blipFill rotWithShape="1">
          <a:blip r:embed="rId3" cstate="print">
            <a:extLst>
              <a:ext uri="{28A0092B-C50C-407E-A947-70E740481C1C}">
                <a14:useLocalDpi xmlns:a14="http://schemas.microsoft.com/office/drawing/2010/main" val="0"/>
              </a:ext>
            </a:extLst>
          </a:blip>
          <a:srcRect t="1" b="27348"/>
          <a:stretch/>
        </p:blipFill>
        <p:spPr>
          <a:xfrm>
            <a:off x="0" y="0"/>
            <a:ext cx="9144000" cy="4176000"/>
          </a:xfrm>
          <a:prstGeom prst="rect">
            <a:avLst/>
          </a:prstGeom>
        </p:spPr>
      </p:pic>
      <p:pic>
        <p:nvPicPr>
          <p:cNvPr id="25" name="Bild 13" descr="EU_und_Text.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36096" y="4320000"/>
            <a:ext cx="3456384" cy="649203"/>
          </a:xfrm>
          <a:prstGeom prst="rect">
            <a:avLst/>
          </a:prstGeom>
        </p:spPr>
      </p:pic>
    </p:spTree>
    <p:extLst>
      <p:ext uri="{BB962C8B-B14F-4D97-AF65-F5344CB8AC3E}">
        <p14:creationId xmlns:p14="http://schemas.microsoft.com/office/powerpoint/2010/main" val="1694295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UROfusion_internal_org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4894008"/>
            <a:ext cx="9144000" cy="2494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619217" y="4916827"/>
            <a:ext cx="3088866" cy="247211"/>
          </a:xfrm>
          <a:prstGeom prst="rect">
            <a:avLst/>
          </a:prstGeom>
        </p:spPr>
        <p:txBody>
          <a:bodyPr anchor="t"/>
          <a:lstStyle>
            <a:lvl1pPr>
              <a:defRPr sz="900">
                <a:solidFill>
                  <a:schemeClr val="bg1"/>
                </a:solidFill>
              </a:defRPr>
            </a:lvl1pPr>
          </a:lstStyle>
          <a:p>
            <a:r>
              <a:rPr lang="en-GB">
                <a:solidFill>
                  <a:prstClr val="white"/>
                </a:solidFill>
              </a:rPr>
              <a:t>EUROfusion Internal Organization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4942528"/>
            <a:ext cx="540060" cy="149381"/>
          </a:xfrm>
        </p:spPr>
        <p:txBody>
          <a:bodyPr anchor="ctr"/>
          <a:lstStyle>
            <a:lvl1pPr>
              <a:defRPr sz="105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509" y="42756"/>
            <a:ext cx="477017" cy="4770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2484EB3-402E-4F49-FFDD-1AF24F678560}"/>
              </a:ext>
            </a:extLst>
          </p:cNvPr>
          <p:cNvSpPr txBox="1"/>
          <p:nvPr userDrawn="1"/>
        </p:nvSpPr>
        <p:spPr>
          <a:xfrm>
            <a:off x="671471" y="80607"/>
            <a:ext cx="4616791" cy="415498"/>
          </a:xfrm>
          <a:prstGeom prst="rect">
            <a:avLst/>
          </a:prstGeom>
          <a:noFill/>
        </p:spPr>
        <p:txBody>
          <a:bodyPr wrap="square">
            <a:spAutoFit/>
          </a:bodyPr>
          <a:lstStyle/>
          <a:p>
            <a:pPr marL="0" indent="0">
              <a:buNone/>
            </a:pPr>
            <a:r>
              <a:rPr lang="en-GB" sz="2100" b="1" err="1">
                <a:solidFill>
                  <a:schemeClr val="tx2"/>
                </a:solidFill>
              </a:rPr>
              <a:t>EUROfusion</a:t>
            </a:r>
            <a:r>
              <a:rPr lang="en-GB" sz="2100" b="1">
                <a:solidFill>
                  <a:schemeClr val="tx2"/>
                </a:solidFill>
              </a:rPr>
              <a:t> internal organisation</a:t>
            </a:r>
          </a:p>
        </p:txBody>
      </p:sp>
      <p:pic>
        <p:nvPicPr>
          <p:cNvPr id="7" name="Picture 6">
            <a:extLst>
              <a:ext uri="{FF2B5EF4-FFF2-40B4-BE49-F238E27FC236}">
                <a16:creationId xmlns:a16="http://schemas.microsoft.com/office/drawing/2014/main" id="{FC763037-8E92-533F-A2B0-EF01A1FA3FB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5435917" y="80608"/>
            <a:ext cx="3708083" cy="4764881"/>
          </a:xfrm>
          <a:prstGeom prst="rect">
            <a:avLst/>
          </a:prstGeom>
          <a:noFill/>
        </p:spPr>
      </p:pic>
      <p:pic>
        <p:nvPicPr>
          <p:cNvPr id="13" name="Picture 12" descr="A computer screen shot of a computer&#10;&#10;Description automatically generated">
            <a:extLst>
              <a:ext uri="{FF2B5EF4-FFF2-40B4-BE49-F238E27FC236}">
                <a16:creationId xmlns:a16="http://schemas.microsoft.com/office/drawing/2014/main" id="{03FA7AAB-EA32-20E6-77CB-9DAA1586D8E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0060" y="610039"/>
            <a:ext cx="7419250" cy="4132156"/>
          </a:xfrm>
          <a:prstGeom prst="rect">
            <a:avLst/>
          </a:prstGeom>
        </p:spPr>
      </p:pic>
    </p:spTree>
    <p:extLst>
      <p:ext uri="{BB962C8B-B14F-4D97-AF65-F5344CB8AC3E}">
        <p14:creationId xmlns:p14="http://schemas.microsoft.com/office/powerpoint/2010/main" val="22593439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EUROfusion_channel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4894008"/>
            <a:ext cx="9144000" cy="2494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619218" y="4916827"/>
            <a:ext cx="2602632" cy="247211"/>
          </a:xfrm>
          <a:prstGeom prst="rect">
            <a:avLst/>
          </a:prstGeom>
        </p:spPr>
        <p:txBody>
          <a:bodyPr anchor="t"/>
          <a:lstStyle>
            <a:lvl1pPr>
              <a:defRPr sz="900">
                <a:solidFill>
                  <a:schemeClr val="bg1"/>
                </a:solidFill>
              </a:defRPr>
            </a:lvl1pPr>
          </a:lstStyle>
          <a:p>
            <a:r>
              <a:rPr lang="en-GB" err="1">
                <a:solidFill>
                  <a:prstClr val="white"/>
                </a:solidFill>
              </a:rPr>
              <a:t>Eurofusion</a:t>
            </a:r>
            <a:r>
              <a:rPr lang="en-GB">
                <a:solidFill>
                  <a:prstClr val="white"/>
                </a:solidFill>
              </a:rPr>
              <a:t> channels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4942528"/>
            <a:ext cx="540060" cy="149381"/>
          </a:xfrm>
        </p:spPr>
        <p:txBody>
          <a:bodyPr anchor="ctr"/>
          <a:lstStyle>
            <a:lvl1pPr>
              <a:defRPr sz="105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509" y="42756"/>
            <a:ext cx="477017" cy="4770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9801FBB-9E6A-4AE4-3DF9-7243B31E29C4}"/>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5435917" y="80608"/>
            <a:ext cx="3708083" cy="4764881"/>
          </a:xfrm>
          <a:prstGeom prst="rect">
            <a:avLst/>
          </a:prstGeom>
          <a:noFill/>
        </p:spPr>
      </p:pic>
      <p:sp>
        <p:nvSpPr>
          <p:cNvPr id="6" name="TextBox 5">
            <a:extLst>
              <a:ext uri="{FF2B5EF4-FFF2-40B4-BE49-F238E27FC236}">
                <a16:creationId xmlns:a16="http://schemas.microsoft.com/office/drawing/2014/main" id="{5966BD16-7752-454F-C58B-251A11EFB1B2}"/>
              </a:ext>
            </a:extLst>
          </p:cNvPr>
          <p:cNvSpPr txBox="1"/>
          <p:nvPr userDrawn="1"/>
        </p:nvSpPr>
        <p:spPr>
          <a:xfrm>
            <a:off x="5753100" y="4523499"/>
            <a:ext cx="3390900" cy="253916"/>
          </a:xfrm>
          <a:prstGeom prst="rect">
            <a:avLst/>
          </a:prstGeom>
          <a:noFill/>
        </p:spPr>
        <p:txBody>
          <a:bodyPr wrap="square">
            <a:spAutoFit/>
          </a:bodyPr>
          <a:lstStyle/>
          <a:p>
            <a:r>
              <a:rPr lang="en-GB" sz="1050" b="0" i="0">
                <a:solidFill>
                  <a:srgbClr val="374957"/>
                </a:solidFill>
                <a:effectLst/>
                <a:latin typeface="Poppins" pitchFamily="2" charset="77"/>
                <a:cs typeface="Poppins" pitchFamily="2" charset="77"/>
              </a:rPr>
              <a:t>"Icon made by </a:t>
            </a:r>
            <a:r>
              <a:rPr lang="en-GB" sz="1050" b="0" i="0" u="none" strike="noStrike" err="1">
                <a:solidFill>
                  <a:srgbClr val="22244E"/>
                </a:solidFill>
                <a:effectLst/>
                <a:latin typeface="Poppins" pitchFamily="2" charset="77"/>
                <a:cs typeface="Poppins" pitchFamily="2" charset="77"/>
              </a:rPr>
              <a:t>Freepik</a:t>
            </a:r>
            <a:r>
              <a:rPr lang="en-GB" sz="1050" b="0" i="0" u="none" strike="noStrike">
                <a:solidFill>
                  <a:srgbClr val="22244E"/>
                </a:solidFill>
                <a:effectLst/>
                <a:latin typeface="Poppins" pitchFamily="2" charset="77"/>
                <a:cs typeface="Poppins" pitchFamily="2" charset="77"/>
              </a:rPr>
              <a:t> </a:t>
            </a:r>
            <a:r>
              <a:rPr lang="en-GB" sz="1050" b="0" i="0">
                <a:solidFill>
                  <a:srgbClr val="374957"/>
                </a:solidFill>
                <a:effectLst/>
                <a:latin typeface="Poppins" pitchFamily="2" charset="77"/>
                <a:cs typeface="Poppins" pitchFamily="2" charset="77"/>
              </a:rPr>
              <a:t>from </a:t>
            </a:r>
            <a:r>
              <a:rPr lang="en-GB" sz="1050" b="0" i="0" u="none" strike="noStrike">
                <a:solidFill>
                  <a:srgbClr val="22244E"/>
                </a:solidFill>
                <a:effectLst/>
                <a:latin typeface="Poppins" pitchFamily="2" charset="77"/>
                <a:cs typeface="Poppins" pitchFamily="2" charset="77"/>
                <a:hlinkClick r:id="rId4"/>
              </a:rPr>
              <a:t>www.flaticon.com</a:t>
            </a:r>
            <a:r>
              <a:rPr lang="en-GB" sz="1050" b="0" i="0">
                <a:solidFill>
                  <a:srgbClr val="374957"/>
                </a:solidFill>
                <a:effectLst/>
                <a:latin typeface="Poppins" pitchFamily="2" charset="77"/>
                <a:cs typeface="Poppins" pitchFamily="2" charset="77"/>
              </a:rPr>
              <a:t>"</a:t>
            </a:r>
            <a:endParaRPr lang="en-HU" sz="1050">
              <a:latin typeface="Poppins" pitchFamily="2" charset="77"/>
              <a:cs typeface="Poppins" pitchFamily="2" charset="77"/>
            </a:endParaRPr>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138A6984-7C86-595B-8E5D-01900B91B6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8524" y="869314"/>
            <a:ext cx="492391" cy="492391"/>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D8722D63-74D6-7BF0-51FD-94F45C212BA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078524" y="1510281"/>
            <a:ext cx="492391" cy="492391"/>
          </a:xfrm>
          <a:prstGeom prst="rect">
            <a:avLst/>
          </a:prstGeom>
        </p:spPr>
      </p:pic>
      <p:pic>
        <p:nvPicPr>
          <p:cNvPr id="14" name="Picture 13" descr="A black background with a black square&#10;&#10;Description automatically generated with medium confidence">
            <a:extLst>
              <a:ext uri="{FF2B5EF4-FFF2-40B4-BE49-F238E27FC236}">
                <a16:creationId xmlns:a16="http://schemas.microsoft.com/office/drawing/2014/main" id="{A3CAC57B-2782-2657-2AD5-AAE913C1979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78523" y="2151247"/>
            <a:ext cx="492391" cy="492391"/>
          </a:xfrm>
          <a:prstGeom prst="rect">
            <a:avLst/>
          </a:prstGeom>
        </p:spPr>
      </p:pic>
      <p:pic>
        <p:nvPicPr>
          <p:cNvPr id="16" name="Picture 15" descr="A white x on a black background&#10;&#10;Description automatically generated">
            <a:extLst>
              <a:ext uri="{FF2B5EF4-FFF2-40B4-BE49-F238E27FC236}">
                <a16:creationId xmlns:a16="http://schemas.microsoft.com/office/drawing/2014/main" id="{0F37F52F-AF8C-654D-F3B1-ED83AD4E20FB}"/>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72097" y="2792214"/>
            <a:ext cx="498817" cy="498817"/>
          </a:xfrm>
          <a:prstGeom prst="rect">
            <a:avLst/>
          </a:prstGeom>
        </p:spPr>
      </p:pic>
      <p:pic>
        <p:nvPicPr>
          <p:cNvPr id="20" name="Picture 19" descr="A black and white globe&#10;&#10;Description automatically generated">
            <a:extLst>
              <a:ext uri="{FF2B5EF4-FFF2-40B4-BE49-F238E27FC236}">
                <a16:creationId xmlns:a16="http://schemas.microsoft.com/office/drawing/2014/main" id="{D29BE78D-AA53-704B-61E8-A12E1D569361}"/>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72096" y="4086998"/>
            <a:ext cx="498816" cy="498816"/>
          </a:xfrm>
          <a:prstGeom prst="rect">
            <a:avLst/>
          </a:prstGeom>
        </p:spPr>
      </p:pic>
      <p:pic>
        <p:nvPicPr>
          <p:cNvPr id="22" name="Picture 21" descr="A black background with a black square&#10;&#10;Description automatically generated with medium confidence">
            <a:extLst>
              <a:ext uri="{FF2B5EF4-FFF2-40B4-BE49-F238E27FC236}">
                <a16:creationId xmlns:a16="http://schemas.microsoft.com/office/drawing/2014/main" id="{AA77A93C-B0C1-ADE8-6757-95598466950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72096" y="3439606"/>
            <a:ext cx="498817" cy="498817"/>
          </a:xfrm>
          <a:prstGeom prst="rect">
            <a:avLst/>
          </a:prstGeom>
        </p:spPr>
      </p:pic>
      <p:sp>
        <p:nvSpPr>
          <p:cNvPr id="23" name="TextBox 22">
            <a:extLst>
              <a:ext uri="{FF2B5EF4-FFF2-40B4-BE49-F238E27FC236}">
                <a16:creationId xmlns:a16="http://schemas.microsoft.com/office/drawing/2014/main" id="{3F4C3661-F367-DD87-C4F0-0F3D609FF14F}"/>
              </a:ext>
            </a:extLst>
          </p:cNvPr>
          <p:cNvSpPr txBox="1"/>
          <p:nvPr userDrawn="1"/>
        </p:nvSpPr>
        <p:spPr>
          <a:xfrm>
            <a:off x="1775461" y="4223417"/>
            <a:ext cx="2039303" cy="323165"/>
          </a:xfrm>
          <a:prstGeom prst="rect">
            <a:avLst/>
          </a:prstGeom>
          <a:noFill/>
        </p:spPr>
        <p:txBody>
          <a:bodyPr wrap="square">
            <a:spAutoFit/>
          </a:bodyPr>
          <a:lstStyle/>
          <a:p>
            <a:r>
              <a:rPr lang="en-GB" sz="1500" b="0" i="0">
                <a:solidFill>
                  <a:srgbClr val="374957"/>
                </a:solidFill>
                <a:effectLst/>
                <a:latin typeface="Poppins" pitchFamily="2" charset="77"/>
                <a:cs typeface="Poppins" pitchFamily="2" charset="77"/>
              </a:rPr>
              <a:t>euro-</a:t>
            </a:r>
            <a:r>
              <a:rPr lang="en-GB" sz="1500" b="0" i="0" err="1">
                <a:solidFill>
                  <a:srgbClr val="374957"/>
                </a:solidFill>
                <a:effectLst/>
                <a:latin typeface="Poppins" pitchFamily="2" charset="77"/>
                <a:cs typeface="Poppins" pitchFamily="2" charset="77"/>
              </a:rPr>
              <a:t>fusion.org</a:t>
            </a:r>
            <a:endParaRPr lang="en-HU" sz="1500">
              <a:latin typeface="Poppins" pitchFamily="2" charset="77"/>
              <a:cs typeface="Poppins" pitchFamily="2" charset="77"/>
            </a:endParaRPr>
          </a:p>
        </p:txBody>
      </p:sp>
      <p:sp>
        <p:nvSpPr>
          <p:cNvPr id="24" name="TextBox 23">
            <a:extLst>
              <a:ext uri="{FF2B5EF4-FFF2-40B4-BE49-F238E27FC236}">
                <a16:creationId xmlns:a16="http://schemas.microsoft.com/office/drawing/2014/main" id="{610AD9B7-CA49-CFD0-EC71-07952B731B92}"/>
              </a:ext>
            </a:extLst>
          </p:cNvPr>
          <p:cNvSpPr txBox="1"/>
          <p:nvPr userDrawn="1"/>
        </p:nvSpPr>
        <p:spPr>
          <a:xfrm>
            <a:off x="1775461" y="3568692"/>
            <a:ext cx="2039303" cy="323165"/>
          </a:xfrm>
          <a:prstGeom prst="rect">
            <a:avLst/>
          </a:prstGeom>
          <a:noFill/>
        </p:spPr>
        <p:txBody>
          <a:bodyPr wrap="square">
            <a:spAutoFit/>
          </a:bodyPr>
          <a:lstStyle/>
          <a:p>
            <a:r>
              <a:rPr lang="en-GB" sz="1500" b="0" i="0">
                <a:solidFill>
                  <a:srgbClr val="374957"/>
                </a:solidFill>
                <a:effectLst/>
                <a:latin typeface="Poppins" pitchFamily="2" charset="77"/>
                <a:cs typeface="Poppins" pitchFamily="2" charset="77"/>
              </a:rPr>
              <a:t>@Euro-</a:t>
            </a:r>
            <a:r>
              <a:rPr lang="en-GB" sz="1500" b="0" i="0" err="1">
                <a:solidFill>
                  <a:srgbClr val="374957"/>
                </a:solidFill>
                <a:effectLst/>
                <a:latin typeface="Poppins" pitchFamily="2" charset="77"/>
                <a:cs typeface="Poppins" pitchFamily="2" charset="77"/>
              </a:rPr>
              <a:t>fusionorg</a:t>
            </a:r>
            <a:endParaRPr lang="en-HU" sz="1500">
              <a:latin typeface="Poppins" pitchFamily="2" charset="77"/>
              <a:cs typeface="Poppins" pitchFamily="2" charset="77"/>
            </a:endParaRPr>
          </a:p>
        </p:txBody>
      </p:sp>
      <p:sp>
        <p:nvSpPr>
          <p:cNvPr id="25" name="TextBox 24">
            <a:extLst>
              <a:ext uri="{FF2B5EF4-FFF2-40B4-BE49-F238E27FC236}">
                <a16:creationId xmlns:a16="http://schemas.microsoft.com/office/drawing/2014/main" id="{037898E9-5B8E-5DA0-DF2B-DC22864A93CC}"/>
              </a:ext>
            </a:extLst>
          </p:cNvPr>
          <p:cNvSpPr txBox="1"/>
          <p:nvPr userDrawn="1"/>
        </p:nvSpPr>
        <p:spPr>
          <a:xfrm>
            <a:off x="1775460" y="2913966"/>
            <a:ext cx="2039303" cy="323165"/>
          </a:xfrm>
          <a:prstGeom prst="rect">
            <a:avLst/>
          </a:prstGeom>
          <a:noFill/>
        </p:spPr>
        <p:txBody>
          <a:bodyPr wrap="square">
            <a:spAutoFit/>
          </a:bodyPr>
          <a:lstStyle/>
          <a:p>
            <a:r>
              <a:rPr lang="en-GB" sz="1500" b="0" i="0">
                <a:solidFill>
                  <a:srgbClr val="374957"/>
                </a:solidFill>
                <a:effectLst/>
                <a:latin typeface="Poppins" pitchFamily="2" charset="77"/>
                <a:cs typeface="Poppins" pitchFamily="2" charset="77"/>
              </a:rPr>
              <a:t>@</a:t>
            </a:r>
            <a:r>
              <a:rPr lang="en-GB" sz="1500" b="0" i="0" err="1">
                <a:solidFill>
                  <a:srgbClr val="374957"/>
                </a:solidFill>
                <a:effectLst/>
                <a:latin typeface="Poppins" pitchFamily="2" charset="77"/>
                <a:cs typeface="Poppins" pitchFamily="2" charset="77"/>
              </a:rPr>
              <a:t>FusionInCloseUp</a:t>
            </a:r>
            <a:endParaRPr lang="en-HU" sz="1500">
              <a:latin typeface="Poppins" pitchFamily="2" charset="77"/>
              <a:cs typeface="Poppins" pitchFamily="2" charset="77"/>
            </a:endParaRPr>
          </a:p>
        </p:txBody>
      </p:sp>
      <p:sp>
        <p:nvSpPr>
          <p:cNvPr id="26" name="TextBox 25">
            <a:extLst>
              <a:ext uri="{FF2B5EF4-FFF2-40B4-BE49-F238E27FC236}">
                <a16:creationId xmlns:a16="http://schemas.microsoft.com/office/drawing/2014/main" id="{36FB1264-C2E8-DD08-2C49-DD49CB0ABAD1}"/>
              </a:ext>
            </a:extLst>
          </p:cNvPr>
          <p:cNvSpPr txBox="1"/>
          <p:nvPr userDrawn="1"/>
        </p:nvSpPr>
        <p:spPr>
          <a:xfrm>
            <a:off x="1789290" y="2256767"/>
            <a:ext cx="1670191" cy="323165"/>
          </a:xfrm>
          <a:prstGeom prst="rect">
            <a:avLst/>
          </a:prstGeom>
          <a:noFill/>
        </p:spPr>
        <p:txBody>
          <a:bodyPr wrap="square">
            <a:spAutoFit/>
          </a:bodyPr>
          <a:lstStyle/>
          <a:p>
            <a:r>
              <a:rPr lang="en-GB" sz="1500" b="0" i="0">
                <a:solidFill>
                  <a:srgbClr val="374957"/>
                </a:solidFill>
                <a:effectLst/>
                <a:latin typeface="Poppins" pitchFamily="2" charset="77"/>
                <a:cs typeface="Poppins" pitchFamily="2" charset="77"/>
              </a:rPr>
              <a:t>fusion2050</a:t>
            </a:r>
            <a:endParaRPr lang="en-HU" sz="1500">
              <a:latin typeface="Poppins" pitchFamily="2" charset="77"/>
              <a:cs typeface="Poppins" pitchFamily="2" charset="77"/>
            </a:endParaRPr>
          </a:p>
        </p:txBody>
      </p:sp>
      <p:sp>
        <p:nvSpPr>
          <p:cNvPr id="27" name="TextBox 26">
            <a:extLst>
              <a:ext uri="{FF2B5EF4-FFF2-40B4-BE49-F238E27FC236}">
                <a16:creationId xmlns:a16="http://schemas.microsoft.com/office/drawing/2014/main" id="{5307E400-DD53-4AFF-D83E-2882C9D3BCFF}"/>
              </a:ext>
            </a:extLst>
          </p:cNvPr>
          <p:cNvSpPr txBox="1"/>
          <p:nvPr userDrawn="1"/>
        </p:nvSpPr>
        <p:spPr>
          <a:xfrm>
            <a:off x="1789290" y="1608434"/>
            <a:ext cx="2615071" cy="553998"/>
          </a:xfrm>
          <a:prstGeom prst="rect">
            <a:avLst/>
          </a:prstGeom>
          <a:noFill/>
        </p:spPr>
        <p:txBody>
          <a:bodyPr wrap="square">
            <a:spAutoFit/>
          </a:bodyPr>
          <a:lstStyle/>
          <a:p>
            <a:r>
              <a:rPr lang="en-GB" sz="1500" b="0" i="0">
                <a:solidFill>
                  <a:srgbClr val="374957"/>
                </a:solidFill>
                <a:effectLst/>
                <a:latin typeface="Poppins" pitchFamily="2" charset="77"/>
                <a:cs typeface="Poppins" pitchFamily="2" charset="77"/>
              </a:rPr>
              <a:t>@</a:t>
            </a:r>
            <a:r>
              <a:rPr lang="en-GB" sz="1500" b="0" i="0" err="1">
                <a:solidFill>
                  <a:srgbClr val="374957"/>
                </a:solidFill>
                <a:effectLst/>
                <a:latin typeface="Poppins" pitchFamily="2" charset="77"/>
                <a:cs typeface="Poppins" pitchFamily="2" charset="77"/>
              </a:rPr>
              <a:t>eurofusion_consortium</a:t>
            </a:r>
            <a:endParaRPr lang="en-HU" sz="1500">
              <a:latin typeface="Poppins" pitchFamily="2" charset="77"/>
              <a:cs typeface="Poppins" pitchFamily="2" charset="77"/>
            </a:endParaRPr>
          </a:p>
        </p:txBody>
      </p:sp>
      <p:sp>
        <p:nvSpPr>
          <p:cNvPr id="28" name="TextBox 27">
            <a:extLst>
              <a:ext uri="{FF2B5EF4-FFF2-40B4-BE49-F238E27FC236}">
                <a16:creationId xmlns:a16="http://schemas.microsoft.com/office/drawing/2014/main" id="{66A624E3-3044-B88F-1376-898A84380400}"/>
              </a:ext>
            </a:extLst>
          </p:cNvPr>
          <p:cNvSpPr txBox="1"/>
          <p:nvPr userDrawn="1"/>
        </p:nvSpPr>
        <p:spPr>
          <a:xfrm>
            <a:off x="1789290" y="960101"/>
            <a:ext cx="1586371" cy="323165"/>
          </a:xfrm>
          <a:prstGeom prst="rect">
            <a:avLst/>
          </a:prstGeom>
          <a:noFill/>
        </p:spPr>
        <p:txBody>
          <a:bodyPr wrap="square">
            <a:spAutoFit/>
          </a:bodyPr>
          <a:lstStyle/>
          <a:p>
            <a:r>
              <a:rPr lang="en-GB" sz="1500" b="0" i="0" err="1">
                <a:solidFill>
                  <a:srgbClr val="374957"/>
                </a:solidFill>
                <a:effectLst/>
                <a:latin typeface="Poppins" pitchFamily="2" charset="77"/>
                <a:cs typeface="Poppins" pitchFamily="2" charset="77"/>
              </a:rPr>
              <a:t>eurofusion</a:t>
            </a:r>
            <a:endParaRPr lang="en-HU" sz="1500">
              <a:latin typeface="Poppins" pitchFamily="2" charset="77"/>
              <a:cs typeface="Poppins" pitchFamily="2" charset="77"/>
            </a:endParaRPr>
          </a:p>
        </p:txBody>
      </p:sp>
      <p:sp>
        <p:nvSpPr>
          <p:cNvPr id="29" name="TextBox 28">
            <a:extLst>
              <a:ext uri="{FF2B5EF4-FFF2-40B4-BE49-F238E27FC236}">
                <a16:creationId xmlns:a16="http://schemas.microsoft.com/office/drawing/2014/main" id="{52F7C2E1-47EF-402C-1FD2-5E75EF1540AD}"/>
              </a:ext>
            </a:extLst>
          </p:cNvPr>
          <p:cNvSpPr txBox="1"/>
          <p:nvPr userDrawn="1"/>
        </p:nvSpPr>
        <p:spPr>
          <a:xfrm>
            <a:off x="719826" y="102133"/>
            <a:ext cx="4616791" cy="415498"/>
          </a:xfrm>
          <a:prstGeom prst="rect">
            <a:avLst/>
          </a:prstGeom>
          <a:noFill/>
        </p:spPr>
        <p:txBody>
          <a:bodyPr wrap="square">
            <a:spAutoFit/>
          </a:bodyPr>
          <a:lstStyle/>
          <a:p>
            <a:pPr marL="0" indent="0">
              <a:buNone/>
            </a:pPr>
            <a:r>
              <a:rPr lang="en-GB" sz="2100" b="1" err="1">
                <a:solidFill>
                  <a:schemeClr val="tx2"/>
                </a:solidFill>
              </a:rPr>
              <a:t>EUROfusion</a:t>
            </a:r>
            <a:r>
              <a:rPr lang="en-GB" sz="2100" b="1">
                <a:solidFill>
                  <a:schemeClr val="tx2"/>
                </a:solidFill>
              </a:rPr>
              <a:t> channels</a:t>
            </a:r>
          </a:p>
        </p:txBody>
      </p:sp>
    </p:spTree>
    <p:extLst>
      <p:ext uri="{BB962C8B-B14F-4D97-AF65-F5344CB8AC3E}">
        <p14:creationId xmlns:p14="http://schemas.microsoft.com/office/powerpoint/2010/main" val="2464860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5" name="Rectangle 4"/>
          <p:cNvSpPr/>
          <p:nvPr userDrawn="1"/>
        </p:nvSpPr>
        <p:spPr>
          <a:xfrm>
            <a:off x="0" y="0"/>
            <a:ext cx="9144000" cy="51435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ffectLst/>
            </a:endParaRPr>
          </a:p>
        </p:txBody>
      </p:sp>
      <p:sp>
        <p:nvSpPr>
          <p:cNvPr id="2" name="Title 1"/>
          <p:cNvSpPr>
            <a:spLocks noGrp="1"/>
          </p:cNvSpPr>
          <p:nvPr>
            <p:ph type="title"/>
          </p:nvPr>
        </p:nvSpPr>
        <p:spPr>
          <a:xfrm>
            <a:off x="457200" y="57150"/>
            <a:ext cx="7543800" cy="342900"/>
          </a:xfrm>
        </p:spPr>
        <p:txBody>
          <a:bodyPr>
            <a:noAutofit/>
          </a:bodyPr>
          <a:lstStyle>
            <a:lvl1pPr algn="l">
              <a:lnSpc>
                <a:spcPts val="3200"/>
              </a:lnSpc>
              <a:defRPr sz="3200" b="1">
                <a:latin typeface="Arial" panose="020B0604020202020204" pitchFamily="34" charset="0"/>
                <a:cs typeface="Arial" panose="020B0604020202020204" pitchFamily="34" charset="0"/>
              </a:defRPr>
            </a:lvl1pPr>
          </a:lstStyle>
          <a:p>
            <a:r>
              <a:rPr lang="fr-FR"/>
              <a:t>Modifiez le style du titre</a:t>
            </a:r>
            <a:endParaRPr lang="en-GB" dirty="0"/>
          </a:p>
        </p:txBody>
      </p:sp>
      <p:sp>
        <p:nvSpPr>
          <p:cNvPr id="3" name="Content Placeholder 2"/>
          <p:cNvSpPr>
            <a:spLocks noGrp="1"/>
          </p:cNvSpPr>
          <p:nvPr>
            <p:ph idx="1"/>
          </p:nvPr>
        </p:nvSpPr>
        <p:spPr>
          <a:xfrm>
            <a:off x="457200" y="1059582"/>
            <a:ext cx="8229600" cy="3672408"/>
          </a:xfrm>
        </p:spPr>
        <p:txBody>
          <a:bodyPr/>
          <a:lstStyle>
            <a:lvl1pPr marL="342900" indent="-342900">
              <a:buFont typeface="Arial" panose="020B0604020202020204" pitchFamily="34" charset="0"/>
              <a:buChar char="•"/>
              <a:defRPr sz="2400">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2000">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1800">
                <a:latin typeface="Arial" panose="020B0604020202020204" pitchFamily="34" charset="0"/>
                <a:cs typeface="Arial" panose="020B0604020202020204" pitchFamily="34" charset="0"/>
              </a:defRPr>
            </a:lvl3pPr>
            <a:lvl4pPr>
              <a:defRPr/>
            </a:lvl4pPr>
            <a:lvl5pPr>
              <a:defRPr/>
            </a:lvl5pPr>
          </a:lstStyle>
          <a:p>
            <a:pPr lvl="0"/>
            <a:r>
              <a:rPr lang="fr-FR"/>
              <a:t>Modifier les styles du texte du masque</a:t>
            </a:r>
          </a:p>
          <a:p>
            <a:pPr lvl="1"/>
            <a:r>
              <a:rPr lang="fr-FR"/>
              <a:t>Deuxième niveau</a:t>
            </a:r>
          </a:p>
          <a:p>
            <a:pPr lvl="2"/>
            <a:r>
              <a:rPr lang="fr-FR"/>
              <a:t>Troisième niveau</a:t>
            </a:r>
          </a:p>
        </p:txBody>
      </p:sp>
      <p:sp>
        <p:nvSpPr>
          <p:cNvPr id="8" name="Footer Placeholder 4"/>
          <p:cNvSpPr>
            <a:spLocks noGrp="1"/>
          </p:cNvSpPr>
          <p:nvPr>
            <p:ph type="ftr" sz="quarter" idx="11"/>
          </p:nvPr>
        </p:nvSpPr>
        <p:spPr>
          <a:xfrm>
            <a:off x="467544" y="4908928"/>
            <a:ext cx="8240228" cy="201104"/>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a:t>Name of presenter | Conference | Venue | Date </a:t>
            </a:r>
            <a:r>
              <a:rPr lang="en-GB"/>
              <a:t>| Page </a:t>
            </a:r>
            <a:fld id="{6A6D9FA1-99C7-4910-8E32-B85D378B0060}" type="slidenum">
              <a:rPr lang="en-GB" smtClean="0"/>
              <a:pPr algn="r"/>
              <a:t>‹N°›</a:t>
            </a:fld>
            <a:endParaRPr lang="en-GB" dirty="0"/>
          </a:p>
        </p:txBody>
      </p:sp>
      <p:pic>
        <p:nvPicPr>
          <p:cNvPr id="7" name="Picture 6" descr="EurofusionDis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6416" y="70180"/>
            <a:ext cx="367958" cy="373990"/>
          </a:xfrm>
          <a:prstGeom prst="rect">
            <a:avLst/>
          </a:prstGeom>
        </p:spPr>
      </p:pic>
    </p:spTree>
    <p:extLst>
      <p:ext uri="{BB962C8B-B14F-4D97-AF65-F5344CB8AC3E}">
        <p14:creationId xmlns:p14="http://schemas.microsoft.com/office/powerpoint/2010/main" val="1996975160"/>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308902" y="4526222"/>
            <a:ext cx="3294366" cy="528606"/>
            <a:chOff x="5735960" y="5717361"/>
            <a:chExt cx="6120680" cy="1010607"/>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3" y="5717361"/>
              <a:ext cx="5112567" cy="1010607"/>
            </a:xfrm>
            <a:prstGeom prst="rect">
              <a:avLst/>
            </a:prstGeom>
          </p:spPr>
          <p:txBody>
            <a:bodyPr wrap="square">
              <a:spAutoFit/>
            </a:bodyPr>
            <a:lstStyle/>
            <a:p>
              <a:pPr marL="0" marR="0" lvl="0" indent="0" algn="just" defTabSz="685800" rtl="0" eaLnBrk="1" fontAlgn="auto" latinLnBrk="0" hangingPunct="1">
                <a:lnSpc>
                  <a:spcPct val="90000"/>
                </a:lnSpc>
                <a:spcBef>
                  <a:spcPts val="0"/>
                </a:spcBef>
                <a:spcAft>
                  <a:spcPts val="0"/>
                </a:spcAft>
                <a:buClrTx/>
                <a:buSzTx/>
                <a:buFontTx/>
                <a:buNone/>
                <a:tabLst/>
                <a:defRPr/>
              </a:pPr>
              <a:r>
                <a:rPr kumimoji="0" lang="en-GB" sz="525" b="0" i="0" u="none" strike="noStrike" kern="1200" cap="none" spc="0" normalizeH="0" baseline="0" noProof="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33800" y="243857"/>
            <a:ext cx="1728192" cy="447255"/>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305527" y="1555642"/>
            <a:ext cx="4158461" cy="465188"/>
          </a:xfrm>
        </p:spPr>
        <p:txBody>
          <a:bodyPr/>
          <a:lstStyle>
            <a:lvl1pPr algn="l">
              <a:defRPr b="1"/>
            </a:lvl1pPr>
          </a:lstStyle>
          <a:p>
            <a:r>
              <a:rPr lang="en-US"/>
              <a:t>Click to edit Master title style</a:t>
            </a:r>
            <a:endParaRPr lang="en-DE"/>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305526" y="2769806"/>
            <a:ext cx="3281363" cy="343386"/>
          </a:xfrm>
        </p:spPr>
        <p:txBody>
          <a:bodyPr/>
          <a:lstStyle>
            <a:lvl1pPr marL="0" indent="0">
              <a:buNone/>
              <a:defRPr b="1"/>
            </a:lvl1pPr>
            <a:lvl2pPr marL="257175" indent="0">
              <a:buNone/>
              <a:defRPr/>
            </a:lvl2pPr>
          </a:lstStyle>
          <a:p>
            <a:pPr lvl="0"/>
            <a:r>
              <a:rPr lang="en-US"/>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305526" y="3119445"/>
            <a:ext cx="3281363" cy="343386"/>
          </a:xfrm>
        </p:spPr>
        <p:txBody>
          <a:bodyPr/>
          <a:lstStyle>
            <a:lvl1pPr marL="0" indent="0">
              <a:buNone/>
              <a:defRPr b="0"/>
            </a:lvl1pPr>
            <a:lvl2pPr marL="257175" indent="0">
              <a:buNone/>
              <a:defRPr/>
            </a:lvl2pPr>
          </a:lstStyle>
          <a:p>
            <a:pPr lvl="0"/>
            <a:r>
              <a:rPr lang="en-US"/>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305526" y="1237714"/>
            <a:ext cx="4158461" cy="253916"/>
          </a:xfrm>
        </p:spPr>
        <p:txBody>
          <a:bodyPr>
            <a:normAutofit/>
          </a:bodyPr>
          <a:lstStyle>
            <a:lvl1pPr marL="0" indent="0">
              <a:buNone/>
              <a:defRPr sz="1200" b="0"/>
            </a:lvl1pPr>
            <a:lvl2pPr marL="257175" indent="0">
              <a:buNone/>
              <a:defRPr/>
            </a:lvl2pPr>
          </a:lstStyle>
          <a:p>
            <a:pPr lvl="0"/>
            <a:r>
              <a:rPr lang="en-US"/>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5435917" y="189310"/>
            <a:ext cx="3708083" cy="4764881"/>
          </a:xfrm>
          <a:prstGeom prst="rect">
            <a:avLst/>
          </a:prstGeom>
          <a:solidFill>
            <a:schemeClr val="bg1"/>
          </a:solidFill>
        </p:spPr>
      </p:pic>
    </p:spTree>
    <p:extLst>
      <p:ext uri="{BB962C8B-B14F-4D97-AF65-F5344CB8AC3E}">
        <p14:creationId xmlns:p14="http://schemas.microsoft.com/office/powerpoint/2010/main" val="1903181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4894008"/>
            <a:ext cx="9144000" cy="2494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737574" y="144386"/>
            <a:ext cx="7088832" cy="342900"/>
          </a:xfrm>
        </p:spPr>
        <p:txBody>
          <a:bodyPr>
            <a:noAutofit/>
          </a:bodyPr>
          <a:lstStyle>
            <a:lvl1pPr algn="l">
              <a:lnSpc>
                <a:spcPts val="1800"/>
              </a:lnSpc>
              <a:defRPr sz="2100" b="1">
                <a:solidFill>
                  <a:schemeClr val="tx2"/>
                </a:solidFill>
                <a:latin typeface="+mn-lt"/>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457200" y="627534"/>
            <a:ext cx="8327268" cy="4266474"/>
          </a:xfrm>
        </p:spPr>
        <p:txBody>
          <a:bodyPr>
            <a:normAutofit/>
          </a:bodyPr>
          <a:lstStyle>
            <a:lvl1pPr marL="192881" indent="-192881">
              <a:buFont typeface="Arial" panose="020B0604020202020204" pitchFamily="34" charset="0"/>
              <a:buChar char="•"/>
              <a:defRPr sz="1800">
                <a:latin typeface="+mn-lt"/>
                <a:cs typeface="Arial" panose="020B0604020202020204" pitchFamily="34" charset="0"/>
              </a:defRPr>
            </a:lvl1pPr>
            <a:lvl2pPr marL="417910" indent="-160735">
              <a:buFont typeface="Arial" panose="020B0604020202020204" pitchFamily="34" charset="0"/>
              <a:buChar char="•"/>
              <a:defRPr sz="1350">
                <a:latin typeface="+mn-lt"/>
                <a:cs typeface="Arial" panose="020B0604020202020204" pitchFamily="34" charset="0"/>
              </a:defRPr>
            </a:lvl2pPr>
            <a:lvl3pPr marL="642938" indent="-128588">
              <a:buFont typeface="Arial" panose="020B0604020202020204" pitchFamily="34" charset="0"/>
              <a:buChar char="•"/>
              <a:defRPr sz="1200">
                <a:latin typeface="+mn-lt"/>
                <a:cs typeface="Arial" panose="020B0604020202020204" pitchFamily="34" charset="0"/>
              </a:defRPr>
            </a:lvl3pPr>
            <a:lvl4pPr>
              <a:defRPr/>
            </a:lvl4pPr>
            <a:lvl5pPr>
              <a:defRPr/>
            </a:lvl5pPr>
          </a:lstStyle>
          <a:p>
            <a:pPr lvl="0"/>
            <a:r>
              <a:rPr lang="en-US"/>
              <a:t>Click to edit Master text styles</a:t>
            </a:r>
          </a:p>
          <a:p>
            <a:pPr lvl="1"/>
            <a:r>
              <a:rPr lang="en-US"/>
              <a:t>Second level</a:t>
            </a:r>
          </a:p>
          <a:p>
            <a:pPr lvl="2"/>
            <a:r>
              <a:rPr lang="en-US"/>
              <a:t>Third level</a:t>
            </a:r>
          </a:p>
        </p:txBody>
      </p:sp>
      <p:sp>
        <p:nvSpPr>
          <p:cNvPr id="8" name="Footer Placeholder 7"/>
          <p:cNvSpPr>
            <a:spLocks noGrp="1"/>
          </p:cNvSpPr>
          <p:nvPr>
            <p:ph type="ftr" sz="quarter" idx="11"/>
          </p:nvPr>
        </p:nvSpPr>
        <p:spPr>
          <a:xfrm>
            <a:off x="619218" y="4916827"/>
            <a:ext cx="2602632" cy="247211"/>
          </a:xfrm>
          <a:prstGeom prst="rect">
            <a:avLst/>
          </a:prstGeom>
        </p:spPr>
        <p:txBody>
          <a:bodyPr anchor="t"/>
          <a:lstStyle>
            <a:lvl1pPr>
              <a:defRPr sz="900">
                <a:solidFill>
                  <a:schemeClr val="bg1"/>
                </a:solidFill>
              </a:defRPr>
            </a:lvl1pPr>
          </a:lstStyle>
          <a:p>
            <a:r>
              <a:rPr lang="en-GB">
                <a:solidFill>
                  <a:prstClr val="white"/>
                </a:solidFill>
              </a:rPr>
              <a:t>Author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4942528"/>
            <a:ext cx="540060" cy="149381"/>
          </a:xfrm>
        </p:spPr>
        <p:txBody>
          <a:bodyPr anchor="ctr"/>
          <a:lstStyle>
            <a:lvl1pPr>
              <a:defRPr sz="105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509" y="42756"/>
            <a:ext cx="477017" cy="4770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5435917" y="80608"/>
            <a:ext cx="3708083" cy="4764881"/>
          </a:xfrm>
          <a:prstGeom prst="rect">
            <a:avLst/>
          </a:prstGeom>
          <a:noFill/>
        </p:spPr>
      </p:pic>
    </p:spTree>
    <p:extLst>
      <p:ext uri="{BB962C8B-B14F-4D97-AF65-F5344CB8AC3E}">
        <p14:creationId xmlns:p14="http://schemas.microsoft.com/office/powerpoint/2010/main" val="2521635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4894008"/>
            <a:ext cx="9144000" cy="2494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737574" y="144386"/>
            <a:ext cx="7088832" cy="342900"/>
          </a:xfrm>
        </p:spPr>
        <p:txBody>
          <a:bodyPr>
            <a:noAutofit/>
          </a:bodyPr>
          <a:lstStyle>
            <a:lvl1pPr algn="l">
              <a:lnSpc>
                <a:spcPts val="1800"/>
              </a:lnSpc>
              <a:defRPr sz="2100" b="1">
                <a:solidFill>
                  <a:schemeClr val="tx2"/>
                </a:solidFill>
                <a:latin typeface="+mn-lt"/>
                <a:cs typeface="Arial" panose="020B0604020202020204" pitchFamily="34" charset="0"/>
              </a:defRPr>
            </a:lvl1pPr>
          </a:lstStyle>
          <a:p>
            <a:r>
              <a:rPr lang="en-US"/>
              <a:t>Click to edit Master title style</a:t>
            </a:r>
            <a:endParaRPr lang="en-GB"/>
          </a:p>
        </p:txBody>
      </p:sp>
      <p:sp>
        <p:nvSpPr>
          <p:cNvPr id="8" name="Footer Placeholder 7"/>
          <p:cNvSpPr>
            <a:spLocks noGrp="1"/>
          </p:cNvSpPr>
          <p:nvPr>
            <p:ph type="ftr" sz="quarter" idx="11"/>
          </p:nvPr>
        </p:nvSpPr>
        <p:spPr>
          <a:xfrm>
            <a:off x="619218" y="4916827"/>
            <a:ext cx="2602632" cy="247211"/>
          </a:xfrm>
          <a:prstGeom prst="rect">
            <a:avLst/>
          </a:prstGeom>
        </p:spPr>
        <p:txBody>
          <a:bodyPr anchor="t"/>
          <a:lstStyle>
            <a:lvl1pPr>
              <a:defRPr sz="900">
                <a:solidFill>
                  <a:schemeClr val="bg1"/>
                </a:solidFill>
              </a:defRPr>
            </a:lvl1pPr>
          </a:lstStyle>
          <a:p>
            <a:r>
              <a:rPr lang="en-GB">
                <a:solidFill>
                  <a:prstClr val="white"/>
                </a:solidFill>
              </a:rPr>
              <a:t>Author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4942528"/>
            <a:ext cx="540060" cy="149381"/>
          </a:xfrm>
        </p:spPr>
        <p:txBody>
          <a:bodyPr anchor="ctr"/>
          <a:lstStyle>
            <a:lvl1pPr>
              <a:defRPr sz="105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509" y="42756"/>
            <a:ext cx="477017" cy="4770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9801FBB-9E6A-4AE4-3DF9-7243B31E29C4}"/>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5435917" y="80608"/>
            <a:ext cx="3708083" cy="4764881"/>
          </a:xfrm>
          <a:prstGeom prst="rect">
            <a:avLst/>
          </a:prstGeom>
          <a:noFill/>
        </p:spPr>
      </p:pic>
    </p:spTree>
    <p:extLst>
      <p:ext uri="{BB962C8B-B14F-4D97-AF65-F5344CB8AC3E}">
        <p14:creationId xmlns:p14="http://schemas.microsoft.com/office/powerpoint/2010/main" val="2861089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UROfusion_Value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36BB05-CDE1-71D8-95B1-3A5C6CD699AD}"/>
              </a:ext>
            </a:extLst>
          </p:cNvPr>
          <p:cNvSpPr/>
          <p:nvPr userDrawn="1"/>
        </p:nvSpPr>
        <p:spPr>
          <a:xfrm>
            <a:off x="4806563" y="1610140"/>
            <a:ext cx="1628030" cy="12105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Rectangle 6">
            <a:extLst>
              <a:ext uri="{FF2B5EF4-FFF2-40B4-BE49-F238E27FC236}">
                <a16:creationId xmlns:a16="http://schemas.microsoft.com/office/drawing/2014/main" id="{55464233-290E-F450-429D-1C58FA6BE3BA}"/>
              </a:ext>
            </a:extLst>
          </p:cNvPr>
          <p:cNvSpPr/>
          <p:nvPr userDrawn="1"/>
        </p:nvSpPr>
        <p:spPr>
          <a:xfrm>
            <a:off x="6847067" y="1468010"/>
            <a:ext cx="1628030" cy="140638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4894008"/>
            <a:ext cx="9144000" cy="2494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619218" y="4916827"/>
            <a:ext cx="2602632" cy="247211"/>
          </a:xfrm>
          <a:prstGeom prst="rect">
            <a:avLst/>
          </a:prstGeom>
        </p:spPr>
        <p:txBody>
          <a:bodyPr anchor="t"/>
          <a:lstStyle>
            <a:lvl1pPr>
              <a:defRPr sz="900">
                <a:solidFill>
                  <a:schemeClr val="bg1"/>
                </a:solidFill>
              </a:defRPr>
            </a:lvl1pPr>
          </a:lstStyle>
          <a:p>
            <a:r>
              <a:rPr lang="en-GB">
                <a:solidFill>
                  <a:prstClr val="white"/>
                </a:solidFill>
              </a:rPr>
              <a:t>EUROfusion Values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4942528"/>
            <a:ext cx="540060" cy="149381"/>
          </a:xfrm>
        </p:spPr>
        <p:txBody>
          <a:bodyPr anchor="ctr"/>
          <a:lstStyle>
            <a:lvl1pPr>
              <a:defRPr sz="105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509" y="42756"/>
            <a:ext cx="477017" cy="47701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userDrawn="1"/>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061" y="734888"/>
            <a:ext cx="9135879" cy="4183380"/>
          </a:xfrm>
          <a:prstGeom prst="rect">
            <a:avLst/>
          </a:prstGeom>
        </p:spPr>
      </p:pic>
      <p:sp>
        <p:nvSpPr>
          <p:cNvPr id="10" name="TextBox 9">
            <a:extLst>
              <a:ext uri="{FF2B5EF4-FFF2-40B4-BE49-F238E27FC236}">
                <a16:creationId xmlns:a16="http://schemas.microsoft.com/office/drawing/2014/main" id="{C4FC0C94-3F09-A426-49C2-6BCA659CC317}"/>
              </a:ext>
            </a:extLst>
          </p:cNvPr>
          <p:cNvSpPr txBox="1"/>
          <p:nvPr userDrawn="1"/>
        </p:nvSpPr>
        <p:spPr>
          <a:xfrm>
            <a:off x="693183" y="99643"/>
            <a:ext cx="3339079" cy="415498"/>
          </a:xfrm>
          <a:prstGeom prst="rect">
            <a:avLst/>
          </a:prstGeom>
          <a:noFill/>
        </p:spPr>
        <p:txBody>
          <a:bodyPr wrap="square">
            <a:spAutoFit/>
          </a:bodyPr>
          <a:lstStyle/>
          <a:p>
            <a:pPr marL="0" indent="0">
              <a:buNone/>
            </a:pPr>
            <a:r>
              <a:rPr lang="en-GB" sz="2100" b="1" err="1">
                <a:solidFill>
                  <a:schemeClr val="tx2"/>
                </a:solidFill>
              </a:rPr>
              <a:t>EUROfusion</a:t>
            </a:r>
            <a:r>
              <a:rPr lang="en-GB" sz="2100" b="1">
                <a:solidFill>
                  <a:schemeClr val="tx2"/>
                </a:solidFill>
              </a:rPr>
              <a:t> values</a:t>
            </a:r>
          </a:p>
        </p:txBody>
      </p:sp>
      <p:pic>
        <p:nvPicPr>
          <p:cNvPr id="2" name="Picture 1">
            <a:extLst>
              <a:ext uri="{FF2B5EF4-FFF2-40B4-BE49-F238E27FC236}">
                <a16:creationId xmlns:a16="http://schemas.microsoft.com/office/drawing/2014/main" id="{F84EBC05-6609-C5DD-15BD-05B21625A052}"/>
              </a:ext>
            </a:extLst>
          </p:cNvPr>
          <p:cNvPicPr>
            <a:picLocks noChangeAspect="1"/>
          </p:cNvPicPr>
          <p:nvPr userDrawn="1"/>
        </p:nvPicPr>
        <p:blipFill>
          <a:blip r:embed="rId4" cstate="email">
            <a:alphaModFix amt="65000"/>
            <a:extLst>
              <a:ext uri="{28A0092B-C50C-407E-A947-70E740481C1C}">
                <a14:useLocalDpi xmlns:a14="http://schemas.microsoft.com/office/drawing/2010/main"/>
              </a:ext>
            </a:extLst>
          </a:blip>
          <a:srcRect/>
          <a:stretch>
            <a:fillRect/>
          </a:stretch>
        </p:blipFill>
        <p:spPr>
          <a:xfrm>
            <a:off x="5435917" y="80608"/>
            <a:ext cx="3708083" cy="4764881"/>
          </a:xfrm>
          <a:prstGeom prst="rect">
            <a:avLst/>
          </a:prstGeom>
          <a:noFill/>
        </p:spPr>
      </p:pic>
    </p:spTree>
    <p:extLst>
      <p:ext uri="{BB962C8B-B14F-4D97-AF65-F5344CB8AC3E}">
        <p14:creationId xmlns:p14="http://schemas.microsoft.com/office/powerpoint/2010/main" val="1184158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UROfus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4894008"/>
            <a:ext cx="9144000" cy="2494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619218" y="4916827"/>
            <a:ext cx="2602632" cy="247211"/>
          </a:xfrm>
          <a:prstGeom prst="rect">
            <a:avLst/>
          </a:prstGeom>
        </p:spPr>
        <p:txBody>
          <a:bodyPr anchor="t"/>
          <a:lstStyle>
            <a:lvl1pPr>
              <a:defRPr sz="900">
                <a:solidFill>
                  <a:schemeClr val="bg1"/>
                </a:solidFill>
              </a:defRPr>
            </a:lvl1pPr>
          </a:lstStyle>
          <a:p>
            <a:r>
              <a:rPr lang="en-GB" err="1">
                <a:solidFill>
                  <a:prstClr val="white"/>
                </a:solidFill>
              </a:rPr>
              <a:t>EUROfusion</a:t>
            </a:r>
            <a:r>
              <a:rPr lang="en-GB">
                <a:solidFill>
                  <a:prstClr val="white"/>
                </a:solidFill>
              </a:rPr>
              <a: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4942528"/>
            <a:ext cx="540060" cy="149381"/>
          </a:xfrm>
        </p:spPr>
        <p:txBody>
          <a:bodyPr anchor="ctr"/>
          <a:lstStyle>
            <a:lvl1pPr>
              <a:defRPr sz="105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509" y="42756"/>
            <a:ext cx="477017" cy="47701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85B798E-0E11-AC76-5A3B-7AEDB8476845}"/>
              </a:ext>
            </a:extLst>
          </p:cNvPr>
          <p:cNvSpPr txBox="1"/>
          <p:nvPr userDrawn="1"/>
        </p:nvSpPr>
        <p:spPr>
          <a:xfrm>
            <a:off x="682922" y="783047"/>
            <a:ext cx="4930620" cy="3788858"/>
          </a:xfrm>
          <a:prstGeom prst="rect">
            <a:avLst/>
          </a:prstGeom>
          <a:noFill/>
        </p:spPr>
        <p:txBody>
          <a:bodyPr wrap="square">
            <a:spAutoFit/>
          </a:bodyPr>
          <a:lstStyle/>
          <a:p>
            <a:pPr marL="0" indent="0">
              <a:buNone/>
            </a:pPr>
            <a:r>
              <a:rPr lang="en-GB" sz="1800"/>
              <a:t>EUROfusion integrates R&amp;D in fusion science and technology to realize fusion in:</a:t>
            </a:r>
          </a:p>
          <a:p>
            <a:pPr marL="0" indent="0">
              <a:buNone/>
            </a:pPr>
            <a:endParaRPr lang="en-GB" sz="1800"/>
          </a:p>
          <a:p>
            <a:pPr marL="606029" indent="-606029">
              <a:lnSpc>
                <a:spcPct val="150000"/>
              </a:lnSpc>
              <a:buNone/>
            </a:pPr>
            <a:r>
              <a:rPr lang="en-GB" sz="1800" b="1"/>
              <a:t>29</a:t>
            </a:r>
            <a:r>
              <a:rPr lang="en-GB" sz="1800"/>
              <a:t> 	Countries</a:t>
            </a:r>
          </a:p>
          <a:p>
            <a:pPr marL="606029" indent="-606029">
              <a:lnSpc>
                <a:spcPct val="150000"/>
              </a:lnSpc>
              <a:buNone/>
            </a:pPr>
            <a:r>
              <a:rPr lang="en-GB" sz="1800" b="1"/>
              <a:t>31</a:t>
            </a:r>
            <a:r>
              <a:rPr lang="en-GB" sz="1800"/>
              <a:t> 	Research </a:t>
            </a:r>
            <a:r>
              <a:rPr lang="en-GB" sz="1800" err="1"/>
              <a:t>Centers</a:t>
            </a:r>
            <a:r>
              <a:rPr lang="en-GB" sz="1800"/>
              <a:t> and Institutes</a:t>
            </a:r>
          </a:p>
          <a:p>
            <a:pPr marL="0" indent="0">
              <a:lnSpc>
                <a:spcPct val="150000"/>
              </a:lnSpc>
              <a:buNone/>
            </a:pPr>
            <a:r>
              <a:rPr lang="en-GB" sz="1800" b="1"/>
              <a:t>169</a:t>
            </a:r>
            <a:r>
              <a:rPr lang="en-GB" sz="1800"/>
              <a:t>     Universities, industry partners and others</a:t>
            </a:r>
          </a:p>
          <a:p>
            <a:pPr marL="0" indent="0">
              <a:lnSpc>
                <a:spcPct val="150000"/>
              </a:lnSpc>
              <a:buNone/>
            </a:pPr>
            <a:endParaRPr lang="en-GB" sz="1800"/>
          </a:p>
          <a:p>
            <a:pPr marL="0" indent="0">
              <a:lnSpc>
                <a:spcPct val="150000"/>
              </a:lnSpc>
              <a:buNone/>
            </a:pPr>
            <a:r>
              <a:rPr lang="en-GB" sz="1800"/>
              <a:t>And brings together:</a:t>
            </a:r>
          </a:p>
          <a:p>
            <a:pPr algn="l">
              <a:lnSpc>
                <a:spcPct val="150000"/>
              </a:lnSpc>
            </a:pPr>
            <a:r>
              <a:rPr lang="en-GB" sz="1800" b="0" i="0" u="none" strike="noStrike">
                <a:solidFill>
                  <a:schemeClr val="tx1"/>
                </a:solidFill>
                <a:effectLst/>
                <a:latin typeface="+mn-lt"/>
              </a:rPr>
              <a:t>~</a:t>
            </a:r>
            <a:r>
              <a:rPr lang="en-GB" sz="1800" b="1" i="0" u="none" strike="noStrike">
                <a:solidFill>
                  <a:schemeClr val="tx1"/>
                </a:solidFill>
                <a:effectLst/>
                <a:latin typeface="+mn-lt"/>
              </a:rPr>
              <a:t>1000</a:t>
            </a:r>
            <a:r>
              <a:rPr lang="en-GB" sz="1800" b="0" i="0" u="none" strike="noStrike">
                <a:solidFill>
                  <a:schemeClr val="tx1"/>
                </a:solidFill>
                <a:effectLst/>
                <a:latin typeface="+mn-lt"/>
              </a:rPr>
              <a:t> MSc and PhD students</a:t>
            </a:r>
          </a:p>
          <a:p>
            <a:pPr algn="l">
              <a:lnSpc>
                <a:spcPct val="150000"/>
              </a:lnSpc>
            </a:pPr>
            <a:r>
              <a:rPr lang="en-GB" sz="1800" b="0" i="0" u="none" strike="noStrike">
                <a:solidFill>
                  <a:schemeClr val="tx1"/>
                </a:solidFill>
                <a:effectLst/>
                <a:latin typeface="+mn-lt"/>
              </a:rPr>
              <a:t>~</a:t>
            </a:r>
            <a:r>
              <a:rPr lang="en-GB" sz="1800" b="1" i="0" u="none" strike="noStrike">
                <a:solidFill>
                  <a:schemeClr val="tx1"/>
                </a:solidFill>
                <a:effectLst/>
                <a:latin typeface="+mn-lt"/>
              </a:rPr>
              <a:t>4000</a:t>
            </a:r>
            <a:r>
              <a:rPr lang="en-GB" sz="1800" b="0" i="0" u="none" strike="noStrike">
                <a:solidFill>
                  <a:schemeClr val="tx1"/>
                </a:solidFill>
                <a:effectLst/>
                <a:latin typeface="+mn-lt"/>
              </a:rPr>
              <a:t> Researcher, Engineers &amp; Support Staff</a:t>
            </a:r>
          </a:p>
        </p:txBody>
      </p:sp>
      <p:pic>
        <p:nvPicPr>
          <p:cNvPr id="2" name="Picture 1">
            <a:extLst>
              <a:ext uri="{FF2B5EF4-FFF2-40B4-BE49-F238E27FC236}">
                <a16:creationId xmlns:a16="http://schemas.microsoft.com/office/drawing/2014/main" id="{C3E709DA-A623-E292-E86E-AD6FBCDEE9FD}"/>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5435917" y="80608"/>
            <a:ext cx="3708083" cy="4764881"/>
          </a:xfrm>
          <a:prstGeom prst="rect">
            <a:avLst/>
          </a:prstGeom>
          <a:noFill/>
        </p:spPr>
      </p:pic>
      <p:sp>
        <p:nvSpPr>
          <p:cNvPr id="3" name="Title 1">
            <a:extLst>
              <a:ext uri="{FF2B5EF4-FFF2-40B4-BE49-F238E27FC236}">
                <a16:creationId xmlns:a16="http://schemas.microsoft.com/office/drawing/2014/main" id="{85518383-0A9F-8787-EE49-6ABD1BDB1C74}"/>
              </a:ext>
            </a:extLst>
          </p:cNvPr>
          <p:cNvSpPr>
            <a:spLocks noGrp="1"/>
          </p:cNvSpPr>
          <p:nvPr>
            <p:ph type="title" hasCustomPrompt="1"/>
          </p:nvPr>
        </p:nvSpPr>
        <p:spPr>
          <a:xfrm>
            <a:off x="682922" y="143498"/>
            <a:ext cx="7088832" cy="342900"/>
          </a:xfrm>
        </p:spPr>
        <p:txBody>
          <a:bodyPr>
            <a:noAutofit/>
          </a:bodyPr>
          <a:lstStyle>
            <a:lvl1pPr algn="l">
              <a:lnSpc>
                <a:spcPts val="1800"/>
              </a:lnSpc>
              <a:defRPr sz="2100" b="1">
                <a:solidFill>
                  <a:schemeClr val="tx2"/>
                </a:solidFill>
                <a:latin typeface="+mn-lt"/>
                <a:cs typeface="Arial" panose="020B0604020202020204" pitchFamily="34" charset="0"/>
              </a:defRPr>
            </a:lvl1pPr>
          </a:lstStyle>
          <a:p>
            <a:r>
              <a:rPr lang="en-GB" err="1"/>
              <a:t>EUROfusion</a:t>
            </a:r>
            <a:r>
              <a:rPr lang="en-GB"/>
              <a:t> in numbers</a:t>
            </a:r>
          </a:p>
        </p:txBody>
      </p:sp>
    </p:spTree>
    <p:extLst>
      <p:ext uri="{BB962C8B-B14F-4D97-AF65-F5344CB8AC3E}">
        <p14:creationId xmlns:p14="http://schemas.microsoft.com/office/powerpoint/2010/main" val="3283542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UROfusion_governanc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4894008"/>
            <a:ext cx="9144000" cy="2494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619218" y="4916827"/>
            <a:ext cx="2823637" cy="247211"/>
          </a:xfrm>
          <a:prstGeom prst="rect">
            <a:avLst/>
          </a:prstGeom>
        </p:spPr>
        <p:txBody>
          <a:bodyPr anchor="t"/>
          <a:lstStyle>
            <a:lvl1pPr>
              <a:defRPr sz="900">
                <a:solidFill>
                  <a:schemeClr val="bg1"/>
                </a:solidFill>
              </a:defRPr>
            </a:lvl1pPr>
          </a:lstStyle>
          <a:p>
            <a:r>
              <a:rPr lang="en-GB" err="1">
                <a:solidFill>
                  <a:prstClr val="white"/>
                </a:solidFill>
              </a:rPr>
              <a:t>EUROfusion</a:t>
            </a:r>
            <a:r>
              <a:rPr lang="en-GB">
                <a:solidFill>
                  <a:prstClr val="white"/>
                </a:solidFill>
              </a:rPr>
              <a:t> Organisation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4942528"/>
            <a:ext cx="540060" cy="149381"/>
          </a:xfrm>
        </p:spPr>
        <p:txBody>
          <a:bodyPr anchor="ctr"/>
          <a:lstStyle>
            <a:lvl1pPr>
              <a:defRPr sz="105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509" y="42756"/>
            <a:ext cx="477017" cy="47701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diagram of a company structure&#10;&#10;Description automatically generated">
            <a:extLst>
              <a:ext uri="{FF2B5EF4-FFF2-40B4-BE49-F238E27FC236}">
                <a16:creationId xmlns:a16="http://schemas.microsoft.com/office/drawing/2014/main" id="{E6A79DA8-5CC9-F046-C150-72773BF9622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0060" y="477780"/>
            <a:ext cx="8149301" cy="4344424"/>
          </a:xfrm>
          <a:prstGeom prst="rect">
            <a:avLst/>
          </a:prstGeom>
        </p:spPr>
      </p:pic>
      <p:sp>
        <p:nvSpPr>
          <p:cNvPr id="12" name="TextBox 11">
            <a:extLst>
              <a:ext uri="{FF2B5EF4-FFF2-40B4-BE49-F238E27FC236}">
                <a16:creationId xmlns:a16="http://schemas.microsoft.com/office/drawing/2014/main" id="{C16436CB-AC07-4BBB-7928-069CF8956E3B}"/>
              </a:ext>
            </a:extLst>
          </p:cNvPr>
          <p:cNvSpPr txBox="1"/>
          <p:nvPr userDrawn="1"/>
        </p:nvSpPr>
        <p:spPr>
          <a:xfrm>
            <a:off x="678001" y="80607"/>
            <a:ext cx="3339079" cy="415498"/>
          </a:xfrm>
          <a:prstGeom prst="rect">
            <a:avLst/>
          </a:prstGeom>
          <a:noFill/>
        </p:spPr>
        <p:txBody>
          <a:bodyPr wrap="square">
            <a:spAutoFit/>
          </a:bodyPr>
          <a:lstStyle/>
          <a:p>
            <a:pPr marL="0" indent="0">
              <a:buNone/>
            </a:pPr>
            <a:r>
              <a:rPr lang="en-GB" sz="2100" b="1">
                <a:solidFill>
                  <a:schemeClr val="tx2"/>
                </a:solidFill>
              </a:rPr>
              <a:t>Organisation</a:t>
            </a:r>
          </a:p>
        </p:txBody>
      </p:sp>
      <p:pic>
        <p:nvPicPr>
          <p:cNvPr id="2" name="Picture 1">
            <a:extLst>
              <a:ext uri="{FF2B5EF4-FFF2-40B4-BE49-F238E27FC236}">
                <a16:creationId xmlns:a16="http://schemas.microsoft.com/office/drawing/2014/main" id="{4B54540B-5211-6405-3954-CAE563B89955}"/>
              </a:ext>
            </a:extLst>
          </p:cNvPr>
          <p:cNvPicPr>
            <a:picLocks noChangeAspect="1"/>
          </p:cNvPicPr>
          <p:nvPr userDrawn="1"/>
        </p:nvPicPr>
        <p:blipFill>
          <a:blip r:embed="rId4" cstate="email">
            <a:alphaModFix amt="65000"/>
            <a:extLst>
              <a:ext uri="{28A0092B-C50C-407E-A947-70E740481C1C}">
                <a14:useLocalDpi xmlns:a14="http://schemas.microsoft.com/office/drawing/2010/main"/>
              </a:ext>
            </a:extLst>
          </a:blip>
          <a:srcRect/>
          <a:stretch>
            <a:fillRect/>
          </a:stretch>
        </p:blipFill>
        <p:spPr>
          <a:xfrm>
            <a:off x="5435917" y="80608"/>
            <a:ext cx="3708083" cy="4764881"/>
          </a:xfrm>
          <a:prstGeom prst="rect">
            <a:avLst/>
          </a:prstGeom>
          <a:noFill/>
        </p:spPr>
      </p:pic>
    </p:spTree>
    <p:extLst>
      <p:ext uri="{BB962C8B-B14F-4D97-AF65-F5344CB8AC3E}">
        <p14:creationId xmlns:p14="http://schemas.microsoft.com/office/powerpoint/2010/main" val="40871481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UROfusion_Member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4894008"/>
            <a:ext cx="9144000" cy="24949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619218" y="4916827"/>
            <a:ext cx="2602632" cy="247211"/>
          </a:xfrm>
          <a:prstGeom prst="rect">
            <a:avLst/>
          </a:prstGeom>
        </p:spPr>
        <p:txBody>
          <a:bodyPr anchor="t"/>
          <a:lstStyle>
            <a:lvl1pPr>
              <a:defRPr sz="900">
                <a:solidFill>
                  <a:schemeClr val="bg1"/>
                </a:solidFill>
              </a:defRPr>
            </a:lvl1pPr>
          </a:lstStyle>
          <a:p>
            <a:r>
              <a:rPr lang="en-GB">
                <a:solidFill>
                  <a:prstClr val="white"/>
                </a:solidFill>
              </a:rPr>
              <a:t>EUROfusion members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4942528"/>
            <a:ext cx="540060" cy="149381"/>
          </a:xfrm>
        </p:spPr>
        <p:txBody>
          <a:bodyPr anchor="ctr"/>
          <a:lstStyle>
            <a:lvl1pPr>
              <a:defRPr sz="105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509" y="42756"/>
            <a:ext cx="477017" cy="477017"/>
          </a:xfrm>
          <a:prstGeom prst="rect">
            <a:avLst/>
          </a:prstGeom>
          <a:noFill/>
          <a:extLst>
            <a:ext uri="{909E8E84-426E-40DD-AFC4-6F175D3DCCD1}">
              <a14:hiddenFill xmlns:a14="http://schemas.microsoft.com/office/drawing/2010/main">
                <a:solidFill>
                  <a:srgbClr val="FFFFFF"/>
                </a:solidFill>
              </a14:hiddenFill>
            </a:ext>
          </a:extLst>
        </p:spPr>
      </p:pic>
      <p:sp>
        <p:nvSpPr>
          <p:cNvPr id="1068" name="Freeform 670">
            <a:extLst>
              <a:ext uri="{FF2B5EF4-FFF2-40B4-BE49-F238E27FC236}">
                <a16:creationId xmlns:a16="http://schemas.microsoft.com/office/drawing/2014/main" id="{81A1DEEC-2A9D-1C6E-CC34-5471FF5B2262}"/>
              </a:ext>
            </a:extLst>
          </p:cNvPr>
          <p:cNvSpPr>
            <a:spLocks/>
          </p:cNvSpPr>
          <p:nvPr userDrawn="1"/>
        </p:nvSpPr>
        <p:spPr bwMode="auto">
          <a:xfrm>
            <a:off x="3759141" y="743062"/>
            <a:ext cx="783431" cy="821531"/>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69" name="Freeform 670">
            <a:extLst>
              <a:ext uri="{FF2B5EF4-FFF2-40B4-BE49-F238E27FC236}">
                <a16:creationId xmlns:a16="http://schemas.microsoft.com/office/drawing/2014/main" id="{DD28ED6B-C9A4-6EAC-2807-0D16A137E2EC}"/>
              </a:ext>
            </a:extLst>
          </p:cNvPr>
          <p:cNvSpPr>
            <a:spLocks/>
          </p:cNvSpPr>
          <p:nvPr userDrawn="1"/>
        </p:nvSpPr>
        <p:spPr bwMode="auto">
          <a:xfrm>
            <a:off x="4590090" y="743062"/>
            <a:ext cx="783431" cy="821531"/>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70" name="Freeform 670">
            <a:extLst>
              <a:ext uri="{FF2B5EF4-FFF2-40B4-BE49-F238E27FC236}">
                <a16:creationId xmlns:a16="http://schemas.microsoft.com/office/drawing/2014/main" id="{14AD6EF0-F27C-6CFF-C602-919A7AE0B58A}"/>
              </a:ext>
            </a:extLst>
          </p:cNvPr>
          <p:cNvSpPr>
            <a:spLocks/>
          </p:cNvSpPr>
          <p:nvPr userDrawn="1"/>
        </p:nvSpPr>
        <p:spPr bwMode="auto">
          <a:xfrm>
            <a:off x="5421039" y="743062"/>
            <a:ext cx="783431" cy="821531"/>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71" name="Freeform 670">
            <a:extLst>
              <a:ext uri="{FF2B5EF4-FFF2-40B4-BE49-F238E27FC236}">
                <a16:creationId xmlns:a16="http://schemas.microsoft.com/office/drawing/2014/main" id="{F60E9AAB-849F-A8C5-330D-46BB37984F09}"/>
              </a:ext>
            </a:extLst>
          </p:cNvPr>
          <p:cNvSpPr>
            <a:spLocks/>
          </p:cNvSpPr>
          <p:nvPr userDrawn="1"/>
        </p:nvSpPr>
        <p:spPr bwMode="auto">
          <a:xfrm>
            <a:off x="6251988" y="743062"/>
            <a:ext cx="783431" cy="821531"/>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72" name="Freeform 670">
            <a:extLst>
              <a:ext uri="{FF2B5EF4-FFF2-40B4-BE49-F238E27FC236}">
                <a16:creationId xmlns:a16="http://schemas.microsoft.com/office/drawing/2014/main" id="{9914344A-1277-8DCC-4EFE-35EC234BD2AB}"/>
              </a:ext>
            </a:extLst>
          </p:cNvPr>
          <p:cNvSpPr>
            <a:spLocks/>
          </p:cNvSpPr>
          <p:nvPr userDrawn="1"/>
        </p:nvSpPr>
        <p:spPr bwMode="auto">
          <a:xfrm>
            <a:off x="7082935" y="743062"/>
            <a:ext cx="783431" cy="821531"/>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73" name="Freeform 670">
            <a:extLst>
              <a:ext uri="{FF2B5EF4-FFF2-40B4-BE49-F238E27FC236}">
                <a16:creationId xmlns:a16="http://schemas.microsoft.com/office/drawing/2014/main" id="{667EF842-7C49-4605-D086-521E15FB6EF1}"/>
              </a:ext>
            </a:extLst>
          </p:cNvPr>
          <p:cNvSpPr>
            <a:spLocks/>
          </p:cNvSpPr>
          <p:nvPr userDrawn="1"/>
        </p:nvSpPr>
        <p:spPr bwMode="auto">
          <a:xfrm>
            <a:off x="2928192" y="743062"/>
            <a:ext cx="783431" cy="821531"/>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74" name="Freeform 670">
            <a:extLst>
              <a:ext uri="{FF2B5EF4-FFF2-40B4-BE49-F238E27FC236}">
                <a16:creationId xmlns:a16="http://schemas.microsoft.com/office/drawing/2014/main" id="{34F934C6-9A8B-705B-137F-18A4B61BB556}"/>
              </a:ext>
            </a:extLst>
          </p:cNvPr>
          <p:cNvSpPr>
            <a:spLocks/>
          </p:cNvSpPr>
          <p:nvPr userDrawn="1"/>
        </p:nvSpPr>
        <p:spPr bwMode="auto">
          <a:xfrm>
            <a:off x="2097243" y="743062"/>
            <a:ext cx="783431" cy="821531"/>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75" name="Freeform 670">
            <a:extLst>
              <a:ext uri="{FF2B5EF4-FFF2-40B4-BE49-F238E27FC236}">
                <a16:creationId xmlns:a16="http://schemas.microsoft.com/office/drawing/2014/main" id="{6D94AC23-16CB-CCC0-ABAA-7F731897EC76}"/>
              </a:ext>
            </a:extLst>
          </p:cNvPr>
          <p:cNvSpPr>
            <a:spLocks/>
          </p:cNvSpPr>
          <p:nvPr userDrawn="1"/>
        </p:nvSpPr>
        <p:spPr bwMode="auto">
          <a:xfrm>
            <a:off x="1266294" y="743062"/>
            <a:ext cx="783431" cy="821531"/>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pic>
        <p:nvPicPr>
          <p:cNvPr id="5" name="Picture 4">
            <a:extLst>
              <a:ext uri="{FF2B5EF4-FFF2-40B4-BE49-F238E27FC236}">
                <a16:creationId xmlns:a16="http://schemas.microsoft.com/office/drawing/2014/main" id="{73BD9AAF-FD9A-1CC2-D729-3753918186B2}"/>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5373520" y="97684"/>
            <a:ext cx="3708083" cy="4764881"/>
          </a:xfrm>
          <a:prstGeom prst="rect">
            <a:avLst/>
          </a:prstGeom>
          <a:noFill/>
        </p:spPr>
      </p:pic>
      <p:pic>
        <p:nvPicPr>
          <p:cNvPr id="10" name="Picture 9" descr="A map of europe with yellow dots&#10;&#10;Description automatically generated">
            <a:extLst>
              <a:ext uri="{FF2B5EF4-FFF2-40B4-BE49-F238E27FC236}">
                <a16:creationId xmlns:a16="http://schemas.microsoft.com/office/drawing/2014/main" id="{D5DD0C48-F720-08EA-F6CF-5E3528E640C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9887" y="-25896"/>
            <a:ext cx="8725988" cy="4908368"/>
          </a:xfrm>
          <a:prstGeom prst="rect">
            <a:avLst/>
          </a:prstGeom>
        </p:spPr>
      </p:pic>
      <p:pic>
        <p:nvPicPr>
          <p:cNvPr id="11" name="Picture 10">
            <a:extLst>
              <a:ext uri="{FF2B5EF4-FFF2-40B4-BE49-F238E27FC236}">
                <a16:creationId xmlns:a16="http://schemas.microsoft.com/office/drawing/2014/main" id="{91352402-9C53-2D42-47B4-F358B7FF6AF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04907" y="774282"/>
            <a:ext cx="2430465" cy="609676"/>
          </a:xfrm>
          <a:prstGeom prst="rect">
            <a:avLst/>
          </a:prstGeom>
        </p:spPr>
      </p:pic>
      <p:pic>
        <p:nvPicPr>
          <p:cNvPr id="13" name="Picture 12">
            <a:extLst>
              <a:ext uri="{FF2B5EF4-FFF2-40B4-BE49-F238E27FC236}">
                <a16:creationId xmlns:a16="http://schemas.microsoft.com/office/drawing/2014/main" id="{7685BD55-BC1C-6498-4299-C61B8157571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2016" y="1480023"/>
            <a:ext cx="2430465" cy="601437"/>
          </a:xfrm>
          <a:prstGeom prst="rect">
            <a:avLst/>
          </a:prstGeom>
        </p:spPr>
      </p:pic>
      <p:pic>
        <p:nvPicPr>
          <p:cNvPr id="15" name="Picture 14">
            <a:extLst>
              <a:ext uri="{FF2B5EF4-FFF2-40B4-BE49-F238E27FC236}">
                <a16:creationId xmlns:a16="http://schemas.microsoft.com/office/drawing/2014/main" id="{1874E19B-511F-0030-2D8B-B2ACBF39BAD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043413" y="2229833"/>
            <a:ext cx="1812551" cy="601437"/>
          </a:xfrm>
          <a:prstGeom prst="rect">
            <a:avLst/>
          </a:prstGeom>
        </p:spPr>
      </p:pic>
      <p:pic>
        <p:nvPicPr>
          <p:cNvPr id="17" name="Picture 16">
            <a:extLst>
              <a:ext uri="{FF2B5EF4-FFF2-40B4-BE49-F238E27FC236}">
                <a16:creationId xmlns:a16="http://schemas.microsoft.com/office/drawing/2014/main" id="{27268761-FB3D-E1F8-20BB-D829350ED86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985146" y="1539014"/>
            <a:ext cx="2438704" cy="601437"/>
          </a:xfrm>
          <a:prstGeom prst="rect">
            <a:avLst/>
          </a:prstGeom>
        </p:spPr>
      </p:pic>
      <p:pic>
        <p:nvPicPr>
          <p:cNvPr id="19" name="Picture 18">
            <a:extLst>
              <a:ext uri="{FF2B5EF4-FFF2-40B4-BE49-F238E27FC236}">
                <a16:creationId xmlns:a16="http://schemas.microsoft.com/office/drawing/2014/main" id="{D2FCBC92-3D1A-6374-B1CA-E903024761A1}"/>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073244" y="778078"/>
            <a:ext cx="2430465" cy="609676"/>
          </a:xfrm>
          <a:prstGeom prst="rect">
            <a:avLst/>
          </a:prstGeom>
        </p:spPr>
      </p:pic>
      <p:pic>
        <p:nvPicPr>
          <p:cNvPr id="21" name="Picture 20">
            <a:extLst>
              <a:ext uri="{FF2B5EF4-FFF2-40B4-BE49-F238E27FC236}">
                <a16:creationId xmlns:a16="http://schemas.microsoft.com/office/drawing/2014/main" id="{2EFD888F-46F1-6AF2-B54A-DB8AED2A23AC}"/>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19887" y="3687518"/>
            <a:ext cx="2430465" cy="609676"/>
          </a:xfrm>
          <a:prstGeom prst="rect">
            <a:avLst/>
          </a:prstGeom>
        </p:spPr>
      </p:pic>
      <p:pic>
        <p:nvPicPr>
          <p:cNvPr id="23" name="Picture 22">
            <a:extLst>
              <a:ext uri="{FF2B5EF4-FFF2-40B4-BE49-F238E27FC236}">
                <a16:creationId xmlns:a16="http://schemas.microsoft.com/office/drawing/2014/main" id="{A5D099B7-7F0C-F012-4ACA-A9AE1F801CFA}"/>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19887" y="2948149"/>
            <a:ext cx="2430465" cy="601437"/>
          </a:xfrm>
          <a:prstGeom prst="rect">
            <a:avLst/>
          </a:prstGeom>
        </p:spPr>
      </p:pic>
      <p:pic>
        <p:nvPicPr>
          <p:cNvPr id="25" name="Picture 24">
            <a:extLst>
              <a:ext uri="{FF2B5EF4-FFF2-40B4-BE49-F238E27FC236}">
                <a16:creationId xmlns:a16="http://schemas.microsoft.com/office/drawing/2014/main" id="{3187A4B3-34C9-3C95-62A9-002571104AA5}"/>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82016" y="2219392"/>
            <a:ext cx="2430465" cy="601437"/>
          </a:xfrm>
          <a:prstGeom prst="rect">
            <a:avLst/>
          </a:prstGeom>
        </p:spPr>
      </p:pic>
      <p:sp>
        <p:nvSpPr>
          <p:cNvPr id="12" name="TextBox 11">
            <a:extLst>
              <a:ext uri="{FF2B5EF4-FFF2-40B4-BE49-F238E27FC236}">
                <a16:creationId xmlns:a16="http://schemas.microsoft.com/office/drawing/2014/main" id="{C8275B34-5F14-82E5-77B3-EBE27FBE272A}"/>
              </a:ext>
            </a:extLst>
          </p:cNvPr>
          <p:cNvSpPr txBox="1"/>
          <p:nvPr userDrawn="1"/>
        </p:nvSpPr>
        <p:spPr>
          <a:xfrm>
            <a:off x="688628" y="91992"/>
            <a:ext cx="5325311" cy="738664"/>
          </a:xfrm>
          <a:prstGeom prst="rect">
            <a:avLst/>
          </a:prstGeom>
          <a:noFill/>
        </p:spPr>
        <p:txBody>
          <a:bodyPr wrap="square">
            <a:spAutoFit/>
          </a:bodyPr>
          <a:lstStyle/>
          <a:p>
            <a:pPr marL="0" indent="0">
              <a:buNone/>
            </a:pPr>
            <a:r>
              <a:rPr lang="en-GB" sz="2100" b="1" err="1">
                <a:solidFill>
                  <a:schemeClr val="tx2"/>
                </a:solidFill>
              </a:rPr>
              <a:t>EUROfusion</a:t>
            </a:r>
            <a:r>
              <a:rPr lang="en-GB" sz="2100" b="1">
                <a:solidFill>
                  <a:schemeClr val="tx2"/>
                </a:solidFill>
              </a:rPr>
              <a:t> Consortium Members &amp; Partners</a:t>
            </a:r>
          </a:p>
          <a:p>
            <a:pPr marL="0" indent="0">
              <a:buNone/>
            </a:pPr>
            <a:endParaRPr lang="en-GB" sz="2100" b="1" err="1">
              <a:solidFill>
                <a:schemeClr val="tx2"/>
              </a:solidFill>
            </a:endParaRPr>
          </a:p>
        </p:txBody>
      </p:sp>
    </p:spTree>
    <p:extLst>
      <p:ext uri="{BB962C8B-B14F-4D97-AF65-F5344CB8AC3E}">
        <p14:creationId xmlns:p14="http://schemas.microsoft.com/office/powerpoint/2010/main" val="3041430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r-FR"/>
              <a:t>Modifiez le style du titre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AEB1851A-CFBC-47C7-80F8-04FF84B1759D}" type="datetimeFigureOut">
              <a:rPr lang="en-GB" smtClean="0"/>
              <a:pPr/>
              <a:t>17/03/2026</a:t>
            </a:fld>
            <a:endParaRPr lang="en-GB"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6A6D9FA1-99C7-4910-8E32-B85D378B0060}" type="slidenum">
              <a:rPr lang="en-GB" smtClean="0"/>
              <a:pPr/>
              <a:t>‹N°›</a:t>
            </a:fld>
            <a:endParaRPr lang="en-GB" dirty="0"/>
          </a:p>
        </p:txBody>
      </p:sp>
    </p:spTree>
    <p:extLst>
      <p:ext uri="{BB962C8B-B14F-4D97-AF65-F5344CB8AC3E}">
        <p14:creationId xmlns:p14="http://schemas.microsoft.com/office/powerpoint/2010/main" val="886642047"/>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3"/>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136396" y="4767265"/>
            <a:ext cx="550404" cy="273844"/>
          </a:xfrm>
          <a:prstGeom prst="rect">
            <a:avLst/>
          </a:prstGeom>
        </p:spPr>
        <p:txBody>
          <a:bodyPr vert="horz" lIns="91440" tIns="45720" rIns="91440" bIns="45720" rtlCol="0" anchor="ctr"/>
          <a:lstStyle>
            <a:lvl1pPr algn="r">
              <a:defRPr sz="750">
                <a:solidFill>
                  <a:schemeClr val="tx1">
                    <a:tint val="75000"/>
                  </a:schemeClr>
                </a:solidFill>
                <a:latin typeface="+mn-lt"/>
              </a:defRPr>
            </a:lvl1pPr>
          </a:lstStyle>
          <a:p>
            <a:pPr defTabSz="685800">
              <a:defRPr/>
            </a:pPr>
            <a:fld id="{6A6D9FA1-99C7-4910-8E32-B85D378B0060}" type="slidenum">
              <a:rPr lang="en-GB" smtClean="0">
                <a:solidFill>
                  <a:prstClr val="black">
                    <a:tint val="75000"/>
                  </a:prstClr>
                </a:solidFill>
              </a:rPr>
              <a:pPr defTabSz="685800">
                <a:defRPr/>
              </a:pPr>
              <a:t>‹N°›</a:t>
            </a:fld>
            <a:endParaRPr lang="en-GB">
              <a:solidFill>
                <a:prstClr val="black">
                  <a:tint val="75000"/>
                </a:prstClr>
              </a:solidFill>
            </a:endParaRPr>
          </a:p>
        </p:txBody>
      </p:sp>
    </p:spTree>
    <p:extLst>
      <p:ext uri="{BB962C8B-B14F-4D97-AF65-F5344CB8AC3E}">
        <p14:creationId xmlns:p14="http://schemas.microsoft.com/office/powerpoint/2010/main" val="4128020474"/>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Lst>
  <p:hf hdr="0" dt="0"/>
  <p:txStyles>
    <p:titleStyle>
      <a:lvl1pPr algn="ctr" defTabSz="514350" rtl="0" eaLnBrk="1" latinLnBrk="0" hangingPunct="1">
        <a:spcBef>
          <a:spcPct val="0"/>
        </a:spcBef>
        <a:buNone/>
        <a:defRPr sz="2475" kern="1200">
          <a:solidFill>
            <a:schemeClr val="tx1"/>
          </a:solidFill>
          <a:latin typeface="+mj-lt"/>
          <a:ea typeface="+mj-ea"/>
          <a:cs typeface="+mj-cs"/>
        </a:defRPr>
      </a:lvl1pPr>
    </p:titleStyle>
    <p:bodyStyle>
      <a:lvl1pPr marL="192881" indent="-192881" algn="l" defTabSz="51435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417910" indent="-160735" algn="l" defTabSz="514350" rtl="0" eaLnBrk="1" latinLnBrk="0" hangingPunct="1">
        <a:spcBef>
          <a:spcPct val="20000"/>
        </a:spcBef>
        <a:buFont typeface="Arial" panose="020B0604020202020204" pitchFamily="34" charset="0"/>
        <a:buChar char="–"/>
        <a:defRPr sz="1575" kern="1200">
          <a:solidFill>
            <a:schemeClr val="tx1"/>
          </a:solidFill>
          <a:latin typeface="+mn-lt"/>
          <a:ea typeface="+mn-ea"/>
          <a:cs typeface="+mn-cs"/>
        </a:defRPr>
      </a:lvl2pPr>
      <a:lvl3pPr marL="642938" indent="-128588" algn="l" defTabSz="51435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3pPr>
      <a:lvl4pPr marL="9001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4pPr>
      <a:lvl5pPr marL="11572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s://pinboard.euro-fusion.org/pinboard/journal/index.html#Document42477"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indico.euro-fusion.org/event/391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0F34A-EC61-A88D-5B28-ACC03E4B4F65}"/>
              </a:ext>
            </a:extLst>
          </p:cNvPr>
          <p:cNvSpPr>
            <a:spLocks noGrp="1"/>
          </p:cNvSpPr>
          <p:nvPr>
            <p:ph type="title"/>
          </p:nvPr>
        </p:nvSpPr>
        <p:spPr>
          <a:xfrm>
            <a:off x="305527" y="1555642"/>
            <a:ext cx="5922657" cy="656068"/>
          </a:xfrm>
        </p:spPr>
        <p:txBody>
          <a:bodyPr>
            <a:normAutofit fontScale="90000"/>
          </a:bodyPr>
          <a:lstStyle/>
          <a:p>
            <a:r>
              <a:rPr lang="en-US" dirty="0"/>
              <a:t>18/03/2026 – Turbulence in QCE regime</a:t>
            </a:r>
            <a:br>
              <a:rPr lang="en-US" dirty="0"/>
            </a:br>
            <a:r>
              <a:rPr lang="en-US" i="1" dirty="0"/>
              <a:t>Project news</a:t>
            </a:r>
          </a:p>
        </p:txBody>
      </p:sp>
      <p:sp>
        <p:nvSpPr>
          <p:cNvPr id="3" name="Text Placeholder 2">
            <a:extLst>
              <a:ext uri="{FF2B5EF4-FFF2-40B4-BE49-F238E27FC236}">
                <a16:creationId xmlns:a16="http://schemas.microsoft.com/office/drawing/2014/main" id="{A1F6F87C-F134-22FF-864D-586BA0A91E4D}"/>
              </a:ext>
            </a:extLst>
          </p:cNvPr>
          <p:cNvSpPr>
            <a:spLocks noGrp="1"/>
          </p:cNvSpPr>
          <p:nvPr>
            <p:ph type="body" sz="quarter" idx="10"/>
          </p:nvPr>
        </p:nvSpPr>
        <p:spPr/>
        <p:txBody>
          <a:bodyPr>
            <a:normAutofit lnSpcReduction="10000"/>
          </a:bodyPr>
          <a:lstStyle/>
          <a:p>
            <a:r>
              <a:rPr lang="en-US" dirty="0"/>
              <a:t>P. Tamain</a:t>
            </a:r>
          </a:p>
        </p:txBody>
      </p:sp>
      <p:sp>
        <p:nvSpPr>
          <p:cNvPr id="4" name="Text Placeholder 3">
            <a:extLst>
              <a:ext uri="{FF2B5EF4-FFF2-40B4-BE49-F238E27FC236}">
                <a16:creationId xmlns:a16="http://schemas.microsoft.com/office/drawing/2014/main" id="{8B53230C-8714-DC33-BDC4-41CD23DCF4A8}"/>
              </a:ext>
            </a:extLst>
          </p:cNvPr>
          <p:cNvSpPr>
            <a:spLocks noGrp="1"/>
          </p:cNvSpPr>
          <p:nvPr>
            <p:ph type="body" sz="quarter" idx="11"/>
          </p:nvPr>
        </p:nvSpPr>
        <p:spPr/>
        <p:txBody>
          <a:bodyPr>
            <a:normAutofit lnSpcReduction="10000"/>
          </a:bodyPr>
          <a:lstStyle/>
          <a:p>
            <a:endParaRPr lang="en-US"/>
          </a:p>
        </p:txBody>
      </p:sp>
      <p:sp>
        <p:nvSpPr>
          <p:cNvPr id="5" name="Text Placeholder 4">
            <a:extLst>
              <a:ext uri="{FF2B5EF4-FFF2-40B4-BE49-F238E27FC236}">
                <a16:creationId xmlns:a16="http://schemas.microsoft.com/office/drawing/2014/main" id="{69B1C4E6-8430-E382-942E-FCFA9EFDCB6F}"/>
              </a:ext>
            </a:extLst>
          </p:cNvPr>
          <p:cNvSpPr>
            <a:spLocks noGrp="1"/>
          </p:cNvSpPr>
          <p:nvPr>
            <p:ph type="body" sz="quarter" idx="12"/>
          </p:nvPr>
        </p:nvSpPr>
        <p:spPr/>
        <p:txBody>
          <a:bodyPr>
            <a:normAutofit fontScale="92500" lnSpcReduction="10000"/>
          </a:bodyPr>
          <a:lstStyle/>
          <a:p>
            <a:r>
              <a:rPr lang="en-US" dirty="0"/>
              <a:t>TSVV-B – Regular advancement meeting</a:t>
            </a:r>
          </a:p>
        </p:txBody>
      </p:sp>
    </p:spTree>
    <p:extLst>
      <p:ext uri="{BB962C8B-B14F-4D97-AF65-F5344CB8AC3E}">
        <p14:creationId xmlns:p14="http://schemas.microsoft.com/office/powerpoint/2010/main" val="1674616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8D397-D38A-3397-51BD-DD0B8251A3DA}"/>
              </a:ext>
            </a:extLst>
          </p:cNvPr>
          <p:cNvSpPr>
            <a:spLocks noGrp="1"/>
          </p:cNvSpPr>
          <p:nvPr>
            <p:ph type="title"/>
          </p:nvPr>
        </p:nvSpPr>
        <p:spPr/>
        <p:txBody>
          <a:bodyPr/>
          <a:lstStyle/>
          <a:p>
            <a:r>
              <a:rPr lang="fr-FR" dirty="0" err="1"/>
              <a:t>Today’s</a:t>
            </a:r>
            <a:r>
              <a:rPr lang="fr-FR" dirty="0"/>
              <a:t> meeting agenda</a:t>
            </a:r>
            <a:endParaRPr lang="en-HU" dirty="0"/>
          </a:p>
        </p:txBody>
      </p:sp>
      <p:sp>
        <p:nvSpPr>
          <p:cNvPr id="4" name="Footer Placeholder 3">
            <a:extLst>
              <a:ext uri="{FF2B5EF4-FFF2-40B4-BE49-F238E27FC236}">
                <a16:creationId xmlns:a16="http://schemas.microsoft.com/office/drawing/2014/main" id="{64069EAA-8768-7963-F730-76DD7402F9E6}"/>
              </a:ext>
            </a:extLst>
          </p:cNvPr>
          <p:cNvSpPr>
            <a:spLocks noGrp="1"/>
          </p:cNvSpPr>
          <p:nvPr>
            <p:ph type="ftr" sz="quarter" idx="11"/>
          </p:nvPr>
        </p:nvSpPr>
        <p:spPr>
          <a:xfrm>
            <a:off x="619218" y="4916827"/>
            <a:ext cx="5032902" cy="247211"/>
          </a:xfrm>
        </p:spPr>
        <p:txBody>
          <a:bodyPr/>
          <a:lstStyle/>
          <a:p>
            <a:pPr defTabSz="685800"/>
            <a:r>
              <a:rPr lang="en-US" dirty="0"/>
              <a:t>Patrick Tamain</a:t>
            </a:r>
            <a:r>
              <a:rPr lang="en-GB" dirty="0">
                <a:solidFill>
                  <a:prstClr val="white"/>
                </a:solidFill>
                <a:latin typeface="Calibri"/>
              </a:rPr>
              <a:t> | </a:t>
            </a:r>
            <a:r>
              <a:rPr lang="en-US" dirty="0"/>
              <a:t>TSVV-B regular advancement meeting – TSVV-B QCE regime modelling | 18 Mar. 2026</a:t>
            </a:r>
            <a:endParaRPr lang="en-GB" dirty="0">
              <a:solidFill>
                <a:prstClr val="white"/>
              </a:solidFill>
              <a:latin typeface="Calibri"/>
            </a:endParaRPr>
          </a:p>
        </p:txBody>
      </p:sp>
      <p:sp>
        <p:nvSpPr>
          <p:cNvPr id="5" name="Slide Number Placeholder 4">
            <a:extLst>
              <a:ext uri="{FF2B5EF4-FFF2-40B4-BE49-F238E27FC236}">
                <a16:creationId xmlns:a16="http://schemas.microsoft.com/office/drawing/2014/main" id="{5E380DE6-EE5A-EB7F-7060-3335CB37EFBE}"/>
              </a:ext>
            </a:extLst>
          </p:cNvPr>
          <p:cNvSpPr>
            <a:spLocks noGrp="1"/>
          </p:cNvSpPr>
          <p:nvPr>
            <p:ph type="sldNum" sz="quarter" idx="12"/>
          </p:nvPr>
        </p:nvSpPr>
        <p:spPr/>
        <p:txBody>
          <a:bodyPr/>
          <a:lstStyle/>
          <a:p>
            <a:pPr defTabSz="685800"/>
            <a:fld id="{6A6D9FA1-99C7-4910-8E32-B85D378B0060}" type="slidenum">
              <a:rPr lang="en-GB">
                <a:solidFill>
                  <a:prstClr val="white"/>
                </a:solidFill>
                <a:latin typeface="Calibri"/>
              </a:rPr>
              <a:pPr defTabSz="685800"/>
              <a:t>2</a:t>
            </a:fld>
            <a:endParaRPr lang="en-GB">
              <a:solidFill>
                <a:prstClr val="white"/>
              </a:solidFill>
              <a:latin typeface="Calibri"/>
            </a:endParaRPr>
          </a:p>
        </p:txBody>
      </p:sp>
      <p:pic>
        <p:nvPicPr>
          <p:cNvPr id="8" name="Image 7">
            <a:extLst>
              <a:ext uri="{FF2B5EF4-FFF2-40B4-BE49-F238E27FC236}">
                <a16:creationId xmlns:a16="http://schemas.microsoft.com/office/drawing/2014/main" id="{5F2905E6-D510-41DE-93F5-63C289099555}"/>
              </a:ext>
            </a:extLst>
          </p:cNvPr>
          <p:cNvPicPr>
            <a:picLocks noChangeAspect="1"/>
          </p:cNvPicPr>
          <p:nvPr/>
        </p:nvPicPr>
        <p:blipFill>
          <a:blip r:embed="rId2"/>
          <a:stretch>
            <a:fillRect/>
          </a:stretch>
        </p:blipFill>
        <p:spPr>
          <a:xfrm>
            <a:off x="540060" y="982209"/>
            <a:ext cx="8128650" cy="3291455"/>
          </a:xfrm>
          <a:prstGeom prst="rect">
            <a:avLst/>
          </a:prstGeom>
        </p:spPr>
      </p:pic>
    </p:spTree>
    <p:extLst>
      <p:ext uri="{BB962C8B-B14F-4D97-AF65-F5344CB8AC3E}">
        <p14:creationId xmlns:p14="http://schemas.microsoft.com/office/powerpoint/2010/main" val="431817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8D397-D38A-3397-51BD-DD0B8251A3DA}"/>
              </a:ext>
            </a:extLst>
          </p:cNvPr>
          <p:cNvSpPr>
            <a:spLocks noGrp="1"/>
          </p:cNvSpPr>
          <p:nvPr>
            <p:ph type="title"/>
          </p:nvPr>
        </p:nvSpPr>
        <p:spPr/>
        <p:txBody>
          <a:bodyPr/>
          <a:lstStyle/>
          <a:p>
            <a:r>
              <a:rPr lang="en-US" dirty="0"/>
              <a:t>ETASC budget issues</a:t>
            </a:r>
            <a:endParaRPr lang="en-HU" dirty="0"/>
          </a:p>
        </p:txBody>
      </p:sp>
      <p:sp>
        <p:nvSpPr>
          <p:cNvPr id="4" name="Footer Placeholder 3">
            <a:extLst>
              <a:ext uri="{FF2B5EF4-FFF2-40B4-BE49-F238E27FC236}">
                <a16:creationId xmlns:a16="http://schemas.microsoft.com/office/drawing/2014/main" id="{64069EAA-8768-7963-F730-76DD7402F9E6}"/>
              </a:ext>
            </a:extLst>
          </p:cNvPr>
          <p:cNvSpPr>
            <a:spLocks noGrp="1"/>
          </p:cNvSpPr>
          <p:nvPr>
            <p:ph type="ftr" sz="quarter" idx="11"/>
          </p:nvPr>
        </p:nvSpPr>
        <p:spPr>
          <a:xfrm>
            <a:off x="619218" y="4916827"/>
            <a:ext cx="5032902" cy="247211"/>
          </a:xfrm>
        </p:spPr>
        <p:txBody>
          <a:bodyPr/>
          <a:lstStyle/>
          <a:p>
            <a:pPr defTabSz="685800"/>
            <a:r>
              <a:rPr lang="en-US" dirty="0"/>
              <a:t>Patrick Tamain</a:t>
            </a:r>
            <a:r>
              <a:rPr lang="en-GB" dirty="0">
                <a:solidFill>
                  <a:prstClr val="white"/>
                </a:solidFill>
                <a:latin typeface="Calibri"/>
              </a:rPr>
              <a:t> | </a:t>
            </a:r>
            <a:r>
              <a:rPr lang="en-US" dirty="0"/>
              <a:t>TSVV-B regular advancement meeting – TSVV-B QCE regime modelling | 18 Mar. 2026</a:t>
            </a:r>
            <a:endParaRPr lang="en-GB" dirty="0">
              <a:solidFill>
                <a:prstClr val="white"/>
              </a:solidFill>
              <a:latin typeface="Calibri"/>
            </a:endParaRPr>
          </a:p>
        </p:txBody>
      </p:sp>
      <p:sp>
        <p:nvSpPr>
          <p:cNvPr id="5" name="Slide Number Placeholder 4">
            <a:extLst>
              <a:ext uri="{FF2B5EF4-FFF2-40B4-BE49-F238E27FC236}">
                <a16:creationId xmlns:a16="http://schemas.microsoft.com/office/drawing/2014/main" id="{5E380DE6-EE5A-EB7F-7060-3335CB37EFBE}"/>
              </a:ext>
            </a:extLst>
          </p:cNvPr>
          <p:cNvSpPr>
            <a:spLocks noGrp="1"/>
          </p:cNvSpPr>
          <p:nvPr>
            <p:ph type="sldNum" sz="quarter" idx="12"/>
          </p:nvPr>
        </p:nvSpPr>
        <p:spPr/>
        <p:txBody>
          <a:bodyPr/>
          <a:lstStyle/>
          <a:p>
            <a:pPr defTabSz="685800"/>
            <a:fld id="{6A6D9FA1-99C7-4910-8E32-B85D378B0060}" type="slidenum">
              <a:rPr lang="en-GB">
                <a:solidFill>
                  <a:prstClr val="white"/>
                </a:solidFill>
                <a:latin typeface="Calibri"/>
              </a:rPr>
              <a:pPr defTabSz="685800"/>
              <a:t>3</a:t>
            </a:fld>
            <a:endParaRPr lang="en-GB">
              <a:solidFill>
                <a:prstClr val="white"/>
              </a:solidFill>
              <a:latin typeface="Calibri"/>
            </a:endParaRPr>
          </a:p>
        </p:txBody>
      </p:sp>
      <p:sp>
        <p:nvSpPr>
          <p:cNvPr id="6" name="Content Placeholder 2">
            <a:extLst>
              <a:ext uri="{FF2B5EF4-FFF2-40B4-BE49-F238E27FC236}">
                <a16:creationId xmlns:a16="http://schemas.microsoft.com/office/drawing/2014/main" id="{454DF5A2-08D1-4AE6-8DDF-7A9991908A87}"/>
              </a:ext>
            </a:extLst>
          </p:cNvPr>
          <p:cNvSpPr>
            <a:spLocks noGrp="1"/>
          </p:cNvSpPr>
          <p:nvPr>
            <p:ph idx="1"/>
          </p:nvPr>
        </p:nvSpPr>
        <p:spPr>
          <a:xfrm>
            <a:off x="457200" y="627534"/>
            <a:ext cx="8327268" cy="4266474"/>
          </a:xfrm>
        </p:spPr>
        <p:txBody>
          <a:bodyPr/>
          <a:lstStyle/>
          <a:p>
            <a:r>
              <a:rPr lang="en-US" dirty="0"/>
              <a:t>Confirmation of -28% budget cut in 2027 if no additional money found</a:t>
            </a:r>
          </a:p>
          <a:p>
            <a:pPr lvl="1"/>
            <a:r>
              <a:rPr lang="en-US" dirty="0"/>
              <a:t>For the moment no obvious path to get extra money =&gt; prepare for the worst case scenario</a:t>
            </a:r>
          </a:p>
          <a:p>
            <a:endParaRPr lang="en-US" dirty="0"/>
          </a:p>
          <a:p>
            <a:r>
              <a:rPr lang="en-US" dirty="0"/>
              <a:t>Request from X. </a:t>
            </a:r>
            <a:r>
              <a:rPr lang="en-US" dirty="0" err="1"/>
              <a:t>Litaudon</a:t>
            </a:r>
            <a:r>
              <a:rPr lang="en-US" dirty="0"/>
              <a:t> to:</a:t>
            </a:r>
          </a:p>
          <a:p>
            <a:pPr lvl="1"/>
            <a:r>
              <a:rPr lang="en-US" dirty="0"/>
              <a:t> formalize the deliverables at risk =&gt; done!</a:t>
            </a:r>
          </a:p>
          <a:p>
            <a:pPr lvl="1"/>
            <a:endParaRPr lang="en-US" dirty="0"/>
          </a:p>
          <a:p>
            <a:endParaRPr lang="en-HU" dirty="0"/>
          </a:p>
        </p:txBody>
      </p:sp>
    </p:spTree>
    <p:extLst>
      <p:ext uri="{BB962C8B-B14F-4D97-AF65-F5344CB8AC3E}">
        <p14:creationId xmlns:p14="http://schemas.microsoft.com/office/powerpoint/2010/main" val="1819213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8D397-D38A-3397-51BD-DD0B8251A3DA}"/>
              </a:ext>
            </a:extLst>
          </p:cNvPr>
          <p:cNvSpPr>
            <a:spLocks noGrp="1"/>
          </p:cNvSpPr>
          <p:nvPr>
            <p:ph type="title"/>
          </p:nvPr>
        </p:nvSpPr>
        <p:spPr/>
        <p:txBody>
          <a:bodyPr/>
          <a:lstStyle/>
          <a:p>
            <a:r>
              <a:rPr lang="en-US" dirty="0"/>
              <a:t>ETASC budget issues – deliverables</a:t>
            </a:r>
            <a:endParaRPr lang="en-HU" dirty="0"/>
          </a:p>
        </p:txBody>
      </p:sp>
      <p:sp>
        <p:nvSpPr>
          <p:cNvPr id="4" name="Footer Placeholder 3">
            <a:extLst>
              <a:ext uri="{FF2B5EF4-FFF2-40B4-BE49-F238E27FC236}">
                <a16:creationId xmlns:a16="http://schemas.microsoft.com/office/drawing/2014/main" id="{64069EAA-8768-7963-F730-76DD7402F9E6}"/>
              </a:ext>
            </a:extLst>
          </p:cNvPr>
          <p:cNvSpPr>
            <a:spLocks noGrp="1"/>
          </p:cNvSpPr>
          <p:nvPr>
            <p:ph type="ftr" sz="quarter" idx="11"/>
          </p:nvPr>
        </p:nvSpPr>
        <p:spPr>
          <a:xfrm>
            <a:off x="619218" y="4916827"/>
            <a:ext cx="5032902" cy="247211"/>
          </a:xfrm>
        </p:spPr>
        <p:txBody>
          <a:bodyPr/>
          <a:lstStyle/>
          <a:p>
            <a:pPr defTabSz="685800"/>
            <a:r>
              <a:rPr lang="en-US" dirty="0"/>
              <a:t>Patrick Tamain</a:t>
            </a:r>
            <a:r>
              <a:rPr lang="en-GB" dirty="0">
                <a:solidFill>
                  <a:prstClr val="white"/>
                </a:solidFill>
                <a:latin typeface="Calibri"/>
              </a:rPr>
              <a:t> | </a:t>
            </a:r>
            <a:r>
              <a:rPr lang="en-US" dirty="0"/>
              <a:t>TSVV-B regular advancement meeting – TSVV-B QCE regime modelling | 18 Mar. 2026</a:t>
            </a:r>
            <a:endParaRPr lang="en-GB" dirty="0">
              <a:solidFill>
                <a:prstClr val="white"/>
              </a:solidFill>
              <a:latin typeface="Calibri"/>
            </a:endParaRPr>
          </a:p>
        </p:txBody>
      </p:sp>
      <p:sp>
        <p:nvSpPr>
          <p:cNvPr id="5" name="Slide Number Placeholder 4">
            <a:extLst>
              <a:ext uri="{FF2B5EF4-FFF2-40B4-BE49-F238E27FC236}">
                <a16:creationId xmlns:a16="http://schemas.microsoft.com/office/drawing/2014/main" id="{5E380DE6-EE5A-EB7F-7060-3335CB37EFBE}"/>
              </a:ext>
            </a:extLst>
          </p:cNvPr>
          <p:cNvSpPr>
            <a:spLocks noGrp="1"/>
          </p:cNvSpPr>
          <p:nvPr>
            <p:ph type="sldNum" sz="quarter" idx="12"/>
          </p:nvPr>
        </p:nvSpPr>
        <p:spPr/>
        <p:txBody>
          <a:bodyPr/>
          <a:lstStyle/>
          <a:p>
            <a:pPr defTabSz="685800"/>
            <a:fld id="{6A6D9FA1-99C7-4910-8E32-B85D378B0060}" type="slidenum">
              <a:rPr lang="en-GB">
                <a:solidFill>
                  <a:prstClr val="white"/>
                </a:solidFill>
                <a:latin typeface="Calibri"/>
              </a:rPr>
              <a:pPr defTabSz="685800"/>
              <a:t>4</a:t>
            </a:fld>
            <a:endParaRPr lang="en-GB">
              <a:solidFill>
                <a:prstClr val="white"/>
              </a:solidFill>
              <a:latin typeface="Calibri"/>
            </a:endParaRPr>
          </a:p>
        </p:txBody>
      </p:sp>
      <p:sp>
        <p:nvSpPr>
          <p:cNvPr id="6" name="Content Placeholder 2">
            <a:extLst>
              <a:ext uri="{FF2B5EF4-FFF2-40B4-BE49-F238E27FC236}">
                <a16:creationId xmlns:a16="http://schemas.microsoft.com/office/drawing/2014/main" id="{454DF5A2-08D1-4AE6-8DDF-7A9991908A87}"/>
              </a:ext>
            </a:extLst>
          </p:cNvPr>
          <p:cNvSpPr>
            <a:spLocks noGrp="1"/>
          </p:cNvSpPr>
          <p:nvPr>
            <p:ph idx="1"/>
          </p:nvPr>
        </p:nvSpPr>
        <p:spPr>
          <a:xfrm>
            <a:off x="457200" y="627534"/>
            <a:ext cx="8327268" cy="4266474"/>
          </a:xfrm>
        </p:spPr>
        <p:txBody>
          <a:bodyPr>
            <a:noAutofit/>
          </a:bodyPr>
          <a:lstStyle/>
          <a:p>
            <a:r>
              <a:rPr lang="en-US" dirty="0"/>
              <a:t>List of deliverables at risk as sent to Xavier (can still be changed)</a:t>
            </a:r>
          </a:p>
          <a:p>
            <a:pPr marL="742950" lvl="1" indent="-285750">
              <a:buFont typeface="Courier New" panose="02070309020205020404" pitchFamily="49" charset="0"/>
              <a:buChar char="o"/>
            </a:pPr>
            <a:r>
              <a:rPr lang="en-GB" sz="1050" b="1" dirty="0">
                <a:effectLst/>
                <a:latin typeface="Calibri" panose="020F0502020204030204" pitchFamily="34" charset="0"/>
                <a:ea typeface="Times New Roman" panose="02020603050405020304" pitchFamily="18" charset="0"/>
              </a:rPr>
              <a:t>D1.1</a:t>
            </a:r>
            <a:r>
              <a:rPr lang="en-GB" sz="1050" dirty="0">
                <a:effectLst/>
                <a:latin typeface="Calibri" panose="020F0502020204030204" pitchFamily="34" charset="0"/>
                <a:ea typeface="Times New Roman" panose="02020603050405020304" pitchFamily="18" charset="0"/>
              </a:rPr>
              <a:t>: The modelling of </a:t>
            </a:r>
            <a:r>
              <a:rPr lang="en-GB" sz="1050" b="1" dirty="0">
                <a:effectLst/>
                <a:latin typeface="Calibri" panose="020F0502020204030204" pitchFamily="34" charset="0"/>
                <a:ea typeface="Times New Roman" panose="02020603050405020304" pitchFamily="18" charset="0"/>
              </a:rPr>
              <a:t>TCV baffled configuration with SOLEDGE3X</a:t>
            </a:r>
            <a:r>
              <a:rPr lang="en-GB" sz="1050" dirty="0">
                <a:effectLst/>
                <a:latin typeface="Calibri" panose="020F0502020204030204" pitchFamily="34" charset="0"/>
                <a:ea typeface="Times New Roman" panose="02020603050405020304" pitchFamily="18" charset="0"/>
              </a:rPr>
              <a:t> is planned for the second half of 2026. However, in case of budget reduction, this activity would be cancelled as considered as lower priority than other tasks in our workplan.</a:t>
            </a:r>
            <a:endParaRPr lang="fr-FR" sz="1050"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en-GB" sz="1050" b="1" dirty="0">
                <a:effectLst/>
                <a:latin typeface="Calibri" panose="020F0502020204030204" pitchFamily="34" charset="0"/>
                <a:ea typeface="Times New Roman" panose="02020603050405020304" pitchFamily="18" charset="0"/>
              </a:rPr>
              <a:t>D6.2 &amp; D7.1</a:t>
            </a:r>
            <a:r>
              <a:rPr lang="en-GB" sz="1050" dirty="0">
                <a:effectLst/>
                <a:latin typeface="Calibri" panose="020F0502020204030204" pitchFamily="34" charset="0"/>
                <a:ea typeface="Times New Roman" panose="02020603050405020304" pitchFamily="18" charset="0"/>
              </a:rPr>
              <a:t>: the coupling of the </a:t>
            </a:r>
            <a:r>
              <a:rPr lang="en-GB" sz="1050" b="1" dirty="0">
                <a:effectLst/>
                <a:latin typeface="Calibri" panose="020F0502020204030204" pitchFamily="34" charset="0"/>
                <a:ea typeface="Times New Roman" panose="02020603050405020304" pitchFamily="18" charset="0"/>
              </a:rPr>
              <a:t>KINDNESS kinetic neutrals module </a:t>
            </a:r>
            <a:r>
              <a:rPr lang="en-GB" sz="1050" dirty="0">
                <a:effectLst/>
                <a:latin typeface="Calibri" panose="020F0502020204030204" pitchFamily="34" charset="0"/>
                <a:ea typeface="Times New Roman" panose="02020603050405020304" pitchFamily="18" charset="0"/>
              </a:rPr>
              <a:t>to other turbulence codes than GBS would have to be postponed, thus limiting the mutualization of tools among European codes. Along the same line, future developments of the KINDNESS code, including its GPU-</a:t>
            </a:r>
            <a:r>
              <a:rPr lang="en-GB" sz="1050" dirty="0" err="1">
                <a:effectLst/>
                <a:latin typeface="Calibri" panose="020F0502020204030204" pitchFamily="34" charset="0"/>
                <a:ea typeface="Times New Roman" panose="02020603050405020304" pitchFamily="18" charset="0"/>
              </a:rPr>
              <a:t>ization</a:t>
            </a:r>
            <a:r>
              <a:rPr lang="en-GB" sz="1050" dirty="0">
                <a:effectLst/>
                <a:latin typeface="Calibri" panose="020F0502020204030204" pitchFamily="34" charset="0"/>
                <a:ea typeface="Times New Roman" panose="02020603050405020304" pitchFamily="18" charset="0"/>
              </a:rPr>
              <a:t> would have to be postponed beyond 2027, limiting the upscaling of GBS simulations to larger machines.</a:t>
            </a:r>
            <a:endParaRPr lang="fr-FR" sz="1050"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en-GB" sz="1050" b="1" dirty="0">
                <a:effectLst/>
                <a:latin typeface="Calibri" panose="020F0502020204030204" pitchFamily="34" charset="0"/>
                <a:ea typeface="Times New Roman" panose="02020603050405020304" pitchFamily="18" charset="0"/>
              </a:rPr>
              <a:t>D6.4 &amp; D6.9</a:t>
            </a:r>
            <a:r>
              <a:rPr lang="en-GB" sz="1050" dirty="0">
                <a:effectLst/>
                <a:latin typeface="Calibri" panose="020F0502020204030204" pitchFamily="34" charset="0"/>
                <a:ea typeface="Times New Roman" panose="02020603050405020304" pitchFamily="18" charset="0"/>
              </a:rPr>
              <a:t>: the deployment in edge fluid codes of </a:t>
            </a:r>
            <a:r>
              <a:rPr lang="en-GB" sz="1050" b="1" dirty="0">
                <a:effectLst/>
                <a:latin typeface="Calibri" panose="020F0502020204030204" pitchFamily="34" charset="0"/>
                <a:ea typeface="Times New Roman" panose="02020603050405020304" pitchFamily="18" charset="0"/>
              </a:rPr>
              <a:t>advanced sheath boundary conditions </a:t>
            </a:r>
            <a:r>
              <a:rPr lang="en-GB" sz="1050" dirty="0">
                <a:effectLst/>
                <a:latin typeface="Calibri" panose="020F0502020204030204" pitchFamily="34" charset="0"/>
                <a:ea typeface="Times New Roman" panose="02020603050405020304" pitchFamily="18" charset="0"/>
              </a:rPr>
              <a:t>requires large resources as it will likely change significantly the numerical stability of the codes and the way they can be run. Exploring such changes is time-consuming and we will not be able to carry this task in case of additional budget cuts. The implementation in codes of newly derived boundary conditions will be postponed beyond 2027.</a:t>
            </a:r>
            <a:endParaRPr lang="fr-FR" sz="1050"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en-GB" sz="1050" b="1" dirty="0">
                <a:effectLst/>
                <a:latin typeface="Calibri" panose="020F0502020204030204" pitchFamily="34" charset="0"/>
                <a:ea typeface="Times New Roman" panose="02020603050405020304" pitchFamily="18" charset="0"/>
              </a:rPr>
              <a:t>D1.2</a:t>
            </a:r>
            <a:r>
              <a:rPr lang="en-GB" sz="1050" dirty="0">
                <a:effectLst/>
                <a:latin typeface="Calibri" panose="020F0502020204030204" pitchFamily="34" charset="0"/>
                <a:ea typeface="Times New Roman" panose="02020603050405020304" pitchFamily="18" charset="0"/>
              </a:rPr>
              <a:t>: the contribution of </a:t>
            </a:r>
            <a:r>
              <a:rPr lang="en-GB" sz="1050" b="1" dirty="0">
                <a:effectLst/>
                <a:latin typeface="Calibri" panose="020F0502020204030204" pitchFamily="34" charset="0"/>
                <a:ea typeface="Times New Roman" panose="02020603050405020304" pitchFamily="18" charset="0"/>
              </a:rPr>
              <a:t>some of the TSVV-B codes to the TCV-X23</a:t>
            </a:r>
            <a:r>
              <a:rPr lang="en-GB" sz="1050" dirty="0">
                <a:effectLst/>
                <a:latin typeface="Calibri" panose="020F0502020204030204" pitchFamily="34" charset="0"/>
                <a:ea typeface="Times New Roman" panose="02020603050405020304" pitchFamily="18" charset="0"/>
              </a:rPr>
              <a:t> reference case analysis (turbulence in high density regimes) will have to be postponed beyond 2027 as priority will be given to validation exercises that have already been started. This is at least the case for the FELTOR and GRILLIX contributions.</a:t>
            </a:r>
            <a:endParaRPr lang="fr-FR" sz="1050"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en-GB" sz="1050" b="1" dirty="0">
                <a:effectLst/>
                <a:latin typeface="Calibri" panose="020F0502020204030204" pitchFamily="34" charset="0"/>
                <a:ea typeface="Times New Roman" panose="02020603050405020304" pitchFamily="18" charset="0"/>
              </a:rPr>
              <a:t>D6.8</a:t>
            </a:r>
            <a:r>
              <a:rPr lang="en-GB" sz="1050" dirty="0">
                <a:effectLst/>
                <a:latin typeface="Calibri" panose="020F0502020204030204" pitchFamily="34" charset="0"/>
                <a:ea typeface="Times New Roman" panose="02020603050405020304" pitchFamily="18" charset="0"/>
              </a:rPr>
              <a:t>: the </a:t>
            </a:r>
            <a:r>
              <a:rPr lang="en-GB" sz="1050" b="1" dirty="0">
                <a:effectLst/>
                <a:latin typeface="Calibri" panose="020F0502020204030204" pitchFamily="34" charset="0"/>
                <a:ea typeface="Times New Roman" panose="02020603050405020304" pitchFamily="18" charset="0"/>
              </a:rPr>
              <a:t>extension of reduced turbulence models </a:t>
            </a:r>
            <a:r>
              <a:rPr lang="en-GB" sz="1050" dirty="0">
                <a:effectLst/>
                <a:latin typeface="Calibri" panose="020F0502020204030204" pitchFamily="34" charset="0"/>
                <a:ea typeface="Times New Roman" panose="02020603050405020304" pitchFamily="18" charset="0"/>
              </a:rPr>
              <a:t>to advanced SOL regimes (high density, detached…) will likely be limited in scope. This would delay the implementation of these models in SOLPS-ITER and their availability to the rest of the modelling community.</a:t>
            </a:r>
            <a:endParaRPr lang="fr-FR" sz="1050"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en-GB" sz="1050" b="1" dirty="0">
                <a:effectLst/>
                <a:latin typeface="Calibri" panose="020F0502020204030204" pitchFamily="34" charset="0"/>
                <a:ea typeface="Times New Roman" panose="02020603050405020304" pitchFamily="18" charset="0"/>
              </a:rPr>
              <a:t>D1.3</a:t>
            </a:r>
            <a:r>
              <a:rPr lang="en-GB" sz="1050" dirty="0">
                <a:effectLst/>
                <a:latin typeface="Calibri" panose="020F0502020204030204" pitchFamily="34" charset="0"/>
                <a:ea typeface="Times New Roman" panose="02020603050405020304" pitchFamily="18" charset="0"/>
              </a:rPr>
              <a:t>: the evaluation of the </a:t>
            </a:r>
            <a:r>
              <a:rPr lang="en-GB" sz="1050" b="1" dirty="0">
                <a:effectLst/>
                <a:latin typeface="Calibri" panose="020F0502020204030204" pitchFamily="34" charset="0"/>
                <a:ea typeface="Times New Roman" panose="02020603050405020304" pitchFamily="18" charset="0"/>
              </a:rPr>
              <a:t>turbulent transport of impurities </a:t>
            </a:r>
            <a:r>
              <a:rPr lang="en-GB" sz="1050" dirty="0">
                <a:effectLst/>
                <a:latin typeface="Calibri" panose="020F0502020204030204" pitchFamily="34" charset="0"/>
                <a:ea typeface="Times New Roman" panose="02020603050405020304" pitchFamily="18" charset="0"/>
              </a:rPr>
              <a:t>in the edge plasma, a fully novel topic on which reduced fidelity mean-field models rely on turbulence codes to get an answer, would likely be limited to very first proof-of-principle studies. Simulations of D-T plasma in particular are at risk. This would impact the effort towards reducing the uncertainty in the parameter tuning of mean-field models that are heavily used to determine the operational space of future machines. </a:t>
            </a:r>
            <a:endParaRPr lang="fr-FR" sz="1050"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en-GB" sz="1050" b="1" dirty="0">
                <a:effectLst/>
                <a:latin typeface="Calibri" panose="020F0502020204030204" pitchFamily="34" charset="0"/>
                <a:ea typeface="Times New Roman" panose="02020603050405020304" pitchFamily="18" charset="0"/>
              </a:rPr>
              <a:t>D5.1</a:t>
            </a:r>
            <a:r>
              <a:rPr lang="en-GB" sz="1050" dirty="0">
                <a:effectLst/>
                <a:latin typeface="Calibri" panose="020F0502020204030204" pitchFamily="34" charset="0"/>
                <a:ea typeface="Times New Roman" panose="02020603050405020304" pitchFamily="18" charset="0"/>
              </a:rPr>
              <a:t>: the investigation of the </a:t>
            </a:r>
            <a:r>
              <a:rPr lang="en-GB" sz="1050" b="1" dirty="0">
                <a:effectLst/>
                <a:latin typeface="Calibri" panose="020F0502020204030204" pitchFamily="34" charset="0"/>
                <a:ea typeface="Times New Roman" panose="02020603050405020304" pitchFamily="18" charset="0"/>
              </a:rPr>
              <a:t>dependence of the SOL width on key parameters </a:t>
            </a:r>
            <a:r>
              <a:rPr lang="en-GB" sz="1050" dirty="0">
                <a:effectLst/>
                <a:latin typeface="Calibri" panose="020F0502020204030204" pitchFamily="34" charset="0"/>
                <a:ea typeface="Times New Roman" panose="02020603050405020304" pitchFamily="18" charset="0"/>
              </a:rPr>
              <a:t>in edge fluid turbulence codes will be drastically reduced in ambition (use of simplified geometry, limited range of scan). This is a very time- and resource-consuming activity as some of the scans (especially the one in toroidal field) are challenging, especially in realistic X-point geometries. This activity however is fundamental to validate the capability of our codes to reproduce experimental scaling laws before applying them to predictive studies for future machines. This is a topic that was identified as critical for ITER’s operation.</a:t>
            </a:r>
            <a:endParaRPr lang="fr-FR" sz="1200" dirty="0">
              <a:effectLst/>
            </a:endParaRPr>
          </a:p>
        </p:txBody>
      </p:sp>
      <p:sp>
        <p:nvSpPr>
          <p:cNvPr id="3" name="ZoneTexte 2">
            <a:extLst>
              <a:ext uri="{FF2B5EF4-FFF2-40B4-BE49-F238E27FC236}">
                <a16:creationId xmlns:a16="http://schemas.microsoft.com/office/drawing/2014/main" id="{D2AED5DF-6EF8-4E21-9E21-94AF72D88E83}"/>
              </a:ext>
            </a:extLst>
          </p:cNvPr>
          <p:cNvSpPr txBox="1"/>
          <p:nvPr/>
        </p:nvSpPr>
        <p:spPr>
          <a:xfrm>
            <a:off x="6948264" y="144386"/>
            <a:ext cx="2002178" cy="646331"/>
          </a:xfrm>
          <a:prstGeom prst="rect">
            <a:avLst/>
          </a:prstGeom>
          <a:solidFill>
            <a:schemeClr val="bg1"/>
          </a:solidFill>
          <a:ln w="22225">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pPr algn="ctr"/>
            <a:r>
              <a:rPr lang="fr-FR" b="1" dirty="0"/>
              <a:t>To </a:t>
            </a:r>
            <a:r>
              <a:rPr lang="fr-FR" b="1" dirty="0" err="1"/>
              <a:t>be</a:t>
            </a:r>
            <a:r>
              <a:rPr lang="fr-FR" b="1" dirty="0"/>
              <a:t> </a:t>
            </a:r>
            <a:r>
              <a:rPr lang="fr-FR" b="1" dirty="0" err="1"/>
              <a:t>checked</a:t>
            </a:r>
            <a:r>
              <a:rPr lang="fr-FR" b="1" dirty="0"/>
              <a:t> and </a:t>
            </a:r>
            <a:r>
              <a:rPr lang="fr-FR" b="1" dirty="0" err="1"/>
              <a:t>polished</a:t>
            </a:r>
            <a:r>
              <a:rPr lang="fr-FR" b="1" dirty="0"/>
              <a:t> by e-mail</a:t>
            </a:r>
          </a:p>
        </p:txBody>
      </p:sp>
    </p:spTree>
    <p:extLst>
      <p:ext uri="{BB962C8B-B14F-4D97-AF65-F5344CB8AC3E}">
        <p14:creationId xmlns:p14="http://schemas.microsoft.com/office/powerpoint/2010/main" val="370496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8D397-D38A-3397-51BD-DD0B8251A3DA}"/>
              </a:ext>
            </a:extLst>
          </p:cNvPr>
          <p:cNvSpPr>
            <a:spLocks noGrp="1"/>
          </p:cNvSpPr>
          <p:nvPr>
            <p:ph type="title"/>
          </p:nvPr>
        </p:nvSpPr>
        <p:spPr/>
        <p:txBody>
          <a:bodyPr/>
          <a:lstStyle/>
          <a:p>
            <a:r>
              <a:rPr lang="en-US" dirty="0"/>
              <a:t>ETASC budget issues – resources</a:t>
            </a:r>
            <a:endParaRPr lang="en-HU" dirty="0"/>
          </a:p>
        </p:txBody>
      </p:sp>
      <p:sp>
        <p:nvSpPr>
          <p:cNvPr id="4" name="Footer Placeholder 3">
            <a:extLst>
              <a:ext uri="{FF2B5EF4-FFF2-40B4-BE49-F238E27FC236}">
                <a16:creationId xmlns:a16="http://schemas.microsoft.com/office/drawing/2014/main" id="{64069EAA-8768-7963-F730-76DD7402F9E6}"/>
              </a:ext>
            </a:extLst>
          </p:cNvPr>
          <p:cNvSpPr>
            <a:spLocks noGrp="1"/>
          </p:cNvSpPr>
          <p:nvPr>
            <p:ph type="ftr" sz="quarter" idx="11"/>
          </p:nvPr>
        </p:nvSpPr>
        <p:spPr>
          <a:xfrm>
            <a:off x="619218" y="4916827"/>
            <a:ext cx="5032902" cy="247211"/>
          </a:xfrm>
        </p:spPr>
        <p:txBody>
          <a:bodyPr/>
          <a:lstStyle/>
          <a:p>
            <a:pPr defTabSz="685800"/>
            <a:r>
              <a:rPr lang="en-US" dirty="0"/>
              <a:t>Patrick Tamain</a:t>
            </a:r>
            <a:r>
              <a:rPr lang="en-GB" dirty="0">
                <a:solidFill>
                  <a:prstClr val="white"/>
                </a:solidFill>
                <a:latin typeface="Calibri"/>
              </a:rPr>
              <a:t> | </a:t>
            </a:r>
            <a:r>
              <a:rPr lang="en-US" dirty="0"/>
              <a:t>TSVV-B regular advancement meeting – TSVV-B QCE regime modelling | 18 Mar. 2026</a:t>
            </a:r>
            <a:endParaRPr lang="en-GB" dirty="0">
              <a:solidFill>
                <a:prstClr val="white"/>
              </a:solidFill>
              <a:latin typeface="Calibri"/>
            </a:endParaRPr>
          </a:p>
        </p:txBody>
      </p:sp>
      <p:sp>
        <p:nvSpPr>
          <p:cNvPr id="5" name="Slide Number Placeholder 4">
            <a:extLst>
              <a:ext uri="{FF2B5EF4-FFF2-40B4-BE49-F238E27FC236}">
                <a16:creationId xmlns:a16="http://schemas.microsoft.com/office/drawing/2014/main" id="{5E380DE6-EE5A-EB7F-7060-3335CB37EFBE}"/>
              </a:ext>
            </a:extLst>
          </p:cNvPr>
          <p:cNvSpPr>
            <a:spLocks noGrp="1"/>
          </p:cNvSpPr>
          <p:nvPr>
            <p:ph type="sldNum" sz="quarter" idx="12"/>
          </p:nvPr>
        </p:nvSpPr>
        <p:spPr/>
        <p:txBody>
          <a:bodyPr/>
          <a:lstStyle/>
          <a:p>
            <a:pPr defTabSz="685800"/>
            <a:fld id="{6A6D9FA1-99C7-4910-8E32-B85D378B0060}" type="slidenum">
              <a:rPr lang="en-GB">
                <a:solidFill>
                  <a:prstClr val="white"/>
                </a:solidFill>
                <a:latin typeface="Calibri"/>
              </a:rPr>
              <a:pPr defTabSz="685800"/>
              <a:t>5</a:t>
            </a:fld>
            <a:endParaRPr lang="en-GB">
              <a:solidFill>
                <a:prstClr val="white"/>
              </a:solidFill>
              <a:latin typeface="Calibri"/>
            </a:endParaRPr>
          </a:p>
        </p:txBody>
      </p:sp>
      <p:sp>
        <p:nvSpPr>
          <p:cNvPr id="6" name="Content Placeholder 2">
            <a:extLst>
              <a:ext uri="{FF2B5EF4-FFF2-40B4-BE49-F238E27FC236}">
                <a16:creationId xmlns:a16="http://schemas.microsoft.com/office/drawing/2014/main" id="{454DF5A2-08D1-4AE6-8DDF-7A9991908A87}"/>
              </a:ext>
            </a:extLst>
          </p:cNvPr>
          <p:cNvSpPr>
            <a:spLocks noGrp="1"/>
          </p:cNvSpPr>
          <p:nvPr>
            <p:ph idx="1"/>
          </p:nvPr>
        </p:nvSpPr>
        <p:spPr>
          <a:xfrm>
            <a:off x="457200" y="627534"/>
            <a:ext cx="8327268" cy="4266474"/>
          </a:xfrm>
        </p:spPr>
        <p:txBody>
          <a:bodyPr>
            <a:noAutofit/>
          </a:bodyPr>
          <a:lstStyle/>
          <a:p>
            <a:r>
              <a:rPr lang="en-US" dirty="0"/>
              <a:t>Applying 28% compression ~uniformly</a:t>
            </a:r>
          </a:p>
        </p:txBody>
      </p:sp>
      <p:graphicFrame>
        <p:nvGraphicFramePr>
          <p:cNvPr id="3" name="Tableau 2">
            <a:extLst>
              <a:ext uri="{FF2B5EF4-FFF2-40B4-BE49-F238E27FC236}">
                <a16:creationId xmlns:a16="http://schemas.microsoft.com/office/drawing/2014/main" id="{EC663003-CE73-4BDD-9D1A-6E9839CD41E0}"/>
              </a:ext>
            </a:extLst>
          </p:cNvPr>
          <p:cNvGraphicFramePr>
            <a:graphicFrameLocks noGrp="1"/>
          </p:cNvGraphicFramePr>
          <p:nvPr>
            <p:extLst>
              <p:ext uri="{D42A27DB-BD31-4B8C-83A1-F6EECF244321}">
                <p14:modId xmlns:p14="http://schemas.microsoft.com/office/powerpoint/2010/main" val="2516440361"/>
              </p:ext>
            </p:extLst>
          </p:nvPr>
        </p:nvGraphicFramePr>
        <p:xfrm>
          <a:off x="2267744" y="1419622"/>
          <a:ext cx="4978896" cy="1968714"/>
        </p:xfrm>
        <a:graphic>
          <a:graphicData uri="http://schemas.openxmlformats.org/drawingml/2006/table">
            <a:tbl>
              <a:tblPr>
                <a:tableStyleId>{3B4B98B0-60AC-42C2-AFA5-B58CD77FA1E5}</a:tableStyleId>
              </a:tblPr>
              <a:tblGrid>
                <a:gridCol w="1552074">
                  <a:extLst>
                    <a:ext uri="{9D8B030D-6E8A-4147-A177-3AD203B41FA5}">
                      <a16:colId xmlns:a16="http://schemas.microsoft.com/office/drawing/2014/main" val="196430888"/>
                    </a:ext>
                  </a:extLst>
                </a:gridCol>
                <a:gridCol w="1713411">
                  <a:extLst>
                    <a:ext uri="{9D8B030D-6E8A-4147-A177-3AD203B41FA5}">
                      <a16:colId xmlns:a16="http://schemas.microsoft.com/office/drawing/2014/main" val="1169915353"/>
                    </a:ext>
                  </a:extLst>
                </a:gridCol>
                <a:gridCol w="1713411">
                  <a:extLst>
                    <a:ext uri="{9D8B030D-6E8A-4147-A177-3AD203B41FA5}">
                      <a16:colId xmlns:a16="http://schemas.microsoft.com/office/drawing/2014/main" val="1045228299"/>
                    </a:ext>
                  </a:extLst>
                </a:gridCol>
              </a:tblGrid>
              <a:tr h="111035">
                <a:tc>
                  <a:txBody>
                    <a:bodyPr/>
                    <a:lstStyle/>
                    <a:p>
                      <a:pPr algn="l" fontAlgn="b"/>
                      <a:r>
                        <a:rPr lang="fr-FR" sz="1400" b="1" u="none" strike="noStrike" dirty="0">
                          <a:effectLst/>
                        </a:rPr>
                        <a:t>Association</a:t>
                      </a:r>
                      <a:endParaRPr lang="fr-FR" sz="1400" b="1" i="0" u="none" strike="noStrike" dirty="0">
                        <a:solidFill>
                          <a:srgbClr val="000000"/>
                        </a:solidFill>
                        <a:effectLst/>
                        <a:latin typeface="Calibri" panose="020F0502020204030204" pitchFamily="34" charset="0"/>
                      </a:endParaRPr>
                    </a:p>
                  </a:txBody>
                  <a:tcPr marL="5386" marR="5386" marT="5386" marB="0" anchor="b">
                    <a:lnB w="12700" cap="flat" cmpd="sng" algn="ctr">
                      <a:solidFill>
                        <a:schemeClr val="tx1"/>
                      </a:solidFill>
                      <a:prstDash val="solid"/>
                      <a:round/>
                      <a:headEnd type="none" w="med" len="med"/>
                      <a:tailEnd type="none" w="med" len="med"/>
                    </a:lnB>
                  </a:tcPr>
                </a:tc>
                <a:tc>
                  <a:txBody>
                    <a:bodyPr/>
                    <a:lstStyle/>
                    <a:p>
                      <a:pPr algn="ctr" fontAlgn="b"/>
                      <a:r>
                        <a:rPr lang="fr-FR" sz="1400" b="1" u="none" strike="noStrike" dirty="0" err="1">
                          <a:effectLst/>
                        </a:rPr>
                        <a:t>Current</a:t>
                      </a:r>
                      <a:endParaRPr lang="fr-FR" sz="1400" b="1" i="0" u="none" strike="noStrike" dirty="0">
                        <a:solidFill>
                          <a:srgbClr val="000000"/>
                        </a:solidFill>
                        <a:effectLst/>
                        <a:latin typeface="Calibri" panose="020F0502020204030204" pitchFamily="34" charset="0"/>
                      </a:endParaRPr>
                    </a:p>
                  </a:txBody>
                  <a:tcPr marL="5386" marR="5386" marT="5386" marB="0" anchor="b">
                    <a:lnB w="12700" cap="flat" cmpd="sng" algn="ctr">
                      <a:solidFill>
                        <a:schemeClr val="tx1"/>
                      </a:solidFill>
                      <a:prstDash val="solid"/>
                      <a:round/>
                      <a:headEnd type="none" w="med" len="med"/>
                      <a:tailEnd type="none" w="med" len="med"/>
                    </a:lnB>
                  </a:tcPr>
                </a:tc>
                <a:tc>
                  <a:txBody>
                    <a:bodyPr/>
                    <a:lstStyle/>
                    <a:p>
                      <a:pPr algn="ctr" fontAlgn="b"/>
                      <a:r>
                        <a:rPr lang="fr-FR" sz="1400" b="1" u="none" strike="noStrike" dirty="0">
                          <a:effectLst/>
                        </a:rPr>
                        <a:t>Compressed 2027</a:t>
                      </a:r>
                      <a:endParaRPr lang="fr-FR" sz="1400" b="1" i="0" u="none" strike="noStrike" dirty="0">
                        <a:solidFill>
                          <a:srgbClr val="000000"/>
                        </a:solidFill>
                        <a:effectLst/>
                        <a:latin typeface="Calibri" panose="020F0502020204030204" pitchFamily="34" charset="0"/>
                      </a:endParaRPr>
                    </a:p>
                  </a:txBody>
                  <a:tcPr marL="5386" marR="5386" marT="5386"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3655548"/>
                  </a:ext>
                </a:extLst>
              </a:tr>
              <a:tr h="107334">
                <a:tc>
                  <a:txBody>
                    <a:bodyPr/>
                    <a:lstStyle/>
                    <a:p>
                      <a:pPr algn="l" fontAlgn="b"/>
                      <a:r>
                        <a:rPr lang="fr-FR" sz="1400" b="1" u="none" strike="noStrike" dirty="0">
                          <a:effectLst/>
                        </a:rPr>
                        <a:t>CCFE</a:t>
                      </a:r>
                      <a:endParaRPr lang="fr-FR" sz="1400" b="1" i="0" u="none" strike="noStrike" dirty="0">
                        <a:solidFill>
                          <a:srgbClr val="000000"/>
                        </a:solidFill>
                        <a:effectLst/>
                        <a:latin typeface="Calibri" panose="020F0502020204030204" pitchFamily="34" charset="0"/>
                      </a:endParaRPr>
                    </a:p>
                  </a:txBody>
                  <a:tcPr marL="5386" marR="5386" marT="5386" marB="0" anchor="b">
                    <a:lnT w="12700" cap="flat" cmpd="sng" algn="ctr">
                      <a:solidFill>
                        <a:schemeClr val="tx1"/>
                      </a:solidFill>
                      <a:prstDash val="solid"/>
                      <a:round/>
                      <a:headEnd type="none" w="med" len="med"/>
                      <a:tailEnd type="none" w="med" len="med"/>
                    </a:lnT>
                  </a:tcPr>
                </a:tc>
                <a:tc>
                  <a:txBody>
                    <a:bodyPr/>
                    <a:lstStyle/>
                    <a:p>
                      <a:pPr algn="ctr" fontAlgn="b"/>
                      <a:r>
                        <a:rPr lang="fr-FR" sz="1400" u="none" strike="noStrike">
                          <a:effectLst/>
                        </a:rPr>
                        <a:t>0,0</a:t>
                      </a:r>
                      <a:endParaRPr lang="fr-FR" sz="1400" b="0" i="0" u="none" strike="noStrike">
                        <a:solidFill>
                          <a:srgbClr val="000000"/>
                        </a:solidFill>
                        <a:effectLst/>
                        <a:latin typeface="Calibri" panose="020F0502020204030204" pitchFamily="34" charset="0"/>
                      </a:endParaRPr>
                    </a:p>
                  </a:txBody>
                  <a:tcPr marL="5386" marR="5386" marT="5386" marB="0" anchor="b">
                    <a:lnT w="12700" cap="flat" cmpd="sng" algn="ctr">
                      <a:solidFill>
                        <a:schemeClr val="tx1"/>
                      </a:solidFill>
                      <a:prstDash val="solid"/>
                      <a:round/>
                      <a:headEnd type="none" w="med" len="med"/>
                      <a:tailEnd type="none" w="med" len="med"/>
                    </a:lnT>
                  </a:tcPr>
                </a:tc>
                <a:tc>
                  <a:txBody>
                    <a:bodyPr/>
                    <a:lstStyle/>
                    <a:p>
                      <a:pPr algn="ctr" fontAlgn="b"/>
                      <a:r>
                        <a:rPr lang="fr-FR" sz="1400" u="none" strike="noStrike" dirty="0">
                          <a:effectLst/>
                        </a:rPr>
                        <a:t>0</a:t>
                      </a:r>
                      <a:endParaRPr lang="fr-FR" sz="1400" b="0" i="0" u="none" strike="noStrike" dirty="0">
                        <a:solidFill>
                          <a:srgbClr val="000000"/>
                        </a:solidFill>
                        <a:effectLst/>
                        <a:latin typeface="Calibri" panose="020F0502020204030204" pitchFamily="34" charset="0"/>
                      </a:endParaRPr>
                    </a:p>
                  </a:txBody>
                  <a:tcPr marL="5386" marR="5386" marT="5386"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57111156"/>
                  </a:ext>
                </a:extLst>
              </a:tr>
              <a:tr h="107334">
                <a:tc>
                  <a:txBody>
                    <a:bodyPr/>
                    <a:lstStyle/>
                    <a:p>
                      <a:pPr algn="l" fontAlgn="b"/>
                      <a:r>
                        <a:rPr lang="fr-FR" sz="1400" b="1" u="none" strike="noStrike" dirty="0">
                          <a:effectLst/>
                        </a:rPr>
                        <a:t>CEA/AMU</a:t>
                      </a:r>
                      <a:endParaRPr lang="fr-FR" sz="1400" b="1" i="0" u="none" strike="noStrike" dirty="0">
                        <a:solidFill>
                          <a:srgbClr val="000000"/>
                        </a:solidFill>
                        <a:effectLst/>
                        <a:latin typeface="Calibri" panose="020F0502020204030204" pitchFamily="34" charset="0"/>
                      </a:endParaRPr>
                    </a:p>
                  </a:txBody>
                  <a:tcPr marL="5386" marR="5386" marT="5386" marB="0" anchor="b"/>
                </a:tc>
                <a:tc>
                  <a:txBody>
                    <a:bodyPr/>
                    <a:lstStyle/>
                    <a:p>
                      <a:pPr algn="ctr" fontAlgn="b"/>
                      <a:r>
                        <a:rPr lang="fr-FR" sz="1400" u="none" strike="noStrike">
                          <a:effectLst/>
                        </a:rPr>
                        <a:t>12,5</a:t>
                      </a:r>
                      <a:endParaRPr lang="fr-FR" sz="1400" b="0" i="0" u="none" strike="noStrike">
                        <a:solidFill>
                          <a:srgbClr val="000000"/>
                        </a:solidFill>
                        <a:effectLst/>
                        <a:latin typeface="Calibri" panose="020F0502020204030204" pitchFamily="34" charset="0"/>
                      </a:endParaRPr>
                    </a:p>
                  </a:txBody>
                  <a:tcPr marL="5386" marR="5386" marT="5386" marB="0" anchor="b"/>
                </a:tc>
                <a:tc>
                  <a:txBody>
                    <a:bodyPr/>
                    <a:lstStyle/>
                    <a:p>
                      <a:pPr algn="ctr" fontAlgn="b"/>
                      <a:r>
                        <a:rPr lang="fr-FR" sz="1400" u="none" strike="noStrike">
                          <a:effectLst/>
                        </a:rPr>
                        <a:t>8,9</a:t>
                      </a:r>
                      <a:endParaRPr lang="fr-FR" sz="1400" b="0" i="0" u="none" strike="noStrike">
                        <a:solidFill>
                          <a:srgbClr val="000000"/>
                        </a:solidFill>
                        <a:effectLst/>
                        <a:latin typeface="Calibri" panose="020F0502020204030204" pitchFamily="34" charset="0"/>
                      </a:endParaRPr>
                    </a:p>
                  </a:txBody>
                  <a:tcPr marL="5386" marR="5386" marT="5386" marB="0" anchor="b"/>
                </a:tc>
                <a:extLst>
                  <a:ext uri="{0D108BD9-81ED-4DB2-BD59-A6C34878D82A}">
                    <a16:rowId xmlns:a16="http://schemas.microsoft.com/office/drawing/2014/main" val="2326156589"/>
                  </a:ext>
                </a:extLst>
              </a:tr>
              <a:tr h="107334">
                <a:tc>
                  <a:txBody>
                    <a:bodyPr/>
                    <a:lstStyle/>
                    <a:p>
                      <a:pPr algn="l" fontAlgn="b"/>
                      <a:r>
                        <a:rPr lang="fr-FR" sz="1400" b="1" u="none" strike="noStrike">
                          <a:effectLst/>
                        </a:rPr>
                        <a:t>DTU</a:t>
                      </a:r>
                      <a:endParaRPr lang="fr-FR" sz="1400" b="1" i="0" u="none" strike="noStrike">
                        <a:solidFill>
                          <a:srgbClr val="000000"/>
                        </a:solidFill>
                        <a:effectLst/>
                        <a:latin typeface="Calibri" panose="020F0502020204030204" pitchFamily="34" charset="0"/>
                      </a:endParaRPr>
                    </a:p>
                  </a:txBody>
                  <a:tcPr marL="5386" marR="5386" marT="5386" marB="0" anchor="b"/>
                </a:tc>
                <a:tc>
                  <a:txBody>
                    <a:bodyPr/>
                    <a:lstStyle/>
                    <a:p>
                      <a:pPr algn="ctr" fontAlgn="b"/>
                      <a:r>
                        <a:rPr lang="fr-FR" sz="1400" u="none" strike="noStrike">
                          <a:effectLst/>
                        </a:rPr>
                        <a:t>15,0</a:t>
                      </a:r>
                      <a:endParaRPr lang="fr-FR" sz="1400" b="0" i="0" u="none" strike="noStrike">
                        <a:solidFill>
                          <a:srgbClr val="000000"/>
                        </a:solidFill>
                        <a:effectLst/>
                        <a:latin typeface="Calibri" panose="020F0502020204030204" pitchFamily="34" charset="0"/>
                      </a:endParaRPr>
                    </a:p>
                  </a:txBody>
                  <a:tcPr marL="5386" marR="5386" marT="5386" marB="0" anchor="b"/>
                </a:tc>
                <a:tc>
                  <a:txBody>
                    <a:bodyPr/>
                    <a:lstStyle/>
                    <a:p>
                      <a:pPr algn="ctr" fontAlgn="b"/>
                      <a:r>
                        <a:rPr lang="fr-FR" sz="1400" u="none" strike="noStrike">
                          <a:effectLst/>
                        </a:rPr>
                        <a:t>10,8</a:t>
                      </a:r>
                      <a:endParaRPr lang="fr-FR" sz="1400" b="0" i="0" u="none" strike="noStrike">
                        <a:solidFill>
                          <a:srgbClr val="000000"/>
                        </a:solidFill>
                        <a:effectLst/>
                        <a:latin typeface="Calibri" panose="020F0502020204030204" pitchFamily="34" charset="0"/>
                      </a:endParaRPr>
                    </a:p>
                  </a:txBody>
                  <a:tcPr marL="5386" marR="5386" marT="5386" marB="0" anchor="b"/>
                </a:tc>
                <a:extLst>
                  <a:ext uri="{0D108BD9-81ED-4DB2-BD59-A6C34878D82A}">
                    <a16:rowId xmlns:a16="http://schemas.microsoft.com/office/drawing/2014/main" val="26353808"/>
                  </a:ext>
                </a:extLst>
              </a:tr>
              <a:tr h="107334">
                <a:tc>
                  <a:txBody>
                    <a:bodyPr/>
                    <a:lstStyle/>
                    <a:p>
                      <a:pPr algn="l" fontAlgn="b"/>
                      <a:r>
                        <a:rPr lang="fr-FR" sz="1400" b="1" u="none" strike="noStrike" dirty="0">
                          <a:effectLst/>
                        </a:rPr>
                        <a:t>EPFL</a:t>
                      </a:r>
                      <a:endParaRPr lang="fr-FR" sz="1400" b="1" i="0" u="none" strike="noStrike" dirty="0">
                        <a:solidFill>
                          <a:srgbClr val="000000"/>
                        </a:solidFill>
                        <a:effectLst/>
                        <a:latin typeface="Calibri" panose="020F0502020204030204" pitchFamily="34" charset="0"/>
                      </a:endParaRPr>
                    </a:p>
                  </a:txBody>
                  <a:tcPr marL="5386" marR="5386" marT="5386" marB="0" anchor="b"/>
                </a:tc>
                <a:tc>
                  <a:txBody>
                    <a:bodyPr/>
                    <a:lstStyle/>
                    <a:p>
                      <a:pPr algn="ctr" fontAlgn="b"/>
                      <a:r>
                        <a:rPr lang="fr-FR" sz="1400" u="none" strike="noStrike">
                          <a:effectLst/>
                        </a:rPr>
                        <a:t>12,5</a:t>
                      </a:r>
                      <a:endParaRPr lang="fr-FR" sz="1400" b="0" i="0" u="none" strike="noStrike">
                        <a:solidFill>
                          <a:srgbClr val="000000"/>
                        </a:solidFill>
                        <a:effectLst/>
                        <a:latin typeface="Calibri" panose="020F0502020204030204" pitchFamily="34" charset="0"/>
                      </a:endParaRPr>
                    </a:p>
                  </a:txBody>
                  <a:tcPr marL="5386" marR="5386" marT="5386" marB="0" anchor="b"/>
                </a:tc>
                <a:tc>
                  <a:txBody>
                    <a:bodyPr/>
                    <a:lstStyle/>
                    <a:p>
                      <a:pPr algn="ctr" fontAlgn="b"/>
                      <a:r>
                        <a:rPr lang="fr-FR" sz="1400" u="none" strike="noStrike">
                          <a:effectLst/>
                        </a:rPr>
                        <a:t>9</a:t>
                      </a:r>
                      <a:endParaRPr lang="fr-FR" sz="1400" b="0" i="0" u="none" strike="noStrike">
                        <a:solidFill>
                          <a:srgbClr val="000000"/>
                        </a:solidFill>
                        <a:effectLst/>
                        <a:latin typeface="Calibri" panose="020F0502020204030204" pitchFamily="34" charset="0"/>
                      </a:endParaRPr>
                    </a:p>
                  </a:txBody>
                  <a:tcPr marL="5386" marR="5386" marT="5386" marB="0" anchor="b"/>
                </a:tc>
                <a:extLst>
                  <a:ext uri="{0D108BD9-81ED-4DB2-BD59-A6C34878D82A}">
                    <a16:rowId xmlns:a16="http://schemas.microsoft.com/office/drawing/2014/main" val="404497398"/>
                  </a:ext>
                </a:extLst>
              </a:tr>
              <a:tr h="107334">
                <a:tc>
                  <a:txBody>
                    <a:bodyPr/>
                    <a:lstStyle/>
                    <a:p>
                      <a:pPr algn="l" fontAlgn="b"/>
                      <a:r>
                        <a:rPr lang="fr-FR" sz="1400" b="1" u="none" strike="noStrike" dirty="0">
                          <a:effectLst/>
                        </a:rPr>
                        <a:t>IPP </a:t>
                      </a:r>
                      <a:r>
                        <a:rPr lang="fr-FR" sz="1400" b="1" u="none" strike="noStrike" dirty="0" err="1">
                          <a:effectLst/>
                        </a:rPr>
                        <a:t>Garching</a:t>
                      </a:r>
                      <a:endParaRPr lang="fr-FR" sz="1400" b="1" i="0" u="none" strike="noStrike" dirty="0">
                        <a:solidFill>
                          <a:srgbClr val="000000"/>
                        </a:solidFill>
                        <a:effectLst/>
                        <a:latin typeface="Calibri" panose="020F0502020204030204" pitchFamily="34" charset="0"/>
                      </a:endParaRPr>
                    </a:p>
                  </a:txBody>
                  <a:tcPr marL="5386" marR="5386" marT="5386" marB="0" anchor="b"/>
                </a:tc>
                <a:tc>
                  <a:txBody>
                    <a:bodyPr/>
                    <a:lstStyle/>
                    <a:p>
                      <a:pPr algn="ctr" fontAlgn="b"/>
                      <a:r>
                        <a:rPr lang="fr-FR" sz="1400" u="none" strike="noStrike">
                          <a:effectLst/>
                        </a:rPr>
                        <a:t>10,0</a:t>
                      </a:r>
                      <a:endParaRPr lang="fr-FR" sz="1400" b="0" i="0" u="none" strike="noStrike">
                        <a:solidFill>
                          <a:srgbClr val="000000"/>
                        </a:solidFill>
                        <a:effectLst/>
                        <a:latin typeface="Calibri" panose="020F0502020204030204" pitchFamily="34" charset="0"/>
                      </a:endParaRPr>
                    </a:p>
                  </a:txBody>
                  <a:tcPr marL="5386" marR="5386" marT="5386" marB="0" anchor="b"/>
                </a:tc>
                <a:tc>
                  <a:txBody>
                    <a:bodyPr/>
                    <a:lstStyle/>
                    <a:p>
                      <a:pPr algn="ctr" fontAlgn="b"/>
                      <a:r>
                        <a:rPr lang="fr-FR" sz="1400" u="none" strike="noStrike">
                          <a:effectLst/>
                        </a:rPr>
                        <a:t>7,2</a:t>
                      </a:r>
                      <a:endParaRPr lang="fr-FR" sz="1400" b="0" i="0" u="none" strike="noStrike">
                        <a:solidFill>
                          <a:srgbClr val="000000"/>
                        </a:solidFill>
                        <a:effectLst/>
                        <a:latin typeface="Calibri" panose="020F0502020204030204" pitchFamily="34" charset="0"/>
                      </a:endParaRPr>
                    </a:p>
                  </a:txBody>
                  <a:tcPr marL="5386" marR="5386" marT="5386" marB="0" anchor="b"/>
                </a:tc>
                <a:extLst>
                  <a:ext uri="{0D108BD9-81ED-4DB2-BD59-A6C34878D82A}">
                    <a16:rowId xmlns:a16="http://schemas.microsoft.com/office/drawing/2014/main" val="1258082488"/>
                  </a:ext>
                </a:extLst>
              </a:tr>
              <a:tr h="107334">
                <a:tc>
                  <a:txBody>
                    <a:bodyPr/>
                    <a:lstStyle/>
                    <a:p>
                      <a:pPr algn="l" fontAlgn="b"/>
                      <a:r>
                        <a:rPr lang="fr-FR" sz="1400" b="1" u="none" strike="noStrike">
                          <a:effectLst/>
                        </a:rPr>
                        <a:t>IPP Prague</a:t>
                      </a:r>
                      <a:endParaRPr lang="fr-FR" sz="1400" b="1" i="0" u="none" strike="noStrike">
                        <a:solidFill>
                          <a:srgbClr val="000000"/>
                        </a:solidFill>
                        <a:effectLst/>
                        <a:latin typeface="Calibri" panose="020F0502020204030204" pitchFamily="34" charset="0"/>
                      </a:endParaRPr>
                    </a:p>
                  </a:txBody>
                  <a:tcPr marL="5386" marR="5386" marT="5386" marB="0" anchor="b"/>
                </a:tc>
                <a:tc>
                  <a:txBody>
                    <a:bodyPr/>
                    <a:lstStyle/>
                    <a:p>
                      <a:pPr algn="ctr" fontAlgn="b"/>
                      <a:r>
                        <a:rPr lang="fr-FR" sz="1400" u="none" strike="noStrike">
                          <a:effectLst/>
                        </a:rPr>
                        <a:t>2,0</a:t>
                      </a:r>
                      <a:endParaRPr lang="fr-FR" sz="1400" b="0" i="0" u="none" strike="noStrike">
                        <a:solidFill>
                          <a:srgbClr val="000000"/>
                        </a:solidFill>
                        <a:effectLst/>
                        <a:latin typeface="Calibri" panose="020F0502020204030204" pitchFamily="34" charset="0"/>
                      </a:endParaRPr>
                    </a:p>
                  </a:txBody>
                  <a:tcPr marL="5386" marR="5386" marT="5386" marB="0" anchor="b"/>
                </a:tc>
                <a:tc>
                  <a:txBody>
                    <a:bodyPr/>
                    <a:lstStyle/>
                    <a:p>
                      <a:pPr algn="ctr" fontAlgn="b"/>
                      <a:r>
                        <a:rPr lang="fr-FR" sz="1400" u="none" strike="noStrike" dirty="0">
                          <a:effectLst/>
                        </a:rPr>
                        <a:t>1,4</a:t>
                      </a:r>
                      <a:endParaRPr lang="fr-FR" sz="1400" b="0" i="0" u="none" strike="noStrike" dirty="0">
                        <a:solidFill>
                          <a:srgbClr val="000000"/>
                        </a:solidFill>
                        <a:effectLst/>
                        <a:latin typeface="Calibri" panose="020F0502020204030204" pitchFamily="34" charset="0"/>
                      </a:endParaRPr>
                    </a:p>
                  </a:txBody>
                  <a:tcPr marL="5386" marR="5386" marT="5386" marB="0" anchor="b"/>
                </a:tc>
                <a:extLst>
                  <a:ext uri="{0D108BD9-81ED-4DB2-BD59-A6C34878D82A}">
                    <a16:rowId xmlns:a16="http://schemas.microsoft.com/office/drawing/2014/main" val="349497488"/>
                  </a:ext>
                </a:extLst>
              </a:tr>
              <a:tr h="111035">
                <a:tc>
                  <a:txBody>
                    <a:bodyPr/>
                    <a:lstStyle/>
                    <a:p>
                      <a:pPr algn="l" fontAlgn="b"/>
                      <a:r>
                        <a:rPr lang="fr-FR" sz="1400" b="1" u="none" strike="noStrike" dirty="0">
                          <a:effectLst/>
                        </a:rPr>
                        <a:t>KUL</a:t>
                      </a:r>
                      <a:endParaRPr lang="fr-FR" sz="1400" b="1" i="0" u="none" strike="noStrike" dirty="0">
                        <a:solidFill>
                          <a:srgbClr val="000000"/>
                        </a:solidFill>
                        <a:effectLst/>
                        <a:latin typeface="Calibri" panose="020F0502020204030204" pitchFamily="34" charset="0"/>
                      </a:endParaRPr>
                    </a:p>
                  </a:txBody>
                  <a:tcPr marL="5386" marR="5386" marT="5386" marB="0" anchor="b"/>
                </a:tc>
                <a:tc>
                  <a:txBody>
                    <a:bodyPr/>
                    <a:lstStyle/>
                    <a:p>
                      <a:pPr algn="ctr" fontAlgn="b"/>
                      <a:r>
                        <a:rPr lang="fr-FR" sz="1400" u="none" strike="noStrike">
                          <a:effectLst/>
                        </a:rPr>
                        <a:t>8,0</a:t>
                      </a:r>
                      <a:endParaRPr lang="fr-FR" sz="1400" b="0" i="0" u="none" strike="noStrike">
                        <a:solidFill>
                          <a:srgbClr val="000000"/>
                        </a:solidFill>
                        <a:effectLst/>
                        <a:latin typeface="Calibri" panose="020F0502020204030204" pitchFamily="34" charset="0"/>
                      </a:endParaRPr>
                    </a:p>
                  </a:txBody>
                  <a:tcPr marL="5386" marR="5386" marT="5386" marB="0" anchor="b"/>
                </a:tc>
                <a:tc>
                  <a:txBody>
                    <a:bodyPr/>
                    <a:lstStyle/>
                    <a:p>
                      <a:pPr algn="ctr" fontAlgn="b"/>
                      <a:r>
                        <a:rPr lang="fr-FR" sz="1400" u="none" strike="noStrike">
                          <a:effectLst/>
                        </a:rPr>
                        <a:t>5,8</a:t>
                      </a:r>
                      <a:endParaRPr lang="fr-FR" sz="1400" b="0" i="0" u="none" strike="noStrike">
                        <a:solidFill>
                          <a:srgbClr val="000000"/>
                        </a:solidFill>
                        <a:effectLst/>
                        <a:latin typeface="Calibri" panose="020F0502020204030204" pitchFamily="34" charset="0"/>
                      </a:endParaRPr>
                    </a:p>
                  </a:txBody>
                  <a:tcPr marL="5386" marR="5386" marT="5386" marB="0" anchor="b"/>
                </a:tc>
                <a:extLst>
                  <a:ext uri="{0D108BD9-81ED-4DB2-BD59-A6C34878D82A}">
                    <a16:rowId xmlns:a16="http://schemas.microsoft.com/office/drawing/2014/main" val="2414809858"/>
                  </a:ext>
                </a:extLst>
              </a:tr>
              <a:tr h="111035">
                <a:tc>
                  <a:txBody>
                    <a:bodyPr/>
                    <a:lstStyle/>
                    <a:p>
                      <a:pPr algn="l" fontAlgn="b"/>
                      <a:r>
                        <a:rPr lang="fr-FR" sz="1400" b="1" u="none" strike="noStrike" dirty="0">
                          <a:effectLst/>
                        </a:rPr>
                        <a:t>TOTAL </a:t>
                      </a:r>
                      <a:r>
                        <a:rPr lang="fr-FR" sz="1400" b="1" u="none" strike="noStrike" dirty="0" err="1">
                          <a:effectLst/>
                        </a:rPr>
                        <a:t>scientists</a:t>
                      </a:r>
                      <a:endParaRPr lang="fr-FR" sz="1400" b="1" i="0" u="none" strike="noStrike" dirty="0">
                        <a:solidFill>
                          <a:srgbClr val="000000"/>
                        </a:solidFill>
                        <a:effectLst/>
                        <a:latin typeface="Calibri" panose="020F0502020204030204" pitchFamily="34" charset="0"/>
                      </a:endParaRPr>
                    </a:p>
                  </a:txBody>
                  <a:tcPr marL="5386" marR="5386" marT="5386" marB="0" anchor="b"/>
                </a:tc>
                <a:tc>
                  <a:txBody>
                    <a:bodyPr/>
                    <a:lstStyle/>
                    <a:p>
                      <a:pPr algn="ctr" fontAlgn="b"/>
                      <a:r>
                        <a:rPr lang="fr-FR" sz="1400" u="none" strike="noStrike" dirty="0">
                          <a:effectLst/>
                        </a:rPr>
                        <a:t>60</a:t>
                      </a:r>
                      <a:endParaRPr lang="fr-FR" sz="1400" b="1" i="0" u="none" strike="noStrike" dirty="0">
                        <a:solidFill>
                          <a:srgbClr val="000000"/>
                        </a:solidFill>
                        <a:effectLst/>
                        <a:latin typeface="Calibri" panose="020F0502020204030204" pitchFamily="34" charset="0"/>
                      </a:endParaRPr>
                    </a:p>
                  </a:txBody>
                  <a:tcPr marL="5386" marR="5386" marT="5386" marB="0" anchor="b"/>
                </a:tc>
                <a:tc>
                  <a:txBody>
                    <a:bodyPr/>
                    <a:lstStyle/>
                    <a:p>
                      <a:pPr algn="ctr" fontAlgn="b"/>
                      <a:r>
                        <a:rPr lang="fr-FR" sz="1400" u="none" strike="noStrike" dirty="0">
                          <a:effectLst/>
                        </a:rPr>
                        <a:t>43,1</a:t>
                      </a:r>
                      <a:endParaRPr lang="fr-FR" sz="1400" b="1" i="0" u="none" strike="noStrike" dirty="0">
                        <a:solidFill>
                          <a:srgbClr val="000000"/>
                        </a:solidFill>
                        <a:effectLst/>
                        <a:latin typeface="Calibri" panose="020F0502020204030204" pitchFamily="34" charset="0"/>
                      </a:endParaRPr>
                    </a:p>
                  </a:txBody>
                  <a:tcPr marL="5386" marR="5386" marT="5386" marB="0" anchor="b"/>
                </a:tc>
                <a:extLst>
                  <a:ext uri="{0D108BD9-81ED-4DB2-BD59-A6C34878D82A}">
                    <a16:rowId xmlns:a16="http://schemas.microsoft.com/office/drawing/2014/main" val="806794399"/>
                  </a:ext>
                </a:extLst>
              </a:tr>
            </a:tbl>
          </a:graphicData>
        </a:graphic>
      </p:graphicFrame>
    </p:spTree>
    <p:extLst>
      <p:ext uri="{BB962C8B-B14F-4D97-AF65-F5344CB8AC3E}">
        <p14:creationId xmlns:p14="http://schemas.microsoft.com/office/powerpoint/2010/main" val="145009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8D397-D38A-3397-51BD-DD0B8251A3DA}"/>
              </a:ext>
            </a:extLst>
          </p:cNvPr>
          <p:cNvSpPr>
            <a:spLocks noGrp="1"/>
          </p:cNvSpPr>
          <p:nvPr>
            <p:ph type="title"/>
          </p:nvPr>
        </p:nvSpPr>
        <p:spPr/>
        <p:txBody>
          <a:bodyPr/>
          <a:lstStyle/>
          <a:p>
            <a:r>
              <a:rPr lang="en-US" dirty="0"/>
              <a:t>Annual meeting</a:t>
            </a:r>
            <a:endParaRPr lang="en-HU" dirty="0"/>
          </a:p>
        </p:txBody>
      </p:sp>
      <p:sp>
        <p:nvSpPr>
          <p:cNvPr id="4" name="Footer Placeholder 3">
            <a:extLst>
              <a:ext uri="{FF2B5EF4-FFF2-40B4-BE49-F238E27FC236}">
                <a16:creationId xmlns:a16="http://schemas.microsoft.com/office/drawing/2014/main" id="{64069EAA-8768-7963-F730-76DD7402F9E6}"/>
              </a:ext>
            </a:extLst>
          </p:cNvPr>
          <p:cNvSpPr>
            <a:spLocks noGrp="1"/>
          </p:cNvSpPr>
          <p:nvPr>
            <p:ph type="ftr" sz="quarter" idx="11"/>
          </p:nvPr>
        </p:nvSpPr>
        <p:spPr>
          <a:xfrm>
            <a:off x="619218" y="4916827"/>
            <a:ext cx="5032902" cy="247211"/>
          </a:xfrm>
        </p:spPr>
        <p:txBody>
          <a:bodyPr/>
          <a:lstStyle/>
          <a:p>
            <a:pPr defTabSz="685800"/>
            <a:r>
              <a:rPr lang="en-US" dirty="0"/>
              <a:t>Patrick Tamain</a:t>
            </a:r>
            <a:r>
              <a:rPr lang="en-GB" dirty="0">
                <a:solidFill>
                  <a:prstClr val="white"/>
                </a:solidFill>
                <a:latin typeface="Calibri"/>
              </a:rPr>
              <a:t> | </a:t>
            </a:r>
            <a:r>
              <a:rPr lang="en-US" dirty="0"/>
              <a:t>TSVV-B regular advancement meeting – TSVV-B QCE regime modelling | 18 Mar. 2026</a:t>
            </a:r>
            <a:endParaRPr lang="en-GB" dirty="0">
              <a:solidFill>
                <a:prstClr val="white"/>
              </a:solidFill>
              <a:latin typeface="Calibri"/>
            </a:endParaRPr>
          </a:p>
        </p:txBody>
      </p:sp>
      <p:sp>
        <p:nvSpPr>
          <p:cNvPr id="5" name="Slide Number Placeholder 4">
            <a:extLst>
              <a:ext uri="{FF2B5EF4-FFF2-40B4-BE49-F238E27FC236}">
                <a16:creationId xmlns:a16="http://schemas.microsoft.com/office/drawing/2014/main" id="{5E380DE6-EE5A-EB7F-7060-3335CB37EFBE}"/>
              </a:ext>
            </a:extLst>
          </p:cNvPr>
          <p:cNvSpPr>
            <a:spLocks noGrp="1"/>
          </p:cNvSpPr>
          <p:nvPr>
            <p:ph type="sldNum" sz="quarter" idx="12"/>
          </p:nvPr>
        </p:nvSpPr>
        <p:spPr/>
        <p:txBody>
          <a:bodyPr/>
          <a:lstStyle/>
          <a:p>
            <a:pPr defTabSz="685800"/>
            <a:fld id="{6A6D9FA1-99C7-4910-8E32-B85D378B0060}" type="slidenum">
              <a:rPr lang="en-GB">
                <a:solidFill>
                  <a:prstClr val="white"/>
                </a:solidFill>
                <a:latin typeface="Calibri"/>
              </a:rPr>
              <a:pPr defTabSz="685800"/>
              <a:t>6</a:t>
            </a:fld>
            <a:endParaRPr lang="en-GB">
              <a:solidFill>
                <a:prstClr val="white"/>
              </a:solidFill>
              <a:latin typeface="Calibri"/>
            </a:endParaRPr>
          </a:p>
        </p:txBody>
      </p:sp>
      <p:sp>
        <p:nvSpPr>
          <p:cNvPr id="6" name="Content Placeholder 2">
            <a:extLst>
              <a:ext uri="{FF2B5EF4-FFF2-40B4-BE49-F238E27FC236}">
                <a16:creationId xmlns:a16="http://schemas.microsoft.com/office/drawing/2014/main" id="{454DF5A2-08D1-4AE6-8DDF-7A9991908A87}"/>
              </a:ext>
            </a:extLst>
          </p:cNvPr>
          <p:cNvSpPr>
            <a:spLocks noGrp="1"/>
          </p:cNvSpPr>
          <p:nvPr>
            <p:ph idx="1"/>
          </p:nvPr>
        </p:nvSpPr>
        <p:spPr>
          <a:xfrm>
            <a:off x="457200" y="627534"/>
            <a:ext cx="8327268" cy="4266474"/>
          </a:xfrm>
        </p:spPr>
        <p:txBody>
          <a:bodyPr/>
          <a:lstStyle/>
          <a:p>
            <a:r>
              <a:rPr lang="en-US" dirty="0"/>
              <a:t>When?</a:t>
            </a:r>
          </a:p>
          <a:p>
            <a:pPr lvl="1"/>
            <a:r>
              <a:rPr lang="en-US" dirty="0"/>
              <a:t>Mon. 28 Sep. – Wed. 30 Sep.</a:t>
            </a:r>
          </a:p>
          <a:p>
            <a:pPr lvl="1"/>
            <a:r>
              <a:rPr lang="en-US" dirty="0"/>
              <a:t>Wed. 30 Sep. – Fri.  02 Oct. </a:t>
            </a:r>
          </a:p>
          <a:p>
            <a:endParaRPr lang="en-US" dirty="0"/>
          </a:p>
          <a:p>
            <a:r>
              <a:rPr lang="en-US" dirty="0"/>
              <a:t>Where? Marseille, Prague, </a:t>
            </a:r>
            <a:r>
              <a:rPr lang="en-US" dirty="0" err="1"/>
              <a:t>Garching</a:t>
            </a:r>
            <a:r>
              <a:rPr lang="en-US" dirty="0"/>
              <a:t>?</a:t>
            </a:r>
          </a:p>
          <a:p>
            <a:pPr lvl="1"/>
            <a:r>
              <a:rPr lang="en-US" dirty="0"/>
              <a:t>Checking possibility in Marseille or Cadarache (not on CEA site)…</a:t>
            </a:r>
          </a:p>
          <a:p>
            <a:pPr lvl="1"/>
            <a:r>
              <a:rPr lang="en-US" dirty="0"/>
              <a:t>If not fall back to Prague?</a:t>
            </a:r>
            <a:endParaRPr lang="en-HU" dirty="0"/>
          </a:p>
        </p:txBody>
      </p:sp>
    </p:spTree>
    <p:extLst>
      <p:ext uri="{BB962C8B-B14F-4D97-AF65-F5344CB8AC3E}">
        <p14:creationId xmlns:p14="http://schemas.microsoft.com/office/powerpoint/2010/main" val="3215737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48BD0908-58C3-42CA-8D09-CBC1ED0C0BC4}"/>
              </a:ext>
            </a:extLst>
          </p:cNvPr>
          <p:cNvPicPr>
            <a:picLocks noChangeAspect="1"/>
          </p:cNvPicPr>
          <p:nvPr/>
        </p:nvPicPr>
        <p:blipFill>
          <a:blip r:embed="rId2"/>
          <a:stretch>
            <a:fillRect/>
          </a:stretch>
        </p:blipFill>
        <p:spPr>
          <a:xfrm>
            <a:off x="790055" y="1637170"/>
            <a:ext cx="3691783" cy="2934043"/>
          </a:xfrm>
          <a:prstGeom prst="rect">
            <a:avLst/>
          </a:prstGeom>
        </p:spPr>
      </p:pic>
      <p:pic>
        <p:nvPicPr>
          <p:cNvPr id="6" name="Image 5">
            <a:extLst>
              <a:ext uri="{FF2B5EF4-FFF2-40B4-BE49-F238E27FC236}">
                <a16:creationId xmlns:a16="http://schemas.microsoft.com/office/drawing/2014/main" id="{ADDF7A2C-2277-4367-B75F-B4F22E081DAC}"/>
              </a:ext>
            </a:extLst>
          </p:cNvPr>
          <p:cNvPicPr>
            <a:picLocks noChangeAspect="1"/>
          </p:cNvPicPr>
          <p:nvPr/>
        </p:nvPicPr>
        <p:blipFill>
          <a:blip r:embed="rId3"/>
          <a:stretch>
            <a:fillRect/>
          </a:stretch>
        </p:blipFill>
        <p:spPr>
          <a:xfrm>
            <a:off x="4967741" y="1684835"/>
            <a:ext cx="3630749" cy="2868686"/>
          </a:xfrm>
          <a:prstGeom prst="rect">
            <a:avLst/>
          </a:prstGeom>
        </p:spPr>
      </p:pic>
      <p:sp>
        <p:nvSpPr>
          <p:cNvPr id="2" name="Title 1">
            <a:extLst>
              <a:ext uri="{FF2B5EF4-FFF2-40B4-BE49-F238E27FC236}">
                <a16:creationId xmlns:a16="http://schemas.microsoft.com/office/drawing/2014/main" id="{FDC8D397-D38A-3397-51BD-DD0B8251A3DA}"/>
              </a:ext>
            </a:extLst>
          </p:cNvPr>
          <p:cNvSpPr>
            <a:spLocks noGrp="1"/>
          </p:cNvSpPr>
          <p:nvPr>
            <p:ph type="title"/>
          </p:nvPr>
        </p:nvSpPr>
        <p:spPr/>
        <p:txBody>
          <a:bodyPr/>
          <a:lstStyle/>
          <a:p>
            <a:r>
              <a:rPr lang="en-US" dirty="0" err="1"/>
              <a:t>Pitagora</a:t>
            </a:r>
            <a:r>
              <a:rPr lang="en-US" dirty="0"/>
              <a:t> usage</a:t>
            </a:r>
            <a:endParaRPr lang="en-HU" dirty="0"/>
          </a:p>
        </p:txBody>
      </p:sp>
      <p:sp>
        <p:nvSpPr>
          <p:cNvPr id="4" name="Footer Placeholder 3">
            <a:extLst>
              <a:ext uri="{FF2B5EF4-FFF2-40B4-BE49-F238E27FC236}">
                <a16:creationId xmlns:a16="http://schemas.microsoft.com/office/drawing/2014/main" id="{64069EAA-8768-7963-F730-76DD7402F9E6}"/>
              </a:ext>
            </a:extLst>
          </p:cNvPr>
          <p:cNvSpPr>
            <a:spLocks noGrp="1"/>
          </p:cNvSpPr>
          <p:nvPr>
            <p:ph type="ftr" sz="quarter" idx="11"/>
          </p:nvPr>
        </p:nvSpPr>
        <p:spPr>
          <a:xfrm>
            <a:off x="619218" y="4916827"/>
            <a:ext cx="5032902" cy="247211"/>
          </a:xfrm>
        </p:spPr>
        <p:txBody>
          <a:bodyPr/>
          <a:lstStyle/>
          <a:p>
            <a:pPr defTabSz="685800"/>
            <a:r>
              <a:rPr lang="en-US" dirty="0"/>
              <a:t>Patrick Tamain</a:t>
            </a:r>
            <a:r>
              <a:rPr lang="en-GB" dirty="0">
                <a:solidFill>
                  <a:prstClr val="white"/>
                </a:solidFill>
                <a:latin typeface="Calibri"/>
              </a:rPr>
              <a:t> | </a:t>
            </a:r>
            <a:r>
              <a:rPr lang="en-US" dirty="0"/>
              <a:t>TSVV-B regular advancement meeting – TSVV-B QCE regime modelling | 18 Mar. 2026</a:t>
            </a:r>
            <a:endParaRPr lang="en-GB" dirty="0">
              <a:solidFill>
                <a:prstClr val="white"/>
              </a:solidFill>
              <a:latin typeface="Calibri"/>
            </a:endParaRPr>
          </a:p>
        </p:txBody>
      </p:sp>
      <p:sp>
        <p:nvSpPr>
          <p:cNvPr id="5" name="Slide Number Placeholder 4">
            <a:extLst>
              <a:ext uri="{FF2B5EF4-FFF2-40B4-BE49-F238E27FC236}">
                <a16:creationId xmlns:a16="http://schemas.microsoft.com/office/drawing/2014/main" id="{5E380DE6-EE5A-EB7F-7060-3335CB37EFBE}"/>
              </a:ext>
            </a:extLst>
          </p:cNvPr>
          <p:cNvSpPr>
            <a:spLocks noGrp="1"/>
          </p:cNvSpPr>
          <p:nvPr>
            <p:ph type="sldNum" sz="quarter" idx="12"/>
          </p:nvPr>
        </p:nvSpPr>
        <p:spPr/>
        <p:txBody>
          <a:bodyPr/>
          <a:lstStyle/>
          <a:p>
            <a:pPr defTabSz="685800"/>
            <a:fld id="{6A6D9FA1-99C7-4910-8E32-B85D378B0060}" type="slidenum">
              <a:rPr lang="en-GB">
                <a:solidFill>
                  <a:prstClr val="white"/>
                </a:solidFill>
                <a:latin typeface="Calibri"/>
              </a:rPr>
              <a:pPr defTabSz="685800"/>
              <a:t>7</a:t>
            </a:fld>
            <a:endParaRPr lang="en-GB">
              <a:solidFill>
                <a:prstClr val="white"/>
              </a:solidFill>
              <a:latin typeface="Calibri"/>
            </a:endParaRPr>
          </a:p>
        </p:txBody>
      </p:sp>
      <p:sp>
        <p:nvSpPr>
          <p:cNvPr id="17" name="ZoneTexte 16">
            <a:extLst>
              <a:ext uri="{FF2B5EF4-FFF2-40B4-BE49-F238E27FC236}">
                <a16:creationId xmlns:a16="http://schemas.microsoft.com/office/drawing/2014/main" id="{99B2B4F2-DC53-4DAC-84EF-D2AA1A44D6D5}"/>
              </a:ext>
            </a:extLst>
          </p:cNvPr>
          <p:cNvSpPr txBox="1"/>
          <p:nvPr/>
        </p:nvSpPr>
        <p:spPr>
          <a:xfrm>
            <a:off x="251520" y="627534"/>
            <a:ext cx="6480720" cy="646331"/>
          </a:xfrm>
          <a:prstGeom prst="rect">
            <a:avLst/>
          </a:prstGeom>
          <a:noFill/>
        </p:spPr>
        <p:txBody>
          <a:bodyPr wrap="square" rtlCol="0">
            <a:spAutoFit/>
          </a:bodyPr>
          <a:lstStyle/>
          <a:p>
            <a:r>
              <a:rPr lang="fr-FR" dirty="0"/>
              <a:t>New </a:t>
            </a:r>
            <a:r>
              <a:rPr lang="fr-FR" dirty="0" err="1"/>
              <a:t>project</a:t>
            </a:r>
            <a:r>
              <a:rPr lang="fr-FR" dirty="0"/>
              <a:t> </a:t>
            </a:r>
            <a:r>
              <a:rPr lang="fr-FR" dirty="0" err="1"/>
              <a:t>names</a:t>
            </a:r>
            <a:r>
              <a:rPr lang="fr-FR" dirty="0"/>
              <a:t>: </a:t>
            </a:r>
            <a:r>
              <a:rPr lang="fr-FR" b="1" dirty="0">
                <a:solidFill>
                  <a:srgbClr val="0000FF"/>
                </a:solidFill>
              </a:rPr>
              <a:t>FUPA2_TSVVB </a:t>
            </a:r>
            <a:r>
              <a:rPr lang="fr-FR" dirty="0"/>
              <a:t>(CPU) and </a:t>
            </a:r>
            <a:r>
              <a:rPr lang="fr-FR" b="1" dirty="0">
                <a:solidFill>
                  <a:srgbClr val="0000FF"/>
                </a:solidFill>
              </a:rPr>
              <a:t>FUPB2_TSVVB </a:t>
            </a:r>
            <a:r>
              <a:rPr lang="fr-FR" dirty="0"/>
              <a:t>(GPU)</a:t>
            </a:r>
          </a:p>
          <a:p>
            <a:r>
              <a:rPr lang="fr-FR" b="1" dirty="0" err="1">
                <a:solidFill>
                  <a:srgbClr val="FF0000"/>
                </a:solidFill>
              </a:rPr>
              <a:t>Please</a:t>
            </a:r>
            <a:r>
              <a:rPr lang="fr-FR" b="1" dirty="0">
                <a:solidFill>
                  <a:srgbClr val="FF0000"/>
                </a:solidFill>
              </a:rPr>
              <a:t> </a:t>
            </a:r>
            <a:r>
              <a:rPr lang="fr-FR" b="1" dirty="0" err="1">
                <a:solidFill>
                  <a:srgbClr val="FF0000"/>
                </a:solidFill>
              </a:rPr>
              <a:t>send</a:t>
            </a:r>
            <a:r>
              <a:rPr lang="fr-FR" b="1" dirty="0">
                <a:solidFill>
                  <a:srgbClr val="FF0000"/>
                </a:solidFill>
              </a:rPr>
              <a:t> me </a:t>
            </a:r>
            <a:r>
              <a:rPr lang="fr-FR" b="1" dirty="0" err="1">
                <a:solidFill>
                  <a:srgbClr val="FF0000"/>
                </a:solidFill>
              </a:rPr>
              <a:t>updated</a:t>
            </a:r>
            <a:r>
              <a:rPr lang="fr-FR" b="1" dirty="0">
                <a:solidFill>
                  <a:srgbClr val="FF0000"/>
                </a:solidFill>
              </a:rPr>
              <a:t> </a:t>
            </a:r>
            <a:r>
              <a:rPr lang="fr-FR" b="1" dirty="0" err="1">
                <a:solidFill>
                  <a:srgbClr val="FF0000"/>
                </a:solidFill>
              </a:rPr>
              <a:t>list</a:t>
            </a:r>
            <a:r>
              <a:rPr lang="fr-FR" b="1" dirty="0">
                <a:solidFill>
                  <a:srgbClr val="FF0000"/>
                </a:solidFill>
              </a:rPr>
              <a:t> of </a:t>
            </a:r>
            <a:r>
              <a:rPr lang="fr-FR" b="1" dirty="0" err="1">
                <a:solidFill>
                  <a:srgbClr val="FF0000"/>
                </a:solidFill>
              </a:rPr>
              <a:t>users</a:t>
            </a:r>
            <a:r>
              <a:rPr lang="fr-FR" b="1" dirty="0">
                <a:solidFill>
                  <a:srgbClr val="FF0000"/>
                </a:solidFill>
              </a:rPr>
              <a:t> for </a:t>
            </a:r>
            <a:r>
              <a:rPr lang="fr-FR" b="1" dirty="0" err="1">
                <a:solidFill>
                  <a:srgbClr val="FF0000"/>
                </a:solidFill>
              </a:rPr>
              <a:t>each</a:t>
            </a:r>
            <a:r>
              <a:rPr lang="fr-FR" b="1" dirty="0">
                <a:solidFill>
                  <a:srgbClr val="FF0000"/>
                </a:solidFill>
              </a:rPr>
              <a:t> </a:t>
            </a:r>
            <a:r>
              <a:rPr lang="fr-FR" b="1" dirty="0" err="1">
                <a:solidFill>
                  <a:srgbClr val="FF0000"/>
                </a:solidFill>
              </a:rPr>
              <a:t>project</a:t>
            </a:r>
            <a:endParaRPr lang="fr-FR" b="1" dirty="0">
              <a:solidFill>
                <a:srgbClr val="FF0000"/>
              </a:solidFill>
            </a:endParaRPr>
          </a:p>
        </p:txBody>
      </p:sp>
      <p:sp>
        <p:nvSpPr>
          <p:cNvPr id="12" name="ZoneTexte 11">
            <a:extLst>
              <a:ext uri="{FF2B5EF4-FFF2-40B4-BE49-F238E27FC236}">
                <a16:creationId xmlns:a16="http://schemas.microsoft.com/office/drawing/2014/main" id="{49442AFD-73DC-4C8C-B54E-5C6ED0DD4E44}"/>
              </a:ext>
            </a:extLst>
          </p:cNvPr>
          <p:cNvSpPr txBox="1"/>
          <p:nvPr/>
        </p:nvSpPr>
        <p:spPr>
          <a:xfrm>
            <a:off x="1475656" y="1413464"/>
            <a:ext cx="2232248" cy="369332"/>
          </a:xfrm>
          <a:prstGeom prst="rect">
            <a:avLst/>
          </a:prstGeom>
          <a:noFill/>
        </p:spPr>
        <p:txBody>
          <a:bodyPr wrap="square" rtlCol="0">
            <a:spAutoFit/>
          </a:bodyPr>
          <a:lstStyle/>
          <a:p>
            <a:pPr algn="ctr"/>
            <a:r>
              <a:rPr lang="fr-FR" dirty="0"/>
              <a:t>CPU</a:t>
            </a:r>
          </a:p>
        </p:txBody>
      </p:sp>
      <p:sp>
        <p:nvSpPr>
          <p:cNvPr id="18" name="ZoneTexte 17">
            <a:extLst>
              <a:ext uri="{FF2B5EF4-FFF2-40B4-BE49-F238E27FC236}">
                <a16:creationId xmlns:a16="http://schemas.microsoft.com/office/drawing/2014/main" id="{23DB2D7F-57CF-4BA6-871C-8EC146174C3E}"/>
              </a:ext>
            </a:extLst>
          </p:cNvPr>
          <p:cNvSpPr txBox="1"/>
          <p:nvPr/>
        </p:nvSpPr>
        <p:spPr>
          <a:xfrm>
            <a:off x="5666992" y="1413464"/>
            <a:ext cx="2232248" cy="369332"/>
          </a:xfrm>
          <a:prstGeom prst="rect">
            <a:avLst/>
          </a:prstGeom>
          <a:noFill/>
        </p:spPr>
        <p:txBody>
          <a:bodyPr wrap="square" rtlCol="0">
            <a:spAutoFit/>
          </a:bodyPr>
          <a:lstStyle/>
          <a:p>
            <a:pPr algn="ctr"/>
            <a:r>
              <a:rPr lang="fr-FR" dirty="0"/>
              <a:t>GPU</a:t>
            </a:r>
          </a:p>
        </p:txBody>
      </p:sp>
      <p:sp>
        <p:nvSpPr>
          <p:cNvPr id="19" name="Bulle narrative : ronde 18">
            <a:extLst>
              <a:ext uri="{FF2B5EF4-FFF2-40B4-BE49-F238E27FC236}">
                <a16:creationId xmlns:a16="http://schemas.microsoft.com/office/drawing/2014/main" id="{B1C7E0AE-2DAE-401F-8159-9B6038EA0B6D}"/>
              </a:ext>
            </a:extLst>
          </p:cNvPr>
          <p:cNvSpPr/>
          <p:nvPr/>
        </p:nvSpPr>
        <p:spPr>
          <a:xfrm>
            <a:off x="3059832" y="2772415"/>
            <a:ext cx="936104" cy="432048"/>
          </a:xfrm>
          <a:prstGeom prst="wedgeEllipse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a:t>2.1%</a:t>
            </a:r>
          </a:p>
        </p:txBody>
      </p:sp>
      <p:sp>
        <p:nvSpPr>
          <p:cNvPr id="20" name="Bulle narrative : ronde 19">
            <a:extLst>
              <a:ext uri="{FF2B5EF4-FFF2-40B4-BE49-F238E27FC236}">
                <a16:creationId xmlns:a16="http://schemas.microsoft.com/office/drawing/2014/main" id="{839F6C64-EEEC-46D6-9630-A4C093280C92}"/>
              </a:ext>
            </a:extLst>
          </p:cNvPr>
          <p:cNvSpPr/>
          <p:nvPr/>
        </p:nvSpPr>
        <p:spPr>
          <a:xfrm>
            <a:off x="6990568" y="2775430"/>
            <a:ext cx="936104" cy="432048"/>
          </a:xfrm>
          <a:prstGeom prst="wedgeEllipse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a:t>0%</a:t>
            </a:r>
          </a:p>
        </p:txBody>
      </p:sp>
    </p:spTree>
    <p:extLst>
      <p:ext uri="{BB962C8B-B14F-4D97-AF65-F5344CB8AC3E}">
        <p14:creationId xmlns:p14="http://schemas.microsoft.com/office/powerpoint/2010/main" val="1631574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8D397-D38A-3397-51BD-DD0B8251A3DA}"/>
              </a:ext>
            </a:extLst>
          </p:cNvPr>
          <p:cNvSpPr>
            <a:spLocks noGrp="1"/>
          </p:cNvSpPr>
          <p:nvPr>
            <p:ph type="title"/>
          </p:nvPr>
        </p:nvSpPr>
        <p:spPr/>
        <p:txBody>
          <a:bodyPr/>
          <a:lstStyle/>
          <a:p>
            <a:r>
              <a:rPr lang="en-US" dirty="0"/>
              <a:t>Latest publications</a:t>
            </a:r>
            <a:endParaRPr lang="en-HU" dirty="0"/>
          </a:p>
        </p:txBody>
      </p:sp>
      <p:sp>
        <p:nvSpPr>
          <p:cNvPr id="4" name="Footer Placeholder 3">
            <a:extLst>
              <a:ext uri="{FF2B5EF4-FFF2-40B4-BE49-F238E27FC236}">
                <a16:creationId xmlns:a16="http://schemas.microsoft.com/office/drawing/2014/main" id="{64069EAA-8768-7963-F730-76DD7402F9E6}"/>
              </a:ext>
            </a:extLst>
          </p:cNvPr>
          <p:cNvSpPr>
            <a:spLocks noGrp="1"/>
          </p:cNvSpPr>
          <p:nvPr>
            <p:ph type="ftr" sz="quarter" idx="11"/>
          </p:nvPr>
        </p:nvSpPr>
        <p:spPr>
          <a:xfrm>
            <a:off x="619218" y="4916827"/>
            <a:ext cx="5032902" cy="247211"/>
          </a:xfrm>
        </p:spPr>
        <p:txBody>
          <a:bodyPr/>
          <a:lstStyle/>
          <a:p>
            <a:pPr defTabSz="685800"/>
            <a:r>
              <a:rPr lang="en-US" dirty="0"/>
              <a:t>Patrick Tamain</a:t>
            </a:r>
            <a:r>
              <a:rPr lang="en-GB" dirty="0">
                <a:solidFill>
                  <a:prstClr val="white"/>
                </a:solidFill>
                <a:latin typeface="Calibri"/>
              </a:rPr>
              <a:t> | </a:t>
            </a:r>
            <a:r>
              <a:rPr lang="en-US" dirty="0"/>
              <a:t>TSVV-B regular advancement meeting – TSVV-B QCE regime modelling | 18 Mar. 2026</a:t>
            </a:r>
            <a:endParaRPr lang="en-GB" dirty="0">
              <a:solidFill>
                <a:prstClr val="white"/>
              </a:solidFill>
              <a:latin typeface="Calibri"/>
            </a:endParaRPr>
          </a:p>
        </p:txBody>
      </p:sp>
      <p:sp>
        <p:nvSpPr>
          <p:cNvPr id="5" name="Slide Number Placeholder 4">
            <a:extLst>
              <a:ext uri="{FF2B5EF4-FFF2-40B4-BE49-F238E27FC236}">
                <a16:creationId xmlns:a16="http://schemas.microsoft.com/office/drawing/2014/main" id="{5E380DE6-EE5A-EB7F-7060-3335CB37EFBE}"/>
              </a:ext>
            </a:extLst>
          </p:cNvPr>
          <p:cNvSpPr>
            <a:spLocks noGrp="1"/>
          </p:cNvSpPr>
          <p:nvPr>
            <p:ph type="sldNum" sz="quarter" idx="12"/>
          </p:nvPr>
        </p:nvSpPr>
        <p:spPr/>
        <p:txBody>
          <a:bodyPr/>
          <a:lstStyle/>
          <a:p>
            <a:pPr defTabSz="685800"/>
            <a:fld id="{6A6D9FA1-99C7-4910-8E32-B85D378B0060}" type="slidenum">
              <a:rPr lang="en-GB">
                <a:solidFill>
                  <a:prstClr val="white"/>
                </a:solidFill>
                <a:latin typeface="Calibri"/>
              </a:rPr>
              <a:pPr defTabSz="685800"/>
              <a:t>8</a:t>
            </a:fld>
            <a:endParaRPr lang="en-GB">
              <a:solidFill>
                <a:prstClr val="white"/>
              </a:solidFill>
              <a:latin typeface="Calibri"/>
            </a:endParaRPr>
          </a:p>
        </p:txBody>
      </p:sp>
      <p:graphicFrame>
        <p:nvGraphicFramePr>
          <p:cNvPr id="8" name="Tableau 7">
            <a:extLst>
              <a:ext uri="{FF2B5EF4-FFF2-40B4-BE49-F238E27FC236}">
                <a16:creationId xmlns:a16="http://schemas.microsoft.com/office/drawing/2014/main" id="{5E7FAB2C-5E9F-432B-8023-8E617D1BB8B9}"/>
              </a:ext>
            </a:extLst>
          </p:cNvPr>
          <p:cNvGraphicFramePr>
            <a:graphicFrameLocks noGrp="1"/>
          </p:cNvGraphicFramePr>
          <p:nvPr>
            <p:extLst>
              <p:ext uri="{D42A27DB-BD31-4B8C-83A1-F6EECF244321}">
                <p14:modId xmlns:p14="http://schemas.microsoft.com/office/powerpoint/2010/main" val="527691542"/>
              </p:ext>
            </p:extLst>
          </p:nvPr>
        </p:nvGraphicFramePr>
        <p:xfrm>
          <a:off x="394002" y="1243502"/>
          <a:ext cx="8313770" cy="2804160"/>
        </p:xfrm>
        <a:graphic>
          <a:graphicData uri="http://schemas.openxmlformats.org/drawingml/2006/table">
            <a:tbl>
              <a:tblPr/>
              <a:tblGrid>
                <a:gridCol w="8313770">
                  <a:extLst>
                    <a:ext uri="{9D8B030D-6E8A-4147-A177-3AD203B41FA5}">
                      <a16:colId xmlns:a16="http://schemas.microsoft.com/office/drawing/2014/main" val="154887986"/>
                    </a:ext>
                  </a:extLst>
                </a:gridCol>
              </a:tblGrid>
              <a:tr h="214317">
                <a:tc>
                  <a:txBody>
                    <a:bodyPr/>
                    <a:lstStyle/>
                    <a:p>
                      <a:r>
                        <a:rPr lang="en-US" sz="1800" b="1" kern="1200" dirty="0">
                          <a:solidFill>
                            <a:schemeClr val="tx1"/>
                          </a:solidFill>
                          <a:effectLst/>
                          <a:latin typeface="+mn-lt"/>
                          <a:ea typeface="+mn-ea"/>
                          <a:cs typeface="+mn-cs"/>
                        </a:rPr>
                        <a:t>Turbulence in stellarators (GBS)</a:t>
                      </a:r>
                    </a:p>
                  </a:txBody>
                  <a:tcPr marL="50800" marR="50800" marT="12700" marB="12700" anchor="ctr">
                    <a:lnL>
                      <a:noFill/>
                    </a:lnL>
                    <a:lnR>
                      <a:noFill/>
                    </a:lnR>
                    <a:lnT>
                      <a:noFill/>
                    </a:lnT>
                    <a:lnB>
                      <a:noFill/>
                    </a:lnB>
                    <a:solidFill>
                      <a:srgbClr val="FFFFFF"/>
                    </a:solidFill>
                  </a:tcPr>
                </a:tc>
                <a:extLst>
                  <a:ext uri="{0D108BD9-81ED-4DB2-BD59-A6C34878D82A}">
                    <a16:rowId xmlns:a16="http://schemas.microsoft.com/office/drawing/2014/main" val="4173068092"/>
                  </a:ext>
                </a:extLst>
              </a:tr>
              <a:tr h="170727">
                <a:tc>
                  <a:txBody>
                    <a:bodyPr/>
                    <a:lstStyle/>
                    <a:p>
                      <a:r>
                        <a:rPr lang="it-IT" sz="1200">
                          <a:solidFill>
                            <a:srgbClr val="333399"/>
                          </a:solidFill>
                          <a:effectLst/>
                          <a:latin typeface="Verdana" panose="020B0604030504040204" pitchFamily="34" charset="0"/>
                        </a:rPr>
                        <a:t>Z Tecchiolli et al : 5th March 2026 | DocumentID : 42477</a:t>
                      </a:r>
                    </a:p>
                  </a:txBody>
                  <a:tcPr marL="50800" marR="50800" marT="12700" marB="12700" anchor="ctr">
                    <a:lnL>
                      <a:noFill/>
                    </a:lnL>
                    <a:lnR>
                      <a:noFill/>
                    </a:lnR>
                    <a:lnT>
                      <a:noFill/>
                    </a:lnT>
                    <a:lnB>
                      <a:noFill/>
                    </a:lnB>
                    <a:solidFill>
                      <a:srgbClr val="FFFFFF"/>
                    </a:solidFill>
                  </a:tcPr>
                </a:tc>
                <a:extLst>
                  <a:ext uri="{0D108BD9-81ED-4DB2-BD59-A6C34878D82A}">
                    <a16:rowId xmlns:a16="http://schemas.microsoft.com/office/drawing/2014/main" val="3358490400"/>
                  </a:ext>
                </a:extLst>
              </a:tr>
              <a:tr h="170727">
                <a:tc>
                  <a:txBody>
                    <a:bodyPr/>
                    <a:lstStyle/>
                    <a:p>
                      <a:r>
                        <a:rPr lang="en-US" sz="1200" u="sng">
                          <a:solidFill>
                            <a:srgbClr val="333399"/>
                          </a:solidFill>
                          <a:effectLst/>
                          <a:latin typeface="Verdana" panose="020B0604030504040204" pitchFamily="34" charset="0"/>
                          <a:hlinkClick r:id="rId2"/>
                        </a:rPr>
                        <a:t>: Validation of global edge plasma turbulence simulation of the optimized HSX stellarator</a:t>
                      </a:r>
                      <a:endParaRPr lang="en-US" sz="1200">
                        <a:solidFill>
                          <a:srgbClr val="333399"/>
                        </a:solidFill>
                        <a:effectLst/>
                        <a:latin typeface="Verdana" panose="020B0604030504040204" pitchFamily="34" charset="0"/>
                      </a:endParaRPr>
                    </a:p>
                  </a:txBody>
                  <a:tcPr marL="50800" marR="50800" marT="12700" marB="12700" anchor="ctr">
                    <a:lnL>
                      <a:noFill/>
                    </a:lnL>
                    <a:lnR>
                      <a:noFill/>
                    </a:lnR>
                    <a:lnT>
                      <a:noFill/>
                    </a:lnT>
                    <a:lnB>
                      <a:noFill/>
                    </a:lnB>
                    <a:solidFill>
                      <a:srgbClr val="FFFFFF"/>
                    </a:solidFill>
                  </a:tcPr>
                </a:tc>
                <a:extLst>
                  <a:ext uri="{0D108BD9-81ED-4DB2-BD59-A6C34878D82A}">
                    <a16:rowId xmlns:a16="http://schemas.microsoft.com/office/drawing/2014/main" val="642966055"/>
                  </a:ext>
                </a:extLst>
              </a:tr>
              <a:tr h="170727">
                <a:tc>
                  <a:txBody>
                    <a:bodyPr/>
                    <a:lstStyle/>
                    <a:p>
                      <a:r>
                        <a:rPr lang="fr-FR" sz="1200" dirty="0">
                          <a:solidFill>
                            <a:srgbClr val="333399"/>
                          </a:solidFill>
                          <a:effectLst/>
                          <a:latin typeface="Verdana" panose="020B0604030504040204" pitchFamily="34" charset="0"/>
                        </a:rPr>
                        <a:t>Journal : Nuclear Fusion, .</a:t>
                      </a:r>
                    </a:p>
                  </a:txBody>
                  <a:tcPr marL="50800" marR="50800" marT="12700" marB="12700" anchor="ctr">
                    <a:lnL>
                      <a:noFill/>
                    </a:lnL>
                    <a:lnR>
                      <a:noFill/>
                    </a:lnR>
                    <a:lnT>
                      <a:noFill/>
                    </a:lnT>
                    <a:lnB>
                      <a:noFill/>
                    </a:lnB>
                    <a:solidFill>
                      <a:srgbClr val="FFFFFF"/>
                    </a:solidFill>
                  </a:tcPr>
                </a:tc>
                <a:extLst>
                  <a:ext uri="{0D108BD9-81ED-4DB2-BD59-A6C34878D82A}">
                    <a16:rowId xmlns:a16="http://schemas.microsoft.com/office/drawing/2014/main" val="2803230140"/>
                  </a:ext>
                </a:extLst>
              </a:tr>
              <a:tr h="170727">
                <a:tc>
                  <a:txBody>
                    <a:bodyPr/>
                    <a:lstStyle/>
                    <a:p>
                      <a:endParaRPr lang="fr-FR" sz="1400" dirty="0">
                        <a:solidFill>
                          <a:srgbClr val="333399"/>
                        </a:solidFill>
                        <a:effectLst/>
                        <a:latin typeface="Verdana" panose="020B0604030504040204" pitchFamily="34" charset="0"/>
                      </a:endParaRPr>
                    </a:p>
                  </a:txBody>
                  <a:tcPr marL="50800" marR="50800" marT="12700" marB="12700" anchor="ctr">
                    <a:lnL>
                      <a:noFill/>
                    </a:lnL>
                    <a:lnR>
                      <a:noFill/>
                    </a:lnR>
                    <a:lnT>
                      <a:noFill/>
                    </a:lnT>
                    <a:lnB>
                      <a:noFill/>
                    </a:lnB>
                    <a:solidFill>
                      <a:srgbClr val="FFFFFF"/>
                    </a:solidFill>
                  </a:tcPr>
                </a:tc>
                <a:extLst>
                  <a:ext uri="{0D108BD9-81ED-4DB2-BD59-A6C34878D82A}">
                    <a16:rowId xmlns:a16="http://schemas.microsoft.com/office/drawing/2014/main" val="1535477909"/>
                  </a:ext>
                </a:extLst>
              </a:tr>
              <a:tr h="170727">
                <a:tc>
                  <a:txBody>
                    <a:bodyPr/>
                    <a:lstStyle/>
                    <a:p>
                      <a:endParaRPr lang="en-US" sz="1800" b="1" kern="1200" dirty="0">
                        <a:solidFill>
                          <a:schemeClr val="tx1"/>
                        </a:solidFill>
                        <a:effectLst/>
                        <a:latin typeface="+mn-lt"/>
                        <a:ea typeface="+mn-ea"/>
                        <a:cs typeface="+mn-cs"/>
                      </a:endParaRPr>
                    </a:p>
                  </a:txBody>
                  <a:tcPr marL="50800" marR="50800" marT="12700" marB="12700" anchor="ctr">
                    <a:lnL>
                      <a:noFill/>
                    </a:lnL>
                    <a:lnR>
                      <a:noFill/>
                    </a:lnR>
                    <a:lnT>
                      <a:noFill/>
                    </a:lnT>
                    <a:lnB>
                      <a:noFill/>
                    </a:lnB>
                    <a:solidFill>
                      <a:srgbClr val="FFFFFF"/>
                    </a:solidFill>
                  </a:tcPr>
                </a:tc>
                <a:extLst>
                  <a:ext uri="{0D108BD9-81ED-4DB2-BD59-A6C34878D82A}">
                    <a16:rowId xmlns:a16="http://schemas.microsoft.com/office/drawing/2014/main" val="3792334906"/>
                  </a:ext>
                </a:extLst>
              </a:tr>
              <a:tr h="170727">
                <a:tc>
                  <a:txBody>
                    <a:bodyPr/>
                    <a:lstStyle/>
                    <a:p>
                      <a:endParaRPr lang="it-IT" sz="1200" dirty="0">
                        <a:solidFill>
                          <a:srgbClr val="333399"/>
                        </a:solidFill>
                        <a:effectLst/>
                        <a:latin typeface="Verdana" panose="020B0604030504040204" pitchFamily="34" charset="0"/>
                      </a:endParaRPr>
                    </a:p>
                  </a:txBody>
                  <a:tcPr marL="50800" marR="50800" marT="12700" marB="12700" anchor="ctr">
                    <a:lnL>
                      <a:noFill/>
                    </a:lnL>
                    <a:lnR>
                      <a:noFill/>
                    </a:lnR>
                    <a:lnT>
                      <a:noFill/>
                    </a:lnT>
                    <a:lnB>
                      <a:noFill/>
                    </a:lnB>
                    <a:solidFill>
                      <a:srgbClr val="FFFFFF"/>
                    </a:solidFill>
                  </a:tcPr>
                </a:tc>
                <a:extLst>
                  <a:ext uri="{0D108BD9-81ED-4DB2-BD59-A6C34878D82A}">
                    <a16:rowId xmlns:a16="http://schemas.microsoft.com/office/drawing/2014/main" val="3877970615"/>
                  </a:ext>
                </a:extLst>
              </a:tr>
              <a:tr h="170727">
                <a:tc>
                  <a:txBody>
                    <a:bodyPr/>
                    <a:lstStyle/>
                    <a:p>
                      <a:endParaRPr lang="en-US" sz="1200" dirty="0">
                        <a:solidFill>
                          <a:srgbClr val="333399"/>
                        </a:solidFill>
                        <a:effectLst/>
                        <a:latin typeface="Verdana" panose="020B0604030504040204" pitchFamily="34" charset="0"/>
                      </a:endParaRPr>
                    </a:p>
                  </a:txBody>
                  <a:tcPr marL="50800" marR="50800" marT="12700" marB="12700" anchor="ctr">
                    <a:lnL>
                      <a:noFill/>
                    </a:lnL>
                    <a:lnR>
                      <a:noFill/>
                    </a:lnR>
                    <a:lnT>
                      <a:noFill/>
                    </a:lnT>
                    <a:lnB>
                      <a:noFill/>
                    </a:lnB>
                    <a:solidFill>
                      <a:srgbClr val="FFFFFF"/>
                    </a:solidFill>
                  </a:tcPr>
                </a:tc>
                <a:extLst>
                  <a:ext uri="{0D108BD9-81ED-4DB2-BD59-A6C34878D82A}">
                    <a16:rowId xmlns:a16="http://schemas.microsoft.com/office/drawing/2014/main" val="2929087436"/>
                  </a:ext>
                </a:extLst>
              </a:tr>
              <a:tr h="170727">
                <a:tc>
                  <a:txBody>
                    <a:bodyPr/>
                    <a:lstStyle/>
                    <a:p>
                      <a:endParaRPr lang="fr-FR" sz="1200" dirty="0">
                        <a:solidFill>
                          <a:srgbClr val="333399"/>
                        </a:solidFill>
                        <a:effectLst/>
                        <a:latin typeface="Verdana" panose="020B0604030504040204" pitchFamily="34" charset="0"/>
                      </a:endParaRPr>
                    </a:p>
                  </a:txBody>
                  <a:tcPr marL="50800" marR="50800" marT="12700" marB="12700" anchor="ctr">
                    <a:lnL>
                      <a:noFill/>
                    </a:lnL>
                    <a:lnR>
                      <a:noFill/>
                    </a:lnR>
                    <a:lnT>
                      <a:noFill/>
                    </a:lnT>
                    <a:lnB>
                      <a:noFill/>
                    </a:lnB>
                    <a:solidFill>
                      <a:srgbClr val="FFFFFF"/>
                    </a:solidFill>
                  </a:tcPr>
                </a:tc>
                <a:extLst>
                  <a:ext uri="{0D108BD9-81ED-4DB2-BD59-A6C34878D82A}">
                    <a16:rowId xmlns:a16="http://schemas.microsoft.com/office/drawing/2014/main" val="1281176557"/>
                  </a:ext>
                </a:extLst>
              </a:tr>
              <a:tr h="170727">
                <a:tc>
                  <a:txBody>
                    <a:bodyPr/>
                    <a:lstStyle/>
                    <a:p>
                      <a:endParaRPr lang="en-US" sz="1400" dirty="0">
                        <a:solidFill>
                          <a:srgbClr val="333399"/>
                        </a:solidFill>
                        <a:effectLst/>
                        <a:latin typeface="Verdana" panose="020B0604030504040204" pitchFamily="34" charset="0"/>
                      </a:endParaRPr>
                    </a:p>
                  </a:txBody>
                  <a:tcPr marL="50800" marR="50800" marT="12700" marB="12700" anchor="ctr">
                    <a:lnL>
                      <a:noFill/>
                    </a:lnL>
                    <a:lnR>
                      <a:noFill/>
                    </a:lnR>
                    <a:lnT>
                      <a:noFill/>
                    </a:lnT>
                    <a:lnB>
                      <a:noFill/>
                    </a:lnB>
                    <a:solidFill>
                      <a:srgbClr val="FFFFFF"/>
                    </a:solidFill>
                  </a:tcPr>
                </a:tc>
                <a:extLst>
                  <a:ext uri="{0D108BD9-81ED-4DB2-BD59-A6C34878D82A}">
                    <a16:rowId xmlns:a16="http://schemas.microsoft.com/office/drawing/2014/main" val="2736596887"/>
                  </a:ext>
                </a:extLst>
              </a:tr>
              <a:tr h="170727">
                <a:tc>
                  <a:txBody>
                    <a:bodyPr/>
                    <a:lstStyle/>
                    <a:p>
                      <a:endParaRPr lang="fr-FR" sz="1400" dirty="0">
                        <a:solidFill>
                          <a:srgbClr val="333399"/>
                        </a:solidFill>
                        <a:effectLst/>
                        <a:latin typeface="Verdana" panose="020B0604030504040204" pitchFamily="34" charset="0"/>
                      </a:endParaRPr>
                    </a:p>
                  </a:txBody>
                  <a:tcPr marL="50800" marR="50800" marT="12700" marB="12700" anchor="ctr">
                    <a:lnL>
                      <a:noFill/>
                    </a:lnL>
                    <a:lnR>
                      <a:noFill/>
                    </a:lnR>
                    <a:lnT>
                      <a:noFill/>
                    </a:lnT>
                    <a:lnB>
                      <a:noFill/>
                    </a:lnB>
                    <a:solidFill>
                      <a:srgbClr val="FFFFFF"/>
                    </a:solidFill>
                  </a:tcPr>
                </a:tc>
                <a:extLst>
                  <a:ext uri="{0D108BD9-81ED-4DB2-BD59-A6C34878D82A}">
                    <a16:rowId xmlns:a16="http://schemas.microsoft.com/office/drawing/2014/main" val="78975596"/>
                  </a:ext>
                </a:extLst>
              </a:tr>
              <a:tr h="170727">
                <a:tc>
                  <a:txBody>
                    <a:bodyPr/>
                    <a:lstStyle/>
                    <a:p>
                      <a:endParaRPr lang="en-US" sz="1400" dirty="0">
                        <a:solidFill>
                          <a:srgbClr val="333399"/>
                        </a:solidFill>
                        <a:effectLst/>
                        <a:latin typeface="Verdana" panose="020B0604030504040204" pitchFamily="34" charset="0"/>
                      </a:endParaRPr>
                    </a:p>
                  </a:txBody>
                  <a:tcPr marL="50800" marR="50800" marT="12700" marB="12700" anchor="ctr">
                    <a:lnL>
                      <a:noFill/>
                    </a:lnL>
                    <a:lnR>
                      <a:noFill/>
                    </a:lnR>
                    <a:lnT>
                      <a:noFill/>
                    </a:lnT>
                    <a:lnB>
                      <a:noFill/>
                    </a:lnB>
                    <a:solidFill>
                      <a:srgbClr val="FFFFFF"/>
                    </a:solidFill>
                  </a:tcPr>
                </a:tc>
                <a:extLst>
                  <a:ext uri="{0D108BD9-81ED-4DB2-BD59-A6C34878D82A}">
                    <a16:rowId xmlns:a16="http://schemas.microsoft.com/office/drawing/2014/main" val="1029711954"/>
                  </a:ext>
                </a:extLst>
              </a:tr>
            </a:tbl>
          </a:graphicData>
        </a:graphic>
      </p:graphicFrame>
      <p:sp>
        <p:nvSpPr>
          <p:cNvPr id="9" name="ZoneTexte 8">
            <a:extLst>
              <a:ext uri="{FF2B5EF4-FFF2-40B4-BE49-F238E27FC236}">
                <a16:creationId xmlns:a16="http://schemas.microsoft.com/office/drawing/2014/main" id="{593DD5B7-0CDB-4791-AF7C-29C095A3FE83}"/>
              </a:ext>
            </a:extLst>
          </p:cNvPr>
          <p:cNvSpPr txBox="1"/>
          <p:nvPr/>
        </p:nvSpPr>
        <p:spPr>
          <a:xfrm>
            <a:off x="391730" y="697869"/>
            <a:ext cx="7434676" cy="369332"/>
          </a:xfrm>
          <a:prstGeom prst="rect">
            <a:avLst/>
          </a:prstGeom>
          <a:noFill/>
        </p:spPr>
        <p:txBody>
          <a:bodyPr wrap="square">
            <a:spAutoFit/>
          </a:bodyPr>
          <a:lstStyle/>
          <a:p>
            <a:r>
              <a:rPr lang="fr-FR" dirty="0" err="1"/>
              <a:t>Please</a:t>
            </a:r>
            <a:r>
              <a:rPr lang="fr-FR" dirty="0"/>
              <a:t> use </a:t>
            </a:r>
            <a:r>
              <a:rPr lang="fr-FR" dirty="0" err="1"/>
              <a:t>from</a:t>
            </a:r>
            <a:r>
              <a:rPr lang="fr-FR" dirty="0"/>
              <a:t> </a:t>
            </a:r>
            <a:r>
              <a:rPr lang="fr-FR" dirty="0" err="1"/>
              <a:t>now</a:t>
            </a:r>
            <a:r>
              <a:rPr lang="fr-FR" dirty="0"/>
              <a:t> on </a:t>
            </a:r>
            <a:r>
              <a:rPr lang="fr-FR" b="1" dirty="0">
                <a:solidFill>
                  <a:srgbClr val="FF0000"/>
                </a:solidFill>
              </a:rPr>
              <a:t>WPTM-TSVV-B-CEA</a:t>
            </a:r>
          </a:p>
        </p:txBody>
      </p:sp>
    </p:spTree>
    <p:extLst>
      <p:ext uri="{BB962C8B-B14F-4D97-AF65-F5344CB8AC3E}">
        <p14:creationId xmlns:p14="http://schemas.microsoft.com/office/powerpoint/2010/main" val="4157673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7343" y="57150"/>
            <a:ext cx="7891391" cy="342900"/>
          </a:xfrm>
        </p:spPr>
        <p:txBody>
          <a:bodyPr>
            <a:noAutofit/>
          </a:bodyPr>
          <a:lstStyle/>
          <a:p>
            <a:r>
              <a:rPr lang="en-US" dirty="0"/>
              <a:t>Today’s meeting agenda</a:t>
            </a:r>
          </a:p>
        </p:txBody>
      </p:sp>
      <p:sp>
        <p:nvSpPr>
          <p:cNvPr id="16" name="Espace réservé du pied de page 3"/>
          <p:cNvSpPr>
            <a:spLocks noGrp="1"/>
          </p:cNvSpPr>
          <p:nvPr>
            <p:ph type="ftr" sz="quarter" idx="11"/>
          </p:nvPr>
        </p:nvSpPr>
        <p:spPr>
          <a:xfrm>
            <a:off x="467544" y="4908928"/>
            <a:ext cx="8240228" cy="201104"/>
          </a:xfrm>
        </p:spPr>
        <p:txBody>
          <a:bodyPr/>
          <a:lstStyle/>
          <a:p>
            <a:pPr algn="r"/>
            <a:r>
              <a:rPr lang="en-US" dirty="0"/>
              <a:t>Patrick Tamain | TSVV-B regular advancement meeting – TSVV3 final report reparation | 21/01/2026 </a:t>
            </a:r>
            <a:r>
              <a:rPr lang="en-GB" dirty="0"/>
              <a:t>| Page </a:t>
            </a:r>
            <a:fld id="{6A6D9FA1-99C7-4910-8E32-B85D378B0060}" type="slidenum">
              <a:rPr lang="en-GB" smtClean="0"/>
              <a:pPr algn="r"/>
              <a:t>9</a:t>
            </a:fld>
            <a:endParaRPr lang="en-GB" dirty="0"/>
          </a:p>
        </p:txBody>
      </p:sp>
      <p:pic>
        <p:nvPicPr>
          <p:cNvPr id="8" name="Image 7">
            <a:extLst>
              <a:ext uri="{FF2B5EF4-FFF2-40B4-BE49-F238E27FC236}">
                <a16:creationId xmlns:a16="http://schemas.microsoft.com/office/drawing/2014/main" id="{47DB116C-4224-4DDD-9634-14E491F60392}"/>
              </a:ext>
            </a:extLst>
          </p:cNvPr>
          <p:cNvPicPr>
            <a:picLocks noChangeAspect="1"/>
          </p:cNvPicPr>
          <p:nvPr/>
        </p:nvPicPr>
        <p:blipFill>
          <a:blip r:embed="rId3"/>
          <a:stretch>
            <a:fillRect/>
          </a:stretch>
        </p:blipFill>
        <p:spPr>
          <a:xfrm>
            <a:off x="540060" y="658297"/>
            <a:ext cx="8128650" cy="3291455"/>
          </a:xfrm>
          <a:prstGeom prst="rect">
            <a:avLst/>
          </a:prstGeom>
        </p:spPr>
      </p:pic>
      <p:sp>
        <p:nvSpPr>
          <p:cNvPr id="5" name="ZoneTexte 4">
            <a:extLst>
              <a:ext uri="{FF2B5EF4-FFF2-40B4-BE49-F238E27FC236}">
                <a16:creationId xmlns:a16="http://schemas.microsoft.com/office/drawing/2014/main" id="{6676E971-CA0B-47A4-8861-BCB2E6DBB410}"/>
              </a:ext>
            </a:extLst>
          </p:cNvPr>
          <p:cNvSpPr txBox="1"/>
          <p:nvPr/>
        </p:nvSpPr>
        <p:spPr>
          <a:xfrm>
            <a:off x="4139952" y="4038907"/>
            <a:ext cx="4464496" cy="646331"/>
          </a:xfrm>
          <a:prstGeom prst="rect">
            <a:avLst/>
          </a:prstGeom>
          <a:noFill/>
          <a:ln w="25400">
            <a:solidFill>
              <a:srgbClr val="FF0000"/>
            </a:solidFill>
          </a:ln>
        </p:spPr>
        <p:txBody>
          <a:bodyPr wrap="square" rtlCol="0">
            <a:spAutoFit/>
          </a:bodyPr>
          <a:lstStyle/>
          <a:p>
            <a:r>
              <a:rPr lang="fr-FR" dirty="0" err="1"/>
              <a:t>Please</a:t>
            </a:r>
            <a:r>
              <a:rPr lang="fr-FR" dirty="0"/>
              <a:t> </a:t>
            </a:r>
            <a:r>
              <a:rPr lang="fr-FR" dirty="0" err="1"/>
              <a:t>upload</a:t>
            </a:r>
            <a:r>
              <a:rPr lang="fr-FR" dirty="0"/>
              <a:t> </a:t>
            </a:r>
            <a:r>
              <a:rPr lang="fr-FR" dirty="0" err="1"/>
              <a:t>materials</a:t>
            </a:r>
            <a:r>
              <a:rPr lang="fr-FR" dirty="0"/>
              <a:t> to </a:t>
            </a:r>
            <a:r>
              <a:rPr lang="fr-FR" dirty="0">
                <a:hlinkClick r:id="rId4"/>
              </a:rPr>
              <a:t>https://indico.euro-fusion.org/event/3931/</a:t>
            </a:r>
            <a:endParaRPr lang="fr-FR" dirty="0"/>
          </a:p>
        </p:txBody>
      </p:sp>
    </p:spTree>
    <p:extLst>
      <p:ext uri="{BB962C8B-B14F-4D97-AF65-F5344CB8AC3E}">
        <p14:creationId xmlns:p14="http://schemas.microsoft.com/office/powerpoint/2010/main" val="238995204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EUROfusion6x9_5_3_2019 (1)</Template>
  <TotalTime>21546</TotalTime>
  <Words>915</Words>
  <Application>Microsoft Office PowerPoint</Application>
  <PresentationFormat>Affichage à l'écran (16:9)</PresentationFormat>
  <Paragraphs>88</Paragraphs>
  <Slides>9</Slides>
  <Notes>1</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9</vt:i4>
      </vt:variant>
    </vt:vector>
  </HeadingPairs>
  <TitlesOfParts>
    <vt:vector size="16" baseType="lpstr">
      <vt:lpstr>Arial</vt:lpstr>
      <vt:lpstr>Calibri</vt:lpstr>
      <vt:lpstr>Courier New</vt:lpstr>
      <vt:lpstr>Poppins</vt:lpstr>
      <vt:lpstr>Verdana</vt:lpstr>
      <vt:lpstr>Thème Office</vt:lpstr>
      <vt:lpstr>EUROfusion.1line_5_3_2019</vt:lpstr>
      <vt:lpstr>18/03/2026 – Turbulence in QCE regime Project news</vt:lpstr>
      <vt:lpstr>Today’s meeting agenda</vt:lpstr>
      <vt:lpstr>ETASC budget issues</vt:lpstr>
      <vt:lpstr>ETASC budget issues – deliverables</vt:lpstr>
      <vt:lpstr>ETASC budget issues – resources</vt:lpstr>
      <vt:lpstr>Annual meeting</vt:lpstr>
      <vt:lpstr>Pitagora usage</vt:lpstr>
      <vt:lpstr>Latest publications</vt:lpstr>
      <vt:lpstr>Today’s meeting agenda</vt:lpstr>
    </vt:vector>
  </TitlesOfParts>
  <Company>CEA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TAMAIN Patrick</dc:creator>
  <cp:lastModifiedBy>TAMAIN Patrick 207314</cp:lastModifiedBy>
  <cp:revision>434</cp:revision>
  <cp:lastPrinted>2014-10-16T14:51:28Z</cp:lastPrinted>
  <dcterms:created xsi:type="dcterms:W3CDTF">2021-03-22T08:41:36Z</dcterms:created>
  <dcterms:modified xsi:type="dcterms:W3CDTF">2026-03-17T21:29:17Z</dcterms:modified>
</cp:coreProperties>
</file>