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
  </p:notesMasterIdLst>
  <p:handoutMasterIdLst>
    <p:handoutMasterId r:id="rId7"/>
  </p:handoutMasterIdLst>
  <p:sldIdLst>
    <p:sldId id="353" r:id="rId2"/>
    <p:sldId id="359" r:id="rId3"/>
    <p:sldId id="361" r:id="rId4"/>
    <p:sldId id="360" r:id="rId5"/>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AIN Patrick 207314" initials="TP2" lastIdx="2" clrIdx="0">
    <p:extLst>
      <p:ext uri="{19B8F6BF-5375-455C-9EA6-DF929625EA0E}">
        <p15:presenceInfo xmlns:p15="http://schemas.microsoft.com/office/powerpoint/2012/main" userId="S-1-5-21-1801674531-299502267-839522115-1657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99"/>
    <a:srgbClr val="E60019"/>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1" autoAdjust="0"/>
    <p:restoredTop sz="84988" autoAdjust="0"/>
  </p:normalViewPr>
  <p:slideViewPr>
    <p:cSldViewPr showGuides="1">
      <p:cViewPr varScale="1">
        <p:scale>
          <a:sx n="122" d="100"/>
          <a:sy n="122" d="100"/>
        </p:scale>
        <p:origin x="954"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34"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18/03/2026</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‹N°›</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18/03/2026</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‹N°›</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hyperlink" Target="http://www.flaticon.com/" TargetMode="External"/><Relationship Id="rId9"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308902" y="4526222"/>
            <a:ext cx="3294366" cy="528606"/>
            <a:chOff x="5735960" y="5717361"/>
            <a:chExt cx="6120680" cy="1010607"/>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3" y="5717361"/>
              <a:ext cx="5112567" cy="1010607"/>
            </a:xfrm>
            <a:prstGeom prst="rect">
              <a:avLst/>
            </a:prstGeom>
          </p:spPr>
          <p:txBody>
            <a:bodyPr wrap="square">
              <a:spAutoFit/>
            </a:bodyPr>
            <a:lstStyle/>
            <a:p>
              <a:pPr marL="0" marR="0" lvl="0" indent="0" algn="just" defTabSz="685800" rtl="0" eaLnBrk="1" fontAlgn="auto" latinLnBrk="0" hangingPunct="1">
                <a:lnSpc>
                  <a:spcPct val="90000"/>
                </a:lnSpc>
                <a:spcBef>
                  <a:spcPts val="0"/>
                </a:spcBef>
                <a:spcAft>
                  <a:spcPts val="0"/>
                </a:spcAft>
                <a:buClrTx/>
                <a:buSzTx/>
                <a:buFontTx/>
                <a:buNone/>
                <a:tabLst/>
                <a:defRPr/>
              </a:pPr>
              <a:r>
                <a:rPr kumimoji="0" lang="en-GB" sz="525" b="0" i="0" u="none" strike="noStrike" kern="1200" cap="none" spc="0" normalizeH="0" baseline="0" noProof="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33800" y="243857"/>
            <a:ext cx="1728192" cy="44725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305527" y="1555642"/>
            <a:ext cx="4158461" cy="465188"/>
          </a:xfrm>
        </p:spPr>
        <p:txBody>
          <a:bodyPr/>
          <a:lstStyle>
            <a:lvl1pPr algn="l">
              <a:defRPr b="1"/>
            </a:lvl1pPr>
          </a:lstStyle>
          <a:p>
            <a:r>
              <a:rPr lang="en-US"/>
              <a:t>Click to edit Master title style</a:t>
            </a:r>
            <a:endParaRPr lang="en-DE"/>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305526" y="2769806"/>
            <a:ext cx="3281363" cy="343386"/>
          </a:xfrm>
        </p:spPr>
        <p:txBody>
          <a:bodyPr/>
          <a:lstStyle>
            <a:lvl1pPr marL="0" indent="0">
              <a:buNone/>
              <a:defRPr b="1"/>
            </a:lvl1pPr>
            <a:lvl2pPr marL="257175" indent="0">
              <a:buNone/>
              <a:defRPr/>
            </a:lvl2pPr>
          </a:lstStyle>
          <a:p>
            <a:pPr lvl="0"/>
            <a:r>
              <a:rPr lang="en-US"/>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305526" y="3119445"/>
            <a:ext cx="3281363" cy="343386"/>
          </a:xfrm>
        </p:spPr>
        <p:txBody>
          <a:bodyPr/>
          <a:lstStyle>
            <a:lvl1pPr marL="0" indent="0">
              <a:buNone/>
              <a:defRPr b="0"/>
            </a:lvl1pPr>
            <a:lvl2pPr marL="257175" indent="0">
              <a:buNone/>
              <a:defRPr/>
            </a:lvl2pPr>
          </a:lstStyle>
          <a:p>
            <a:pPr lvl="0"/>
            <a:r>
              <a:rPr lang="en-US"/>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305526" y="1237714"/>
            <a:ext cx="4158461" cy="253916"/>
          </a:xfrm>
        </p:spPr>
        <p:txBody>
          <a:bodyPr>
            <a:normAutofit/>
          </a:bodyPr>
          <a:lstStyle>
            <a:lvl1pPr marL="0" indent="0">
              <a:buNone/>
              <a:defRPr sz="1200" b="0"/>
            </a:lvl1pPr>
            <a:lvl2pPr marL="257175" indent="0">
              <a:buNone/>
              <a:defRPr/>
            </a:lvl2pPr>
          </a:lstStyle>
          <a:p>
            <a:pPr lvl="0"/>
            <a:r>
              <a:rPr lang="en-US"/>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5435917" y="189310"/>
            <a:ext cx="3708083" cy="4764881"/>
          </a:xfrm>
          <a:prstGeom prst="rect">
            <a:avLst/>
          </a:prstGeom>
          <a:solidFill>
            <a:schemeClr val="bg1"/>
          </a:solidFill>
        </p:spPr>
      </p:pic>
    </p:spTree>
    <p:extLst>
      <p:ext uri="{BB962C8B-B14F-4D97-AF65-F5344CB8AC3E}">
        <p14:creationId xmlns:p14="http://schemas.microsoft.com/office/powerpoint/2010/main" val="1903181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737574" y="144386"/>
            <a:ext cx="7088832" cy="3429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457200" y="627534"/>
            <a:ext cx="8327268" cy="4266474"/>
          </a:xfrm>
        </p:spPr>
        <p:txBody>
          <a:bodyPr>
            <a:normAutofit/>
          </a:bodyPr>
          <a:lstStyle>
            <a:lvl1pPr marL="192881" indent="-192881">
              <a:buFont typeface="Arial" panose="020B0604020202020204" pitchFamily="34" charset="0"/>
              <a:buChar char="•"/>
              <a:defRPr sz="1800">
                <a:latin typeface="+mn-lt"/>
                <a:cs typeface="Arial" panose="020B0604020202020204" pitchFamily="34" charset="0"/>
              </a:defRPr>
            </a:lvl1pPr>
            <a:lvl2pPr marL="417910" indent="-160735">
              <a:buFont typeface="Arial" panose="020B0604020202020204" pitchFamily="34" charset="0"/>
              <a:buChar char="•"/>
              <a:defRPr sz="1350">
                <a:latin typeface="+mn-lt"/>
                <a:cs typeface="Arial" panose="020B0604020202020204" pitchFamily="34" charset="0"/>
              </a:defRPr>
            </a:lvl2pPr>
            <a:lvl3pPr marL="642938" indent="-128588">
              <a:buFont typeface="Arial" panose="020B0604020202020204" pitchFamily="34" charset="0"/>
              <a:buChar char="•"/>
              <a:defRPr sz="120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Tree>
    <p:extLst>
      <p:ext uri="{BB962C8B-B14F-4D97-AF65-F5344CB8AC3E}">
        <p14:creationId xmlns:p14="http://schemas.microsoft.com/office/powerpoint/2010/main" val="2521635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737574" y="144386"/>
            <a:ext cx="7088832" cy="3429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a:t>Click to edit Master title style</a:t>
            </a:r>
            <a:endParaRPr lang="en-GB"/>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Tree>
    <p:extLst>
      <p:ext uri="{BB962C8B-B14F-4D97-AF65-F5344CB8AC3E}">
        <p14:creationId xmlns:p14="http://schemas.microsoft.com/office/powerpoint/2010/main" val="286108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6BB05-CDE1-71D8-95B1-3A5C6CD699AD}"/>
              </a:ext>
            </a:extLst>
          </p:cNvPr>
          <p:cNvSpPr/>
          <p:nvPr userDrawn="1"/>
        </p:nvSpPr>
        <p:spPr>
          <a:xfrm>
            <a:off x="4806563" y="1610140"/>
            <a:ext cx="1628030" cy="12105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id="{55464233-290E-F450-429D-1C58FA6BE3BA}"/>
              </a:ext>
            </a:extLst>
          </p:cNvPr>
          <p:cNvSpPr/>
          <p:nvPr userDrawn="1"/>
        </p:nvSpPr>
        <p:spPr>
          <a:xfrm>
            <a:off x="6847067" y="1468010"/>
            <a:ext cx="1628030" cy="14063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a:solidFill>
                  <a:prstClr val="white"/>
                </a:solidFill>
              </a:rPr>
              <a:t>EUROfusion Values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61" y="734888"/>
            <a:ext cx="9135879" cy="4183380"/>
          </a:xfrm>
          <a:prstGeom prst="rect">
            <a:avLst/>
          </a:prstGeom>
        </p:spPr>
      </p:pic>
      <p:sp>
        <p:nvSpPr>
          <p:cNvPr id="10" name="TextBox 9">
            <a:extLst>
              <a:ext uri="{FF2B5EF4-FFF2-40B4-BE49-F238E27FC236}">
                <a16:creationId xmlns:a16="http://schemas.microsoft.com/office/drawing/2014/main" id="{C4FC0C94-3F09-A426-49C2-6BCA659CC317}"/>
              </a:ext>
            </a:extLst>
          </p:cNvPr>
          <p:cNvSpPr txBox="1"/>
          <p:nvPr userDrawn="1"/>
        </p:nvSpPr>
        <p:spPr>
          <a:xfrm>
            <a:off x="693183" y="99643"/>
            <a:ext cx="3339079" cy="415498"/>
          </a:xfrm>
          <a:prstGeom prst="rect">
            <a:avLst/>
          </a:prstGeom>
          <a:noFill/>
        </p:spPr>
        <p:txBody>
          <a:bodyPr wrap="square">
            <a:spAutoFit/>
          </a:bodyPr>
          <a:lstStyle/>
          <a:p>
            <a:pPr marL="0" indent="0">
              <a:buNone/>
            </a:pPr>
            <a:r>
              <a:rPr lang="en-GB" sz="2100" b="1" err="1">
                <a:solidFill>
                  <a:schemeClr val="tx2"/>
                </a:solidFill>
              </a:rPr>
              <a:t>EUROfusion</a:t>
            </a:r>
            <a:r>
              <a:rPr lang="en-GB" sz="2100" b="1">
                <a:solidFill>
                  <a:schemeClr val="tx2"/>
                </a:solidFill>
              </a:rPr>
              <a:t> values</a:t>
            </a:r>
          </a:p>
        </p:txBody>
      </p:sp>
      <p:pic>
        <p:nvPicPr>
          <p:cNvPr id="2" name="Picture 1">
            <a:extLst>
              <a:ext uri="{FF2B5EF4-FFF2-40B4-BE49-F238E27FC236}">
                <a16:creationId xmlns:a16="http://schemas.microsoft.com/office/drawing/2014/main" id="{F84EBC05-6609-C5DD-15BD-05B21625A052}"/>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Tree>
    <p:extLst>
      <p:ext uri="{BB962C8B-B14F-4D97-AF65-F5344CB8AC3E}">
        <p14:creationId xmlns:p14="http://schemas.microsoft.com/office/powerpoint/2010/main" val="118415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err="1">
                <a:solidFill>
                  <a:prstClr val="white"/>
                </a:solidFill>
              </a:rPr>
              <a:t>EUROfusion</a:t>
            </a:r>
            <a:r>
              <a:rPr lang="en-GB">
                <a:solidFill>
                  <a:prstClr val="white"/>
                </a:solidFill>
              </a:rPr>
              <a: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682922" y="783047"/>
            <a:ext cx="4930620" cy="3788858"/>
          </a:xfrm>
          <a:prstGeom prst="rect">
            <a:avLst/>
          </a:prstGeom>
          <a:noFill/>
        </p:spPr>
        <p:txBody>
          <a:bodyPr wrap="square">
            <a:spAutoFit/>
          </a:bodyPr>
          <a:lstStyle/>
          <a:p>
            <a:pPr marL="0" indent="0">
              <a:buNone/>
            </a:pPr>
            <a:r>
              <a:rPr lang="en-GB" sz="1800"/>
              <a:t>EUROfusion integrates R&amp;D in fusion science and technology to realize fusion in:</a:t>
            </a:r>
          </a:p>
          <a:p>
            <a:pPr marL="0" indent="0">
              <a:buNone/>
            </a:pPr>
            <a:endParaRPr lang="en-GB" sz="1800"/>
          </a:p>
          <a:p>
            <a:pPr marL="606029" indent="-606029">
              <a:lnSpc>
                <a:spcPct val="150000"/>
              </a:lnSpc>
              <a:buNone/>
            </a:pPr>
            <a:r>
              <a:rPr lang="en-GB" sz="1800" b="1"/>
              <a:t>29</a:t>
            </a:r>
            <a:r>
              <a:rPr lang="en-GB" sz="1800"/>
              <a:t> 	Countries</a:t>
            </a:r>
          </a:p>
          <a:p>
            <a:pPr marL="606029" indent="-606029">
              <a:lnSpc>
                <a:spcPct val="150000"/>
              </a:lnSpc>
              <a:buNone/>
            </a:pPr>
            <a:r>
              <a:rPr lang="en-GB" sz="1800" b="1"/>
              <a:t>31</a:t>
            </a:r>
            <a:r>
              <a:rPr lang="en-GB" sz="1800"/>
              <a:t> 	Research </a:t>
            </a:r>
            <a:r>
              <a:rPr lang="en-GB" sz="1800" err="1"/>
              <a:t>Centers</a:t>
            </a:r>
            <a:r>
              <a:rPr lang="en-GB" sz="1800"/>
              <a:t> and Institutes</a:t>
            </a:r>
          </a:p>
          <a:p>
            <a:pPr marL="0" indent="0">
              <a:lnSpc>
                <a:spcPct val="150000"/>
              </a:lnSpc>
              <a:buNone/>
            </a:pPr>
            <a:r>
              <a:rPr lang="en-GB" sz="1800" b="1"/>
              <a:t>169</a:t>
            </a:r>
            <a:r>
              <a:rPr lang="en-GB" sz="1800"/>
              <a:t>     Universities, industry partners and others</a:t>
            </a:r>
          </a:p>
          <a:p>
            <a:pPr marL="0" indent="0">
              <a:lnSpc>
                <a:spcPct val="150000"/>
              </a:lnSpc>
              <a:buNone/>
            </a:pPr>
            <a:endParaRPr lang="en-GB" sz="1800"/>
          </a:p>
          <a:p>
            <a:pPr marL="0" indent="0">
              <a:lnSpc>
                <a:spcPct val="150000"/>
              </a:lnSpc>
              <a:buNone/>
            </a:pPr>
            <a:r>
              <a:rPr lang="en-GB" sz="1800"/>
              <a:t>And brings together:</a:t>
            </a:r>
          </a:p>
          <a:p>
            <a:pPr algn="l">
              <a:lnSpc>
                <a:spcPct val="150000"/>
              </a:lnSpc>
            </a:pPr>
            <a:r>
              <a:rPr lang="en-GB" sz="1800" b="0" i="0" u="none" strike="noStrike">
                <a:solidFill>
                  <a:schemeClr val="tx1"/>
                </a:solidFill>
                <a:effectLst/>
                <a:latin typeface="+mn-lt"/>
              </a:rPr>
              <a:t>~</a:t>
            </a:r>
            <a:r>
              <a:rPr lang="en-GB" sz="1800" b="1" i="0" u="none" strike="noStrike">
                <a:solidFill>
                  <a:schemeClr val="tx1"/>
                </a:solidFill>
                <a:effectLst/>
                <a:latin typeface="+mn-lt"/>
              </a:rPr>
              <a:t>1000</a:t>
            </a:r>
            <a:r>
              <a:rPr lang="en-GB" sz="1800" b="0" i="0" u="none" strike="noStrike">
                <a:solidFill>
                  <a:schemeClr val="tx1"/>
                </a:solidFill>
                <a:effectLst/>
                <a:latin typeface="+mn-lt"/>
              </a:rPr>
              <a:t> MSc and PhD students</a:t>
            </a:r>
          </a:p>
          <a:p>
            <a:pPr algn="l">
              <a:lnSpc>
                <a:spcPct val="150000"/>
              </a:lnSpc>
            </a:pPr>
            <a:r>
              <a:rPr lang="en-GB" sz="1800" b="0" i="0" u="none" strike="noStrike">
                <a:solidFill>
                  <a:schemeClr val="tx1"/>
                </a:solidFill>
                <a:effectLst/>
                <a:latin typeface="+mn-lt"/>
              </a:rPr>
              <a:t>~</a:t>
            </a:r>
            <a:r>
              <a:rPr lang="en-GB" sz="1800" b="1" i="0" u="none" strike="noStrike">
                <a:solidFill>
                  <a:schemeClr val="tx1"/>
                </a:solidFill>
                <a:effectLst/>
                <a:latin typeface="+mn-lt"/>
              </a:rPr>
              <a:t>4000</a:t>
            </a:r>
            <a:r>
              <a:rPr lang="en-GB" sz="1800" b="0" i="0" u="none" strike="noStrike">
                <a:solidFill>
                  <a:schemeClr val="tx1"/>
                </a:solidFill>
                <a:effectLst/>
                <a:latin typeface="+mn-lt"/>
              </a:rPr>
              <a:t> Researcher, Engineers &amp; Support Staff</a:t>
            </a:r>
          </a:p>
        </p:txBody>
      </p:sp>
      <p:pic>
        <p:nvPicPr>
          <p:cNvPr id="2" name="Picture 1">
            <a:extLst>
              <a:ext uri="{FF2B5EF4-FFF2-40B4-BE49-F238E27FC236}">
                <a16:creationId xmlns:a16="http://schemas.microsoft.com/office/drawing/2014/main" id="{C3E709DA-A623-E292-E86E-AD6FBCDEE9FD}"/>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
        <p:nvSpPr>
          <p:cNvPr id="3" name="Title 1">
            <a:extLst>
              <a:ext uri="{FF2B5EF4-FFF2-40B4-BE49-F238E27FC236}">
                <a16:creationId xmlns:a16="http://schemas.microsoft.com/office/drawing/2014/main" id="{85518383-0A9F-8787-EE49-6ABD1BDB1C74}"/>
              </a:ext>
            </a:extLst>
          </p:cNvPr>
          <p:cNvSpPr>
            <a:spLocks noGrp="1"/>
          </p:cNvSpPr>
          <p:nvPr>
            <p:ph type="title" hasCustomPrompt="1"/>
          </p:nvPr>
        </p:nvSpPr>
        <p:spPr>
          <a:xfrm>
            <a:off x="682922" y="143498"/>
            <a:ext cx="7088832" cy="3429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GB" err="1"/>
              <a:t>EUROfusion</a:t>
            </a:r>
            <a:r>
              <a:rPr lang="en-GB"/>
              <a:t> in numbers</a:t>
            </a:r>
          </a:p>
        </p:txBody>
      </p:sp>
    </p:spTree>
    <p:extLst>
      <p:ext uri="{BB962C8B-B14F-4D97-AF65-F5344CB8AC3E}">
        <p14:creationId xmlns:p14="http://schemas.microsoft.com/office/powerpoint/2010/main" val="3283542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8" y="4916827"/>
            <a:ext cx="2823637" cy="247211"/>
          </a:xfrm>
          <a:prstGeom prst="rect">
            <a:avLst/>
          </a:prstGeom>
        </p:spPr>
        <p:txBody>
          <a:bodyPr anchor="t"/>
          <a:lstStyle>
            <a:lvl1pPr>
              <a:defRPr sz="900">
                <a:solidFill>
                  <a:schemeClr val="bg1"/>
                </a:solidFill>
              </a:defRPr>
            </a:lvl1pPr>
          </a:lstStyle>
          <a:p>
            <a:r>
              <a:rPr lang="en-GB" err="1">
                <a:solidFill>
                  <a:prstClr val="white"/>
                </a:solidFill>
              </a:rPr>
              <a:t>EUROfusion</a:t>
            </a:r>
            <a:r>
              <a:rPr lang="en-GB">
                <a:solidFill>
                  <a:prstClr val="white"/>
                </a:solidFill>
              </a:rPr>
              <a:t> Organisation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a company structure&#10;&#10;Description automatically generated">
            <a:extLst>
              <a:ext uri="{FF2B5EF4-FFF2-40B4-BE49-F238E27FC236}">
                <a16:creationId xmlns:a16="http://schemas.microsoft.com/office/drawing/2014/main" id="{E6A79DA8-5CC9-F046-C150-72773BF962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060" y="477780"/>
            <a:ext cx="8149301" cy="4344424"/>
          </a:xfrm>
          <a:prstGeom prst="rect">
            <a:avLst/>
          </a:prstGeom>
        </p:spPr>
      </p:pic>
      <p:sp>
        <p:nvSpPr>
          <p:cNvPr id="12" name="TextBox 11">
            <a:extLst>
              <a:ext uri="{FF2B5EF4-FFF2-40B4-BE49-F238E27FC236}">
                <a16:creationId xmlns:a16="http://schemas.microsoft.com/office/drawing/2014/main" id="{C16436CB-AC07-4BBB-7928-069CF8956E3B}"/>
              </a:ext>
            </a:extLst>
          </p:cNvPr>
          <p:cNvSpPr txBox="1"/>
          <p:nvPr userDrawn="1"/>
        </p:nvSpPr>
        <p:spPr>
          <a:xfrm>
            <a:off x="678001" y="80607"/>
            <a:ext cx="3339079" cy="415498"/>
          </a:xfrm>
          <a:prstGeom prst="rect">
            <a:avLst/>
          </a:prstGeom>
          <a:noFill/>
        </p:spPr>
        <p:txBody>
          <a:bodyPr wrap="square">
            <a:spAutoFit/>
          </a:bodyPr>
          <a:lstStyle/>
          <a:p>
            <a:pPr marL="0" indent="0">
              <a:buNone/>
            </a:pPr>
            <a:r>
              <a:rPr lang="en-GB" sz="2100" b="1">
                <a:solidFill>
                  <a:schemeClr val="tx2"/>
                </a:solidFill>
              </a:rPr>
              <a:t>Organisation</a:t>
            </a:r>
          </a:p>
        </p:txBody>
      </p:sp>
      <p:pic>
        <p:nvPicPr>
          <p:cNvPr id="2" name="Picture 1">
            <a:extLst>
              <a:ext uri="{FF2B5EF4-FFF2-40B4-BE49-F238E27FC236}">
                <a16:creationId xmlns:a16="http://schemas.microsoft.com/office/drawing/2014/main" id="{4B54540B-5211-6405-3954-CAE563B89955}"/>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Tree>
    <p:extLst>
      <p:ext uri="{BB962C8B-B14F-4D97-AF65-F5344CB8AC3E}">
        <p14:creationId xmlns:p14="http://schemas.microsoft.com/office/powerpoint/2010/main" val="40871481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a:solidFill>
                  <a:prstClr val="white"/>
                </a:solidFill>
              </a:rPr>
              <a:t>EUROfusion members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sp>
        <p:nvSpPr>
          <p:cNvPr id="1068" name="Freeform 670">
            <a:extLst>
              <a:ext uri="{FF2B5EF4-FFF2-40B4-BE49-F238E27FC236}">
                <a16:creationId xmlns:a16="http://schemas.microsoft.com/office/drawing/2014/main" id="{81A1DEEC-2A9D-1C6E-CC34-5471FF5B2262}"/>
              </a:ext>
            </a:extLst>
          </p:cNvPr>
          <p:cNvSpPr>
            <a:spLocks/>
          </p:cNvSpPr>
          <p:nvPr userDrawn="1"/>
        </p:nvSpPr>
        <p:spPr bwMode="auto">
          <a:xfrm>
            <a:off x="3759141"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9" name="Freeform 670">
            <a:extLst>
              <a:ext uri="{FF2B5EF4-FFF2-40B4-BE49-F238E27FC236}">
                <a16:creationId xmlns:a16="http://schemas.microsoft.com/office/drawing/2014/main" id="{DD28ED6B-C9A4-6EAC-2807-0D16A137E2EC}"/>
              </a:ext>
            </a:extLst>
          </p:cNvPr>
          <p:cNvSpPr>
            <a:spLocks/>
          </p:cNvSpPr>
          <p:nvPr userDrawn="1"/>
        </p:nvSpPr>
        <p:spPr bwMode="auto">
          <a:xfrm>
            <a:off x="4590090"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0" name="Freeform 670">
            <a:extLst>
              <a:ext uri="{FF2B5EF4-FFF2-40B4-BE49-F238E27FC236}">
                <a16:creationId xmlns:a16="http://schemas.microsoft.com/office/drawing/2014/main" id="{14AD6EF0-F27C-6CFF-C602-919A7AE0B58A}"/>
              </a:ext>
            </a:extLst>
          </p:cNvPr>
          <p:cNvSpPr>
            <a:spLocks/>
          </p:cNvSpPr>
          <p:nvPr userDrawn="1"/>
        </p:nvSpPr>
        <p:spPr bwMode="auto">
          <a:xfrm>
            <a:off x="5421039"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1" name="Freeform 670">
            <a:extLst>
              <a:ext uri="{FF2B5EF4-FFF2-40B4-BE49-F238E27FC236}">
                <a16:creationId xmlns:a16="http://schemas.microsoft.com/office/drawing/2014/main" id="{F60E9AAB-849F-A8C5-330D-46BB37984F09}"/>
              </a:ext>
            </a:extLst>
          </p:cNvPr>
          <p:cNvSpPr>
            <a:spLocks/>
          </p:cNvSpPr>
          <p:nvPr userDrawn="1"/>
        </p:nvSpPr>
        <p:spPr bwMode="auto">
          <a:xfrm>
            <a:off x="6251988"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2" name="Freeform 670">
            <a:extLst>
              <a:ext uri="{FF2B5EF4-FFF2-40B4-BE49-F238E27FC236}">
                <a16:creationId xmlns:a16="http://schemas.microsoft.com/office/drawing/2014/main" id="{9914344A-1277-8DCC-4EFE-35EC234BD2AB}"/>
              </a:ext>
            </a:extLst>
          </p:cNvPr>
          <p:cNvSpPr>
            <a:spLocks/>
          </p:cNvSpPr>
          <p:nvPr userDrawn="1"/>
        </p:nvSpPr>
        <p:spPr bwMode="auto">
          <a:xfrm>
            <a:off x="7082935"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3" name="Freeform 670">
            <a:extLst>
              <a:ext uri="{FF2B5EF4-FFF2-40B4-BE49-F238E27FC236}">
                <a16:creationId xmlns:a16="http://schemas.microsoft.com/office/drawing/2014/main" id="{667EF842-7C49-4605-D086-521E15FB6EF1}"/>
              </a:ext>
            </a:extLst>
          </p:cNvPr>
          <p:cNvSpPr>
            <a:spLocks/>
          </p:cNvSpPr>
          <p:nvPr userDrawn="1"/>
        </p:nvSpPr>
        <p:spPr bwMode="auto">
          <a:xfrm>
            <a:off x="2928192"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4" name="Freeform 670">
            <a:extLst>
              <a:ext uri="{FF2B5EF4-FFF2-40B4-BE49-F238E27FC236}">
                <a16:creationId xmlns:a16="http://schemas.microsoft.com/office/drawing/2014/main" id="{34F934C6-9A8B-705B-137F-18A4B61BB556}"/>
              </a:ext>
            </a:extLst>
          </p:cNvPr>
          <p:cNvSpPr>
            <a:spLocks/>
          </p:cNvSpPr>
          <p:nvPr userDrawn="1"/>
        </p:nvSpPr>
        <p:spPr bwMode="auto">
          <a:xfrm>
            <a:off x="2097243"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5" name="Freeform 670">
            <a:extLst>
              <a:ext uri="{FF2B5EF4-FFF2-40B4-BE49-F238E27FC236}">
                <a16:creationId xmlns:a16="http://schemas.microsoft.com/office/drawing/2014/main" id="{6D94AC23-16CB-CCC0-ABAA-7F731897EC76}"/>
              </a:ext>
            </a:extLst>
          </p:cNvPr>
          <p:cNvSpPr>
            <a:spLocks/>
          </p:cNvSpPr>
          <p:nvPr userDrawn="1"/>
        </p:nvSpPr>
        <p:spPr bwMode="auto">
          <a:xfrm>
            <a:off x="1266294"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pic>
        <p:nvPicPr>
          <p:cNvPr id="5" name="Picture 4">
            <a:extLst>
              <a:ext uri="{FF2B5EF4-FFF2-40B4-BE49-F238E27FC236}">
                <a16:creationId xmlns:a16="http://schemas.microsoft.com/office/drawing/2014/main" id="{73BD9AAF-FD9A-1CC2-D729-3753918186B2}"/>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373520" y="97684"/>
            <a:ext cx="3708083" cy="4764881"/>
          </a:xfrm>
          <a:prstGeom prst="rect">
            <a:avLst/>
          </a:prstGeom>
          <a:noFill/>
        </p:spPr>
      </p:pic>
      <p:pic>
        <p:nvPicPr>
          <p:cNvPr id="10" name="Picture 9" descr="A map of europe with yellow dots&#10;&#10;Description automatically generated">
            <a:extLst>
              <a:ext uri="{FF2B5EF4-FFF2-40B4-BE49-F238E27FC236}">
                <a16:creationId xmlns:a16="http://schemas.microsoft.com/office/drawing/2014/main" id="{D5DD0C48-F720-08EA-F6CF-5E3528E640C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9887" y="-25896"/>
            <a:ext cx="8725988" cy="4908368"/>
          </a:xfrm>
          <a:prstGeom prst="rect">
            <a:avLst/>
          </a:prstGeom>
        </p:spPr>
      </p:pic>
      <p:pic>
        <p:nvPicPr>
          <p:cNvPr id="11" name="Picture 10">
            <a:extLst>
              <a:ext uri="{FF2B5EF4-FFF2-40B4-BE49-F238E27FC236}">
                <a16:creationId xmlns:a16="http://schemas.microsoft.com/office/drawing/2014/main" id="{91352402-9C53-2D42-47B4-F358B7FF6AF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04907" y="774282"/>
            <a:ext cx="2430465" cy="609676"/>
          </a:xfrm>
          <a:prstGeom prst="rect">
            <a:avLst/>
          </a:prstGeom>
        </p:spPr>
      </p:pic>
      <p:pic>
        <p:nvPicPr>
          <p:cNvPr id="13" name="Picture 12">
            <a:extLst>
              <a:ext uri="{FF2B5EF4-FFF2-40B4-BE49-F238E27FC236}">
                <a16:creationId xmlns:a16="http://schemas.microsoft.com/office/drawing/2014/main" id="{7685BD55-BC1C-6498-4299-C61B8157571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2016" y="1480023"/>
            <a:ext cx="2430465" cy="601437"/>
          </a:xfrm>
          <a:prstGeom prst="rect">
            <a:avLst/>
          </a:prstGeom>
        </p:spPr>
      </p:pic>
      <p:pic>
        <p:nvPicPr>
          <p:cNvPr id="15" name="Picture 14">
            <a:extLst>
              <a:ext uri="{FF2B5EF4-FFF2-40B4-BE49-F238E27FC236}">
                <a16:creationId xmlns:a16="http://schemas.microsoft.com/office/drawing/2014/main" id="{1874E19B-511F-0030-2D8B-B2ACBF39BA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43413" y="2229833"/>
            <a:ext cx="1812551" cy="601437"/>
          </a:xfrm>
          <a:prstGeom prst="rect">
            <a:avLst/>
          </a:prstGeom>
        </p:spPr>
      </p:pic>
      <p:pic>
        <p:nvPicPr>
          <p:cNvPr id="17" name="Picture 16">
            <a:extLst>
              <a:ext uri="{FF2B5EF4-FFF2-40B4-BE49-F238E27FC236}">
                <a16:creationId xmlns:a16="http://schemas.microsoft.com/office/drawing/2014/main" id="{27268761-FB3D-E1F8-20BB-D829350ED86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85146" y="1539014"/>
            <a:ext cx="2438704" cy="601437"/>
          </a:xfrm>
          <a:prstGeom prst="rect">
            <a:avLst/>
          </a:prstGeom>
        </p:spPr>
      </p:pic>
      <p:pic>
        <p:nvPicPr>
          <p:cNvPr id="19" name="Picture 18">
            <a:extLst>
              <a:ext uri="{FF2B5EF4-FFF2-40B4-BE49-F238E27FC236}">
                <a16:creationId xmlns:a16="http://schemas.microsoft.com/office/drawing/2014/main" id="{D2FCBC92-3D1A-6374-B1CA-E903024761A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73244" y="778078"/>
            <a:ext cx="2430465" cy="609676"/>
          </a:xfrm>
          <a:prstGeom prst="rect">
            <a:avLst/>
          </a:prstGeom>
        </p:spPr>
      </p:pic>
      <p:pic>
        <p:nvPicPr>
          <p:cNvPr id="21" name="Picture 20">
            <a:extLst>
              <a:ext uri="{FF2B5EF4-FFF2-40B4-BE49-F238E27FC236}">
                <a16:creationId xmlns:a16="http://schemas.microsoft.com/office/drawing/2014/main" id="{2EFD888F-46F1-6AF2-B54A-DB8AED2A23A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19887" y="3687518"/>
            <a:ext cx="2430465" cy="609676"/>
          </a:xfrm>
          <a:prstGeom prst="rect">
            <a:avLst/>
          </a:prstGeom>
        </p:spPr>
      </p:pic>
      <p:pic>
        <p:nvPicPr>
          <p:cNvPr id="23" name="Picture 22">
            <a:extLst>
              <a:ext uri="{FF2B5EF4-FFF2-40B4-BE49-F238E27FC236}">
                <a16:creationId xmlns:a16="http://schemas.microsoft.com/office/drawing/2014/main" id="{A5D099B7-7F0C-F012-4ACA-A9AE1F801CF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19887" y="2948149"/>
            <a:ext cx="2430465" cy="601437"/>
          </a:xfrm>
          <a:prstGeom prst="rect">
            <a:avLst/>
          </a:prstGeom>
        </p:spPr>
      </p:pic>
      <p:pic>
        <p:nvPicPr>
          <p:cNvPr id="25" name="Picture 24">
            <a:extLst>
              <a:ext uri="{FF2B5EF4-FFF2-40B4-BE49-F238E27FC236}">
                <a16:creationId xmlns:a16="http://schemas.microsoft.com/office/drawing/2014/main" id="{3187A4B3-34C9-3C95-62A9-002571104AA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82016" y="2219392"/>
            <a:ext cx="2430465" cy="601437"/>
          </a:xfrm>
          <a:prstGeom prst="rect">
            <a:avLst/>
          </a:prstGeom>
        </p:spPr>
      </p:pic>
      <p:sp>
        <p:nvSpPr>
          <p:cNvPr id="12" name="TextBox 11">
            <a:extLst>
              <a:ext uri="{FF2B5EF4-FFF2-40B4-BE49-F238E27FC236}">
                <a16:creationId xmlns:a16="http://schemas.microsoft.com/office/drawing/2014/main" id="{C8275B34-5F14-82E5-77B3-EBE27FBE272A}"/>
              </a:ext>
            </a:extLst>
          </p:cNvPr>
          <p:cNvSpPr txBox="1"/>
          <p:nvPr userDrawn="1"/>
        </p:nvSpPr>
        <p:spPr>
          <a:xfrm>
            <a:off x="688628" y="91992"/>
            <a:ext cx="5325311" cy="738664"/>
          </a:xfrm>
          <a:prstGeom prst="rect">
            <a:avLst/>
          </a:prstGeom>
          <a:noFill/>
        </p:spPr>
        <p:txBody>
          <a:bodyPr wrap="square">
            <a:spAutoFit/>
          </a:bodyPr>
          <a:lstStyle/>
          <a:p>
            <a:pPr marL="0" indent="0">
              <a:buNone/>
            </a:pPr>
            <a:r>
              <a:rPr lang="en-GB" sz="2100" b="1" err="1">
                <a:solidFill>
                  <a:schemeClr val="tx2"/>
                </a:solidFill>
              </a:rPr>
              <a:t>EUROfusion</a:t>
            </a:r>
            <a:r>
              <a:rPr lang="en-GB" sz="2100" b="1">
                <a:solidFill>
                  <a:schemeClr val="tx2"/>
                </a:solidFill>
              </a:rPr>
              <a:t> Consortium Members &amp; Partners</a:t>
            </a:r>
          </a:p>
          <a:p>
            <a:pPr marL="0" indent="0">
              <a:buNone/>
            </a:pPr>
            <a:endParaRPr lang="en-GB" sz="2100" b="1" err="1">
              <a:solidFill>
                <a:schemeClr val="tx2"/>
              </a:solidFill>
            </a:endParaRPr>
          </a:p>
        </p:txBody>
      </p:sp>
    </p:spTree>
    <p:extLst>
      <p:ext uri="{BB962C8B-B14F-4D97-AF65-F5344CB8AC3E}">
        <p14:creationId xmlns:p14="http://schemas.microsoft.com/office/powerpoint/2010/main" val="30414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7" y="4916827"/>
            <a:ext cx="3088866" cy="247211"/>
          </a:xfrm>
          <a:prstGeom prst="rect">
            <a:avLst/>
          </a:prstGeom>
        </p:spPr>
        <p:txBody>
          <a:bodyPr anchor="t"/>
          <a:lstStyle>
            <a:lvl1pPr>
              <a:defRPr sz="900">
                <a:solidFill>
                  <a:schemeClr val="bg1"/>
                </a:solidFill>
              </a:defRPr>
            </a:lvl1pPr>
          </a:lstStyle>
          <a:p>
            <a:r>
              <a:rPr lang="en-GB">
                <a:solidFill>
                  <a:prstClr val="white"/>
                </a:solidFill>
              </a:rPr>
              <a:t>EUROfusion Internal Organization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484EB3-402E-4F49-FFDD-1AF24F678560}"/>
              </a:ext>
            </a:extLst>
          </p:cNvPr>
          <p:cNvSpPr txBox="1"/>
          <p:nvPr userDrawn="1"/>
        </p:nvSpPr>
        <p:spPr>
          <a:xfrm>
            <a:off x="671471" y="80607"/>
            <a:ext cx="4616791" cy="415498"/>
          </a:xfrm>
          <a:prstGeom prst="rect">
            <a:avLst/>
          </a:prstGeom>
          <a:noFill/>
        </p:spPr>
        <p:txBody>
          <a:bodyPr wrap="square">
            <a:spAutoFit/>
          </a:bodyPr>
          <a:lstStyle/>
          <a:p>
            <a:pPr marL="0" indent="0">
              <a:buNone/>
            </a:pPr>
            <a:r>
              <a:rPr lang="en-GB" sz="2100" b="1" err="1">
                <a:solidFill>
                  <a:schemeClr val="tx2"/>
                </a:solidFill>
              </a:rPr>
              <a:t>EUROfusion</a:t>
            </a:r>
            <a:r>
              <a:rPr lang="en-GB" sz="2100" b="1">
                <a:solidFill>
                  <a:schemeClr val="tx2"/>
                </a:solidFill>
              </a:rPr>
              <a:t> internal organisation</a:t>
            </a:r>
          </a:p>
        </p:txBody>
      </p:sp>
      <p:pic>
        <p:nvPicPr>
          <p:cNvPr id="7" name="Picture 6">
            <a:extLst>
              <a:ext uri="{FF2B5EF4-FFF2-40B4-BE49-F238E27FC236}">
                <a16:creationId xmlns:a16="http://schemas.microsoft.com/office/drawing/2014/main" id="{FC763037-8E92-533F-A2B0-EF01A1FA3FB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pic>
        <p:nvPicPr>
          <p:cNvPr id="13" name="Picture 12" descr="A computer screen shot of a computer&#10;&#10;Description automatically generated">
            <a:extLst>
              <a:ext uri="{FF2B5EF4-FFF2-40B4-BE49-F238E27FC236}">
                <a16:creationId xmlns:a16="http://schemas.microsoft.com/office/drawing/2014/main" id="{03FA7AAB-EA32-20E6-77CB-9DAA1586D8E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0060" y="610039"/>
            <a:ext cx="7419250" cy="4132156"/>
          </a:xfrm>
          <a:prstGeom prst="rect">
            <a:avLst/>
          </a:prstGeom>
        </p:spPr>
      </p:pic>
    </p:spTree>
    <p:extLst>
      <p:ext uri="{BB962C8B-B14F-4D97-AF65-F5344CB8AC3E}">
        <p14:creationId xmlns:p14="http://schemas.microsoft.com/office/powerpoint/2010/main" val="22593439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UROfusion_channe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err="1">
                <a:solidFill>
                  <a:prstClr val="white"/>
                </a:solidFill>
              </a:rPr>
              <a:t>Eurofusion</a:t>
            </a:r>
            <a:r>
              <a:rPr lang="en-GB">
                <a:solidFill>
                  <a:prstClr val="white"/>
                </a:solidFill>
              </a:rPr>
              <a:t> channels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
        <p:nvSpPr>
          <p:cNvPr id="6" name="TextBox 5">
            <a:extLst>
              <a:ext uri="{FF2B5EF4-FFF2-40B4-BE49-F238E27FC236}">
                <a16:creationId xmlns:a16="http://schemas.microsoft.com/office/drawing/2014/main" id="{5966BD16-7752-454F-C58B-251A11EFB1B2}"/>
              </a:ext>
            </a:extLst>
          </p:cNvPr>
          <p:cNvSpPr txBox="1"/>
          <p:nvPr userDrawn="1"/>
        </p:nvSpPr>
        <p:spPr>
          <a:xfrm>
            <a:off x="5753100" y="4523499"/>
            <a:ext cx="3390900" cy="253916"/>
          </a:xfrm>
          <a:prstGeom prst="rect">
            <a:avLst/>
          </a:prstGeom>
          <a:noFill/>
        </p:spPr>
        <p:txBody>
          <a:bodyPr wrap="square">
            <a:spAutoFit/>
          </a:bodyPr>
          <a:lstStyle/>
          <a:p>
            <a:r>
              <a:rPr lang="en-GB" sz="1050" b="0" i="0">
                <a:solidFill>
                  <a:srgbClr val="374957"/>
                </a:solidFill>
                <a:effectLst/>
                <a:latin typeface="Poppins" pitchFamily="2" charset="77"/>
                <a:cs typeface="Poppins" pitchFamily="2" charset="77"/>
              </a:rPr>
              <a:t>"Icon made by </a:t>
            </a:r>
            <a:r>
              <a:rPr lang="en-GB" sz="1050" b="0" i="0" u="none" strike="noStrike" err="1">
                <a:solidFill>
                  <a:srgbClr val="22244E"/>
                </a:solidFill>
                <a:effectLst/>
                <a:latin typeface="Poppins" pitchFamily="2" charset="77"/>
                <a:cs typeface="Poppins" pitchFamily="2" charset="77"/>
              </a:rPr>
              <a:t>Freepik</a:t>
            </a:r>
            <a:r>
              <a:rPr lang="en-GB" sz="1050" b="0" i="0" u="none" strike="noStrike">
                <a:solidFill>
                  <a:srgbClr val="22244E"/>
                </a:solidFill>
                <a:effectLst/>
                <a:latin typeface="Poppins" pitchFamily="2" charset="77"/>
                <a:cs typeface="Poppins" pitchFamily="2" charset="77"/>
              </a:rPr>
              <a:t> </a:t>
            </a:r>
            <a:r>
              <a:rPr lang="en-GB" sz="1050" b="0" i="0">
                <a:solidFill>
                  <a:srgbClr val="374957"/>
                </a:solidFill>
                <a:effectLst/>
                <a:latin typeface="Poppins" pitchFamily="2" charset="77"/>
                <a:cs typeface="Poppins" pitchFamily="2" charset="77"/>
              </a:rPr>
              <a:t>from </a:t>
            </a:r>
            <a:r>
              <a:rPr lang="en-GB" sz="1050" b="0" i="0" u="none" strike="noStrike">
                <a:solidFill>
                  <a:srgbClr val="22244E"/>
                </a:solidFill>
                <a:effectLst/>
                <a:latin typeface="Poppins" pitchFamily="2" charset="77"/>
                <a:cs typeface="Poppins" pitchFamily="2" charset="77"/>
                <a:hlinkClick r:id="rId4"/>
              </a:rPr>
              <a:t>www.flaticon.com</a:t>
            </a:r>
            <a:r>
              <a:rPr lang="en-GB" sz="1050" b="0" i="0">
                <a:solidFill>
                  <a:srgbClr val="374957"/>
                </a:solidFill>
                <a:effectLst/>
                <a:latin typeface="Poppins" pitchFamily="2" charset="77"/>
                <a:cs typeface="Poppins" pitchFamily="2" charset="77"/>
              </a:rPr>
              <a:t>"</a:t>
            </a:r>
            <a:endParaRPr lang="en-HU" sz="1050">
              <a:latin typeface="Poppins" pitchFamily="2" charset="77"/>
              <a:cs typeface="Poppins" pitchFamily="2" charset="77"/>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38A6984-7C86-595B-8E5D-01900B91B6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8524" y="869314"/>
            <a:ext cx="492391" cy="492391"/>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D8722D63-74D6-7BF0-51FD-94F45C212B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078524" y="1510281"/>
            <a:ext cx="492391" cy="492391"/>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A3CAC57B-2782-2657-2AD5-AAE913C1979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8523" y="2151247"/>
            <a:ext cx="492391" cy="492391"/>
          </a:xfrm>
          <a:prstGeom prst="rect">
            <a:avLst/>
          </a:prstGeom>
        </p:spPr>
      </p:pic>
      <p:pic>
        <p:nvPicPr>
          <p:cNvPr id="16" name="Picture 15" descr="A white x on a black background&#10;&#10;Description automatically generated">
            <a:extLst>
              <a:ext uri="{FF2B5EF4-FFF2-40B4-BE49-F238E27FC236}">
                <a16:creationId xmlns:a16="http://schemas.microsoft.com/office/drawing/2014/main" id="{0F37F52F-AF8C-654D-F3B1-ED83AD4E20F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2097" y="2792214"/>
            <a:ext cx="498817" cy="498817"/>
          </a:xfrm>
          <a:prstGeom prst="rect">
            <a:avLst/>
          </a:prstGeom>
        </p:spPr>
      </p:pic>
      <p:pic>
        <p:nvPicPr>
          <p:cNvPr id="20" name="Picture 19" descr="A black and white globe&#10;&#10;Description automatically generated">
            <a:extLst>
              <a:ext uri="{FF2B5EF4-FFF2-40B4-BE49-F238E27FC236}">
                <a16:creationId xmlns:a16="http://schemas.microsoft.com/office/drawing/2014/main" id="{D29BE78D-AA53-704B-61E8-A12E1D56936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2096" y="4086998"/>
            <a:ext cx="498816" cy="498816"/>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AA77A93C-B0C1-ADE8-6757-95598466950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72096" y="3439606"/>
            <a:ext cx="498817" cy="498817"/>
          </a:xfrm>
          <a:prstGeom prst="rect">
            <a:avLst/>
          </a:prstGeom>
        </p:spPr>
      </p:pic>
      <p:sp>
        <p:nvSpPr>
          <p:cNvPr id="23" name="TextBox 22">
            <a:extLst>
              <a:ext uri="{FF2B5EF4-FFF2-40B4-BE49-F238E27FC236}">
                <a16:creationId xmlns:a16="http://schemas.microsoft.com/office/drawing/2014/main" id="{3F4C3661-F367-DD87-C4F0-0F3D609FF14F}"/>
              </a:ext>
            </a:extLst>
          </p:cNvPr>
          <p:cNvSpPr txBox="1"/>
          <p:nvPr userDrawn="1"/>
        </p:nvSpPr>
        <p:spPr>
          <a:xfrm>
            <a:off x="1775461" y="4223417"/>
            <a:ext cx="2039303" cy="323165"/>
          </a:xfrm>
          <a:prstGeom prst="rect">
            <a:avLst/>
          </a:prstGeom>
          <a:noFill/>
        </p:spPr>
        <p:txBody>
          <a:bodyPr wrap="square">
            <a:spAutoFit/>
          </a:bodyPr>
          <a:lstStyle/>
          <a:p>
            <a:r>
              <a:rPr lang="en-GB" sz="1500" b="0" i="0">
                <a:solidFill>
                  <a:srgbClr val="374957"/>
                </a:solidFill>
                <a:effectLst/>
                <a:latin typeface="Poppins" pitchFamily="2" charset="77"/>
                <a:cs typeface="Poppins" pitchFamily="2" charset="77"/>
              </a:rPr>
              <a:t>euro-</a:t>
            </a:r>
            <a:r>
              <a:rPr lang="en-GB" sz="1500" b="0" i="0" err="1">
                <a:solidFill>
                  <a:srgbClr val="374957"/>
                </a:solidFill>
                <a:effectLst/>
                <a:latin typeface="Poppins" pitchFamily="2" charset="77"/>
                <a:cs typeface="Poppins" pitchFamily="2" charset="77"/>
              </a:rPr>
              <a:t>fusion.org</a:t>
            </a:r>
            <a:endParaRPr lang="en-HU" sz="1500">
              <a:latin typeface="Poppins" pitchFamily="2" charset="77"/>
              <a:cs typeface="Poppins" pitchFamily="2" charset="77"/>
            </a:endParaRPr>
          </a:p>
        </p:txBody>
      </p:sp>
      <p:sp>
        <p:nvSpPr>
          <p:cNvPr id="24" name="TextBox 23">
            <a:extLst>
              <a:ext uri="{FF2B5EF4-FFF2-40B4-BE49-F238E27FC236}">
                <a16:creationId xmlns:a16="http://schemas.microsoft.com/office/drawing/2014/main" id="{610AD9B7-CA49-CFD0-EC71-07952B731B92}"/>
              </a:ext>
            </a:extLst>
          </p:cNvPr>
          <p:cNvSpPr txBox="1"/>
          <p:nvPr userDrawn="1"/>
        </p:nvSpPr>
        <p:spPr>
          <a:xfrm>
            <a:off x="1775461" y="3568692"/>
            <a:ext cx="2039303" cy="323165"/>
          </a:xfrm>
          <a:prstGeom prst="rect">
            <a:avLst/>
          </a:prstGeom>
          <a:noFill/>
        </p:spPr>
        <p:txBody>
          <a:bodyPr wrap="square">
            <a:spAutoFit/>
          </a:bodyPr>
          <a:lstStyle/>
          <a:p>
            <a:r>
              <a:rPr lang="en-GB" sz="1500" b="0" i="0">
                <a:solidFill>
                  <a:srgbClr val="374957"/>
                </a:solidFill>
                <a:effectLst/>
                <a:latin typeface="Poppins" pitchFamily="2" charset="77"/>
                <a:cs typeface="Poppins" pitchFamily="2" charset="77"/>
              </a:rPr>
              <a:t>@Euro-</a:t>
            </a:r>
            <a:r>
              <a:rPr lang="en-GB" sz="1500" b="0" i="0" err="1">
                <a:solidFill>
                  <a:srgbClr val="374957"/>
                </a:solidFill>
                <a:effectLst/>
                <a:latin typeface="Poppins" pitchFamily="2" charset="77"/>
                <a:cs typeface="Poppins" pitchFamily="2" charset="77"/>
              </a:rPr>
              <a:t>fusionorg</a:t>
            </a:r>
            <a:endParaRPr lang="en-HU" sz="1500">
              <a:latin typeface="Poppins" pitchFamily="2" charset="77"/>
              <a:cs typeface="Poppins" pitchFamily="2" charset="77"/>
            </a:endParaRPr>
          </a:p>
        </p:txBody>
      </p:sp>
      <p:sp>
        <p:nvSpPr>
          <p:cNvPr id="25" name="TextBox 24">
            <a:extLst>
              <a:ext uri="{FF2B5EF4-FFF2-40B4-BE49-F238E27FC236}">
                <a16:creationId xmlns:a16="http://schemas.microsoft.com/office/drawing/2014/main" id="{037898E9-5B8E-5DA0-DF2B-DC22864A93CC}"/>
              </a:ext>
            </a:extLst>
          </p:cNvPr>
          <p:cNvSpPr txBox="1"/>
          <p:nvPr userDrawn="1"/>
        </p:nvSpPr>
        <p:spPr>
          <a:xfrm>
            <a:off x="1775460" y="2913966"/>
            <a:ext cx="2039303" cy="323165"/>
          </a:xfrm>
          <a:prstGeom prst="rect">
            <a:avLst/>
          </a:prstGeom>
          <a:noFill/>
        </p:spPr>
        <p:txBody>
          <a:bodyPr wrap="square">
            <a:spAutoFit/>
          </a:bodyPr>
          <a:lstStyle/>
          <a:p>
            <a:r>
              <a:rPr lang="en-GB" sz="1500" b="0" i="0">
                <a:solidFill>
                  <a:srgbClr val="374957"/>
                </a:solidFill>
                <a:effectLst/>
                <a:latin typeface="Poppins" pitchFamily="2" charset="77"/>
                <a:cs typeface="Poppins" pitchFamily="2" charset="77"/>
              </a:rPr>
              <a:t>@</a:t>
            </a:r>
            <a:r>
              <a:rPr lang="en-GB" sz="1500" b="0" i="0" err="1">
                <a:solidFill>
                  <a:srgbClr val="374957"/>
                </a:solidFill>
                <a:effectLst/>
                <a:latin typeface="Poppins" pitchFamily="2" charset="77"/>
                <a:cs typeface="Poppins" pitchFamily="2" charset="77"/>
              </a:rPr>
              <a:t>FusionInCloseUp</a:t>
            </a:r>
            <a:endParaRPr lang="en-HU" sz="1500">
              <a:latin typeface="Poppins" pitchFamily="2" charset="77"/>
              <a:cs typeface="Poppins" pitchFamily="2" charset="77"/>
            </a:endParaRPr>
          </a:p>
        </p:txBody>
      </p:sp>
      <p:sp>
        <p:nvSpPr>
          <p:cNvPr id="26" name="TextBox 25">
            <a:extLst>
              <a:ext uri="{FF2B5EF4-FFF2-40B4-BE49-F238E27FC236}">
                <a16:creationId xmlns:a16="http://schemas.microsoft.com/office/drawing/2014/main" id="{36FB1264-C2E8-DD08-2C49-DD49CB0ABAD1}"/>
              </a:ext>
            </a:extLst>
          </p:cNvPr>
          <p:cNvSpPr txBox="1"/>
          <p:nvPr userDrawn="1"/>
        </p:nvSpPr>
        <p:spPr>
          <a:xfrm>
            <a:off x="1789290" y="2256767"/>
            <a:ext cx="1670191" cy="323165"/>
          </a:xfrm>
          <a:prstGeom prst="rect">
            <a:avLst/>
          </a:prstGeom>
          <a:noFill/>
        </p:spPr>
        <p:txBody>
          <a:bodyPr wrap="square">
            <a:spAutoFit/>
          </a:bodyPr>
          <a:lstStyle/>
          <a:p>
            <a:r>
              <a:rPr lang="en-GB" sz="1500" b="0" i="0">
                <a:solidFill>
                  <a:srgbClr val="374957"/>
                </a:solidFill>
                <a:effectLst/>
                <a:latin typeface="Poppins" pitchFamily="2" charset="77"/>
                <a:cs typeface="Poppins" pitchFamily="2" charset="77"/>
              </a:rPr>
              <a:t>fusion2050</a:t>
            </a:r>
            <a:endParaRPr lang="en-HU" sz="1500">
              <a:latin typeface="Poppins" pitchFamily="2" charset="77"/>
              <a:cs typeface="Poppins" pitchFamily="2" charset="77"/>
            </a:endParaRPr>
          </a:p>
        </p:txBody>
      </p:sp>
      <p:sp>
        <p:nvSpPr>
          <p:cNvPr id="27" name="TextBox 26">
            <a:extLst>
              <a:ext uri="{FF2B5EF4-FFF2-40B4-BE49-F238E27FC236}">
                <a16:creationId xmlns:a16="http://schemas.microsoft.com/office/drawing/2014/main" id="{5307E400-DD53-4AFF-D83E-2882C9D3BCFF}"/>
              </a:ext>
            </a:extLst>
          </p:cNvPr>
          <p:cNvSpPr txBox="1"/>
          <p:nvPr userDrawn="1"/>
        </p:nvSpPr>
        <p:spPr>
          <a:xfrm>
            <a:off x="1789290" y="1608434"/>
            <a:ext cx="2615071" cy="553998"/>
          </a:xfrm>
          <a:prstGeom prst="rect">
            <a:avLst/>
          </a:prstGeom>
          <a:noFill/>
        </p:spPr>
        <p:txBody>
          <a:bodyPr wrap="square">
            <a:spAutoFit/>
          </a:bodyPr>
          <a:lstStyle/>
          <a:p>
            <a:r>
              <a:rPr lang="en-GB" sz="1500" b="0" i="0">
                <a:solidFill>
                  <a:srgbClr val="374957"/>
                </a:solidFill>
                <a:effectLst/>
                <a:latin typeface="Poppins" pitchFamily="2" charset="77"/>
                <a:cs typeface="Poppins" pitchFamily="2" charset="77"/>
              </a:rPr>
              <a:t>@</a:t>
            </a:r>
            <a:r>
              <a:rPr lang="en-GB" sz="1500" b="0" i="0" err="1">
                <a:solidFill>
                  <a:srgbClr val="374957"/>
                </a:solidFill>
                <a:effectLst/>
                <a:latin typeface="Poppins" pitchFamily="2" charset="77"/>
                <a:cs typeface="Poppins" pitchFamily="2" charset="77"/>
              </a:rPr>
              <a:t>eurofusion_consortium</a:t>
            </a:r>
            <a:endParaRPr lang="en-HU" sz="1500">
              <a:latin typeface="Poppins" pitchFamily="2" charset="77"/>
              <a:cs typeface="Poppins" pitchFamily="2" charset="77"/>
            </a:endParaRPr>
          </a:p>
        </p:txBody>
      </p:sp>
      <p:sp>
        <p:nvSpPr>
          <p:cNvPr id="28" name="TextBox 27">
            <a:extLst>
              <a:ext uri="{FF2B5EF4-FFF2-40B4-BE49-F238E27FC236}">
                <a16:creationId xmlns:a16="http://schemas.microsoft.com/office/drawing/2014/main" id="{66A624E3-3044-B88F-1376-898A84380400}"/>
              </a:ext>
            </a:extLst>
          </p:cNvPr>
          <p:cNvSpPr txBox="1"/>
          <p:nvPr userDrawn="1"/>
        </p:nvSpPr>
        <p:spPr>
          <a:xfrm>
            <a:off x="1789290" y="960101"/>
            <a:ext cx="1586371" cy="323165"/>
          </a:xfrm>
          <a:prstGeom prst="rect">
            <a:avLst/>
          </a:prstGeom>
          <a:noFill/>
        </p:spPr>
        <p:txBody>
          <a:bodyPr wrap="square">
            <a:spAutoFit/>
          </a:bodyPr>
          <a:lstStyle/>
          <a:p>
            <a:r>
              <a:rPr lang="en-GB" sz="1500" b="0" i="0" err="1">
                <a:solidFill>
                  <a:srgbClr val="374957"/>
                </a:solidFill>
                <a:effectLst/>
                <a:latin typeface="Poppins" pitchFamily="2" charset="77"/>
                <a:cs typeface="Poppins" pitchFamily="2" charset="77"/>
              </a:rPr>
              <a:t>eurofusion</a:t>
            </a:r>
            <a:endParaRPr lang="en-HU" sz="1500">
              <a:latin typeface="Poppins" pitchFamily="2" charset="77"/>
              <a:cs typeface="Poppins" pitchFamily="2" charset="77"/>
            </a:endParaRPr>
          </a:p>
        </p:txBody>
      </p:sp>
      <p:sp>
        <p:nvSpPr>
          <p:cNvPr id="29" name="TextBox 28">
            <a:extLst>
              <a:ext uri="{FF2B5EF4-FFF2-40B4-BE49-F238E27FC236}">
                <a16:creationId xmlns:a16="http://schemas.microsoft.com/office/drawing/2014/main" id="{52F7C2E1-47EF-402C-1FD2-5E75EF1540AD}"/>
              </a:ext>
            </a:extLst>
          </p:cNvPr>
          <p:cNvSpPr txBox="1"/>
          <p:nvPr userDrawn="1"/>
        </p:nvSpPr>
        <p:spPr>
          <a:xfrm>
            <a:off x="719826" y="102133"/>
            <a:ext cx="4616791" cy="415498"/>
          </a:xfrm>
          <a:prstGeom prst="rect">
            <a:avLst/>
          </a:prstGeom>
          <a:noFill/>
        </p:spPr>
        <p:txBody>
          <a:bodyPr wrap="square">
            <a:spAutoFit/>
          </a:bodyPr>
          <a:lstStyle/>
          <a:p>
            <a:pPr marL="0" indent="0">
              <a:buNone/>
            </a:pPr>
            <a:r>
              <a:rPr lang="en-GB" sz="2100" b="1" err="1">
                <a:solidFill>
                  <a:schemeClr val="tx2"/>
                </a:solidFill>
              </a:rPr>
              <a:t>EUROfusion</a:t>
            </a:r>
            <a:r>
              <a:rPr lang="en-GB" sz="2100" b="1">
                <a:solidFill>
                  <a:schemeClr val="tx2"/>
                </a:solidFill>
              </a:rPr>
              <a:t> channels</a:t>
            </a:r>
          </a:p>
        </p:txBody>
      </p:sp>
    </p:spTree>
    <p:extLst>
      <p:ext uri="{BB962C8B-B14F-4D97-AF65-F5344CB8AC3E}">
        <p14:creationId xmlns:p14="http://schemas.microsoft.com/office/powerpoint/2010/main" val="2464860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136396" y="4767265"/>
            <a:ext cx="550404" cy="273844"/>
          </a:xfrm>
          <a:prstGeom prst="rect">
            <a:avLst/>
          </a:prstGeom>
        </p:spPr>
        <p:txBody>
          <a:bodyPr vert="horz" lIns="91440" tIns="45720" rIns="91440" bIns="45720" rtlCol="0" anchor="ctr"/>
          <a:lstStyle>
            <a:lvl1pPr algn="r">
              <a:defRPr sz="750">
                <a:solidFill>
                  <a:schemeClr val="tx1">
                    <a:tint val="75000"/>
                  </a:schemeClr>
                </a:solidFill>
                <a:latin typeface="+mn-lt"/>
              </a:defRPr>
            </a:lvl1pPr>
          </a:lstStyle>
          <a:p>
            <a:pPr defTabSz="685800">
              <a:defRPr/>
            </a:pPr>
            <a:fld id="{6A6D9FA1-99C7-4910-8E32-B85D378B0060}" type="slidenum">
              <a:rPr lang="en-GB" smtClean="0">
                <a:solidFill>
                  <a:prstClr val="black">
                    <a:tint val="75000"/>
                  </a:prstClr>
                </a:solidFill>
              </a:rPr>
              <a:pPr defTabSz="685800">
                <a:defRPr/>
              </a:pPr>
              <a:t>‹N°›</a:t>
            </a:fld>
            <a:endParaRPr lang="en-GB">
              <a:solidFill>
                <a:prstClr val="black">
                  <a:tint val="75000"/>
                </a:prstClr>
              </a:solidFill>
            </a:endParaRPr>
          </a:p>
        </p:txBody>
      </p:sp>
    </p:spTree>
    <p:extLst>
      <p:ext uri="{BB962C8B-B14F-4D97-AF65-F5344CB8AC3E}">
        <p14:creationId xmlns:p14="http://schemas.microsoft.com/office/powerpoint/2010/main" val="412802047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hf hdr="0" dt="0"/>
  <p:txStyles>
    <p:titleStyle>
      <a:lvl1pPr algn="ctr" defTabSz="514350"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CEA deliverables status - 2026</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619218" y="4916827"/>
            <a:ext cx="5032902" cy="247211"/>
          </a:xfrm>
        </p:spPr>
        <p:txBody>
          <a:bodyPr/>
          <a:lstStyle/>
          <a:p>
            <a:pPr defTabSz="685800"/>
            <a:r>
              <a:rPr lang="en-US" dirty="0"/>
              <a:t>Patrick Tamain</a:t>
            </a:r>
            <a:r>
              <a:rPr lang="en-GB" dirty="0">
                <a:solidFill>
                  <a:prstClr val="white"/>
                </a:solidFill>
                <a:latin typeface="Calibri"/>
              </a:rPr>
              <a:t> | </a:t>
            </a:r>
            <a:r>
              <a:rPr lang="en-US" dirty="0"/>
              <a:t>TSVV-B regular advancement meeting – CEA round-table report| 18 Mar. 2026</a:t>
            </a:r>
            <a:endParaRPr lang="en-GB" dirty="0">
              <a:solidFill>
                <a:prstClr val="white"/>
              </a:solidFill>
              <a:latin typeface="Calibri"/>
            </a:endParaRP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1</a:t>
            </a:fld>
            <a:endParaRPr lang="en-GB">
              <a:solidFill>
                <a:prstClr val="white"/>
              </a:solidFill>
              <a:latin typeface="Calibri"/>
            </a:endParaRPr>
          </a:p>
        </p:txBody>
      </p:sp>
      <p:sp>
        <p:nvSpPr>
          <p:cNvPr id="6" name="Content Placeholder 2">
            <a:extLst>
              <a:ext uri="{FF2B5EF4-FFF2-40B4-BE49-F238E27FC236}">
                <a16:creationId xmlns:a16="http://schemas.microsoft.com/office/drawing/2014/main" id="{454DF5A2-08D1-4AE6-8DDF-7A9991908A87}"/>
              </a:ext>
            </a:extLst>
          </p:cNvPr>
          <p:cNvSpPr>
            <a:spLocks noGrp="1"/>
          </p:cNvSpPr>
          <p:nvPr>
            <p:ph idx="1"/>
          </p:nvPr>
        </p:nvSpPr>
        <p:spPr>
          <a:xfrm>
            <a:off x="457200" y="627534"/>
            <a:ext cx="8327268" cy="4266474"/>
          </a:xfrm>
        </p:spPr>
        <p:txBody>
          <a:bodyPr>
            <a:normAutofit fontScale="92500" lnSpcReduction="20000"/>
          </a:bodyPr>
          <a:lstStyle/>
          <a:p>
            <a:r>
              <a:rPr lang="en-US" sz="1600" dirty="0"/>
              <a:t>D1.1: </a:t>
            </a:r>
            <a:r>
              <a:rPr lang="en-GB" sz="1600" dirty="0">
                <a:effectLst/>
              </a:rPr>
              <a:t>Assessment of impact of baffles on turbulence and plasma conditions in high-density regime in TCV (CEA, EPFL)</a:t>
            </a:r>
            <a:endParaRPr lang="fr-FR" sz="1600" dirty="0">
              <a:effectLst/>
              <a:latin typeface="Times New Roman" panose="02020603050405020304" pitchFamily="18" charset="0"/>
              <a:ea typeface="MS Mincho" panose="02020609040205080304" pitchFamily="49" charset="-128"/>
              <a:cs typeface="Times New Roman" panose="02020603050405020304" pitchFamily="18" charset="0"/>
            </a:endParaRPr>
          </a:p>
          <a:p>
            <a:pPr lvl="1"/>
            <a:r>
              <a:rPr lang="en-US" sz="1200" dirty="0">
                <a:solidFill>
                  <a:srgbClr val="FF0000"/>
                </a:solidFill>
              </a:rPr>
              <a:t>Not started</a:t>
            </a:r>
            <a:r>
              <a:rPr lang="en-US" sz="1200" dirty="0"/>
              <a:t>, will be dropped if budget compression confirmed</a:t>
            </a:r>
          </a:p>
          <a:p>
            <a:pPr lvl="1"/>
            <a:endParaRPr lang="en-US" sz="1200" dirty="0"/>
          </a:p>
          <a:p>
            <a:r>
              <a:rPr lang="en-US" sz="1600" dirty="0"/>
              <a:t>D2.1: </a:t>
            </a:r>
            <a:r>
              <a:rPr lang="en-GB" sz="1600" dirty="0">
                <a:effectLst/>
              </a:rPr>
              <a:t>Evaluate the role of electromagnetic turbulence from low to high beta conditions (CEA)</a:t>
            </a:r>
            <a:endParaRPr lang="en-US" sz="1600" dirty="0"/>
          </a:p>
          <a:p>
            <a:pPr lvl="1"/>
            <a:r>
              <a:rPr lang="en-US" sz="1200" dirty="0"/>
              <a:t>TCV simulations on-going (R. Düll)</a:t>
            </a:r>
          </a:p>
          <a:p>
            <a:pPr lvl="1"/>
            <a:endParaRPr lang="en-US" sz="1200" dirty="0"/>
          </a:p>
          <a:p>
            <a:r>
              <a:rPr lang="en-US" sz="1600" dirty="0"/>
              <a:t>D6.1: </a:t>
            </a:r>
            <a:r>
              <a:rPr lang="en-GB" sz="1600" dirty="0">
                <a:effectLst/>
              </a:rPr>
              <a:t>Implement full Horsten fluid neutrals model, including boundary conditions, in SOLEDGE3X (CEA, KUL)</a:t>
            </a:r>
            <a:endParaRPr lang="fr-FR" sz="1600" dirty="0">
              <a:effectLst/>
              <a:latin typeface="Times New Roman" panose="02020603050405020304" pitchFamily="18" charset="0"/>
              <a:ea typeface="MS Mincho" panose="02020609040205080304" pitchFamily="49" charset="-128"/>
              <a:cs typeface="Times New Roman" panose="02020603050405020304" pitchFamily="18" charset="0"/>
            </a:endParaRPr>
          </a:p>
          <a:p>
            <a:pPr lvl="1"/>
            <a:r>
              <a:rPr lang="en-US" sz="1200" dirty="0"/>
              <a:t>Volume model implemented, currently undergoing verification and checks (B. McGibbon)</a:t>
            </a:r>
          </a:p>
          <a:p>
            <a:pPr lvl="1"/>
            <a:r>
              <a:rPr lang="en-US" sz="1200" dirty="0"/>
              <a:t>Planning work on boundary conditions next -&gt; work trip of Bridget to KUL</a:t>
            </a:r>
          </a:p>
          <a:p>
            <a:pPr lvl="1"/>
            <a:endParaRPr lang="en-US" sz="1200" dirty="0"/>
          </a:p>
          <a:p>
            <a:r>
              <a:rPr lang="en-US" sz="1600" dirty="0"/>
              <a:t>D6.2: </a:t>
            </a:r>
            <a:r>
              <a:rPr lang="en-GB" sz="1600" dirty="0">
                <a:effectLst/>
              </a:rPr>
              <a:t>Couple another edge turbulence code to EIRENE or KINDNES, likely starting with GRILLIX (CEA, DTU, EPFL, MPG)</a:t>
            </a:r>
            <a:endParaRPr lang="fr-FR" sz="1600" dirty="0">
              <a:effectLst/>
              <a:latin typeface="Times New Roman" panose="02020603050405020304" pitchFamily="18" charset="0"/>
              <a:ea typeface="MS Mincho" panose="02020609040205080304" pitchFamily="49" charset="-128"/>
              <a:cs typeface="Times New Roman" panose="02020603050405020304" pitchFamily="18" charset="0"/>
            </a:endParaRPr>
          </a:p>
          <a:p>
            <a:pPr lvl="1"/>
            <a:r>
              <a:rPr lang="en-US" sz="1200" dirty="0"/>
              <a:t>STYX2 ported on </a:t>
            </a:r>
            <a:r>
              <a:rPr lang="en-US" sz="1200" dirty="0" err="1"/>
              <a:t>Pitagora</a:t>
            </a:r>
            <a:r>
              <a:rPr lang="en-US" sz="1200" dirty="0"/>
              <a:t>, waiting for check from Nicolas on weird test results (could be the test itself)</a:t>
            </a:r>
          </a:p>
          <a:p>
            <a:pPr lvl="1"/>
            <a:r>
              <a:rPr lang="en-US" sz="1200" dirty="0" err="1"/>
              <a:t>Licencing</a:t>
            </a:r>
            <a:r>
              <a:rPr lang="en-US" sz="1200" dirty="0"/>
              <a:t> issue raised with hierarchy, will define a position</a:t>
            </a:r>
          </a:p>
          <a:p>
            <a:pPr lvl="1"/>
            <a:r>
              <a:rPr lang="en-US" sz="1200" dirty="0"/>
              <a:t>Ready to be taken over by GRILLIX team</a:t>
            </a:r>
          </a:p>
          <a:p>
            <a:pPr lvl="1"/>
            <a:endParaRPr lang="en-US" sz="1200" dirty="0"/>
          </a:p>
          <a:p>
            <a:r>
              <a:rPr lang="en-US" sz="1600" dirty="0"/>
              <a:t>D6.1: </a:t>
            </a:r>
            <a:r>
              <a:rPr lang="en-GB" sz="1600" dirty="0">
                <a:effectLst/>
              </a:rPr>
              <a:t>Python post-treatment routines to export data from all contributing codes in IMAS format using library developed in TSVV-3 (all)</a:t>
            </a:r>
            <a:endParaRPr lang="fr-FR" sz="1600" dirty="0">
              <a:effectLst/>
              <a:latin typeface="Times New Roman" panose="02020603050405020304" pitchFamily="18" charset="0"/>
              <a:ea typeface="MS Mincho" panose="02020609040205080304" pitchFamily="49" charset="-128"/>
              <a:cs typeface="Times New Roman" panose="02020603050405020304" pitchFamily="18" charset="0"/>
            </a:endParaRPr>
          </a:p>
          <a:p>
            <a:pPr lvl="1"/>
            <a:r>
              <a:rPr lang="en-US" sz="1200" dirty="0"/>
              <a:t>Waiting for Anna to produce an official list of IDSs needed for synthetic diagnostics, should remind her</a:t>
            </a:r>
            <a:endParaRPr lang="en-HU" sz="1600" dirty="0"/>
          </a:p>
        </p:txBody>
      </p:sp>
    </p:spTree>
    <p:extLst>
      <p:ext uri="{BB962C8B-B14F-4D97-AF65-F5344CB8AC3E}">
        <p14:creationId xmlns:p14="http://schemas.microsoft.com/office/powerpoint/2010/main" val="181921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CEA deliverables status – 2027 (1)</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619218" y="4916827"/>
            <a:ext cx="5032902" cy="247211"/>
          </a:xfrm>
        </p:spPr>
        <p:txBody>
          <a:bodyPr/>
          <a:lstStyle/>
          <a:p>
            <a:pPr defTabSz="685800"/>
            <a:r>
              <a:rPr lang="en-US" dirty="0"/>
              <a:t>Patrick Tamain</a:t>
            </a:r>
            <a:r>
              <a:rPr lang="en-GB" dirty="0">
                <a:solidFill>
                  <a:prstClr val="white"/>
                </a:solidFill>
                <a:latin typeface="Calibri"/>
              </a:rPr>
              <a:t> | </a:t>
            </a:r>
            <a:r>
              <a:rPr lang="en-US" dirty="0"/>
              <a:t>TSVV-B regular advancement meeting – CEA round-table report| 18 Mar. 2026</a:t>
            </a:r>
            <a:endParaRPr lang="en-GB" dirty="0">
              <a:solidFill>
                <a:prstClr val="white"/>
              </a:solidFill>
              <a:latin typeface="Calibri"/>
            </a:endParaRP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2</a:t>
            </a:fld>
            <a:endParaRPr lang="en-GB">
              <a:solidFill>
                <a:prstClr val="white"/>
              </a:solidFill>
              <a:latin typeface="Calibri"/>
            </a:endParaRPr>
          </a:p>
        </p:txBody>
      </p:sp>
      <p:sp>
        <p:nvSpPr>
          <p:cNvPr id="6" name="Content Placeholder 2">
            <a:extLst>
              <a:ext uri="{FF2B5EF4-FFF2-40B4-BE49-F238E27FC236}">
                <a16:creationId xmlns:a16="http://schemas.microsoft.com/office/drawing/2014/main" id="{454DF5A2-08D1-4AE6-8DDF-7A9991908A87}"/>
              </a:ext>
            </a:extLst>
          </p:cNvPr>
          <p:cNvSpPr>
            <a:spLocks noGrp="1"/>
          </p:cNvSpPr>
          <p:nvPr>
            <p:ph idx="1"/>
          </p:nvPr>
        </p:nvSpPr>
        <p:spPr>
          <a:xfrm>
            <a:off x="457200" y="627534"/>
            <a:ext cx="4834880" cy="4266474"/>
          </a:xfrm>
        </p:spPr>
        <p:txBody>
          <a:bodyPr>
            <a:normAutofit lnSpcReduction="10000"/>
          </a:bodyPr>
          <a:lstStyle/>
          <a:p>
            <a:pPr algn="just"/>
            <a:r>
              <a:rPr lang="en-US" sz="1600" dirty="0"/>
              <a:t>D1.2: </a:t>
            </a:r>
            <a:r>
              <a:rPr lang="en-GB" sz="1600" dirty="0">
                <a:effectLst/>
              </a:rPr>
              <a:t>Analysis of turbulence and transport in detached regime in the frame of the TCV-X23 experiments (CEA, EPFL, MPG, DTU, KUL)</a:t>
            </a:r>
            <a:endParaRPr lang="fr-FR" sz="1600" dirty="0">
              <a:effectLst/>
              <a:latin typeface="Times New Roman" panose="02020603050405020304" pitchFamily="18" charset="0"/>
              <a:ea typeface="MS Mincho" panose="02020609040205080304" pitchFamily="49" charset="-128"/>
              <a:cs typeface="Times New Roman" panose="02020603050405020304" pitchFamily="18" charset="0"/>
            </a:endParaRPr>
          </a:p>
          <a:p>
            <a:pPr lvl="1"/>
            <a:r>
              <a:rPr lang="en-US" sz="1200" dirty="0"/>
              <a:t>NF paper of Virginia submitted</a:t>
            </a:r>
          </a:p>
          <a:p>
            <a:pPr lvl="1"/>
            <a:r>
              <a:rPr lang="en-US" sz="1200" dirty="0"/>
              <a:t>Simulations with EIRENE (2D) on-going preparing oral at PSI (D. Sales)</a:t>
            </a:r>
          </a:p>
          <a:p>
            <a:pPr lvl="1"/>
            <a:endParaRPr lang="en-US" sz="1200" dirty="0"/>
          </a:p>
          <a:p>
            <a:pPr algn="just"/>
            <a:r>
              <a:rPr lang="en-US" sz="1600" dirty="0"/>
              <a:t>D1.3: </a:t>
            </a:r>
            <a:r>
              <a:rPr lang="en-GB" sz="1600" dirty="0">
                <a:effectLst/>
              </a:rPr>
              <a:t>First evaluation light impurity turbulent transport in 3D edge turbulence simulation (CEA, EPFL)</a:t>
            </a:r>
            <a:endParaRPr lang="fr-FR" sz="1600" dirty="0">
              <a:effectLst/>
              <a:latin typeface="Times New Roman" panose="02020603050405020304" pitchFamily="18" charset="0"/>
              <a:ea typeface="MS Mincho" panose="02020609040205080304" pitchFamily="49" charset="-128"/>
              <a:cs typeface="Times New Roman" panose="02020603050405020304" pitchFamily="18" charset="0"/>
            </a:endParaRPr>
          </a:p>
          <a:p>
            <a:pPr lvl="1"/>
            <a:r>
              <a:rPr lang="en-US" sz="1200" dirty="0"/>
              <a:t>First simulations based on TCVX21 on-going, some numerical difficulties due to restarting from old code version (P. Tamain)</a:t>
            </a:r>
          </a:p>
          <a:p>
            <a:pPr lvl="1"/>
            <a:endParaRPr lang="en-US" sz="1200" dirty="0"/>
          </a:p>
          <a:p>
            <a:pPr algn="just"/>
            <a:r>
              <a:rPr lang="en-US" sz="1600" dirty="0"/>
              <a:t>D1.4: </a:t>
            </a:r>
            <a:r>
              <a:rPr lang="en-GB" sz="1600" dirty="0">
                <a:effectLst/>
              </a:rPr>
              <a:t>Demonstrate capability to model D-T plasmas both for mean-field and turbulence applications (CEA, DTU)</a:t>
            </a:r>
            <a:endParaRPr lang="fr-FR" sz="1600" dirty="0">
              <a:effectLst/>
              <a:latin typeface="Times New Roman" panose="02020603050405020304" pitchFamily="18" charset="0"/>
              <a:ea typeface="MS Mincho" panose="02020609040205080304" pitchFamily="49" charset="-128"/>
              <a:cs typeface="Times New Roman" panose="02020603050405020304" pitchFamily="18" charset="0"/>
            </a:endParaRPr>
          </a:p>
          <a:p>
            <a:pPr lvl="1"/>
            <a:r>
              <a:rPr lang="en-US" sz="1200" dirty="0"/>
              <a:t>Preliminary steps done but still technical issues in STYX</a:t>
            </a:r>
          </a:p>
          <a:p>
            <a:pPr lvl="1"/>
            <a:r>
              <a:rPr lang="en-US" sz="1200" dirty="0"/>
              <a:t>On-hold as priority is to PSI invited talk polishing (S. Suresh-Kumar)</a:t>
            </a:r>
          </a:p>
        </p:txBody>
      </p:sp>
      <p:pic>
        <p:nvPicPr>
          <p:cNvPr id="7" name="Image 6">
            <a:extLst>
              <a:ext uri="{FF2B5EF4-FFF2-40B4-BE49-F238E27FC236}">
                <a16:creationId xmlns:a16="http://schemas.microsoft.com/office/drawing/2014/main" id="{653A1DD6-2CFA-4EFF-BAC1-E770010E2179}"/>
              </a:ext>
            </a:extLst>
          </p:cNvPr>
          <p:cNvPicPr>
            <a:picLocks noChangeAspect="1"/>
          </p:cNvPicPr>
          <p:nvPr/>
        </p:nvPicPr>
        <p:blipFill>
          <a:blip r:embed="rId2"/>
          <a:stretch>
            <a:fillRect/>
          </a:stretch>
        </p:blipFill>
        <p:spPr>
          <a:xfrm>
            <a:off x="5470361" y="1102299"/>
            <a:ext cx="1780888" cy="2907179"/>
          </a:xfrm>
          <a:prstGeom prst="rect">
            <a:avLst/>
          </a:prstGeom>
        </p:spPr>
      </p:pic>
      <p:pic>
        <p:nvPicPr>
          <p:cNvPr id="9" name="Image 8">
            <a:extLst>
              <a:ext uri="{FF2B5EF4-FFF2-40B4-BE49-F238E27FC236}">
                <a16:creationId xmlns:a16="http://schemas.microsoft.com/office/drawing/2014/main" id="{3575B878-382F-4E63-AEA3-EA35AA8CFAEE}"/>
              </a:ext>
            </a:extLst>
          </p:cNvPr>
          <p:cNvPicPr>
            <a:picLocks noChangeAspect="1"/>
          </p:cNvPicPr>
          <p:nvPr/>
        </p:nvPicPr>
        <p:blipFill>
          <a:blip r:embed="rId3"/>
          <a:stretch>
            <a:fillRect/>
          </a:stretch>
        </p:blipFill>
        <p:spPr>
          <a:xfrm>
            <a:off x="7236296" y="1106127"/>
            <a:ext cx="1776074" cy="2931245"/>
          </a:xfrm>
          <a:prstGeom prst="rect">
            <a:avLst/>
          </a:prstGeom>
        </p:spPr>
      </p:pic>
    </p:spTree>
    <p:extLst>
      <p:ext uri="{BB962C8B-B14F-4D97-AF65-F5344CB8AC3E}">
        <p14:creationId xmlns:p14="http://schemas.microsoft.com/office/powerpoint/2010/main" val="1775680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CEA deliverables status – 2027 (2)</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619218" y="4916827"/>
            <a:ext cx="5032902" cy="247211"/>
          </a:xfrm>
        </p:spPr>
        <p:txBody>
          <a:bodyPr/>
          <a:lstStyle/>
          <a:p>
            <a:pPr defTabSz="685800"/>
            <a:r>
              <a:rPr lang="en-US" dirty="0"/>
              <a:t>Patrick Tamain</a:t>
            </a:r>
            <a:r>
              <a:rPr lang="en-GB" dirty="0">
                <a:solidFill>
                  <a:prstClr val="white"/>
                </a:solidFill>
                <a:latin typeface="Calibri"/>
              </a:rPr>
              <a:t> | </a:t>
            </a:r>
            <a:r>
              <a:rPr lang="en-US" dirty="0"/>
              <a:t>TSVV-B regular advancement meeting – CEA round-table report| 18 Mar. 2026</a:t>
            </a:r>
            <a:endParaRPr lang="en-GB" dirty="0">
              <a:solidFill>
                <a:prstClr val="white"/>
              </a:solidFill>
              <a:latin typeface="Calibri"/>
            </a:endParaRP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3</a:t>
            </a:fld>
            <a:endParaRPr lang="en-GB">
              <a:solidFill>
                <a:prstClr val="white"/>
              </a:solidFill>
              <a:latin typeface="Calibri"/>
            </a:endParaRPr>
          </a:p>
        </p:txBody>
      </p:sp>
      <p:sp>
        <p:nvSpPr>
          <p:cNvPr id="6" name="Content Placeholder 2">
            <a:extLst>
              <a:ext uri="{FF2B5EF4-FFF2-40B4-BE49-F238E27FC236}">
                <a16:creationId xmlns:a16="http://schemas.microsoft.com/office/drawing/2014/main" id="{454DF5A2-08D1-4AE6-8DDF-7A9991908A87}"/>
              </a:ext>
            </a:extLst>
          </p:cNvPr>
          <p:cNvSpPr>
            <a:spLocks noGrp="1"/>
          </p:cNvSpPr>
          <p:nvPr>
            <p:ph idx="1"/>
          </p:nvPr>
        </p:nvSpPr>
        <p:spPr>
          <a:xfrm>
            <a:off x="457200" y="627534"/>
            <a:ext cx="8219256" cy="4266474"/>
          </a:xfrm>
        </p:spPr>
        <p:txBody>
          <a:bodyPr>
            <a:normAutofit lnSpcReduction="10000"/>
          </a:bodyPr>
          <a:lstStyle/>
          <a:p>
            <a:r>
              <a:rPr lang="en-US" sz="1600" dirty="0"/>
              <a:t>D2.3: </a:t>
            </a:r>
            <a:r>
              <a:rPr lang="en-GB" sz="1600" dirty="0">
                <a:effectLst/>
              </a:rPr>
              <a:t>Analysis of near SOL transport in L-mode and H-mode conditions in TCV and AUG (CEA, EPFL, MPG)</a:t>
            </a:r>
            <a:endParaRPr lang="fr-FR" sz="1600" dirty="0">
              <a:effectLst/>
              <a:latin typeface="Times New Roman" panose="02020603050405020304" pitchFamily="18" charset="0"/>
              <a:ea typeface="MS Mincho" panose="02020609040205080304" pitchFamily="49" charset="-128"/>
              <a:cs typeface="Times New Roman" panose="02020603050405020304" pitchFamily="18" charset="0"/>
            </a:endParaRPr>
          </a:p>
          <a:p>
            <a:pPr lvl="1"/>
            <a:r>
              <a:rPr lang="en-US" sz="1200" dirty="0"/>
              <a:t>Power scan in COMPASS geometry shows signs of formation of ETB with simple ES model (M. Lambresa)</a:t>
            </a:r>
          </a:p>
          <a:p>
            <a:pPr lvl="1"/>
            <a:r>
              <a:rPr lang="en-US" sz="1200" dirty="0"/>
              <a:t>Under investigation in sight of PSI poster and EPS contribution</a:t>
            </a:r>
          </a:p>
          <a:p>
            <a:pPr lvl="1"/>
            <a:endParaRPr lang="en-US" sz="1200" dirty="0"/>
          </a:p>
          <a:p>
            <a:pPr algn="just"/>
            <a:r>
              <a:rPr lang="en-US" sz="1600" dirty="0"/>
              <a:t>D5.1: </a:t>
            </a:r>
            <a:r>
              <a:rPr lang="en-GB" sz="1600" dirty="0">
                <a:effectLst/>
              </a:rPr>
              <a:t>Investigate the dependence of the SOL width on key parameters in edge turbulence simulations in L-mode (CEA, MPG)</a:t>
            </a:r>
            <a:endParaRPr lang="fr-FR" sz="1600" dirty="0">
              <a:effectLst/>
              <a:latin typeface="Times New Roman" panose="02020603050405020304" pitchFamily="18" charset="0"/>
              <a:ea typeface="MS Mincho" panose="02020609040205080304" pitchFamily="49" charset="-128"/>
              <a:cs typeface="Times New Roman" panose="02020603050405020304" pitchFamily="18" charset="0"/>
            </a:endParaRPr>
          </a:p>
          <a:p>
            <a:pPr lvl="1"/>
            <a:r>
              <a:rPr lang="en-US" sz="1200" dirty="0"/>
              <a:t>Main parameter scans  (Bp, </a:t>
            </a:r>
            <a:r>
              <a:rPr lang="en-US" sz="1200" dirty="0" err="1"/>
              <a:t>Bt</a:t>
            </a:r>
            <a:r>
              <a:rPr lang="en-US" sz="1200" dirty="0"/>
              <a:t>, R/a…) performed in slab geometry and first tries in toroidal geometry (H. </a:t>
            </a:r>
            <a:r>
              <a:rPr lang="en-US" sz="1200" dirty="0" err="1"/>
              <a:t>Corvoysier</a:t>
            </a:r>
            <a:r>
              <a:rPr lang="en-US" sz="1200" dirty="0"/>
              <a:t>)</a:t>
            </a:r>
          </a:p>
          <a:p>
            <a:pPr lvl="1"/>
            <a:r>
              <a:rPr lang="en-US" sz="1200" dirty="0"/>
              <a:t>Wrapping up in sight of PSI poster</a:t>
            </a:r>
          </a:p>
          <a:p>
            <a:pPr lvl="1"/>
            <a:endParaRPr lang="en-US" sz="1200" dirty="0"/>
          </a:p>
          <a:p>
            <a:pPr algn="just"/>
            <a:r>
              <a:rPr lang="en-US" sz="1600" dirty="0"/>
              <a:t>D6.6: </a:t>
            </a:r>
            <a:r>
              <a:rPr lang="en-GB" sz="1600" dirty="0">
                <a:effectLst/>
              </a:rPr>
              <a:t>STYX-EIRENE package usable in 3D in turbulence simulations and in time-dependent mode (CEA)</a:t>
            </a:r>
            <a:endParaRPr lang="fr-FR" sz="1600" dirty="0">
              <a:effectLst/>
              <a:latin typeface="Times New Roman" panose="02020603050405020304" pitchFamily="18" charset="0"/>
              <a:ea typeface="MS Mincho" panose="02020609040205080304" pitchFamily="49" charset="-128"/>
              <a:cs typeface="Times New Roman" panose="02020603050405020304" pitchFamily="18" charset="0"/>
            </a:endParaRPr>
          </a:p>
          <a:p>
            <a:pPr lvl="1"/>
            <a:r>
              <a:rPr lang="en-US" sz="1200" dirty="0"/>
              <a:t>STYX2’s release if first step (separation of neutrals module from SOLEDGE3X), including generic interpolation procedure</a:t>
            </a:r>
          </a:p>
          <a:p>
            <a:pPr lvl="1"/>
            <a:r>
              <a:rPr lang="en-US" sz="1200" dirty="0"/>
              <a:t>Next step: generate independent EIRENE mesh and compute interpolation function with external python tool (D. Sales)</a:t>
            </a:r>
          </a:p>
          <a:p>
            <a:pPr lvl="1"/>
            <a:endParaRPr lang="en-US" sz="1200" dirty="0"/>
          </a:p>
          <a:p>
            <a:pPr algn="just"/>
            <a:r>
              <a:rPr lang="en-US" sz="1600" dirty="0"/>
              <a:t>D6.7: </a:t>
            </a:r>
            <a:r>
              <a:rPr lang="en-GB" sz="1600" dirty="0">
                <a:effectLst/>
              </a:rPr>
              <a:t>Couple synthetic emission diagnostics and Doppler back-scattering to TSVV-B codes with IMAS interface (CEA, DTU)</a:t>
            </a:r>
            <a:endParaRPr lang="fr-FR" sz="1600" dirty="0">
              <a:effectLst/>
              <a:latin typeface="Times New Roman" panose="02020603050405020304" pitchFamily="18" charset="0"/>
              <a:ea typeface="MS Mincho" panose="02020609040205080304" pitchFamily="49" charset="-128"/>
              <a:cs typeface="Times New Roman" panose="02020603050405020304" pitchFamily="18" charset="0"/>
            </a:endParaRPr>
          </a:p>
          <a:p>
            <a:pPr lvl="1"/>
            <a:r>
              <a:rPr lang="en-US" sz="1200" dirty="0">
                <a:solidFill>
                  <a:srgbClr val="FF0000"/>
                </a:solidFill>
              </a:rPr>
              <a:t>Not started</a:t>
            </a:r>
          </a:p>
        </p:txBody>
      </p:sp>
    </p:spTree>
    <p:extLst>
      <p:ext uri="{BB962C8B-B14F-4D97-AF65-F5344CB8AC3E}">
        <p14:creationId xmlns:p14="http://schemas.microsoft.com/office/powerpoint/2010/main" val="179620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CEA deliverables status – 2027 (3)</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619218" y="4916827"/>
            <a:ext cx="5032902" cy="247211"/>
          </a:xfrm>
        </p:spPr>
        <p:txBody>
          <a:bodyPr/>
          <a:lstStyle/>
          <a:p>
            <a:pPr defTabSz="685800"/>
            <a:r>
              <a:rPr lang="en-US" dirty="0"/>
              <a:t>Patrick Tamain</a:t>
            </a:r>
            <a:r>
              <a:rPr lang="en-GB" dirty="0">
                <a:solidFill>
                  <a:prstClr val="white"/>
                </a:solidFill>
                <a:latin typeface="Calibri"/>
              </a:rPr>
              <a:t> | </a:t>
            </a:r>
            <a:r>
              <a:rPr lang="en-US" dirty="0"/>
              <a:t>TSVV-B regular advancement meeting – CEA round-table report| 18 Mar. 2026</a:t>
            </a:r>
            <a:endParaRPr lang="en-GB" dirty="0">
              <a:solidFill>
                <a:prstClr val="white"/>
              </a:solidFill>
              <a:latin typeface="Calibri"/>
            </a:endParaRP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4</a:t>
            </a:fld>
            <a:endParaRPr lang="en-GB">
              <a:solidFill>
                <a:prstClr val="white"/>
              </a:solidFill>
              <a:latin typeface="Calibri"/>
            </a:endParaRPr>
          </a:p>
        </p:txBody>
      </p:sp>
      <p:sp>
        <p:nvSpPr>
          <p:cNvPr id="6" name="Content Placeholder 2">
            <a:extLst>
              <a:ext uri="{FF2B5EF4-FFF2-40B4-BE49-F238E27FC236}">
                <a16:creationId xmlns:a16="http://schemas.microsoft.com/office/drawing/2014/main" id="{454DF5A2-08D1-4AE6-8DDF-7A9991908A87}"/>
              </a:ext>
            </a:extLst>
          </p:cNvPr>
          <p:cNvSpPr>
            <a:spLocks noGrp="1"/>
          </p:cNvSpPr>
          <p:nvPr>
            <p:ph idx="1"/>
          </p:nvPr>
        </p:nvSpPr>
        <p:spPr>
          <a:xfrm>
            <a:off x="457200" y="627534"/>
            <a:ext cx="5410944" cy="4266474"/>
          </a:xfrm>
        </p:spPr>
        <p:txBody>
          <a:bodyPr>
            <a:normAutofit/>
          </a:bodyPr>
          <a:lstStyle/>
          <a:p>
            <a:r>
              <a:rPr lang="en-GB" sz="1600" dirty="0"/>
              <a:t>D7.3: Port full turbulence model of GRILLIX and SOLEDG3X to GPU (CEA, MPG)</a:t>
            </a:r>
            <a:endParaRPr lang="fr-FR" sz="1600" dirty="0"/>
          </a:p>
          <a:p>
            <a:pPr lvl="1"/>
            <a:r>
              <a:rPr lang="fr-FR" sz="1200" dirty="0"/>
              <a:t>WEST </a:t>
            </a:r>
            <a:r>
              <a:rPr lang="fr-FR" sz="1200" dirty="0" err="1"/>
              <a:t>mesh</a:t>
            </a:r>
            <a:r>
              <a:rPr lang="fr-FR" sz="1200" dirty="0"/>
              <a:t> for full </a:t>
            </a:r>
            <a:r>
              <a:rPr lang="fr-FR" sz="1200" dirty="0" err="1"/>
              <a:t>scale</a:t>
            </a:r>
            <a:r>
              <a:rPr lang="fr-FR" sz="1200" dirty="0"/>
              <a:t> turbulence case </a:t>
            </a:r>
            <a:r>
              <a:rPr lang="fr-FR" sz="1200" dirty="0" err="1"/>
              <a:t>generated</a:t>
            </a:r>
            <a:r>
              <a:rPr lang="fr-FR" sz="1200" dirty="0"/>
              <a:t> and </a:t>
            </a:r>
            <a:r>
              <a:rPr lang="fr-FR" sz="1200" dirty="0" err="1"/>
              <a:t>passed</a:t>
            </a:r>
            <a:r>
              <a:rPr lang="fr-FR" sz="1200" dirty="0"/>
              <a:t> to ACH for first tests on GPU partition (P. Tamain, H. </a:t>
            </a:r>
            <a:r>
              <a:rPr lang="fr-FR" sz="1200" dirty="0" err="1"/>
              <a:t>Bufferand</a:t>
            </a:r>
            <a:r>
              <a:rPr lang="fr-FR" sz="1200" dirty="0"/>
              <a:t> + ACH)</a:t>
            </a:r>
          </a:p>
          <a:p>
            <a:pPr lvl="1"/>
            <a:endParaRPr lang="fr-FR" sz="1200" dirty="0"/>
          </a:p>
          <a:p>
            <a:r>
              <a:rPr lang="fr-FR" sz="1600" dirty="0"/>
              <a:t>D8.2: </a:t>
            </a:r>
            <a:r>
              <a:rPr lang="en-GB" sz="1600" dirty="0"/>
              <a:t>TSVV-B codes compliant with priority 2 criteria of EUROfusion standard software recommendations (exception: priority 1 criteria for SOLEDGE-HDG) (all)</a:t>
            </a:r>
            <a:endParaRPr lang="fr-FR" sz="1600" dirty="0"/>
          </a:p>
          <a:p>
            <a:pPr lvl="1"/>
            <a:r>
              <a:rPr lang="fr-FR" sz="1200" dirty="0" err="1"/>
              <a:t>Progressively</a:t>
            </a:r>
            <a:r>
              <a:rPr lang="fr-FR" sz="1200" dirty="0"/>
              <a:t> </a:t>
            </a:r>
            <a:r>
              <a:rPr lang="fr-FR" sz="1200" dirty="0" err="1"/>
              <a:t>deploying</a:t>
            </a:r>
            <a:r>
              <a:rPr lang="fr-FR" sz="1200" dirty="0"/>
              <a:t> code standard </a:t>
            </a:r>
            <a:r>
              <a:rPr lang="fr-FR" sz="1200" dirty="0" err="1"/>
              <a:t>tools</a:t>
            </a:r>
            <a:r>
              <a:rPr lang="fr-FR" sz="1200" dirty="0"/>
              <a:t> in CICD (Fortitude, </a:t>
            </a:r>
            <a:r>
              <a:rPr lang="fr-FR" sz="1200" dirty="0" err="1"/>
              <a:t>fprettify</a:t>
            </a:r>
            <a:r>
              <a:rPr lang="fr-FR" sz="1200" dirty="0"/>
              <a:t>)</a:t>
            </a:r>
          </a:p>
          <a:p>
            <a:pPr marL="257175" lvl="1" indent="0">
              <a:buNone/>
            </a:pPr>
            <a:endParaRPr lang="fr-FR" sz="1200" dirty="0"/>
          </a:p>
          <a:p>
            <a:pPr algn="just"/>
            <a:r>
              <a:rPr lang="fr-FR" sz="1600" dirty="0"/>
              <a:t>D8.3: </a:t>
            </a:r>
            <a:r>
              <a:rPr lang="en-GB" sz="1600" dirty="0">
                <a:effectLst/>
              </a:rPr>
              <a:t>Individual or collective training for new users of TSVV-B codes on request from WPs or individual collaborators (all)</a:t>
            </a:r>
            <a:r>
              <a:rPr lang="fr-FR" sz="1600" dirty="0">
                <a:effectLst/>
                <a:latin typeface="Times New Roman" panose="02020603050405020304" pitchFamily="18" charset="0"/>
                <a:ea typeface="MS Mincho" panose="02020609040205080304" pitchFamily="49" charset="-128"/>
                <a:cs typeface="Times New Roman" panose="02020603050405020304" pitchFamily="18" charset="0"/>
              </a:rPr>
              <a:t> </a:t>
            </a:r>
          </a:p>
          <a:p>
            <a:pPr lvl="1" algn="just"/>
            <a:r>
              <a:rPr lang="fr-FR" sz="1200" dirty="0" err="1"/>
              <a:t>Thinking</a:t>
            </a:r>
            <a:r>
              <a:rPr lang="fr-FR" sz="1200" dirty="0"/>
              <a:t> of </a:t>
            </a:r>
            <a:r>
              <a:rPr lang="fr-FR" sz="1200" dirty="0" err="1"/>
              <a:t>organizing</a:t>
            </a:r>
            <a:r>
              <a:rPr lang="fr-FR" sz="1200" dirty="0"/>
              <a:t> a training session </a:t>
            </a:r>
            <a:r>
              <a:rPr lang="fr-FR" sz="1200" dirty="0" err="1"/>
              <a:t>some</a:t>
            </a:r>
            <a:r>
              <a:rPr lang="fr-FR" sz="1200" dirty="0"/>
              <a:t> time in </a:t>
            </a:r>
            <a:r>
              <a:rPr lang="fr-FR" sz="1200" dirty="0" err="1"/>
              <a:t>autumn</a:t>
            </a:r>
            <a:r>
              <a:rPr lang="fr-FR" sz="1200" dirty="0"/>
              <a:t> at </a:t>
            </a:r>
            <a:r>
              <a:rPr lang="fr-FR" sz="1200" dirty="0" err="1"/>
              <a:t>request</a:t>
            </a:r>
            <a:r>
              <a:rPr lang="fr-FR" sz="1200" dirty="0"/>
              <a:t> of US </a:t>
            </a:r>
            <a:r>
              <a:rPr lang="fr-FR" sz="1200" dirty="0" err="1"/>
              <a:t>users</a:t>
            </a:r>
            <a:r>
              <a:rPr lang="fr-FR" sz="1200" dirty="0"/>
              <a:t>, but open to EU participant</a:t>
            </a:r>
            <a:endParaRPr lang="en-HU" sz="1200" dirty="0"/>
          </a:p>
        </p:txBody>
      </p:sp>
      <p:pic>
        <p:nvPicPr>
          <p:cNvPr id="7" name="Image 6">
            <a:extLst>
              <a:ext uri="{FF2B5EF4-FFF2-40B4-BE49-F238E27FC236}">
                <a16:creationId xmlns:a16="http://schemas.microsoft.com/office/drawing/2014/main" id="{90FA9772-D0E7-493B-95B3-389235038185}"/>
              </a:ext>
            </a:extLst>
          </p:cNvPr>
          <p:cNvPicPr>
            <a:picLocks noChangeAspect="1"/>
          </p:cNvPicPr>
          <p:nvPr/>
        </p:nvPicPr>
        <p:blipFill>
          <a:blip r:embed="rId2"/>
          <a:stretch>
            <a:fillRect/>
          </a:stretch>
        </p:blipFill>
        <p:spPr>
          <a:xfrm>
            <a:off x="6100272" y="83161"/>
            <a:ext cx="2791109" cy="2488589"/>
          </a:xfrm>
          <a:prstGeom prst="rect">
            <a:avLst/>
          </a:prstGeom>
        </p:spPr>
      </p:pic>
      <p:pic>
        <p:nvPicPr>
          <p:cNvPr id="9" name="Image 8">
            <a:extLst>
              <a:ext uri="{FF2B5EF4-FFF2-40B4-BE49-F238E27FC236}">
                <a16:creationId xmlns:a16="http://schemas.microsoft.com/office/drawing/2014/main" id="{93727DF4-4668-4B22-A307-5EA423B79EC7}"/>
              </a:ext>
            </a:extLst>
          </p:cNvPr>
          <p:cNvPicPr>
            <a:picLocks noChangeAspect="1"/>
          </p:cNvPicPr>
          <p:nvPr/>
        </p:nvPicPr>
        <p:blipFill>
          <a:blip r:embed="rId3"/>
          <a:stretch>
            <a:fillRect/>
          </a:stretch>
        </p:blipFill>
        <p:spPr>
          <a:xfrm>
            <a:off x="6239682" y="2643758"/>
            <a:ext cx="2512291" cy="2122255"/>
          </a:xfrm>
          <a:prstGeom prst="rect">
            <a:avLst/>
          </a:prstGeom>
        </p:spPr>
      </p:pic>
    </p:spTree>
    <p:extLst>
      <p:ext uri="{BB962C8B-B14F-4D97-AF65-F5344CB8AC3E}">
        <p14:creationId xmlns:p14="http://schemas.microsoft.com/office/powerpoint/2010/main" val="2572708906"/>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EUROfusion6x9_5_3_2019 (1)</Template>
  <TotalTime>21692</TotalTime>
  <Words>750</Words>
  <Application>Microsoft Office PowerPoint</Application>
  <PresentationFormat>Affichage à l'écran (16:9)</PresentationFormat>
  <Paragraphs>61</Paragraphs>
  <Slides>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vt:i4>
      </vt:variant>
    </vt:vector>
  </HeadingPairs>
  <TitlesOfParts>
    <vt:vector size="9" baseType="lpstr">
      <vt:lpstr>Arial</vt:lpstr>
      <vt:lpstr>Calibri</vt:lpstr>
      <vt:lpstr>Poppins</vt:lpstr>
      <vt:lpstr>Times New Roman</vt:lpstr>
      <vt:lpstr>EUROfusion.1line_5_3_2019</vt:lpstr>
      <vt:lpstr>CEA deliverables status - 2026</vt:lpstr>
      <vt:lpstr>CEA deliverables status – 2027 (1)</vt:lpstr>
      <vt:lpstr>CEA deliverables status – 2027 (2)</vt:lpstr>
      <vt:lpstr>CEA deliverables status – 2027 (3)</vt:lpstr>
    </vt:vector>
  </TitlesOfParts>
  <Company>CEA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TAMAIN Patrick</dc:creator>
  <cp:lastModifiedBy>TAMAIN Patrick 207314</cp:lastModifiedBy>
  <cp:revision>444</cp:revision>
  <cp:lastPrinted>2014-10-16T14:51:28Z</cp:lastPrinted>
  <dcterms:created xsi:type="dcterms:W3CDTF">2021-03-22T08:41:36Z</dcterms:created>
  <dcterms:modified xsi:type="dcterms:W3CDTF">2026-03-18T10:17:01Z</dcterms:modified>
</cp:coreProperties>
</file>